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8" r:id="rId4"/>
  </p:sldMasterIdLst>
  <p:notesMasterIdLst>
    <p:notesMasterId r:id="rId11"/>
  </p:notesMasterIdLst>
  <p:sldIdLst>
    <p:sldId id="1054" r:id="rId5"/>
    <p:sldId id="1051" r:id="rId6"/>
    <p:sldId id="256" r:id="rId7"/>
    <p:sldId id="657" r:id="rId8"/>
    <p:sldId id="660" r:id="rId9"/>
    <p:sldId id="661" r:id="rId10"/>
    <p:sldId id="663" r:id="rId12"/>
    <p:sldId id="846" r:id="rId13"/>
    <p:sldId id="847" r:id="rId14"/>
    <p:sldId id="848" r:id="rId15"/>
    <p:sldId id="664" r:id="rId16"/>
    <p:sldId id="665" r:id="rId17"/>
    <p:sldId id="708" r:id="rId18"/>
    <p:sldId id="850" r:id="rId19"/>
    <p:sldId id="667" r:id="rId20"/>
    <p:sldId id="851" r:id="rId21"/>
    <p:sldId id="669" r:id="rId22"/>
    <p:sldId id="842" r:id="rId23"/>
    <p:sldId id="671" r:id="rId24"/>
    <p:sldId id="709" r:id="rId25"/>
    <p:sldId id="672" r:id="rId26"/>
    <p:sldId id="673" r:id="rId27"/>
    <p:sldId id="675" r:id="rId28"/>
    <p:sldId id="676" r:id="rId29"/>
    <p:sldId id="678" r:id="rId30"/>
    <p:sldId id="852" r:id="rId31"/>
    <p:sldId id="853" r:id="rId32"/>
    <p:sldId id="680" r:id="rId33"/>
    <p:sldId id="681" r:id="rId34"/>
    <p:sldId id="682" r:id="rId35"/>
    <p:sldId id="683" r:id="rId36"/>
    <p:sldId id="684" r:id="rId37"/>
    <p:sldId id="858" r:id="rId38"/>
    <p:sldId id="687" r:id="rId39"/>
    <p:sldId id="856" r:id="rId40"/>
    <p:sldId id="689" r:id="rId41"/>
    <p:sldId id="690" r:id="rId42"/>
    <p:sldId id="691" r:id="rId43"/>
    <p:sldId id="694" r:id="rId44"/>
    <p:sldId id="695" r:id="rId45"/>
    <p:sldId id="696" r:id="rId46"/>
    <p:sldId id="697" r:id="rId47"/>
    <p:sldId id="859" r:id="rId48"/>
    <p:sldId id="710" r:id="rId49"/>
    <p:sldId id="700" r:id="rId50"/>
    <p:sldId id="860" r:id="rId51"/>
    <p:sldId id="701" r:id="rId52"/>
    <p:sldId id="702" r:id="rId53"/>
    <p:sldId id="703" r:id="rId54"/>
    <p:sldId id="711" r:id="rId55"/>
    <p:sldId id="861" r:id="rId56"/>
    <p:sldId id="712" r:id="rId57"/>
    <p:sldId id="713" r:id="rId58"/>
    <p:sldId id="714" r:id="rId59"/>
    <p:sldId id="715" r:id="rId60"/>
    <p:sldId id="717" r:id="rId61"/>
    <p:sldId id="718" r:id="rId62"/>
    <p:sldId id="719" r:id="rId63"/>
    <p:sldId id="720" r:id="rId64"/>
    <p:sldId id="721" r:id="rId65"/>
    <p:sldId id="722" r:id="rId66"/>
    <p:sldId id="723" r:id="rId67"/>
    <p:sldId id="724" r:id="rId68"/>
    <p:sldId id="725" r:id="rId69"/>
    <p:sldId id="726" r:id="rId70"/>
    <p:sldId id="727" r:id="rId71"/>
    <p:sldId id="843" r:id="rId72"/>
    <p:sldId id="728" r:id="rId73"/>
    <p:sldId id="729" r:id="rId74"/>
    <p:sldId id="730" r:id="rId75"/>
    <p:sldId id="862" r:id="rId76"/>
    <p:sldId id="863" r:id="rId77"/>
    <p:sldId id="864" r:id="rId78"/>
    <p:sldId id="731" r:id="rId79"/>
    <p:sldId id="732" r:id="rId80"/>
    <p:sldId id="733" r:id="rId81"/>
    <p:sldId id="734" r:id="rId82"/>
    <p:sldId id="735" r:id="rId83"/>
    <p:sldId id="736" r:id="rId84"/>
    <p:sldId id="737" r:id="rId85"/>
    <p:sldId id="865" r:id="rId86"/>
    <p:sldId id="738" r:id="rId87"/>
    <p:sldId id="739" r:id="rId88"/>
    <p:sldId id="740" r:id="rId89"/>
    <p:sldId id="741" r:id="rId90"/>
    <p:sldId id="742" r:id="rId91"/>
    <p:sldId id="743" r:id="rId92"/>
    <p:sldId id="744" r:id="rId93"/>
    <p:sldId id="745" r:id="rId94"/>
    <p:sldId id="746" r:id="rId95"/>
    <p:sldId id="747" r:id="rId96"/>
    <p:sldId id="748" r:id="rId97"/>
    <p:sldId id="749" r:id="rId98"/>
    <p:sldId id="750" r:id="rId99"/>
    <p:sldId id="751" r:id="rId100"/>
    <p:sldId id="752" r:id="rId101"/>
    <p:sldId id="753" r:id="rId102"/>
    <p:sldId id="754" r:id="rId103"/>
    <p:sldId id="755" r:id="rId104"/>
    <p:sldId id="757" r:id="rId105"/>
    <p:sldId id="756" r:id="rId106"/>
    <p:sldId id="758" r:id="rId107"/>
    <p:sldId id="759" r:id="rId108"/>
    <p:sldId id="760" r:id="rId109"/>
    <p:sldId id="761" r:id="rId110"/>
    <p:sldId id="762" r:id="rId111"/>
    <p:sldId id="763" r:id="rId112"/>
    <p:sldId id="764" r:id="rId113"/>
    <p:sldId id="765" r:id="rId114"/>
    <p:sldId id="867" r:id="rId115"/>
    <p:sldId id="767" r:id="rId116"/>
    <p:sldId id="768" r:id="rId117"/>
    <p:sldId id="769" r:id="rId118"/>
    <p:sldId id="771" r:id="rId119"/>
    <p:sldId id="772" r:id="rId120"/>
    <p:sldId id="773" r:id="rId121"/>
    <p:sldId id="774" r:id="rId122"/>
    <p:sldId id="775" r:id="rId123"/>
    <p:sldId id="776" r:id="rId124"/>
    <p:sldId id="868" r:id="rId125"/>
    <p:sldId id="778" r:id="rId126"/>
    <p:sldId id="779" r:id="rId127"/>
    <p:sldId id="781" r:id="rId128"/>
    <p:sldId id="869" r:id="rId129"/>
    <p:sldId id="870" r:id="rId130"/>
    <p:sldId id="871" r:id="rId131"/>
    <p:sldId id="782" r:id="rId132"/>
    <p:sldId id="783" r:id="rId133"/>
    <p:sldId id="784" r:id="rId134"/>
    <p:sldId id="844" r:id="rId135"/>
    <p:sldId id="785" r:id="rId136"/>
    <p:sldId id="786" r:id="rId137"/>
    <p:sldId id="787" r:id="rId138"/>
    <p:sldId id="788" r:id="rId139"/>
    <p:sldId id="789" r:id="rId140"/>
    <p:sldId id="790" r:id="rId141"/>
    <p:sldId id="791" r:id="rId142"/>
    <p:sldId id="792" r:id="rId143"/>
    <p:sldId id="872" r:id="rId144"/>
    <p:sldId id="793" r:id="rId145"/>
    <p:sldId id="794" r:id="rId146"/>
    <p:sldId id="795" r:id="rId147"/>
    <p:sldId id="874" r:id="rId148"/>
    <p:sldId id="796" r:id="rId149"/>
    <p:sldId id="797" r:id="rId150"/>
    <p:sldId id="798" r:id="rId151"/>
    <p:sldId id="799" r:id="rId152"/>
    <p:sldId id="800" r:id="rId153"/>
    <p:sldId id="801" r:id="rId154"/>
    <p:sldId id="802" r:id="rId155"/>
    <p:sldId id="876" r:id="rId156"/>
    <p:sldId id="803" r:id="rId157"/>
    <p:sldId id="804" r:id="rId158"/>
    <p:sldId id="877" r:id="rId159"/>
    <p:sldId id="805" r:id="rId160"/>
    <p:sldId id="806" r:id="rId161"/>
    <p:sldId id="807" r:id="rId162"/>
    <p:sldId id="808" r:id="rId163"/>
    <p:sldId id="878" r:id="rId164"/>
    <p:sldId id="809" r:id="rId165"/>
    <p:sldId id="810" r:id="rId166"/>
    <p:sldId id="883" r:id="rId167"/>
    <p:sldId id="845" r:id="rId168"/>
    <p:sldId id="811" r:id="rId169"/>
    <p:sldId id="884" r:id="rId170"/>
    <p:sldId id="879" r:id="rId171"/>
    <p:sldId id="880" r:id="rId172"/>
    <p:sldId id="814" r:id="rId173"/>
    <p:sldId id="815" r:id="rId174"/>
    <p:sldId id="885" r:id="rId175"/>
    <p:sldId id="816" r:id="rId176"/>
    <p:sldId id="886" r:id="rId177"/>
    <p:sldId id="1266" r:id="rId178"/>
    <p:sldId id="887" r:id="rId179"/>
    <p:sldId id="817" r:id="rId180"/>
    <p:sldId id="888" r:id="rId181"/>
    <p:sldId id="818" r:id="rId182"/>
    <p:sldId id="819" r:id="rId183"/>
    <p:sldId id="820" r:id="rId184"/>
    <p:sldId id="889" r:id="rId185"/>
    <p:sldId id="890" r:id="rId186"/>
    <p:sldId id="891" r:id="rId187"/>
    <p:sldId id="892" r:id="rId188"/>
    <p:sldId id="893" r:id="rId189"/>
    <p:sldId id="821" r:id="rId190"/>
    <p:sldId id="823" r:id="rId191"/>
    <p:sldId id="824" r:id="rId192"/>
    <p:sldId id="825" r:id="rId193"/>
    <p:sldId id="826" r:id="rId194"/>
    <p:sldId id="827" r:id="rId195"/>
    <p:sldId id="828" r:id="rId196"/>
    <p:sldId id="829" r:id="rId197"/>
    <p:sldId id="830" r:id="rId198"/>
    <p:sldId id="894" r:id="rId199"/>
    <p:sldId id="831" r:id="rId200"/>
    <p:sldId id="895" r:id="rId201"/>
    <p:sldId id="896" r:id="rId202"/>
    <p:sldId id="832" r:id="rId203"/>
    <p:sldId id="833" r:id="rId204"/>
    <p:sldId id="897" r:id="rId205"/>
    <p:sldId id="898" r:id="rId206"/>
    <p:sldId id="899" r:id="rId207"/>
    <p:sldId id="900" r:id="rId208"/>
    <p:sldId id="901" r:id="rId209"/>
    <p:sldId id="835" r:id="rId210"/>
    <p:sldId id="836" r:id="rId211"/>
    <p:sldId id="837" r:id="rId212"/>
    <p:sldId id="902" r:id="rId213"/>
    <p:sldId id="838" r:id="rId214"/>
    <p:sldId id="839" r:id="rId215"/>
    <p:sldId id="840" r:id="rId216"/>
    <p:sldId id="841" r:id="rId217"/>
    <p:sldId id="903" r:id="rId218"/>
  </p:sldIdLst>
  <p:sldSz cx="9144000" cy="6858000" type="screen4x3"/>
  <p:notesSz cx="7105650" cy="10236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000000"/>
        </a:solidFill>
        <a:latin typeface="Times New Roman" panose="02020603050405020304" pitchFamily="18" charset="0"/>
        <a:ea typeface="华文楷体" panose="02010600040101010101" pitchFamily="65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000000"/>
        </a:solidFill>
        <a:latin typeface="Times New Roman" panose="02020603050405020304" pitchFamily="18" charset="0"/>
        <a:ea typeface="华文楷体" panose="02010600040101010101" pitchFamily="65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000000"/>
        </a:solidFill>
        <a:latin typeface="Times New Roman" panose="02020603050405020304" pitchFamily="18" charset="0"/>
        <a:ea typeface="华文楷体" panose="02010600040101010101" pitchFamily="65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000000"/>
        </a:solidFill>
        <a:latin typeface="Times New Roman" panose="02020603050405020304" pitchFamily="18" charset="0"/>
        <a:ea typeface="华文楷体" panose="02010600040101010101" pitchFamily="65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000000"/>
        </a:solidFill>
        <a:latin typeface="Times New Roman" panose="02020603050405020304" pitchFamily="18" charset="0"/>
        <a:ea typeface="华文楷体" panose="02010600040101010101" pitchFamily="65" charset="-122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00"/>
        </a:solidFill>
        <a:latin typeface="Times New Roman" panose="02020603050405020304" pitchFamily="18" charset="0"/>
        <a:ea typeface="华文楷体" panose="02010600040101010101" pitchFamily="65" charset="-122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00"/>
        </a:solidFill>
        <a:latin typeface="Times New Roman" panose="02020603050405020304" pitchFamily="18" charset="0"/>
        <a:ea typeface="华文楷体" panose="02010600040101010101" pitchFamily="65" charset="-122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00"/>
        </a:solidFill>
        <a:latin typeface="Times New Roman" panose="02020603050405020304" pitchFamily="18" charset="0"/>
        <a:ea typeface="华文楷体" panose="02010600040101010101" pitchFamily="65" charset="-122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00"/>
        </a:solidFill>
        <a:latin typeface="Times New Roman" panose="02020603050405020304" pitchFamily="18" charset="0"/>
        <a:ea typeface="华文楷体" panose="02010600040101010101" pitchFamily="65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  <a:srgbClr val="FF0000"/>
    <a:srgbClr val="0000FF"/>
    <a:srgbClr val="000000"/>
    <a:srgbClr val="FFFFFF"/>
    <a:srgbClr val="FF3399"/>
    <a:srgbClr val="FFFF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7554" autoAdjust="0"/>
  </p:normalViewPr>
  <p:slideViewPr>
    <p:cSldViewPr>
      <p:cViewPr varScale="1">
        <p:scale>
          <a:sx n="87" d="100"/>
          <a:sy n="87" d="100"/>
        </p:scale>
        <p:origin x="-1482" y="-72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160"/>
    </p:cViewPr>
  </p:sorterViewPr>
  <p:notesViewPr>
    <p:cSldViewPr>
      <p:cViewPr varScale="1">
        <p:scale>
          <a:sx n="57" d="100"/>
          <a:sy n="57" d="100"/>
        </p:scale>
        <p:origin x="-1788" y="-96"/>
      </p:cViewPr>
      <p:guideLst>
        <p:guide orient="horz" pos="3310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4.xml"/><Relationship Id="rId98" Type="http://schemas.openxmlformats.org/officeDocument/2006/relationships/slide" Target="slides/slide93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" Type="http://schemas.openxmlformats.org/officeDocument/2006/relationships/slide" Target="slides/slide5.xml"/><Relationship Id="rId89" Type="http://schemas.openxmlformats.org/officeDocument/2006/relationships/slide" Target="slides/slide84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80" Type="http://schemas.openxmlformats.org/officeDocument/2006/relationships/slide" Target="slides/slide75.xml"/><Relationship Id="rId8" Type="http://schemas.openxmlformats.org/officeDocument/2006/relationships/slide" Target="slides/slide4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7" Type="http://schemas.openxmlformats.org/officeDocument/2006/relationships/slide" Target="slides/slide3.xml"/><Relationship Id="rId69" Type="http://schemas.openxmlformats.org/officeDocument/2006/relationships/slide" Target="slides/slide64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0" Type="http://schemas.openxmlformats.org/officeDocument/2006/relationships/slide" Target="slides/slide55.xml"/><Relationship Id="rId6" Type="http://schemas.openxmlformats.org/officeDocument/2006/relationships/slide" Target="slides/slide2.xml"/><Relationship Id="rId59" Type="http://schemas.openxmlformats.org/officeDocument/2006/relationships/slide" Target="slides/slide54.xml"/><Relationship Id="rId58" Type="http://schemas.openxmlformats.org/officeDocument/2006/relationships/slide" Target="slides/slide53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" Type="http://schemas.openxmlformats.org/officeDocument/2006/relationships/slide" Target="slides/slide1.xml"/><Relationship Id="rId49" Type="http://schemas.openxmlformats.org/officeDocument/2006/relationships/slide" Target="slides/slide4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1" Type="http://schemas.openxmlformats.org/officeDocument/2006/relationships/tableStyles" Target="tableStyles.xml"/><Relationship Id="rId220" Type="http://schemas.openxmlformats.org/officeDocument/2006/relationships/viewProps" Target="viewProps.xml"/><Relationship Id="rId22" Type="http://schemas.openxmlformats.org/officeDocument/2006/relationships/slide" Target="slides/slide17.xml"/><Relationship Id="rId219" Type="http://schemas.openxmlformats.org/officeDocument/2006/relationships/presProps" Target="presProps.xml"/><Relationship Id="rId218" Type="http://schemas.openxmlformats.org/officeDocument/2006/relationships/slide" Target="slides/slide213.xml"/><Relationship Id="rId217" Type="http://schemas.openxmlformats.org/officeDocument/2006/relationships/slide" Target="slides/slide212.xml"/><Relationship Id="rId216" Type="http://schemas.openxmlformats.org/officeDocument/2006/relationships/slide" Target="slides/slide211.xml"/><Relationship Id="rId215" Type="http://schemas.openxmlformats.org/officeDocument/2006/relationships/slide" Target="slides/slide210.xml"/><Relationship Id="rId214" Type="http://schemas.openxmlformats.org/officeDocument/2006/relationships/slide" Target="slides/slide209.xml"/><Relationship Id="rId213" Type="http://schemas.openxmlformats.org/officeDocument/2006/relationships/slide" Target="slides/slide208.xml"/><Relationship Id="rId212" Type="http://schemas.openxmlformats.org/officeDocument/2006/relationships/slide" Target="slides/slide207.xml"/><Relationship Id="rId211" Type="http://schemas.openxmlformats.org/officeDocument/2006/relationships/slide" Target="slides/slide206.xml"/><Relationship Id="rId210" Type="http://schemas.openxmlformats.org/officeDocument/2006/relationships/slide" Target="slides/slide205.xml"/><Relationship Id="rId21" Type="http://schemas.openxmlformats.org/officeDocument/2006/relationships/slide" Target="slides/slide16.xml"/><Relationship Id="rId209" Type="http://schemas.openxmlformats.org/officeDocument/2006/relationships/slide" Target="slides/slide204.xml"/><Relationship Id="rId208" Type="http://schemas.openxmlformats.org/officeDocument/2006/relationships/slide" Target="slides/slide203.xml"/><Relationship Id="rId207" Type="http://schemas.openxmlformats.org/officeDocument/2006/relationships/slide" Target="slides/slide202.xml"/><Relationship Id="rId206" Type="http://schemas.openxmlformats.org/officeDocument/2006/relationships/slide" Target="slides/slide201.xml"/><Relationship Id="rId205" Type="http://schemas.openxmlformats.org/officeDocument/2006/relationships/slide" Target="slides/slide200.xml"/><Relationship Id="rId204" Type="http://schemas.openxmlformats.org/officeDocument/2006/relationships/slide" Target="slides/slide199.xml"/><Relationship Id="rId203" Type="http://schemas.openxmlformats.org/officeDocument/2006/relationships/slide" Target="slides/slide198.xml"/><Relationship Id="rId202" Type="http://schemas.openxmlformats.org/officeDocument/2006/relationships/slide" Target="slides/slide197.xml"/><Relationship Id="rId201" Type="http://schemas.openxmlformats.org/officeDocument/2006/relationships/slide" Target="slides/slide196.xml"/><Relationship Id="rId200" Type="http://schemas.openxmlformats.org/officeDocument/2006/relationships/slide" Target="slides/slide195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9" Type="http://schemas.openxmlformats.org/officeDocument/2006/relationships/slide" Target="slides/slide194.xml"/><Relationship Id="rId198" Type="http://schemas.openxmlformats.org/officeDocument/2006/relationships/slide" Target="slides/slide193.xml"/><Relationship Id="rId197" Type="http://schemas.openxmlformats.org/officeDocument/2006/relationships/slide" Target="slides/slide192.xml"/><Relationship Id="rId196" Type="http://schemas.openxmlformats.org/officeDocument/2006/relationships/slide" Target="slides/slide191.xml"/><Relationship Id="rId195" Type="http://schemas.openxmlformats.org/officeDocument/2006/relationships/slide" Target="slides/slide190.xml"/><Relationship Id="rId194" Type="http://schemas.openxmlformats.org/officeDocument/2006/relationships/slide" Target="slides/slide189.xml"/><Relationship Id="rId193" Type="http://schemas.openxmlformats.org/officeDocument/2006/relationships/slide" Target="slides/slide188.xml"/><Relationship Id="rId192" Type="http://schemas.openxmlformats.org/officeDocument/2006/relationships/slide" Target="slides/slide187.xml"/><Relationship Id="rId191" Type="http://schemas.openxmlformats.org/officeDocument/2006/relationships/slide" Target="slides/slide186.xml"/><Relationship Id="rId190" Type="http://schemas.openxmlformats.org/officeDocument/2006/relationships/slide" Target="slides/slide185.xml"/><Relationship Id="rId19" Type="http://schemas.openxmlformats.org/officeDocument/2006/relationships/slide" Target="slides/slide14.xml"/><Relationship Id="rId189" Type="http://schemas.openxmlformats.org/officeDocument/2006/relationships/slide" Target="slides/slide184.xml"/><Relationship Id="rId188" Type="http://schemas.openxmlformats.org/officeDocument/2006/relationships/slide" Target="slides/slide183.xml"/><Relationship Id="rId187" Type="http://schemas.openxmlformats.org/officeDocument/2006/relationships/slide" Target="slides/slide182.xml"/><Relationship Id="rId186" Type="http://schemas.openxmlformats.org/officeDocument/2006/relationships/slide" Target="slides/slide181.xml"/><Relationship Id="rId185" Type="http://schemas.openxmlformats.org/officeDocument/2006/relationships/slide" Target="slides/slide180.xml"/><Relationship Id="rId184" Type="http://schemas.openxmlformats.org/officeDocument/2006/relationships/slide" Target="slides/slide179.xml"/><Relationship Id="rId183" Type="http://schemas.openxmlformats.org/officeDocument/2006/relationships/slide" Target="slides/slide178.xml"/><Relationship Id="rId182" Type="http://schemas.openxmlformats.org/officeDocument/2006/relationships/slide" Target="slides/slide177.xml"/><Relationship Id="rId181" Type="http://schemas.openxmlformats.org/officeDocument/2006/relationships/slide" Target="slides/slide176.xml"/><Relationship Id="rId180" Type="http://schemas.openxmlformats.org/officeDocument/2006/relationships/slide" Target="slides/slide175.xml"/><Relationship Id="rId18" Type="http://schemas.openxmlformats.org/officeDocument/2006/relationships/slide" Target="slides/slide13.xml"/><Relationship Id="rId179" Type="http://schemas.openxmlformats.org/officeDocument/2006/relationships/slide" Target="slides/slide174.xml"/><Relationship Id="rId178" Type="http://schemas.openxmlformats.org/officeDocument/2006/relationships/slide" Target="slides/slide173.xml"/><Relationship Id="rId177" Type="http://schemas.openxmlformats.org/officeDocument/2006/relationships/slide" Target="slides/slide172.xml"/><Relationship Id="rId176" Type="http://schemas.openxmlformats.org/officeDocument/2006/relationships/slide" Target="slides/slide171.xml"/><Relationship Id="rId175" Type="http://schemas.openxmlformats.org/officeDocument/2006/relationships/slide" Target="slides/slide170.xml"/><Relationship Id="rId174" Type="http://schemas.openxmlformats.org/officeDocument/2006/relationships/slide" Target="slides/slide169.xml"/><Relationship Id="rId173" Type="http://schemas.openxmlformats.org/officeDocument/2006/relationships/slide" Target="slides/slide168.xml"/><Relationship Id="rId172" Type="http://schemas.openxmlformats.org/officeDocument/2006/relationships/slide" Target="slides/slide167.xml"/><Relationship Id="rId171" Type="http://schemas.openxmlformats.org/officeDocument/2006/relationships/slide" Target="slides/slide166.xml"/><Relationship Id="rId170" Type="http://schemas.openxmlformats.org/officeDocument/2006/relationships/slide" Target="slides/slide165.xml"/><Relationship Id="rId17" Type="http://schemas.openxmlformats.org/officeDocument/2006/relationships/slide" Target="slides/slide12.xml"/><Relationship Id="rId169" Type="http://schemas.openxmlformats.org/officeDocument/2006/relationships/slide" Target="slides/slide164.xml"/><Relationship Id="rId168" Type="http://schemas.openxmlformats.org/officeDocument/2006/relationships/slide" Target="slides/slide163.xml"/><Relationship Id="rId167" Type="http://schemas.openxmlformats.org/officeDocument/2006/relationships/slide" Target="slides/slide162.xml"/><Relationship Id="rId166" Type="http://schemas.openxmlformats.org/officeDocument/2006/relationships/slide" Target="slides/slide161.xml"/><Relationship Id="rId165" Type="http://schemas.openxmlformats.org/officeDocument/2006/relationships/slide" Target="slides/slide160.xml"/><Relationship Id="rId164" Type="http://schemas.openxmlformats.org/officeDocument/2006/relationships/slide" Target="slides/slide159.xml"/><Relationship Id="rId163" Type="http://schemas.openxmlformats.org/officeDocument/2006/relationships/slide" Target="slides/slide158.xml"/><Relationship Id="rId162" Type="http://schemas.openxmlformats.org/officeDocument/2006/relationships/slide" Target="slides/slide157.xml"/><Relationship Id="rId161" Type="http://schemas.openxmlformats.org/officeDocument/2006/relationships/slide" Target="slides/slide156.xml"/><Relationship Id="rId160" Type="http://schemas.openxmlformats.org/officeDocument/2006/relationships/slide" Target="slides/slide155.xml"/><Relationship Id="rId16" Type="http://schemas.openxmlformats.org/officeDocument/2006/relationships/slide" Target="slides/slide11.xml"/><Relationship Id="rId159" Type="http://schemas.openxmlformats.org/officeDocument/2006/relationships/slide" Target="slides/slide154.xml"/><Relationship Id="rId158" Type="http://schemas.openxmlformats.org/officeDocument/2006/relationships/slide" Target="slides/slide153.xml"/><Relationship Id="rId157" Type="http://schemas.openxmlformats.org/officeDocument/2006/relationships/slide" Target="slides/slide152.xml"/><Relationship Id="rId156" Type="http://schemas.openxmlformats.org/officeDocument/2006/relationships/slide" Target="slides/slide151.xml"/><Relationship Id="rId155" Type="http://schemas.openxmlformats.org/officeDocument/2006/relationships/slide" Target="slides/slide150.xml"/><Relationship Id="rId154" Type="http://schemas.openxmlformats.org/officeDocument/2006/relationships/slide" Target="slides/slide149.xml"/><Relationship Id="rId153" Type="http://schemas.openxmlformats.org/officeDocument/2006/relationships/slide" Target="slides/slide148.xml"/><Relationship Id="rId152" Type="http://schemas.openxmlformats.org/officeDocument/2006/relationships/slide" Target="slides/slide147.xml"/><Relationship Id="rId151" Type="http://schemas.openxmlformats.org/officeDocument/2006/relationships/slide" Target="slides/slide146.xml"/><Relationship Id="rId150" Type="http://schemas.openxmlformats.org/officeDocument/2006/relationships/slide" Target="slides/slide145.xml"/><Relationship Id="rId15" Type="http://schemas.openxmlformats.org/officeDocument/2006/relationships/slide" Target="slides/slide10.xml"/><Relationship Id="rId149" Type="http://schemas.openxmlformats.org/officeDocument/2006/relationships/slide" Target="slides/slide144.xml"/><Relationship Id="rId148" Type="http://schemas.openxmlformats.org/officeDocument/2006/relationships/slide" Target="slides/slide143.xml"/><Relationship Id="rId147" Type="http://schemas.openxmlformats.org/officeDocument/2006/relationships/slide" Target="slides/slide142.xml"/><Relationship Id="rId146" Type="http://schemas.openxmlformats.org/officeDocument/2006/relationships/slide" Target="slides/slide141.xml"/><Relationship Id="rId145" Type="http://schemas.openxmlformats.org/officeDocument/2006/relationships/slide" Target="slides/slide140.xml"/><Relationship Id="rId144" Type="http://schemas.openxmlformats.org/officeDocument/2006/relationships/slide" Target="slides/slide139.xml"/><Relationship Id="rId143" Type="http://schemas.openxmlformats.org/officeDocument/2006/relationships/slide" Target="slides/slide138.xml"/><Relationship Id="rId142" Type="http://schemas.openxmlformats.org/officeDocument/2006/relationships/slide" Target="slides/slide137.xml"/><Relationship Id="rId141" Type="http://schemas.openxmlformats.org/officeDocument/2006/relationships/slide" Target="slides/slide136.xml"/><Relationship Id="rId140" Type="http://schemas.openxmlformats.org/officeDocument/2006/relationships/slide" Target="slides/slide135.xml"/><Relationship Id="rId14" Type="http://schemas.openxmlformats.org/officeDocument/2006/relationships/slide" Target="slides/slide9.xml"/><Relationship Id="rId139" Type="http://schemas.openxmlformats.org/officeDocument/2006/relationships/slide" Target="slides/slide134.xml"/><Relationship Id="rId138" Type="http://schemas.openxmlformats.org/officeDocument/2006/relationships/slide" Target="slides/slide133.xml"/><Relationship Id="rId137" Type="http://schemas.openxmlformats.org/officeDocument/2006/relationships/slide" Target="slides/slide132.xml"/><Relationship Id="rId136" Type="http://schemas.openxmlformats.org/officeDocument/2006/relationships/slide" Target="slides/slide131.xml"/><Relationship Id="rId135" Type="http://schemas.openxmlformats.org/officeDocument/2006/relationships/slide" Target="slides/slide130.xml"/><Relationship Id="rId134" Type="http://schemas.openxmlformats.org/officeDocument/2006/relationships/slide" Target="slides/slide129.xml"/><Relationship Id="rId133" Type="http://schemas.openxmlformats.org/officeDocument/2006/relationships/slide" Target="slides/slide128.xml"/><Relationship Id="rId132" Type="http://schemas.openxmlformats.org/officeDocument/2006/relationships/slide" Target="slides/slide127.xml"/><Relationship Id="rId131" Type="http://schemas.openxmlformats.org/officeDocument/2006/relationships/slide" Target="slides/slide126.xml"/><Relationship Id="rId130" Type="http://schemas.openxmlformats.org/officeDocument/2006/relationships/slide" Target="slides/slide125.xml"/><Relationship Id="rId13" Type="http://schemas.openxmlformats.org/officeDocument/2006/relationships/slide" Target="slides/slide8.xml"/><Relationship Id="rId129" Type="http://schemas.openxmlformats.org/officeDocument/2006/relationships/slide" Target="slides/slide124.xml"/><Relationship Id="rId128" Type="http://schemas.openxmlformats.org/officeDocument/2006/relationships/slide" Target="slides/slide123.xml"/><Relationship Id="rId127" Type="http://schemas.openxmlformats.org/officeDocument/2006/relationships/slide" Target="slides/slide122.xml"/><Relationship Id="rId126" Type="http://schemas.openxmlformats.org/officeDocument/2006/relationships/slide" Target="slides/slide121.xml"/><Relationship Id="rId125" Type="http://schemas.openxmlformats.org/officeDocument/2006/relationships/slide" Target="slides/slide120.xml"/><Relationship Id="rId124" Type="http://schemas.openxmlformats.org/officeDocument/2006/relationships/slide" Target="slides/slide119.xml"/><Relationship Id="rId123" Type="http://schemas.openxmlformats.org/officeDocument/2006/relationships/slide" Target="slides/slide118.xml"/><Relationship Id="rId122" Type="http://schemas.openxmlformats.org/officeDocument/2006/relationships/slide" Target="slides/slide117.xml"/><Relationship Id="rId121" Type="http://schemas.openxmlformats.org/officeDocument/2006/relationships/slide" Target="slides/slide116.xml"/><Relationship Id="rId120" Type="http://schemas.openxmlformats.org/officeDocument/2006/relationships/slide" Target="slides/slide115.xml"/><Relationship Id="rId12" Type="http://schemas.openxmlformats.org/officeDocument/2006/relationships/slide" Target="slides/slide7.xml"/><Relationship Id="rId119" Type="http://schemas.openxmlformats.org/officeDocument/2006/relationships/slide" Target="slides/slide114.xml"/><Relationship Id="rId118" Type="http://schemas.openxmlformats.org/officeDocument/2006/relationships/slide" Target="slides/slide113.xml"/><Relationship Id="rId117" Type="http://schemas.openxmlformats.org/officeDocument/2006/relationships/slide" Target="slides/slide112.xml"/><Relationship Id="rId116" Type="http://schemas.openxmlformats.org/officeDocument/2006/relationships/slide" Target="slides/slide111.xml"/><Relationship Id="rId115" Type="http://schemas.openxmlformats.org/officeDocument/2006/relationships/slide" Target="slides/slide110.xml"/><Relationship Id="rId114" Type="http://schemas.openxmlformats.org/officeDocument/2006/relationships/slide" Target="slides/slide109.xml"/><Relationship Id="rId113" Type="http://schemas.openxmlformats.org/officeDocument/2006/relationships/slide" Target="slides/slide108.xml"/><Relationship Id="rId112" Type="http://schemas.openxmlformats.org/officeDocument/2006/relationships/slide" Target="slides/slide107.xml"/><Relationship Id="rId111" Type="http://schemas.openxmlformats.org/officeDocument/2006/relationships/slide" Target="slides/slide106.xml"/><Relationship Id="rId110" Type="http://schemas.openxmlformats.org/officeDocument/2006/relationships/slide" Target="slides/slide105.xml"/><Relationship Id="rId11" Type="http://schemas.openxmlformats.org/officeDocument/2006/relationships/notesMaster" Target="notesMasters/notesMaster1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95.xml"/><Relationship Id="rId8" Type="http://schemas.openxmlformats.org/officeDocument/2006/relationships/slide" Target="slides/slide94.xml"/><Relationship Id="rId7" Type="http://schemas.openxmlformats.org/officeDocument/2006/relationships/slide" Target="slides/slide93.xml"/><Relationship Id="rId6" Type="http://schemas.openxmlformats.org/officeDocument/2006/relationships/slide" Target="slides/slide92.xml"/><Relationship Id="rId5" Type="http://schemas.openxmlformats.org/officeDocument/2006/relationships/slide" Target="slides/slide90.xml"/><Relationship Id="rId4" Type="http://schemas.openxmlformats.org/officeDocument/2006/relationships/slide" Target="slides/slide80.xml"/><Relationship Id="rId3" Type="http://schemas.openxmlformats.org/officeDocument/2006/relationships/slide" Target="slides/slide79.xml"/><Relationship Id="rId26" Type="http://schemas.openxmlformats.org/officeDocument/2006/relationships/slide" Target="slides/slide206.xml"/><Relationship Id="rId25" Type="http://schemas.openxmlformats.org/officeDocument/2006/relationships/slide" Target="slides/slide199.xml"/><Relationship Id="rId24" Type="http://schemas.openxmlformats.org/officeDocument/2006/relationships/slide" Target="slides/slide198.xml"/><Relationship Id="rId23" Type="http://schemas.openxmlformats.org/officeDocument/2006/relationships/slide" Target="slides/slide188.xml"/><Relationship Id="rId22" Type="http://schemas.openxmlformats.org/officeDocument/2006/relationships/slide" Target="slides/slide136.xml"/><Relationship Id="rId21" Type="http://schemas.openxmlformats.org/officeDocument/2006/relationships/slide" Target="slides/slide134.xml"/><Relationship Id="rId20" Type="http://schemas.openxmlformats.org/officeDocument/2006/relationships/slide" Target="slides/slide133.xml"/><Relationship Id="rId2" Type="http://schemas.openxmlformats.org/officeDocument/2006/relationships/slide" Target="slides/slide57.xml"/><Relationship Id="rId19" Type="http://schemas.openxmlformats.org/officeDocument/2006/relationships/slide" Target="slides/slide127.xml"/><Relationship Id="rId18" Type="http://schemas.openxmlformats.org/officeDocument/2006/relationships/slide" Target="slides/slide117.xml"/><Relationship Id="rId17" Type="http://schemas.openxmlformats.org/officeDocument/2006/relationships/slide" Target="slides/slide116.xml"/><Relationship Id="rId16" Type="http://schemas.openxmlformats.org/officeDocument/2006/relationships/slide" Target="slides/slide115.xml"/><Relationship Id="rId15" Type="http://schemas.openxmlformats.org/officeDocument/2006/relationships/slide" Target="slides/slide111.xml"/><Relationship Id="rId14" Type="http://schemas.openxmlformats.org/officeDocument/2006/relationships/slide" Target="slides/slide110.xml"/><Relationship Id="rId13" Type="http://schemas.openxmlformats.org/officeDocument/2006/relationships/slide" Target="slides/slide109.xml"/><Relationship Id="rId12" Type="http://schemas.openxmlformats.org/officeDocument/2006/relationships/slide" Target="slides/slide108.xml"/><Relationship Id="rId11" Type="http://schemas.openxmlformats.org/officeDocument/2006/relationships/slide" Target="slides/slide107.xml"/><Relationship Id="rId10" Type="http://schemas.openxmlformats.org/officeDocument/2006/relationships/slide" Target="slides/slide99.xml"/><Relationship Id="rId1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.emf"/><Relationship Id="rId8" Type="http://schemas.openxmlformats.org/officeDocument/2006/relationships/image" Target="../media/image17.emf"/><Relationship Id="rId7" Type="http://schemas.openxmlformats.org/officeDocument/2006/relationships/image" Target="../media/image16.emf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3" Type="http://schemas.openxmlformats.org/officeDocument/2006/relationships/image" Target="../media/image22.emf"/><Relationship Id="rId12" Type="http://schemas.openxmlformats.org/officeDocument/2006/relationships/image" Target="../media/image21.emf"/><Relationship Id="rId11" Type="http://schemas.openxmlformats.org/officeDocument/2006/relationships/image" Target="../media/image20.emf"/><Relationship Id="rId10" Type="http://schemas.openxmlformats.org/officeDocument/2006/relationships/image" Target="../media/image19.emf"/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2.vml.rels><?xml version="1.0" encoding="UTF-8" standalone="yes"?>
<Relationships xmlns="http://schemas.openxmlformats.org/package/2006/relationships"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wmf"/></Relationships>
</file>

<file path=ppt/drawings/_rels/vmlDrawing23.vml.rels><?xml version="1.0" encoding="UTF-8" standalone="yes"?>
<Relationships xmlns="http://schemas.openxmlformats.org/package/2006/relationships"><Relationship Id="rId5" Type="http://schemas.openxmlformats.org/officeDocument/2006/relationships/image" Target="../media/image155.wmf"/><Relationship Id="rId4" Type="http://schemas.openxmlformats.org/officeDocument/2006/relationships/image" Target="../media/image154.wmf"/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wmf"/><Relationship Id="rId1" Type="http://schemas.openxmlformats.org/officeDocument/2006/relationships/image" Target="../media/image16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emf"/><Relationship Id="rId1" Type="http://schemas.openxmlformats.org/officeDocument/2006/relationships/image" Target="../media/image17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88" tIns="49544" rIns="99088" bIns="49544" numCol="1" anchor="t" anchorCtr="0" compatLnSpc="1"/>
          <a:lstStyle>
            <a:lvl1pPr defTabSz="990600">
              <a:defRPr kumimoji="1" sz="13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900" y="0"/>
            <a:ext cx="3079750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88" tIns="49544" rIns="99088" bIns="49544" numCol="1" anchor="t" anchorCtr="0" compatLnSpc="1"/>
          <a:lstStyle>
            <a:lvl1pPr algn="r" defTabSz="990600">
              <a:defRPr kumimoji="1" sz="13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10175" cy="4606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88" tIns="49544" rIns="99088" bIns="49544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9750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88" tIns="49544" rIns="99088" bIns="49544" numCol="1" anchor="b" anchorCtr="0" compatLnSpc="1"/>
          <a:lstStyle>
            <a:lvl1pPr defTabSz="990600">
              <a:defRPr kumimoji="1" sz="13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00" y="9725025"/>
            <a:ext cx="3079750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88" tIns="49544" rIns="99088" bIns="49544" numCol="1" anchor="b" anchorCtr="0" compatLnSpc="1"/>
          <a:lstStyle>
            <a:lvl1pPr algn="r" defTabSz="990600">
              <a:defRPr kumimoji="1" sz="13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CDE40B8-9D79-4535-9C81-5E9BC2BF3312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6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45D23DF0-8FA2-4973-80F6-71667C44E121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7570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237571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125C8603-DD17-4D3E-A350-5E3F2DC9C808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AD707E38-7848-4703-85D5-0921DDC5FA7C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6082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3E621EE4-1C62-49AB-A5B3-D721B8191E18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0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94211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CEAF9585-6649-4282-82DC-7CB3595AD7B0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23D18ED0-7D7D-4223-95ED-3369F79078B0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       </a:t>
            </a:r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0466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90467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7C60DFF0-C218-441E-AD76-31BE8099E9BF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E40B8-9D79-4535-9C81-5E9BC2BF331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5346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85347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3C9A53D3-5636-4FA8-89FE-1AF6FCE2C09D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E40B8-9D79-4535-9C81-5E9BC2BF331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85AF8-0240-4FC7-9BFB-2ED39B8A9EA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71214-1A98-4090-989D-86298398100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47964-73FC-47E1-9A3C-C31ADC5B607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E1C8F-5B21-4AD0-8363-1676725623F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BB81-8898-4E85-B629-EBF54C37084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8B77-7547-442D-A120-F44FED89ED5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Freeform 12"/>
            <p:cNvSpPr/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Freeform 13"/>
            <p:cNvSpPr/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Freeform 14"/>
            <p:cNvSpPr/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Freeform 15"/>
            <p:cNvSpPr/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Freeform 16"/>
            <p:cNvSpPr/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Freeform 19"/>
            <p:cNvSpPr/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Freeform 23"/>
            <p:cNvSpPr/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Freeform 35"/>
            <p:cNvSpPr/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" name="Freeform 36"/>
            <p:cNvSpPr/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9" name="Picture 42" descr="m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6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en-US" noProof="0" smtClean="0"/>
          </a:p>
        </p:txBody>
      </p:sp>
      <p:sp>
        <p:nvSpPr>
          <p:cNvPr id="176168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smtClean="0"/>
          </a:p>
        </p:txBody>
      </p:sp>
      <p:sp>
        <p:nvSpPr>
          <p:cNvPr id="40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9CA6E-DE77-4108-BE15-4F2ED517781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4860E-A05B-4514-B80F-AE902952973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845D-DC8E-4840-812B-EC32E752D96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B8D9-D02A-48D1-9B85-4CAB473575E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BD661-8040-4B3B-8201-C63A1FEDCD5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965A4-2BDA-4524-A47E-5EAF1AEBF9A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73D64-F10A-4F3A-803A-BF49EF08778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9D084-967C-4041-BAC0-94DC3764420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1B1D6-7FC1-4FCE-9C78-2E63CDB4136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6DAA0-D34C-4D18-98C1-E9003EA7E35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13657-7FB3-4A1B-BA6E-DEE35200E04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7173D-CA6D-4099-ABDF-5F426C38933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D25B0-3CC5-42F2-8B40-0623211DFE5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00DFD-22AB-4A8D-A06D-6674B3017D4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1F3ED-30FC-442D-8FD7-66E4D8DF058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BD4CD-B823-402B-A06E-83DD1A729FA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E60D0-79AD-4D31-93CC-E1385D5D3F7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E5238-0F68-4F5F-B7E9-3621466A1D0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A775E-617D-4DC7-8206-343A5254990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E72B5-2D8F-490B-BAC1-6372C6FC13C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D1588-306C-4E71-A275-0FC9B6E752CD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34F1F-E01B-4D2C-8320-C02AC090003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50217-07AB-412D-B353-E67DBBF09275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EBF06-B11B-4FCF-BDCE-C95AC118BF60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C3AF6-6466-44D7-89E8-C88813BD85A2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2BD02-961E-46C7-AE49-28DBD244C813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9081E-4FD9-4059-8208-2D2B8BB9FBA8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3DD20-7B13-435C-A20B-A0C75FF6592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075BD-9FE0-4D4D-9DE5-2465707A54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0A036-9E8A-4868-89D3-89F5AA61366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D5E0-9A0F-4068-937F-57E004FCD0B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5385C-2C48-47E8-AABE-5176AE08309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1EB2C-BFCD-4EF0-8F74-ED835836BE5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C685-07B5-4366-A935-71C48BEFDC3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mb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52DDF97-0C05-4ECE-A4CF-E3688377D880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  <a:ea typeface="华文楷体" panose="02010600040101010101" pitchFamily="65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  <a:ea typeface="华文楷体" panose="02010600040101010101" pitchFamily="65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  <a:ea typeface="华文楷体" panose="02010600040101010101" pitchFamily="65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  <a:ea typeface="华文楷体" panose="02010600040101010101" pitchFamily="65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/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75107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08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09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10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11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12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13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14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15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16" name="Freeform 12"/>
            <p:cNvSpPr/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17" name="Freeform 13"/>
            <p:cNvSpPr/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18" name="Freeform 14"/>
            <p:cNvSpPr/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19" name="Freeform 15"/>
            <p:cNvSpPr/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20" name="Freeform 16"/>
            <p:cNvSpPr/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21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22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23" name="Freeform 19"/>
            <p:cNvSpPr/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24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25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26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27" name="Freeform 23"/>
            <p:cNvSpPr/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28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29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30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31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32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33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34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35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36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37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38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39" name="Freeform 35"/>
            <p:cNvSpPr/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140" name="Freeform 36"/>
            <p:cNvSpPr/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75141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7514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75143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514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 b="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514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C9C8B17-A4E3-418C-A56C-5101D9F19FFA}" type="slidenum">
              <a:rPr lang="en-US" altLang="zh-CN"/>
            </a:fld>
            <a:endParaRPr lang="en-US" altLang="zh-CN"/>
          </a:p>
        </p:txBody>
      </p:sp>
      <p:pic>
        <p:nvPicPr>
          <p:cNvPr id="48136" name="Picture 42" descr="mb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华文楷体" panose="02010600040101010101" pitchFamily="65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华文楷体" panose="02010600040101010101" pitchFamily="65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华文楷体" panose="02010600040101010101" pitchFamily="65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华文楷体" panose="02010600040101010101" pitchFamily="65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566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b="0"/>
          </a:p>
        </p:txBody>
      </p:sp>
      <p:sp>
        <p:nvSpPr>
          <p:cNvPr id="566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b="0"/>
          </a:p>
        </p:txBody>
      </p:sp>
      <p:sp>
        <p:nvSpPr>
          <p:cNvPr id="566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71D4104F-0112-4EE0-8EC0-C7FF0A37F643}" type="slidenum">
              <a:rPr lang="en-US" altLang="zh-CN" b="0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b="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8.jpeg"/><Relationship Id="rId1" Type="http://schemas.openxmlformats.org/officeDocument/2006/relationships/slide" Target="slide1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image" Target="../media/image86.jpeg"/></Relationships>
</file>

<file path=ppt/slides/_rels/slide10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90.jpeg"/><Relationship Id="rId1" Type="http://schemas.openxmlformats.org/officeDocument/2006/relationships/image" Target="../media/image89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7.GIF"/><Relationship Id="rId1" Type="http://schemas.openxmlformats.org/officeDocument/2006/relationships/slide" Target="slide15.xml"/></Relationships>
</file>

<file path=ppt/slides/_rels/slide10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5.GIF"/><Relationship Id="rId3" Type="http://schemas.openxmlformats.org/officeDocument/2006/relationships/slide" Target="slide25.xml"/><Relationship Id="rId2" Type="http://schemas.openxmlformats.org/officeDocument/2006/relationships/slide" Target="slide15.xml"/><Relationship Id="rId1" Type="http://schemas.openxmlformats.org/officeDocument/2006/relationships/slide" Target="slide88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7.GIF"/><Relationship Id="rId1" Type="http://schemas.openxmlformats.org/officeDocument/2006/relationships/slide" Target="slide1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92.jpeg"/><Relationship Id="rId1" Type="http://schemas.openxmlformats.org/officeDocument/2006/relationships/image" Target="../media/image91.jpeg"/></Relationships>
</file>

<file path=ppt/slides/_rels/slide10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94.jpeg"/><Relationship Id="rId3" Type="http://schemas.openxmlformats.org/officeDocument/2006/relationships/image" Target="../media/image93.jpeg"/><Relationship Id="rId2" Type="http://schemas.openxmlformats.org/officeDocument/2006/relationships/image" Target="../media/image7.GIF"/><Relationship Id="rId1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9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7.GIF"/><Relationship Id="rId1" Type="http://schemas.openxmlformats.org/officeDocument/2006/relationships/slide" Target="slide1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5.wmf"/><Relationship Id="rId1" Type="http://schemas.openxmlformats.org/officeDocument/2006/relationships/oleObject" Target="../embeddings/oleObject32.bin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98.jpeg"/><Relationship Id="rId3" Type="http://schemas.openxmlformats.org/officeDocument/2006/relationships/image" Target="../media/image97.jpeg"/><Relationship Id="rId2" Type="http://schemas.openxmlformats.org/officeDocument/2006/relationships/image" Target="../media/image96.png"/><Relationship Id="rId1" Type="http://schemas.openxmlformats.org/officeDocument/2006/relationships/hyperlink" Target="//upload.wikimedia.org/wikipedia/commons/0/06/Sulfid_bismutit%C3%BD.PNG" TargetMode="Externa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1.vml"/><Relationship Id="rId7" Type="http://schemas.openxmlformats.org/officeDocument/2006/relationships/slideLayout" Target="../slideLayouts/slideLayout16.x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00.wmf"/><Relationship Id="rId3" Type="http://schemas.openxmlformats.org/officeDocument/2006/relationships/oleObject" Target="../embeddings/oleObject34.bin"/><Relationship Id="rId2" Type="http://schemas.openxmlformats.org/officeDocument/2006/relationships/image" Target="../media/image99.wmf"/><Relationship Id="rId1" Type="http://schemas.openxmlformats.org/officeDocument/2006/relationships/oleObject" Target="../embeddings/oleObject33.bin"/></Relationships>
</file>

<file path=ppt/slides/_rels/slide1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image" Target="../media/image7.GIF"/><Relationship Id="rId7" Type="http://schemas.openxmlformats.org/officeDocument/2006/relationships/slide" Target="slide15.x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103.wmf"/><Relationship Id="rId3" Type="http://schemas.openxmlformats.org/officeDocument/2006/relationships/oleObject" Target="../embeddings/oleObject37.bin"/><Relationship Id="rId2" Type="http://schemas.openxmlformats.org/officeDocument/2006/relationships/image" Target="../media/image102.wmf"/><Relationship Id="rId10" Type="http://schemas.openxmlformats.org/officeDocument/2006/relationships/vmlDrawing" Target="../drawings/vmlDrawing12.vml"/><Relationship Id="rId1" Type="http://schemas.openxmlformats.org/officeDocument/2006/relationships/oleObject" Target="../embeddings/oleObject36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e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2.e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Relationship Id="rId35" Type="http://schemas.openxmlformats.org/officeDocument/2006/relationships/notesSlide" Target="../notesSlides/notesSlide2.xml"/><Relationship Id="rId34" Type="http://schemas.openxmlformats.org/officeDocument/2006/relationships/vmlDrawing" Target="../drawings/vmlDrawing1.vml"/><Relationship Id="rId33" Type="http://schemas.openxmlformats.org/officeDocument/2006/relationships/slideLayout" Target="../slideLayouts/slideLayout16.xml"/><Relationship Id="rId32" Type="http://schemas.openxmlformats.org/officeDocument/2006/relationships/image" Target="../media/image26.jpeg"/><Relationship Id="rId31" Type="http://schemas.openxmlformats.org/officeDocument/2006/relationships/image" Target="../media/image25.jpeg"/><Relationship Id="rId30" Type="http://schemas.openxmlformats.org/officeDocument/2006/relationships/image" Target="../media/image24.jpeg"/><Relationship Id="rId3" Type="http://schemas.openxmlformats.org/officeDocument/2006/relationships/image" Target="../media/image10.emf"/><Relationship Id="rId29" Type="http://schemas.openxmlformats.org/officeDocument/2006/relationships/image" Target="../media/image23.jpeg"/><Relationship Id="rId28" Type="http://schemas.openxmlformats.org/officeDocument/2006/relationships/image" Target="../media/image22.emf"/><Relationship Id="rId27" Type="http://schemas.openxmlformats.org/officeDocument/2006/relationships/oleObject" Target="../embeddings/oleObject13.bin"/><Relationship Id="rId26" Type="http://schemas.openxmlformats.org/officeDocument/2006/relationships/image" Target="../media/image21.emf"/><Relationship Id="rId25" Type="http://schemas.openxmlformats.org/officeDocument/2006/relationships/oleObject" Target="../embeddings/oleObject12.bin"/><Relationship Id="rId24" Type="http://schemas.openxmlformats.org/officeDocument/2006/relationships/image" Target="../media/image20.emf"/><Relationship Id="rId23" Type="http://schemas.openxmlformats.org/officeDocument/2006/relationships/oleObject" Target="../embeddings/oleObject11.bin"/><Relationship Id="rId22" Type="http://schemas.openxmlformats.org/officeDocument/2006/relationships/image" Target="../media/image19.emf"/><Relationship Id="rId21" Type="http://schemas.openxmlformats.org/officeDocument/2006/relationships/oleObject" Target="../embeddings/oleObject10.bin"/><Relationship Id="rId20" Type="http://schemas.openxmlformats.org/officeDocument/2006/relationships/image" Target="../media/image18.emf"/><Relationship Id="rId2" Type="http://schemas.openxmlformats.org/officeDocument/2006/relationships/oleObject" Target="../embeddings/oleObject1.bin"/><Relationship Id="rId19" Type="http://schemas.openxmlformats.org/officeDocument/2006/relationships/oleObject" Target="../embeddings/oleObject9.bin"/><Relationship Id="rId18" Type="http://schemas.openxmlformats.org/officeDocument/2006/relationships/image" Target="../media/image17.emf"/><Relationship Id="rId17" Type="http://schemas.openxmlformats.org/officeDocument/2006/relationships/oleObject" Target="../embeddings/oleObject8.bin"/><Relationship Id="rId16" Type="http://schemas.openxmlformats.org/officeDocument/2006/relationships/slide" Target="slide6.xml"/><Relationship Id="rId15" Type="http://schemas.openxmlformats.org/officeDocument/2006/relationships/image" Target="../media/image16.emf"/><Relationship Id="rId14" Type="http://schemas.openxmlformats.org/officeDocument/2006/relationships/oleObject" Target="../embeddings/oleObject7.bin"/><Relationship Id="rId13" Type="http://schemas.openxmlformats.org/officeDocument/2006/relationships/image" Target="../media/image15.png"/><Relationship Id="rId12" Type="http://schemas.openxmlformats.org/officeDocument/2006/relationships/oleObject" Target="../embeddings/oleObject6.bin"/><Relationship Id="rId11" Type="http://schemas.openxmlformats.org/officeDocument/2006/relationships/image" Target="../media/image14.e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6.jpe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5.GIF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7.GIF"/><Relationship Id="rId1" Type="http://schemas.openxmlformats.org/officeDocument/2006/relationships/slide" Target="slide1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05.jpeg"/><Relationship Id="rId1" Type="http://schemas.openxmlformats.org/officeDocument/2006/relationships/slide" Target="slide188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4.jpeg"/><Relationship Id="rId8" Type="http://schemas.openxmlformats.org/officeDocument/2006/relationships/image" Target="../media/image113.jpeg"/><Relationship Id="rId7" Type="http://schemas.openxmlformats.org/officeDocument/2006/relationships/image" Target="../media/image112.jpeg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3" Type="http://schemas.openxmlformats.org/officeDocument/2006/relationships/slideLayout" Target="../slideLayouts/slideLayout15.xml"/><Relationship Id="rId12" Type="http://schemas.openxmlformats.org/officeDocument/2006/relationships/image" Target="../media/image117.jpeg"/><Relationship Id="rId11" Type="http://schemas.openxmlformats.org/officeDocument/2006/relationships/image" Target="../media/image116.jpeg"/><Relationship Id="rId10" Type="http://schemas.openxmlformats.org/officeDocument/2006/relationships/image" Target="../media/image115.jpeg"/><Relationship Id="rId1" Type="http://schemas.openxmlformats.org/officeDocument/2006/relationships/image" Target="../media/image106.jpeg"/></Relationships>
</file>

<file path=ppt/slides/_rels/slide1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image" Target="../media/image1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21.jpeg"/></Relationships>
</file>

<file path=ppt/slides/_rels/slide13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3.v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23.wmf"/><Relationship Id="rId2" Type="http://schemas.openxmlformats.org/officeDocument/2006/relationships/oleObject" Target="../embeddings/oleObject39.bin"/><Relationship Id="rId1" Type="http://schemas.openxmlformats.org/officeDocument/2006/relationships/image" Target="../media/image122.jpeg"/></Relationships>
</file>

<file path=ppt/slides/_rels/slide13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4.v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25.wmf"/><Relationship Id="rId2" Type="http://schemas.openxmlformats.org/officeDocument/2006/relationships/oleObject" Target="../embeddings/oleObject40.bin"/><Relationship Id="rId1" Type="http://schemas.openxmlformats.org/officeDocument/2006/relationships/image" Target="../media/image124.png"/></Relationships>
</file>

<file path=ppt/slides/_rels/slide13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5.v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26.wmf"/><Relationship Id="rId1" Type="http://schemas.openxmlformats.org/officeDocument/2006/relationships/oleObject" Target="../embeddings/oleObject41.bin"/></Relationships>
</file>

<file path=ppt/slides/_rels/slide13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6.v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27.wmf"/><Relationship Id="rId1" Type="http://schemas.openxmlformats.org/officeDocument/2006/relationships/oleObject" Target="../embeddings/oleObject42.bin"/></Relationships>
</file>

<file path=ppt/slides/_rels/slide1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7.GIF"/><Relationship Id="rId1" Type="http://schemas.openxmlformats.org/officeDocument/2006/relationships/slide" Target="slide15.xml"/></Relationships>
</file>

<file path=ppt/slides/_rels/slide1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image" Target="../media/image128.jpe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32.png"/><Relationship Id="rId1" Type="http://schemas.openxmlformats.org/officeDocument/2006/relationships/image" Target="../media/image131.png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33.png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7.v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34.wmf"/><Relationship Id="rId1" Type="http://schemas.openxmlformats.org/officeDocument/2006/relationships/oleObject" Target="../embeddings/oleObject43.bin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35.jpeg"/><Relationship Id="rId1" Type="http://schemas.openxmlformats.org/officeDocument/2006/relationships/image" Target="../media/image122.jpeg"/></Relationships>
</file>

<file path=ppt/slides/_rels/slide14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39.jpeg"/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image" Target="../media/image136.jpeg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image" Target="../media/image140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0.bin"/><Relationship Id="rId8" Type="http://schemas.openxmlformats.org/officeDocument/2006/relationships/image" Target="../media/image32.png"/><Relationship Id="rId7" Type="http://schemas.openxmlformats.org/officeDocument/2006/relationships/oleObject" Target="../embeddings/oleObject19.bin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Relationship Id="rId3" Type="http://schemas.openxmlformats.org/officeDocument/2006/relationships/oleObject" Target="../embeddings/oleObject15.bin"/><Relationship Id="rId2" Type="http://schemas.openxmlformats.org/officeDocument/2006/relationships/image" Target="../media/image31.png"/><Relationship Id="rId19" Type="http://schemas.openxmlformats.org/officeDocument/2006/relationships/notesSlide" Target="../notesSlides/notesSlide3.xml"/><Relationship Id="rId18" Type="http://schemas.openxmlformats.org/officeDocument/2006/relationships/vmlDrawing" Target="../drawings/vmlDrawing2.vml"/><Relationship Id="rId17" Type="http://schemas.openxmlformats.org/officeDocument/2006/relationships/slideLayout" Target="../slideLayouts/slideLayout16.xml"/><Relationship Id="rId16" Type="http://schemas.openxmlformats.org/officeDocument/2006/relationships/image" Target="../media/image36.png"/><Relationship Id="rId15" Type="http://schemas.openxmlformats.org/officeDocument/2006/relationships/oleObject" Target="../embeddings/oleObject23.bin"/><Relationship Id="rId14" Type="http://schemas.openxmlformats.org/officeDocument/2006/relationships/image" Target="../media/image35.png"/><Relationship Id="rId13" Type="http://schemas.openxmlformats.org/officeDocument/2006/relationships/oleObject" Target="../embeddings/oleObject22.bin"/><Relationship Id="rId12" Type="http://schemas.openxmlformats.org/officeDocument/2006/relationships/image" Target="../media/image34.png"/><Relationship Id="rId11" Type="http://schemas.openxmlformats.org/officeDocument/2006/relationships/oleObject" Target="../embeddings/oleObject21.bin"/><Relationship Id="rId10" Type="http://schemas.openxmlformats.org/officeDocument/2006/relationships/image" Target="../media/image33.png"/><Relationship Id="rId1" Type="http://schemas.openxmlformats.org/officeDocument/2006/relationships/oleObject" Target="../embeddings/oleObject14.bin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8.v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43.wmf"/><Relationship Id="rId1" Type="http://schemas.openxmlformats.org/officeDocument/2006/relationships/oleObject" Target="../embeddings/oleObject44.bin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9.v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45.wmf"/><Relationship Id="rId3" Type="http://schemas.openxmlformats.org/officeDocument/2006/relationships/oleObject" Target="../embeddings/oleObject46.bin"/><Relationship Id="rId2" Type="http://schemas.openxmlformats.org/officeDocument/2006/relationships/image" Target="../media/image144.wmf"/><Relationship Id="rId1" Type="http://schemas.openxmlformats.org/officeDocument/2006/relationships/oleObject" Target="../embeddings/oleObject45.bin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0.vml"/><Relationship Id="rId7" Type="http://schemas.openxmlformats.org/officeDocument/2006/relationships/slideLayout" Target="../slideLayouts/slideLayout15.xml"/><Relationship Id="rId6" Type="http://schemas.openxmlformats.org/officeDocument/2006/relationships/image" Target="../media/image148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147.wmf"/><Relationship Id="rId3" Type="http://schemas.openxmlformats.org/officeDocument/2006/relationships/oleObject" Target="../embeddings/oleObject48.bin"/><Relationship Id="rId2" Type="http://schemas.openxmlformats.org/officeDocument/2006/relationships/image" Target="../media/image146.wmf"/><Relationship Id="rId1" Type="http://schemas.openxmlformats.org/officeDocument/2006/relationships/oleObject" Target="../embeddings/oleObject47.bin"/></Relationships>
</file>

<file path=ppt/slides/_rels/slide15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1.v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7.GIF"/><Relationship Id="rId3" Type="http://schemas.openxmlformats.org/officeDocument/2006/relationships/slide" Target="slide15.xml"/><Relationship Id="rId2" Type="http://schemas.openxmlformats.org/officeDocument/2006/relationships/image" Target="../media/image149.wmf"/><Relationship Id="rId1" Type="http://schemas.openxmlformats.org/officeDocument/2006/relationships/oleObject" Target="../embeddings/oleObject50.bin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2.v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50.wmf"/><Relationship Id="rId1" Type="http://schemas.openxmlformats.org/officeDocument/2006/relationships/oleObject" Target="../embeddings/oleObject51.bin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05.jpeg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8.jpeg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8.jpeg"/><Relationship Id="rId1" Type="http://schemas.openxmlformats.org/officeDocument/2006/relationships/slide" Target="slide140.xml"/></Relationships>
</file>

<file path=ppt/slides/_rels/slide17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5.bin"/><Relationship Id="rId8" Type="http://schemas.openxmlformats.org/officeDocument/2006/relationships/image" Target="../media/image153.wmf"/><Relationship Id="rId7" Type="http://schemas.openxmlformats.org/officeDocument/2006/relationships/oleObject" Target="../embeddings/oleObject54.bin"/><Relationship Id="rId6" Type="http://schemas.openxmlformats.org/officeDocument/2006/relationships/image" Target="../media/image7.GIF"/><Relationship Id="rId5" Type="http://schemas.openxmlformats.org/officeDocument/2006/relationships/slide" Target="slide15.xml"/><Relationship Id="rId4" Type="http://schemas.openxmlformats.org/officeDocument/2006/relationships/image" Target="../media/image152.wmf"/><Relationship Id="rId3" Type="http://schemas.openxmlformats.org/officeDocument/2006/relationships/oleObject" Target="../embeddings/oleObject53.bin"/><Relationship Id="rId2" Type="http://schemas.openxmlformats.org/officeDocument/2006/relationships/image" Target="../media/image151.wmf"/><Relationship Id="rId14" Type="http://schemas.openxmlformats.org/officeDocument/2006/relationships/vmlDrawing" Target="../drawings/vmlDrawing23.vml"/><Relationship Id="rId13" Type="http://schemas.openxmlformats.org/officeDocument/2006/relationships/slideLayout" Target="../slideLayouts/slideLayout15.xml"/><Relationship Id="rId12" Type="http://schemas.openxmlformats.org/officeDocument/2006/relationships/image" Target="../media/image155.wmf"/><Relationship Id="rId11" Type="http://schemas.openxmlformats.org/officeDocument/2006/relationships/oleObject" Target="../embeddings/oleObject56.bin"/><Relationship Id="rId10" Type="http://schemas.openxmlformats.org/officeDocument/2006/relationships/image" Target="../media/image154.wmf"/><Relationship Id="rId1" Type="http://schemas.openxmlformats.org/officeDocument/2006/relationships/oleObject" Target="../embeddings/oleObject52.bin"/></Relationships>
</file>

<file path=ppt/slides/_rels/slide17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156.GIF"/><Relationship Id="rId3" Type="http://schemas.openxmlformats.org/officeDocument/2006/relationships/slide" Target="slide20.xml"/><Relationship Id="rId2" Type="http://schemas.openxmlformats.org/officeDocument/2006/relationships/image" Target="../media/image105.jpeg"/><Relationship Id="rId1" Type="http://schemas.openxmlformats.org/officeDocument/2006/relationships/slide" Target="slide44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8.jpeg"/><Relationship Id="rId1" Type="http://schemas.openxmlformats.org/officeDocument/2006/relationships/slide" Target="slide13.xml"/></Relationships>
</file>

<file path=ppt/slides/_rels/slide17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7.GIF"/><Relationship Id="rId3" Type="http://schemas.openxmlformats.org/officeDocument/2006/relationships/slide" Target="slide15.xml"/><Relationship Id="rId2" Type="http://schemas.openxmlformats.org/officeDocument/2006/relationships/image" Target="../media/image158.jpeg"/><Relationship Id="rId1" Type="http://schemas.openxmlformats.org/officeDocument/2006/relationships/image" Target="../media/image157.jpeg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5.GIF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7.GIF"/><Relationship Id="rId1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7" Type="http://schemas.openxmlformats.org/officeDocument/2006/relationships/image" Target="../media/image42.jpeg"/><Relationship Id="rId6" Type="http://schemas.openxmlformats.org/officeDocument/2006/relationships/hyperlink" Target="http://zh.wikipedia.org/wiki/File:Lithium_batteries_9v_AA_AAA.jpeg" TargetMode="External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8.jpeg"/><Relationship Id="rId1" Type="http://schemas.openxmlformats.org/officeDocument/2006/relationships/slide" Target="slide60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8.jpeg"/><Relationship Id="rId1" Type="http://schemas.openxmlformats.org/officeDocument/2006/relationships/slide" Target="slide60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05.jpeg"/></Relationships>
</file>

<file path=ppt/slides/_rels/slide18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61.jpeg"/><Relationship Id="rId3" Type="http://schemas.openxmlformats.org/officeDocument/2006/relationships/hyperlink" Target="http://photo.hanyu.iciba.com/upload/encyclopedia/6d/1d/bk_6d1db922c80f55188ccda71fe730c9f9_AWSXyo.jpg" TargetMode="External"/><Relationship Id="rId2" Type="http://schemas.openxmlformats.org/officeDocument/2006/relationships/image" Target="../media/image160.jpeg"/><Relationship Id="rId1" Type="http://schemas.openxmlformats.org/officeDocument/2006/relationships/image" Target="../media/image159.jpeg"/></Relationships>
</file>

<file path=ppt/slides/_rels/slide18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64.png"/><Relationship Id="rId3" Type="http://schemas.openxmlformats.org/officeDocument/2006/relationships/image" Target="../media/image163.png"/><Relationship Id="rId2" Type="http://schemas.openxmlformats.org/officeDocument/2006/relationships/image" Target="../media/image162.jpeg"/><Relationship Id="rId1" Type="http://schemas.openxmlformats.org/officeDocument/2006/relationships/hyperlink" Target="http://www.google.com.hk/imgres?imgurl=http://www.libone.com/ebook/%E6%95%99%E8%82%B2%E7%B4%A0%E6%9D%90/%E5%8C%96%E5%AD%A6/%E9%AB%98%E4%B8%AD%E5%8C%96%E5%AD%A6/%E5%9B%BE%E7%89%87/%E8%BF%87%E6%B8%A1%E5%85%83%E7%B4%A0/%E9%94%8C%E5%8D%95%E8%B4%A8.jpg&amp;imgrefurl=http://www.libone.com/navigation/multimedia.aspx?page=323&amp;classpath=04.01.04&amp;usg=__TFtdktJJXlgIvGiujLw0LnNxUPI=&amp;h=150&amp;w=200&amp;sz=9&amp;hl=zh-CN&amp;start=13&amp;zoom=1&amp;tbnid=rwRfYq_JnV3D8M:&amp;tbnh=78&amp;tbnw=104&amp;ei=lk5FTt6rMKnRmAXW1dX6Bg&amp;prev=/search?q=%E5%8D%95%E8%B4%A8%E9%94%8C&amp;hl=zh-CN&amp;newwindow=1&amp;safe=strict&amp;sa=G&amp;gbv=1&amp;tbm=isch&amp;itbs=1" TargetMode="External"/></Relationships>
</file>

<file path=ppt/slides/_rels/slide18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4.v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66.wmf"/><Relationship Id="rId3" Type="http://schemas.openxmlformats.org/officeDocument/2006/relationships/oleObject" Target="../embeddings/oleObject58.bin"/><Relationship Id="rId2" Type="http://schemas.openxmlformats.org/officeDocument/2006/relationships/image" Target="../media/image165.wmf"/><Relationship Id="rId1" Type="http://schemas.openxmlformats.org/officeDocument/2006/relationships/oleObject" Target="../embeddings/oleObject57.bin"/></Relationships>
</file>

<file path=ppt/slides/_rels/slide18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5.v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67.wmf"/><Relationship Id="rId1" Type="http://schemas.openxmlformats.org/officeDocument/2006/relationships/oleObject" Target="../embeddings/oleObject59.bin"/></Relationships>
</file>

<file path=ppt/slides/_rels/slide18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6.v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7.GIF"/><Relationship Id="rId3" Type="http://schemas.openxmlformats.org/officeDocument/2006/relationships/slide" Target="slide15.xml"/><Relationship Id="rId2" Type="http://schemas.openxmlformats.org/officeDocument/2006/relationships/image" Target="../media/image168.wmf"/><Relationship Id="rId1" Type="http://schemas.openxmlformats.org/officeDocument/2006/relationships/oleObject" Target="../embeddings/oleObject60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vmlDrawing" Target="../drawings/vmlDrawing27.v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69.wmf"/><Relationship Id="rId1" Type="http://schemas.openxmlformats.org/officeDocument/2006/relationships/oleObject" Target="../embeddings/oleObject61.bin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8.v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71.emf"/><Relationship Id="rId3" Type="http://schemas.openxmlformats.org/officeDocument/2006/relationships/oleObject" Target="../embeddings/oleObject63.bin"/><Relationship Id="rId2" Type="http://schemas.openxmlformats.org/officeDocument/2006/relationships/image" Target="../media/image170.wmf"/><Relationship Id="rId1" Type="http://schemas.openxmlformats.org/officeDocument/2006/relationships/oleObject" Target="../embeddings/oleObject62.bin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9.v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72.wmf"/><Relationship Id="rId1" Type="http://schemas.openxmlformats.org/officeDocument/2006/relationships/oleObject" Target="../embeddings/oleObject6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44.png"/><Relationship Id="rId3" Type="http://schemas.openxmlformats.org/officeDocument/2006/relationships/oleObject" Target="../embeddings/oleObject25.bin"/><Relationship Id="rId2" Type="http://schemas.openxmlformats.org/officeDocument/2006/relationships/image" Target="../media/image43.png"/><Relationship Id="rId1" Type="http://schemas.openxmlformats.org/officeDocument/2006/relationships/oleObject" Target="../embeddings/oleObject24.bin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6.xml"/><Relationship Id="rId4" Type="http://schemas.openxmlformats.org/officeDocument/2006/relationships/image" Target="../media/image105.jpeg"/><Relationship Id="rId3" Type="http://schemas.openxmlformats.org/officeDocument/2006/relationships/slide" Target="slide163.xml"/><Relationship Id="rId2" Type="http://schemas.openxmlformats.org/officeDocument/2006/relationships/image" Target="../media/image156.GIF"/><Relationship Id="rId1" Type="http://schemas.openxmlformats.org/officeDocument/2006/relationships/slide" Target="slide162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8.jpeg"/><Relationship Id="rId1" Type="http://schemas.openxmlformats.org/officeDocument/2006/relationships/slide" Target="slide161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75.jpeg"/><Relationship Id="rId2" Type="http://schemas.openxmlformats.org/officeDocument/2006/relationships/image" Target="../media/image174.png"/><Relationship Id="rId1" Type="http://schemas.openxmlformats.org/officeDocument/2006/relationships/image" Target="../media/image173.jpeg"/></Relationships>
</file>

<file path=ppt/slides/_rels/slide20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0.v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76.wmf"/><Relationship Id="rId1" Type="http://schemas.openxmlformats.org/officeDocument/2006/relationships/oleObject" Target="../embeddings/oleObject65.bin"/></Relationships>
</file>

<file path=ppt/slides/_rels/slide20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1.v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77.wmf"/><Relationship Id="rId1" Type="http://schemas.openxmlformats.org/officeDocument/2006/relationships/oleObject" Target="../embeddings/oleObject66.bin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7.GIF"/><Relationship Id="rId1" Type="http://schemas.openxmlformats.org/officeDocument/2006/relationships/slide" Target="slide15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7.GIF"/><Relationship Id="rId1" Type="http://schemas.openxmlformats.org/officeDocument/2006/relationships/slide" Target="slide15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7.GIF"/><Relationship Id="rId1" Type="http://schemas.openxmlformats.org/officeDocument/2006/relationships/slide" Target="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GIF"/><Relationship Id="rId2" Type="http://schemas.openxmlformats.org/officeDocument/2006/relationships/slide" Target="slide5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7.GIF"/><Relationship Id="rId3" Type="http://schemas.openxmlformats.org/officeDocument/2006/relationships/slide" Target="slide15.xml"/><Relationship Id="rId2" Type="http://schemas.openxmlformats.org/officeDocument/2006/relationships/image" Target="../media/image46.wmf"/><Relationship Id="rId1" Type="http://schemas.openxmlformats.org/officeDocument/2006/relationships/oleObject" Target="../embeddings/oleObject26.bin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47.wmf"/><Relationship Id="rId1" Type="http://schemas.openxmlformats.org/officeDocument/2006/relationships/oleObject" Target="../embeddings/oleObject2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7.GIF"/><Relationship Id="rId1" Type="http://schemas.openxmlformats.org/officeDocument/2006/relationships/slide" Target="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5.GIF"/><Relationship Id="rId3" Type="http://schemas.openxmlformats.org/officeDocument/2006/relationships/slide" Target="slide28.xml"/><Relationship Id="rId2" Type="http://schemas.openxmlformats.org/officeDocument/2006/relationships/slide" Target="slide15.xml"/><Relationship Id="rId1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8.jpeg"/><Relationship Id="rId1" Type="http://schemas.openxmlformats.org/officeDocument/2006/relationships/slide" Target="slide5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" Target="slide6.xml"/><Relationship Id="rId1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6.xml"/><Relationship Id="rId6" Type="http://schemas.openxmlformats.org/officeDocument/2006/relationships/image" Target="../media/image7.GIF"/><Relationship Id="rId5" Type="http://schemas.openxmlformats.org/officeDocument/2006/relationships/slide" Target="slide15.xml"/><Relationship Id="rId4" Type="http://schemas.openxmlformats.org/officeDocument/2006/relationships/image" Target="../media/image51.jpeg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6.xml"/><Relationship Id="rId5" Type="http://schemas.openxmlformats.org/officeDocument/2006/relationships/image" Target="../media/image52.GIF"/><Relationship Id="rId4" Type="http://schemas.openxmlformats.org/officeDocument/2006/relationships/slide" Target="slide5.xml"/><Relationship Id="rId3" Type="http://schemas.openxmlformats.org/officeDocument/2006/relationships/slide" Target="slide54.xml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54.jpeg"/><Relationship Id="rId1" Type="http://schemas.openxmlformats.org/officeDocument/2006/relationships/image" Target="../media/image53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7.GIF"/><Relationship Id="rId1" Type="http://schemas.openxmlformats.org/officeDocument/2006/relationships/slide" Target="slide15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7" Type="http://schemas.openxmlformats.org/officeDocument/2006/relationships/image" Target="../media/image7.GIF"/><Relationship Id="rId6" Type="http://schemas.openxmlformats.org/officeDocument/2006/relationships/slide" Target="slide15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" Target="slide88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" Target="slide15.xml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7.GIF"/><Relationship Id="rId1" Type="http://schemas.openxmlformats.org/officeDocument/2006/relationships/slide" Target="slide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slide" Target="slide2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64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oleObject" Target="../embeddings/oleObject28.bin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67.jpeg"/><Relationship Id="rId1" Type="http://schemas.openxmlformats.org/officeDocument/2006/relationships/hyperlink" Target="../Ic3/Al/molecules/Al2Cl6.mol" TargetMode="External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68.png"/><Relationship Id="rId1" Type="http://schemas.openxmlformats.org/officeDocument/2006/relationships/oleObject" Target="../embeddings/oleObject2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7.GIF"/><Relationship Id="rId1" Type="http://schemas.openxmlformats.org/officeDocument/2006/relationships/slide" Target="slide15.xml"/></Relationships>
</file>

<file path=ppt/slides/_rels/slide7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69.jpeg"/><Relationship Id="rId3" Type="http://schemas.openxmlformats.org/officeDocument/2006/relationships/hyperlink" Target="../Local%20Settings/Ic3/B/molecules/b2h6a.mol" TargetMode="External"/><Relationship Id="rId2" Type="http://schemas.openxmlformats.org/officeDocument/2006/relationships/image" Target="../media/image67.jpeg"/><Relationship Id="rId1" Type="http://schemas.openxmlformats.org/officeDocument/2006/relationships/hyperlink" Target="../Ic3/Al/molecules/Al2Cl6.mol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70.png"/><Relationship Id="rId2" Type="http://schemas.openxmlformats.org/officeDocument/2006/relationships/image" Target="../media/image7.GIF"/><Relationship Id="rId1" Type="http://schemas.openxmlformats.org/officeDocument/2006/relationships/slide" Target="slide15.xml"/></Relationships>
</file>

<file path=ppt/slides/_rels/slide7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5.GIF"/><Relationship Id="rId3" Type="http://schemas.openxmlformats.org/officeDocument/2006/relationships/slide" Target="slide25.xml"/><Relationship Id="rId2" Type="http://schemas.openxmlformats.org/officeDocument/2006/relationships/slide" Target="slide15.xml"/><Relationship Id="rId1" Type="http://schemas.openxmlformats.org/officeDocument/2006/relationships/slide" Target="slide8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slide" Target="slide8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7.GIF"/><Relationship Id="rId1" Type="http://schemas.openxmlformats.org/officeDocument/2006/relationships/slide" Target="slide15.xml"/></Relationships>
</file>

<file path=ppt/slides/_rels/slide7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6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image" Target="../media/image71.jpeg"/></Relationships>
</file>

<file path=ppt/slides/_rels/slide7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8.vml"/><Relationship Id="rId6" Type="http://schemas.openxmlformats.org/officeDocument/2006/relationships/slideLayout" Target="../slideLayouts/slideLayout2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3" Type="http://schemas.openxmlformats.org/officeDocument/2006/relationships/image" Target="../media/image77.jpeg"/><Relationship Id="rId2" Type="http://schemas.openxmlformats.org/officeDocument/2006/relationships/image" Target="../media/image76.wmf"/><Relationship Id="rId1" Type="http://schemas.openxmlformats.org/officeDocument/2006/relationships/oleObject" Target="../embeddings/oleObject3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7.GIF"/><Relationship Id="rId1" Type="http://schemas.openxmlformats.org/officeDocument/2006/relationships/slide" Target="slide15.xml"/></Relationships>
</file>

<file path=ppt/slides/_rels/slide8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80.wmf"/><Relationship Id="rId1" Type="http://schemas.openxmlformats.org/officeDocument/2006/relationships/oleObject" Target="../embeddings/oleObject31.bin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81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7.GIF"/><Relationship Id="rId1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83.jpeg"/><Relationship Id="rId1" Type="http://schemas.openxmlformats.org/officeDocument/2006/relationships/image" Target="../media/image82.jpe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84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85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1557338"/>
            <a:ext cx="8640762" cy="4789487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</p:pic>
      <p:grpSp>
        <p:nvGrpSpPr>
          <p:cNvPr id="2" name="Group 6"/>
          <p:cNvGrpSpPr/>
          <p:nvPr/>
        </p:nvGrpSpPr>
        <p:grpSpPr>
          <a:xfrm>
            <a:off x="5435600" y="476250"/>
            <a:ext cx="2808288" cy="576263"/>
            <a:chOff x="3515" y="300"/>
            <a:chExt cx="1769" cy="363"/>
          </a:xfrm>
        </p:grpSpPr>
        <p:sp>
          <p:nvSpPr>
            <p:cNvPr id="23571" name="AutoShape 4"/>
            <p:cNvSpPr/>
            <p:nvPr/>
          </p:nvSpPr>
          <p:spPr>
            <a:xfrm>
              <a:off x="3515" y="300"/>
              <a:ext cx="1769" cy="363"/>
            </a:xfrm>
            <a:prstGeom prst="wedgeRectCallout">
              <a:avLst>
                <a:gd name="adj1" fmla="val -216819"/>
                <a:gd name="adj2" fmla="val 255787"/>
              </a:avLst>
            </a:prstGeom>
            <a:solidFill>
              <a:srgbClr val="FFCCFF">
                <a:alpha val="50195"/>
              </a:srgbClr>
            </a:solidFill>
            <a:ln w="9525">
              <a:noFill/>
            </a:ln>
          </p:spPr>
          <p:txBody>
            <a:bodyPr/>
            <a:p>
              <a:pPr algn="ctr"/>
              <a:r>
                <a:rPr lang="zh-CN" altLang="en-US" sz="3200" b="1" dirty="0">
                  <a:solidFill>
                    <a:srgbClr val="CC00CC"/>
                  </a:solidFill>
                  <a:latin typeface="Times New Roman" panose="02020603050405020304" pitchFamily="18" charset="0"/>
                </a:rPr>
                <a:t>非金属 系</a:t>
              </a:r>
              <a:endParaRPr lang="zh-CN" altLang="en-US" sz="3200" b="1" dirty="0">
                <a:solidFill>
                  <a:srgbClr val="CC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72" name="AutoShape 5"/>
            <p:cNvSpPr/>
            <p:nvPr/>
          </p:nvSpPr>
          <p:spPr>
            <a:xfrm>
              <a:off x="3515" y="300"/>
              <a:ext cx="1769" cy="363"/>
            </a:xfrm>
            <a:prstGeom prst="wedgeRectCallout">
              <a:avLst>
                <a:gd name="adj1" fmla="val 21227"/>
                <a:gd name="adj2" fmla="val 286088"/>
              </a:avLst>
            </a:prstGeom>
            <a:solidFill>
              <a:srgbClr val="FFCCFF">
                <a:alpha val="50195"/>
              </a:srgbClr>
            </a:solidFill>
            <a:ln w="9525">
              <a:noFill/>
            </a:ln>
          </p:spPr>
          <p:txBody>
            <a:bodyPr/>
            <a:p>
              <a:pPr algn="ctr"/>
              <a:r>
                <a:rPr lang="zh-CN" altLang="en-US" sz="3200" b="1" dirty="0">
                  <a:solidFill>
                    <a:srgbClr val="CC00CC"/>
                  </a:solidFill>
                  <a:latin typeface="Times New Roman" panose="02020603050405020304" pitchFamily="18" charset="0"/>
                </a:rPr>
                <a:t>非金属 系</a:t>
              </a:r>
              <a:endParaRPr lang="zh-CN" altLang="en-US" sz="3200" b="1" dirty="0">
                <a:solidFill>
                  <a:srgbClr val="CC00CC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3556" name="Rectangle 10"/>
          <p:cNvSpPr/>
          <p:nvPr/>
        </p:nvSpPr>
        <p:spPr>
          <a:xfrm>
            <a:off x="539750" y="2420938"/>
            <a:ext cx="863600" cy="273685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23950" name="AutoShape 14"/>
          <p:cNvSpPr/>
          <p:nvPr/>
        </p:nvSpPr>
        <p:spPr>
          <a:xfrm>
            <a:off x="2484438" y="2420938"/>
            <a:ext cx="2374900" cy="503237"/>
          </a:xfrm>
          <a:prstGeom prst="wedgeRectCallout">
            <a:avLst>
              <a:gd name="adj1" fmla="val -21991"/>
              <a:gd name="adj2" fmla="val 88486"/>
            </a:avLst>
          </a:prstGeom>
          <a:solidFill>
            <a:srgbClr val="FF9966">
              <a:alpha val="50195"/>
            </a:srgbClr>
          </a:solidFill>
          <a:ln w="9525">
            <a:noFill/>
          </a:ln>
        </p:spPr>
        <p:txBody>
          <a:bodyPr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过渡系金属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8" name="Rectangle 15"/>
          <p:cNvSpPr/>
          <p:nvPr/>
        </p:nvSpPr>
        <p:spPr>
          <a:xfrm>
            <a:off x="1403350" y="3141663"/>
            <a:ext cx="3600450" cy="201612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4427538" y="1628775"/>
            <a:ext cx="2663825" cy="504825"/>
            <a:chOff x="2789" y="1026"/>
            <a:chExt cx="1678" cy="318"/>
          </a:xfrm>
        </p:grpSpPr>
        <p:sp>
          <p:nvSpPr>
            <p:cNvPr id="23569" name="AutoShape 12"/>
            <p:cNvSpPr/>
            <p:nvPr/>
          </p:nvSpPr>
          <p:spPr>
            <a:xfrm>
              <a:off x="2789" y="1026"/>
              <a:ext cx="1678" cy="318"/>
            </a:xfrm>
            <a:prstGeom prst="wedgeRectCallout">
              <a:avLst>
                <a:gd name="adj1" fmla="val -5662"/>
                <a:gd name="adj2" fmla="val 232389"/>
              </a:avLst>
            </a:prstGeom>
            <a:solidFill>
              <a:srgbClr val="3399FF">
                <a:alpha val="50195"/>
              </a:srgbClr>
            </a:solidFill>
            <a:ln w="9525">
              <a:noFill/>
            </a:ln>
          </p:spPr>
          <p:txBody>
            <a:bodyPr/>
            <a:p>
              <a:pPr algn="ctr"/>
              <a:r>
                <a:rPr lang="zh-CN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非过渡系金属</a:t>
              </a:r>
              <a:endPara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70" name="AutoShape 16"/>
            <p:cNvSpPr/>
            <p:nvPr/>
          </p:nvSpPr>
          <p:spPr>
            <a:xfrm>
              <a:off x="2789" y="1026"/>
              <a:ext cx="1678" cy="318"/>
            </a:xfrm>
            <a:prstGeom prst="wedgeRectCallout">
              <a:avLst>
                <a:gd name="adj1" fmla="val -162514"/>
                <a:gd name="adj2" fmla="val 131759"/>
              </a:avLst>
            </a:prstGeom>
            <a:solidFill>
              <a:srgbClr val="3399FF">
                <a:alpha val="50195"/>
              </a:srgbClr>
            </a:solidFill>
            <a:ln w="9525">
              <a:noFill/>
            </a:ln>
          </p:spPr>
          <p:txBody>
            <a:bodyPr/>
            <a:p>
              <a:pPr algn="ctr"/>
              <a:r>
                <a:rPr lang="zh-CN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非过渡系金属</a:t>
              </a:r>
              <a:endPara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23954" name="Rectangle 18"/>
          <p:cNvSpPr/>
          <p:nvPr/>
        </p:nvSpPr>
        <p:spPr>
          <a:xfrm>
            <a:off x="539750" y="5229225"/>
            <a:ext cx="7704138" cy="504825"/>
          </a:xfrm>
          <a:prstGeom prst="rect">
            <a:avLst/>
          </a:prstGeom>
          <a:noFill/>
          <a:ln w="28575" cap="flat" cmpd="sng">
            <a:solidFill>
              <a:srgbClr val="990033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23955" name="Rectangle 19"/>
          <p:cNvSpPr/>
          <p:nvPr/>
        </p:nvSpPr>
        <p:spPr>
          <a:xfrm>
            <a:off x="539750" y="5734050"/>
            <a:ext cx="7704138" cy="431800"/>
          </a:xfrm>
          <a:prstGeom prst="rect">
            <a:avLst/>
          </a:prstGeom>
          <a:noFill/>
          <a:ln w="28575" cap="flat" cmpd="sng">
            <a:solidFill>
              <a:srgbClr val="9900CC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62" name="Line 20"/>
          <p:cNvSpPr/>
          <p:nvPr/>
        </p:nvSpPr>
        <p:spPr>
          <a:xfrm>
            <a:off x="5076825" y="3068638"/>
            <a:ext cx="0" cy="208915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563" name="Line 21"/>
          <p:cNvSpPr/>
          <p:nvPr/>
        </p:nvSpPr>
        <p:spPr>
          <a:xfrm>
            <a:off x="5076825" y="3068638"/>
            <a:ext cx="863600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564" name="Line 22"/>
          <p:cNvSpPr/>
          <p:nvPr/>
        </p:nvSpPr>
        <p:spPr>
          <a:xfrm>
            <a:off x="5076825" y="5157788"/>
            <a:ext cx="3167063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565" name="Line 23"/>
          <p:cNvSpPr/>
          <p:nvPr/>
        </p:nvSpPr>
        <p:spPr>
          <a:xfrm flipV="1">
            <a:off x="5940425" y="2924175"/>
            <a:ext cx="0" cy="144463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3960" name="Rectangle 24"/>
          <p:cNvSpPr/>
          <p:nvPr/>
        </p:nvSpPr>
        <p:spPr>
          <a:xfrm>
            <a:off x="3708400" y="3357563"/>
            <a:ext cx="1295400" cy="431800"/>
          </a:xfrm>
          <a:prstGeom prst="rect">
            <a:avLst/>
          </a:prstGeom>
          <a:noFill/>
          <a:ln w="38100" cap="flat" cmpd="sng">
            <a:solidFill>
              <a:srgbClr val="FFCC00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23961" name="Rectangle 25"/>
          <p:cNvSpPr/>
          <p:nvPr/>
        </p:nvSpPr>
        <p:spPr>
          <a:xfrm>
            <a:off x="3708400" y="3789363"/>
            <a:ext cx="1295400" cy="863600"/>
          </a:xfrm>
          <a:prstGeom prst="rect">
            <a:avLst/>
          </a:prstGeom>
          <a:noFill/>
          <a:ln w="38100" cap="flat" cmpd="sng">
            <a:solidFill>
              <a:srgbClr val="800000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68" name="灯片编号占位符 21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3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50" grpId="0" bldLvl="0" animBg="1"/>
      <p:bldP spid="423954" grpId="0" bldLvl="0" animBg="1"/>
      <p:bldP spid="423955" grpId="0" bldLvl="0" animBg="1"/>
      <p:bldP spid="423960" grpId="0" bldLvl="0" animBg="1"/>
      <p:bldP spid="42396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11560" y="559768"/>
            <a:ext cx="7921625" cy="580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kumimoji="1" lang="zh-CN" altLang="en-US" dirty="0" smtClean="0">
                <a:solidFill>
                  <a:srgbClr val="0000FF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对于铍</a:t>
            </a:r>
            <a:r>
              <a:rPr kumimoji="1" lang="zh-CN" altLang="en-US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：电离势高是因为其</a:t>
            </a:r>
            <a:r>
              <a:rPr kumimoji="1" lang="zh-CN" altLang="en-US" dirty="0" smtClean="0">
                <a:solidFill>
                  <a:srgbClr val="FF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原子半径小</a:t>
            </a:r>
            <a:r>
              <a:rPr kumimoji="1" lang="en-US" altLang="zh-CN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,</a:t>
            </a:r>
            <a:r>
              <a:rPr kumimoji="1" lang="zh-CN" altLang="en-US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有效核电荷大导致</a:t>
            </a:r>
            <a:r>
              <a:rPr kumimoji="1" lang="en-US" altLang="zh-CN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;</a:t>
            </a:r>
            <a:r>
              <a:rPr kumimoji="1" lang="zh-CN" altLang="en-US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形成共价键的倾向比较显著</a:t>
            </a:r>
            <a:r>
              <a:rPr kumimoji="1" lang="en-US" altLang="zh-CN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,</a:t>
            </a:r>
            <a:r>
              <a:rPr kumimoji="1" lang="zh-CN" altLang="en-US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化合物熔点都较低是因为</a:t>
            </a:r>
            <a:r>
              <a:rPr kumimoji="1" lang="en-US" altLang="zh-CN" dirty="0" smtClean="0">
                <a:solidFill>
                  <a:srgbClr val="FF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Be</a:t>
            </a:r>
            <a:r>
              <a:rPr kumimoji="1" lang="en-US" altLang="zh-CN" baseline="30000" dirty="0" smtClean="0">
                <a:solidFill>
                  <a:srgbClr val="FF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2+</a:t>
            </a:r>
            <a:r>
              <a:rPr kumimoji="1" lang="zh-CN" altLang="en-US" dirty="0" smtClean="0">
                <a:solidFill>
                  <a:srgbClr val="FF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的</a:t>
            </a:r>
            <a:r>
              <a:rPr kumimoji="1" lang="en-US" altLang="zh-CN" dirty="0" smtClean="0">
                <a:solidFill>
                  <a:srgbClr val="FF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Z/r</a:t>
            </a:r>
            <a:r>
              <a:rPr kumimoji="1" lang="zh-CN" altLang="en-US" dirty="0" smtClean="0">
                <a:solidFill>
                  <a:srgbClr val="FF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值大</a:t>
            </a:r>
            <a:r>
              <a:rPr kumimoji="1" lang="en-US" altLang="zh-CN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,</a:t>
            </a:r>
            <a:r>
              <a:rPr kumimoji="1" lang="zh-CN" altLang="en-US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离子极化能力强</a:t>
            </a:r>
            <a:r>
              <a:rPr kumimoji="1" lang="en-US" altLang="zh-CN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,</a:t>
            </a:r>
            <a:r>
              <a:rPr kumimoji="1" lang="zh-CN" altLang="en-US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导致化合物的共价倾向显著增大</a:t>
            </a:r>
            <a:r>
              <a:rPr kumimoji="1" lang="en-US" altLang="zh-CN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,</a:t>
            </a:r>
            <a:r>
              <a:rPr kumimoji="1" lang="zh-CN" altLang="en-US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化合物熔点降低</a:t>
            </a:r>
            <a:r>
              <a:rPr kumimoji="1" lang="en-US" altLang="zh-CN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;</a:t>
            </a:r>
            <a:r>
              <a:rPr kumimoji="1" lang="zh-CN" altLang="en-US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铍盐最易溶于水</a:t>
            </a:r>
            <a:r>
              <a:rPr kumimoji="1" lang="en-US" altLang="zh-CN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,</a:t>
            </a:r>
            <a:r>
              <a:rPr kumimoji="1" lang="zh-CN" altLang="en-US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且极易水解是由于</a:t>
            </a:r>
            <a:r>
              <a:rPr kumimoji="1" lang="en-US" altLang="zh-CN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Be</a:t>
            </a:r>
            <a:r>
              <a:rPr kumimoji="1" lang="en-US" altLang="zh-CN" baseline="30000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2+</a:t>
            </a:r>
            <a:r>
              <a:rPr kumimoji="1" lang="zh-CN" altLang="en-US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的离子</a:t>
            </a:r>
            <a:r>
              <a:rPr kumimoji="1" lang="en-US" altLang="zh-CN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Z/r</a:t>
            </a:r>
            <a:r>
              <a:rPr kumimoji="1" lang="zh-CN" altLang="en-US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值大</a:t>
            </a:r>
            <a:r>
              <a:rPr kumimoji="1" lang="en-US" altLang="zh-CN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,</a:t>
            </a:r>
            <a:r>
              <a:rPr kumimoji="1" lang="zh-CN" altLang="en-US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水合能大导致</a:t>
            </a:r>
            <a:r>
              <a:rPr kumimoji="1" lang="en-US" altLang="zh-CN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;</a:t>
            </a:r>
            <a:r>
              <a:rPr kumimoji="1" lang="zh-CN" altLang="en-US" dirty="0" smtClean="0">
                <a:solidFill>
                  <a:srgbClr val="FF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毒性极高是因为有极高溶解度和容易生成配合物</a:t>
            </a:r>
            <a:r>
              <a:rPr kumimoji="1" lang="en-US" altLang="zh-CN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;</a:t>
            </a:r>
            <a:r>
              <a:rPr kumimoji="1" lang="zh-CN" altLang="en-US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铍为两性金属是因对角线规则</a:t>
            </a:r>
            <a:r>
              <a:rPr kumimoji="1" lang="en-US" altLang="zh-CN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,</a:t>
            </a:r>
            <a:r>
              <a:rPr kumimoji="1" lang="zh-CN" altLang="en-US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性质与金属</a:t>
            </a:r>
            <a:r>
              <a:rPr kumimoji="1" lang="en-US" altLang="zh-CN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Al</a:t>
            </a:r>
            <a:r>
              <a:rPr kumimoji="1" lang="zh-CN" altLang="en-US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相似</a:t>
            </a:r>
            <a:r>
              <a:rPr kumimoji="1" lang="en-US" altLang="zh-CN" dirty="0" smtClean="0">
                <a:solidFill>
                  <a:srgbClr val="000000"/>
                </a:solidFill>
                <a:latin typeface="华文楷体" panose="02010600040101010101" pitchFamily="65" charset="-122"/>
                <a:ea typeface="华文楷体" panose="02010600040101010101" pitchFamily="65" charset="-122"/>
              </a:rPr>
              <a:t>. </a:t>
            </a:r>
            <a:endParaRPr kumimoji="1" lang="en-US" altLang="zh-CN" dirty="0" smtClean="0">
              <a:solidFill>
                <a:srgbClr val="000000"/>
              </a:solidFill>
              <a:latin typeface="华文楷体" panose="02010600040101010101" pitchFamily="65" charset="-122"/>
              <a:ea typeface="华文楷体" panose="02010600040101010101" pitchFamily="65" charset="-122"/>
            </a:endParaRPr>
          </a:p>
        </p:txBody>
      </p:sp>
      <p:pic>
        <p:nvPicPr>
          <p:cNvPr id="13315" name="Picture 4" descr="0014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165850"/>
            <a:ext cx="4191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灯片编号占位符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0C34CC-5564-4D3F-B9A5-6E0B8E7496F2}" type="slidenum">
              <a:rPr lang="en-US" altLang="zh-CN" sz="1400">
                <a:solidFill>
                  <a:srgbClr val="000000"/>
                </a:solidFill>
              </a:rPr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8" name="Rectangle 4"/>
          <p:cNvSpPr>
            <a:spLocks noChangeArrowheads="1"/>
          </p:cNvSpPr>
          <p:nvPr/>
        </p:nvSpPr>
        <p:spPr bwMode="auto">
          <a:xfrm>
            <a:off x="971550" y="1989138"/>
            <a:ext cx="7874000" cy="3751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CC"/>
                </a:solidFill>
              </a:rPr>
              <a:t>Sn</a:t>
            </a:r>
            <a:r>
              <a:rPr lang="en-US" altLang="zh-CN" baseline="30000" dirty="0">
                <a:solidFill>
                  <a:srgbClr val="0000CC"/>
                </a:solidFill>
              </a:rPr>
              <a:t>2+</a:t>
            </a:r>
            <a:r>
              <a:rPr lang="zh-CN" altLang="en-US" dirty="0"/>
              <a:t>极易水解生成</a:t>
            </a:r>
            <a:r>
              <a:rPr lang="en-US" altLang="zh-CN" dirty="0">
                <a:solidFill>
                  <a:srgbClr val="FF0000"/>
                </a:solidFill>
              </a:rPr>
              <a:t>Sn(OH)Cl 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zh-CN" altLang="en-US" dirty="0"/>
              <a:t>易被氧化。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   </a:t>
            </a:r>
            <a:r>
              <a:rPr lang="en-US" altLang="zh-CN" dirty="0"/>
              <a:t>SnCl</a:t>
            </a:r>
            <a:r>
              <a:rPr lang="en-US" altLang="zh-CN" baseline="-25000" dirty="0"/>
              <a:t>2</a:t>
            </a:r>
            <a:r>
              <a:rPr lang="en-US" altLang="zh-CN" dirty="0"/>
              <a:t> + H</a:t>
            </a:r>
            <a:r>
              <a:rPr lang="en-US" altLang="zh-CN" baseline="-25000" dirty="0"/>
              <a:t>2</a:t>
            </a:r>
            <a:r>
              <a:rPr lang="en-US" altLang="zh-CN" dirty="0"/>
              <a:t>O </a:t>
            </a:r>
            <a:r>
              <a:rPr lang="en-US" altLang="zh-CN" dirty="0" smtClean="0">
                <a:cs typeface="Times New Roman" panose="02020603050405020304" pitchFamily="18" charset="0"/>
              </a:rPr>
              <a:t>== </a:t>
            </a:r>
            <a:r>
              <a:rPr lang="en-US" altLang="zh-CN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Sn(OH)Cl</a:t>
            </a:r>
            <a:r>
              <a:rPr lang="en-US" altLang="zh-CN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 </a:t>
            </a:r>
            <a:r>
              <a:rPr lang="en-US" altLang="zh-CN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zh-CN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白色</a:t>
            </a:r>
            <a:r>
              <a:rPr lang="en-US" altLang="zh-CN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zh-CN" dirty="0">
                <a:cs typeface="Times New Roman" panose="02020603050405020304" pitchFamily="18" charset="0"/>
              </a:rPr>
              <a:t>+</a:t>
            </a:r>
            <a:r>
              <a:rPr lang="en-US" altLang="zh-CN" dirty="0" err="1">
                <a:cs typeface="Times New Roman" panose="02020603050405020304" pitchFamily="18" charset="0"/>
              </a:rPr>
              <a:t>HCl</a:t>
            </a:r>
            <a:endParaRPr lang="en-US" altLang="zh-CN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cs typeface="Times New Roman" panose="02020603050405020304" pitchFamily="18" charset="0"/>
              </a:rPr>
              <a:t>                        </a:t>
            </a:r>
            <a:r>
              <a:rPr lang="zh-CN" altLang="en-US" dirty="0">
                <a:cs typeface="Times New Roman" panose="02020603050405020304" pitchFamily="18" charset="0"/>
              </a:rPr>
              <a:t>产物不溶于水，部分水解</a:t>
            </a:r>
            <a:endParaRPr lang="zh-CN" altLang="en-US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   配制溶液时，</a:t>
            </a:r>
            <a:r>
              <a:rPr lang="zh-CN" altLang="en-US" dirty="0">
                <a:solidFill>
                  <a:srgbClr val="FF0000"/>
                </a:solidFill>
              </a:rPr>
              <a:t>加浓</a:t>
            </a:r>
            <a:r>
              <a:rPr lang="en-US" altLang="zh-CN" dirty="0" err="1">
                <a:solidFill>
                  <a:srgbClr val="FF0000"/>
                </a:solidFill>
              </a:rPr>
              <a:t>HCl</a:t>
            </a:r>
            <a:r>
              <a:rPr lang="zh-CN" altLang="en-US" dirty="0">
                <a:solidFill>
                  <a:srgbClr val="FF0000"/>
                </a:solidFill>
              </a:rPr>
              <a:t>溶解以</a:t>
            </a:r>
            <a:r>
              <a:rPr lang="zh-CN" altLang="en-US" dirty="0"/>
              <a:t>抑制</a:t>
            </a:r>
            <a:r>
              <a:rPr lang="zh-CN" altLang="en-US" dirty="0">
                <a:solidFill>
                  <a:srgbClr val="FF0000"/>
                </a:solidFill>
              </a:rPr>
              <a:t>水解 </a:t>
            </a:r>
            <a:r>
              <a:rPr lang="zh-CN" altLang="en-US" dirty="0"/>
              <a:t>，同时</a:t>
            </a:r>
            <a:r>
              <a:rPr lang="zh-CN" altLang="en-US" dirty="0" smtClean="0"/>
              <a:t>加</a:t>
            </a:r>
            <a:r>
              <a:rPr lang="zh-CN" altLang="en-US" dirty="0"/>
              <a:t>金属</a:t>
            </a:r>
            <a:r>
              <a:rPr lang="zh-CN" altLang="en-US" dirty="0" smtClean="0"/>
              <a:t>锡</a:t>
            </a:r>
            <a:r>
              <a:rPr lang="en-US" altLang="zh-CN" dirty="0" smtClean="0"/>
              <a:t>(</a:t>
            </a:r>
            <a:r>
              <a:rPr lang="en-US" altLang="zh-CN" dirty="0"/>
              <a:t>Sn)</a:t>
            </a:r>
            <a:r>
              <a:rPr lang="zh-CN" altLang="en-US" dirty="0"/>
              <a:t>抑制 </a:t>
            </a:r>
            <a:r>
              <a:rPr lang="en-US" altLang="zh-CN" dirty="0"/>
              <a:t>Sn</a:t>
            </a:r>
            <a:r>
              <a:rPr lang="en-US" altLang="zh-CN" baseline="30000" dirty="0"/>
              <a:t>2</a:t>
            </a:r>
            <a:r>
              <a:rPr lang="zh-CN" altLang="en-US" baseline="30000" dirty="0"/>
              <a:t>＋</a:t>
            </a:r>
            <a:r>
              <a:rPr lang="zh-CN" altLang="en-US" dirty="0"/>
              <a:t>的氧化。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4146" name="Rectangle 5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E1EDC956-A41C-40CC-A852-D2A19BA73483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134148" name="Rectangle 2"/>
          <p:cNvSpPr>
            <a:spLocks noChangeArrowheads="1"/>
          </p:cNvSpPr>
          <p:nvPr/>
        </p:nvSpPr>
        <p:spPr bwMode="auto">
          <a:xfrm>
            <a:off x="900113" y="333375"/>
            <a:ext cx="2220912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9900"/>
              </a:buClr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zh-CN" altLang="en-US" dirty="0">
                <a:solidFill>
                  <a:srgbClr val="FF0000"/>
                </a:solidFill>
              </a:rPr>
              <a:t>二卤化物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4149" name="Rectangle 3"/>
          <p:cNvSpPr>
            <a:spLocks noChangeArrowheads="1"/>
          </p:cNvSpPr>
          <p:nvPr/>
        </p:nvSpPr>
        <p:spPr bwMode="auto">
          <a:xfrm>
            <a:off x="1116013" y="1125538"/>
            <a:ext cx="7337425" cy="7254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0000CC"/>
                </a:solidFill>
              </a:rPr>
              <a:t> SnCl</a:t>
            </a:r>
            <a:r>
              <a:rPr lang="en-US" altLang="zh-CN" baseline="-25000">
                <a:solidFill>
                  <a:srgbClr val="0000CC"/>
                </a:solidFill>
              </a:rPr>
              <a:t>2 </a:t>
            </a:r>
            <a:r>
              <a:rPr lang="en-US" altLang="zh-CN">
                <a:solidFill>
                  <a:srgbClr val="0000CC"/>
                </a:solidFill>
              </a:rPr>
              <a:t>(</a:t>
            </a:r>
            <a:r>
              <a:rPr lang="zh-CN" altLang="en-US">
                <a:solidFill>
                  <a:srgbClr val="0000CC"/>
                </a:solidFill>
              </a:rPr>
              <a:t>氯化亚锡</a:t>
            </a:r>
            <a:r>
              <a:rPr lang="en-US" altLang="zh-CN">
                <a:solidFill>
                  <a:srgbClr val="0000CC"/>
                </a:solidFill>
              </a:rPr>
              <a:t>)</a:t>
            </a:r>
            <a:r>
              <a:rPr lang="zh-CN" altLang="en-US">
                <a:solidFill>
                  <a:srgbClr val="0000CC"/>
                </a:solidFill>
              </a:rPr>
              <a:t>：</a:t>
            </a:r>
            <a:r>
              <a:rPr lang="zh-CN" altLang="en-US"/>
              <a:t>一种较强的</a:t>
            </a:r>
            <a:r>
              <a:rPr lang="zh-CN" altLang="en-US">
                <a:solidFill>
                  <a:srgbClr val="FF0000"/>
                </a:solidFill>
              </a:rPr>
              <a:t>还原剂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8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 noChangeArrowheads="1"/>
          </p:cNvSpPr>
          <p:nvPr/>
        </p:nvSpPr>
        <p:spPr bwMode="auto">
          <a:xfrm>
            <a:off x="1042988" y="404813"/>
            <a:ext cx="5400675" cy="7254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rgbClr val="0000CC"/>
                </a:solidFill>
              </a:rPr>
              <a:t> SnCl</a:t>
            </a:r>
            <a:r>
              <a:rPr lang="en-US" altLang="zh-CN" baseline="-25000" dirty="0">
                <a:solidFill>
                  <a:srgbClr val="0000CC"/>
                </a:solidFill>
              </a:rPr>
              <a:t>2 </a:t>
            </a:r>
            <a:r>
              <a:rPr lang="zh-CN" altLang="en-US" dirty="0" smtClean="0">
                <a:solidFill>
                  <a:srgbClr val="0000CC"/>
                </a:solidFill>
              </a:rPr>
              <a:t>：</a:t>
            </a:r>
            <a:r>
              <a:rPr lang="zh-CN" altLang="en-US" dirty="0" smtClean="0"/>
              <a:t>具有较强的</a:t>
            </a:r>
            <a:r>
              <a:rPr lang="zh-CN" altLang="en-US" dirty="0" smtClean="0">
                <a:solidFill>
                  <a:srgbClr val="FF0000"/>
                </a:solidFill>
              </a:rPr>
              <a:t>还原性。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70724" name="Rectangle 4"/>
          <p:cNvSpPr>
            <a:spLocks noChangeArrowheads="1"/>
          </p:cNvSpPr>
          <p:nvPr/>
        </p:nvSpPr>
        <p:spPr bwMode="auto">
          <a:xfrm>
            <a:off x="971550" y="1628775"/>
            <a:ext cx="7993063" cy="2528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00CC"/>
                </a:solidFill>
              </a:rPr>
              <a:t>2</a:t>
            </a:r>
            <a:r>
              <a:rPr lang="en-US" altLang="zh-CN" dirty="0">
                <a:solidFill>
                  <a:srgbClr val="FF0000"/>
                </a:solidFill>
              </a:rPr>
              <a:t>Hg</a:t>
            </a:r>
            <a:r>
              <a:rPr lang="en-US" altLang="zh-CN" dirty="0">
                <a:solidFill>
                  <a:srgbClr val="0000CC"/>
                </a:solidFill>
              </a:rPr>
              <a:t>Cl</a:t>
            </a:r>
            <a:r>
              <a:rPr lang="en-US" altLang="zh-CN" baseline="-25000" dirty="0">
                <a:solidFill>
                  <a:srgbClr val="0000CC"/>
                </a:solidFill>
              </a:rPr>
              <a:t>2</a:t>
            </a:r>
            <a:r>
              <a:rPr lang="en-US" altLang="zh-CN" dirty="0">
                <a:solidFill>
                  <a:srgbClr val="0000CC"/>
                </a:solidFill>
              </a:rPr>
              <a:t> + SnCl</a:t>
            </a:r>
            <a:r>
              <a:rPr lang="en-US" altLang="zh-CN" baseline="-25000" dirty="0">
                <a:solidFill>
                  <a:srgbClr val="0000CC"/>
                </a:solidFill>
              </a:rPr>
              <a:t>2</a:t>
            </a:r>
            <a:r>
              <a:rPr lang="zh-CN" altLang="en-US" dirty="0">
                <a:solidFill>
                  <a:srgbClr val="0000CC"/>
                </a:solidFill>
              </a:rPr>
              <a:t>＝</a:t>
            </a:r>
            <a:r>
              <a:rPr lang="en-US" altLang="zh-CN" dirty="0">
                <a:solidFill>
                  <a:srgbClr val="FF0000"/>
                </a:solidFill>
              </a:rPr>
              <a:t>Hg</a:t>
            </a:r>
            <a:r>
              <a:rPr lang="en-US" altLang="zh-CN" baseline="-25000" dirty="0">
                <a:solidFill>
                  <a:srgbClr val="FF0000"/>
                </a:solidFill>
              </a:rPr>
              <a:t>2</a:t>
            </a:r>
            <a:r>
              <a:rPr lang="en-US" altLang="zh-CN" dirty="0">
                <a:solidFill>
                  <a:srgbClr val="0000CC"/>
                </a:solidFill>
              </a:rPr>
              <a:t>Cl</a:t>
            </a:r>
            <a:r>
              <a:rPr lang="en-US" altLang="zh-CN" baseline="-25000" dirty="0">
                <a:solidFill>
                  <a:srgbClr val="0000CC"/>
                </a:solidFill>
              </a:rPr>
              <a:t>2 </a:t>
            </a:r>
            <a:r>
              <a:rPr lang="en-US" altLang="zh-CN" dirty="0">
                <a:solidFill>
                  <a:srgbClr val="0000CC"/>
                </a:solidFill>
                <a:sym typeface="Symbol" panose="05050102010706020507" pitchFamily="18" charset="2"/>
              </a:rPr>
              <a:t></a:t>
            </a:r>
            <a:r>
              <a:rPr lang="en-US" altLang="zh-CN" dirty="0">
                <a:solidFill>
                  <a:srgbClr val="0000CC"/>
                </a:solidFill>
              </a:rPr>
              <a:t> + </a:t>
            </a:r>
            <a:r>
              <a:rPr lang="en-US" altLang="zh-CN" dirty="0">
                <a:solidFill>
                  <a:srgbClr val="FF3399"/>
                </a:solidFill>
              </a:rPr>
              <a:t>SnCl</a:t>
            </a:r>
            <a:r>
              <a:rPr lang="en-US" altLang="zh-CN" baseline="-25000" dirty="0">
                <a:solidFill>
                  <a:srgbClr val="FF3399"/>
                </a:solidFill>
              </a:rPr>
              <a:t>4 </a:t>
            </a:r>
            <a:r>
              <a:rPr lang="en-US" altLang="zh-CN" dirty="0">
                <a:solidFill>
                  <a:srgbClr val="0033CC"/>
                </a:solidFill>
              </a:rPr>
              <a:t>/ </a:t>
            </a:r>
            <a:r>
              <a:rPr lang="en-US" altLang="zh-CN" dirty="0">
                <a:solidFill>
                  <a:srgbClr val="111111"/>
                </a:solidFill>
              </a:rPr>
              <a:t>[SnCl</a:t>
            </a:r>
            <a:r>
              <a:rPr lang="en-US" altLang="zh-CN" baseline="-25000" dirty="0">
                <a:solidFill>
                  <a:srgbClr val="111111"/>
                </a:solidFill>
              </a:rPr>
              <a:t>6</a:t>
            </a:r>
            <a:r>
              <a:rPr lang="en-US" altLang="zh-CN" dirty="0">
                <a:solidFill>
                  <a:srgbClr val="111111"/>
                </a:solidFill>
              </a:rPr>
              <a:t>]</a:t>
            </a:r>
            <a:r>
              <a:rPr lang="en-US" altLang="zh-CN" baseline="30000" dirty="0">
                <a:solidFill>
                  <a:srgbClr val="111111"/>
                </a:solidFill>
              </a:rPr>
              <a:t>2-</a:t>
            </a:r>
            <a:endParaRPr lang="en-US" altLang="zh-CN" baseline="30000" dirty="0">
              <a:solidFill>
                <a:srgbClr val="111111"/>
              </a:solidFill>
            </a:endParaRPr>
          </a:p>
          <a:p>
            <a:r>
              <a:rPr lang="en-US" altLang="zh-CN" dirty="0">
                <a:solidFill>
                  <a:srgbClr val="0000CC"/>
                </a:solidFill>
              </a:rPr>
              <a:t>                                (</a:t>
            </a:r>
            <a:r>
              <a:rPr lang="zh-CN" altLang="en-US" dirty="0">
                <a:solidFill>
                  <a:srgbClr val="0000CC"/>
                </a:solidFill>
              </a:rPr>
              <a:t>白色沉淀</a:t>
            </a:r>
            <a:r>
              <a:rPr lang="en-US" altLang="zh-CN" dirty="0">
                <a:solidFill>
                  <a:srgbClr val="0000CC"/>
                </a:solidFill>
              </a:rPr>
              <a:t>)</a:t>
            </a:r>
            <a:endParaRPr lang="en-US" altLang="zh-CN" dirty="0">
              <a:solidFill>
                <a:srgbClr val="0000CC"/>
              </a:solidFill>
            </a:endParaRPr>
          </a:p>
          <a:p>
            <a:endParaRPr lang="en-US" altLang="zh-CN" dirty="0">
              <a:solidFill>
                <a:srgbClr val="0000CC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Hg</a:t>
            </a:r>
            <a:r>
              <a:rPr lang="en-US" altLang="zh-CN" baseline="-25000" dirty="0">
                <a:solidFill>
                  <a:srgbClr val="FF0000"/>
                </a:solidFill>
              </a:rPr>
              <a:t>2</a:t>
            </a:r>
            <a:r>
              <a:rPr lang="en-US" altLang="zh-CN" dirty="0">
                <a:solidFill>
                  <a:srgbClr val="0000CC"/>
                </a:solidFill>
              </a:rPr>
              <a:t>Cl</a:t>
            </a:r>
            <a:r>
              <a:rPr lang="en-US" altLang="zh-CN" baseline="-25000" dirty="0">
                <a:solidFill>
                  <a:srgbClr val="0000CC"/>
                </a:solidFill>
              </a:rPr>
              <a:t>2</a:t>
            </a:r>
            <a:r>
              <a:rPr lang="en-US" altLang="zh-CN" dirty="0">
                <a:solidFill>
                  <a:srgbClr val="0000CC"/>
                </a:solidFill>
              </a:rPr>
              <a:t> + SnCl</a:t>
            </a:r>
            <a:r>
              <a:rPr lang="en-US" altLang="zh-CN" baseline="-25000" dirty="0">
                <a:solidFill>
                  <a:srgbClr val="0000CC"/>
                </a:solidFill>
              </a:rPr>
              <a:t>2</a:t>
            </a:r>
            <a:r>
              <a:rPr lang="en-US" altLang="zh-CN" dirty="0">
                <a:solidFill>
                  <a:srgbClr val="0000CC"/>
                </a:solidFill>
              </a:rPr>
              <a:t> </a:t>
            </a:r>
            <a:r>
              <a:rPr lang="zh-CN" altLang="en-US" dirty="0">
                <a:solidFill>
                  <a:srgbClr val="0000CC"/>
                </a:solidFill>
              </a:rPr>
              <a:t>＝ </a:t>
            </a:r>
            <a:r>
              <a:rPr lang="en-US" altLang="zh-CN" dirty="0">
                <a:solidFill>
                  <a:srgbClr val="0000CC"/>
                </a:solidFill>
              </a:rPr>
              <a:t>2</a:t>
            </a:r>
            <a:r>
              <a:rPr lang="en-US" altLang="zh-CN" dirty="0">
                <a:solidFill>
                  <a:srgbClr val="FF0000"/>
                </a:solidFill>
              </a:rPr>
              <a:t>Hg </a:t>
            </a:r>
            <a:r>
              <a:rPr lang="en-US" altLang="zh-CN" dirty="0">
                <a:solidFill>
                  <a:srgbClr val="0000CC"/>
                </a:solidFill>
                <a:sym typeface="Symbol" panose="05050102010706020507" pitchFamily="18" charset="2"/>
              </a:rPr>
              <a:t></a:t>
            </a:r>
            <a:r>
              <a:rPr lang="en-US" altLang="zh-CN" baseline="-25000" dirty="0">
                <a:solidFill>
                  <a:srgbClr val="0000CC"/>
                </a:solidFill>
              </a:rPr>
              <a:t>  </a:t>
            </a:r>
            <a:r>
              <a:rPr lang="en-US" altLang="zh-CN" dirty="0">
                <a:solidFill>
                  <a:srgbClr val="0000CC"/>
                </a:solidFill>
              </a:rPr>
              <a:t>+ </a:t>
            </a:r>
            <a:r>
              <a:rPr lang="en-US" altLang="zh-CN" dirty="0">
                <a:solidFill>
                  <a:srgbClr val="FF3399"/>
                </a:solidFill>
              </a:rPr>
              <a:t>SnCl</a:t>
            </a:r>
            <a:r>
              <a:rPr lang="en-US" altLang="zh-CN" baseline="-25000" dirty="0">
                <a:solidFill>
                  <a:srgbClr val="FF3399"/>
                </a:solidFill>
              </a:rPr>
              <a:t>4 </a:t>
            </a:r>
            <a:r>
              <a:rPr lang="en-US" altLang="zh-CN" dirty="0">
                <a:solidFill>
                  <a:srgbClr val="0033CC"/>
                </a:solidFill>
              </a:rPr>
              <a:t>/ </a:t>
            </a:r>
            <a:r>
              <a:rPr lang="en-US" altLang="zh-CN" dirty="0">
                <a:solidFill>
                  <a:srgbClr val="111111"/>
                </a:solidFill>
              </a:rPr>
              <a:t>[SnCl</a:t>
            </a:r>
            <a:r>
              <a:rPr lang="en-US" altLang="zh-CN" baseline="-25000" dirty="0">
                <a:solidFill>
                  <a:srgbClr val="111111"/>
                </a:solidFill>
              </a:rPr>
              <a:t>6</a:t>
            </a:r>
            <a:r>
              <a:rPr lang="en-US" altLang="zh-CN" dirty="0">
                <a:solidFill>
                  <a:srgbClr val="111111"/>
                </a:solidFill>
              </a:rPr>
              <a:t>]</a:t>
            </a:r>
            <a:r>
              <a:rPr lang="en-US" altLang="zh-CN" baseline="30000" dirty="0">
                <a:solidFill>
                  <a:srgbClr val="111111"/>
                </a:solidFill>
              </a:rPr>
              <a:t>2-</a:t>
            </a:r>
            <a:endParaRPr lang="en-US" altLang="zh-CN" baseline="30000" dirty="0">
              <a:solidFill>
                <a:srgbClr val="111111"/>
              </a:solidFill>
            </a:endParaRPr>
          </a:p>
          <a:p>
            <a:r>
              <a:rPr lang="en-US" altLang="zh-CN" dirty="0">
                <a:solidFill>
                  <a:srgbClr val="0000CC"/>
                </a:solidFill>
              </a:rPr>
              <a:t>                 </a:t>
            </a:r>
            <a:r>
              <a:rPr lang="zh-CN" altLang="en-US" dirty="0">
                <a:solidFill>
                  <a:srgbClr val="0000CC"/>
                </a:solidFill>
              </a:rPr>
              <a:t>过量      </a:t>
            </a:r>
            <a:r>
              <a:rPr lang="en-US" altLang="zh-CN" dirty="0">
                <a:solidFill>
                  <a:srgbClr val="0000CC"/>
                </a:solidFill>
              </a:rPr>
              <a:t>(</a:t>
            </a:r>
            <a:r>
              <a:rPr lang="zh-CN" altLang="en-US" dirty="0">
                <a:solidFill>
                  <a:srgbClr val="0000CC"/>
                </a:solidFill>
              </a:rPr>
              <a:t>黑色沉淀</a:t>
            </a:r>
            <a:r>
              <a:rPr lang="en-US" altLang="zh-CN" dirty="0">
                <a:solidFill>
                  <a:srgbClr val="0000CC"/>
                </a:solidFill>
              </a:rPr>
              <a:t>)</a:t>
            </a:r>
            <a:endParaRPr lang="en-US" altLang="zh-CN" dirty="0">
              <a:solidFill>
                <a:srgbClr val="0000CC"/>
              </a:solidFill>
            </a:endParaRPr>
          </a:p>
        </p:txBody>
      </p:sp>
      <p:sp>
        <p:nvSpPr>
          <p:cNvPr id="670725" name="Rectangle 5"/>
          <p:cNvSpPr>
            <a:spLocks noChangeArrowheads="1"/>
          </p:cNvSpPr>
          <p:nvPr/>
        </p:nvSpPr>
        <p:spPr bwMode="auto">
          <a:xfrm>
            <a:off x="1476375" y="4941888"/>
            <a:ext cx="7272338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非常灵敏的反应，用于 </a:t>
            </a:r>
            <a:r>
              <a:rPr lang="en-US" altLang="zh-CN">
                <a:solidFill>
                  <a:srgbClr val="0000FF"/>
                </a:solidFill>
              </a:rPr>
              <a:t>Hg</a:t>
            </a:r>
            <a:r>
              <a:rPr lang="en-US" altLang="zh-CN" baseline="30000">
                <a:solidFill>
                  <a:srgbClr val="0000FF"/>
                </a:solidFill>
              </a:rPr>
              <a:t>2+ </a:t>
            </a:r>
            <a:r>
              <a:rPr lang="en-US" altLang="zh-CN">
                <a:solidFill>
                  <a:srgbClr val="0000FF"/>
                </a:solidFill>
              </a:rPr>
              <a:t>/Hg</a:t>
            </a:r>
            <a:r>
              <a:rPr lang="en-US" altLang="zh-CN" baseline="-25000">
                <a:solidFill>
                  <a:srgbClr val="0000FF"/>
                </a:solidFill>
              </a:rPr>
              <a:t>2</a:t>
            </a:r>
            <a:r>
              <a:rPr lang="en-US" altLang="zh-CN" baseline="30000">
                <a:solidFill>
                  <a:srgbClr val="0000FF"/>
                </a:solidFill>
              </a:rPr>
              <a:t>2+</a:t>
            </a:r>
            <a:r>
              <a:rPr lang="zh-CN" altLang="en-US">
                <a:solidFill>
                  <a:srgbClr val="0000FF"/>
                </a:solidFill>
              </a:rPr>
              <a:t>或 </a:t>
            </a:r>
            <a:r>
              <a:rPr lang="en-US" altLang="zh-CN">
                <a:solidFill>
                  <a:srgbClr val="0000FF"/>
                </a:solidFill>
              </a:rPr>
              <a:t>Sn</a:t>
            </a:r>
            <a:r>
              <a:rPr lang="en-US" altLang="zh-CN" baseline="30000">
                <a:solidFill>
                  <a:srgbClr val="0000FF"/>
                </a:solidFill>
              </a:rPr>
              <a:t>2+</a:t>
            </a:r>
            <a:r>
              <a:rPr lang="en-US" altLang="zh-CN">
                <a:solidFill>
                  <a:srgbClr val="0000FF"/>
                </a:solidFill>
              </a:rPr>
              <a:t>/ Sn</a:t>
            </a:r>
            <a:r>
              <a:rPr lang="en-US" altLang="zh-CN" baseline="30000">
                <a:solidFill>
                  <a:srgbClr val="0000FF"/>
                </a:solidFill>
              </a:rPr>
              <a:t>4+  </a:t>
            </a:r>
            <a:r>
              <a:rPr lang="zh-CN" altLang="en-US">
                <a:solidFill>
                  <a:srgbClr val="0000FF"/>
                </a:solidFill>
              </a:rPr>
              <a:t>的鉴别和相互检验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33125" name="Rectangle 7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5F0102F1-42B3-4E81-9C96-6314FEB77FE5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7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4" grpId="0"/>
      <p:bldP spid="670725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ChangeArrowheads="1"/>
          </p:cNvSpPr>
          <p:nvPr/>
        </p:nvSpPr>
        <p:spPr bwMode="auto">
          <a:xfrm>
            <a:off x="1000125" y="869086"/>
            <a:ext cx="7875588" cy="16189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5000"/>
              </a:lnSpc>
            </a:pPr>
            <a:r>
              <a:rPr lang="en-US" altLang="zh-CN" dirty="0">
                <a:solidFill>
                  <a:srgbClr val="0000CC"/>
                </a:solidFill>
              </a:rPr>
              <a:t>PbX</a:t>
            </a:r>
            <a:r>
              <a:rPr lang="en-US" altLang="zh-CN" baseline="-25000" dirty="0">
                <a:solidFill>
                  <a:srgbClr val="0000CC"/>
                </a:solidFill>
              </a:rPr>
              <a:t>2</a:t>
            </a:r>
            <a:r>
              <a:rPr lang="zh-CN" altLang="en-US" dirty="0">
                <a:solidFill>
                  <a:srgbClr val="0000CC"/>
                </a:solidFill>
              </a:rPr>
              <a:t>盐难溶于水，在沸水中溶解度增大</a:t>
            </a:r>
            <a:endParaRPr lang="zh-CN" altLang="en-US" dirty="0">
              <a:solidFill>
                <a:srgbClr val="0000CC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dirty="0">
                <a:solidFill>
                  <a:srgbClr val="0000CC"/>
                </a:solidFill>
              </a:rPr>
              <a:t>    </a:t>
            </a:r>
            <a:r>
              <a:rPr lang="zh-CN" altLang="en-US" dirty="0" smtClean="0">
                <a:solidFill>
                  <a:srgbClr val="0000CC"/>
                </a:solidFill>
              </a:rPr>
              <a:t>     </a:t>
            </a:r>
            <a:r>
              <a:rPr lang="zh-CN" altLang="en-US" dirty="0"/>
              <a:t>形成</a:t>
            </a:r>
            <a:r>
              <a:rPr lang="zh-CN" altLang="en-US" dirty="0" smtClean="0"/>
              <a:t>配离子后，其溶解度显著增大。 </a:t>
            </a:r>
            <a:endParaRPr lang="en-US" altLang="zh-CN" dirty="0">
              <a:solidFill>
                <a:srgbClr val="0000CC"/>
              </a:solidFill>
            </a:endParaRPr>
          </a:p>
        </p:txBody>
      </p:sp>
      <p:sp>
        <p:nvSpPr>
          <p:cNvPr id="135170" name="Rectangle 4"/>
          <p:cNvSpPr>
            <a:spLocks noChangeArrowheads="1"/>
          </p:cNvSpPr>
          <p:nvPr/>
        </p:nvSpPr>
        <p:spPr bwMode="auto">
          <a:xfrm>
            <a:off x="8243888" y="6165850"/>
            <a:ext cx="6318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F3EAD03D-FFE1-46EA-ABAB-6EA03E2B96F6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135171" name="Text Box 5"/>
          <p:cNvSpPr txBox="1">
            <a:spLocks noChangeArrowheads="1"/>
          </p:cNvSpPr>
          <p:nvPr/>
        </p:nvSpPr>
        <p:spPr bwMode="auto">
          <a:xfrm>
            <a:off x="900113" y="188913"/>
            <a:ext cx="4009231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3399"/>
                </a:solidFill>
              </a:rPr>
              <a:t>PbX</a:t>
            </a:r>
            <a:r>
              <a:rPr lang="en-US" altLang="zh-CN" sz="3600" baseline="-25000" dirty="0">
                <a:solidFill>
                  <a:srgbClr val="FF3399"/>
                </a:solidFill>
              </a:rPr>
              <a:t>2</a:t>
            </a:r>
            <a:r>
              <a:rPr lang="en-US" altLang="zh-CN" sz="3600" dirty="0">
                <a:solidFill>
                  <a:srgbClr val="FF3399"/>
                </a:solidFill>
              </a:rPr>
              <a:t>(X = Cl, Br, I</a:t>
            </a:r>
            <a:r>
              <a:rPr lang="en-US" altLang="zh-CN" sz="3600" dirty="0" smtClean="0">
                <a:solidFill>
                  <a:srgbClr val="FF3399"/>
                </a:solidFill>
              </a:rPr>
              <a:t>)</a:t>
            </a:r>
            <a:endParaRPr lang="zh-CN" altLang="en-US" sz="3600" dirty="0">
              <a:solidFill>
                <a:srgbClr val="FF3399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92275" y="2492375"/>
            <a:ext cx="5976938" cy="13726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/>
              <a:t>PbCl</a:t>
            </a:r>
            <a:r>
              <a:rPr lang="en-US" altLang="zh-CN" baseline="-25000" dirty="0"/>
              <a:t>2</a:t>
            </a:r>
            <a:r>
              <a:rPr lang="en-US" altLang="zh-CN" dirty="0"/>
              <a:t> (</a:t>
            </a:r>
            <a:r>
              <a:rPr lang="zh-CN" altLang="en-US" dirty="0"/>
              <a:t>白色</a:t>
            </a:r>
            <a:r>
              <a:rPr lang="en-US" altLang="zh-CN" dirty="0"/>
              <a:t>)  + 2Cl</a:t>
            </a:r>
            <a:r>
              <a:rPr lang="en-US" altLang="zh-CN" baseline="30000" dirty="0"/>
              <a:t>-</a:t>
            </a:r>
            <a:r>
              <a:rPr lang="en-US" altLang="zh-CN" dirty="0"/>
              <a:t> </a:t>
            </a:r>
            <a:r>
              <a:rPr lang="zh-CN" altLang="en-US" dirty="0"/>
              <a:t>＝ </a:t>
            </a:r>
            <a:r>
              <a:rPr lang="en-US" altLang="zh-CN" dirty="0">
                <a:solidFill>
                  <a:srgbClr val="FF3399"/>
                </a:solidFill>
              </a:rPr>
              <a:t>[PbCl</a:t>
            </a:r>
            <a:r>
              <a:rPr lang="en-US" altLang="zh-CN" baseline="-25000" dirty="0">
                <a:solidFill>
                  <a:srgbClr val="FF3399"/>
                </a:solidFill>
              </a:rPr>
              <a:t>4</a:t>
            </a:r>
            <a:r>
              <a:rPr lang="en-US" altLang="zh-CN" dirty="0">
                <a:solidFill>
                  <a:srgbClr val="FF3399"/>
                </a:solidFill>
              </a:rPr>
              <a:t>]</a:t>
            </a:r>
            <a:r>
              <a:rPr lang="en-US" altLang="zh-CN" baseline="30000" dirty="0">
                <a:solidFill>
                  <a:srgbClr val="FF3399"/>
                </a:solidFill>
              </a:rPr>
              <a:t>2-</a:t>
            </a:r>
            <a:r>
              <a:rPr lang="en-US" altLang="zh-CN" dirty="0"/>
              <a:t>PbI</a:t>
            </a:r>
            <a:r>
              <a:rPr lang="en-US" altLang="zh-CN" baseline="-25000" dirty="0"/>
              <a:t>2</a:t>
            </a:r>
            <a:r>
              <a:rPr lang="en-US" altLang="zh-CN" dirty="0"/>
              <a:t> (</a:t>
            </a:r>
            <a:r>
              <a:rPr lang="zh-CN" altLang="en-US" dirty="0"/>
              <a:t>金黄色</a:t>
            </a:r>
            <a:r>
              <a:rPr lang="en-US" altLang="zh-CN" dirty="0"/>
              <a:t>) + 2I</a:t>
            </a:r>
            <a:r>
              <a:rPr lang="en-US" altLang="zh-CN" baseline="30000" dirty="0"/>
              <a:t>-</a:t>
            </a:r>
            <a:r>
              <a:rPr lang="en-US" altLang="zh-CN" dirty="0"/>
              <a:t> </a:t>
            </a:r>
            <a:r>
              <a:rPr lang="zh-CN" altLang="en-US" dirty="0"/>
              <a:t>＝ </a:t>
            </a:r>
            <a:r>
              <a:rPr lang="en-US" altLang="zh-CN" dirty="0">
                <a:solidFill>
                  <a:srgbClr val="0000FF"/>
                </a:solidFill>
              </a:rPr>
              <a:t>[PbI</a:t>
            </a:r>
            <a:r>
              <a:rPr lang="en-US" altLang="zh-CN" baseline="-25000" dirty="0">
                <a:solidFill>
                  <a:srgbClr val="0000FF"/>
                </a:solidFill>
              </a:rPr>
              <a:t>4</a:t>
            </a:r>
            <a:r>
              <a:rPr lang="en-US" altLang="zh-CN" dirty="0">
                <a:solidFill>
                  <a:srgbClr val="0000FF"/>
                </a:solidFill>
              </a:rPr>
              <a:t>]</a:t>
            </a:r>
            <a:r>
              <a:rPr lang="en-US" altLang="zh-CN" baseline="30000" dirty="0">
                <a:solidFill>
                  <a:srgbClr val="0000FF"/>
                </a:solidFill>
              </a:rPr>
              <a:t>2-  </a:t>
            </a:r>
            <a:endParaRPr lang="en-US" altLang="zh-CN" baseline="30000" dirty="0">
              <a:solidFill>
                <a:srgbClr val="0000FF"/>
              </a:solidFill>
            </a:endParaRPr>
          </a:p>
        </p:txBody>
      </p:sp>
      <p:pic>
        <p:nvPicPr>
          <p:cNvPr id="135175" name="Picture 7" descr="Lead_iodide"/>
          <p:cNvPicPr>
            <a:picLocks noChangeAspect="1" noChangeArrowheads="1"/>
          </p:cNvPicPr>
          <p:nvPr/>
        </p:nvPicPr>
        <p:blipFill>
          <a:blip r:embed="rId1" cstate="print"/>
          <a:srcRect l="25800" t="17334" r="24300" b="11279"/>
          <a:stretch>
            <a:fillRect/>
          </a:stretch>
        </p:blipFill>
        <p:spPr bwMode="auto">
          <a:xfrm>
            <a:off x="5076825" y="4076700"/>
            <a:ext cx="1408113" cy="2519363"/>
          </a:xfrm>
          <a:prstGeom prst="rect">
            <a:avLst/>
          </a:prstGeom>
          <a:noFill/>
        </p:spPr>
      </p:pic>
      <p:pic>
        <p:nvPicPr>
          <p:cNvPr id="135177" name="Picture 9" descr="b7fd5266d016092489e62f04d00735fae7cd34e9"/>
          <p:cNvPicPr>
            <a:picLocks noChangeAspect="1" noChangeArrowheads="1"/>
          </p:cNvPicPr>
          <p:nvPr/>
        </p:nvPicPr>
        <p:blipFill>
          <a:blip r:embed="rId2" cstate="print"/>
          <a:srcRect l="9015" r="28084" b="2699"/>
          <a:stretch>
            <a:fillRect/>
          </a:stretch>
        </p:blipFill>
        <p:spPr bwMode="auto">
          <a:xfrm>
            <a:off x="6732588" y="4005263"/>
            <a:ext cx="1216025" cy="2520950"/>
          </a:xfrm>
          <a:prstGeom prst="rect">
            <a:avLst/>
          </a:prstGeom>
          <a:noFill/>
        </p:spPr>
      </p:pic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8027988" y="4365625"/>
            <a:ext cx="579437" cy="1554163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</a:rPr>
              <a:t>黄金雨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35180" name="Picture 12" descr="201209031612475806417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076700"/>
            <a:ext cx="2089150" cy="1944688"/>
          </a:xfrm>
          <a:prstGeom prst="rect">
            <a:avLst/>
          </a:prstGeom>
          <a:noFill/>
        </p:spPr>
      </p:pic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1619250" y="6092825"/>
            <a:ext cx="1943100" cy="579438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</a:rPr>
              <a:t>氯化铅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006475" y="981075"/>
            <a:ext cx="7958138" cy="5184775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en-US" altLang="zh-CN" b="1" dirty="0" smtClean="0">
                <a:solidFill>
                  <a:srgbClr val="111111"/>
                </a:solidFill>
                <a:effectLst/>
              </a:rPr>
              <a:t>1) SnS</a:t>
            </a:r>
            <a:r>
              <a:rPr kumimoji="1" lang="en-US" altLang="zh-CN" b="1" baseline="-25000" dirty="0" smtClean="0">
                <a:solidFill>
                  <a:srgbClr val="111111"/>
                </a:solidFill>
                <a:effectLst/>
              </a:rPr>
              <a:t>2</a:t>
            </a:r>
            <a:r>
              <a:rPr kumimoji="1" lang="en-US" altLang="zh-CN" b="1" dirty="0" smtClean="0">
                <a:solidFill>
                  <a:srgbClr val="111111"/>
                </a:solidFill>
                <a:effectLst/>
              </a:rPr>
              <a:t>/GeS</a:t>
            </a:r>
            <a:r>
              <a:rPr kumimoji="1" lang="en-US" altLang="zh-CN" b="1" baseline="-25000" dirty="0" smtClean="0">
                <a:solidFill>
                  <a:srgbClr val="111111"/>
                </a:solidFill>
                <a:effectLst/>
              </a:rPr>
              <a:t>2</a:t>
            </a:r>
            <a:r>
              <a:rPr kumimoji="1" lang="zh-CN" altLang="en-US" b="1" dirty="0" smtClean="0">
                <a:solidFill>
                  <a:srgbClr val="111111"/>
                </a:solidFill>
                <a:effectLst/>
              </a:rPr>
              <a:t>显酸性，溶于</a:t>
            </a:r>
            <a:r>
              <a:rPr kumimoji="1" lang="zh-CN" altLang="en-US" b="1" dirty="0" smtClean="0">
                <a:solidFill>
                  <a:srgbClr val="0000FF"/>
                </a:solidFill>
                <a:effectLst/>
              </a:rPr>
              <a:t>硫化物</a:t>
            </a:r>
            <a:r>
              <a:rPr kumimoji="1" lang="en-US" altLang="zh-CN" b="1" dirty="0" smtClean="0">
                <a:solidFill>
                  <a:srgbClr val="0000FF"/>
                </a:solidFill>
                <a:effectLst/>
              </a:rPr>
              <a:t>[</a:t>
            </a:r>
            <a:r>
              <a:rPr kumimoji="1" lang="zh-CN" altLang="en-US" b="1" dirty="0" smtClean="0">
                <a:solidFill>
                  <a:srgbClr val="0000FF"/>
                </a:solidFill>
                <a:effectLst/>
              </a:rPr>
              <a:t>如</a:t>
            </a:r>
            <a:r>
              <a:rPr kumimoji="1" lang="en-US" altLang="zh-CN" b="1" dirty="0" smtClean="0">
                <a:solidFill>
                  <a:srgbClr val="0000FF"/>
                </a:solidFill>
                <a:effectLst/>
              </a:rPr>
              <a:t>Na</a:t>
            </a:r>
            <a:r>
              <a:rPr kumimoji="1" lang="en-US" altLang="zh-CN" b="1" baseline="-25000" dirty="0" smtClean="0">
                <a:solidFill>
                  <a:srgbClr val="0000FF"/>
                </a:solidFill>
                <a:effectLst/>
              </a:rPr>
              <a:t>2</a:t>
            </a:r>
            <a:r>
              <a:rPr kumimoji="1" lang="en-US" altLang="zh-CN" b="1" dirty="0" smtClean="0">
                <a:solidFill>
                  <a:srgbClr val="0000FF"/>
                </a:solidFill>
                <a:effectLst/>
              </a:rPr>
              <a:t>S</a:t>
            </a:r>
            <a:r>
              <a:rPr kumimoji="1" lang="zh-CN" altLang="en-US" b="1" dirty="0" smtClean="0">
                <a:solidFill>
                  <a:srgbClr val="0000FF"/>
                </a:solidFill>
                <a:effectLst/>
              </a:rPr>
              <a:t>、</a:t>
            </a:r>
            <a:r>
              <a:rPr kumimoji="1" lang="en-US" altLang="zh-CN" b="1" dirty="0" smtClean="0">
                <a:solidFill>
                  <a:srgbClr val="0000FF"/>
                </a:solidFill>
                <a:effectLst/>
              </a:rPr>
              <a:t>(NH</a:t>
            </a:r>
            <a:r>
              <a:rPr kumimoji="1" lang="en-US" altLang="zh-CN" b="1" baseline="-25000" dirty="0" smtClean="0">
                <a:solidFill>
                  <a:srgbClr val="0000FF"/>
                </a:solidFill>
                <a:effectLst/>
              </a:rPr>
              <a:t>4</a:t>
            </a:r>
            <a:r>
              <a:rPr kumimoji="1" lang="en-US" altLang="zh-CN" b="1" dirty="0" smtClean="0">
                <a:solidFill>
                  <a:srgbClr val="0000FF"/>
                </a:solidFill>
                <a:effectLst/>
              </a:rPr>
              <a:t>)</a:t>
            </a:r>
            <a:r>
              <a:rPr kumimoji="1" lang="en-US" altLang="zh-CN" b="1" baseline="-25000" dirty="0" smtClean="0">
                <a:solidFill>
                  <a:srgbClr val="0000FF"/>
                </a:solidFill>
                <a:effectLst/>
              </a:rPr>
              <a:t>2</a:t>
            </a:r>
            <a:r>
              <a:rPr kumimoji="1" lang="en-US" altLang="zh-CN" b="1" dirty="0" smtClean="0">
                <a:solidFill>
                  <a:srgbClr val="0000FF"/>
                </a:solidFill>
                <a:effectLst/>
              </a:rPr>
              <a:t>S]</a:t>
            </a:r>
            <a:r>
              <a:rPr kumimoji="1" lang="zh-CN" altLang="en-US" b="1" dirty="0" smtClean="0">
                <a:solidFill>
                  <a:srgbClr val="0000FF"/>
                </a:solidFill>
                <a:effectLst/>
              </a:rPr>
              <a:t>生成硫代锡</a:t>
            </a:r>
            <a:r>
              <a:rPr kumimoji="1" lang="en-US" altLang="zh-CN" b="1" dirty="0" smtClean="0">
                <a:solidFill>
                  <a:srgbClr val="0000FF"/>
                </a:solidFill>
                <a:effectLst/>
              </a:rPr>
              <a:t>/</a:t>
            </a:r>
            <a:r>
              <a:rPr kumimoji="1" lang="zh-CN" altLang="en-US" b="1" dirty="0" smtClean="0">
                <a:solidFill>
                  <a:srgbClr val="0000FF"/>
                </a:solidFill>
                <a:effectLst/>
              </a:rPr>
              <a:t>锗酸盐</a:t>
            </a:r>
            <a:r>
              <a:rPr kumimoji="1" lang="en-US" altLang="zh-CN" b="1" dirty="0" smtClean="0">
                <a:solidFill>
                  <a:srgbClr val="0000FF"/>
                </a:solidFill>
                <a:effectLst/>
              </a:rPr>
              <a:t>[MS</a:t>
            </a:r>
            <a:r>
              <a:rPr kumimoji="1" lang="en-US" altLang="zh-CN" b="1" baseline="-25000" dirty="0" smtClean="0">
                <a:solidFill>
                  <a:srgbClr val="0000FF"/>
                </a:solidFill>
                <a:effectLst/>
              </a:rPr>
              <a:t>3</a:t>
            </a:r>
            <a:r>
              <a:rPr kumimoji="1" lang="en-US" altLang="zh-CN" b="1" dirty="0" smtClean="0">
                <a:solidFill>
                  <a:srgbClr val="0000FF"/>
                </a:solidFill>
                <a:effectLst/>
              </a:rPr>
              <a:t>]</a:t>
            </a:r>
            <a:r>
              <a:rPr kumimoji="1" lang="en-US" altLang="zh-CN" b="1" baseline="30000" dirty="0" smtClean="0">
                <a:solidFill>
                  <a:srgbClr val="0000FF"/>
                </a:solidFill>
                <a:effectLst/>
              </a:rPr>
              <a:t>2-</a:t>
            </a:r>
            <a:r>
              <a:rPr kumimoji="1" lang="zh-CN" altLang="en-US" b="1" dirty="0" smtClean="0">
                <a:solidFill>
                  <a:srgbClr val="111111"/>
                </a:solidFill>
                <a:effectLst/>
              </a:rPr>
              <a:t>；   </a:t>
            </a:r>
            <a:endParaRPr kumimoji="1" lang="zh-CN" altLang="en-US" b="1" dirty="0" smtClean="0">
              <a:solidFill>
                <a:srgbClr val="111111"/>
              </a:solidFill>
              <a:effectLst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zh-CN" altLang="en-US" b="1" dirty="0" smtClean="0">
                <a:solidFill>
                  <a:srgbClr val="111111"/>
                </a:solidFill>
                <a:effectLst/>
              </a:rPr>
              <a:t>                </a:t>
            </a:r>
            <a:r>
              <a:rPr kumimoji="1" lang="en-US" altLang="zh-CN" b="1" dirty="0" smtClean="0">
                <a:solidFill>
                  <a:srgbClr val="111111"/>
                </a:solidFill>
                <a:effectLst/>
              </a:rPr>
              <a:t>MS</a:t>
            </a:r>
            <a:r>
              <a:rPr kumimoji="1" lang="en-US" altLang="zh-CN" b="1" baseline="-25000" dirty="0" smtClean="0">
                <a:solidFill>
                  <a:srgbClr val="111111"/>
                </a:solidFill>
                <a:effectLst/>
              </a:rPr>
              <a:t>2</a:t>
            </a:r>
            <a:r>
              <a:rPr kumimoji="1" lang="en-US" altLang="zh-CN" b="1" dirty="0" smtClean="0">
                <a:solidFill>
                  <a:srgbClr val="111111"/>
                </a:solidFill>
                <a:effectLst/>
              </a:rPr>
              <a:t> + S </a:t>
            </a:r>
            <a:r>
              <a:rPr kumimoji="1" lang="en-US" altLang="zh-CN" b="1" baseline="30000" dirty="0" smtClean="0">
                <a:solidFill>
                  <a:srgbClr val="111111"/>
                </a:solidFill>
                <a:effectLst/>
              </a:rPr>
              <a:t>2- </a:t>
            </a:r>
            <a:r>
              <a:rPr kumimoji="1" lang="en-US" altLang="zh-CN" b="1" dirty="0" smtClean="0">
                <a:solidFill>
                  <a:srgbClr val="111111"/>
                </a:solidFill>
                <a:effectLst/>
                <a:cs typeface="Times New Roman" panose="02020603050405020304" pitchFamily="18" charset="0"/>
                <a:sym typeface="Wingdings" panose="05000000000000000000" pitchFamily="2" charset="2"/>
              </a:rPr>
              <a:t>→</a:t>
            </a:r>
            <a:r>
              <a:rPr kumimoji="1" lang="en-US" altLang="zh-CN" b="1" dirty="0" smtClean="0">
                <a:solidFill>
                  <a:srgbClr val="111111"/>
                </a:solidFill>
                <a:effectLst/>
                <a:sym typeface="Wingdings" panose="05000000000000000000" pitchFamily="2" charset="2"/>
              </a:rPr>
              <a:t> [MS</a:t>
            </a:r>
            <a:r>
              <a:rPr kumimoji="1" lang="en-US" altLang="zh-CN" b="1" baseline="-25000" dirty="0" smtClean="0">
                <a:solidFill>
                  <a:srgbClr val="111111"/>
                </a:solidFill>
                <a:effectLst/>
                <a:sym typeface="Wingdings" panose="05000000000000000000" pitchFamily="2" charset="2"/>
              </a:rPr>
              <a:t>3</a:t>
            </a:r>
            <a:r>
              <a:rPr kumimoji="1" lang="en-US" altLang="zh-CN" b="1" dirty="0" smtClean="0">
                <a:solidFill>
                  <a:srgbClr val="111111"/>
                </a:solidFill>
                <a:effectLst/>
                <a:sym typeface="Wingdings" panose="05000000000000000000" pitchFamily="2" charset="2"/>
              </a:rPr>
              <a:t>]</a:t>
            </a:r>
            <a:r>
              <a:rPr kumimoji="1" lang="en-US" altLang="zh-CN" b="1" baseline="30000" dirty="0" smtClean="0">
                <a:solidFill>
                  <a:srgbClr val="111111"/>
                </a:solidFill>
                <a:effectLst/>
                <a:sym typeface="Wingdings" panose="05000000000000000000" pitchFamily="2" charset="2"/>
              </a:rPr>
              <a:t>2-</a:t>
            </a:r>
            <a:endParaRPr kumimoji="1" lang="en-US" altLang="zh-CN" b="1" baseline="30000" dirty="0" smtClean="0">
              <a:solidFill>
                <a:srgbClr val="111111"/>
              </a:solidFill>
              <a:effectLst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en-US" altLang="zh-CN" b="1" dirty="0" smtClean="0">
                <a:solidFill>
                  <a:srgbClr val="111111"/>
                </a:solidFill>
                <a:effectLst/>
              </a:rPr>
              <a:t>2) </a:t>
            </a:r>
            <a:r>
              <a:rPr kumimoji="1" lang="en-US" altLang="zh-CN" b="1" dirty="0" err="1" smtClean="0">
                <a:solidFill>
                  <a:srgbClr val="111111"/>
                </a:solidFill>
                <a:effectLst/>
              </a:rPr>
              <a:t>SnS</a:t>
            </a:r>
            <a:r>
              <a:rPr kumimoji="1" lang="en-US" altLang="zh-CN" b="1" dirty="0" smtClean="0">
                <a:solidFill>
                  <a:srgbClr val="111111"/>
                </a:solidFill>
                <a:effectLst/>
              </a:rPr>
              <a:t>/</a:t>
            </a:r>
            <a:r>
              <a:rPr kumimoji="1" lang="en-US" altLang="zh-CN" b="1" dirty="0" err="1" smtClean="0">
                <a:solidFill>
                  <a:srgbClr val="111111"/>
                </a:solidFill>
                <a:effectLst/>
              </a:rPr>
              <a:t>GeS</a:t>
            </a:r>
            <a:r>
              <a:rPr kumimoji="1" lang="zh-CN" altLang="en-US" b="1" dirty="0" smtClean="0">
                <a:solidFill>
                  <a:srgbClr val="111111"/>
                </a:solidFill>
                <a:effectLst/>
              </a:rPr>
              <a:t>显碱性，不溶于</a:t>
            </a:r>
            <a:r>
              <a:rPr kumimoji="1" lang="en-US" altLang="zh-CN" b="1" dirty="0" smtClean="0">
                <a:solidFill>
                  <a:srgbClr val="111111"/>
                </a:solidFill>
                <a:effectLst/>
              </a:rPr>
              <a:t>Na</a:t>
            </a:r>
            <a:r>
              <a:rPr kumimoji="1" lang="en-US" altLang="zh-CN" b="1" baseline="-25000" dirty="0" smtClean="0">
                <a:solidFill>
                  <a:srgbClr val="111111"/>
                </a:solidFill>
                <a:effectLst/>
              </a:rPr>
              <a:t>2</a:t>
            </a:r>
            <a:r>
              <a:rPr kumimoji="1" lang="en-US" altLang="zh-CN" b="1" dirty="0" smtClean="0">
                <a:solidFill>
                  <a:srgbClr val="111111"/>
                </a:solidFill>
                <a:effectLst/>
              </a:rPr>
              <a:t>S</a:t>
            </a:r>
            <a:r>
              <a:rPr kumimoji="1" lang="zh-CN" altLang="en-US" b="1" dirty="0" smtClean="0">
                <a:solidFill>
                  <a:srgbClr val="111111"/>
                </a:solidFill>
                <a:effectLst/>
              </a:rPr>
              <a:t>，还原性，被</a:t>
            </a:r>
            <a:r>
              <a:rPr kumimoji="1" lang="zh-CN" altLang="en-US" b="1" dirty="0" smtClean="0">
                <a:solidFill>
                  <a:srgbClr val="0000FF"/>
                </a:solidFill>
                <a:effectLst/>
              </a:rPr>
              <a:t>多硫化物 </a:t>
            </a:r>
            <a:r>
              <a:rPr kumimoji="1" lang="en-US" altLang="zh-CN" b="1" dirty="0" smtClean="0">
                <a:solidFill>
                  <a:srgbClr val="0000FF"/>
                </a:solidFill>
                <a:effectLst/>
              </a:rPr>
              <a:t>S</a:t>
            </a:r>
            <a:r>
              <a:rPr kumimoji="1" lang="en-US" altLang="zh-CN" b="1" baseline="-25000" dirty="0" smtClean="0">
                <a:solidFill>
                  <a:srgbClr val="0000FF"/>
                </a:solidFill>
                <a:effectLst/>
              </a:rPr>
              <a:t>2</a:t>
            </a:r>
            <a:r>
              <a:rPr kumimoji="1" lang="en-US" altLang="zh-CN" b="1" baseline="30000" dirty="0" smtClean="0">
                <a:solidFill>
                  <a:srgbClr val="0000FF"/>
                </a:solidFill>
                <a:effectLst/>
              </a:rPr>
              <a:t>2-</a:t>
            </a:r>
            <a:r>
              <a:rPr kumimoji="1" lang="zh-CN" altLang="en-US" b="1" dirty="0" smtClean="0">
                <a:solidFill>
                  <a:srgbClr val="0000FF"/>
                </a:solidFill>
                <a:effectLst/>
              </a:rPr>
              <a:t>氧化生成硫代酸盐 </a:t>
            </a:r>
            <a:r>
              <a:rPr kumimoji="1" lang="en-US" altLang="zh-CN" b="1" dirty="0" smtClean="0">
                <a:solidFill>
                  <a:srgbClr val="0000FF"/>
                </a:solidFill>
                <a:effectLst/>
              </a:rPr>
              <a:t>[MS</a:t>
            </a:r>
            <a:r>
              <a:rPr kumimoji="1" lang="en-US" altLang="zh-CN" b="1" baseline="-25000" dirty="0" smtClean="0">
                <a:solidFill>
                  <a:srgbClr val="0000FF"/>
                </a:solidFill>
                <a:effectLst/>
              </a:rPr>
              <a:t>3</a:t>
            </a:r>
            <a:r>
              <a:rPr kumimoji="1" lang="en-US" altLang="zh-CN" b="1" dirty="0" smtClean="0">
                <a:solidFill>
                  <a:srgbClr val="0000FF"/>
                </a:solidFill>
                <a:effectLst/>
              </a:rPr>
              <a:t>]</a:t>
            </a:r>
            <a:r>
              <a:rPr kumimoji="1" lang="en-US" altLang="zh-CN" b="1" baseline="30000" dirty="0" smtClean="0">
                <a:solidFill>
                  <a:srgbClr val="0000FF"/>
                </a:solidFill>
                <a:effectLst/>
              </a:rPr>
              <a:t>2-</a:t>
            </a:r>
            <a:endParaRPr kumimoji="1" lang="zh-CN" altLang="en-US" b="1" dirty="0" smtClean="0">
              <a:solidFill>
                <a:srgbClr val="111111"/>
              </a:solidFill>
              <a:effectLst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en-US" altLang="zh-CN" b="1" dirty="0" smtClean="0">
                <a:solidFill>
                  <a:srgbClr val="111111"/>
                </a:solidFill>
                <a:effectLst/>
              </a:rPr>
              <a:t>3) </a:t>
            </a:r>
            <a:r>
              <a:rPr kumimoji="1" lang="en-US" altLang="zh-CN" b="1" dirty="0" err="1" smtClean="0">
                <a:solidFill>
                  <a:srgbClr val="0000FF"/>
                </a:solidFill>
                <a:effectLst/>
              </a:rPr>
              <a:t>PbS</a:t>
            </a:r>
            <a:r>
              <a:rPr kumimoji="1" lang="zh-CN" altLang="en-US" b="1" dirty="0" smtClean="0">
                <a:solidFill>
                  <a:srgbClr val="111111"/>
                </a:solidFill>
                <a:effectLst/>
              </a:rPr>
              <a:t>不溶于硫化物或多硫化物。</a:t>
            </a:r>
            <a:endParaRPr kumimoji="1" lang="en-US" altLang="zh-CN" b="1" dirty="0" smtClean="0">
              <a:solidFill>
                <a:srgbClr val="111111"/>
              </a:solidFill>
              <a:effectLst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en-US" altLang="zh-CN" b="1" dirty="0" smtClean="0">
                <a:solidFill>
                  <a:srgbClr val="111111"/>
                </a:solidFill>
                <a:effectLst/>
              </a:rPr>
              <a:t>      </a:t>
            </a:r>
            <a:r>
              <a:rPr kumimoji="1" lang="en-US" altLang="zh-CN" b="1" dirty="0" smtClean="0">
                <a:solidFill>
                  <a:srgbClr val="0000FF"/>
                </a:solidFill>
                <a:effectLst/>
              </a:rPr>
              <a:t>PbS</a:t>
            </a:r>
            <a:r>
              <a:rPr kumimoji="1" lang="en-US" altLang="zh-CN" b="1" baseline="-25000" dirty="0" smtClean="0">
                <a:solidFill>
                  <a:srgbClr val="0000FF"/>
                </a:solidFill>
                <a:effectLst/>
              </a:rPr>
              <a:t>2</a:t>
            </a:r>
            <a:r>
              <a:rPr kumimoji="1" lang="zh-CN" altLang="en-US" b="1" dirty="0" smtClean="0">
                <a:solidFill>
                  <a:srgbClr val="0000FF"/>
                </a:solidFill>
                <a:effectLst/>
              </a:rPr>
              <a:t>：不存在</a:t>
            </a:r>
            <a:endParaRPr kumimoji="1" lang="zh-CN" altLang="en-US" b="1" dirty="0" smtClean="0">
              <a:solidFill>
                <a:srgbClr val="0000FF"/>
              </a:solidFill>
              <a:effectLst/>
            </a:endParaRPr>
          </a:p>
        </p:txBody>
      </p:sp>
      <p:sp>
        <p:nvSpPr>
          <p:cNvPr id="136194" name="Rectangle 3"/>
          <p:cNvSpPr>
            <a:spLocks noChangeArrowheads="1"/>
          </p:cNvSpPr>
          <p:nvPr/>
        </p:nvSpPr>
        <p:spPr bwMode="auto">
          <a:xfrm>
            <a:off x="971550" y="333375"/>
            <a:ext cx="4392613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600">
                <a:solidFill>
                  <a:srgbClr val="0000FF"/>
                </a:solidFill>
              </a:rPr>
              <a:t>4. </a:t>
            </a:r>
            <a:r>
              <a:rPr lang="zh-CN" altLang="en-US" sz="3600">
                <a:solidFill>
                  <a:srgbClr val="0000FF"/>
                </a:solidFill>
              </a:rPr>
              <a:t>硫化物：难溶于水</a:t>
            </a:r>
            <a:endParaRPr lang="zh-CN" altLang="en-US" sz="3600">
              <a:solidFill>
                <a:srgbClr val="0000FF"/>
              </a:solidFill>
            </a:endParaRPr>
          </a:p>
        </p:txBody>
      </p:sp>
      <p:sp>
        <p:nvSpPr>
          <p:cNvPr id="136195" name="Rectangle 4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9E147D9A-9547-40AC-9E40-BEBF93B59E08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pic>
        <p:nvPicPr>
          <p:cNvPr id="136198" name="Picture 6" descr="7acb0a46f21fbe09deb77bad68600c338644ad9a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235825" y="4581525"/>
            <a:ext cx="1209675" cy="1752600"/>
          </a:xfrm>
          <a:prstGeom prst="rect">
            <a:avLst/>
          </a:prstGeom>
          <a:noFill/>
        </p:spPr>
      </p:pic>
      <p:pic>
        <p:nvPicPr>
          <p:cNvPr id="136200" name="Picture 8" descr="b25aae51cf5c3956367abe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5229225"/>
            <a:ext cx="1428750" cy="1076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7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7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7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Text Box 2"/>
          <p:cNvSpPr txBox="1">
            <a:spLocks noChangeArrowheads="1"/>
          </p:cNvSpPr>
          <p:nvPr/>
        </p:nvSpPr>
        <p:spPr bwMode="auto">
          <a:xfrm>
            <a:off x="971550" y="476250"/>
            <a:ext cx="7832725" cy="557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zh-CN" dirty="0"/>
              <a:t>GeS</a:t>
            </a:r>
            <a:r>
              <a:rPr kumimoji="1" lang="en-US" altLang="zh-CN" baseline="-25000" dirty="0"/>
              <a:t>2</a:t>
            </a:r>
            <a:r>
              <a:rPr kumimoji="1" lang="zh-CN" altLang="en-US" dirty="0"/>
              <a:t>＋</a:t>
            </a:r>
            <a:r>
              <a:rPr kumimoji="1" lang="en-US" altLang="zh-CN" dirty="0"/>
              <a:t>Na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S</a:t>
            </a:r>
            <a:r>
              <a:rPr kumimoji="1" lang="zh-CN" altLang="en-US" dirty="0"/>
              <a:t>＝</a:t>
            </a:r>
            <a:r>
              <a:rPr kumimoji="1" lang="en-US" altLang="zh-CN" dirty="0">
                <a:solidFill>
                  <a:srgbClr val="0000CC"/>
                </a:solidFill>
              </a:rPr>
              <a:t>Na</a:t>
            </a:r>
            <a:r>
              <a:rPr kumimoji="1" lang="en-US" altLang="zh-CN" baseline="-25000" dirty="0">
                <a:solidFill>
                  <a:srgbClr val="0000CC"/>
                </a:solidFill>
              </a:rPr>
              <a:t>2</a:t>
            </a:r>
            <a:r>
              <a:rPr kumimoji="1" lang="en-US" altLang="zh-CN" dirty="0">
                <a:solidFill>
                  <a:srgbClr val="0000CC"/>
                </a:solidFill>
              </a:rPr>
              <a:t>GeS</a:t>
            </a:r>
            <a:r>
              <a:rPr kumimoji="1" lang="en-US" altLang="zh-CN" baseline="-25000" dirty="0">
                <a:solidFill>
                  <a:srgbClr val="0000CC"/>
                </a:solidFill>
              </a:rPr>
              <a:t>3 </a:t>
            </a:r>
            <a:r>
              <a:rPr kumimoji="1" lang="en-US" altLang="zh-CN" dirty="0"/>
              <a:t>(</a:t>
            </a:r>
            <a:r>
              <a:rPr kumimoji="1" lang="zh-CN" altLang="en-US" dirty="0"/>
              <a:t>无色</a:t>
            </a:r>
            <a:r>
              <a:rPr kumimoji="1" lang="en-US" altLang="zh-CN" dirty="0"/>
              <a:t>)</a:t>
            </a:r>
            <a:endParaRPr kumimoji="1" lang="en-US" altLang="zh-CN" dirty="0"/>
          </a:p>
          <a:p>
            <a:pPr>
              <a:lnSpc>
                <a:spcPct val="125000"/>
              </a:lnSpc>
            </a:pPr>
            <a:r>
              <a:rPr kumimoji="1" lang="en-US" altLang="zh-CN" dirty="0">
                <a:solidFill>
                  <a:srgbClr val="0000CC"/>
                </a:solidFill>
              </a:rPr>
              <a:t>SnS</a:t>
            </a:r>
            <a:r>
              <a:rPr kumimoji="1" lang="en-US" altLang="zh-CN" baseline="-25000" dirty="0">
                <a:solidFill>
                  <a:srgbClr val="0000CC"/>
                </a:solidFill>
              </a:rPr>
              <a:t>2</a:t>
            </a:r>
            <a:r>
              <a:rPr kumimoji="1" lang="zh-CN" altLang="en-US" dirty="0"/>
              <a:t>＋</a:t>
            </a:r>
            <a:r>
              <a:rPr kumimoji="1" lang="en-US" altLang="zh-CN" dirty="0"/>
              <a:t>Na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S</a:t>
            </a:r>
            <a:r>
              <a:rPr kumimoji="1" lang="zh-CN" altLang="en-US" dirty="0"/>
              <a:t>＝</a:t>
            </a:r>
            <a:r>
              <a:rPr kumimoji="1" lang="en-US" altLang="zh-CN" dirty="0"/>
              <a:t>Na</a:t>
            </a:r>
            <a:r>
              <a:rPr kumimoji="1" lang="en-US" altLang="zh-CN" baseline="-25000" dirty="0"/>
              <a:t>2</a:t>
            </a:r>
            <a:r>
              <a:rPr kumimoji="1" lang="en-US" altLang="zh-CN" dirty="0">
                <a:solidFill>
                  <a:srgbClr val="0000CC"/>
                </a:solidFill>
              </a:rPr>
              <a:t>SnS</a:t>
            </a:r>
            <a:r>
              <a:rPr kumimoji="1" lang="en-US" altLang="zh-CN" baseline="-25000" dirty="0">
                <a:solidFill>
                  <a:srgbClr val="0000CC"/>
                </a:solidFill>
              </a:rPr>
              <a:t>3 </a:t>
            </a:r>
            <a:r>
              <a:rPr kumimoji="1" lang="en-US" altLang="zh-CN" dirty="0"/>
              <a:t>(</a:t>
            </a:r>
            <a:r>
              <a:rPr kumimoji="1" lang="zh-CN" altLang="en-US" dirty="0"/>
              <a:t>无色</a:t>
            </a:r>
            <a:r>
              <a:rPr kumimoji="1" lang="en-US" altLang="zh-CN" dirty="0"/>
              <a:t>)</a:t>
            </a:r>
            <a:endParaRPr kumimoji="1" lang="en-US" altLang="zh-CN" dirty="0"/>
          </a:p>
          <a:p>
            <a:pPr>
              <a:lnSpc>
                <a:spcPct val="125000"/>
              </a:lnSpc>
            </a:pPr>
            <a:r>
              <a:rPr kumimoji="1" lang="en-US" altLang="zh-CN" dirty="0" err="1">
                <a:solidFill>
                  <a:srgbClr val="FF0000"/>
                </a:solidFill>
              </a:rPr>
              <a:t>SnS</a:t>
            </a:r>
            <a:r>
              <a:rPr kumimoji="1" lang="zh-CN" altLang="en-US" dirty="0">
                <a:solidFill>
                  <a:srgbClr val="FF0000"/>
                </a:solidFill>
              </a:rPr>
              <a:t>＋</a:t>
            </a:r>
            <a:r>
              <a:rPr kumimoji="1" lang="en-US" altLang="zh-CN" dirty="0">
                <a:solidFill>
                  <a:srgbClr val="FF0000"/>
                </a:solidFill>
              </a:rPr>
              <a:t>Na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2</a:t>
            </a:r>
            <a:r>
              <a:rPr kumimoji="1" lang="en-US" altLang="zh-CN" dirty="0">
                <a:solidFill>
                  <a:srgbClr val="FF0000"/>
                </a:solidFill>
              </a:rPr>
              <a:t>S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2</a:t>
            </a:r>
            <a:r>
              <a:rPr kumimoji="1" lang="zh-CN" altLang="en-US" dirty="0">
                <a:solidFill>
                  <a:srgbClr val="FF0000"/>
                </a:solidFill>
              </a:rPr>
              <a:t>＝</a:t>
            </a:r>
            <a:r>
              <a:rPr kumimoji="1" lang="en-US" altLang="zh-CN" dirty="0">
                <a:solidFill>
                  <a:srgbClr val="FF0000"/>
                </a:solidFill>
              </a:rPr>
              <a:t>Na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2</a:t>
            </a:r>
            <a:r>
              <a:rPr kumimoji="1" lang="en-US" altLang="zh-CN" dirty="0">
                <a:solidFill>
                  <a:srgbClr val="FF0000"/>
                </a:solidFill>
              </a:rPr>
              <a:t>SnS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3</a:t>
            </a:r>
            <a:endParaRPr kumimoji="1" lang="en-US" altLang="zh-CN" baseline="-25000" dirty="0">
              <a:solidFill>
                <a:srgbClr val="FF0000"/>
              </a:solidFill>
            </a:endParaRPr>
          </a:p>
          <a:p>
            <a:pPr>
              <a:lnSpc>
                <a:spcPct val="125000"/>
              </a:lnSpc>
            </a:pPr>
            <a:endParaRPr kumimoji="1" lang="en-US" altLang="zh-CN" dirty="0">
              <a:solidFill>
                <a:srgbClr val="111111"/>
              </a:solidFill>
            </a:endParaRPr>
          </a:p>
          <a:p>
            <a:pPr>
              <a:lnSpc>
                <a:spcPct val="125000"/>
              </a:lnSpc>
            </a:pPr>
            <a:r>
              <a:rPr kumimoji="1" lang="zh-CN" altLang="en-US" dirty="0">
                <a:solidFill>
                  <a:srgbClr val="0000FF"/>
                </a:solidFill>
              </a:rPr>
              <a:t>在酸</a:t>
            </a:r>
            <a:r>
              <a:rPr kumimoji="1" lang="en-US" altLang="zh-CN" dirty="0">
                <a:solidFill>
                  <a:srgbClr val="0000FF"/>
                </a:solidFill>
              </a:rPr>
              <a:t>(</a:t>
            </a:r>
            <a:r>
              <a:rPr kumimoji="1" lang="zh-CN" altLang="en-US" dirty="0">
                <a:solidFill>
                  <a:srgbClr val="0000FF"/>
                </a:solidFill>
              </a:rPr>
              <a:t>浓</a:t>
            </a:r>
            <a:r>
              <a:rPr kumimoji="1" lang="en-US" altLang="zh-CN" dirty="0" err="1">
                <a:solidFill>
                  <a:srgbClr val="0000FF"/>
                </a:solidFill>
              </a:rPr>
              <a:t>HCl</a:t>
            </a:r>
            <a:r>
              <a:rPr kumimoji="1" lang="en-US" altLang="zh-CN" dirty="0">
                <a:solidFill>
                  <a:srgbClr val="0000FF"/>
                </a:solidFill>
              </a:rPr>
              <a:t> / </a:t>
            </a:r>
            <a:r>
              <a:rPr kumimoji="1" lang="zh-CN" altLang="en-US" dirty="0">
                <a:solidFill>
                  <a:srgbClr val="0000FF"/>
                </a:solidFill>
              </a:rPr>
              <a:t>稀</a:t>
            </a:r>
            <a:r>
              <a:rPr kumimoji="1" lang="en-US" altLang="zh-CN" dirty="0">
                <a:solidFill>
                  <a:srgbClr val="0000FF"/>
                </a:solidFill>
              </a:rPr>
              <a:t>HNO</a:t>
            </a:r>
            <a:r>
              <a:rPr kumimoji="1" lang="en-US" altLang="zh-CN" baseline="-25000" dirty="0">
                <a:solidFill>
                  <a:srgbClr val="0000FF"/>
                </a:solidFill>
              </a:rPr>
              <a:t>3</a:t>
            </a:r>
            <a:r>
              <a:rPr kumimoji="1" lang="en-US" altLang="zh-CN" dirty="0">
                <a:solidFill>
                  <a:srgbClr val="0000FF"/>
                </a:solidFill>
              </a:rPr>
              <a:t>)</a:t>
            </a:r>
            <a:r>
              <a:rPr kumimoji="1" lang="zh-CN" altLang="en-US" dirty="0">
                <a:solidFill>
                  <a:srgbClr val="0000FF"/>
                </a:solidFill>
              </a:rPr>
              <a:t>中溶解：</a:t>
            </a:r>
            <a:endParaRPr kumimoji="1" lang="en-US" altLang="zh-CN" dirty="0">
              <a:solidFill>
                <a:srgbClr val="0000FF"/>
              </a:solidFill>
            </a:endParaRPr>
          </a:p>
          <a:p>
            <a:pPr>
              <a:lnSpc>
                <a:spcPct val="125000"/>
              </a:lnSpc>
            </a:pPr>
            <a:r>
              <a:rPr kumimoji="1" lang="en-US" altLang="zh-CN" dirty="0" err="1">
                <a:solidFill>
                  <a:srgbClr val="111111"/>
                </a:solidFill>
              </a:rPr>
              <a:t>SnS</a:t>
            </a:r>
            <a:r>
              <a:rPr kumimoji="1" lang="en-US" altLang="zh-CN" dirty="0">
                <a:solidFill>
                  <a:srgbClr val="111111"/>
                </a:solidFill>
              </a:rPr>
              <a:t> + 2 </a:t>
            </a:r>
            <a:r>
              <a:rPr kumimoji="1" lang="en-US" altLang="zh-CN" dirty="0" err="1">
                <a:solidFill>
                  <a:srgbClr val="111111"/>
                </a:solidFill>
              </a:rPr>
              <a:t>HCl</a:t>
            </a:r>
            <a:r>
              <a:rPr kumimoji="1" lang="en-US" altLang="zh-CN" dirty="0">
                <a:solidFill>
                  <a:srgbClr val="111111"/>
                </a:solidFill>
              </a:rPr>
              <a:t> (</a:t>
            </a:r>
            <a:r>
              <a:rPr kumimoji="1" lang="zh-CN" altLang="en-US" dirty="0">
                <a:solidFill>
                  <a:srgbClr val="111111"/>
                </a:solidFill>
              </a:rPr>
              <a:t>中等浓度</a:t>
            </a:r>
            <a:r>
              <a:rPr kumimoji="1" lang="en-US" altLang="zh-CN" dirty="0">
                <a:solidFill>
                  <a:srgbClr val="111111"/>
                </a:solidFill>
              </a:rPr>
              <a:t>) </a:t>
            </a:r>
            <a:r>
              <a:rPr kumimoji="1" lang="zh-CN" altLang="en-US" dirty="0">
                <a:solidFill>
                  <a:srgbClr val="111111"/>
                </a:solidFill>
              </a:rPr>
              <a:t>＝ </a:t>
            </a:r>
            <a:r>
              <a:rPr kumimoji="1" lang="en-US" altLang="zh-CN" dirty="0">
                <a:solidFill>
                  <a:srgbClr val="111111"/>
                </a:solidFill>
              </a:rPr>
              <a:t>SnCl</a:t>
            </a:r>
            <a:r>
              <a:rPr kumimoji="1" lang="en-US" altLang="zh-CN" baseline="-25000" dirty="0">
                <a:solidFill>
                  <a:srgbClr val="111111"/>
                </a:solidFill>
              </a:rPr>
              <a:t>2</a:t>
            </a:r>
            <a:r>
              <a:rPr kumimoji="1" lang="zh-CN" altLang="en-US" dirty="0">
                <a:solidFill>
                  <a:srgbClr val="111111"/>
                </a:solidFill>
              </a:rPr>
              <a:t>＋</a:t>
            </a:r>
            <a:r>
              <a:rPr kumimoji="1" lang="en-US" altLang="zh-CN" dirty="0">
                <a:solidFill>
                  <a:srgbClr val="111111"/>
                </a:solidFill>
              </a:rPr>
              <a:t>H</a:t>
            </a:r>
            <a:r>
              <a:rPr kumimoji="1" lang="en-US" altLang="zh-CN" baseline="-25000" dirty="0">
                <a:solidFill>
                  <a:srgbClr val="111111"/>
                </a:solidFill>
              </a:rPr>
              <a:t>2</a:t>
            </a:r>
            <a:r>
              <a:rPr kumimoji="1" lang="en-US" altLang="zh-CN" dirty="0">
                <a:solidFill>
                  <a:srgbClr val="111111"/>
                </a:solidFill>
              </a:rPr>
              <a:t>S</a:t>
            </a:r>
            <a:r>
              <a:rPr kumimoji="1" lang="en-US" altLang="zh-CN" dirty="0">
                <a:solidFill>
                  <a:srgbClr val="111111"/>
                </a:solidFill>
                <a:sym typeface="Symbol" panose="05050102010706020507" pitchFamily="18" charset="2"/>
              </a:rPr>
              <a:t></a:t>
            </a:r>
            <a:endParaRPr kumimoji="1" lang="en-US" altLang="zh-CN" dirty="0">
              <a:solidFill>
                <a:srgbClr val="111111"/>
              </a:solidFill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kumimoji="1" lang="en-US" altLang="zh-CN" dirty="0" err="1">
                <a:solidFill>
                  <a:srgbClr val="111111"/>
                </a:solidFill>
                <a:sym typeface="Symbol" panose="05050102010706020507" pitchFamily="18" charset="2"/>
              </a:rPr>
              <a:t>PbS</a:t>
            </a:r>
            <a:r>
              <a:rPr kumimoji="1" lang="en-US" altLang="zh-CN" dirty="0">
                <a:solidFill>
                  <a:srgbClr val="111111"/>
                </a:solidFill>
                <a:sym typeface="Symbol" panose="05050102010706020507" pitchFamily="18" charset="2"/>
              </a:rPr>
              <a:t> + 4 </a:t>
            </a:r>
            <a:r>
              <a:rPr kumimoji="1" lang="en-US" altLang="zh-CN" dirty="0" err="1">
                <a:solidFill>
                  <a:srgbClr val="111111"/>
                </a:solidFill>
                <a:sym typeface="Symbol" panose="05050102010706020507" pitchFamily="18" charset="2"/>
              </a:rPr>
              <a:t>HCl</a:t>
            </a:r>
            <a:r>
              <a:rPr kumimoji="1" lang="en-US" altLang="zh-CN" dirty="0">
                <a:solidFill>
                  <a:srgbClr val="111111"/>
                </a:solidFill>
                <a:sym typeface="Symbol" panose="05050102010706020507" pitchFamily="18" charset="2"/>
              </a:rPr>
              <a:t> (</a:t>
            </a:r>
            <a:r>
              <a:rPr kumimoji="1" lang="zh-CN" altLang="en-US" dirty="0">
                <a:solidFill>
                  <a:srgbClr val="111111"/>
                </a:solidFill>
                <a:sym typeface="Symbol" panose="05050102010706020507" pitchFamily="18" charset="2"/>
              </a:rPr>
              <a:t>浓</a:t>
            </a:r>
            <a:r>
              <a:rPr kumimoji="1" lang="en-US" altLang="zh-CN" dirty="0">
                <a:solidFill>
                  <a:srgbClr val="111111"/>
                </a:solidFill>
                <a:sym typeface="Symbol" panose="05050102010706020507" pitchFamily="18" charset="2"/>
              </a:rPr>
              <a:t>)</a:t>
            </a:r>
            <a:r>
              <a:rPr kumimoji="1" lang="zh-CN" altLang="en-US" dirty="0">
                <a:solidFill>
                  <a:srgbClr val="111111"/>
                </a:solidFill>
                <a:sym typeface="Symbol" panose="05050102010706020507" pitchFamily="18" charset="2"/>
              </a:rPr>
              <a:t>＝</a:t>
            </a:r>
            <a:r>
              <a:rPr kumimoji="1" lang="en-US" altLang="zh-CN" dirty="0">
                <a:solidFill>
                  <a:srgbClr val="111111"/>
                </a:solidFill>
                <a:sym typeface="Symbol" panose="05050102010706020507" pitchFamily="18" charset="2"/>
              </a:rPr>
              <a:t>H</a:t>
            </a:r>
            <a:r>
              <a:rPr kumimoji="1" lang="en-US" altLang="zh-CN" baseline="-25000" dirty="0">
                <a:solidFill>
                  <a:srgbClr val="111111"/>
                </a:solidFill>
                <a:sym typeface="Symbol" panose="05050102010706020507" pitchFamily="18" charset="2"/>
              </a:rPr>
              <a:t>2</a:t>
            </a:r>
            <a:r>
              <a:rPr kumimoji="1" lang="en-US" altLang="zh-CN" dirty="0">
                <a:solidFill>
                  <a:srgbClr val="111111"/>
                </a:solidFill>
                <a:sym typeface="Symbol" panose="05050102010706020507" pitchFamily="18" charset="2"/>
              </a:rPr>
              <a:t>[PbCl</a:t>
            </a:r>
            <a:r>
              <a:rPr kumimoji="1" lang="en-US" altLang="zh-CN" baseline="-25000" dirty="0">
                <a:solidFill>
                  <a:srgbClr val="111111"/>
                </a:solidFill>
                <a:sym typeface="Symbol" panose="05050102010706020507" pitchFamily="18" charset="2"/>
              </a:rPr>
              <a:t>4</a:t>
            </a:r>
            <a:r>
              <a:rPr kumimoji="1" lang="en-US" altLang="zh-CN" dirty="0">
                <a:solidFill>
                  <a:srgbClr val="111111"/>
                </a:solidFill>
                <a:sym typeface="Symbol" panose="05050102010706020507" pitchFamily="18" charset="2"/>
              </a:rPr>
              <a:t>] </a:t>
            </a:r>
            <a:r>
              <a:rPr kumimoji="1" lang="zh-CN" altLang="en-US" dirty="0">
                <a:solidFill>
                  <a:srgbClr val="111111"/>
                </a:solidFill>
                <a:sym typeface="Symbol" panose="05050102010706020507" pitchFamily="18" charset="2"/>
              </a:rPr>
              <a:t>＋</a:t>
            </a:r>
            <a:r>
              <a:rPr kumimoji="1" lang="en-US" altLang="zh-CN" dirty="0">
                <a:solidFill>
                  <a:srgbClr val="111111"/>
                </a:solidFill>
                <a:sym typeface="Symbol" panose="05050102010706020507" pitchFamily="18" charset="2"/>
              </a:rPr>
              <a:t>H</a:t>
            </a:r>
            <a:r>
              <a:rPr kumimoji="1" lang="en-US" altLang="zh-CN" baseline="-25000" dirty="0">
                <a:solidFill>
                  <a:srgbClr val="111111"/>
                </a:solidFill>
                <a:sym typeface="Symbol" panose="05050102010706020507" pitchFamily="18" charset="2"/>
              </a:rPr>
              <a:t>2</a:t>
            </a:r>
            <a:r>
              <a:rPr kumimoji="1" lang="en-US" altLang="zh-CN" dirty="0">
                <a:solidFill>
                  <a:srgbClr val="111111"/>
                </a:solidFill>
                <a:sym typeface="Symbol" panose="05050102010706020507" pitchFamily="18" charset="2"/>
              </a:rPr>
              <a:t>S </a:t>
            </a:r>
            <a:endParaRPr kumimoji="1" lang="en-US" altLang="zh-CN" dirty="0">
              <a:solidFill>
                <a:srgbClr val="111111"/>
              </a:solidFill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kumimoji="1" lang="en-US" altLang="zh-CN" dirty="0">
                <a:solidFill>
                  <a:srgbClr val="111111"/>
                </a:solidFill>
                <a:sym typeface="Symbol" panose="05050102010706020507" pitchFamily="18" charset="2"/>
              </a:rPr>
              <a:t>3 </a:t>
            </a:r>
            <a:r>
              <a:rPr kumimoji="1" lang="en-US" altLang="zh-CN" dirty="0" err="1">
                <a:solidFill>
                  <a:srgbClr val="111111"/>
                </a:solidFill>
                <a:sym typeface="Symbol" panose="05050102010706020507" pitchFamily="18" charset="2"/>
              </a:rPr>
              <a:t>PbS</a:t>
            </a:r>
            <a:r>
              <a:rPr kumimoji="1" lang="zh-CN" altLang="en-US" dirty="0">
                <a:solidFill>
                  <a:srgbClr val="111111"/>
                </a:solidFill>
                <a:sym typeface="Symbol" panose="05050102010706020507" pitchFamily="18" charset="2"/>
              </a:rPr>
              <a:t>＋</a:t>
            </a:r>
            <a:r>
              <a:rPr kumimoji="1" lang="en-US" altLang="zh-CN" dirty="0">
                <a:solidFill>
                  <a:srgbClr val="111111"/>
                </a:solidFill>
                <a:sym typeface="Symbol" panose="05050102010706020507" pitchFamily="18" charset="2"/>
              </a:rPr>
              <a:t>8 H</a:t>
            </a:r>
            <a:r>
              <a:rPr kumimoji="1" lang="zh-CN" altLang="en-US" baseline="30000" dirty="0">
                <a:solidFill>
                  <a:srgbClr val="111111"/>
                </a:solidFill>
                <a:sym typeface="Symbol" panose="05050102010706020507" pitchFamily="18" charset="2"/>
              </a:rPr>
              <a:t>＋</a:t>
            </a:r>
            <a:r>
              <a:rPr kumimoji="1" lang="zh-CN" altLang="en-US" dirty="0">
                <a:solidFill>
                  <a:srgbClr val="111111"/>
                </a:solidFill>
                <a:sym typeface="Symbol" panose="05050102010706020507" pitchFamily="18" charset="2"/>
              </a:rPr>
              <a:t>＋</a:t>
            </a:r>
            <a:r>
              <a:rPr kumimoji="1" lang="en-US" altLang="zh-CN" dirty="0">
                <a:solidFill>
                  <a:srgbClr val="111111"/>
                </a:solidFill>
                <a:sym typeface="Symbol" panose="05050102010706020507" pitchFamily="18" charset="2"/>
              </a:rPr>
              <a:t>2 NO</a:t>
            </a:r>
            <a:r>
              <a:rPr kumimoji="1" lang="en-US" altLang="zh-CN" baseline="-25000" dirty="0">
                <a:solidFill>
                  <a:srgbClr val="111111"/>
                </a:solidFill>
                <a:sym typeface="Symbol" panose="05050102010706020507" pitchFamily="18" charset="2"/>
              </a:rPr>
              <a:t>3</a:t>
            </a:r>
            <a:r>
              <a:rPr kumimoji="1" lang="zh-CN" altLang="en-US" baseline="30000" dirty="0">
                <a:solidFill>
                  <a:srgbClr val="111111"/>
                </a:solidFill>
                <a:sym typeface="Symbol" panose="05050102010706020507" pitchFamily="18" charset="2"/>
              </a:rPr>
              <a:t>－ </a:t>
            </a:r>
            <a:r>
              <a:rPr kumimoji="1" lang="en-US" altLang="zh-CN" dirty="0">
                <a:solidFill>
                  <a:srgbClr val="111111"/>
                </a:solidFill>
                <a:sym typeface="Symbol" panose="05050102010706020507" pitchFamily="18" charset="2"/>
              </a:rPr>
              <a:t>(</a:t>
            </a:r>
            <a:r>
              <a:rPr kumimoji="1" lang="zh-CN" altLang="en-US" dirty="0">
                <a:solidFill>
                  <a:srgbClr val="111111"/>
                </a:solidFill>
                <a:sym typeface="Symbol" panose="05050102010706020507" pitchFamily="18" charset="2"/>
              </a:rPr>
              <a:t>稀</a:t>
            </a:r>
            <a:r>
              <a:rPr kumimoji="1" lang="en-US" altLang="zh-CN" dirty="0">
                <a:solidFill>
                  <a:srgbClr val="111111"/>
                </a:solidFill>
                <a:sym typeface="Symbol" panose="05050102010706020507" pitchFamily="18" charset="2"/>
              </a:rPr>
              <a:t>)</a:t>
            </a:r>
            <a:endParaRPr kumimoji="1" lang="en-US" altLang="zh-CN" dirty="0">
              <a:solidFill>
                <a:srgbClr val="111111"/>
              </a:solidFill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kumimoji="1" lang="en-US" altLang="zh-CN" baseline="30000" dirty="0">
                <a:solidFill>
                  <a:srgbClr val="111111"/>
                </a:solidFill>
                <a:sym typeface="Symbol" panose="05050102010706020507" pitchFamily="18" charset="2"/>
              </a:rPr>
              <a:t>                        </a:t>
            </a:r>
            <a:r>
              <a:rPr kumimoji="1" lang="zh-CN" altLang="en-US" dirty="0">
                <a:solidFill>
                  <a:srgbClr val="111111"/>
                </a:solidFill>
                <a:sym typeface="Symbol" panose="05050102010706020507" pitchFamily="18" charset="2"/>
              </a:rPr>
              <a:t>＝ </a:t>
            </a:r>
            <a:r>
              <a:rPr kumimoji="1" lang="en-US" altLang="zh-CN" dirty="0">
                <a:solidFill>
                  <a:srgbClr val="111111"/>
                </a:solidFill>
                <a:sym typeface="Symbol" panose="05050102010706020507" pitchFamily="18" charset="2"/>
              </a:rPr>
              <a:t>3Pb</a:t>
            </a:r>
            <a:r>
              <a:rPr kumimoji="1" lang="en-US" altLang="zh-CN" baseline="30000" dirty="0">
                <a:solidFill>
                  <a:srgbClr val="111111"/>
                </a:solidFill>
                <a:sym typeface="Symbol" panose="05050102010706020507" pitchFamily="18" charset="2"/>
              </a:rPr>
              <a:t>2</a:t>
            </a:r>
            <a:r>
              <a:rPr kumimoji="1" lang="zh-CN" altLang="en-US" baseline="30000" dirty="0">
                <a:solidFill>
                  <a:srgbClr val="111111"/>
                </a:solidFill>
                <a:sym typeface="Symbol" panose="05050102010706020507" pitchFamily="18" charset="2"/>
              </a:rPr>
              <a:t>＋</a:t>
            </a:r>
            <a:r>
              <a:rPr kumimoji="1" lang="zh-CN" altLang="en-US" dirty="0">
                <a:solidFill>
                  <a:srgbClr val="111111"/>
                </a:solidFill>
                <a:sym typeface="Symbol" panose="05050102010706020507" pitchFamily="18" charset="2"/>
              </a:rPr>
              <a:t>＋</a:t>
            </a:r>
            <a:r>
              <a:rPr kumimoji="1" lang="en-US" altLang="zh-CN" dirty="0">
                <a:solidFill>
                  <a:srgbClr val="111111"/>
                </a:solidFill>
                <a:sym typeface="Symbol" panose="05050102010706020507" pitchFamily="18" charset="2"/>
              </a:rPr>
              <a:t>2NO </a:t>
            </a:r>
            <a:r>
              <a:rPr kumimoji="1" lang="en-US" altLang="zh-CN" b="0" dirty="0">
                <a:solidFill>
                  <a:srgbClr val="111111"/>
                </a:solidFill>
                <a:sym typeface="Symbol" panose="05050102010706020507" pitchFamily="18" charset="2"/>
              </a:rPr>
              <a:t> </a:t>
            </a:r>
            <a:r>
              <a:rPr kumimoji="1" lang="zh-CN" altLang="en-US" dirty="0">
                <a:solidFill>
                  <a:srgbClr val="111111"/>
                </a:solidFill>
                <a:sym typeface="Symbol" panose="05050102010706020507" pitchFamily="18" charset="2"/>
              </a:rPr>
              <a:t>＋</a:t>
            </a:r>
            <a:r>
              <a:rPr kumimoji="1" lang="en-US" altLang="zh-CN" dirty="0">
                <a:solidFill>
                  <a:srgbClr val="111111"/>
                </a:solidFill>
                <a:sym typeface="Symbol" panose="05050102010706020507" pitchFamily="18" charset="2"/>
              </a:rPr>
              <a:t>3S</a:t>
            </a:r>
            <a:r>
              <a:rPr kumimoji="1" lang="zh-CN" altLang="en-US" dirty="0">
                <a:solidFill>
                  <a:srgbClr val="111111"/>
                </a:solidFill>
                <a:sym typeface="Symbol" panose="05050102010706020507" pitchFamily="18" charset="2"/>
              </a:rPr>
              <a:t>＋</a:t>
            </a:r>
            <a:r>
              <a:rPr kumimoji="1" lang="en-US" altLang="zh-CN" dirty="0">
                <a:solidFill>
                  <a:srgbClr val="111111"/>
                </a:solidFill>
                <a:sym typeface="Symbol" panose="05050102010706020507" pitchFamily="18" charset="2"/>
              </a:rPr>
              <a:t>4H</a:t>
            </a:r>
            <a:r>
              <a:rPr kumimoji="1" lang="en-US" altLang="zh-CN" baseline="-25000" dirty="0">
                <a:solidFill>
                  <a:srgbClr val="111111"/>
                </a:solidFill>
                <a:sym typeface="Symbol" panose="05050102010706020507" pitchFamily="18" charset="2"/>
              </a:rPr>
              <a:t>2</a:t>
            </a:r>
            <a:r>
              <a:rPr kumimoji="1" lang="en-US" altLang="zh-CN" dirty="0">
                <a:solidFill>
                  <a:srgbClr val="111111"/>
                </a:solidFill>
                <a:sym typeface="Symbol" panose="05050102010706020507" pitchFamily="18" charset="2"/>
              </a:rPr>
              <a:t>O</a:t>
            </a:r>
            <a:endParaRPr kumimoji="1" lang="en-US" altLang="zh-CN" dirty="0">
              <a:solidFill>
                <a:srgbClr val="111111"/>
              </a:solidFill>
              <a:sym typeface="Symbol" panose="05050102010706020507" pitchFamily="18" charset="2"/>
            </a:endParaRPr>
          </a:p>
        </p:txBody>
      </p:sp>
      <p:sp>
        <p:nvSpPr>
          <p:cNvPr id="192514" name="Rectangle 3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C4846F9B-F363-4FAA-8FC9-9BDB05740C7F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7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7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7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7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7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7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7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7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088" y="190500"/>
            <a:ext cx="4198937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0000FF"/>
                </a:solidFill>
                <a:latin typeface="+mn-lt"/>
                <a:ea typeface="+mn-ea"/>
              </a:rPr>
              <a:t>5. </a:t>
            </a:r>
            <a:r>
              <a:rPr lang="zh-CN" altLang="en-US" sz="3600" dirty="0">
                <a:solidFill>
                  <a:srgbClr val="0000FF"/>
                </a:solidFill>
                <a:latin typeface="+mn-lt"/>
                <a:ea typeface="+mn-ea"/>
              </a:rPr>
              <a:t>铅</a:t>
            </a:r>
            <a:r>
              <a:rPr lang="en-US" altLang="zh-CN" sz="3600" dirty="0">
                <a:solidFill>
                  <a:srgbClr val="0000FF"/>
                </a:solidFill>
                <a:latin typeface="+mn-lt"/>
                <a:ea typeface="+mn-ea"/>
              </a:rPr>
              <a:t>(II)</a:t>
            </a:r>
            <a:r>
              <a:rPr lang="zh-CN" altLang="en-US" sz="3600" dirty="0">
                <a:solidFill>
                  <a:srgbClr val="0000FF"/>
                </a:solidFill>
                <a:latin typeface="+mn-lt"/>
                <a:ea typeface="+mn-ea"/>
              </a:rPr>
              <a:t>的含氧酸盐 </a:t>
            </a:r>
            <a:endParaRPr lang="zh-CN" altLang="en-US" sz="3600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4213" y="908557"/>
            <a:ext cx="5889754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dirty="0"/>
              <a:t>(1)</a:t>
            </a:r>
            <a:r>
              <a:rPr lang="zh-CN" altLang="en-US" dirty="0"/>
              <a:t>可溶盐：</a:t>
            </a:r>
            <a:r>
              <a:rPr lang="en-US" altLang="zh-CN" dirty="0" err="1">
                <a:solidFill>
                  <a:srgbClr val="111111"/>
                </a:solidFill>
              </a:rPr>
              <a:t>Pb</a:t>
            </a:r>
            <a:r>
              <a:rPr lang="en-US" altLang="zh-CN" dirty="0">
                <a:solidFill>
                  <a:srgbClr val="111111"/>
                </a:solidFill>
              </a:rPr>
              <a:t>(NO</a:t>
            </a:r>
            <a:r>
              <a:rPr lang="en-US" altLang="zh-CN" baseline="-25000" dirty="0">
                <a:solidFill>
                  <a:srgbClr val="111111"/>
                </a:solidFill>
              </a:rPr>
              <a:t>3</a:t>
            </a:r>
            <a:r>
              <a:rPr lang="en-US" altLang="zh-CN" dirty="0">
                <a:solidFill>
                  <a:srgbClr val="111111"/>
                </a:solidFill>
              </a:rPr>
              <a:t>)</a:t>
            </a:r>
            <a:r>
              <a:rPr lang="en-US" altLang="zh-CN" baseline="-25000" dirty="0">
                <a:solidFill>
                  <a:srgbClr val="111111"/>
                </a:solidFill>
              </a:rPr>
              <a:t>2 </a:t>
            </a:r>
            <a:r>
              <a:rPr lang="zh-CN" altLang="en-US" dirty="0" smtClean="0">
                <a:solidFill>
                  <a:srgbClr val="111111"/>
                </a:solidFill>
              </a:rPr>
              <a:t>和</a:t>
            </a:r>
            <a:r>
              <a:rPr lang="en-US" altLang="zh-CN" dirty="0" err="1">
                <a:solidFill>
                  <a:srgbClr val="FF0000"/>
                </a:solidFill>
              </a:rPr>
              <a:t>Pb</a:t>
            </a:r>
            <a:r>
              <a:rPr lang="en-US" altLang="zh-CN" dirty="0">
                <a:solidFill>
                  <a:srgbClr val="FF0000"/>
                </a:solidFill>
              </a:rPr>
              <a:t>(Ac)</a:t>
            </a:r>
            <a:r>
              <a:rPr lang="en-US" altLang="zh-CN" baseline="-25000" dirty="0">
                <a:solidFill>
                  <a:srgbClr val="FF0000"/>
                </a:solidFill>
              </a:rPr>
              <a:t>2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3568" y="1558925"/>
            <a:ext cx="770572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en-US" altLang="zh-CN" dirty="0"/>
              <a:t>(2)</a:t>
            </a:r>
            <a:r>
              <a:rPr lang="zh-CN" altLang="en-US" dirty="0"/>
              <a:t>难溶盐：</a:t>
            </a:r>
            <a:r>
              <a:rPr lang="en-US" altLang="zh-CN" dirty="0">
                <a:solidFill>
                  <a:srgbClr val="0000FF"/>
                </a:solidFill>
              </a:rPr>
              <a:t>PbCO</a:t>
            </a:r>
            <a:r>
              <a:rPr lang="en-US" altLang="zh-CN" baseline="-25000" dirty="0">
                <a:solidFill>
                  <a:srgbClr val="0000FF"/>
                </a:solidFill>
              </a:rPr>
              <a:t>3 </a:t>
            </a:r>
            <a:r>
              <a:rPr lang="en-US" altLang="zh-CN" dirty="0">
                <a:solidFill>
                  <a:srgbClr val="0000FF"/>
                </a:solidFill>
              </a:rPr>
              <a:t>(</a:t>
            </a:r>
            <a:r>
              <a:rPr lang="zh-CN" altLang="en-US" dirty="0">
                <a:solidFill>
                  <a:srgbClr val="0000FF"/>
                </a:solidFill>
              </a:rPr>
              <a:t>白色</a:t>
            </a:r>
            <a:r>
              <a:rPr lang="en-US" altLang="zh-CN" dirty="0">
                <a:solidFill>
                  <a:srgbClr val="0000FF"/>
                </a:solidFill>
              </a:rPr>
              <a:t>) / Pb</a:t>
            </a:r>
            <a:r>
              <a:rPr lang="en-US" altLang="zh-CN" baseline="-25000" dirty="0">
                <a:solidFill>
                  <a:srgbClr val="0000FF"/>
                </a:solidFill>
              </a:rPr>
              <a:t>2</a:t>
            </a:r>
            <a:r>
              <a:rPr lang="en-US" altLang="zh-CN" dirty="0">
                <a:solidFill>
                  <a:srgbClr val="0000FF"/>
                </a:solidFill>
              </a:rPr>
              <a:t>(OH)</a:t>
            </a:r>
            <a:r>
              <a:rPr lang="en-US" altLang="zh-CN" baseline="-25000" dirty="0">
                <a:solidFill>
                  <a:srgbClr val="0000FF"/>
                </a:solidFill>
              </a:rPr>
              <a:t>2</a:t>
            </a:r>
            <a:r>
              <a:rPr lang="en-US" altLang="zh-CN" dirty="0">
                <a:solidFill>
                  <a:srgbClr val="0000FF"/>
                </a:solidFill>
              </a:rPr>
              <a:t>CO</a:t>
            </a:r>
            <a:r>
              <a:rPr lang="en-US" altLang="zh-CN" baseline="-25000" dirty="0">
                <a:solidFill>
                  <a:srgbClr val="0000FF"/>
                </a:solidFill>
              </a:rPr>
              <a:t>3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71550" y="2276475"/>
            <a:ext cx="7812088" cy="3378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kumimoji="1" lang="en-US" altLang="zh-CN">
                <a:solidFill>
                  <a:srgbClr val="0000FF"/>
                </a:solidFill>
              </a:rPr>
              <a:t>PbSO</a:t>
            </a:r>
            <a:r>
              <a:rPr kumimoji="1" lang="en-US" altLang="zh-CN" baseline="-25000">
                <a:solidFill>
                  <a:srgbClr val="0000FF"/>
                </a:solidFill>
              </a:rPr>
              <a:t>4</a:t>
            </a:r>
            <a:r>
              <a:rPr kumimoji="1" lang="en-US" altLang="zh-CN">
                <a:solidFill>
                  <a:srgbClr val="0000FF"/>
                </a:solidFill>
              </a:rPr>
              <a:t>:</a:t>
            </a:r>
            <a:r>
              <a:rPr kumimoji="1" lang="zh-CN" altLang="en-US">
                <a:solidFill>
                  <a:srgbClr val="0000FF"/>
                </a:solidFill>
              </a:rPr>
              <a:t>白色固体</a:t>
            </a:r>
            <a:r>
              <a:rPr kumimoji="1" lang="en-US" altLang="zh-CN">
                <a:solidFill>
                  <a:srgbClr val="111111"/>
                </a:solidFill>
              </a:rPr>
              <a:t>,</a:t>
            </a:r>
            <a:r>
              <a:rPr kumimoji="1" lang="zh-CN" altLang="en-US">
                <a:solidFill>
                  <a:srgbClr val="111111"/>
                </a:solidFill>
              </a:rPr>
              <a:t>溶于浓硫酸和</a:t>
            </a:r>
            <a:r>
              <a:rPr kumimoji="1" lang="en-US" altLang="zh-CN">
                <a:solidFill>
                  <a:srgbClr val="111111"/>
                </a:solidFill>
              </a:rPr>
              <a:t>NH</a:t>
            </a:r>
            <a:r>
              <a:rPr kumimoji="1" lang="en-US" altLang="zh-CN" baseline="-25000">
                <a:solidFill>
                  <a:srgbClr val="111111"/>
                </a:solidFill>
              </a:rPr>
              <a:t>4</a:t>
            </a:r>
            <a:r>
              <a:rPr kumimoji="1" lang="en-US" altLang="zh-CN">
                <a:solidFill>
                  <a:srgbClr val="111111"/>
                </a:solidFill>
              </a:rPr>
              <a:t>Ac</a:t>
            </a:r>
            <a:r>
              <a:rPr kumimoji="1" lang="zh-CN" altLang="en-US">
                <a:solidFill>
                  <a:srgbClr val="111111"/>
                </a:solidFill>
              </a:rPr>
              <a:t>溶液</a:t>
            </a:r>
            <a:r>
              <a:rPr kumimoji="1" lang="en-US" altLang="zh-CN">
                <a:solidFill>
                  <a:srgbClr val="111111"/>
                </a:solidFill>
              </a:rPr>
              <a:t>  </a:t>
            </a:r>
            <a:endParaRPr kumimoji="1" lang="en-US" altLang="zh-CN">
              <a:solidFill>
                <a:srgbClr val="111111"/>
              </a:solidFill>
            </a:endParaRPr>
          </a:p>
          <a:p>
            <a:pPr>
              <a:lnSpc>
                <a:spcPct val="135000"/>
              </a:lnSpc>
            </a:pPr>
            <a:r>
              <a:rPr kumimoji="1" lang="en-US" altLang="zh-CN">
                <a:solidFill>
                  <a:srgbClr val="111111"/>
                </a:solidFill>
              </a:rPr>
              <a:t>        PbSO</a:t>
            </a:r>
            <a:r>
              <a:rPr kumimoji="1" lang="en-US" altLang="zh-CN" baseline="-25000">
                <a:solidFill>
                  <a:srgbClr val="111111"/>
                </a:solidFill>
              </a:rPr>
              <a:t>4</a:t>
            </a:r>
            <a:r>
              <a:rPr kumimoji="1" lang="en-US" altLang="zh-CN">
                <a:solidFill>
                  <a:srgbClr val="111111"/>
                </a:solidFill>
              </a:rPr>
              <a:t>+3Ac</a:t>
            </a:r>
            <a:r>
              <a:rPr kumimoji="1" lang="en-US" altLang="zh-CN" baseline="30000">
                <a:solidFill>
                  <a:srgbClr val="111111"/>
                </a:solidFill>
              </a:rPr>
              <a:t>-</a:t>
            </a:r>
            <a:r>
              <a:rPr kumimoji="1" lang="en-US" altLang="zh-CN">
                <a:solidFill>
                  <a:srgbClr val="111111"/>
                </a:solidFill>
              </a:rPr>
              <a:t>(</a:t>
            </a:r>
            <a:r>
              <a:rPr kumimoji="1" lang="zh-CN" altLang="en-US">
                <a:solidFill>
                  <a:srgbClr val="111111"/>
                </a:solidFill>
              </a:rPr>
              <a:t>饱和</a:t>
            </a:r>
            <a:r>
              <a:rPr kumimoji="1" lang="en-US" altLang="zh-CN">
                <a:solidFill>
                  <a:srgbClr val="111111"/>
                </a:solidFill>
              </a:rPr>
              <a:t>)==Pb(Ac)</a:t>
            </a:r>
            <a:r>
              <a:rPr kumimoji="1" lang="en-US" altLang="zh-CN" baseline="-25000">
                <a:solidFill>
                  <a:srgbClr val="111111"/>
                </a:solidFill>
              </a:rPr>
              <a:t>3</a:t>
            </a:r>
            <a:r>
              <a:rPr kumimoji="1" lang="en-US" altLang="zh-CN" baseline="30000">
                <a:solidFill>
                  <a:srgbClr val="111111"/>
                </a:solidFill>
              </a:rPr>
              <a:t>-</a:t>
            </a:r>
            <a:r>
              <a:rPr kumimoji="1" lang="en-US" altLang="zh-CN">
                <a:solidFill>
                  <a:srgbClr val="111111"/>
                </a:solidFill>
              </a:rPr>
              <a:t>+SO</a:t>
            </a:r>
            <a:r>
              <a:rPr kumimoji="1" lang="en-US" altLang="zh-CN" baseline="-25000">
                <a:solidFill>
                  <a:srgbClr val="111111"/>
                </a:solidFill>
              </a:rPr>
              <a:t>4</a:t>
            </a:r>
            <a:r>
              <a:rPr kumimoji="1" lang="en-US" altLang="zh-CN" baseline="30000">
                <a:solidFill>
                  <a:srgbClr val="111111"/>
                </a:solidFill>
              </a:rPr>
              <a:t>2-</a:t>
            </a:r>
            <a:endParaRPr kumimoji="1" lang="en-US" altLang="zh-CN" baseline="30000">
              <a:solidFill>
                <a:srgbClr val="111111"/>
              </a:solidFill>
            </a:endParaRPr>
          </a:p>
          <a:p>
            <a:pPr>
              <a:lnSpc>
                <a:spcPct val="135000"/>
              </a:lnSpc>
            </a:pPr>
            <a:r>
              <a:rPr kumimoji="1" lang="en-US" altLang="zh-CN">
                <a:solidFill>
                  <a:srgbClr val="0000FF"/>
                </a:solidFill>
              </a:rPr>
              <a:t>PbCrO</a:t>
            </a:r>
            <a:r>
              <a:rPr kumimoji="1" lang="en-US" altLang="zh-CN" baseline="-25000">
                <a:solidFill>
                  <a:srgbClr val="0000FF"/>
                </a:solidFill>
              </a:rPr>
              <a:t>4</a:t>
            </a:r>
            <a:r>
              <a:rPr kumimoji="1" lang="en-US" altLang="zh-CN">
                <a:solidFill>
                  <a:srgbClr val="0000FF"/>
                </a:solidFill>
                <a:sym typeface="Wingdings" panose="05000000000000000000" pitchFamily="2" charset="2"/>
              </a:rPr>
              <a:t>: (</a:t>
            </a:r>
            <a:r>
              <a:rPr kumimoji="1" lang="zh-CN" altLang="en-US">
                <a:solidFill>
                  <a:srgbClr val="FF0000"/>
                </a:solidFill>
                <a:sym typeface="Wingdings" panose="05000000000000000000" pitchFamily="2" charset="2"/>
              </a:rPr>
              <a:t>铬黄</a:t>
            </a:r>
            <a:r>
              <a:rPr kumimoji="1" lang="en-US" altLang="zh-CN">
                <a:solidFill>
                  <a:srgbClr val="0000FF"/>
                </a:solidFill>
                <a:sym typeface="Wingdings" panose="05000000000000000000" pitchFamily="2" charset="2"/>
              </a:rPr>
              <a:t>/</a:t>
            </a:r>
            <a:r>
              <a:rPr kumimoji="1" lang="zh-CN" altLang="en-US">
                <a:solidFill>
                  <a:srgbClr val="0000FF"/>
                </a:solidFill>
              </a:rPr>
              <a:t>黄色</a:t>
            </a:r>
            <a:r>
              <a:rPr kumimoji="1" lang="en-US" altLang="zh-CN">
                <a:solidFill>
                  <a:srgbClr val="0000FF"/>
                </a:solidFill>
              </a:rPr>
              <a:t>)</a:t>
            </a:r>
            <a:r>
              <a:rPr kumimoji="1" lang="en-US" altLang="zh-CN">
                <a:solidFill>
                  <a:srgbClr val="111111"/>
                </a:solidFill>
              </a:rPr>
              <a:t>,</a:t>
            </a:r>
            <a:r>
              <a:rPr kumimoji="1" lang="zh-CN" altLang="en-US">
                <a:solidFill>
                  <a:srgbClr val="111111"/>
                </a:solidFill>
              </a:rPr>
              <a:t> 溶于硝酸和</a:t>
            </a:r>
            <a:r>
              <a:rPr kumimoji="1" lang="en-US" altLang="zh-CN">
                <a:solidFill>
                  <a:srgbClr val="111111"/>
                </a:solidFill>
              </a:rPr>
              <a:t>NaOH.</a:t>
            </a:r>
            <a:endParaRPr kumimoji="1" lang="en-US" altLang="zh-CN">
              <a:solidFill>
                <a:srgbClr val="111111"/>
              </a:solidFill>
            </a:endParaRPr>
          </a:p>
          <a:p>
            <a:pPr>
              <a:lnSpc>
                <a:spcPct val="135000"/>
              </a:lnSpc>
            </a:pPr>
            <a:r>
              <a:rPr kumimoji="1" lang="en-US" altLang="zh-CN">
                <a:solidFill>
                  <a:srgbClr val="111111"/>
                </a:solidFill>
              </a:rPr>
              <a:t>        </a:t>
            </a:r>
            <a:r>
              <a:rPr kumimoji="1" lang="en-US" altLang="zh-CN">
                <a:solidFill>
                  <a:srgbClr val="0000FF"/>
                </a:solidFill>
              </a:rPr>
              <a:t>PbCrO</a:t>
            </a:r>
            <a:r>
              <a:rPr kumimoji="1" lang="en-US" altLang="zh-CN" baseline="-25000">
                <a:solidFill>
                  <a:srgbClr val="0000FF"/>
                </a:solidFill>
              </a:rPr>
              <a:t>4</a:t>
            </a:r>
            <a:r>
              <a:rPr kumimoji="1" lang="en-US" altLang="zh-CN">
                <a:solidFill>
                  <a:srgbClr val="0000FF"/>
                </a:solidFill>
              </a:rPr>
              <a:t>+2H</a:t>
            </a:r>
            <a:r>
              <a:rPr kumimoji="1" lang="en-US" altLang="zh-CN" baseline="30000">
                <a:solidFill>
                  <a:srgbClr val="0000FF"/>
                </a:solidFill>
              </a:rPr>
              <a:t>+ </a:t>
            </a:r>
            <a:r>
              <a:rPr kumimoji="1" lang="en-US" altLang="zh-CN">
                <a:solidFill>
                  <a:srgbClr val="0000FF"/>
                </a:solidFill>
              </a:rPr>
              <a:t>== 2Pb</a:t>
            </a:r>
            <a:r>
              <a:rPr kumimoji="1" lang="en-US" altLang="zh-CN" baseline="30000">
                <a:solidFill>
                  <a:srgbClr val="0000FF"/>
                </a:solidFill>
              </a:rPr>
              <a:t>2+</a:t>
            </a:r>
            <a:r>
              <a:rPr kumimoji="1" lang="en-US" altLang="zh-CN">
                <a:solidFill>
                  <a:srgbClr val="0000FF"/>
                </a:solidFill>
              </a:rPr>
              <a:t>+Cr</a:t>
            </a:r>
            <a:r>
              <a:rPr kumimoji="1" lang="en-US" altLang="zh-CN" baseline="-25000">
                <a:solidFill>
                  <a:srgbClr val="0000FF"/>
                </a:solidFill>
              </a:rPr>
              <a:t>2</a:t>
            </a:r>
            <a:r>
              <a:rPr kumimoji="1" lang="en-US" altLang="zh-CN">
                <a:solidFill>
                  <a:srgbClr val="0000FF"/>
                </a:solidFill>
              </a:rPr>
              <a:t>O</a:t>
            </a:r>
            <a:r>
              <a:rPr kumimoji="1" lang="en-US" altLang="zh-CN" baseline="-25000">
                <a:solidFill>
                  <a:srgbClr val="0000FF"/>
                </a:solidFill>
              </a:rPr>
              <a:t>7</a:t>
            </a:r>
            <a:r>
              <a:rPr kumimoji="1" lang="en-US" altLang="zh-CN" baseline="30000">
                <a:solidFill>
                  <a:srgbClr val="0000FF"/>
                </a:solidFill>
              </a:rPr>
              <a:t>2-</a:t>
            </a:r>
            <a:r>
              <a:rPr kumimoji="1" lang="en-US" altLang="zh-CN">
                <a:solidFill>
                  <a:srgbClr val="0000FF"/>
                </a:solidFill>
              </a:rPr>
              <a:t>+H</a:t>
            </a:r>
            <a:r>
              <a:rPr kumimoji="1" lang="en-US" altLang="zh-CN" baseline="-25000">
                <a:solidFill>
                  <a:srgbClr val="0000FF"/>
                </a:solidFill>
              </a:rPr>
              <a:t>2</a:t>
            </a:r>
            <a:r>
              <a:rPr kumimoji="1" lang="en-US" altLang="zh-CN">
                <a:solidFill>
                  <a:srgbClr val="0000FF"/>
                </a:solidFill>
              </a:rPr>
              <a:t>O</a:t>
            </a:r>
            <a:br>
              <a:rPr kumimoji="1" lang="en-US" altLang="zh-CN">
                <a:solidFill>
                  <a:srgbClr val="0000FF"/>
                </a:solidFill>
              </a:rPr>
            </a:br>
            <a:r>
              <a:rPr kumimoji="1" lang="en-US" altLang="zh-CN">
                <a:solidFill>
                  <a:srgbClr val="0000FF"/>
                </a:solidFill>
              </a:rPr>
              <a:t>        PbCrO</a:t>
            </a:r>
            <a:r>
              <a:rPr kumimoji="1" lang="en-US" altLang="zh-CN" baseline="-25000">
                <a:solidFill>
                  <a:srgbClr val="0000FF"/>
                </a:solidFill>
              </a:rPr>
              <a:t>4</a:t>
            </a:r>
            <a:r>
              <a:rPr kumimoji="1" lang="en-US" altLang="zh-CN">
                <a:solidFill>
                  <a:srgbClr val="0000FF"/>
                </a:solidFill>
              </a:rPr>
              <a:t>+3OH</a:t>
            </a:r>
            <a:r>
              <a:rPr kumimoji="1" lang="en-US" altLang="zh-CN" baseline="30000">
                <a:solidFill>
                  <a:srgbClr val="0000FF"/>
                </a:solidFill>
              </a:rPr>
              <a:t>- </a:t>
            </a:r>
            <a:r>
              <a:rPr kumimoji="1" lang="en-US" altLang="zh-CN">
                <a:solidFill>
                  <a:srgbClr val="0000FF"/>
                </a:solidFill>
              </a:rPr>
              <a:t>== Pb(OH)</a:t>
            </a:r>
            <a:r>
              <a:rPr kumimoji="1" lang="en-US" altLang="zh-CN" baseline="-25000">
                <a:solidFill>
                  <a:srgbClr val="0000FF"/>
                </a:solidFill>
              </a:rPr>
              <a:t>3</a:t>
            </a:r>
            <a:r>
              <a:rPr kumimoji="1" lang="en-US" altLang="zh-CN" baseline="30000">
                <a:solidFill>
                  <a:srgbClr val="0000FF"/>
                </a:solidFill>
              </a:rPr>
              <a:t>- </a:t>
            </a:r>
            <a:r>
              <a:rPr kumimoji="1" lang="en-US" altLang="zh-CN">
                <a:solidFill>
                  <a:srgbClr val="0000FF"/>
                </a:solidFill>
              </a:rPr>
              <a:t>+ CrO</a:t>
            </a:r>
            <a:r>
              <a:rPr kumimoji="1" lang="en-US" altLang="zh-CN" baseline="-25000">
                <a:solidFill>
                  <a:srgbClr val="0000FF"/>
                </a:solidFill>
              </a:rPr>
              <a:t>4</a:t>
            </a:r>
            <a:r>
              <a:rPr kumimoji="1" lang="en-US" altLang="zh-CN" baseline="30000">
                <a:solidFill>
                  <a:srgbClr val="0000FF"/>
                </a:solidFill>
              </a:rPr>
              <a:t>2-</a:t>
            </a:r>
            <a:endParaRPr kumimoji="1" lang="en-US" altLang="zh-CN" baseline="30000">
              <a:solidFill>
                <a:srgbClr val="0000FF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55650" y="5805488"/>
            <a:ext cx="8285163" cy="663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zh-CN" altLang="en-US" sz="3000"/>
              <a:t>难溶性铅盐用作油漆或涂料，但可能引起铅中毒。</a:t>
            </a:r>
            <a:endParaRPr lang="zh-CN" altLang="en-US" sz="3000"/>
          </a:p>
        </p:txBody>
      </p:sp>
      <p:sp>
        <p:nvSpPr>
          <p:cNvPr id="139270" name="Rectangle 3"/>
          <p:cNvSpPr>
            <a:spLocks noChangeArrowheads="1"/>
          </p:cNvSpPr>
          <p:nvPr/>
        </p:nvSpPr>
        <p:spPr bwMode="auto">
          <a:xfrm>
            <a:off x="7885113" y="6284913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26E6E54F-5A30-49FD-8FC2-5BEBF7626E7A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pic>
        <p:nvPicPr>
          <p:cNvPr id="10" name="Picture 6" descr="b16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73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65275" y="404813"/>
            <a:ext cx="6011863" cy="1287462"/>
          </a:xfrm>
        </p:spPr>
        <p:txBody>
          <a:bodyPr/>
          <a:lstStyle/>
          <a:p>
            <a:r>
              <a:rPr lang="en-US" altLang="zh-CN" sz="4800" b="1" smtClean="0">
                <a:solidFill>
                  <a:srgbClr val="0000FF"/>
                </a:solidFill>
                <a:effectLst/>
                <a:cs typeface="Times New Roman" panose="02020603050405020304" pitchFamily="18" charset="0"/>
              </a:rPr>
              <a:t>9.4 </a:t>
            </a:r>
            <a:r>
              <a:rPr lang="zh-CN" altLang="en-US" sz="4800" b="1" smtClean="0">
                <a:solidFill>
                  <a:srgbClr val="0000FF"/>
                </a:solidFill>
                <a:effectLst/>
                <a:cs typeface="Times New Roman" panose="02020603050405020304" pitchFamily="18" charset="0"/>
              </a:rPr>
              <a:t>锑分族金属</a:t>
            </a:r>
            <a:br>
              <a:rPr lang="en-US" altLang="zh-CN" sz="4800" b="1" smtClean="0">
                <a:solidFill>
                  <a:srgbClr val="0000FF"/>
                </a:solidFill>
                <a:effectLst/>
                <a:cs typeface="Times New Roman" panose="02020603050405020304" pitchFamily="18" charset="0"/>
              </a:rPr>
            </a:br>
            <a:r>
              <a:rPr lang="en-US" altLang="zh-CN" sz="4800" b="1" smtClean="0">
                <a:solidFill>
                  <a:srgbClr val="0000FF"/>
                </a:solidFill>
                <a:effectLst/>
                <a:cs typeface="Times New Roman" panose="02020603050405020304" pitchFamily="18" charset="0"/>
              </a:rPr>
              <a:t>(Sb/Bi)</a:t>
            </a:r>
            <a:endParaRPr lang="zh-CN" altLang="en-US" sz="4800" b="1" smtClean="0">
              <a:solidFill>
                <a:srgbClr val="0000FF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95586" name="Rectangle 26"/>
          <p:cNvSpPr>
            <a:spLocks noChangeArrowheads="1"/>
          </p:cNvSpPr>
          <p:nvPr/>
        </p:nvSpPr>
        <p:spPr bwMode="auto">
          <a:xfrm>
            <a:off x="7885113" y="6167438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320C55E5-80E3-41DF-A371-8389F35CC058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>
                <a:ea typeface="宋体" panose="02010600030101010101" pitchFamily="2" charset="-122"/>
              </a:rPr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  <p:sp>
        <p:nvSpPr>
          <p:cNvPr id="195587" name="Rectangle 4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000250" y="2281238"/>
            <a:ext cx="59563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3600">
                <a:solidFill>
                  <a:srgbClr val="111111"/>
                </a:solidFill>
              </a:rPr>
              <a:t>9.4.1 </a:t>
            </a:r>
            <a:r>
              <a:rPr lang="zh-CN" altLang="en-US" sz="3600">
                <a:solidFill>
                  <a:srgbClr val="111111"/>
                </a:solidFill>
              </a:rPr>
              <a:t>锑分族金属的基本性质 </a:t>
            </a:r>
            <a:endParaRPr lang="zh-CN" altLang="en-US" sz="3600">
              <a:solidFill>
                <a:srgbClr val="111111"/>
              </a:solidFill>
            </a:endParaRPr>
          </a:p>
        </p:txBody>
      </p:sp>
      <p:sp>
        <p:nvSpPr>
          <p:cNvPr id="195588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936750" y="3505200"/>
            <a:ext cx="364807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3600">
                <a:solidFill>
                  <a:srgbClr val="111111"/>
                </a:solidFill>
              </a:rPr>
              <a:t>9.4.2 </a:t>
            </a:r>
            <a:r>
              <a:rPr lang="zh-CN" altLang="en-US" sz="3600">
                <a:solidFill>
                  <a:srgbClr val="111111"/>
                </a:solidFill>
              </a:rPr>
              <a:t>锑分族单质 </a:t>
            </a:r>
            <a:endParaRPr lang="zh-CN" altLang="en-US" sz="3600">
              <a:solidFill>
                <a:srgbClr val="111111"/>
              </a:solidFill>
            </a:endParaRPr>
          </a:p>
        </p:txBody>
      </p:sp>
      <p:sp>
        <p:nvSpPr>
          <p:cNvPr id="195589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927225" y="4729163"/>
            <a:ext cx="4110038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3600">
                <a:solidFill>
                  <a:srgbClr val="111111"/>
                </a:solidFill>
              </a:rPr>
              <a:t>9.4.3 </a:t>
            </a:r>
            <a:r>
              <a:rPr lang="zh-CN" altLang="en-US" sz="3600">
                <a:solidFill>
                  <a:srgbClr val="111111"/>
                </a:solidFill>
              </a:rPr>
              <a:t>锑分族化合物 </a:t>
            </a:r>
            <a:endParaRPr lang="zh-CN" altLang="en-US" sz="3600">
              <a:solidFill>
                <a:srgbClr val="111111"/>
              </a:solidFill>
            </a:endParaRPr>
          </a:p>
        </p:txBody>
      </p:sp>
      <p:pic>
        <p:nvPicPr>
          <p:cNvPr id="195590" name="Picture 7" descr="_16889762220338502556[1]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1150" y="24288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1" name="Picture 8" descr="_16889762220338502556[1]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8450" y="36512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2" name="Picture 9" descr="_16889762220338502556[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8450" y="48752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842963" y="1341438"/>
            <a:ext cx="8048625" cy="4187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30000"/>
              </a:spcBef>
              <a:buClr>
                <a:srgbClr val="009900"/>
              </a:buClr>
              <a:buFont typeface="Wingdings" panose="05000000000000000000" pitchFamily="2" charset="2"/>
              <a:buChar char="l"/>
            </a:pPr>
            <a:r>
              <a:rPr kumimoji="1" lang="zh-CN" altLang="en-US" dirty="0">
                <a:solidFill>
                  <a:srgbClr val="0000CC"/>
                </a:solidFill>
              </a:rPr>
              <a:t> 锑、</a:t>
            </a:r>
            <a:r>
              <a:rPr kumimoji="1" lang="zh-CN" altLang="en-US" dirty="0">
                <a:solidFill>
                  <a:srgbClr val="FF0000"/>
                </a:solidFill>
              </a:rPr>
              <a:t>铋</a:t>
            </a:r>
            <a:r>
              <a:rPr kumimoji="1" lang="zh-CN" altLang="en-US" dirty="0"/>
              <a:t>属</a:t>
            </a:r>
            <a:r>
              <a:rPr kumimoji="1" lang="en-US" altLang="zh-CN" dirty="0"/>
              <a:t>VA</a:t>
            </a:r>
            <a:r>
              <a:rPr kumimoji="1" lang="zh-CN" altLang="en-US" dirty="0"/>
              <a:t>族的</a:t>
            </a:r>
            <a:r>
              <a:rPr kumimoji="1" lang="zh-CN" altLang="en-US" dirty="0">
                <a:solidFill>
                  <a:srgbClr val="0000CC"/>
                </a:solidFill>
              </a:rPr>
              <a:t>金属元素 </a:t>
            </a:r>
            <a:r>
              <a:rPr kumimoji="1" lang="en-US" altLang="zh-CN" dirty="0">
                <a:solidFill>
                  <a:srgbClr val="0000CC"/>
                </a:solidFill>
              </a:rPr>
              <a:t>(ns</a:t>
            </a:r>
            <a:r>
              <a:rPr kumimoji="1" lang="en-US" altLang="zh-CN" baseline="30000" dirty="0">
                <a:solidFill>
                  <a:srgbClr val="0000CC"/>
                </a:solidFill>
              </a:rPr>
              <a:t>2</a:t>
            </a:r>
            <a:r>
              <a:rPr kumimoji="1" lang="en-US" altLang="zh-CN" dirty="0">
                <a:solidFill>
                  <a:srgbClr val="0000CC"/>
                </a:solidFill>
              </a:rPr>
              <a:t>np</a:t>
            </a:r>
            <a:r>
              <a:rPr kumimoji="1" lang="en-US" altLang="zh-CN" baseline="30000" dirty="0">
                <a:solidFill>
                  <a:srgbClr val="0000CC"/>
                </a:solidFill>
              </a:rPr>
              <a:t>3</a:t>
            </a:r>
            <a:r>
              <a:rPr kumimoji="1" lang="en-US" altLang="zh-CN" dirty="0">
                <a:solidFill>
                  <a:srgbClr val="0000CC"/>
                </a:solidFill>
              </a:rPr>
              <a:t>)</a:t>
            </a:r>
            <a:r>
              <a:rPr kumimoji="1" lang="zh-CN" altLang="en-US" dirty="0"/>
              <a:t>。</a:t>
            </a:r>
            <a:endParaRPr kumimoji="1" lang="en-US" altLang="zh-CN" dirty="0"/>
          </a:p>
          <a:p>
            <a:pPr>
              <a:lnSpc>
                <a:spcPct val="125000"/>
              </a:lnSpc>
              <a:spcBef>
                <a:spcPct val="30000"/>
              </a:spcBef>
              <a:buClr>
                <a:srgbClr val="009900"/>
              </a:buClr>
              <a:buFont typeface="Wingdings" panose="05000000000000000000" pitchFamily="2" charset="2"/>
              <a:buChar char="l"/>
            </a:pPr>
            <a:r>
              <a:rPr kumimoji="1" lang="en-US" altLang="zh-CN" dirty="0"/>
              <a:t> </a:t>
            </a:r>
            <a:r>
              <a:rPr kumimoji="1" lang="zh-CN" altLang="en-US" dirty="0"/>
              <a:t>主要氧化态</a:t>
            </a:r>
            <a:r>
              <a:rPr kumimoji="1" lang="en-US" altLang="zh-CN" dirty="0"/>
              <a:t>:</a:t>
            </a:r>
            <a:r>
              <a:rPr kumimoji="1" lang="zh-CN" altLang="en-US" dirty="0">
                <a:solidFill>
                  <a:srgbClr val="0000CC"/>
                </a:solidFill>
              </a:rPr>
              <a:t>＋</a:t>
            </a:r>
            <a:r>
              <a:rPr kumimoji="1" lang="en-US" altLang="zh-CN" dirty="0">
                <a:solidFill>
                  <a:srgbClr val="0000CC"/>
                </a:solidFill>
              </a:rPr>
              <a:t>III/V</a:t>
            </a:r>
            <a:r>
              <a:rPr kumimoji="1" lang="en-US" altLang="zh-CN" dirty="0"/>
              <a:t>, </a:t>
            </a:r>
            <a:r>
              <a:rPr kumimoji="1" lang="zh-CN" altLang="en-US" dirty="0"/>
              <a:t>＋</a:t>
            </a:r>
            <a:r>
              <a:rPr kumimoji="1" lang="en-US" altLang="zh-CN" dirty="0"/>
              <a:t>III</a:t>
            </a:r>
            <a:r>
              <a:rPr kumimoji="1" lang="zh-CN" altLang="en-US" dirty="0"/>
              <a:t>氧化态较稳定；</a:t>
            </a:r>
            <a:r>
              <a:rPr kumimoji="1" lang="en-US" altLang="zh-CN" dirty="0"/>
              <a:t>+V</a:t>
            </a:r>
            <a:r>
              <a:rPr kumimoji="1" lang="zh-CN" altLang="en-US" dirty="0"/>
              <a:t>氧化态的氧化性较强；＋</a:t>
            </a:r>
            <a:r>
              <a:rPr kumimoji="1" lang="en-US" altLang="zh-CN" dirty="0"/>
              <a:t>III</a:t>
            </a:r>
            <a:r>
              <a:rPr kumimoji="1" lang="zh-CN" altLang="en-US" dirty="0"/>
              <a:t>离子与水发生强烈水解，形成</a:t>
            </a:r>
            <a:r>
              <a:rPr kumimoji="1" lang="en-US" altLang="zh-CN" dirty="0" err="1">
                <a:solidFill>
                  <a:srgbClr val="FF0000"/>
                </a:solidFill>
              </a:rPr>
              <a:t>SbO</a:t>
            </a:r>
            <a:r>
              <a:rPr kumimoji="1" lang="en-US" altLang="zh-CN" baseline="30000" dirty="0">
                <a:solidFill>
                  <a:srgbClr val="FF0000"/>
                </a:solidFill>
              </a:rPr>
              <a:t>+</a:t>
            </a:r>
            <a:r>
              <a:rPr kumimoji="1" lang="en-US" altLang="zh-CN" dirty="0">
                <a:solidFill>
                  <a:srgbClr val="FF0000"/>
                </a:solidFill>
              </a:rPr>
              <a:t>/ </a:t>
            </a:r>
            <a:r>
              <a:rPr kumimoji="1" lang="en-US" altLang="zh-CN" dirty="0" err="1">
                <a:solidFill>
                  <a:srgbClr val="FF0000"/>
                </a:solidFill>
              </a:rPr>
              <a:t>BiO</a:t>
            </a:r>
            <a:r>
              <a:rPr kumimoji="1" lang="en-US" altLang="zh-CN" baseline="30000" dirty="0">
                <a:solidFill>
                  <a:srgbClr val="FF0000"/>
                </a:solidFill>
              </a:rPr>
              <a:t>+</a:t>
            </a:r>
            <a:r>
              <a:rPr kumimoji="1" lang="zh-CN" altLang="en-US" dirty="0"/>
              <a:t>离子</a:t>
            </a:r>
            <a:endParaRPr kumimoji="1" lang="zh-CN" altLang="en-US" dirty="0"/>
          </a:p>
          <a:p>
            <a:pPr>
              <a:lnSpc>
                <a:spcPct val="125000"/>
              </a:lnSpc>
              <a:spcBef>
                <a:spcPct val="30000"/>
              </a:spcBef>
              <a:buClr>
                <a:srgbClr val="009900"/>
              </a:buClr>
              <a:buFont typeface="Wingdings" panose="05000000000000000000" pitchFamily="2" charset="2"/>
              <a:buChar char="l"/>
            </a:pPr>
            <a:r>
              <a:rPr kumimoji="1" lang="zh-CN" altLang="en-US" dirty="0"/>
              <a:t>  形成共价化合物时，杂化形式多样</a:t>
            </a:r>
            <a:endParaRPr kumimoji="1" lang="en-US" altLang="zh-CN" dirty="0"/>
          </a:p>
          <a:p>
            <a:pPr>
              <a:lnSpc>
                <a:spcPct val="125000"/>
              </a:lnSpc>
              <a:spcBef>
                <a:spcPct val="30000"/>
              </a:spcBef>
              <a:buClr>
                <a:srgbClr val="009900"/>
              </a:buClr>
            </a:pPr>
            <a:r>
              <a:rPr kumimoji="1" lang="en-US" altLang="zh-CN" dirty="0"/>
              <a:t>     sp</a:t>
            </a:r>
            <a:r>
              <a:rPr kumimoji="1" lang="en-US" altLang="zh-CN" baseline="30000" dirty="0"/>
              <a:t>3</a:t>
            </a:r>
            <a:r>
              <a:rPr kumimoji="1" lang="en-US" altLang="zh-CN" dirty="0"/>
              <a:t>, sp</a:t>
            </a:r>
            <a:r>
              <a:rPr kumimoji="1" lang="en-US" altLang="zh-CN" baseline="30000" dirty="0"/>
              <a:t>3</a:t>
            </a:r>
            <a:r>
              <a:rPr kumimoji="1" lang="en-US" altLang="zh-CN" dirty="0"/>
              <a:t>d, sp</a:t>
            </a:r>
            <a:r>
              <a:rPr kumimoji="1" lang="en-US" altLang="zh-CN" baseline="30000" dirty="0"/>
              <a:t>3</a:t>
            </a:r>
            <a:r>
              <a:rPr kumimoji="1" lang="en-US" altLang="zh-CN" dirty="0"/>
              <a:t>d</a:t>
            </a:r>
            <a:r>
              <a:rPr kumimoji="1" lang="en-US" altLang="zh-CN" baseline="30000" dirty="0"/>
              <a:t>2</a:t>
            </a:r>
            <a:endParaRPr kumimoji="1" lang="en-US" altLang="zh-CN" baseline="30000" dirty="0"/>
          </a:p>
        </p:txBody>
      </p:sp>
      <p:sp>
        <p:nvSpPr>
          <p:cNvPr id="197634" name="Rectangle 4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BEDFFBB4-98BF-4552-9326-C9C7F24F5461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5" name="Rectangle 75"/>
          <p:cNvSpPr>
            <a:spLocks noChangeArrowheads="1"/>
          </p:cNvSpPr>
          <p:nvPr/>
        </p:nvSpPr>
        <p:spPr bwMode="auto">
          <a:xfrm>
            <a:off x="827088" y="404813"/>
            <a:ext cx="5327650" cy="625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tIns="76176" bIns="0" anchor="ctr">
            <a:spAutoFit/>
          </a:bodyPr>
          <a:lstStyle/>
          <a:p>
            <a:pPr>
              <a:defRPr/>
            </a:pPr>
            <a:r>
              <a:rPr lang="en-US" altLang="zh-CN" sz="3600" dirty="0">
                <a:latin typeface="+mn-lt"/>
                <a:ea typeface="+mn-ea"/>
              </a:rPr>
              <a:t>9.4.1 </a:t>
            </a:r>
            <a:r>
              <a:rPr lang="zh-CN" altLang="en-US" sz="3600" dirty="0">
                <a:latin typeface="+mn-lt"/>
                <a:ea typeface="+mn-ea"/>
              </a:rPr>
              <a:t>锑分族金属基本性质</a:t>
            </a:r>
            <a:endParaRPr lang="zh-CN" altLang="en-US" dirty="0">
              <a:latin typeface="+mn-lt"/>
              <a:ea typeface="+mn-ea"/>
            </a:endParaRPr>
          </a:p>
        </p:txBody>
      </p:sp>
      <p:pic>
        <p:nvPicPr>
          <p:cNvPr id="6" name="Picture 6" descr="b16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73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6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BA9CA351-A759-4C4A-B1B3-FFDD20D85DC3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7" name="Rectangle 75"/>
          <p:cNvSpPr>
            <a:spLocks noChangeArrowheads="1"/>
          </p:cNvSpPr>
          <p:nvPr/>
        </p:nvSpPr>
        <p:spPr bwMode="auto">
          <a:xfrm>
            <a:off x="841375" y="184150"/>
            <a:ext cx="3532188" cy="6302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tIns="76176" bIns="0" anchor="ctr">
            <a:spAutoFit/>
          </a:bodyPr>
          <a:lstStyle/>
          <a:p>
            <a:pPr>
              <a:defRPr/>
            </a:pPr>
            <a:r>
              <a:rPr lang="en-US" altLang="zh-CN" sz="3600" dirty="0">
                <a:latin typeface="+mn-lt"/>
                <a:ea typeface="+mn-ea"/>
              </a:rPr>
              <a:t>9.4.2 </a:t>
            </a:r>
            <a:r>
              <a:rPr lang="zh-CN" altLang="en-US" sz="3600" dirty="0">
                <a:latin typeface="+mn-lt"/>
                <a:ea typeface="+mn-ea"/>
              </a:rPr>
              <a:t>锑分族单质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16000" y="868363"/>
            <a:ext cx="2543175" cy="5699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tIns="76176" bIns="0" anchor="ctr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0000FF"/>
                </a:solidFill>
                <a:latin typeface="+mn-lt"/>
                <a:ea typeface="+mn-ea"/>
              </a:rPr>
              <a:t>1 </a:t>
            </a:r>
            <a:r>
              <a:rPr lang="zh-CN" altLang="en-US" dirty="0">
                <a:solidFill>
                  <a:srgbClr val="0000FF"/>
                </a:solidFill>
                <a:latin typeface="+mn-lt"/>
                <a:ea typeface="+mn-ea"/>
              </a:rPr>
              <a:t>存在与冶炼</a:t>
            </a:r>
            <a:endParaRPr lang="zh-CN" altLang="en-US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42988" y="1528763"/>
            <a:ext cx="7705725" cy="2530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zh-CN" dirty="0">
                <a:solidFill>
                  <a:srgbClr val="111111"/>
                </a:solidFill>
              </a:rPr>
              <a:t>Sb/Bi</a:t>
            </a:r>
            <a:r>
              <a:rPr kumimoji="1" lang="zh-CN" altLang="en-US" dirty="0">
                <a:solidFill>
                  <a:srgbClr val="111111"/>
                </a:solidFill>
              </a:rPr>
              <a:t>：亲硫元素，自然界主要</a:t>
            </a:r>
            <a:r>
              <a:rPr kumimoji="1" lang="zh-CN" altLang="en-US" dirty="0">
                <a:solidFill>
                  <a:srgbClr val="FF0000"/>
                </a:solidFill>
              </a:rPr>
              <a:t>以硫化物存在</a:t>
            </a:r>
            <a:r>
              <a:rPr kumimoji="1" lang="zh-CN" altLang="en-US" dirty="0">
                <a:solidFill>
                  <a:srgbClr val="111111"/>
                </a:solidFill>
              </a:rPr>
              <a:t>，如</a:t>
            </a:r>
            <a:r>
              <a:rPr kumimoji="1" lang="en-US" altLang="zh-CN" dirty="0">
                <a:solidFill>
                  <a:srgbClr val="111111"/>
                </a:solidFill>
              </a:rPr>
              <a:t>Sb</a:t>
            </a:r>
            <a:r>
              <a:rPr kumimoji="1" lang="en-US" altLang="zh-CN" baseline="-25000" dirty="0">
                <a:solidFill>
                  <a:srgbClr val="111111"/>
                </a:solidFill>
              </a:rPr>
              <a:t>2</a:t>
            </a:r>
            <a:r>
              <a:rPr kumimoji="1" lang="en-US" altLang="zh-CN" dirty="0">
                <a:solidFill>
                  <a:srgbClr val="111111"/>
                </a:solidFill>
              </a:rPr>
              <a:t>S</a:t>
            </a:r>
            <a:r>
              <a:rPr kumimoji="1" lang="en-US" altLang="zh-CN" baseline="-25000" dirty="0">
                <a:solidFill>
                  <a:srgbClr val="111111"/>
                </a:solidFill>
              </a:rPr>
              <a:t>3</a:t>
            </a:r>
            <a:r>
              <a:rPr kumimoji="1" lang="en-US" altLang="zh-CN" dirty="0">
                <a:solidFill>
                  <a:srgbClr val="111111"/>
                </a:solidFill>
              </a:rPr>
              <a:t>(</a:t>
            </a:r>
            <a:r>
              <a:rPr kumimoji="1" lang="zh-CN" altLang="en-US" dirty="0">
                <a:solidFill>
                  <a:srgbClr val="111111"/>
                </a:solidFill>
              </a:rPr>
              <a:t>辉锑矿</a:t>
            </a:r>
            <a:r>
              <a:rPr kumimoji="1" lang="en-US" altLang="zh-CN" dirty="0">
                <a:solidFill>
                  <a:srgbClr val="111111"/>
                </a:solidFill>
              </a:rPr>
              <a:t>)/Bi</a:t>
            </a:r>
            <a:r>
              <a:rPr kumimoji="1" lang="en-US" altLang="zh-CN" baseline="-25000" dirty="0">
                <a:solidFill>
                  <a:srgbClr val="111111"/>
                </a:solidFill>
              </a:rPr>
              <a:t>2</a:t>
            </a:r>
            <a:r>
              <a:rPr kumimoji="1" lang="en-US" altLang="zh-CN" dirty="0">
                <a:solidFill>
                  <a:srgbClr val="111111"/>
                </a:solidFill>
              </a:rPr>
              <a:t>S</a:t>
            </a:r>
            <a:r>
              <a:rPr kumimoji="1" lang="en-US" altLang="zh-CN" baseline="-25000" dirty="0">
                <a:solidFill>
                  <a:srgbClr val="111111"/>
                </a:solidFill>
              </a:rPr>
              <a:t>3</a:t>
            </a:r>
            <a:r>
              <a:rPr kumimoji="1" lang="en-US" altLang="zh-CN" dirty="0">
                <a:solidFill>
                  <a:srgbClr val="111111"/>
                </a:solidFill>
              </a:rPr>
              <a:t>(</a:t>
            </a:r>
            <a:r>
              <a:rPr kumimoji="1" lang="zh-CN" altLang="en-US" dirty="0">
                <a:solidFill>
                  <a:srgbClr val="111111"/>
                </a:solidFill>
              </a:rPr>
              <a:t>辉铋矿</a:t>
            </a:r>
            <a:r>
              <a:rPr kumimoji="1" lang="en-US" altLang="zh-CN" dirty="0">
                <a:solidFill>
                  <a:srgbClr val="111111"/>
                </a:solidFill>
              </a:rPr>
              <a:t>)</a:t>
            </a:r>
            <a:r>
              <a:rPr kumimoji="1" lang="zh-CN" altLang="en-US" dirty="0">
                <a:solidFill>
                  <a:srgbClr val="111111"/>
                </a:solidFill>
              </a:rPr>
              <a:t>。</a:t>
            </a:r>
            <a:endParaRPr kumimoji="1" lang="en-US" altLang="zh-CN" dirty="0">
              <a:solidFill>
                <a:srgbClr val="111111"/>
              </a:solidFill>
            </a:endParaRPr>
          </a:p>
          <a:p>
            <a:pPr>
              <a:lnSpc>
                <a:spcPct val="125000"/>
              </a:lnSpc>
            </a:pPr>
            <a:r>
              <a:rPr kumimoji="1" lang="zh-CN" altLang="en-US" dirty="0">
                <a:solidFill>
                  <a:srgbClr val="111111"/>
                </a:solidFill>
              </a:rPr>
              <a:t>我国锑矿蕴藏量居世界第一</a:t>
            </a:r>
            <a:endParaRPr kumimoji="1" lang="zh-CN" altLang="en-US" dirty="0">
              <a:solidFill>
                <a:srgbClr val="111111"/>
              </a:solidFill>
            </a:endParaRPr>
          </a:p>
          <a:p>
            <a:pPr>
              <a:lnSpc>
                <a:spcPct val="125000"/>
              </a:lnSpc>
            </a:pPr>
            <a:r>
              <a:rPr kumimoji="1" lang="zh-CN" altLang="en-US" dirty="0">
                <a:solidFill>
                  <a:srgbClr val="111111"/>
                </a:solidFill>
              </a:rPr>
              <a:t>                 </a:t>
            </a:r>
            <a:r>
              <a:rPr lang="zh-CN" altLang="en-US" dirty="0">
                <a:solidFill>
                  <a:srgbClr val="FF0000"/>
                </a:solidFill>
              </a:rPr>
              <a:t>冷水江锡矿山</a:t>
            </a:r>
            <a:r>
              <a:rPr lang="en-US" altLang="zh-CN" dirty="0">
                <a:solidFill>
                  <a:srgbClr val="111111"/>
                </a:solidFill>
              </a:rPr>
              <a:t>——</a:t>
            </a:r>
            <a:r>
              <a:rPr lang="zh-CN" altLang="en-US" dirty="0">
                <a:solidFill>
                  <a:srgbClr val="111111"/>
                </a:solidFill>
              </a:rPr>
              <a:t>最大锑矿</a:t>
            </a:r>
            <a:endParaRPr kumimoji="1" lang="zh-CN" altLang="en-US" dirty="0">
              <a:solidFill>
                <a:srgbClr val="111111"/>
              </a:solidFill>
            </a:endParaRPr>
          </a:p>
        </p:txBody>
      </p:sp>
      <p:grpSp>
        <p:nvGrpSpPr>
          <p:cNvPr id="10" name="Group 12"/>
          <p:cNvGrpSpPr/>
          <p:nvPr/>
        </p:nvGrpSpPr>
        <p:grpSpPr bwMode="auto">
          <a:xfrm>
            <a:off x="1890713" y="4381500"/>
            <a:ext cx="2343150" cy="2055813"/>
            <a:chOff x="3061" y="1026"/>
            <a:chExt cx="1476" cy="1295"/>
          </a:xfrm>
        </p:grpSpPr>
        <p:pic>
          <p:nvPicPr>
            <p:cNvPr id="142345" name="Picture 10" descr="辉锑矿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3198" y="1026"/>
              <a:ext cx="1271" cy="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2346" name="Rectangle 11"/>
            <p:cNvSpPr>
              <a:spLocks noChangeArrowheads="1"/>
            </p:cNvSpPr>
            <p:nvPr/>
          </p:nvSpPr>
          <p:spPr bwMode="auto">
            <a:xfrm>
              <a:off x="3061" y="1991"/>
              <a:ext cx="1476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800">
                  <a:solidFill>
                    <a:srgbClr val="111111"/>
                  </a:solidFill>
                </a:rPr>
                <a:t>辉锑矿</a:t>
              </a:r>
              <a:r>
                <a:rPr kumimoji="1" lang="en-US" altLang="zh-CN" sz="2800">
                  <a:solidFill>
                    <a:srgbClr val="111111"/>
                  </a:solidFill>
                </a:rPr>
                <a:t>(Sb</a:t>
              </a:r>
              <a:r>
                <a:rPr kumimoji="1" lang="en-US" altLang="zh-CN" sz="2800" baseline="-25000">
                  <a:solidFill>
                    <a:srgbClr val="111111"/>
                  </a:solidFill>
                </a:rPr>
                <a:t>2</a:t>
              </a:r>
              <a:r>
                <a:rPr kumimoji="1" lang="en-US" altLang="zh-CN" sz="2800">
                  <a:solidFill>
                    <a:srgbClr val="111111"/>
                  </a:solidFill>
                </a:rPr>
                <a:t>S</a:t>
              </a:r>
              <a:r>
                <a:rPr kumimoji="1" lang="en-US" altLang="zh-CN" sz="2800" baseline="-25000">
                  <a:solidFill>
                    <a:srgbClr val="111111"/>
                  </a:solidFill>
                </a:rPr>
                <a:t>3</a:t>
              </a:r>
              <a:r>
                <a:rPr kumimoji="1" lang="en-US" altLang="zh-CN" sz="2800">
                  <a:solidFill>
                    <a:srgbClr val="111111"/>
                  </a:solidFill>
                </a:rPr>
                <a:t>)</a:t>
              </a:r>
              <a:endParaRPr kumimoji="1" lang="en-US" altLang="zh-CN" sz="2800">
                <a:solidFill>
                  <a:srgbClr val="111111"/>
                </a:solidFill>
              </a:endParaRPr>
            </a:p>
          </p:txBody>
        </p:sp>
      </p:grpSp>
      <p:grpSp>
        <p:nvGrpSpPr>
          <p:cNvPr id="13" name="Group 15"/>
          <p:cNvGrpSpPr/>
          <p:nvPr/>
        </p:nvGrpSpPr>
        <p:grpSpPr bwMode="auto">
          <a:xfrm>
            <a:off x="4578350" y="4298950"/>
            <a:ext cx="2351088" cy="2103438"/>
            <a:chOff x="3878" y="1298"/>
            <a:chExt cx="1481" cy="1325"/>
          </a:xfrm>
        </p:grpSpPr>
        <p:pic>
          <p:nvPicPr>
            <p:cNvPr id="142343" name="Picture 13" descr="辉铋矿-2"/>
            <p:cNvPicPr>
              <a:picLocks noChangeAspect="1" noChangeArrowheads="1"/>
            </p:cNvPicPr>
            <p:nvPr/>
          </p:nvPicPr>
          <p:blipFill>
            <a:blip r:embed="rId2" cstate="print"/>
            <a:srcRect t="12080"/>
            <a:stretch>
              <a:fillRect/>
            </a:stretch>
          </p:blipFill>
          <p:spPr bwMode="auto">
            <a:xfrm>
              <a:off x="4059" y="1298"/>
              <a:ext cx="1134" cy="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2344" name="Rectangle 14"/>
            <p:cNvSpPr>
              <a:spLocks noChangeArrowheads="1"/>
            </p:cNvSpPr>
            <p:nvPr/>
          </p:nvSpPr>
          <p:spPr bwMode="auto">
            <a:xfrm>
              <a:off x="3878" y="2296"/>
              <a:ext cx="1481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800">
                  <a:solidFill>
                    <a:srgbClr val="111111"/>
                  </a:solidFill>
                </a:rPr>
                <a:t>辉铋矿</a:t>
              </a:r>
              <a:r>
                <a:rPr kumimoji="1" lang="en-US" altLang="zh-CN" sz="2800">
                  <a:solidFill>
                    <a:srgbClr val="111111"/>
                  </a:solidFill>
                </a:rPr>
                <a:t>(Bi</a:t>
              </a:r>
              <a:r>
                <a:rPr kumimoji="1" lang="en-US" altLang="zh-CN" sz="2800" baseline="-25000">
                  <a:solidFill>
                    <a:srgbClr val="111111"/>
                  </a:solidFill>
                </a:rPr>
                <a:t>2</a:t>
              </a:r>
              <a:r>
                <a:rPr kumimoji="1" lang="en-US" altLang="zh-CN" sz="2800">
                  <a:solidFill>
                    <a:srgbClr val="111111"/>
                  </a:solidFill>
                </a:rPr>
                <a:t>S</a:t>
              </a:r>
              <a:r>
                <a:rPr kumimoji="1" lang="en-US" altLang="zh-CN" sz="2800" baseline="-25000">
                  <a:solidFill>
                    <a:srgbClr val="111111"/>
                  </a:solidFill>
                </a:rPr>
                <a:t>3</a:t>
              </a:r>
              <a:r>
                <a:rPr kumimoji="1" lang="en-US" altLang="zh-CN" sz="2800">
                  <a:solidFill>
                    <a:srgbClr val="111111"/>
                  </a:solidFill>
                </a:rPr>
                <a:t>)</a:t>
              </a:r>
              <a:endParaRPr kumimoji="1" lang="en-US" altLang="zh-CN" sz="2800">
                <a:solidFill>
                  <a:srgbClr val="111111"/>
                </a:solidFill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6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C852CFD4-70D6-4727-9A96-9796BC57B091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03313" y="476250"/>
            <a:ext cx="3467100" cy="5699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tIns="76176" bIns="0" anchor="ctr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0000FF"/>
                </a:solidFill>
                <a:latin typeface="+mn-lt"/>
                <a:ea typeface="+mn-ea"/>
              </a:rPr>
              <a:t>2. </a:t>
            </a:r>
            <a:r>
              <a:rPr lang="zh-CN" altLang="en-US" dirty="0">
                <a:solidFill>
                  <a:srgbClr val="0000FF"/>
                </a:solidFill>
                <a:latin typeface="+mn-lt"/>
                <a:ea typeface="+mn-ea"/>
              </a:rPr>
              <a:t>单质的化学性质</a:t>
            </a:r>
            <a:endParaRPr lang="zh-CN" altLang="en-US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pic>
        <p:nvPicPr>
          <p:cNvPr id="7" name="Picture 6" descr="b16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73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Sb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7" y="1484784"/>
            <a:ext cx="293237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B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556792"/>
            <a:ext cx="31918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55576" y="4653136"/>
            <a:ext cx="8010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ea typeface="楷体" panose="02010609060101010101" pitchFamily="49" charset="-122"/>
              </a:rPr>
              <a:t> </a:t>
            </a:r>
            <a:r>
              <a:rPr kumimoji="1" lang="zh-CN" altLang="en-US" dirty="0" smtClean="0">
                <a:ea typeface="楷体" panose="02010609060101010101" pitchFamily="49" charset="-122"/>
              </a:rPr>
              <a:t>锑、铋易熔化</a:t>
            </a:r>
            <a:r>
              <a:rPr kumimoji="1" lang="en-US" altLang="zh-CN" dirty="0" smtClean="0">
                <a:ea typeface="楷体" panose="02010609060101010101" pitchFamily="49" charset="-122"/>
              </a:rPr>
              <a:t>,</a:t>
            </a:r>
            <a:r>
              <a:rPr kumimoji="1" lang="zh-CN" altLang="en-US" dirty="0" smtClean="0">
                <a:ea typeface="楷体" panose="02010609060101010101" pitchFamily="49" charset="-122"/>
              </a:rPr>
              <a:t>易挥发</a:t>
            </a:r>
            <a:r>
              <a:rPr kumimoji="1" lang="en-US" altLang="zh-CN" dirty="0" smtClean="0">
                <a:ea typeface="楷体" panose="02010609060101010101" pitchFamily="49" charset="-122"/>
              </a:rPr>
              <a:t>.</a:t>
            </a:r>
            <a:r>
              <a:rPr kumimoji="1" lang="zh-CN" altLang="en-US" dirty="0" smtClean="0">
                <a:ea typeface="楷体" panose="02010609060101010101" pitchFamily="49" charset="-122"/>
              </a:rPr>
              <a:t>气态时为多原子分子</a:t>
            </a:r>
            <a:r>
              <a:rPr kumimoji="1" lang="en-US" altLang="zh-CN" dirty="0" smtClean="0">
                <a:ea typeface="楷体" panose="02010609060101010101" pitchFamily="49" charset="-122"/>
              </a:rPr>
              <a:t>.</a:t>
            </a:r>
            <a:endParaRPr lang="zh-CN" altLang="en-US" dirty="0"/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457200" y="1600201"/>
            <a:ext cx="6851104" cy="2260848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6CF42D9E-88EA-419B-95FF-1FF10815EAE3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/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  <p:sp>
        <p:nvSpPr>
          <p:cNvPr id="577539" name="Rectangle 3"/>
          <p:cNvSpPr>
            <a:spLocks noChangeArrowheads="1"/>
          </p:cNvSpPr>
          <p:nvPr/>
        </p:nvSpPr>
        <p:spPr bwMode="auto">
          <a:xfrm>
            <a:off x="863600" y="787400"/>
            <a:ext cx="55181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>
                <a:solidFill>
                  <a:srgbClr val="0000FF"/>
                </a:solidFill>
              </a:rPr>
              <a:t>1. </a:t>
            </a:r>
            <a:r>
              <a:rPr kumimoji="1" lang="zh-CN" altLang="en-US">
                <a:solidFill>
                  <a:srgbClr val="0000FF"/>
                </a:solidFill>
              </a:rPr>
              <a:t>在自然界中存在形式和冶炼</a:t>
            </a:r>
            <a:endParaRPr kumimoji="1" lang="zh-CN" altLang="en-US">
              <a:solidFill>
                <a:srgbClr val="0000FF"/>
              </a:solidFill>
            </a:endParaRPr>
          </a:p>
        </p:txBody>
      </p:sp>
      <p:pic>
        <p:nvPicPr>
          <p:cNvPr id="577540" name="Picture 4" descr="fig0905c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95513" y="1495425"/>
            <a:ext cx="446405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7541" name="Text Box 5"/>
          <p:cNvSpPr txBox="1">
            <a:spLocks noChangeArrowheads="1"/>
          </p:cNvSpPr>
          <p:nvPr/>
        </p:nvSpPr>
        <p:spPr bwMode="auto">
          <a:xfrm>
            <a:off x="973138" y="4508500"/>
            <a:ext cx="7702550" cy="1992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/>
              <a:t>   </a:t>
            </a:r>
            <a:r>
              <a:rPr lang="zh-CN" altLang="en-US" dirty="0"/>
              <a:t>第</a:t>
            </a:r>
            <a:r>
              <a:rPr lang="en-US" altLang="zh-CN" dirty="0"/>
              <a:t>IA</a:t>
            </a:r>
            <a:r>
              <a:rPr lang="zh-CN" altLang="en-US" dirty="0"/>
              <a:t>和第</a:t>
            </a:r>
            <a:r>
              <a:rPr lang="en-US" altLang="zh-CN" dirty="0"/>
              <a:t>IIA</a:t>
            </a:r>
            <a:r>
              <a:rPr lang="zh-CN" altLang="en-US" dirty="0"/>
              <a:t>族元素</a:t>
            </a:r>
            <a:r>
              <a:rPr lang="zh-CN" altLang="en-US" dirty="0">
                <a:solidFill>
                  <a:srgbClr val="0000FF"/>
                </a:solidFill>
              </a:rPr>
              <a:t>在地壳中的丰度：</a:t>
            </a:r>
            <a:r>
              <a:rPr lang="zh-CN" altLang="en-US" dirty="0"/>
              <a:t>以</a:t>
            </a:r>
            <a:r>
              <a:rPr lang="zh-CN" altLang="en-US" dirty="0">
                <a:solidFill>
                  <a:srgbClr val="FF0000"/>
                </a:solidFill>
              </a:rPr>
              <a:t>化合物</a:t>
            </a:r>
            <a:r>
              <a:rPr lang="zh-CN" altLang="en-US" dirty="0"/>
              <a:t>形式存在地球</a:t>
            </a:r>
            <a:r>
              <a:rPr lang="zh-CN" altLang="en-US" dirty="0" smtClean="0"/>
              <a:t>上，</a:t>
            </a:r>
            <a:r>
              <a:rPr lang="en-US" altLang="zh-CN" dirty="0" smtClean="0">
                <a:solidFill>
                  <a:srgbClr val="0000FF"/>
                </a:solidFill>
              </a:rPr>
              <a:t>Na</a:t>
            </a:r>
            <a:r>
              <a:rPr lang="en-US" altLang="zh-CN" dirty="0">
                <a:solidFill>
                  <a:srgbClr val="0000FF"/>
                </a:solidFill>
              </a:rPr>
              <a:t>, K, Mg, </a:t>
            </a:r>
            <a:r>
              <a:rPr lang="en-US" altLang="zh-CN" dirty="0" smtClean="0">
                <a:solidFill>
                  <a:srgbClr val="0000FF"/>
                </a:solidFill>
              </a:rPr>
              <a:t>Ca</a:t>
            </a:r>
            <a:r>
              <a:rPr lang="zh-CN" altLang="en-US" dirty="0" smtClean="0">
                <a:solidFill>
                  <a:srgbClr val="0000FF"/>
                </a:solidFill>
              </a:rPr>
              <a:t>广泛</a:t>
            </a:r>
            <a:r>
              <a:rPr lang="zh-CN" altLang="en-US" dirty="0">
                <a:solidFill>
                  <a:srgbClr val="0000FF"/>
                </a:solidFill>
              </a:rPr>
              <a:t>存在</a:t>
            </a:r>
            <a:r>
              <a:rPr lang="en-US" altLang="zh-CN" dirty="0"/>
              <a:t>;  </a:t>
            </a:r>
            <a:r>
              <a:rPr lang="en-US" altLang="zh-CN" dirty="0">
                <a:solidFill>
                  <a:srgbClr val="FF0000"/>
                </a:solidFill>
              </a:rPr>
              <a:t>Li, </a:t>
            </a:r>
            <a:r>
              <a:rPr lang="en-US" altLang="zh-CN" dirty="0" err="1">
                <a:solidFill>
                  <a:srgbClr val="FF0000"/>
                </a:solidFill>
              </a:rPr>
              <a:t>Rb</a:t>
            </a:r>
            <a:r>
              <a:rPr lang="en-US" altLang="zh-CN" dirty="0">
                <a:solidFill>
                  <a:srgbClr val="FF0000"/>
                </a:solidFill>
              </a:rPr>
              <a:t>, Cs &amp; Be: </a:t>
            </a:r>
            <a:r>
              <a:rPr lang="zh-CN" altLang="en-US" dirty="0">
                <a:solidFill>
                  <a:srgbClr val="FF0000"/>
                </a:solidFill>
              </a:rPr>
              <a:t>稀有元素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730250" y="79375"/>
            <a:ext cx="6642100" cy="6762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800">
                <a:latin typeface="+mn-lt"/>
                <a:ea typeface="+mn-ea"/>
              </a:rPr>
              <a:t>9.1.2 </a:t>
            </a:r>
            <a:r>
              <a:rPr lang="zh-CN" altLang="en-US" sz="3800">
                <a:latin typeface="+mn-lt"/>
                <a:ea typeface="+mn-ea"/>
              </a:rPr>
              <a:t>碱金属和碱土金属的单质</a:t>
            </a:r>
            <a:endParaRPr lang="zh-CN" altLang="en-US" sz="3800"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7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7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7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39" grpId="0"/>
      <p:bldP spid="577541" grpId="0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4875" y="1290638"/>
            <a:ext cx="8059738" cy="2736850"/>
          </a:xfrm>
        </p:spPr>
        <p:txBody>
          <a:bodyPr/>
          <a:lstStyle/>
          <a:p>
            <a:pPr>
              <a:lnSpc>
                <a:spcPct val="135000"/>
              </a:lnSpc>
              <a:spcBef>
                <a:spcPct val="0"/>
              </a:spcBef>
              <a:buClr>
                <a:srgbClr val="009900"/>
              </a:buClr>
              <a:buSzTx/>
            </a:pPr>
            <a:r>
              <a:rPr lang="zh-CN" altLang="en-US" b="1" dirty="0" smtClean="0">
                <a:solidFill>
                  <a:srgbClr val="111111"/>
                </a:solidFill>
                <a:effectLst/>
              </a:rPr>
              <a:t>常温下锑、铋在水和空气中比较稳定；高温下与氧、硫、卤素反应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,  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显＋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3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氧化态</a:t>
            </a:r>
            <a:endParaRPr lang="zh-CN" altLang="en-US" b="1" dirty="0" smtClean="0">
              <a:solidFill>
                <a:srgbClr val="111111"/>
              </a:solidFill>
              <a:effectLst/>
            </a:endParaRPr>
          </a:p>
          <a:p>
            <a:pPr>
              <a:lnSpc>
                <a:spcPct val="135000"/>
              </a:lnSpc>
              <a:spcBef>
                <a:spcPct val="0"/>
              </a:spcBef>
              <a:buClr>
                <a:srgbClr val="009900"/>
              </a:buClr>
              <a:buSzTx/>
            </a:pPr>
            <a:r>
              <a:rPr lang="zh-CN" altLang="en-US" b="1" dirty="0" smtClean="0">
                <a:solidFill>
                  <a:srgbClr val="111111"/>
                </a:solidFill>
                <a:effectLst/>
              </a:rPr>
              <a:t>锑 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/ 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铋不溶于</a:t>
            </a:r>
            <a:r>
              <a:rPr lang="zh-CN" altLang="en-US" b="1" dirty="0" smtClean="0">
                <a:solidFill>
                  <a:srgbClr val="0000CC"/>
                </a:solidFill>
                <a:effectLst/>
              </a:rPr>
              <a:t>稀酸和非氧化性酸，能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与氧化性酸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(</a:t>
            </a:r>
            <a:r>
              <a:rPr lang="zh-CN" altLang="en-US" b="1" dirty="0" smtClean="0">
                <a:solidFill>
                  <a:srgbClr val="0000FF"/>
                </a:solidFill>
                <a:effectLst/>
              </a:rPr>
              <a:t>硝酸、热浓硫酸和王水等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)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反应</a:t>
            </a:r>
            <a:endParaRPr lang="zh-CN" altLang="en-US" b="1" dirty="0" smtClean="0">
              <a:solidFill>
                <a:srgbClr val="111111"/>
              </a:solidFill>
              <a:effectLst/>
            </a:endParaRPr>
          </a:p>
        </p:txBody>
      </p:sp>
      <p:sp>
        <p:nvSpPr>
          <p:cNvPr id="678915" name="Rectangle 3"/>
          <p:cNvSpPr>
            <a:spLocks noChangeArrowheads="1"/>
          </p:cNvSpPr>
          <p:nvPr/>
        </p:nvSpPr>
        <p:spPr bwMode="auto">
          <a:xfrm>
            <a:off x="1042988" y="4292600"/>
            <a:ext cx="73644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sz="2800" dirty="0"/>
              <a:t>2Sb+6H</a:t>
            </a:r>
            <a:r>
              <a:rPr kumimoji="1" lang="en-US" altLang="zh-CN" sz="2800" baseline="-25000" dirty="0"/>
              <a:t>2</a:t>
            </a:r>
            <a:r>
              <a:rPr kumimoji="1" lang="en-US" altLang="zh-CN" sz="2800" dirty="0"/>
              <a:t>SO</a:t>
            </a:r>
            <a:r>
              <a:rPr kumimoji="1" lang="en-US" altLang="zh-CN" sz="2800" baseline="-25000" dirty="0"/>
              <a:t>4</a:t>
            </a:r>
            <a:r>
              <a:rPr kumimoji="1" lang="en-US" altLang="zh-CN" sz="2800" dirty="0"/>
              <a:t>(</a:t>
            </a:r>
            <a:r>
              <a:rPr kumimoji="1" lang="zh-CN" altLang="en-US" sz="2800" dirty="0"/>
              <a:t>热</a:t>
            </a:r>
            <a:r>
              <a:rPr kumimoji="1" lang="en-US" altLang="zh-CN" sz="2800" dirty="0"/>
              <a:t>/</a:t>
            </a:r>
            <a:r>
              <a:rPr kumimoji="1" lang="zh-CN" altLang="en-US" sz="2800" dirty="0"/>
              <a:t>浓</a:t>
            </a:r>
            <a:r>
              <a:rPr kumimoji="1" lang="en-US" altLang="zh-CN" sz="2800" dirty="0"/>
              <a:t>)</a:t>
            </a:r>
            <a:r>
              <a:rPr kumimoji="1" lang="zh-CN" altLang="en-US" sz="2800" dirty="0"/>
              <a:t>＝</a:t>
            </a:r>
            <a:r>
              <a:rPr kumimoji="1" lang="en-US" altLang="zh-CN" sz="2800" dirty="0"/>
              <a:t>Sb</a:t>
            </a:r>
            <a:r>
              <a:rPr kumimoji="1" lang="en-US" altLang="zh-CN" sz="2800" baseline="-25000" dirty="0"/>
              <a:t>2</a:t>
            </a:r>
            <a:r>
              <a:rPr kumimoji="1" lang="en-US" altLang="zh-CN" sz="2800" dirty="0"/>
              <a:t>(SO</a:t>
            </a:r>
            <a:r>
              <a:rPr kumimoji="1" lang="en-US" altLang="zh-CN" sz="2800" baseline="-25000" dirty="0"/>
              <a:t>4</a:t>
            </a:r>
            <a:r>
              <a:rPr kumimoji="1" lang="en-US" altLang="zh-CN" sz="2800" dirty="0"/>
              <a:t>)</a:t>
            </a:r>
            <a:r>
              <a:rPr kumimoji="1" lang="en-US" altLang="zh-CN" sz="2800" baseline="-25000" dirty="0"/>
              <a:t>3 </a:t>
            </a:r>
            <a:r>
              <a:rPr kumimoji="1" lang="en-US" altLang="zh-CN" sz="2800" dirty="0"/>
              <a:t>+ SO</a:t>
            </a:r>
            <a:r>
              <a:rPr kumimoji="1" lang="en-US" altLang="zh-CN" sz="2800" baseline="-25000" dirty="0"/>
              <a:t>2</a:t>
            </a:r>
            <a:r>
              <a:rPr kumimoji="1" lang="en-US" altLang="zh-CN" sz="2800" dirty="0"/>
              <a:t>↑+6H</a:t>
            </a:r>
            <a:r>
              <a:rPr kumimoji="1" lang="en-US" altLang="zh-CN" sz="2800" baseline="-25000" dirty="0"/>
              <a:t>2</a:t>
            </a:r>
            <a:r>
              <a:rPr kumimoji="1" lang="en-US" altLang="zh-CN" sz="2800" dirty="0"/>
              <a:t>O</a:t>
            </a:r>
            <a:endParaRPr kumimoji="1" lang="en-US" altLang="zh-CN" sz="2800" dirty="0"/>
          </a:p>
        </p:txBody>
      </p:sp>
      <p:sp>
        <p:nvSpPr>
          <p:cNvPr id="678916" name="Rectangle 4"/>
          <p:cNvSpPr>
            <a:spLocks noChangeArrowheads="1"/>
          </p:cNvSpPr>
          <p:nvPr/>
        </p:nvSpPr>
        <p:spPr bwMode="auto">
          <a:xfrm>
            <a:off x="1116013" y="5156200"/>
            <a:ext cx="72405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sz="2800" dirty="0"/>
              <a:t>2Bi+6H</a:t>
            </a:r>
            <a:r>
              <a:rPr kumimoji="1" lang="en-US" altLang="zh-CN" sz="2800" baseline="-25000" dirty="0"/>
              <a:t>2</a:t>
            </a:r>
            <a:r>
              <a:rPr kumimoji="1" lang="en-US" altLang="zh-CN" sz="2800" dirty="0"/>
              <a:t>SO</a:t>
            </a:r>
            <a:r>
              <a:rPr kumimoji="1" lang="en-US" altLang="zh-CN" sz="2800" baseline="-25000" dirty="0"/>
              <a:t>4</a:t>
            </a:r>
            <a:r>
              <a:rPr kumimoji="1" lang="en-US" altLang="zh-CN" sz="2800" dirty="0"/>
              <a:t>(</a:t>
            </a:r>
            <a:r>
              <a:rPr kumimoji="1" lang="zh-CN" altLang="en-US" sz="2800" dirty="0"/>
              <a:t>热</a:t>
            </a:r>
            <a:r>
              <a:rPr kumimoji="1" lang="en-US" altLang="zh-CN" sz="2800" dirty="0"/>
              <a:t>/</a:t>
            </a:r>
            <a:r>
              <a:rPr kumimoji="1" lang="zh-CN" altLang="en-US" sz="2800" dirty="0"/>
              <a:t>浓</a:t>
            </a:r>
            <a:r>
              <a:rPr kumimoji="1" lang="en-US" altLang="zh-CN" sz="2800" dirty="0"/>
              <a:t>)</a:t>
            </a:r>
            <a:r>
              <a:rPr kumimoji="1" lang="zh-CN" altLang="en-US" sz="2800" dirty="0"/>
              <a:t>＝</a:t>
            </a:r>
            <a:r>
              <a:rPr kumimoji="1" lang="en-US" altLang="zh-CN" sz="2800" dirty="0"/>
              <a:t>Bi</a:t>
            </a:r>
            <a:r>
              <a:rPr kumimoji="1" lang="en-US" altLang="zh-CN" sz="2800" baseline="-25000" dirty="0"/>
              <a:t>2</a:t>
            </a:r>
            <a:r>
              <a:rPr kumimoji="1" lang="en-US" altLang="zh-CN" sz="2800" dirty="0"/>
              <a:t>(SO</a:t>
            </a:r>
            <a:r>
              <a:rPr kumimoji="1" lang="en-US" altLang="zh-CN" sz="2800" baseline="-25000" dirty="0"/>
              <a:t>4</a:t>
            </a:r>
            <a:r>
              <a:rPr kumimoji="1" lang="en-US" altLang="zh-CN" sz="2800" dirty="0"/>
              <a:t>)</a:t>
            </a:r>
            <a:r>
              <a:rPr kumimoji="1" lang="en-US" altLang="zh-CN" sz="2800" baseline="-25000" dirty="0"/>
              <a:t>3 </a:t>
            </a:r>
            <a:r>
              <a:rPr kumimoji="1" lang="en-US" altLang="zh-CN" sz="2800" dirty="0"/>
              <a:t>+ SO</a:t>
            </a:r>
            <a:r>
              <a:rPr kumimoji="1" lang="en-US" altLang="zh-CN" sz="2800" baseline="-25000" dirty="0"/>
              <a:t>2</a:t>
            </a:r>
            <a:r>
              <a:rPr kumimoji="1" lang="en-US" altLang="zh-CN" sz="2800" dirty="0"/>
              <a:t>↑+6H</a:t>
            </a:r>
            <a:r>
              <a:rPr kumimoji="1" lang="en-US" altLang="zh-CN" sz="2800" baseline="-25000" dirty="0"/>
              <a:t>2</a:t>
            </a:r>
            <a:r>
              <a:rPr kumimoji="1" lang="en-US" altLang="zh-CN" sz="2800" dirty="0"/>
              <a:t>O</a:t>
            </a:r>
            <a:endParaRPr kumimoji="1" lang="en-US" altLang="zh-CN" sz="2800" dirty="0"/>
          </a:p>
        </p:txBody>
      </p:sp>
      <p:sp>
        <p:nvSpPr>
          <p:cNvPr id="200708" name="Rectangle 6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C852CFD4-70D6-4727-9A96-9796BC57B091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pic>
        <p:nvPicPr>
          <p:cNvPr id="7" name="Picture 6" descr="b16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73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7891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7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7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7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7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14" grpId="0" build="p"/>
      <p:bldP spid="678915" grpId="0"/>
      <p:bldP spid="678916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4888" y="1052513"/>
            <a:ext cx="7848600" cy="4176712"/>
          </a:xfrm>
        </p:spPr>
        <p:txBody>
          <a:bodyPr/>
          <a:lstStyle/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rgbClr val="0000CC"/>
                </a:solidFill>
                <a:effectLst/>
              </a:rPr>
              <a:t>1. </a:t>
            </a:r>
            <a:r>
              <a:rPr lang="zh-CN" altLang="en-US" b="1" dirty="0" smtClean="0">
                <a:solidFill>
                  <a:srgbClr val="0000CC"/>
                </a:solidFill>
                <a:effectLst/>
              </a:rPr>
              <a:t>氧化物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/</a:t>
            </a:r>
            <a:r>
              <a:rPr lang="zh-CN" altLang="en-US" b="1" dirty="0" smtClean="0">
                <a:solidFill>
                  <a:srgbClr val="0000CC"/>
                </a:solidFill>
                <a:effectLst/>
              </a:rPr>
              <a:t>含氧酸盐</a:t>
            </a:r>
            <a:endParaRPr lang="zh-CN" altLang="en-US" b="1" dirty="0" smtClean="0">
              <a:solidFill>
                <a:srgbClr val="0000CC"/>
              </a:solidFill>
              <a:effectLst/>
            </a:endParaRPr>
          </a:p>
          <a:p>
            <a:pPr>
              <a:lnSpc>
                <a:spcPct val="130000"/>
              </a:lnSpc>
              <a:buClr>
                <a:srgbClr val="009900"/>
              </a:buClr>
              <a:buFont typeface="Wingdings" panose="05000000000000000000" pitchFamily="2" charset="2"/>
              <a:buNone/>
            </a:pPr>
            <a:r>
              <a:rPr lang="zh-CN" altLang="en-US" b="1" dirty="0" smtClean="0"/>
              <a:t>    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两种形式，即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+III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氧化态的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Sb</a:t>
            </a:r>
            <a:r>
              <a:rPr lang="en-US" altLang="zh-CN" b="1" baseline="-25000" dirty="0" smtClean="0">
                <a:solidFill>
                  <a:srgbClr val="FF0000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O</a:t>
            </a:r>
            <a:r>
              <a:rPr lang="en-US" altLang="zh-CN" b="1" baseline="-25000" dirty="0" smtClean="0">
                <a:solidFill>
                  <a:srgbClr val="FF0000"/>
                </a:solidFill>
                <a:effectLst/>
              </a:rPr>
              <a:t>3 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/ Bi</a:t>
            </a:r>
            <a:r>
              <a:rPr lang="en-US" altLang="zh-CN" b="1" baseline="-25000" dirty="0" smtClean="0">
                <a:solidFill>
                  <a:srgbClr val="FF0000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O</a:t>
            </a:r>
            <a:r>
              <a:rPr lang="en-US" altLang="zh-CN" b="1" baseline="-25000" dirty="0" smtClean="0">
                <a:solidFill>
                  <a:srgbClr val="FF0000"/>
                </a:solidFill>
                <a:effectLst/>
              </a:rPr>
              <a:t>3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和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+V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氧化态的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Sb</a:t>
            </a:r>
            <a:r>
              <a:rPr lang="en-US" altLang="zh-CN" b="1" baseline="-25000" dirty="0" smtClean="0">
                <a:solidFill>
                  <a:srgbClr val="FF0000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O</a:t>
            </a:r>
            <a:r>
              <a:rPr lang="en-US" altLang="zh-CN" b="1" baseline="-25000" dirty="0" smtClean="0">
                <a:solidFill>
                  <a:srgbClr val="FF0000"/>
                </a:solidFill>
                <a:effectLst/>
              </a:rPr>
              <a:t>5 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/ Bi</a:t>
            </a:r>
            <a:r>
              <a:rPr lang="en-US" altLang="zh-CN" b="1" baseline="-25000" dirty="0" smtClean="0">
                <a:solidFill>
                  <a:srgbClr val="FF0000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O</a:t>
            </a:r>
            <a:r>
              <a:rPr lang="en-US" altLang="zh-CN" b="1" baseline="-25000" dirty="0" smtClean="0">
                <a:solidFill>
                  <a:srgbClr val="FF0000"/>
                </a:solidFill>
                <a:effectLst/>
              </a:rPr>
              <a:t>5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。</a:t>
            </a:r>
            <a:endParaRPr lang="zh-CN" altLang="en-US" b="1" dirty="0" smtClean="0">
              <a:solidFill>
                <a:srgbClr val="111111"/>
              </a:solidFill>
              <a:effectLst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SzTx/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rgbClr val="111111"/>
                </a:solidFill>
                <a:effectLst/>
              </a:rPr>
              <a:t>    </a:t>
            </a:r>
            <a:r>
              <a:rPr lang="en-US" altLang="zh-CN" b="1" dirty="0" smtClean="0">
                <a:solidFill>
                  <a:srgbClr val="0033CC"/>
                </a:solidFill>
                <a:effectLst/>
              </a:rPr>
              <a:t>Sb</a:t>
            </a:r>
            <a:r>
              <a:rPr lang="en-US" altLang="zh-CN" b="1" baseline="-25000" dirty="0" smtClean="0">
                <a:solidFill>
                  <a:srgbClr val="0033CC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0033CC"/>
                </a:solidFill>
                <a:effectLst/>
              </a:rPr>
              <a:t>O</a:t>
            </a:r>
            <a:r>
              <a:rPr lang="en-US" altLang="zh-CN" b="1" baseline="-25000" dirty="0" smtClean="0">
                <a:solidFill>
                  <a:srgbClr val="0033CC"/>
                </a:solidFill>
                <a:effectLst/>
              </a:rPr>
              <a:t>3</a:t>
            </a:r>
            <a:r>
              <a:rPr lang="en-US" altLang="zh-CN" b="1" dirty="0" smtClean="0">
                <a:solidFill>
                  <a:srgbClr val="0033CC"/>
                </a:solidFill>
                <a:effectLst/>
              </a:rPr>
              <a:t>(</a:t>
            </a:r>
            <a:r>
              <a:rPr lang="zh-CN" altLang="en-US" b="1" dirty="0" smtClean="0">
                <a:solidFill>
                  <a:srgbClr val="0033CC"/>
                </a:solidFill>
                <a:effectLst/>
              </a:rPr>
              <a:t>锑白</a:t>
            </a:r>
            <a:r>
              <a:rPr lang="en-US" altLang="zh-CN" b="1" dirty="0" smtClean="0">
                <a:solidFill>
                  <a:srgbClr val="0033CC"/>
                </a:solidFill>
                <a:effectLst/>
              </a:rPr>
              <a:t>)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，</a:t>
            </a:r>
            <a:r>
              <a:rPr lang="zh-CN" altLang="en-US" b="1" dirty="0" smtClean="0">
                <a:solidFill>
                  <a:srgbClr val="0033CC"/>
                </a:solidFill>
                <a:effectLst/>
              </a:rPr>
              <a:t>白色颜料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，遮盖率仅次于钛白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(TiO</a:t>
            </a:r>
            <a:r>
              <a:rPr lang="en-US" altLang="zh-CN" b="1" baseline="-25000" dirty="0" smtClean="0">
                <a:solidFill>
                  <a:srgbClr val="111111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)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，用于油漆工业，制备其他锑化物；做透明的珐琅质白颜料和催化剂</a:t>
            </a:r>
            <a:endParaRPr lang="zh-CN" altLang="en-US" b="1" dirty="0" smtClean="0">
              <a:solidFill>
                <a:srgbClr val="111111"/>
              </a:solidFill>
              <a:effectLst/>
            </a:endParaRPr>
          </a:p>
        </p:txBody>
      </p:sp>
      <p:sp>
        <p:nvSpPr>
          <p:cNvPr id="145410" name="Rectangle 4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9D67BB29-B3F5-4C0C-97BD-1476625E95C6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900113" y="188913"/>
            <a:ext cx="52562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3600" dirty="0">
                <a:solidFill>
                  <a:srgbClr val="111111"/>
                </a:solidFill>
              </a:rPr>
              <a:t>9.4.3  </a:t>
            </a:r>
            <a:r>
              <a:rPr kumimoji="1" lang="zh-CN" altLang="en-US" sz="3600" dirty="0">
                <a:solidFill>
                  <a:srgbClr val="111111"/>
                </a:solidFill>
              </a:rPr>
              <a:t>锑</a:t>
            </a:r>
            <a:r>
              <a:rPr kumimoji="1" lang="en-US" altLang="zh-CN" sz="3600" dirty="0">
                <a:solidFill>
                  <a:srgbClr val="111111"/>
                </a:solidFill>
              </a:rPr>
              <a:t>/</a:t>
            </a:r>
            <a:r>
              <a:rPr kumimoji="1" lang="zh-CN" altLang="en-US" sz="3600" dirty="0">
                <a:solidFill>
                  <a:srgbClr val="111111"/>
                </a:solidFill>
              </a:rPr>
              <a:t>铋的分族化合物</a:t>
            </a:r>
            <a:endParaRPr kumimoji="1" lang="zh-CN" altLang="en-US" sz="36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0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0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0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ext Box 3"/>
          <p:cNvSpPr txBox="1">
            <a:spLocks noChangeArrowheads="1"/>
          </p:cNvSpPr>
          <p:nvPr/>
        </p:nvSpPr>
        <p:spPr bwMode="auto">
          <a:xfrm>
            <a:off x="900113" y="519113"/>
            <a:ext cx="7920037" cy="5165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zh-CN" dirty="0" smtClean="0">
                <a:solidFill>
                  <a:srgbClr val="0000CC"/>
                </a:solidFill>
              </a:rPr>
              <a:t>Sb</a:t>
            </a:r>
            <a:r>
              <a:rPr lang="en-US" altLang="zh-CN" baseline="-25000" dirty="0" smtClean="0">
                <a:solidFill>
                  <a:srgbClr val="0000CC"/>
                </a:solidFill>
              </a:rPr>
              <a:t>4</a:t>
            </a:r>
            <a:r>
              <a:rPr lang="en-US" altLang="zh-CN" dirty="0" smtClean="0">
                <a:solidFill>
                  <a:srgbClr val="0000CC"/>
                </a:solidFill>
              </a:rPr>
              <a:t>O</a:t>
            </a:r>
            <a:r>
              <a:rPr lang="en-US" altLang="zh-CN" baseline="-25000" dirty="0" smtClean="0">
                <a:solidFill>
                  <a:srgbClr val="0000CC"/>
                </a:solidFill>
              </a:rPr>
              <a:t>6</a:t>
            </a:r>
            <a:r>
              <a:rPr lang="zh-CN" altLang="en-US" dirty="0" smtClean="0"/>
              <a:t>：</a:t>
            </a:r>
            <a:r>
              <a:rPr lang="zh-CN" altLang="en-US" dirty="0"/>
              <a:t>两性氧化物，可溶于酸和碱；</a:t>
            </a:r>
            <a:endParaRPr lang="zh-CN" altLang="en-US" dirty="0"/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dirty="0"/>
              <a:t>            </a:t>
            </a:r>
            <a:r>
              <a:rPr lang="zh-CN" altLang="en-US" dirty="0">
                <a:solidFill>
                  <a:srgbClr val="0033CC"/>
                </a:solidFill>
              </a:rPr>
              <a:t>在酸中：</a:t>
            </a:r>
            <a:r>
              <a:rPr lang="en-US" altLang="zh-CN" dirty="0" err="1">
                <a:solidFill>
                  <a:srgbClr val="0033CC"/>
                </a:solidFill>
              </a:rPr>
              <a:t>SbO</a:t>
            </a:r>
            <a:r>
              <a:rPr lang="zh-CN" altLang="en-US" baseline="30000" dirty="0">
                <a:solidFill>
                  <a:srgbClr val="0033CC"/>
                </a:solidFill>
              </a:rPr>
              <a:t>＋</a:t>
            </a:r>
            <a:r>
              <a:rPr lang="zh-CN" altLang="en-US" dirty="0">
                <a:solidFill>
                  <a:srgbClr val="0033CC"/>
                </a:solidFill>
              </a:rPr>
              <a:t>；在碱中</a:t>
            </a:r>
            <a:r>
              <a:rPr lang="en-US" altLang="zh-CN" dirty="0">
                <a:solidFill>
                  <a:srgbClr val="0033CC"/>
                </a:solidFill>
              </a:rPr>
              <a:t>: SbO</a:t>
            </a:r>
            <a:r>
              <a:rPr lang="en-US" altLang="zh-CN" baseline="-25000" dirty="0">
                <a:solidFill>
                  <a:srgbClr val="0033CC"/>
                </a:solidFill>
              </a:rPr>
              <a:t>2</a:t>
            </a:r>
            <a:r>
              <a:rPr lang="zh-CN" altLang="en-US" baseline="30000" dirty="0">
                <a:solidFill>
                  <a:srgbClr val="0033CC"/>
                </a:solidFill>
              </a:rPr>
              <a:t>－</a:t>
            </a:r>
            <a:endParaRPr lang="zh-CN" altLang="en-US" baseline="30000" dirty="0">
              <a:solidFill>
                <a:srgbClr val="0033CC"/>
              </a:solidFill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zh-CN" dirty="0" smtClean="0">
                <a:solidFill>
                  <a:srgbClr val="0000CC"/>
                </a:solidFill>
              </a:rPr>
              <a:t>Sb</a:t>
            </a:r>
            <a:r>
              <a:rPr lang="en-US" altLang="zh-CN" baseline="-25000" dirty="0" smtClean="0">
                <a:solidFill>
                  <a:srgbClr val="0000CC"/>
                </a:solidFill>
              </a:rPr>
              <a:t>4</a:t>
            </a:r>
            <a:r>
              <a:rPr lang="en-US" altLang="zh-CN" dirty="0" smtClean="0">
                <a:solidFill>
                  <a:srgbClr val="0000CC"/>
                </a:solidFill>
              </a:rPr>
              <a:t>O</a:t>
            </a:r>
            <a:r>
              <a:rPr lang="en-US" altLang="zh-CN" baseline="-25000" dirty="0" smtClean="0">
                <a:solidFill>
                  <a:srgbClr val="0000CC"/>
                </a:solidFill>
              </a:rPr>
              <a:t>10</a:t>
            </a:r>
            <a:r>
              <a:rPr lang="en-US" altLang="zh-CN" dirty="0" smtClean="0"/>
              <a:t>:  </a:t>
            </a:r>
            <a:r>
              <a:rPr lang="zh-CN" altLang="en-US" dirty="0"/>
              <a:t>淡黄色、</a:t>
            </a:r>
            <a:r>
              <a:rPr lang="zh-CN" altLang="en-US" dirty="0">
                <a:solidFill>
                  <a:srgbClr val="FF0000"/>
                </a:solidFill>
              </a:rPr>
              <a:t>酸性，溶于碱生成</a:t>
            </a:r>
            <a:r>
              <a:rPr lang="en-US" altLang="zh-CN" dirty="0">
                <a:solidFill>
                  <a:srgbClr val="0000FF"/>
                </a:solidFill>
              </a:rPr>
              <a:t>SbO</a:t>
            </a:r>
            <a:r>
              <a:rPr lang="en-US" altLang="zh-CN" baseline="-25000" dirty="0">
                <a:solidFill>
                  <a:srgbClr val="0000FF"/>
                </a:solidFill>
              </a:rPr>
              <a:t>3</a:t>
            </a:r>
            <a:r>
              <a:rPr lang="zh-CN" altLang="en-US" baseline="30000" dirty="0">
                <a:solidFill>
                  <a:srgbClr val="0000FF"/>
                </a:solidFill>
              </a:rPr>
              <a:t>－</a:t>
            </a:r>
            <a:endParaRPr lang="zh-CN" altLang="en-US" baseline="30000" dirty="0">
              <a:solidFill>
                <a:srgbClr val="0000FF"/>
              </a:solidFill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0000CC"/>
                </a:solidFill>
              </a:rPr>
              <a:t>Bi</a:t>
            </a:r>
            <a:r>
              <a:rPr lang="en-US" altLang="zh-CN" baseline="-25000" dirty="0">
                <a:solidFill>
                  <a:srgbClr val="0000CC"/>
                </a:solidFill>
              </a:rPr>
              <a:t>2</a:t>
            </a:r>
            <a:r>
              <a:rPr lang="en-US" altLang="zh-CN" dirty="0">
                <a:solidFill>
                  <a:srgbClr val="0000CC"/>
                </a:solidFill>
              </a:rPr>
              <a:t>O</a:t>
            </a:r>
            <a:r>
              <a:rPr lang="en-US" altLang="zh-CN" baseline="-25000" dirty="0">
                <a:solidFill>
                  <a:srgbClr val="0000CC"/>
                </a:solidFill>
              </a:rPr>
              <a:t>3</a:t>
            </a:r>
            <a:r>
              <a:rPr lang="en-US" altLang="zh-CN" dirty="0"/>
              <a:t>:  </a:t>
            </a:r>
            <a:r>
              <a:rPr lang="zh-CN" altLang="en-US" dirty="0"/>
              <a:t>弱碱性，仅溶于酸形成</a:t>
            </a:r>
            <a:r>
              <a:rPr lang="en-US" altLang="zh-CN" dirty="0" err="1"/>
              <a:t>BiO</a:t>
            </a:r>
            <a:r>
              <a:rPr lang="en-US" altLang="zh-CN" baseline="30000" dirty="0"/>
              <a:t>+</a:t>
            </a:r>
            <a:r>
              <a:rPr lang="en-US" altLang="zh-CN" dirty="0"/>
              <a:t>/Bi</a:t>
            </a:r>
            <a:r>
              <a:rPr lang="en-US" altLang="zh-CN" baseline="30000" dirty="0"/>
              <a:t>3+</a:t>
            </a:r>
            <a:endParaRPr lang="en-US" altLang="zh-CN" dirty="0"/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0000CC"/>
                </a:solidFill>
              </a:rPr>
              <a:t>Bi</a:t>
            </a:r>
            <a:r>
              <a:rPr lang="en-US" altLang="zh-CN" baseline="-25000" dirty="0">
                <a:solidFill>
                  <a:srgbClr val="0000CC"/>
                </a:solidFill>
              </a:rPr>
              <a:t>2</a:t>
            </a:r>
            <a:r>
              <a:rPr lang="en-US" altLang="zh-CN" dirty="0">
                <a:solidFill>
                  <a:srgbClr val="0000CC"/>
                </a:solidFill>
              </a:rPr>
              <a:t>O</a:t>
            </a:r>
            <a:r>
              <a:rPr lang="en-US" altLang="zh-CN" baseline="-25000" dirty="0">
                <a:solidFill>
                  <a:srgbClr val="0000CC"/>
                </a:solidFill>
              </a:rPr>
              <a:t>5</a:t>
            </a:r>
            <a:r>
              <a:rPr lang="zh-CN" altLang="en-US" dirty="0"/>
              <a:t>：加酸处理</a:t>
            </a:r>
            <a:r>
              <a:rPr lang="en-US" altLang="zh-CN" dirty="0"/>
              <a:t>BiO</a:t>
            </a:r>
            <a:r>
              <a:rPr lang="en-US" altLang="zh-CN" baseline="-25000" dirty="0"/>
              <a:t>3</a:t>
            </a:r>
            <a:r>
              <a:rPr lang="zh-CN" altLang="en-US" baseline="30000" dirty="0"/>
              <a:t>－</a:t>
            </a:r>
            <a:r>
              <a:rPr lang="zh-CN" altLang="en-US" dirty="0"/>
              <a:t>可得到</a:t>
            </a:r>
            <a:r>
              <a:rPr lang="en-US" altLang="zh-CN" dirty="0"/>
              <a:t>Bi</a:t>
            </a:r>
            <a:r>
              <a:rPr lang="en-US" altLang="zh-CN" baseline="-25000" dirty="0"/>
              <a:t>2</a:t>
            </a:r>
            <a:r>
              <a:rPr lang="en-US" altLang="zh-CN" dirty="0"/>
              <a:t>O</a:t>
            </a:r>
            <a:r>
              <a:rPr lang="en-US" altLang="zh-CN" baseline="-25000" dirty="0"/>
              <a:t>5</a:t>
            </a:r>
            <a:r>
              <a:rPr lang="zh-CN" altLang="en-US" dirty="0"/>
              <a:t>，但极不稳定而易分解</a:t>
            </a:r>
            <a:endParaRPr lang="zh-CN" altLang="en-US" dirty="0"/>
          </a:p>
        </p:txBody>
      </p:sp>
      <p:sp>
        <p:nvSpPr>
          <p:cNvPr id="146434" name="Rectangle 6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2AD13DF0-7D4F-42F5-893D-A7861B80FC47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44" name="Rectangle 4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CF1B9299-6E4D-4F8F-AA18-F6B57ECD4969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graphicFrame>
        <p:nvGraphicFramePr>
          <p:cNvPr id="103443" name="Object 19"/>
          <p:cNvGraphicFramePr>
            <a:graphicFrameLocks noGrp="1" noChangeAspect="1"/>
          </p:cNvGraphicFramePr>
          <p:nvPr>
            <p:ph sz="half" idx="2"/>
          </p:nvPr>
        </p:nvGraphicFramePr>
        <p:xfrm>
          <a:off x="963613" y="1412875"/>
          <a:ext cx="7416800" cy="363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公式" r:id="rId1" imgW="60960000" imgH="29870400" progId="Equation.3">
                  <p:embed/>
                </p:oleObj>
              </mc:Choice>
              <mc:Fallback>
                <p:oleObj name="公式" r:id="rId1" imgW="60960000" imgH="29870400" progId="Equation.3">
                  <p:embed/>
                  <p:pic>
                    <p:nvPicPr>
                      <p:cNvPr id="0" name="图片 10240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63613" y="1412875"/>
                        <a:ext cx="7416800" cy="3635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Text Box 2"/>
          <p:cNvSpPr txBox="1">
            <a:spLocks noChangeArrowheads="1"/>
          </p:cNvSpPr>
          <p:nvPr/>
        </p:nvSpPr>
        <p:spPr bwMode="auto">
          <a:xfrm>
            <a:off x="1042988" y="188913"/>
            <a:ext cx="7993062" cy="6100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dirty="0"/>
              <a:t>锑、铋</a:t>
            </a:r>
            <a:r>
              <a:rPr kumimoji="1" lang="en-US" altLang="zh-CN" dirty="0"/>
              <a:t>: </a:t>
            </a:r>
            <a:r>
              <a:rPr kumimoji="1" lang="zh-CN" altLang="en-US" dirty="0"/>
              <a:t>氧化态为＋</a:t>
            </a:r>
            <a:r>
              <a:rPr kumimoji="1" lang="en-US" altLang="zh-CN" dirty="0"/>
              <a:t>III</a:t>
            </a:r>
            <a:r>
              <a:rPr kumimoji="1" lang="zh-CN" altLang="en-US" dirty="0"/>
              <a:t>的化合物较稳定</a:t>
            </a:r>
            <a:endParaRPr kumimoji="1" lang="zh-CN" altLang="en-US" dirty="0"/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dirty="0">
                <a:solidFill>
                  <a:srgbClr val="0000CC"/>
                </a:solidFill>
              </a:rPr>
              <a:t>     氧化态为＋</a:t>
            </a:r>
            <a:r>
              <a:rPr kumimoji="1" lang="en-US" altLang="zh-CN" dirty="0">
                <a:solidFill>
                  <a:srgbClr val="0000CC"/>
                </a:solidFill>
              </a:rPr>
              <a:t>V</a:t>
            </a:r>
            <a:r>
              <a:rPr kumimoji="1" lang="zh-CN" altLang="en-US" dirty="0">
                <a:solidFill>
                  <a:srgbClr val="0000CC"/>
                </a:solidFill>
              </a:rPr>
              <a:t>的化合物具有一定氧化性。</a:t>
            </a:r>
            <a:endParaRPr kumimoji="1" lang="zh-CN" altLang="en-US" dirty="0">
              <a:solidFill>
                <a:srgbClr val="0000CC"/>
              </a:solidFill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dirty="0">
                <a:solidFill>
                  <a:srgbClr val="0000CC"/>
                </a:solidFill>
              </a:rPr>
              <a:t>如</a:t>
            </a:r>
            <a:r>
              <a:rPr kumimoji="1" lang="en-US" altLang="zh-CN" dirty="0">
                <a:solidFill>
                  <a:srgbClr val="FF0000"/>
                </a:solidFill>
              </a:rPr>
              <a:t>Bi(V)</a:t>
            </a:r>
            <a:r>
              <a:rPr kumimoji="1" lang="zh-CN" altLang="en-US" dirty="0">
                <a:solidFill>
                  <a:srgbClr val="0000CC"/>
                </a:solidFill>
              </a:rPr>
              <a:t>能将</a:t>
            </a:r>
            <a:r>
              <a:rPr kumimoji="1" lang="en-US" altLang="zh-CN" dirty="0">
                <a:solidFill>
                  <a:srgbClr val="0000CC"/>
                </a:solidFill>
              </a:rPr>
              <a:t>Mn</a:t>
            </a:r>
            <a:r>
              <a:rPr kumimoji="1" lang="en-US" altLang="zh-CN" baseline="30000" dirty="0">
                <a:solidFill>
                  <a:srgbClr val="0000CC"/>
                </a:solidFill>
              </a:rPr>
              <a:t>2+</a:t>
            </a:r>
            <a:r>
              <a:rPr kumimoji="1" lang="zh-CN" altLang="en-US" dirty="0">
                <a:solidFill>
                  <a:srgbClr val="0000CC"/>
                </a:solidFill>
              </a:rPr>
              <a:t>氧化成</a:t>
            </a:r>
            <a:r>
              <a:rPr kumimoji="1" lang="en-US" altLang="zh-CN" dirty="0">
                <a:solidFill>
                  <a:srgbClr val="0000CC"/>
                </a:solidFill>
              </a:rPr>
              <a:t>MnO</a:t>
            </a:r>
            <a:r>
              <a:rPr kumimoji="1" lang="en-US" altLang="zh-CN" baseline="-25000" dirty="0">
                <a:solidFill>
                  <a:srgbClr val="0000CC"/>
                </a:solidFill>
              </a:rPr>
              <a:t>4</a:t>
            </a:r>
            <a:r>
              <a:rPr kumimoji="1" lang="zh-CN" altLang="en-US" baseline="30000" dirty="0">
                <a:solidFill>
                  <a:srgbClr val="0000CC"/>
                </a:solidFill>
              </a:rPr>
              <a:t>－</a:t>
            </a:r>
            <a:r>
              <a:rPr kumimoji="1" lang="zh-CN" altLang="en-US" dirty="0">
                <a:solidFill>
                  <a:srgbClr val="0000CC"/>
                </a:solidFill>
              </a:rPr>
              <a:t>； </a:t>
            </a:r>
            <a:endParaRPr kumimoji="1" lang="zh-CN" altLang="en-US" dirty="0">
              <a:solidFill>
                <a:srgbClr val="0000CC"/>
              </a:solidFill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dirty="0"/>
              <a:t>   </a:t>
            </a:r>
            <a:r>
              <a:rPr kumimoji="1" lang="en-US" altLang="zh-CN" dirty="0">
                <a:solidFill>
                  <a:srgbClr val="0000CC"/>
                </a:solidFill>
              </a:rPr>
              <a:t>2 Mn</a:t>
            </a:r>
            <a:r>
              <a:rPr kumimoji="1" lang="en-US" altLang="zh-CN" baseline="30000" dirty="0">
                <a:solidFill>
                  <a:srgbClr val="0000CC"/>
                </a:solidFill>
              </a:rPr>
              <a:t>2+</a:t>
            </a:r>
            <a:r>
              <a:rPr kumimoji="1" lang="zh-CN" altLang="en-US" dirty="0">
                <a:solidFill>
                  <a:srgbClr val="0000CC"/>
                </a:solidFill>
              </a:rPr>
              <a:t>＋</a:t>
            </a:r>
            <a:r>
              <a:rPr kumimoji="1" lang="en-US" altLang="zh-CN" dirty="0">
                <a:solidFill>
                  <a:srgbClr val="0000CC"/>
                </a:solidFill>
              </a:rPr>
              <a:t>5 BiO</a:t>
            </a:r>
            <a:r>
              <a:rPr kumimoji="1" lang="en-US" altLang="zh-CN" baseline="-25000" dirty="0">
                <a:solidFill>
                  <a:srgbClr val="0000CC"/>
                </a:solidFill>
              </a:rPr>
              <a:t>3</a:t>
            </a:r>
            <a:r>
              <a:rPr kumimoji="1" lang="zh-CN" altLang="en-US" baseline="30000" dirty="0">
                <a:solidFill>
                  <a:srgbClr val="0000CC"/>
                </a:solidFill>
              </a:rPr>
              <a:t>－</a:t>
            </a:r>
            <a:r>
              <a:rPr kumimoji="1" lang="zh-CN" altLang="en-US" dirty="0">
                <a:solidFill>
                  <a:srgbClr val="0000CC"/>
                </a:solidFill>
              </a:rPr>
              <a:t>＋</a:t>
            </a:r>
            <a:r>
              <a:rPr kumimoji="1" lang="en-US" altLang="zh-CN" dirty="0">
                <a:solidFill>
                  <a:srgbClr val="0000CC"/>
                </a:solidFill>
              </a:rPr>
              <a:t>14 H </a:t>
            </a:r>
            <a:r>
              <a:rPr kumimoji="1" lang="en-US" altLang="zh-CN" baseline="30000" dirty="0">
                <a:solidFill>
                  <a:srgbClr val="0000CC"/>
                </a:solidFill>
              </a:rPr>
              <a:t>+</a:t>
            </a:r>
            <a:r>
              <a:rPr kumimoji="1" lang="en-US" altLang="zh-CN" dirty="0">
                <a:solidFill>
                  <a:srgbClr val="0000CC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(?)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CN" dirty="0">
                <a:solidFill>
                  <a:srgbClr val="0000CC"/>
                </a:solidFill>
              </a:rPr>
              <a:t>                </a:t>
            </a:r>
            <a:r>
              <a:rPr kumimoji="1" lang="en-US" altLang="zh-CN" dirty="0">
                <a:solidFill>
                  <a:srgbClr val="0000CC"/>
                </a:solidFill>
                <a:sym typeface="Wingdings" panose="05000000000000000000" pitchFamily="2" charset="2"/>
              </a:rPr>
              <a:t>→ 2 MnO</a:t>
            </a:r>
            <a:r>
              <a:rPr kumimoji="1" lang="en-US" altLang="zh-CN" baseline="-25000" dirty="0">
                <a:solidFill>
                  <a:srgbClr val="0000CC"/>
                </a:solidFill>
                <a:sym typeface="Wingdings" panose="05000000000000000000" pitchFamily="2" charset="2"/>
              </a:rPr>
              <a:t>4 </a:t>
            </a:r>
            <a:r>
              <a:rPr kumimoji="1" lang="en-US" altLang="zh-CN" baseline="30000" dirty="0">
                <a:solidFill>
                  <a:srgbClr val="0000CC"/>
                </a:solidFill>
                <a:sym typeface="Wingdings" panose="05000000000000000000" pitchFamily="2" charset="2"/>
              </a:rPr>
              <a:t>- </a:t>
            </a:r>
            <a:r>
              <a:rPr kumimoji="1" lang="en-US" altLang="zh-CN" dirty="0">
                <a:solidFill>
                  <a:srgbClr val="0000CC"/>
                </a:solidFill>
                <a:sym typeface="Wingdings" panose="05000000000000000000" pitchFamily="2" charset="2"/>
              </a:rPr>
              <a:t>+ 5  Bi</a:t>
            </a:r>
            <a:r>
              <a:rPr kumimoji="1" lang="en-US" altLang="zh-CN" baseline="30000" dirty="0">
                <a:solidFill>
                  <a:srgbClr val="0000CC"/>
                </a:solidFill>
                <a:sym typeface="Wingdings" panose="05000000000000000000" pitchFamily="2" charset="2"/>
              </a:rPr>
              <a:t>3+   </a:t>
            </a:r>
            <a:r>
              <a:rPr kumimoji="1" lang="en-US" altLang="zh-CN" dirty="0">
                <a:solidFill>
                  <a:srgbClr val="0000CC"/>
                </a:solidFill>
                <a:sym typeface="Wingdings" panose="05000000000000000000" pitchFamily="2" charset="2"/>
              </a:rPr>
              <a:t>+  7 H</a:t>
            </a:r>
            <a:r>
              <a:rPr kumimoji="1" lang="en-US" altLang="zh-CN" baseline="-25000" dirty="0">
                <a:solidFill>
                  <a:srgbClr val="0000CC"/>
                </a:solidFill>
                <a:sym typeface="Wingdings" panose="05000000000000000000" pitchFamily="2" charset="2"/>
              </a:rPr>
              <a:t>2</a:t>
            </a:r>
            <a:r>
              <a:rPr kumimoji="1" lang="en-US" altLang="zh-CN" dirty="0">
                <a:solidFill>
                  <a:srgbClr val="0000CC"/>
                </a:solidFill>
                <a:sym typeface="Wingdings" panose="05000000000000000000" pitchFamily="2" charset="2"/>
              </a:rPr>
              <a:t>O</a:t>
            </a:r>
            <a:endParaRPr kumimoji="1" lang="en-US" altLang="zh-CN" dirty="0">
              <a:solidFill>
                <a:srgbClr val="0000CC"/>
              </a:solidFill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kumimoji="1" lang="en-US" altLang="zh-CN" dirty="0"/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CN" dirty="0"/>
              <a:t>Sb(V)</a:t>
            </a:r>
            <a:r>
              <a:rPr kumimoji="1" lang="zh-CN" altLang="en-US" dirty="0"/>
              <a:t>的氧化性较弱：与溶液酸碱性有关。</a:t>
            </a:r>
            <a:endParaRPr kumimoji="1" lang="zh-CN" altLang="en-US" dirty="0"/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dirty="0"/>
              <a:t>在碱性介质中</a:t>
            </a:r>
            <a:r>
              <a:rPr kumimoji="1" lang="en-US" altLang="zh-CN" dirty="0">
                <a:solidFill>
                  <a:srgbClr val="FF0000"/>
                </a:solidFill>
              </a:rPr>
              <a:t>Sb(V)</a:t>
            </a:r>
            <a:r>
              <a:rPr kumimoji="1" lang="zh-CN" altLang="en-US" dirty="0">
                <a:solidFill>
                  <a:srgbClr val="FF0000"/>
                </a:solidFill>
              </a:rPr>
              <a:t>无</a:t>
            </a:r>
            <a:r>
              <a:rPr kumimoji="1" lang="zh-CN" altLang="en-US" dirty="0"/>
              <a:t>氧化性；在酸性介质中，</a:t>
            </a:r>
            <a:r>
              <a:rPr kumimoji="1" lang="en-US" altLang="zh-CN" dirty="0">
                <a:solidFill>
                  <a:srgbClr val="FF0000"/>
                </a:solidFill>
              </a:rPr>
              <a:t>Sb(V)</a:t>
            </a:r>
            <a:r>
              <a:rPr kumimoji="1" lang="zh-CN" altLang="en-US" dirty="0"/>
              <a:t>可将</a:t>
            </a:r>
            <a:r>
              <a:rPr kumimoji="1" lang="en-US" altLang="zh-CN" dirty="0"/>
              <a:t>I</a:t>
            </a:r>
            <a:r>
              <a:rPr kumimoji="1" lang="zh-CN" altLang="en-US" baseline="30000" dirty="0"/>
              <a:t>－</a:t>
            </a:r>
            <a:r>
              <a:rPr kumimoji="1" lang="zh-CN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氧化为</a:t>
            </a:r>
            <a:r>
              <a:rPr kumimoji="1" lang="en-US" altLang="zh-CN" dirty="0">
                <a:sym typeface="Wingdings" panose="05000000000000000000" pitchFamily="2" charset="2"/>
              </a:rPr>
              <a:t>I</a:t>
            </a:r>
            <a:r>
              <a:rPr kumimoji="1" lang="en-US" altLang="zh-CN" baseline="-25000" dirty="0">
                <a:sym typeface="Wingdings" panose="05000000000000000000" pitchFamily="2" charset="2"/>
              </a:rPr>
              <a:t>2</a:t>
            </a:r>
            <a:r>
              <a:rPr kumimoji="1" lang="zh-CN" altLang="en-US" dirty="0">
                <a:sym typeface="Wingdings" panose="05000000000000000000" pitchFamily="2" charset="2"/>
              </a:rPr>
              <a:t>。</a:t>
            </a:r>
            <a:endParaRPr kumimoji="1" lang="zh-CN" altLang="en-US" baseline="-25000" dirty="0">
              <a:sym typeface="Wingdings" panose="05000000000000000000" pitchFamily="2" charset="2"/>
            </a:endParaRPr>
          </a:p>
        </p:txBody>
      </p:sp>
      <p:sp>
        <p:nvSpPr>
          <p:cNvPr id="207874" name="Rectangle 4"/>
          <p:cNvSpPr>
            <a:spLocks noChangeArrowheads="1"/>
          </p:cNvSpPr>
          <p:nvPr/>
        </p:nvSpPr>
        <p:spPr bwMode="auto">
          <a:xfrm>
            <a:off x="7885113" y="6308725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D4282015-E8E5-4049-96BB-4361FA516E6C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260350"/>
            <a:ext cx="7729537" cy="604897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 smtClean="0">
                <a:solidFill>
                  <a:srgbClr val="0000CC"/>
                </a:solidFill>
                <a:effectLst/>
              </a:rPr>
              <a:t>2. </a:t>
            </a:r>
            <a:r>
              <a:rPr lang="zh-CN" altLang="en-US" b="1" dirty="0" smtClean="0">
                <a:solidFill>
                  <a:srgbClr val="0000CC"/>
                </a:solidFill>
                <a:effectLst/>
              </a:rPr>
              <a:t>卤化物</a:t>
            </a:r>
            <a:endParaRPr lang="zh-CN" altLang="en-US" b="1" dirty="0" smtClean="0">
              <a:solidFill>
                <a:srgbClr val="0000CC"/>
              </a:solidFill>
              <a:effectLst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Tx/>
              <a:buFont typeface="Wingdings" panose="05000000000000000000" pitchFamily="2" charset="2"/>
              <a:buNone/>
            </a:pPr>
            <a:r>
              <a:rPr lang="zh-CN" altLang="en-US" b="1" dirty="0" smtClean="0">
                <a:effectLst/>
              </a:rPr>
              <a:t>     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锑、铋的三卤化物均得到，而五卤化物只有三种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(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即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SbF</a:t>
            </a:r>
            <a:r>
              <a:rPr lang="en-US" altLang="zh-CN" b="1" baseline="-25000" dirty="0" smtClean="0">
                <a:solidFill>
                  <a:srgbClr val="111111"/>
                </a:solidFill>
                <a:effectLst/>
              </a:rPr>
              <a:t>5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、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SbCl</a:t>
            </a:r>
            <a:r>
              <a:rPr lang="en-US" altLang="zh-CN" b="1" baseline="-25000" dirty="0" smtClean="0">
                <a:solidFill>
                  <a:srgbClr val="111111"/>
                </a:solidFill>
                <a:effectLst/>
              </a:rPr>
              <a:t>5 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和 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BiF</a:t>
            </a:r>
            <a:r>
              <a:rPr lang="en-US" altLang="zh-CN" b="1" baseline="-25000" dirty="0" smtClean="0">
                <a:solidFill>
                  <a:srgbClr val="111111"/>
                </a:solidFill>
                <a:effectLst/>
              </a:rPr>
              <a:t>5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);</a:t>
            </a:r>
            <a:endParaRPr lang="zh-CN" altLang="en-US" b="1" dirty="0" smtClean="0">
              <a:solidFill>
                <a:srgbClr val="111111"/>
              </a:solidFill>
              <a:effectLst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Tx/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rgbClr val="111111"/>
                </a:solidFill>
                <a:effectLst/>
              </a:rPr>
              <a:t>     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SbCl</a:t>
            </a:r>
            <a:r>
              <a:rPr lang="en-US" altLang="zh-CN" b="1" baseline="-25000" dirty="0" smtClean="0">
                <a:solidFill>
                  <a:srgbClr val="0000FF"/>
                </a:solidFill>
                <a:effectLst/>
              </a:rPr>
              <a:t>3</a:t>
            </a:r>
            <a:r>
              <a:rPr lang="zh-CN" altLang="en-US" b="1" dirty="0" smtClean="0">
                <a:solidFill>
                  <a:srgbClr val="0000FF"/>
                </a:solidFill>
                <a:effectLst/>
              </a:rPr>
              <a:t>、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BiCl</a:t>
            </a:r>
            <a:r>
              <a:rPr lang="en-US" altLang="zh-CN" b="1" baseline="-25000" dirty="0" smtClean="0">
                <a:solidFill>
                  <a:srgbClr val="0000FF"/>
                </a:solidFill>
                <a:effectLst/>
              </a:rPr>
              <a:t>3</a:t>
            </a:r>
            <a:r>
              <a:rPr lang="zh-CN" altLang="en-US" b="1" dirty="0" smtClean="0">
                <a:solidFill>
                  <a:srgbClr val="0000FF"/>
                </a:solidFill>
                <a:effectLst/>
              </a:rPr>
              <a:t>等为强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X</a:t>
            </a:r>
            <a:r>
              <a:rPr lang="zh-CN" altLang="en-US" b="1" baseline="30000" dirty="0" smtClean="0">
                <a:solidFill>
                  <a:srgbClr val="0000FF"/>
                </a:solidFill>
                <a:effectLst/>
              </a:rPr>
              <a:t>－</a:t>
            </a:r>
            <a:r>
              <a:rPr lang="zh-CN" altLang="en-US" b="1" dirty="0" smtClean="0">
                <a:solidFill>
                  <a:srgbClr val="0000FF"/>
                </a:solidFill>
                <a:effectLst/>
              </a:rPr>
              <a:t>的接受体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，形成配合物 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(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如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[SbF</a:t>
            </a:r>
            <a:r>
              <a:rPr lang="en-US" altLang="zh-CN" b="1" baseline="-25000" dirty="0" smtClean="0">
                <a:solidFill>
                  <a:srgbClr val="0000CC"/>
                </a:solidFill>
                <a:effectLst/>
              </a:rPr>
              <a:t>4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]</a:t>
            </a:r>
            <a:r>
              <a:rPr lang="en-US" altLang="zh-CN" b="1" baseline="30000" dirty="0" smtClean="0">
                <a:solidFill>
                  <a:srgbClr val="0000CC"/>
                </a:solidFill>
                <a:effectLst/>
              </a:rPr>
              <a:t>-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 / [SbCl</a:t>
            </a:r>
            <a:r>
              <a:rPr lang="en-US" altLang="zh-CN" b="1" baseline="-25000" dirty="0" smtClean="0">
                <a:solidFill>
                  <a:srgbClr val="0000CC"/>
                </a:solidFill>
                <a:effectLst/>
              </a:rPr>
              <a:t>5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]</a:t>
            </a:r>
            <a:r>
              <a:rPr lang="en-US" altLang="zh-CN" b="1" baseline="30000" dirty="0" smtClean="0">
                <a:solidFill>
                  <a:srgbClr val="0000CC"/>
                </a:solidFill>
                <a:effectLst/>
              </a:rPr>
              <a:t>2-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)</a:t>
            </a:r>
            <a:endParaRPr lang="en-US" altLang="zh-CN" b="1" dirty="0" smtClean="0">
              <a:solidFill>
                <a:srgbClr val="0000CC"/>
              </a:solidFill>
              <a:effectLst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Tx/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rgbClr val="111111"/>
                </a:solidFill>
                <a:effectLst/>
              </a:rPr>
              <a:t>     MX</a:t>
            </a:r>
            <a:r>
              <a:rPr lang="en-US" altLang="zh-CN" b="1" baseline="-25000" dirty="0" smtClean="0">
                <a:solidFill>
                  <a:srgbClr val="111111"/>
                </a:solidFill>
                <a:effectLst/>
              </a:rPr>
              <a:t>5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 (Sb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，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Bi) : 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强氧化剂，易分解。易形成配合物</a:t>
            </a:r>
            <a:endParaRPr lang="en-US" altLang="zh-CN" b="1" dirty="0" smtClean="0">
              <a:solidFill>
                <a:srgbClr val="111111"/>
              </a:solidFill>
              <a:effectLst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Tx/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rgbClr val="111111"/>
                </a:solidFill>
                <a:effectLst/>
              </a:rPr>
              <a:t>     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AsCl</a:t>
            </a:r>
            <a:r>
              <a:rPr lang="en-US" altLang="zh-CN" b="1" baseline="-25000" dirty="0" smtClean="0">
                <a:solidFill>
                  <a:srgbClr val="0000CC"/>
                </a:solidFill>
                <a:effectLst/>
              </a:rPr>
              <a:t>5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zh-CN" altLang="en-US" b="1" dirty="0" smtClean="0">
                <a:solidFill>
                  <a:srgbClr val="0000CC"/>
                </a:solidFill>
                <a:effectLst/>
              </a:rPr>
              <a:t>＋ 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SbCl</a:t>
            </a:r>
            <a:r>
              <a:rPr lang="en-US" altLang="zh-CN" b="1" baseline="-25000" dirty="0" smtClean="0">
                <a:solidFill>
                  <a:srgbClr val="0000CC"/>
                </a:solidFill>
                <a:effectLst/>
              </a:rPr>
              <a:t>5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  </a:t>
            </a:r>
            <a:r>
              <a:rPr lang="zh-CN" altLang="en-US" b="1" dirty="0" smtClean="0">
                <a:solidFill>
                  <a:srgbClr val="0000CC"/>
                </a:solidFill>
                <a:effectLst/>
              </a:rPr>
              <a:t>＝ 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[AsCl</a:t>
            </a:r>
            <a:r>
              <a:rPr lang="en-US" altLang="zh-CN" b="1" baseline="-25000" dirty="0" smtClean="0">
                <a:solidFill>
                  <a:srgbClr val="0000CC"/>
                </a:solidFill>
                <a:effectLst/>
              </a:rPr>
              <a:t>4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]</a:t>
            </a:r>
            <a:r>
              <a:rPr lang="en-US" altLang="zh-CN" b="1" baseline="30000" dirty="0" smtClean="0">
                <a:solidFill>
                  <a:srgbClr val="0000CC"/>
                </a:solidFill>
                <a:effectLst/>
              </a:rPr>
              <a:t>+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[SbCl</a:t>
            </a:r>
            <a:r>
              <a:rPr lang="en-US" altLang="zh-CN" b="1" baseline="-25000" dirty="0" smtClean="0">
                <a:solidFill>
                  <a:srgbClr val="0000CC"/>
                </a:solidFill>
                <a:effectLst/>
              </a:rPr>
              <a:t>6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]</a:t>
            </a:r>
            <a:r>
              <a:rPr lang="en-US" altLang="zh-CN" b="1" baseline="30000" dirty="0" smtClean="0">
                <a:solidFill>
                  <a:srgbClr val="0000CC"/>
                </a:solidFill>
                <a:effectLst/>
              </a:rPr>
              <a:t>-</a:t>
            </a:r>
            <a:endParaRPr lang="en-US" altLang="zh-CN" b="1" baseline="30000" dirty="0" smtClean="0">
              <a:solidFill>
                <a:srgbClr val="0000CC"/>
              </a:solidFill>
              <a:effectLst/>
            </a:endParaRPr>
          </a:p>
        </p:txBody>
      </p:sp>
      <p:sp>
        <p:nvSpPr>
          <p:cNvPr id="150530" name="Rectangle 3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97C987F1-BE94-4E2D-B421-7045393142D8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8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8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ChangeArrowheads="1"/>
          </p:cNvSpPr>
          <p:nvPr/>
        </p:nvSpPr>
        <p:spPr bwMode="auto">
          <a:xfrm>
            <a:off x="1042988" y="404813"/>
            <a:ext cx="7993062" cy="2360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15000"/>
              </a:spcBef>
              <a:buClr>
                <a:srgbClr val="009900"/>
              </a:buClr>
              <a:buFont typeface="Wingdings" panose="05000000000000000000" pitchFamily="2" charset="2"/>
              <a:buChar char="l"/>
            </a:pPr>
            <a:r>
              <a:rPr kumimoji="1" lang="zh-CN" altLang="en-US" dirty="0"/>
              <a:t>锑</a:t>
            </a:r>
            <a:r>
              <a:rPr kumimoji="1" lang="en-US" altLang="zh-CN" dirty="0"/>
              <a:t>/</a:t>
            </a:r>
            <a:r>
              <a:rPr kumimoji="1" lang="zh-CN" altLang="en-US" dirty="0"/>
              <a:t>铋的三卤化物在溶液中会</a:t>
            </a:r>
            <a:r>
              <a:rPr kumimoji="1" lang="zh-CN" altLang="en-US" dirty="0">
                <a:solidFill>
                  <a:srgbClr val="0000CC"/>
                </a:solidFill>
              </a:rPr>
              <a:t>强烈地水解，</a:t>
            </a:r>
            <a:endParaRPr kumimoji="1" lang="zh-CN" altLang="en-US" dirty="0"/>
          </a:p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zh-CN" altLang="en-US" dirty="0"/>
              <a:t>随着</a:t>
            </a:r>
            <a:r>
              <a:rPr lang="en-US" altLang="zh-CN" dirty="0">
                <a:solidFill>
                  <a:srgbClr val="FF0000"/>
                </a:solidFill>
              </a:rPr>
              <a:t>As-Sb-Bi</a:t>
            </a:r>
            <a:r>
              <a:rPr lang="zh-CN" altLang="en-US" dirty="0"/>
              <a:t>顺序，碱性逐渐增强，其水解程度逐渐减弱</a:t>
            </a:r>
            <a:endParaRPr lang="zh-CN" altLang="en-US" dirty="0"/>
          </a:p>
        </p:txBody>
      </p:sp>
      <p:sp>
        <p:nvSpPr>
          <p:cNvPr id="151554" name="Rectangle 5"/>
          <p:cNvSpPr>
            <a:spLocks noChangeArrowheads="1"/>
          </p:cNvSpPr>
          <p:nvPr/>
        </p:nvSpPr>
        <p:spPr bwMode="auto">
          <a:xfrm>
            <a:off x="7885113" y="6308725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7C7DEF2C-A446-4DAA-B612-0C79E370290C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686086" name="Rectangle 6"/>
          <p:cNvSpPr>
            <a:spLocks noChangeArrowheads="1"/>
          </p:cNvSpPr>
          <p:nvPr/>
        </p:nvSpPr>
        <p:spPr bwMode="auto">
          <a:xfrm>
            <a:off x="1614596" y="3068960"/>
            <a:ext cx="6293891" cy="2160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dirty="0" smtClean="0"/>
              <a:t>     AsX</a:t>
            </a:r>
            <a:r>
              <a:rPr lang="en-US" altLang="zh-CN" baseline="-25000" dirty="0" smtClean="0"/>
              <a:t>3</a:t>
            </a:r>
            <a:r>
              <a:rPr lang="en-US" altLang="zh-CN" dirty="0" smtClean="0"/>
              <a:t> </a:t>
            </a:r>
            <a:r>
              <a:rPr lang="en-US" altLang="zh-CN" dirty="0"/>
              <a:t>+ 3H</a:t>
            </a:r>
            <a:r>
              <a:rPr lang="en-US" altLang="zh-CN" baseline="-25000" dirty="0"/>
              <a:t>2</a:t>
            </a:r>
            <a:r>
              <a:rPr lang="en-US" altLang="zh-CN" dirty="0"/>
              <a:t>O = H</a:t>
            </a:r>
            <a:r>
              <a:rPr lang="en-US" altLang="zh-CN" baseline="-25000" dirty="0"/>
              <a:t>3</a:t>
            </a:r>
            <a:r>
              <a:rPr lang="en-US" altLang="zh-CN" dirty="0"/>
              <a:t>AsO</a:t>
            </a:r>
            <a:r>
              <a:rPr lang="en-US" altLang="zh-CN" baseline="-25000" dirty="0"/>
              <a:t>3</a:t>
            </a:r>
            <a:r>
              <a:rPr lang="en-US" altLang="zh-CN" dirty="0"/>
              <a:t> + 3HX</a:t>
            </a:r>
            <a:endParaRPr lang="en-US" altLang="zh-CN" dirty="0"/>
          </a:p>
          <a:p>
            <a:pPr>
              <a:lnSpc>
                <a:spcPct val="140000"/>
              </a:lnSpc>
            </a:pPr>
            <a:r>
              <a:rPr lang="en-US" altLang="zh-CN" dirty="0"/>
              <a:t>   SbCl</a:t>
            </a:r>
            <a:r>
              <a:rPr lang="en-US" altLang="zh-CN" baseline="-25000" dirty="0"/>
              <a:t>3</a:t>
            </a:r>
            <a:r>
              <a:rPr lang="en-US" altLang="zh-CN" dirty="0"/>
              <a:t> + </a:t>
            </a:r>
            <a:r>
              <a:rPr lang="en-US" altLang="zh-CN" dirty="0" smtClean="0"/>
              <a:t>H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O </a:t>
            </a:r>
            <a:r>
              <a:rPr lang="en-US" altLang="zh-CN" dirty="0"/>
              <a:t>= </a:t>
            </a:r>
            <a:r>
              <a:rPr lang="en-US" altLang="zh-CN" dirty="0" err="1">
                <a:solidFill>
                  <a:srgbClr val="FF0000"/>
                </a:solidFill>
              </a:rPr>
              <a:t>SbOCl</a:t>
            </a:r>
            <a:r>
              <a:rPr lang="en-US" altLang="zh-CN" dirty="0"/>
              <a:t>↓ + </a:t>
            </a:r>
            <a:r>
              <a:rPr lang="en-US" altLang="zh-CN" dirty="0" smtClean="0"/>
              <a:t> </a:t>
            </a:r>
            <a:r>
              <a:rPr lang="en-US" altLang="zh-CN" dirty="0"/>
              <a:t>2HCl</a:t>
            </a:r>
            <a:endParaRPr lang="en-US" altLang="zh-CN" dirty="0"/>
          </a:p>
          <a:p>
            <a:pPr>
              <a:lnSpc>
                <a:spcPct val="140000"/>
              </a:lnSpc>
            </a:pPr>
            <a:r>
              <a:rPr lang="en-US" altLang="zh-CN" dirty="0"/>
              <a:t>   BiCl</a:t>
            </a:r>
            <a:r>
              <a:rPr lang="en-US" altLang="zh-CN" baseline="-25000" dirty="0"/>
              <a:t>3</a:t>
            </a:r>
            <a:r>
              <a:rPr lang="en-US" altLang="zh-CN" dirty="0"/>
              <a:t> + </a:t>
            </a:r>
            <a:r>
              <a:rPr lang="en-US" altLang="zh-CN" dirty="0" smtClean="0"/>
              <a:t>H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O </a:t>
            </a:r>
            <a:r>
              <a:rPr lang="zh-CN" altLang="en-US" dirty="0"/>
              <a:t>＝</a:t>
            </a:r>
            <a:r>
              <a:rPr lang="en-US" altLang="zh-CN" dirty="0" err="1">
                <a:solidFill>
                  <a:srgbClr val="FF0000"/>
                </a:solidFill>
              </a:rPr>
              <a:t>BiOCl</a:t>
            </a:r>
            <a:r>
              <a:rPr lang="en-US" altLang="zh-CN" dirty="0"/>
              <a:t>↓+ </a:t>
            </a:r>
            <a:r>
              <a:rPr lang="en-US" altLang="zh-CN" dirty="0" smtClean="0"/>
              <a:t> </a:t>
            </a:r>
            <a:r>
              <a:rPr lang="en-US" altLang="zh-CN" dirty="0"/>
              <a:t>2HCl</a:t>
            </a:r>
            <a:endParaRPr lang="en-US" altLang="zh-CN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6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88913"/>
            <a:ext cx="2087562" cy="5762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3600" b="1" smtClean="0">
                <a:solidFill>
                  <a:srgbClr val="0000CC"/>
                </a:solidFill>
                <a:effectLst/>
              </a:rPr>
              <a:t>3. </a:t>
            </a:r>
            <a:r>
              <a:rPr lang="zh-CN" altLang="en-US" sz="3600" b="1" smtClean="0">
                <a:solidFill>
                  <a:srgbClr val="0000CC"/>
                </a:solidFill>
                <a:effectLst/>
              </a:rPr>
              <a:t>硫化物</a:t>
            </a:r>
            <a:endParaRPr lang="zh-CN" altLang="en-US" sz="3600" b="1" smtClean="0">
              <a:solidFill>
                <a:srgbClr val="0000CC"/>
              </a:solidFill>
              <a:effectLst/>
            </a:endParaRPr>
          </a:p>
        </p:txBody>
      </p:sp>
      <p:sp>
        <p:nvSpPr>
          <p:cNvPr id="152578" name="Rectangle 3"/>
          <p:cNvSpPr>
            <a:spLocks noChangeArrowheads="1"/>
          </p:cNvSpPr>
          <p:nvPr/>
        </p:nvSpPr>
        <p:spPr bwMode="auto">
          <a:xfrm>
            <a:off x="869950" y="785813"/>
            <a:ext cx="7662863" cy="1165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"/>
              </a:spcBef>
            </a:pPr>
            <a:r>
              <a:rPr kumimoji="1" lang="zh-CN" altLang="en-US">
                <a:solidFill>
                  <a:srgbClr val="0000CC"/>
                </a:solidFill>
              </a:rPr>
              <a:t>      锑</a:t>
            </a:r>
            <a:r>
              <a:rPr kumimoji="1" lang="en-US" altLang="zh-CN">
                <a:solidFill>
                  <a:srgbClr val="0000CC"/>
                </a:solidFill>
              </a:rPr>
              <a:t>/</a:t>
            </a:r>
            <a:r>
              <a:rPr kumimoji="1" lang="zh-CN" altLang="en-US">
                <a:solidFill>
                  <a:srgbClr val="0000CC"/>
                </a:solidFill>
              </a:rPr>
              <a:t>铋盐</a:t>
            </a:r>
            <a:r>
              <a:rPr kumimoji="1" lang="zh-CN" altLang="en-US"/>
              <a:t>溶液中或用</a:t>
            </a:r>
            <a:r>
              <a:rPr kumimoji="1" lang="zh-CN" altLang="en-US">
                <a:solidFill>
                  <a:srgbClr val="0000CC"/>
                </a:solidFill>
              </a:rPr>
              <a:t>强酸</a:t>
            </a:r>
            <a:r>
              <a:rPr kumimoji="1" lang="zh-CN" altLang="en-US"/>
              <a:t>酸化的</a:t>
            </a:r>
            <a:r>
              <a:rPr kumimoji="1" lang="en-US" altLang="zh-CN">
                <a:solidFill>
                  <a:srgbClr val="0000CC"/>
                </a:solidFill>
              </a:rPr>
              <a:t>MO</a:t>
            </a:r>
            <a:r>
              <a:rPr kumimoji="1" lang="en-US" altLang="zh-CN" baseline="-25000">
                <a:solidFill>
                  <a:srgbClr val="0000CC"/>
                </a:solidFill>
              </a:rPr>
              <a:t>3</a:t>
            </a:r>
            <a:r>
              <a:rPr kumimoji="1" lang="en-US" altLang="zh-CN" baseline="30000">
                <a:solidFill>
                  <a:srgbClr val="0000CC"/>
                </a:solidFill>
              </a:rPr>
              <a:t>3-</a:t>
            </a:r>
            <a:r>
              <a:rPr kumimoji="1" lang="zh-CN" altLang="en-US">
                <a:solidFill>
                  <a:srgbClr val="0000CC"/>
                </a:solidFill>
              </a:rPr>
              <a:t>、</a:t>
            </a:r>
            <a:r>
              <a:rPr kumimoji="1" lang="en-US" altLang="zh-CN">
                <a:solidFill>
                  <a:srgbClr val="0000CC"/>
                </a:solidFill>
              </a:rPr>
              <a:t>MO</a:t>
            </a:r>
            <a:r>
              <a:rPr kumimoji="1" lang="en-US" altLang="zh-CN" baseline="-25000">
                <a:solidFill>
                  <a:srgbClr val="0000CC"/>
                </a:solidFill>
              </a:rPr>
              <a:t>4</a:t>
            </a:r>
            <a:r>
              <a:rPr kumimoji="1" lang="en-US" altLang="zh-CN" baseline="30000">
                <a:solidFill>
                  <a:srgbClr val="0000CC"/>
                </a:solidFill>
              </a:rPr>
              <a:t>3-</a:t>
            </a:r>
            <a:r>
              <a:rPr kumimoji="1" lang="zh-CN" altLang="en-US"/>
              <a:t>液中通入</a:t>
            </a:r>
            <a:r>
              <a:rPr kumimoji="1" lang="en-US" altLang="zh-CN"/>
              <a:t>H</a:t>
            </a:r>
            <a:r>
              <a:rPr kumimoji="1" lang="en-US" altLang="zh-CN" baseline="-25000"/>
              <a:t>2</a:t>
            </a:r>
            <a:r>
              <a:rPr kumimoji="1" lang="en-US" altLang="zh-CN"/>
              <a:t>S</a:t>
            </a:r>
            <a:r>
              <a:rPr kumimoji="1" lang="zh-CN" altLang="en-US"/>
              <a:t>可得到</a:t>
            </a:r>
            <a:r>
              <a:rPr kumimoji="1" lang="zh-CN" altLang="en-US">
                <a:solidFill>
                  <a:srgbClr val="0000CC"/>
                </a:solidFill>
              </a:rPr>
              <a:t>硫化物沉淀</a:t>
            </a:r>
            <a:endParaRPr kumimoji="1" lang="zh-CN" altLang="en-US">
              <a:solidFill>
                <a:srgbClr val="0000CC"/>
              </a:solidFill>
            </a:endParaRPr>
          </a:p>
        </p:txBody>
      </p:sp>
      <p:graphicFrame>
        <p:nvGraphicFramePr>
          <p:cNvPr id="152623" name="Group 47"/>
          <p:cNvGraphicFramePr>
            <a:graphicFrameLocks noGrp="1"/>
          </p:cNvGraphicFramePr>
          <p:nvPr/>
        </p:nvGraphicFramePr>
        <p:xfrm>
          <a:off x="1042988" y="2060575"/>
          <a:ext cx="6813550" cy="3931884"/>
        </p:xfrm>
        <a:graphic>
          <a:graphicData uri="http://schemas.openxmlformats.org/drawingml/2006/table">
            <a:tbl>
              <a:tblPr/>
              <a:tblGrid>
                <a:gridCol w="1649412"/>
                <a:gridCol w="1746250"/>
                <a:gridCol w="2198688"/>
                <a:gridCol w="1219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硫化物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37" marR="91437" marT="45711" marB="45711" anchor="ctr"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Sb</a:t>
                      </a:r>
                      <a:r>
                        <a:rPr kumimoji="0" lang="en-US" altLang="zh-CN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S</a:t>
                      </a:r>
                      <a:r>
                        <a:rPr kumimoji="0" lang="en-US" altLang="zh-CN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3</a:t>
                      </a:r>
                      <a:endParaRPr kumimoji="0" lang="en-US" altLang="zh-CN" sz="2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37" marR="91437" marT="45711" marB="45711" anchor="ctr"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Sb</a:t>
                      </a:r>
                      <a:r>
                        <a:rPr kumimoji="0" lang="en-US" altLang="zh-CN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S</a:t>
                      </a:r>
                      <a:r>
                        <a:rPr kumimoji="0" lang="en-US" altLang="zh-CN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5</a:t>
                      </a:r>
                      <a:endParaRPr kumimoji="0" lang="en-US" altLang="zh-CN" sz="2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37" marR="91437" marT="45711" marB="45711" anchor="ctr"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Bi</a:t>
                      </a:r>
                      <a:r>
                        <a:rPr kumimoji="0" lang="en-US" altLang="zh-CN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S</a:t>
                      </a:r>
                      <a:r>
                        <a:rPr kumimoji="0" lang="en-US" altLang="zh-CN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3</a:t>
                      </a:r>
                      <a:endParaRPr kumimoji="0" lang="en-US" altLang="zh-CN" sz="2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37" marR="91437" marT="45711" marB="45711" anchor="ctr"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颜色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37" marR="91437" marT="45711" marB="45711" anchor="ctr"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黑色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37" marR="91437" marT="45711" marB="45711" anchor="ctr"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橙红色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37" marR="91437" marT="45711" marB="45711" anchor="ctr"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棕黑色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37" marR="91437" marT="45711" marB="45711" anchor="ctr"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酸碱性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37" marR="91437" marT="45711" marB="45711" anchor="ctr"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两性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37" marR="91437" marT="45711" marB="45711" anchor="ctr"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两性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37" marR="91437" marT="45711" marB="45711" anchor="ctr"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碱性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37" marR="91437" marT="45711" marB="45711" anchor="ctr"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在浓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HCl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中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37" marR="91437" marT="45711" marB="45711" anchor="ctr"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溶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37" marR="91437" marT="45711" marB="45711" anchor="ctr"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溶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, Sb(V)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变成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Sb(III)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37" marR="91437" marT="45711" marB="45711" anchor="ctr"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溶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37" marR="91437" marT="45711" marB="45711" anchor="ctr"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在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NaOH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中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37" marR="91437" marT="45711" marB="45711" anchor="ctr"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溶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37" marR="91437" marT="45711" marB="45711" anchor="ctr"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溶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37" marR="91437" marT="45711" marB="45711" anchor="ctr"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不溶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37" marR="91437" marT="45711" marB="45711" anchor="ctr"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在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Na</a:t>
                      </a:r>
                      <a:r>
                        <a:rPr kumimoji="0" lang="en-US" altLang="zh-CN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S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或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(NH</a:t>
                      </a:r>
                      <a:r>
                        <a:rPr kumimoji="0" lang="en-US" altLang="zh-CN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4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S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中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37" marR="91437" marT="45711" marB="45711" anchor="ctr"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溶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37" marR="91437" marT="45711" marB="45711" anchor="ctr"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易溶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37" marR="91437" marT="45711" marB="45711" anchor="ctr"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不溶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37" marR="91437" marT="45711" marB="45711" anchor="ctr"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多硫化物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37" marR="91437" marT="45711" marB="45711" anchor="ctr"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溶，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SbS</a:t>
                      </a:r>
                      <a:r>
                        <a:rPr kumimoji="0" lang="en-US" altLang="zh-CN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4</a:t>
                      </a:r>
                      <a:r>
                        <a:rPr kumimoji="0" lang="en-US" altLang="zh-CN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3</a:t>
                      </a:r>
                      <a:r>
                        <a:rPr kumimoji="0" lang="zh-CN" alt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－</a:t>
                      </a:r>
                      <a:endParaRPr kumimoji="0" lang="zh-CN" alt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37" marR="91437" marT="45711" marB="45711" anchor="ctr"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不溶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37" marR="91437" marT="45711" marB="45711" anchor="ctr"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不溶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37" marR="91437" marT="45711" marB="45711" anchor="ctr"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2621" name="Rectangle 56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A3E45E54-F4CE-40E2-92ED-7839DA305AC9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pic>
        <p:nvPicPr>
          <p:cNvPr id="152625" name="Picture 49" descr="File:Sulfid bismutitý.PN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1989138"/>
            <a:ext cx="1049338" cy="2736850"/>
          </a:xfrm>
          <a:prstGeom prst="rect">
            <a:avLst/>
          </a:prstGeom>
          <a:noFill/>
        </p:spPr>
      </p:pic>
      <p:pic>
        <p:nvPicPr>
          <p:cNvPr id="152627" name="Picture 51" descr="三硫化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6102350"/>
            <a:ext cx="1008063" cy="755650"/>
          </a:xfrm>
          <a:prstGeom prst="rect">
            <a:avLst/>
          </a:prstGeom>
          <a:noFill/>
        </p:spPr>
      </p:pic>
      <p:pic>
        <p:nvPicPr>
          <p:cNvPr id="152629" name="Picture 53" descr="20077611542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6024389"/>
            <a:ext cx="1152525" cy="78898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00" name="Text Box 2"/>
          <p:cNvSpPr txBox="1">
            <a:spLocks noChangeArrowheads="1"/>
          </p:cNvSpPr>
          <p:nvPr/>
        </p:nvSpPr>
        <p:spPr bwMode="auto">
          <a:xfrm>
            <a:off x="815975" y="206375"/>
            <a:ext cx="812958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457200" indent="-457200"/>
            <a:r>
              <a:rPr kumimoji="1" lang="zh-CN" altLang="en-US">
                <a:solidFill>
                  <a:srgbClr val="0000FF"/>
                </a:solidFill>
              </a:rPr>
              <a:t>硫化物的溶解性</a:t>
            </a:r>
            <a:r>
              <a:rPr kumimoji="1" lang="en-US" altLang="zh-CN">
                <a:solidFill>
                  <a:srgbClr val="0000FF"/>
                </a:solidFill>
              </a:rPr>
              <a:t>: </a:t>
            </a:r>
            <a:r>
              <a:rPr kumimoji="1" lang="zh-CN" altLang="en-US">
                <a:solidFill>
                  <a:srgbClr val="0000FF"/>
                </a:solidFill>
              </a:rPr>
              <a:t>与 </a:t>
            </a:r>
            <a:r>
              <a:rPr lang="zh-CN" altLang="en-US">
                <a:solidFill>
                  <a:srgbClr val="0000FF"/>
                </a:solidFill>
              </a:rPr>
              <a:t>浓 </a:t>
            </a:r>
            <a:r>
              <a:rPr lang="en-US" altLang="zh-CN">
                <a:solidFill>
                  <a:srgbClr val="0000FF"/>
                </a:solidFill>
              </a:rPr>
              <a:t>HCl </a:t>
            </a:r>
            <a:r>
              <a:rPr lang="zh-CN" altLang="en-US">
                <a:solidFill>
                  <a:srgbClr val="0000FF"/>
                </a:solidFill>
              </a:rPr>
              <a:t>反应、配位溶解 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688131" name="Text Box 3"/>
          <p:cNvSpPr txBox="1">
            <a:spLocks noChangeArrowheads="1"/>
          </p:cNvSpPr>
          <p:nvPr/>
        </p:nvSpPr>
        <p:spPr bwMode="auto">
          <a:xfrm>
            <a:off x="900113" y="2565400"/>
            <a:ext cx="34353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457200" indent="-457200"/>
            <a:r>
              <a:rPr kumimoji="1" lang="zh-CN" altLang="en-US" sz="3600">
                <a:solidFill>
                  <a:srgbClr val="0000FF"/>
                </a:solidFill>
              </a:rPr>
              <a:t>与 </a:t>
            </a:r>
            <a:r>
              <a:rPr lang="zh-CN" altLang="en-US" sz="3600">
                <a:solidFill>
                  <a:srgbClr val="0000FF"/>
                </a:solidFill>
              </a:rPr>
              <a:t>浓 </a:t>
            </a:r>
            <a:r>
              <a:rPr lang="en-US" altLang="zh-CN" sz="3600">
                <a:solidFill>
                  <a:srgbClr val="0000FF"/>
                </a:solidFill>
              </a:rPr>
              <a:t>HNO</a:t>
            </a:r>
            <a:r>
              <a:rPr lang="en-US" altLang="zh-CN" sz="3600" baseline="-25000">
                <a:solidFill>
                  <a:srgbClr val="0000FF"/>
                </a:solidFill>
              </a:rPr>
              <a:t>3</a:t>
            </a:r>
            <a:r>
              <a:rPr lang="zh-CN" altLang="en-US" sz="3600">
                <a:solidFill>
                  <a:srgbClr val="0000FF"/>
                </a:solidFill>
              </a:rPr>
              <a:t>反应</a:t>
            </a:r>
            <a:endParaRPr lang="zh-CN" altLang="en-US" sz="3600">
              <a:solidFill>
                <a:srgbClr val="0000FF"/>
              </a:solidFill>
            </a:endParaRPr>
          </a:p>
        </p:txBody>
      </p:sp>
      <p:graphicFrame>
        <p:nvGraphicFramePr>
          <p:cNvPr id="108597" name="Object 53"/>
          <p:cNvGraphicFramePr>
            <a:graphicFrameLocks noChangeAspect="1"/>
          </p:cNvGraphicFramePr>
          <p:nvPr/>
        </p:nvGraphicFramePr>
        <p:xfrm>
          <a:off x="1547813" y="908050"/>
          <a:ext cx="7015162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公式" r:id="rId1" imgW="78638400" imgH="18288000" progId="Equation.3">
                  <p:embed/>
                </p:oleObj>
              </mc:Choice>
              <mc:Fallback>
                <p:oleObj name="公式" r:id="rId1" imgW="78638400" imgH="18288000" progId="Equation.3">
                  <p:embed/>
                  <p:pic>
                    <p:nvPicPr>
                      <p:cNvPr id="0" name="图片 1126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47813" y="908050"/>
                        <a:ext cx="7015162" cy="1630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33" name="Object 54"/>
          <p:cNvGraphicFramePr>
            <a:graphicFrameLocks noChangeAspect="1"/>
          </p:cNvGraphicFramePr>
          <p:nvPr/>
        </p:nvGraphicFramePr>
        <p:xfrm>
          <a:off x="755650" y="3284538"/>
          <a:ext cx="81391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公式" r:id="rId3" imgW="83210400" imgH="5791200" progId="Equation.3">
                  <p:embed/>
                </p:oleObj>
              </mc:Choice>
              <mc:Fallback>
                <p:oleObj name="公式" r:id="rId3" imgW="83210400" imgH="5791200" progId="Equation.3">
                  <p:embed/>
                  <p:pic>
                    <p:nvPicPr>
                      <p:cNvPr id="0" name="图片 1126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650" y="3284538"/>
                        <a:ext cx="8139113" cy="568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34" name="Object 55"/>
          <p:cNvGraphicFramePr>
            <a:graphicFrameLocks noChangeAspect="1"/>
          </p:cNvGraphicFramePr>
          <p:nvPr/>
        </p:nvGraphicFramePr>
        <p:xfrm>
          <a:off x="1763713" y="4724400"/>
          <a:ext cx="5938837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公式" r:id="rId5" imgW="56388000" imgH="11582400" progId="Equation.3">
                  <p:embed/>
                </p:oleObj>
              </mc:Choice>
              <mc:Fallback>
                <p:oleObj name="公式" r:id="rId5" imgW="56388000" imgH="11582400" progId="Equation.3">
                  <p:embed/>
                  <p:pic>
                    <p:nvPicPr>
                      <p:cNvPr id="0" name="图片 1126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3713" y="4724400"/>
                        <a:ext cx="5938837" cy="12207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8135" name="Rectangle 7"/>
          <p:cNvSpPr>
            <a:spLocks noChangeArrowheads="1"/>
          </p:cNvSpPr>
          <p:nvPr/>
        </p:nvSpPr>
        <p:spPr bwMode="auto">
          <a:xfrm>
            <a:off x="900113" y="4005263"/>
            <a:ext cx="4319587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3600">
                <a:solidFill>
                  <a:srgbClr val="0000FF"/>
                </a:solidFill>
              </a:rPr>
              <a:t>与多硫化物的反应 </a:t>
            </a:r>
            <a:endParaRPr kumimoji="1" lang="zh-CN" altLang="en-US" sz="3600">
              <a:solidFill>
                <a:srgbClr val="0000FF"/>
              </a:solidFill>
            </a:endParaRPr>
          </a:p>
        </p:txBody>
      </p:sp>
      <p:sp>
        <p:nvSpPr>
          <p:cNvPr id="108603" name="Rectangle 8"/>
          <p:cNvSpPr>
            <a:spLocks noChangeArrowheads="1"/>
          </p:cNvSpPr>
          <p:nvPr/>
        </p:nvSpPr>
        <p:spPr bwMode="auto">
          <a:xfrm>
            <a:off x="7885113" y="6308725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56549CA8-FE4B-4E54-BAB3-2CDFC51C1B99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116013" y="6092825"/>
            <a:ext cx="6553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>
                <a:solidFill>
                  <a:srgbClr val="0000FF"/>
                </a:solidFill>
              </a:rPr>
              <a:t>Bi(III) </a:t>
            </a:r>
            <a:r>
              <a:rPr kumimoji="1" lang="zh-CN" altLang="en-US">
                <a:solidFill>
                  <a:srgbClr val="0000FF"/>
                </a:solidFill>
              </a:rPr>
              <a:t>稳定</a:t>
            </a:r>
            <a:r>
              <a:rPr kumimoji="1" lang="en-US" altLang="zh-CN">
                <a:solidFill>
                  <a:srgbClr val="0000FF"/>
                </a:solidFill>
              </a:rPr>
              <a:t>,</a:t>
            </a:r>
            <a:r>
              <a:rPr kumimoji="1" lang="zh-CN" altLang="en-US">
                <a:solidFill>
                  <a:srgbClr val="0000FF"/>
                </a:solidFill>
              </a:rPr>
              <a:t>不能被多硫化物氧化</a:t>
            </a:r>
            <a:endParaRPr kumimoji="1" lang="zh-CN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8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8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1" grpId="0"/>
      <p:bldP spid="688135" grpId="0"/>
      <p:bldP spid="2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21" name="Text Box 2"/>
          <p:cNvSpPr txBox="1">
            <a:spLocks noChangeArrowheads="1"/>
          </p:cNvSpPr>
          <p:nvPr/>
        </p:nvSpPr>
        <p:spPr bwMode="auto">
          <a:xfrm>
            <a:off x="1116013" y="404813"/>
            <a:ext cx="597693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/>
            <a:r>
              <a:rPr kumimoji="1" lang="en-US" altLang="zh-CN">
                <a:solidFill>
                  <a:srgbClr val="0000FF"/>
                </a:solidFill>
              </a:rPr>
              <a:t>● </a:t>
            </a:r>
            <a:r>
              <a:rPr lang="zh-CN" altLang="en-US">
                <a:solidFill>
                  <a:srgbClr val="0000FF"/>
                </a:solidFill>
              </a:rPr>
              <a:t>碱溶  </a:t>
            </a:r>
            <a:r>
              <a:rPr lang="en-US" altLang="zh-CN">
                <a:solidFill>
                  <a:srgbClr val="0000FF"/>
                </a:solidFill>
              </a:rPr>
              <a:t>(</a:t>
            </a:r>
            <a:r>
              <a:rPr lang="zh-CN" altLang="en-US">
                <a:solidFill>
                  <a:srgbClr val="0000FF"/>
                </a:solidFill>
              </a:rPr>
              <a:t>用 </a:t>
            </a:r>
            <a:r>
              <a:rPr lang="en-US" altLang="zh-CN">
                <a:solidFill>
                  <a:srgbClr val="0000FF"/>
                </a:solidFill>
              </a:rPr>
              <a:t>NaOH </a:t>
            </a:r>
            <a:r>
              <a:rPr lang="zh-CN" altLang="en-US">
                <a:solidFill>
                  <a:srgbClr val="0000FF"/>
                </a:solidFill>
              </a:rPr>
              <a:t>或 </a:t>
            </a:r>
            <a:r>
              <a:rPr lang="en-US" altLang="zh-CN">
                <a:solidFill>
                  <a:srgbClr val="0000FF"/>
                </a:solidFill>
              </a:rPr>
              <a:t>Na</a:t>
            </a:r>
            <a:r>
              <a:rPr lang="en-US" altLang="zh-CN" baseline="-25000">
                <a:solidFill>
                  <a:srgbClr val="0000FF"/>
                </a:solidFill>
              </a:rPr>
              <a:t>2</a:t>
            </a:r>
            <a:r>
              <a:rPr lang="en-US" altLang="zh-CN">
                <a:solidFill>
                  <a:srgbClr val="0000FF"/>
                </a:solidFill>
              </a:rPr>
              <a:t>S )</a:t>
            </a:r>
            <a:endParaRPr lang="en-US" altLang="zh-CN">
              <a:solidFill>
                <a:srgbClr val="0000FF"/>
              </a:solidFill>
            </a:endParaRPr>
          </a:p>
        </p:txBody>
      </p:sp>
      <p:graphicFrame>
        <p:nvGraphicFramePr>
          <p:cNvPr id="109618" name="Object 50"/>
          <p:cNvGraphicFramePr>
            <a:graphicFrameLocks noChangeAspect="1"/>
          </p:cNvGraphicFramePr>
          <p:nvPr/>
        </p:nvGraphicFramePr>
        <p:xfrm>
          <a:off x="1214438" y="2276475"/>
          <a:ext cx="7750175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公式" r:id="rId1" imgW="71018400" imgH="23774400" progId="Equation.3">
                  <p:embed/>
                </p:oleObj>
              </mc:Choice>
              <mc:Fallback>
                <p:oleObj name="公式" r:id="rId1" imgW="71018400" imgH="23774400" progId="Equation.3">
                  <p:embed/>
                  <p:pic>
                    <p:nvPicPr>
                      <p:cNvPr id="0" name="图片 1228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14438" y="2276475"/>
                        <a:ext cx="7750175" cy="25923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19" name="Object 51"/>
          <p:cNvGraphicFramePr>
            <a:graphicFrameLocks noChangeAspect="1"/>
          </p:cNvGraphicFramePr>
          <p:nvPr/>
        </p:nvGraphicFramePr>
        <p:xfrm>
          <a:off x="4356100" y="1268413"/>
          <a:ext cx="10779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公式" r:id="rId3" imgW="9448800" imgH="5486400" progId="Equation.3">
                  <p:embed/>
                </p:oleObj>
              </mc:Choice>
              <mc:Fallback>
                <p:oleObj name="公式" r:id="rId3" imgW="9448800" imgH="5486400" progId="Equation.3">
                  <p:embed/>
                  <p:pic>
                    <p:nvPicPr>
                      <p:cNvPr id="0" name="图片 1228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6100" y="1268413"/>
                        <a:ext cx="1077913" cy="628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20" name="Object 52"/>
          <p:cNvGraphicFramePr>
            <a:graphicFrameLocks noChangeAspect="1"/>
          </p:cNvGraphicFramePr>
          <p:nvPr/>
        </p:nvGraphicFramePr>
        <p:xfrm>
          <a:off x="1979613" y="1268413"/>
          <a:ext cx="10414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公式" r:id="rId5" imgW="9448800" imgH="5486400" progId="Equation.3">
                  <p:embed/>
                </p:oleObj>
              </mc:Choice>
              <mc:Fallback>
                <p:oleObj name="公式" r:id="rId5" imgW="9448800" imgH="5486400" progId="Equation.3">
                  <p:embed/>
                  <p:pic>
                    <p:nvPicPr>
                      <p:cNvPr id="0" name="图片 1229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9613" y="1268413"/>
                        <a:ext cx="1041400" cy="6080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22" name="Rectangle 9"/>
          <p:cNvSpPr>
            <a:spLocks noChangeArrowheads="1"/>
          </p:cNvSpPr>
          <p:nvPr/>
        </p:nvSpPr>
        <p:spPr bwMode="auto">
          <a:xfrm>
            <a:off x="7885113" y="6308725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2DFEC45D-75BC-4EA3-AAFC-0E3CD44A8AD7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pic>
        <p:nvPicPr>
          <p:cNvPr id="7" name="Picture 6" descr="b16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73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3" name="Rectangle 2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A75DAEB0-A3D8-4C60-BD82-BA4B843C78DE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>
                <a:ea typeface="ˎ̥"/>
                <a:cs typeface="ˎ̥"/>
              </a:rPr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  <p:grpSp>
        <p:nvGrpSpPr>
          <p:cNvPr id="13554" name="Group 3"/>
          <p:cNvGrpSpPr/>
          <p:nvPr/>
        </p:nvGrpSpPr>
        <p:grpSpPr bwMode="auto">
          <a:xfrm>
            <a:off x="1139825" y="557213"/>
            <a:ext cx="7689850" cy="4837112"/>
            <a:chOff x="431" y="576"/>
            <a:chExt cx="4844" cy="3047"/>
          </a:xfrm>
        </p:grpSpPr>
        <p:grpSp>
          <p:nvGrpSpPr>
            <p:cNvPr id="13564" name="Group 4"/>
            <p:cNvGrpSpPr/>
            <p:nvPr/>
          </p:nvGrpSpPr>
          <p:grpSpPr bwMode="auto">
            <a:xfrm>
              <a:off x="431" y="864"/>
              <a:ext cx="2407" cy="2576"/>
              <a:chOff x="431" y="864"/>
              <a:chExt cx="2407" cy="2576"/>
            </a:xfrm>
          </p:grpSpPr>
          <p:pic>
            <p:nvPicPr>
              <p:cNvPr id="13576" name="Picture 5" descr="tu6"/>
              <p:cNvPicPr>
                <a:picLocks noChangeAspect="1" noChangeArrowheads="1"/>
              </p:cNvPicPr>
              <p:nvPr/>
            </p:nvPicPr>
            <p:blipFill>
              <a:blip r:embed="rId1" cstate="print"/>
              <a:srcRect t="2563" b="53847"/>
              <a:stretch>
                <a:fillRect/>
              </a:stretch>
            </p:blipFill>
            <p:spPr bwMode="auto">
              <a:xfrm>
                <a:off x="2064" y="864"/>
                <a:ext cx="774" cy="1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3540" name="Object 228"/>
              <p:cNvGraphicFramePr>
                <a:graphicFrameLocks noChangeAspect="1"/>
              </p:cNvGraphicFramePr>
              <p:nvPr/>
            </p:nvGraphicFramePr>
            <p:xfrm>
              <a:off x="1109" y="1050"/>
              <a:ext cx="756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5" name="公式" r:id="rId2" imgW="1308100" imgH="381000" progId="Equation.3">
                      <p:embed/>
                    </p:oleObj>
                  </mc:Choice>
                  <mc:Fallback>
                    <p:oleObj name="公式" r:id="rId2" imgW="1308100" imgH="381000" progId="Equation.3">
                      <p:embed/>
                      <p:pic>
                        <p:nvPicPr>
                          <p:cNvPr id="0" name="图片 102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1109" y="1050"/>
                            <a:ext cx="756" cy="248"/>
                          </a:xfrm>
                          <a:prstGeom prst="rect">
                            <a:avLst/>
                          </a:prstGeom>
                          <a:solidFill>
                            <a:srgbClr val="0000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577" name="Rectangle 7"/>
              <p:cNvSpPr>
                <a:spLocks noChangeArrowheads="1"/>
              </p:cNvSpPr>
              <p:nvPr/>
            </p:nvSpPr>
            <p:spPr bwMode="auto">
              <a:xfrm>
                <a:off x="431" y="1032"/>
                <a:ext cx="649" cy="2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000"/>
                  <a:t>锂辉石</a:t>
                </a:r>
                <a:r>
                  <a:rPr kumimoji="1" lang="en-US" altLang="zh-CN" sz="2000"/>
                  <a:t>:</a:t>
                </a:r>
                <a:endParaRPr kumimoji="1" lang="en-US" altLang="zh-CN" sz="2000"/>
              </a:p>
            </p:txBody>
          </p:sp>
          <p:graphicFrame>
            <p:nvGraphicFramePr>
              <p:cNvPr id="13541" name="Object 229"/>
              <p:cNvGraphicFramePr>
                <a:graphicFrameLocks noChangeAspect="1"/>
              </p:cNvGraphicFramePr>
              <p:nvPr/>
            </p:nvGraphicFramePr>
            <p:xfrm>
              <a:off x="1055" y="1554"/>
              <a:ext cx="912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" name="公式" r:id="rId4" imgW="1397000" imgH="381000" progId="Equation.3">
                      <p:embed/>
                    </p:oleObj>
                  </mc:Choice>
                  <mc:Fallback>
                    <p:oleObj name="公式" r:id="rId4" imgW="1397000" imgH="381000" progId="Equation.3">
                      <p:embed/>
                      <p:pic>
                        <p:nvPicPr>
                          <p:cNvPr id="0" name="图片 102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055" y="1554"/>
                            <a:ext cx="912" cy="235"/>
                          </a:xfrm>
                          <a:prstGeom prst="rect">
                            <a:avLst/>
                          </a:prstGeom>
                          <a:solidFill>
                            <a:srgbClr val="003399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578" name="Rectangle 9"/>
              <p:cNvSpPr>
                <a:spLocks noChangeArrowheads="1"/>
              </p:cNvSpPr>
              <p:nvPr/>
            </p:nvSpPr>
            <p:spPr bwMode="auto">
              <a:xfrm>
                <a:off x="431" y="1512"/>
                <a:ext cx="649" cy="2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000"/>
                  <a:t>钠长石</a:t>
                </a:r>
                <a:r>
                  <a:rPr kumimoji="1" lang="en-US" altLang="zh-CN" sz="2000"/>
                  <a:t>:</a:t>
                </a:r>
                <a:endParaRPr kumimoji="1" lang="en-US" altLang="zh-CN" sz="2000"/>
              </a:p>
            </p:txBody>
          </p:sp>
          <p:graphicFrame>
            <p:nvGraphicFramePr>
              <p:cNvPr id="13542" name="Object 230"/>
              <p:cNvGraphicFramePr>
                <a:graphicFrameLocks noChangeAspect="1"/>
              </p:cNvGraphicFramePr>
              <p:nvPr/>
            </p:nvGraphicFramePr>
            <p:xfrm>
              <a:off x="1055" y="2129"/>
              <a:ext cx="866" cy="2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7" name="公式" r:id="rId6" imgW="1270000" imgH="381000" progId="Equation.3">
                      <p:embed/>
                    </p:oleObj>
                  </mc:Choice>
                  <mc:Fallback>
                    <p:oleObj name="公式" r:id="rId6" imgW="1270000" imgH="381000" progId="Equation.3">
                      <p:embed/>
                      <p:pic>
                        <p:nvPicPr>
                          <p:cNvPr id="0" name="图片 102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1055" y="2129"/>
                            <a:ext cx="866" cy="241"/>
                          </a:xfrm>
                          <a:prstGeom prst="rect">
                            <a:avLst/>
                          </a:prstGeom>
                          <a:solidFill>
                            <a:srgbClr val="0000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543" name="Object 231"/>
              <p:cNvGraphicFramePr>
                <a:graphicFrameLocks noChangeAspect="1"/>
              </p:cNvGraphicFramePr>
              <p:nvPr/>
            </p:nvGraphicFramePr>
            <p:xfrm>
              <a:off x="479" y="2658"/>
              <a:ext cx="1584" cy="2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8" name="公式" r:id="rId8" imgW="2120900" imgH="355600" progId="Equation.3">
                      <p:embed/>
                    </p:oleObj>
                  </mc:Choice>
                  <mc:Fallback>
                    <p:oleObj name="公式" r:id="rId8" imgW="2120900" imgH="355600" progId="Equation.3">
                      <p:embed/>
                      <p:pic>
                        <p:nvPicPr>
                          <p:cNvPr id="0" name="图片 102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479" y="2658"/>
                            <a:ext cx="1584" cy="249"/>
                          </a:xfrm>
                          <a:prstGeom prst="rect">
                            <a:avLst/>
                          </a:prstGeom>
                          <a:solidFill>
                            <a:srgbClr val="0000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544" name="Object 232"/>
              <p:cNvGraphicFramePr>
                <a:graphicFrameLocks noChangeAspect="1"/>
              </p:cNvGraphicFramePr>
              <p:nvPr/>
            </p:nvGraphicFramePr>
            <p:xfrm>
              <a:off x="643" y="3145"/>
              <a:ext cx="1592" cy="2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9" name="公式" r:id="rId10" imgW="2057400" imgH="355600" progId="Equation.3">
                      <p:embed/>
                    </p:oleObj>
                  </mc:Choice>
                  <mc:Fallback>
                    <p:oleObj name="公式" r:id="rId10" imgW="2057400" imgH="355600" progId="Equation.3">
                      <p:embed/>
                      <p:pic>
                        <p:nvPicPr>
                          <p:cNvPr id="0" name="图片 102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643" y="3145"/>
                            <a:ext cx="1592" cy="260"/>
                          </a:xfrm>
                          <a:prstGeom prst="rect">
                            <a:avLst/>
                          </a:prstGeom>
                          <a:solidFill>
                            <a:srgbClr val="0000FF"/>
                          </a:solidFill>
                          <a:ln w="19050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579" name="Rectangle 13"/>
              <p:cNvSpPr>
                <a:spLocks noChangeArrowheads="1"/>
              </p:cNvSpPr>
              <p:nvPr/>
            </p:nvSpPr>
            <p:spPr bwMode="auto">
              <a:xfrm>
                <a:off x="431" y="2106"/>
                <a:ext cx="649" cy="2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000"/>
                  <a:t>钾长石</a:t>
                </a:r>
                <a:r>
                  <a:rPr kumimoji="1" lang="en-US" altLang="zh-CN" sz="2000"/>
                  <a:t>:</a:t>
                </a:r>
                <a:endParaRPr kumimoji="1" lang="en-US" altLang="zh-CN" sz="2000"/>
              </a:p>
            </p:txBody>
          </p:sp>
          <p:sp>
            <p:nvSpPr>
              <p:cNvPr id="13580" name="Rectangle 14"/>
              <p:cNvSpPr>
                <a:spLocks noChangeArrowheads="1"/>
              </p:cNvSpPr>
              <p:nvPr/>
            </p:nvSpPr>
            <p:spPr bwMode="auto">
              <a:xfrm>
                <a:off x="431" y="2410"/>
                <a:ext cx="649" cy="2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000"/>
                  <a:t>光卤石</a:t>
                </a:r>
                <a:r>
                  <a:rPr kumimoji="1" lang="en-US" altLang="zh-CN" sz="2000"/>
                  <a:t>:</a:t>
                </a:r>
                <a:endParaRPr kumimoji="1" lang="en-US" altLang="zh-CN" sz="2000"/>
              </a:p>
            </p:txBody>
          </p:sp>
          <p:sp>
            <p:nvSpPr>
              <p:cNvPr id="13581" name="Rectangle 15"/>
              <p:cNvSpPr>
                <a:spLocks noChangeArrowheads="1"/>
              </p:cNvSpPr>
              <p:nvPr/>
            </p:nvSpPr>
            <p:spPr bwMode="auto">
              <a:xfrm>
                <a:off x="431" y="2951"/>
                <a:ext cx="649" cy="2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kumimoji="1" lang="zh-CN" altLang="en-US" sz="2000"/>
                  <a:t>明矾石</a:t>
                </a:r>
                <a:r>
                  <a:rPr kumimoji="1" lang="en-US" altLang="zh-CN" sz="2000"/>
                  <a:t>:</a:t>
                </a:r>
                <a:endParaRPr kumimoji="1" lang="en-US" altLang="zh-CN" sz="2000"/>
              </a:p>
            </p:txBody>
          </p:sp>
          <p:pic>
            <p:nvPicPr>
              <p:cNvPr id="13582" name="Picture 16" descr="tu6"/>
              <p:cNvPicPr>
                <a:picLocks noChangeAspect="1" noChangeArrowheads="1"/>
              </p:cNvPicPr>
              <p:nvPr/>
            </p:nvPicPr>
            <p:blipFill>
              <a:blip r:embed="rId1" cstate="print"/>
              <a:srcRect l="43411" t="44872" b="28206"/>
              <a:stretch>
                <a:fillRect/>
              </a:stretch>
            </p:blipFill>
            <p:spPr bwMode="auto">
              <a:xfrm>
                <a:off x="2381" y="2432"/>
                <a:ext cx="438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565" name="Group 17"/>
            <p:cNvGrpSpPr/>
            <p:nvPr/>
          </p:nvGrpSpPr>
          <p:grpSpPr bwMode="auto">
            <a:xfrm>
              <a:off x="2928" y="576"/>
              <a:ext cx="1632" cy="1216"/>
              <a:chOff x="2928" y="576"/>
              <a:chExt cx="1632" cy="1216"/>
            </a:xfrm>
          </p:grpSpPr>
          <p:graphicFrame>
            <p:nvGraphicFramePr>
              <p:cNvPr id="13545" name="Object 233"/>
              <p:cNvGraphicFramePr>
                <a:graphicFrameLocks noChangeAspect="1"/>
              </p:cNvGraphicFramePr>
              <p:nvPr/>
            </p:nvGraphicFramePr>
            <p:xfrm>
              <a:off x="3552" y="576"/>
              <a:ext cx="1008" cy="8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0" name="Image" r:id="rId12" imgW="2540000" imgH="2082800" progId="">
                      <p:embed/>
                    </p:oleObj>
                  </mc:Choice>
                  <mc:Fallback>
                    <p:oleObj name="Image" r:id="rId12" imgW="2540000" imgH="2082800" progId="">
                      <p:embed/>
                      <p:pic>
                        <p:nvPicPr>
                          <p:cNvPr id="0" name="图片 102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3552" y="576"/>
                            <a:ext cx="1008" cy="826"/>
                          </a:xfrm>
                          <a:prstGeom prst="rect">
                            <a:avLst/>
                          </a:prstGeom>
                          <a:noFill/>
                          <a:ln w="12700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546" name="Object 234"/>
              <p:cNvGraphicFramePr>
                <a:graphicFrameLocks noChangeAspect="1"/>
              </p:cNvGraphicFramePr>
              <p:nvPr/>
            </p:nvGraphicFramePr>
            <p:xfrm>
              <a:off x="3552" y="1104"/>
              <a:ext cx="1008" cy="2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1" name="公式" r:id="rId14" imgW="1625600" imgH="381000" progId="Equation.3">
                      <p:embed/>
                    </p:oleObj>
                  </mc:Choice>
                  <mc:Fallback>
                    <p:oleObj name="公式" r:id="rId14" imgW="1625600" imgH="381000" progId="Equation.3">
                      <p:embed/>
                      <p:pic>
                        <p:nvPicPr>
                          <p:cNvPr id="0" name="图片 103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3552" y="1104"/>
                            <a:ext cx="1008" cy="22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574" name="Text Box 20"/>
              <p:cNvSpPr txBox="1">
                <a:spLocks noChangeArrowheads="1"/>
              </p:cNvSpPr>
              <p:nvPr/>
            </p:nvSpPr>
            <p:spPr bwMode="auto">
              <a:xfrm>
                <a:off x="2928" y="1062"/>
                <a:ext cx="649" cy="2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000"/>
                  <a:t>绿柱石</a:t>
                </a:r>
                <a:r>
                  <a:rPr kumimoji="1" lang="en-US" altLang="zh-CN" sz="2000"/>
                  <a:t>:</a:t>
                </a:r>
                <a:endParaRPr kumimoji="1" lang="en-US" altLang="zh-CN" sz="2000">
                  <a:hlinkClick r:id="rId16" action="ppaction://hlinksldjump"/>
                </a:endParaRPr>
              </a:p>
            </p:txBody>
          </p:sp>
          <p:sp>
            <p:nvSpPr>
              <p:cNvPr id="13575" name="Rectangle 21"/>
              <p:cNvSpPr>
                <a:spLocks noChangeArrowheads="1"/>
              </p:cNvSpPr>
              <p:nvPr/>
            </p:nvSpPr>
            <p:spPr bwMode="auto">
              <a:xfrm>
                <a:off x="2928" y="1542"/>
                <a:ext cx="649" cy="2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000"/>
                  <a:t>菱镁矿</a:t>
                </a:r>
                <a:r>
                  <a:rPr kumimoji="1" lang="en-US" altLang="zh-CN" sz="2000"/>
                  <a:t>:</a:t>
                </a:r>
                <a:endParaRPr kumimoji="1" lang="en-US" altLang="zh-CN" sz="2000"/>
              </a:p>
            </p:txBody>
          </p:sp>
          <p:graphicFrame>
            <p:nvGraphicFramePr>
              <p:cNvPr id="13547" name="Object 235"/>
              <p:cNvGraphicFramePr>
                <a:graphicFrameLocks noChangeAspect="1"/>
              </p:cNvGraphicFramePr>
              <p:nvPr/>
            </p:nvGraphicFramePr>
            <p:xfrm>
              <a:off x="3552" y="1536"/>
              <a:ext cx="576" cy="2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2" name="公式" r:id="rId17" imgW="863600" imgH="381000" progId="Equation.3">
                      <p:embed/>
                    </p:oleObj>
                  </mc:Choice>
                  <mc:Fallback>
                    <p:oleObj name="公式" r:id="rId17" imgW="863600" imgH="381000" progId="Equation.3">
                      <p:embed/>
                      <p:pic>
                        <p:nvPicPr>
                          <p:cNvPr id="0" name="图片 103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3552" y="1536"/>
                            <a:ext cx="576" cy="239"/>
                          </a:xfrm>
                          <a:prstGeom prst="rect">
                            <a:avLst/>
                          </a:prstGeom>
                          <a:solidFill>
                            <a:srgbClr val="0000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566" name="Group 23"/>
            <p:cNvGrpSpPr/>
            <p:nvPr/>
          </p:nvGrpSpPr>
          <p:grpSpPr bwMode="auto">
            <a:xfrm>
              <a:off x="2925" y="2160"/>
              <a:ext cx="2350" cy="1463"/>
              <a:chOff x="2928" y="2153"/>
              <a:chExt cx="2350" cy="1463"/>
            </a:xfrm>
          </p:grpSpPr>
          <p:sp>
            <p:nvSpPr>
              <p:cNvPr id="13567" name="Rectangle 24"/>
              <p:cNvSpPr>
                <a:spLocks noChangeArrowheads="1"/>
              </p:cNvSpPr>
              <p:nvPr/>
            </p:nvSpPr>
            <p:spPr bwMode="auto">
              <a:xfrm>
                <a:off x="3120" y="2153"/>
                <a:ext cx="2158" cy="59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3568" name="Group 25"/>
              <p:cNvGrpSpPr/>
              <p:nvPr/>
            </p:nvGrpSpPr>
            <p:grpSpPr bwMode="auto">
              <a:xfrm>
                <a:off x="2928" y="2160"/>
                <a:ext cx="1776" cy="1456"/>
                <a:chOff x="2928" y="2160"/>
                <a:chExt cx="1776" cy="1456"/>
              </a:xfrm>
            </p:grpSpPr>
            <p:sp>
              <p:nvSpPr>
                <p:cNvPr id="13569" name="Rectangle 26"/>
                <p:cNvSpPr>
                  <a:spLocks noChangeArrowheads="1"/>
                </p:cNvSpPr>
                <p:nvPr/>
              </p:nvSpPr>
              <p:spPr bwMode="auto">
                <a:xfrm>
                  <a:off x="2928" y="2160"/>
                  <a:ext cx="67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r>
                    <a:rPr kumimoji="1" lang="zh-CN" altLang="en-US" sz="2000">
                      <a:solidFill>
                        <a:srgbClr val="FF0000"/>
                      </a:solidFill>
                    </a:rPr>
                    <a:t>石    膏</a:t>
                  </a:r>
                  <a:r>
                    <a:rPr kumimoji="1" lang="en-US" altLang="zh-CN" sz="2000"/>
                    <a:t>:</a:t>
                  </a:r>
                  <a:endParaRPr kumimoji="1" lang="en-US" altLang="zh-CN" sz="2000"/>
                </a:p>
              </p:txBody>
            </p:sp>
            <p:graphicFrame>
              <p:nvGraphicFramePr>
                <p:cNvPr id="13548" name="Object 236"/>
                <p:cNvGraphicFramePr>
                  <a:graphicFrameLocks noChangeAspect="1"/>
                </p:cNvGraphicFramePr>
                <p:nvPr/>
              </p:nvGraphicFramePr>
              <p:xfrm>
                <a:off x="3552" y="2160"/>
                <a:ext cx="1152" cy="24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3" name="公式" r:id="rId19" imgW="1562100" imgH="355600" progId="Equation.3">
                        <p:embed/>
                      </p:oleObj>
                    </mc:Choice>
                    <mc:Fallback>
                      <p:oleObj name="公式" r:id="rId19" imgW="1562100" imgH="355600" progId="Equation.3">
                        <p:embed/>
                        <p:pic>
                          <p:nvPicPr>
                            <p:cNvPr id="0" name="图片 1032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552" y="2160"/>
                              <a:ext cx="1152" cy="248"/>
                            </a:xfrm>
                            <a:prstGeom prst="rect">
                              <a:avLst/>
                            </a:prstGeom>
                            <a:solidFill>
                              <a:srgbClr val="0000FF"/>
                            </a:solidFill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357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928" y="2406"/>
                  <a:ext cx="649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kumimoji="1" lang="zh-CN" altLang="en-US" sz="2000"/>
                    <a:t>大理石</a:t>
                  </a:r>
                  <a:r>
                    <a:rPr kumimoji="1" lang="en-US" altLang="zh-CN" sz="2000"/>
                    <a:t>:</a:t>
                  </a:r>
                  <a:endParaRPr kumimoji="1" lang="en-US" altLang="zh-CN" sz="2000"/>
                </a:p>
              </p:txBody>
            </p:sp>
            <p:graphicFrame>
              <p:nvGraphicFramePr>
                <p:cNvPr id="13549" name="Object 237"/>
                <p:cNvGraphicFramePr>
                  <a:graphicFrameLocks noChangeAspect="1"/>
                </p:cNvGraphicFramePr>
                <p:nvPr/>
              </p:nvGraphicFramePr>
              <p:xfrm>
                <a:off x="3552" y="2400"/>
                <a:ext cx="576" cy="25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4" name="公式" r:id="rId21" imgW="800100" imgH="381000" progId="Equation.3">
                        <p:embed/>
                      </p:oleObj>
                    </mc:Choice>
                    <mc:Fallback>
                      <p:oleObj name="公式" r:id="rId21" imgW="800100" imgH="381000" progId="Equation.3">
                        <p:embed/>
                        <p:pic>
                          <p:nvPicPr>
                            <p:cNvPr id="0" name="图片 1033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552" y="2400"/>
                              <a:ext cx="576" cy="259"/>
                            </a:xfrm>
                            <a:prstGeom prst="rect">
                              <a:avLst/>
                            </a:prstGeom>
                            <a:solidFill>
                              <a:srgbClr val="0000FF"/>
                            </a:solidFill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3571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928" y="2640"/>
                  <a:ext cx="67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r>
                    <a:rPr kumimoji="1" lang="zh-CN" altLang="en-US" sz="2000">
                      <a:solidFill>
                        <a:srgbClr val="FF0000"/>
                      </a:solidFill>
                    </a:rPr>
                    <a:t>萤    石</a:t>
                  </a:r>
                  <a:r>
                    <a:rPr kumimoji="1" lang="en-US" altLang="zh-CN" sz="2000">
                      <a:solidFill>
                        <a:srgbClr val="FF0000"/>
                      </a:solidFill>
                    </a:rPr>
                    <a:t>:</a:t>
                  </a:r>
                  <a:endParaRPr kumimoji="1" lang="en-US" altLang="zh-CN" sz="2000">
                    <a:solidFill>
                      <a:srgbClr val="FF0000"/>
                    </a:solidFill>
                  </a:endParaRPr>
                </a:p>
              </p:txBody>
            </p:sp>
            <p:graphicFrame>
              <p:nvGraphicFramePr>
                <p:cNvPr id="13550" name="Object 238"/>
                <p:cNvGraphicFramePr>
                  <a:graphicFrameLocks noChangeAspect="1"/>
                </p:cNvGraphicFramePr>
                <p:nvPr/>
              </p:nvGraphicFramePr>
              <p:xfrm>
                <a:off x="3552" y="2640"/>
                <a:ext cx="384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5" name="公式" r:id="rId23" imgW="546100" imgH="355600" progId="Equation.3">
                        <p:embed/>
                      </p:oleObj>
                    </mc:Choice>
                    <mc:Fallback>
                      <p:oleObj name="公式" r:id="rId23" imgW="546100" imgH="355600" progId="Equation.3">
                        <p:embed/>
                        <p:pic>
                          <p:nvPicPr>
                            <p:cNvPr id="0" name="图片 1034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552" y="2640"/>
                              <a:ext cx="384" cy="236"/>
                            </a:xfrm>
                            <a:prstGeom prst="rect">
                              <a:avLst/>
                            </a:prstGeom>
                            <a:solidFill>
                              <a:srgbClr val="0000FF"/>
                            </a:solidFill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3572" name="Rectangle 32"/>
                <p:cNvSpPr>
                  <a:spLocks noChangeArrowheads="1"/>
                </p:cNvSpPr>
                <p:nvPr/>
              </p:nvSpPr>
              <p:spPr bwMode="auto">
                <a:xfrm>
                  <a:off x="2928" y="2886"/>
                  <a:ext cx="649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kumimoji="1" lang="zh-CN" altLang="en-US" sz="2000">
                      <a:solidFill>
                        <a:srgbClr val="FF0000"/>
                      </a:solidFill>
                    </a:rPr>
                    <a:t>天青石</a:t>
                  </a:r>
                  <a:r>
                    <a:rPr kumimoji="1" lang="en-US" altLang="zh-CN" sz="2000"/>
                    <a:t>:</a:t>
                  </a:r>
                  <a:endParaRPr kumimoji="1" lang="en-US" altLang="zh-CN" sz="2000"/>
                </a:p>
              </p:txBody>
            </p:sp>
            <p:graphicFrame>
              <p:nvGraphicFramePr>
                <p:cNvPr id="13551" name="Object 239"/>
                <p:cNvGraphicFramePr>
                  <a:graphicFrameLocks noChangeAspect="1"/>
                </p:cNvGraphicFramePr>
                <p:nvPr/>
              </p:nvGraphicFramePr>
              <p:xfrm>
                <a:off x="3600" y="2880"/>
                <a:ext cx="528" cy="24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6" name="公式" r:id="rId25" imgW="723900" imgH="355600" progId="Equation.3">
                        <p:embed/>
                      </p:oleObj>
                    </mc:Choice>
                    <mc:Fallback>
                      <p:oleObj name="公式" r:id="rId25" imgW="723900" imgH="355600" progId="Equation.3">
                        <p:embed/>
                        <p:pic>
                          <p:nvPicPr>
                            <p:cNvPr id="0" name="图片 1035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600" y="2880"/>
                              <a:ext cx="528" cy="249"/>
                            </a:xfrm>
                            <a:prstGeom prst="rect">
                              <a:avLst/>
                            </a:prstGeom>
                            <a:solidFill>
                              <a:srgbClr val="0000FF"/>
                            </a:solidFill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3573" name="Rectangle 34"/>
                <p:cNvSpPr>
                  <a:spLocks noChangeArrowheads="1"/>
                </p:cNvSpPr>
                <p:nvPr/>
              </p:nvSpPr>
              <p:spPr bwMode="auto">
                <a:xfrm>
                  <a:off x="2928" y="3366"/>
                  <a:ext cx="649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kumimoji="1" lang="zh-CN" altLang="en-US" sz="2000">
                      <a:solidFill>
                        <a:srgbClr val="FF0000"/>
                      </a:solidFill>
                    </a:rPr>
                    <a:t>重晶石</a:t>
                  </a:r>
                  <a:r>
                    <a:rPr kumimoji="1" lang="en-US" altLang="zh-CN" sz="2000">
                      <a:solidFill>
                        <a:srgbClr val="FF0000"/>
                      </a:solidFill>
                    </a:rPr>
                    <a:t>:</a:t>
                  </a:r>
                  <a:endParaRPr kumimoji="1" lang="en-US" altLang="zh-CN" sz="2000">
                    <a:solidFill>
                      <a:srgbClr val="FF0000"/>
                    </a:solidFill>
                  </a:endParaRPr>
                </a:p>
              </p:txBody>
            </p:sp>
            <p:graphicFrame>
              <p:nvGraphicFramePr>
                <p:cNvPr id="13552" name="Object 240"/>
                <p:cNvGraphicFramePr>
                  <a:graphicFrameLocks noChangeAspect="1"/>
                </p:cNvGraphicFramePr>
                <p:nvPr/>
              </p:nvGraphicFramePr>
              <p:xfrm>
                <a:off x="3600" y="3360"/>
                <a:ext cx="528" cy="2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7" name="公式" r:id="rId27" imgW="787400" imgH="355600" progId="Equation.3">
                        <p:embed/>
                      </p:oleObj>
                    </mc:Choice>
                    <mc:Fallback>
                      <p:oleObj name="公式" r:id="rId27" imgW="787400" imgH="355600" progId="Equation.3">
                        <p:embed/>
                        <p:pic>
                          <p:nvPicPr>
                            <p:cNvPr id="0" name="图片 1036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600" y="3360"/>
                              <a:ext cx="528" cy="228"/>
                            </a:xfrm>
                            <a:prstGeom prst="rect">
                              <a:avLst/>
                            </a:prstGeom>
                            <a:solidFill>
                              <a:srgbClr val="0000FF"/>
                            </a:solidFill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sp>
        <p:nvSpPr>
          <p:cNvPr id="13555" name="Rectangle 38"/>
          <p:cNvSpPr>
            <a:spLocks noChangeArrowheads="1"/>
          </p:cNvSpPr>
          <p:nvPr/>
        </p:nvSpPr>
        <p:spPr bwMode="auto">
          <a:xfrm>
            <a:off x="1116013" y="333375"/>
            <a:ext cx="2047875" cy="64135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bg2"/>
            </a:prstShdw>
          </a:effectLst>
        </p:spPr>
        <p:txBody>
          <a:bodyPr>
            <a:spAutoFit/>
          </a:bodyPr>
          <a:lstStyle/>
          <a:p>
            <a:r>
              <a:rPr kumimoji="1" lang="zh-CN" altLang="en-US" sz="3600">
                <a:solidFill>
                  <a:srgbClr val="FF0000"/>
                </a:solidFill>
              </a:rPr>
              <a:t>常见矿石</a:t>
            </a:r>
            <a:endParaRPr kumimoji="1" lang="en-US" altLang="zh-CN" sz="3600">
              <a:solidFill>
                <a:srgbClr val="FF0000"/>
              </a:solidFill>
            </a:endParaRPr>
          </a:p>
        </p:txBody>
      </p:sp>
      <p:grpSp>
        <p:nvGrpSpPr>
          <p:cNvPr id="39" name="Group 26"/>
          <p:cNvGrpSpPr/>
          <p:nvPr/>
        </p:nvGrpSpPr>
        <p:grpSpPr bwMode="auto">
          <a:xfrm>
            <a:off x="1174750" y="5157788"/>
            <a:ext cx="1430338" cy="1492250"/>
            <a:chOff x="295" y="1344"/>
            <a:chExt cx="1587" cy="1885"/>
          </a:xfrm>
        </p:grpSpPr>
        <p:pic>
          <p:nvPicPr>
            <p:cNvPr id="13562" name="Picture 16" descr="方解石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95" y="1344"/>
              <a:ext cx="1587" cy="1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63" name="Text Box 17"/>
            <p:cNvSpPr txBox="1">
              <a:spLocks noChangeArrowheads="1"/>
            </p:cNvSpPr>
            <p:nvPr/>
          </p:nvSpPr>
          <p:spPr bwMode="auto">
            <a:xfrm>
              <a:off x="703" y="2568"/>
              <a:ext cx="1043" cy="6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/>
                <a:t>方解石</a:t>
              </a:r>
              <a:r>
                <a:rPr lang="zh-CN" altLang="en-US" sz="2800"/>
                <a:t> </a:t>
              </a:r>
              <a:endParaRPr lang="zh-CN" altLang="en-US" sz="2800"/>
            </a:p>
          </p:txBody>
        </p:sp>
      </p:grpSp>
      <p:pic>
        <p:nvPicPr>
          <p:cNvPr id="13557" name="Picture 20" descr="天青石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548563" y="3671888"/>
            <a:ext cx="106362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oup 27"/>
          <p:cNvGrpSpPr/>
          <p:nvPr/>
        </p:nvGrpSpPr>
        <p:grpSpPr bwMode="auto">
          <a:xfrm>
            <a:off x="2954338" y="5165725"/>
            <a:ext cx="1495425" cy="1477963"/>
            <a:chOff x="1973" y="1355"/>
            <a:chExt cx="1728" cy="1617"/>
          </a:xfrm>
        </p:grpSpPr>
        <p:pic>
          <p:nvPicPr>
            <p:cNvPr id="13560" name="Picture 22" descr="碳酸锶矿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1973" y="1355"/>
              <a:ext cx="1497" cy="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61" name="Rectangle 23"/>
            <p:cNvSpPr>
              <a:spLocks noChangeArrowheads="1"/>
            </p:cNvSpPr>
            <p:nvPr/>
          </p:nvSpPr>
          <p:spPr bwMode="auto">
            <a:xfrm>
              <a:off x="2200" y="2400"/>
              <a:ext cx="1501" cy="5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r>
                <a:rPr lang="zh-CN" altLang="en-US" sz="2000"/>
                <a:t>碳酸锶矿</a:t>
              </a:r>
              <a:r>
                <a:rPr lang="zh-CN" altLang="en-US" sz="2800"/>
                <a:t> </a:t>
              </a:r>
              <a:endParaRPr lang="zh-CN" altLang="en-US" sz="2800"/>
            </a:p>
          </p:txBody>
        </p:sp>
      </p:grpSp>
      <p:pic>
        <p:nvPicPr>
          <p:cNvPr id="13559" name="Picture 18" descr="石膏"/>
          <p:cNvPicPr>
            <a:picLocks noChangeAspect="1" noChangeArrowheads="1"/>
          </p:cNvPicPr>
          <p:nvPr/>
        </p:nvPicPr>
        <p:blipFill>
          <a:blip r:embed="rId32" cstate="print"/>
          <a:srcRect l="10231"/>
          <a:stretch>
            <a:fillRect/>
          </a:stretch>
        </p:blipFill>
        <p:spPr bwMode="auto">
          <a:xfrm>
            <a:off x="7440613" y="1935163"/>
            <a:ext cx="13890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755576" y="692696"/>
            <a:ext cx="2537874" cy="64633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4.</a:t>
            </a:r>
            <a:r>
              <a:rPr lang="zh-CN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硫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代酸盐 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755576" y="1412776"/>
            <a:ext cx="8208963" cy="42354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  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硫代酸盐和硫代亚酸盐与酸反应时生成硫代酸和硫代亚酸，它们立即分解放出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H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并析出硫化物。</a:t>
            </a:r>
            <a:endParaRPr kumimoji="1" lang="zh-CN" altLang="en-US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    </a:t>
            </a:r>
            <a:r>
              <a:rPr kumimoji="1"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2MS</a:t>
            </a:r>
            <a:r>
              <a:rPr kumimoji="1" lang="en-US" altLang="zh-CN" sz="3200" b="1" baseline="-25000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kumimoji="1" lang="en-US" altLang="zh-CN" sz="3200" b="1" baseline="30000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3-</a:t>
            </a:r>
            <a:r>
              <a:rPr kumimoji="1"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+6H</a:t>
            </a:r>
            <a:r>
              <a:rPr kumimoji="1" lang="en-US" altLang="zh-CN" sz="3200" b="1" baseline="30000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r>
              <a:rPr kumimoji="1"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==M</a:t>
            </a:r>
            <a:r>
              <a:rPr kumimoji="1" lang="en-US" altLang="zh-CN" sz="3200" b="1" baseline="-25000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kumimoji="1" lang="en-US" altLang="zh-CN" sz="3200" b="1" baseline="-25000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  <a:r>
              <a:rPr kumimoji="1"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↓+3H</a:t>
            </a:r>
            <a:r>
              <a:rPr kumimoji="1" lang="en-US" altLang="zh-CN" sz="3200" b="1" baseline="-25000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S↑(M=</a:t>
            </a:r>
            <a:r>
              <a:rPr kumimoji="1" lang="en-US" altLang="zh-CN" sz="3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As,Sb</a:t>
            </a:r>
            <a:r>
              <a:rPr kumimoji="1"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br>
              <a:rPr kumimoji="1"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kumimoji="1"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    2MS</a:t>
            </a:r>
            <a:r>
              <a:rPr kumimoji="1" lang="en-US" altLang="zh-CN" sz="3200" b="1" baseline="-25000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 baseline="30000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3-</a:t>
            </a:r>
            <a:r>
              <a:rPr kumimoji="1"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+6H</a:t>
            </a:r>
            <a:r>
              <a:rPr kumimoji="1" lang="en-US" altLang="zh-CN" sz="3200" b="1" baseline="30000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r>
              <a:rPr kumimoji="1"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==M</a:t>
            </a:r>
            <a:r>
              <a:rPr kumimoji="1" lang="en-US" altLang="zh-CN" sz="3200" b="1" baseline="-25000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kumimoji="1" lang="en-US" altLang="zh-CN" sz="3200" b="1" baseline="-25000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↓+3H</a:t>
            </a:r>
            <a:r>
              <a:rPr kumimoji="1" lang="en-US" altLang="zh-CN" sz="3200" b="1" baseline="-25000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S↑(M=</a:t>
            </a:r>
            <a:r>
              <a:rPr kumimoji="1" lang="en-US" altLang="zh-CN" sz="3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As,Sb</a:t>
            </a:r>
            <a:r>
              <a:rPr kumimoji="1"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kumimoji="1"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  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利用上述反应在分析化学中用于这些元素的</a:t>
            </a:r>
            <a:r>
              <a:rPr kumimoji="1"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鉴定和分离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kumimoji="1" lang="zh-CN" altLang="en-US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8244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684F62F8-9E3E-4006-B4D3-5F813E0F146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11"/>
          <p:cNvSpPr>
            <a:spLocks noChangeArrowheads="1"/>
          </p:cNvSpPr>
          <p:nvPr/>
        </p:nvSpPr>
        <p:spPr bwMode="auto">
          <a:xfrm>
            <a:off x="8027988" y="6356350"/>
            <a:ext cx="7921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78464322-FD44-47E8-AD9B-716821BE7270}" type="slidenum">
              <a:rPr kumimoji="1" lang="en-US" altLang="zh-CN" sz="1600">
                <a:solidFill>
                  <a:srgbClr val="080808"/>
                </a:solidFill>
                <a:ea typeface="ˎ̥"/>
                <a:cs typeface="ˎ̥"/>
              </a:rPr>
            </a:fld>
            <a:r>
              <a:rPr kumimoji="1" lang="en-US" altLang="zh-CN" sz="1600">
                <a:solidFill>
                  <a:srgbClr val="111111"/>
                </a:solidFill>
              </a:rPr>
              <a:t> </a:t>
            </a:r>
            <a:endParaRPr kumimoji="1" lang="en-US" altLang="zh-CN" sz="1600">
              <a:solidFill>
                <a:srgbClr val="111111"/>
              </a:solidFill>
              <a:ea typeface="ˎ̥"/>
              <a:cs typeface="ˎ̥"/>
            </a:endParaRPr>
          </a:p>
        </p:txBody>
      </p:sp>
      <p:sp>
        <p:nvSpPr>
          <p:cNvPr id="216066" name="Rectangle 11"/>
          <p:cNvSpPr>
            <a:spLocks noChangeArrowheads="1"/>
          </p:cNvSpPr>
          <p:nvPr/>
        </p:nvSpPr>
        <p:spPr bwMode="auto">
          <a:xfrm>
            <a:off x="2339975" y="260350"/>
            <a:ext cx="40322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lang="en-US" altLang="zh-CN" sz="4800">
                <a:solidFill>
                  <a:srgbClr val="111111"/>
                </a:solidFill>
              </a:rPr>
              <a:t>9.5 </a:t>
            </a:r>
            <a:r>
              <a:rPr lang="zh-CN" altLang="en-US" sz="4800">
                <a:solidFill>
                  <a:srgbClr val="111111"/>
                </a:solidFill>
              </a:rPr>
              <a:t>铜族金属</a:t>
            </a:r>
            <a:r>
              <a:rPr lang="en-US" altLang="zh-CN" sz="4800">
                <a:solidFill>
                  <a:srgbClr val="111111"/>
                </a:solidFill>
              </a:rPr>
              <a:t> </a:t>
            </a:r>
            <a:endParaRPr lang="en-US" altLang="zh-CN" sz="4800">
              <a:solidFill>
                <a:srgbClr val="111111"/>
              </a:solidFill>
            </a:endParaRPr>
          </a:p>
        </p:txBody>
      </p:sp>
      <p:sp>
        <p:nvSpPr>
          <p:cNvPr id="216067" name="Rectangle 12"/>
          <p:cNvSpPr>
            <a:spLocks noChangeArrowheads="1"/>
          </p:cNvSpPr>
          <p:nvPr/>
        </p:nvSpPr>
        <p:spPr bwMode="auto">
          <a:xfrm>
            <a:off x="2484438" y="1484313"/>
            <a:ext cx="450215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4000">
                <a:solidFill>
                  <a:srgbClr val="111111"/>
                </a:solidFill>
              </a:rPr>
              <a:t>9.5.1 </a:t>
            </a:r>
            <a:r>
              <a:rPr lang="zh-CN" altLang="en-US" sz="4000">
                <a:solidFill>
                  <a:srgbClr val="111111"/>
                </a:solidFill>
              </a:rPr>
              <a:t>铜族金属通性 </a:t>
            </a:r>
            <a:endParaRPr lang="zh-CN" altLang="en-US" sz="4000">
              <a:solidFill>
                <a:srgbClr val="111111"/>
              </a:solidFill>
            </a:endParaRPr>
          </a:p>
        </p:txBody>
      </p:sp>
      <p:sp>
        <p:nvSpPr>
          <p:cNvPr id="216068" name="Rectangle 13"/>
          <p:cNvSpPr>
            <a:spLocks noChangeArrowheads="1"/>
          </p:cNvSpPr>
          <p:nvPr/>
        </p:nvSpPr>
        <p:spPr bwMode="auto">
          <a:xfrm>
            <a:off x="2486025" y="2400300"/>
            <a:ext cx="348615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4000">
                <a:solidFill>
                  <a:srgbClr val="111111"/>
                </a:solidFill>
              </a:rPr>
              <a:t>9.5.2 </a:t>
            </a:r>
            <a:r>
              <a:rPr lang="zh-CN" altLang="en-US" sz="4000">
                <a:solidFill>
                  <a:srgbClr val="111111"/>
                </a:solidFill>
              </a:rPr>
              <a:t>铜族单质 </a:t>
            </a:r>
            <a:endParaRPr lang="zh-CN" altLang="en-US" sz="4000">
              <a:solidFill>
                <a:srgbClr val="111111"/>
              </a:solidFill>
            </a:endParaRPr>
          </a:p>
        </p:txBody>
      </p:sp>
      <p:sp>
        <p:nvSpPr>
          <p:cNvPr id="216069" name="Rectangle 14"/>
          <p:cNvSpPr>
            <a:spLocks noChangeArrowheads="1"/>
          </p:cNvSpPr>
          <p:nvPr/>
        </p:nvSpPr>
        <p:spPr bwMode="auto">
          <a:xfrm>
            <a:off x="2520950" y="3336925"/>
            <a:ext cx="399415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4000">
                <a:solidFill>
                  <a:srgbClr val="111111"/>
                </a:solidFill>
              </a:rPr>
              <a:t>9.5.3 </a:t>
            </a:r>
            <a:r>
              <a:rPr lang="zh-CN" altLang="en-US" sz="4000">
                <a:solidFill>
                  <a:srgbClr val="111111"/>
                </a:solidFill>
              </a:rPr>
              <a:t>铜的化合物 </a:t>
            </a:r>
            <a:endParaRPr lang="zh-CN" altLang="en-US" sz="4000">
              <a:solidFill>
                <a:srgbClr val="111111"/>
              </a:solidFill>
            </a:endParaRPr>
          </a:p>
        </p:txBody>
      </p:sp>
      <p:sp>
        <p:nvSpPr>
          <p:cNvPr id="216070" name="Rectangle 15"/>
          <p:cNvSpPr>
            <a:spLocks noChangeArrowheads="1"/>
          </p:cNvSpPr>
          <p:nvPr/>
        </p:nvSpPr>
        <p:spPr bwMode="auto">
          <a:xfrm>
            <a:off x="2555875" y="4292600"/>
            <a:ext cx="4249738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en-US" altLang="zh-CN" sz="4000">
                <a:solidFill>
                  <a:srgbClr val="111111"/>
                </a:solidFill>
              </a:rPr>
              <a:t>9.5.4 </a:t>
            </a:r>
            <a:r>
              <a:rPr lang="zh-CN" altLang="en-US" sz="4000">
                <a:solidFill>
                  <a:srgbClr val="111111"/>
                </a:solidFill>
              </a:rPr>
              <a:t>银的化合物 </a:t>
            </a:r>
            <a:endParaRPr lang="zh-CN" altLang="en-US" sz="4000">
              <a:solidFill>
                <a:srgbClr val="111111"/>
              </a:solidFill>
            </a:endParaRPr>
          </a:p>
        </p:txBody>
      </p:sp>
      <p:sp>
        <p:nvSpPr>
          <p:cNvPr id="216071" name="Rectangle 16"/>
          <p:cNvSpPr>
            <a:spLocks noChangeArrowheads="1"/>
          </p:cNvSpPr>
          <p:nvPr/>
        </p:nvSpPr>
        <p:spPr bwMode="auto">
          <a:xfrm>
            <a:off x="2555875" y="5227638"/>
            <a:ext cx="3744913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en-US" altLang="zh-CN" sz="4000">
                <a:solidFill>
                  <a:srgbClr val="111111"/>
                </a:solidFill>
              </a:rPr>
              <a:t>9.5.5 </a:t>
            </a:r>
            <a:r>
              <a:rPr lang="zh-CN" altLang="en-US" sz="4000">
                <a:solidFill>
                  <a:srgbClr val="111111"/>
                </a:solidFill>
              </a:rPr>
              <a:t>金化合物 </a:t>
            </a:r>
            <a:endParaRPr lang="zh-CN" altLang="en-US" sz="4000">
              <a:solidFill>
                <a:srgbClr val="111111"/>
              </a:solidFill>
            </a:endParaRPr>
          </a:p>
        </p:txBody>
      </p:sp>
      <p:pic>
        <p:nvPicPr>
          <p:cNvPr id="216072" name="Picture 17" descr="_16889762220338502556[1]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92275" y="16287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73" name="Picture 18" descr="_16889762220338502556[1]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92275" y="25431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74" name="Picture 19" descr="_16889762220338502556[1]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71638" y="3479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75" name="Picture 20" descr="_16889762220338502556[1]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92275" y="44370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76" name="Picture 21" descr="_16889762220338502556[1]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92275" y="53721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3"/>
          <p:cNvSpPr>
            <a:spLocks noChangeArrowheads="1"/>
          </p:cNvSpPr>
          <p:nvPr/>
        </p:nvSpPr>
        <p:spPr bwMode="auto">
          <a:xfrm>
            <a:off x="8027988" y="6092825"/>
            <a:ext cx="7032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252ECED7-D6D7-4CBC-B6A6-871980C71994}" type="slidenum">
              <a:rPr kumimoji="1" lang="zh-CN" altLang="en-US" sz="1600">
                <a:solidFill>
                  <a:srgbClr val="080808"/>
                </a:solidFill>
                <a:ea typeface="ˎ̥"/>
                <a:cs typeface="ˎ̥"/>
              </a:rPr>
            </a:fld>
            <a:r>
              <a:rPr kumimoji="1" lang="en-US" altLang="zh-CN" sz="1600" b="0">
                <a:solidFill>
                  <a:srgbClr val="080808"/>
                </a:solidFill>
                <a:ea typeface="宋体" panose="02010600030101010101" pitchFamily="2" charset="-122"/>
              </a:rPr>
              <a:t> </a:t>
            </a:r>
            <a:endParaRPr kumimoji="1" lang="en-US" altLang="zh-CN" sz="1600" b="0">
              <a:solidFill>
                <a:srgbClr val="080808"/>
              </a:solidFill>
              <a:ea typeface="ˎ̥"/>
              <a:cs typeface="ˎ̥"/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971550" y="933450"/>
            <a:ext cx="7885113" cy="52137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dirty="0">
                <a:solidFill>
                  <a:srgbClr val="111111"/>
                </a:solidFill>
              </a:rPr>
              <a:t>1. ds</a:t>
            </a:r>
            <a:r>
              <a:rPr kumimoji="1" lang="zh-CN" altLang="en-US" dirty="0">
                <a:solidFill>
                  <a:srgbClr val="111111"/>
                </a:solidFill>
              </a:rPr>
              <a:t>区</a:t>
            </a:r>
            <a:r>
              <a:rPr kumimoji="1" lang="en-US" altLang="zh-CN" dirty="0">
                <a:solidFill>
                  <a:srgbClr val="111111"/>
                </a:solidFill>
              </a:rPr>
              <a:t>IB</a:t>
            </a:r>
            <a:r>
              <a:rPr kumimoji="1" lang="zh-CN" altLang="en-US" dirty="0">
                <a:solidFill>
                  <a:srgbClr val="111111"/>
                </a:solidFill>
              </a:rPr>
              <a:t>族，</a:t>
            </a:r>
            <a:r>
              <a:rPr kumimoji="1" lang="zh-CN" altLang="en-US" dirty="0">
                <a:solidFill>
                  <a:srgbClr val="0000CC"/>
                </a:solidFill>
              </a:rPr>
              <a:t>铜、银和金，</a:t>
            </a:r>
            <a:r>
              <a:rPr kumimoji="1" lang="zh-CN" altLang="en-US" dirty="0">
                <a:solidFill>
                  <a:srgbClr val="111111"/>
                </a:solidFill>
              </a:rPr>
              <a:t>价电子构型为</a:t>
            </a:r>
            <a:r>
              <a:rPr kumimoji="1" lang="en-US" altLang="zh-CN" dirty="0">
                <a:solidFill>
                  <a:srgbClr val="0000CC"/>
                </a:solidFill>
              </a:rPr>
              <a:t>(n-1)d</a:t>
            </a:r>
            <a:r>
              <a:rPr kumimoji="1" lang="en-US" altLang="zh-CN" baseline="30000" dirty="0">
                <a:solidFill>
                  <a:srgbClr val="0000CC"/>
                </a:solidFill>
              </a:rPr>
              <a:t>10</a:t>
            </a:r>
            <a:r>
              <a:rPr kumimoji="1" lang="en-US" altLang="zh-CN" dirty="0">
                <a:solidFill>
                  <a:srgbClr val="0000CC"/>
                </a:solidFill>
              </a:rPr>
              <a:t>ns</a:t>
            </a:r>
            <a:r>
              <a:rPr kumimoji="1" lang="en-US" altLang="zh-CN" baseline="30000" dirty="0">
                <a:solidFill>
                  <a:srgbClr val="0000CC"/>
                </a:solidFill>
              </a:rPr>
              <a:t>1</a:t>
            </a:r>
            <a:r>
              <a:rPr kumimoji="1" lang="zh-CN" altLang="en-US" dirty="0">
                <a:solidFill>
                  <a:srgbClr val="111111"/>
                </a:solidFill>
              </a:rPr>
              <a:t>，最外层电子构型与</a:t>
            </a:r>
            <a:r>
              <a:rPr kumimoji="1" lang="en-US" altLang="zh-CN" dirty="0">
                <a:solidFill>
                  <a:srgbClr val="111111"/>
                </a:solidFill>
              </a:rPr>
              <a:t>IA</a:t>
            </a:r>
            <a:r>
              <a:rPr kumimoji="1" lang="zh-CN" altLang="en-US" dirty="0">
                <a:solidFill>
                  <a:srgbClr val="111111"/>
                </a:solidFill>
              </a:rPr>
              <a:t>族相同，</a:t>
            </a:r>
            <a:r>
              <a:rPr kumimoji="1" lang="zh-CN" altLang="en-US" dirty="0">
                <a:solidFill>
                  <a:srgbClr val="FF0000"/>
                </a:solidFill>
              </a:rPr>
              <a:t>次外层电子数为</a:t>
            </a:r>
            <a:r>
              <a:rPr kumimoji="1" lang="en-US" altLang="zh-CN" dirty="0">
                <a:solidFill>
                  <a:srgbClr val="FF0000"/>
                </a:solidFill>
              </a:rPr>
              <a:t>18</a:t>
            </a:r>
            <a:r>
              <a:rPr kumimoji="1" lang="zh-CN" altLang="en-US" dirty="0">
                <a:solidFill>
                  <a:srgbClr val="FF0000"/>
                </a:solidFill>
              </a:rPr>
              <a:t>、</a:t>
            </a:r>
            <a:r>
              <a:rPr kumimoji="1" lang="en-US" altLang="zh-CN" dirty="0">
                <a:solidFill>
                  <a:srgbClr val="FF0000"/>
                </a:solidFill>
              </a:rPr>
              <a:t>32</a:t>
            </a:r>
            <a:r>
              <a:rPr kumimoji="1" lang="zh-CN" altLang="en-US" dirty="0">
                <a:solidFill>
                  <a:srgbClr val="111111"/>
                </a:solidFill>
              </a:rPr>
              <a:t>；</a:t>
            </a:r>
            <a:endParaRPr kumimoji="1" lang="zh-CN" altLang="en-US" dirty="0">
              <a:solidFill>
                <a:srgbClr val="111111"/>
              </a:solidFill>
            </a:endParaRPr>
          </a:p>
          <a:p>
            <a:pPr>
              <a:lnSpc>
                <a:spcPct val="130000"/>
              </a:lnSpc>
            </a:pPr>
            <a:r>
              <a:rPr kumimoji="1" lang="en-US" altLang="zh-CN" dirty="0">
                <a:solidFill>
                  <a:srgbClr val="0000CC"/>
                </a:solidFill>
              </a:rPr>
              <a:t>2.</a:t>
            </a:r>
            <a:r>
              <a:rPr kumimoji="1" lang="en-US" altLang="zh-CN" dirty="0">
                <a:solidFill>
                  <a:schemeClr val="tx1"/>
                </a:solidFill>
              </a:rPr>
              <a:t> </a:t>
            </a:r>
            <a:r>
              <a:rPr kumimoji="1" lang="zh-CN" altLang="en-US" dirty="0">
                <a:solidFill>
                  <a:srgbClr val="111111"/>
                </a:solidFill>
              </a:rPr>
              <a:t>主要</a:t>
            </a:r>
            <a:r>
              <a:rPr kumimoji="1" lang="zh-CN" altLang="en-US" dirty="0">
                <a:solidFill>
                  <a:srgbClr val="0000CC"/>
                </a:solidFill>
              </a:rPr>
              <a:t>氧化态</a:t>
            </a:r>
            <a:r>
              <a:rPr kumimoji="1" lang="en-US" altLang="zh-CN" dirty="0">
                <a:solidFill>
                  <a:srgbClr val="111111"/>
                </a:solidFill>
              </a:rPr>
              <a:t>:</a:t>
            </a:r>
            <a:r>
              <a:rPr kumimoji="1" lang="en-US" altLang="zh-CN" dirty="0">
                <a:solidFill>
                  <a:schemeClr val="tx1"/>
                </a:solidFill>
              </a:rPr>
              <a:t> </a:t>
            </a:r>
            <a:endParaRPr kumimoji="1"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kumimoji="1" lang="en-US" altLang="zh-CN" dirty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   </a:t>
            </a:r>
            <a:r>
              <a:rPr kumimoji="1" lang="en-US" altLang="zh-CN" dirty="0" smtClean="0"/>
              <a:t>Cu</a:t>
            </a:r>
            <a:r>
              <a:rPr kumimoji="1" lang="zh-CN" altLang="en-US" dirty="0"/>
              <a:t>：</a:t>
            </a:r>
            <a:r>
              <a:rPr kumimoji="1" lang="zh-CN" altLang="en-US" dirty="0">
                <a:solidFill>
                  <a:srgbClr val="0000CC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+II</a:t>
            </a:r>
            <a:r>
              <a:rPr kumimoji="1" lang="zh-CN" altLang="en-US" dirty="0">
                <a:solidFill>
                  <a:srgbClr val="0000CC"/>
                </a:solidFill>
              </a:rPr>
              <a:t>，＋</a:t>
            </a:r>
            <a:r>
              <a:rPr kumimoji="1" lang="en-US" altLang="zh-CN" dirty="0">
                <a:solidFill>
                  <a:srgbClr val="0000CC"/>
                </a:solidFill>
              </a:rPr>
              <a:t>I</a:t>
            </a:r>
            <a:r>
              <a:rPr kumimoji="1" lang="zh-CN" altLang="en-US" dirty="0">
                <a:solidFill>
                  <a:srgbClr val="0000CC"/>
                </a:solidFill>
              </a:rPr>
              <a:t>；  </a:t>
            </a:r>
            <a:r>
              <a:rPr kumimoji="1" lang="en-US" altLang="zh-CN" dirty="0"/>
              <a:t>Ag</a:t>
            </a:r>
            <a:r>
              <a:rPr kumimoji="1" lang="zh-CN" altLang="en-US" dirty="0"/>
              <a:t>：</a:t>
            </a:r>
            <a:r>
              <a:rPr kumimoji="1" lang="zh-CN" altLang="en-US" dirty="0">
                <a:solidFill>
                  <a:srgbClr val="0000CC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+I</a:t>
            </a:r>
            <a:r>
              <a:rPr kumimoji="1" lang="zh-CN" altLang="en-US" dirty="0">
                <a:solidFill>
                  <a:srgbClr val="0000CC"/>
                </a:solidFill>
              </a:rPr>
              <a:t>，  </a:t>
            </a:r>
            <a:r>
              <a:rPr kumimoji="1" lang="en-US" altLang="zh-CN" dirty="0">
                <a:solidFill>
                  <a:srgbClr val="0000CC"/>
                </a:solidFill>
              </a:rPr>
              <a:t>+</a:t>
            </a:r>
            <a:r>
              <a:rPr kumimoji="1" lang="en-US" altLang="zh-CN" dirty="0" smtClean="0">
                <a:solidFill>
                  <a:srgbClr val="0000CC"/>
                </a:solidFill>
              </a:rPr>
              <a:t>II</a:t>
            </a:r>
            <a:endParaRPr kumimoji="1" lang="en-US" altLang="zh-CN" dirty="0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</a:pPr>
            <a:r>
              <a:rPr kumimoji="1" lang="en-US" altLang="zh-CN" dirty="0">
                <a:solidFill>
                  <a:srgbClr val="0000CC"/>
                </a:solidFill>
              </a:rPr>
              <a:t>    </a:t>
            </a:r>
            <a:r>
              <a:rPr kumimoji="1" lang="en-US" altLang="zh-CN" dirty="0"/>
              <a:t>Au</a:t>
            </a:r>
            <a:r>
              <a:rPr kumimoji="1" lang="zh-CN" altLang="en-US" dirty="0"/>
              <a:t>：</a:t>
            </a:r>
            <a:r>
              <a:rPr kumimoji="1" lang="en-US" altLang="zh-CN" dirty="0">
                <a:solidFill>
                  <a:srgbClr val="FF0000"/>
                </a:solidFill>
              </a:rPr>
              <a:t>+III</a:t>
            </a:r>
            <a:r>
              <a:rPr kumimoji="1" lang="zh-CN" altLang="en-US" dirty="0">
                <a:solidFill>
                  <a:srgbClr val="0000CC"/>
                </a:solidFill>
              </a:rPr>
              <a:t>， </a:t>
            </a:r>
            <a:r>
              <a:rPr kumimoji="1" lang="en-US" altLang="zh-CN" dirty="0">
                <a:solidFill>
                  <a:srgbClr val="0000CC"/>
                </a:solidFill>
              </a:rPr>
              <a:t>+</a:t>
            </a:r>
            <a:r>
              <a:rPr kumimoji="1" lang="en-US" altLang="zh-CN" dirty="0" smtClean="0">
                <a:solidFill>
                  <a:srgbClr val="0000CC"/>
                </a:solidFill>
              </a:rPr>
              <a:t>I</a:t>
            </a:r>
            <a:endParaRPr kumimoji="1" lang="zh-CN" altLang="en-US" dirty="0">
              <a:solidFill>
                <a:srgbClr val="111111"/>
              </a:solidFill>
            </a:endParaRPr>
          </a:p>
          <a:p>
            <a:pPr>
              <a:lnSpc>
                <a:spcPct val="130000"/>
              </a:lnSpc>
            </a:pPr>
            <a:r>
              <a:rPr kumimoji="1" lang="en-US" altLang="zh-CN" dirty="0">
                <a:solidFill>
                  <a:srgbClr val="111111"/>
                </a:solidFill>
              </a:rPr>
              <a:t>    </a:t>
            </a:r>
            <a:r>
              <a:rPr kumimoji="1" lang="en-US" altLang="zh-CN" dirty="0">
                <a:solidFill>
                  <a:srgbClr val="0000FF"/>
                </a:solidFill>
              </a:rPr>
              <a:t>Au(I)/Cu(I): </a:t>
            </a:r>
            <a:r>
              <a:rPr kumimoji="1" lang="zh-CN" altLang="en-US" dirty="0">
                <a:solidFill>
                  <a:srgbClr val="0000FF"/>
                </a:solidFill>
              </a:rPr>
              <a:t>不稳定，易发生歧化</a:t>
            </a:r>
            <a:r>
              <a:rPr kumimoji="1" lang="en-US" altLang="zh-CN" dirty="0">
                <a:solidFill>
                  <a:srgbClr val="0000FF"/>
                </a:solidFill>
              </a:rPr>
              <a:t> </a:t>
            </a:r>
            <a:endParaRPr kumimoji="1" lang="en-US" altLang="zh-CN" dirty="0">
              <a:solidFill>
                <a:srgbClr val="0000FF"/>
              </a:solidFill>
            </a:endParaRPr>
          </a:p>
          <a:p>
            <a:pPr>
              <a:lnSpc>
                <a:spcPct val="130000"/>
              </a:lnSpc>
            </a:pPr>
            <a:r>
              <a:rPr kumimoji="1" lang="zh-CN" altLang="en-US" dirty="0">
                <a:solidFill>
                  <a:schemeClr val="tx1"/>
                </a:solidFill>
              </a:rPr>
              <a:t>    </a:t>
            </a:r>
            <a:r>
              <a:rPr kumimoji="1" lang="zh-CN" altLang="en-US" dirty="0">
                <a:solidFill>
                  <a:srgbClr val="FF0000"/>
                </a:solidFill>
              </a:rPr>
              <a:t>碱金属</a:t>
            </a:r>
            <a:r>
              <a:rPr kumimoji="1" lang="zh-CN" altLang="en-US" dirty="0">
                <a:solidFill>
                  <a:srgbClr val="111111"/>
                </a:solidFill>
              </a:rPr>
              <a:t>：</a:t>
            </a:r>
            <a:r>
              <a:rPr kumimoji="1" lang="zh-CN" altLang="en-US" dirty="0">
                <a:solidFill>
                  <a:srgbClr val="080808"/>
                </a:solidFill>
              </a:rPr>
              <a:t>＋</a:t>
            </a:r>
            <a:r>
              <a:rPr kumimoji="1" lang="en-US" altLang="zh-CN" dirty="0">
                <a:solidFill>
                  <a:srgbClr val="080808"/>
                </a:solidFill>
              </a:rPr>
              <a:t>1 </a:t>
            </a:r>
            <a:r>
              <a:rPr kumimoji="1" lang="zh-CN" altLang="en-US" dirty="0">
                <a:solidFill>
                  <a:srgbClr val="080808"/>
                </a:solidFill>
              </a:rPr>
              <a:t>价</a:t>
            </a:r>
            <a:endParaRPr kumimoji="1" lang="zh-CN" altLang="en-US" dirty="0">
              <a:solidFill>
                <a:srgbClr val="080808"/>
              </a:solidFill>
            </a:endParaRPr>
          </a:p>
        </p:txBody>
      </p:sp>
      <p:sp>
        <p:nvSpPr>
          <p:cNvPr id="218115" name="Rectangle 6"/>
          <p:cNvSpPr>
            <a:spLocks noChangeArrowheads="1"/>
          </p:cNvSpPr>
          <p:nvPr/>
        </p:nvSpPr>
        <p:spPr bwMode="auto">
          <a:xfrm>
            <a:off x="900113" y="188913"/>
            <a:ext cx="3965575" cy="650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sz="3600">
                <a:solidFill>
                  <a:srgbClr val="000099"/>
                </a:solidFill>
              </a:rPr>
              <a:t>9.5.1 </a:t>
            </a:r>
            <a:r>
              <a:rPr kumimoji="1" lang="zh-CN" altLang="en-US" sz="3600">
                <a:solidFill>
                  <a:srgbClr val="000099"/>
                </a:solidFill>
              </a:rPr>
              <a:t>铜族金属通性</a:t>
            </a:r>
            <a:endParaRPr kumimoji="1" lang="zh-CN" altLang="en-US" sz="36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9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971550" y="333375"/>
            <a:ext cx="7848600" cy="50167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zh-CN" dirty="0" smtClean="0">
                <a:solidFill>
                  <a:srgbClr val="0000CC"/>
                </a:solidFill>
              </a:rPr>
              <a:t>3</a:t>
            </a:r>
            <a:r>
              <a:rPr kumimoji="1" lang="en-US" altLang="zh-CN" dirty="0">
                <a:solidFill>
                  <a:srgbClr val="0000CC"/>
                </a:solidFill>
              </a:rPr>
              <a:t>.</a:t>
            </a:r>
            <a:r>
              <a:rPr kumimoji="1" lang="en-US" altLang="zh-CN" dirty="0">
                <a:solidFill>
                  <a:schemeClr val="tx1"/>
                </a:solidFill>
              </a:rPr>
              <a:t> </a:t>
            </a:r>
            <a:r>
              <a:rPr kumimoji="1" lang="zh-CN" altLang="en-US" dirty="0">
                <a:solidFill>
                  <a:srgbClr val="0000FF"/>
                </a:solidFill>
              </a:rPr>
              <a:t>化学</a:t>
            </a:r>
            <a:r>
              <a:rPr kumimoji="1" lang="zh-CN" altLang="en-US" dirty="0">
                <a:solidFill>
                  <a:srgbClr val="0000CC"/>
                </a:solidFill>
              </a:rPr>
              <a:t>活泼性</a:t>
            </a:r>
            <a:r>
              <a:rPr kumimoji="1" lang="zh-CN" altLang="en-US" dirty="0">
                <a:solidFill>
                  <a:srgbClr val="080808"/>
                </a:solidFill>
              </a:rPr>
              <a:t>远比</a:t>
            </a:r>
            <a:r>
              <a:rPr kumimoji="1" lang="zh-CN" altLang="en-US" dirty="0">
                <a:solidFill>
                  <a:srgbClr val="FF0000"/>
                </a:solidFill>
              </a:rPr>
              <a:t>碱金属</a:t>
            </a:r>
            <a:r>
              <a:rPr kumimoji="1" lang="zh-CN" altLang="en-US" dirty="0">
                <a:solidFill>
                  <a:srgbClr val="080808"/>
                </a:solidFill>
              </a:rPr>
              <a:t>差，按铜－银－金的顺序递减 </a:t>
            </a:r>
            <a:r>
              <a:rPr kumimoji="1" lang="en-US" altLang="zh-CN" dirty="0">
                <a:solidFill>
                  <a:srgbClr val="080808"/>
                </a:solidFill>
              </a:rPr>
              <a:t>(</a:t>
            </a:r>
            <a:r>
              <a:rPr kumimoji="1" lang="zh-CN" altLang="en-US" dirty="0">
                <a:solidFill>
                  <a:srgbClr val="080808"/>
                </a:solidFill>
              </a:rPr>
              <a:t>有效核电荷数增加明显</a:t>
            </a:r>
            <a:r>
              <a:rPr kumimoji="1" lang="en-US" altLang="zh-CN" dirty="0">
                <a:solidFill>
                  <a:srgbClr val="080808"/>
                </a:solidFill>
              </a:rPr>
              <a:t>)</a:t>
            </a:r>
            <a:r>
              <a:rPr kumimoji="1" lang="zh-CN" altLang="en-US" dirty="0">
                <a:solidFill>
                  <a:srgbClr val="080808"/>
                </a:solidFill>
              </a:rPr>
              <a:t>；</a:t>
            </a:r>
            <a:endParaRPr kumimoji="1" lang="zh-CN" altLang="en-US" dirty="0">
              <a:solidFill>
                <a:srgbClr val="080808"/>
              </a:solidFill>
            </a:endParaRPr>
          </a:p>
          <a:p>
            <a:pPr>
              <a:lnSpc>
                <a:spcPct val="125000"/>
              </a:lnSpc>
            </a:pPr>
            <a:r>
              <a:rPr kumimoji="1" lang="en-US" altLang="zh-CN" dirty="0">
                <a:solidFill>
                  <a:srgbClr val="0000CC"/>
                </a:solidFill>
              </a:rPr>
              <a:t>4. </a:t>
            </a:r>
            <a:r>
              <a:rPr lang="zh-CN" altLang="en-US" dirty="0">
                <a:solidFill>
                  <a:srgbClr val="0000CC"/>
                </a:solidFill>
              </a:rPr>
              <a:t>铜族元素易形成共价型化合物</a:t>
            </a:r>
            <a:r>
              <a:rPr lang="en-US" altLang="zh-CN" dirty="0">
                <a:solidFill>
                  <a:srgbClr val="080808"/>
                </a:solidFill>
              </a:rPr>
              <a:t>(</a:t>
            </a:r>
            <a:r>
              <a:rPr lang="zh-CN" altLang="en-US" dirty="0">
                <a:solidFill>
                  <a:srgbClr val="080808"/>
                </a:solidFill>
              </a:rPr>
              <a:t>或不完全的离子化合物</a:t>
            </a:r>
            <a:r>
              <a:rPr lang="en-US" altLang="zh-CN" dirty="0" smtClean="0">
                <a:solidFill>
                  <a:srgbClr val="080808"/>
                </a:solidFill>
              </a:rPr>
              <a:t>)—— </a:t>
            </a:r>
            <a:r>
              <a:rPr lang="zh-CN" altLang="en-US" dirty="0" smtClean="0">
                <a:solidFill>
                  <a:srgbClr val="080808"/>
                </a:solidFill>
              </a:rPr>
              <a:t>外层：</a:t>
            </a:r>
            <a:r>
              <a:rPr lang="en-US" altLang="zh-CN" dirty="0" smtClean="0">
                <a:solidFill>
                  <a:srgbClr val="080808"/>
                </a:solidFill>
              </a:rPr>
              <a:t>16</a:t>
            </a:r>
            <a:r>
              <a:rPr lang="zh-CN" altLang="en-US" dirty="0" smtClean="0">
                <a:solidFill>
                  <a:srgbClr val="080808"/>
                </a:solidFill>
              </a:rPr>
              <a:t>、</a:t>
            </a:r>
            <a:r>
              <a:rPr lang="en-US" altLang="zh-CN" dirty="0" smtClean="0">
                <a:solidFill>
                  <a:srgbClr val="080808"/>
                </a:solidFill>
              </a:rPr>
              <a:t>17~18 e</a:t>
            </a:r>
            <a:r>
              <a:rPr lang="zh-CN" altLang="en-US" dirty="0" smtClean="0">
                <a:solidFill>
                  <a:srgbClr val="080808"/>
                </a:solidFill>
              </a:rPr>
              <a:t>，</a:t>
            </a:r>
            <a:r>
              <a:rPr lang="zh-CN" altLang="en-US" dirty="0">
                <a:solidFill>
                  <a:srgbClr val="080808"/>
                </a:solidFill>
              </a:rPr>
              <a:t>变形性和极化作用大，共价性增大；</a:t>
            </a:r>
            <a:endParaRPr lang="zh-CN" altLang="en-US" dirty="0">
              <a:solidFill>
                <a:srgbClr val="080808"/>
              </a:solidFill>
            </a:endParaRPr>
          </a:p>
          <a:p>
            <a:pPr>
              <a:lnSpc>
                <a:spcPct val="125000"/>
              </a:lnSpc>
            </a:pPr>
            <a:r>
              <a:rPr lang="en-US" altLang="zh-CN" dirty="0">
                <a:solidFill>
                  <a:srgbClr val="0000CC"/>
                </a:solidFill>
              </a:rPr>
              <a:t>5. </a:t>
            </a:r>
            <a:r>
              <a:rPr lang="zh-CN" altLang="en-US" dirty="0" smtClean="0">
                <a:solidFill>
                  <a:srgbClr val="0000CC"/>
                </a:solidFill>
              </a:rPr>
              <a:t>形成</a:t>
            </a:r>
            <a:r>
              <a:rPr lang="zh-CN" altLang="en-US" dirty="0">
                <a:solidFill>
                  <a:srgbClr val="0000CC"/>
                </a:solidFill>
              </a:rPr>
              <a:t>配合</a:t>
            </a:r>
            <a:r>
              <a:rPr lang="zh-CN" altLang="en-US" dirty="0" smtClean="0">
                <a:solidFill>
                  <a:srgbClr val="0000CC"/>
                </a:solidFill>
              </a:rPr>
              <a:t>物的能力</a:t>
            </a:r>
            <a:r>
              <a:rPr lang="en-US" altLang="zh-CN" dirty="0" smtClean="0">
                <a:solidFill>
                  <a:srgbClr val="0000CC"/>
                </a:solidFill>
              </a:rPr>
              <a:t>/</a:t>
            </a:r>
            <a:r>
              <a:rPr lang="zh-CN" altLang="en-US" dirty="0" smtClean="0">
                <a:solidFill>
                  <a:srgbClr val="0000CC"/>
                </a:solidFill>
              </a:rPr>
              <a:t>趋势</a:t>
            </a:r>
            <a:r>
              <a:rPr lang="en-US" altLang="zh-CN" dirty="0" smtClean="0">
                <a:solidFill>
                  <a:srgbClr val="080808"/>
                </a:solidFill>
              </a:rPr>
              <a:t>:  </a:t>
            </a:r>
            <a:r>
              <a:rPr lang="zh-CN" altLang="en-US" dirty="0" smtClean="0">
                <a:solidFill>
                  <a:srgbClr val="080808"/>
                </a:solidFill>
              </a:rPr>
              <a:t>较多</a:t>
            </a:r>
            <a:r>
              <a:rPr lang="zh-CN" altLang="en-US" dirty="0">
                <a:solidFill>
                  <a:srgbClr val="080808"/>
                </a:solidFill>
              </a:rPr>
              <a:t>的空</a:t>
            </a:r>
            <a:r>
              <a:rPr lang="zh-CN" altLang="en-US" dirty="0" smtClean="0">
                <a:solidFill>
                  <a:srgbClr val="080808"/>
                </a:solidFill>
              </a:rPr>
              <a:t>轨道</a:t>
            </a:r>
            <a:r>
              <a:rPr lang="en-US" altLang="zh-CN" dirty="0" smtClean="0">
                <a:solidFill>
                  <a:srgbClr val="080808"/>
                </a:solidFill>
              </a:rPr>
              <a:t>(ns/np/</a:t>
            </a:r>
            <a:r>
              <a:rPr lang="en-US" altLang="zh-CN" dirty="0" err="1" smtClean="0">
                <a:solidFill>
                  <a:srgbClr val="080808"/>
                </a:solidFill>
              </a:rPr>
              <a:t>nd</a:t>
            </a:r>
            <a:r>
              <a:rPr lang="en-US" altLang="zh-CN" dirty="0" smtClean="0">
                <a:solidFill>
                  <a:srgbClr val="080808"/>
                </a:solidFill>
              </a:rPr>
              <a:t>)</a:t>
            </a:r>
            <a:r>
              <a:rPr lang="zh-CN" altLang="en-US" dirty="0" smtClean="0">
                <a:solidFill>
                  <a:srgbClr val="080808"/>
                </a:solidFill>
              </a:rPr>
              <a:t>，接受电子对形成</a:t>
            </a:r>
            <a:r>
              <a:rPr lang="zh-CN" altLang="en-US" dirty="0">
                <a:solidFill>
                  <a:srgbClr val="0000CC"/>
                </a:solidFill>
              </a:rPr>
              <a:t>配位键</a:t>
            </a:r>
            <a:r>
              <a:rPr lang="zh-CN" altLang="en-US" dirty="0">
                <a:solidFill>
                  <a:schemeClr val="tx1"/>
                </a:solidFill>
              </a:rPr>
              <a:t>；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125000"/>
              </a:lnSpc>
            </a:pPr>
            <a:r>
              <a:rPr kumimoji="1" lang="zh-CN" altLang="en-US" dirty="0">
                <a:solidFill>
                  <a:srgbClr val="0000CC"/>
                </a:solidFill>
              </a:rPr>
              <a:t>        碱金属离子</a:t>
            </a:r>
            <a:r>
              <a:rPr kumimoji="1" lang="zh-CN" altLang="en-US" dirty="0">
                <a:solidFill>
                  <a:srgbClr val="080808"/>
                </a:solidFill>
              </a:rPr>
              <a:t>很难形成配合物</a:t>
            </a:r>
            <a:endParaRPr kumimoji="1" lang="en-US" altLang="zh-CN" dirty="0">
              <a:solidFill>
                <a:srgbClr val="080808"/>
              </a:solidFill>
            </a:endParaRPr>
          </a:p>
        </p:txBody>
      </p:sp>
      <p:sp>
        <p:nvSpPr>
          <p:cNvPr id="159746" name="Rectangle 3"/>
          <p:cNvSpPr>
            <a:spLocks noChangeArrowheads="1"/>
          </p:cNvSpPr>
          <p:nvPr/>
        </p:nvSpPr>
        <p:spPr bwMode="auto">
          <a:xfrm>
            <a:off x="8101013" y="6092825"/>
            <a:ext cx="6302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457D4C2B-EE8B-42C2-840C-42F8B4DDD6C0}" type="slidenum">
              <a:rPr kumimoji="1" lang="zh-CN" altLang="en-US" sz="1600">
                <a:solidFill>
                  <a:srgbClr val="080808"/>
                </a:solidFill>
                <a:ea typeface="ˎ̥"/>
                <a:cs typeface="ˎ̥"/>
              </a:rPr>
            </a:fld>
            <a:r>
              <a:rPr kumimoji="1" lang="en-US" altLang="zh-CN" sz="1600" b="0">
                <a:solidFill>
                  <a:srgbClr val="080808"/>
                </a:solidFill>
                <a:ea typeface="宋体" panose="02010600030101010101" pitchFamily="2" charset="-122"/>
              </a:rPr>
              <a:t> </a:t>
            </a:r>
            <a:endParaRPr kumimoji="1" lang="en-US" altLang="zh-CN" sz="1600" b="0">
              <a:solidFill>
                <a:srgbClr val="080808"/>
              </a:solidFill>
              <a:ea typeface="ˎ̥"/>
              <a:cs typeface="ˎ̥"/>
            </a:endParaRPr>
          </a:p>
        </p:txBody>
      </p:sp>
      <p:pic>
        <p:nvPicPr>
          <p:cNvPr id="4" name="Picture 6" descr="b16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73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3"/>
          <p:cNvSpPr>
            <a:spLocks noChangeArrowheads="1"/>
          </p:cNvSpPr>
          <p:nvPr/>
        </p:nvSpPr>
        <p:spPr bwMode="auto">
          <a:xfrm>
            <a:off x="2411413" y="158750"/>
            <a:ext cx="568960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anchor="ctr">
            <a:spAutoFit/>
          </a:bodyPr>
          <a:lstStyle/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铜族与碱金属性质的比较</a:t>
            </a:r>
            <a:endParaRPr lang="zh-CN" altLang="en-US" sz="32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44387" name="Rectangle 4"/>
          <p:cNvSpPr>
            <a:spLocks noChangeArrowheads="1"/>
          </p:cNvSpPr>
          <p:nvPr/>
        </p:nvSpPr>
        <p:spPr bwMode="auto">
          <a:xfrm>
            <a:off x="0" y="1481138"/>
            <a:ext cx="9144000" cy="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/>
          </a:p>
        </p:txBody>
      </p:sp>
      <p:graphicFrame>
        <p:nvGraphicFramePr>
          <p:cNvPr id="657447" name="Group 39"/>
          <p:cNvGraphicFramePr>
            <a:graphicFrameLocks noGrp="1"/>
          </p:cNvGraphicFramePr>
          <p:nvPr/>
        </p:nvGraphicFramePr>
        <p:xfrm>
          <a:off x="0" y="765175"/>
          <a:ext cx="9144000" cy="6035676"/>
        </p:xfrm>
        <a:graphic>
          <a:graphicData uri="http://schemas.openxmlformats.org/drawingml/2006/table">
            <a:tbl>
              <a:tblPr/>
              <a:tblGrid>
                <a:gridCol w="2124075"/>
                <a:gridCol w="3600450"/>
                <a:gridCol w="3419475"/>
              </a:tblGrid>
              <a:tr h="5486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性质</a:t>
                      </a:r>
                      <a:endParaRPr kumimoji="0" lang="zh-CN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铜族</a:t>
                      </a:r>
                      <a:endParaRPr kumimoji="0" lang="zh-CN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碱金属</a:t>
                      </a:r>
                      <a:endParaRPr kumimoji="0" lang="zh-CN" alt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1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物理性质</a:t>
                      </a:r>
                      <a:endParaRPr kumimoji="0" lang="zh-CN" alt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较高的熔沸点</a:t>
                      </a:r>
                      <a:r>
                        <a:rPr kumimoji="0" lang="en-US" altLang="zh-C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,</a:t>
                      </a: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硬度和密度也较高</a:t>
                      </a:r>
                      <a:r>
                        <a:rPr kumimoji="0" lang="en-US" altLang="zh-C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,</a:t>
                      </a: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导电导热性最好</a:t>
                      </a:r>
                      <a:endParaRPr kumimoji="0" lang="zh-CN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熔沸点较低</a:t>
                      </a:r>
                      <a:r>
                        <a:rPr kumimoji="0" lang="en-US" altLang="zh-C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,</a:t>
                      </a: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硬度和密度也较小</a:t>
                      </a:r>
                      <a:endParaRPr kumimoji="0" lang="zh-CN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1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化学活泼性</a:t>
                      </a:r>
                      <a:endParaRPr kumimoji="0" lang="zh-CN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不</a:t>
                      </a: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活泼重金属</a:t>
                      </a:r>
                      <a:r>
                        <a:rPr kumimoji="0" lang="en-US" altLang="zh-C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,</a:t>
                      </a: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活泼性从上到下依次减弱</a:t>
                      </a:r>
                      <a:endParaRPr kumimoji="0" lang="zh-CN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极</a:t>
                      </a: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活泼轻金属</a:t>
                      </a:r>
                      <a:r>
                        <a:rPr kumimoji="0" lang="en-US" altLang="zh-C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,</a:t>
                      </a: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活泼性从上到下依次增强</a:t>
                      </a:r>
                      <a:endParaRPr kumimoji="0" lang="zh-CN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氧化态</a:t>
                      </a:r>
                      <a:endParaRPr kumimoji="0" lang="zh-CN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+1,+2,+3</a:t>
                      </a:r>
                      <a:endParaRPr kumimoji="0" lang="en-US" altLang="zh-CN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+1</a:t>
                      </a:r>
                      <a:endParaRPr kumimoji="0" lang="en-US" altLang="zh-CN" sz="30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9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氢氧化物碱性和稳定性</a:t>
                      </a:r>
                      <a:endParaRPr kumimoji="0" lang="zh-CN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氢氧化物碱性较弱</a:t>
                      </a:r>
                      <a:r>
                        <a:rPr kumimoji="0" lang="en-US" altLang="zh-C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,</a:t>
                      </a: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易脱水形成氧化物</a:t>
                      </a:r>
                      <a:endParaRPr kumimoji="0" lang="zh-CN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氢氧化物是强碱</a:t>
                      </a:r>
                      <a:r>
                        <a:rPr kumimoji="0" lang="en-US" altLang="zh-C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,</a:t>
                      </a: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对热非常稳定</a:t>
                      </a:r>
                      <a:endParaRPr kumimoji="0" lang="zh-CN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9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形成配合物的能力</a:t>
                      </a:r>
                      <a:endParaRPr kumimoji="0" lang="zh-CN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有很强的形成配合物的倾向</a:t>
                      </a:r>
                      <a:endParaRPr kumimoji="0" lang="zh-CN" alt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难形成配合物</a:t>
                      </a:r>
                      <a:endParaRPr kumimoji="0" lang="zh-CN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418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B9290806-71F8-48C5-9471-4A7DD5B9D7F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042988" y="549275"/>
            <a:ext cx="7632700" cy="5179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5000"/>
              </a:lnSpc>
            </a:pPr>
            <a:r>
              <a:rPr lang="zh-CN" altLang="en-US" sz="3600" dirty="0" smtClean="0">
                <a:solidFill>
                  <a:srgbClr val="111111"/>
                </a:solidFill>
              </a:rPr>
              <a:t>为什么铜</a:t>
            </a:r>
            <a:r>
              <a:rPr lang="zh-CN" altLang="en-US" sz="3600" dirty="0">
                <a:solidFill>
                  <a:srgbClr val="111111"/>
                </a:solidFill>
              </a:rPr>
              <a:t>族元素表现出多种氧化态</a:t>
            </a:r>
            <a:r>
              <a:rPr lang="en-US" altLang="zh-CN" sz="3600" dirty="0">
                <a:solidFill>
                  <a:srgbClr val="111111"/>
                </a:solidFill>
              </a:rPr>
              <a:t>?</a:t>
            </a:r>
            <a:endParaRPr lang="en-US" altLang="zh-CN" sz="3600" dirty="0">
              <a:solidFill>
                <a:srgbClr val="111111"/>
              </a:solidFill>
            </a:endParaRPr>
          </a:p>
          <a:p>
            <a:pPr>
              <a:lnSpc>
                <a:spcPct val="145000"/>
              </a:lnSpc>
            </a:pPr>
            <a:r>
              <a:rPr lang="en-US" altLang="zh-CN" dirty="0">
                <a:solidFill>
                  <a:srgbClr val="EC364C"/>
                </a:solidFill>
              </a:rPr>
              <a:t>  </a:t>
            </a:r>
            <a:r>
              <a:rPr lang="en-US" altLang="zh-CN" dirty="0">
                <a:solidFill>
                  <a:srgbClr val="111111"/>
                </a:solidFill>
              </a:rPr>
              <a:t>  (n-1)</a:t>
            </a:r>
            <a:r>
              <a:rPr lang="zh-CN" altLang="en-US" dirty="0">
                <a:solidFill>
                  <a:srgbClr val="0000FF"/>
                </a:solidFill>
              </a:rPr>
              <a:t>次外层</a:t>
            </a:r>
            <a:r>
              <a:rPr lang="zh-CN" altLang="en-US" dirty="0">
                <a:solidFill>
                  <a:srgbClr val="111111"/>
                </a:solidFill>
              </a:rPr>
              <a:t>填充 </a:t>
            </a:r>
            <a:r>
              <a:rPr lang="en-US" altLang="zh-CN" dirty="0">
                <a:solidFill>
                  <a:srgbClr val="111111"/>
                </a:solidFill>
              </a:rPr>
              <a:t>10</a:t>
            </a:r>
            <a:r>
              <a:rPr lang="zh-CN" altLang="en-US" dirty="0">
                <a:solidFill>
                  <a:srgbClr val="111111"/>
                </a:solidFill>
              </a:rPr>
              <a:t>个</a:t>
            </a:r>
            <a:r>
              <a:rPr lang="en-US" altLang="zh-CN" dirty="0">
                <a:solidFill>
                  <a:srgbClr val="111111"/>
                </a:solidFill>
              </a:rPr>
              <a:t>d</a:t>
            </a:r>
            <a:r>
              <a:rPr lang="zh-CN" altLang="en-US" dirty="0">
                <a:solidFill>
                  <a:srgbClr val="111111"/>
                </a:solidFill>
              </a:rPr>
              <a:t>电子，</a:t>
            </a:r>
            <a:r>
              <a:rPr lang="en-US" altLang="zh-CN" dirty="0">
                <a:solidFill>
                  <a:srgbClr val="111111"/>
                </a:solidFill>
              </a:rPr>
              <a:t>d</a:t>
            </a:r>
            <a:r>
              <a:rPr lang="zh-CN" altLang="en-US" dirty="0">
                <a:solidFill>
                  <a:srgbClr val="111111"/>
                </a:solidFill>
              </a:rPr>
              <a:t>电子云对核的屏蔽效应较差，</a:t>
            </a:r>
            <a:r>
              <a:rPr lang="zh-CN" altLang="en-US" dirty="0">
                <a:solidFill>
                  <a:srgbClr val="0000CC"/>
                </a:solidFill>
              </a:rPr>
              <a:t>有效核电荷</a:t>
            </a:r>
            <a:r>
              <a:rPr lang="zh-CN" altLang="en-US" dirty="0">
                <a:solidFill>
                  <a:srgbClr val="111111"/>
                </a:solidFill>
              </a:rPr>
              <a:t>增多，核对外层电子吸引力增大，</a:t>
            </a:r>
            <a:r>
              <a:rPr lang="en-US" altLang="zh-CN" dirty="0">
                <a:solidFill>
                  <a:srgbClr val="111111"/>
                </a:solidFill>
              </a:rPr>
              <a:t>ns</a:t>
            </a:r>
            <a:r>
              <a:rPr lang="zh-CN" altLang="en-US" dirty="0">
                <a:solidFill>
                  <a:srgbClr val="111111"/>
                </a:solidFill>
              </a:rPr>
              <a:t>和 </a:t>
            </a:r>
            <a:r>
              <a:rPr lang="en-US" altLang="zh-CN" dirty="0">
                <a:solidFill>
                  <a:srgbClr val="111111"/>
                </a:solidFill>
              </a:rPr>
              <a:t>np </a:t>
            </a:r>
            <a:r>
              <a:rPr lang="zh-CN" altLang="en-US" dirty="0">
                <a:solidFill>
                  <a:srgbClr val="111111"/>
                </a:solidFill>
              </a:rPr>
              <a:t>轨道的能量降低，使</a:t>
            </a:r>
            <a:r>
              <a:rPr lang="en-US" altLang="zh-CN" dirty="0">
                <a:solidFill>
                  <a:srgbClr val="FF0000"/>
                </a:solidFill>
              </a:rPr>
              <a:t>(n-1)d, ns, np</a:t>
            </a:r>
            <a:r>
              <a:rPr lang="zh-CN" altLang="en-US" dirty="0">
                <a:solidFill>
                  <a:srgbClr val="111111"/>
                </a:solidFill>
              </a:rPr>
              <a:t>轨道能量相近，部分</a:t>
            </a:r>
            <a:r>
              <a:rPr lang="en-US" altLang="zh-CN" dirty="0">
                <a:solidFill>
                  <a:srgbClr val="111111"/>
                </a:solidFill>
              </a:rPr>
              <a:t>(n-1)d</a:t>
            </a:r>
            <a:r>
              <a:rPr lang="zh-CN" altLang="en-US" dirty="0">
                <a:solidFill>
                  <a:srgbClr val="111111"/>
                </a:solidFill>
              </a:rPr>
              <a:t>电子参与成键，表现出多种氧化态。</a:t>
            </a:r>
            <a:endParaRPr lang="zh-CN" altLang="en-US" dirty="0">
              <a:solidFill>
                <a:srgbClr val="111111"/>
              </a:solidFill>
            </a:endParaRPr>
          </a:p>
        </p:txBody>
      </p:sp>
      <p:sp>
        <p:nvSpPr>
          <p:cNvPr id="220162" name="Rectangle 3"/>
          <p:cNvSpPr>
            <a:spLocks noChangeArrowheads="1"/>
          </p:cNvSpPr>
          <p:nvPr/>
        </p:nvSpPr>
        <p:spPr bwMode="auto">
          <a:xfrm>
            <a:off x="8027988" y="6092825"/>
            <a:ext cx="7032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29852D6F-F318-40C9-A9EC-62572C79BFED}" type="slidenum">
              <a:rPr kumimoji="1" lang="zh-CN" altLang="en-US" sz="1600">
                <a:solidFill>
                  <a:srgbClr val="080808"/>
                </a:solidFill>
                <a:ea typeface="ˎ̥"/>
                <a:cs typeface="ˎ̥"/>
              </a:rPr>
            </a:fld>
            <a:r>
              <a:rPr kumimoji="1" lang="en-US" altLang="zh-CN" sz="1600" b="0">
                <a:solidFill>
                  <a:srgbClr val="080808"/>
                </a:solidFill>
                <a:ea typeface="宋体" panose="02010600030101010101" pitchFamily="2" charset="-122"/>
              </a:rPr>
              <a:t> </a:t>
            </a:r>
            <a:endParaRPr kumimoji="1" lang="en-US" altLang="zh-CN" sz="1600" b="0">
              <a:solidFill>
                <a:srgbClr val="080808"/>
              </a:solidFill>
              <a:ea typeface="ˎ̥"/>
              <a:cs typeface="ˎ̥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95536" y="0"/>
            <a:ext cx="1655763" cy="692150"/>
          </a:xfrm>
          <a:prstGeom prst="cloudCallout">
            <a:avLst>
              <a:gd name="adj1" fmla="val 36440"/>
              <a:gd name="adj2" fmla="val 73394"/>
            </a:avLst>
          </a:prstGeom>
          <a:solidFill>
            <a:srgbClr val="FF3399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zh-CN" altLang="en-US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_GB2312" pitchFamily="49" charset="-122"/>
              </a:rPr>
              <a:t>问题</a:t>
            </a:r>
            <a:endParaRPr lang="zh-CN" altLang="en-US" sz="3200" b="1" dirty="0">
              <a:solidFill>
                <a:srgbClr val="11111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1115616" y="1124744"/>
            <a:ext cx="7404943" cy="11747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1" lang="zh-CN" altLang="en-US" sz="3200" b="1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为什么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铜族金属的熔沸点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升华热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硬度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密度和导电导热性均强于碱金属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?</a:t>
            </a:r>
            <a:endParaRPr kumimoji="1"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45411" name="Picture 3" descr="0006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308725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2" name="AutoShape 4"/>
          <p:cNvSpPr>
            <a:spLocks noChangeArrowheads="1"/>
          </p:cNvSpPr>
          <p:nvPr/>
        </p:nvSpPr>
        <p:spPr bwMode="auto">
          <a:xfrm>
            <a:off x="323850" y="188913"/>
            <a:ext cx="1655763" cy="692150"/>
          </a:xfrm>
          <a:prstGeom prst="cloudCallout">
            <a:avLst>
              <a:gd name="adj1" fmla="val 36440"/>
              <a:gd name="adj2" fmla="val 73394"/>
            </a:avLst>
          </a:prstGeom>
          <a:solidFill>
            <a:srgbClr val="FF3399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zh-CN" altLang="en-US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_GB2312" pitchFamily="49" charset="-122"/>
              </a:rPr>
              <a:t>问题</a:t>
            </a:r>
            <a:endParaRPr lang="zh-CN" altLang="en-US" sz="3200" b="1" dirty="0">
              <a:solidFill>
                <a:srgbClr val="11111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45414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7A1CF07A-C5C2-4C95-A469-3AFA2592B83D}" type="slidenum">
              <a:rPr lang="en-US" altLang="zh-CN"/>
            </a:fld>
            <a:endParaRPr lang="en-US" altLang="zh-CN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15616" y="2420888"/>
            <a:ext cx="7667625" cy="35813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解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: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因铜族金属</a:t>
            </a:r>
            <a:r>
              <a:rPr kumimoji="1" lang="zh-CN" altLang="en-US" sz="3200" b="1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的</a:t>
            </a:r>
            <a:r>
              <a:rPr lang="en-US" altLang="zh-CN" dirty="0" smtClean="0">
                <a:solidFill>
                  <a:srgbClr val="FF0000"/>
                </a:solidFill>
              </a:rPr>
              <a:t>(n-1)d, ns, </a:t>
            </a:r>
            <a:r>
              <a:rPr lang="en-US" altLang="zh-CN" dirty="0" err="1" smtClean="0">
                <a:solidFill>
                  <a:srgbClr val="FF0000"/>
                </a:solidFill>
              </a:rPr>
              <a:t>np</a:t>
            </a:r>
            <a:r>
              <a:rPr lang="zh-CN" altLang="en-US" dirty="0" smtClean="0">
                <a:solidFill>
                  <a:srgbClr val="111111"/>
                </a:solidFill>
              </a:rPr>
              <a:t>轨道能量相近，</a:t>
            </a:r>
            <a:r>
              <a:rPr kumimoji="1" lang="zh-CN" altLang="en-US" sz="3200" b="1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次外层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(n-1)d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电子可 部分参与形成金属键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且原子半径又比碱金属的小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使得其金属键键能远大于相应的碱金属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所以铜族金属的熔沸点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升华热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硬度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密度和导电导热性均强于碱金属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 </a:t>
            </a:r>
            <a:endParaRPr kumimoji="1"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8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042988" y="931405"/>
            <a:ext cx="3600450" cy="676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dirty="0">
                <a:solidFill>
                  <a:srgbClr val="080808"/>
                </a:solidFill>
              </a:rPr>
              <a:t>1</a:t>
            </a:r>
            <a:r>
              <a:rPr lang="zh-CN" altLang="en-US" dirty="0">
                <a:solidFill>
                  <a:srgbClr val="080808"/>
                </a:solidFill>
              </a:rPr>
              <a:t>、存在和冶炼</a:t>
            </a:r>
            <a:endParaRPr lang="zh-CN" altLang="en-US" dirty="0">
              <a:solidFill>
                <a:srgbClr val="080808"/>
              </a:solidFill>
            </a:endParaRPr>
          </a:p>
        </p:txBody>
      </p:sp>
      <p:sp>
        <p:nvSpPr>
          <p:cNvPr id="160770" name="Rectangle 4"/>
          <p:cNvSpPr>
            <a:spLocks noChangeArrowheads="1"/>
          </p:cNvSpPr>
          <p:nvPr/>
        </p:nvSpPr>
        <p:spPr bwMode="auto">
          <a:xfrm>
            <a:off x="8101013" y="6092825"/>
            <a:ext cx="6302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F530CDAB-0A8A-4133-9219-7635D2C49823}" type="slidenum">
              <a:rPr kumimoji="1" lang="zh-CN" altLang="en-US" sz="1600">
                <a:solidFill>
                  <a:srgbClr val="080808"/>
                </a:solidFill>
                <a:ea typeface="ˎ̥"/>
                <a:cs typeface="ˎ̥"/>
              </a:rPr>
            </a:fld>
            <a:r>
              <a:rPr kumimoji="1" lang="en-US" altLang="zh-CN" sz="1600" b="0">
                <a:solidFill>
                  <a:srgbClr val="080808"/>
                </a:solidFill>
                <a:ea typeface="宋体" panose="02010600030101010101" pitchFamily="2" charset="-122"/>
              </a:rPr>
              <a:t> </a:t>
            </a:r>
            <a:endParaRPr kumimoji="1" lang="en-US" altLang="zh-CN" sz="1600" b="0">
              <a:solidFill>
                <a:srgbClr val="080808"/>
              </a:solidFill>
              <a:ea typeface="ˎ̥"/>
              <a:cs typeface="ˎ̥"/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935464" y="1772816"/>
            <a:ext cx="7920038" cy="41914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00CC"/>
                </a:solidFill>
              </a:rPr>
              <a:t>铜族离子</a:t>
            </a:r>
            <a:r>
              <a:rPr lang="zh-CN" altLang="en-US" dirty="0">
                <a:solidFill>
                  <a:srgbClr val="080808"/>
                </a:solidFill>
              </a:rPr>
              <a:t>易与</a:t>
            </a:r>
            <a:r>
              <a:rPr lang="zh-CN" altLang="en-US" dirty="0">
                <a:solidFill>
                  <a:srgbClr val="0000CC"/>
                </a:solidFill>
              </a:rPr>
              <a:t>硫</a:t>
            </a:r>
            <a:r>
              <a:rPr lang="zh-CN" altLang="en-US" dirty="0">
                <a:solidFill>
                  <a:srgbClr val="080808"/>
                </a:solidFill>
              </a:rPr>
              <a:t>作用，属</a:t>
            </a:r>
            <a:r>
              <a:rPr lang="zh-CN" altLang="en-US" dirty="0">
                <a:solidFill>
                  <a:srgbClr val="0000CC"/>
                </a:solidFill>
              </a:rPr>
              <a:t>亲硫元素；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00CC"/>
                </a:solidFill>
              </a:rPr>
              <a:t>铜</a:t>
            </a:r>
            <a:r>
              <a:rPr lang="en-US" altLang="zh-CN" dirty="0">
                <a:solidFill>
                  <a:srgbClr val="0000CC"/>
                </a:solidFill>
              </a:rPr>
              <a:t>(Cu)</a:t>
            </a:r>
            <a:r>
              <a:rPr lang="zh-CN" altLang="en-US" dirty="0">
                <a:solidFill>
                  <a:srgbClr val="080808"/>
                </a:solidFill>
              </a:rPr>
              <a:t>：很少见游离态铜；主要以</a:t>
            </a:r>
            <a:r>
              <a:rPr lang="zh-CN" altLang="en-US" dirty="0">
                <a:solidFill>
                  <a:srgbClr val="0000CC"/>
                </a:solidFill>
              </a:rPr>
              <a:t>硫化物</a:t>
            </a:r>
            <a:r>
              <a:rPr lang="en-US" altLang="zh-CN" dirty="0">
                <a:solidFill>
                  <a:srgbClr val="0000CC"/>
                </a:solidFill>
              </a:rPr>
              <a:t>/</a:t>
            </a:r>
            <a:r>
              <a:rPr lang="zh-CN" altLang="en-US" dirty="0">
                <a:solidFill>
                  <a:srgbClr val="0000CC"/>
                </a:solidFill>
              </a:rPr>
              <a:t>氧化物、碳酸盐</a:t>
            </a:r>
            <a:r>
              <a:rPr lang="en-US" altLang="zh-CN" dirty="0">
                <a:solidFill>
                  <a:srgbClr val="0000CC"/>
                </a:solidFill>
              </a:rPr>
              <a:t>(</a:t>
            </a:r>
            <a:r>
              <a:rPr lang="zh-CN" altLang="en-US" dirty="0">
                <a:solidFill>
                  <a:srgbClr val="0000CC"/>
                </a:solidFill>
              </a:rPr>
              <a:t>如孔雀石</a:t>
            </a:r>
            <a:r>
              <a:rPr lang="en-US" altLang="zh-CN" dirty="0">
                <a:solidFill>
                  <a:srgbClr val="0000CC"/>
                </a:solidFill>
              </a:rPr>
              <a:t>)</a:t>
            </a:r>
            <a:r>
              <a:rPr lang="zh-CN" altLang="en-US" dirty="0">
                <a:solidFill>
                  <a:srgbClr val="080808"/>
                </a:solidFill>
              </a:rPr>
              <a:t>存在；</a:t>
            </a:r>
            <a:endParaRPr lang="zh-CN" altLang="en-US" dirty="0">
              <a:solidFill>
                <a:srgbClr val="080808"/>
              </a:solidFill>
            </a:endParaRPr>
          </a:p>
          <a:p>
            <a:pPr>
              <a:lnSpc>
                <a:spcPct val="120000"/>
              </a:lnSpc>
            </a:pPr>
            <a:r>
              <a:rPr kumimoji="1" lang="zh-CN" altLang="en-US" dirty="0" smtClean="0">
                <a:solidFill>
                  <a:srgbClr val="0000FF"/>
                </a:solidFill>
              </a:rPr>
              <a:t>银</a:t>
            </a:r>
            <a:r>
              <a:rPr kumimoji="1" lang="en-US" altLang="zh-CN" dirty="0">
                <a:solidFill>
                  <a:srgbClr val="0000FF"/>
                </a:solidFill>
              </a:rPr>
              <a:t>(Ag)</a:t>
            </a:r>
            <a:r>
              <a:rPr kumimoji="1" lang="zh-CN" altLang="en-US" dirty="0">
                <a:solidFill>
                  <a:srgbClr val="0000FF"/>
                </a:solidFill>
              </a:rPr>
              <a:t>：</a:t>
            </a:r>
            <a:r>
              <a:rPr kumimoji="1" lang="zh-CN" altLang="en-US" dirty="0">
                <a:solidFill>
                  <a:srgbClr val="080808"/>
                </a:solidFill>
              </a:rPr>
              <a:t>游离态或辉银矿</a:t>
            </a:r>
            <a:r>
              <a:rPr kumimoji="1" lang="en-US" altLang="zh-CN" dirty="0">
                <a:solidFill>
                  <a:srgbClr val="080808"/>
                </a:solidFill>
              </a:rPr>
              <a:t>(Ag</a:t>
            </a:r>
            <a:r>
              <a:rPr kumimoji="1" lang="en-US" altLang="zh-CN" baseline="-25000" dirty="0">
                <a:solidFill>
                  <a:srgbClr val="080808"/>
                </a:solidFill>
              </a:rPr>
              <a:t>2</a:t>
            </a:r>
            <a:r>
              <a:rPr kumimoji="1" lang="en-US" altLang="zh-CN" dirty="0">
                <a:solidFill>
                  <a:srgbClr val="080808"/>
                </a:solidFill>
              </a:rPr>
              <a:t>S)</a:t>
            </a:r>
            <a:r>
              <a:rPr kumimoji="1" lang="zh-CN" altLang="en-US" dirty="0">
                <a:solidFill>
                  <a:srgbClr val="080808"/>
                </a:solidFill>
              </a:rPr>
              <a:t>，角银矿</a:t>
            </a:r>
            <a:r>
              <a:rPr kumimoji="1" lang="en-US" altLang="zh-CN" dirty="0">
                <a:solidFill>
                  <a:srgbClr val="080808"/>
                </a:solidFill>
              </a:rPr>
              <a:t>(</a:t>
            </a:r>
            <a:r>
              <a:rPr kumimoji="1" lang="en-US" altLang="zh-CN" dirty="0" err="1">
                <a:solidFill>
                  <a:srgbClr val="080808"/>
                </a:solidFill>
              </a:rPr>
              <a:t>AgCl</a:t>
            </a:r>
            <a:r>
              <a:rPr kumimoji="1" lang="en-US" altLang="zh-CN" dirty="0">
                <a:solidFill>
                  <a:srgbClr val="080808"/>
                </a:solidFill>
              </a:rPr>
              <a:t>)</a:t>
            </a:r>
            <a:r>
              <a:rPr kumimoji="1" lang="zh-CN" altLang="en-US" dirty="0">
                <a:solidFill>
                  <a:srgbClr val="080808"/>
                </a:solidFill>
              </a:rPr>
              <a:t>、与硫化物矿石共存；</a:t>
            </a:r>
            <a:r>
              <a:rPr kumimoji="1" lang="zh-CN" altLang="en-US" dirty="0">
                <a:solidFill>
                  <a:srgbClr val="000099"/>
                </a:solidFill>
              </a:rPr>
              <a:t>氰化法提纯</a:t>
            </a:r>
            <a:endParaRPr kumimoji="1" lang="en-US" altLang="zh-CN" dirty="0">
              <a:solidFill>
                <a:srgbClr val="000099"/>
              </a:solidFill>
            </a:endParaRPr>
          </a:p>
          <a:p>
            <a:pPr>
              <a:lnSpc>
                <a:spcPct val="120000"/>
              </a:lnSpc>
            </a:pPr>
            <a:r>
              <a:rPr kumimoji="1" lang="zh-CN" altLang="en-US" dirty="0">
                <a:solidFill>
                  <a:srgbClr val="FF0000"/>
                </a:solidFill>
              </a:rPr>
              <a:t>金 </a:t>
            </a:r>
            <a:r>
              <a:rPr kumimoji="1" lang="en-US" altLang="zh-CN" dirty="0">
                <a:solidFill>
                  <a:srgbClr val="FF0000"/>
                </a:solidFill>
              </a:rPr>
              <a:t>(Au):</a:t>
            </a:r>
            <a:r>
              <a:rPr kumimoji="1" lang="en-US" altLang="zh-CN" dirty="0">
                <a:solidFill>
                  <a:srgbClr val="080808"/>
                </a:solidFill>
              </a:rPr>
              <a:t> </a:t>
            </a:r>
            <a:r>
              <a:rPr kumimoji="1" lang="zh-CN" altLang="en-US" dirty="0">
                <a:solidFill>
                  <a:srgbClr val="080808"/>
                </a:solidFill>
              </a:rPr>
              <a:t>非常稀少，主要以游离态存在，如岩脉金、冲积金和砂金等；</a:t>
            </a:r>
            <a:r>
              <a:rPr kumimoji="1" lang="zh-CN" altLang="en-US" dirty="0">
                <a:solidFill>
                  <a:srgbClr val="000099"/>
                </a:solidFill>
              </a:rPr>
              <a:t>氰化法提纯</a:t>
            </a:r>
            <a:endParaRPr kumimoji="1" lang="zh-CN" altLang="en-US" dirty="0">
              <a:solidFill>
                <a:srgbClr val="000099"/>
              </a:solidFill>
            </a:endParaRPr>
          </a:p>
        </p:txBody>
      </p:sp>
      <p:sp>
        <p:nvSpPr>
          <p:cNvPr id="160772" name="Rectangle 6"/>
          <p:cNvSpPr>
            <a:spLocks noChangeArrowheads="1"/>
          </p:cNvSpPr>
          <p:nvPr/>
        </p:nvSpPr>
        <p:spPr bwMode="auto">
          <a:xfrm>
            <a:off x="935464" y="266539"/>
            <a:ext cx="3051175" cy="650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sz="3600" dirty="0">
                <a:solidFill>
                  <a:srgbClr val="FF3399"/>
                </a:solidFill>
              </a:rPr>
              <a:t>9.5.2 </a:t>
            </a:r>
            <a:r>
              <a:rPr kumimoji="1" lang="zh-CN" altLang="en-US" sz="3600" dirty="0">
                <a:solidFill>
                  <a:srgbClr val="FF3399"/>
                </a:solidFill>
              </a:rPr>
              <a:t>铜族单质</a:t>
            </a:r>
            <a:endParaRPr kumimoji="1" lang="zh-CN" altLang="en-US" sz="36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  <p:bldP spid="92165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96" name="Group 4"/>
          <p:cNvGrpSpPr/>
          <p:nvPr/>
        </p:nvGrpSpPr>
        <p:grpSpPr bwMode="auto">
          <a:xfrm>
            <a:off x="2735263" y="1484313"/>
            <a:ext cx="2346325" cy="2000250"/>
            <a:chOff x="1519" y="1253"/>
            <a:chExt cx="1478" cy="1260"/>
          </a:xfrm>
        </p:grpSpPr>
        <p:pic>
          <p:nvPicPr>
            <p:cNvPr id="2" name="Picture 5" descr="赤铜矿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655" y="1253"/>
              <a:ext cx="1181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1818" name="Rectangle 6"/>
            <p:cNvSpPr>
              <a:spLocks noChangeArrowheads="1"/>
            </p:cNvSpPr>
            <p:nvPr/>
          </p:nvSpPr>
          <p:spPr bwMode="auto">
            <a:xfrm>
              <a:off x="1519" y="2205"/>
              <a:ext cx="1478" cy="3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r>
                <a:rPr lang="zh-CN" altLang="en-US" sz="2600">
                  <a:solidFill>
                    <a:srgbClr val="080808"/>
                  </a:solidFill>
                </a:rPr>
                <a:t>赤铜矿</a:t>
              </a:r>
              <a:r>
                <a:rPr lang="en-US" altLang="zh-CN" sz="2600">
                  <a:solidFill>
                    <a:srgbClr val="080808"/>
                  </a:solidFill>
                </a:rPr>
                <a:t>(Cu</a:t>
              </a:r>
              <a:r>
                <a:rPr lang="en-US" altLang="zh-CN" sz="2600" baseline="-25000">
                  <a:solidFill>
                    <a:srgbClr val="080808"/>
                  </a:solidFill>
                </a:rPr>
                <a:t>2</a:t>
              </a:r>
              <a:r>
                <a:rPr lang="en-US" altLang="zh-CN" sz="2600">
                  <a:solidFill>
                    <a:srgbClr val="080808"/>
                  </a:solidFill>
                </a:rPr>
                <a:t>O)</a:t>
              </a:r>
              <a:r>
                <a:rPr lang="en-US" altLang="zh-CN" sz="2600" b="0">
                  <a:solidFill>
                    <a:srgbClr val="080808"/>
                  </a:solidFill>
                </a:rPr>
                <a:t> </a:t>
              </a:r>
              <a:r>
                <a:rPr lang="en-US" altLang="zh-CN" sz="2600">
                  <a:solidFill>
                    <a:srgbClr val="080808"/>
                  </a:solidFill>
                </a:rPr>
                <a:t> </a:t>
              </a:r>
              <a:endParaRPr lang="en-US" altLang="zh-CN" sz="2600">
                <a:solidFill>
                  <a:srgbClr val="080808"/>
                </a:solidFill>
              </a:endParaRPr>
            </a:p>
          </p:txBody>
        </p:sp>
      </p:grpSp>
      <p:grpSp>
        <p:nvGrpSpPr>
          <p:cNvPr id="161799" name="Group 7"/>
          <p:cNvGrpSpPr/>
          <p:nvPr/>
        </p:nvGrpSpPr>
        <p:grpSpPr bwMode="auto">
          <a:xfrm>
            <a:off x="5111750" y="1484313"/>
            <a:ext cx="1657350" cy="2190750"/>
            <a:chOff x="3061" y="1298"/>
            <a:chExt cx="1044" cy="1380"/>
          </a:xfrm>
        </p:grpSpPr>
        <p:pic>
          <p:nvPicPr>
            <p:cNvPr id="161815" name="Picture 8" descr="黄铜矿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07" y="1298"/>
              <a:ext cx="998" cy="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1816" name="Rectangle 9"/>
            <p:cNvSpPr>
              <a:spLocks noChangeArrowheads="1"/>
            </p:cNvSpPr>
            <p:nvPr/>
          </p:nvSpPr>
          <p:spPr bwMode="auto">
            <a:xfrm>
              <a:off x="3061" y="2160"/>
              <a:ext cx="953" cy="5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080808"/>
                  </a:solidFill>
                </a:rPr>
                <a:t>黄铜矿</a:t>
              </a:r>
              <a:br>
                <a:rPr lang="zh-CN" altLang="en-US" sz="2400" dirty="0">
                  <a:solidFill>
                    <a:srgbClr val="080808"/>
                  </a:solidFill>
                </a:rPr>
              </a:br>
              <a:r>
                <a:rPr lang="en-US" altLang="zh-CN" sz="2400" dirty="0">
                  <a:solidFill>
                    <a:srgbClr val="080808"/>
                  </a:solidFill>
                </a:rPr>
                <a:t>(CuFeS</a:t>
              </a:r>
              <a:r>
                <a:rPr lang="en-US" altLang="zh-CN" sz="2400" baseline="-25000" dirty="0">
                  <a:solidFill>
                    <a:srgbClr val="080808"/>
                  </a:solidFill>
                </a:rPr>
                <a:t>2</a:t>
              </a:r>
              <a:r>
                <a:rPr lang="en-US" altLang="zh-CN" sz="2400" dirty="0">
                  <a:solidFill>
                    <a:srgbClr val="080808"/>
                  </a:solidFill>
                </a:rPr>
                <a:t>)</a:t>
              </a:r>
              <a:r>
                <a:rPr lang="en-US" altLang="zh-CN" sz="2400" b="0" dirty="0">
                  <a:solidFill>
                    <a:srgbClr val="080808"/>
                  </a:solidFill>
                </a:rPr>
                <a:t> </a:t>
              </a:r>
              <a:r>
                <a:rPr lang="en-US" altLang="zh-CN" sz="2400" dirty="0">
                  <a:solidFill>
                    <a:srgbClr val="080808"/>
                  </a:solidFill>
                </a:rPr>
                <a:t> </a:t>
              </a:r>
              <a:endParaRPr lang="en-US" altLang="zh-CN" sz="2400" dirty="0">
                <a:solidFill>
                  <a:srgbClr val="080808"/>
                </a:solidFill>
              </a:endParaRPr>
            </a:p>
          </p:txBody>
        </p:sp>
      </p:grpSp>
      <p:grpSp>
        <p:nvGrpSpPr>
          <p:cNvPr id="161802" name="Group 10"/>
          <p:cNvGrpSpPr/>
          <p:nvPr/>
        </p:nvGrpSpPr>
        <p:grpSpPr bwMode="auto">
          <a:xfrm>
            <a:off x="574675" y="1484313"/>
            <a:ext cx="2190750" cy="1981200"/>
            <a:chOff x="295" y="1356"/>
            <a:chExt cx="1380" cy="1248"/>
          </a:xfrm>
        </p:grpSpPr>
        <p:sp>
          <p:nvSpPr>
            <p:cNvPr id="161813" name="Rectangle 11"/>
            <p:cNvSpPr>
              <a:spLocks noChangeArrowheads="1"/>
            </p:cNvSpPr>
            <p:nvPr/>
          </p:nvSpPr>
          <p:spPr bwMode="auto">
            <a:xfrm>
              <a:off x="295" y="2296"/>
              <a:ext cx="1380" cy="3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r>
                <a:rPr lang="zh-CN" altLang="en-US" sz="2600">
                  <a:solidFill>
                    <a:srgbClr val="080808"/>
                  </a:solidFill>
                </a:rPr>
                <a:t>辉铜矿</a:t>
              </a:r>
              <a:r>
                <a:rPr lang="en-US" altLang="zh-CN" sz="2600">
                  <a:solidFill>
                    <a:srgbClr val="080808"/>
                  </a:solidFill>
                </a:rPr>
                <a:t>(Cu</a:t>
              </a:r>
              <a:r>
                <a:rPr lang="en-US" altLang="zh-CN" sz="2600" baseline="-25000">
                  <a:solidFill>
                    <a:srgbClr val="080808"/>
                  </a:solidFill>
                </a:rPr>
                <a:t>2</a:t>
              </a:r>
              <a:r>
                <a:rPr lang="en-US" altLang="zh-CN" sz="2600">
                  <a:solidFill>
                    <a:srgbClr val="080808"/>
                  </a:solidFill>
                </a:rPr>
                <a:t>S) </a:t>
              </a:r>
              <a:endParaRPr lang="en-US" altLang="zh-CN" sz="2600">
                <a:solidFill>
                  <a:srgbClr val="080808"/>
                </a:solidFill>
              </a:endParaRPr>
            </a:p>
          </p:txBody>
        </p:sp>
        <p:pic>
          <p:nvPicPr>
            <p:cNvPr id="3" name="Picture 12" descr="辉铜矿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" y="1356"/>
              <a:ext cx="1180" cy="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1805" name="Group 13"/>
          <p:cNvGrpSpPr/>
          <p:nvPr/>
        </p:nvGrpSpPr>
        <p:grpSpPr bwMode="auto">
          <a:xfrm>
            <a:off x="719138" y="3787775"/>
            <a:ext cx="1801812" cy="2217738"/>
            <a:chOff x="249" y="2704"/>
            <a:chExt cx="1135" cy="1397"/>
          </a:xfrm>
        </p:grpSpPr>
        <p:pic>
          <p:nvPicPr>
            <p:cNvPr id="4" name="Picture 14" descr="铅银矿"/>
            <p:cNvPicPr>
              <a:picLocks noChangeAspect="1" noChangeArrowheads="1"/>
            </p:cNvPicPr>
            <p:nvPr/>
          </p:nvPicPr>
          <p:blipFill>
            <a:blip r:embed="rId4" cstate="print"/>
            <a:srcRect b="7166"/>
            <a:stretch>
              <a:fillRect/>
            </a:stretch>
          </p:blipFill>
          <p:spPr bwMode="auto">
            <a:xfrm>
              <a:off x="249" y="2704"/>
              <a:ext cx="1134" cy="1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1812" name="Text Box 15"/>
            <p:cNvSpPr txBox="1">
              <a:spLocks noChangeArrowheads="1"/>
            </p:cNvSpPr>
            <p:nvPr/>
          </p:nvSpPr>
          <p:spPr bwMode="auto">
            <a:xfrm>
              <a:off x="431" y="3793"/>
              <a:ext cx="953" cy="3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600">
                  <a:solidFill>
                    <a:srgbClr val="080808"/>
                  </a:solidFill>
                </a:rPr>
                <a:t>铅银矿</a:t>
              </a:r>
              <a:endParaRPr lang="zh-CN" altLang="en-US" sz="2600">
                <a:solidFill>
                  <a:srgbClr val="080808"/>
                </a:solidFill>
              </a:endParaRPr>
            </a:p>
          </p:txBody>
        </p:sp>
      </p:grpSp>
      <p:grpSp>
        <p:nvGrpSpPr>
          <p:cNvPr id="161808" name="Group 16"/>
          <p:cNvGrpSpPr/>
          <p:nvPr/>
        </p:nvGrpSpPr>
        <p:grpSpPr bwMode="auto">
          <a:xfrm>
            <a:off x="7127875" y="3932238"/>
            <a:ext cx="1871663" cy="2001837"/>
            <a:chOff x="4286" y="2795"/>
            <a:chExt cx="1179" cy="1261"/>
          </a:xfrm>
        </p:grpSpPr>
        <p:pic>
          <p:nvPicPr>
            <p:cNvPr id="161809" name="Picture 17" descr="金矿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6" y="2795"/>
              <a:ext cx="1179" cy="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1810" name="Text Box 18"/>
            <p:cNvSpPr txBox="1">
              <a:spLocks noChangeArrowheads="1"/>
            </p:cNvSpPr>
            <p:nvPr/>
          </p:nvSpPr>
          <p:spPr bwMode="auto">
            <a:xfrm>
              <a:off x="4649" y="3748"/>
              <a:ext cx="816" cy="3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600">
                  <a:solidFill>
                    <a:srgbClr val="080808"/>
                  </a:solidFill>
                </a:rPr>
                <a:t>金矿</a:t>
              </a:r>
              <a:endParaRPr lang="zh-CN" altLang="en-US" sz="2600">
                <a:solidFill>
                  <a:srgbClr val="080808"/>
                </a:solidFill>
              </a:endParaRPr>
            </a:p>
          </p:txBody>
        </p:sp>
      </p:grpSp>
      <p:grpSp>
        <p:nvGrpSpPr>
          <p:cNvPr id="161811" name="Group 19"/>
          <p:cNvGrpSpPr/>
          <p:nvPr/>
        </p:nvGrpSpPr>
        <p:grpSpPr bwMode="auto">
          <a:xfrm>
            <a:off x="6983413" y="1484313"/>
            <a:ext cx="2160587" cy="2149475"/>
            <a:chOff x="4195" y="1312"/>
            <a:chExt cx="1361" cy="1354"/>
          </a:xfrm>
        </p:grpSpPr>
        <p:pic>
          <p:nvPicPr>
            <p:cNvPr id="161807" name="Picture 20" descr="孔雀石"/>
            <p:cNvPicPr>
              <a:picLocks noChangeAspect="1" noChangeArrowheads="1"/>
            </p:cNvPicPr>
            <p:nvPr/>
          </p:nvPicPr>
          <p:blipFill>
            <a:blip r:embed="rId6" cstate="print"/>
            <a:srcRect l="2916" t="4121" r="2596"/>
            <a:stretch>
              <a:fillRect/>
            </a:stretch>
          </p:blipFill>
          <p:spPr bwMode="auto">
            <a:xfrm>
              <a:off x="4286" y="1312"/>
              <a:ext cx="1225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21"/>
            <p:cNvSpPr>
              <a:spLocks noChangeArrowheads="1"/>
            </p:cNvSpPr>
            <p:nvPr/>
          </p:nvSpPr>
          <p:spPr bwMode="auto">
            <a:xfrm>
              <a:off x="4195" y="2186"/>
              <a:ext cx="1361" cy="4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080808"/>
                  </a:solidFill>
                </a:rPr>
                <a:t>孔雀石</a:t>
              </a:r>
              <a:br>
                <a:rPr lang="zh-CN" altLang="en-US" sz="2000">
                  <a:solidFill>
                    <a:srgbClr val="080808"/>
                  </a:solidFill>
                </a:rPr>
              </a:br>
              <a:r>
                <a:rPr lang="en-US" altLang="zh-CN" sz="2000">
                  <a:solidFill>
                    <a:srgbClr val="080808"/>
                  </a:solidFill>
                </a:rPr>
                <a:t>(CuCO</a:t>
              </a:r>
              <a:r>
                <a:rPr lang="en-US" altLang="zh-CN" sz="2000" baseline="-25000">
                  <a:solidFill>
                    <a:srgbClr val="080808"/>
                  </a:solidFill>
                </a:rPr>
                <a:t>3</a:t>
              </a:r>
              <a:r>
                <a:rPr lang="en-US" altLang="zh-CN" sz="2000">
                  <a:solidFill>
                    <a:srgbClr val="080808"/>
                  </a:solidFill>
                </a:rPr>
                <a:t>·Cu(OH)</a:t>
              </a:r>
              <a:r>
                <a:rPr lang="en-US" altLang="zh-CN" sz="2000" baseline="-25000">
                  <a:solidFill>
                    <a:srgbClr val="080808"/>
                  </a:solidFill>
                </a:rPr>
                <a:t>2</a:t>
              </a:r>
              <a:r>
                <a:rPr lang="en-US" altLang="zh-CN" sz="2000">
                  <a:solidFill>
                    <a:srgbClr val="080808"/>
                  </a:solidFill>
                </a:rPr>
                <a:t>) </a:t>
              </a:r>
              <a:endParaRPr lang="en-US" altLang="zh-CN" sz="2000">
                <a:solidFill>
                  <a:srgbClr val="080808"/>
                </a:solidFill>
              </a:endParaRPr>
            </a:p>
          </p:txBody>
        </p:sp>
      </p:grpSp>
      <p:grpSp>
        <p:nvGrpSpPr>
          <p:cNvPr id="161814" name="Group 22"/>
          <p:cNvGrpSpPr/>
          <p:nvPr/>
        </p:nvGrpSpPr>
        <p:grpSpPr bwMode="auto">
          <a:xfrm>
            <a:off x="5183188" y="3932238"/>
            <a:ext cx="1728787" cy="2038350"/>
            <a:chOff x="3061" y="2795"/>
            <a:chExt cx="1089" cy="1284"/>
          </a:xfrm>
        </p:grpSpPr>
        <p:pic>
          <p:nvPicPr>
            <p:cNvPr id="6" name="Picture 23" descr="辉银矿-2"/>
            <p:cNvPicPr>
              <a:picLocks noChangeAspect="1" noChangeArrowheads="1"/>
            </p:cNvPicPr>
            <p:nvPr/>
          </p:nvPicPr>
          <p:blipFill>
            <a:blip r:embed="rId7" cstate="print"/>
            <a:srcRect b="3543"/>
            <a:stretch>
              <a:fillRect/>
            </a:stretch>
          </p:blipFill>
          <p:spPr bwMode="auto">
            <a:xfrm>
              <a:off x="3061" y="2795"/>
              <a:ext cx="1089" cy="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1806" name="Rectangle 24"/>
            <p:cNvSpPr>
              <a:spLocks noChangeArrowheads="1"/>
            </p:cNvSpPr>
            <p:nvPr/>
          </p:nvSpPr>
          <p:spPr bwMode="auto">
            <a:xfrm>
              <a:off x="3243" y="3771"/>
              <a:ext cx="740" cy="3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600">
                  <a:solidFill>
                    <a:srgbClr val="080808"/>
                  </a:solidFill>
                </a:rPr>
                <a:t>辉银矿</a:t>
              </a:r>
              <a:endParaRPr lang="en-US" altLang="zh-CN" sz="2600">
                <a:solidFill>
                  <a:srgbClr val="080808"/>
                </a:solidFill>
              </a:endParaRPr>
            </a:p>
          </p:txBody>
        </p:sp>
      </p:grpSp>
      <p:grpSp>
        <p:nvGrpSpPr>
          <p:cNvPr id="161817" name="Group 25"/>
          <p:cNvGrpSpPr/>
          <p:nvPr/>
        </p:nvGrpSpPr>
        <p:grpSpPr bwMode="auto">
          <a:xfrm>
            <a:off x="2879725" y="3932238"/>
            <a:ext cx="1944688" cy="2054225"/>
            <a:chOff x="1610" y="2795"/>
            <a:chExt cx="1225" cy="1294"/>
          </a:xfrm>
        </p:grpSpPr>
        <p:pic>
          <p:nvPicPr>
            <p:cNvPr id="161803" name="Picture 26" descr="银矿Ag3AsS3-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10" y="2795"/>
              <a:ext cx="1225" cy="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1804" name="Rectangle 27"/>
            <p:cNvSpPr>
              <a:spLocks noChangeArrowheads="1"/>
            </p:cNvSpPr>
            <p:nvPr/>
          </p:nvSpPr>
          <p:spPr bwMode="auto">
            <a:xfrm>
              <a:off x="1610" y="3801"/>
              <a:ext cx="1184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400">
                  <a:solidFill>
                    <a:srgbClr val="080808"/>
                  </a:solidFill>
                </a:rPr>
                <a:t>银矿</a:t>
              </a:r>
              <a:r>
                <a:rPr lang="en-US" altLang="zh-CN" sz="2400">
                  <a:solidFill>
                    <a:srgbClr val="080808"/>
                  </a:solidFill>
                </a:rPr>
                <a:t>Ag</a:t>
              </a:r>
              <a:r>
                <a:rPr lang="en-US" altLang="zh-CN" sz="2400" baseline="-25000">
                  <a:solidFill>
                    <a:srgbClr val="080808"/>
                  </a:solidFill>
                </a:rPr>
                <a:t>3</a:t>
              </a:r>
              <a:r>
                <a:rPr lang="en-US" altLang="zh-CN" sz="2400">
                  <a:solidFill>
                    <a:srgbClr val="080808"/>
                  </a:solidFill>
                </a:rPr>
                <a:t>AsS</a:t>
              </a:r>
              <a:r>
                <a:rPr lang="en-US" altLang="zh-CN" sz="2400" baseline="-25000">
                  <a:solidFill>
                    <a:srgbClr val="080808"/>
                  </a:solidFill>
                </a:rPr>
                <a:t>3</a:t>
              </a:r>
              <a:endParaRPr lang="en-US" altLang="zh-CN" sz="2400" baseline="-25000">
                <a:solidFill>
                  <a:srgbClr val="080808"/>
                </a:solidFill>
              </a:endParaRPr>
            </a:p>
          </p:txBody>
        </p:sp>
      </p:grpSp>
      <p:sp>
        <p:nvSpPr>
          <p:cNvPr id="161801" name="Text Box 28"/>
          <p:cNvSpPr txBox="1">
            <a:spLocks noChangeArrowheads="1"/>
          </p:cNvSpPr>
          <p:nvPr/>
        </p:nvSpPr>
        <p:spPr bwMode="auto">
          <a:xfrm>
            <a:off x="1420081" y="404813"/>
            <a:ext cx="2198564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solidFill>
                  <a:srgbClr val="0000FF"/>
                </a:solidFill>
              </a:rPr>
              <a:t>常见矿物</a:t>
            </a:r>
            <a:endParaRPr lang="zh-CN" altLang="en-US" sz="3600" dirty="0">
              <a:solidFill>
                <a:srgbClr val="0000FF"/>
              </a:solidFill>
            </a:endParaRPr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8062913" y="6092825"/>
            <a:ext cx="6683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A496E55A-6DF2-4A1E-AE7F-8C5C204A57FF}" type="slidenum">
              <a:rPr kumimoji="1" lang="zh-CN" altLang="en-US" sz="1600">
                <a:solidFill>
                  <a:srgbClr val="080808"/>
                </a:solidFill>
                <a:ea typeface="ˎ̥"/>
                <a:cs typeface="ˎ̥"/>
              </a:rPr>
            </a:fld>
            <a:r>
              <a:rPr kumimoji="1" lang="en-US" altLang="zh-CN" sz="1600" b="0">
                <a:solidFill>
                  <a:srgbClr val="080808"/>
                </a:solidFill>
                <a:ea typeface="宋体" panose="02010600030101010101" pitchFamily="2" charset="-122"/>
              </a:rPr>
              <a:t> </a:t>
            </a:r>
            <a:endParaRPr kumimoji="1" lang="en-US" altLang="zh-CN" sz="1600" b="0">
              <a:solidFill>
                <a:srgbClr val="080808"/>
              </a:solidFill>
              <a:ea typeface="ˎ̥"/>
              <a:cs typeface="ˎ̥"/>
            </a:endParaRPr>
          </a:p>
        </p:txBody>
      </p:sp>
      <p:pic>
        <p:nvPicPr>
          <p:cNvPr id="28" name="Picture 2" descr="http://b.hiphotos.baidu.com/baike/c0%3Dbaike80%2C5%2C5%2C80%2C26/sign=e96090774c086e067ea5371963611091/8435e5dde71190ef273f9e99ce1b9d16fcfa60a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86" y="4025685"/>
            <a:ext cx="3339725" cy="241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h.hiphotos.baidu.com/baike/c0%3Dbaike80%2C5%2C5%2C80%2C26/sign=a7089cb7367adab429dd1311eabdd879/adaf2edda3cc7cd9d2011b463901213fb80e910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82" y="3924634"/>
            <a:ext cx="2980035" cy="247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imgsrc.baidu.com/forum/pic/item/cefc1e178a82b90157081094738da9773812eff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758" y="150266"/>
            <a:ext cx="3090433" cy="23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新疆狗头金归属引关注 商家出价千万牧民一家失联消失(图)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642" y="1345119"/>
            <a:ext cx="3822945" cy="244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2"/>
          <p:cNvSpPr>
            <a:spLocks noChangeArrowheads="1"/>
          </p:cNvSpPr>
          <p:nvPr/>
        </p:nvSpPr>
        <p:spPr bwMode="auto">
          <a:xfrm>
            <a:off x="8243888" y="6092825"/>
            <a:ext cx="685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3393F11B-4E89-4642-86E3-055AE6DDCC0F}" type="slidenum">
              <a:rPr kumimoji="1" lang="zh-CN" altLang="en-US" sz="1600">
                <a:solidFill>
                  <a:srgbClr val="080808"/>
                </a:solidFill>
                <a:ea typeface="ˎ̥"/>
                <a:cs typeface="ˎ̥"/>
              </a:rPr>
            </a:fld>
            <a:r>
              <a:rPr kumimoji="1" lang="en-US" altLang="zh-CN" sz="1600" b="0">
                <a:solidFill>
                  <a:srgbClr val="080808"/>
                </a:solidFill>
                <a:ea typeface="宋体" panose="02010600030101010101" pitchFamily="2" charset="-122"/>
              </a:rPr>
              <a:t> </a:t>
            </a:r>
            <a:endParaRPr kumimoji="1" lang="en-US" altLang="zh-CN" sz="1600" b="0">
              <a:solidFill>
                <a:srgbClr val="080808"/>
              </a:solidFill>
              <a:ea typeface="ˎ̥"/>
              <a:cs typeface="ˎ̥"/>
            </a:endParaRP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900113" y="1970616"/>
            <a:ext cx="8102600" cy="4228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kumimoji="1" lang="zh-CN" altLang="en-US" dirty="0" smtClean="0">
                <a:solidFill>
                  <a:srgbClr val="080808"/>
                </a:solidFill>
              </a:rPr>
              <a:t> 颜色</a:t>
            </a:r>
            <a:r>
              <a:rPr kumimoji="1" lang="en-US" altLang="zh-CN" dirty="0">
                <a:solidFill>
                  <a:srgbClr val="080808"/>
                </a:solidFill>
              </a:rPr>
              <a:t>:</a:t>
            </a:r>
            <a:r>
              <a:rPr kumimoji="1" lang="en-US" altLang="zh-CN" dirty="0">
                <a:solidFill>
                  <a:schemeClr val="tx1"/>
                </a:solidFill>
              </a:rPr>
              <a:t> </a:t>
            </a:r>
            <a:r>
              <a:rPr kumimoji="1" lang="en-US" altLang="en-US" dirty="0">
                <a:solidFill>
                  <a:srgbClr val="0000CC"/>
                </a:solidFill>
              </a:rPr>
              <a:t>Cu</a:t>
            </a:r>
            <a:r>
              <a:rPr kumimoji="1" lang="en-US" altLang="zh-CN" dirty="0">
                <a:solidFill>
                  <a:srgbClr val="0000CC"/>
                </a:solidFill>
              </a:rPr>
              <a:t> </a:t>
            </a:r>
            <a:r>
              <a:rPr kumimoji="1" lang="en-US" altLang="en-US" dirty="0">
                <a:solidFill>
                  <a:srgbClr val="0000CC"/>
                </a:solidFill>
              </a:rPr>
              <a:t>(</a:t>
            </a:r>
            <a:r>
              <a:rPr kumimoji="1" lang="zh-CN" altLang="en-US" dirty="0">
                <a:solidFill>
                  <a:srgbClr val="0000CC"/>
                </a:solidFill>
              </a:rPr>
              <a:t>紫红铜</a:t>
            </a:r>
            <a:r>
              <a:rPr kumimoji="1" lang="en-US" altLang="zh-CN" dirty="0">
                <a:solidFill>
                  <a:srgbClr val="0000CC"/>
                </a:solidFill>
              </a:rPr>
              <a:t>), Ag(</a:t>
            </a:r>
            <a:r>
              <a:rPr kumimoji="1" lang="zh-CN" altLang="en-US" dirty="0">
                <a:solidFill>
                  <a:srgbClr val="0000CC"/>
                </a:solidFill>
              </a:rPr>
              <a:t>白银</a:t>
            </a:r>
            <a:r>
              <a:rPr kumimoji="1" lang="en-US" altLang="zh-CN" dirty="0">
                <a:solidFill>
                  <a:srgbClr val="0000CC"/>
                </a:solidFill>
              </a:rPr>
              <a:t>), </a:t>
            </a:r>
            <a:r>
              <a:rPr kumimoji="1" lang="en-US" altLang="zh-CN" dirty="0" smtClean="0">
                <a:solidFill>
                  <a:srgbClr val="0000CC"/>
                </a:solidFill>
              </a:rPr>
              <a:t>Au (</a:t>
            </a:r>
            <a:r>
              <a:rPr kumimoji="1" lang="zh-CN" altLang="en-US" dirty="0">
                <a:solidFill>
                  <a:srgbClr val="0000CC"/>
                </a:solidFill>
              </a:rPr>
              <a:t>黄金</a:t>
            </a:r>
            <a:r>
              <a:rPr kumimoji="1" lang="en-US" altLang="zh-CN" dirty="0">
                <a:solidFill>
                  <a:srgbClr val="0000CC"/>
                </a:solidFill>
              </a:rPr>
              <a:t>)</a:t>
            </a:r>
            <a:r>
              <a:rPr kumimoji="1" lang="en-US" altLang="zh-CN" dirty="0">
                <a:solidFill>
                  <a:schemeClr val="tx1"/>
                </a:solidFill>
              </a:rPr>
              <a:t> </a:t>
            </a:r>
            <a:endParaRPr kumimoji="1" lang="zh-CN" altLang="en-US" dirty="0">
              <a:solidFill>
                <a:srgbClr val="080808"/>
              </a:solidFill>
            </a:endParaRPr>
          </a:p>
          <a:p>
            <a:pPr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kumimoji="1" lang="zh-CN" altLang="en-US" dirty="0">
                <a:solidFill>
                  <a:srgbClr val="080808"/>
                </a:solidFill>
              </a:rPr>
              <a:t>单质</a:t>
            </a:r>
            <a:r>
              <a:rPr kumimoji="1" lang="zh-CN" altLang="en-US" dirty="0">
                <a:solidFill>
                  <a:srgbClr val="0000CC"/>
                </a:solidFill>
              </a:rPr>
              <a:t>熔沸点</a:t>
            </a:r>
            <a:r>
              <a:rPr kumimoji="1" lang="zh-CN" altLang="en-US" dirty="0">
                <a:solidFill>
                  <a:srgbClr val="080808"/>
                </a:solidFill>
              </a:rPr>
              <a:t>较高，比碱金属高很多；</a:t>
            </a:r>
            <a:endParaRPr kumimoji="1" lang="zh-CN" altLang="en-US" dirty="0">
              <a:solidFill>
                <a:srgbClr val="080808"/>
              </a:solidFill>
            </a:endParaRPr>
          </a:p>
          <a:p>
            <a:pPr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kumimoji="1" lang="zh-CN" altLang="en-US" dirty="0">
                <a:solidFill>
                  <a:srgbClr val="080808"/>
                </a:solidFill>
              </a:rPr>
              <a:t>优良的</a:t>
            </a:r>
            <a:r>
              <a:rPr kumimoji="1" lang="zh-CN" altLang="en-US" dirty="0">
                <a:solidFill>
                  <a:srgbClr val="0000CC"/>
                </a:solidFill>
              </a:rPr>
              <a:t>导电性</a:t>
            </a:r>
            <a:r>
              <a:rPr kumimoji="1" lang="en-US" altLang="zh-CN" dirty="0" smtClean="0">
                <a:solidFill>
                  <a:srgbClr val="0000CC"/>
                </a:solidFill>
              </a:rPr>
              <a:t>/</a:t>
            </a:r>
            <a:r>
              <a:rPr kumimoji="1" lang="zh-CN" altLang="en-US" dirty="0" smtClean="0">
                <a:solidFill>
                  <a:srgbClr val="0000CC"/>
                </a:solidFill>
              </a:rPr>
              <a:t>导热性</a:t>
            </a:r>
            <a:r>
              <a:rPr kumimoji="1" lang="zh-CN" altLang="en-US" dirty="0" smtClean="0">
                <a:solidFill>
                  <a:srgbClr val="080808"/>
                </a:solidFill>
              </a:rPr>
              <a:t>，</a:t>
            </a:r>
            <a:r>
              <a:rPr kumimoji="1" lang="en-US" altLang="en-US" dirty="0" smtClean="0">
                <a:solidFill>
                  <a:srgbClr val="0000CC"/>
                </a:solidFill>
              </a:rPr>
              <a:t>Ag</a:t>
            </a:r>
            <a:r>
              <a:rPr kumimoji="1" lang="en-US" altLang="zh-CN" dirty="0" smtClean="0">
                <a:solidFill>
                  <a:srgbClr val="0000CC"/>
                </a:solidFill>
              </a:rPr>
              <a:t> </a:t>
            </a:r>
            <a:r>
              <a:rPr kumimoji="1" lang="en-US" altLang="en-US" dirty="0">
                <a:solidFill>
                  <a:srgbClr val="080808"/>
                </a:solidFill>
              </a:rPr>
              <a:t>&gt;</a:t>
            </a:r>
            <a:r>
              <a:rPr kumimoji="1" lang="en-US" altLang="zh-CN" dirty="0">
                <a:solidFill>
                  <a:srgbClr val="080808"/>
                </a:solidFill>
              </a:rPr>
              <a:t> </a:t>
            </a:r>
            <a:r>
              <a:rPr kumimoji="1" lang="en-US" altLang="en-US" dirty="0">
                <a:solidFill>
                  <a:srgbClr val="FF0000"/>
                </a:solidFill>
              </a:rPr>
              <a:t>Cu</a:t>
            </a:r>
            <a:r>
              <a:rPr kumimoji="1" lang="en-US" altLang="zh-CN" dirty="0">
                <a:solidFill>
                  <a:schemeClr val="tx1"/>
                </a:solidFill>
              </a:rPr>
              <a:t> </a:t>
            </a:r>
            <a:r>
              <a:rPr kumimoji="1" lang="en-US" altLang="en-US" dirty="0">
                <a:solidFill>
                  <a:srgbClr val="080808"/>
                </a:solidFill>
              </a:rPr>
              <a:t>&gt;</a:t>
            </a:r>
            <a:r>
              <a:rPr kumimoji="1" lang="en-US" altLang="zh-CN" dirty="0">
                <a:solidFill>
                  <a:srgbClr val="080808"/>
                </a:solidFill>
              </a:rPr>
              <a:t> </a:t>
            </a:r>
            <a:r>
              <a:rPr kumimoji="1" lang="en-US" altLang="en-US" dirty="0">
                <a:solidFill>
                  <a:srgbClr val="080808"/>
                </a:solidFill>
              </a:rPr>
              <a:t>Au</a:t>
            </a:r>
            <a:endParaRPr kumimoji="1" lang="en-US" altLang="zh-CN" dirty="0">
              <a:solidFill>
                <a:srgbClr val="080808"/>
              </a:solidFill>
            </a:endParaRPr>
          </a:p>
          <a:p>
            <a:pPr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kumimoji="1" lang="zh-CN" altLang="en-US" dirty="0">
                <a:solidFill>
                  <a:srgbClr val="080808"/>
                </a:solidFill>
              </a:rPr>
              <a:t> </a:t>
            </a:r>
            <a:r>
              <a:rPr kumimoji="1" lang="zh-CN" altLang="en-US" dirty="0" smtClean="0">
                <a:solidFill>
                  <a:srgbClr val="080808"/>
                </a:solidFill>
              </a:rPr>
              <a:t>延展性好</a:t>
            </a:r>
            <a:r>
              <a:rPr kumimoji="1" lang="zh-CN" altLang="en-US" dirty="0">
                <a:solidFill>
                  <a:srgbClr val="080808"/>
                </a:solidFill>
              </a:rPr>
              <a:t> </a:t>
            </a:r>
            <a:r>
              <a:rPr kumimoji="1" lang="zh-CN" altLang="en-US" dirty="0" smtClean="0">
                <a:solidFill>
                  <a:srgbClr val="080808"/>
                </a:solidFill>
              </a:rPr>
              <a:t> </a:t>
            </a:r>
            <a:endParaRPr kumimoji="1" lang="en-US" altLang="zh-CN" dirty="0" smtClean="0">
              <a:solidFill>
                <a:srgbClr val="080808"/>
              </a:solidFill>
            </a:endParaRPr>
          </a:p>
          <a:p>
            <a:pPr>
              <a:lnSpc>
                <a:spcPct val="140000"/>
              </a:lnSpc>
              <a:buClr>
                <a:srgbClr val="FF0000"/>
              </a:buClr>
            </a:pPr>
            <a:r>
              <a:rPr kumimoji="1" lang="en-US" altLang="zh-CN" dirty="0">
                <a:solidFill>
                  <a:srgbClr val="080808"/>
                </a:solidFill>
              </a:rPr>
              <a:t> </a:t>
            </a:r>
            <a:r>
              <a:rPr kumimoji="1" lang="en-US" altLang="zh-CN" dirty="0" smtClean="0">
                <a:solidFill>
                  <a:srgbClr val="080808"/>
                </a:solidFill>
              </a:rPr>
              <a:t>      Au</a:t>
            </a:r>
            <a:r>
              <a:rPr kumimoji="1" lang="zh-CN" altLang="en-US" dirty="0" smtClean="0">
                <a:solidFill>
                  <a:srgbClr val="080808"/>
                </a:solidFill>
              </a:rPr>
              <a:t>：展性</a:t>
            </a:r>
            <a:r>
              <a:rPr kumimoji="1" lang="zh-CN" altLang="en-US" dirty="0">
                <a:solidFill>
                  <a:srgbClr val="080808"/>
                </a:solidFill>
              </a:rPr>
              <a:t>最好，延性第二，仅次于</a:t>
            </a:r>
            <a:r>
              <a:rPr kumimoji="1" lang="en-US" altLang="zh-CN" dirty="0" smtClean="0">
                <a:solidFill>
                  <a:srgbClr val="080808"/>
                </a:solidFill>
              </a:rPr>
              <a:t>Pt</a:t>
            </a:r>
            <a:endParaRPr kumimoji="1" lang="en-US" altLang="zh-CN" dirty="0">
              <a:solidFill>
                <a:srgbClr val="080808"/>
              </a:solidFill>
            </a:endParaRPr>
          </a:p>
          <a:p>
            <a:pPr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kumimoji="1" lang="zh-CN" altLang="en-US" dirty="0">
                <a:solidFill>
                  <a:srgbClr val="080808"/>
                </a:solidFill>
              </a:rPr>
              <a:t> 形成</a:t>
            </a:r>
            <a:r>
              <a:rPr kumimoji="1" lang="zh-CN" altLang="en-US" dirty="0">
                <a:solidFill>
                  <a:srgbClr val="FF0000"/>
                </a:solidFill>
              </a:rPr>
              <a:t>合金</a:t>
            </a:r>
            <a:r>
              <a:rPr kumimoji="1" lang="zh-CN" altLang="en-US" dirty="0">
                <a:solidFill>
                  <a:srgbClr val="080808"/>
                </a:solidFill>
              </a:rPr>
              <a:t>，如青铜、黄铜及白铜等</a:t>
            </a:r>
            <a:endParaRPr kumimoji="1" lang="zh-CN" altLang="en-US" dirty="0">
              <a:solidFill>
                <a:srgbClr val="0000CC"/>
              </a:solidFill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1123400" y="1185237"/>
            <a:ext cx="259238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3600" dirty="0">
                <a:solidFill>
                  <a:srgbClr val="080808"/>
                </a:solidFill>
              </a:rPr>
              <a:t>1) </a:t>
            </a:r>
            <a:r>
              <a:rPr kumimoji="1" lang="zh-CN" altLang="en-US" sz="3600" dirty="0">
                <a:solidFill>
                  <a:srgbClr val="080808"/>
                </a:solidFill>
              </a:rPr>
              <a:t>物理性质</a:t>
            </a:r>
            <a:endParaRPr kumimoji="1" lang="zh-CN" altLang="en-US" sz="3600" dirty="0">
              <a:solidFill>
                <a:srgbClr val="080808"/>
              </a:solidFill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974029" y="404664"/>
            <a:ext cx="315942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80808"/>
                </a:solidFill>
              </a:rPr>
              <a:t>2</a:t>
            </a:r>
            <a:r>
              <a:rPr lang="zh-CN" altLang="en-US" sz="3600" dirty="0">
                <a:solidFill>
                  <a:srgbClr val="080808"/>
                </a:solidFill>
              </a:rPr>
              <a:t>、单质的性质</a:t>
            </a:r>
            <a:endParaRPr lang="zh-CN" altLang="en-US" sz="3600" dirty="0">
              <a:solidFill>
                <a:srgbClr val="080808"/>
              </a:solidFill>
            </a:endParaRPr>
          </a:p>
        </p:txBody>
      </p:sp>
      <p:pic>
        <p:nvPicPr>
          <p:cNvPr id="94214" name="Picture 6" descr="imagesCAAQ1SQD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649343" y="546819"/>
            <a:ext cx="102711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5" name="Picture 7" descr="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6231" y="619844"/>
            <a:ext cx="182086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6" name="Picture 8" descr="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2356" y="475382"/>
            <a:ext cx="110331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  <p:bldP spid="94212" grpId="0"/>
      <p:bldP spid="942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4947544F-E3FF-4AC1-AD4C-B68D3A55FC17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>
                <a:ea typeface="ˎ̥"/>
                <a:cs typeface="ˎ̥"/>
              </a:rPr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  <p:sp>
        <p:nvSpPr>
          <p:cNvPr id="5898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2650" y="667859"/>
            <a:ext cx="8048625" cy="5184775"/>
          </a:xfrm>
        </p:spPr>
        <p:txBody>
          <a:bodyPr/>
          <a:lstStyle/>
          <a:p>
            <a:pPr>
              <a:lnSpc>
                <a:spcPct val="160000"/>
              </a:lnSpc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en-US" altLang="zh-CN" b="1" dirty="0" smtClean="0">
                <a:solidFill>
                  <a:srgbClr val="0000FF"/>
                </a:solidFill>
                <a:effectLst/>
              </a:rPr>
              <a:t>Na (Li)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：用</a:t>
            </a:r>
            <a:r>
              <a:rPr lang="zh-CN" altLang="en-US" b="1" dirty="0" smtClean="0">
                <a:solidFill>
                  <a:srgbClr val="FF0000"/>
                </a:solidFill>
                <a:effectLst/>
              </a:rPr>
              <a:t>熔融电解</a:t>
            </a:r>
            <a:r>
              <a:rPr lang="en-US" altLang="zh-CN" b="1" dirty="0" err="1" smtClean="0">
                <a:solidFill>
                  <a:srgbClr val="000000"/>
                </a:solidFill>
                <a:effectLst/>
              </a:rPr>
              <a:t>M</a:t>
            </a:r>
            <a:r>
              <a:rPr lang="en-US" altLang="zh-CN" b="1" dirty="0" err="1" smtClean="0">
                <a:solidFill>
                  <a:srgbClr val="111111"/>
                </a:solidFill>
                <a:effectLst/>
              </a:rPr>
              <a:t>Cl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制备</a:t>
            </a:r>
            <a:endParaRPr lang="en-US" altLang="zh-CN" b="1" dirty="0" smtClean="0">
              <a:solidFill>
                <a:srgbClr val="111111"/>
              </a:solidFill>
              <a:effectLst/>
            </a:endParaRPr>
          </a:p>
          <a:p>
            <a:pPr marL="0" indent="0">
              <a:lnSpc>
                <a:spcPct val="160000"/>
              </a:lnSpc>
              <a:buClr>
                <a:srgbClr val="0000FF"/>
              </a:buClr>
              <a:buNone/>
            </a:pPr>
            <a:r>
              <a:rPr kumimoji="1" lang="zh-CN" altLang="en-US" dirty="0">
                <a:solidFill>
                  <a:srgbClr val="000000"/>
                </a:solidFill>
                <a:effectLst/>
                <a:latin typeface="+mj-ea"/>
                <a:ea typeface="+mj-ea"/>
              </a:rPr>
              <a:t>如用电解熔融</a:t>
            </a:r>
            <a:r>
              <a:rPr kumimoji="1" lang="en-US" altLang="zh-CN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NaCl</a:t>
            </a:r>
            <a:r>
              <a:rPr kumimoji="1" lang="zh-CN" altLang="en-US" dirty="0">
                <a:solidFill>
                  <a:srgbClr val="000000"/>
                </a:solidFill>
                <a:effectLst/>
                <a:latin typeface="+mj-ea"/>
                <a:ea typeface="+mj-ea"/>
              </a:rPr>
              <a:t>盐的方法制取金属</a:t>
            </a:r>
            <a:r>
              <a:rPr kumimoji="1" lang="en-US" altLang="zh-CN" dirty="0">
                <a:solidFill>
                  <a:srgbClr val="000000"/>
                </a:solidFill>
                <a:effectLst/>
                <a:latin typeface="+mj-ea"/>
                <a:ea typeface="+mj-ea"/>
              </a:rPr>
              <a:t>Na. </a:t>
            </a:r>
            <a:endParaRPr lang="zh-CN" altLang="en-US" b="1" dirty="0" smtClean="0">
              <a:solidFill>
                <a:srgbClr val="111111"/>
              </a:solidFill>
              <a:effectLst/>
            </a:endParaRPr>
          </a:p>
          <a:p>
            <a:pPr>
              <a:lnSpc>
                <a:spcPct val="160000"/>
              </a:lnSpc>
              <a:buClr>
                <a:srgbClr val="0000FF"/>
              </a:buClr>
              <a:buFont typeface="Wingdings" panose="05000000000000000000" pitchFamily="2" charset="2"/>
              <a:buChar char="p"/>
            </a:pPr>
            <a:endParaRPr lang="en-US" altLang="zh-CN" b="1" dirty="0" smtClean="0">
              <a:solidFill>
                <a:srgbClr val="0000FF"/>
              </a:solidFill>
              <a:effectLst/>
            </a:endParaRPr>
          </a:p>
          <a:p>
            <a:pPr>
              <a:lnSpc>
                <a:spcPct val="160000"/>
              </a:lnSpc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en-US" altLang="zh-CN" b="1" dirty="0" smtClean="0">
                <a:solidFill>
                  <a:srgbClr val="0000FF"/>
                </a:solidFill>
                <a:effectLst/>
              </a:rPr>
              <a:t>K/Mg/Ca/Cs</a:t>
            </a:r>
            <a:r>
              <a:rPr lang="zh-CN" altLang="en-US" b="1" dirty="0" smtClean="0">
                <a:solidFill>
                  <a:srgbClr val="0000FF"/>
                </a:solidFill>
                <a:effectLst/>
              </a:rPr>
              <a:t>等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：</a:t>
            </a:r>
            <a:r>
              <a:rPr lang="zh-CN" altLang="en-US" b="1" dirty="0" smtClean="0">
                <a:solidFill>
                  <a:srgbClr val="FF0000"/>
                </a:solidFill>
                <a:effectLst/>
              </a:rPr>
              <a:t>热还原法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(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焦炭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/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碳化物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)</a:t>
            </a:r>
            <a:endParaRPr lang="en-US" altLang="zh-CN" b="1" dirty="0" smtClean="0">
              <a:solidFill>
                <a:srgbClr val="111111"/>
              </a:solidFill>
              <a:effectLst/>
            </a:endParaRPr>
          </a:p>
          <a:p>
            <a:pPr marL="0" indent="0">
              <a:lnSpc>
                <a:spcPct val="120000"/>
              </a:lnSpc>
              <a:buClr>
                <a:srgbClr val="0000FF"/>
              </a:buClr>
              <a:buNone/>
            </a:pPr>
            <a:r>
              <a:rPr kumimoji="1" lang="zh-CN" altLang="en-US" b="1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在</a:t>
            </a:r>
            <a:r>
              <a:rPr kumimoji="1" lang="zh-CN" altLang="en-US" b="1" dirty="0">
                <a:solidFill>
                  <a:srgbClr val="000000"/>
                </a:solidFill>
                <a:effectLst/>
                <a:latin typeface="+mj-ea"/>
                <a:ea typeface="+mj-ea"/>
              </a:rPr>
              <a:t>高温下用焦炭、碳化物及活泼金属做还原剂还原其化合物，利用它们的挥发性分离</a:t>
            </a:r>
            <a:r>
              <a:rPr kumimoji="1" lang="zh-CN" altLang="en-US" b="1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。</a:t>
            </a:r>
            <a:endParaRPr kumimoji="1" lang="en-US" altLang="zh-CN" b="1" dirty="0" smtClean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indent="0">
              <a:lnSpc>
                <a:spcPct val="120000"/>
              </a:lnSpc>
              <a:buClr>
                <a:srgbClr val="0000FF"/>
              </a:buClr>
              <a:buNone/>
            </a:pPr>
            <a:endParaRPr kumimoji="1" lang="zh-CN" altLang="en-US" b="1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>
              <a:lnSpc>
                <a:spcPct val="160000"/>
              </a:lnSpc>
              <a:buClr>
                <a:srgbClr val="0000FF"/>
              </a:buClr>
              <a:buFont typeface="Wingdings" panose="05000000000000000000" pitchFamily="2" charset="2"/>
              <a:buChar char="p"/>
            </a:pPr>
            <a:endParaRPr lang="zh-CN" altLang="en-US" b="1" dirty="0" smtClean="0">
              <a:solidFill>
                <a:srgbClr val="111111"/>
              </a:solidFill>
              <a:effectLst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827584" y="116632"/>
            <a:ext cx="403225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3600" dirty="0">
                <a:solidFill>
                  <a:srgbClr val="111111"/>
                </a:solidFill>
              </a:rPr>
              <a:t>单质的制备 </a:t>
            </a:r>
            <a:r>
              <a:rPr kumimoji="1" lang="en-US" altLang="zh-CN" sz="3600" dirty="0">
                <a:solidFill>
                  <a:srgbClr val="111111"/>
                </a:solidFill>
              </a:rPr>
              <a:t>(p 323)</a:t>
            </a:r>
            <a:endParaRPr kumimoji="1" lang="zh-CN" altLang="en-US" sz="3600" dirty="0">
              <a:solidFill>
                <a:srgbClr val="11111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08252" y="2291724"/>
            <a:ext cx="5832475" cy="579437"/>
            <a:chOff x="1608252" y="2291724"/>
            <a:chExt cx="5832475" cy="579437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1608252" y="2291724"/>
              <a:ext cx="58324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1" lang="en-US" altLang="zh-CN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2NaCl         2Na + Cl</a:t>
              </a:r>
              <a:r>
                <a:rPr kumimoji="1" lang="en-US" altLang="zh-CN" baseline="-250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2</a:t>
              </a:r>
              <a:endParaRPr kumimoji="1" lang="en-US" altLang="zh-CN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pic>
          <p:nvPicPr>
            <p:cNvPr id="6" name="Picture 10" descr="JR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2424279"/>
              <a:ext cx="6096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1692275" y="5513387"/>
            <a:ext cx="6192838" cy="579438"/>
            <a:chOff x="1692275" y="5513387"/>
            <a:chExt cx="6192838" cy="579438"/>
          </a:xfrm>
        </p:grpSpPr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1692275" y="5513387"/>
              <a:ext cx="6192838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1" lang="en-US" altLang="zh-CN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K</a:t>
              </a:r>
              <a:r>
                <a:rPr kumimoji="1" lang="en-US" altLang="zh-CN" baseline="-250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2</a:t>
              </a:r>
              <a:r>
                <a:rPr kumimoji="1" lang="en-US" altLang="zh-CN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CO</a:t>
              </a:r>
              <a:r>
                <a:rPr kumimoji="1" lang="en-US" altLang="zh-CN" baseline="-250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3</a:t>
              </a:r>
              <a:r>
                <a:rPr kumimoji="1" lang="en-US" altLang="zh-CN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 + 2C               2K + 3CO</a:t>
              </a:r>
              <a:endParaRPr kumimoji="1"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pic>
          <p:nvPicPr>
            <p:cNvPr id="8" name="Picture 15" descr="147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5596731"/>
              <a:ext cx="1368425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982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982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982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9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9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9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7" grpId="0" uiExpand="1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898" name="Picture 2" descr="cl002_02_pic"/>
          <p:cNvPicPr>
            <a:picLocks noGrp="1" noChangeAspect="1" noChangeArrowheads="1"/>
          </p:cNvPicPr>
          <p:nvPr>
            <p:ph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0676" y="906979"/>
            <a:ext cx="6921382" cy="30736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2899" name="Rectangle 3"/>
          <p:cNvSpPr>
            <a:spLocks noChangeArrowheads="1"/>
          </p:cNvSpPr>
          <p:nvPr/>
        </p:nvSpPr>
        <p:spPr bwMode="auto">
          <a:xfrm>
            <a:off x="980282" y="260648"/>
            <a:ext cx="33036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rPr>
              <a:t>铜</a:t>
            </a:r>
            <a:r>
              <a:rPr kumimoji="1"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rPr>
              <a:t>的超延展性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65" charset="-122"/>
            </a:endParaRPr>
          </a:p>
        </p:txBody>
      </p:sp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980282" y="4365104"/>
            <a:ext cx="78813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rPr>
              <a:t>Au</a:t>
            </a:r>
            <a:r>
              <a:rPr kumimoji="1"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rPr>
              <a:t>的延展性</a:t>
            </a:r>
            <a:r>
              <a:rPr kumimoji="1" lang="zh-CN" altLang="en-US" dirty="0" smtClean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65" charset="-122"/>
              </a:rPr>
              <a:t>：</a:t>
            </a:r>
            <a:endParaRPr kumimoji="1" lang="en-US" altLang="zh-CN" dirty="0" smtClean="0">
              <a:solidFill>
                <a:srgbClr val="0000CC"/>
              </a:solidFill>
              <a:latin typeface="Times New Roman" panose="02020603050405020304" pitchFamily="18" charset="0"/>
              <a:ea typeface="华文楷体" panose="02010600040101010101" pitchFamily="65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kumimoji="1"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65" charset="-122"/>
              </a:rPr>
              <a:t> </a:t>
            </a:r>
            <a:r>
              <a:rPr kumimoji="1"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65" charset="-122"/>
              </a:rPr>
              <a:t>     </a:t>
            </a:r>
            <a:r>
              <a:rPr kumimoji="1"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rPr>
              <a:t>1 </a:t>
            </a:r>
            <a:r>
              <a:rPr kumimoji="1"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rPr>
              <a:t>g </a:t>
            </a:r>
            <a:r>
              <a:rPr kumimoji="1"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rPr>
              <a:t>金可以拉成</a:t>
            </a:r>
            <a:r>
              <a:rPr kumimoji="1"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rPr>
              <a:t>165 m</a:t>
            </a:r>
            <a:r>
              <a:rPr kumimoji="1"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rPr>
              <a:t>、直径</a:t>
            </a:r>
            <a:r>
              <a:rPr kumimoji="1"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rPr>
              <a:t>20 </a:t>
            </a:r>
            <a:r>
              <a:rPr kumimoji="1"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  <a:sym typeface="Symbol" panose="05050102010706020507" pitchFamily="18" charset="2"/>
              </a:rPr>
              <a:t></a:t>
            </a:r>
            <a:r>
              <a:rPr kumimoji="1"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rPr>
              <a:t>m</a:t>
            </a:r>
            <a:r>
              <a:rPr kumimoji="1"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rPr>
              <a:t>的金</a:t>
            </a:r>
            <a:r>
              <a:rPr kumimoji="1"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rPr>
              <a:t>线；</a:t>
            </a:r>
            <a:r>
              <a:rPr kumimoji="1"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rPr>
              <a:t>最薄的金箔厚度约为</a:t>
            </a:r>
            <a:r>
              <a:rPr kumimoji="1"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rPr>
              <a:t>1/10000 mm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65" charset="-122"/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8243888" y="6092825"/>
            <a:ext cx="487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E00F947-7B83-4E6A-A260-F898ADB8094B}" type="slidenum">
              <a:rPr kumimoji="1" lang="en-US" altLang="zh-CN" sz="1600">
                <a:solidFill>
                  <a:srgbClr val="000000"/>
                </a:solidFill>
                <a:latin typeface="Times New Roman" panose="02020603050405020304" pitchFamily="18" charset="0"/>
                <a:ea typeface="ˎ̥"/>
                <a:cs typeface="ˎ̥"/>
              </a:rPr>
            </a:fld>
            <a:r>
              <a:rPr kumimoji="1" lang="en-US" altLang="zh-CN" sz="1600">
                <a:solidFill>
                  <a:srgbClr val="000000"/>
                </a:solidFill>
                <a:latin typeface="Times New Roman" panose="02020603050405020304" pitchFamily="18" charset="0"/>
                <a:ea typeface="ˎ̥"/>
                <a:cs typeface="ˎ̥"/>
              </a:rPr>
              <a:t> </a:t>
            </a:r>
            <a:endParaRPr kumimoji="1" lang="en-US" altLang="zh-CN" sz="1600">
              <a:solidFill>
                <a:srgbClr val="000000"/>
              </a:solidFill>
              <a:latin typeface="Times New Roman" panose="02020603050405020304" pitchFamily="18" charset="0"/>
              <a:ea typeface="ˎ̥"/>
              <a:cs typeface="ˎ̥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2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2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899" grpId="0"/>
      <p:bldP spid="592900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266700"/>
            <a:ext cx="2519759" cy="641350"/>
          </a:xfrm>
          <a:noFill/>
        </p:spPr>
        <p:txBody>
          <a:bodyPr wrap="square" anchor="t">
            <a:spAutoFit/>
          </a:bodyPr>
          <a:lstStyle/>
          <a:p>
            <a:pPr algn="l"/>
            <a:r>
              <a:rPr lang="en-US" altLang="zh-CN" sz="3600" b="1" dirty="0" smtClean="0">
                <a:solidFill>
                  <a:srgbClr val="0000FF"/>
                </a:solidFill>
                <a:effectLst/>
              </a:rPr>
              <a:t>2) </a:t>
            </a:r>
            <a:r>
              <a:rPr lang="zh-CN" altLang="en-US" sz="3600" b="1" dirty="0" smtClean="0">
                <a:solidFill>
                  <a:srgbClr val="0000FF"/>
                </a:solidFill>
                <a:effectLst/>
              </a:rPr>
              <a:t>化学性质</a:t>
            </a:r>
            <a:endParaRPr lang="zh-CN" altLang="en-US" sz="3600" b="1" dirty="0" smtClean="0">
              <a:solidFill>
                <a:srgbClr val="0000FF"/>
              </a:solidFill>
              <a:effectLst/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827088" y="1095375"/>
            <a:ext cx="6335712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80808"/>
                </a:solidFill>
              </a:rPr>
              <a:t>●</a:t>
            </a:r>
            <a:r>
              <a:rPr kumimoji="1" lang="zh-CN" altLang="en-US" dirty="0">
                <a:solidFill>
                  <a:srgbClr val="080808"/>
                </a:solidFill>
              </a:rPr>
              <a:t> 与</a:t>
            </a:r>
            <a:r>
              <a:rPr kumimoji="1" lang="en-US" altLang="en-US" dirty="0">
                <a:solidFill>
                  <a:srgbClr val="080808"/>
                </a:solidFill>
              </a:rPr>
              <a:t>O</a:t>
            </a:r>
            <a:r>
              <a:rPr kumimoji="1" lang="en-US" altLang="en-US" baseline="-25000" dirty="0">
                <a:solidFill>
                  <a:srgbClr val="080808"/>
                </a:solidFill>
              </a:rPr>
              <a:t>2</a:t>
            </a:r>
            <a:r>
              <a:rPr kumimoji="1" lang="zh-CN" altLang="en-US" dirty="0">
                <a:solidFill>
                  <a:srgbClr val="080808"/>
                </a:solidFill>
              </a:rPr>
              <a:t>作用</a:t>
            </a:r>
            <a:r>
              <a:rPr kumimoji="1" lang="en-US" altLang="zh-CN" dirty="0">
                <a:solidFill>
                  <a:srgbClr val="080808"/>
                </a:solidFill>
              </a:rPr>
              <a:t>: </a:t>
            </a:r>
            <a:r>
              <a:rPr kumimoji="1" lang="zh-CN" altLang="en-US" dirty="0">
                <a:solidFill>
                  <a:srgbClr val="080808"/>
                </a:solidFill>
              </a:rPr>
              <a:t>在纯净干燥空气中稳定</a:t>
            </a:r>
            <a:r>
              <a:rPr kumimoji="1" lang="en-US" altLang="zh-CN" dirty="0">
                <a:solidFill>
                  <a:srgbClr val="080808"/>
                </a:solidFill>
              </a:rPr>
              <a:t>;</a:t>
            </a:r>
            <a:r>
              <a:rPr lang="zh-CN" altLang="en-US" b="0" dirty="0">
                <a:solidFill>
                  <a:srgbClr val="080808"/>
                </a:solidFill>
              </a:rPr>
              <a:t> </a:t>
            </a:r>
            <a:r>
              <a:rPr lang="zh-CN" altLang="en-US" dirty="0">
                <a:solidFill>
                  <a:srgbClr val="080808"/>
                </a:solidFill>
              </a:rPr>
              <a:t>铜加热时与氧作用生成 </a:t>
            </a:r>
            <a:r>
              <a:rPr lang="en-US" altLang="zh-CN" dirty="0" err="1">
                <a:solidFill>
                  <a:srgbClr val="080808"/>
                </a:solidFill>
              </a:rPr>
              <a:t>CuO</a:t>
            </a:r>
            <a:r>
              <a:rPr lang="zh-CN" altLang="en-US" dirty="0">
                <a:solidFill>
                  <a:srgbClr val="080808"/>
                </a:solidFill>
              </a:rPr>
              <a:t>；银、金加热下不与氧作用。</a:t>
            </a:r>
            <a:endParaRPr lang="zh-CN" altLang="en-US" dirty="0">
              <a:solidFill>
                <a:srgbClr val="080808"/>
              </a:solidFill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5003800" y="2781300"/>
            <a:ext cx="21605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800">
                <a:solidFill>
                  <a:srgbClr val="FF0000"/>
                </a:solidFill>
              </a:rPr>
              <a:t>碱式碳酸铜</a:t>
            </a:r>
            <a:endParaRPr kumimoji="1" lang="zh-CN" altLang="en-US" sz="2800">
              <a:solidFill>
                <a:srgbClr val="FF0000"/>
              </a:solidFill>
            </a:endParaRPr>
          </a:p>
        </p:txBody>
      </p:sp>
      <p:pic>
        <p:nvPicPr>
          <p:cNvPr id="95237" name="Picture 5" descr="12－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236296" y="1124272"/>
            <a:ext cx="16525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89" name="Rectangle 6"/>
          <p:cNvSpPr>
            <a:spLocks noChangeArrowheads="1"/>
          </p:cNvSpPr>
          <p:nvPr/>
        </p:nvSpPr>
        <p:spPr bwMode="auto">
          <a:xfrm>
            <a:off x="7989888" y="6092825"/>
            <a:ext cx="7413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B9FA4240-73EF-4060-A8E4-474AFB420CB1}" type="slidenum">
              <a:rPr kumimoji="1" lang="zh-CN" altLang="en-US" sz="1600">
                <a:solidFill>
                  <a:srgbClr val="080808"/>
                </a:solidFill>
                <a:ea typeface="ˎ̥"/>
                <a:cs typeface="ˎ̥"/>
              </a:rPr>
            </a:fld>
            <a:r>
              <a:rPr kumimoji="1" lang="en-US" altLang="zh-CN" sz="1600" b="0">
                <a:solidFill>
                  <a:srgbClr val="080808"/>
                </a:solidFill>
                <a:ea typeface="ˎ̥"/>
                <a:cs typeface="ˎ̥"/>
              </a:rPr>
              <a:t> </a:t>
            </a:r>
            <a:endParaRPr kumimoji="1" lang="en-US" altLang="zh-CN" sz="1600" b="0">
              <a:solidFill>
                <a:srgbClr val="080808"/>
              </a:solidFill>
              <a:ea typeface="ˎ̥"/>
              <a:cs typeface="ˎ̥"/>
            </a:endParaRP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3419872" y="5734050"/>
            <a:ext cx="403185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zh-CN" altLang="en-US" sz="3600" dirty="0">
                <a:solidFill>
                  <a:srgbClr val="0000CC"/>
                </a:solidFill>
              </a:rPr>
              <a:t>不可用铜器盛氨水</a:t>
            </a:r>
            <a:endParaRPr kumimoji="1" lang="zh-CN" altLang="en-US" sz="3600" dirty="0">
              <a:solidFill>
                <a:srgbClr val="0000CC"/>
              </a:solidFill>
            </a:endParaRPr>
          </a:p>
        </p:txBody>
      </p:sp>
      <p:graphicFrame>
        <p:nvGraphicFramePr>
          <p:cNvPr id="95240" name="Object 24"/>
          <p:cNvGraphicFramePr>
            <a:graphicFrameLocks noGrp="1" noChangeAspect="1"/>
          </p:cNvGraphicFramePr>
          <p:nvPr>
            <p:ph idx="4294967295"/>
          </p:nvPr>
        </p:nvGraphicFramePr>
        <p:xfrm>
          <a:off x="971550" y="2900363"/>
          <a:ext cx="7848600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公式" r:id="rId2" imgW="91135200" imgH="29870400" progId="Equation.3">
                  <p:embed/>
                </p:oleObj>
              </mc:Choice>
              <mc:Fallback>
                <p:oleObj name="公式" r:id="rId2" imgW="91135200" imgH="29870400" progId="Equation.3">
                  <p:embed/>
                  <p:pic>
                    <p:nvPicPr>
                      <p:cNvPr id="0" name="图片 13312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1550" y="2900363"/>
                        <a:ext cx="7848600" cy="2571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utoUpdateAnimBg="0"/>
      <p:bldP spid="95235" grpId="0"/>
      <p:bldP spid="95236" grpId="0"/>
      <p:bldP spid="95239" grpId="0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05" name="Rectangle 2"/>
          <p:cNvSpPr>
            <a:spLocks noChangeArrowheads="1"/>
          </p:cNvSpPr>
          <p:nvPr/>
        </p:nvSpPr>
        <p:spPr bwMode="auto">
          <a:xfrm>
            <a:off x="8027988" y="6092825"/>
            <a:ext cx="7032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909F2988-349E-4DCE-87BF-0EF68C69A748}" type="slidenum">
              <a:rPr kumimoji="1" lang="zh-CN" altLang="en-US" sz="1600">
                <a:solidFill>
                  <a:srgbClr val="111111"/>
                </a:solidFill>
                <a:ea typeface="ˎ̥"/>
                <a:cs typeface="ˎ̥"/>
              </a:rPr>
            </a:fld>
            <a:r>
              <a:rPr kumimoji="1" lang="en-US" altLang="zh-CN" sz="1600" b="0">
                <a:solidFill>
                  <a:srgbClr val="111111"/>
                </a:solidFill>
                <a:ea typeface="宋体" panose="02010600030101010101" pitchFamily="2" charset="-122"/>
              </a:rPr>
              <a:t> </a:t>
            </a:r>
            <a:endParaRPr kumimoji="1" lang="en-US" altLang="zh-CN" sz="1600" b="0">
              <a:solidFill>
                <a:srgbClr val="111111"/>
              </a:solidFill>
              <a:ea typeface="ˎ̥"/>
              <a:cs typeface="ˎ̥"/>
            </a:endParaRPr>
          </a:p>
        </p:txBody>
      </p:sp>
      <p:sp>
        <p:nvSpPr>
          <p:cNvPr id="9728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99592" y="260648"/>
            <a:ext cx="8010525" cy="4824413"/>
          </a:xfrm>
          <a:noFill/>
        </p:spPr>
        <p:txBody>
          <a:bodyPr/>
          <a:lstStyle/>
          <a:p>
            <a:pPr marL="0" lvl="1" indent="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3200" b="1" dirty="0" smtClean="0">
                <a:solidFill>
                  <a:srgbClr val="0000CC"/>
                </a:solidFill>
                <a:effectLst/>
              </a:rPr>
              <a:t>与</a:t>
            </a:r>
            <a:r>
              <a:rPr lang="en-US" altLang="zh-CN" sz="3200" b="1" dirty="0" smtClean="0">
                <a:solidFill>
                  <a:srgbClr val="0000CC"/>
                </a:solidFill>
                <a:effectLst/>
              </a:rPr>
              <a:t>X</a:t>
            </a:r>
            <a:r>
              <a:rPr lang="en-US" altLang="zh-CN" sz="3200" b="1" baseline="-25000" dirty="0" smtClean="0">
                <a:solidFill>
                  <a:srgbClr val="0000CC"/>
                </a:solidFill>
                <a:effectLst/>
              </a:rPr>
              <a:t>2</a:t>
            </a:r>
            <a:r>
              <a:rPr lang="zh-CN" altLang="en-US" sz="3200" b="1" dirty="0" smtClean="0">
                <a:solidFill>
                  <a:srgbClr val="0000CC"/>
                </a:solidFill>
                <a:effectLst/>
              </a:rPr>
              <a:t>反应</a:t>
            </a:r>
            <a:r>
              <a:rPr lang="en-US" altLang="zh-CN" sz="3200" b="1" dirty="0" smtClean="0">
                <a:solidFill>
                  <a:srgbClr val="0000CC"/>
                </a:solidFill>
                <a:effectLst/>
              </a:rPr>
              <a:t>:  </a:t>
            </a:r>
            <a:r>
              <a:rPr lang="zh-CN" altLang="en-US" sz="3200" b="1" dirty="0" smtClean="0">
                <a:solidFill>
                  <a:srgbClr val="0000CC"/>
                </a:solidFill>
                <a:effectLst/>
              </a:rPr>
              <a:t>铜</a:t>
            </a:r>
            <a:r>
              <a:rPr lang="zh-CN" altLang="en-US" sz="3200" b="1" dirty="0" smtClean="0">
                <a:solidFill>
                  <a:srgbClr val="080808"/>
                </a:solidFill>
                <a:effectLst/>
              </a:rPr>
              <a:t>在常温反应形成</a:t>
            </a:r>
            <a:r>
              <a:rPr lang="en-US" altLang="zh-CN" sz="3200" b="1" dirty="0" smtClean="0">
                <a:solidFill>
                  <a:srgbClr val="080808"/>
                </a:solidFill>
                <a:effectLst/>
              </a:rPr>
              <a:t>CuX</a:t>
            </a:r>
            <a:r>
              <a:rPr lang="en-US" altLang="zh-CN" sz="3200" b="1" baseline="-25000" dirty="0" smtClean="0">
                <a:solidFill>
                  <a:srgbClr val="080808"/>
                </a:solidFill>
                <a:effectLst/>
              </a:rPr>
              <a:t>2 </a:t>
            </a:r>
            <a:r>
              <a:rPr lang="zh-CN" altLang="en-US" sz="3200" b="1" dirty="0" smtClean="0">
                <a:solidFill>
                  <a:srgbClr val="080808"/>
                </a:solidFill>
                <a:effectLst/>
              </a:rPr>
              <a:t>；</a:t>
            </a:r>
            <a:r>
              <a:rPr lang="zh-CN" altLang="en-US" sz="3200" b="1" dirty="0" smtClean="0">
                <a:solidFill>
                  <a:srgbClr val="0000CC"/>
                </a:solidFill>
                <a:effectLst/>
              </a:rPr>
              <a:t>银</a:t>
            </a:r>
            <a:r>
              <a:rPr lang="zh-CN" altLang="en-US" sz="3200" b="1" dirty="0" smtClean="0">
                <a:solidFill>
                  <a:srgbClr val="080808"/>
                </a:solidFill>
                <a:effectLst/>
              </a:rPr>
              <a:t>常温缓慢反应生成</a:t>
            </a:r>
            <a:r>
              <a:rPr lang="en-US" altLang="zh-CN" sz="3200" b="1" dirty="0" err="1" smtClean="0">
                <a:solidFill>
                  <a:srgbClr val="FF0000"/>
                </a:solidFill>
                <a:effectLst/>
              </a:rPr>
              <a:t>AgX</a:t>
            </a:r>
            <a:r>
              <a:rPr lang="zh-CN" altLang="en-US" sz="3200" b="1" dirty="0" smtClean="0">
                <a:solidFill>
                  <a:srgbClr val="080808"/>
                </a:solidFill>
                <a:effectLst/>
              </a:rPr>
              <a:t>；加热下</a:t>
            </a:r>
            <a:r>
              <a:rPr lang="zh-CN" altLang="en-US" sz="3200" b="1" dirty="0" smtClean="0">
                <a:solidFill>
                  <a:srgbClr val="FF0000"/>
                </a:solidFill>
                <a:effectLst/>
              </a:rPr>
              <a:t>金</a:t>
            </a:r>
            <a:r>
              <a:rPr lang="zh-CN" altLang="en-US" sz="3200" b="1" dirty="0" smtClean="0">
                <a:solidFill>
                  <a:srgbClr val="080808"/>
                </a:solidFill>
                <a:effectLst/>
              </a:rPr>
              <a:t>与</a:t>
            </a:r>
            <a:r>
              <a:rPr lang="en-US" altLang="zh-CN" sz="3200" b="1" dirty="0" smtClean="0">
                <a:solidFill>
                  <a:srgbClr val="080808"/>
                </a:solidFill>
                <a:effectLst/>
              </a:rPr>
              <a:t>X</a:t>
            </a:r>
            <a:r>
              <a:rPr lang="en-US" altLang="zh-CN" sz="3200" b="1" baseline="-25000" dirty="0" smtClean="0">
                <a:solidFill>
                  <a:srgbClr val="080808"/>
                </a:solidFill>
                <a:effectLst/>
              </a:rPr>
              <a:t>2</a:t>
            </a:r>
            <a:r>
              <a:rPr lang="zh-CN" altLang="en-US" sz="3200" b="1" dirty="0" smtClean="0">
                <a:solidFill>
                  <a:srgbClr val="080808"/>
                </a:solidFill>
                <a:effectLst/>
              </a:rPr>
              <a:t>作用生成</a:t>
            </a:r>
            <a:r>
              <a:rPr lang="en-US" altLang="zh-CN" sz="3200" b="1" dirty="0" err="1" smtClean="0">
                <a:solidFill>
                  <a:srgbClr val="FF0000"/>
                </a:solidFill>
                <a:effectLst/>
              </a:rPr>
              <a:t>AuX</a:t>
            </a:r>
            <a:r>
              <a:rPr lang="zh-CN" altLang="en-US" sz="3200" b="1" dirty="0" smtClean="0">
                <a:solidFill>
                  <a:srgbClr val="080808"/>
                </a:solidFill>
                <a:effectLst/>
              </a:rPr>
              <a:t>；</a:t>
            </a:r>
            <a:r>
              <a:rPr lang="en-US" altLang="zh-CN" sz="3200" b="1" dirty="0" smtClean="0">
                <a:solidFill>
                  <a:srgbClr val="080808"/>
                </a:solidFill>
                <a:effectLst/>
              </a:rPr>
              <a:t>(</a:t>
            </a:r>
            <a:r>
              <a:rPr lang="zh-CN" altLang="en-US" sz="3200" b="1" dirty="0" smtClean="0">
                <a:solidFill>
                  <a:srgbClr val="080808"/>
                </a:solidFill>
                <a:effectLst/>
              </a:rPr>
              <a:t>按</a:t>
            </a:r>
            <a:r>
              <a:rPr lang="en-US" altLang="zh-CN" sz="3200" b="1" dirty="0" smtClean="0">
                <a:solidFill>
                  <a:srgbClr val="080808"/>
                </a:solidFill>
                <a:effectLst/>
              </a:rPr>
              <a:t>Cu-Ag-Au </a:t>
            </a:r>
            <a:r>
              <a:rPr lang="zh-CN" altLang="en-US" sz="3200" b="1" dirty="0" smtClean="0">
                <a:solidFill>
                  <a:srgbClr val="080808"/>
                </a:solidFill>
                <a:effectLst/>
              </a:rPr>
              <a:t>下降</a:t>
            </a:r>
            <a:r>
              <a:rPr lang="en-US" altLang="zh-CN" sz="3200" b="1" dirty="0" smtClean="0">
                <a:solidFill>
                  <a:srgbClr val="080808"/>
                </a:solidFill>
                <a:effectLst/>
              </a:rPr>
              <a:t>)</a:t>
            </a:r>
            <a:endParaRPr lang="en-US" altLang="zh-CN" sz="3200" b="1" dirty="0" smtClean="0">
              <a:solidFill>
                <a:srgbClr val="080808"/>
              </a:solidFill>
              <a:effectLst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b="1" dirty="0" smtClean="0">
                <a:solidFill>
                  <a:srgbClr val="0000CC"/>
                </a:solidFill>
                <a:effectLst/>
              </a:rPr>
              <a:t>铜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/</a:t>
            </a:r>
            <a:r>
              <a:rPr lang="zh-CN" altLang="en-US" b="1" dirty="0" smtClean="0">
                <a:solidFill>
                  <a:srgbClr val="0000CC"/>
                </a:solidFill>
                <a:effectLst/>
              </a:rPr>
              <a:t>银</a:t>
            </a:r>
            <a:r>
              <a:rPr lang="zh-CN" altLang="en-US" b="1" dirty="0" smtClean="0">
                <a:solidFill>
                  <a:srgbClr val="080808"/>
                </a:solidFill>
                <a:effectLst/>
              </a:rPr>
              <a:t>加热下与</a:t>
            </a:r>
            <a:r>
              <a:rPr lang="zh-CN" altLang="en-US" b="1" dirty="0" smtClean="0">
                <a:solidFill>
                  <a:srgbClr val="0000CC"/>
                </a:solidFill>
                <a:effectLst/>
              </a:rPr>
              <a:t>硫</a:t>
            </a:r>
            <a:r>
              <a:rPr lang="zh-CN" altLang="en-US" b="1" dirty="0" smtClean="0">
                <a:solidFill>
                  <a:srgbClr val="080808"/>
                </a:solidFill>
                <a:effectLst/>
              </a:rPr>
              <a:t>反应形成 </a:t>
            </a:r>
            <a:r>
              <a:rPr lang="en-US" altLang="zh-CN" b="1" dirty="0" smtClean="0">
                <a:solidFill>
                  <a:srgbClr val="080808"/>
                </a:solidFill>
                <a:effectLst/>
              </a:rPr>
              <a:t>Cu</a:t>
            </a:r>
            <a:r>
              <a:rPr lang="en-US" altLang="zh-CN" b="1" baseline="-25000" dirty="0" smtClean="0">
                <a:solidFill>
                  <a:srgbClr val="080808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080808"/>
                </a:solidFill>
                <a:effectLst/>
              </a:rPr>
              <a:t>S/Ag</a:t>
            </a:r>
            <a:r>
              <a:rPr lang="en-US" altLang="zh-CN" b="1" baseline="-25000" dirty="0" smtClean="0">
                <a:solidFill>
                  <a:srgbClr val="080808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080808"/>
                </a:solidFill>
                <a:effectLst/>
              </a:rPr>
              <a:t>S;</a:t>
            </a:r>
            <a:r>
              <a:rPr lang="en-US" altLang="zh-CN" b="1" dirty="0" smtClean="0">
                <a:effectLst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effectLst/>
              </a:rPr>
              <a:t>金</a:t>
            </a:r>
            <a:r>
              <a:rPr lang="zh-CN" altLang="en-US" b="1" dirty="0" smtClean="0">
                <a:solidFill>
                  <a:srgbClr val="080808"/>
                </a:solidFill>
                <a:effectLst/>
              </a:rPr>
              <a:t>与硫不作用</a:t>
            </a:r>
            <a:endParaRPr lang="zh-CN" altLang="en-US" b="1" dirty="0" smtClean="0">
              <a:solidFill>
                <a:srgbClr val="080808"/>
              </a:solidFill>
              <a:effectLst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b="1" dirty="0" smtClean="0">
                <a:effectLst/>
              </a:rPr>
              <a:t>  </a:t>
            </a:r>
            <a:r>
              <a:rPr lang="zh-CN" altLang="en-US" b="1" dirty="0" smtClean="0">
                <a:solidFill>
                  <a:srgbClr val="FF0000"/>
                </a:solidFill>
                <a:effectLst/>
              </a:rPr>
              <a:t>银对硫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/H</a:t>
            </a:r>
            <a:r>
              <a:rPr lang="en-US" altLang="zh-CN" b="1" baseline="-25000" dirty="0" smtClean="0">
                <a:solidFill>
                  <a:srgbClr val="FF0000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S</a:t>
            </a:r>
            <a:r>
              <a:rPr lang="zh-CN" altLang="en-US" b="1" dirty="0" smtClean="0">
                <a:solidFill>
                  <a:srgbClr val="FF0000"/>
                </a:solidFill>
                <a:effectLst/>
              </a:rPr>
              <a:t>极为灵敏</a:t>
            </a:r>
            <a:r>
              <a:rPr lang="zh-CN" altLang="en-US" b="1" dirty="0" smtClean="0">
                <a:solidFill>
                  <a:srgbClr val="080808"/>
                </a:solidFill>
                <a:effectLst/>
              </a:rPr>
              <a:t>，容易生成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Ag</a:t>
            </a:r>
            <a:r>
              <a:rPr lang="en-US" altLang="zh-CN" b="1" baseline="-25000" dirty="0" smtClean="0">
                <a:solidFill>
                  <a:srgbClr val="FF0000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S</a:t>
            </a:r>
            <a:r>
              <a:rPr lang="zh-CN" altLang="en-US" b="1" dirty="0" smtClean="0">
                <a:solidFill>
                  <a:srgbClr val="080808"/>
                </a:solidFill>
                <a:effectLst/>
              </a:rPr>
              <a:t>而使银失去银白色光泽</a:t>
            </a:r>
            <a:r>
              <a:rPr lang="en-US" altLang="zh-CN" b="1" dirty="0" smtClean="0">
                <a:solidFill>
                  <a:srgbClr val="080808"/>
                </a:solidFill>
                <a:effectLst/>
              </a:rPr>
              <a:t>—— </a:t>
            </a:r>
            <a:r>
              <a:rPr lang="zh-CN" altLang="en-US" b="1" dirty="0" smtClean="0">
                <a:solidFill>
                  <a:srgbClr val="080808"/>
                </a:solidFill>
                <a:effectLst/>
              </a:rPr>
              <a:t>空气中</a:t>
            </a:r>
            <a:r>
              <a:rPr lang="en-US" altLang="zh-CN" b="1" dirty="0" smtClean="0">
                <a:solidFill>
                  <a:srgbClr val="080808"/>
                </a:solidFill>
                <a:effectLst/>
              </a:rPr>
              <a:t>H</a:t>
            </a:r>
            <a:r>
              <a:rPr lang="en-US" altLang="zh-CN" b="1" baseline="-25000" dirty="0" smtClean="0">
                <a:solidFill>
                  <a:srgbClr val="080808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080808"/>
                </a:solidFill>
                <a:effectLst/>
              </a:rPr>
              <a:t>S</a:t>
            </a:r>
            <a:r>
              <a:rPr lang="zh-CN" altLang="en-US" b="1" dirty="0" smtClean="0">
                <a:solidFill>
                  <a:srgbClr val="080808"/>
                </a:solidFill>
                <a:effectLst/>
              </a:rPr>
              <a:t>含量超标或火山喷发前的征兆</a:t>
            </a:r>
            <a:endParaRPr lang="zh-CN" altLang="en-US" b="1" dirty="0" smtClean="0">
              <a:solidFill>
                <a:srgbClr val="080808"/>
              </a:solidFill>
              <a:effectLst/>
            </a:endParaRPr>
          </a:p>
        </p:txBody>
      </p:sp>
      <p:graphicFrame>
        <p:nvGraphicFramePr>
          <p:cNvPr id="97284" name="Object 20"/>
          <p:cNvGraphicFramePr>
            <a:graphicFrameLocks noChangeAspect="1"/>
          </p:cNvGraphicFramePr>
          <p:nvPr/>
        </p:nvGraphicFramePr>
        <p:xfrm>
          <a:off x="1259836" y="5229200"/>
          <a:ext cx="71215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公式" r:id="rId2" imgW="56692800" imgH="5486400" progId="Equation.3">
                  <p:embed/>
                </p:oleObj>
              </mc:Choice>
              <mc:Fallback>
                <p:oleObj name="公式" r:id="rId2" imgW="56692800" imgH="5486400" progId="Equation.3">
                  <p:embed/>
                  <p:pic>
                    <p:nvPicPr>
                      <p:cNvPr id="0" name="图片 14336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9836" y="5229200"/>
                        <a:ext cx="7121525" cy="688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30" name="Rectangle 2"/>
          <p:cNvSpPr>
            <a:spLocks noChangeArrowheads="1"/>
          </p:cNvSpPr>
          <p:nvPr/>
        </p:nvSpPr>
        <p:spPr bwMode="auto">
          <a:xfrm>
            <a:off x="8101013" y="6092825"/>
            <a:ext cx="6302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2C89D158-1FB4-471E-B11D-C222B7485386}" type="slidenum">
              <a:rPr kumimoji="1" lang="zh-CN" altLang="en-US" sz="1600">
                <a:solidFill>
                  <a:srgbClr val="080808"/>
                </a:solidFill>
                <a:ea typeface="ˎ̥"/>
                <a:cs typeface="ˎ̥"/>
              </a:rPr>
            </a:fld>
            <a:r>
              <a:rPr kumimoji="1" lang="en-US" altLang="zh-CN" sz="1600" b="0">
                <a:solidFill>
                  <a:srgbClr val="080808"/>
                </a:solidFill>
                <a:ea typeface="ˎ̥"/>
                <a:cs typeface="ˎ̥"/>
              </a:rPr>
              <a:t> </a:t>
            </a:r>
            <a:endParaRPr kumimoji="1" lang="en-US" altLang="zh-CN" sz="1600" b="0">
              <a:solidFill>
                <a:srgbClr val="080808"/>
              </a:solidFill>
              <a:ea typeface="ˎ̥"/>
              <a:cs typeface="ˎ̥"/>
            </a:endParaRP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827088" y="260350"/>
            <a:ext cx="5401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0000CC"/>
                </a:solidFill>
              </a:rPr>
              <a:t>●  金属单质</a:t>
            </a:r>
            <a:r>
              <a:rPr kumimoji="1" lang="zh-CN" altLang="en-US" sz="3600" dirty="0">
                <a:solidFill>
                  <a:srgbClr val="0000CC"/>
                </a:solidFill>
              </a:rPr>
              <a:t>与酸作用</a:t>
            </a:r>
            <a:endParaRPr kumimoji="1" lang="en-US" altLang="zh-CN" sz="3600" baseline="-25000" dirty="0">
              <a:solidFill>
                <a:srgbClr val="0000CC"/>
              </a:solidFill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769938" y="939800"/>
            <a:ext cx="8208962" cy="3749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zh-CN" altLang="en-US" dirty="0">
                <a:solidFill>
                  <a:schemeClr val="tx1"/>
                </a:solidFill>
                <a:sym typeface="Wingdings" panose="05000000000000000000" pitchFamily="2" charset="2"/>
              </a:rPr>
              <a:t>▼</a:t>
            </a:r>
            <a:r>
              <a:rPr kumimoji="1" lang="zh-CN" alt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kumimoji="1" lang="en-US" altLang="en-US" dirty="0">
                <a:solidFill>
                  <a:srgbClr val="0000CC"/>
                </a:solidFill>
                <a:sym typeface="Wingdings" panose="05000000000000000000" pitchFamily="2" charset="2"/>
              </a:rPr>
              <a:t>Cu, Ag, Au</a:t>
            </a:r>
            <a:r>
              <a:rPr kumimoji="1" lang="zh-CN" altLang="en-US" dirty="0">
                <a:solidFill>
                  <a:srgbClr val="080808"/>
                </a:solidFill>
                <a:sym typeface="Wingdings" panose="05000000000000000000" pitchFamily="2" charset="2"/>
              </a:rPr>
              <a:t>： 在金属活动性顺序中排在氢后面，不能置换稀酸中的 </a:t>
            </a:r>
            <a:r>
              <a:rPr kumimoji="1" lang="en-US" altLang="zh-CN" dirty="0">
                <a:solidFill>
                  <a:srgbClr val="080808"/>
                </a:solidFill>
                <a:sym typeface="Wingdings" panose="05000000000000000000" pitchFamily="2" charset="2"/>
              </a:rPr>
              <a:t>H</a:t>
            </a:r>
            <a:r>
              <a:rPr kumimoji="1" lang="en-US" altLang="zh-CN" baseline="30000" dirty="0">
                <a:solidFill>
                  <a:srgbClr val="080808"/>
                </a:solidFill>
                <a:sym typeface="Wingdings" panose="05000000000000000000" pitchFamily="2" charset="2"/>
              </a:rPr>
              <a:t>+  </a:t>
            </a:r>
            <a:endParaRPr kumimoji="1" lang="zh-CN" altLang="en-US" dirty="0">
              <a:solidFill>
                <a:srgbClr val="080808"/>
              </a:solidFill>
              <a:sym typeface="Wingdings" panose="05000000000000000000" pitchFamily="2" charset="2"/>
            </a:endParaRPr>
          </a:p>
          <a:p>
            <a:pPr eaLnBrk="0" hangingPunct="0">
              <a:lnSpc>
                <a:spcPct val="125000"/>
              </a:lnSpc>
            </a:pPr>
            <a:r>
              <a:rPr lang="zh-CN" altLang="en-US" dirty="0">
                <a:solidFill>
                  <a:srgbClr val="080808"/>
                </a:solidFill>
                <a:sym typeface="Wingdings" panose="05000000000000000000" pitchFamily="2" charset="2"/>
              </a:rPr>
              <a:t>    </a:t>
            </a:r>
            <a:r>
              <a:rPr lang="en-US" altLang="zh-CN" dirty="0">
                <a:solidFill>
                  <a:srgbClr val="080808"/>
                </a:solidFill>
                <a:sym typeface="Wingdings" panose="05000000000000000000" pitchFamily="2" charset="2"/>
              </a:rPr>
              <a:t>2 Cu </a:t>
            </a:r>
            <a:r>
              <a:rPr lang="zh-CN" altLang="en-US" dirty="0">
                <a:solidFill>
                  <a:srgbClr val="080808"/>
                </a:solidFill>
                <a:sym typeface="Wingdings" panose="05000000000000000000" pitchFamily="2" charset="2"/>
              </a:rPr>
              <a:t>＋ </a:t>
            </a:r>
            <a:r>
              <a:rPr lang="en-US" altLang="zh-CN" dirty="0">
                <a:solidFill>
                  <a:srgbClr val="080808"/>
                </a:solidFill>
                <a:sym typeface="Wingdings" panose="05000000000000000000" pitchFamily="2" charset="2"/>
              </a:rPr>
              <a:t>O</a:t>
            </a:r>
            <a:r>
              <a:rPr lang="en-US" altLang="zh-CN" baseline="-25000" dirty="0">
                <a:solidFill>
                  <a:srgbClr val="080808"/>
                </a:solidFill>
                <a:sym typeface="Wingdings" panose="05000000000000000000" pitchFamily="2" charset="2"/>
              </a:rPr>
              <a:t>2</a:t>
            </a:r>
            <a:r>
              <a:rPr lang="zh-CN" altLang="en-US" dirty="0">
                <a:solidFill>
                  <a:srgbClr val="080808"/>
                </a:solidFill>
                <a:sym typeface="Wingdings" panose="05000000000000000000" pitchFamily="2" charset="2"/>
              </a:rPr>
              <a:t>＋</a:t>
            </a:r>
            <a:r>
              <a:rPr lang="en-US" altLang="zh-CN" dirty="0">
                <a:solidFill>
                  <a:srgbClr val="080808"/>
                </a:solidFill>
                <a:sym typeface="Wingdings" panose="05000000000000000000" pitchFamily="2" charset="2"/>
              </a:rPr>
              <a:t>4 </a:t>
            </a:r>
            <a:r>
              <a:rPr lang="en-US" altLang="zh-CN" dirty="0" err="1">
                <a:solidFill>
                  <a:srgbClr val="080808"/>
                </a:solidFill>
                <a:sym typeface="Wingdings" panose="05000000000000000000" pitchFamily="2" charset="2"/>
              </a:rPr>
              <a:t>HCl</a:t>
            </a:r>
            <a:r>
              <a:rPr lang="en-US" altLang="zh-CN" dirty="0">
                <a:solidFill>
                  <a:srgbClr val="080808"/>
                </a:solidFill>
                <a:sym typeface="Wingdings" panose="05000000000000000000" pitchFamily="2" charset="2"/>
              </a:rPr>
              <a:t>   2 CuCl</a:t>
            </a:r>
            <a:r>
              <a:rPr lang="en-US" altLang="zh-CN" baseline="-25000" dirty="0">
                <a:solidFill>
                  <a:srgbClr val="080808"/>
                </a:solidFill>
                <a:sym typeface="Wingdings" panose="05000000000000000000" pitchFamily="2" charset="2"/>
              </a:rPr>
              <a:t>2</a:t>
            </a:r>
            <a:r>
              <a:rPr lang="en-US" altLang="zh-CN" dirty="0">
                <a:solidFill>
                  <a:srgbClr val="080808"/>
                </a:solidFill>
                <a:sym typeface="Wingdings" panose="05000000000000000000" pitchFamily="2" charset="2"/>
              </a:rPr>
              <a:t> + 2H</a:t>
            </a:r>
            <a:r>
              <a:rPr lang="en-US" altLang="zh-CN" baseline="-25000" dirty="0">
                <a:solidFill>
                  <a:srgbClr val="080808"/>
                </a:solidFill>
                <a:sym typeface="Wingdings" panose="05000000000000000000" pitchFamily="2" charset="2"/>
              </a:rPr>
              <a:t>2</a:t>
            </a:r>
            <a:r>
              <a:rPr lang="en-US" altLang="zh-CN" dirty="0">
                <a:solidFill>
                  <a:srgbClr val="080808"/>
                </a:solidFill>
                <a:sym typeface="Wingdings" panose="05000000000000000000" pitchFamily="2" charset="2"/>
              </a:rPr>
              <a:t>O</a:t>
            </a:r>
            <a:endParaRPr lang="en-US" altLang="zh-CN" dirty="0">
              <a:solidFill>
                <a:srgbClr val="080808"/>
              </a:solidFill>
              <a:sym typeface="Wingdings" panose="05000000000000000000" pitchFamily="2" charset="2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zh-CN" dirty="0">
                <a:solidFill>
                  <a:srgbClr val="080808"/>
                </a:solidFill>
                <a:sym typeface="Wingdings" panose="05000000000000000000" pitchFamily="2" charset="2"/>
              </a:rPr>
              <a:t>   2 Cu </a:t>
            </a:r>
            <a:r>
              <a:rPr lang="zh-CN" altLang="en-US" dirty="0">
                <a:solidFill>
                  <a:srgbClr val="080808"/>
                </a:solidFill>
                <a:sym typeface="Wingdings" panose="05000000000000000000" pitchFamily="2" charset="2"/>
              </a:rPr>
              <a:t>＋ </a:t>
            </a:r>
            <a:r>
              <a:rPr lang="en-US" altLang="zh-CN" dirty="0">
                <a:solidFill>
                  <a:srgbClr val="080808"/>
                </a:solidFill>
                <a:sym typeface="Wingdings" panose="05000000000000000000" pitchFamily="2" charset="2"/>
              </a:rPr>
              <a:t>O</a:t>
            </a:r>
            <a:r>
              <a:rPr lang="en-US" altLang="zh-CN" baseline="-25000" dirty="0">
                <a:solidFill>
                  <a:srgbClr val="080808"/>
                </a:solidFill>
                <a:sym typeface="Wingdings" panose="05000000000000000000" pitchFamily="2" charset="2"/>
              </a:rPr>
              <a:t>2</a:t>
            </a:r>
            <a:r>
              <a:rPr lang="zh-CN" altLang="en-US" dirty="0">
                <a:solidFill>
                  <a:srgbClr val="080808"/>
                </a:solidFill>
                <a:sym typeface="Wingdings" panose="05000000000000000000" pitchFamily="2" charset="2"/>
              </a:rPr>
              <a:t>＋</a:t>
            </a:r>
            <a:r>
              <a:rPr lang="en-US" altLang="zh-CN" dirty="0">
                <a:solidFill>
                  <a:srgbClr val="080808"/>
                </a:solidFill>
                <a:sym typeface="Wingdings" panose="05000000000000000000" pitchFamily="2" charset="2"/>
              </a:rPr>
              <a:t>4 H</a:t>
            </a:r>
            <a:r>
              <a:rPr lang="en-US" altLang="zh-CN" baseline="-25000" dirty="0">
                <a:solidFill>
                  <a:srgbClr val="080808"/>
                </a:solidFill>
                <a:sym typeface="Wingdings" panose="05000000000000000000" pitchFamily="2" charset="2"/>
              </a:rPr>
              <a:t>2</a:t>
            </a:r>
            <a:r>
              <a:rPr lang="en-US" altLang="zh-CN" dirty="0">
                <a:solidFill>
                  <a:srgbClr val="080808"/>
                </a:solidFill>
                <a:sym typeface="Wingdings" panose="05000000000000000000" pitchFamily="2" charset="2"/>
              </a:rPr>
              <a:t>SO</a:t>
            </a:r>
            <a:r>
              <a:rPr lang="en-US" altLang="zh-CN" baseline="-25000" dirty="0">
                <a:solidFill>
                  <a:srgbClr val="080808"/>
                </a:solidFill>
                <a:sym typeface="Wingdings" panose="05000000000000000000" pitchFamily="2" charset="2"/>
              </a:rPr>
              <a:t>4</a:t>
            </a:r>
            <a:r>
              <a:rPr lang="en-US" altLang="zh-CN" dirty="0">
                <a:solidFill>
                  <a:srgbClr val="080808"/>
                </a:solidFill>
                <a:sym typeface="Wingdings" panose="05000000000000000000" pitchFamily="2" charset="2"/>
              </a:rPr>
              <a:t>   2 CuSO</a:t>
            </a:r>
            <a:r>
              <a:rPr lang="en-US" altLang="zh-CN" baseline="-25000" dirty="0">
                <a:solidFill>
                  <a:srgbClr val="080808"/>
                </a:solidFill>
                <a:sym typeface="Wingdings" panose="05000000000000000000" pitchFamily="2" charset="2"/>
              </a:rPr>
              <a:t>4</a:t>
            </a:r>
            <a:r>
              <a:rPr lang="en-US" altLang="zh-CN" dirty="0">
                <a:solidFill>
                  <a:srgbClr val="080808"/>
                </a:solidFill>
                <a:sym typeface="Wingdings" panose="05000000000000000000" pitchFamily="2" charset="2"/>
              </a:rPr>
              <a:t> + 2H</a:t>
            </a:r>
            <a:r>
              <a:rPr lang="en-US" altLang="zh-CN" baseline="-25000" dirty="0">
                <a:solidFill>
                  <a:srgbClr val="080808"/>
                </a:solidFill>
                <a:sym typeface="Wingdings" panose="05000000000000000000" pitchFamily="2" charset="2"/>
              </a:rPr>
              <a:t>2</a:t>
            </a:r>
            <a:r>
              <a:rPr lang="en-US" altLang="zh-CN" dirty="0">
                <a:solidFill>
                  <a:srgbClr val="080808"/>
                </a:solidFill>
                <a:sym typeface="Wingdings" panose="05000000000000000000" pitchFamily="2" charset="2"/>
              </a:rPr>
              <a:t>O</a:t>
            </a:r>
            <a:endParaRPr lang="en-US" altLang="zh-CN" dirty="0">
              <a:solidFill>
                <a:srgbClr val="080808"/>
              </a:solidFill>
              <a:sym typeface="Wingdings" panose="05000000000000000000" pitchFamily="2" charset="2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zh-CN" dirty="0">
                <a:solidFill>
                  <a:schemeClr val="tx1"/>
                </a:solidFill>
                <a:sym typeface="Wingdings" panose="05000000000000000000" pitchFamily="2" charset="2"/>
              </a:rPr>
              <a:t>   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2 Cu </a:t>
            </a:r>
            <a:r>
              <a:rPr lang="zh-CN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＋  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8 </a:t>
            </a:r>
            <a:r>
              <a:rPr lang="en-US" altLang="zh-CN" dirty="0" err="1">
                <a:solidFill>
                  <a:srgbClr val="FF0000"/>
                </a:solidFill>
                <a:sym typeface="Wingdings" panose="05000000000000000000" pitchFamily="2" charset="2"/>
              </a:rPr>
              <a:t>HCl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 (</a:t>
            </a:r>
            <a:r>
              <a:rPr lang="zh-CN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浓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)   2 H</a:t>
            </a:r>
            <a:r>
              <a:rPr lang="en-US" altLang="zh-CN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[CuCl</a:t>
            </a:r>
            <a:r>
              <a:rPr lang="en-US" altLang="zh-CN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4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] + 2H</a:t>
            </a:r>
            <a:r>
              <a:rPr lang="en-US" altLang="zh-CN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endParaRPr lang="en-US" altLang="zh-CN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eaLnBrk="0" hangingPunct="0">
              <a:lnSpc>
                <a:spcPct val="125000"/>
              </a:lnSpc>
            </a:pPr>
            <a:r>
              <a:rPr lang="zh-CN" altLang="en-US" dirty="0">
                <a:solidFill>
                  <a:srgbClr val="080808"/>
                </a:solidFill>
                <a:sym typeface="Wingdings" panose="05000000000000000000" pitchFamily="2" charset="2"/>
              </a:rPr>
              <a:t>    </a:t>
            </a:r>
            <a:r>
              <a:rPr kumimoji="1" lang="zh-CN" altLang="en-US" dirty="0">
                <a:solidFill>
                  <a:srgbClr val="080808"/>
                </a:solidFill>
                <a:sym typeface="Wingdings" panose="05000000000000000000" pitchFamily="2" charset="2"/>
              </a:rPr>
              <a:t>生成</a:t>
            </a:r>
            <a:r>
              <a:rPr kumimoji="1" lang="zh-CN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难溶物或配合物</a:t>
            </a:r>
            <a:r>
              <a:rPr kumimoji="1" lang="zh-CN" altLang="en-US" dirty="0">
                <a:solidFill>
                  <a:srgbClr val="080808"/>
                </a:solidFill>
                <a:sym typeface="Wingdings" panose="05000000000000000000" pitchFamily="2" charset="2"/>
              </a:rPr>
              <a:t>，还原能力增强</a:t>
            </a:r>
            <a:endParaRPr kumimoji="1" lang="zh-CN" altLang="en-US" dirty="0">
              <a:solidFill>
                <a:srgbClr val="080808"/>
              </a:solidFill>
              <a:sym typeface="Wingdings" panose="05000000000000000000" pitchFamily="2" charset="2"/>
            </a:endParaRPr>
          </a:p>
        </p:txBody>
      </p:sp>
      <p:graphicFrame>
        <p:nvGraphicFramePr>
          <p:cNvPr id="98309" name="Object 21"/>
          <p:cNvGraphicFramePr>
            <a:graphicFrameLocks noGrp="1" noChangeAspect="1"/>
          </p:cNvGraphicFramePr>
          <p:nvPr>
            <p:ph idx="4294967295"/>
          </p:nvPr>
        </p:nvGraphicFramePr>
        <p:xfrm>
          <a:off x="1476375" y="4968875"/>
          <a:ext cx="6767513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公式" r:id="rId1" imgW="55473600" imgH="10972800" progId="Equation.3">
                  <p:embed/>
                </p:oleObj>
              </mc:Choice>
              <mc:Fallback>
                <p:oleObj name="公式" r:id="rId1" imgW="55473600" imgH="10972800" progId="Equation.3">
                  <p:embed/>
                  <p:pic>
                    <p:nvPicPr>
                      <p:cNvPr id="0" name="图片 15360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76375" y="4968875"/>
                        <a:ext cx="6767513" cy="1339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  <p:bldP spid="98308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54" name="Rectangle 2"/>
          <p:cNvSpPr>
            <a:spLocks noChangeArrowheads="1"/>
          </p:cNvSpPr>
          <p:nvPr/>
        </p:nvSpPr>
        <p:spPr bwMode="auto">
          <a:xfrm>
            <a:off x="7956550" y="6092825"/>
            <a:ext cx="7747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40BD3FA8-7817-492A-8015-1FC14E7B00BB}" type="slidenum">
              <a:rPr kumimoji="1" lang="zh-CN" altLang="en-US" sz="1600">
                <a:solidFill>
                  <a:srgbClr val="080808"/>
                </a:solidFill>
                <a:ea typeface="ˎ̥"/>
                <a:cs typeface="ˎ̥"/>
              </a:rPr>
            </a:fld>
            <a:r>
              <a:rPr kumimoji="1" lang="en-US" altLang="zh-CN" sz="1600" b="0">
                <a:solidFill>
                  <a:srgbClr val="080808"/>
                </a:solidFill>
                <a:ea typeface="宋体" panose="02010600030101010101" pitchFamily="2" charset="-122"/>
              </a:rPr>
              <a:t> </a:t>
            </a:r>
            <a:endParaRPr kumimoji="1" lang="en-US" altLang="zh-CN" sz="1600" b="0">
              <a:solidFill>
                <a:srgbClr val="080808"/>
              </a:solidFill>
              <a:ea typeface="ˎ̥"/>
              <a:cs typeface="ˎ̥"/>
            </a:endParaRP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971550" y="404813"/>
            <a:ext cx="590470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0033CC"/>
                </a:solidFill>
              </a:rPr>
              <a:t>●金属单质</a:t>
            </a:r>
            <a:r>
              <a:rPr kumimoji="1" lang="zh-CN" altLang="en-US" sz="3600" dirty="0">
                <a:solidFill>
                  <a:srgbClr val="0033CC"/>
                </a:solidFill>
              </a:rPr>
              <a:t>与氧化性酸作用</a:t>
            </a:r>
            <a:endParaRPr kumimoji="1" lang="en-US" altLang="zh-CN" sz="3600" baseline="-25000" dirty="0">
              <a:solidFill>
                <a:srgbClr val="0033CC"/>
              </a:solidFill>
            </a:endParaRP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927100" y="1340768"/>
            <a:ext cx="74168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>
                <a:sym typeface="Wingdings" panose="05000000000000000000" pitchFamily="2" charset="2"/>
              </a:rPr>
              <a:t>▼</a:t>
            </a:r>
            <a:r>
              <a:rPr lang="zh-CN" altLang="en-US" dirty="0"/>
              <a:t> </a:t>
            </a:r>
            <a:r>
              <a:rPr lang="en-US" altLang="zh-CN" dirty="0"/>
              <a:t>Cu, Ag</a:t>
            </a:r>
            <a:r>
              <a:rPr lang="zh-CN" altLang="en-US" dirty="0"/>
              <a:t>可溶于氧化性酸；</a:t>
            </a:r>
            <a:r>
              <a:rPr lang="en-US" altLang="zh-CN" dirty="0"/>
              <a:t>Au </a:t>
            </a:r>
            <a:r>
              <a:rPr lang="zh-CN" altLang="en-US" dirty="0"/>
              <a:t>溶于王水</a:t>
            </a:r>
            <a:endParaRPr lang="zh-CN" altLang="en-US" dirty="0"/>
          </a:p>
        </p:txBody>
      </p:sp>
      <p:graphicFrame>
        <p:nvGraphicFramePr>
          <p:cNvPr id="99333" name="Object 21"/>
          <p:cNvGraphicFramePr>
            <a:graphicFrameLocks noGrp="1" noChangeAspect="1"/>
          </p:cNvGraphicFramePr>
          <p:nvPr>
            <p:ph idx="4294967295"/>
          </p:nvPr>
        </p:nvGraphicFramePr>
        <p:xfrm>
          <a:off x="1187624" y="2204864"/>
          <a:ext cx="7289800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公式" r:id="rId1" imgW="76504800" imgH="29870400" progId="Equation.3">
                  <p:embed/>
                </p:oleObj>
              </mc:Choice>
              <mc:Fallback>
                <p:oleObj name="公式" r:id="rId1" imgW="76504800" imgH="29870400" progId="Equation.3">
                  <p:embed/>
                  <p:pic>
                    <p:nvPicPr>
                      <p:cNvPr id="0" name="图片 16384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87624" y="2204864"/>
                        <a:ext cx="7289800" cy="331236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utoUpdateAnimBg="0"/>
      <p:bldP spid="99332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ext Box 2"/>
          <p:cNvSpPr txBox="1">
            <a:spLocks noChangeArrowheads="1"/>
          </p:cNvSpPr>
          <p:nvPr/>
        </p:nvSpPr>
        <p:spPr bwMode="auto">
          <a:xfrm>
            <a:off x="974998" y="476672"/>
            <a:ext cx="7704138" cy="2139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氰化物</a:t>
            </a:r>
            <a:r>
              <a:rPr lang="zh-CN" altLang="en-US" dirty="0">
                <a:solidFill>
                  <a:srgbClr val="080808"/>
                </a:solidFill>
              </a:rPr>
              <a:t>浸取法提取</a:t>
            </a:r>
            <a:r>
              <a:rPr lang="en-US" altLang="zh-CN" dirty="0">
                <a:solidFill>
                  <a:srgbClr val="000099"/>
                </a:solidFill>
              </a:rPr>
              <a:t>Au/Ag</a:t>
            </a:r>
            <a:r>
              <a:rPr lang="en-US" altLang="zh-CN" dirty="0">
                <a:solidFill>
                  <a:srgbClr val="080808"/>
                </a:solidFill>
              </a:rPr>
              <a:t>  (p</a:t>
            </a:r>
            <a:r>
              <a:rPr lang="en-US" altLang="zh-CN" baseline="-25000" dirty="0">
                <a:solidFill>
                  <a:srgbClr val="080808"/>
                </a:solidFill>
              </a:rPr>
              <a:t>302/303</a:t>
            </a:r>
            <a:r>
              <a:rPr lang="en-US" altLang="zh-CN" dirty="0">
                <a:solidFill>
                  <a:srgbClr val="080808"/>
                </a:solidFill>
              </a:rPr>
              <a:t>)</a:t>
            </a:r>
            <a:r>
              <a:rPr lang="zh-CN" altLang="en-US" dirty="0">
                <a:solidFill>
                  <a:srgbClr val="080808"/>
                </a:solidFill>
              </a:rPr>
              <a:t>：</a:t>
            </a:r>
            <a:endParaRPr lang="zh-CN" altLang="en-US" dirty="0">
              <a:solidFill>
                <a:srgbClr val="080808"/>
              </a:solidFill>
            </a:endParaRPr>
          </a:p>
          <a:p>
            <a:pPr eaLnBrk="0" hangingPunct="0">
              <a:lnSpc>
                <a:spcPct val="140000"/>
              </a:lnSpc>
            </a:pPr>
            <a:r>
              <a:rPr lang="zh-CN" altLang="en-US" dirty="0">
                <a:solidFill>
                  <a:srgbClr val="080808"/>
                </a:solidFill>
                <a:sym typeface="Wingdings" panose="05000000000000000000" pitchFamily="2" charset="2"/>
              </a:rPr>
              <a:t>     有强配位试剂</a:t>
            </a:r>
            <a:r>
              <a:rPr lang="en-US" altLang="zh-CN" dirty="0">
                <a:solidFill>
                  <a:srgbClr val="080808"/>
                </a:solidFill>
                <a:sym typeface="Wingdings" panose="05000000000000000000" pitchFamily="2" charset="2"/>
              </a:rPr>
              <a:t>(CN</a:t>
            </a:r>
            <a:r>
              <a:rPr lang="en-US" altLang="zh-CN" baseline="30000" dirty="0">
                <a:solidFill>
                  <a:srgbClr val="080808"/>
                </a:solidFill>
                <a:sym typeface="Wingdings" panose="05000000000000000000" pitchFamily="2" charset="2"/>
              </a:rPr>
              <a:t>-</a:t>
            </a:r>
            <a:r>
              <a:rPr lang="en-US" altLang="zh-CN" dirty="0">
                <a:solidFill>
                  <a:srgbClr val="080808"/>
                </a:solidFill>
                <a:sym typeface="Wingdings" panose="05000000000000000000" pitchFamily="2" charset="2"/>
              </a:rPr>
              <a:t>)</a:t>
            </a:r>
            <a:r>
              <a:rPr lang="zh-CN" altLang="en-US" dirty="0">
                <a:solidFill>
                  <a:srgbClr val="080808"/>
                </a:solidFill>
                <a:sym typeface="Wingdings" panose="05000000000000000000" pitchFamily="2" charset="2"/>
              </a:rPr>
              <a:t>存在下，金属</a:t>
            </a:r>
            <a:r>
              <a:rPr lang="en-US" altLang="zh-CN" dirty="0">
                <a:solidFill>
                  <a:srgbClr val="0000CC"/>
                </a:solidFill>
                <a:sym typeface="Wingdings" panose="05000000000000000000" pitchFamily="2" charset="2"/>
              </a:rPr>
              <a:t>Ag</a:t>
            </a:r>
            <a:r>
              <a:rPr lang="zh-CN" altLang="en-US" dirty="0">
                <a:solidFill>
                  <a:srgbClr val="0000CC"/>
                </a:solidFill>
                <a:sym typeface="Wingdings" panose="05000000000000000000" pitchFamily="2" charset="2"/>
              </a:rPr>
              <a:t>、</a:t>
            </a:r>
            <a:r>
              <a:rPr lang="en-US" altLang="zh-CN" dirty="0">
                <a:solidFill>
                  <a:srgbClr val="0000CC"/>
                </a:solidFill>
                <a:sym typeface="Wingdings" panose="05000000000000000000" pitchFamily="2" charset="2"/>
              </a:rPr>
              <a:t>Au</a:t>
            </a:r>
            <a:r>
              <a:rPr lang="zh-CN" altLang="en-US" dirty="0">
                <a:solidFill>
                  <a:srgbClr val="080808"/>
                </a:solidFill>
                <a:sym typeface="Wingdings" panose="05000000000000000000" pitchFamily="2" charset="2"/>
              </a:rPr>
              <a:t>与</a:t>
            </a:r>
            <a:r>
              <a:rPr lang="en-US" altLang="zh-CN" dirty="0">
                <a:solidFill>
                  <a:srgbClr val="080808"/>
                </a:solidFill>
                <a:sym typeface="Wingdings" panose="05000000000000000000" pitchFamily="2" charset="2"/>
              </a:rPr>
              <a:t>O</a:t>
            </a:r>
            <a:r>
              <a:rPr lang="en-US" altLang="zh-CN" baseline="-25000" dirty="0">
                <a:solidFill>
                  <a:srgbClr val="080808"/>
                </a:solidFill>
                <a:sym typeface="Wingdings" panose="05000000000000000000" pitchFamily="2" charset="2"/>
              </a:rPr>
              <a:t>2</a:t>
            </a:r>
            <a:r>
              <a:rPr lang="zh-CN" altLang="en-US" dirty="0">
                <a:solidFill>
                  <a:srgbClr val="080808"/>
                </a:solidFill>
                <a:sym typeface="Wingdings" panose="05000000000000000000" pitchFamily="2" charset="2"/>
              </a:rPr>
              <a:t>反应，再形成配离子而溶解</a:t>
            </a:r>
            <a:endParaRPr lang="en-US" altLang="zh-CN" dirty="0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  <p:sp>
        <p:nvSpPr>
          <p:cNvPr id="172034" name="Rectangle 3"/>
          <p:cNvSpPr>
            <a:spLocks noChangeArrowheads="1"/>
          </p:cNvSpPr>
          <p:nvPr/>
        </p:nvSpPr>
        <p:spPr bwMode="auto">
          <a:xfrm>
            <a:off x="8027988" y="6092825"/>
            <a:ext cx="7032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D627713F-4A20-4EC7-AECE-6D09820C6049}" type="slidenum">
              <a:rPr kumimoji="1" lang="zh-CN" altLang="en-US" sz="1600">
                <a:solidFill>
                  <a:srgbClr val="080808"/>
                </a:solidFill>
                <a:ea typeface="ˎ̥"/>
                <a:cs typeface="ˎ̥"/>
              </a:rPr>
            </a:fld>
            <a:r>
              <a:rPr kumimoji="1" lang="en-US" altLang="zh-CN" sz="1600" b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endParaRPr kumimoji="1" lang="en-US" altLang="zh-CN" sz="1600" b="0">
              <a:solidFill>
                <a:schemeClr val="tx1"/>
              </a:solidFill>
              <a:ea typeface="ˎ̥"/>
              <a:cs typeface="ˎ̥"/>
            </a:endParaRPr>
          </a:p>
        </p:txBody>
      </p:sp>
      <p:sp>
        <p:nvSpPr>
          <p:cNvPr id="172035" name="Rectangle 6"/>
          <p:cNvSpPr>
            <a:spLocks noChangeArrowheads="1"/>
          </p:cNvSpPr>
          <p:nvPr/>
        </p:nvSpPr>
        <p:spPr bwMode="auto">
          <a:xfrm>
            <a:off x="1136442" y="2852936"/>
            <a:ext cx="7559675" cy="3046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rgbClr val="080808"/>
                </a:solidFill>
              </a:rPr>
              <a:t>4Ag+8Na</a:t>
            </a:r>
            <a:r>
              <a:rPr kumimoji="1" lang="en-US" altLang="zh-CN" dirty="0">
                <a:solidFill>
                  <a:srgbClr val="FF0000"/>
                </a:solidFill>
              </a:rPr>
              <a:t>CN</a:t>
            </a:r>
            <a:r>
              <a:rPr kumimoji="1" lang="en-US" altLang="zh-CN" dirty="0">
                <a:solidFill>
                  <a:srgbClr val="080808"/>
                </a:solidFill>
              </a:rPr>
              <a:t>+2H</a:t>
            </a:r>
            <a:r>
              <a:rPr kumimoji="1" lang="en-US" altLang="zh-CN" baseline="-25000" dirty="0">
                <a:solidFill>
                  <a:srgbClr val="080808"/>
                </a:solidFill>
              </a:rPr>
              <a:t>2</a:t>
            </a:r>
            <a:r>
              <a:rPr kumimoji="1" lang="en-US" altLang="zh-CN" dirty="0">
                <a:solidFill>
                  <a:srgbClr val="080808"/>
                </a:solidFill>
              </a:rPr>
              <a:t>O+</a:t>
            </a:r>
            <a:r>
              <a:rPr kumimoji="1" lang="en-US" altLang="zh-CN" dirty="0">
                <a:solidFill>
                  <a:srgbClr val="FF0000"/>
                </a:solidFill>
              </a:rPr>
              <a:t>O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2</a:t>
            </a:r>
            <a:endParaRPr kumimoji="1" lang="en-US" altLang="zh-CN" baseline="-25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zh-CN" baseline="-25000" dirty="0">
                <a:solidFill>
                  <a:srgbClr val="080808"/>
                </a:solidFill>
              </a:rPr>
              <a:t>                                 </a:t>
            </a:r>
            <a:r>
              <a:rPr kumimoji="1" lang="en-US" altLang="zh-CN" dirty="0">
                <a:solidFill>
                  <a:srgbClr val="080808"/>
                </a:solidFill>
              </a:rPr>
              <a:t>== 4Na</a:t>
            </a:r>
            <a:r>
              <a:rPr kumimoji="1" lang="en-US" altLang="zh-CN" dirty="0">
                <a:solidFill>
                  <a:srgbClr val="FF0000"/>
                </a:solidFill>
              </a:rPr>
              <a:t>[Ag(CN)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2</a:t>
            </a:r>
            <a:r>
              <a:rPr kumimoji="1" lang="en-US" altLang="zh-CN" dirty="0">
                <a:solidFill>
                  <a:srgbClr val="080808"/>
                </a:solidFill>
              </a:rPr>
              <a:t>]+4NaOH </a:t>
            </a:r>
            <a:endParaRPr kumimoji="1" lang="en-US" altLang="zh-CN" dirty="0">
              <a:solidFill>
                <a:srgbClr val="080808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rgbClr val="080808"/>
                </a:solidFill>
              </a:rPr>
              <a:t>4Au+8Na</a:t>
            </a:r>
            <a:r>
              <a:rPr kumimoji="1" lang="en-US" altLang="zh-CN" dirty="0">
                <a:solidFill>
                  <a:srgbClr val="FF0000"/>
                </a:solidFill>
              </a:rPr>
              <a:t>CN</a:t>
            </a:r>
            <a:r>
              <a:rPr kumimoji="1" lang="en-US" altLang="zh-CN" dirty="0">
                <a:solidFill>
                  <a:srgbClr val="080808"/>
                </a:solidFill>
              </a:rPr>
              <a:t>+2H</a:t>
            </a:r>
            <a:r>
              <a:rPr kumimoji="1" lang="en-US" altLang="zh-CN" baseline="-25000" dirty="0">
                <a:solidFill>
                  <a:srgbClr val="080808"/>
                </a:solidFill>
              </a:rPr>
              <a:t>2</a:t>
            </a:r>
            <a:r>
              <a:rPr kumimoji="1" lang="en-US" altLang="zh-CN" dirty="0">
                <a:solidFill>
                  <a:srgbClr val="080808"/>
                </a:solidFill>
              </a:rPr>
              <a:t>O+</a:t>
            </a:r>
            <a:r>
              <a:rPr kumimoji="1" lang="en-US" altLang="zh-CN" dirty="0">
                <a:solidFill>
                  <a:srgbClr val="FF0000"/>
                </a:solidFill>
              </a:rPr>
              <a:t>O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2</a:t>
            </a:r>
            <a:endParaRPr kumimoji="1" lang="en-US" altLang="zh-CN" baseline="-25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zh-CN" baseline="-25000" dirty="0">
                <a:solidFill>
                  <a:srgbClr val="080808"/>
                </a:solidFill>
              </a:rPr>
              <a:t>                                   </a:t>
            </a:r>
            <a:r>
              <a:rPr kumimoji="1" lang="en-US" altLang="zh-CN" dirty="0">
                <a:solidFill>
                  <a:srgbClr val="080808"/>
                </a:solidFill>
              </a:rPr>
              <a:t>== 4Na[Au(CN)</a:t>
            </a:r>
            <a:r>
              <a:rPr kumimoji="1" lang="en-US" altLang="zh-CN" baseline="-25000" dirty="0">
                <a:solidFill>
                  <a:srgbClr val="080808"/>
                </a:solidFill>
              </a:rPr>
              <a:t>2</a:t>
            </a:r>
            <a:r>
              <a:rPr kumimoji="1" lang="en-US" altLang="zh-CN" dirty="0">
                <a:solidFill>
                  <a:srgbClr val="080808"/>
                </a:solidFill>
              </a:rPr>
              <a:t>]+4NaOH</a:t>
            </a:r>
            <a:endParaRPr kumimoji="1" lang="zh-CN" altLang="en-US" dirty="0">
              <a:solidFill>
                <a:srgbClr val="080808"/>
              </a:solidFill>
            </a:endParaRPr>
          </a:p>
        </p:txBody>
      </p:sp>
      <p:pic>
        <p:nvPicPr>
          <p:cNvPr id="5" name="Picture 6" descr="b16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73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ChangeArrowheads="1"/>
          </p:cNvSpPr>
          <p:nvPr/>
        </p:nvSpPr>
        <p:spPr bwMode="auto">
          <a:xfrm>
            <a:off x="7956550" y="6092825"/>
            <a:ext cx="7747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C5A8E567-BF1D-40C3-924A-CF52ADA3B198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852488" y="333375"/>
            <a:ext cx="4799012" cy="5995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4000" dirty="0"/>
              <a:t>9.5.3  </a:t>
            </a:r>
            <a:r>
              <a:rPr lang="zh-CN" altLang="en-US" sz="4000" dirty="0"/>
              <a:t>铜的化合物</a:t>
            </a:r>
            <a:endParaRPr lang="zh-CN" altLang="en-US" sz="4000" dirty="0"/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057275" y="1052736"/>
            <a:ext cx="6192838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dirty="0">
                <a:solidFill>
                  <a:srgbClr val="0000FF"/>
                </a:solidFill>
              </a:rPr>
              <a:t>铜的化合物</a:t>
            </a:r>
            <a:r>
              <a:rPr lang="en-US" altLang="zh-CN" sz="3600" dirty="0">
                <a:solidFill>
                  <a:srgbClr val="0000FF"/>
                </a:solidFill>
              </a:rPr>
              <a:t>:  Cu(I) </a:t>
            </a:r>
            <a:r>
              <a:rPr lang="zh-CN" altLang="en-US" sz="3600" dirty="0">
                <a:solidFill>
                  <a:srgbClr val="0000FF"/>
                </a:solidFill>
              </a:rPr>
              <a:t>和 </a:t>
            </a:r>
            <a:r>
              <a:rPr lang="en-US" altLang="zh-CN" sz="3600" dirty="0">
                <a:solidFill>
                  <a:srgbClr val="0000FF"/>
                </a:solidFill>
              </a:rPr>
              <a:t>Cu(II)</a:t>
            </a:r>
            <a:endParaRPr lang="en-US" altLang="zh-CN" sz="3600" dirty="0">
              <a:solidFill>
                <a:srgbClr val="0000FF"/>
              </a:solidFill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852488" y="1700808"/>
            <a:ext cx="8064500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n"/>
            </a:pPr>
            <a:r>
              <a:rPr lang="zh-CN" altLang="en-US" dirty="0"/>
              <a:t> </a:t>
            </a:r>
            <a:r>
              <a:rPr lang="zh-CN" altLang="en-US" dirty="0">
                <a:solidFill>
                  <a:srgbClr val="0033CC"/>
                </a:solidFill>
              </a:rPr>
              <a:t>氧化物</a:t>
            </a:r>
            <a:r>
              <a:rPr lang="en-US" altLang="zh-CN" dirty="0">
                <a:solidFill>
                  <a:srgbClr val="0033CC"/>
                </a:solidFill>
              </a:rPr>
              <a:t>:</a:t>
            </a:r>
            <a:r>
              <a:rPr lang="en-US" altLang="zh-CN" dirty="0"/>
              <a:t>  </a:t>
            </a:r>
            <a:r>
              <a:rPr lang="zh-CN" altLang="en-US" dirty="0"/>
              <a:t>氧化铜 ，黑色  </a:t>
            </a:r>
            <a:r>
              <a:rPr lang="en-US" altLang="zh-CN" dirty="0" err="1"/>
              <a:t>CuO</a:t>
            </a:r>
            <a:r>
              <a:rPr lang="en-US" altLang="zh-CN" dirty="0"/>
              <a:t> </a:t>
            </a:r>
            <a:r>
              <a:rPr lang="en-US" altLang="zh-CN" dirty="0" smtClean="0"/>
              <a:t>  (</a:t>
            </a:r>
            <a:r>
              <a:rPr lang="zh-CN" altLang="en-US" dirty="0" smtClean="0"/>
              <a:t>黑铜矿</a:t>
            </a:r>
            <a:r>
              <a:rPr lang="en-US" altLang="zh-CN" dirty="0" smtClean="0"/>
              <a:t>)    </a:t>
            </a:r>
            <a:endParaRPr lang="en-US" altLang="zh-CN" dirty="0"/>
          </a:p>
          <a:p>
            <a:pPr marL="457200" indent="-457200" eaLnBrk="0" hangingPunct="0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0000FF"/>
                </a:solidFill>
              </a:rPr>
              <a:t>                     </a:t>
            </a:r>
            <a:r>
              <a:rPr lang="zh-CN" altLang="en-US" dirty="0">
                <a:solidFill>
                  <a:srgbClr val="FF0000"/>
                </a:solidFill>
              </a:rPr>
              <a:t>氧化亚铜，红色  </a:t>
            </a:r>
            <a:r>
              <a:rPr lang="en-US" altLang="zh-CN" dirty="0" smtClean="0">
                <a:solidFill>
                  <a:srgbClr val="FF0000"/>
                </a:solidFill>
              </a:rPr>
              <a:t>Cu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2</a:t>
            </a:r>
            <a:r>
              <a:rPr lang="en-US" altLang="zh-CN" dirty="0" smtClean="0">
                <a:solidFill>
                  <a:srgbClr val="FF0000"/>
                </a:solidFill>
              </a:rPr>
              <a:t>O (</a:t>
            </a:r>
            <a:r>
              <a:rPr lang="zh-CN" altLang="en-US" dirty="0" smtClean="0">
                <a:solidFill>
                  <a:srgbClr val="FF0000"/>
                </a:solidFill>
              </a:rPr>
              <a:t>赤铜矿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pPr marL="457200" indent="-457200" eaLnBrk="0" hangingPunct="0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n"/>
            </a:pPr>
            <a:r>
              <a:rPr lang="zh-CN" altLang="en-US" dirty="0" smtClean="0"/>
              <a:t> </a:t>
            </a:r>
            <a:r>
              <a:rPr lang="zh-CN" altLang="en-US" dirty="0" smtClean="0">
                <a:solidFill>
                  <a:srgbClr val="0033CC"/>
                </a:solidFill>
              </a:rPr>
              <a:t>卤化物</a:t>
            </a:r>
            <a:r>
              <a:rPr lang="en-US" altLang="zh-CN" dirty="0" smtClean="0"/>
              <a:t>:  </a:t>
            </a:r>
            <a:r>
              <a:rPr lang="en-US" altLang="zh-CN" dirty="0" err="1" smtClean="0"/>
              <a:t>CuX</a:t>
            </a:r>
            <a:r>
              <a:rPr lang="en-US" altLang="zh-CN" dirty="0" smtClean="0"/>
              <a:t> (</a:t>
            </a:r>
            <a:r>
              <a:rPr lang="zh-CN" altLang="en-US" dirty="0" smtClean="0"/>
              <a:t>除</a:t>
            </a:r>
            <a:r>
              <a:rPr lang="en-US" altLang="zh-CN" dirty="0" smtClean="0"/>
              <a:t>F</a:t>
            </a:r>
            <a:r>
              <a:rPr lang="zh-CN" altLang="en-US" dirty="0" smtClean="0"/>
              <a:t>外</a:t>
            </a:r>
            <a:r>
              <a:rPr lang="en-US" altLang="zh-CN" dirty="0" smtClean="0"/>
              <a:t>) /</a:t>
            </a:r>
            <a:r>
              <a:rPr lang="zh-CN" altLang="en-US" dirty="0" smtClean="0"/>
              <a:t> </a:t>
            </a:r>
            <a:r>
              <a:rPr lang="en-US" altLang="zh-CN" dirty="0" smtClean="0"/>
              <a:t>CuX</a:t>
            </a:r>
            <a:r>
              <a:rPr lang="en-US" altLang="zh-CN" baseline="-25000" dirty="0" smtClean="0"/>
              <a:t>2 </a:t>
            </a:r>
            <a:r>
              <a:rPr lang="en-US" altLang="zh-CN" dirty="0" smtClean="0"/>
              <a:t>(</a:t>
            </a:r>
            <a:r>
              <a:rPr lang="zh-CN" altLang="en-US" dirty="0" smtClean="0"/>
              <a:t>除</a:t>
            </a:r>
            <a:r>
              <a:rPr lang="en-US" altLang="zh-CN" dirty="0" smtClean="0"/>
              <a:t>I</a:t>
            </a:r>
            <a:r>
              <a:rPr lang="zh-CN" altLang="en-US" dirty="0" smtClean="0"/>
              <a:t>外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  <p:pic>
        <p:nvPicPr>
          <p:cNvPr id="172034" name="Picture 2" descr="http://a.hiphotos.baidu.com/baike/c0%3Dbaike116%2C5%2C5%2C116%2C38/sign=2ad222cc7bf40ad101e9cfb136457aba/91529822720e0cf3f7635b0f0a46f21fbf09aaa9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12182"/>
            <a:ext cx="2616150" cy="258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36" name="Picture 4" descr="http://www.tynhm.com/upload/201013114345598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7072"/>
            <a:ext cx="3150466" cy="22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38" name="Picture 6" descr="http://a4.att.hudong.com/31/04/013000002078201220340400651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8"/>
            <a:ext cx="2780308" cy="208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  <p:bldP spid="100356" grpId="0"/>
      <p:bldP spid="100357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ChangeArrowheads="1"/>
          </p:cNvSpPr>
          <p:nvPr/>
        </p:nvSpPr>
        <p:spPr bwMode="auto">
          <a:xfrm>
            <a:off x="846138" y="44450"/>
            <a:ext cx="7470775" cy="1358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rgbClr val="0000FF"/>
                </a:solidFill>
              </a:rPr>
              <a:t>1. </a:t>
            </a:r>
            <a:r>
              <a:rPr lang="zh-CN" altLang="en-US" dirty="0">
                <a:solidFill>
                  <a:srgbClr val="0000FF"/>
                </a:solidFill>
              </a:rPr>
              <a:t>氧化物、氢氧化物和含氧酸盐</a:t>
            </a:r>
            <a:endParaRPr lang="zh-CN" altLang="en-US" dirty="0">
              <a:solidFill>
                <a:srgbClr val="0000FF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/>
              <a:t>1) </a:t>
            </a:r>
            <a:r>
              <a:rPr lang="en-US" altLang="zh-CN" dirty="0" smtClean="0"/>
              <a:t>Cu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O</a:t>
            </a:r>
            <a:endParaRPr lang="zh-CN" altLang="en-US" dirty="0"/>
          </a:p>
        </p:txBody>
      </p:sp>
      <p:sp>
        <p:nvSpPr>
          <p:cNvPr id="174082" name="Rectangle 3"/>
          <p:cNvSpPr>
            <a:spLocks noChangeArrowheads="1"/>
          </p:cNvSpPr>
          <p:nvPr/>
        </p:nvSpPr>
        <p:spPr bwMode="auto">
          <a:xfrm>
            <a:off x="7956550" y="6092825"/>
            <a:ext cx="7747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B6E0CA30-C3E5-4304-B2F8-C62D066153E5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grpSp>
        <p:nvGrpSpPr>
          <p:cNvPr id="174083" name="Group 10"/>
          <p:cNvGrpSpPr/>
          <p:nvPr/>
        </p:nvGrpSpPr>
        <p:grpSpPr bwMode="auto">
          <a:xfrm>
            <a:off x="900113" y="1557338"/>
            <a:ext cx="7993062" cy="2678113"/>
            <a:chOff x="567" y="981"/>
            <a:chExt cx="5035" cy="1687"/>
          </a:xfrm>
        </p:grpSpPr>
        <p:sp>
          <p:nvSpPr>
            <p:cNvPr id="174085" name="Text Box 5"/>
            <p:cNvSpPr txBox="1">
              <a:spLocks noChangeArrowheads="1"/>
            </p:cNvSpPr>
            <p:nvPr/>
          </p:nvSpPr>
          <p:spPr bwMode="auto">
            <a:xfrm>
              <a:off x="567" y="981"/>
              <a:ext cx="5035" cy="16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457200" indent="-457200">
                <a:lnSpc>
                  <a:spcPct val="150000"/>
                </a:lnSpc>
              </a:pPr>
              <a:r>
                <a:rPr kumimoji="1" lang="zh-CN" altLang="en-US" sz="2800" dirty="0"/>
                <a:t>    </a:t>
              </a:r>
              <a:r>
                <a:rPr kumimoji="1" lang="en-US" altLang="zh-CN" sz="2800" dirty="0"/>
                <a:t>(a) Cu + </a:t>
              </a:r>
              <a:r>
                <a:rPr kumimoji="1" lang="zh-CN" altLang="en-US" sz="2800" dirty="0"/>
                <a:t> </a:t>
              </a:r>
              <a:r>
                <a:rPr kumimoji="1" lang="en-US" altLang="zh-CN" sz="2800" dirty="0"/>
                <a:t>O</a:t>
              </a:r>
              <a:r>
                <a:rPr kumimoji="1" lang="en-US" altLang="zh-CN" sz="2800" baseline="-25000" dirty="0"/>
                <a:t>2  </a:t>
              </a:r>
              <a:r>
                <a:rPr kumimoji="1" lang="en-US" altLang="zh-CN" sz="2800" dirty="0"/>
                <a:t>(</a:t>
              </a:r>
              <a:r>
                <a:rPr kumimoji="1" lang="zh-CN" altLang="en-US" sz="2800" dirty="0"/>
                <a:t>高温</a:t>
              </a:r>
              <a:r>
                <a:rPr kumimoji="1" lang="en-US" altLang="zh-CN" sz="2800" dirty="0"/>
                <a:t>)</a:t>
              </a:r>
              <a:r>
                <a:rPr kumimoji="1" lang="en-US" altLang="zh-CN" sz="2800" baseline="-25000" dirty="0"/>
                <a:t> </a:t>
              </a:r>
              <a:r>
                <a:rPr kumimoji="1" lang="en-US" altLang="zh-CN" sz="2800" dirty="0">
                  <a:sym typeface="Wingdings" panose="05000000000000000000" pitchFamily="2" charset="2"/>
                </a:rPr>
                <a:t> </a:t>
              </a:r>
              <a:r>
                <a:rPr kumimoji="1" lang="en-US" altLang="zh-CN" sz="2800" dirty="0" err="1" smtClean="0">
                  <a:sym typeface="Wingdings" panose="05000000000000000000" pitchFamily="2" charset="2"/>
                </a:rPr>
                <a:t>CuO</a:t>
              </a:r>
              <a:r>
                <a:rPr kumimoji="1" lang="en-US" altLang="zh-CN" sz="2800" dirty="0" smtClean="0">
                  <a:sym typeface="Wingdings" panose="05000000000000000000" pitchFamily="2" charset="2"/>
                </a:rPr>
                <a:t>  </a:t>
              </a:r>
              <a:r>
                <a:rPr kumimoji="1" lang="en-US" altLang="zh-CN" sz="2800" dirty="0">
                  <a:sym typeface="Wingdings" panose="05000000000000000000" pitchFamily="2" charset="2"/>
                </a:rPr>
                <a:t>Cu</a:t>
              </a:r>
              <a:r>
                <a:rPr kumimoji="1" lang="en-US" altLang="zh-CN" sz="2800" baseline="-25000" dirty="0">
                  <a:sym typeface="Wingdings" panose="05000000000000000000" pitchFamily="2" charset="2"/>
                </a:rPr>
                <a:t>2</a:t>
              </a:r>
              <a:r>
                <a:rPr kumimoji="1" lang="en-US" altLang="zh-CN" sz="2800" dirty="0">
                  <a:sym typeface="Wingdings" panose="05000000000000000000" pitchFamily="2" charset="2"/>
                </a:rPr>
                <a:t>O</a:t>
              </a:r>
              <a:endParaRPr kumimoji="1" lang="en-US" altLang="zh-CN" sz="2800" dirty="0"/>
            </a:p>
            <a:p>
              <a:pPr marL="457200" indent="-457200">
                <a:lnSpc>
                  <a:spcPct val="150000"/>
                </a:lnSpc>
              </a:pPr>
              <a:r>
                <a:rPr kumimoji="1" lang="en-US" altLang="zh-CN" sz="2800" dirty="0"/>
                <a:t>    (b) </a:t>
              </a:r>
              <a:r>
                <a:rPr kumimoji="1" lang="zh-CN" altLang="en-US" sz="2800" dirty="0" smtClean="0"/>
                <a:t>葡萄糖与新制</a:t>
              </a:r>
              <a:r>
                <a:rPr kumimoji="1" lang="en-US" altLang="zh-CN" sz="2800" dirty="0" smtClean="0"/>
                <a:t>Cu(OH)</a:t>
              </a:r>
              <a:r>
                <a:rPr kumimoji="1" lang="en-US" altLang="zh-CN" sz="2800" baseline="-25000" dirty="0" smtClean="0"/>
                <a:t>4</a:t>
              </a:r>
              <a:r>
                <a:rPr kumimoji="1" lang="en-US" altLang="zh-CN" sz="2800" baseline="30000" dirty="0" smtClean="0"/>
                <a:t>2-</a:t>
              </a:r>
              <a:r>
                <a:rPr kumimoji="1" lang="zh-CN" altLang="en-US" sz="2800" dirty="0" smtClean="0"/>
                <a:t>反应</a:t>
              </a:r>
              <a:endParaRPr kumimoji="1" lang="zh-CN" altLang="en-US" sz="2800" dirty="0"/>
            </a:p>
            <a:p>
              <a:pPr marL="457200" indent="-457200">
                <a:lnSpc>
                  <a:spcPct val="150000"/>
                </a:lnSpc>
              </a:pPr>
              <a:r>
                <a:rPr kumimoji="1" lang="en-US" altLang="zh-CN" sz="2800" dirty="0"/>
                <a:t>  2 [Cu(OH)</a:t>
              </a:r>
              <a:r>
                <a:rPr kumimoji="1" lang="en-US" altLang="zh-CN" sz="2800" baseline="-25000" dirty="0"/>
                <a:t>4</a:t>
              </a:r>
              <a:r>
                <a:rPr kumimoji="1" lang="en-US" altLang="zh-CN" sz="2800" dirty="0"/>
                <a:t>]</a:t>
              </a:r>
              <a:r>
                <a:rPr kumimoji="1" lang="en-US" altLang="zh-CN" sz="2800" baseline="30000" dirty="0"/>
                <a:t>2-</a:t>
              </a:r>
              <a:r>
                <a:rPr kumimoji="1" lang="zh-CN" altLang="en-US" sz="2800" dirty="0"/>
                <a:t>＋</a:t>
              </a:r>
              <a:r>
                <a:rPr kumimoji="1" lang="en-US" altLang="zh-CN" sz="2800" dirty="0"/>
                <a:t>CH</a:t>
              </a:r>
              <a:r>
                <a:rPr kumimoji="1" lang="en-US" altLang="zh-CN" sz="2800" baseline="-25000" dirty="0"/>
                <a:t>2</a:t>
              </a:r>
              <a:r>
                <a:rPr kumimoji="1" lang="en-US" altLang="zh-CN" sz="2800" dirty="0"/>
                <a:t>OH(CHOH)</a:t>
              </a:r>
              <a:r>
                <a:rPr kumimoji="1" lang="en-US" altLang="zh-CN" sz="2800" baseline="-25000" dirty="0"/>
                <a:t>4</a:t>
              </a:r>
              <a:r>
                <a:rPr kumimoji="1" lang="en-US" altLang="zh-CN" sz="2800" dirty="0">
                  <a:solidFill>
                    <a:srgbClr val="FF0000"/>
                  </a:solidFill>
                </a:rPr>
                <a:t>CHO</a:t>
              </a:r>
              <a:endParaRPr kumimoji="1" lang="en-US" altLang="zh-CN" sz="2800" dirty="0">
                <a:solidFill>
                  <a:srgbClr val="FF0000"/>
                </a:solidFill>
              </a:endParaRPr>
            </a:p>
            <a:p>
              <a:pPr marL="457200" indent="-457200">
                <a:lnSpc>
                  <a:spcPct val="150000"/>
                </a:lnSpc>
              </a:pPr>
              <a:r>
                <a:rPr kumimoji="1" lang="en-US" altLang="zh-CN" sz="2800" dirty="0">
                  <a:solidFill>
                    <a:srgbClr val="FF0000"/>
                  </a:solidFill>
                </a:rPr>
                <a:t>Cu</a:t>
              </a:r>
              <a:r>
                <a:rPr kumimoji="1" lang="en-US" altLang="zh-CN" sz="2800" baseline="-25000" dirty="0">
                  <a:solidFill>
                    <a:srgbClr val="FF0000"/>
                  </a:solidFill>
                </a:rPr>
                <a:t>2</a:t>
              </a:r>
              <a:r>
                <a:rPr kumimoji="1" lang="en-US" altLang="zh-CN" sz="2800" dirty="0">
                  <a:solidFill>
                    <a:srgbClr val="FF0000"/>
                  </a:solidFill>
                </a:rPr>
                <a:t>O</a:t>
              </a:r>
              <a:r>
                <a:rPr kumimoji="1" lang="en-US" altLang="zh-CN" sz="2800" dirty="0"/>
                <a:t>↓</a:t>
              </a:r>
              <a:r>
                <a:rPr kumimoji="1" lang="zh-CN" altLang="en-US" sz="2800" dirty="0" smtClean="0"/>
                <a:t>＋</a:t>
              </a:r>
              <a:r>
                <a:rPr kumimoji="1" lang="en-US" altLang="zh-CN" sz="2800" dirty="0" smtClean="0"/>
                <a:t>3OH</a:t>
              </a:r>
              <a:r>
                <a:rPr kumimoji="1" lang="en-US" altLang="zh-CN" sz="2800" baseline="30000" dirty="0" smtClean="0"/>
                <a:t>-</a:t>
              </a:r>
              <a:r>
                <a:rPr kumimoji="1" lang="en-US" altLang="zh-CN" sz="2800" dirty="0" smtClean="0"/>
                <a:t> </a:t>
              </a:r>
              <a:r>
                <a:rPr kumimoji="1" lang="zh-CN" altLang="en-US" sz="2800" dirty="0"/>
                <a:t>＋</a:t>
              </a:r>
              <a:r>
                <a:rPr kumimoji="1" lang="en-US" altLang="zh-CN" sz="2800" dirty="0" smtClean="0"/>
                <a:t>CH</a:t>
              </a:r>
              <a:r>
                <a:rPr kumimoji="1" lang="en-US" altLang="zh-CN" sz="2800" baseline="-25000" dirty="0" smtClean="0"/>
                <a:t>2</a:t>
              </a:r>
              <a:r>
                <a:rPr kumimoji="1" lang="en-US" altLang="zh-CN" sz="2800" dirty="0" smtClean="0"/>
                <a:t>OH(CHOH)</a:t>
              </a:r>
              <a:r>
                <a:rPr kumimoji="1" lang="en-US" altLang="zh-CN" sz="2800" baseline="-25000" dirty="0" smtClean="0"/>
                <a:t>4</a:t>
              </a:r>
              <a:r>
                <a:rPr kumimoji="1" lang="en-US" altLang="zh-CN" sz="2800" dirty="0" smtClean="0">
                  <a:solidFill>
                    <a:srgbClr val="FF0000"/>
                  </a:solidFill>
                </a:rPr>
                <a:t>COO</a:t>
              </a:r>
              <a:r>
                <a:rPr kumimoji="1" lang="en-US" altLang="zh-CN" sz="2800" baseline="30000" dirty="0" smtClean="0">
                  <a:solidFill>
                    <a:srgbClr val="FF0000"/>
                  </a:solidFill>
                </a:rPr>
                <a:t>-</a:t>
              </a:r>
              <a:r>
                <a:rPr kumimoji="1" lang="zh-CN" altLang="en-US" sz="2800" dirty="0" smtClean="0"/>
                <a:t>＋</a:t>
              </a:r>
              <a:r>
                <a:rPr kumimoji="1" lang="en-US" altLang="zh-CN" sz="2800" dirty="0" smtClean="0"/>
                <a:t>3H</a:t>
              </a:r>
              <a:r>
                <a:rPr kumimoji="1" lang="en-US" altLang="zh-CN" sz="2800" baseline="-25000" dirty="0" smtClean="0"/>
                <a:t>2</a:t>
              </a:r>
              <a:r>
                <a:rPr kumimoji="1" lang="en-US" altLang="zh-CN" sz="2800" dirty="0" smtClean="0"/>
                <a:t>O</a:t>
              </a:r>
              <a:endParaRPr kumimoji="1" lang="en-US" altLang="zh-CN" sz="2800" dirty="0"/>
            </a:p>
          </p:txBody>
        </p:sp>
        <p:sp>
          <p:nvSpPr>
            <p:cNvPr id="174086" name="Line 6"/>
            <p:cNvSpPr>
              <a:spLocks noChangeShapeType="1"/>
            </p:cNvSpPr>
            <p:nvPr/>
          </p:nvSpPr>
          <p:spPr bwMode="auto">
            <a:xfrm flipV="1">
              <a:off x="4468" y="2071"/>
              <a:ext cx="734" cy="1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087" name="Rectangle 7"/>
            <p:cNvSpPr>
              <a:spLocks noChangeArrowheads="1"/>
            </p:cNvSpPr>
            <p:nvPr/>
          </p:nvSpPr>
          <p:spPr bwMode="auto">
            <a:xfrm>
              <a:off x="4566" y="1706"/>
              <a:ext cx="635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zh-CN" altLang="en-US" b="0">
                  <a:latin typeface="Arial" panose="020B0604020202020204" pitchFamily="34" charset="0"/>
                  <a:ea typeface="宋体" panose="02010600030101010101" pitchFamily="2" charset="-122"/>
                </a:rPr>
                <a:t>△</a:t>
              </a:r>
              <a:endParaRPr kumimoji="1" lang="zh-CN" altLang="en-US" b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899592" y="4725144"/>
            <a:ext cx="7874000" cy="1285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dirty="0">
                <a:solidFill>
                  <a:srgbClr val="0000CC"/>
                </a:solidFill>
              </a:rPr>
              <a:t>Cu</a:t>
            </a:r>
            <a:r>
              <a:rPr lang="en-US" altLang="zh-CN" baseline="-25000" dirty="0">
                <a:solidFill>
                  <a:srgbClr val="0000CC"/>
                </a:solidFill>
              </a:rPr>
              <a:t>2</a:t>
            </a:r>
            <a:r>
              <a:rPr lang="en-US" altLang="zh-CN" dirty="0">
                <a:solidFill>
                  <a:srgbClr val="0000CC"/>
                </a:solidFill>
              </a:rPr>
              <a:t>O</a:t>
            </a:r>
            <a:r>
              <a:rPr lang="zh-CN" altLang="en-US" dirty="0">
                <a:solidFill>
                  <a:srgbClr val="0000CC"/>
                </a:solidFill>
              </a:rPr>
              <a:t>晶粒大小不同而呈现黄、红、深棕色</a:t>
            </a:r>
            <a:endParaRPr lang="zh-CN" altLang="en-US" dirty="0">
              <a:solidFill>
                <a:srgbClr val="0000CC"/>
              </a:solidFill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b="0" dirty="0"/>
              <a:t>——</a:t>
            </a:r>
            <a:r>
              <a:rPr lang="zh-CN" altLang="en-US" dirty="0"/>
              <a:t>检测醛的存在、医学上检测糖尿病</a:t>
            </a:r>
            <a:endParaRPr lang="zh-CN" alt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4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858838" y="4221088"/>
            <a:ext cx="7956550" cy="175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pt-BR" altLang="zh-CN" sz="2800">
                <a:cs typeface="Times New Roman" panose="02020603050405020304" pitchFamily="18" charset="0"/>
              </a:rPr>
              <a:t>Cu</a:t>
            </a:r>
            <a:r>
              <a:rPr kumimoji="1" lang="pt-BR" altLang="zh-CN" sz="2800" baseline="-25000">
                <a:cs typeface="Times New Roman" panose="02020603050405020304" pitchFamily="18" charset="0"/>
              </a:rPr>
              <a:t>2</a:t>
            </a:r>
            <a:r>
              <a:rPr kumimoji="1" lang="pt-BR" altLang="zh-CN" sz="2800">
                <a:cs typeface="Times New Roman" panose="02020603050405020304" pitchFamily="18" charset="0"/>
              </a:rPr>
              <a:t>O</a:t>
            </a:r>
            <a:r>
              <a:rPr kumimoji="1" lang="zh-CN" altLang="pt-BR" sz="2800">
                <a:cs typeface="Times New Roman" panose="02020603050405020304" pitchFamily="18" charset="0"/>
              </a:rPr>
              <a:t>＋</a:t>
            </a:r>
            <a:r>
              <a:rPr kumimoji="1" lang="pt-BR" altLang="zh-CN" sz="2800">
                <a:cs typeface="Times New Roman" panose="02020603050405020304" pitchFamily="18" charset="0"/>
              </a:rPr>
              <a:t>4NH</a:t>
            </a:r>
            <a:r>
              <a:rPr kumimoji="1" lang="pt-BR" altLang="zh-CN" sz="2800" baseline="-25000">
                <a:cs typeface="Times New Roman" panose="02020603050405020304" pitchFamily="18" charset="0"/>
              </a:rPr>
              <a:t>3</a:t>
            </a:r>
            <a:r>
              <a:rPr kumimoji="1" lang="pt-BR" altLang="zh-CN" sz="2800">
                <a:cs typeface="Times New Roman" panose="02020603050405020304" pitchFamily="18" charset="0"/>
              </a:rPr>
              <a:t>·H</a:t>
            </a:r>
            <a:r>
              <a:rPr kumimoji="1" lang="pt-BR" altLang="zh-CN" sz="2800" baseline="-25000">
                <a:cs typeface="Times New Roman" panose="02020603050405020304" pitchFamily="18" charset="0"/>
              </a:rPr>
              <a:t>2</a:t>
            </a:r>
            <a:r>
              <a:rPr kumimoji="1" lang="pt-BR" altLang="zh-CN" sz="2800">
                <a:cs typeface="Times New Roman" panose="02020603050405020304" pitchFamily="18" charset="0"/>
              </a:rPr>
              <a:t>O</a:t>
            </a:r>
            <a:r>
              <a:rPr kumimoji="1" lang="zh-CN" altLang="pt-BR" sz="2800">
                <a:cs typeface="Times New Roman" panose="02020603050405020304" pitchFamily="18" charset="0"/>
              </a:rPr>
              <a:t>＝</a:t>
            </a:r>
            <a:r>
              <a:rPr kumimoji="1" lang="pt-BR" altLang="zh-CN" sz="2800">
                <a:cs typeface="Times New Roman" panose="02020603050405020304" pitchFamily="18" charset="0"/>
              </a:rPr>
              <a:t>2[Cu(NH</a:t>
            </a:r>
            <a:r>
              <a:rPr kumimoji="1" lang="pt-BR" altLang="zh-CN" sz="2800" baseline="-25000">
                <a:cs typeface="Times New Roman" panose="02020603050405020304" pitchFamily="18" charset="0"/>
              </a:rPr>
              <a:t>3</a:t>
            </a:r>
            <a:r>
              <a:rPr kumimoji="1" lang="pt-BR" altLang="zh-CN" sz="2800">
                <a:cs typeface="Times New Roman" panose="02020603050405020304" pitchFamily="18" charset="0"/>
              </a:rPr>
              <a:t>)</a:t>
            </a:r>
            <a:r>
              <a:rPr kumimoji="1" lang="pt-BR" altLang="zh-CN" sz="2800" baseline="-25000">
                <a:cs typeface="Times New Roman" panose="02020603050405020304" pitchFamily="18" charset="0"/>
              </a:rPr>
              <a:t>2</a:t>
            </a:r>
            <a:r>
              <a:rPr kumimoji="1" lang="pt-BR" altLang="zh-CN" sz="2800">
                <a:cs typeface="Times New Roman" panose="02020603050405020304" pitchFamily="18" charset="0"/>
              </a:rPr>
              <a:t>]</a:t>
            </a:r>
            <a:r>
              <a:rPr kumimoji="1" lang="zh-CN" altLang="pt-BR" sz="2800" baseline="30000">
                <a:cs typeface="Times New Roman" panose="02020603050405020304" pitchFamily="18" charset="0"/>
              </a:rPr>
              <a:t>＋</a:t>
            </a:r>
            <a:r>
              <a:rPr kumimoji="1" lang="pt-BR" altLang="zh-CN" sz="2800">
                <a:cs typeface="Times New Roman" panose="02020603050405020304" pitchFamily="18" charset="0"/>
              </a:rPr>
              <a:t>+ 2OH</a:t>
            </a:r>
            <a:r>
              <a:rPr kumimoji="1" lang="pt-BR" altLang="zh-CN" sz="2800" baseline="30000">
                <a:cs typeface="Times New Roman" panose="02020603050405020304" pitchFamily="18" charset="0"/>
              </a:rPr>
              <a:t>- </a:t>
            </a:r>
            <a:r>
              <a:rPr kumimoji="1" lang="pt-BR" altLang="zh-CN" sz="2800">
                <a:cs typeface="Times New Roman" panose="02020603050405020304" pitchFamily="18" charset="0"/>
              </a:rPr>
              <a:t>+ 3H</a:t>
            </a:r>
            <a:r>
              <a:rPr kumimoji="1" lang="pt-BR" altLang="zh-CN" sz="2800" baseline="-25000">
                <a:cs typeface="Times New Roman" panose="02020603050405020304" pitchFamily="18" charset="0"/>
              </a:rPr>
              <a:t>2</a:t>
            </a:r>
            <a:r>
              <a:rPr kumimoji="1" lang="pt-BR" altLang="zh-CN" sz="2800">
                <a:cs typeface="Times New Roman" panose="02020603050405020304" pitchFamily="18" charset="0"/>
              </a:rPr>
              <a:t>O</a:t>
            </a:r>
            <a:endParaRPr kumimoji="1" lang="pt-BR" altLang="zh-CN" sz="2800"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2800">
                <a:cs typeface="Times New Roman" panose="02020603050405020304" pitchFamily="18" charset="0"/>
              </a:rPr>
              <a:t>4[Cu(NH</a:t>
            </a:r>
            <a:r>
              <a:rPr kumimoji="1" lang="en-US" altLang="zh-CN" sz="2800" baseline="-25000">
                <a:cs typeface="Times New Roman" panose="02020603050405020304" pitchFamily="18" charset="0"/>
              </a:rPr>
              <a:t>3</a:t>
            </a:r>
            <a:r>
              <a:rPr kumimoji="1" lang="en-US" altLang="zh-CN" sz="2800">
                <a:cs typeface="Times New Roman" panose="02020603050405020304" pitchFamily="18" charset="0"/>
              </a:rPr>
              <a:t>)</a:t>
            </a:r>
            <a:r>
              <a:rPr kumimoji="1" lang="en-US" altLang="zh-CN" sz="2800" baseline="-25000">
                <a:cs typeface="Times New Roman" panose="02020603050405020304" pitchFamily="18" charset="0"/>
              </a:rPr>
              <a:t>2</a:t>
            </a:r>
            <a:r>
              <a:rPr kumimoji="1" lang="en-US" altLang="zh-CN" sz="2800">
                <a:cs typeface="Times New Roman" panose="02020603050405020304" pitchFamily="18" charset="0"/>
              </a:rPr>
              <a:t>]</a:t>
            </a:r>
            <a:r>
              <a:rPr kumimoji="1" lang="en-US" altLang="zh-CN" sz="2800" baseline="30000">
                <a:cs typeface="Times New Roman" panose="02020603050405020304" pitchFamily="18" charset="0"/>
              </a:rPr>
              <a:t>+</a:t>
            </a:r>
            <a:r>
              <a:rPr kumimoji="1" lang="en-US" altLang="zh-CN" sz="2800">
                <a:cs typeface="Times New Roman" panose="02020603050405020304" pitchFamily="18" charset="0"/>
              </a:rPr>
              <a:t>(</a:t>
            </a:r>
            <a:r>
              <a:rPr kumimoji="1" lang="zh-CN" altLang="en-US" sz="2800">
                <a:cs typeface="Times New Roman" panose="02020603050405020304" pitchFamily="18" charset="0"/>
              </a:rPr>
              <a:t>无色</a:t>
            </a:r>
            <a:r>
              <a:rPr kumimoji="1" lang="en-US" altLang="zh-CN" sz="2800">
                <a:cs typeface="Times New Roman" panose="02020603050405020304" pitchFamily="18" charset="0"/>
              </a:rPr>
              <a:t>)</a:t>
            </a:r>
            <a:r>
              <a:rPr kumimoji="1" lang="en-US" altLang="zh-CN" sz="2800" baseline="30000">
                <a:cs typeface="Times New Roman" panose="02020603050405020304" pitchFamily="18" charset="0"/>
              </a:rPr>
              <a:t> </a:t>
            </a:r>
            <a:r>
              <a:rPr kumimoji="1" lang="en-US" altLang="zh-CN" sz="2800">
                <a:cs typeface="Times New Roman" panose="02020603050405020304" pitchFamily="18" charset="0"/>
              </a:rPr>
              <a:t>+ 8NH</a:t>
            </a:r>
            <a:r>
              <a:rPr kumimoji="1" lang="en-US" altLang="zh-CN" sz="2800" baseline="-25000">
                <a:cs typeface="Times New Roman" panose="02020603050405020304" pitchFamily="18" charset="0"/>
              </a:rPr>
              <a:t>3</a:t>
            </a:r>
            <a:r>
              <a:rPr kumimoji="1" lang="en-US" altLang="zh-CN" sz="2800">
                <a:cs typeface="Times New Roman" panose="02020603050405020304" pitchFamily="18" charset="0"/>
              </a:rPr>
              <a:t>·H</a:t>
            </a:r>
            <a:r>
              <a:rPr kumimoji="1" lang="en-US" altLang="zh-CN" sz="2800" baseline="-25000">
                <a:cs typeface="Times New Roman" panose="02020603050405020304" pitchFamily="18" charset="0"/>
              </a:rPr>
              <a:t>2</a:t>
            </a:r>
            <a:r>
              <a:rPr kumimoji="1" lang="en-US" altLang="zh-CN" sz="2800">
                <a:cs typeface="Times New Roman" panose="02020603050405020304" pitchFamily="18" charset="0"/>
              </a:rPr>
              <a:t>O  +  O</a:t>
            </a:r>
            <a:r>
              <a:rPr kumimoji="1" lang="en-US" altLang="zh-CN" sz="2800" baseline="-25000">
                <a:cs typeface="Times New Roman" panose="02020603050405020304" pitchFamily="18" charset="0"/>
              </a:rPr>
              <a:t>2</a:t>
            </a:r>
            <a:r>
              <a:rPr kumimoji="1" lang="zh-CN" altLang="en-US" sz="2800">
                <a:cs typeface="Times New Roman" panose="02020603050405020304" pitchFamily="18" charset="0"/>
              </a:rPr>
              <a:t>＝</a:t>
            </a:r>
            <a:endParaRPr kumimoji="1" lang="zh-CN" altLang="en-US" sz="2800"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800">
                <a:cs typeface="Times New Roman" panose="02020603050405020304" pitchFamily="18" charset="0"/>
              </a:rPr>
              <a:t>                  </a:t>
            </a:r>
            <a:r>
              <a:rPr kumimoji="1" lang="en-US" altLang="zh-CN" sz="2800">
                <a:cs typeface="Times New Roman" panose="02020603050405020304" pitchFamily="18" charset="0"/>
              </a:rPr>
              <a:t>4[Cu(NH</a:t>
            </a:r>
            <a:r>
              <a:rPr kumimoji="1" lang="en-US" altLang="zh-CN" sz="2800" baseline="-25000">
                <a:cs typeface="Times New Roman" panose="02020603050405020304" pitchFamily="18" charset="0"/>
              </a:rPr>
              <a:t>3</a:t>
            </a:r>
            <a:r>
              <a:rPr kumimoji="1" lang="en-US" altLang="zh-CN" sz="2800">
                <a:cs typeface="Times New Roman" panose="02020603050405020304" pitchFamily="18" charset="0"/>
              </a:rPr>
              <a:t>)</a:t>
            </a:r>
            <a:r>
              <a:rPr kumimoji="1" lang="en-US" altLang="zh-CN" sz="2800" baseline="-25000">
                <a:cs typeface="Times New Roman" panose="02020603050405020304" pitchFamily="18" charset="0"/>
              </a:rPr>
              <a:t>4</a:t>
            </a:r>
            <a:r>
              <a:rPr kumimoji="1" lang="en-US" altLang="zh-CN" sz="2800">
                <a:cs typeface="Times New Roman" panose="02020603050405020304" pitchFamily="18" charset="0"/>
              </a:rPr>
              <a:t>]</a:t>
            </a:r>
            <a:r>
              <a:rPr kumimoji="1" lang="en-US" altLang="zh-CN" sz="2800" baseline="30000">
                <a:cs typeface="Times New Roman" panose="02020603050405020304" pitchFamily="18" charset="0"/>
              </a:rPr>
              <a:t>2+ </a:t>
            </a:r>
            <a:r>
              <a:rPr kumimoji="1" lang="en-US" altLang="zh-CN" sz="2800">
                <a:cs typeface="Times New Roman" panose="02020603050405020304" pitchFamily="18" charset="0"/>
              </a:rPr>
              <a:t>(</a:t>
            </a:r>
            <a:r>
              <a:rPr kumimoji="1" lang="zh-CN" altLang="en-US" sz="2800">
                <a:cs typeface="Times New Roman" panose="02020603050405020304" pitchFamily="18" charset="0"/>
              </a:rPr>
              <a:t>蓝色</a:t>
            </a:r>
            <a:r>
              <a:rPr kumimoji="1" lang="en-US" altLang="zh-CN" sz="2800">
                <a:cs typeface="Times New Roman" panose="02020603050405020304" pitchFamily="18" charset="0"/>
              </a:rPr>
              <a:t>)</a:t>
            </a:r>
            <a:r>
              <a:rPr kumimoji="1" lang="zh-CN" altLang="en-US" sz="2800" baseline="30000">
                <a:cs typeface="Times New Roman" panose="02020603050405020304" pitchFamily="18" charset="0"/>
              </a:rPr>
              <a:t>   </a:t>
            </a:r>
            <a:r>
              <a:rPr kumimoji="1" lang="en-US" altLang="zh-CN" sz="2800">
                <a:cs typeface="Times New Roman" panose="02020603050405020304" pitchFamily="18" charset="0"/>
              </a:rPr>
              <a:t>+ 4OH</a:t>
            </a:r>
            <a:r>
              <a:rPr kumimoji="1" lang="en-US" altLang="zh-CN" sz="2800" baseline="30000">
                <a:cs typeface="Times New Roman" panose="02020603050405020304" pitchFamily="18" charset="0"/>
              </a:rPr>
              <a:t>-</a:t>
            </a:r>
            <a:r>
              <a:rPr kumimoji="1" lang="zh-CN" altLang="en-US" sz="2800" baseline="30000">
                <a:cs typeface="Times New Roman" panose="02020603050405020304" pitchFamily="18" charset="0"/>
              </a:rPr>
              <a:t> </a:t>
            </a:r>
            <a:r>
              <a:rPr kumimoji="1" lang="en-US" altLang="zh-CN" sz="2800">
                <a:cs typeface="Times New Roman" panose="02020603050405020304" pitchFamily="18" charset="0"/>
              </a:rPr>
              <a:t>+  6H</a:t>
            </a:r>
            <a:r>
              <a:rPr kumimoji="1" lang="en-US" altLang="zh-CN" sz="2800" baseline="-25000">
                <a:cs typeface="Times New Roman" panose="02020603050405020304" pitchFamily="18" charset="0"/>
              </a:rPr>
              <a:t>2</a:t>
            </a:r>
            <a:r>
              <a:rPr kumimoji="1" lang="en-US" altLang="zh-CN" sz="2800">
                <a:cs typeface="Times New Roman" panose="02020603050405020304" pitchFamily="18" charset="0"/>
              </a:rPr>
              <a:t>O</a:t>
            </a:r>
            <a:endParaRPr kumimoji="1" lang="en-US" altLang="zh-CN" sz="2800">
              <a:cs typeface="Times New Roman" panose="02020603050405020304" pitchFamily="18" charset="0"/>
            </a:endParaRPr>
          </a:p>
        </p:txBody>
      </p:sp>
      <p:sp>
        <p:nvSpPr>
          <p:cNvPr id="175106" name="Rectangle 4"/>
          <p:cNvSpPr>
            <a:spLocks noChangeArrowheads="1"/>
          </p:cNvSpPr>
          <p:nvPr/>
        </p:nvSpPr>
        <p:spPr bwMode="auto">
          <a:xfrm>
            <a:off x="8172450" y="6369050"/>
            <a:ext cx="7254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C1CDA3E0-A497-4CBA-80E4-149A204AB632}" type="slidenum">
              <a:rPr kumimoji="1" lang="zh-CN" altLang="en-US" sz="1600">
                <a:cs typeface="Times New Roman" panose="02020603050405020304" pitchFamily="18" charset="0"/>
              </a:rPr>
            </a:fld>
            <a:r>
              <a:rPr kumimoji="1" lang="en-US" altLang="zh-CN" sz="1600" b="0">
                <a:cs typeface="Times New Roman" panose="02020603050405020304" pitchFamily="18" charset="0"/>
              </a:rPr>
              <a:t> </a:t>
            </a:r>
            <a:endParaRPr kumimoji="1" lang="en-US" altLang="zh-CN" sz="1600" b="0">
              <a:cs typeface="Times New Roman" panose="02020603050405020304" pitchFamily="18" charset="0"/>
            </a:endParaRPr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904875" y="-8368"/>
            <a:ext cx="7993063" cy="66615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dirty="0">
                <a:solidFill>
                  <a:srgbClr val="0000CC"/>
                </a:solidFill>
                <a:cs typeface="Times New Roman" panose="02020603050405020304" pitchFamily="18" charset="0"/>
              </a:rPr>
              <a:t>Cu</a:t>
            </a:r>
            <a:r>
              <a:rPr lang="en-US" altLang="zh-CN" baseline="-25000" dirty="0">
                <a:solidFill>
                  <a:srgbClr val="0000CC"/>
                </a:solidFill>
                <a:cs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rgbClr val="0000CC"/>
                </a:solidFill>
                <a:cs typeface="Times New Roman" panose="02020603050405020304" pitchFamily="18" charset="0"/>
              </a:rPr>
              <a:t>O</a:t>
            </a:r>
            <a:r>
              <a:rPr lang="zh-C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的性质</a:t>
            </a:r>
            <a:r>
              <a:rPr lang="zh-CN" altLang="en-US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：</a:t>
            </a:r>
            <a:endParaRPr lang="en-US" altLang="zh-CN" dirty="0" smtClean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      </a:t>
            </a:r>
            <a:r>
              <a:rPr lang="zh-CN" altLang="en-US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① </a:t>
            </a:r>
            <a:r>
              <a:rPr lang="zh-C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难溶于水，</a:t>
            </a:r>
            <a:r>
              <a:rPr lang="zh-CN" altLang="en-US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热稳定性高</a:t>
            </a:r>
            <a:endParaRPr lang="zh-CN" altLang="en-US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       ② 在稀硫酸中不稳定歧化分解</a:t>
            </a:r>
            <a:r>
              <a:rPr lang="zh-CN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；</a:t>
            </a:r>
            <a:endParaRPr lang="zh-CN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cs typeface="Times New Roman" panose="02020603050405020304" pitchFamily="18" charset="0"/>
              </a:rPr>
              <a:t>         </a:t>
            </a:r>
            <a:r>
              <a:rPr lang="en-US" altLang="zh-CN" dirty="0">
                <a:cs typeface="Times New Roman" panose="02020603050405020304" pitchFamily="18" charset="0"/>
              </a:rPr>
              <a:t>Cu</a:t>
            </a:r>
            <a:r>
              <a:rPr lang="en-US" altLang="zh-CN" baseline="-25000" dirty="0">
                <a:cs typeface="Times New Roman" panose="02020603050405020304" pitchFamily="18" charset="0"/>
              </a:rPr>
              <a:t>2</a:t>
            </a:r>
            <a:r>
              <a:rPr lang="en-US" altLang="zh-CN" dirty="0">
                <a:cs typeface="Times New Roman" panose="02020603050405020304" pitchFamily="18" charset="0"/>
              </a:rPr>
              <a:t>O</a:t>
            </a:r>
            <a:r>
              <a:rPr lang="zh-CN" altLang="en-US" dirty="0">
                <a:cs typeface="Times New Roman" panose="02020603050405020304" pitchFamily="18" charset="0"/>
              </a:rPr>
              <a:t>＋</a:t>
            </a:r>
            <a:r>
              <a:rPr lang="en-US" altLang="zh-CN" dirty="0">
                <a:cs typeface="Times New Roman" panose="02020603050405020304" pitchFamily="18" charset="0"/>
              </a:rPr>
              <a:t>2 H</a:t>
            </a:r>
            <a:r>
              <a:rPr lang="en-US" altLang="zh-CN" baseline="30000" dirty="0">
                <a:cs typeface="Times New Roman" panose="02020603050405020304" pitchFamily="18" charset="0"/>
              </a:rPr>
              <a:t>+</a:t>
            </a:r>
            <a:r>
              <a:rPr lang="en-US" altLang="zh-CN" dirty="0">
                <a:cs typeface="Times New Roman" panose="02020603050405020304" pitchFamily="18" charset="0"/>
              </a:rPr>
              <a:t> </a:t>
            </a:r>
            <a:r>
              <a:rPr lang="en-US" altLang="zh-CN" dirty="0">
                <a:cs typeface="Times New Roman" panose="02020603050405020304" pitchFamily="18" charset="0"/>
                <a:sym typeface="Wingdings" panose="05000000000000000000" pitchFamily="2" charset="2"/>
              </a:rPr>
              <a:t>== Cu + Cu</a:t>
            </a:r>
            <a:r>
              <a:rPr lang="en-US" altLang="zh-CN" baseline="30000" dirty="0">
                <a:cs typeface="Times New Roman" panose="02020603050405020304" pitchFamily="18" charset="0"/>
                <a:sym typeface="Wingdings" panose="05000000000000000000" pitchFamily="2" charset="2"/>
              </a:rPr>
              <a:t>2+</a:t>
            </a:r>
            <a:r>
              <a:rPr lang="en-US" altLang="zh-CN" dirty="0">
                <a:cs typeface="Times New Roman" panose="02020603050405020304" pitchFamily="18" charset="0"/>
                <a:sym typeface="Wingdings" panose="05000000000000000000" pitchFamily="2" charset="2"/>
              </a:rPr>
              <a:t> + H</a:t>
            </a:r>
            <a:r>
              <a:rPr lang="en-US" altLang="zh-CN" baseline="-25000" dirty="0"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dirty="0"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endParaRPr lang="en-US" altLang="zh-CN" dirty="0"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/>
                </a:solidFill>
                <a:cs typeface="Times New Roman" panose="02020603050405020304" pitchFamily="18" charset="0"/>
              </a:rPr>
              <a:t>        </a:t>
            </a:r>
            <a:r>
              <a:rPr lang="en-US" altLang="zh-CN" dirty="0">
                <a:solidFill>
                  <a:srgbClr val="0000CC"/>
                </a:solidFill>
                <a:cs typeface="Times New Roman" panose="02020603050405020304" pitchFamily="18" charset="0"/>
              </a:rPr>
              <a:t>③ </a:t>
            </a:r>
            <a:r>
              <a:rPr lang="zh-C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溶于氨水生成 </a:t>
            </a:r>
            <a:r>
              <a:rPr lang="en-US" altLang="zh-CN" dirty="0">
                <a:solidFill>
                  <a:srgbClr val="0000CC"/>
                </a:solidFill>
                <a:cs typeface="Times New Roman" panose="02020603050405020304" pitchFamily="18" charset="0"/>
              </a:rPr>
              <a:t>[Cu(NH</a:t>
            </a:r>
            <a:r>
              <a:rPr lang="en-US" altLang="zh-CN" baseline="-25000" dirty="0">
                <a:solidFill>
                  <a:srgbClr val="0000CC"/>
                </a:solidFill>
                <a:cs typeface="Times New Roman" panose="02020603050405020304" pitchFamily="18" charset="0"/>
              </a:rPr>
              <a:t>3</a:t>
            </a:r>
            <a:r>
              <a:rPr lang="en-US" altLang="zh-CN" dirty="0">
                <a:solidFill>
                  <a:srgbClr val="0000CC"/>
                </a:solidFill>
                <a:cs typeface="Times New Roman" panose="02020603050405020304" pitchFamily="18" charset="0"/>
              </a:rPr>
              <a:t>)</a:t>
            </a:r>
            <a:r>
              <a:rPr lang="en-US" altLang="zh-CN" baseline="-25000" dirty="0">
                <a:solidFill>
                  <a:srgbClr val="0000CC"/>
                </a:solidFill>
                <a:cs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rgbClr val="0000CC"/>
                </a:solidFill>
                <a:cs typeface="Times New Roman" panose="02020603050405020304" pitchFamily="18" charset="0"/>
              </a:rPr>
              <a:t>]</a:t>
            </a:r>
            <a:r>
              <a:rPr lang="en-US" altLang="zh-CN" baseline="30000" dirty="0">
                <a:solidFill>
                  <a:srgbClr val="0000CC"/>
                </a:solidFill>
                <a:cs typeface="Times New Roman" panose="02020603050405020304" pitchFamily="18" charset="0"/>
              </a:rPr>
              <a:t>+ </a:t>
            </a:r>
            <a:r>
              <a:rPr lang="en-US" altLang="zh-CN" dirty="0">
                <a:solidFill>
                  <a:srgbClr val="0000CC"/>
                </a:solidFill>
                <a:cs typeface="Times New Roman" panose="02020603050405020304" pitchFamily="18" charset="0"/>
              </a:rPr>
              <a:t>(</a:t>
            </a:r>
            <a:r>
              <a:rPr lang="zh-C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无色</a:t>
            </a:r>
            <a:r>
              <a:rPr lang="en-US" altLang="zh-CN" dirty="0">
                <a:solidFill>
                  <a:srgbClr val="0000CC"/>
                </a:solidFill>
                <a:cs typeface="Times New Roman" panose="02020603050405020304" pitchFamily="18" charset="0"/>
              </a:rPr>
              <a:t>)</a:t>
            </a:r>
            <a:r>
              <a:rPr lang="zh-C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，迅速与氧气反应形成 </a:t>
            </a:r>
            <a:r>
              <a:rPr lang="en-US" altLang="zh-CN" dirty="0">
                <a:solidFill>
                  <a:srgbClr val="0000CC"/>
                </a:solidFill>
                <a:cs typeface="Times New Roman" panose="02020603050405020304" pitchFamily="18" charset="0"/>
              </a:rPr>
              <a:t>[Cu(NH</a:t>
            </a:r>
            <a:r>
              <a:rPr lang="en-US" altLang="zh-CN" baseline="-25000" dirty="0">
                <a:solidFill>
                  <a:srgbClr val="0000CC"/>
                </a:solidFill>
                <a:cs typeface="Times New Roman" panose="02020603050405020304" pitchFamily="18" charset="0"/>
              </a:rPr>
              <a:t>3</a:t>
            </a:r>
            <a:r>
              <a:rPr lang="en-US" altLang="zh-CN" dirty="0">
                <a:solidFill>
                  <a:srgbClr val="0000CC"/>
                </a:solidFill>
                <a:cs typeface="Times New Roman" panose="02020603050405020304" pitchFamily="18" charset="0"/>
              </a:rPr>
              <a:t>)</a:t>
            </a:r>
            <a:r>
              <a:rPr lang="en-US" altLang="zh-CN" baseline="-25000" dirty="0">
                <a:solidFill>
                  <a:srgbClr val="0000CC"/>
                </a:solidFill>
                <a:cs typeface="Times New Roman" panose="02020603050405020304" pitchFamily="18" charset="0"/>
              </a:rPr>
              <a:t>4</a:t>
            </a:r>
            <a:r>
              <a:rPr lang="en-US" altLang="zh-CN" dirty="0">
                <a:solidFill>
                  <a:srgbClr val="0000CC"/>
                </a:solidFill>
                <a:cs typeface="Times New Roman" panose="02020603050405020304" pitchFamily="18" charset="0"/>
              </a:rPr>
              <a:t>]</a:t>
            </a:r>
            <a:r>
              <a:rPr lang="en-US" altLang="zh-CN" baseline="30000" dirty="0">
                <a:solidFill>
                  <a:srgbClr val="0000CC"/>
                </a:solidFill>
                <a:cs typeface="Times New Roman" panose="02020603050405020304" pitchFamily="18" charset="0"/>
              </a:rPr>
              <a:t>2+ </a:t>
            </a:r>
            <a:r>
              <a:rPr lang="en-US" altLang="zh-CN" dirty="0">
                <a:solidFill>
                  <a:srgbClr val="0000CC"/>
                </a:solidFill>
                <a:cs typeface="Times New Roman" panose="02020603050405020304" pitchFamily="18" charset="0"/>
              </a:rPr>
              <a:t>(</a:t>
            </a:r>
            <a:r>
              <a:rPr lang="zh-C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蓝色</a:t>
            </a:r>
            <a:r>
              <a:rPr lang="en-US" altLang="zh-CN" dirty="0">
                <a:solidFill>
                  <a:srgbClr val="0000CC"/>
                </a:solidFill>
                <a:cs typeface="Times New Roman" panose="02020603050405020304" pitchFamily="18" charset="0"/>
              </a:rPr>
              <a:t>)</a:t>
            </a:r>
            <a:endParaRPr lang="en-US" altLang="zh-CN" baseline="3000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endParaRPr lang="en-US" altLang="zh-CN" baseline="3000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endParaRPr lang="en-US" altLang="zh-CN" baseline="30000" dirty="0" smtClean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endParaRPr lang="en-US" altLang="zh-CN" baseline="3000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endParaRPr lang="en-US" altLang="zh-CN" baseline="3000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endParaRPr lang="en-US" altLang="zh-CN" baseline="3000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altLang="zh-CN" baseline="30000" dirty="0">
                <a:solidFill>
                  <a:srgbClr val="0000CC"/>
                </a:solidFill>
                <a:cs typeface="Times New Roman" panose="02020603050405020304" pitchFamily="18" charset="0"/>
              </a:rPr>
              <a:t>        </a:t>
            </a:r>
            <a:endParaRPr lang="en-US" altLang="zh-CN" baseline="3000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altLang="zh-CN" baseline="30000" dirty="0">
                <a:solidFill>
                  <a:srgbClr val="0000CC"/>
                </a:solidFill>
                <a:cs typeface="Times New Roman" panose="02020603050405020304" pitchFamily="18" charset="0"/>
              </a:rPr>
              <a:t>     </a:t>
            </a:r>
            <a:r>
              <a:rPr lang="zh-CN" alt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endParaRPr kumimoji="1" lang="en-US" altLang="zh-CN" baseline="300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323850" y="1916832"/>
            <a:ext cx="8820150" cy="285001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    </a:t>
            </a:r>
            <a:endParaRPr kumimoji="1" lang="en-US" altLang="zh-CN" sz="3200" b="1" dirty="0" smtClean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endParaRPr kumimoji="1" lang="en-US" altLang="zh-CN" dirty="0" smtClean="0">
              <a:solidFill>
                <a:srgbClr val="FF0066"/>
              </a:solidFill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kumimoji="1" lang="en-US" altLang="zh-CN" sz="32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    </a:t>
            </a:r>
            <a:r>
              <a:rPr kumimoji="1"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Cu</a:t>
            </a:r>
            <a:r>
              <a:rPr kumimoji="1" lang="en-US" altLang="zh-CN" sz="32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O+4HCl</a:t>
            </a: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==2CuCl</a:t>
            </a:r>
            <a:r>
              <a:rPr kumimoji="1" lang="en-US" altLang="zh-CN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kumimoji="1"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无色</a:t>
            </a: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)+H</a:t>
            </a:r>
            <a:r>
              <a:rPr kumimoji="1" lang="en-US" altLang="zh-CN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O+2H</a:t>
            </a:r>
            <a:r>
              <a:rPr kumimoji="1" lang="en-US" altLang="zh-CN" sz="32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endParaRPr kumimoji="1"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   2CuCl</a:t>
            </a:r>
            <a:r>
              <a:rPr kumimoji="1" lang="en-US" altLang="zh-CN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+1/2O</a:t>
            </a:r>
            <a:r>
              <a:rPr kumimoji="1" lang="en-US" altLang="zh-CN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+4Cl</a:t>
            </a:r>
            <a:r>
              <a:rPr kumimoji="1" lang="en-US" altLang="zh-CN" sz="32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+H</a:t>
            </a:r>
            <a:r>
              <a:rPr kumimoji="1" lang="en-US" altLang="zh-CN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O==2CuCl</a:t>
            </a:r>
            <a:r>
              <a:rPr kumimoji="1" lang="en-US" altLang="zh-CN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kumimoji="1" lang="en-US" altLang="zh-CN" sz="32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2-</a:t>
            </a: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kumimoji="1"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黄</a:t>
            </a: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)+2OH</a:t>
            </a:r>
            <a:r>
              <a:rPr kumimoji="1" lang="en-US" altLang="zh-CN" sz="32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endParaRPr kumimoji="1" lang="en-US" altLang="zh-CN" sz="3200" b="1" baseline="-250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56676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6A0E85C9-7389-4426-B4D6-03A758E84880}" type="slidenum">
              <a:rPr lang="en-US" altLang="zh-CN"/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755576" y="332656"/>
            <a:ext cx="7416824" cy="289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dirty="0" smtClean="0">
                <a:cs typeface="Times New Roman" panose="02020603050405020304" pitchFamily="18" charset="0"/>
              </a:rPr>
              <a:t>(4)</a:t>
            </a:r>
            <a:r>
              <a:rPr lang="zh-CN" altLang="en-US" dirty="0" smtClean="0">
                <a:cs typeface="Times New Roman" panose="02020603050405020304" pitchFamily="18" charset="0"/>
              </a:rPr>
              <a:t>与浓</a:t>
            </a:r>
            <a:r>
              <a:rPr lang="en-US" altLang="zh-CN" dirty="0" err="1" smtClean="0">
                <a:cs typeface="Times New Roman" panose="02020603050405020304" pitchFamily="18" charset="0"/>
              </a:rPr>
              <a:t>HCl</a:t>
            </a:r>
            <a:r>
              <a:rPr lang="zh-CN" altLang="en-US" dirty="0" smtClean="0">
                <a:cs typeface="Times New Roman" panose="02020603050405020304" pitchFamily="18" charset="0"/>
              </a:rPr>
              <a:t>反应：</a:t>
            </a:r>
            <a:endParaRPr lang="en-US" altLang="zh-CN" dirty="0" smtClean="0"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endParaRPr lang="en-US" altLang="zh-CN" dirty="0" smtClean="0"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zh-CN" altLang="en-US" dirty="0" smtClean="0">
                <a:cs typeface="Times New Roman" panose="02020603050405020304" pitchFamily="18" charset="0"/>
              </a:rPr>
              <a:t>形成</a:t>
            </a:r>
            <a:r>
              <a:rPr lang="en-US" altLang="zh-CN" dirty="0" smtClean="0">
                <a:cs typeface="Times New Roman" panose="02020603050405020304" pitchFamily="18" charset="0"/>
              </a:rPr>
              <a:t>[CuCl</a:t>
            </a:r>
            <a:r>
              <a:rPr lang="en-US" altLang="zh-CN" baseline="-25000" dirty="0" smtClean="0"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cs typeface="Times New Roman" panose="02020603050405020304" pitchFamily="18" charset="0"/>
              </a:rPr>
              <a:t>]</a:t>
            </a:r>
            <a:r>
              <a:rPr lang="en-US" altLang="zh-CN" baseline="30000" dirty="0" smtClean="0">
                <a:cs typeface="Times New Roman" panose="02020603050405020304" pitchFamily="18" charset="0"/>
              </a:rPr>
              <a:t> -</a:t>
            </a:r>
            <a:r>
              <a:rPr lang="en-US" altLang="zh-CN" dirty="0" smtClean="0">
                <a:cs typeface="Times New Roman" panose="02020603050405020304" pitchFamily="18" charset="0"/>
              </a:rPr>
              <a:t> </a:t>
            </a:r>
            <a:r>
              <a:rPr lang="zh-CN" altLang="en-US" dirty="0" smtClean="0">
                <a:cs typeface="Times New Roman" panose="02020603050405020304" pitchFamily="18" charset="0"/>
              </a:rPr>
              <a:t>（无色），氧化成</a:t>
            </a:r>
            <a:r>
              <a:rPr lang="en-US" altLang="zh-CN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[CuCl</a:t>
            </a:r>
            <a:r>
              <a:rPr lang="en-US" altLang="zh-CN" baseline="-25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zh-CN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]</a:t>
            </a:r>
            <a:r>
              <a:rPr lang="en-US" altLang="zh-CN" baseline="30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2-</a:t>
            </a:r>
            <a:endParaRPr lang="en-US" altLang="zh-CN" baseline="30000" dirty="0" smtClean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14000"/>
              </a:lnSpc>
            </a:pPr>
            <a:endParaRPr kumimoji="1" lang="en-US" altLang="zh-CN" dirty="0" smtClean="0"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11760" y="206084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（黄色）</a:t>
            </a:r>
            <a:endParaRPr lang="zh-CN" alt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812" name="Group 12"/>
          <p:cNvGrpSpPr/>
          <p:nvPr/>
        </p:nvGrpSpPr>
        <p:grpSpPr bwMode="auto">
          <a:xfrm>
            <a:off x="1116013" y="2057401"/>
            <a:ext cx="7956550" cy="579438"/>
            <a:chOff x="522" y="480"/>
            <a:chExt cx="5012" cy="365"/>
          </a:xfrm>
        </p:grpSpPr>
        <p:sp>
          <p:nvSpPr>
            <p:cNvPr id="17419" name="Text Box 13"/>
            <p:cNvSpPr txBox="1">
              <a:spLocks noChangeArrowheads="1"/>
            </p:cNvSpPr>
            <p:nvPr/>
          </p:nvSpPr>
          <p:spPr bwMode="auto">
            <a:xfrm>
              <a:off x="522" y="480"/>
              <a:ext cx="50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2CsAlO</a:t>
              </a:r>
              <a:r>
                <a:rPr kumimoji="1" lang="en-US" altLang="zh-CN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2</a:t>
              </a:r>
              <a:r>
                <a:rPr kumimoji="1"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 + Mg          MgAl</a:t>
              </a:r>
              <a:r>
                <a:rPr kumimoji="1" lang="en-US" altLang="zh-CN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2</a:t>
              </a:r>
              <a:r>
                <a:rPr kumimoji="1"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O</a:t>
              </a:r>
              <a:r>
                <a:rPr kumimoji="1" lang="en-US" altLang="zh-CN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4</a:t>
              </a:r>
              <a:r>
                <a:rPr kumimoji="1"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 + 2Cs</a:t>
              </a:r>
              <a:r>
                <a:rPr kumimoji="1" lang="pt-BR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↑</a:t>
              </a:r>
              <a:endParaRPr kumimoji="1"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pic>
          <p:nvPicPr>
            <p:cNvPr id="17420" name="Picture 14" descr="RR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" y="531"/>
              <a:ext cx="49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2816" name="Text Box 16"/>
          <p:cNvSpPr txBox="1">
            <a:spLocks noChangeArrowheads="1"/>
          </p:cNvSpPr>
          <p:nvPr/>
        </p:nvSpPr>
        <p:spPr bwMode="auto">
          <a:xfrm>
            <a:off x="827088" y="4292600"/>
            <a:ext cx="77041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kumimoji="1"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32817" name="Group 17"/>
          <p:cNvGrpSpPr/>
          <p:nvPr/>
        </p:nvGrpSpPr>
        <p:grpSpPr bwMode="auto">
          <a:xfrm>
            <a:off x="1655502" y="4570194"/>
            <a:ext cx="6769100" cy="614362"/>
            <a:chOff x="1181" y="3022"/>
            <a:chExt cx="4264" cy="387"/>
          </a:xfrm>
        </p:grpSpPr>
        <p:sp>
          <p:nvSpPr>
            <p:cNvPr id="17417" name="Text Box 18"/>
            <p:cNvSpPr txBox="1">
              <a:spLocks noChangeArrowheads="1"/>
            </p:cNvSpPr>
            <p:nvPr/>
          </p:nvSpPr>
          <p:spPr bwMode="auto">
            <a:xfrm>
              <a:off x="1181" y="3044"/>
              <a:ext cx="42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2CsN</a:t>
              </a:r>
              <a:r>
                <a:rPr kumimoji="1" lang="en-US" altLang="zh-CN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3</a:t>
              </a:r>
              <a:r>
                <a:rPr kumimoji="1" lang="en-US" altLang="zh-CN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          2Cs + 3N</a:t>
              </a:r>
              <a:r>
                <a:rPr kumimoji="1" lang="en-US" altLang="zh-CN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2</a:t>
              </a:r>
              <a:endParaRPr kumimoji="1" lang="en-US" altLang="zh-CN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pic>
          <p:nvPicPr>
            <p:cNvPr id="17418" name="Picture 19" descr="663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3022"/>
              <a:ext cx="49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6" name="灯片编号占位符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96FF9C-5926-47DE-91E0-14A6251967E1}" type="slidenum">
              <a:rPr lang="en-US" altLang="zh-CN" sz="1400"/>
            </a:fld>
            <a:endParaRPr lang="en-US" altLang="zh-CN" sz="1400"/>
          </a:p>
        </p:txBody>
      </p:sp>
      <p:sp>
        <p:nvSpPr>
          <p:cNvPr id="2" name="矩形 1"/>
          <p:cNvSpPr/>
          <p:nvPr/>
        </p:nvSpPr>
        <p:spPr>
          <a:xfrm>
            <a:off x="755576" y="332656"/>
            <a:ext cx="8568953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0000FF"/>
                </a:solidFill>
              </a:rPr>
              <a:t>K/</a:t>
            </a:r>
            <a:r>
              <a:rPr lang="en-US" altLang="zh-CN" dirty="0" err="1">
                <a:solidFill>
                  <a:srgbClr val="0000FF"/>
                </a:solidFill>
              </a:rPr>
              <a:t>Rb</a:t>
            </a:r>
            <a:r>
              <a:rPr lang="en-US" altLang="zh-CN" dirty="0">
                <a:solidFill>
                  <a:srgbClr val="0000FF"/>
                </a:solidFill>
              </a:rPr>
              <a:t>/Cs</a:t>
            </a:r>
            <a:r>
              <a:rPr lang="zh-CN" altLang="en-US" dirty="0">
                <a:solidFill>
                  <a:srgbClr val="0000FF"/>
                </a:solidFill>
              </a:rPr>
              <a:t>等</a:t>
            </a:r>
            <a:r>
              <a:rPr lang="zh-CN" altLang="en-US" dirty="0">
                <a:solidFill>
                  <a:srgbClr val="111111"/>
                </a:solidFill>
              </a:rPr>
              <a:t>：</a:t>
            </a:r>
            <a:r>
              <a:rPr lang="zh-CN" altLang="en-US" dirty="0">
                <a:solidFill>
                  <a:srgbClr val="FF0000"/>
                </a:solidFill>
              </a:rPr>
              <a:t>活泼金属置换法 </a:t>
            </a:r>
            <a:r>
              <a:rPr lang="zh-CN" altLang="en-US" dirty="0"/>
              <a:t>，用</a:t>
            </a:r>
            <a:r>
              <a:rPr lang="en-US" altLang="zh-CN" dirty="0"/>
              <a:t>Na/Ca/ Mg/Ba</a:t>
            </a:r>
            <a:r>
              <a:rPr lang="zh-CN" altLang="en-US" dirty="0"/>
              <a:t>还原 </a:t>
            </a:r>
            <a:r>
              <a:rPr lang="en-US" altLang="zh-CN" dirty="0" err="1"/>
              <a:t>MCl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755576" y="2708920"/>
            <a:ext cx="7542584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0000FF"/>
                </a:solidFill>
              </a:rPr>
              <a:t>Na/K/</a:t>
            </a:r>
            <a:r>
              <a:rPr lang="en-US" altLang="zh-CN" dirty="0" err="1">
                <a:solidFill>
                  <a:srgbClr val="0000FF"/>
                </a:solidFill>
              </a:rPr>
              <a:t>Rb</a:t>
            </a:r>
            <a:r>
              <a:rPr lang="en-US" altLang="zh-CN" dirty="0">
                <a:solidFill>
                  <a:srgbClr val="0000FF"/>
                </a:solidFill>
              </a:rPr>
              <a:t>/Cs</a:t>
            </a:r>
            <a:r>
              <a:rPr lang="zh-CN" altLang="en-US" dirty="0">
                <a:solidFill>
                  <a:srgbClr val="0000FF"/>
                </a:solidFill>
              </a:rPr>
              <a:t>等</a:t>
            </a:r>
            <a:r>
              <a:rPr lang="zh-CN" altLang="en-US" dirty="0">
                <a:solidFill>
                  <a:srgbClr val="111111"/>
                </a:solidFill>
              </a:rPr>
              <a:t>：用</a:t>
            </a:r>
            <a:r>
              <a:rPr lang="zh-CN" altLang="en-US" dirty="0">
                <a:solidFill>
                  <a:srgbClr val="FF0000"/>
                </a:solidFill>
              </a:rPr>
              <a:t>亚铁氰化物、氰化物或叠氮化物热分解</a:t>
            </a:r>
            <a:r>
              <a:rPr lang="zh-CN" altLang="en-US" dirty="0">
                <a:solidFill>
                  <a:srgbClr val="111111"/>
                </a:solidFill>
              </a:rPr>
              <a:t>制备。 </a:t>
            </a:r>
            <a:endParaRPr lang="zh-CN" altLang="en-US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16" grpId="0"/>
      <p:bldP spid="2" grpId="0"/>
      <p:bldP spid="3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12"/>
          <p:cNvSpPr>
            <a:spLocks noChangeArrowheads="1"/>
          </p:cNvSpPr>
          <p:nvPr/>
        </p:nvSpPr>
        <p:spPr bwMode="auto">
          <a:xfrm>
            <a:off x="1002505" y="3552825"/>
            <a:ext cx="7705725" cy="1203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40000"/>
              </a:spcBef>
            </a:pPr>
            <a:r>
              <a:rPr kumimoji="1" lang="en-US" altLang="zh-CN" sz="2800" dirty="0">
                <a:cs typeface="Times New Roman" panose="02020603050405020304" pitchFamily="18" charset="0"/>
              </a:rPr>
              <a:t>[Cu(NH</a:t>
            </a:r>
            <a:r>
              <a:rPr kumimoji="1" lang="en-US" altLang="zh-CN" sz="2800" baseline="-25000" dirty="0">
                <a:cs typeface="Times New Roman" panose="02020603050405020304" pitchFamily="18" charset="0"/>
              </a:rPr>
              <a:t>3</a:t>
            </a:r>
            <a:r>
              <a:rPr kumimoji="1" lang="en-US" altLang="zh-CN" sz="2800" dirty="0">
                <a:cs typeface="Times New Roman" panose="02020603050405020304" pitchFamily="18" charset="0"/>
              </a:rPr>
              <a:t>)</a:t>
            </a:r>
            <a:r>
              <a:rPr kumimoji="1" lang="en-US" altLang="zh-CN" sz="2800" baseline="-25000" dirty="0">
                <a:cs typeface="Times New Roman" panose="02020603050405020304" pitchFamily="18" charset="0"/>
              </a:rPr>
              <a:t>2</a:t>
            </a:r>
            <a:r>
              <a:rPr kumimoji="1" lang="en-US" altLang="zh-CN" sz="2800" dirty="0">
                <a:cs typeface="Times New Roman" panose="02020603050405020304" pitchFamily="18" charset="0"/>
              </a:rPr>
              <a:t>]Ac+CO+NH</a:t>
            </a:r>
            <a:r>
              <a:rPr kumimoji="1" lang="en-US" altLang="zh-CN" sz="2800" baseline="-25000" dirty="0">
                <a:cs typeface="Times New Roman" panose="02020603050405020304" pitchFamily="18" charset="0"/>
              </a:rPr>
              <a:t>3</a:t>
            </a:r>
            <a:r>
              <a:rPr kumimoji="1" lang="en-US" altLang="zh-CN" sz="2800" dirty="0">
                <a:cs typeface="Times New Roman" panose="02020603050405020304" pitchFamily="18" charset="0"/>
              </a:rPr>
              <a:t>            [Cu(NH</a:t>
            </a:r>
            <a:r>
              <a:rPr kumimoji="1" lang="en-US" altLang="zh-CN" sz="2800" baseline="-25000" dirty="0">
                <a:cs typeface="Times New Roman" panose="02020603050405020304" pitchFamily="18" charset="0"/>
              </a:rPr>
              <a:t>3</a:t>
            </a:r>
            <a:r>
              <a:rPr kumimoji="1" lang="en-US" altLang="zh-CN" sz="2800" dirty="0">
                <a:cs typeface="Times New Roman" panose="02020603050405020304" pitchFamily="18" charset="0"/>
              </a:rPr>
              <a:t>)</a:t>
            </a:r>
            <a:r>
              <a:rPr kumimoji="1" lang="en-US" altLang="zh-CN" sz="2800" baseline="-25000" dirty="0">
                <a:cs typeface="Times New Roman" panose="02020603050405020304" pitchFamily="18" charset="0"/>
              </a:rPr>
              <a:t>3</a:t>
            </a:r>
            <a:r>
              <a:rPr kumimoji="1" lang="en-US" altLang="zh-CN" sz="2800" dirty="0">
                <a:cs typeface="Times New Roman" panose="02020603050405020304" pitchFamily="18" charset="0"/>
              </a:rPr>
              <a:t>CO]Ac</a:t>
            </a:r>
            <a:endParaRPr kumimoji="1" lang="en-US" altLang="zh-CN" sz="28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kumimoji="1" lang="en-US" altLang="zh-CN" sz="2800" dirty="0">
                <a:cs typeface="Times New Roman" panose="02020603050405020304" pitchFamily="18" charset="0"/>
              </a:rPr>
              <a:t>[Cu(NH</a:t>
            </a:r>
            <a:r>
              <a:rPr kumimoji="1" lang="en-US" altLang="zh-CN" sz="2800" baseline="-25000" dirty="0">
                <a:cs typeface="Times New Roman" panose="02020603050405020304" pitchFamily="18" charset="0"/>
              </a:rPr>
              <a:t>3</a:t>
            </a:r>
            <a:r>
              <a:rPr kumimoji="1" lang="en-US" altLang="zh-CN" sz="2800" dirty="0">
                <a:cs typeface="Times New Roman" panose="02020603050405020304" pitchFamily="18" charset="0"/>
              </a:rPr>
              <a:t>)</a:t>
            </a:r>
            <a:r>
              <a:rPr kumimoji="1" lang="en-US" altLang="zh-CN" sz="2800" baseline="-25000" dirty="0">
                <a:cs typeface="Times New Roman" panose="02020603050405020304" pitchFamily="18" charset="0"/>
              </a:rPr>
              <a:t>3</a:t>
            </a:r>
            <a:r>
              <a:rPr kumimoji="1" lang="en-US" altLang="zh-CN" sz="2800" dirty="0">
                <a:cs typeface="Times New Roman" panose="02020603050405020304" pitchFamily="18" charset="0"/>
              </a:rPr>
              <a:t>CO]Ac           [Cu(NH</a:t>
            </a:r>
            <a:r>
              <a:rPr kumimoji="1" lang="en-US" altLang="zh-CN" sz="2800" baseline="-25000" dirty="0">
                <a:cs typeface="Times New Roman" panose="02020603050405020304" pitchFamily="18" charset="0"/>
              </a:rPr>
              <a:t>3</a:t>
            </a:r>
            <a:r>
              <a:rPr kumimoji="1" lang="en-US" altLang="zh-CN" sz="2800" dirty="0">
                <a:cs typeface="Times New Roman" panose="02020603050405020304" pitchFamily="18" charset="0"/>
              </a:rPr>
              <a:t>)</a:t>
            </a:r>
            <a:r>
              <a:rPr kumimoji="1" lang="en-US" altLang="zh-CN" sz="2800" baseline="-25000" dirty="0">
                <a:cs typeface="Times New Roman" panose="02020603050405020304" pitchFamily="18" charset="0"/>
              </a:rPr>
              <a:t>2</a:t>
            </a:r>
            <a:r>
              <a:rPr kumimoji="1" lang="en-US" altLang="zh-CN" sz="2800" dirty="0">
                <a:cs typeface="Times New Roman" panose="02020603050405020304" pitchFamily="18" charset="0"/>
              </a:rPr>
              <a:t>]Ac+CO+NH</a:t>
            </a:r>
            <a:r>
              <a:rPr kumimoji="1" lang="en-US" altLang="zh-CN" sz="2800" baseline="-25000" dirty="0">
                <a:cs typeface="Times New Roman" panose="02020603050405020304" pitchFamily="18" charset="0"/>
              </a:rPr>
              <a:t>3</a:t>
            </a:r>
            <a:endParaRPr kumimoji="1" lang="en-US" altLang="zh-CN" sz="2800" baseline="-25000" dirty="0">
              <a:cs typeface="Times New Roman" panose="02020603050405020304" pitchFamily="18" charset="0"/>
            </a:endParaRPr>
          </a:p>
        </p:txBody>
      </p:sp>
      <p:pic>
        <p:nvPicPr>
          <p:cNvPr id="176130" name="Picture 1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891880" y="3624262"/>
            <a:ext cx="863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1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9842" y="4341812"/>
            <a:ext cx="8636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47774" y="764704"/>
            <a:ext cx="7215188" cy="2306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dirty="0">
                <a:cs typeface="Times New Roman" panose="02020603050405020304" pitchFamily="18" charset="0"/>
              </a:rPr>
              <a:t>    </a:t>
            </a:r>
            <a:r>
              <a:rPr kumimoji="1" lang="zh-CN" altLang="en-US" dirty="0">
                <a:cs typeface="Times New Roman" panose="02020603050405020304" pitchFamily="18" charset="0"/>
              </a:rPr>
              <a:t>合成氨工业中常用</a:t>
            </a:r>
            <a:r>
              <a:rPr kumimoji="1" lang="zh-CN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醋酸二氨合铜</a:t>
            </a:r>
            <a:r>
              <a:rPr kumimoji="1" lang="en-US" altLang="zh-CN" dirty="0">
                <a:solidFill>
                  <a:srgbClr val="0000FF"/>
                </a:solidFill>
                <a:cs typeface="Times New Roman" panose="02020603050405020304" pitchFamily="18" charset="0"/>
              </a:rPr>
              <a:t>(I) , [Cu(NH</a:t>
            </a:r>
            <a:r>
              <a:rPr kumimoji="1" lang="en-US" altLang="zh-CN" baseline="-25000" dirty="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r>
              <a:rPr kumimoji="1" lang="en-US" altLang="zh-CN" dirty="0">
                <a:solidFill>
                  <a:srgbClr val="0000FF"/>
                </a:solidFill>
                <a:cs typeface="Times New Roman" panose="02020603050405020304" pitchFamily="18" charset="0"/>
              </a:rPr>
              <a:t>)</a:t>
            </a:r>
            <a:r>
              <a:rPr kumimoji="1" lang="en-US" altLang="zh-CN" baseline="-25000" dirty="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r>
              <a:rPr kumimoji="1" lang="en-US" altLang="zh-CN" dirty="0">
                <a:solidFill>
                  <a:srgbClr val="0000FF"/>
                </a:solidFill>
                <a:cs typeface="Times New Roman" panose="02020603050405020304" pitchFamily="18" charset="0"/>
              </a:rPr>
              <a:t>]Ac</a:t>
            </a:r>
            <a:r>
              <a:rPr kumimoji="1" lang="zh-CN" altLang="en-US" dirty="0">
                <a:cs typeface="Times New Roman" panose="02020603050405020304" pitchFamily="18" charset="0"/>
              </a:rPr>
              <a:t>溶液吸收对氨合成催化剂有毒的</a:t>
            </a:r>
            <a:r>
              <a:rPr kumimoji="1" lang="en-US" altLang="zh-CN" dirty="0">
                <a:cs typeface="Times New Roman" panose="02020603050405020304" pitchFamily="18" charset="0"/>
              </a:rPr>
              <a:t>CO</a:t>
            </a:r>
            <a:r>
              <a:rPr kumimoji="1" lang="zh-CN" altLang="en-US" dirty="0">
                <a:cs typeface="Times New Roman" panose="02020603050405020304" pitchFamily="18" charset="0"/>
              </a:rPr>
              <a:t>气体 ：</a:t>
            </a:r>
            <a:endParaRPr kumimoji="1" lang="zh-CN" altLang="en-US" dirty="0">
              <a:cs typeface="Times New Roman" panose="02020603050405020304" pitchFamily="18" charset="0"/>
            </a:endParaRPr>
          </a:p>
        </p:txBody>
      </p:sp>
      <p:sp>
        <p:nvSpPr>
          <p:cNvPr id="176133" name="Rectangle 4"/>
          <p:cNvSpPr>
            <a:spLocks noChangeArrowheads="1"/>
          </p:cNvSpPr>
          <p:nvPr/>
        </p:nvSpPr>
        <p:spPr bwMode="auto">
          <a:xfrm>
            <a:off x="8027988" y="6092825"/>
            <a:ext cx="7032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58493B82-A8EA-4791-BDFE-AAF47740C965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ChangeArrowheads="1"/>
          </p:cNvSpPr>
          <p:nvPr/>
        </p:nvSpPr>
        <p:spPr bwMode="auto">
          <a:xfrm>
            <a:off x="971550" y="176213"/>
            <a:ext cx="1873250" cy="7254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</a:rPr>
              <a:t>2) CuO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1222374" y="1124744"/>
            <a:ext cx="7526089" cy="17173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dirty="0"/>
              <a:t>    </a:t>
            </a:r>
            <a:r>
              <a:rPr kumimoji="1" lang="zh-CN" altLang="en-US" dirty="0" smtClean="0"/>
              <a:t> 黑色</a:t>
            </a:r>
            <a:r>
              <a:rPr kumimoji="1" lang="zh-CN" altLang="en-US" dirty="0"/>
              <a:t>粉末，难溶于水</a:t>
            </a:r>
            <a:r>
              <a:rPr kumimoji="1" lang="zh-CN" altLang="en-US" dirty="0" smtClean="0"/>
              <a:t>，</a:t>
            </a:r>
            <a:r>
              <a:rPr kumimoji="1" lang="zh-CN" altLang="en-US" dirty="0">
                <a:solidFill>
                  <a:srgbClr val="FF0066"/>
                </a:solidFill>
                <a:ea typeface="楷体" panose="02010609060101010101" pitchFamily="49" charset="-122"/>
              </a:rPr>
              <a:t>偏碱性氧化物</a:t>
            </a:r>
            <a:r>
              <a:rPr kumimoji="1" lang="zh-CN" altLang="en-US" dirty="0" smtClean="0"/>
              <a:t>易溶于</a:t>
            </a:r>
            <a:r>
              <a:rPr kumimoji="1" lang="zh-CN" altLang="en-US" dirty="0"/>
              <a:t>稀酸</a:t>
            </a:r>
            <a:r>
              <a:rPr kumimoji="1" lang="zh-CN" altLang="en-US" dirty="0" smtClean="0"/>
              <a:t>。加热</a:t>
            </a:r>
            <a:r>
              <a:rPr kumimoji="1" lang="zh-CN" altLang="en-US" dirty="0"/>
              <a:t>下易被氢气、</a:t>
            </a:r>
            <a:r>
              <a:rPr kumimoji="1" lang="en-US" altLang="zh-CN" dirty="0"/>
              <a:t>C</a:t>
            </a:r>
            <a:r>
              <a:rPr kumimoji="1" lang="zh-CN" altLang="en-US" dirty="0"/>
              <a:t>、</a:t>
            </a:r>
            <a:r>
              <a:rPr kumimoji="1" lang="en-US" altLang="zh-CN" dirty="0"/>
              <a:t>CO</a:t>
            </a:r>
            <a:r>
              <a:rPr kumimoji="1" lang="zh-CN" altLang="en-US" dirty="0"/>
              <a:t>等还原为铜</a:t>
            </a:r>
            <a:r>
              <a:rPr kumimoji="1" lang="en-US" altLang="zh-CN" dirty="0"/>
              <a:t>.  </a:t>
            </a:r>
            <a:endParaRPr kumimoji="1" lang="en-US" altLang="zh-CN" dirty="0"/>
          </a:p>
        </p:txBody>
      </p:sp>
      <p:sp>
        <p:nvSpPr>
          <p:cNvPr id="501765" name="Text Box 5"/>
          <p:cNvSpPr txBox="1">
            <a:spLocks noChangeArrowheads="1"/>
          </p:cNvSpPr>
          <p:nvPr/>
        </p:nvSpPr>
        <p:spPr bwMode="auto">
          <a:xfrm>
            <a:off x="1547664" y="2926631"/>
            <a:ext cx="5903912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pt-BR" altLang="zh-CN" dirty="0"/>
              <a:t>3CuO+2NH</a:t>
            </a:r>
            <a:r>
              <a:rPr kumimoji="1" lang="pt-BR" altLang="zh-CN" baseline="-25000" dirty="0"/>
              <a:t>3</a:t>
            </a:r>
            <a:r>
              <a:rPr kumimoji="1" lang="pt-BR" altLang="zh-CN" dirty="0"/>
              <a:t>==3Cu+3H</a:t>
            </a:r>
            <a:r>
              <a:rPr kumimoji="1" lang="pt-BR" altLang="zh-CN" baseline="-25000" dirty="0"/>
              <a:t>2</a:t>
            </a:r>
            <a:r>
              <a:rPr kumimoji="1" lang="pt-BR" altLang="zh-CN" dirty="0"/>
              <a:t>O+N</a:t>
            </a:r>
            <a:r>
              <a:rPr kumimoji="1" lang="pt-BR" altLang="zh-CN" baseline="-25000" dirty="0"/>
              <a:t>2</a:t>
            </a:r>
            <a:r>
              <a:rPr kumimoji="1" lang="pt-BR" altLang="zh-CN" dirty="0"/>
              <a:t>↑</a:t>
            </a:r>
            <a:endParaRPr kumimoji="1" lang="en-US" altLang="zh-CN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22374" y="3822210"/>
            <a:ext cx="7489575" cy="11757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dirty="0" err="1" smtClean="0">
                <a:cs typeface="Times New Roman" panose="02020603050405020304" pitchFamily="18" charset="0"/>
              </a:rPr>
              <a:t>CuO</a:t>
            </a:r>
            <a:r>
              <a:rPr kumimoji="1" lang="zh-CN" altLang="en-US" dirty="0">
                <a:ea typeface="楷体" panose="02010609060101010101" pitchFamily="49" charset="-122"/>
              </a:rPr>
              <a:t>对热是稳定的，只有</a:t>
            </a:r>
            <a:r>
              <a:rPr kumimoji="1" lang="zh-CN" altLang="en-US" dirty="0" smtClean="0">
                <a:cs typeface="Times New Roman" panose="02020603050405020304" pitchFamily="18" charset="0"/>
              </a:rPr>
              <a:t>超过</a:t>
            </a:r>
            <a:r>
              <a:rPr kumimoji="1" lang="en-US" altLang="zh-CN" dirty="0" smtClean="0">
                <a:cs typeface="Times New Roman" panose="02020603050405020304" pitchFamily="18" charset="0"/>
              </a:rPr>
              <a:t>1273 K</a:t>
            </a:r>
            <a:r>
              <a:rPr kumimoji="1" lang="zh-CN" altLang="en-US" dirty="0">
                <a:cs typeface="Times New Roman" panose="02020603050405020304" pitchFamily="18" charset="0"/>
              </a:rPr>
              <a:t>时</a:t>
            </a:r>
            <a:r>
              <a:rPr kumimoji="1" lang="en-US" altLang="zh-CN" dirty="0">
                <a:cs typeface="Times New Roman" panose="02020603050405020304" pitchFamily="18" charset="0"/>
              </a:rPr>
              <a:t>, </a:t>
            </a:r>
            <a:r>
              <a:rPr kumimoji="1" lang="zh-CN" altLang="en-US" dirty="0" smtClean="0">
                <a:cs typeface="Times New Roman" panose="02020603050405020304" pitchFamily="18" charset="0"/>
              </a:rPr>
              <a:t>分解变为</a:t>
            </a:r>
            <a:r>
              <a:rPr kumimoji="1" lang="en-US" altLang="zh-CN" dirty="0">
                <a:cs typeface="Times New Roman" panose="02020603050405020304" pitchFamily="18" charset="0"/>
              </a:rPr>
              <a:t>Cu</a:t>
            </a:r>
            <a:r>
              <a:rPr kumimoji="1" lang="en-US" altLang="zh-CN" baseline="-25000" dirty="0">
                <a:cs typeface="Times New Roman" panose="02020603050405020304" pitchFamily="18" charset="0"/>
              </a:rPr>
              <a:t>2</a:t>
            </a:r>
            <a:r>
              <a:rPr kumimoji="1" lang="en-US" altLang="zh-CN" dirty="0">
                <a:cs typeface="Times New Roman" panose="02020603050405020304" pitchFamily="18" charset="0"/>
              </a:rPr>
              <a:t>O. </a:t>
            </a:r>
            <a:endParaRPr kumimoji="1" lang="en-US" altLang="zh-CN" dirty="0">
              <a:cs typeface="Times New Roman" panose="02020603050405020304" pitchFamily="18" charset="0"/>
            </a:endParaRPr>
          </a:p>
        </p:txBody>
      </p:sp>
      <p:grpSp>
        <p:nvGrpSpPr>
          <p:cNvPr id="7" name="Group 15"/>
          <p:cNvGrpSpPr/>
          <p:nvPr/>
        </p:nvGrpSpPr>
        <p:grpSpPr bwMode="auto">
          <a:xfrm>
            <a:off x="1868934" y="5301495"/>
            <a:ext cx="5761037" cy="601663"/>
            <a:chOff x="990" y="3967"/>
            <a:chExt cx="3629" cy="379"/>
          </a:xfrm>
        </p:grpSpPr>
        <p:sp>
          <p:nvSpPr>
            <p:cNvPr id="177159" name="Text Box 7"/>
            <p:cNvSpPr txBox="1">
              <a:spLocks noChangeArrowheads="1"/>
            </p:cNvSpPr>
            <p:nvPr/>
          </p:nvSpPr>
          <p:spPr bwMode="auto">
            <a:xfrm>
              <a:off x="990" y="3981"/>
              <a:ext cx="3629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dirty="0">
                  <a:cs typeface="Times New Roman" panose="02020603050405020304" pitchFamily="18" charset="0"/>
                </a:rPr>
                <a:t>4CuO          2Cu</a:t>
              </a:r>
              <a:r>
                <a:rPr kumimoji="1" lang="en-US" altLang="zh-CN" baseline="-25000" dirty="0">
                  <a:cs typeface="Times New Roman" panose="02020603050405020304" pitchFamily="18" charset="0"/>
                </a:rPr>
                <a:t>2</a:t>
              </a:r>
              <a:r>
                <a:rPr kumimoji="1" lang="en-US" altLang="zh-CN" dirty="0">
                  <a:cs typeface="Times New Roman" panose="02020603050405020304" pitchFamily="18" charset="0"/>
                </a:rPr>
                <a:t>O + O</a:t>
              </a:r>
              <a:r>
                <a:rPr kumimoji="1" lang="en-US" altLang="zh-CN" baseline="-25000" dirty="0">
                  <a:cs typeface="Times New Roman" panose="02020603050405020304" pitchFamily="18" charset="0"/>
                </a:rPr>
                <a:t>2</a:t>
              </a:r>
              <a:r>
                <a:rPr kumimoji="1" lang="en-US" altLang="zh-CN" dirty="0">
                  <a:cs typeface="Times New Roman" panose="02020603050405020304" pitchFamily="18" charset="0"/>
                </a:rPr>
                <a:t>↑</a:t>
              </a:r>
              <a:endParaRPr kumimoji="1" lang="en-US" altLang="zh-CN" dirty="0">
                <a:cs typeface="Times New Roman" panose="02020603050405020304" pitchFamily="18" charset="0"/>
              </a:endParaRPr>
            </a:p>
          </p:txBody>
        </p:sp>
        <p:pic>
          <p:nvPicPr>
            <p:cNvPr id="177160" name="Picture 8" descr="JR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837" y="3967"/>
              <a:ext cx="411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7158" name="Rectangle 4"/>
          <p:cNvSpPr>
            <a:spLocks noChangeArrowheads="1"/>
          </p:cNvSpPr>
          <p:nvPr/>
        </p:nvSpPr>
        <p:spPr bwMode="auto">
          <a:xfrm>
            <a:off x="8243888" y="6092825"/>
            <a:ext cx="6540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7215DA3D-12AF-441B-AA07-51A10813B88B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11"/>
          <p:cNvSpPr>
            <a:spLocks noChangeArrowheads="1"/>
          </p:cNvSpPr>
          <p:nvPr/>
        </p:nvSpPr>
        <p:spPr bwMode="auto">
          <a:xfrm>
            <a:off x="827584" y="588308"/>
            <a:ext cx="7993062" cy="43242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600" dirty="0">
                <a:solidFill>
                  <a:srgbClr val="0000CC"/>
                </a:solidFill>
              </a:rPr>
              <a:t>3) </a:t>
            </a:r>
            <a:r>
              <a:rPr lang="en-US" altLang="zh-CN" sz="3600" dirty="0" smtClean="0">
                <a:solidFill>
                  <a:srgbClr val="0000CC"/>
                </a:solidFill>
              </a:rPr>
              <a:t>Cu(OH)</a:t>
            </a:r>
            <a:r>
              <a:rPr lang="en-US" altLang="zh-CN" sz="3600" baseline="-25000" dirty="0" smtClean="0">
                <a:solidFill>
                  <a:srgbClr val="0000CC"/>
                </a:solidFill>
              </a:rPr>
              <a:t>2</a:t>
            </a:r>
            <a:r>
              <a:rPr lang="en-US" altLang="zh-CN" sz="3600" dirty="0" smtClean="0">
                <a:solidFill>
                  <a:srgbClr val="0000CC"/>
                </a:solidFill>
              </a:rPr>
              <a:t>  </a:t>
            </a:r>
            <a:endParaRPr lang="en-US" altLang="zh-CN" sz="3600" dirty="0" smtClean="0">
              <a:solidFill>
                <a:srgbClr val="0000CC"/>
              </a:solidFill>
            </a:endParaRPr>
          </a:p>
          <a:p>
            <a:pPr>
              <a:lnSpc>
                <a:spcPct val="125000"/>
              </a:lnSpc>
            </a:pPr>
            <a:r>
              <a:rPr lang="en-US" altLang="zh-CN" sz="3000" dirty="0">
                <a:solidFill>
                  <a:srgbClr val="0000CC"/>
                </a:solidFill>
              </a:rPr>
              <a:t> </a:t>
            </a:r>
            <a:r>
              <a:rPr lang="en-US" altLang="zh-CN" sz="3000" dirty="0" smtClean="0">
                <a:solidFill>
                  <a:srgbClr val="0000CC"/>
                </a:solidFill>
              </a:rPr>
              <a:t>       </a:t>
            </a:r>
            <a:r>
              <a:rPr lang="zh-CN" altLang="en-US" sz="3000" dirty="0" smtClean="0"/>
              <a:t>略</a:t>
            </a:r>
            <a:r>
              <a:rPr lang="zh-CN" altLang="en-US" sz="3000" dirty="0"/>
              <a:t>显两性，溶于酸，溶于</a:t>
            </a:r>
            <a:r>
              <a:rPr lang="zh-CN" altLang="en-US" sz="3000" dirty="0">
                <a:solidFill>
                  <a:srgbClr val="0000CC"/>
                </a:solidFill>
              </a:rPr>
              <a:t>浓的强碱生成</a:t>
            </a:r>
            <a:r>
              <a:rPr lang="en-US" altLang="zh-CN" sz="3000" dirty="0">
                <a:solidFill>
                  <a:srgbClr val="0000CC"/>
                </a:solidFill>
              </a:rPr>
              <a:t>[</a:t>
            </a:r>
            <a:r>
              <a:rPr lang="en-US" altLang="zh-CN" sz="3000" dirty="0" smtClean="0">
                <a:solidFill>
                  <a:srgbClr val="0000CC"/>
                </a:solidFill>
              </a:rPr>
              <a:t>Cu(OH)</a:t>
            </a:r>
            <a:r>
              <a:rPr lang="en-US" altLang="zh-CN" sz="3000" baseline="-25000" dirty="0" smtClean="0">
                <a:solidFill>
                  <a:srgbClr val="0000CC"/>
                </a:solidFill>
              </a:rPr>
              <a:t>4</a:t>
            </a:r>
            <a:r>
              <a:rPr lang="en-US" altLang="zh-CN" sz="3000" dirty="0" smtClean="0">
                <a:solidFill>
                  <a:srgbClr val="0000CC"/>
                </a:solidFill>
              </a:rPr>
              <a:t>]</a:t>
            </a:r>
            <a:r>
              <a:rPr lang="en-US" altLang="zh-CN" sz="3000" baseline="30000" dirty="0" smtClean="0">
                <a:solidFill>
                  <a:srgbClr val="0000CC"/>
                </a:solidFill>
              </a:rPr>
              <a:t>2-</a:t>
            </a:r>
            <a:r>
              <a:rPr lang="zh-CN" altLang="en-US" sz="3000" dirty="0">
                <a:sym typeface="Wingdings" panose="05000000000000000000" pitchFamily="2" charset="2"/>
              </a:rPr>
              <a:t>斐林试液</a:t>
            </a:r>
            <a:r>
              <a:rPr kumimoji="1" lang="en-US" altLang="zh-CN" dirty="0" smtClean="0">
                <a:ea typeface="楷体" panose="02010609060101010101" pitchFamily="49" charset="-122"/>
              </a:rPr>
              <a:t>(</a:t>
            </a:r>
            <a:r>
              <a:rPr kumimoji="1" lang="zh-CN" altLang="en-US" dirty="0">
                <a:ea typeface="楷体" panose="02010609060101010101" pitchFamily="49" charset="-122"/>
              </a:rPr>
              <a:t>一般认为浓度大于等于</a:t>
            </a:r>
            <a:r>
              <a:rPr kumimoji="1" lang="en-US" altLang="zh-CN" dirty="0">
                <a:ea typeface="楷体" panose="02010609060101010101" pitchFamily="49" charset="-122"/>
              </a:rPr>
              <a:t>6mol/L).</a:t>
            </a:r>
            <a:r>
              <a:rPr lang="zh-CN" altLang="en-US" sz="3000" dirty="0" smtClean="0">
                <a:solidFill>
                  <a:srgbClr val="0000CC"/>
                </a:solidFill>
              </a:rPr>
              <a:t>溶</a:t>
            </a:r>
            <a:r>
              <a:rPr lang="zh-CN" altLang="en-US" sz="3000" dirty="0">
                <a:solidFill>
                  <a:srgbClr val="0000CC"/>
                </a:solidFill>
              </a:rPr>
              <a:t>于氨水生成</a:t>
            </a:r>
            <a:r>
              <a:rPr lang="en-US" altLang="zh-CN" sz="3000" dirty="0">
                <a:solidFill>
                  <a:srgbClr val="0000CC"/>
                </a:solidFill>
              </a:rPr>
              <a:t>[Cu(NH</a:t>
            </a:r>
            <a:r>
              <a:rPr lang="en-US" altLang="zh-CN" sz="3000" baseline="-25000" dirty="0">
                <a:solidFill>
                  <a:srgbClr val="0000CC"/>
                </a:solidFill>
              </a:rPr>
              <a:t>3</a:t>
            </a:r>
            <a:r>
              <a:rPr lang="en-US" altLang="zh-CN" sz="3000" dirty="0">
                <a:solidFill>
                  <a:srgbClr val="0000CC"/>
                </a:solidFill>
              </a:rPr>
              <a:t>)</a:t>
            </a:r>
            <a:r>
              <a:rPr lang="en-US" altLang="zh-CN" sz="3000" baseline="-25000" dirty="0">
                <a:solidFill>
                  <a:srgbClr val="0000CC"/>
                </a:solidFill>
              </a:rPr>
              <a:t>4</a:t>
            </a:r>
            <a:r>
              <a:rPr lang="en-US" altLang="zh-CN" sz="3000" dirty="0">
                <a:solidFill>
                  <a:srgbClr val="0000CC"/>
                </a:solidFill>
              </a:rPr>
              <a:t>]</a:t>
            </a:r>
            <a:r>
              <a:rPr lang="en-US" altLang="zh-CN" sz="3000" baseline="30000" dirty="0">
                <a:solidFill>
                  <a:srgbClr val="0000CC"/>
                </a:solidFill>
              </a:rPr>
              <a:t>2+</a:t>
            </a:r>
            <a:r>
              <a:rPr lang="en-US" altLang="zh-CN" sz="3000" dirty="0">
                <a:solidFill>
                  <a:srgbClr val="0000CC"/>
                </a:solidFill>
              </a:rPr>
              <a:t>; </a:t>
            </a:r>
            <a:r>
              <a:rPr lang="zh-CN" altLang="en-US" sz="3000" dirty="0"/>
              <a:t>热稳定性差，加热</a:t>
            </a:r>
            <a:r>
              <a:rPr lang="en-US" altLang="zh-CN" sz="3000" dirty="0">
                <a:solidFill>
                  <a:srgbClr val="0000CC"/>
                </a:solidFill>
              </a:rPr>
              <a:t>353~363 K</a:t>
            </a:r>
            <a:r>
              <a:rPr lang="zh-CN" altLang="en-US" sz="3000" dirty="0" smtClean="0">
                <a:solidFill>
                  <a:srgbClr val="0000CC"/>
                </a:solidFill>
              </a:rPr>
              <a:t>后脱</a:t>
            </a:r>
            <a:r>
              <a:rPr lang="zh-CN" altLang="en-US" sz="3000" dirty="0" smtClean="0"/>
              <a:t>水得到</a:t>
            </a:r>
            <a:r>
              <a:rPr lang="en-US" altLang="zh-CN" sz="3000" dirty="0" err="1" smtClean="0">
                <a:solidFill>
                  <a:srgbClr val="0000CC"/>
                </a:solidFill>
              </a:rPr>
              <a:t>CuO</a:t>
            </a:r>
            <a:endParaRPr lang="zh-CN" altLang="en-US" sz="3000" dirty="0"/>
          </a:p>
          <a:p>
            <a:pPr>
              <a:lnSpc>
                <a:spcPct val="125000"/>
              </a:lnSpc>
            </a:pPr>
            <a:r>
              <a:rPr lang="zh-CN" altLang="en-US" sz="3000" dirty="0"/>
              <a:t>   </a:t>
            </a:r>
            <a:r>
              <a:rPr lang="en-US" altLang="zh-CN" sz="3000" dirty="0"/>
              <a:t>Cu</a:t>
            </a:r>
            <a:r>
              <a:rPr lang="en-US" altLang="zh-CN" sz="3000" baseline="30000" dirty="0"/>
              <a:t>2</a:t>
            </a:r>
            <a:r>
              <a:rPr lang="zh-CN" altLang="en-US" sz="3000" baseline="30000" dirty="0"/>
              <a:t>＋</a:t>
            </a:r>
            <a:r>
              <a:rPr lang="zh-CN" altLang="en-US" sz="3000" dirty="0"/>
              <a:t> ＋ </a:t>
            </a:r>
            <a:r>
              <a:rPr lang="en-US" altLang="zh-CN" sz="3000" dirty="0"/>
              <a:t>2 OH</a:t>
            </a:r>
            <a:r>
              <a:rPr lang="zh-CN" altLang="en-US" sz="3000" baseline="30000" dirty="0"/>
              <a:t>－</a:t>
            </a:r>
            <a:r>
              <a:rPr lang="zh-CN" altLang="en-US" sz="3000" dirty="0"/>
              <a:t> </a:t>
            </a:r>
            <a:r>
              <a:rPr lang="zh-CN" altLang="en-US" sz="3000" dirty="0">
                <a:cs typeface="Times New Roman" panose="02020603050405020304" pitchFamily="18" charset="0"/>
                <a:sym typeface="Wingdings" panose="05000000000000000000" pitchFamily="2" charset="2"/>
              </a:rPr>
              <a:t>→</a:t>
            </a:r>
            <a:r>
              <a:rPr lang="zh-CN" altLang="en-US" sz="3000" dirty="0">
                <a:sym typeface="Wingdings" panose="05000000000000000000" pitchFamily="2" charset="2"/>
              </a:rPr>
              <a:t> </a:t>
            </a:r>
            <a:r>
              <a:rPr lang="en-US" altLang="zh-CN" sz="3000" dirty="0">
                <a:sym typeface="Wingdings" panose="05000000000000000000" pitchFamily="2" charset="2"/>
              </a:rPr>
              <a:t>Cu(OH)</a:t>
            </a:r>
            <a:r>
              <a:rPr lang="en-US" altLang="zh-CN" sz="3000" baseline="-25000" dirty="0">
                <a:sym typeface="Wingdings" panose="05000000000000000000" pitchFamily="2" charset="2"/>
              </a:rPr>
              <a:t>2</a:t>
            </a:r>
            <a:r>
              <a:rPr lang="en-US" altLang="zh-CN" sz="3000" dirty="0">
                <a:sym typeface="Symbol" panose="05050102010706020507" pitchFamily="18" charset="2"/>
              </a:rPr>
              <a:t>  (</a:t>
            </a:r>
            <a:r>
              <a:rPr lang="zh-CN" altLang="en-US" sz="3000" dirty="0">
                <a:sym typeface="Symbol" panose="05050102010706020507" pitchFamily="18" charset="2"/>
              </a:rPr>
              <a:t>蓝色絮状</a:t>
            </a:r>
            <a:r>
              <a:rPr lang="en-US" altLang="zh-CN" sz="3000" dirty="0">
                <a:sym typeface="Symbol" panose="05050102010706020507" pitchFamily="18" charset="2"/>
              </a:rPr>
              <a:t>)</a:t>
            </a:r>
            <a:endParaRPr lang="en-US" altLang="zh-CN" sz="3000" dirty="0"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lang="zh-CN" altLang="en-US" sz="3000" dirty="0">
                <a:sym typeface="Symbol" panose="05050102010706020507" pitchFamily="18" charset="2"/>
              </a:rPr>
              <a:t>               </a:t>
            </a:r>
            <a:r>
              <a:rPr lang="zh-CN" altLang="en-US" sz="3000" dirty="0">
                <a:cs typeface="Times New Roman" panose="02020603050405020304" pitchFamily="18" charset="0"/>
                <a:sym typeface="Wingdings" panose="05000000000000000000" pitchFamily="2" charset="2"/>
              </a:rPr>
              <a:t>→</a:t>
            </a:r>
            <a:r>
              <a:rPr lang="zh-CN" altLang="en-US" sz="3000" dirty="0">
                <a:sym typeface="Wingdings" panose="05000000000000000000" pitchFamily="2" charset="2"/>
              </a:rPr>
              <a:t> </a:t>
            </a:r>
            <a:r>
              <a:rPr lang="en-US" altLang="zh-CN" sz="3000" dirty="0">
                <a:sym typeface="Wingdings" panose="05000000000000000000" pitchFamily="2" charset="2"/>
              </a:rPr>
              <a:t>[Cu(OH)</a:t>
            </a:r>
            <a:r>
              <a:rPr lang="en-US" altLang="zh-CN" sz="3000" baseline="-25000" dirty="0">
                <a:sym typeface="Wingdings" panose="05000000000000000000" pitchFamily="2" charset="2"/>
              </a:rPr>
              <a:t>4</a:t>
            </a:r>
            <a:r>
              <a:rPr lang="en-US" altLang="zh-CN" sz="3000" dirty="0">
                <a:sym typeface="Wingdings" panose="05000000000000000000" pitchFamily="2" charset="2"/>
              </a:rPr>
              <a:t>]</a:t>
            </a:r>
            <a:r>
              <a:rPr lang="en-US" altLang="zh-CN" sz="3000" baseline="30000" dirty="0">
                <a:sym typeface="Wingdings" panose="05000000000000000000" pitchFamily="2" charset="2"/>
              </a:rPr>
              <a:t>2-</a:t>
            </a:r>
            <a:r>
              <a:rPr lang="en-US" altLang="zh-CN" sz="3000" dirty="0">
                <a:sym typeface="Wingdings" panose="05000000000000000000" pitchFamily="2" charset="2"/>
              </a:rPr>
              <a:t> (</a:t>
            </a:r>
            <a:r>
              <a:rPr lang="zh-CN" altLang="en-US" sz="3000" dirty="0">
                <a:sym typeface="Wingdings" panose="05000000000000000000" pitchFamily="2" charset="2"/>
              </a:rPr>
              <a:t>蓝色</a:t>
            </a:r>
            <a:r>
              <a:rPr lang="zh-CN" altLang="en-US" sz="3000" dirty="0" smtClean="0">
                <a:sym typeface="Wingdings" panose="05000000000000000000" pitchFamily="2" charset="2"/>
              </a:rPr>
              <a:t>，斐林试液</a:t>
            </a:r>
            <a:r>
              <a:rPr lang="en-US" altLang="zh-CN" sz="3000" dirty="0" smtClean="0">
                <a:solidFill>
                  <a:srgbClr val="080808"/>
                </a:solidFill>
                <a:sym typeface="Wingdings" panose="05000000000000000000" pitchFamily="2" charset="2"/>
              </a:rPr>
              <a:t>)</a:t>
            </a:r>
            <a:endParaRPr lang="en-US" altLang="zh-CN" sz="2800" dirty="0">
              <a:solidFill>
                <a:srgbClr val="0000CC"/>
              </a:solidFill>
              <a:sym typeface="Symbol" panose="05050102010706020507" pitchFamily="18" charset="2"/>
            </a:endParaRPr>
          </a:p>
        </p:txBody>
      </p:sp>
      <p:sp>
        <p:nvSpPr>
          <p:cNvPr id="178179" name="Rectangle 4"/>
          <p:cNvSpPr>
            <a:spLocks noChangeArrowheads="1"/>
          </p:cNvSpPr>
          <p:nvPr/>
        </p:nvSpPr>
        <p:spPr bwMode="auto">
          <a:xfrm>
            <a:off x="8172450" y="6369050"/>
            <a:ext cx="7254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9DEFB9E6-1CE0-4964-BC7F-9EF236B5B8E7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8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8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8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8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8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11"/>
          <p:cNvSpPr>
            <a:spLocks noChangeArrowheads="1"/>
          </p:cNvSpPr>
          <p:nvPr/>
        </p:nvSpPr>
        <p:spPr bwMode="auto">
          <a:xfrm>
            <a:off x="900113" y="188913"/>
            <a:ext cx="7993062" cy="47474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000" dirty="0">
                <a:solidFill>
                  <a:srgbClr val="0000CC"/>
                </a:solidFill>
              </a:rPr>
              <a:t>3) </a:t>
            </a:r>
            <a:r>
              <a:rPr lang="en-US" altLang="zh-CN" sz="3000" dirty="0" smtClean="0">
                <a:solidFill>
                  <a:srgbClr val="0000CC"/>
                </a:solidFill>
              </a:rPr>
              <a:t>Cu(OH)</a:t>
            </a:r>
            <a:r>
              <a:rPr lang="en-US" altLang="zh-CN" sz="3000" baseline="-25000" dirty="0" smtClean="0">
                <a:solidFill>
                  <a:srgbClr val="0000CC"/>
                </a:solidFill>
              </a:rPr>
              <a:t>2</a:t>
            </a:r>
            <a:r>
              <a:rPr lang="en-US" altLang="zh-CN" sz="3000" dirty="0" smtClean="0">
                <a:solidFill>
                  <a:srgbClr val="0000CC"/>
                </a:solidFill>
              </a:rPr>
              <a:t>  </a:t>
            </a:r>
            <a:endParaRPr lang="en-US" altLang="zh-CN" sz="3000" dirty="0" smtClean="0">
              <a:solidFill>
                <a:srgbClr val="0000CC"/>
              </a:solidFill>
            </a:endParaRPr>
          </a:p>
          <a:p>
            <a:pPr>
              <a:lnSpc>
                <a:spcPct val="125000"/>
              </a:lnSpc>
            </a:pPr>
            <a:r>
              <a:rPr lang="en-US" altLang="zh-CN" sz="3000" dirty="0">
                <a:solidFill>
                  <a:srgbClr val="0000CC"/>
                </a:solidFill>
              </a:rPr>
              <a:t> </a:t>
            </a:r>
            <a:r>
              <a:rPr lang="en-US" altLang="zh-CN" sz="3000" dirty="0" smtClean="0">
                <a:solidFill>
                  <a:srgbClr val="0000CC"/>
                </a:solidFill>
              </a:rPr>
              <a:t>       </a:t>
            </a:r>
            <a:r>
              <a:rPr lang="zh-CN" altLang="en-US" sz="3000" dirty="0" smtClean="0"/>
              <a:t>略</a:t>
            </a:r>
            <a:r>
              <a:rPr lang="zh-CN" altLang="en-US" sz="3000" dirty="0"/>
              <a:t>显两性，溶于酸，溶于</a:t>
            </a:r>
            <a:r>
              <a:rPr lang="zh-CN" altLang="en-US" sz="3000" dirty="0">
                <a:solidFill>
                  <a:srgbClr val="0000CC"/>
                </a:solidFill>
              </a:rPr>
              <a:t>浓的强碱生成</a:t>
            </a:r>
            <a:r>
              <a:rPr lang="en-US" altLang="zh-CN" sz="3000" dirty="0">
                <a:solidFill>
                  <a:srgbClr val="0000CC"/>
                </a:solidFill>
              </a:rPr>
              <a:t>[</a:t>
            </a:r>
            <a:r>
              <a:rPr lang="en-US" altLang="zh-CN" sz="3000" dirty="0" smtClean="0">
                <a:solidFill>
                  <a:srgbClr val="0000CC"/>
                </a:solidFill>
              </a:rPr>
              <a:t>Cu(OH)</a:t>
            </a:r>
            <a:r>
              <a:rPr lang="en-US" altLang="zh-CN" sz="3000" baseline="-25000" dirty="0" smtClean="0">
                <a:solidFill>
                  <a:srgbClr val="0000CC"/>
                </a:solidFill>
              </a:rPr>
              <a:t>4</a:t>
            </a:r>
            <a:r>
              <a:rPr lang="en-US" altLang="zh-CN" sz="3000" dirty="0" smtClean="0">
                <a:solidFill>
                  <a:srgbClr val="0000CC"/>
                </a:solidFill>
              </a:rPr>
              <a:t>]</a:t>
            </a:r>
            <a:r>
              <a:rPr lang="en-US" altLang="zh-CN" sz="3000" baseline="30000" dirty="0" smtClean="0">
                <a:solidFill>
                  <a:srgbClr val="0000CC"/>
                </a:solidFill>
              </a:rPr>
              <a:t>2-</a:t>
            </a:r>
            <a:r>
              <a:rPr kumimoji="1" lang="en-US" altLang="zh-CN" dirty="0" smtClean="0">
                <a:solidFill>
                  <a:srgbClr val="FF0066"/>
                </a:solidFill>
                <a:ea typeface="楷体" panose="02010609060101010101" pitchFamily="49" charset="-122"/>
              </a:rPr>
              <a:t> </a:t>
            </a:r>
            <a:r>
              <a:rPr kumimoji="1" lang="en-US" altLang="zh-CN" dirty="0">
                <a:ea typeface="楷体" panose="02010609060101010101" pitchFamily="49" charset="-122"/>
              </a:rPr>
              <a:t>(</a:t>
            </a:r>
            <a:r>
              <a:rPr kumimoji="1" lang="zh-CN" altLang="en-US" b="0" dirty="0">
                <a:ea typeface="楷体" panose="02010609060101010101" pitchFamily="49" charset="-122"/>
              </a:rPr>
              <a:t>一般认为浓度大于等于</a:t>
            </a:r>
            <a:r>
              <a:rPr kumimoji="1" lang="en-US" altLang="zh-CN" b="0" dirty="0">
                <a:ea typeface="楷体" panose="02010609060101010101" pitchFamily="49" charset="-122"/>
              </a:rPr>
              <a:t>6mol/L).</a:t>
            </a:r>
            <a:r>
              <a:rPr lang="zh-CN" altLang="en-US" sz="3000" dirty="0" smtClean="0">
                <a:solidFill>
                  <a:srgbClr val="0000CC"/>
                </a:solidFill>
              </a:rPr>
              <a:t>溶</a:t>
            </a:r>
            <a:r>
              <a:rPr lang="zh-CN" altLang="en-US" sz="3000" dirty="0">
                <a:solidFill>
                  <a:srgbClr val="0000CC"/>
                </a:solidFill>
              </a:rPr>
              <a:t>于氨水生成</a:t>
            </a:r>
            <a:r>
              <a:rPr lang="en-US" altLang="zh-CN" sz="3000" dirty="0">
                <a:solidFill>
                  <a:srgbClr val="0000CC"/>
                </a:solidFill>
              </a:rPr>
              <a:t>[Cu(NH</a:t>
            </a:r>
            <a:r>
              <a:rPr lang="en-US" altLang="zh-CN" sz="3000" baseline="-25000" dirty="0">
                <a:solidFill>
                  <a:srgbClr val="0000CC"/>
                </a:solidFill>
              </a:rPr>
              <a:t>3</a:t>
            </a:r>
            <a:r>
              <a:rPr lang="en-US" altLang="zh-CN" sz="3000" dirty="0">
                <a:solidFill>
                  <a:srgbClr val="0000CC"/>
                </a:solidFill>
              </a:rPr>
              <a:t>)</a:t>
            </a:r>
            <a:r>
              <a:rPr lang="en-US" altLang="zh-CN" sz="3000" baseline="-25000" dirty="0">
                <a:solidFill>
                  <a:srgbClr val="0000CC"/>
                </a:solidFill>
              </a:rPr>
              <a:t>4</a:t>
            </a:r>
            <a:r>
              <a:rPr lang="en-US" altLang="zh-CN" sz="3000" dirty="0">
                <a:solidFill>
                  <a:srgbClr val="0000CC"/>
                </a:solidFill>
              </a:rPr>
              <a:t>]</a:t>
            </a:r>
            <a:r>
              <a:rPr lang="en-US" altLang="zh-CN" sz="3000" baseline="30000" dirty="0">
                <a:solidFill>
                  <a:srgbClr val="0000CC"/>
                </a:solidFill>
              </a:rPr>
              <a:t>2+</a:t>
            </a:r>
            <a:r>
              <a:rPr lang="en-US" altLang="zh-CN" sz="3000" dirty="0">
                <a:solidFill>
                  <a:srgbClr val="0000CC"/>
                </a:solidFill>
              </a:rPr>
              <a:t>; </a:t>
            </a:r>
            <a:r>
              <a:rPr lang="zh-CN" altLang="en-US" sz="3000" dirty="0"/>
              <a:t>热稳定性差，加热</a:t>
            </a:r>
            <a:r>
              <a:rPr lang="en-US" altLang="zh-CN" sz="3000" dirty="0">
                <a:solidFill>
                  <a:srgbClr val="0000CC"/>
                </a:solidFill>
              </a:rPr>
              <a:t>353~363 K</a:t>
            </a:r>
            <a:r>
              <a:rPr lang="zh-CN" altLang="en-US" sz="3000" dirty="0" smtClean="0">
                <a:solidFill>
                  <a:srgbClr val="0000CC"/>
                </a:solidFill>
              </a:rPr>
              <a:t>后脱</a:t>
            </a:r>
            <a:r>
              <a:rPr lang="zh-CN" altLang="en-US" sz="3000" dirty="0" smtClean="0"/>
              <a:t>水得到</a:t>
            </a:r>
            <a:r>
              <a:rPr lang="en-US" altLang="zh-CN" sz="3000" dirty="0" err="1" smtClean="0">
                <a:solidFill>
                  <a:srgbClr val="0000CC"/>
                </a:solidFill>
              </a:rPr>
              <a:t>CuO</a:t>
            </a:r>
            <a:endParaRPr lang="zh-CN" altLang="en-US" sz="3000" dirty="0"/>
          </a:p>
          <a:p>
            <a:pPr>
              <a:lnSpc>
                <a:spcPct val="125000"/>
              </a:lnSpc>
            </a:pPr>
            <a:r>
              <a:rPr lang="zh-CN" altLang="en-US" sz="3000" dirty="0"/>
              <a:t>   </a:t>
            </a:r>
            <a:r>
              <a:rPr lang="en-US" altLang="zh-CN" sz="3000" dirty="0"/>
              <a:t>Cu</a:t>
            </a:r>
            <a:r>
              <a:rPr lang="en-US" altLang="zh-CN" sz="3000" baseline="30000" dirty="0"/>
              <a:t>2</a:t>
            </a:r>
            <a:r>
              <a:rPr lang="zh-CN" altLang="en-US" sz="3000" baseline="30000" dirty="0"/>
              <a:t>＋</a:t>
            </a:r>
            <a:r>
              <a:rPr lang="zh-CN" altLang="en-US" sz="3000" dirty="0"/>
              <a:t> ＋ </a:t>
            </a:r>
            <a:r>
              <a:rPr lang="en-US" altLang="zh-CN" sz="3000" dirty="0"/>
              <a:t>2 OH</a:t>
            </a:r>
            <a:r>
              <a:rPr lang="zh-CN" altLang="en-US" sz="3000" baseline="30000" dirty="0"/>
              <a:t>－</a:t>
            </a:r>
            <a:r>
              <a:rPr lang="zh-CN" altLang="en-US" sz="3000" dirty="0"/>
              <a:t> </a:t>
            </a:r>
            <a:r>
              <a:rPr lang="zh-CN" altLang="en-US" sz="3000" dirty="0">
                <a:cs typeface="Times New Roman" panose="02020603050405020304" pitchFamily="18" charset="0"/>
                <a:sym typeface="Wingdings" panose="05000000000000000000" pitchFamily="2" charset="2"/>
              </a:rPr>
              <a:t>→</a:t>
            </a:r>
            <a:r>
              <a:rPr lang="zh-CN" altLang="en-US" sz="3000" dirty="0">
                <a:sym typeface="Wingdings" panose="05000000000000000000" pitchFamily="2" charset="2"/>
              </a:rPr>
              <a:t> </a:t>
            </a:r>
            <a:r>
              <a:rPr lang="en-US" altLang="zh-CN" sz="3000" dirty="0">
                <a:sym typeface="Wingdings" panose="05000000000000000000" pitchFamily="2" charset="2"/>
              </a:rPr>
              <a:t>Cu(OH)</a:t>
            </a:r>
            <a:r>
              <a:rPr lang="en-US" altLang="zh-CN" sz="3000" baseline="-25000" dirty="0">
                <a:sym typeface="Wingdings" panose="05000000000000000000" pitchFamily="2" charset="2"/>
              </a:rPr>
              <a:t>2</a:t>
            </a:r>
            <a:r>
              <a:rPr lang="en-US" altLang="zh-CN" sz="3000" dirty="0">
                <a:sym typeface="Symbol" panose="05050102010706020507" pitchFamily="18" charset="2"/>
              </a:rPr>
              <a:t>  (</a:t>
            </a:r>
            <a:r>
              <a:rPr lang="zh-CN" altLang="en-US" sz="3000" dirty="0">
                <a:sym typeface="Symbol" panose="05050102010706020507" pitchFamily="18" charset="2"/>
              </a:rPr>
              <a:t>蓝色絮状</a:t>
            </a:r>
            <a:r>
              <a:rPr lang="en-US" altLang="zh-CN" sz="3000" dirty="0">
                <a:sym typeface="Symbol" panose="05050102010706020507" pitchFamily="18" charset="2"/>
              </a:rPr>
              <a:t>)</a:t>
            </a:r>
            <a:endParaRPr lang="en-US" altLang="zh-CN" sz="3000" dirty="0"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lang="zh-CN" altLang="en-US" sz="3000" dirty="0">
                <a:sym typeface="Symbol" panose="05050102010706020507" pitchFamily="18" charset="2"/>
              </a:rPr>
              <a:t>               </a:t>
            </a:r>
            <a:r>
              <a:rPr lang="zh-CN" altLang="en-US" sz="3000" dirty="0">
                <a:cs typeface="Times New Roman" panose="02020603050405020304" pitchFamily="18" charset="0"/>
                <a:sym typeface="Wingdings" panose="05000000000000000000" pitchFamily="2" charset="2"/>
              </a:rPr>
              <a:t>→</a:t>
            </a:r>
            <a:r>
              <a:rPr lang="zh-CN" altLang="en-US" sz="3000" dirty="0">
                <a:sym typeface="Wingdings" panose="05000000000000000000" pitchFamily="2" charset="2"/>
              </a:rPr>
              <a:t> </a:t>
            </a:r>
            <a:r>
              <a:rPr lang="en-US" altLang="zh-CN" sz="3000" dirty="0">
                <a:sym typeface="Wingdings" panose="05000000000000000000" pitchFamily="2" charset="2"/>
              </a:rPr>
              <a:t>[Cu(OH)</a:t>
            </a:r>
            <a:r>
              <a:rPr lang="en-US" altLang="zh-CN" sz="3000" baseline="-25000" dirty="0">
                <a:sym typeface="Wingdings" panose="05000000000000000000" pitchFamily="2" charset="2"/>
              </a:rPr>
              <a:t>4</a:t>
            </a:r>
            <a:r>
              <a:rPr lang="en-US" altLang="zh-CN" sz="3000" dirty="0">
                <a:sym typeface="Wingdings" panose="05000000000000000000" pitchFamily="2" charset="2"/>
              </a:rPr>
              <a:t>]</a:t>
            </a:r>
            <a:r>
              <a:rPr lang="en-US" altLang="zh-CN" sz="3000" baseline="30000" dirty="0">
                <a:sym typeface="Wingdings" panose="05000000000000000000" pitchFamily="2" charset="2"/>
              </a:rPr>
              <a:t>2-</a:t>
            </a:r>
            <a:r>
              <a:rPr lang="en-US" altLang="zh-CN" sz="3000" dirty="0">
                <a:sym typeface="Wingdings" panose="05000000000000000000" pitchFamily="2" charset="2"/>
              </a:rPr>
              <a:t> (</a:t>
            </a:r>
            <a:r>
              <a:rPr lang="zh-CN" altLang="en-US" sz="3000" dirty="0">
                <a:sym typeface="Wingdings" panose="05000000000000000000" pitchFamily="2" charset="2"/>
              </a:rPr>
              <a:t>蓝色，斐林试液</a:t>
            </a:r>
            <a:r>
              <a:rPr lang="en-US" altLang="zh-CN" sz="3000" dirty="0">
                <a:solidFill>
                  <a:srgbClr val="080808"/>
                </a:solidFill>
                <a:sym typeface="Wingdings" panose="05000000000000000000" pitchFamily="2" charset="2"/>
              </a:rPr>
              <a:t>)</a:t>
            </a:r>
            <a:endParaRPr lang="en-US" altLang="zh-CN" sz="2800" dirty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lang="en-US" altLang="zh-CN" sz="2800" dirty="0">
                <a:solidFill>
                  <a:srgbClr val="0000CC"/>
                </a:solidFill>
                <a:sym typeface="Symbol" panose="05050102010706020507" pitchFamily="18" charset="2"/>
              </a:rPr>
              <a:t>CuSO</a:t>
            </a:r>
            <a:r>
              <a:rPr lang="en-US" altLang="zh-CN" sz="2800" baseline="-25000" dirty="0">
                <a:solidFill>
                  <a:srgbClr val="0000CC"/>
                </a:solidFill>
                <a:sym typeface="Symbol" panose="05050102010706020507" pitchFamily="18" charset="2"/>
              </a:rPr>
              <a:t>4</a:t>
            </a:r>
            <a:r>
              <a:rPr lang="en-US" altLang="zh-CN" sz="2800" dirty="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lang="zh-CN" altLang="en-US" sz="2800" dirty="0">
                <a:solidFill>
                  <a:srgbClr val="0000CC"/>
                </a:solidFill>
                <a:sym typeface="Symbol" panose="05050102010706020507" pitchFamily="18" charset="2"/>
              </a:rPr>
              <a:t>＋</a:t>
            </a:r>
            <a:r>
              <a:rPr lang="en-US" altLang="zh-CN" sz="2800" dirty="0">
                <a:solidFill>
                  <a:srgbClr val="0000CC"/>
                </a:solidFill>
                <a:sym typeface="Symbol" panose="05050102010706020507" pitchFamily="18" charset="2"/>
              </a:rPr>
              <a:t>NH</a:t>
            </a:r>
            <a:r>
              <a:rPr lang="en-US" altLang="zh-CN" sz="2800" baseline="-25000" dirty="0">
                <a:solidFill>
                  <a:srgbClr val="0000CC"/>
                </a:solidFill>
                <a:sym typeface="Symbol" panose="05050102010706020507" pitchFamily="18" charset="2"/>
              </a:rPr>
              <a:t>3</a:t>
            </a:r>
            <a:r>
              <a:rPr lang="en-US" altLang="zh-CN" sz="2800" dirty="0">
                <a:solidFill>
                  <a:srgbClr val="0000CC"/>
                </a:solidFill>
                <a:sym typeface="Symbol" panose="05050102010706020507" pitchFamily="18" charset="2"/>
              </a:rPr>
              <a:t>H</a:t>
            </a:r>
            <a:r>
              <a:rPr lang="en-US" altLang="zh-CN" sz="2800" baseline="-25000" dirty="0">
                <a:solidFill>
                  <a:srgbClr val="0000CC"/>
                </a:solidFill>
                <a:sym typeface="Symbol" panose="05050102010706020507" pitchFamily="18" charset="2"/>
              </a:rPr>
              <a:t>2</a:t>
            </a:r>
            <a:r>
              <a:rPr lang="en-US" altLang="zh-CN" sz="2800" dirty="0">
                <a:solidFill>
                  <a:srgbClr val="0000CC"/>
                </a:solidFill>
                <a:sym typeface="Symbol" panose="05050102010706020507" pitchFamily="18" charset="2"/>
              </a:rPr>
              <a:t>O </a:t>
            </a:r>
            <a:r>
              <a:rPr lang="zh-CN" alt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→</a:t>
            </a:r>
            <a:r>
              <a:rPr lang="en-US" altLang="zh-CN" sz="2800" dirty="0">
                <a:solidFill>
                  <a:srgbClr val="0000CC"/>
                </a:solidFill>
                <a:sym typeface="Wingdings" panose="05000000000000000000" pitchFamily="2" charset="2"/>
              </a:rPr>
              <a:t> Cu</a:t>
            </a:r>
            <a:r>
              <a:rPr lang="en-US" altLang="zh-CN" sz="2800" baseline="-25000" dirty="0">
                <a:solidFill>
                  <a:srgbClr val="0000CC"/>
                </a:solidFill>
                <a:sym typeface="Wingdings" panose="05000000000000000000" pitchFamily="2" charset="2"/>
              </a:rPr>
              <a:t>2</a:t>
            </a:r>
            <a:r>
              <a:rPr lang="en-US" altLang="zh-CN" sz="2800" dirty="0">
                <a:solidFill>
                  <a:srgbClr val="0000CC"/>
                </a:solidFill>
                <a:sym typeface="Wingdings" panose="05000000000000000000" pitchFamily="2" charset="2"/>
              </a:rPr>
              <a:t>(OH)</a:t>
            </a:r>
            <a:r>
              <a:rPr lang="en-US" altLang="zh-CN" sz="2800" baseline="-25000" dirty="0">
                <a:solidFill>
                  <a:srgbClr val="0000CC"/>
                </a:solidFill>
                <a:sym typeface="Wingdings" panose="05000000000000000000" pitchFamily="2" charset="2"/>
              </a:rPr>
              <a:t>2</a:t>
            </a:r>
            <a:r>
              <a:rPr lang="en-US" altLang="zh-CN" sz="2800" dirty="0">
                <a:solidFill>
                  <a:srgbClr val="0000CC"/>
                </a:solidFill>
                <a:sym typeface="Wingdings" panose="05000000000000000000" pitchFamily="2" charset="2"/>
              </a:rPr>
              <a:t>SO</a:t>
            </a:r>
            <a:r>
              <a:rPr lang="en-US" altLang="zh-CN" sz="2800" baseline="-25000" dirty="0">
                <a:solidFill>
                  <a:srgbClr val="0000CC"/>
                </a:solidFill>
                <a:sym typeface="Wingdings" panose="05000000000000000000" pitchFamily="2" charset="2"/>
              </a:rPr>
              <a:t>4 </a:t>
            </a:r>
            <a:r>
              <a:rPr lang="en-US" altLang="zh-CN" sz="2800" dirty="0">
                <a:solidFill>
                  <a:srgbClr val="0000CC"/>
                </a:solidFill>
                <a:sym typeface="Symbol" panose="05050102010706020507" pitchFamily="18" charset="2"/>
              </a:rPr>
              <a:t> (</a:t>
            </a:r>
            <a:r>
              <a:rPr lang="zh-CN" altLang="en-US" sz="2800" dirty="0">
                <a:solidFill>
                  <a:srgbClr val="0000CC"/>
                </a:solidFill>
                <a:sym typeface="Symbol" panose="05050102010706020507" pitchFamily="18" charset="2"/>
              </a:rPr>
              <a:t>浅蓝色</a:t>
            </a:r>
            <a:r>
              <a:rPr lang="en-US" altLang="zh-CN" sz="2800" dirty="0">
                <a:solidFill>
                  <a:srgbClr val="0000CC"/>
                </a:solidFill>
                <a:sym typeface="Symbol" panose="05050102010706020507" pitchFamily="18" charset="2"/>
              </a:rPr>
              <a:t>)</a:t>
            </a:r>
            <a:endParaRPr lang="en-US" altLang="zh-CN" sz="3000" dirty="0">
              <a:solidFill>
                <a:srgbClr val="080808"/>
              </a:solidFill>
              <a:sym typeface="Wingdings" panose="05000000000000000000" pitchFamily="2" charset="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76300" y="4797152"/>
            <a:ext cx="8040688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</a:pPr>
            <a:r>
              <a:rPr kumimoji="1" lang="en-US" altLang="zh-CN" dirty="0">
                <a:cs typeface="Times New Roman" panose="02020603050405020304" pitchFamily="18" charset="0"/>
              </a:rPr>
              <a:t>Cu(OH)</a:t>
            </a:r>
            <a:r>
              <a:rPr kumimoji="1" lang="en-US" altLang="zh-CN" baseline="-25000" dirty="0">
                <a:cs typeface="Times New Roman" panose="02020603050405020304" pitchFamily="18" charset="0"/>
              </a:rPr>
              <a:t>2</a:t>
            </a:r>
            <a:r>
              <a:rPr kumimoji="1" lang="en-US" altLang="zh-CN" dirty="0">
                <a:cs typeface="Times New Roman" panose="02020603050405020304" pitchFamily="18" charset="0"/>
              </a:rPr>
              <a:t>+4NH</a:t>
            </a:r>
            <a:r>
              <a:rPr kumimoji="1" lang="en-US" altLang="zh-CN" baseline="-25000" dirty="0">
                <a:cs typeface="Times New Roman" panose="02020603050405020304" pitchFamily="18" charset="0"/>
              </a:rPr>
              <a:t>3</a:t>
            </a:r>
            <a:r>
              <a:rPr kumimoji="1" lang="en-US" altLang="zh-CN" dirty="0">
                <a:solidFill>
                  <a:srgbClr val="0000FF"/>
                </a:solidFill>
                <a:cs typeface="Times New Roman" panose="02020603050405020304" pitchFamily="18" charset="0"/>
              </a:rPr>
              <a:t>==[Cu(NH</a:t>
            </a:r>
            <a:r>
              <a:rPr kumimoji="1" lang="en-US" altLang="zh-CN" baseline="-25000" dirty="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r>
              <a:rPr kumimoji="1" lang="en-US" altLang="zh-CN" dirty="0">
                <a:solidFill>
                  <a:srgbClr val="0000FF"/>
                </a:solidFill>
                <a:cs typeface="Times New Roman" panose="02020603050405020304" pitchFamily="18" charset="0"/>
              </a:rPr>
              <a:t>)</a:t>
            </a:r>
            <a:r>
              <a:rPr kumimoji="1" lang="en-US" altLang="zh-CN" baseline="-25000" dirty="0">
                <a:solidFill>
                  <a:srgbClr val="0000FF"/>
                </a:solidFill>
                <a:cs typeface="Times New Roman" panose="02020603050405020304" pitchFamily="18" charset="0"/>
              </a:rPr>
              <a:t>4</a:t>
            </a:r>
            <a:r>
              <a:rPr kumimoji="1" lang="en-US" altLang="zh-CN" dirty="0">
                <a:solidFill>
                  <a:srgbClr val="0000FF"/>
                </a:solidFill>
                <a:cs typeface="Times New Roman" panose="02020603050405020304" pitchFamily="18" charset="0"/>
              </a:rPr>
              <a:t>]</a:t>
            </a:r>
            <a:r>
              <a:rPr kumimoji="1" lang="en-US" altLang="zh-CN" baseline="30000" dirty="0">
                <a:solidFill>
                  <a:srgbClr val="0000FF"/>
                </a:solidFill>
                <a:cs typeface="Times New Roman" panose="02020603050405020304" pitchFamily="18" charset="0"/>
              </a:rPr>
              <a:t>2+</a:t>
            </a:r>
            <a:r>
              <a:rPr kumimoji="1" lang="en-US" altLang="zh-CN" dirty="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kumimoji="1" lang="zh-CN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深蓝</a:t>
            </a:r>
            <a:r>
              <a:rPr kumimoji="1" lang="en-US" altLang="zh-CN" dirty="0">
                <a:cs typeface="Times New Roman" panose="02020603050405020304" pitchFamily="18" charset="0"/>
              </a:rPr>
              <a:t>)+2OH</a:t>
            </a:r>
            <a:r>
              <a:rPr kumimoji="1" lang="en-US" altLang="zh-CN" baseline="30000" dirty="0">
                <a:cs typeface="Times New Roman" panose="02020603050405020304" pitchFamily="18" charset="0"/>
              </a:rPr>
              <a:t>-</a:t>
            </a:r>
            <a:endParaRPr kumimoji="1" lang="en-US" altLang="zh-CN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</a:pPr>
            <a:r>
              <a:rPr kumimoji="1" lang="en-US" altLang="zh-CN" dirty="0">
                <a:cs typeface="Times New Roman" panose="02020603050405020304" pitchFamily="18" charset="0"/>
              </a:rPr>
              <a:t>       Cu(OH)</a:t>
            </a:r>
            <a:r>
              <a:rPr kumimoji="1" lang="en-US" altLang="zh-CN" baseline="-25000" dirty="0">
                <a:cs typeface="Times New Roman" panose="02020603050405020304" pitchFamily="18" charset="0"/>
              </a:rPr>
              <a:t>2</a:t>
            </a:r>
            <a:r>
              <a:rPr kumimoji="1" lang="en-US" altLang="zh-CN" dirty="0">
                <a:cs typeface="Times New Roman" panose="02020603050405020304" pitchFamily="18" charset="0"/>
              </a:rPr>
              <a:t> ==  </a:t>
            </a:r>
            <a:r>
              <a:rPr kumimoji="1" lang="en-US" altLang="zh-CN" dirty="0" err="1">
                <a:cs typeface="Times New Roman" panose="02020603050405020304" pitchFamily="18" charset="0"/>
              </a:rPr>
              <a:t>CuO</a:t>
            </a:r>
            <a:r>
              <a:rPr kumimoji="1" lang="en-US" altLang="zh-CN" dirty="0">
                <a:cs typeface="Times New Roman" panose="02020603050405020304" pitchFamily="18" charset="0"/>
              </a:rPr>
              <a:t> +H</a:t>
            </a:r>
            <a:r>
              <a:rPr kumimoji="1" lang="en-US" altLang="zh-CN" baseline="-25000" dirty="0">
                <a:cs typeface="Times New Roman" panose="02020603050405020304" pitchFamily="18" charset="0"/>
              </a:rPr>
              <a:t>2</a:t>
            </a:r>
            <a:r>
              <a:rPr kumimoji="1" lang="en-US" altLang="zh-CN" dirty="0">
                <a:cs typeface="Times New Roman" panose="02020603050405020304" pitchFamily="18" charset="0"/>
              </a:rPr>
              <a:t>O</a:t>
            </a:r>
            <a:endParaRPr kumimoji="1" lang="en-US" altLang="zh-CN" baseline="30000" dirty="0">
              <a:cs typeface="Times New Roman" panose="02020603050405020304" pitchFamily="18" charset="0"/>
            </a:endParaRPr>
          </a:p>
        </p:txBody>
      </p:sp>
      <p:sp>
        <p:nvSpPr>
          <p:cNvPr id="178179" name="Rectangle 4"/>
          <p:cNvSpPr>
            <a:spLocks noChangeArrowheads="1"/>
          </p:cNvSpPr>
          <p:nvPr/>
        </p:nvSpPr>
        <p:spPr bwMode="auto">
          <a:xfrm>
            <a:off x="8172450" y="6369050"/>
            <a:ext cx="7254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9DEFB9E6-1CE0-4964-BC7F-9EF236B5B8E7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8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8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8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8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8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8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8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01" name="Group 22"/>
          <p:cNvGrpSpPr/>
          <p:nvPr/>
        </p:nvGrpSpPr>
        <p:grpSpPr bwMode="auto">
          <a:xfrm>
            <a:off x="1544638" y="1597025"/>
            <a:ext cx="6324600" cy="4248150"/>
            <a:chOff x="480" y="228"/>
            <a:chExt cx="3984" cy="2857"/>
          </a:xfrm>
        </p:grpSpPr>
        <p:grpSp>
          <p:nvGrpSpPr>
            <p:cNvPr id="179205" name="Group 23"/>
            <p:cNvGrpSpPr/>
            <p:nvPr/>
          </p:nvGrpSpPr>
          <p:grpSpPr bwMode="auto">
            <a:xfrm>
              <a:off x="864" y="756"/>
              <a:ext cx="384" cy="553"/>
              <a:chOff x="1296" y="996"/>
              <a:chExt cx="384" cy="553"/>
            </a:xfrm>
          </p:grpSpPr>
          <p:sp>
            <p:nvSpPr>
              <p:cNvPr id="179287" name="Oval 24"/>
              <p:cNvSpPr>
                <a:spLocks noChangeArrowheads="1"/>
              </p:cNvSpPr>
              <p:nvPr/>
            </p:nvSpPr>
            <p:spPr bwMode="auto">
              <a:xfrm>
                <a:off x="1296" y="996"/>
                <a:ext cx="240" cy="553"/>
              </a:xfrm>
              <a:prstGeom prst="ellipse">
                <a:avLst/>
              </a:prstGeom>
              <a:solidFill>
                <a:srgbClr val="FFCC99"/>
              </a:solidFill>
              <a:ln w="9525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9288" name="Text Box 25"/>
              <p:cNvSpPr txBox="1">
                <a:spLocks noChangeArrowheads="1"/>
              </p:cNvSpPr>
              <p:nvPr/>
            </p:nvSpPr>
            <p:spPr bwMode="auto">
              <a:xfrm>
                <a:off x="1344" y="1200"/>
                <a:ext cx="336" cy="2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>
                    <a:ea typeface="楷体_GB2312" pitchFamily="49" charset="-122"/>
                  </a:rPr>
                  <a:t>S</a:t>
                </a:r>
                <a:endParaRPr lang="en-US" altLang="zh-CN" sz="1400">
                  <a:ea typeface="楷体_GB2312" pitchFamily="49" charset="-122"/>
                </a:endParaRPr>
              </a:p>
            </p:txBody>
          </p:sp>
        </p:grpSp>
        <p:grpSp>
          <p:nvGrpSpPr>
            <p:cNvPr id="179206" name="Group 26"/>
            <p:cNvGrpSpPr/>
            <p:nvPr/>
          </p:nvGrpSpPr>
          <p:grpSpPr bwMode="auto">
            <a:xfrm>
              <a:off x="3024" y="612"/>
              <a:ext cx="384" cy="553"/>
              <a:chOff x="1296" y="996"/>
              <a:chExt cx="384" cy="553"/>
            </a:xfrm>
          </p:grpSpPr>
          <p:sp>
            <p:nvSpPr>
              <p:cNvPr id="179285" name="Oval 27"/>
              <p:cNvSpPr>
                <a:spLocks noChangeArrowheads="1"/>
              </p:cNvSpPr>
              <p:nvPr/>
            </p:nvSpPr>
            <p:spPr bwMode="auto">
              <a:xfrm>
                <a:off x="1296" y="996"/>
                <a:ext cx="240" cy="553"/>
              </a:xfrm>
              <a:prstGeom prst="ellipse">
                <a:avLst/>
              </a:prstGeom>
              <a:solidFill>
                <a:srgbClr val="FFCC99"/>
              </a:solidFill>
              <a:ln w="9525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9286" name="Text Box 28"/>
              <p:cNvSpPr txBox="1">
                <a:spLocks noChangeArrowheads="1"/>
              </p:cNvSpPr>
              <p:nvPr/>
            </p:nvSpPr>
            <p:spPr bwMode="auto">
              <a:xfrm>
                <a:off x="1344" y="1200"/>
                <a:ext cx="336" cy="2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>
                    <a:ea typeface="楷体_GB2312" pitchFamily="49" charset="-122"/>
                  </a:rPr>
                  <a:t>S</a:t>
                </a:r>
                <a:endParaRPr lang="en-US" altLang="zh-CN" sz="1400">
                  <a:ea typeface="楷体_GB2312" pitchFamily="49" charset="-122"/>
                </a:endParaRPr>
              </a:p>
            </p:txBody>
          </p:sp>
        </p:grpSp>
        <p:grpSp>
          <p:nvGrpSpPr>
            <p:cNvPr id="179207" name="Group 29"/>
            <p:cNvGrpSpPr/>
            <p:nvPr/>
          </p:nvGrpSpPr>
          <p:grpSpPr bwMode="auto">
            <a:xfrm>
              <a:off x="2208" y="1188"/>
              <a:ext cx="432" cy="553"/>
              <a:chOff x="3552" y="1044"/>
              <a:chExt cx="432" cy="553"/>
            </a:xfrm>
          </p:grpSpPr>
          <p:sp>
            <p:nvSpPr>
              <p:cNvPr id="179283" name="Oval 30"/>
              <p:cNvSpPr>
                <a:spLocks noChangeArrowheads="1"/>
              </p:cNvSpPr>
              <p:nvPr/>
            </p:nvSpPr>
            <p:spPr bwMode="auto">
              <a:xfrm>
                <a:off x="3552" y="1044"/>
                <a:ext cx="384" cy="553"/>
              </a:xfrm>
              <a:prstGeom prst="ellipse">
                <a:avLst/>
              </a:prstGeom>
              <a:solidFill>
                <a:srgbClr val="CCFFCC"/>
              </a:solidFill>
              <a:ln w="28575">
                <a:solidFill>
                  <a:schemeClr val="accent1"/>
                </a:solidFill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9284" name="Text Box 31"/>
              <p:cNvSpPr txBox="1">
                <a:spLocks noChangeArrowheads="1"/>
              </p:cNvSpPr>
              <p:nvPr/>
            </p:nvSpPr>
            <p:spPr bwMode="auto">
              <a:xfrm>
                <a:off x="3600" y="1228"/>
                <a:ext cx="384" cy="22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>
                    <a:ea typeface="楷体_GB2312" pitchFamily="49" charset="-122"/>
                  </a:rPr>
                  <a:t>H</a:t>
                </a:r>
                <a:r>
                  <a:rPr lang="en-US" altLang="zh-CN" sz="1600" baseline="-25000">
                    <a:ea typeface="楷体_GB2312" pitchFamily="49" charset="-122"/>
                  </a:rPr>
                  <a:t>2</a:t>
                </a:r>
                <a:r>
                  <a:rPr lang="en-US" altLang="zh-CN" sz="1600">
                    <a:ea typeface="楷体_GB2312" pitchFamily="49" charset="-122"/>
                  </a:rPr>
                  <a:t>O</a:t>
                </a:r>
                <a:endParaRPr lang="en-US" altLang="zh-CN" sz="1600">
                  <a:ea typeface="楷体_GB2312" pitchFamily="49" charset="-122"/>
                </a:endParaRPr>
              </a:p>
            </p:txBody>
          </p:sp>
        </p:grpSp>
        <p:grpSp>
          <p:nvGrpSpPr>
            <p:cNvPr id="179208" name="Group 32"/>
            <p:cNvGrpSpPr/>
            <p:nvPr/>
          </p:nvGrpSpPr>
          <p:grpSpPr bwMode="auto">
            <a:xfrm>
              <a:off x="528" y="2340"/>
              <a:ext cx="432" cy="553"/>
              <a:chOff x="3552" y="1236"/>
              <a:chExt cx="432" cy="553"/>
            </a:xfrm>
          </p:grpSpPr>
          <p:sp>
            <p:nvSpPr>
              <p:cNvPr id="179281" name="Oval 33"/>
              <p:cNvSpPr>
                <a:spLocks noChangeArrowheads="1"/>
              </p:cNvSpPr>
              <p:nvPr/>
            </p:nvSpPr>
            <p:spPr bwMode="auto">
              <a:xfrm>
                <a:off x="3552" y="1236"/>
                <a:ext cx="384" cy="553"/>
              </a:xfrm>
              <a:prstGeom prst="ellipse">
                <a:avLst/>
              </a:prstGeom>
              <a:solidFill>
                <a:srgbClr val="CCFFCC"/>
              </a:solidFill>
              <a:ln w="9525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9282" name="Text Box 34"/>
              <p:cNvSpPr txBox="1">
                <a:spLocks noChangeArrowheads="1"/>
              </p:cNvSpPr>
              <p:nvPr/>
            </p:nvSpPr>
            <p:spPr bwMode="auto">
              <a:xfrm>
                <a:off x="3600" y="1392"/>
                <a:ext cx="384" cy="22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>
                    <a:ea typeface="楷体_GB2312" pitchFamily="49" charset="-122"/>
                  </a:rPr>
                  <a:t>H</a:t>
                </a:r>
                <a:r>
                  <a:rPr lang="en-US" altLang="zh-CN" sz="1600" baseline="-25000">
                    <a:ea typeface="楷体_GB2312" pitchFamily="49" charset="-122"/>
                  </a:rPr>
                  <a:t>2</a:t>
                </a:r>
                <a:r>
                  <a:rPr lang="en-US" altLang="zh-CN" sz="1600">
                    <a:ea typeface="楷体_GB2312" pitchFamily="49" charset="-122"/>
                  </a:rPr>
                  <a:t>O</a:t>
                </a:r>
                <a:endParaRPr lang="en-US" altLang="zh-CN" sz="1600">
                  <a:ea typeface="楷体_GB2312" pitchFamily="49" charset="-122"/>
                </a:endParaRPr>
              </a:p>
            </p:txBody>
          </p:sp>
        </p:grpSp>
        <p:grpSp>
          <p:nvGrpSpPr>
            <p:cNvPr id="179209" name="Group 35"/>
            <p:cNvGrpSpPr/>
            <p:nvPr/>
          </p:nvGrpSpPr>
          <p:grpSpPr bwMode="auto">
            <a:xfrm>
              <a:off x="528" y="1524"/>
              <a:ext cx="432" cy="553"/>
              <a:chOff x="3552" y="1236"/>
              <a:chExt cx="432" cy="553"/>
            </a:xfrm>
          </p:grpSpPr>
          <p:sp>
            <p:nvSpPr>
              <p:cNvPr id="179279" name="Oval 36"/>
              <p:cNvSpPr>
                <a:spLocks noChangeArrowheads="1"/>
              </p:cNvSpPr>
              <p:nvPr/>
            </p:nvSpPr>
            <p:spPr bwMode="auto">
              <a:xfrm>
                <a:off x="3552" y="1236"/>
                <a:ext cx="384" cy="553"/>
              </a:xfrm>
              <a:prstGeom prst="ellipse">
                <a:avLst/>
              </a:prstGeom>
              <a:solidFill>
                <a:srgbClr val="CCFFCC"/>
              </a:solidFill>
              <a:ln w="9525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9280" name="Text Box 37"/>
              <p:cNvSpPr txBox="1">
                <a:spLocks noChangeArrowheads="1"/>
              </p:cNvSpPr>
              <p:nvPr/>
            </p:nvSpPr>
            <p:spPr bwMode="auto">
              <a:xfrm>
                <a:off x="3600" y="1392"/>
                <a:ext cx="384" cy="22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>
                    <a:ea typeface="楷体_GB2312" pitchFamily="49" charset="-122"/>
                  </a:rPr>
                  <a:t>H</a:t>
                </a:r>
                <a:r>
                  <a:rPr lang="en-US" altLang="zh-CN" sz="1600" baseline="-25000">
                    <a:ea typeface="楷体_GB2312" pitchFamily="49" charset="-122"/>
                  </a:rPr>
                  <a:t>2</a:t>
                </a:r>
                <a:r>
                  <a:rPr lang="en-US" altLang="zh-CN" sz="1600">
                    <a:ea typeface="楷体_GB2312" pitchFamily="49" charset="-122"/>
                  </a:rPr>
                  <a:t>O</a:t>
                </a:r>
                <a:endParaRPr lang="en-US" altLang="zh-CN" sz="1600">
                  <a:ea typeface="楷体_GB2312" pitchFamily="49" charset="-122"/>
                </a:endParaRPr>
              </a:p>
            </p:txBody>
          </p:sp>
        </p:grpSp>
        <p:grpSp>
          <p:nvGrpSpPr>
            <p:cNvPr id="179210" name="Group 38"/>
            <p:cNvGrpSpPr/>
            <p:nvPr/>
          </p:nvGrpSpPr>
          <p:grpSpPr bwMode="auto">
            <a:xfrm>
              <a:off x="1680" y="1332"/>
              <a:ext cx="432" cy="553"/>
              <a:chOff x="3552" y="1236"/>
              <a:chExt cx="432" cy="553"/>
            </a:xfrm>
          </p:grpSpPr>
          <p:sp>
            <p:nvSpPr>
              <p:cNvPr id="179277" name="Oval 39"/>
              <p:cNvSpPr>
                <a:spLocks noChangeArrowheads="1"/>
              </p:cNvSpPr>
              <p:nvPr/>
            </p:nvSpPr>
            <p:spPr bwMode="auto">
              <a:xfrm>
                <a:off x="3552" y="1236"/>
                <a:ext cx="384" cy="553"/>
              </a:xfrm>
              <a:prstGeom prst="ellipse">
                <a:avLst/>
              </a:prstGeom>
              <a:solidFill>
                <a:srgbClr val="CCFFCC"/>
              </a:solidFill>
              <a:ln w="9525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9278" name="Text Box 40"/>
              <p:cNvSpPr txBox="1">
                <a:spLocks noChangeArrowheads="1"/>
              </p:cNvSpPr>
              <p:nvPr/>
            </p:nvSpPr>
            <p:spPr bwMode="auto">
              <a:xfrm>
                <a:off x="3600" y="1392"/>
                <a:ext cx="384" cy="22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>
                    <a:ea typeface="楷体_GB2312" pitchFamily="49" charset="-122"/>
                  </a:rPr>
                  <a:t>H</a:t>
                </a:r>
                <a:r>
                  <a:rPr lang="en-US" altLang="zh-CN" sz="1600" baseline="-25000">
                    <a:ea typeface="楷体_GB2312" pitchFamily="49" charset="-122"/>
                  </a:rPr>
                  <a:t>2</a:t>
                </a:r>
                <a:r>
                  <a:rPr lang="en-US" altLang="zh-CN" sz="1600">
                    <a:ea typeface="楷体_GB2312" pitchFamily="49" charset="-122"/>
                  </a:rPr>
                  <a:t>O</a:t>
                </a:r>
                <a:endParaRPr lang="en-US" altLang="zh-CN" sz="1600">
                  <a:ea typeface="楷体_GB2312" pitchFamily="49" charset="-122"/>
                </a:endParaRPr>
              </a:p>
            </p:txBody>
          </p:sp>
        </p:grpSp>
        <p:grpSp>
          <p:nvGrpSpPr>
            <p:cNvPr id="179211" name="Group 41"/>
            <p:cNvGrpSpPr/>
            <p:nvPr/>
          </p:nvGrpSpPr>
          <p:grpSpPr bwMode="auto">
            <a:xfrm>
              <a:off x="1728" y="2100"/>
              <a:ext cx="432" cy="553"/>
              <a:chOff x="3552" y="1236"/>
              <a:chExt cx="432" cy="553"/>
            </a:xfrm>
          </p:grpSpPr>
          <p:sp>
            <p:nvSpPr>
              <p:cNvPr id="179275" name="Oval 42"/>
              <p:cNvSpPr>
                <a:spLocks noChangeArrowheads="1"/>
              </p:cNvSpPr>
              <p:nvPr/>
            </p:nvSpPr>
            <p:spPr bwMode="auto">
              <a:xfrm>
                <a:off x="3552" y="1236"/>
                <a:ext cx="384" cy="553"/>
              </a:xfrm>
              <a:prstGeom prst="ellipse">
                <a:avLst/>
              </a:prstGeom>
              <a:solidFill>
                <a:srgbClr val="CCFFCC"/>
              </a:solidFill>
              <a:ln w="9525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9276" name="Text Box 43"/>
              <p:cNvSpPr txBox="1">
                <a:spLocks noChangeArrowheads="1"/>
              </p:cNvSpPr>
              <p:nvPr/>
            </p:nvSpPr>
            <p:spPr bwMode="auto">
              <a:xfrm>
                <a:off x="3600" y="1392"/>
                <a:ext cx="384" cy="2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>
                    <a:ea typeface="楷体_GB2312" pitchFamily="49" charset="-122"/>
                  </a:rPr>
                  <a:t>H</a:t>
                </a:r>
                <a:r>
                  <a:rPr lang="en-US" altLang="zh-CN" sz="1600" baseline="-25000">
                    <a:ea typeface="楷体_GB2312" pitchFamily="49" charset="-122"/>
                  </a:rPr>
                  <a:t>2</a:t>
                </a:r>
                <a:r>
                  <a:rPr lang="en-US" altLang="zh-CN" sz="1600">
                    <a:ea typeface="楷体_GB2312" pitchFamily="49" charset="-122"/>
                  </a:rPr>
                  <a:t>O</a:t>
                </a:r>
                <a:endParaRPr lang="en-US" altLang="zh-CN" sz="1600">
                  <a:ea typeface="楷体_GB2312" pitchFamily="49" charset="-122"/>
                </a:endParaRPr>
              </a:p>
            </p:txBody>
          </p:sp>
        </p:grpSp>
        <p:grpSp>
          <p:nvGrpSpPr>
            <p:cNvPr id="179212" name="Group 44"/>
            <p:cNvGrpSpPr/>
            <p:nvPr/>
          </p:nvGrpSpPr>
          <p:grpSpPr bwMode="auto">
            <a:xfrm>
              <a:off x="4032" y="1284"/>
              <a:ext cx="432" cy="553"/>
              <a:chOff x="3552" y="1236"/>
              <a:chExt cx="432" cy="553"/>
            </a:xfrm>
          </p:grpSpPr>
          <p:sp>
            <p:nvSpPr>
              <p:cNvPr id="179273" name="Oval 45"/>
              <p:cNvSpPr>
                <a:spLocks noChangeArrowheads="1"/>
              </p:cNvSpPr>
              <p:nvPr/>
            </p:nvSpPr>
            <p:spPr bwMode="auto">
              <a:xfrm>
                <a:off x="3552" y="1236"/>
                <a:ext cx="384" cy="553"/>
              </a:xfrm>
              <a:prstGeom prst="ellipse">
                <a:avLst/>
              </a:prstGeom>
              <a:solidFill>
                <a:srgbClr val="CCFFCC"/>
              </a:solidFill>
              <a:ln w="9525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9274" name="Text Box 46"/>
              <p:cNvSpPr txBox="1">
                <a:spLocks noChangeArrowheads="1"/>
              </p:cNvSpPr>
              <p:nvPr/>
            </p:nvSpPr>
            <p:spPr bwMode="auto">
              <a:xfrm>
                <a:off x="3600" y="1392"/>
                <a:ext cx="384" cy="22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>
                    <a:ea typeface="楷体_GB2312" pitchFamily="49" charset="-122"/>
                  </a:rPr>
                  <a:t>H</a:t>
                </a:r>
                <a:r>
                  <a:rPr lang="en-US" altLang="zh-CN" sz="1600" baseline="-25000">
                    <a:ea typeface="楷体_GB2312" pitchFamily="49" charset="-122"/>
                  </a:rPr>
                  <a:t>2</a:t>
                </a:r>
                <a:r>
                  <a:rPr lang="en-US" altLang="zh-CN" sz="1600">
                    <a:ea typeface="楷体_GB2312" pitchFamily="49" charset="-122"/>
                  </a:rPr>
                  <a:t>O</a:t>
                </a:r>
                <a:endParaRPr lang="en-US" altLang="zh-CN" sz="1600">
                  <a:ea typeface="楷体_GB2312" pitchFamily="49" charset="-122"/>
                </a:endParaRPr>
              </a:p>
            </p:txBody>
          </p:sp>
        </p:grpSp>
        <p:grpSp>
          <p:nvGrpSpPr>
            <p:cNvPr id="179213" name="Group 47"/>
            <p:cNvGrpSpPr/>
            <p:nvPr/>
          </p:nvGrpSpPr>
          <p:grpSpPr bwMode="auto">
            <a:xfrm>
              <a:off x="2832" y="2148"/>
              <a:ext cx="432" cy="553"/>
              <a:chOff x="3552" y="1236"/>
              <a:chExt cx="432" cy="553"/>
            </a:xfrm>
          </p:grpSpPr>
          <p:sp>
            <p:nvSpPr>
              <p:cNvPr id="179271" name="Oval 48"/>
              <p:cNvSpPr>
                <a:spLocks noChangeArrowheads="1"/>
              </p:cNvSpPr>
              <p:nvPr/>
            </p:nvSpPr>
            <p:spPr bwMode="auto">
              <a:xfrm>
                <a:off x="3552" y="1236"/>
                <a:ext cx="384" cy="553"/>
              </a:xfrm>
              <a:prstGeom prst="ellipse">
                <a:avLst/>
              </a:prstGeom>
              <a:solidFill>
                <a:srgbClr val="CCFFCC"/>
              </a:solidFill>
              <a:ln w="9525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9272" name="Text Box 49"/>
              <p:cNvSpPr txBox="1">
                <a:spLocks noChangeArrowheads="1"/>
              </p:cNvSpPr>
              <p:nvPr/>
            </p:nvSpPr>
            <p:spPr bwMode="auto">
              <a:xfrm>
                <a:off x="3600" y="1392"/>
                <a:ext cx="384" cy="2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>
                    <a:ea typeface="楷体_GB2312" pitchFamily="49" charset="-122"/>
                  </a:rPr>
                  <a:t>H</a:t>
                </a:r>
                <a:r>
                  <a:rPr lang="en-US" altLang="zh-CN" sz="1600" baseline="-25000">
                    <a:ea typeface="楷体_GB2312" pitchFamily="49" charset="-122"/>
                  </a:rPr>
                  <a:t>2</a:t>
                </a:r>
                <a:r>
                  <a:rPr lang="en-US" altLang="zh-CN" sz="1600">
                    <a:ea typeface="楷体_GB2312" pitchFamily="49" charset="-122"/>
                  </a:rPr>
                  <a:t>O</a:t>
                </a:r>
                <a:endParaRPr lang="en-US" altLang="zh-CN" sz="1600">
                  <a:ea typeface="楷体_GB2312" pitchFamily="49" charset="-122"/>
                </a:endParaRPr>
              </a:p>
            </p:txBody>
          </p:sp>
        </p:grpSp>
        <p:grpSp>
          <p:nvGrpSpPr>
            <p:cNvPr id="179214" name="Group 50"/>
            <p:cNvGrpSpPr/>
            <p:nvPr/>
          </p:nvGrpSpPr>
          <p:grpSpPr bwMode="auto">
            <a:xfrm>
              <a:off x="2832" y="1428"/>
              <a:ext cx="432" cy="553"/>
              <a:chOff x="3552" y="1236"/>
              <a:chExt cx="432" cy="553"/>
            </a:xfrm>
          </p:grpSpPr>
          <p:sp>
            <p:nvSpPr>
              <p:cNvPr id="179269" name="Oval 51"/>
              <p:cNvSpPr>
                <a:spLocks noChangeArrowheads="1"/>
              </p:cNvSpPr>
              <p:nvPr/>
            </p:nvSpPr>
            <p:spPr bwMode="auto">
              <a:xfrm>
                <a:off x="3552" y="1236"/>
                <a:ext cx="384" cy="553"/>
              </a:xfrm>
              <a:prstGeom prst="ellipse">
                <a:avLst/>
              </a:prstGeom>
              <a:solidFill>
                <a:srgbClr val="CCFFCC"/>
              </a:solidFill>
              <a:ln w="9525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9270" name="Text Box 52"/>
              <p:cNvSpPr txBox="1">
                <a:spLocks noChangeArrowheads="1"/>
              </p:cNvSpPr>
              <p:nvPr/>
            </p:nvSpPr>
            <p:spPr bwMode="auto">
              <a:xfrm>
                <a:off x="3600" y="1392"/>
                <a:ext cx="384" cy="22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>
                    <a:ea typeface="楷体_GB2312" pitchFamily="49" charset="-122"/>
                  </a:rPr>
                  <a:t>H</a:t>
                </a:r>
                <a:r>
                  <a:rPr lang="en-US" altLang="zh-CN" sz="1600" baseline="-25000">
                    <a:ea typeface="楷体_GB2312" pitchFamily="49" charset="-122"/>
                  </a:rPr>
                  <a:t>2</a:t>
                </a:r>
                <a:r>
                  <a:rPr lang="en-US" altLang="zh-CN" sz="1600">
                    <a:ea typeface="楷体_GB2312" pitchFamily="49" charset="-122"/>
                  </a:rPr>
                  <a:t>O</a:t>
                </a:r>
                <a:endParaRPr lang="en-US" altLang="zh-CN" sz="1600">
                  <a:ea typeface="楷体_GB2312" pitchFamily="49" charset="-122"/>
                </a:endParaRPr>
              </a:p>
            </p:txBody>
          </p:sp>
        </p:grpSp>
        <p:grpSp>
          <p:nvGrpSpPr>
            <p:cNvPr id="179215" name="Group 53"/>
            <p:cNvGrpSpPr/>
            <p:nvPr/>
          </p:nvGrpSpPr>
          <p:grpSpPr bwMode="auto">
            <a:xfrm>
              <a:off x="3984" y="2052"/>
              <a:ext cx="432" cy="553"/>
              <a:chOff x="3552" y="1236"/>
              <a:chExt cx="432" cy="553"/>
            </a:xfrm>
          </p:grpSpPr>
          <p:sp>
            <p:nvSpPr>
              <p:cNvPr id="179267" name="Oval 54"/>
              <p:cNvSpPr>
                <a:spLocks noChangeArrowheads="1"/>
              </p:cNvSpPr>
              <p:nvPr/>
            </p:nvSpPr>
            <p:spPr bwMode="auto">
              <a:xfrm>
                <a:off x="3552" y="1236"/>
                <a:ext cx="384" cy="553"/>
              </a:xfrm>
              <a:prstGeom prst="ellipse">
                <a:avLst/>
              </a:prstGeom>
              <a:solidFill>
                <a:srgbClr val="CCFFCC"/>
              </a:solidFill>
              <a:ln w="9525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9268" name="Text Box 55"/>
              <p:cNvSpPr txBox="1">
                <a:spLocks noChangeArrowheads="1"/>
              </p:cNvSpPr>
              <p:nvPr/>
            </p:nvSpPr>
            <p:spPr bwMode="auto">
              <a:xfrm>
                <a:off x="3600" y="1392"/>
                <a:ext cx="384" cy="2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>
                    <a:ea typeface="楷体_GB2312" pitchFamily="49" charset="-122"/>
                  </a:rPr>
                  <a:t>H</a:t>
                </a:r>
                <a:r>
                  <a:rPr lang="en-US" altLang="zh-CN" sz="1600" baseline="-25000">
                    <a:ea typeface="楷体_GB2312" pitchFamily="49" charset="-122"/>
                  </a:rPr>
                  <a:t>2</a:t>
                </a:r>
                <a:r>
                  <a:rPr lang="en-US" altLang="zh-CN" sz="1600">
                    <a:ea typeface="楷体_GB2312" pitchFamily="49" charset="-122"/>
                  </a:rPr>
                  <a:t>O</a:t>
                </a:r>
                <a:endParaRPr lang="en-US" altLang="zh-CN" sz="1600">
                  <a:ea typeface="楷体_GB2312" pitchFamily="49" charset="-122"/>
                </a:endParaRPr>
              </a:p>
            </p:txBody>
          </p:sp>
        </p:grpSp>
        <p:sp>
          <p:nvSpPr>
            <p:cNvPr id="179216" name="Line 56"/>
            <p:cNvSpPr>
              <a:spLocks noChangeShapeType="1"/>
            </p:cNvSpPr>
            <p:nvPr/>
          </p:nvSpPr>
          <p:spPr bwMode="auto">
            <a:xfrm>
              <a:off x="912" y="1824"/>
              <a:ext cx="336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79217" name="Line 57"/>
            <p:cNvSpPr>
              <a:spLocks noChangeShapeType="1"/>
            </p:cNvSpPr>
            <p:nvPr/>
          </p:nvSpPr>
          <p:spPr bwMode="auto">
            <a:xfrm>
              <a:off x="1440" y="2064"/>
              <a:ext cx="336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79218" name="Line 58"/>
            <p:cNvSpPr>
              <a:spLocks noChangeShapeType="1"/>
            </p:cNvSpPr>
            <p:nvPr/>
          </p:nvSpPr>
          <p:spPr bwMode="auto">
            <a:xfrm flipV="1">
              <a:off x="864" y="2064"/>
              <a:ext cx="480" cy="4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79219" name="Line 59"/>
            <p:cNvSpPr>
              <a:spLocks noChangeShapeType="1"/>
            </p:cNvSpPr>
            <p:nvPr/>
          </p:nvSpPr>
          <p:spPr bwMode="auto">
            <a:xfrm flipV="1">
              <a:off x="1488" y="1728"/>
              <a:ext cx="240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79220" name="Line 60"/>
            <p:cNvSpPr>
              <a:spLocks noChangeShapeType="1"/>
            </p:cNvSpPr>
            <p:nvPr/>
          </p:nvSpPr>
          <p:spPr bwMode="auto">
            <a:xfrm flipV="1">
              <a:off x="3168" y="2064"/>
              <a:ext cx="384" cy="2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79221" name="Line 61"/>
            <p:cNvSpPr>
              <a:spLocks noChangeShapeType="1"/>
            </p:cNvSpPr>
            <p:nvPr/>
          </p:nvSpPr>
          <p:spPr bwMode="auto">
            <a:xfrm flipV="1">
              <a:off x="3744" y="1680"/>
              <a:ext cx="336" cy="2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79222" name="Line 62"/>
            <p:cNvSpPr>
              <a:spLocks noChangeShapeType="1"/>
            </p:cNvSpPr>
            <p:nvPr/>
          </p:nvSpPr>
          <p:spPr bwMode="auto">
            <a:xfrm>
              <a:off x="3216" y="1776"/>
              <a:ext cx="288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79223" name="Line 63"/>
            <p:cNvSpPr>
              <a:spLocks noChangeShapeType="1"/>
            </p:cNvSpPr>
            <p:nvPr/>
          </p:nvSpPr>
          <p:spPr bwMode="auto">
            <a:xfrm>
              <a:off x="3744" y="2064"/>
              <a:ext cx="288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79224" name="Line 64"/>
            <p:cNvSpPr>
              <a:spLocks noChangeShapeType="1"/>
            </p:cNvSpPr>
            <p:nvPr/>
          </p:nvSpPr>
          <p:spPr bwMode="auto">
            <a:xfrm flipV="1">
              <a:off x="2016" y="1632"/>
              <a:ext cx="336" cy="6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Dot"/>
              <a:rou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179225" name="Group 65"/>
            <p:cNvGrpSpPr/>
            <p:nvPr/>
          </p:nvGrpSpPr>
          <p:grpSpPr bwMode="auto">
            <a:xfrm>
              <a:off x="1344" y="612"/>
              <a:ext cx="384" cy="553"/>
              <a:chOff x="1344" y="2580"/>
              <a:chExt cx="384" cy="553"/>
            </a:xfrm>
          </p:grpSpPr>
          <p:sp>
            <p:nvSpPr>
              <p:cNvPr id="179265" name="Oval 66"/>
              <p:cNvSpPr>
                <a:spLocks noChangeArrowheads="1"/>
              </p:cNvSpPr>
              <p:nvPr/>
            </p:nvSpPr>
            <p:spPr bwMode="auto">
              <a:xfrm>
                <a:off x="1344" y="2580"/>
                <a:ext cx="384" cy="553"/>
              </a:xfrm>
              <a:prstGeom prst="ellipse">
                <a:avLst/>
              </a:prstGeom>
              <a:solidFill>
                <a:srgbClr val="FFCCFF"/>
              </a:solidFill>
              <a:ln w="9525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9266" name="Text Box 67"/>
              <p:cNvSpPr txBox="1">
                <a:spLocks noChangeArrowheads="1"/>
              </p:cNvSpPr>
              <p:nvPr/>
            </p:nvSpPr>
            <p:spPr bwMode="auto">
              <a:xfrm>
                <a:off x="1440" y="2764"/>
                <a:ext cx="192" cy="2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>
                    <a:ea typeface="楷体_GB2312" pitchFamily="49" charset="-122"/>
                  </a:rPr>
                  <a:t>O</a:t>
                </a:r>
                <a:endParaRPr lang="en-US" altLang="zh-CN" sz="1600">
                  <a:ea typeface="楷体_GB2312" pitchFamily="49" charset="-122"/>
                </a:endParaRPr>
              </a:p>
            </p:txBody>
          </p:sp>
        </p:grpSp>
        <p:grpSp>
          <p:nvGrpSpPr>
            <p:cNvPr id="179226" name="Group 68"/>
            <p:cNvGrpSpPr/>
            <p:nvPr/>
          </p:nvGrpSpPr>
          <p:grpSpPr bwMode="auto">
            <a:xfrm>
              <a:off x="576" y="1140"/>
              <a:ext cx="384" cy="553"/>
              <a:chOff x="1344" y="2580"/>
              <a:chExt cx="384" cy="553"/>
            </a:xfrm>
          </p:grpSpPr>
          <p:sp>
            <p:nvSpPr>
              <p:cNvPr id="179263" name="Oval 69"/>
              <p:cNvSpPr>
                <a:spLocks noChangeArrowheads="1"/>
              </p:cNvSpPr>
              <p:nvPr/>
            </p:nvSpPr>
            <p:spPr bwMode="auto">
              <a:xfrm>
                <a:off x="1344" y="2580"/>
                <a:ext cx="384" cy="553"/>
              </a:xfrm>
              <a:prstGeom prst="ellipse">
                <a:avLst/>
              </a:prstGeom>
              <a:solidFill>
                <a:srgbClr val="FFCCFF"/>
              </a:solidFill>
              <a:ln w="9525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9264" name="Text Box 70"/>
              <p:cNvSpPr txBox="1">
                <a:spLocks noChangeArrowheads="1"/>
              </p:cNvSpPr>
              <p:nvPr/>
            </p:nvSpPr>
            <p:spPr bwMode="auto">
              <a:xfrm>
                <a:off x="1440" y="2764"/>
                <a:ext cx="192" cy="22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>
                    <a:ea typeface="楷体_GB2312" pitchFamily="49" charset="-122"/>
                  </a:rPr>
                  <a:t>O</a:t>
                </a:r>
                <a:endParaRPr lang="en-US" altLang="zh-CN" sz="1600">
                  <a:ea typeface="楷体_GB2312" pitchFamily="49" charset="-122"/>
                </a:endParaRPr>
              </a:p>
            </p:txBody>
          </p:sp>
        </p:grpSp>
        <p:grpSp>
          <p:nvGrpSpPr>
            <p:cNvPr id="179227" name="Group 71"/>
            <p:cNvGrpSpPr/>
            <p:nvPr/>
          </p:nvGrpSpPr>
          <p:grpSpPr bwMode="auto">
            <a:xfrm>
              <a:off x="480" y="372"/>
              <a:ext cx="384" cy="553"/>
              <a:chOff x="1344" y="2580"/>
              <a:chExt cx="384" cy="553"/>
            </a:xfrm>
          </p:grpSpPr>
          <p:sp>
            <p:nvSpPr>
              <p:cNvPr id="179261" name="Oval 72"/>
              <p:cNvSpPr>
                <a:spLocks noChangeArrowheads="1"/>
              </p:cNvSpPr>
              <p:nvPr/>
            </p:nvSpPr>
            <p:spPr bwMode="auto">
              <a:xfrm>
                <a:off x="1344" y="2580"/>
                <a:ext cx="384" cy="553"/>
              </a:xfrm>
              <a:prstGeom prst="ellipse">
                <a:avLst/>
              </a:prstGeom>
              <a:solidFill>
                <a:srgbClr val="FFCCFF"/>
              </a:solidFill>
              <a:ln w="9525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9262" name="Text Box 73"/>
              <p:cNvSpPr txBox="1">
                <a:spLocks noChangeArrowheads="1"/>
              </p:cNvSpPr>
              <p:nvPr/>
            </p:nvSpPr>
            <p:spPr bwMode="auto">
              <a:xfrm>
                <a:off x="1440" y="2764"/>
                <a:ext cx="192" cy="22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>
                    <a:ea typeface="楷体_GB2312" pitchFamily="49" charset="-122"/>
                  </a:rPr>
                  <a:t>O</a:t>
                </a:r>
                <a:endParaRPr lang="en-US" altLang="zh-CN" sz="1600">
                  <a:ea typeface="楷体_GB2312" pitchFamily="49" charset="-122"/>
                </a:endParaRPr>
              </a:p>
            </p:txBody>
          </p:sp>
        </p:grpSp>
        <p:grpSp>
          <p:nvGrpSpPr>
            <p:cNvPr id="179228" name="Group 74"/>
            <p:cNvGrpSpPr/>
            <p:nvPr/>
          </p:nvGrpSpPr>
          <p:grpSpPr bwMode="auto">
            <a:xfrm>
              <a:off x="1536" y="2532"/>
              <a:ext cx="384" cy="553"/>
              <a:chOff x="1344" y="2580"/>
              <a:chExt cx="384" cy="553"/>
            </a:xfrm>
          </p:grpSpPr>
          <p:sp>
            <p:nvSpPr>
              <p:cNvPr id="179259" name="Oval 75"/>
              <p:cNvSpPr>
                <a:spLocks noChangeArrowheads="1"/>
              </p:cNvSpPr>
              <p:nvPr/>
            </p:nvSpPr>
            <p:spPr bwMode="auto">
              <a:xfrm>
                <a:off x="1344" y="2580"/>
                <a:ext cx="384" cy="553"/>
              </a:xfrm>
              <a:prstGeom prst="ellipse">
                <a:avLst/>
              </a:prstGeom>
              <a:solidFill>
                <a:srgbClr val="FFCCFF"/>
              </a:solidFill>
              <a:ln w="9525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9260" name="Text Box 76"/>
              <p:cNvSpPr txBox="1">
                <a:spLocks noChangeArrowheads="1"/>
              </p:cNvSpPr>
              <p:nvPr/>
            </p:nvSpPr>
            <p:spPr bwMode="auto">
              <a:xfrm>
                <a:off x="1440" y="2764"/>
                <a:ext cx="192" cy="22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>
                    <a:ea typeface="楷体_GB2312" pitchFamily="49" charset="-122"/>
                  </a:rPr>
                  <a:t>O</a:t>
                </a:r>
                <a:endParaRPr lang="en-US" altLang="zh-CN" sz="1600">
                  <a:ea typeface="楷体_GB2312" pitchFamily="49" charset="-122"/>
                </a:endParaRPr>
              </a:p>
            </p:txBody>
          </p:sp>
        </p:grpSp>
        <p:grpSp>
          <p:nvGrpSpPr>
            <p:cNvPr id="179229" name="Group 77"/>
            <p:cNvGrpSpPr/>
            <p:nvPr/>
          </p:nvGrpSpPr>
          <p:grpSpPr bwMode="auto">
            <a:xfrm>
              <a:off x="2448" y="228"/>
              <a:ext cx="384" cy="553"/>
              <a:chOff x="1344" y="2580"/>
              <a:chExt cx="384" cy="553"/>
            </a:xfrm>
          </p:grpSpPr>
          <p:sp>
            <p:nvSpPr>
              <p:cNvPr id="179257" name="Oval 78"/>
              <p:cNvSpPr>
                <a:spLocks noChangeArrowheads="1"/>
              </p:cNvSpPr>
              <p:nvPr/>
            </p:nvSpPr>
            <p:spPr bwMode="auto">
              <a:xfrm>
                <a:off x="1344" y="2580"/>
                <a:ext cx="384" cy="553"/>
              </a:xfrm>
              <a:prstGeom prst="ellipse">
                <a:avLst/>
              </a:prstGeom>
              <a:solidFill>
                <a:srgbClr val="FFCCFF"/>
              </a:solidFill>
              <a:ln w="9525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9258" name="Text Box 79"/>
              <p:cNvSpPr txBox="1">
                <a:spLocks noChangeArrowheads="1"/>
              </p:cNvSpPr>
              <p:nvPr/>
            </p:nvSpPr>
            <p:spPr bwMode="auto">
              <a:xfrm>
                <a:off x="1440" y="2764"/>
                <a:ext cx="192" cy="22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>
                    <a:ea typeface="楷体_GB2312" pitchFamily="49" charset="-122"/>
                  </a:rPr>
                  <a:t>O</a:t>
                </a:r>
                <a:endParaRPr lang="en-US" altLang="zh-CN" sz="1600">
                  <a:ea typeface="楷体_GB2312" pitchFamily="49" charset="-122"/>
                </a:endParaRPr>
              </a:p>
            </p:txBody>
          </p:sp>
        </p:grpSp>
        <p:grpSp>
          <p:nvGrpSpPr>
            <p:cNvPr id="179230" name="Group 80"/>
            <p:cNvGrpSpPr/>
            <p:nvPr/>
          </p:nvGrpSpPr>
          <p:grpSpPr bwMode="auto">
            <a:xfrm>
              <a:off x="3552" y="324"/>
              <a:ext cx="384" cy="553"/>
              <a:chOff x="1344" y="2580"/>
              <a:chExt cx="384" cy="553"/>
            </a:xfrm>
          </p:grpSpPr>
          <p:sp>
            <p:nvSpPr>
              <p:cNvPr id="179255" name="Oval 81"/>
              <p:cNvSpPr>
                <a:spLocks noChangeArrowheads="1"/>
              </p:cNvSpPr>
              <p:nvPr/>
            </p:nvSpPr>
            <p:spPr bwMode="auto">
              <a:xfrm>
                <a:off x="1344" y="2580"/>
                <a:ext cx="384" cy="553"/>
              </a:xfrm>
              <a:prstGeom prst="ellipse">
                <a:avLst/>
              </a:prstGeom>
              <a:solidFill>
                <a:srgbClr val="FFCCFF"/>
              </a:solidFill>
              <a:ln w="9525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9256" name="Text Box 82"/>
              <p:cNvSpPr txBox="1">
                <a:spLocks noChangeArrowheads="1"/>
              </p:cNvSpPr>
              <p:nvPr/>
            </p:nvSpPr>
            <p:spPr bwMode="auto">
              <a:xfrm>
                <a:off x="1440" y="2764"/>
                <a:ext cx="192" cy="22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>
                    <a:ea typeface="楷体_GB2312" pitchFamily="49" charset="-122"/>
                  </a:rPr>
                  <a:t>O</a:t>
                </a:r>
                <a:endParaRPr lang="en-US" altLang="zh-CN" sz="1600">
                  <a:ea typeface="楷体_GB2312" pitchFamily="49" charset="-122"/>
                </a:endParaRPr>
              </a:p>
            </p:txBody>
          </p:sp>
        </p:grpSp>
        <p:grpSp>
          <p:nvGrpSpPr>
            <p:cNvPr id="179231" name="Group 83"/>
            <p:cNvGrpSpPr/>
            <p:nvPr/>
          </p:nvGrpSpPr>
          <p:grpSpPr bwMode="auto">
            <a:xfrm>
              <a:off x="3792" y="2340"/>
              <a:ext cx="384" cy="553"/>
              <a:chOff x="1344" y="2580"/>
              <a:chExt cx="384" cy="553"/>
            </a:xfrm>
          </p:grpSpPr>
          <p:sp>
            <p:nvSpPr>
              <p:cNvPr id="179253" name="Oval 84"/>
              <p:cNvSpPr>
                <a:spLocks noChangeArrowheads="1"/>
              </p:cNvSpPr>
              <p:nvPr/>
            </p:nvSpPr>
            <p:spPr bwMode="auto">
              <a:xfrm>
                <a:off x="1344" y="2580"/>
                <a:ext cx="384" cy="553"/>
              </a:xfrm>
              <a:prstGeom prst="ellipse">
                <a:avLst/>
              </a:prstGeom>
              <a:solidFill>
                <a:srgbClr val="FFCCFF"/>
              </a:solidFill>
              <a:ln w="9525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9254" name="Text Box 85"/>
              <p:cNvSpPr txBox="1">
                <a:spLocks noChangeArrowheads="1"/>
              </p:cNvSpPr>
              <p:nvPr/>
            </p:nvSpPr>
            <p:spPr bwMode="auto">
              <a:xfrm>
                <a:off x="1440" y="2764"/>
                <a:ext cx="192" cy="22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>
                    <a:ea typeface="楷体_GB2312" pitchFamily="49" charset="-122"/>
                  </a:rPr>
                  <a:t>O</a:t>
                </a:r>
                <a:endParaRPr lang="en-US" altLang="zh-CN" sz="1600">
                  <a:ea typeface="楷体_GB2312" pitchFamily="49" charset="-122"/>
                </a:endParaRPr>
              </a:p>
            </p:txBody>
          </p:sp>
        </p:grpSp>
        <p:grpSp>
          <p:nvGrpSpPr>
            <p:cNvPr id="179232" name="Group 86"/>
            <p:cNvGrpSpPr/>
            <p:nvPr/>
          </p:nvGrpSpPr>
          <p:grpSpPr bwMode="auto">
            <a:xfrm>
              <a:off x="2976" y="1044"/>
              <a:ext cx="384" cy="553"/>
              <a:chOff x="1344" y="2580"/>
              <a:chExt cx="384" cy="553"/>
            </a:xfrm>
          </p:grpSpPr>
          <p:sp>
            <p:nvSpPr>
              <p:cNvPr id="179251" name="Oval 87"/>
              <p:cNvSpPr>
                <a:spLocks noChangeArrowheads="1"/>
              </p:cNvSpPr>
              <p:nvPr/>
            </p:nvSpPr>
            <p:spPr bwMode="auto">
              <a:xfrm>
                <a:off x="1344" y="2580"/>
                <a:ext cx="384" cy="553"/>
              </a:xfrm>
              <a:prstGeom prst="ellipse">
                <a:avLst/>
              </a:prstGeom>
              <a:solidFill>
                <a:srgbClr val="FFCCFF"/>
              </a:solidFill>
              <a:ln w="9525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9252" name="Text Box 88"/>
              <p:cNvSpPr txBox="1">
                <a:spLocks noChangeArrowheads="1"/>
              </p:cNvSpPr>
              <p:nvPr/>
            </p:nvSpPr>
            <p:spPr bwMode="auto">
              <a:xfrm>
                <a:off x="1440" y="2764"/>
                <a:ext cx="192" cy="22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>
                    <a:ea typeface="楷体_GB2312" pitchFamily="49" charset="-122"/>
                  </a:rPr>
                  <a:t>O</a:t>
                </a:r>
                <a:endParaRPr lang="en-US" altLang="zh-CN" sz="1600">
                  <a:ea typeface="楷体_GB2312" pitchFamily="49" charset="-122"/>
                </a:endParaRPr>
              </a:p>
            </p:txBody>
          </p:sp>
        </p:grpSp>
        <p:sp>
          <p:nvSpPr>
            <p:cNvPr id="179233" name="Line 89"/>
            <p:cNvSpPr>
              <a:spLocks noChangeShapeType="1"/>
            </p:cNvSpPr>
            <p:nvPr/>
          </p:nvSpPr>
          <p:spPr bwMode="auto">
            <a:xfrm>
              <a:off x="768" y="768"/>
              <a:ext cx="144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79234" name="Line 90"/>
            <p:cNvSpPr>
              <a:spLocks noChangeShapeType="1"/>
            </p:cNvSpPr>
            <p:nvPr/>
          </p:nvSpPr>
          <p:spPr bwMode="auto">
            <a:xfrm flipV="1">
              <a:off x="1104" y="912"/>
              <a:ext cx="288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79235" name="Line 91"/>
            <p:cNvSpPr>
              <a:spLocks noChangeShapeType="1"/>
            </p:cNvSpPr>
            <p:nvPr/>
          </p:nvSpPr>
          <p:spPr bwMode="auto">
            <a:xfrm flipV="1">
              <a:off x="816" y="1104"/>
              <a:ext cx="144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79236" name="Line 92"/>
            <p:cNvSpPr>
              <a:spLocks noChangeShapeType="1"/>
            </p:cNvSpPr>
            <p:nvPr/>
          </p:nvSpPr>
          <p:spPr bwMode="auto">
            <a:xfrm>
              <a:off x="1680" y="1008"/>
              <a:ext cx="576" cy="3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Dot"/>
              <a:rou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79237" name="Line 93"/>
            <p:cNvSpPr>
              <a:spLocks noChangeShapeType="1"/>
            </p:cNvSpPr>
            <p:nvPr/>
          </p:nvSpPr>
          <p:spPr bwMode="auto">
            <a:xfrm>
              <a:off x="2784" y="624"/>
              <a:ext cx="240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79238" name="Line 94"/>
            <p:cNvSpPr>
              <a:spLocks noChangeShapeType="1"/>
            </p:cNvSpPr>
            <p:nvPr/>
          </p:nvSpPr>
          <p:spPr bwMode="auto">
            <a:xfrm flipV="1">
              <a:off x="3216" y="672"/>
              <a:ext cx="336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79239" name="Line 95"/>
            <p:cNvSpPr>
              <a:spLocks noChangeShapeType="1"/>
            </p:cNvSpPr>
            <p:nvPr/>
          </p:nvSpPr>
          <p:spPr bwMode="auto">
            <a:xfrm>
              <a:off x="3168" y="1008"/>
              <a:ext cx="1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79240" name="Line 96"/>
            <p:cNvSpPr>
              <a:spLocks noChangeShapeType="1"/>
            </p:cNvSpPr>
            <p:nvPr/>
          </p:nvSpPr>
          <p:spPr bwMode="auto">
            <a:xfrm flipV="1">
              <a:off x="2592" y="1344"/>
              <a:ext cx="384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Dot"/>
              <a:rou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179241" name="Group 97"/>
            <p:cNvGrpSpPr/>
            <p:nvPr/>
          </p:nvGrpSpPr>
          <p:grpSpPr bwMode="auto">
            <a:xfrm>
              <a:off x="1248" y="1764"/>
              <a:ext cx="336" cy="553"/>
              <a:chOff x="1248" y="1764"/>
              <a:chExt cx="336" cy="553"/>
            </a:xfrm>
          </p:grpSpPr>
          <p:sp>
            <p:nvSpPr>
              <p:cNvPr id="179249" name="Oval 98"/>
              <p:cNvSpPr>
                <a:spLocks noChangeArrowheads="1"/>
              </p:cNvSpPr>
              <p:nvPr/>
            </p:nvSpPr>
            <p:spPr bwMode="auto">
              <a:xfrm>
                <a:off x="1248" y="1764"/>
                <a:ext cx="240" cy="553"/>
              </a:xfrm>
              <a:prstGeom prst="ellipse">
                <a:avLst/>
              </a:prstGeom>
              <a:solidFill>
                <a:srgbClr val="FFCC99"/>
              </a:solidFill>
              <a:ln w="9525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9250" name="Text Box 99"/>
              <p:cNvSpPr txBox="1">
                <a:spLocks noChangeArrowheads="1"/>
              </p:cNvSpPr>
              <p:nvPr/>
            </p:nvSpPr>
            <p:spPr bwMode="auto">
              <a:xfrm>
                <a:off x="1248" y="1968"/>
                <a:ext cx="336" cy="20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>
                    <a:ea typeface="楷体_GB2312" pitchFamily="49" charset="-122"/>
                  </a:rPr>
                  <a:t>Cu</a:t>
                </a:r>
                <a:endParaRPr lang="en-US" altLang="zh-CN" sz="1400">
                  <a:ea typeface="楷体_GB2312" pitchFamily="49" charset="-122"/>
                </a:endParaRPr>
              </a:p>
            </p:txBody>
          </p:sp>
        </p:grpSp>
        <p:grpSp>
          <p:nvGrpSpPr>
            <p:cNvPr id="179242" name="Group 100"/>
            <p:cNvGrpSpPr/>
            <p:nvPr/>
          </p:nvGrpSpPr>
          <p:grpSpPr bwMode="auto">
            <a:xfrm>
              <a:off x="3504" y="1716"/>
              <a:ext cx="336" cy="553"/>
              <a:chOff x="1248" y="1764"/>
              <a:chExt cx="336" cy="553"/>
            </a:xfrm>
          </p:grpSpPr>
          <p:sp>
            <p:nvSpPr>
              <p:cNvPr id="179247" name="Oval 101"/>
              <p:cNvSpPr>
                <a:spLocks noChangeArrowheads="1"/>
              </p:cNvSpPr>
              <p:nvPr/>
            </p:nvSpPr>
            <p:spPr bwMode="auto">
              <a:xfrm>
                <a:off x="1248" y="1764"/>
                <a:ext cx="240" cy="553"/>
              </a:xfrm>
              <a:prstGeom prst="ellipse">
                <a:avLst/>
              </a:prstGeom>
              <a:solidFill>
                <a:srgbClr val="FFCC99"/>
              </a:solidFill>
              <a:ln w="9525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9248" name="Text Box 102"/>
              <p:cNvSpPr txBox="1">
                <a:spLocks noChangeArrowheads="1"/>
              </p:cNvSpPr>
              <p:nvPr/>
            </p:nvSpPr>
            <p:spPr bwMode="auto">
              <a:xfrm>
                <a:off x="1248" y="1968"/>
                <a:ext cx="336" cy="20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>
                    <a:ea typeface="楷体_GB2312" pitchFamily="49" charset="-122"/>
                  </a:rPr>
                  <a:t>Cu</a:t>
                </a:r>
                <a:endParaRPr lang="en-US" altLang="zh-CN" sz="1400">
                  <a:ea typeface="楷体_GB2312" pitchFamily="49" charset="-122"/>
                </a:endParaRPr>
              </a:p>
            </p:txBody>
          </p:sp>
        </p:grpSp>
        <p:sp>
          <p:nvSpPr>
            <p:cNvPr id="179243" name="Line 103"/>
            <p:cNvSpPr>
              <a:spLocks noChangeShapeType="1"/>
            </p:cNvSpPr>
            <p:nvPr/>
          </p:nvSpPr>
          <p:spPr bwMode="auto">
            <a:xfrm>
              <a:off x="912" y="1536"/>
              <a:ext cx="384" cy="38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79244" name="Line 104"/>
            <p:cNvSpPr>
              <a:spLocks noChangeShapeType="1"/>
            </p:cNvSpPr>
            <p:nvPr/>
          </p:nvSpPr>
          <p:spPr bwMode="auto">
            <a:xfrm>
              <a:off x="1440" y="2160"/>
              <a:ext cx="240" cy="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79245" name="Line 105"/>
            <p:cNvSpPr>
              <a:spLocks noChangeShapeType="1"/>
            </p:cNvSpPr>
            <p:nvPr/>
          </p:nvSpPr>
          <p:spPr bwMode="auto">
            <a:xfrm>
              <a:off x="3264" y="1440"/>
              <a:ext cx="288" cy="43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79246" name="Line 106"/>
            <p:cNvSpPr>
              <a:spLocks noChangeShapeType="1"/>
            </p:cNvSpPr>
            <p:nvPr/>
          </p:nvSpPr>
          <p:spPr bwMode="auto">
            <a:xfrm>
              <a:off x="3696" y="2112"/>
              <a:ext cx="192" cy="3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79202" name="Text Box 108"/>
          <p:cNvSpPr txBox="1">
            <a:spLocks noChangeArrowheads="1"/>
          </p:cNvSpPr>
          <p:nvPr/>
        </p:nvSpPr>
        <p:spPr bwMode="auto">
          <a:xfrm>
            <a:off x="2459038" y="5949950"/>
            <a:ext cx="47767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cs typeface="Times New Roman" panose="02020603050405020304" pitchFamily="18" charset="0"/>
              </a:rPr>
              <a:t>CuSO</a:t>
            </a:r>
            <a:r>
              <a:rPr lang="en-US" altLang="zh-CN" sz="2800" baseline="-25000">
                <a:cs typeface="Times New Roman" panose="02020603050405020304" pitchFamily="18" charset="0"/>
              </a:rPr>
              <a:t>4</a:t>
            </a:r>
            <a:r>
              <a:rPr lang="en-US" altLang="zh-CN" sz="2800">
                <a:cs typeface="Times New Roman" panose="02020603050405020304" pitchFamily="18" charset="0"/>
              </a:rPr>
              <a:t> </a:t>
            </a:r>
            <a:r>
              <a:rPr lang="en-US" altLang="zh-CN" sz="2800">
                <a:cs typeface="Times New Roman" panose="02020603050405020304" pitchFamily="18" charset="0"/>
                <a:sym typeface="Symbol" panose="05050102010706020507" pitchFamily="18" charset="2"/>
              </a:rPr>
              <a:t> </a:t>
            </a:r>
            <a:r>
              <a:rPr lang="en-US" altLang="zh-CN" sz="2800">
                <a:cs typeface="Times New Roman" panose="02020603050405020304" pitchFamily="18" charset="0"/>
              </a:rPr>
              <a:t>5H</a:t>
            </a:r>
            <a:r>
              <a:rPr lang="en-US" altLang="zh-CN" sz="2800" baseline="-25000">
                <a:cs typeface="Times New Roman" panose="02020603050405020304" pitchFamily="18" charset="0"/>
              </a:rPr>
              <a:t>2</a:t>
            </a:r>
            <a:r>
              <a:rPr lang="en-US" altLang="zh-CN" sz="2800">
                <a:cs typeface="Times New Roman" panose="02020603050405020304" pitchFamily="18" charset="0"/>
              </a:rPr>
              <a:t>O</a:t>
            </a:r>
            <a:r>
              <a:rPr lang="zh-CN" altLang="en-US" sz="2800">
                <a:cs typeface="Times New Roman" panose="02020603050405020304" pitchFamily="18" charset="0"/>
              </a:rPr>
              <a:t>的结构示意图</a:t>
            </a:r>
            <a:endParaRPr lang="en-US" altLang="zh-CN" sz="2800">
              <a:cs typeface="Times New Roman" panose="02020603050405020304" pitchFamily="18" charset="0"/>
            </a:endParaRPr>
          </a:p>
        </p:txBody>
      </p:sp>
      <p:sp>
        <p:nvSpPr>
          <p:cNvPr id="179203" name="Rectangle 109"/>
          <p:cNvSpPr>
            <a:spLocks noChangeArrowheads="1"/>
          </p:cNvSpPr>
          <p:nvPr/>
        </p:nvSpPr>
        <p:spPr bwMode="auto">
          <a:xfrm>
            <a:off x="8101013" y="6092825"/>
            <a:ext cx="6302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7A32A032-6E9C-46DC-858C-6857C6EA1D81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179204" name="矩形 1"/>
          <p:cNvSpPr>
            <a:spLocks noChangeArrowheads="1"/>
          </p:cNvSpPr>
          <p:nvPr/>
        </p:nvSpPr>
        <p:spPr bwMode="auto">
          <a:xfrm>
            <a:off x="950913" y="188913"/>
            <a:ext cx="5657850" cy="13726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indent="-514350">
              <a:lnSpc>
                <a:spcPct val="130000"/>
              </a:lnSpc>
              <a:buFontTx/>
              <a:buAutoNum type="arabicParenR" startAt="4"/>
              <a:tabLst>
                <a:tab pos="723900" algn="l"/>
              </a:tabLst>
            </a:pPr>
            <a:r>
              <a:rPr lang="zh-CN" altLang="en-US" dirty="0"/>
              <a:t>硫酸铜晶体 </a:t>
            </a:r>
            <a:r>
              <a:rPr lang="en-US" altLang="zh-CN" dirty="0"/>
              <a:t>CuSO</a:t>
            </a:r>
            <a:r>
              <a:rPr lang="en-US" altLang="zh-CN" baseline="-25000" dirty="0"/>
              <a:t>4</a:t>
            </a:r>
            <a:r>
              <a:rPr lang="en-US" altLang="zh-CN" dirty="0"/>
              <a:t> </a:t>
            </a:r>
            <a:r>
              <a:rPr lang="en-US" altLang="zh-CN" dirty="0">
                <a:sym typeface="Symbol" panose="05050102010706020507" pitchFamily="18" charset="2"/>
              </a:rPr>
              <a:t></a:t>
            </a:r>
            <a:r>
              <a:rPr lang="en-US" altLang="zh-CN" dirty="0"/>
              <a:t>5H</a:t>
            </a:r>
            <a:r>
              <a:rPr lang="en-US" altLang="zh-CN" baseline="-25000" dirty="0"/>
              <a:t>2</a:t>
            </a:r>
            <a:r>
              <a:rPr lang="en-US" altLang="zh-CN" dirty="0"/>
              <a:t>O</a:t>
            </a:r>
            <a:endParaRPr lang="en-US" altLang="zh-CN" dirty="0"/>
          </a:p>
          <a:p>
            <a:pPr marL="514350" indent="-514350">
              <a:lnSpc>
                <a:spcPct val="130000"/>
              </a:lnSpc>
              <a:tabLst>
                <a:tab pos="723900" algn="l"/>
              </a:tabLst>
            </a:pPr>
            <a:r>
              <a:rPr lang="en-US" altLang="zh-CN" dirty="0"/>
              <a:t>    </a:t>
            </a:r>
            <a:r>
              <a:rPr lang="en-US" altLang="zh-CN" dirty="0">
                <a:sym typeface="Wingdings" panose="05000000000000000000" pitchFamily="2" charset="2"/>
              </a:rPr>
              <a:t> </a:t>
            </a:r>
            <a:r>
              <a:rPr lang="zh-CN" altLang="en-US" dirty="0" smtClean="0">
                <a:sym typeface="Wingdings" panose="05000000000000000000" pitchFamily="2" charset="2"/>
              </a:rPr>
              <a:t>蓝矾或胆矾</a:t>
            </a:r>
            <a:r>
              <a:rPr lang="zh-CN" altLang="en-US" dirty="0">
                <a:sym typeface="Wingdings" panose="05000000000000000000" pitchFamily="2" charset="2"/>
              </a:rPr>
              <a:t>， </a:t>
            </a:r>
            <a:r>
              <a:rPr lang="zh-CN" altLang="en-US" dirty="0"/>
              <a:t>蓝色晶体</a:t>
            </a:r>
            <a:endParaRPr lang="zh-CN" alt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70" name="Rectangle 2"/>
          <p:cNvSpPr>
            <a:spLocks noChangeArrowheads="1"/>
          </p:cNvSpPr>
          <p:nvPr/>
        </p:nvSpPr>
        <p:spPr bwMode="auto">
          <a:xfrm>
            <a:off x="8027988" y="6092825"/>
            <a:ext cx="7032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4EBD24CF-43CC-46A2-BBE9-CEBBB3F13CAA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130071" name="Rectangle 3"/>
          <p:cNvSpPr>
            <a:spLocks noChangeArrowheads="1"/>
          </p:cNvSpPr>
          <p:nvPr/>
        </p:nvSpPr>
        <p:spPr bwMode="auto">
          <a:xfrm>
            <a:off x="984525" y="379229"/>
            <a:ext cx="7881937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tabLst>
                <a:tab pos="723900" algn="l"/>
              </a:tabLst>
            </a:pPr>
            <a:r>
              <a:rPr lang="zh-CN" altLang="en-US" dirty="0"/>
              <a:t>胆矾受热后逐步脱去水分子，形成无水</a:t>
            </a:r>
            <a:r>
              <a:rPr lang="en-US" altLang="zh-CN" dirty="0"/>
              <a:t>CuSO</a:t>
            </a:r>
            <a:r>
              <a:rPr lang="en-US" altLang="zh-CN" baseline="-25000" dirty="0"/>
              <a:t>4</a:t>
            </a:r>
            <a:r>
              <a:rPr lang="zh-CN" altLang="en-US" dirty="0"/>
              <a:t>，</a:t>
            </a:r>
            <a:r>
              <a:rPr lang="zh-CN" altLang="en-US" dirty="0" smtClean="0"/>
              <a:t>说明水分子的结合方式存在差异。</a:t>
            </a:r>
            <a:endParaRPr lang="zh-CN" altLang="en-US" dirty="0"/>
          </a:p>
        </p:txBody>
      </p:sp>
      <p:graphicFrame>
        <p:nvGraphicFramePr>
          <p:cNvPr id="130069" name="Object 21"/>
          <p:cNvGraphicFramePr>
            <a:graphicFrameLocks noGrp="1" noChangeAspect="1"/>
          </p:cNvGraphicFramePr>
          <p:nvPr>
            <p:ph idx="4294967295"/>
          </p:nvPr>
        </p:nvGraphicFramePr>
        <p:xfrm>
          <a:off x="974303" y="2132856"/>
          <a:ext cx="7777163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公式" r:id="rId1" imgW="68884800" imgH="11582400" progId="Equation.3">
                  <p:embed/>
                </p:oleObj>
              </mc:Choice>
              <mc:Fallback>
                <p:oleObj name="公式" r:id="rId1" imgW="68884800" imgH="11582400" progId="Equation.3">
                  <p:embed/>
                  <p:pic>
                    <p:nvPicPr>
                      <p:cNvPr id="0" name="图片 17408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74303" y="2132856"/>
                        <a:ext cx="7777163" cy="1308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72" name="Rectangle 2"/>
          <p:cNvSpPr>
            <a:spLocks noChangeArrowheads="1"/>
          </p:cNvSpPr>
          <p:nvPr/>
        </p:nvSpPr>
        <p:spPr bwMode="auto">
          <a:xfrm>
            <a:off x="1105819" y="3919047"/>
            <a:ext cx="7632700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tabLst>
                <a:tab pos="723900" algn="l"/>
              </a:tabLst>
            </a:pPr>
            <a:r>
              <a:rPr lang="zh-CN" altLang="en-US" dirty="0">
                <a:solidFill>
                  <a:srgbClr val="0000CC"/>
                </a:solidFill>
              </a:rPr>
              <a:t>无水硫酸铜 </a:t>
            </a:r>
            <a:r>
              <a:rPr lang="en-US" altLang="zh-CN" dirty="0">
                <a:solidFill>
                  <a:srgbClr val="0000CC"/>
                </a:solidFill>
              </a:rPr>
              <a:t>CuSO</a:t>
            </a:r>
            <a:r>
              <a:rPr lang="en-US" altLang="zh-CN" baseline="-25000" dirty="0">
                <a:solidFill>
                  <a:srgbClr val="0000CC"/>
                </a:solidFill>
              </a:rPr>
              <a:t>4</a:t>
            </a:r>
            <a:r>
              <a:rPr lang="en-US" altLang="zh-CN" dirty="0">
                <a:solidFill>
                  <a:srgbClr val="0000CC"/>
                </a:solidFill>
              </a:rPr>
              <a:t> : </a:t>
            </a:r>
            <a:r>
              <a:rPr lang="en-US" altLang="zh-CN" dirty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r>
              <a:rPr lang="zh-CN" altLang="en-US" dirty="0">
                <a:sym typeface="Wingdings" panose="05000000000000000000" pitchFamily="2" charset="2"/>
              </a:rPr>
              <a:t>白色粉末，不溶于乙醇和乙醚</a:t>
            </a:r>
            <a:r>
              <a:rPr lang="zh-CN" altLang="en-US" dirty="0" smtClean="0">
                <a:sym typeface="Wingdings" panose="05000000000000000000" pitchFamily="2" charset="2"/>
              </a:rPr>
              <a:t>，吸水性后显</a:t>
            </a:r>
            <a:r>
              <a:rPr lang="zh-CN" altLang="en-US" dirty="0">
                <a:sym typeface="Wingdings" panose="05000000000000000000" pitchFamily="2" charset="2"/>
              </a:rPr>
              <a:t>蓝色，用于检验或除去乙醇或乙醚中的微量水分</a:t>
            </a:r>
            <a:r>
              <a:rPr lang="en-US" altLang="zh-CN" dirty="0">
                <a:sym typeface="Wingdings" panose="05000000000000000000" pitchFamily="2" charset="2"/>
              </a:rPr>
              <a:t>(</a:t>
            </a:r>
            <a:r>
              <a:rPr lang="zh-CN" altLang="en-US" dirty="0">
                <a:sym typeface="Wingdings" panose="05000000000000000000" pitchFamily="2" charset="2"/>
              </a:rPr>
              <a:t>或干燥剂</a:t>
            </a:r>
            <a:r>
              <a:rPr lang="en-US" altLang="zh-CN" dirty="0">
                <a:sym typeface="Wingdings" panose="05000000000000000000" pitchFamily="2" charset="2"/>
              </a:rPr>
              <a:t>)</a:t>
            </a:r>
            <a:endParaRPr lang="en-US" altLang="zh-CN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72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矩形 1"/>
          <p:cNvSpPr>
            <a:spLocks noChangeArrowheads="1"/>
          </p:cNvSpPr>
          <p:nvPr/>
        </p:nvSpPr>
        <p:spPr bwMode="auto">
          <a:xfrm>
            <a:off x="971600" y="332656"/>
            <a:ext cx="7869237" cy="3751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tabLst>
                <a:tab pos="723900" algn="l"/>
              </a:tabLst>
            </a:pPr>
            <a:r>
              <a:rPr lang="en-US" altLang="zh-CN" dirty="0"/>
              <a:t>5) </a:t>
            </a:r>
            <a:r>
              <a:rPr lang="zh-CN" altLang="en-US" dirty="0"/>
              <a:t>硝酸铜 </a:t>
            </a:r>
            <a:r>
              <a:rPr lang="en-US" altLang="zh-CN" dirty="0"/>
              <a:t>Cu(NO</a:t>
            </a:r>
            <a:r>
              <a:rPr lang="en-US" altLang="zh-CN" baseline="-25000" dirty="0"/>
              <a:t>3</a:t>
            </a:r>
            <a:r>
              <a:rPr lang="en-US" altLang="zh-CN" dirty="0"/>
              <a:t>)</a:t>
            </a:r>
            <a:r>
              <a:rPr lang="en-US" altLang="zh-CN" baseline="-25000" dirty="0"/>
              <a:t>2</a:t>
            </a:r>
            <a:r>
              <a:rPr lang="en-US" altLang="zh-CN" dirty="0"/>
              <a:t> </a:t>
            </a:r>
            <a:r>
              <a:rPr lang="en-US" altLang="zh-CN" dirty="0">
                <a:sym typeface="Symbol" panose="05050102010706020507" pitchFamily="18" charset="2"/>
              </a:rPr>
              <a:t></a:t>
            </a:r>
            <a:r>
              <a:rPr lang="en-US" altLang="zh-CN" dirty="0"/>
              <a:t>xH</a:t>
            </a:r>
            <a:r>
              <a:rPr lang="en-US" altLang="zh-CN" baseline="-25000" dirty="0"/>
              <a:t>2</a:t>
            </a:r>
            <a:r>
              <a:rPr lang="en-US" altLang="zh-CN" dirty="0"/>
              <a:t>O</a:t>
            </a:r>
            <a:endParaRPr lang="en-US" altLang="zh-CN" dirty="0"/>
          </a:p>
          <a:p>
            <a:pPr>
              <a:lnSpc>
                <a:spcPct val="150000"/>
              </a:lnSpc>
              <a:tabLst>
                <a:tab pos="723900" algn="l"/>
              </a:tabLst>
            </a:pPr>
            <a:r>
              <a:rPr lang="zh-CN" altLang="en-US" dirty="0"/>
              <a:t>    加热脱水不能得到无水盐</a:t>
            </a:r>
            <a:r>
              <a:rPr lang="en-US" altLang="zh-CN" dirty="0"/>
              <a:t>, </a:t>
            </a:r>
            <a:r>
              <a:rPr lang="zh-CN" altLang="en-US" dirty="0"/>
              <a:t>而形成</a:t>
            </a:r>
            <a:r>
              <a:rPr lang="en-US" altLang="zh-CN" dirty="0" err="1"/>
              <a:t>CuO</a:t>
            </a:r>
            <a:endParaRPr lang="en-US" altLang="zh-CN" dirty="0"/>
          </a:p>
          <a:p>
            <a:pPr>
              <a:lnSpc>
                <a:spcPct val="150000"/>
              </a:lnSpc>
              <a:tabLst>
                <a:tab pos="723900" algn="l"/>
              </a:tabLst>
            </a:pPr>
            <a:r>
              <a:rPr lang="en-US" altLang="zh-CN" dirty="0"/>
              <a:t>    </a:t>
            </a:r>
            <a:r>
              <a:rPr lang="zh-CN" altLang="en-US" dirty="0"/>
              <a:t>无水盐的制备</a:t>
            </a:r>
            <a:r>
              <a:rPr lang="en-US" altLang="zh-CN" dirty="0"/>
              <a:t>:   N</a:t>
            </a:r>
            <a:r>
              <a:rPr lang="en-US" altLang="zh-CN" baseline="-25000" dirty="0"/>
              <a:t>2</a:t>
            </a:r>
            <a:r>
              <a:rPr lang="en-US" altLang="zh-CN" dirty="0"/>
              <a:t>O</a:t>
            </a:r>
            <a:r>
              <a:rPr lang="en-US" altLang="zh-CN" baseline="-25000" dirty="0"/>
              <a:t>4</a:t>
            </a:r>
            <a:endParaRPr lang="en-US" altLang="zh-CN" baseline="-25000" dirty="0"/>
          </a:p>
          <a:p>
            <a:pPr>
              <a:lnSpc>
                <a:spcPct val="150000"/>
              </a:lnSpc>
              <a:tabLst>
                <a:tab pos="723900" algn="l"/>
              </a:tabLst>
            </a:pPr>
            <a:r>
              <a:rPr lang="en-US" altLang="zh-CN" dirty="0"/>
              <a:t>6) </a:t>
            </a:r>
            <a:r>
              <a:rPr lang="zh-CN" altLang="en-US" dirty="0"/>
              <a:t>碱式碳酸铜，</a:t>
            </a:r>
            <a:r>
              <a:rPr lang="en-US" altLang="zh-CN" dirty="0"/>
              <a:t> </a:t>
            </a:r>
            <a:r>
              <a:rPr lang="zh-CN" altLang="en-US" dirty="0"/>
              <a:t>孔雀石，铜锈</a:t>
            </a:r>
            <a:r>
              <a:rPr lang="en-US" altLang="zh-CN" dirty="0"/>
              <a:t>(</a:t>
            </a:r>
            <a:r>
              <a:rPr lang="zh-CN" altLang="en-US" dirty="0"/>
              <a:t>铜绿</a:t>
            </a:r>
            <a:r>
              <a:rPr lang="en-US" altLang="zh-CN" dirty="0"/>
              <a:t>)</a:t>
            </a:r>
            <a:endParaRPr lang="en-US" altLang="zh-CN" dirty="0"/>
          </a:p>
          <a:p>
            <a:pPr>
              <a:lnSpc>
                <a:spcPct val="150000"/>
              </a:lnSpc>
              <a:tabLst>
                <a:tab pos="723900" algn="l"/>
              </a:tabLst>
            </a:pPr>
            <a:r>
              <a:rPr lang="en-US" altLang="zh-CN" dirty="0"/>
              <a:t>     Cu</a:t>
            </a:r>
            <a:r>
              <a:rPr lang="en-US" altLang="zh-CN" baseline="30000" dirty="0"/>
              <a:t>2+</a:t>
            </a:r>
            <a:r>
              <a:rPr lang="en-US" altLang="zh-CN" dirty="0"/>
              <a:t> + CO</a:t>
            </a:r>
            <a:r>
              <a:rPr lang="en-US" altLang="zh-CN" baseline="-25000" dirty="0"/>
              <a:t>3</a:t>
            </a:r>
            <a:r>
              <a:rPr lang="en-US" altLang="zh-CN" baseline="30000" dirty="0"/>
              <a:t>2-</a:t>
            </a:r>
            <a:r>
              <a:rPr lang="en-US" altLang="zh-CN" dirty="0"/>
              <a:t>  + H</a:t>
            </a:r>
            <a:r>
              <a:rPr lang="en-US" altLang="zh-CN" baseline="-25000" dirty="0"/>
              <a:t>2</a:t>
            </a:r>
            <a:r>
              <a:rPr lang="en-US" altLang="zh-CN" dirty="0"/>
              <a:t>O</a:t>
            </a:r>
            <a:r>
              <a:rPr lang="en-US" altLang="zh-CN" dirty="0">
                <a:sym typeface="Symbol" panose="05050102010706020507" pitchFamily="18" charset="2"/>
              </a:rPr>
              <a:t>  </a:t>
            </a:r>
            <a:r>
              <a:rPr lang="en-US" altLang="zh-CN" dirty="0"/>
              <a:t>Cu</a:t>
            </a:r>
            <a:r>
              <a:rPr lang="en-US" altLang="zh-CN" baseline="-25000" dirty="0"/>
              <a:t>2</a:t>
            </a:r>
            <a:r>
              <a:rPr lang="en-US" altLang="zh-CN" dirty="0"/>
              <a:t>(OH)</a:t>
            </a:r>
            <a:r>
              <a:rPr lang="en-US" altLang="zh-CN" baseline="-25000" dirty="0"/>
              <a:t>2</a:t>
            </a:r>
            <a:r>
              <a:rPr lang="en-US" altLang="zh-CN" dirty="0"/>
              <a:t>CO</a:t>
            </a:r>
            <a:r>
              <a:rPr lang="en-US" altLang="zh-CN" baseline="-25000" dirty="0"/>
              <a:t>3</a:t>
            </a:r>
            <a:endParaRPr lang="en-US" altLang="zh-CN" baseline="-25000" dirty="0"/>
          </a:p>
        </p:txBody>
      </p:sp>
      <p:sp>
        <p:nvSpPr>
          <p:cNvPr id="182275" name="Rectangle 2"/>
          <p:cNvSpPr>
            <a:spLocks noChangeArrowheads="1"/>
          </p:cNvSpPr>
          <p:nvPr/>
        </p:nvSpPr>
        <p:spPr bwMode="auto">
          <a:xfrm>
            <a:off x="8101013" y="6092825"/>
            <a:ext cx="6302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7ABE47F7-8C08-4A59-A13A-868F838F7301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45667" y="4252998"/>
            <a:ext cx="4321101" cy="2304877"/>
            <a:chOff x="3635896" y="4260850"/>
            <a:chExt cx="4321101" cy="2304877"/>
          </a:xfrm>
        </p:grpSpPr>
        <p:pic>
          <p:nvPicPr>
            <p:cNvPr id="3" name="Picture 5" descr="12－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3635896" y="4260850"/>
              <a:ext cx="1943100" cy="228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130" name="Picture 2" descr="http://d.hiphotos.baidu.com/baike/w%3D268/sign=c0a0b4e64e4a20a4311e3bc1a8539847/d439b6003af33a876ae6eceec75c10385243b5bf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260850"/>
              <a:ext cx="2304877" cy="2304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ChangeArrowheads="1"/>
          </p:cNvSpPr>
          <p:nvPr/>
        </p:nvSpPr>
        <p:spPr bwMode="auto">
          <a:xfrm>
            <a:off x="900112" y="178534"/>
            <a:ext cx="1871687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00CC"/>
                </a:solidFill>
              </a:rPr>
              <a:t>2.  </a:t>
            </a:r>
            <a:r>
              <a:rPr lang="en-US" altLang="zh-CN" sz="3600" dirty="0" err="1" smtClean="0">
                <a:solidFill>
                  <a:srgbClr val="0000CC"/>
                </a:solidFill>
              </a:rPr>
              <a:t>CuX</a:t>
            </a:r>
            <a:endParaRPr lang="zh-CN" altLang="en-US" sz="3600" dirty="0">
              <a:solidFill>
                <a:srgbClr val="0000CC"/>
              </a:solidFill>
            </a:endParaRP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827087" y="44624"/>
            <a:ext cx="8117621" cy="48936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dirty="0">
                <a:solidFill>
                  <a:srgbClr val="0000CC"/>
                </a:solidFill>
              </a:rPr>
              <a:t> </a:t>
            </a:r>
            <a:r>
              <a:rPr kumimoji="1" lang="en-US" altLang="zh-CN" dirty="0" smtClean="0">
                <a:solidFill>
                  <a:srgbClr val="0000CC"/>
                </a:solidFill>
              </a:rPr>
              <a:t>                      </a:t>
            </a:r>
            <a:r>
              <a:rPr kumimoji="1" lang="zh-CN" altLang="en-US" dirty="0" smtClean="0">
                <a:solidFill>
                  <a:srgbClr val="0000CC"/>
                </a:solidFill>
              </a:rPr>
              <a:t>白色</a:t>
            </a:r>
            <a:r>
              <a:rPr kumimoji="1" lang="zh-CN" altLang="en-US" dirty="0">
                <a:solidFill>
                  <a:srgbClr val="0000CC"/>
                </a:solidFill>
              </a:rPr>
              <a:t>，</a:t>
            </a:r>
            <a:r>
              <a:rPr kumimoji="1" lang="zh-CN" altLang="en-US" dirty="0"/>
              <a:t>难溶于水 </a:t>
            </a:r>
            <a:r>
              <a:rPr kumimoji="1" lang="en-US" altLang="zh-CN" dirty="0"/>
              <a:t>(</a:t>
            </a:r>
            <a:r>
              <a:rPr kumimoji="1" lang="zh-CN" altLang="en-US" dirty="0"/>
              <a:t>除</a:t>
            </a:r>
            <a:r>
              <a:rPr kumimoji="1" lang="en-US" altLang="zh-CN" dirty="0"/>
              <a:t>F</a:t>
            </a:r>
            <a:r>
              <a:rPr kumimoji="1" lang="zh-CN" altLang="en-US" dirty="0"/>
              <a:t>外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  <a:p>
            <a:pPr>
              <a:lnSpc>
                <a:spcPct val="130000"/>
              </a:lnSpc>
            </a:pPr>
            <a:r>
              <a:rPr kumimoji="1" lang="zh-CN" altLang="en-US" sz="2800" dirty="0">
                <a:solidFill>
                  <a:srgbClr val="0000CC"/>
                </a:solidFill>
              </a:rPr>
              <a:t>制备：</a:t>
            </a:r>
            <a:r>
              <a:rPr kumimoji="1" lang="en-US" altLang="zh-CN" sz="2800" dirty="0"/>
              <a:t>Cu</a:t>
            </a:r>
            <a:r>
              <a:rPr kumimoji="1" lang="en-US" altLang="zh-CN" sz="2800" baseline="30000" dirty="0"/>
              <a:t>2+</a:t>
            </a:r>
            <a:r>
              <a:rPr kumimoji="1" lang="zh-CN" altLang="en-US" sz="2800" dirty="0"/>
              <a:t>与还原剂如</a:t>
            </a:r>
            <a:r>
              <a:rPr kumimoji="1" lang="en-US" altLang="zh-CN" sz="2800" dirty="0">
                <a:solidFill>
                  <a:srgbClr val="FF0000"/>
                </a:solidFill>
              </a:rPr>
              <a:t>Cu,  I</a:t>
            </a:r>
            <a:r>
              <a:rPr kumimoji="1" lang="en-US" altLang="zh-CN" sz="2800" baseline="30000" dirty="0">
                <a:solidFill>
                  <a:srgbClr val="FF0000"/>
                </a:solidFill>
              </a:rPr>
              <a:t>-</a:t>
            </a:r>
            <a:r>
              <a:rPr kumimoji="1" lang="en-US" altLang="zh-CN" sz="2800" dirty="0">
                <a:solidFill>
                  <a:srgbClr val="FF0000"/>
                </a:solidFill>
              </a:rPr>
              <a:t>, Sn</a:t>
            </a:r>
            <a:r>
              <a:rPr kumimoji="1" lang="en-US" altLang="zh-CN" sz="2800" baseline="30000" dirty="0">
                <a:solidFill>
                  <a:srgbClr val="FF0000"/>
                </a:solidFill>
              </a:rPr>
              <a:t>2</a:t>
            </a:r>
            <a:r>
              <a:rPr kumimoji="1" lang="zh-CN" altLang="en-US" sz="2800" baseline="30000" dirty="0">
                <a:solidFill>
                  <a:srgbClr val="FF0000"/>
                </a:solidFill>
              </a:rPr>
              <a:t>＋</a:t>
            </a:r>
            <a:r>
              <a:rPr kumimoji="1" lang="en-US" altLang="zh-CN" sz="2800" dirty="0">
                <a:solidFill>
                  <a:srgbClr val="FF0000"/>
                </a:solidFill>
              </a:rPr>
              <a:t>, SO</a:t>
            </a:r>
            <a:r>
              <a:rPr kumimoji="1" lang="en-US" altLang="zh-CN" sz="2800" baseline="-25000" dirty="0">
                <a:solidFill>
                  <a:srgbClr val="FF0000"/>
                </a:solidFill>
              </a:rPr>
              <a:t>2</a:t>
            </a:r>
            <a:r>
              <a:rPr kumimoji="1" lang="zh-CN" altLang="en-US" sz="2800" dirty="0"/>
              <a:t>反应得到</a:t>
            </a:r>
            <a:endParaRPr kumimoji="1" lang="zh-CN" altLang="en-US" sz="2800" dirty="0"/>
          </a:p>
          <a:p>
            <a:pPr>
              <a:lnSpc>
                <a:spcPct val="130000"/>
              </a:lnSpc>
            </a:pPr>
            <a:r>
              <a:rPr kumimoji="1" lang="zh-CN" altLang="en-US" sz="2800" dirty="0">
                <a:solidFill>
                  <a:schemeClr val="tx1"/>
                </a:solidFill>
              </a:rPr>
              <a:t>     </a:t>
            </a:r>
            <a:r>
              <a:rPr kumimoji="1" lang="en-US" altLang="zh-CN" sz="3000" dirty="0" smtClean="0"/>
              <a:t>Cu </a:t>
            </a:r>
            <a:r>
              <a:rPr kumimoji="1" lang="en-US" altLang="zh-CN" sz="3000" dirty="0"/>
              <a:t>+ CuCl</a:t>
            </a:r>
            <a:r>
              <a:rPr kumimoji="1" lang="en-US" altLang="zh-CN" sz="3000" baseline="-25000" dirty="0"/>
              <a:t>2 </a:t>
            </a:r>
            <a:r>
              <a:rPr kumimoji="1" lang="en-US" altLang="zh-CN" sz="3000" dirty="0"/>
              <a:t>+</a:t>
            </a:r>
            <a:r>
              <a:rPr kumimoji="1" lang="en-US" altLang="zh-CN" sz="3000" baseline="-25000" dirty="0"/>
              <a:t> </a:t>
            </a:r>
            <a:r>
              <a:rPr kumimoji="1" lang="en-US" altLang="zh-CN" sz="3000" dirty="0" err="1"/>
              <a:t>HCl</a:t>
            </a:r>
            <a:r>
              <a:rPr kumimoji="1" lang="en-US" altLang="zh-CN" sz="3000" dirty="0"/>
              <a:t>(</a:t>
            </a:r>
            <a:r>
              <a:rPr kumimoji="1" lang="zh-CN" altLang="en-US" sz="3000" dirty="0"/>
              <a:t>浓</a:t>
            </a:r>
            <a:r>
              <a:rPr kumimoji="1" lang="en-US" altLang="zh-CN" sz="3000" dirty="0"/>
              <a:t>) </a:t>
            </a:r>
            <a:r>
              <a:rPr kumimoji="1" lang="zh-CN" altLang="en-US" sz="3000" dirty="0"/>
              <a:t>＝ </a:t>
            </a:r>
            <a:r>
              <a:rPr kumimoji="1" lang="en-US" altLang="zh-CN" sz="3000" dirty="0"/>
              <a:t>2H[CuCl</a:t>
            </a:r>
            <a:r>
              <a:rPr kumimoji="1" lang="en-US" altLang="zh-CN" sz="3000" baseline="-25000" dirty="0"/>
              <a:t>2</a:t>
            </a:r>
            <a:r>
              <a:rPr kumimoji="1" lang="en-US" altLang="zh-CN" sz="3000" dirty="0" smtClean="0"/>
              <a:t>] </a:t>
            </a:r>
            <a:r>
              <a:rPr kumimoji="1" lang="en-US" altLang="zh-CN" sz="3000" dirty="0" smtClean="0">
                <a:sym typeface="Wingdings" panose="05000000000000000000" pitchFamily="2" charset="2"/>
              </a:rPr>
              <a:t> </a:t>
            </a:r>
            <a:r>
              <a:rPr kumimoji="1" lang="en-US" altLang="zh-CN" sz="3000" dirty="0" err="1" smtClean="0">
                <a:sym typeface="Wingdings" panose="05000000000000000000" pitchFamily="2" charset="2"/>
              </a:rPr>
              <a:t>CuCl</a:t>
            </a:r>
            <a:r>
              <a:rPr kumimoji="1" lang="en-US" altLang="zh-CN" sz="3000" dirty="0" smtClean="0"/>
              <a:t>↓</a:t>
            </a:r>
            <a:endParaRPr kumimoji="1" lang="zh-CN" altLang="en-US" sz="3000" baseline="30000" dirty="0"/>
          </a:p>
          <a:p>
            <a:pPr>
              <a:lnSpc>
                <a:spcPct val="130000"/>
              </a:lnSpc>
            </a:pPr>
            <a:r>
              <a:rPr kumimoji="1" lang="en-US" altLang="zh-CN" sz="3000" dirty="0" smtClean="0"/>
              <a:t>            2Cu</a:t>
            </a:r>
            <a:r>
              <a:rPr kumimoji="1" lang="en-US" altLang="zh-CN" sz="3000" baseline="30000" dirty="0" smtClean="0"/>
              <a:t>2</a:t>
            </a:r>
            <a:r>
              <a:rPr kumimoji="1" lang="en-US" altLang="zh-CN" sz="3000" baseline="30000" dirty="0"/>
              <a:t>+ </a:t>
            </a:r>
            <a:r>
              <a:rPr kumimoji="1" lang="en-US" altLang="zh-CN" sz="3000" dirty="0"/>
              <a:t>+ 4 I</a:t>
            </a:r>
            <a:r>
              <a:rPr kumimoji="1" lang="en-US" altLang="zh-CN" sz="3000" baseline="30000" dirty="0"/>
              <a:t>- </a:t>
            </a:r>
            <a:r>
              <a:rPr kumimoji="1" lang="zh-CN" altLang="en-US" sz="3000" dirty="0"/>
              <a:t>＝ </a:t>
            </a:r>
            <a:r>
              <a:rPr kumimoji="1" lang="en-US" altLang="zh-CN" sz="3000" dirty="0"/>
              <a:t>2CuI (</a:t>
            </a:r>
            <a:r>
              <a:rPr kumimoji="1" lang="zh-CN" altLang="en-US" sz="3000" dirty="0"/>
              <a:t>白色</a:t>
            </a:r>
            <a:r>
              <a:rPr kumimoji="1" lang="en-US" altLang="zh-CN" sz="3000" dirty="0"/>
              <a:t>)↓</a:t>
            </a:r>
            <a:r>
              <a:rPr kumimoji="1" lang="zh-CN" altLang="en-US" sz="3000" dirty="0"/>
              <a:t>＋ </a:t>
            </a:r>
            <a:r>
              <a:rPr kumimoji="1" lang="en-US" altLang="zh-CN" sz="3000" dirty="0"/>
              <a:t>I</a:t>
            </a:r>
            <a:r>
              <a:rPr kumimoji="1" lang="en-US" altLang="zh-CN" sz="3000" baseline="-25000" dirty="0"/>
              <a:t>2</a:t>
            </a:r>
            <a:endParaRPr kumimoji="1" lang="en-US" altLang="zh-CN" sz="3000" baseline="-25000" dirty="0"/>
          </a:p>
          <a:p>
            <a:pPr>
              <a:lnSpc>
                <a:spcPct val="130000"/>
              </a:lnSpc>
            </a:pPr>
            <a:r>
              <a:rPr kumimoji="1" lang="en-US" altLang="zh-CN" sz="3000" baseline="-25000" dirty="0"/>
              <a:t>                </a:t>
            </a:r>
            <a:r>
              <a:rPr kumimoji="1" lang="en-US" altLang="zh-CN" sz="3000" dirty="0"/>
              <a:t>2</a:t>
            </a:r>
            <a:r>
              <a:rPr kumimoji="1" lang="en-US" altLang="zh-CN" sz="3000" baseline="-25000" dirty="0"/>
              <a:t> </a:t>
            </a:r>
            <a:r>
              <a:rPr kumimoji="1" lang="en-US" altLang="zh-CN" sz="3000" dirty="0"/>
              <a:t>Cu</a:t>
            </a:r>
            <a:r>
              <a:rPr kumimoji="1" lang="en-US" altLang="zh-CN" sz="3000" baseline="30000" dirty="0"/>
              <a:t>2</a:t>
            </a:r>
            <a:r>
              <a:rPr kumimoji="1" lang="zh-CN" altLang="en-US" sz="3000" baseline="30000" dirty="0"/>
              <a:t>＋</a:t>
            </a:r>
            <a:r>
              <a:rPr kumimoji="1" lang="zh-CN" altLang="en-US" sz="3000" dirty="0"/>
              <a:t>＋ </a:t>
            </a:r>
            <a:r>
              <a:rPr kumimoji="1" lang="en-US" altLang="zh-CN" sz="3000" dirty="0"/>
              <a:t>Sn</a:t>
            </a:r>
            <a:r>
              <a:rPr kumimoji="1" lang="en-US" altLang="zh-CN" sz="3000" baseline="30000" dirty="0"/>
              <a:t>2</a:t>
            </a:r>
            <a:r>
              <a:rPr kumimoji="1" lang="zh-CN" altLang="en-US" sz="3000" baseline="30000" dirty="0"/>
              <a:t>＋ </a:t>
            </a:r>
            <a:r>
              <a:rPr kumimoji="1" lang="en-US" altLang="zh-CN" sz="3000" dirty="0"/>
              <a:t>+ 2 Cl</a:t>
            </a:r>
            <a:r>
              <a:rPr kumimoji="1" lang="en-US" altLang="zh-CN" sz="3000" baseline="30000" dirty="0"/>
              <a:t>-</a:t>
            </a:r>
            <a:r>
              <a:rPr kumimoji="1" lang="en-US" altLang="zh-CN" sz="3000" dirty="0"/>
              <a:t>  = 2 </a:t>
            </a:r>
            <a:r>
              <a:rPr kumimoji="1" lang="en-US" altLang="zh-CN" sz="3000" dirty="0" err="1"/>
              <a:t>CuCl</a:t>
            </a:r>
            <a:r>
              <a:rPr kumimoji="1" lang="en-US" altLang="zh-CN" sz="3000" dirty="0"/>
              <a:t> </a:t>
            </a:r>
            <a:r>
              <a:rPr kumimoji="1" lang="en-US" altLang="zh-CN" sz="3000" dirty="0">
                <a:sym typeface="Symbol" panose="05050102010706020507" pitchFamily="18" charset="2"/>
              </a:rPr>
              <a:t></a:t>
            </a:r>
            <a:r>
              <a:rPr kumimoji="1" lang="en-US" altLang="zh-CN" sz="3000" dirty="0"/>
              <a:t> + Sn</a:t>
            </a:r>
            <a:r>
              <a:rPr kumimoji="1" lang="en-US" altLang="zh-CN" sz="3000" baseline="30000" dirty="0"/>
              <a:t>4+</a:t>
            </a:r>
            <a:endParaRPr kumimoji="1" lang="en-US" altLang="zh-CN" sz="3000" baseline="30000" dirty="0"/>
          </a:p>
          <a:p>
            <a:pPr>
              <a:lnSpc>
                <a:spcPct val="130000"/>
              </a:lnSpc>
            </a:pPr>
            <a:r>
              <a:rPr kumimoji="1" lang="en-US" altLang="zh-CN" sz="3000" baseline="-25000" dirty="0"/>
              <a:t> </a:t>
            </a:r>
            <a:r>
              <a:rPr kumimoji="1" lang="en-US" altLang="zh-CN" sz="3000" dirty="0"/>
              <a:t>2 Cu</a:t>
            </a:r>
            <a:r>
              <a:rPr kumimoji="1" lang="en-US" altLang="zh-CN" sz="3000" baseline="30000" dirty="0"/>
              <a:t>2</a:t>
            </a:r>
            <a:r>
              <a:rPr kumimoji="1" lang="en-US" altLang="zh-CN" sz="3000" baseline="30000" dirty="0" smtClean="0"/>
              <a:t>+</a:t>
            </a:r>
            <a:r>
              <a:rPr kumimoji="1" lang="en-US" altLang="zh-CN" sz="3000" dirty="0" smtClean="0"/>
              <a:t>+SO</a:t>
            </a:r>
            <a:r>
              <a:rPr kumimoji="1" lang="en-US" altLang="zh-CN" sz="3000" baseline="-25000" dirty="0" smtClean="0"/>
              <a:t>2</a:t>
            </a:r>
            <a:r>
              <a:rPr kumimoji="1" lang="en-US" altLang="zh-CN" sz="3000" dirty="0" smtClean="0"/>
              <a:t>+ 2H</a:t>
            </a:r>
            <a:r>
              <a:rPr kumimoji="1" lang="en-US" altLang="zh-CN" sz="3000" baseline="-25000" dirty="0" smtClean="0"/>
              <a:t>2</a:t>
            </a:r>
            <a:r>
              <a:rPr kumimoji="1" lang="en-US" altLang="zh-CN" sz="3000" dirty="0" smtClean="0"/>
              <a:t>O+2Cl</a:t>
            </a:r>
            <a:r>
              <a:rPr kumimoji="1" lang="en-US" altLang="zh-CN" sz="3000" baseline="30000" dirty="0" smtClean="0"/>
              <a:t>-</a:t>
            </a:r>
            <a:r>
              <a:rPr kumimoji="1" lang="en-US" altLang="zh-CN" sz="3000" dirty="0" smtClean="0"/>
              <a:t> </a:t>
            </a:r>
            <a:r>
              <a:rPr kumimoji="1" lang="en-US" altLang="zh-CN" sz="3000" dirty="0"/>
              <a:t>= 2CuCl↓+ SO</a:t>
            </a:r>
            <a:r>
              <a:rPr kumimoji="1" lang="en-US" altLang="zh-CN" sz="3000" baseline="-25000" dirty="0"/>
              <a:t>4</a:t>
            </a:r>
            <a:r>
              <a:rPr kumimoji="1" lang="en-US" altLang="zh-CN" sz="3000" baseline="30000" dirty="0"/>
              <a:t>2- </a:t>
            </a:r>
            <a:r>
              <a:rPr kumimoji="1" lang="en-US" altLang="zh-CN" sz="3000" dirty="0"/>
              <a:t>+ 4H</a:t>
            </a:r>
            <a:r>
              <a:rPr kumimoji="1" lang="en-US" altLang="zh-CN" sz="3000" baseline="30000" dirty="0"/>
              <a:t>+</a:t>
            </a:r>
            <a:endParaRPr kumimoji="1" lang="en-US" altLang="zh-CN" sz="3000" baseline="30000" dirty="0"/>
          </a:p>
          <a:p>
            <a:pPr>
              <a:lnSpc>
                <a:spcPct val="130000"/>
              </a:lnSpc>
            </a:pPr>
            <a:r>
              <a:rPr kumimoji="1" lang="en-US" altLang="zh-CN" sz="3000" dirty="0">
                <a:solidFill>
                  <a:schemeClr val="tx1"/>
                </a:solidFill>
              </a:rPr>
              <a:t>              </a:t>
            </a:r>
            <a:r>
              <a:rPr kumimoji="1" lang="en-US" altLang="zh-CN" sz="3000" dirty="0" err="1">
                <a:solidFill>
                  <a:srgbClr val="FF0000"/>
                </a:solidFill>
              </a:rPr>
              <a:t>CuCl</a:t>
            </a:r>
            <a:r>
              <a:rPr kumimoji="1" lang="zh-CN" altLang="en-US" sz="3000" dirty="0">
                <a:solidFill>
                  <a:srgbClr val="FF0000"/>
                </a:solidFill>
              </a:rPr>
              <a:t>可溶于浓盐酸和氨水</a:t>
            </a:r>
            <a:r>
              <a:rPr kumimoji="1" lang="zh-CN" altLang="en-US" sz="3000" dirty="0">
                <a:solidFill>
                  <a:schemeClr val="tx1"/>
                </a:solidFill>
              </a:rPr>
              <a:t>类似</a:t>
            </a:r>
            <a:r>
              <a:rPr kumimoji="1" lang="en-US" altLang="zh-CN" sz="3000" dirty="0">
                <a:solidFill>
                  <a:schemeClr val="tx1"/>
                </a:solidFill>
              </a:rPr>
              <a:t>)      </a:t>
            </a:r>
            <a:endParaRPr kumimoji="1" lang="en-US" altLang="zh-CN" sz="30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kumimoji="1" lang="en-US" altLang="zh-CN" sz="3000" dirty="0"/>
              <a:t>               [Cu(NH</a:t>
            </a:r>
            <a:r>
              <a:rPr kumimoji="1" lang="en-US" altLang="zh-CN" sz="3000" baseline="-25000" dirty="0"/>
              <a:t>3</a:t>
            </a:r>
            <a:r>
              <a:rPr kumimoji="1" lang="en-US" altLang="zh-CN" sz="3000" dirty="0"/>
              <a:t>)</a:t>
            </a:r>
            <a:r>
              <a:rPr kumimoji="1" lang="en-US" altLang="zh-CN" sz="3000" baseline="-25000" dirty="0"/>
              <a:t>2</a:t>
            </a:r>
            <a:r>
              <a:rPr kumimoji="1" lang="en-US" altLang="zh-CN" sz="3000" dirty="0"/>
              <a:t>]</a:t>
            </a:r>
            <a:r>
              <a:rPr kumimoji="1" lang="en-US" altLang="zh-CN" sz="3000" baseline="30000" dirty="0"/>
              <a:t>+</a:t>
            </a:r>
            <a:r>
              <a:rPr kumimoji="1" lang="en-US" altLang="zh-CN" sz="3000" dirty="0"/>
              <a:t> </a:t>
            </a:r>
            <a:r>
              <a:rPr kumimoji="1" lang="en-US" altLang="zh-CN" sz="3000" dirty="0">
                <a:sym typeface="Wingdings" panose="05000000000000000000" pitchFamily="2" charset="2"/>
              </a:rPr>
              <a:t>  [Cu(NH</a:t>
            </a:r>
            <a:r>
              <a:rPr kumimoji="1" lang="en-US" altLang="zh-CN" sz="3000" baseline="-25000" dirty="0">
                <a:sym typeface="Wingdings" panose="05000000000000000000" pitchFamily="2" charset="2"/>
              </a:rPr>
              <a:t>3</a:t>
            </a:r>
            <a:r>
              <a:rPr kumimoji="1" lang="en-US" altLang="zh-CN" sz="3000" dirty="0">
                <a:sym typeface="Wingdings" panose="05000000000000000000" pitchFamily="2" charset="2"/>
              </a:rPr>
              <a:t>)</a:t>
            </a:r>
            <a:r>
              <a:rPr kumimoji="1" lang="en-US" altLang="zh-CN" sz="3000" baseline="-25000" dirty="0">
                <a:sym typeface="Wingdings" panose="05000000000000000000" pitchFamily="2" charset="2"/>
              </a:rPr>
              <a:t>4</a:t>
            </a:r>
            <a:r>
              <a:rPr kumimoji="1" lang="en-US" altLang="zh-CN" sz="3000" dirty="0">
                <a:sym typeface="Wingdings" panose="05000000000000000000" pitchFamily="2" charset="2"/>
              </a:rPr>
              <a:t>]</a:t>
            </a:r>
            <a:r>
              <a:rPr kumimoji="1" lang="en-US" altLang="zh-CN" sz="3000" baseline="30000" dirty="0">
                <a:sym typeface="Wingdings" panose="05000000000000000000" pitchFamily="2" charset="2"/>
              </a:rPr>
              <a:t>2+</a:t>
            </a:r>
            <a:endParaRPr kumimoji="1" lang="en-US" altLang="zh-CN" sz="3000" baseline="30000" dirty="0">
              <a:sym typeface="Wingdings" panose="05000000000000000000" pitchFamily="2" charset="2"/>
            </a:endParaRPr>
          </a:p>
        </p:txBody>
      </p:sp>
      <p:sp>
        <p:nvSpPr>
          <p:cNvPr id="183299" name="Rectangle 4"/>
          <p:cNvSpPr>
            <a:spLocks noChangeArrowheads="1"/>
          </p:cNvSpPr>
          <p:nvPr/>
        </p:nvSpPr>
        <p:spPr bwMode="auto">
          <a:xfrm>
            <a:off x="8243888" y="6092825"/>
            <a:ext cx="6492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5226D45E-1AD6-493C-9D88-2FEC882E116C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pic>
        <p:nvPicPr>
          <p:cNvPr id="175106" name="Picture 2" descr="http://h.hiphotos.baidu.com/baike/c0%3Dbaike72%2C5%2C5%2C72%2C24/sign=990488ab0a7b020818c437b303b099b6/e61190ef76c6a7ef39190828fdfaaf51f3de6685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51" y="4149080"/>
            <a:ext cx="1777900" cy="170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08" name="Picture 4" descr="http://www.sh-cxsy.cn/admin/upload/bookpic/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53" y="5085184"/>
            <a:ext cx="2304256" cy="156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10" name="Picture 6" descr="http://img1.imgtn.bdimg.com/it/u=458371844,6739631&amp;fm=21&amp;gp=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425" y="5088086"/>
            <a:ext cx="1921129" cy="155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12" name="Picture 8" descr="http://h.hiphotos.baidu.com/baike/w%3D268/sign=c0785f1e1f30e924cfa49b3774096e66/472309f790529822b57e7bd5d7ca7bcb0a46d4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314" y="5135645"/>
            <a:ext cx="1511982" cy="151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452597" y="6257637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err="1" smtClean="0">
                <a:solidFill>
                  <a:srgbClr val="0000CC"/>
                </a:solidFill>
              </a:rPr>
              <a:t>CuX</a:t>
            </a:r>
            <a:r>
              <a:rPr kumimoji="1" lang="en-US" altLang="zh-CN" dirty="0" smtClean="0">
                <a:solidFill>
                  <a:srgbClr val="0000CC"/>
                </a:solidFill>
              </a:rPr>
              <a:t> </a:t>
            </a:r>
            <a:endParaRPr lang="zh-CN" alt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1042988" y="338138"/>
            <a:ext cx="7561262" cy="50167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dirty="0" err="1">
                <a:solidFill>
                  <a:srgbClr val="0000FF"/>
                </a:solidFill>
              </a:rPr>
              <a:t>CuI</a:t>
            </a:r>
            <a:r>
              <a:rPr kumimoji="1" lang="en-US" altLang="zh-CN" dirty="0">
                <a:solidFill>
                  <a:srgbClr val="0000FF"/>
                </a:solidFill>
              </a:rPr>
              <a:t> </a:t>
            </a:r>
            <a:r>
              <a:rPr kumimoji="1" lang="zh-CN" altLang="en-US" dirty="0">
                <a:solidFill>
                  <a:srgbClr val="0000FF"/>
                </a:solidFill>
              </a:rPr>
              <a:t>的应用</a:t>
            </a:r>
            <a:r>
              <a:rPr kumimoji="1" lang="en-US" altLang="zh-CN" dirty="0">
                <a:solidFill>
                  <a:srgbClr val="0000FF"/>
                </a:solidFill>
              </a:rPr>
              <a:t>:  </a:t>
            </a:r>
            <a:r>
              <a:rPr kumimoji="1" lang="zh-CN" altLang="en-US" dirty="0">
                <a:solidFill>
                  <a:srgbClr val="0000FF"/>
                </a:solidFill>
              </a:rPr>
              <a:t>具氧化性，</a:t>
            </a:r>
            <a:r>
              <a:rPr kumimoji="1" lang="zh-CN" altLang="en-US" dirty="0"/>
              <a:t>易与</a:t>
            </a:r>
            <a:r>
              <a:rPr kumimoji="1" lang="en-US" altLang="zh-CN" dirty="0"/>
              <a:t>Hg</a:t>
            </a:r>
            <a:r>
              <a:rPr kumimoji="1" lang="zh-CN" altLang="en-US" dirty="0"/>
              <a:t>反应生成</a:t>
            </a:r>
            <a:r>
              <a:rPr kumimoji="1" lang="en-US" altLang="zh-CN" dirty="0"/>
              <a:t>Hg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I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 (</a:t>
            </a:r>
            <a:r>
              <a:rPr kumimoji="1" lang="zh-CN" altLang="en-US" dirty="0"/>
              <a:t>由白色变为亮黄色到暗红色</a:t>
            </a:r>
            <a:r>
              <a:rPr kumimoji="1" lang="en-US" altLang="zh-CN" dirty="0"/>
              <a:t>)</a:t>
            </a:r>
            <a:r>
              <a:rPr kumimoji="1" lang="zh-CN" altLang="en-US" dirty="0"/>
              <a:t>，反映空气中</a:t>
            </a:r>
            <a:r>
              <a:rPr kumimoji="1" lang="en-US" altLang="zh-CN" dirty="0"/>
              <a:t>Hg</a:t>
            </a:r>
            <a:r>
              <a:rPr kumimoji="1" lang="zh-CN" altLang="en-US" dirty="0"/>
              <a:t>含量是否超标  </a:t>
            </a:r>
            <a:r>
              <a:rPr kumimoji="1" lang="en-US" altLang="zh-CN" dirty="0"/>
              <a:t>( &gt; 0.1 mg/m</a:t>
            </a:r>
            <a:r>
              <a:rPr kumimoji="1" lang="en-US" altLang="zh-CN" baseline="30000" dirty="0"/>
              <a:t>3</a:t>
            </a:r>
            <a:r>
              <a:rPr kumimoji="1" lang="en-US" altLang="zh-CN" dirty="0"/>
              <a:t>)</a:t>
            </a:r>
            <a:endParaRPr kumimoji="1" lang="en-US" altLang="zh-CN" dirty="0"/>
          </a:p>
          <a:p>
            <a:pPr>
              <a:lnSpc>
                <a:spcPct val="200000"/>
              </a:lnSpc>
            </a:pPr>
            <a:r>
              <a:rPr kumimoji="1" lang="en-US" altLang="zh-CN" sz="2800" dirty="0"/>
              <a:t>       </a:t>
            </a:r>
            <a:r>
              <a:rPr kumimoji="1" lang="en-US" altLang="zh-CN" dirty="0" smtClean="0"/>
              <a:t>2 </a:t>
            </a:r>
            <a:r>
              <a:rPr kumimoji="1" lang="en-US" altLang="zh-CN" dirty="0" err="1"/>
              <a:t>CuI</a:t>
            </a:r>
            <a:r>
              <a:rPr kumimoji="1" lang="en-US" altLang="zh-CN" dirty="0"/>
              <a:t> </a:t>
            </a:r>
            <a:r>
              <a:rPr kumimoji="1" lang="zh-CN" altLang="en-US" dirty="0"/>
              <a:t>＋ </a:t>
            </a:r>
            <a:r>
              <a:rPr kumimoji="1" lang="en-US" altLang="zh-CN" dirty="0"/>
              <a:t>2 Hg </a:t>
            </a:r>
            <a:r>
              <a:rPr kumimoji="1" lang="zh-CN" altLang="en-US" dirty="0"/>
              <a:t>＝ </a:t>
            </a:r>
            <a:r>
              <a:rPr kumimoji="1" lang="en-US" altLang="zh-CN" dirty="0"/>
              <a:t>Hg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I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 (</a:t>
            </a:r>
            <a:r>
              <a:rPr kumimoji="1" lang="zh-CN" altLang="en-US" dirty="0"/>
              <a:t>黄色</a:t>
            </a:r>
            <a:r>
              <a:rPr kumimoji="1" lang="en-US" altLang="zh-CN" dirty="0"/>
              <a:t>)</a:t>
            </a:r>
            <a:r>
              <a:rPr kumimoji="1" lang="zh-CN" altLang="en-US" dirty="0"/>
              <a:t>＋</a:t>
            </a:r>
            <a:r>
              <a:rPr kumimoji="1" lang="en-US" altLang="zh-CN" dirty="0"/>
              <a:t>2 Cu</a:t>
            </a:r>
            <a:endParaRPr kumimoji="1" lang="en-US" altLang="zh-CN" dirty="0"/>
          </a:p>
          <a:p>
            <a:pPr>
              <a:lnSpc>
                <a:spcPct val="200000"/>
              </a:lnSpc>
            </a:pPr>
            <a:r>
              <a:rPr kumimoji="1" lang="en-US" altLang="zh-CN" dirty="0"/>
              <a:t>      </a:t>
            </a:r>
            <a:r>
              <a:rPr lang="en-US" altLang="zh-CN" dirty="0" smtClean="0"/>
              <a:t>4 </a:t>
            </a:r>
            <a:r>
              <a:rPr lang="en-US" altLang="zh-CN" dirty="0" err="1"/>
              <a:t>CuI</a:t>
            </a:r>
            <a:r>
              <a:rPr lang="en-US" altLang="zh-CN" dirty="0"/>
              <a:t> </a:t>
            </a:r>
            <a:r>
              <a:rPr lang="zh-CN" altLang="en-US" dirty="0"/>
              <a:t>＋ </a:t>
            </a:r>
            <a:r>
              <a:rPr lang="en-US" altLang="zh-CN" dirty="0"/>
              <a:t>Hg </a:t>
            </a:r>
            <a:r>
              <a:rPr lang="zh-CN" altLang="en-US" dirty="0"/>
              <a:t>＝ </a:t>
            </a:r>
            <a:r>
              <a:rPr lang="en-US" altLang="zh-CN" dirty="0">
                <a:solidFill>
                  <a:srgbClr val="FF0000"/>
                </a:solidFill>
              </a:rPr>
              <a:t>Cu</a:t>
            </a:r>
            <a:r>
              <a:rPr lang="en-US" altLang="zh-CN" baseline="-25000" dirty="0">
                <a:solidFill>
                  <a:srgbClr val="FF0000"/>
                </a:solidFill>
              </a:rPr>
              <a:t>2</a:t>
            </a:r>
            <a:r>
              <a:rPr lang="en-US" altLang="zh-CN" dirty="0">
                <a:solidFill>
                  <a:srgbClr val="FF0000"/>
                </a:solidFill>
              </a:rPr>
              <a:t>[HgI</a:t>
            </a:r>
            <a:r>
              <a:rPr lang="en-US" altLang="zh-CN" baseline="-25000" dirty="0">
                <a:solidFill>
                  <a:srgbClr val="FF0000"/>
                </a:solidFill>
              </a:rPr>
              <a:t>4</a:t>
            </a:r>
            <a:r>
              <a:rPr lang="en-US" altLang="zh-CN" dirty="0">
                <a:solidFill>
                  <a:srgbClr val="FF0000"/>
                </a:solidFill>
              </a:rPr>
              <a:t>]</a:t>
            </a:r>
            <a:r>
              <a:rPr lang="en-US" altLang="zh-CN" dirty="0"/>
              <a:t> </a:t>
            </a:r>
            <a:r>
              <a:rPr lang="zh-CN" altLang="en-US" dirty="0"/>
              <a:t>＋</a:t>
            </a:r>
            <a:r>
              <a:rPr lang="en-US" altLang="zh-CN" dirty="0"/>
              <a:t>2 Cu</a:t>
            </a:r>
            <a:endParaRPr lang="en-US" altLang="zh-CN" dirty="0"/>
          </a:p>
        </p:txBody>
      </p:sp>
      <p:sp>
        <p:nvSpPr>
          <p:cNvPr id="184322" name="Rectangle 4"/>
          <p:cNvSpPr>
            <a:spLocks noChangeArrowheads="1"/>
          </p:cNvSpPr>
          <p:nvPr/>
        </p:nvSpPr>
        <p:spPr bwMode="auto">
          <a:xfrm>
            <a:off x="7956550" y="6092825"/>
            <a:ext cx="7747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62CB9EB9-E237-48E7-B309-572AB5D4CC03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ChangeArrowheads="1"/>
          </p:cNvSpPr>
          <p:nvPr/>
        </p:nvSpPr>
        <p:spPr bwMode="auto">
          <a:xfrm>
            <a:off x="8243888" y="6092825"/>
            <a:ext cx="6492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CB3134CA-AC73-4548-B52A-A73CFE3AA426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970756" y="293675"/>
            <a:ext cx="7850188" cy="48936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  <a:tabLst>
                <a:tab pos="723900" algn="l"/>
              </a:tabLst>
            </a:pPr>
            <a:r>
              <a:rPr lang="zh-CN" altLang="en-US" sz="3000" dirty="0">
                <a:solidFill>
                  <a:srgbClr val="0000FF"/>
                </a:solidFill>
              </a:rPr>
              <a:t>卤化铜</a:t>
            </a:r>
            <a:r>
              <a:rPr lang="en-US" altLang="zh-CN" sz="3000" dirty="0">
                <a:solidFill>
                  <a:srgbClr val="0000FF"/>
                </a:solidFill>
              </a:rPr>
              <a:t>CuX</a:t>
            </a:r>
            <a:r>
              <a:rPr lang="en-US" altLang="zh-CN" sz="3000" baseline="-25000" dirty="0">
                <a:solidFill>
                  <a:srgbClr val="0000FF"/>
                </a:solidFill>
              </a:rPr>
              <a:t>2</a:t>
            </a:r>
            <a:r>
              <a:rPr lang="en-US" altLang="zh-CN" sz="3000" dirty="0">
                <a:solidFill>
                  <a:srgbClr val="0000FF"/>
                </a:solidFill>
              </a:rPr>
              <a:t> (F,  Cl, Br)</a:t>
            </a:r>
            <a:r>
              <a:rPr lang="en-US" altLang="zh-CN" sz="3000" dirty="0"/>
              <a:t> </a:t>
            </a:r>
            <a:endParaRPr lang="en-US" altLang="zh-CN" sz="3000" dirty="0"/>
          </a:p>
          <a:p>
            <a:pPr>
              <a:lnSpc>
                <a:spcPct val="130000"/>
              </a:lnSpc>
              <a:tabLst>
                <a:tab pos="723900" algn="l"/>
              </a:tabLst>
            </a:pPr>
            <a:r>
              <a:rPr lang="en-US" altLang="zh-CN" sz="3000" dirty="0" smtClean="0"/>
              <a:t>CuCl</a:t>
            </a:r>
            <a:r>
              <a:rPr lang="en-US" altLang="zh-CN" sz="3000" baseline="-25000" dirty="0" smtClean="0"/>
              <a:t>2</a:t>
            </a:r>
            <a:r>
              <a:rPr lang="zh-CN" altLang="en-US" sz="3000" dirty="0" smtClean="0"/>
              <a:t>：其溶液的颜色多样</a:t>
            </a:r>
            <a:endParaRPr lang="zh-CN" altLang="en-US" sz="3000" dirty="0"/>
          </a:p>
          <a:p>
            <a:pPr>
              <a:lnSpc>
                <a:spcPct val="130000"/>
              </a:lnSpc>
              <a:tabLst>
                <a:tab pos="723900" algn="l"/>
              </a:tabLst>
            </a:pPr>
            <a:r>
              <a:rPr lang="zh-CN" altLang="en-US" sz="3000" dirty="0"/>
              <a:t>         </a:t>
            </a:r>
            <a:r>
              <a:rPr lang="zh-CN" altLang="en-US" sz="3000" dirty="0" smtClean="0">
                <a:solidFill>
                  <a:srgbClr val="0000FF"/>
                </a:solidFill>
              </a:rPr>
              <a:t>黄绿色</a:t>
            </a:r>
            <a:r>
              <a:rPr lang="zh-CN" altLang="en-US" sz="3000" dirty="0" smtClean="0"/>
              <a:t>    </a:t>
            </a:r>
            <a:r>
              <a:rPr lang="en-US" altLang="zh-CN" sz="3000" dirty="0"/>
              <a:t>[CuCl</a:t>
            </a:r>
            <a:r>
              <a:rPr lang="en-US" altLang="zh-CN" sz="3000" baseline="-25000" dirty="0"/>
              <a:t>4</a:t>
            </a:r>
            <a:r>
              <a:rPr lang="en-US" altLang="zh-CN" sz="3000" dirty="0"/>
              <a:t>]</a:t>
            </a:r>
            <a:r>
              <a:rPr lang="en-US" altLang="zh-CN" sz="3000" baseline="30000" dirty="0"/>
              <a:t>2-</a:t>
            </a:r>
            <a:endParaRPr lang="en-US" altLang="zh-CN" sz="3000" baseline="30000" dirty="0"/>
          </a:p>
          <a:p>
            <a:pPr>
              <a:lnSpc>
                <a:spcPct val="130000"/>
              </a:lnSpc>
              <a:tabLst>
                <a:tab pos="723900" algn="l"/>
              </a:tabLst>
            </a:pPr>
            <a:r>
              <a:rPr lang="en-US" altLang="zh-CN" sz="3000" baseline="30000" dirty="0"/>
              <a:t>             </a:t>
            </a:r>
            <a:r>
              <a:rPr lang="en-US" altLang="zh-CN" sz="3000" baseline="30000" dirty="0" smtClean="0"/>
              <a:t> </a:t>
            </a:r>
            <a:r>
              <a:rPr lang="zh-CN" altLang="en-US" sz="3000" dirty="0" smtClean="0">
                <a:solidFill>
                  <a:srgbClr val="0000FF"/>
                </a:solidFill>
              </a:rPr>
              <a:t>蓝色</a:t>
            </a:r>
            <a:r>
              <a:rPr lang="zh-CN" altLang="en-US" sz="3000" dirty="0" smtClean="0"/>
              <a:t>    </a:t>
            </a:r>
            <a:r>
              <a:rPr lang="en-US" altLang="zh-CN" sz="3000" dirty="0"/>
              <a:t>[Cu(H</a:t>
            </a:r>
            <a:r>
              <a:rPr lang="en-US" altLang="zh-CN" sz="3000" baseline="-25000" dirty="0"/>
              <a:t>2</a:t>
            </a:r>
            <a:r>
              <a:rPr lang="en-US" altLang="zh-CN" sz="3000" dirty="0"/>
              <a:t>O)</a:t>
            </a:r>
            <a:r>
              <a:rPr lang="en-US" altLang="zh-CN" sz="3000" baseline="-25000" dirty="0"/>
              <a:t>6</a:t>
            </a:r>
            <a:r>
              <a:rPr lang="en-US" altLang="zh-CN" sz="3000" dirty="0"/>
              <a:t>]</a:t>
            </a:r>
            <a:r>
              <a:rPr lang="en-US" altLang="zh-CN" sz="3000" baseline="30000" dirty="0"/>
              <a:t>2+           </a:t>
            </a:r>
            <a:endParaRPr lang="en-US" altLang="zh-CN" sz="3000" baseline="30000" dirty="0" smtClean="0"/>
          </a:p>
          <a:p>
            <a:pPr>
              <a:lnSpc>
                <a:spcPct val="130000"/>
              </a:lnSpc>
              <a:tabLst>
                <a:tab pos="723900" algn="l"/>
              </a:tabLst>
            </a:pPr>
            <a:r>
              <a:rPr lang="en-US" altLang="zh-CN" sz="3000" baseline="30000" dirty="0">
                <a:solidFill>
                  <a:srgbClr val="0000FF"/>
                </a:solidFill>
              </a:rPr>
              <a:t> </a:t>
            </a:r>
            <a:r>
              <a:rPr lang="en-US" altLang="zh-CN" sz="3000" baseline="30000" dirty="0" smtClean="0">
                <a:solidFill>
                  <a:srgbClr val="0000FF"/>
                </a:solidFill>
              </a:rPr>
              <a:t>              </a:t>
            </a:r>
            <a:r>
              <a:rPr lang="zh-CN" altLang="en-US" sz="3000" dirty="0" smtClean="0">
                <a:solidFill>
                  <a:srgbClr val="0000FF"/>
                </a:solidFill>
              </a:rPr>
              <a:t>绿色</a:t>
            </a:r>
            <a:r>
              <a:rPr lang="en-US" altLang="zh-CN" sz="3000" dirty="0" smtClean="0">
                <a:solidFill>
                  <a:srgbClr val="0000FF"/>
                </a:solidFill>
              </a:rPr>
              <a:t>(</a:t>
            </a:r>
            <a:r>
              <a:rPr lang="zh-CN" altLang="en-US" sz="3000" dirty="0" smtClean="0">
                <a:solidFill>
                  <a:srgbClr val="0000FF"/>
                </a:solidFill>
              </a:rPr>
              <a:t>两者共存</a:t>
            </a:r>
            <a:r>
              <a:rPr lang="en-US" altLang="zh-CN" sz="3000" dirty="0" smtClean="0">
                <a:solidFill>
                  <a:srgbClr val="0000FF"/>
                </a:solidFill>
              </a:rPr>
              <a:t>)</a:t>
            </a:r>
            <a:endParaRPr lang="zh-CN" altLang="en-US" sz="3000" dirty="0">
              <a:solidFill>
                <a:srgbClr val="0000FF"/>
              </a:solidFill>
            </a:endParaRPr>
          </a:p>
          <a:p>
            <a:pPr>
              <a:lnSpc>
                <a:spcPct val="130000"/>
              </a:lnSpc>
              <a:tabLst>
                <a:tab pos="723900" algn="l"/>
              </a:tabLst>
            </a:pPr>
            <a:r>
              <a:rPr lang="zh-CN" altLang="en-US" sz="3000" dirty="0" smtClean="0">
                <a:solidFill>
                  <a:srgbClr val="0000FF"/>
                </a:solidFill>
              </a:rPr>
              <a:t>性质</a:t>
            </a:r>
            <a:r>
              <a:rPr lang="en-US" altLang="zh-CN" sz="3000" dirty="0"/>
              <a:t>: </a:t>
            </a:r>
            <a:r>
              <a:rPr lang="zh-CN" altLang="en-US" sz="3000" dirty="0"/>
              <a:t>共价化合物，链状结构，易潮解、易溶于水、乙醇和丙酮；</a:t>
            </a:r>
            <a:r>
              <a:rPr lang="zh-CN" altLang="en-US" sz="3000" dirty="0" smtClean="0"/>
              <a:t>与碱金属氯化物</a:t>
            </a:r>
            <a:r>
              <a:rPr lang="zh-CN" altLang="en-US" sz="3000" dirty="0"/>
              <a:t>形成配盐 </a:t>
            </a:r>
            <a:r>
              <a:rPr lang="en-US" altLang="zh-CN" sz="3000" dirty="0"/>
              <a:t>[CuCl</a:t>
            </a:r>
            <a:r>
              <a:rPr lang="en-US" altLang="zh-CN" sz="3000" baseline="-25000" dirty="0"/>
              <a:t>4</a:t>
            </a:r>
            <a:r>
              <a:rPr lang="en-US" altLang="zh-CN" sz="3000" dirty="0"/>
              <a:t>]</a:t>
            </a:r>
            <a:r>
              <a:rPr lang="en-US" altLang="zh-CN" sz="3000" baseline="30000" dirty="0"/>
              <a:t>2-</a:t>
            </a:r>
            <a:r>
              <a:rPr lang="en-US" altLang="zh-CN" sz="3000" dirty="0"/>
              <a:t>, </a:t>
            </a:r>
            <a:r>
              <a:rPr lang="zh-CN" altLang="en-US" sz="3000" dirty="0"/>
              <a:t>与</a:t>
            </a:r>
            <a:r>
              <a:rPr lang="en-US" altLang="zh-CN" sz="3000" dirty="0" err="1"/>
              <a:t>HCl</a:t>
            </a:r>
            <a:r>
              <a:rPr lang="zh-CN" altLang="en-US" sz="3000" dirty="0"/>
              <a:t>形成</a:t>
            </a:r>
            <a:r>
              <a:rPr lang="en-US" altLang="zh-CN" sz="3000" dirty="0"/>
              <a:t>H</a:t>
            </a:r>
            <a:r>
              <a:rPr lang="en-US" altLang="zh-CN" sz="3000" baseline="-25000" dirty="0"/>
              <a:t>2</a:t>
            </a:r>
            <a:r>
              <a:rPr lang="en-US" altLang="zh-CN" sz="3000" dirty="0"/>
              <a:t>[CuCl</a:t>
            </a:r>
            <a:r>
              <a:rPr lang="en-US" altLang="zh-CN" sz="3000" baseline="-25000" dirty="0"/>
              <a:t>4</a:t>
            </a:r>
            <a:r>
              <a:rPr lang="en-US" altLang="zh-CN" sz="3000" dirty="0"/>
              <a:t>]</a:t>
            </a:r>
            <a:endParaRPr lang="en-US" altLang="zh-CN" sz="3000" baseline="30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191816" y="5191332"/>
            <a:ext cx="338455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4" name="Picture 2" descr="http://s8.sinaimg.cn/middle/5e8d82e0g93f25f970dc7&amp;69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5" r="25470" b="34273"/>
          <a:stretch>
            <a:fillRect/>
          </a:stretch>
        </p:blipFill>
        <p:spPr bwMode="auto">
          <a:xfrm>
            <a:off x="5774211" y="116632"/>
            <a:ext cx="1604310" cy="183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http://hiphotos.baidu.com/%D0%C7%D2%B9%B8%D6%C7%D9%CA%D6%D0%A1%B6%B9/pic/item/009616dde71190ef116c0b69ce1b9d16fcfa60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7" t="47321" r="43081" b="11067"/>
          <a:stretch>
            <a:fillRect/>
          </a:stretch>
        </p:blipFill>
        <p:spPr bwMode="auto">
          <a:xfrm>
            <a:off x="6732240" y="1953218"/>
            <a:ext cx="1992165" cy="130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5" name="Rectangle 2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C56D6F96-6012-4752-A2D9-1DE11D064DD5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/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  <p:grpSp>
        <p:nvGrpSpPr>
          <p:cNvPr id="580615" name="Group 7"/>
          <p:cNvGrpSpPr/>
          <p:nvPr/>
        </p:nvGrpSpPr>
        <p:grpSpPr bwMode="auto">
          <a:xfrm>
            <a:off x="1104900" y="1112838"/>
            <a:ext cx="7086600" cy="2441575"/>
            <a:chOff x="576" y="1440"/>
            <a:chExt cx="4464" cy="1538"/>
          </a:xfrm>
        </p:grpSpPr>
        <p:grpSp>
          <p:nvGrpSpPr>
            <p:cNvPr id="15557" name="Group 8"/>
            <p:cNvGrpSpPr/>
            <p:nvPr/>
          </p:nvGrpSpPr>
          <p:grpSpPr bwMode="auto">
            <a:xfrm>
              <a:off x="576" y="2112"/>
              <a:ext cx="927" cy="854"/>
              <a:chOff x="480" y="2171"/>
              <a:chExt cx="927" cy="833"/>
            </a:xfrm>
          </p:grpSpPr>
          <p:graphicFrame>
            <p:nvGraphicFramePr>
              <p:cNvPr id="15535" name="Object 175"/>
              <p:cNvGraphicFramePr>
                <a:graphicFrameLocks noChangeAspect="1"/>
              </p:cNvGraphicFramePr>
              <p:nvPr/>
            </p:nvGraphicFramePr>
            <p:xfrm>
              <a:off x="480" y="2171"/>
              <a:ext cx="912" cy="8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9" name="Image" r:id="rId1" imgW="7226300" imgH="2413000" progId="">
                      <p:embed/>
                    </p:oleObj>
                  </mc:Choice>
                  <mc:Fallback>
                    <p:oleObj name="Image" r:id="rId1" imgW="7226300" imgH="2413000" progId="">
                      <p:embed/>
                      <p:pic>
                        <p:nvPicPr>
                          <p:cNvPr id="0" name="图片 204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/>
                          <a:srcRect l="1054" t="3156" r="75763" b="33728"/>
                          <a:stretch>
                            <a:fillRect/>
                          </a:stretch>
                        </p:blipFill>
                        <p:spPr>
                          <a:xfrm>
                            <a:off x="480" y="2171"/>
                            <a:ext cx="912" cy="824"/>
                          </a:xfrm>
                          <a:prstGeom prst="rect">
                            <a:avLst/>
                          </a:prstGeom>
                          <a:noFill/>
                          <a:ln w="12700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566" name="Text Box 10"/>
              <p:cNvSpPr txBox="1">
                <a:spLocks noChangeArrowheads="1"/>
              </p:cNvSpPr>
              <p:nvPr/>
            </p:nvSpPr>
            <p:spPr bwMode="auto">
              <a:xfrm>
                <a:off x="1049" y="2648"/>
                <a:ext cx="358" cy="35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>
                    <a:solidFill>
                      <a:srgbClr val="FF0000"/>
                    </a:solidFill>
                  </a:rPr>
                  <a:t>Li</a:t>
                </a:r>
                <a:endParaRPr kumimoji="1" lang="en-US" altLang="zh-CN" sz="24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558" name="Group 11"/>
            <p:cNvGrpSpPr/>
            <p:nvPr/>
          </p:nvGrpSpPr>
          <p:grpSpPr bwMode="auto">
            <a:xfrm>
              <a:off x="1553" y="2112"/>
              <a:ext cx="943" cy="866"/>
              <a:chOff x="1488" y="2160"/>
              <a:chExt cx="943" cy="863"/>
            </a:xfrm>
          </p:grpSpPr>
          <p:graphicFrame>
            <p:nvGraphicFramePr>
              <p:cNvPr id="15536" name="Object 176"/>
              <p:cNvGraphicFramePr>
                <a:graphicFrameLocks noChangeAspect="1"/>
              </p:cNvGraphicFramePr>
              <p:nvPr/>
            </p:nvGraphicFramePr>
            <p:xfrm>
              <a:off x="1488" y="2160"/>
              <a:ext cx="912" cy="8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0" name="Image" r:id="rId3" imgW="7226300" imgH="2413000" progId="">
                      <p:embed/>
                    </p:oleObj>
                  </mc:Choice>
                  <mc:Fallback>
                    <p:oleObj name="Image" r:id="rId3" imgW="7226300" imgH="2413000" progId="">
                      <p:embed/>
                      <p:pic>
                        <p:nvPicPr>
                          <p:cNvPr id="0" name="图片 204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/>
                          <a:srcRect l="27399" t="3156" r="49419" b="33728"/>
                          <a:stretch>
                            <a:fillRect/>
                          </a:stretch>
                        </p:blipFill>
                        <p:spPr>
                          <a:xfrm>
                            <a:off x="1488" y="2160"/>
                            <a:ext cx="912" cy="824"/>
                          </a:xfrm>
                          <a:prstGeom prst="rect">
                            <a:avLst/>
                          </a:prstGeom>
                          <a:noFill/>
                          <a:ln w="12700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565" name="Text Box 13"/>
              <p:cNvSpPr txBox="1">
                <a:spLocks noChangeArrowheads="1"/>
              </p:cNvSpPr>
              <p:nvPr/>
            </p:nvSpPr>
            <p:spPr bwMode="auto">
              <a:xfrm>
                <a:off x="1788" y="2656"/>
                <a:ext cx="643" cy="36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>
                    <a:solidFill>
                      <a:srgbClr val="FF0000"/>
                    </a:solidFill>
                  </a:rPr>
                  <a:t>Na</a:t>
                </a:r>
                <a:endParaRPr kumimoji="1" lang="en-US" altLang="zh-CN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559" name="Group 14"/>
            <p:cNvGrpSpPr/>
            <p:nvPr/>
          </p:nvGrpSpPr>
          <p:grpSpPr bwMode="auto">
            <a:xfrm>
              <a:off x="2489" y="2115"/>
              <a:ext cx="931" cy="851"/>
              <a:chOff x="2448" y="2181"/>
              <a:chExt cx="931" cy="851"/>
            </a:xfrm>
          </p:grpSpPr>
          <p:graphicFrame>
            <p:nvGraphicFramePr>
              <p:cNvPr id="15537" name="Object 177"/>
              <p:cNvGraphicFramePr>
                <a:graphicFrameLocks noChangeAspect="1"/>
              </p:cNvGraphicFramePr>
              <p:nvPr/>
            </p:nvGraphicFramePr>
            <p:xfrm>
              <a:off x="2460" y="2181"/>
              <a:ext cx="919" cy="8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1" name="Image" r:id="rId4" imgW="7226300" imgH="2413000" progId="">
                      <p:embed/>
                    </p:oleObj>
                  </mc:Choice>
                  <mc:Fallback>
                    <p:oleObj name="Image" r:id="rId4" imgW="7226300" imgH="2413000" progId="">
                      <p:embed/>
                      <p:pic>
                        <p:nvPicPr>
                          <p:cNvPr id="0" name="图片 205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/>
                          <a:srcRect l="53743" t="3156" r="23074" b="36884"/>
                          <a:stretch>
                            <a:fillRect/>
                          </a:stretch>
                        </p:blipFill>
                        <p:spPr>
                          <a:xfrm>
                            <a:off x="2460" y="2181"/>
                            <a:ext cx="919" cy="824"/>
                          </a:xfrm>
                          <a:prstGeom prst="rect">
                            <a:avLst/>
                          </a:prstGeom>
                          <a:noFill/>
                          <a:ln w="12700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564" name="Text Box 16"/>
              <p:cNvSpPr txBox="1">
                <a:spLocks noChangeArrowheads="1"/>
              </p:cNvSpPr>
              <p:nvPr/>
            </p:nvSpPr>
            <p:spPr bwMode="auto">
              <a:xfrm>
                <a:off x="2448" y="2667"/>
                <a:ext cx="288" cy="3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>
                    <a:solidFill>
                      <a:srgbClr val="FF0000"/>
                    </a:solidFill>
                  </a:rPr>
                  <a:t>K</a:t>
                </a:r>
                <a:endParaRPr kumimoji="1" lang="en-US" altLang="zh-CN" sz="24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560" name="Group 17"/>
            <p:cNvGrpSpPr/>
            <p:nvPr/>
          </p:nvGrpSpPr>
          <p:grpSpPr bwMode="auto">
            <a:xfrm>
              <a:off x="3473" y="1441"/>
              <a:ext cx="751" cy="1507"/>
              <a:chOff x="3473" y="1470"/>
              <a:chExt cx="751" cy="1512"/>
            </a:xfrm>
          </p:grpSpPr>
          <p:graphicFrame>
            <p:nvGraphicFramePr>
              <p:cNvPr id="15538" name="Object 178"/>
              <p:cNvGraphicFramePr>
                <a:graphicFrameLocks noChangeAspect="1"/>
              </p:cNvGraphicFramePr>
              <p:nvPr/>
            </p:nvGraphicFramePr>
            <p:xfrm>
              <a:off x="3504" y="1470"/>
              <a:ext cx="720" cy="15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2" name="Image" r:id="rId5" imgW="7226300" imgH="2413000" progId="">
                      <p:embed/>
                    </p:oleObj>
                  </mc:Choice>
                  <mc:Fallback>
                    <p:oleObj name="Image" r:id="rId5" imgW="7226300" imgH="2413000" progId="">
                      <p:embed/>
                      <p:pic>
                        <p:nvPicPr>
                          <p:cNvPr id="0" name="图片 205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/>
                          <a:srcRect l="80087" r="7266"/>
                          <a:stretch>
                            <a:fillRect/>
                          </a:stretch>
                        </p:blipFill>
                        <p:spPr>
                          <a:xfrm>
                            <a:off x="3504" y="1470"/>
                            <a:ext cx="720" cy="1512"/>
                          </a:xfrm>
                          <a:prstGeom prst="rect">
                            <a:avLst/>
                          </a:prstGeom>
                          <a:noFill/>
                          <a:ln w="12700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563" name="Rectangle 19"/>
              <p:cNvSpPr>
                <a:spLocks noChangeArrowheads="1"/>
              </p:cNvSpPr>
              <p:nvPr/>
            </p:nvSpPr>
            <p:spPr bwMode="auto">
              <a:xfrm>
                <a:off x="3473" y="2602"/>
                <a:ext cx="415" cy="3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kumimoji="1" lang="en-US" altLang="zh-CN" sz="2800">
                    <a:solidFill>
                      <a:srgbClr val="0000FF"/>
                    </a:solidFill>
                  </a:rPr>
                  <a:t>Rb</a:t>
                </a:r>
                <a:endParaRPr kumimoji="1" lang="en-US" altLang="zh-CN" sz="280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5561" name="Group 20"/>
            <p:cNvGrpSpPr/>
            <p:nvPr/>
          </p:nvGrpSpPr>
          <p:grpSpPr bwMode="auto">
            <a:xfrm>
              <a:off x="4272" y="1440"/>
              <a:ext cx="768" cy="1521"/>
              <a:chOff x="4272" y="1455"/>
              <a:chExt cx="768" cy="1513"/>
            </a:xfrm>
          </p:grpSpPr>
          <p:graphicFrame>
            <p:nvGraphicFramePr>
              <p:cNvPr id="15539" name="Object 179"/>
              <p:cNvGraphicFramePr>
                <a:graphicFrameLocks noChangeAspect="1"/>
              </p:cNvGraphicFramePr>
              <p:nvPr/>
            </p:nvGraphicFramePr>
            <p:xfrm>
              <a:off x="4320" y="1455"/>
              <a:ext cx="720" cy="15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3" name="Image" r:id="rId6" imgW="7226300" imgH="2413000" progId="">
                      <p:embed/>
                    </p:oleObj>
                  </mc:Choice>
                  <mc:Fallback>
                    <p:oleObj name="Image" r:id="rId6" imgW="7226300" imgH="2413000" progId="">
                      <p:embed/>
                      <p:pic>
                        <p:nvPicPr>
                          <p:cNvPr id="0" name="图片 205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/>
                          <a:srcRect l="89572"/>
                          <a:stretch>
                            <a:fillRect/>
                          </a:stretch>
                        </p:blipFill>
                        <p:spPr>
                          <a:xfrm>
                            <a:off x="4320" y="1455"/>
                            <a:ext cx="720" cy="1513"/>
                          </a:xfrm>
                          <a:prstGeom prst="rect">
                            <a:avLst/>
                          </a:prstGeom>
                          <a:noFill/>
                          <a:ln w="12700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562" name="Text Box 22"/>
              <p:cNvSpPr txBox="1">
                <a:spLocks noChangeArrowheads="1"/>
              </p:cNvSpPr>
              <p:nvPr/>
            </p:nvSpPr>
            <p:spPr bwMode="auto">
              <a:xfrm>
                <a:off x="4272" y="2572"/>
                <a:ext cx="401" cy="3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>
                    <a:solidFill>
                      <a:srgbClr val="0000FF"/>
                    </a:solidFill>
                  </a:rPr>
                  <a:t>Cs</a:t>
                </a:r>
                <a:endParaRPr kumimoji="1" lang="en-US" altLang="zh-CN" sz="240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580631" name="Group 23"/>
          <p:cNvGrpSpPr/>
          <p:nvPr/>
        </p:nvGrpSpPr>
        <p:grpSpPr bwMode="auto">
          <a:xfrm>
            <a:off x="1123950" y="4064000"/>
            <a:ext cx="7086600" cy="1446213"/>
            <a:chOff x="576" y="3072"/>
            <a:chExt cx="4464" cy="911"/>
          </a:xfrm>
        </p:grpSpPr>
        <p:grpSp>
          <p:nvGrpSpPr>
            <p:cNvPr id="15549" name="Group 24"/>
            <p:cNvGrpSpPr/>
            <p:nvPr/>
          </p:nvGrpSpPr>
          <p:grpSpPr bwMode="auto">
            <a:xfrm>
              <a:off x="576" y="3077"/>
              <a:ext cx="912" cy="904"/>
              <a:chOff x="480" y="3078"/>
              <a:chExt cx="912" cy="1016"/>
            </a:xfrm>
          </p:grpSpPr>
          <p:graphicFrame>
            <p:nvGraphicFramePr>
              <p:cNvPr id="15540" name="Object 180"/>
              <p:cNvGraphicFramePr>
                <a:graphicFrameLocks noChangeAspect="1"/>
              </p:cNvGraphicFramePr>
              <p:nvPr/>
            </p:nvGraphicFramePr>
            <p:xfrm>
              <a:off x="480" y="3078"/>
              <a:ext cx="912" cy="9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4" name="Image" r:id="rId7" imgW="1447800" imgH="1816100" progId="">
                      <p:embed/>
                    </p:oleObj>
                  </mc:Choice>
                  <mc:Fallback>
                    <p:oleObj name="Image" r:id="rId7" imgW="1447800" imgH="1816100" progId="">
                      <p:embed/>
                      <p:pic>
                        <p:nvPicPr>
                          <p:cNvPr id="0" name="图片 205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/>
                          <a:srcRect r="5263" b="16084"/>
                          <a:stretch>
                            <a:fillRect/>
                          </a:stretch>
                        </p:blipFill>
                        <p:spPr>
                          <a:xfrm>
                            <a:off x="480" y="3078"/>
                            <a:ext cx="912" cy="954"/>
                          </a:xfrm>
                          <a:prstGeom prst="rect">
                            <a:avLst/>
                          </a:prstGeom>
                          <a:noFill/>
                          <a:ln w="12700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556" name="Text Box 26"/>
              <p:cNvSpPr txBox="1">
                <a:spLocks noChangeArrowheads="1"/>
              </p:cNvSpPr>
              <p:nvPr/>
            </p:nvSpPr>
            <p:spPr bwMode="auto">
              <a:xfrm>
                <a:off x="480" y="3684"/>
                <a:ext cx="401" cy="4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>
                    <a:solidFill>
                      <a:srgbClr val="FF0000"/>
                    </a:solidFill>
                  </a:rPr>
                  <a:t>Be</a:t>
                </a:r>
                <a:endParaRPr kumimoji="1" lang="en-US" altLang="zh-CN" sz="2400">
                  <a:solidFill>
                    <a:srgbClr val="FF0000"/>
                  </a:solidFill>
                </a:endParaRPr>
              </a:p>
            </p:txBody>
          </p:sp>
        </p:grpSp>
        <p:graphicFrame>
          <p:nvGraphicFramePr>
            <p:cNvPr id="15541" name="Object 181"/>
            <p:cNvGraphicFramePr>
              <a:graphicFrameLocks noChangeAspect="1"/>
            </p:cNvGraphicFramePr>
            <p:nvPr/>
          </p:nvGraphicFramePr>
          <p:xfrm>
            <a:off x="1536" y="3077"/>
            <a:ext cx="909" cy="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Image" r:id="rId9" imgW="1485900" imgH="1854200" progId="">
                    <p:embed/>
                  </p:oleObj>
                </mc:Choice>
                <mc:Fallback>
                  <p:oleObj name="Image" r:id="rId9" imgW="1485900" imgH="1854200" progId="">
                    <p:embed/>
                    <p:pic>
                      <p:nvPicPr>
                        <p:cNvPr id="0" name="图片 20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rcRect l="5128" t="12329" r="2563" b="9589"/>
                        <a:stretch>
                          <a:fillRect/>
                        </a:stretch>
                      </p:blipFill>
                      <p:spPr>
                        <a:xfrm>
                          <a:off x="1536" y="3077"/>
                          <a:ext cx="909" cy="837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550" name="Text Box 28"/>
            <p:cNvSpPr txBox="1">
              <a:spLocks noChangeArrowheads="1"/>
            </p:cNvSpPr>
            <p:nvPr/>
          </p:nvSpPr>
          <p:spPr bwMode="auto">
            <a:xfrm>
              <a:off x="1488" y="3587"/>
              <a:ext cx="472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>
                  <a:solidFill>
                    <a:srgbClr val="FF0000"/>
                  </a:solidFill>
                </a:rPr>
                <a:t>Mg</a:t>
              </a:r>
              <a:endParaRPr kumimoji="1" lang="en-US" altLang="zh-CN" sz="2800">
                <a:solidFill>
                  <a:srgbClr val="FF0000"/>
                </a:solidFill>
              </a:endParaRPr>
            </a:p>
          </p:txBody>
        </p:sp>
        <p:graphicFrame>
          <p:nvGraphicFramePr>
            <p:cNvPr id="15542" name="Object 182"/>
            <p:cNvGraphicFramePr>
              <a:graphicFrameLocks noChangeAspect="1"/>
            </p:cNvGraphicFramePr>
            <p:nvPr/>
          </p:nvGraphicFramePr>
          <p:xfrm>
            <a:off x="2489" y="3072"/>
            <a:ext cx="919" cy="8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Image" r:id="rId11" imgW="1485900" imgH="1854200" progId="">
                    <p:embed/>
                  </p:oleObj>
                </mc:Choice>
                <mc:Fallback>
                  <p:oleObj name="Image" r:id="rId11" imgW="1485900" imgH="1854200" progId="">
                    <p:embed/>
                    <p:pic>
                      <p:nvPicPr>
                        <p:cNvPr id="0" name="图片 205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rcRect l="5128" t="4109" r="2563" b="17809"/>
                        <a:stretch>
                          <a:fillRect/>
                        </a:stretch>
                      </p:blipFill>
                      <p:spPr>
                        <a:xfrm>
                          <a:off x="2489" y="3072"/>
                          <a:ext cx="919" cy="827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551" name="Text Box 30"/>
            <p:cNvSpPr txBox="1">
              <a:spLocks noChangeArrowheads="1"/>
            </p:cNvSpPr>
            <p:nvPr/>
          </p:nvSpPr>
          <p:spPr bwMode="auto">
            <a:xfrm>
              <a:off x="3024" y="3600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>
                  <a:solidFill>
                    <a:srgbClr val="FF0000"/>
                  </a:solidFill>
                </a:rPr>
                <a:t>Ca</a:t>
              </a:r>
              <a:endParaRPr kumimoji="1" lang="en-US" altLang="zh-CN" sz="2400">
                <a:solidFill>
                  <a:srgbClr val="FF0000"/>
                </a:solidFill>
              </a:endParaRPr>
            </a:p>
          </p:txBody>
        </p:sp>
        <p:grpSp>
          <p:nvGrpSpPr>
            <p:cNvPr id="15552" name="Group 31"/>
            <p:cNvGrpSpPr/>
            <p:nvPr/>
          </p:nvGrpSpPr>
          <p:grpSpPr bwMode="auto">
            <a:xfrm>
              <a:off x="3456" y="3117"/>
              <a:ext cx="768" cy="858"/>
              <a:chOff x="3497" y="3024"/>
              <a:chExt cx="727" cy="986"/>
            </a:xfrm>
          </p:grpSpPr>
          <p:graphicFrame>
            <p:nvGraphicFramePr>
              <p:cNvPr id="15543" name="Object 183"/>
              <p:cNvGraphicFramePr>
                <a:graphicFrameLocks noChangeAspect="1"/>
              </p:cNvGraphicFramePr>
              <p:nvPr/>
            </p:nvGraphicFramePr>
            <p:xfrm>
              <a:off x="3504" y="3024"/>
              <a:ext cx="720" cy="9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7" name="Image" r:id="rId13" imgW="1447800" imgH="1854200" progId="">
                      <p:embed/>
                    </p:oleObj>
                  </mc:Choice>
                  <mc:Fallback>
                    <p:oleObj name="Image" r:id="rId13" imgW="1447800" imgH="1854200" progId="">
                      <p:embed/>
                      <p:pic>
                        <p:nvPicPr>
                          <p:cNvPr id="0" name="图片 205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4"/>
                          <a:srcRect t="9589" r="21053" b="12329"/>
                          <a:stretch>
                            <a:fillRect/>
                          </a:stretch>
                        </p:blipFill>
                        <p:spPr>
                          <a:xfrm>
                            <a:off x="3504" y="3024"/>
                            <a:ext cx="720" cy="906"/>
                          </a:xfrm>
                          <a:prstGeom prst="rect">
                            <a:avLst/>
                          </a:prstGeom>
                          <a:noFill/>
                          <a:ln w="12700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555" name="Text Box 33"/>
              <p:cNvSpPr txBox="1">
                <a:spLocks noChangeArrowheads="1"/>
              </p:cNvSpPr>
              <p:nvPr/>
            </p:nvSpPr>
            <p:spPr bwMode="auto">
              <a:xfrm>
                <a:off x="3497" y="3634"/>
                <a:ext cx="343" cy="37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FF0000"/>
                    </a:solidFill>
                  </a:rPr>
                  <a:t>Sr</a:t>
                </a:r>
                <a:endParaRPr kumimoji="1" lang="en-US" altLang="zh-CN" sz="28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553" name="Group 34"/>
            <p:cNvGrpSpPr/>
            <p:nvPr/>
          </p:nvGrpSpPr>
          <p:grpSpPr bwMode="auto">
            <a:xfrm>
              <a:off x="4320" y="3122"/>
              <a:ext cx="720" cy="861"/>
              <a:chOff x="4320" y="3126"/>
              <a:chExt cx="720" cy="987"/>
            </a:xfrm>
          </p:grpSpPr>
          <p:graphicFrame>
            <p:nvGraphicFramePr>
              <p:cNvPr id="15544" name="Object 184"/>
              <p:cNvGraphicFramePr>
                <a:graphicFrameLocks noChangeAspect="1"/>
              </p:cNvGraphicFramePr>
              <p:nvPr/>
            </p:nvGraphicFramePr>
            <p:xfrm>
              <a:off x="4320" y="3126"/>
              <a:ext cx="720" cy="9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8" name="Image" r:id="rId15" imgW="1485900" imgH="1854200" progId="">
                      <p:embed/>
                    </p:oleObj>
                  </mc:Choice>
                  <mc:Fallback>
                    <p:oleObj name="Image" r:id="rId15" imgW="1485900" imgH="1854200" progId="">
                      <p:embed/>
                      <p:pic>
                        <p:nvPicPr>
                          <p:cNvPr id="0" name="图片 205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6"/>
                          <a:srcRect t="4762" r="10892" b="4762"/>
                          <a:stretch>
                            <a:fillRect/>
                          </a:stretch>
                        </p:blipFill>
                        <p:spPr>
                          <a:xfrm>
                            <a:off x="4320" y="3126"/>
                            <a:ext cx="720" cy="906"/>
                          </a:xfrm>
                          <a:prstGeom prst="rect">
                            <a:avLst/>
                          </a:prstGeom>
                          <a:noFill/>
                          <a:ln w="12700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554" name="Text Box 36"/>
              <p:cNvSpPr txBox="1">
                <a:spLocks noChangeArrowheads="1"/>
              </p:cNvSpPr>
              <p:nvPr/>
            </p:nvSpPr>
            <p:spPr bwMode="auto">
              <a:xfrm>
                <a:off x="4512" y="3695"/>
                <a:ext cx="415" cy="4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>
                    <a:solidFill>
                      <a:srgbClr val="FF0000"/>
                    </a:solidFill>
                  </a:rPr>
                  <a:t>Ba</a:t>
                </a:r>
                <a:endParaRPr kumimoji="1" lang="en-US" altLang="zh-CN" sz="240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8" name="Rectangle 106"/>
          <p:cNvSpPr>
            <a:spLocks noChangeArrowheads="1"/>
          </p:cNvSpPr>
          <p:nvPr/>
        </p:nvSpPr>
        <p:spPr bwMode="auto">
          <a:xfrm>
            <a:off x="893763" y="188913"/>
            <a:ext cx="3878262" cy="6302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tIns="76176" bIns="0" anchor="ctr">
            <a:spAutoFit/>
          </a:bodyPr>
          <a:lstStyle/>
          <a:p>
            <a:pPr>
              <a:defRPr/>
            </a:pPr>
            <a:r>
              <a:rPr lang="en-US" altLang="zh-CN" sz="3600" dirty="0">
                <a:latin typeface="+mn-lt"/>
                <a:ea typeface="+mn-ea"/>
              </a:rPr>
              <a:t>2. </a:t>
            </a:r>
            <a:r>
              <a:rPr lang="zh-CN" altLang="en-US" sz="3600" dirty="0">
                <a:latin typeface="+mn-lt"/>
                <a:ea typeface="+mn-ea"/>
              </a:rPr>
              <a:t>单质的物理性质</a:t>
            </a:r>
            <a:endParaRPr lang="zh-CN" altLang="en-US" sz="3600" dirty="0"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0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0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89" name="Group 21"/>
          <p:cNvGraphicFramePr>
            <a:graphicFrameLocks noGrp="1"/>
          </p:cNvGraphicFramePr>
          <p:nvPr/>
        </p:nvGraphicFramePr>
        <p:xfrm>
          <a:off x="900113" y="1042988"/>
          <a:ext cx="7966075" cy="1738314"/>
        </p:xfrm>
        <a:graphic>
          <a:graphicData uri="http://schemas.openxmlformats.org/drawingml/2006/table">
            <a:tbl>
              <a:tblPr/>
              <a:tblGrid>
                <a:gridCol w="4198937"/>
                <a:gridCol w="3767138"/>
              </a:tblGrid>
              <a:tr h="579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Cu</a:t>
                      </a:r>
                      <a:r>
                        <a:rPr kumimoji="0" lang="en-US" altLang="zh-CN" sz="2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2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S(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黑色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)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0" marR="91450" marT="45703" marB="45703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CuS(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黑色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)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0" marR="91450" marT="45703" marB="45703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不溶于水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,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非氧化性稀酸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0" marR="91450" marT="45703" marB="45703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不溶于水和非氧化性酸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0" marR="91450" marT="45703" marB="45703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溶于硝酸和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KCN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0" marR="91450" marT="45703" marB="45703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溶于硝酸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/ KCN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0" marR="91450" marT="45703" marB="45703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684213" y="3082925"/>
            <a:ext cx="8459787" cy="1844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kumimoji="1" lang="en-US" altLang="zh-CN" sz="2800" dirty="0">
                <a:ea typeface="楷体" panose="02010609060101010101" pitchFamily="49" charset="-122"/>
                <a:cs typeface="楷体" panose="02010609060101010101" pitchFamily="49" charset="-122"/>
              </a:rPr>
              <a:t>  2</a:t>
            </a:r>
            <a:r>
              <a:rPr kumimoji="1" lang="en-US" altLang="zh-CN" sz="2800" dirty="0">
                <a:solidFill>
                  <a:srgbClr val="0000FF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Cu</a:t>
            </a:r>
            <a:r>
              <a:rPr kumimoji="1" lang="en-US" altLang="zh-CN" sz="2800" baseline="30000" dirty="0">
                <a:solidFill>
                  <a:srgbClr val="0000FF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kumimoji="1" lang="en-US" altLang="zh-CN" sz="2800" baseline="30000" dirty="0"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kumimoji="1" lang="en-US" altLang="zh-CN" sz="2800" dirty="0">
                <a:ea typeface="楷体" panose="02010609060101010101" pitchFamily="49" charset="-122"/>
                <a:cs typeface="楷体" panose="02010609060101010101" pitchFamily="49" charset="-122"/>
              </a:rPr>
              <a:t>+2S</a:t>
            </a:r>
            <a:r>
              <a:rPr kumimoji="1" lang="en-US" altLang="zh-CN" sz="2800" baseline="-25000" dirty="0"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kumimoji="1" lang="en-US" altLang="zh-CN" sz="2800" dirty="0">
                <a:ea typeface="楷体" panose="02010609060101010101" pitchFamily="49" charset="-122"/>
                <a:cs typeface="楷体" panose="02010609060101010101" pitchFamily="49" charset="-122"/>
              </a:rPr>
              <a:t>O</a:t>
            </a:r>
            <a:r>
              <a:rPr kumimoji="1" lang="en-US" altLang="zh-CN" sz="2800" baseline="-25000" dirty="0"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kumimoji="1" lang="en-US" altLang="zh-CN" sz="2800" baseline="30000" dirty="0">
                <a:ea typeface="楷体" panose="02010609060101010101" pitchFamily="49" charset="-122"/>
                <a:cs typeface="楷体" panose="02010609060101010101" pitchFamily="49" charset="-122"/>
              </a:rPr>
              <a:t>2-</a:t>
            </a:r>
            <a:r>
              <a:rPr kumimoji="1" lang="en-US" altLang="zh-CN" sz="2800" dirty="0">
                <a:ea typeface="楷体" panose="02010609060101010101" pitchFamily="49" charset="-122"/>
                <a:cs typeface="楷体" panose="02010609060101010101" pitchFamily="49" charset="-122"/>
              </a:rPr>
              <a:t>+2H</a:t>
            </a:r>
            <a:r>
              <a:rPr kumimoji="1" lang="en-US" altLang="zh-CN" sz="2800" baseline="-25000" dirty="0"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kumimoji="1" lang="en-US" altLang="zh-CN" sz="2800" dirty="0">
                <a:ea typeface="楷体" panose="02010609060101010101" pitchFamily="49" charset="-122"/>
                <a:cs typeface="楷体" panose="02010609060101010101" pitchFamily="49" charset="-122"/>
              </a:rPr>
              <a:t>O==</a:t>
            </a:r>
            <a:r>
              <a:rPr kumimoji="1" lang="en-US" altLang="zh-CN" sz="2800" dirty="0">
                <a:solidFill>
                  <a:srgbClr val="0000FF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Cu</a:t>
            </a:r>
            <a:r>
              <a:rPr kumimoji="1" lang="en-US" altLang="zh-CN" sz="2800" baseline="-25000" dirty="0">
                <a:solidFill>
                  <a:srgbClr val="0000FF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kumimoji="1" lang="en-US" altLang="zh-CN" sz="2800" dirty="0">
                <a:solidFill>
                  <a:srgbClr val="0000FF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S</a:t>
            </a:r>
            <a:r>
              <a:rPr kumimoji="1"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↓</a:t>
            </a:r>
            <a:r>
              <a:rPr kumimoji="1" lang="en-US" altLang="zh-CN" sz="2800" dirty="0">
                <a:ea typeface="楷体" panose="02010609060101010101" pitchFamily="49" charset="-122"/>
                <a:cs typeface="楷体" panose="02010609060101010101" pitchFamily="49" charset="-122"/>
              </a:rPr>
              <a:t>+S</a:t>
            </a:r>
            <a:r>
              <a:rPr kumimoji="1"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↓</a:t>
            </a:r>
            <a:r>
              <a:rPr kumimoji="1" lang="en-US" altLang="zh-CN" sz="2800" dirty="0">
                <a:ea typeface="楷体" panose="02010609060101010101" pitchFamily="49" charset="-122"/>
                <a:cs typeface="楷体" panose="02010609060101010101" pitchFamily="49" charset="-122"/>
              </a:rPr>
              <a:t>+2SO</a:t>
            </a:r>
            <a:r>
              <a:rPr kumimoji="1" lang="en-US" altLang="zh-CN" sz="2800" baseline="-25000" dirty="0"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kumimoji="1" lang="en-US" altLang="zh-CN" sz="2800" baseline="30000" dirty="0">
                <a:ea typeface="楷体" panose="02010609060101010101" pitchFamily="49" charset="-122"/>
                <a:cs typeface="楷体" panose="02010609060101010101" pitchFamily="49" charset="-122"/>
              </a:rPr>
              <a:t>2-</a:t>
            </a:r>
            <a:r>
              <a:rPr kumimoji="1" lang="en-US" altLang="zh-CN" sz="2800" dirty="0">
                <a:ea typeface="楷体" panose="02010609060101010101" pitchFamily="49" charset="-122"/>
                <a:cs typeface="楷体" panose="02010609060101010101" pitchFamily="49" charset="-122"/>
              </a:rPr>
              <a:t>+4H</a:t>
            </a:r>
            <a:r>
              <a:rPr kumimoji="1" lang="en-US" altLang="zh-CN" sz="2800" baseline="30000" dirty="0" smtClean="0"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kumimoji="1" lang="zh-CN" altLang="en-US" sz="2800" baseline="30000" dirty="0" smtClean="0"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kumimoji="1" lang="en-US" altLang="zh-CN" sz="2800" dirty="0" smtClean="0">
                <a:ea typeface="楷体" panose="02010609060101010101" pitchFamily="49" charset="-122"/>
                <a:cs typeface="楷体" panose="02010609060101010101" pitchFamily="49" charset="-122"/>
              </a:rPr>
              <a:t>(</a:t>
            </a:r>
            <a:r>
              <a:rPr kumimoji="1" lang="zh-CN" altLang="en-US" sz="2800" dirty="0" smtClean="0">
                <a:ea typeface="楷体" panose="02010609060101010101" pitchFamily="49" charset="-122"/>
                <a:cs typeface="楷体" panose="02010609060101010101" pitchFamily="49" charset="-122"/>
              </a:rPr>
              <a:t>制备</a:t>
            </a:r>
            <a:r>
              <a:rPr kumimoji="1" lang="en-US" altLang="zh-CN" sz="2800" dirty="0" smtClean="0">
                <a:ea typeface="楷体" panose="02010609060101010101" pitchFamily="49" charset="-122"/>
                <a:cs typeface="楷体" panose="02010609060101010101" pitchFamily="49" charset="-122"/>
              </a:rPr>
              <a:t>)</a:t>
            </a:r>
            <a:endParaRPr kumimoji="1" lang="en-US" altLang="zh-CN" sz="2800" dirty="0"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kumimoji="1" lang="en-US" altLang="zh-CN" sz="2800" dirty="0">
                <a:ea typeface="楷体" panose="02010609060101010101" pitchFamily="49" charset="-122"/>
                <a:cs typeface="楷体" panose="02010609060101010101" pitchFamily="49" charset="-122"/>
              </a:rPr>
              <a:t> 3Cu</a:t>
            </a:r>
            <a:r>
              <a:rPr kumimoji="1" lang="en-US" altLang="zh-CN" sz="2800" baseline="-25000" dirty="0"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kumimoji="1" lang="en-US" altLang="zh-CN" sz="2800" dirty="0">
                <a:ea typeface="楷体" panose="02010609060101010101" pitchFamily="49" charset="-122"/>
                <a:cs typeface="楷体" panose="02010609060101010101" pitchFamily="49" charset="-122"/>
              </a:rPr>
              <a:t>S+22HNO</a:t>
            </a:r>
            <a:r>
              <a:rPr kumimoji="1" lang="en-US" altLang="zh-CN" sz="2800" baseline="-25000" dirty="0"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kumimoji="1" lang="en-US" altLang="zh-CN" sz="2800" dirty="0">
                <a:ea typeface="楷体" panose="02010609060101010101" pitchFamily="49" charset="-122"/>
                <a:cs typeface="楷体" panose="02010609060101010101" pitchFamily="49" charset="-122"/>
              </a:rPr>
              <a:t>==6Cu(NO</a:t>
            </a:r>
            <a:r>
              <a:rPr kumimoji="1" lang="en-US" altLang="zh-CN" sz="2800" baseline="-25000" dirty="0"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kumimoji="1" lang="en-US" altLang="zh-CN" sz="2800" dirty="0">
                <a:ea typeface="楷体" panose="02010609060101010101" pitchFamily="49" charset="-122"/>
                <a:cs typeface="楷体" panose="02010609060101010101" pitchFamily="49" charset="-122"/>
              </a:rPr>
              <a:t>)</a:t>
            </a:r>
            <a:r>
              <a:rPr kumimoji="1" lang="en-US" altLang="zh-CN" sz="2800" baseline="-25000" dirty="0"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kumimoji="1" lang="en-US" altLang="zh-CN" sz="2800" dirty="0">
                <a:ea typeface="楷体" panose="02010609060101010101" pitchFamily="49" charset="-122"/>
                <a:cs typeface="楷体" panose="02010609060101010101" pitchFamily="49" charset="-122"/>
              </a:rPr>
              <a:t>+3H</a:t>
            </a:r>
            <a:r>
              <a:rPr kumimoji="1" lang="en-US" altLang="zh-CN" sz="2800" baseline="-25000" dirty="0"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kumimoji="1" lang="en-US" altLang="zh-CN" sz="2800" dirty="0">
                <a:ea typeface="楷体" panose="02010609060101010101" pitchFamily="49" charset="-122"/>
                <a:cs typeface="楷体" panose="02010609060101010101" pitchFamily="49" charset="-122"/>
              </a:rPr>
              <a:t>SO</a:t>
            </a:r>
            <a:r>
              <a:rPr kumimoji="1" lang="en-US" altLang="zh-CN" sz="2800" baseline="-25000" dirty="0"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kumimoji="1" lang="en-US" altLang="zh-CN" sz="2800" dirty="0">
                <a:ea typeface="楷体" panose="02010609060101010101" pitchFamily="49" charset="-122"/>
                <a:cs typeface="楷体" panose="02010609060101010101" pitchFamily="49" charset="-122"/>
              </a:rPr>
              <a:t>+10NO+8H</a:t>
            </a:r>
            <a:r>
              <a:rPr kumimoji="1" lang="en-US" altLang="zh-CN" sz="2800" baseline="-25000" dirty="0"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kumimoji="1" lang="en-US" altLang="zh-CN" sz="2800" dirty="0">
                <a:ea typeface="楷体" panose="02010609060101010101" pitchFamily="49" charset="-122"/>
                <a:cs typeface="楷体" panose="02010609060101010101" pitchFamily="49" charset="-122"/>
              </a:rPr>
              <a:t>O</a:t>
            </a:r>
            <a:endParaRPr kumimoji="1" lang="en-US" altLang="zh-CN" sz="2800" dirty="0"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kumimoji="1" lang="en-US" altLang="zh-CN" sz="2800" dirty="0">
                <a:ea typeface="楷体" panose="02010609060101010101" pitchFamily="49" charset="-122"/>
                <a:cs typeface="楷体" panose="02010609060101010101" pitchFamily="49" charset="-122"/>
              </a:rPr>
              <a:t>     Cu</a:t>
            </a:r>
            <a:r>
              <a:rPr kumimoji="1" lang="en-US" altLang="zh-CN" sz="2800" baseline="-25000" dirty="0"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kumimoji="1" lang="en-US" altLang="zh-CN" sz="2800" dirty="0">
                <a:ea typeface="楷体" panose="02010609060101010101" pitchFamily="49" charset="-122"/>
                <a:cs typeface="楷体" panose="02010609060101010101" pitchFamily="49" charset="-122"/>
              </a:rPr>
              <a:t>S+8KCN==2K</a:t>
            </a:r>
            <a:r>
              <a:rPr kumimoji="1" lang="en-US" altLang="zh-CN" sz="2800" baseline="-25000" dirty="0"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kumimoji="1" lang="en-US" altLang="zh-CN" sz="2800" dirty="0">
                <a:ea typeface="楷体" panose="02010609060101010101" pitchFamily="49" charset="-122"/>
                <a:cs typeface="楷体" panose="02010609060101010101" pitchFamily="49" charset="-122"/>
              </a:rPr>
              <a:t>[Cu(CN)</a:t>
            </a:r>
            <a:r>
              <a:rPr kumimoji="1" lang="en-US" altLang="zh-CN" sz="2800" baseline="-25000" dirty="0"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kumimoji="1" lang="en-US" altLang="zh-CN" sz="2800" dirty="0">
                <a:ea typeface="楷体" panose="02010609060101010101" pitchFamily="49" charset="-122"/>
                <a:cs typeface="楷体" panose="02010609060101010101" pitchFamily="49" charset="-122"/>
              </a:rPr>
              <a:t>]+K</a:t>
            </a:r>
            <a:r>
              <a:rPr kumimoji="1" lang="en-US" altLang="zh-CN" sz="2800" baseline="-25000" dirty="0"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kumimoji="1" lang="en-US" altLang="zh-CN" sz="2800" dirty="0">
                <a:ea typeface="楷体" panose="02010609060101010101" pitchFamily="49" charset="-122"/>
                <a:cs typeface="楷体" panose="02010609060101010101" pitchFamily="49" charset="-122"/>
              </a:rPr>
              <a:t>S</a:t>
            </a:r>
            <a:endParaRPr kumimoji="1" lang="en-US" altLang="zh-CN" sz="2800" dirty="0"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900113" y="5148263"/>
            <a:ext cx="8243887" cy="1203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10000"/>
              </a:spcAft>
            </a:pPr>
            <a:r>
              <a:rPr kumimoji="1" lang="en-US" altLang="zh-CN" sz="2800">
                <a:ea typeface="楷体" panose="02010609060101010101" pitchFamily="49" charset="-122"/>
                <a:cs typeface="楷体" panose="02010609060101010101" pitchFamily="49" charset="-122"/>
              </a:rPr>
              <a:t>   </a:t>
            </a:r>
            <a:r>
              <a:rPr kumimoji="1" lang="en-US" altLang="zh-CN" sz="2800">
                <a:solidFill>
                  <a:srgbClr val="0000FF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3CuS+8HNO</a:t>
            </a:r>
            <a:r>
              <a:rPr kumimoji="1" lang="en-US" altLang="zh-CN" sz="2800" baseline="-25000">
                <a:solidFill>
                  <a:srgbClr val="0000FF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kumimoji="1" lang="en-US" altLang="zh-CN" sz="2800">
                <a:solidFill>
                  <a:srgbClr val="0000FF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==3Cu(NO</a:t>
            </a:r>
            <a:r>
              <a:rPr kumimoji="1" lang="en-US" altLang="zh-CN" sz="2800" baseline="-25000">
                <a:solidFill>
                  <a:srgbClr val="0000FF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kumimoji="1" lang="en-US" altLang="zh-CN" sz="2800">
                <a:solidFill>
                  <a:srgbClr val="0000FF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)</a:t>
            </a:r>
            <a:r>
              <a:rPr kumimoji="1" lang="en-US" altLang="zh-CN" sz="2800" baseline="-25000">
                <a:solidFill>
                  <a:srgbClr val="0000FF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kumimoji="1" lang="en-US" altLang="zh-CN" sz="2800">
                <a:solidFill>
                  <a:srgbClr val="0000FF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+2NO↑+3S</a:t>
            </a:r>
            <a:r>
              <a:rPr kumimoji="1"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↓</a:t>
            </a:r>
            <a:r>
              <a:rPr kumimoji="1" lang="en-US" altLang="zh-CN" sz="2800">
                <a:solidFill>
                  <a:srgbClr val="0000FF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+4H</a:t>
            </a:r>
            <a:r>
              <a:rPr kumimoji="1" lang="en-US" altLang="zh-CN" sz="2800" baseline="-25000">
                <a:solidFill>
                  <a:srgbClr val="0000FF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kumimoji="1" lang="en-US" altLang="zh-CN" sz="2800">
                <a:solidFill>
                  <a:srgbClr val="0000FF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O</a:t>
            </a:r>
            <a:endParaRPr kumimoji="1" lang="en-US" altLang="zh-CN" sz="2800">
              <a:solidFill>
                <a:srgbClr val="0000FF"/>
              </a:solidFill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ct val="30000"/>
              </a:spcBef>
              <a:spcAft>
                <a:spcPct val="10000"/>
              </a:spcAft>
            </a:pPr>
            <a:r>
              <a:rPr kumimoji="1" lang="en-US" altLang="zh-CN" sz="2800">
                <a:solidFill>
                  <a:srgbClr val="0000FF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   2CuS+10CN</a:t>
            </a:r>
            <a:r>
              <a:rPr kumimoji="1" lang="en-US" altLang="zh-CN" sz="2800" baseline="30000">
                <a:solidFill>
                  <a:srgbClr val="0000FF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- </a:t>
            </a:r>
            <a:r>
              <a:rPr kumimoji="1" lang="en-US" altLang="zh-CN" sz="2800">
                <a:solidFill>
                  <a:srgbClr val="0000FF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==2[Cu(CN)</a:t>
            </a:r>
            <a:r>
              <a:rPr kumimoji="1" lang="en-US" altLang="zh-CN" sz="2800" baseline="-25000">
                <a:solidFill>
                  <a:srgbClr val="0000FF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kumimoji="1" lang="en-US" altLang="zh-CN" sz="2800">
                <a:solidFill>
                  <a:srgbClr val="0000FF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]</a:t>
            </a:r>
            <a:r>
              <a:rPr kumimoji="1" lang="en-US" altLang="zh-CN" sz="2800" baseline="30000">
                <a:solidFill>
                  <a:srgbClr val="0000FF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3-</a:t>
            </a:r>
            <a:r>
              <a:rPr kumimoji="1" lang="en-US" altLang="zh-CN" sz="2800">
                <a:solidFill>
                  <a:srgbClr val="0000FF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+(CN)</a:t>
            </a:r>
            <a:r>
              <a:rPr kumimoji="1" lang="en-US" altLang="zh-CN" sz="2800" baseline="-25000">
                <a:solidFill>
                  <a:srgbClr val="0000FF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kumimoji="1" lang="en-US" altLang="zh-CN" sz="2800">
                <a:solidFill>
                  <a:srgbClr val="0000FF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↑+2S</a:t>
            </a:r>
            <a:r>
              <a:rPr kumimoji="1" lang="en-US" altLang="zh-CN" sz="2800" baseline="30000">
                <a:solidFill>
                  <a:srgbClr val="0000FF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kumimoji="1" lang="en-US" altLang="zh-CN" sz="2800" baseline="30000">
                <a:ea typeface="楷体" panose="02010609060101010101" pitchFamily="49" charset="-122"/>
                <a:cs typeface="楷体" panose="02010609060101010101" pitchFamily="49" charset="-122"/>
              </a:rPr>
              <a:t>-</a:t>
            </a:r>
            <a:r>
              <a:rPr kumimoji="1" lang="en-US" altLang="zh-CN" sz="2800"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kumimoji="1" lang="en-US" altLang="zh-CN" sz="2800"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87409" name="Rectangle 2"/>
          <p:cNvSpPr>
            <a:spLocks noChangeArrowheads="1"/>
          </p:cNvSpPr>
          <p:nvPr/>
        </p:nvSpPr>
        <p:spPr bwMode="auto">
          <a:xfrm>
            <a:off x="1042988" y="260350"/>
            <a:ext cx="2233612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0000CC"/>
                </a:solidFill>
              </a:rPr>
              <a:t>3.  </a:t>
            </a:r>
            <a:r>
              <a:rPr lang="zh-CN" altLang="en-US" sz="3600">
                <a:solidFill>
                  <a:srgbClr val="0000CC"/>
                </a:solidFill>
              </a:rPr>
              <a:t>硫化物</a:t>
            </a:r>
            <a:endParaRPr lang="zh-CN" altLang="en-US" sz="3600">
              <a:solidFill>
                <a:srgbClr val="0000CC"/>
              </a:solidFill>
            </a:endParaRPr>
          </a:p>
        </p:txBody>
      </p:sp>
      <p:sp>
        <p:nvSpPr>
          <p:cNvPr id="187410" name="Rectangle 2"/>
          <p:cNvSpPr>
            <a:spLocks noChangeArrowheads="1"/>
          </p:cNvSpPr>
          <p:nvPr/>
        </p:nvSpPr>
        <p:spPr bwMode="auto">
          <a:xfrm>
            <a:off x="8243888" y="6092825"/>
            <a:ext cx="6492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7CF1DF6C-EDBF-4644-A643-0F5F2B2248FF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ChangeArrowheads="1"/>
          </p:cNvSpPr>
          <p:nvPr/>
        </p:nvSpPr>
        <p:spPr bwMode="auto">
          <a:xfrm>
            <a:off x="8243888" y="6092825"/>
            <a:ext cx="6492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E2508F38-0C9B-4829-A09F-4424DEF5155E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971600" y="4365104"/>
            <a:ext cx="78628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800" dirty="0"/>
              <a:t>配合物：</a:t>
            </a:r>
            <a:r>
              <a:rPr kumimoji="1" lang="en-US" altLang="en-US" sz="2800" dirty="0"/>
              <a:t>CuCl</a:t>
            </a:r>
            <a:r>
              <a:rPr kumimoji="1" lang="en-US" altLang="en-US" sz="2800" baseline="-25000" dirty="0"/>
              <a:t>2</a:t>
            </a:r>
            <a:r>
              <a:rPr kumimoji="1" lang="en-US" altLang="en-US" sz="2800" baseline="30000" dirty="0"/>
              <a:t>-</a:t>
            </a:r>
            <a:r>
              <a:rPr kumimoji="1" lang="en-US" altLang="en-US" sz="2800" dirty="0"/>
              <a:t>,CuBr</a:t>
            </a:r>
            <a:r>
              <a:rPr kumimoji="1" lang="en-US" altLang="en-US" sz="2800" baseline="-25000" dirty="0"/>
              <a:t>2</a:t>
            </a:r>
            <a:r>
              <a:rPr kumimoji="1" lang="en-US" altLang="en-US" sz="2800" baseline="30000" dirty="0"/>
              <a:t>-</a:t>
            </a:r>
            <a:r>
              <a:rPr kumimoji="1" lang="en-US" altLang="en-US" sz="2800" dirty="0"/>
              <a:t>,CuI</a:t>
            </a:r>
            <a:r>
              <a:rPr kumimoji="1" lang="en-US" altLang="en-US" sz="2800" baseline="-25000" dirty="0"/>
              <a:t>2</a:t>
            </a:r>
            <a:r>
              <a:rPr kumimoji="1" lang="en-US" altLang="en-US" sz="2800" baseline="30000" dirty="0"/>
              <a:t>-</a:t>
            </a:r>
            <a:r>
              <a:rPr kumimoji="1" lang="en-US" altLang="en-US" sz="2800" dirty="0"/>
              <a:t>,Cu(SCN)</a:t>
            </a:r>
            <a:r>
              <a:rPr kumimoji="1" lang="en-US" altLang="en-US" sz="2800" baseline="-25000" dirty="0"/>
              <a:t>2</a:t>
            </a:r>
            <a:r>
              <a:rPr kumimoji="1" lang="en-US" altLang="en-US" sz="2800" baseline="30000" dirty="0"/>
              <a:t>-</a:t>
            </a:r>
            <a:r>
              <a:rPr kumimoji="1" lang="en-US" altLang="en-US" sz="2800" dirty="0"/>
              <a:t>,Cu(CN)</a:t>
            </a:r>
            <a:r>
              <a:rPr kumimoji="1" lang="en-US" altLang="en-US" sz="2800" baseline="-25000" dirty="0"/>
              <a:t>2</a:t>
            </a:r>
            <a:r>
              <a:rPr kumimoji="1" lang="en-US" altLang="en-US" sz="2800" baseline="30000" dirty="0"/>
              <a:t>-</a:t>
            </a:r>
            <a:endParaRPr kumimoji="1" lang="en-US" altLang="zh-CN" sz="2800" dirty="0"/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1331640" y="1268760"/>
            <a:ext cx="7172325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Cu(I) </a:t>
            </a:r>
            <a:r>
              <a:rPr lang="zh-CN" altLang="en-US" dirty="0">
                <a:solidFill>
                  <a:srgbClr val="0000FF"/>
                </a:solidFill>
              </a:rPr>
              <a:t>的配合物</a:t>
            </a:r>
            <a:r>
              <a:rPr lang="zh-CN" altLang="en-US" dirty="0"/>
              <a:t>多为</a:t>
            </a:r>
            <a:r>
              <a:rPr lang="en-US" altLang="zh-CN" dirty="0"/>
              <a:t>2</a:t>
            </a:r>
            <a:r>
              <a:rPr lang="zh-CN" altLang="en-US" dirty="0"/>
              <a:t>配位，直线型</a:t>
            </a:r>
            <a:r>
              <a:rPr lang="zh-CN" altLang="en-US" dirty="0" smtClean="0"/>
              <a:t>结构</a:t>
            </a:r>
            <a:r>
              <a:rPr lang="en-US" altLang="zh-CN" dirty="0" smtClean="0"/>
              <a:t>,</a:t>
            </a:r>
            <a:r>
              <a:rPr kumimoji="1" lang="en-US" altLang="zh-CN" dirty="0" smtClean="0">
                <a:solidFill>
                  <a:srgbClr val="FF0066"/>
                </a:solidFill>
                <a:ea typeface="楷体" panose="02010609060101010101" pitchFamily="49" charset="-122"/>
              </a:rPr>
              <a:t> Cu</a:t>
            </a:r>
            <a:r>
              <a:rPr kumimoji="1" lang="en-US" altLang="zh-CN" baseline="30000" dirty="0" smtClean="0">
                <a:solidFill>
                  <a:srgbClr val="FF0066"/>
                </a:solidFill>
                <a:ea typeface="楷体" panose="02010609060101010101" pitchFamily="49" charset="-122"/>
              </a:rPr>
              <a:t>+</a:t>
            </a:r>
            <a:r>
              <a:rPr kumimoji="1" lang="zh-CN" altLang="en-US" dirty="0" smtClean="0">
                <a:solidFill>
                  <a:srgbClr val="FF0066"/>
                </a:solidFill>
                <a:ea typeface="楷体" panose="02010609060101010101" pitchFamily="49" charset="-122"/>
              </a:rPr>
              <a:t>的配合物除</a:t>
            </a:r>
            <a:r>
              <a:rPr kumimoji="1" lang="en-US" altLang="zh-CN" dirty="0" smtClean="0">
                <a:solidFill>
                  <a:srgbClr val="FF0066"/>
                </a:solidFill>
                <a:ea typeface="楷体" panose="02010609060101010101" pitchFamily="49" charset="-122"/>
              </a:rPr>
              <a:t>[Cu(CN)</a:t>
            </a:r>
            <a:r>
              <a:rPr kumimoji="1" lang="en-US" altLang="zh-CN" baseline="-25000" dirty="0" smtClean="0">
                <a:solidFill>
                  <a:srgbClr val="FF0066"/>
                </a:solidFill>
                <a:ea typeface="楷体" panose="02010609060101010101" pitchFamily="49" charset="-122"/>
              </a:rPr>
              <a:t>4</a:t>
            </a:r>
            <a:r>
              <a:rPr kumimoji="1" lang="en-US" altLang="zh-CN" dirty="0" smtClean="0">
                <a:solidFill>
                  <a:srgbClr val="FF0066"/>
                </a:solidFill>
                <a:ea typeface="楷体" panose="02010609060101010101" pitchFamily="49" charset="-122"/>
              </a:rPr>
              <a:t>]</a:t>
            </a:r>
            <a:r>
              <a:rPr kumimoji="1" lang="en-US" altLang="zh-CN" baseline="30000" dirty="0" smtClean="0">
                <a:solidFill>
                  <a:srgbClr val="FF0066"/>
                </a:solidFill>
                <a:ea typeface="楷体" panose="02010609060101010101" pitchFamily="49" charset="-122"/>
              </a:rPr>
              <a:t>3-</a:t>
            </a:r>
            <a:r>
              <a:rPr kumimoji="1" lang="zh-CN" altLang="en-US" dirty="0" smtClean="0">
                <a:solidFill>
                  <a:srgbClr val="FF0066"/>
                </a:solidFill>
                <a:ea typeface="楷体" panose="02010609060101010101" pitchFamily="49" charset="-122"/>
              </a:rPr>
              <a:t>非常稳定外</a:t>
            </a:r>
            <a:r>
              <a:rPr kumimoji="1" lang="en-US" altLang="zh-CN" dirty="0" smtClean="0">
                <a:ea typeface="楷体" panose="02010609060101010101" pitchFamily="49" charset="-122"/>
              </a:rPr>
              <a:t>(</a:t>
            </a:r>
            <a:r>
              <a:rPr kumimoji="1" lang="zh-CN" altLang="en-US" dirty="0" smtClean="0">
                <a:solidFill>
                  <a:srgbClr val="0000FF"/>
                </a:solidFill>
                <a:ea typeface="楷体" panose="02010609060101010101" pitchFamily="49" charset="-122"/>
              </a:rPr>
              <a:t>通入</a:t>
            </a:r>
            <a:r>
              <a:rPr kumimoji="1" lang="en-US" altLang="zh-CN" dirty="0" smtClean="0">
                <a:solidFill>
                  <a:srgbClr val="0000FF"/>
                </a:solidFill>
                <a:ea typeface="楷体" panose="02010609060101010101" pitchFamily="49" charset="-122"/>
              </a:rPr>
              <a:t>H</a:t>
            </a:r>
            <a:r>
              <a:rPr kumimoji="1" lang="en-US" altLang="zh-CN" baseline="-25000" dirty="0" smtClean="0">
                <a:solidFill>
                  <a:srgbClr val="0000FF"/>
                </a:solidFill>
                <a:ea typeface="楷体" panose="02010609060101010101" pitchFamily="49" charset="-122"/>
              </a:rPr>
              <a:t>2</a:t>
            </a:r>
            <a:r>
              <a:rPr kumimoji="1" lang="en-US" altLang="zh-CN" dirty="0" smtClean="0">
                <a:solidFill>
                  <a:srgbClr val="0000FF"/>
                </a:solidFill>
                <a:ea typeface="楷体" panose="02010609060101010101" pitchFamily="49" charset="-122"/>
              </a:rPr>
              <a:t>S</a:t>
            </a:r>
            <a:r>
              <a:rPr kumimoji="1" lang="zh-CN" altLang="en-US" dirty="0" smtClean="0">
                <a:solidFill>
                  <a:srgbClr val="0000FF"/>
                </a:solidFill>
                <a:ea typeface="楷体" panose="02010609060101010101" pitchFamily="49" charset="-122"/>
              </a:rPr>
              <a:t>也不析出</a:t>
            </a:r>
            <a:r>
              <a:rPr kumimoji="1" lang="en-US" altLang="zh-CN" dirty="0" smtClean="0">
                <a:solidFill>
                  <a:srgbClr val="0000FF"/>
                </a:solidFill>
                <a:ea typeface="楷体" panose="02010609060101010101" pitchFamily="49" charset="-122"/>
              </a:rPr>
              <a:t>Cu</a:t>
            </a:r>
            <a:r>
              <a:rPr kumimoji="1" lang="en-US" altLang="zh-CN" baseline="-25000" dirty="0" smtClean="0">
                <a:solidFill>
                  <a:srgbClr val="0000FF"/>
                </a:solidFill>
                <a:ea typeface="楷体" panose="02010609060101010101" pitchFamily="49" charset="-122"/>
              </a:rPr>
              <a:t>2</a:t>
            </a:r>
            <a:r>
              <a:rPr kumimoji="1" lang="en-US" altLang="zh-CN" dirty="0" smtClean="0">
                <a:solidFill>
                  <a:srgbClr val="0000FF"/>
                </a:solidFill>
                <a:ea typeface="楷体" panose="02010609060101010101" pitchFamily="49" charset="-122"/>
              </a:rPr>
              <a:t>S</a:t>
            </a:r>
            <a:r>
              <a:rPr kumimoji="1" lang="zh-CN" altLang="en-US" dirty="0" smtClean="0">
                <a:solidFill>
                  <a:srgbClr val="0000FF"/>
                </a:solidFill>
                <a:ea typeface="楷体" panose="02010609060101010101" pitchFamily="49" charset="-122"/>
              </a:rPr>
              <a:t>沉淀</a:t>
            </a:r>
            <a:r>
              <a:rPr kumimoji="1" lang="en-US" altLang="zh-CN" dirty="0" smtClean="0">
                <a:ea typeface="楷体" panose="02010609060101010101" pitchFamily="49" charset="-122"/>
              </a:rPr>
              <a:t>),</a:t>
            </a:r>
            <a:r>
              <a:rPr kumimoji="1" lang="zh-CN" altLang="en-US" dirty="0" smtClean="0">
                <a:solidFill>
                  <a:srgbClr val="FF0066"/>
                </a:solidFill>
                <a:ea typeface="楷体" panose="02010609060101010101" pitchFamily="49" charset="-122"/>
              </a:rPr>
              <a:t>其余的都不稳定</a:t>
            </a:r>
            <a:r>
              <a:rPr kumimoji="1" lang="en-US" altLang="zh-CN" dirty="0" smtClean="0">
                <a:ea typeface="楷体" panose="02010609060101010101" pitchFamily="49" charset="-122"/>
              </a:rPr>
              <a:t>,</a:t>
            </a:r>
            <a:r>
              <a:rPr kumimoji="1" lang="zh-CN" altLang="en-US" dirty="0" smtClean="0">
                <a:solidFill>
                  <a:srgbClr val="FF0066"/>
                </a:solidFill>
                <a:ea typeface="楷体" panose="02010609060101010101" pitchFamily="49" charset="-122"/>
              </a:rPr>
              <a:t>可被空气中的氧氧化而转化为</a:t>
            </a:r>
            <a:r>
              <a:rPr kumimoji="1" lang="en-US" altLang="zh-CN" dirty="0" smtClean="0">
                <a:solidFill>
                  <a:srgbClr val="FF0066"/>
                </a:solidFill>
                <a:ea typeface="楷体" panose="02010609060101010101" pitchFamily="49" charset="-122"/>
              </a:rPr>
              <a:t>Cu</a:t>
            </a:r>
            <a:r>
              <a:rPr kumimoji="1" lang="en-US" altLang="zh-CN" baseline="30000" dirty="0" smtClean="0">
                <a:solidFill>
                  <a:srgbClr val="FF0066"/>
                </a:solidFill>
                <a:ea typeface="楷体" panose="02010609060101010101" pitchFamily="49" charset="-122"/>
              </a:rPr>
              <a:t>2+</a:t>
            </a:r>
            <a:r>
              <a:rPr kumimoji="1" lang="zh-CN" altLang="en-US" dirty="0" smtClean="0">
                <a:solidFill>
                  <a:srgbClr val="FF0066"/>
                </a:solidFill>
                <a:ea typeface="楷体" panose="02010609060101010101" pitchFamily="49" charset="-122"/>
              </a:rPr>
              <a:t>的配合物</a:t>
            </a:r>
            <a:r>
              <a:rPr kumimoji="1" lang="en-US" altLang="zh-CN" dirty="0" smtClean="0">
                <a:solidFill>
                  <a:srgbClr val="FF0066"/>
                </a:solidFill>
                <a:ea typeface="楷体" panose="02010609060101010101" pitchFamily="49" charset="-122"/>
              </a:rPr>
              <a:t>.</a:t>
            </a:r>
            <a:endParaRPr lang="zh-CN" altLang="en-US" dirty="0"/>
          </a:p>
        </p:txBody>
      </p:sp>
      <p:sp>
        <p:nvSpPr>
          <p:cNvPr id="188423" name="Rectangle 2"/>
          <p:cNvSpPr>
            <a:spLocks noChangeArrowheads="1"/>
          </p:cNvSpPr>
          <p:nvPr/>
        </p:nvSpPr>
        <p:spPr bwMode="auto">
          <a:xfrm>
            <a:off x="1042988" y="260350"/>
            <a:ext cx="2233612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0000CC"/>
                </a:solidFill>
              </a:rPr>
              <a:t>4. </a:t>
            </a:r>
            <a:r>
              <a:rPr lang="zh-CN" altLang="en-US" sz="3600">
                <a:solidFill>
                  <a:srgbClr val="0000CC"/>
                </a:solidFill>
              </a:rPr>
              <a:t>配合物</a:t>
            </a:r>
            <a:endParaRPr lang="zh-CN" altLang="en-US" sz="3600">
              <a:solidFill>
                <a:srgbClr val="0000CC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31640" y="5013176"/>
            <a:ext cx="6926262" cy="588962"/>
            <a:chOff x="1331913" y="2408238"/>
            <a:chExt cx="6926262" cy="588962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1913" y="2408238"/>
              <a:ext cx="646112" cy="5238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kumimoji="1" lang="en-US" altLang="en-US" sz="2800" i="1" dirty="0" err="1"/>
                <a:t>K</a:t>
              </a:r>
              <a:r>
                <a:rPr kumimoji="1" lang="en-US" altLang="en-US" sz="2800" baseline="-25000" dirty="0" err="1"/>
                <a:t>f</a:t>
              </a:r>
              <a:endParaRPr kumimoji="1" lang="en-US" altLang="zh-CN" sz="2800" baseline="-25000" dirty="0"/>
            </a:p>
          </p:txBody>
        </p:sp>
        <p:sp>
          <p:nvSpPr>
            <p:cNvPr id="105482" name="Rectangle 10"/>
            <p:cNvSpPr>
              <a:spLocks noChangeArrowheads="1"/>
            </p:cNvSpPr>
            <p:nvPr/>
          </p:nvSpPr>
          <p:spPr bwMode="auto">
            <a:xfrm>
              <a:off x="7715250" y="2473325"/>
              <a:ext cx="542925" cy="5238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dirty="0"/>
                <a:t>大</a:t>
              </a:r>
              <a:endParaRPr lang="zh-CN" altLang="en-US" sz="2800" dirty="0"/>
            </a:p>
          </p:txBody>
        </p:sp>
        <p:sp>
          <p:nvSpPr>
            <p:cNvPr id="105483" name="Rectangle 11"/>
            <p:cNvSpPr>
              <a:spLocks noChangeArrowheads="1"/>
            </p:cNvSpPr>
            <p:nvPr/>
          </p:nvSpPr>
          <p:spPr bwMode="auto">
            <a:xfrm>
              <a:off x="1939925" y="2427288"/>
              <a:ext cx="544513" cy="5238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/>
                <a:t>小</a:t>
              </a:r>
              <a:endParaRPr lang="zh-CN" altLang="en-US" sz="2800"/>
            </a:p>
          </p:txBody>
        </p:sp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2771775" y="2689225"/>
              <a:ext cx="4943475" cy="0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  <p:bldP spid="105480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ChangeArrowheads="1"/>
          </p:cNvSpPr>
          <p:nvPr/>
        </p:nvSpPr>
        <p:spPr bwMode="auto">
          <a:xfrm>
            <a:off x="8243888" y="6092825"/>
            <a:ext cx="6492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E2508F38-0C9B-4829-A09F-4424DEF5155E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971600" y="372448"/>
            <a:ext cx="7632848" cy="32932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  <a:tabLst>
                <a:tab pos="723900" algn="l"/>
              </a:tabLst>
            </a:pPr>
            <a:r>
              <a:rPr lang="en-US" altLang="zh-CN" dirty="0">
                <a:solidFill>
                  <a:srgbClr val="0000FF"/>
                </a:solidFill>
              </a:rPr>
              <a:t>Cu</a:t>
            </a:r>
            <a:r>
              <a:rPr lang="en-US" altLang="zh-CN" baseline="30000" dirty="0">
                <a:solidFill>
                  <a:srgbClr val="0000FF"/>
                </a:solidFill>
              </a:rPr>
              <a:t>2+</a:t>
            </a:r>
            <a:r>
              <a:rPr lang="zh-CN" altLang="en-US" dirty="0">
                <a:solidFill>
                  <a:srgbClr val="0000FF"/>
                </a:solidFill>
              </a:rPr>
              <a:t>的配合物</a:t>
            </a:r>
            <a:r>
              <a:rPr lang="en-US" altLang="zh-CN" dirty="0">
                <a:solidFill>
                  <a:srgbClr val="0000FF"/>
                </a:solidFill>
              </a:rPr>
              <a:t>: </a:t>
            </a:r>
            <a:r>
              <a:rPr lang="zh-CN" altLang="en-US" dirty="0"/>
              <a:t>易与卤素、羟基、焦磷酸根、硫代硫酸根、氨等稳定性不同的配合物</a:t>
            </a:r>
            <a:r>
              <a:rPr lang="en-US" altLang="zh-CN" dirty="0"/>
              <a:t>; </a:t>
            </a:r>
            <a:r>
              <a:rPr lang="zh-CN" altLang="en-US" dirty="0"/>
              <a:t>常见的配位数</a:t>
            </a:r>
            <a:r>
              <a:rPr lang="en-US" altLang="zh-CN" dirty="0"/>
              <a:t>:  4 , 5</a:t>
            </a:r>
            <a:r>
              <a:rPr lang="zh-CN" altLang="en-US" dirty="0"/>
              <a:t>和</a:t>
            </a:r>
            <a:r>
              <a:rPr lang="en-US" altLang="zh-CN" dirty="0"/>
              <a:t>6 </a:t>
            </a:r>
            <a:endParaRPr lang="en-US" altLang="zh-CN" dirty="0"/>
          </a:p>
          <a:p>
            <a:pPr>
              <a:lnSpc>
                <a:spcPct val="130000"/>
              </a:lnSpc>
              <a:tabLst>
                <a:tab pos="723900" algn="l"/>
              </a:tabLst>
            </a:pPr>
            <a:r>
              <a:rPr lang="zh-CN" altLang="en-US" dirty="0"/>
              <a:t>螯合物</a:t>
            </a:r>
            <a:r>
              <a:rPr lang="en-US" altLang="zh-CN" dirty="0"/>
              <a:t>:  </a:t>
            </a:r>
            <a:r>
              <a:rPr lang="zh-CN" altLang="en-US" dirty="0"/>
              <a:t>稳定性比简单配合</a:t>
            </a:r>
            <a:r>
              <a:rPr lang="zh-CN" altLang="en-US" dirty="0" smtClean="0"/>
              <a:t>物高</a:t>
            </a:r>
            <a:endParaRPr lang="en-US" altLang="zh-CN" dirty="0" smtClean="0"/>
          </a:p>
          <a:p>
            <a:pPr>
              <a:lnSpc>
                <a:spcPct val="130000"/>
              </a:lnSpc>
              <a:tabLst>
                <a:tab pos="723900" algn="l"/>
              </a:tabLst>
            </a:pP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043608" y="3356992"/>
            <a:ext cx="7416824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kumimoji="1" lang="zh-CN" altLang="en-US" dirty="0" smtClean="0">
                <a:ea typeface="楷体" panose="02010609060101010101" pitchFamily="49" charset="-122"/>
              </a:rPr>
              <a:t>常见</a:t>
            </a:r>
            <a:r>
              <a:rPr kumimoji="1" lang="en-US" altLang="zh-CN" dirty="0" smtClean="0">
                <a:ea typeface="楷体" panose="02010609060101010101" pitchFamily="49" charset="-122"/>
              </a:rPr>
              <a:t>Cu</a:t>
            </a:r>
            <a:r>
              <a:rPr kumimoji="1" lang="en-US" altLang="zh-CN" baseline="30000" dirty="0" smtClean="0">
                <a:ea typeface="楷体" panose="02010609060101010101" pitchFamily="49" charset="-122"/>
              </a:rPr>
              <a:t>2+</a:t>
            </a:r>
            <a:r>
              <a:rPr kumimoji="1" lang="zh-CN" altLang="en-US" dirty="0" smtClean="0">
                <a:ea typeface="楷体" panose="02010609060101010101" pitchFamily="49" charset="-122"/>
              </a:rPr>
              <a:t>配合物稳定性顺序</a:t>
            </a:r>
            <a:r>
              <a:rPr kumimoji="1" lang="en-US" altLang="zh-CN" dirty="0" smtClean="0">
                <a:ea typeface="楷体" panose="02010609060101010101" pitchFamily="49" charset="-122"/>
              </a:rPr>
              <a:t>:</a:t>
            </a:r>
            <a:endParaRPr kumimoji="1" lang="en-US" altLang="zh-CN" dirty="0" smtClean="0"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kumimoji="1" lang="en-US" altLang="zh-CN" dirty="0" smtClean="0">
                <a:ea typeface="楷体" panose="02010609060101010101" pitchFamily="49" charset="-122"/>
              </a:rPr>
              <a:t> [Cu(NH</a:t>
            </a:r>
            <a:r>
              <a:rPr kumimoji="1" lang="en-US" altLang="zh-CN" baseline="-25000" dirty="0" smtClean="0">
                <a:ea typeface="楷体" panose="02010609060101010101" pitchFamily="49" charset="-122"/>
              </a:rPr>
              <a:t>3</a:t>
            </a:r>
            <a:r>
              <a:rPr kumimoji="1" lang="en-US" altLang="zh-CN" dirty="0" smtClean="0">
                <a:ea typeface="楷体" panose="02010609060101010101" pitchFamily="49" charset="-122"/>
              </a:rPr>
              <a:t>)</a:t>
            </a:r>
            <a:r>
              <a:rPr kumimoji="1" lang="en-US" altLang="zh-CN" baseline="-25000" dirty="0" smtClean="0">
                <a:ea typeface="楷体" panose="02010609060101010101" pitchFamily="49" charset="-122"/>
              </a:rPr>
              <a:t>4</a:t>
            </a:r>
            <a:r>
              <a:rPr kumimoji="1" lang="en-US" altLang="zh-CN" dirty="0" smtClean="0">
                <a:ea typeface="楷体" panose="02010609060101010101" pitchFamily="49" charset="-122"/>
              </a:rPr>
              <a:t>]</a:t>
            </a:r>
            <a:r>
              <a:rPr kumimoji="1" lang="en-US" altLang="zh-CN" baseline="30000" dirty="0" smtClean="0">
                <a:ea typeface="楷体" panose="02010609060101010101" pitchFamily="49" charset="-122"/>
              </a:rPr>
              <a:t>2+</a:t>
            </a:r>
            <a:r>
              <a:rPr kumimoji="1" lang="en-US" altLang="zh-CN" dirty="0" smtClean="0">
                <a:ea typeface="楷体" panose="02010609060101010101" pitchFamily="49" charset="-122"/>
              </a:rPr>
              <a:t>&gt;[Cu(H</a:t>
            </a:r>
            <a:r>
              <a:rPr kumimoji="1" lang="en-US" altLang="zh-CN" baseline="-25000" dirty="0" smtClean="0">
                <a:ea typeface="楷体" panose="02010609060101010101" pitchFamily="49" charset="-122"/>
              </a:rPr>
              <a:t>2</a:t>
            </a:r>
            <a:r>
              <a:rPr kumimoji="1" lang="en-US" altLang="zh-CN" dirty="0" smtClean="0">
                <a:ea typeface="楷体" panose="02010609060101010101" pitchFamily="49" charset="-122"/>
              </a:rPr>
              <a:t>O)</a:t>
            </a:r>
            <a:r>
              <a:rPr kumimoji="1" lang="en-US" altLang="zh-CN" baseline="-25000" dirty="0" smtClean="0">
                <a:ea typeface="楷体" panose="02010609060101010101" pitchFamily="49" charset="-122"/>
              </a:rPr>
              <a:t>6</a:t>
            </a:r>
            <a:r>
              <a:rPr kumimoji="1" lang="en-US" altLang="zh-CN" dirty="0" smtClean="0">
                <a:ea typeface="楷体" panose="02010609060101010101" pitchFamily="49" charset="-122"/>
              </a:rPr>
              <a:t>]</a:t>
            </a:r>
            <a:r>
              <a:rPr kumimoji="1" lang="en-US" altLang="zh-CN" baseline="30000" dirty="0" smtClean="0">
                <a:ea typeface="楷体" panose="02010609060101010101" pitchFamily="49" charset="-122"/>
              </a:rPr>
              <a:t>2+</a:t>
            </a:r>
            <a:r>
              <a:rPr kumimoji="1" lang="en-US" altLang="zh-CN" dirty="0" smtClean="0">
                <a:ea typeface="楷体" panose="02010609060101010101" pitchFamily="49" charset="-122"/>
              </a:rPr>
              <a:t>&gt;[CuX</a:t>
            </a:r>
            <a:r>
              <a:rPr kumimoji="1" lang="en-US" altLang="zh-CN" baseline="-25000" dirty="0" smtClean="0">
                <a:ea typeface="楷体" panose="02010609060101010101" pitchFamily="49" charset="-122"/>
              </a:rPr>
              <a:t>4</a:t>
            </a:r>
            <a:r>
              <a:rPr kumimoji="1" lang="en-US" altLang="zh-CN" dirty="0" smtClean="0">
                <a:ea typeface="楷体" panose="02010609060101010101" pitchFamily="49" charset="-122"/>
              </a:rPr>
              <a:t>]</a:t>
            </a:r>
            <a:r>
              <a:rPr kumimoji="1" lang="en-US" altLang="zh-CN" baseline="30000" dirty="0" smtClean="0">
                <a:ea typeface="楷体" panose="02010609060101010101" pitchFamily="49" charset="-122"/>
              </a:rPr>
              <a:t>2-</a:t>
            </a:r>
            <a:endParaRPr kumimoji="1" lang="en-US" altLang="zh-CN" baseline="30000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38" name="Rectangle 2"/>
          <p:cNvSpPr>
            <a:spLocks noChangeArrowheads="1"/>
          </p:cNvSpPr>
          <p:nvPr/>
        </p:nvSpPr>
        <p:spPr bwMode="auto">
          <a:xfrm>
            <a:off x="900113" y="908050"/>
            <a:ext cx="5834062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00FF"/>
                </a:solidFill>
              </a:rPr>
              <a:t>Cu</a:t>
            </a:r>
            <a:r>
              <a:rPr lang="en-US" altLang="zh-CN" sz="3600" baseline="30000">
                <a:solidFill>
                  <a:srgbClr val="0000FF"/>
                </a:solidFill>
              </a:rPr>
              <a:t>2+ </a:t>
            </a:r>
            <a:r>
              <a:rPr lang="zh-CN" altLang="en-US" sz="3600">
                <a:solidFill>
                  <a:srgbClr val="0000FF"/>
                </a:solidFill>
              </a:rPr>
              <a:t>典型配合物</a:t>
            </a:r>
            <a:r>
              <a:rPr lang="en-US" altLang="zh-CN" sz="3600">
                <a:solidFill>
                  <a:srgbClr val="0000FF"/>
                </a:solidFill>
              </a:rPr>
              <a:t>: </a:t>
            </a:r>
            <a:r>
              <a:rPr lang="zh-CN" altLang="en-US" sz="3600">
                <a:solidFill>
                  <a:srgbClr val="0000FF"/>
                </a:solidFill>
              </a:rPr>
              <a:t>多为</a:t>
            </a:r>
            <a:r>
              <a:rPr lang="en-US" altLang="zh-CN" sz="3600">
                <a:solidFill>
                  <a:srgbClr val="0000FF"/>
                </a:solidFill>
              </a:rPr>
              <a:t>4</a:t>
            </a:r>
            <a:r>
              <a:rPr lang="zh-CN" altLang="en-US" sz="3600">
                <a:solidFill>
                  <a:srgbClr val="0000FF"/>
                </a:solidFill>
              </a:rPr>
              <a:t>配位</a:t>
            </a:r>
            <a:endParaRPr lang="zh-CN" altLang="en-US" sz="3600">
              <a:solidFill>
                <a:srgbClr val="0000FF"/>
              </a:solidFill>
            </a:endParaRPr>
          </a:p>
        </p:txBody>
      </p:sp>
      <p:sp>
        <p:nvSpPr>
          <p:cNvPr id="137239" name="Rectangle 3"/>
          <p:cNvSpPr>
            <a:spLocks noChangeArrowheads="1"/>
          </p:cNvSpPr>
          <p:nvPr/>
        </p:nvSpPr>
        <p:spPr bwMode="auto">
          <a:xfrm>
            <a:off x="8243888" y="6092825"/>
            <a:ext cx="4873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4D468A81-2FE9-40AD-B44D-0BF5663513CC}" type="slidenum">
              <a:rPr kumimoji="1" lang="zh-CN" altLang="en-US" sz="1600">
                <a:solidFill>
                  <a:schemeClr val="tx1"/>
                </a:solidFill>
                <a:ea typeface="ˎ̥"/>
                <a:cs typeface="ˎ̥"/>
              </a:rPr>
            </a:fld>
            <a:r>
              <a:rPr kumimoji="1" lang="en-US" altLang="zh-CN" sz="1600" b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endParaRPr kumimoji="1" lang="en-US" altLang="zh-CN" sz="1600" b="0">
              <a:solidFill>
                <a:schemeClr val="tx1"/>
              </a:solidFill>
              <a:ea typeface="ˎ̥"/>
              <a:cs typeface="ˎ̥"/>
            </a:endParaRPr>
          </a:p>
        </p:txBody>
      </p:sp>
      <p:graphicFrame>
        <p:nvGraphicFramePr>
          <p:cNvPr id="112644" name="Object 21"/>
          <p:cNvGraphicFramePr>
            <a:graphicFrameLocks noGrp="1" noChangeAspect="1"/>
          </p:cNvGraphicFramePr>
          <p:nvPr>
            <p:ph idx="4294967295"/>
          </p:nvPr>
        </p:nvGraphicFramePr>
        <p:xfrm>
          <a:off x="900113" y="2097088"/>
          <a:ext cx="7804150" cy="2988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公式" r:id="rId1" imgW="92354400" imgH="31089600" progId="Equation.3">
                  <p:embed/>
                </p:oleObj>
              </mc:Choice>
              <mc:Fallback>
                <p:oleObj name="公式" r:id="rId1" imgW="92354400" imgH="31089600" progId="Equation.3">
                  <p:embed/>
                  <p:pic>
                    <p:nvPicPr>
                      <p:cNvPr id="0" name="图片 18432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00113" y="2097088"/>
                        <a:ext cx="7804150" cy="298809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40" name="Rectangle 2"/>
          <p:cNvSpPr>
            <a:spLocks noChangeArrowheads="1"/>
          </p:cNvSpPr>
          <p:nvPr/>
        </p:nvSpPr>
        <p:spPr bwMode="auto">
          <a:xfrm>
            <a:off x="8243888" y="6092825"/>
            <a:ext cx="6492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297E87C1-A131-483B-AF47-3A3557CF1EFC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647700" y="980728"/>
            <a:ext cx="8496300" cy="11652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zh-CN" altLang="en-US" sz="3200" b="1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用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Cu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与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O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2-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,I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,CN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反应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能否得到对应的配离子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Cu(S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O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6-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,CuI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2-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和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Cu(CN)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2-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?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为什么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? </a:t>
            </a:r>
            <a:endParaRPr kumimoji="1"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81283" name="Text Box 3"/>
          <p:cNvSpPr txBox="1">
            <a:spLocks noChangeArrowheads="1"/>
          </p:cNvSpPr>
          <p:nvPr/>
        </p:nvSpPr>
        <p:spPr bwMode="auto">
          <a:xfrm>
            <a:off x="899592" y="2420888"/>
            <a:ext cx="8065144" cy="39338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解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: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均不能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因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Cu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具有氧化性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而这些配体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O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2-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,CN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,I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均具有还原性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 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两者相遇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会发生氧化还原反应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endParaRPr kumimoji="1"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    2Cu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+5CN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==Cu(CN)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3-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+1/2(CN)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↑</a:t>
            </a:r>
            <a:endParaRPr kumimoji="1"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   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2Cu</a:t>
            </a:r>
            <a:r>
              <a:rPr kumimoji="1" lang="en-US" altLang="zh-CN" sz="28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+2S</a:t>
            </a:r>
            <a:r>
              <a:rPr kumimoji="1" lang="en-US" altLang="zh-CN" sz="28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O</a:t>
            </a:r>
            <a:r>
              <a:rPr kumimoji="1" lang="en-US" altLang="zh-CN" sz="28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28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2-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+2H</a:t>
            </a:r>
            <a:r>
              <a:rPr kumimoji="1" lang="en-US" altLang="zh-CN" sz="28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O==Cu</a:t>
            </a:r>
            <a:r>
              <a:rPr kumimoji="1" lang="en-US" altLang="zh-CN" sz="28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S↓+S↓+2SO</a:t>
            </a:r>
            <a:r>
              <a:rPr kumimoji="1" lang="en-US" altLang="zh-CN" sz="28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kumimoji="1" lang="en-US" altLang="zh-CN" sz="28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2-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+4H</a:t>
            </a:r>
            <a:r>
              <a:rPr kumimoji="1" lang="en-US" altLang="zh-CN" sz="28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endParaRPr kumimoji="1"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    2Cu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+ 4I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== 2CuI↓+ I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endParaRPr kumimoji="1"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67940" name="AutoShape 4"/>
          <p:cNvSpPr>
            <a:spLocks noChangeArrowheads="1"/>
          </p:cNvSpPr>
          <p:nvPr/>
        </p:nvSpPr>
        <p:spPr bwMode="auto">
          <a:xfrm>
            <a:off x="250825" y="115888"/>
            <a:ext cx="1584325" cy="692150"/>
          </a:xfrm>
          <a:prstGeom prst="cloudCallout">
            <a:avLst>
              <a:gd name="adj1" fmla="val 45815"/>
              <a:gd name="adj2" fmla="val 83486"/>
            </a:avLst>
          </a:prstGeom>
          <a:solidFill>
            <a:srgbClr val="FF3399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问题</a:t>
            </a:r>
            <a:endParaRPr lang="zh-CN" altLang="en-US" sz="32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67941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032D15C2-80D1-4F50-9AD3-261ED130EA11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86" name="Rectangle 2"/>
          <p:cNvSpPr>
            <a:spLocks noChangeArrowheads="1"/>
          </p:cNvSpPr>
          <p:nvPr/>
        </p:nvSpPr>
        <p:spPr bwMode="auto">
          <a:xfrm>
            <a:off x="8243888" y="6092825"/>
            <a:ext cx="6492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F43305A1-4094-41C5-884F-AA7AC0BF0D76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1042988" y="188913"/>
            <a:ext cx="5400675" cy="682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</a:rPr>
              <a:t>5. Cu(I)</a:t>
            </a:r>
            <a:r>
              <a:rPr lang="zh-CN" altLang="en-US">
                <a:solidFill>
                  <a:srgbClr val="0000FF"/>
                </a:solidFill>
              </a:rPr>
              <a:t>和</a:t>
            </a:r>
            <a:r>
              <a:rPr lang="en-US" altLang="zh-CN">
                <a:solidFill>
                  <a:srgbClr val="0000FF"/>
                </a:solidFill>
              </a:rPr>
              <a:t>Cu(II)</a:t>
            </a:r>
            <a:r>
              <a:rPr lang="zh-CN" altLang="en-US">
                <a:solidFill>
                  <a:srgbClr val="0000FF"/>
                </a:solidFill>
              </a:rPr>
              <a:t>的相互转化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13668" name="Rectangle 4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71550" y="981075"/>
            <a:ext cx="7416874" cy="1873250"/>
          </a:xfrm>
          <a:noFill/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3000" b="1" dirty="0" err="1" smtClean="0">
                <a:solidFill>
                  <a:srgbClr val="000000"/>
                </a:solidFill>
                <a:effectLst/>
              </a:rPr>
              <a:t>Cu</a:t>
            </a:r>
            <a:r>
              <a:rPr lang="en-US" altLang="zh-CN" sz="3000" b="1" baseline="30000" dirty="0" err="1" smtClean="0">
                <a:solidFill>
                  <a:srgbClr val="000000"/>
                </a:solidFill>
                <a:effectLst/>
              </a:rPr>
              <a:t>I</a:t>
            </a:r>
            <a:r>
              <a:rPr lang="zh-CN" altLang="en-US" sz="3000" b="1" dirty="0" smtClean="0">
                <a:solidFill>
                  <a:srgbClr val="000000"/>
                </a:solidFill>
                <a:effectLst/>
              </a:rPr>
              <a:t>和</a:t>
            </a:r>
            <a:r>
              <a:rPr lang="en-US" altLang="zh-CN" sz="3000" b="1" dirty="0" err="1" smtClean="0">
                <a:solidFill>
                  <a:srgbClr val="000000"/>
                </a:solidFill>
                <a:effectLst/>
              </a:rPr>
              <a:t>Cu</a:t>
            </a:r>
            <a:r>
              <a:rPr lang="en-US" altLang="zh-CN" sz="3000" b="1" baseline="30000" dirty="0" err="1" smtClean="0">
                <a:solidFill>
                  <a:srgbClr val="000000"/>
                </a:solidFill>
                <a:effectLst/>
              </a:rPr>
              <a:t>II</a:t>
            </a:r>
            <a:r>
              <a:rPr lang="zh-CN" altLang="en-US" sz="3000" b="1" dirty="0" smtClean="0">
                <a:solidFill>
                  <a:srgbClr val="000000"/>
                </a:solidFill>
                <a:effectLst/>
              </a:rPr>
              <a:t>的稳定性差异</a:t>
            </a:r>
            <a:r>
              <a:rPr lang="en-US" altLang="zh-CN" sz="3000" b="1" dirty="0" smtClean="0">
                <a:solidFill>
                  <a:srgbClr val="000000"/>
                </a:solidFill>
                <a:effectLst/>
              </a:rPr>
              <a:t>:</a:t>
            </a:r>
            <a:endParaRPr lang="en-US" altLang="zh-CN" sz="3000" b="1" dirty="0" smtClean="0">
              <a:solidFill>
                <a:srgbClr val="000000"/>
              </a:solidFill>
              <a:effectLst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3000" b="1" dirty="0" smtClean="0">
                <a:solidFill>
                  <a:srgbClr val="000000"/>
                </a:solidFill>
                <a:effectLst/>
              </a:rPr>
              <a:t>    </a:t>
            </a:r>
            <a:r>
              <a:rPr lang="zh-CN" altLang="en-US" sz="3000" b="1" dirty="0" smtClean="0">
                <a:solidFill>
                  <a:srgbClr val="000000"/>
                </a:solidFill>
                <a:effectLst/>
              </a:rPr>
              <a:t>从电子构型比较，</a:t>
            </a:r>
            <a:r>
              <a:rPr lang="en-US" altLang="zh-CN" sz="3000" b="1" dirty="0" smtClean="0">
                <a:solidFill>
                  <a:srgbClr val="000000"/>
                </a:solidFill>
                <a:effectLst/>
              </a:rPr>
              <a:t>Cu </a:t>
            </a:r>
            <a:r>
              <a:rPr lang="en-US" altLang="zh-CN" sz="3000" b="1" baseline="30000" dirty="0" smtClean="0">
                <a:solidFill>
                  <a:srgbClr val="000000"/>
                </a:solidFill>
                <a:effectLst/>
              </a:rPr>
              <a:t>I</a:t>
            </a:r>
            <a:r>
              <a:rPr lang="zh-CN" altLang="en-US" sz="3000" b="1" dirty="0" smtClean="0">
                <a:solidFill>
                  <a:srgbClr val="000000"/>
                </a:solidFill>
                <a:effectLst/>
              </a:rPr>
              <a:t>稳定  </a:t>
            </a:r>
            <a:r>
              <a:rPr lang="en-US" altLang="zh-CN" sz="3000" b="1" dirty="0" smtClean="0">
                <a:solidFill>
                  <a:srgbClr val="000000"/>
                </a:solidFill>
                <a:effectLst/>
              </a:rPr>
              <a:t>(3d </a:t>
            </a:r>
            <a:r>
              <a:rPr lang="en-US" altLang="zh-CN" sz="3000" b="1" baseline="30000" dirty="0" smtClean="0">
                <a:solidFill>
                  <a:srgbClr val="000000"/>
                </a:solidFill>
                <a:effectLst/>
              </a:rPr>
              <a:t>10 </a:t>
            </a:r>
            <a:r>
              <a:rPr lang="zh-CN" altLang="en-US" sz="3000" b="1" dirty="0" smtClean="0">
                <a:solidFill>
                  <a:srgbClr val="000000"/>
                </a:solidFill>
                <a:effectLst/>
              </a:rPr>
              <a:t>构型</a:t>
            </a:r>
            <a:r>
              <a:rPr lang="en-US" altLang="zh-CN" sz="3000" b="1" dirty="0" smtClean="0">
                <a:solidFill>
                  <a:srgbClr val="000000"/>
                </a:solidFill>
                <a:effectLst/>
              </a:rPr>
              <a:t>)</a:t>
            </a:r>
            <a:endParaRPr lang="zh-CN" altLang="en-US" sz="3000" b="1" dirty="0" smtClean="0">
              <a:solidFill>
                <a:srgbClr val="000000"/>
              </a:solidFill>
              <a:effectLst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3000" b="1" dirty="0" smtClean="0">
                <a:solidFill>
                  <a:srgbClr val="000000"/>
                </a:solidFill>
                <a:effectLst/>
              </a:rPr>
              <a:t>    从电极电势比较，</a:t>
            </a:r>
            <a:r>
              <a:rPr lang="en-US" altLang="zh-CN" sz="3000" b="1" dirty="0" err="1" smtClean="0">
                <a:solidFill>
                  <a:srgbClr val="000000"/>
                </a:solidFill>
                <a:effectLst/>
              </a:rPr>
              <a:t>Cu</a:t>
            </a:r>
            <a:r>
              <a:rPr lang="en-US" altLang="zh-CN" sz="3000" b="1" baseline="30000" dirty="0" err="1" smtClean="0">
                <a:solidFill>
                  <a:srgbClr val="000000"/>
                </a:solidFill>
                <a:effectLst/>
              </a:rPr>
              <a:t>II</a:t>
            </a:r>
            <a:r>
              <a:rPr lang="en-US" altLang="zh-CN" sz="3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zh-CN" altLang="en-US" sz="3000" b="1" dirty="0" smtClean="0">
                <a:solidFill>
                  <a:srgbClr val="000000"/>
                </a:solidFill>
                <a:effectLst/>
              </a:rPr>
              <a:t>更稳定  </a:t>
            </a:r>
            <a:r>
              <a:rPr lang="en-US" altLang="zh-CN" sz="3000" b="1" dirty="0" smtClean="0">
                <a:solidFill>
                  <a:srgbClr val="000000"/>
                </a:solidFill>
                <a:effectLst/>
              </a:rPr>
              <a:t>(3d</a:t>
            </a:r>
            <a:r>
              <a:rPr lang="en-US" altLang="zh-CN" sz="3000" b="1" baseline="30000" dirty="0" smtClean="0">
                <a:solidFill>
                  <a:srgbClr val="000000"/>
                </a:solidFill>
                <a:effectLst/>
              </a:rPr>
              <a:t>9</a:t>
            </a:r>
            <a:r>
              <a:rPr lang="zh-CN" altLang="en-US" sz="3000" b="1" dirty="0" smtClean="0">
                <a:solidFill>
                  <a:srgbClr val="000000"/>
                </a:solidFill>
                <a:effectLst/>
              </a:rPr>
              <a:t>构型</a:t>
            </a:r>
            <a:r>
              <a:rPr lang="en-US" altLang="zh-CN" sz="3000" b="1" dirty="0" smtClean="0">
                <a:solidFill>
                  <a:srgbClr val="000000"/>
                </a:solidFill>
                <a:effectLst/>
              </a:rPr>
              <a:t>)</a:t>
            </a:r>
            <a:endParaRPr lang="en-US" altLang="zh-CN" sz="3000" b="1" dirty="0" smtClean="0">
              <a:solidFill>
                <a:srgbClr val="000000"/>
              </a:solidFill>
              <a:effectLst/>
            </a:endParaRPr>
          </a:p>
        </p:txBody>
      </p:sp>
      <p:grpSp>
        <p:nvGrpSpPr>
          <p:cNvPr id="113669" name="Group 5"/>
          <p:cNvGrpSpPr/>
          <p:nvPr/>
        </p:nvGrpSpPr>
        <p:grpSpPr bwMode="auto">
          <a:xfrm>
            <a:off x="1436688" y="3151188"/>
            <a:ext cx="5791200" cy="733425"/>
            <a:chOff x="720" y="1651"/>
            <a:chExt cx="3648" cy="461"/>
          </a:xfrm>
        </p:grpSpPr>
        <p:sp>
          <p:nvSpPr>
            <p:cNvPr id="138292" name="Text Box 6"/>
            <p:cNvSpPr txBox="1">
              <a:spLocks noChangeArrowheads="1"/>
            </p:cNvSpPr>
            <p:nvPr/>
          </p:nvSpPr>
          <p:spPr bwMode="auto">
            <a:xfrm>
              <a:off x="720" y="1692"/>
              <a:ext cx="3648" cy="4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en-US"/>
                <a:t>Cu</a:t>
              </a:r>
              <a:r>
                <a:rPr kumimoji="1" lang="en-US" altLang="en-US" baseline="30000"/>
                <a:t>2+                        </a:t>
              </a:r>
              <a:r>
                <a:rPr kumimoji="1" lang="en-US" altLang="en-US"/>
                <a:t>Cu</a:t>
              </a:r>
              <a:r>
                <a:rPr kumimoji="1" lang="en-US" altLang="en-US" baseline="30000"/>
                <a:t>+                          </a:t>
              </a:r>
              <a:r>
                <a:rPr kumimoji="1" lang="en-US" altLang="en-US"/>
                <a:t>Cu</a:t>
              </a:r>
              <a:endParaRPr kumimoji="1" lang="en-US" altLang="en-US"/>
            </a:p>
          </p:txBody>
        </p:sp>
        <p:sp>
          <p:nvSpPr>
            <p:cNvPr id="138293" name="Text Box 7"/>
            <p:cNvSpPr txBox="1">
              <a:spLocks noChangeArrowheads="1"/>
            </p:cNvSpPr>
            <p:nvPr/>
          </p:nvSpPr>
          <p:spPr bwMode="auto">
            <a:xfrm>
              <a:off x="1344" y="1651"/>
              <a:ext cx="1344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en-US" altLang="zh-CN"/>
                <a:t>0.158</a:t>
              </a:r>
              <a:r>
                <a:rPr kumimoji="1" lang="en-US" altLang="en-US"/>
                <a:t>V</a:t>
              </a:r>
              <a:endParaRPr kumimoji="1" lang="en-US" altLang="zh-CN"/>
            </a:p>
          </p:txBody>
        </p:sp>
        <p:sp>
          <p:nvSpPr>
            <p:cNvPr id="138294" name="Text Box 8"/>
            <p:cNvSpPr txBox="1">
              <a:spLocks noChangeArrowheads="1"/>
            </p:cNvSpPr>
            <p:nvPr/>
          </p:nvSpPr>
          <p:spPr bwMode="auto">
            <a:xfrm>
              <a:off x="2832" y="1651"/>
              <a:ext cx="912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en-US" altLang="zh-CN"/>
                <a:t>0.522</a:t>
              </a:r>
              <a:r>
                <a:rPr kumimoji="1" lang="en-US" altLang="en-US"/>
                <a:t>V</a:t>
              </a:r>
              <a:endParaRPr kumimoji="1" lang="en-US" altLang="zh-CN" u="sng"/>
            </a:p>
          </p:txBody>
        </p:sp>
        <p:sp>
          <p:nvSpPr>
            <p:cNvPr id="138295" name="Line 9"/>
            <p:cNvSpPr>
              <a:spLocks noChangeShapeType="1"/>
            </p:cNvSpPr>
            <p:nvPr/>
          </p:nvSpPr>
          <p:spPr bwMode="auto">
            <a:xfrm>
              <a:off x="1296" y="1968"/>
              <a:ext cx="9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296" name="Line 10"/>
            <p:cNvSpPr>
              <a:spLocks noChangeShapeType="1"/>
            </p:cNvSpPr>
            <p:nvPr/>
          </p:nvSpPr>
          <p:spPr bwMode="auto">
            <a:xfrm>
              <a:off x="2736" y="1968"/>
              <a:ext cx="9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3675" name="Group 11"/>
          <p:cNvGrpSpPr/>
          <p:nvPr/>
        </p:nvGrpSpPr>
        <p:grpSpPr bwMode="auto">
          <a:xfrm>
            <a:off x="973138" y="4233863"/>
            <a:ext cx="7519987" cy="1562100"/>
            <a:chOff x="816" y="2299"/>
            <a:chExt cx="4737" cy="984"/>
          </a:xfrm>
        </p:grpSpPr>
        <p:sp>
          <p:nvSpPr>
            <p:cNvPr id="138291" name="Rectangle 12"/>
            <p:cNvSpPr>
              <a:spLocks noChangeArrowheads="1"/>
            </p:cNvSpPr>
            <p:nvPr/>
          </p:nvSpPr>
          <p:spPr bwMode="auto">
            <a:xfrm>
              <a:off x="864" y="2299"/>
              <a:ext cx="4689" cy="9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  <a:spcBef>
                  <a:spcPct val="20000"/>
                </a:spcBef>
                <a:spcAft>
                  <a:spcPct val="40000"/>
                </a:spcAft>
              </a:pPr>
              <a:r>
                <a:rPr lang="zh-CN" altLang="en-US" i="1" dirty="0"/>
                <a:t>      </a:t>
              </a:r>
              <a:r>
                <a:rPr kumimoji="1" lang="en-US" altLang="zh-CN" dirty="0"/>
                <a:t>(</a:t>
              </a:r>
              <a:r>
                <a:rPr kumimoji="1" lang="zh-CN" altLang="en-US" dirty="0"/>
                <a:t>右</a:t>
              </a:r>
              <a:r>
                <a:rPr kumimoji="1" lang="en-US" altLang="zh-CN" dirty="0"/>
                <a:t>)</a:t>
              </a:r>
              <a:r>
                <a:rPr lang="zh-CN" altLang="en-US" dirty="0"/>
                <a:t>＞ </a:t>
              </a:r>
              <a:r>
                <a:rPr lang="zh-CN" altLang="en-US" i="1" dirty="0"/>
                <a:t>   </a:t>
              </a:r>
              <a:r>
                <a:rPr lang="en-US" altLang="zh-CN" dirty="0"/>
                <a:t>(</a:t>
              </a:r>
              <a:r>
                <a:rPr kumimoji="1" lang="zh-CN" altLang="en-US" dirty="0"/>
                <a:t>左</a:t>
              </a:r>
              <a:r>
                <a:rPr kumimoji="1" lang="en-US" altLang="zh-CN" dirty="0"/>
                <a:t>)</a:t>
              </a:r>
              <a:r>
                <a:rPr lang="zh-CN" altLang="en-US" dirty="0"/>
                <a:t>，</a:t>
              </a:r>
              <a:r>
                <a:rPr lang="en-US" altLang="en-US" dirty="0"/>
                <a:t>Cu</a:t>
              </a:r>
              <a:r>
                <a:rPr lang="en-US" altLang="en-US" baseline="30000" dirty="0"/>
                <a:t>+</a:t>
              </a:r>
              <a:r>
                <a:rPr lang="zh-CN" altLang="en-US" dirty="0"/>
                <a:t>易歧化，不稳定。</a:t>
              </a:r>
              <a:endParaRPr lang="zh-CN" altLang="en-US" dirty="0"/>
            </a:p>
            <a:p>
              <a:pPr>
                <a:lnSpc>
                  <a:spcPct val="130000"/>
                </a:lnSpc>
                <a:spcBef>
                  <a:spcPct val="20000"/>
                </a:spcBef>
                <a:spcAft>
                  <a:spcPct val="40000"/>
                </a:spcAft>
              </a:pPr>
              <a:r>
                <a:rPr lang="zh-CN" altLang="en-US" sz="2800" dirty="0"/>
                <a:t>热力学计算表现</a:t>
              </a:r>
              <a:r>
                <a:rPr lang="en-US" altLang="zh-CN" sz="2800" dirty="0"/>
                <a:t>Cu</a:t>
              </a:r>
              <a:r>
                <a:rPr lang="en-US" altLang="zh-CN" sz="2800" baseline="30000" dirty="0"/>
                <a:t>+</a:t>
              </a:r>
              <a:r>
                <a:rPr lang="zh-CN" altLang="en-US" sz="2800" dirty="0"/>
                <a:t>歧化趋势很大</a:t>
              </a:r>
              <a:r>
                <a:rPr lang="en-US" altLang="zh-CN" sz="2800" dirty="0"/>
                <a:t>(1.4×10</a:t>
              </a:r>
              <a:r>
                <a:rPr lang="en-US" altLang="zh-CN" sz="2800" baseline="30000" dirty="0"/>
                <a:t>6</a:t>
              </a:r>
              <a:r>
                <a:rPr lang="en-US" altLang="zh-CN" sz="2800" dirty="0"/>
                <a:t>)</a:t>
              </a:r>
              <a:endParaRPr lang="en-US" altLang="zh-CN" sz="2800" dirty="0"/>
            </a:p>
          </p:txBody>
        </p:sp>
        <p:graphicFrame>
          <p:nvGraphicFramePr>
            <p:cNvPr id="138284" name="Object 44"/>
            <p:cNvGraphicFramePr>
              <a:graphicFrameLocks noChangeAspect="1"/>
            </p:cNvGraphicFramePr>
            <p:nvPr/>
          </p:nvGraphicFramePr>
          <p:xfrm>
            <a:off x="816" y="2400"/>
            <a:ext cx="363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" name="CS ChemDraw Drawing" r:id="rId1" imgW="2162175" imgH="1552575" progId="ChemDraw.Document.6.0">
                    <p:embed/>
                  </p:oleObj>
                </mc:Choice>
                <mc:Fallback>
                  <p:oleObj name="CS ChemDraw Drawing" r:id="rId1" imgW="2162175" imgH="1552575" progId="ChemDraw.Document.6.0">
                    <p:embed/>
                    <p:pic>
                      <p:nvPicPr>
                        <p:cNvPr id="0" name="图片 194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816" y="2400"/>
                          <a:ext cx="363" cy="26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285" name="Object 45"/>
            <p:cNvGraphicFramePr>
              <a:graphicFrameLocks noChangeAspect="1"/>
            </p:cNvGraphicFramePr>
            <p:nvPr/>
          </p:nvGraphicFramePr>
          <p:xfrm>
            <a:off x="1934" y="2382"/>
            <a:ext cx="363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8" name="CS ChemDraw Drawing" r:id="rId3" imgW="2162175" imgH="1552575" progId="ChemDraw.Document.6.0">
                    <p:embed/>
                  </p:oleObj>
                </mc:Choice>
                <mc:Fallback>
                  <p:oleObj name="CS ChemDraw Drawing" r:id="rId3" imgW="2162175" imgH="1552575" progId="ChemDraw.Document.6.0">
                    <p:embed/>
                    <p:pic>
                      <p:nvPicPr>
                        <p:cNvPr id="0" name="图片 1945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934" y="2382"/>
                          <a:ext cx="363" cy="26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  <p:bldP spid="113668" grpId="0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ChangeArrowheads="1"/>
          </p:cNvSpPr>
          <p:nvPr/>
        </p:nvSpPr>
        <p:spPr bwMode="auto">
          <a:xfrm>
            <a:off x="8243888" y="6092825"/>
            <a:ext cx="6492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E0D7C9E9-CFA6-4664-846D-9A06BF8CFE85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193538" name="Text Box 4"/>
          <p:cNvSpPr txBox="1">
            <a:spLocks noChangeArrowheads="1"/>
          </p:cNvSpPr>
          <p:nvPr/>
        </p:nvSpPr>
        <p:spPr bwMode="auto">
          <a:xfrm>
            <a:off x="1208088" y="2492896"/>
            <a:ext cx="6100762" cy="2462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en-US" sz="2800" dirty="0">
                <a:ea typeface="宋体" panose="02010600030101010101" pitchFamily="2" charset="-122"/>
              </a:rPr>
              <a:t>Cu</a:t>
            </a:r>
            <a:r>
              <a:rPr kumimoji="1" lang="en-US" altLang="en-US" sz="2800" baseline="30000" dirty="0">
                <a:ea typeface="宋体" panose="02010600030101010101" pitchFamily="2" charset="-122"/>
              </a:rPr>
              <a:t>2+</a:t>
            </a:r>
            <a:r>
              <a:rPr kumimoji="1" lang="en-US" altLang="en-US" sz="2800" u="sng" dirty="0">
                <a:ea typeface="宋体" panose="02010600030101010101" pitchFamily="2" charset="-122"/>
              </a:rPr>
              <a:t>  0.859V  </a:t>
            </a:r>
            <a:r>
              <a:rPr kumimoji="1" lang="en-US" altLang="en-US" sz="2800" dirty="0" err="1">
                <a:solidFill>
                  <a:srgbClr val="0033CC"/>
                </a:solidFill>
                <a:ea typeface="宋体" panose="02010600030101010101" pitchFamily="2" charset="-122"/>
              </a:rPr>
              <a:t>CuI</a:t>
            </a:r>
            <a:r>
              <a:rPr kumimoji="1" lang="en-US" altLang="zh-CN" sz="2800" dirty="0">
                <a:ea typeface="宋体" panose="02010600030101010101" pitchFamily="2" charset="-122"/>
              </a:rPr>
              <a:t>  </a:t>
            </a:r>
            <a:r>
              <a:rPr kumimoji="1" lang="en-US" altLang="en-US" sz="2800" u="sng" dirty="0">
                <a:ea typeface="宋体" panose="02010600030101010101" pitchFamily="2" charset="-122"/>
              </a:rPr>
              <a:t> </a:t>
            </a:r>
            <a:r>
              <a:rPr kumimoji="1" lang="en-US" altLang="en-US" sz="2800" u="sng" dirty="0">
                <a:latin typeface="华康简黑"/>
                <a:ea typeface="华康简黑"/>
                <a:cs typeface="华康简黑"/>
              </a:rPr>
              <a:t>-</a:t>
            </a:r>
            <a:r>
              <a:rPr kumimoji="1" lang="en-US" altLang="en-US" sz="2800" u="sng" dirty="0">
                <a:ea typeface="宋体" panose="02010600030101010101" pitchFamily="2" charset="-122"/>
              </a:rPr>
              <a:t> 0.185V  </a:t>
            </a:r>
            <a:r>
              <a:rPr kumimoji="1" lang="en-US" altLang="zh-CN" sz="2800" u="sng" dirty="0">
                <a:ea typeface="宋体" panose="02010600030101010101" pitchFamily="2" charset="-122"/>
              </a:rPr>
              <a:t> </a:t>
            </a:r>
            <a:r>
              <a:rPr kumimoji="1" lang="en-US" altLang="en-US" sz="2800" dirty="0">
                <a:ea typeface="宋体" panose="02010600030101010101" pitchFamily="2" charset="-122"/>
              </a:rPr>
              <a:t>Cu</a:t>
            </a:r>
            <a:endParaRPr kumimoji="1" lang="en-US" altLang="en-US" sz="2800" dirty="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en-US" sz="2800" dirty="0">
                <a:ea typeface="宋体" panose="02010600030101010101" pitchFamily="2" charset="-122"/>
              </a:rPr>
              <a:t>Cu</a:t>
            </a:r>
            <a:r>
              <a:rPr kumimoji="1" lang="en-US" altLang="en-US" sz="2800" baseline="30000" dirty="0">
                <a:ea typeface="宋体" panose="02010600030101010101" pitchFamily="2" charset="-122"/>
              </a:rPr>
              <a:t>2+</a:t>
            </a:r>
            <a:r>
              <a:rPr kumimoji="1" lang="en-US" altLang="en-US" sz="2800" u="sng" dirty="0">
                <a:ea typeface="宋体" panose="02010600030101010101" pitchFamily="2" charset="-122"/>
              </a:rPr>
              <a:t>  0.438V  </a:t>
            </a:r>
            <a:r>
              <a:rPr kumimoji="1" lang="en-US" altLang="en-US" sz="2800" dirty="0">
                <a:solidFill>
                  <a:srgbClr val="0033CC"/>
                </a:solidFill>
                <a:ea typeface="宋体" panose="02010600030101010101" pitchFamily="2" charset="-122"/>
              </a:rPr>
              <a:t>CuCl</a:t>
            </a:r>
            <a:r>
              <a:rPr kumimoji="1" lang="en-US" altLang="en-US" sz="2800" baseline="-25000" dirty="0">
                <a:solidFill>
                  <a:srgbClr val="0033CC"/>
                </a:solidFill>
                <a:ea typeface="宋体" panose="02010600030101010101" pitchFamily="2" charset="-122"/>
              </a:rPr>
              <a:t>2</a:t>
            </a:r>
            <a:r>
              <a:rPr kumimoji="1" lang="en-US" altLang="en-US" sz="2800" baseline="50000" dirty="0">
                <a:solidFill>
                  <a:srgbClr val="0033CC"/>
                </a:solidFill>
                <a:latin typeface="华康简黑"/>
                <a:ea typeface="华康简黑"/>
                <a:cs typeface="华康简黑"/>
              </a:rPr>
              <a:t>-</a:t>
            </a:r>
            <a:r>
              <a:rPr kumimoji="1" lang="en-US" altLang="zh-CN" sz="2800" baseline="50000" dirty="0">
                <a:latin typeface="华康简黑"/>
                <a:ea typeface="华康简黑"/>
                <a:cs typeface="华康简黑"/>
              </a:rPr>
              <a:t> </a:t>
            </a:r>
            <a:r>
              <a:rPr kumimoji="1" lang="en-US" altLang="en-US" sz="2800" u="sng" dirty="0">
                <a:ea typeface="宋体" panose="02010600030101010101" pitchFamily="2" charset="-122"/>
              </a:rPr>
              <a:t>  0.241V  </a:t>
            </a:r>
            <a:r>
              <a:rPr kumimoji="1" lang="en-US" altLang="zh-CN" sz="2800" u="sng" dirty="0">
                <a:ea typeface="宋体" panose="02010600030101010101" pitchFamily="2" charset="-122"/>
              </a:rPr>
              <a:t> </a:t>
            </a:r>
            <a:r>
              <a:rPr kumimoji="1" lang="en-US" altLang="en-US" sz="2800" dirty="0">
                <a:ea typeface="宋体" panose="02010600030101010101" pitchFamily="2" charset="-122"/>
              </a:rPr>
              <a:t>Cu</a:t>
            </a:r>
            <a:endParaRPr kumimoji="1" lang="en-US" altLang="en-US" sz="2800" dirty="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en-US" sz="2800" dirty="0">
                <a:ea typeface="宋体" panose="02010600030101010101" pitchFamily="2" charset="-122"/>
              </a:rPr>
              <a:t>Cu</a:t>
            </a:r>
            <a:r>
              <a:rPr kumimoji="1" lang="en-US" altLang="en-US" sz="2800" baseline="30000" dirty="0">
                <a:ea typeface="宋体" panose="02010600030101010101" pitchFamily="2" charset="-122"/>
              </a:rPr>
              <a:t>2+</a:t>
            </a:r>
            <a:r>
              <a:rPr kumimoji="1" lang="en-US" altLang="en-US" sz="2800" u="sng" dirty="0">
                <a:ea typeface="宋体" panose="02010600030101010101" pitchFamily="2" charset="-122"/>
              </a:rPr>
              <a:t>  0.509V  </a:t>
            </a:r>
            <a:r>
              <a:rPr kumimoji="1" lang="en-US" altLang="zh-CN" sz="2800" u="sng" dirty="0">
                <a:ea typeface="宋体" panose="02010600030101010101" pitchFamily="2" charset="-122"/>
              </a:rPr>
              <a:t> </a:t>
            </a:r>
            <a:r>
              <a:rPr kumimoji="1" lang="en-US" altLang="en-US" sz="2800" dirty="0" err="1">
                <a:solidFill>
                  <a:srgbClr val="0033CC"/>
                </a:solidFill>
                <a:ea typeface="宋体" panose="02010600030101010101" pitchFamily="2" charset="-122"/>
              </a:rPr>
              <a:t>CuCl</a:t>
            </a:r>
            <a:r>
              <a:rPr kumimoji="1" lang="en-US" altLang="zh-CN" sz="2800" dirty="0">
                <a:ea typeface="宋体" panose="02010600030101010101" pitchFamily="2" charset="-122"/>
              </a:rPr>
              <a:t> </a:t>
            </a:r>
            <a:r>
              <a:rPr kumimoji="1" lang="en-US" altLang="en-US" sz="2800" u="sng" dirty="0">
                <a:ea typeface="宋体" panose="02010600030101010101" pitchFamily="2" charset="-122"/>
              </a:rPr>
              <a:t>  0.171V  </a:t>
            </a:r>
            <a:r>
              <a:rPr kumimoji="1" lang="en-US" altLang="en-US" sz="2800" dirty="0">
                <a:ea typeface="宋体" panose="02010600030101010101" pitchFamily="2" charset="-122"/>
              </a:rPr>
              <a:t>Cu</a:t>
            </a:r>
            <a:endParaRPr kumimoji="1" lang="en-US" altLang="en-US" sz="2800" dirty="0">
              <a:ea typeface="宋体" panose="02010600030101010101" pitchFamily="2" charset="-122"/>
            </a:endParaRPr>
          </a:p>
        </p:txBody>
      </p:sp>
      <p:sp>
        <p:nvSpPr>
          <p:cNvPr id="193539" name="Text Box 5"/>
          <p:cNvSpPr txBox="1">
            <a:spLocks noChangeArrowheads="1"/>
          </p:cNvSpPr>
          <p:nvPr/>
        </p:nvSpPr>
        <p:spPr bwMode="auto">
          <a:xfrm>
            <a:off x="927100" y="908050"/>
            <a:ext cx="7893372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zh-CN" altLang="en-US" sz="3600" dirty="0"/>
              <a:t>▼ 有</a:t>
            </a:r>
            <a:r>
              <a:rPr kumimoji="1" lang="zh-CN" altLang="en-US" sz="3600" dirty="0" smtClean="0"/>
              <a:t>配合试剂或</a:t>
            </a:r>
            <a:r>
              <a:rPr kumimoji="1" lang="zh-CN" altLang="en-US" sz="3600" dirty="0"/>
              <a:t>沉淀剂存在时，</a:t>
            </a:r>
            <a:r>
              <a:rPr kumimoji="1" lang="en-US" altLang="en-US" sz="3600" dirty="0"/>
              <a:t>Cu(I)</a:t>
            </a:r>
            <a:r>
              <a:rPr kumimoji="1" lang="zh-CN" altLang="en-US" sz="3600" dirty="0"/>
              <a:t>稳定性提高</a:t>
            </a:r>
            <a:endParaRPr kumimoji="1" lang="zh-CN" altLang="zh-CN" sz="3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46" name="Rectangle 2"/>
          <p:cNvSpPr>
            <a:spLocks noChangeArrowheads="1"/>
          </p:cNvSpPr>
          <p:nvPr/>
        </p:nvSpPr>
        <p:spPr bwMode="auto">
          <a:xfrm>
            <a:off x="8243888" y="6092825"/>
            <a:ext cx="5762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B7C4CD86-0C1F-46D9-B01A-A0B8982B3119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949325" y="290513"/>
            <a:ext cx="7510463" cy="2016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zh-CN" altLang="en-US" sz="2800">
                <a:solidFill>
                  <a:srgbClr val="0000CC"/>
                </a:solidFill>
              </a:rPr>
              <a:t>如何实现</a:t>
            </a:r>
            <a:r>
              <a:rPr lang="en-US" altLang="zh-CN" sz="2800">
                <a:solidFill>
                  <a:srgbClr val="0000CC"/>
                </a:solidFill>
              </a:rPr>
              <a:t>Cu(II)</a:t>
            </a:r>
            <a:r>
              <a:rPr lang="en-US" altLang="zh-CN" sz="2800">
                <a:solidFill>
                  <a:srgbClr val="0000CC"/>
                </a:solidFill>
                <a:sym typeface="Wingdings" panose="05000000000000000000" pitchFamily="2" charset="2"/>
              </a:rPr>
              <a:t> Cu(I)</a:t>
            </a:r>
            <a:r>
              <a:rPr lang="zh-CN" altLang="en-US" sz="2800">
                <a:solidFill>
                  <a:srgbClr val="0000CC"/>
                </a:solidFill>
                <a:sym typeface="Wingdings" panose="05000000000000000000" pitchFamily="2" charset="2"/>
              </a:rPr>
              <a:t>的转变</a:t>
            </a:r>
            <a:r>
              <a:rPr lang="en-US" altLang="zh-CN" sz="2800">
                <a:solidFill>
                  <a:srgbClr val="0000CC"/>
                </a:solidFill>
                <a:sym typeface="Wingdings" panose="05000000000000000000" pitchFamily="2" charset="2"/>
              </a:rPr>
              <a:t>:</a:t>
            </a:r>
            <a:endParaRPr lang="en-US" altLang="zh-CN" sz="2800">
              <a:solidFill>
                <a:srgbClr val="0000CC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AutoNum type="arabicParenBoth"/>
            </a:pPr>
            <a:r>
              <a:rPr lang="zh-CN" altLang="en-US" sz="2800"/>
              <a:t>高温下</a:t>
            </a:r>
            <a:r>
              <a:rPr lang="en-US" altLang="zh-CN" sz="2800"/>
              <a:t>Cu(II)</a:t>
            </a:r>
            <a:r>
              <a:rPr lang="zh-CN" altLang="en-US" sz="2800"/>
              <a:t>化合物转变为</a:t>
            </a:r>
            <a:r>
              <a:rPr lang="en-US" altLang="zh-CN" sz="2800"/>
              <a:t>Cu (I) </a:t>
            </a:r>
            <a:r>
              <a:rPr lang="zh-CN" altLang="en-US" sz="2800"/>
              <a:t>化合物</a:t>
            </a:r>
            <a:endParaRPr lang="zh-CN" altLang="en-US" sz="2800"/>
          </a:p>
          <a:p>
            <a:pPr marL="457200" indent="-457200">
              <a:lnSpc>
                <a:spcPct val="150000"/>
              </a:lnSpc>
              <a:buFontTx/>
              <a:buAutoNum type="arabicParenBoth"/>
            </a:pPr>
            <a:r>
              <a:rPr lang="zh-CN" altLang="en-US" sz="2800"/>
              <a:t>水溶液中，生成</a:t>
            </a:r>
            <a:r>
              <a:rPr lang="en-US" altLang="zh-CN" sz="2800"/>
              <a:t>Cu (I) </a:t>
            </a:r>
            <a:r>
              <a:rPr lang="zh-CN" altLang="en-US" sz="2800"/>
              <a:t>的难溶物或配合物</a:t>
            </a:r>
            <a:r>
              <a:rPr lang="zh-CN" altLang="en-US" sz="2800">
                <a:solidFill>
                  <a:schemeClr val="tx1"/>
                </a:solidFill>
              </a:rPr>
              <a:t>。 </a:t>
            </a:r>
            <a:endParaRPr lang="zh-CN" altLang="en-US" sz="2800">
              <a:solidFill>
                <a:schemeClr val="tx1"/>
              </a:solidFill>
            </a:endParaRPr>
          </a:p>
        </p:txBody>
      </p:sp>
      <p:graphicFrame>
        <p:nvGraphicFramePr>
          <p:cNvPr id="115716" name="Object 55"/>
          <p:cNvGraphicFramePr>
            <a:graphicFrameLocks noChangeAspect="1"/>
          </p:cNvGraphicFramePr>
          <p:nvPr/>
        </p:nvGraphicFramePr>
        <p:xfrm>
          <a:off x="971550" y="2492375"/>
          <a:ext cx="71628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公式" r:id="rId1" imgW="65836800" imgH="9448800" progId="Equation.3">
                  <p:embed/>
                </p:oleObj>
              </mc:Choice>
              <mc:Fallback>
                <p:oleObj name="公式" r:id="rId1" imgW="65836800" imgH="9448800" progId="Equation.3">
                  <p:embed/>
                  <p:pic>
                    <p:nvPicPr>
                      <p:cNvPr id="0" name="图片 2048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71550" y="2492375"/>
                        <a:ext cx="7162800" cy="1028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971550" y="3598863"/>
            <a:ext cx="71294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>
                <a:ea typeface="宋体" panose="02010600030101010101" pitchFamily="2" charset="-122"/>
              </a:rPr>
              <a:t>2Cu</a:t>
            </a:r>
            <a:r>
              <a:rPr kumimoji="1" lang="en-US" altLang="zh-CN" baseline="30000">
                <a:ea typeface="宋体" panose="02010600030101010101" pitchFamily="2" charset="-122"/>
              </a:rPr>
              <a:t>2+</a:t>
            </a:r>
            <a:r>
              <a:rPr kumimoji="1" lang="en-US" altLang="zh-CN">
                <a:ea typeface="宋体" panose="02010600030101010101" pitchFamily="2" charset="-122"/>
              </a:rPr>
              <a:t>+4I</a:t>
            </a:r>
            <a:r>
              <a:rPr kumimoji="1" lang="en-US" altLang="zh-CN" baseline="30000">
                <a:ea typeface="宋体" panose="02010600030101010101" pitchFamily="2" charset="-122"/>
              </a:rPr>
              <a:t>-</a:t>
            </a:r>
            <a:r>
              <a:rPr kumimoji="1" lang="zh-CN" altLang="en-US">
                <a:ea typeface="宋体" panose="02010600030101010101" pitchFamily="2" charset="-122"/>
              </a:rPr>
              <a:t>＝</a:t>
            </a:r>
            <a:r>
              <a:rPr kumimoji="1" lang="en-US" altLang="zh-CN">
                <a:ea typeface="宋体" panose="02010600030101010101" pitchFamily="2" charset="-122"/>
              </a:rPr>
              <a:t>2CuI↓+I</a:t>
            </a:r>
            <a:r>
              <a:rPr kumimoji="1" lang="en-US" altLang="zh-CN" baseline="-25000">
                <a:ea typeface="宋体" panose="02010600030101010101" pitchFamily="2" charset="-122"/>
              </a:rPr>
              <a:t>2         </a:t>
            </a:r>
            <a:r>
              <a:rPr kumimoji="1" lang="en-US" altLang="zh-CN">
                <a:ea typeface="宋体" panose="02010600030101010101" pitchFamily="2" charset="-122"/>
              </a:rPr>
              <a:t>CuCl / CuBr</a:t>
            </a:r>
            <a:endParaRPr kumimoji="1" lang="en-US" altLang="zh-CN">
              <a:ea typeface="宋体" panose="02010600030101010101" pitchFamily="2" charset="-122"/>
            </a:endParaRPr>
          </a:p>
        </p:txBody>
      </p:sp>
      <p:graphicFrame>
        <p:nvGraphicFramePr>
          <p:cNvPr id="115718" name="Object 56"/>
          <p:cNvGraphicFramePr>
            <a:graphicFrameLocks noChangeAspect="1"/>
          </p:cNvGraphicFramePr>
          <p:nvPr/>
        </p:nvGraphicFramePr>
        <p:xfrm>
          <a:off x="636588" y="4437063"/>
          <a:ext cx="788193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公式" r:id="rId3" imgW="67970400" imgH="5486400" progId="Equation.3">
                  <p:embed/>
                </p:oleObj>
              </mc:Choice>
              <mc:Fallback>
                <p:oleObj name="公式" r:id="rId3" imgW="67970400" imgH="5486400" progId="Equation.3">
                  <p:embed/>
                  <p:pic>
                    <p:nvPicPr>
                      <p:cNvPr id="0" name="图片 2048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588" y="4437063"/>
                        <a:ext cx="7881937" cy="6508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5719" name="Group 7"/>
          <p:cNvGrpSpPr/>
          <p:nvPr/>
        </p:nvGrpSpPr>
        <p:grpSpPr bwMode="auto">
          <a:xfrm>
            <a:off x="4503738" y="5013176"/>
            <a:ext cx="914400" cy="609600"/>
            <a:chOff x="3456" y="2448"/>
            <a:chExt cx="576" cy="384"/>
          </a:xfrm>
        </p:grpSpPr>
        <p:sp>
          <p:nvSpPr>
            <p:cNvPr id="140350" name="Text Box 8"/>
            <p:cNvSpPr txBox="1">
              <a:spLocks noChangeArrowheads="1"/>
            </p:cNvSpPr>
            <p:nvPr/>
          </p:nvSpPr>
          <p:spPr bwMode="auto">
            <a:xfrm>
              <a:off x="3456" y="2467"/>
              <a:ext cx="576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en-US" altLang="zh-CN" dirty="0">
                  <a:ea typeface="宋体" panose="02010600030101010101" pitchFamily="2" charset="-122"/>
                </a:rPr>
                <a:t>CN</a:t>
              </a:r>
              <a:r>
                <a:rPr kumimoji="1" lang="en-US" altLang="zh-CN" baseline="30000" dirty="0">
                  <a:ea typeface="宋体" panose="02010600030101010101" pitchFamily="2" charset="-122"/>
                </a:rPr>
                <a:t>-</a:t>
              </a:r>
              <a:endParaRPr kumimoji="1" lang="en-US" altLang="zh-CN" sz="2000" dirty="0">
                <a:ea typeface="宋体" panose="02010600030101010101" pitchFamily="2" charset="-122"/>
              </a:endParaRPr>
            </a:p>
          </p:txBody>
        </p:sp>
        <p:sp>
          <p:nvSpPr>
            <p:cNvPr id="140351" name="Line 9"/>
            <p:cNvSpPr>
              <a:spLocks noChangeShapeType="1"/>
            </p:cNvSpPr>
            <p:nvPr/>
          </p:nvSpPr>
          <p:spPr bwMode="auto">
            <a:xfrm>
              <a:off x="3456" y="2824"/>
              <a:ext cx="432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tailEnd type="stealth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352" name="Line 10"/>
            <p:cNvSpPr>
              <a:spLocks noChangeShapeType="1"/>
            </p:cNvSpPr>
            <p:nvPr/>
          </p:nvSpPr>
          <p:spPr bwMode="auto">
            <a:xfrm>
              <a:off x="3456" y="2448"/>
              <a:ext cx="0" cy="384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115723" name="Object 57"/>
          <p:cNvGraphicFramePr>
            <a:graphicFrameLocks noChangeAspect="1"/>
          </p:cNvGraphicFramePr>
          <p:nvPr/>
        </p:nvGraphicFramePr>
        <p:xfrm>
          <a:off x="3445669" y="5765068"/>
          <a:ext cx="4630737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公式" r:id="rId5" imgW="39624000" imgH="5486400" progId="Equation.3">
                  <p:embed/>
                </p:oleObj>
              </mc:Choice>
              <mc:Fallback>
                <p:oleObj name="公式" r:id="rId5" imgW="39624000" imgH="5486400" progId="Equation.3">
                  <p:embed/>
                  <p:pic>
                    <p:nvPicPr>
                      <p:cNvPr id="0" name="图片 2048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45669" y="5765068"/>
                        <a:ext cx="4630737" cy="5953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33" name="Text Box 2"/>
          <p:cNvSpPr txBox="1">
            <a:spLocks noChangeArrowheads="1"/>
          </p:cNvSpPr>
          <p:nvPr/>
        </p:nvSpPr>
        <p:spPr bwMode="auto">
          <a:xfrm>
            <a:off x="1331913" y="476250"/>
            <a:ext cx="5903912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>
                <a:solidFill>
                  <a:srgbClr val="0033CC"/>
                </a:solidFill>
              </a:rPr>
              <a:t>▼ 高温，固态时：</a:t>
            </a:r>
            <a:endParaRPr kumimoji="1" lang="zh-CN" altLang="en-US">
              <a:solidFill>
                <a:srgbClr val="0033CC"/>
              </a:solidFill>
            </a:endParaRPr>
          </a:p>
          <a:p>
            <a:r>
              <a:rPr kumimoji="1" lang="zh-CN" altLang="en-US">
                <a:solidFill>
                  <a:srgbClr val="0033CC"/>
                </a:solidFill>
              </a:rPr>
              <a:t>       稳定性  </a:t>
            </a:r>
            <a:r>
              <a:rPr kumimoji="1" lang="en-US" altLang="en-US">
                <a:solidFill>
                  <a:srgbClr val="0033CC"/>
                </a:solidFill>
              </a:rPr>
              <a:t>Cu(I)</a:t>
            </a:r>
            <a:r>
              <a:rPr kumimoji="1" lang="en-US" altLang="zh-CN">
                <a:solidFill>
                  <a:srgbClr val="0033CC"/>
                </a:solidFill>
              </a:rPr>
              <a:t> </a:t>
            </a:r>
            <a:r>
              <a:rPr kumimoji="1" lang="en-US" altLang="en-US">
                <a:solidFill>
                  <a:srgbClr val="0033CC"/>
                </a:solidFill>
              </a:rPr>
              <a:t>&gt;</a:t>
            </a:r>
            <a:r>
              <a:rPr kumimoji="1" lang="en-US" altLang="zh-CN">
                <a:solidFill>
                  <a:srgbClr val="0033CC"/>
                </a:solidFill>
              </a:rPr>
              <a:t> </a:t>
            </a:r>
            <a:r>
              <a:rPr kumimoji="1" lang="en-US" altLang="en-US">
                <a:solidFill>
                  <a:srgbClr val="0033CC"/>
                </a:solidFill>
              </a:rPr>
              <a:t>Cu(II)</a:t>
            </a:r>
            <a:endParaRPr kumimoji="1" lang="en-US" altLang="zh-CN">
              <a:solidFill>
                <a:srgbClr val="0033CC"/>
              </a:solidFill>
            </a:endParaRPr>
          </a:p>
        </p:txBody>
      </p:sp>
      <p:graphicFrame>
        <p:nvGraphicFramePr>
          <p:cNvPr id="141332" name="Object 20"/>
          <p:cNvGraphicFramePr>
            <a:graphicFrameLocks noChangeAspect="1"/>
          </p:cNvGraphicFramePr>
          <p:nvPr/>
        </p:nvGraphicFramePr>
        <p:xfrm>
          <a:off x="1116013" y="2182813"/>
          <a:ext cx="7200900" cy="326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公式" r:id="rId1" imgW="78028800" imgH="35356800" progId="Equation.3">
                  <p:embed/>
                </p:oleObj>
              </mc:Choice>
              <mc:Fallback>
                <p:oleObj name="公式" r:id="rId1" imgW="78028800" imgH="35356800" progId="Equation.3">
                  <p:embed/>
                  <p:pic>
                    <p:nvPicPr>
                      <p:cNvPr id="0" name="图片 2150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16013" y="2182813"/>
                        <a:ext cx="7200900" cy="32623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34" name="Rectangle 2"/>
          <p:cNvSpPr>
            <a:spLocks noChangeArrowheads="1"/>
          </p:cNvSpPr>
          <p:nvPr/>
        </p:nvSpPr>
        <p:spPr bwMode="auto">
          <a:xfrm>
            <a:off x="8243888" y="6092825"/>
            <a:ext cx="6492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40961572-C83E-4DE4-99D3-FEF9C38B5791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pic>
        <p:nvPicPr>
          <p:cNvPr id="5" name="Picture 6" descr="b16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73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900113" y="1052513"/>
            <a:ext cx="7776343" cy="13017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zh-CN" altLang="en-US" sz="3600" b="1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为什么</a:t>
            </a:r>
            <a:r>
              <a:rPr kumimoji="1"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Cu</a:t>
            </a:r>
            <a:r>
              <a:rPr kumimoji="1" lang="en-US" altLang="zh-CN" sz="36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zh-CN" altLang="en-US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在水溶液中比</a:t>
            </a:r>
            <a:r>
              <a:rPr kumimoji="1"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Cu</a:t>
            </a:r>
            <a:r>
              <a:rPr kumimoji="1" lang="en-US" altLang="zh-CN" sz="36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r>
              <a:rPr kumimoji="1" lang="zh-CN" altLang="en-US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稳定而在干态下不如</a:t>
            </a:r>
            <a:r>
              <a:rPr kumimoji="1"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Cu</a:t>
            </a:r>
            <a:r>
              <a:rPr kumimoji="1" lang="en-US" altLang="zh-CN" sz="36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r>
              <a:rPr kumimoji="1" lang="zh-CN" altLang="en-US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稳定</a:t>
            </a:r>
            <a:r>
              <a:rPr kumimoji="1"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?</a:t>
            </a:r>
            <a:endParaRPr kumimoji="1" lang="en-US" altLang="zh-CN" sz="36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69699" name="Text Box 3"/>
          <p:cNvSpPr txBox="1">
            <a:spLocks noChangeArrowheads="1"/>
          </p:cNvSpPr>
          <p:nvPr/>
        </p:nvSpPr>
        <p:spPr bwMode="auto">
          <a:xfrm>
            <a:off x="1116013" y="2708275"/>
            <a:ext cx="7416800" cy="299043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解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: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在干态下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,Cu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为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18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电子的稳定构型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而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Cu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为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17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电子构型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稳定性较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Cu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差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在水溶液中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它们均以水合离子形式存在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而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Cu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的电荷高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半径小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离子势大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则水合能大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即与水结合放出能量多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则稳定性就高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 </a:t>
            </a:r>
            <a:endParaRPr kumimoji="1"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69988" name="AutoShape 5"/>
          <p:cNvSpPr>
            <a:spLocks noChangeArrowheads="1"/>
          </p:cNvSpPr>
          <p:nvPr/>
        </p:nvSpPr>
        <p:spPr bwMode="auto">
          <a:xfrm>
            <a:off x="250824" y="115888"/>
            <a:ext cx="2016919" cy="864840"/>
          </a:xfrm>
          <a:prstGeom prst="cloudCallout">
            <a:avLst>
              <a:gd name="adj1" fmla="val 45815"/>
              <a:gd name="adj2" fmla="val 83486"/>
            </a:avLst>
          </a:prstGeom>
          <a:solidFill>
            <a:srgbClr val="FF3399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问题</a:t>
            </a:r>
            <a:endParaRPr lang="zh-CN" altLang="en-US" sz="32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69989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90F4D87A-06FB-43B0-BFAC-AB08D9A1EDDD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6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721" name="Group 105"/>
          <p:cNvGraphicFramePr>
            <a:graphicFrameLocks noGrp="1"/>
          </p:cNvGraphicFramePr>
          <p:nvPr>
            <p:ph/>
          </p:nvPr>
        </p:nvGraphicFramePr>
        <p:xfrm>
          <a:off x="34925" y="1412875"/>
          <a:ext cx="9144000" cy="4689475"/>
        </p:xfrm>
        <a:graphic>
          <a:graphicData uri="http://schemas.openxmlformats.org/drawingml/2006/table">
            <a:tbl>
              <a:tblPr/>
              <a:tblGrid>
                <a:gridCol w="1619250"/>
                <a:gridCol w="3457575"/>
                <a:gridCol w="4067175"/>
              </a:tblGrid>
              <a:tr h="51823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6" marB="45726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碱金属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6" marB="45726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碱土金属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6" marB="45726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78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物理性质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6" marB="45726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   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密度小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,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硬度小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,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熔沸点低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,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是典型的轻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,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软金属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6" marB="45726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   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熔沸点较碱金属高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,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密度和硬度也较大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6" marB="45726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00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化学性质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6" marB="45726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周期表中最活泼的一族金属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6" marB="45726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金属活泼性较相应周期的碱金属弱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6" marB="45726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445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    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在生物体中的作用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6" marB="45726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   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钠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,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钾是生物体的必需元素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,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是体液的重要成分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6" marB="45726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   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钙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,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镁也是生物体的必需元素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,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钙是骨骼的主要组成部分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,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镁是许多酶的活化剂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6" marB="45726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8" name="Rectangle 106"/>
          <p:cNvSpPr>
            <a:spLocks noChangeArrowheads="1"/>
          </p:cNvSpPr>
          <p:nvPr/>
        </p:nvSpPr>
        <p:spPr bwMode="auto">
          <a:xfrm>
            <a:off x="358775" y="330654"/>
            <a:ext cx="3416320" cy="630918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76176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单质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的物理性质</a:t>
            </a:r>
            <a:endParaRPr lang="zh-CN" altLang="en-US" sz="3600" dirty="0">
              <a:solidFill>
                <a:srgbClr val="000000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21529" name="灯片编号占位符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7D3608-3F86-4123-B9DA-544E3A7E97A9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ChangeArrowheads="1"/>
          </p:cNvSpPr>
          <p:nvPr/>
        </p:nvSpPr>
        <p:spPr bwMode="auto">
          <a:xfrm>
            <a:off x="8243888" y="6092825"/>
            <a:ext cx="4873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6307915D-BB22-4AAD-B45A-96BCAF66DE83}" type="slidenum">
              <a:rPr kumimoji="1" lang="zh-CN" altLang="en-US" sz="1600">
                <a:solidFill>
                  <a:schemeClr val="tx1"/>
                </a:solidFill>
                <a:ea typeface="ˎ̥"/>
                <a:cs typeface="ˎ̥"/>
              </a:rPr>
            </a:fld>
            <a:r>
              <a:rPr kumimoji="1" lang="en-US" altLang="zh-CN" sz="1600" b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endParaRPr kumimoji="1" lang="en-US" altLang="zh-CN" sz="1600" b="0">
              <a:solidFill>
                <a:schemeClr val="tx1"/>
              </a:solidFill>
              <a:ea typeface="ˎ̥"/>
              <a:cs typeface="ˎ̥"/>
            </a:endParaRP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852488" y="980728"/>
            <a:ext cx="8183562" cy="52629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Ag(I)</a:t>
            </a:r>
            <a:r>
              <a:rPr lang="zh-CN" altLang="en-US" dirty="0" smtClean="0">
                <a:solidFill>
                  <a:srgbClr val="FF0000"/>
                </a:solidFill>
              </a:rPr>
              <a:t> 化合物概述</a:t>
            </a:r>
            <a:r>
              <a:rPr lang="en-US" altLang="zh-CN" dirty="0" smtClean="0">
                <a:solidFill>
                  <a:srgbClr val="FF0000"/>
                </a:solidFill>
              </a:rPr>
              <a:t>: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rabicParenBoth"/>
              <a:defRPr/>
            </a:pPr>
            <a:r>
              <a:rPr lang="zh-CN" altLang="en-US" dirty="0" smtClean="0">
                <a:solidFill>
                  <a:srgbClr val="0000CC"/>
                </a:solidFill>
              </a:rPr>
              <a:t>溶解性</a:t>
            </a:r>
            <a:r>
              <a:rPr lang="en-US" altLang="zh-CN" dirty="0" smtClean="0"/>
              <a:t>:  </a:t>
            </a:r>
            <a:r>
              <a:rPr lang="zh-CN" altLang="en-US" dirty="0" smtClean="0"/>
              <a:t>少数盐溶于水，</a:t>
            </a:r>
            <a:r>
              <a:rPr lang="en-US" altLang="zh-CN" dirty="0" smtClean="0"/>
              <a:t>AgNO</a:t>
            </a:r>
            <a:r>
              <a:rPr lang="en-US" altLang="zh-CN" baseline="-25000" dirty="0" smtClean="0"/>
              <a:t>3</a:t>
            </a:r>
            <a:r>
              <a:rPr lang="en-US" altLang="zh-CN" dirty="0" smtClean="0"/>
              <a:t>, AgClO</a:t>
            </a:r>
            <a:r>
              <a:rPr lang="en-US" altLang="zh-CN" baseline="-25000" dirty="0" smtClean="0"/>
              <a:t>4</a:t>
            </a:r>
            <a:r>
              <a:rPr lang="en-US" altLang="zh-CN" dirty="0"/>
              <a:t> </a:t>
            </a:r>
            <a:r>
              <a:rPr lang="en-US" altLang="zh-CN" dirty="0" err="1" smtClean="0"/>
              <a:t>AgF</a:t>
            </a:r>
            <a:r>
              <a:rPr lang="zh-CN" altLang="en-US" dirty="0" smtClean="0"/>
              <a:t>溶解度非常高 </a:t>
            </a:r>
            <a:r>
              <a:rPr lang="en-US" altLang="zh-CN" dirty="0" smtClean="0"/>
              <a:t>2220 (20</a:t>
            </a:r>
            <a:r>
              <a:rPr lang="en-US" altLang="zh-CN" baseline="30000" dirty="0" smtClean="0"/>
              <a:t>o</a:t>
            </a:r>
            <a:r>
              <a:rPr lang="en-US" altLang="zh-CN" dirty="0" smtClean="0"/>
              <a:t>C)</a:t>
            </a:r>
            <a:r>
              <a:rPr lang="zh-CN" altLang="en-US" dirty="0" smtClean="0"/>
              <a:t>、</a:t>
            </a:r>
            <a:r>
              <a:rPr lang="en-US" altLang="zh-CN" dirty="0" smtClean="0"/>
              <a:t>5570</a:t>
            </a:r>
            <a:r>
              <a:rPr lang="en-US" altLang="zh-CN" baseline="30000" dirty="0" smtClean="0"/>
              <a:t> </a:t>
            </a:r>
            <a:r>
              <a:rPr lang="en-US" altLang="zh-CN" dirty="0" smtClean="0"/>
              <a:t>(25</a:t>
            </a:r>
            <a:r>
              <a:rPr lang="en-US" altLang="zh-CN" baseline="30000" dirty="0" smtClean="0"/>
              <a:t>o</a:t>
            </a:r>
            <a:r>
              <a:rPr lang="en-US" altLang="zh-CN" dirty="0" smtClean="0"/>
              <a:t>C)</a:t>
            </a:r>
            <a:r>
              <a:rPr lang="zh-CN" altLang="en-US" dirty="0" smtClean="0"/>
              <a:t>和 </a:t>
            </a:r>
            <a:r>
              <a:rPr lang="en-US" altLang="zh-CN" dirty="0" smtClean="0"/>
              <a:t>1800 </a:t>
            </a:r>
            <a:r>
              <a:rPr lang="en-US" altLang="zh-CN" dirty="0" err="1" smtClean="0"/>
              <a:t>g</a:t>
            </a:r>
            <a:r>
              <a:rPr lang="en-US" altLang="zh-CN" dirty="0" err="1" smtClean="0">
                <a:sym typeface="Symbol" panose="05050102010706020507" pitchFamily="18" charset="2"/>
              </a:rPr>
              <a:t></a:t>
            </a:r>
            <a:r>
              <a:rPr lang="en-US" altLang="zh-CN" dirty="0" err="1" smtClean="0"/>
              <a:t>L</a:t>
            </a:r>
            <a:r>
              <a:rPr lang="zh-CN" altLang="en-US" baseline="30000" dirty="0" smtClean="0"/>
              <a:t>－</a:t>
            </a:r>
            <a:r>
              <a:rPr lang="en-US" altLang="zh-CN" baseline="30000" dirty="0" smtClean="0"/>
              <a:t>1 </a:t>
            </a:r>
            <a:r>
              <a:rPr lang="en-US" altLang="zh-CN" dirty="0" smtClean="0"/>
              <a:t>(20</a:t>
            </a:r>
            <a:r>
              <a:rPr lang="en-US" altLang="zh-CN" baseline="30000" dirty="0" smtClean="0"/>
              <a:t>o</a:t>
            </a:r>
            <a:r>
              <a:rPr lang="en-US" altLang="zh-CN" dirty="0" smtClean="0"/>
              <a:t>C)</a:t>
            </a:r>
            <a:r>
              <a:rPr lang="zh-CN" altLang="en-US" dirty="0" smtClean="0"/>
              <a:t>；</a:t>
            </a:r>
            <a:r>
              <a:rPr lang="en-US" altLang="zh-CN" dirty="0" err="1" smtClean="0"/>
              <a:t>AgCl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AgBr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AgI</a:t>
            </a:r>
            <a:r>
              <a:rPr lang="zh-CN" altLang="en-US" dirty="0" smtClean="0"/>
              <a:t>等则难溶。 </a:t>
            </a:r>
            <a:endParaRPr lang="en-US" altLang="zh-CN" dirty="0" smtClean="0"/>
          </a:p>
          <a:p>
            <a:pPr marL="514350" indent="-514350">
              <a:lnSpc>
                <a:spcPct val="150000"/>
              </a:lnSpc>
              <a:buFontTx/>
              <a:buAutoNum type="arabicParenBoth"/>
              <a:defRPr/>
            </a:pPr>
            <a:r>
              <a:rPr lang="zh-CN" altLang="en-US" dirty="0" smtClean="0">
                <a:solidFill>
                  <a:srgbClr val="0000CC"/>
                </a:solidFill>
              </a:rPr>
              <a:t> 容易形成配合物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dirty="0" smtClean="0"/>
              <a:t>   </a:t>
            </a:r>
            <a:r>
              <a:rPr lang="zh-CN" altLang="en-US" dirty="0" smtClean="0"/>
              <a:t>难溶盐的溶解</a:t>
            </a:r>
            <a:r>
              <a:rPr lang="en-US" altLang="zh-CN" dirty="0" smtClean="0"/>
              <a:t>:   </a:t>
            </a:r>
            <a:r>
              <a:rPr lang="zh-CN" altLang="en-US" dirty="0" smtClean="0"/>
              <a:t>形成可溶性的配合物</a:t>
            </a:r>
            <a:endParaRPr lang="zh-CN" altLang="en-US" dirty="0" smtClean="0"/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852488" y="333375"/>
            <a:ext cx="479901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4000">
                <a:solidFill>
                  <a:srgbClr val="0000FF"/>
                </a:solidFill>
              </a:rPr>
              <a:t>9.5.4  </a:t>
            </a:r>
            <a:r>
              <a:rPr lang="zh-CN" altLang="en-US" sz="4000" dirty="0">
                <a:solidFill>
                  <a:srgbClr val="0000FF"/>
                </a:solidFill>
              </a:rPr>
              <a:t>银的化合物</a:t>
            </a:r>
            <a:endParaRPr lang="zh-CN" altLang="en-US" sz="4000" dirty="0">
              <a:solidFill>
                <a:srgbClr val="0000FF"/>
              </a:solidFill>
            </a:endParaRPr>
          </a:p>
        </p:txBody>
      </p:sp>
      <p:sp>
        <p:nvSpPr>
          <p:cNvPr id="198660" name="Rectangle 2"/>
          <p:cNvSpPr>
            <a:spLocks noChangeArrowheads="1"/>
          </p:cNvSpPr>
          <p:nvPr/>
        </p:nvSpPr>
        <p:spPr bwMode="auto">
          <a:xfrm>
            <a:off x="8243888" y="6092825"/>
            <a:ext cx="6492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D84E7F5B-432B-42E5-A49A-A7114CEDACBE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3" name="Rectangle 2"/>
          <p:cNvSpPr>
            <a:spLocks noChangeArrowheads="1"/>
          </p:cNvSpPr>
          <p:nvPr/>
        </p:nvSpPr>
        <p:spPr bwMode="auto">
          <a:xfrm>
            <a:off x="8243888" y="6092825"/>
            <a:ext cx="4873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B99E8FE0-D003-4F92-834C-B1CF9F17804B}" type="slidenum">
              <a:rPr kumimoji="1" lang="zh-CN" altLang="en-US" sz="1600">
                <a:solidFill>
                  <a:schemeClr val="tx1"/>
                </a:solidFill>
                <a:ea typeface="ˎ̥"/>
                <a:cs typeface="ˎ̥"/>
              </a:rPr>
            </a:fld>
            <a:r>
              <a:rPr kumimoji="1" lang="en-US" altLang="zh-CN" sz="1600" b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endParaRPr kumimoji="1" lang="en-US" altLang="zh-CN" sz="1600" b="0">
              <a:solidFill>
                <a:schemeClr val="tx1"/>
              </a:solidFill>
              <a:ea typeface="ˎ̥"/>
              <a:cs typeface="ˎ̥"/>
            </a:endParaRP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827088" y="188913"/>
            <a:ext cx="8137525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dirty="0" smtClean="0">
                <a:solidFill>
                  <a:srgbClr val="0000FF"/>
                </a:solidFill>
              </a:rPr>
              <a:t>1. </a:t>
            </a:r>
            <a:r>
              <a:rPr lang="zh-CN" altLang="en-US" dirty="0" smtClean="0">
                <a:solidFill>
                  <a:srgbClr val="0000FF"/>
                </a:solidFill>
              </a:rPr>
              <a:t>氧化银和氢氧化物</a:t>
            </a:r>
            <a:endParaRPr lang="zh-CN" altLang="en-US" dirty="0">
              <a:solidFill>
                <a:srgbClr val="0000FF"/>
              </a:solidFill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dirty="0"/>
              <a:t> </a:t>
            </a:r>
            <a:r>
              <a:rPr lang="zh-CN" altLang="en-US" dirty="0" smtClean="0"/>
              <a:t>  </a:t>
            </a:r>
            <a:r>
              <a:rPr kumimoji="1" lang="en-US" altLang="zh-CN" dirty="0" err="1" smtClean="0">
                <a:ea typeface="楷体" panose="02010609060101010101" pitchFamily="49" charset="-122"/>
              </a:rPr>
              <a:t>AgOH</a:t>
            </a:r>
            <a:r>
              <a:rPr kumimoji="1" lang="en-US" altLang="zh-CN" dirty="0" smtClean="0">
                <a:ea typeface="楷体" panose="02010609060101010101" pitchFamily="49" charset="-122"/>
              </a:rPr>
              <a:t>(</a:t>
            </a:r>
            <a:r>
              <a:rPr kumimoji="1" lang="zh-CN" altLang="en-US" dirty="0" smtClean="0">
                <a:ea typeface="楷体" panose="02010609060101010101" pitchFamily="49" charset="-122"/>
              </a:rPr>
              <a:t>白色</a:t>
            </a:r>
            <a:r>
              <a:rPr kumimoji="1" lang="en-US" altLang="zh-CN" dirty="0" smtClean="0">
                <a:ea typeface="楷体" panose="02010609060101010101" pitchFamily="49" charset="-122"/>
              </a:rPr>
              <a:t>)</a:t>
            </a:r>
            <a:r>
              <a:rPr kumimoji="1" lang="zh-CN" altLang="en-US" dirty="0" smtClean="0">
                <a:ea typeface="楷体" panose="02010609060101010101" pitchFamily="49" charset="-122"/>
              </a:rPr>
              <a:t>在溶液中</a:t>
            </a:r>
            <a:r>
              <a:rPr kumimoji="1" lang="zh-CN" altLang="en-US" dirty="0" smtClean="0">
                <a:solidFill>
                  <a:srgbClr val="FF0066"/>
                </a:solidFill>
                <a:ea typeface="楷体" panose="02010609060101010101" pitchFamily="49" charset="-122"/>
              </a:rPr>
              <a:t>不能稳定存在</a:t>
            </a:r>
            <a:r>
              <a:rPr kumimoji="1" lang="en-US" altLang="zh-CN" dirty="0" smtClean="0">
                <a:ea typeface="楷体" panose="02010609060101010101" pitchFamily="49" charset="-122"/>
              </a:rPr>
              <a:t>,</a:t>
            </a:r>
            <a:r>
              <a:rPr kumimoji="1" lang="zh-CN" altLang="en-US" dirty="0" smtClean="0">
                <a:ea typeface="楷体" panose="02010609060101010101" pitchFamily="49" charset="-122"/>
              </a:rPr>
              <a:t>立即分解为暗棕色</a:t>
            </a:r>
            <a:r>
              <a:rPr kumimoji="1" lang="en-US" altLang="zh-CN" dirty="0" smtClean="0">
                <a:ea typeface="楷体" panose="02010609060101010101" pitchFamily="49" charset="-122"/>
              </a:rPr>
              <a:t>Ag</a:t>
            </a:r>
            <a:r>
              <a:rPr kumimoji="1" lang="en-US" altLang="zh-CN" baseline="-25000" dirty="0" smtClean="0">
                <a:ea typeface="楷体" panose="02010609060101010101" pitchFamily="49" charset="-122"/>
              </a:rPr>
              <a:t>2</a:t>
            </a:r>
            <a:r>
              <a:rPr kumimoji="1" lang="en-US" altLang="zh-CN" dirty="0" smtClean="0">
                <a:ea typeface="楷体" panose="02010609060101010101" pitchFamily="49" charset="-122"/>
              </a:rPr>
              <a:t>O</a:t>
            </a:r>
            <a:r>
              <a:rPr kumimoji="1" lang="zh-CN" altLang="en-US" dirty="0" smtClean="0">
                <a:ea typeface="楷体" panose="02010609060101010101" pitchFamily="49" charset="-122"/>
              </a:rPr>
              <a:t>沉淀</a:t>
            </a:r>
            <a:r>
              <a:rPr kumimoji="1" lang="en-US" altLang="zh-CN" dirty="0" smtClean="0">
                <a:ea typeface="楷体" panose="02010609060101010101" pitchFamily="49" charset="-122"/>
              </a:rPr>
              <a:t>.</a:t>
            </a:r>
            <a:endParaRPr lang="en-US" altLang="zh-CN" dirty="0" smtClean="0"/>
          </a:p>
          <a:p>
            <a:pPr eaLnBrk="0" hangingPunct="0">
              <a:lnSpc>
                <a:spcPct val="150000"/>
              </a:lnSpc>
            </a:pPr>
            <a:r>
              <a:rPr lang="zh-CN" altLang="en-US" dirty="0" smtClean="0"/>
              <a:t> </a:t>
            </a:r>
            <a:r>
              <a:rPr lang="en-US" altLang="zh-CN" dirty="0"/>
              <a:t>AgNO</a:t>
            </a:r>
            <a:r>
              <a:rPr lang="en-US" altLang="zh-CN" baseline="-25000" dirty="0"/>
              <a:t>3</a:t>
            </a:r>
            <a:r>
              <a:rPr lang="en-US" altLang="zh-CN" dirty="0"/>
              <a:t>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/>
              <a:t> </a:t>
            </a:r>
            <a:r>
              <a:rPr lang="en-US" altLang="zh-CN" dirty="0" err="1"/>
              <a:t>AgOH</a:t>
            </a:r>
            <a:r>
              <a:rPr lang="en-US" altLang="zh-CN" dirty="0"/>
              <a:t>(</a:t>
            </a:r>
            <a:r>
              <a:rPr lang="zh-CN" altLang="en-US" dirty="0"/>
              <a:t>白色</a:t>
            </a:r>
            <a:r>
              <a:rPr lang="en-US" altLang="zh-CN" dirty="0"/>
              <a:t>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/>
              <a:t> Ag</a:t>
            </a:r>
            <a:r>
              <a:rPr lang="en-US" altLang="zh-CN" baseline="-25000" dirty="0"/>
              <a:t>2</a:t>
            </a:r>
            <a:r>
              <a:rPr lang="en-US" altLang="zh-CN" dirty="0"/>
              <a:t>O(</a:t>
            </a:r>
            <a:r>
              <a:rPr lang="zh-CN" altLang="en-US" dirty="0"/>
              <a:t>暗棕色</a:t>
            </a:r>
            <a:r>
              <a:rPr lang="en-US" altLang="zh-CN" dirty="0" smtClean="0"/>
              <a:t>) </a:t>
            </a:r>
            <a:endParaRPr lang="en-US" altLang="zh-CN" dirty="0"/>
          </a:p>
          <a:p>
            <a:pPr eaLnBrk="0" hangingPunct="0">
              <a:lnSpc>
                <a:spcPct val="150000"/>
              </a:lnSpc>
            </a:pPr>
            <a:r>
              <a:rPr lang="zh-CN" altLang="en-US" dirty="0" smtClean="0"/>
              <a:t>氧化银的性质：</a:t>
            </a:r>
            <a:endParaRPr lang="en-US" altLang="zh-CN" dirty="0" smtClean="0"/>
          </a:p>
          <a:p>
            <a:pPr eaLnBrk="0" hangingPunct="0">
              <a:lnSpc>
                <a:spcPct val="150000"/>
              </a:lnSpc>
            </a:pPr>
            <a:r>
              <a:rPr lang="zh-CN" altLang="en-US" dirty="0" smtClean="0"/>
              <a:t>      不稳定</a:t>
            </a:r>
            <a:r>
              <a:rPr lang="en-US" altLang="zh-CN" dirty="0"/>
              <a:t>(&gt;</a:t>
            </a:r>
            <a:r>
              <a:rPr lang="zh-CN" altLang="en-US" dirty="0"/>
              <a:t> </a:t>
            </a:r>
            <a:r>
              <a:rPr lang="en-US" altLang="zh-CN" dirty="0"/>
              <a:t>573 K</a:t>
            </a:r>
            <a:r>
              <a:rPr lang="zh-CN" altLang="en-US" dirty="0"/>
              <a:t>受热分解</a:t>
            </a:r>
            <a:r>
              <a:rPr lang="en-US" altLang="zh-CN" dirty="0"/>
              <a:t>)</a:t>
            </a:r>
            <a:r>
              <a:rPr lang="zh-CN" altLang="en-US" dirty="0"/>
              <a:t>、氧化性</a:t>
            </a:r>
            <a:endParaRPr lang="zh-CN" altLang="en-US" dirty="0"/>
          </a:p>
        </p:txBody>
      </p:sp>
      <p:sp>
        <p:nvSpPr>
          <p:cNvPr id="143386" name="Rectangle 2"/>
          <p:cNvSpPr>
            <a:spLocks noChangeArrowheads="1"/>
          </p:cNvSpPr>
          <p:nvPr/>
        </p:nvSpPr>
        <p:spPr bwMode="auto">
          <a:xfrm>
            <a:off x="8243888" y="6092825"/>
            <a:ext cx="6492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FA616F77-DFE9-41D8-9917-6CD845C56BB6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graphicFrame>
        <p:nvGraphicFramePr>
          <p:cNvPr id="143461" name="Object 101"/>
          <p:cNvGraphicFramePr>
            <a:graphicFrameLocks noGrp="1" noChangeAspect="1"/>
          </p:cNvGraphicFramePr>
          <p:nvPr/>
        </p:nvGraphicFramePr>
        <p:xfrm>
          <a:off x="1403648" y="4509120"/>
          <a:ext cx="66929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公式" r:id="rId1" imgW="57302400" imgH="17678400" progId="Equation.3">
                  <p:embed/>
                </p:oleObj>
              </mc:Choice>
              <mc:Fallback>
                <p:oleObj name="公式" r:id="rId1" imgW="57302400" imgH="17678400" progId="Equation.3">
                  <p:embed/>
                  <p:pic>
                    <p:nvPicPr>
                      <p:cNvPr id="0" name="图片 22528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03648" y="4509120"/>
                        <a:ext cx="6692900" cy="2120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3" name="Text Box 7"/>
          <p:cNvSpPr txBox="1">
            <a:spLocks noChangeArrowheads="1"/>
          </p:cNvSpPr>
          <p:nvPr/>
        </p:nvSpPr>
        <p:spPr bwMode="auto">
          <a:xfrm>
            <a:off x="683568" y="836712"/>
            <a:ext cx="8101012" cy="156966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  </a:t>
            </a:r>
            <a:r>
              <a:rPr kumimoji="1" lang="en-US" altLang="zh-CN" sz="3200" b="1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Ag</a:t>
            </a:r>
            <a:r>
              <a:rPr kumimoji="1" lang="en-US" altLang="zh-CN" sz="3200" b="1" baseline="-25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O</a:t>
            </a:r>
            <a:r>
              <a:rPr lang="zh-CN" altLang="en-US" dirty="0" smtClean="0"/>
              <a:t>微溶于水</a:t>
            </a:r>
            <a:r>
              <a:rPr lang="en-US" altLang="zh-CN" dirty="0" smtClean="0"/>
              <a:t>,</a:t>
            </a:r>
            <a:r>
              <a:rPr kumimoji="1" lang="zh-CN" altLang="en-US" sz="3200" b="1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可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溶于酸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(HNO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氨水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硫代硫酸钠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氰化钠溶液中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 Ag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O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具有较强的氧化性，与有机物摩擦即可引起燃烧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  </a:t>
            </a:r>
            <a:endParaRPr kumimoji="1"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85384" name="Rectangle 8"/>
          <p:cNvSpPr>
            <a:spLocks noChangeArrowheads="1"/>
          </p:cNvSpPr>
          <p:nvPr/>
        </p:nvSpPr>
        <p:spPr bwMode="auto">
          <a:xfrm>
            <a:off x="683568" y="2780928"/>
            <a:ext cx="8281988" cy="19145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Ag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O + 4NH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 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 H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O == 2Ag(NH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+ 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+ 2OH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endParaRPr kumimoji="1" lang="en-US" altLang="zh-CN" sz="3200" b="1" baseline="30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Ag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O + 4S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O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2- 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 H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O == 2Ag(S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O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3- 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+ 2OH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endParaRPr kumimoji="1" lang="en-US" altLang="zh-CN" sz="3200" b="1" baseline="30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Ag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O + 4CN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- 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 H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O == 2Ag(CN)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- 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+ 2OH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endParaRPr kumimoji="1" lang="en-US" altLang="zh-CN" sz="3200" b="1" baseline="30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72039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0B560867-CEB2-4E66-9F89-725443EE0EEA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3" grpId="0"/>
      <p:bldP spid="485384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ChangeArrowheads="1"/>
          </p:cNvSpPr>
          <p:nvPr/>
        </p:nvSpPr>
        <p:spPr bwMode="auto">
          <a:xfrm>
            <a:off x="8243888" y="6092825"/>
            <a:ext cx="6365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2D204D2E-BF50-4A1E-B04A-BCEEFD44E947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963019" y="1340768"/>
            <a:ext cx="7902575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dirty="0"/>
              <a:t>硝酸银的化学性质</a:t>
            </a:r>
            <a:r>
              <a:rPr lang="en-US" altLang="zh-CN" dirty="0"/>
              <a:t>: </a:t>
            </a:r>
            <a:endParaRPr lang="en-US" altLang="zh-CN" dirty="0"/>
          </a:p>
          <a:p>
            <a:pPr eaLnBrk="0" hangingPunct="0">
              <a:lnSpc>
                <a:spcPct val="150000"/>
              </a:lnSpc>
            </a:pPr>
            <a:r>
              <a:rPr lang="en-US" altLang="zh-CN" dirty="0"/>
              <a:t>   (1) </a:t>
            </a:r>
            <a:r>
              <a:rPr kumimoji="1" lang="zh-CN" altLang="en-US" dirty="0"/>
              <a:t>受热</a:t>
            </a:r>
            <a:r>
              <a:rPr kumimoji="1" lang="zh-CN" altLang="en-US" dirty="0" smtClean="0"/>
              <a:t>分解</a:t>
            </a:r>
            <a:endParaRPr kumimoji="1" lang="zh-CN" altLang="en-US" dirty="0"/>
          </a:p>
          <a:p>
            <a:pPr eaLnBrk="0" hangingPunct="0">
              <a:lnSpc>
                <a:spcPct val="150000"/>
              </a:lnSpc>
            </a:pPr>
            <a:r>
              <a:rPr kumimoji="1" lang="zh-CN" altLang="en-US" dirty="0"/>
              <a:t>   </a:t>
            </a:r>
            <a:r>
              <a:rPr kumimoji="1" lang="en-US" altLang="zh-CN" dirty="0"/>
              <a:t>(2) </a:t>
            </a:r>
            <a:r>
              <a:rPr kumimoji="1" lang="zh-CN" altLang="en-US" dirty="0"/>
              <a:t>见光分解：应保存在棕色</a:t>
            </a:r>
            <a:r>
              <a:rPr kumimoji="1" lang="zh-CN" altLang="en-US" dirty="0" smtClean="0"/>
              <a:t>瓶</a:t>
            </a:r>
            <a:endParaRPr kumimoji="1" lang="zh-CN" altLang="en-US" dirty="0"/>
          </a:p>
          <a:p>
            <a:pPr eaLnBrk="0" hangingPunct="0">
              <a:lnSpc>
                <a:spcPct val="150000"/>
              </a:lnSpc>
            </a:pPr>
            <a:r>
              <a:rPr kumimoji="1" lang="zh-CN" altLang="en-US" dirty="0"/>
              <a:t>   </a:t>
            </a:r>
            <a:r>
              <a:rPr kumimoji="1" lang="en-US" altLang="zh-CN" dirty="0"/>
              <a:t>(3) </a:t>
            </a:r>
            <a:r>
              <a:rPr kumimoji="1" lang="zh-CN" altLang="en-US" dirty="0"/>
              <a:t>一定的氧化性：与强还原剂</a:t>
            </a:r>
            <a:r>
              <a:rPr kumimoji="1" lang="en-US" altLang="zh-CN" dirty="0"/>
              <a:t>(H</a:t>
            </a:r>
            <a:r>
              <a:rPr kumimoji="1" lang="en-US" altLang="zh-CN" baseline="-25000" dirty="0"/>
              <a:t>3</a:t>
            </a:r>
            <a:r>
              <a:rPr kumimoji="1" lang="en-US" altLang="zh-CN" dirty="0"/>
              <a:t>PO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, H</a:t>
            </a:r>
            <a:r>
              <a:rPr kumimoji="1" lang="en-US" altLang="zh-CN" baseline="-25000" dirty="0"/>
              <a:t>3</a:t>
            </a:r>
            <a:r>
              <a:rPr kumimoji="1" lang="en-US" altLang="zh-CN" dirty="0"/>
              <a:t>PO</a:t>
            </a:r>
            <a:r>
              <a:rPr kumimoji="1" lang="en-US" altLang="zh-CN" baseline="-25000" dirty="0"/>
              <a:t>3</a:t>
            </a:r>
            <a:r>
              <a:rPr kumimoji="1" lang="zh-CN" altLang="en-US" dirty="0"/>
              <a:t>等</a:t>
            </a:r>
            <a:r>
              <a:rPr kumimoji="1" lang="en-US" altLang="zh-CN" dirty="0"/>
              <a:t>)</a:t>
            </a:r>
            <a:r>
              <a:rPr kumimoji="1" lang="zh-CN" altLang="en-US" dirty="0" smtClean="0"/>
              <a:t>反应，生成</a:t>
            </a:r>
            <a:r>
              <a:rPr kumimoji="1" lang="en-US" altLang="zh-CN" dirty="0" smtClean="0"/>
              <a:t>Ag</a:t>
            </a:r>
            <a:r>
              <a:rPr kumimoji="1" lang="zh-CN" altLang="en-US" dirty="0" smtClean="0"/>
              <a:t>单质</a:t>
            </a:r>
            <a:endParaRPr kumimoji="1" lang="en-US" altLang="zh-CN" dirty="0"/>
          </a:p>
          <a:p>
            <a:pPr eaLnBrk="0" hangingPunct="0">
              <a:lnSpc>
                <a:spcPct val="150000"/>
              </a:lnSpc>
            </a:pPr>
            <a:r>
              <a:rPr kumimoji="1" lang="en-US" altLang="zh-CN" dirty="0"/>
              <a:t>  (4)</a:t>
            </a:r>
            <a:r>
              <a:rPr kumimoji="1" lang="zh-CN" altLang="en-US" dirty="0"/>
              <a:t>重要沉淀试剂</a:t>
            </a:r>
            <a:r>
              <a:rPr kumimoji="1" lang="en-US" altLang="zh-CN" dirty="0"/>
              <a:t>:  </a:t>
            </a:r>
            <a:r>
              <a:rPr kumimoji="1" lang="zh-CN" altLang="en-US" dirty="0"/>
              <a:t>形成</a:t>
            </a:r>
            <a:r>
              <a:rPr kumimoji="1" lang="en-US" altLang="zh-CN" dirty="0" err="1"/>
              <a:t>AgX</a:t>
            </a:r>
            <a:r>
              <a:rPr kumimoji="1" lang="en-US" altLang="zh-CN" dirty="0"/>
              <a:t>/ Ag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CrO</a:t>
            </a:r>
            <a:r>
              <a:rPr kumimoji="1" lang="en-US" altLang="zh-CN" baseline="-25000" dirty="0"/>
              <a:t>4</a:t>
            </a:r>
            <a:r>
              <a:rPr kumimoji="1" lang="zh-CN" altLang="en-US" dirty="0"/>
              <a:t>沉淀</a:t>
            </a:r>
            <a:endParaRPr kumimoji="1" lang="zh-CN" alt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34245" y="404664"/>
            <a:ext cx="241362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3600" dirty="0">
                <a:solidFill>
                  <a:srgbClr val="0000FF"/>
                </a:solidFill>
              </a:rPr>
              <a:t>2. </a:t>
            </a:r>
            <a:r>
              <a:rPr lang="zh-CN" altLang="en-US" sz="3600" dirty="0" smtClean="0">
                <a:solidFill>
                  <a:srgbClr val="0000FF"/>
                </a:solidFill>
              </a:rPr>
              <a:t>硝酸银</a:t>
            </a:r>
            <a:endParaRPr lang="zh-CN" alt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  <p:bldP spid="4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2"/>
          <p:cNvSpPr>
            <a:spLocks noChangeArrowheads="1"/>
          </p:cNvSpPr>
          <p:nvPr/>
        </p:nvSpPr>
        <p:spPr bwMode="auto">
          <a:xfrm>
            <a:off x="8243888" y="6092825"/>
            <a:ext cx="5762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F365CEBC-0054-4B22-A8F8-F1F5FDC8C28D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996249" y="548680"/>
            <a:ext cx="759777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dirty="0" smtClean="0"/>
              <a:t>如何</a:t>
            </a:r>
            <a:r>
              <a:rPr lang="zh-CN" altLang="en-US" sz="3600" dirty="0"/>
              <a:t>从</a:t>
            </a:r>
            <a:r>
              <a:rPr lang="en-US" altLang="zh-CN" sz="3600" dirty="0">
                <a:solidFill>
                  <a:srgbClr val="0000FF"/>
                </a:solidFill>
              </a:rPr>
              <a:t>AgNO</a:t>
            </a:r>
            <a:r>
              <a:rPr lang="en-US" altLang="zh-CN" sz="3600" baseline="-25000" dirty="0">
                <a:solidFill>
                  <a:srgbClr val="0000FF"/>
                </a:solidFill>
              </a:rPr>
              <a:t>3</a:t>
            </a:r>
            <a:r>
              <a:rPr lang="en-US" altLang="zh-CN" sz="3600" dirty="0">
                <a:solidFill>
                  <a:srgbClr val="0000FF"/>
                </a:solidFill>
              </a:rPr>
              <a:t> </a:t>
            </a:r>
            <a:r>
              <a:rPr lang="zh-CN" altLang="en-US" sz="3600" dirty="0">
                <a:solidFill>
                  <a:srgbClr val="0000FF"/>
                </a:solidFill>
              </a:rPr>
              <a:t>除去</a:t>
            </a:r>
            <a:r>
              <a:rPr lang="en-US" altLang="zh-CN" sz="3600" dirty="0">
                <a:solidFill>
                  <a:srgbClr val="0000FF"/>
                </a:solidFill>
              </a:rPr>
              <a:t>Cu(NO</a:t>
            </a:r>
            <a:r>
              <a:rPr lang="en-US" altLang="zh-CN" sz="3600" baseline="-25000" dirty="0">
                <a:solidFill>
                  <a:srgbClr val="0000FF"/>
                </a:solidFill>
              </a:rPr>
              <a:t>3</a:t>
            </a:r>
            <a:r>
              <a:rPr lang="en-US" altLang="zh-CN" sz="3600" dirty="0">
                <a:solidFill>
                  <a:srgbClr val="0000FF"/>
                </a:solidFill>
              </a:rPr>
              <a:t>)</a:t>
            </a:r>
            <a:r>
              <a:rPr lang="en-US" altLang="zh-CN" sz="3600" baseline="-25000" dirty="0">
                <a:solidFill>
                  <a:srgbClr val="0000FF"/>
                </a:solidFill>
              </a:rPr>
              <a:t>2</a:t>
            </a:r>
            <a:r>
              <a:rPr lang="zh-CN" altLang="en-US" sz="3600" dirty="0"/>
              <a:t>杂质</a:t>
            </a:r>
            <a:r>
              <a:rPr lang="en-US" altLang="zh-CN" sz="3600" dirty="0"/>
              <a:t>?</a:t>
            </a:r>
            <a:endParaRPr lang="en-US" altLang="zh-CN" sz="3600" dirty="0"/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039874" y="3193933"/>
            <a:ext cx="7845458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/>
              <a:t> 热稳定性差异：将其加热</a:t>
            </a:r>
            <a:r>
              <a:rPr lang="en-US" altLang="zh-CN" dirty="0" smtClean="0"/>
              <a:t>473</a:t>
            </a:r>
            <a:r>
              <a:rPr lang="zh-CN" altLang="en-US" dirty="0"/>
              <a:t>～</a:t>
            </a:r>
            <a:r>
              <a:rPr lang="en-US" altLang="zh-CN" dirty="0"/>
              <a:t>573 K</a:t>
            </a:r>
            <a:r>
              <a:rPr lang="zh-CN" altLang="en-US" dirty="0"/>
              <a:t>之间，硝酸铜</a:t>
            </a:r>
            <a:r>
              <a:rPr lang="zh-CN" altLang="en-US" dirty="0" smtClean="0"/>
              <a:t>分解</a:t>
            </a:r>
            <a:r>
              <a:rPr lang="zh-CN" altLang="en-US" dirty="0"/>
              <a:t>为</a:t>
            </a:r>
            <a:r>
              <a:rPr lang="en-US" altLang="zh-CN" dirty="0" err="1" smtClean="0"/>
              <a:t>CuO</a:t>
            </a:r>
            <a:r>
              <a:rPr lang="zh-CN" altLang="en-US" dirty="0"/>
              <a:t>，而</a:t>
            </a:r>
            <a:r>
              <a:rPr lang="en-US" altLang="zh-CN" dirty="0"/>
              <a:t>AgNO</a:t>
            </a:r>
            <a:r>
              <a:rPr lang="en-US" altLang="zh-CN" baseline="-25000" dirty="0"/>
              <a:t>3</a:t>
            </a:r>
            <a:r>
              <a:rPr lang="zh-CN" altLang="en-US" dirty="0"/>
              <a:t>不</a:t>
            </a:r>
            <a:r>
              <a:rPr lang="zh-CN" altLang="en-US" dirty="0" smtClean="0"/>
              <a:t>分解</a:t>
            </a:r>
            <a:endParaRPr lang="zh-CN" altLang="en-US" dirty="0"/>
          </a:p>
        </p:txBody>
      </p:sp>
      <p:grpSp>
        <p:nvGrpSpPr>
          <p:cNvPr id="122885" name="Group 5"/>
          <p:cNvGrpSpPr/>
          <p:nvPr/>
        </p:nvGrpSpPr>
        <p:grpSpPr bwMode="auto">
          <a:xfrm>
            <a:off x="1007899" y="1681759"/>
            <a:ext cx="7812251" cy="1418229"/>
            <a:chOff x="423" y="2771"/>
            <a:chExt cx="2852" cy="4601"/>
          </a:xfrm>
        </p:grpSpPr>
        <p:sp>
          <p:nvSpPr>
            <p:cNvPr id="201736" name="Rectangle 6"/>
            <p:cNvSpPr>
              <a:spLocks noChangeArrowheads="1"/>
            </p:cNvSpPr>
            <p:nvPr/>
          </p:nvSpPr>
          <p:spPr bwMode="auto">
            <a:xfrm>
              <a:off x="423" y="2771"/>
              <a:ext cx="73" cy="14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endParaRPr kumimoji="1" lang="zh-CN" altLang="en-US" sz="2400">
                <a:ea typeface="宋体" panose="02010600030101010101" pitchFamily="2" charset="-122"/>
              </a:endParaRPr>
            </a:p>
          </p:txBody>
        </p:sp>
        <p:sp>
          <p:nvSpPr>
            <p:cNvPr id="201737" name="Rectangle 7"/>
            <p:cNvSpPr>
              <a:spLocks noChangeArrowheads="1"/>
            </p:cNvSpPr>
            <p:nvPr/>
          </p:nvSpPr>
          <p:spPr bwMode="auto">
            <a:xfrm>
              <a:off x="624" y="2931"/>
              <a:ext cx="2651" cy="1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endParaRPr kumimoji="1" lang="zh-CN" altLang="en-US" sz="240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01738" name="Rectangle 8"/>
            <p:cNvSpPr>
              <a:spLocks noChangeArrowheads="1"/>
            </p:cNvSpPr>
            <p:nvPr/>
          </p:nvSpPr>
          <p:spPr bwMode="auto">
            <a:xfrm>
              <a:off x="640" y="2919"/>
              <a:ext cx="2425" cy="44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zh-CN" altLang="en-US" sz="2800" dirty="0">
                  <a:ea typeface="宋体" panose="02010600030101010101" pitchFamily="2" charset="-122"/>
                </a:rPr>
                <a:t>       </a:t>
              </a:r>
              <a:r>
                <a:rPr kumimoji="1" lang="zh-CN" altLang="en-US" sz="2800" dirty="0" smtClean="0">
                  <a:ea typeface="宋体" panose="02010600030101010101" pitchFamily="2" charset="-122"/>
                </a:rPr>
                <a:t> </a:t>
              </a:r>
              <a:r>
                <a:rPr kumimoji="1" lang="en-US" altLang="zh-CN" dirty="0">
                  <a:ea typeface="宋体" panose="02010600030101010101" pitchFamily="2" charset="-122"/>
                </a:rPr>
                <a:t>2AgNO</a:t>
              </a:r>
              <a:r>
                <a:rPr kumimoji="1" lang="en-US" altLang="zh-CN" baseline="-25000" dirty="0">
                  <a:ea typeface="宋体" panose="02010600030101010101" pitchFamily="2" charset="-122"/>
                </a:rPr>
                <a:t>3  </a:t>
              </a:r>
              <a:r>
                <a:rPr kumimoji="1" lang="en-US" altLang="zh-CN" dirty="0">
                  <a:ea typeface="宋体" panose="02010600030101010101" pitchFamily="2" charset="-122"/>
                </a:rPr>
                <a:t>  =     2Ag +2NO</a:t>
              </a:r>
              <a:r>
                <a:rPr kumimoji="1" lang="en-US" altLang="zh-CN" baseline="-25000" dirty="0">
                  <a:ea typeface="宋体" panose="02010600030101010101" pitchFamily="2" charset="-122"/>
                </a:rPr>
                <a:t>2</a:t>
              </a:r>
              <a:r>
                <a:rPr kumimoji="1" lang="en-US" altLang="zh-CN" dirty="0">
                  <a:ea typeface="宋体" panose="02010600030101010101" pitchFamily="2" charset="-122"/>
                </a:rPr>
                <a:t>+O</a:t>
              </a:r>
              <a:r>
                <a:rPr kumimoji="1" lang="en-US" altLang="zh-CN" baseline="-25000" dirty="0">
                  <a:ea typeface="宋体" panose="02010600030101010101" pitchFamily="2" charset="-122"/>
                </a:rPr>
                <a:t>2</a:t>
              </a:r>
              <a:endParaRPr kumimoji="1" lang="en-US" altLang="zh-CN" baseline="-25000" dirty="0">
                <a:ea typeface="宋体" panose="02010600030101010101" pitchFamily="2" charset="-122"/>
              </a:endParaRPr>
            </a:p>
            <a:p>
              <a:pPr>
                <a:lnSpc>
                  <a:spcPct val="130000"/>
                </a:lnSpc>
              </a:pPr>
              <a:r>
                <a:rPr kumimoji="1" lang="en-US" altLang="zh-CN" dirty="0">
                  <a:ea typeface="宋体" panose="02010600030101010101" pitchFamily="2" charset="-122"/>
                </a:rPr>
                <a:t>    </a:t>
              </a:r>
              <a:r>
                <a:rPr kumimoji="1" lang="en-US" altLang="zh-CN" dirty="0" smtClean="0">
                  <a:ea typeface="宋体" panose="02010600030101010101" pitchFamily="2" charset="-122"/>
                </a:rPr>
                <a:t>2Cu(NO</a:t>
              </a:r>
              <a:r>
                <a:rPr kumimoji="1" lang="en-US" altLang="zh-CN" baseline="-25000" dirty="0" smtClean="0">
                  <a:ea typeface="宋体" panose="02010600030101010101" pitchFamily="2" charset="-122"/>
                </a:rPr>
                <a:t>3</a:t>
              </a:r>
              <a:r>
                <a:rPr kumimoji="1" lang="en-US" altLang="zh-CN" dirty="0" smtClean="0">
                  <a:ea typeface="宋体" panose="02010600030101010101" pitchFamily="2" charset="-122"/>
                </a:rPr>
                <a:t>)</a:t>
              </a:r>
              <a:r>
                <a:rPr kumimoji="1" lang="en-US" altLang="zh-CN" baseline="-25000" dirty="0" smtClean="0">
                  <a:ea typeface="宋体" panose="02010600030101010101" pitchFamily="2" charset="-122"/>
                </a:rPr>
                <a:t>2  </a:t>
              </a:r>
              <a:r>
                <a:rPr kumimoji="1" lang="en-US" altLang="zh-CN" dirty="0" smtClean="0">
                  <a:ea typeface="宋体" panose="02010600030101010101" pitchFamily="2" charset="-122"/>
                </a:rPr>
                <a:t> </a:t>
              </a:r>
              <a:r>
                <a:rPr kumimoji="1" lang="en-US" altLang="zh-CN" dirty="0">
                  <a:ea typeface="宋体" panose="02010600030101010101" pitchFamily="2" charset="-122"/>
                </a:rPr>
                <a:t>=   2CuO + 4NO</a:t>
              </a:r>
              <a:r>
                <a:rPr kumimoji="1" lang="en-US" altLang="zh-CN" baseline="-25000" dirty="0">
                  <a:ea typeface="宋体" panose="02010600030101010101" pitchFamily="2" charset="-122"/>
                </a:rPr>
                <a:t>2 </a:t>
              </a:r>
              <a:r>
                <a:rPr kumimoji="1" lang="en-US" altLang="zh-CN" dirty="0">
                  <a:ea typeface="宋体" panose="02010600030101010101" pitchFamily="2" charset="-122"/>
                </a:rPr>
                <a:t>+O</a:t>
              </a:r>
              <a:r>
                <a:rPr kumimoji="1" lang="en-US" altLang="zh-CN" baseline="-25000" dirty="0">
                  <a:ea typeface="宋体" panose="02010600030101010101" pitchFamily="2" charset="-122"/>
                </a:rPr>
                <a:t>2</a:t>
              </a:r>
              <a:endParaRPr kumimoji="1" lang="en-US" altLang="zh-CN" baseline="-25000" dirty="0">
                <a:ea typeface="宋体" panose="02010600030101010101" pitchFamily="2" charset="-122"/>
              </a:endParaRPr>
            </a:p>
          </p:txBody>
        </p:sp>
      </p:grp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3995739" y="1775314"/>
            <a:ext cx="92787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1800">
                <a:ea typeface="楷体_GB2312" pitchFamily="49" charset="-122"/>
              </a:rPr>
              <a:t>713K</a:t>
            </a:r>
            <a:endParaRPr lang="en-US" altLang="zh-CN" sz="1800">
              <a:ea typeface="楷体_GB2312" pitchFamily="49" charset="-122"/>
            </a:endParaRP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3922714" y="2280139"/>
            <a:ext cx="92787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1800">
                <a:ea typeface="楷体_GB2312" pitchFamily="49" charset="-122"/>
              </a:rPr>
              <a:t>473K</a:t>
            </a:r>
            <a:endParaRPr lang="en-US" altLang="zh-CN" sz="1800">
              <a:ea typeface="楷体_GB2312" pitchFamily="49" charset="-122"/>
            </a:endParaRPr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1021131" y="4869449"/>
            <a:ext cx="7993062" cy="7566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/>
              <a:t>  溶解，滤除</a:t>
            </a:r>
            <a:r>
              <a:rPr lang="en-US" altLang="zh-CN" dirty="0" err="1" smtClean="0"/>
              <a:t>CuO</a:t>
            </a:r>
            <a:r>
              <a:rPr lang="zh-CN" altLang="en-US" dirty="0" smtClean="0"/>
              <a:t>，再重结晶 提纯</a:t>
            </a:r>
            <a:r>
              <a:rPr lang="en-US" altLang="zh-CN" dirty="0" smtClean="0"/>
              <a:t>AgNO</a:t>
            </a:r>
            <a:r>
              <a:rPr lang="en-US" altLang="zh-CN" baseline="-25000" dirty="0" smtClean="0"/>
              <a:t>3</a:t>
            </a:r>
            <a:endParaRPr lang="zh-CN" altLang="en-US" baseline="-25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/>
      <p:bldP spid="122884" grpId="0" autoUpdateAnimBg="0"/>
      <p:bldP spid="122889" grpId="0"/>
      <p:bldP spid="122890" grpId="0"/>
      <p:bldP spid="122891" grpId="0" autoUpdateAnimBg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8597" name="Group 149"/>
          <p:cNvGraphicFramePr>
            <a:graphicFrameLocks noGrp="1"/>
          </p:cNvGraphicFramePr>
          <p:nvPr/>
        </p:nvGraphicFramePr>
        <p:xfrm>
          <a:off x="827584" y="980728"/>
          <a:ext cx="8065144" cy="5242360"/>
        </p:xfrm>
        <a:graphic>
          <a:graphicData uri="http://schemas.openxmlformats.org/drawingml/2006/table">
            <a:tbl>
              <a:tblPr/>
              <a:tblGrid>
                <a:gridCol w="1512887"/>
                <a:gridCol w="1900238"/>
                <a:gridCol w="1566862"/>
                <a:gridCol w="1673225"/>
                <a:gridCol w="1411932"/>
              </a:tblGrid>
              <a:tr h="5790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物质</a:t>
                      </a:r>
                      <a:endParaRPr kumimoji="0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AgF</a:t>
                      </a: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AgCl</a:t>
                      </a:r>
                      <a:endParaRPr kumimoji="0" lang="en-US" altLang="zh-CN" sz="3200" b="1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AgBr</a:t>
                      </a:r>
                      <a:endParaRPr kumimoji="0" lang="en-US" altLang="zh-CN" sz="3200" b="1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AgI</a:t>
                      </a:r>
                      <a:endParaRPr kumimoji="0" lang="en-US" altLang="zh-CN" sz="3200" b="1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颜色</a:t>
                      </a: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暗棕色</a:t>
                      </a:r>
                      <a:endParaRPr kumimoji="0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白色</a:t>
                      </a:r>
                      <a:endParaRPr kumimoji="0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淡黄色</a:t>
                      </a:r>
                      <a:endParaRPr kumimoji="0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黄色</a:t>
                      </a: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7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在水中溶解性</a:t>
                      </a: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易溶</a:t>
                      </a: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难溶</a:t>
                      </a: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难溶</a:t>
                      </a:r>
                      <a:endParaRPr kumimoji="0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难溶</a:t>
                      </a:r>
                      <a:endParaRPr kumimoji="0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AgF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                                                 </a:t>
                      </a:r>
                      <a:r>
                        <a:rPr kumimoji="0" lang="en-US" altLang="zh-C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AgI</a:t>
                      </a: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488456" name="Line 8"/>
          <p:cNvSpPr>
            <a:spLocks noChangeShapeType="1"/>
          </p:cNvSpPr>
          <p:nvPr/>
        </p:nvSpPr>
        <p:spPr bwMode="auto">
          <a:xfrm>
            <a:off x="3348038" y="4797425"/>
            <a:ext cx="3671887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8473" name="Rectangle 25"/>
          <p:cNvSpPr>
            <a:spLocks noChangeArrowheads="1"/>
          </p:cNvSpPr>
          <p:nvPr/>
        </p:nvSpPr>
        <p:spPr bwMode="auto">
          <a:xfrm>
            <a:off x="3203575" y="3716655"/>
            <a:ext cx="4331970" cy="95313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颜色加深，溶解度依次减小，光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稳定性依次减弱</a:t>
            </a:r>
            <a:endParaRPr lang="zh-CN" altLang="en-US" sz="2800" b="1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88594" name="Text Box 146"/>
          <p:cNvSpPr txBox="1">
            <a:spLocks noChangeArrowheads="1"/>
          </p:cNvSpPr>
          <p:nvPr/>
        </p:nvSpPr>
        <p:spPr bwMode="auto">
          <a:xfrm>
            <a:off x="2411760" y="5085184"/>
            <a:ext cx="6551613" cy="5191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极化作用依次增强</a:t>
            </a:r>
            <a:r>
              <a:rPr lang="en-US" altLang="zh-CN" sz="28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共价键成分依次增加</a:t>
            </a:r>
            <a:endParaRPr lang="zh-CN" altLang="en-US" sz="2800" b="1" dirty="0">
              <a:solidFill>
                <a:srgbClr val="FF006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3091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38624B89-2982-4B49-8986-7C7811A5C885}" type="slidenum">
              <a:rPr lang="en-US" altLang="zh-CN" smtClean="0"/>
            </a:fld>
            <a:endParaRPr lang="en-US" altLang="zh-CN" smtClean="0"/>
          </a:p>
        </p:txBody>
      </p:sp>
      <p:sp>
        <p:nvSpPr>
          <p:cNvPr id="8" name="矩形 7"/>
          <p:cNvSpPr/>
          <p:nvPr/>
        </p:nvSpPr>
        <p:spPr>
          <a:xfrm>
            <a:off x="611560" y="260648"/>
            <a:ext cx="2064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</a:rPr>
              <a:t>3. </a:t>
            </a:r>
            <a:r>
              <a:rPr lang="zh-CN" altLang="en-US" dirty="0" smtClean="0">
                <a:solidFill>
                  <a:srgbClr val="0000CC"/>
                </a:solidFill>
              </a:rPr>
              <a:t>卤化银</a:t>
            </a:r>
            <a:r>
              <a:rPr lang="en-US" altLang="zh-CN" dirty="0" smtClean="0">
                <a:solidFill>
                  <a:srgbClr val="0000CC"/>
                </a:solidFill>
              </a:rPr>
              <a:t>: </a:t>
            </a:r>
            <a:endParaRPr lang="zh-CN" alt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6" grpId="0" animBg="1"/>
      <p:bldP spid="488473" grpId="0" autoUpdateAnimBg="0"/>
      <p:bldP spid="488594" grpId="0" autoUpdateAnimBg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3"/>
          <p:cNvSpPr txBox="1">
            <a:spLocks noChangeArrowheads="1"/>
          </p:cNvSpPr>
          <p:nvPr/>
        </p:nvSpPr>
        <p:spPr bwMode="auto">
          <a:xfrm>
            <a:off x="684213" y="908050"/>
            <a:ext cx="8316912" cy="56959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kumimoji="1" lang="zh-CN" altLang="en-US" sz="3200" b="1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总结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卤化银在颜色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溶解度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键长等方面的变化规律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并用离子极化解释下列现象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:</a:t>
            </a:r>
            <a:endParaRPr kumimoji="1"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a.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为什么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AgF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可溶于水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而其余的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AgX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均不溶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且溶解度依次减小？</a:t>
            </a:r>
            <a:endParaRPr kumimoji="1" lang="zh-CN" altLang="en-US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b.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为什么从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AgF→AgI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物质颜色依次加深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?</a:t>
            </a:r>
            <a:endParaRPr kumimoji="1"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c.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为什么晶格类型从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AgF→AgI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由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6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配位的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NaCl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降为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配位的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ZnS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型？</a:t>
            </a:r>
            <a:endParaRPr kumimoji="1" lang="zh-CN" altLang="en-US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d.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为什么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Ag-X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的实际键长从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AgF→AgI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越来越偏离离子半径之和？</a:t>
            </a:r>
            <a:endParaRPr kumimoji="1" lang="zh-CN" altLang="en-US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74083" name="AutoShape 4"/>
          <p:cNvSpPr>
            <a:spLocks noChangeArrowheads="1"/>
          </p:cNvSpPr>
          <p:nvPr/>
        </p:nvSpPr>
        <p:spPr bwMode="auto">
          <a:xfrm>
            <a:off x="250824" y="115888"/>
            <a:ext cx="2592983" cy="692150"/>
          </a:xfrm>
          <a:prstGeom prst="cloudCallout">
            <a:avLst>
              <a:gd name="adj1" fmla="val 45815"/>
              <a:gd name="adj2" fmla="val 83486"/>
            </a:avLst>
          </a:prstGeom>
          <a:solidFill>
            <a:srgbClr val="FF3399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问题</a:t>
            </a:r>
            <a:endParaRPr lang="zh-CN" altLang="en-US" sz="32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174084" name="Picture 5" descr="000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604250" y="6308725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5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88CB026C-B61B-4686-98F3-0D94876D5C5C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684213" y="981075"/>
            <a:ext cx="8027987" cy="49212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解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: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因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Ag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为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18e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电子构型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离子的极化能力和变形性均强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而阴离子从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F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到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I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半径依次增大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变形性增大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则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Ag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对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的极化和附加极化作用就依次增大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使电子云发生变形而重叠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造成离子键过渡为共价键的程度依次增强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所以物质的颜色会依次加深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溶解度依次减小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晶格类型从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6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配位的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NaCl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型降低为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配位的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ZnS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型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极化作用越强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离子之间轨道重叠越大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则键长越小于离子半径之和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endParaRPr kumimoji="1"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75107" name="Picture 3" descr="001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59788" y="6237288"/>
            <a:ext cx="3603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08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3D4E6507-CCFB-490C-89F6-F62518CAD256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47775" y="1341437"/>
            <a:ext cx="5257080" cy="5794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dirty="0" smtClean="0">
                <a:solidFill>
                  <a:srgbClr val="000000"/>
                </a:solidFill>
                <a:latin typeface="+mn-lt"/>
                <a:ea typeface="+mn-ea"/>
              </a:rPr>
              <a:t>   银与硫加热直接形成</a:t>
            </a:r>
            <a:r>
              <a:rPr kumimoji="1" lang="en-US" altLang="zh-CN" dirty="0" smtClean="0">
                <a:solidFill>
                  <a:srgbClr val="000000"/>
                </a:solidFill>
                <a:latin typeface="+mn-lt"/>
                <a:ea typeface="+mn-ea"/>
              </a:rPr>
              <a:t>Ag</a:t>
            </a:r>
            <a:r>
              <a:rPr kumimoji="1" lang="en-US" altLang="zh-CN" baseline="-25000" dirty="0" smtClean="0">
                <a:solidFill>
                  <a:srgbClr val="000000"/>
                </a:solidFill>
                <a:latin typeface="+mn-lt"/>
                <a:ea typeface="+mn-ea"/>
              </a:rPr>
              <a:t>2</a:t>
            </a:r>
            <a:r>
              <a:rPr kumimoji="1" lang="en-US" altLang="zh-CN" dirty="0" smtClean="0">
                <a:solidFill>
                  <a:srgbClr val="000000"/>
                </a:solidFill>
                <a:latin typeface="+mn-lt"/>
                <a:ea typeface="+mn-ea"/>
              </a:rPr>
              <a:t>S </a:t>
            </a:r>
            <a:endParaRPr kumimoji="1" lang="en-US" altLang="zh-CN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71550" y="2060575"/>
            <a:ext cx="7062788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    Ag</a:t>
            </a:r>
            <a:r>
              <a:rPr kumimoji="1" lang="en-US" altLang="zh-CN" baseline="-25000" dirty="0">
                <a:solidFill>
                  <a:srgbClr val="000000"/>
                </a:solidFill>
                <a:latin typeface="+mn-lt"/>
                <a:ea typeface="+mn-ea"/>
              </a:rPr>
              <a:t>2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S</a:t>
            </a:r>
            <a:r>
              <a:rPr kumimoji="1" lang="zh-CN" altLang="en-US" dirty="0">
                <a:solidFill>
                  <a:srgbClr val="000000"/>
                </a:solidFill>
                <a:latin typeface="+mn-lt"/>
                <a:ea typeface="+mn-ea"/>
              </a:rPr>
              <a:t>为</a:t>
            </a:r>
            <a:r>
              <a:rPr kumimoji="1" lang="zh-CN" altLang="en-US" dirty="0" smtClean="0">
                <a:solidFill>
                  <a:srgbClr val="000000"/>
                </a:solidFill>
                <a:latin typeface="+mn-lt"/>
                <a:ea typeface="+mn-ea"/>
              </a:rPr>
              <a:t>黑色，在</a:t>
            </a:r>
            <a:r>
              <a:rPr kumimoji="1" lang="zh-CN" altLang="en-US" dirty="0">
                <a:solidFill>
                  <a:srgbClr val="000000"/>
                </a:solidFill>
                <a:latin typeface="+mn-lt"/>
                <a:ea typeface="+mn-ea"/>
              </a:rPr>
              <a:t>水中的溶解度很小</a:t>
            </a:r>
            <a:r>
              <a:rPr kumimoji="1" lang="zh-CN" altLang="en-US" dirty="0" smtClean="0">
                <a:solidFill>
                  <a:srgbClr val="000000"/>
                </a:solidFill>
                <a:latin typeface="+mn-lt"/>
                <a:ea typeface="+mn-ea"/>
              </a:rPr>
              <a:t>，溶</a:t>
            </a:r>
            <a:r>
              <a:rPr kumimoji="1" lang="zh-CN" altLang="en-US" dirty="0">
                <a:solidFill>
                  <a:srgbClr val="000000"/>
                </a:solidFill>
                <a:latin typeface="+mn-lt"/>
                <a:ea typeface="+mn-ea"/>
              </a:rPr>
              <a:t>于</a:t>
            </a:r>
            <a:r>
              <a:rPr kumimoji="1" lang="zh-CN" altLang="en-US" dirty="0">
                <a:solidFill>
                  <a:srgbClr val="0000FF"/>
                </a:solidFill>
                <a:latin typeface="+mn-lt"/>
                <a:ea typeface="+mn-ea"/>
              </a:rPr>
              <a:t>热浓硝酸或氰化钠</a:t>
            </a:r>
            <a:r>
              <a:rPr kumimoji="1" lang="zh-CN" altLang="en-US" dirty="0" smtClean="0">
                <a:solidFill>
                  <a:srgbClr val="0000FF"/>
                </a:solidFill>
                <a:latin typeface="+mn-lt"/>
                <a:ea typeface="+mn-ea"/>
              </a:rPr>
              <a:t>溶液</a:t>
            </a:r>
            <a:r>
              <a:rPr kumimoji="1" lang="zh-CN" altLang="en-US" dirty="0">
                <a:solidFill>
                  <a:srgbClr val="000000"/>
                </a:solidFill>
                <a:latin typeface="+mn-lt"/>
                <a:ea typeface="+mn-ea"/>
              </a:rPr>
              <a:t>。</a:t>
            </a:r>
            <a:r>
              <a:rPr kumimoji="1" lang="en-US" altLang="zh-CN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endParaRPr kumimoji="1" lang="en-US" altLang="zh-CN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55576" y="3573463"/>
            <a:ext cx="830636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3Ag</a:t>
            </a:r>
            <a:r>
              <a:rPr kumimoji="1" lang="en-US" altLang="zh-CN" baseline="-25000" dirty="0">
                <a:solidFill>
                  <a:srgbClr val="000000"/>
                </a:solidFill>
                <a:latin typeface="+mn-lt"/>
                <a:ea typeface="+mn-ea"/>
              </a:rPr>
              <a:t>2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S+8H</a:t>
            </a:r>
            <a:r>
              <a:rPr kumimoji="1" lang="en-US" altLang="zh-CN" baseline="30000" dirty="0">
                <a:solidFill>
                  <a:srgbClr val="000000"/>
                </a:solidFill>
                <a:latin typeface="+mn-lt"/>
                <a:ea typeface="+mn-ea"/>
              </a:rPr>
              <a:t>+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+</a:t>
            </a:r>
            <a:r>
              <a:rPr kumimoji="1" lang="en-US" altLang="zh-CN" dirty="0" smtClean="0">
                <a:solidFill>
                  <a:srgbClr val="000000"/>
                </a:solidFill>
                <a:latin typeface="+mn-lt"/>
                <a:ea typeface="+mn-ea"/>
              </a:rPr>
              <a:t>2NO</a:t>
            </a:r>
            <a:r>
              <a:rPr kumimoji="1" lang="en-US" altLang="zh-CN" baseline="-25000" dirty="0" smtClean="0">
                <a:solidFill>
                  <a:srgbClr val="000000"/>
                </a:solidFill>
                <a:latin typeface="+mn-lt"/>
                <a:ea typeface="+mn-ea"/>
              </a:rPr>
              <a:t>3</a:t>
            </a:r>
            <a:r>
              <a:rPr kumimoji="1" lang="en-US" altLang="zh-CN" baseline="30000" dirty="0" smtClean="0">
                <a:solidFill>
                  <a:srgbClr val="000000"/>
                </a:solidFill>
                <a:latin typeface="+mn-lt"/>
                <a:ea typeface="+mn-ea"/>
              </a:rPr>
              <a:t>- </a:t>
            </a:r>
            <a:r>
              <a:rPr kumimoji="1" lang="en-US" altLang="zh-CN" dirty="0" smtClean="0">
                <a:solidFill>
                  <a:srgbClr val="000000"/>
                </a:solidFill>
                <a:latin typeface="+mn-lt"/>
                <a:ea typeface="+mn-ea"/>
              </a:rPr>
              <a:t>==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6Ag</a:t>
            </a:r>
            <a:r>
              <a:rPr kumimoji="1" lang="en-US" altLang="zh-CN" baseline="30000" dirty="0">
                <a:solidFill>
                  <a:srgbClr val="000000"/>
                </a:solidFill>
                <a:latin typeface="+mn-lt"/>
                <a:ea typeface="+mn-ea"/>
              </a:rPr>
              <a:t>+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+</a:t>
            </a:r>
            <a:r>
              <a:rPr kumimoji="1" lang="en-US" altLang="zh-CN" dirty="0" smtClean="0">
                <a:solidFill>
                  <a:srgbClr val="000000"/>
                </a:solidFill>
                <a:latin typeface="+mn-lt"/>
                <a:ea typeface="+mn-ea"/>
              </a:rPr>
              <a:t>3S</a:t>
            </a:r>
            <a:r>
              <a:rPr kumimoji="1" lang="en-US" altLang="zh-CN" dirty="0" smtClean="0">
                <a:solidFill>
                  <a:srgbClr val="000000"/>
                </a:solidFill>
                <a:latin typeface="+mn-lt"/>
                <a:ea typeface="+mn-ea"/>
                <a:sym typeface="Symbol" panose="05050102010706020507"/>
              </a:rPr>
              <a:t></a:t>
            </a:r>
            <a:r>
              <a:rPr kumimoji="1" lang="en-US" altLang="zh-CN" dirty="0" smtClean="0">
                <a:solidFill>
                  <a:srgbClr val="000000"/>
                </a:solidFill>
                <a:latin typeface="+mn-lt"/>
                <a:ea typeface="+mn-ea"/>
              </a:rPr>
              <a:t>+2NO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  <a:sym typeface="Symbol" panose="05050102010706020507"/>
              </a:rPr>
              <a:t></a:t>
            </a:r>
            <a:r>
              <a:rPr kumimoji="1" lang="en-US" altLang="zh-CN" dirty="0" smtClean="0">
                <a:solidFill>
                  <a:srgbClr val="000000"/>
                </a:solidFill>
                <a:latin typeface="+mn-lt"/>
                <a:ea typeface="+mn-ea"/>
              </a:rPr>
              <a:t>+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4H</a:t>
            </a:r>
            <a:r>
              <a:rPr kumimoji="1" lang="en-US" altLang="zh-CN" baseline="-25000" dirty="0">
                <a:solidFill>
                  <a:srgbClr val="000000"/>
                </a:solidFill>
                <a:latin typeface="+mn-lt"/>
                <a:ea typeface="+mn-ea"/>
              </a:rPr>
              <a:t>2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O</a:t>
            </a:r>
            <a:endParaRPr kumimoji="1" lang="en-US" altLang="zh-CN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47774" y="4475163"/>
            <a:ext cx="61325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dirty="0">
                <a:solidFill>
                  <a:srgbClr val="FF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Ag</a:t>
            </a:r>
            <a:r>
              <a:rPr kumimoji="1" lang="en-US" altLang="zh-CN" baseline="-25000" dirty="0">
                <a:solidFill>
                  <a:srgbClr val="FF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kumimoji="1" lang="en-US" altLang="zh-CN" dirty="0">
                <a:solidFill>
                  <a:srgbClr val="FF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S+4CN</a:t>
            </a:r>
            <a:r>
              <a:rPr kumimoji="1" lang="en-US" altLang="zh-CN" baseline="30000" dirty="0">
                <a:solidFill>
                  <a:srgbClr val="FF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-</a:t>
            </a:r>
            <a:r>
              <a:rPr kumimoji="1" lang="en-US" altLang="zh-CN" dirty="0">
                <a:solidFill>
                  <a:srgbClr val="FF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==2[Ag(CN)</a:t>
            </a:r>
            <a:r>
              <a:rPr kumimoji="1" lang="en-US" altLang="zh-CN" baseline="-25000" dirty="0">
                <a:solidFill>
                  <a:srgbClr val="FF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kumimoji="1" lang="en-US" altLang="zh-CN" dirty="0">
                <a:solidFill>
                  <a:srgbClr val="FF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]</a:t>
            </a:r>
            <a:r>
              <a:rPr kumimoji="1" lang="en-US" altLang="zh-CN" baseline="30000" dirty="0">
                <a:solidFill>
                  <a:srgbClr val="FF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-</a:t>
            </a:r>
            <a:r>
              <a:rPr kumimoji="1" lang="en-US" altLang="zh-CN" dirty="0">
                <a:solidFill>
                  <a:srgbClr val="FF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+S</a:t>
            </a:r>
            <a:r>
              <a:rPr kumimoji="1" lang="en-US" altLang="zh-CN" baseline="30000" dirty="0">
                <a:solidFill>
                  <a:srgbClr val="FF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2-</a:t>
            </a:r>
            <a:r>
              <a:rPr kumimoji="1" lang="en-US" altLang="zh-CN" dirty="0">
                <a:solidFill>
                  <a:srgbClr val="FF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kumimoji="1" lang="en-US" altLang="zh-CN" dirty="0">
              <a:solidFill>
                <a:srgbClr val="FF0000"/>
              </a:solidFill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16013" y="493713"/>
            <a:ext cx="29511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altLang="zh-CN" sz="4000">
                <a:solidFill>
                  <a:srgbClr val="0000CC"/>
                </a:solidFill>
              </a:rPr>
              <a:t>4. </a:t>
            </a:r>
            <a:r>
              <a:rPr lang="zh-CN" altLang="en-US" sz="4000">
                <a:solidFill>
                  <a:srgbClr val="0000CC"/>
                </a:solidFill>
              </a:rPr>
              <a:t>硫化银</a:t>
            </a:r>
            <a:endParaRPr lang="zh-CN" altLang="en-US" sz="4000">
              <a:solidFill>
                <a:srgbClr val="0000CC"/>
              </a:solidFill>
            </a:endParaRPr>
          </a:p>
        </p:txBody>
      </p:sp>
      <p:sp>
        <p:nvSpPr>
          <p:cNvPr id="204806" name="Rectangle 2"/>
          <p:cNvSpPr>
            <a:spLocks noChangeArrowheads="1"/>
          </p:cNvSpPr>
          <p:nvPr/>
        </p:nvSpPr>
        <p:spPr bwMode="auto">
          <a:xfrm>
            <a:off x="8243888" y="6092825"/>
            <a:ext cx="6492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466B33AF-55CA-4C4D-83CA-F9404B4131BC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889000" y="188640"/>
            <a:ext cx="8075488" cy="6002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dirty="0">
                <a:solidFill>
                  <a:srgbClr val="0000FF"/>
                </a:solidFill>
              </a:rPr>
              <a:t>5.  </a:t>
            </a:r>
            <a:r>
              <a:rPr lang="zh-CN" altLang="en-US" dirty="0">
                <a:solidFill>
                  <a:srgbClr val="0000FF"/>
                </a:solidFill>
              </a:rPr>
              <a:t>银的配合</a:t>
            </a:r>
            <a:r>
              <a:rPr lang="zh-CN" altLang="en-US" dirty="0" smtClean="0">
                <a:solidFill>
                  <a:srgbClr val="0000FF"/>
                </a:solidFill>
              </a:rPr>
              <a:t>物</a:t>
            </a:r>
            <a:endParaRPr lang="en-US" altLang="zh-CN" dirty="0">
              <a:solidFill>
                <a:srgbClr val="0000FF"/>
              </a:solidFill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dirty="0"/>
              <a:t>     Ag</a:t>
            </a:r>
            <a:r>
              <a:rPr lang="en-US" altLang="zh-CN" baseline="30000" dirty="0"/>
              <a:t>+</a:t>
            </a:r>
            <a:r>
              <a:rPr lang="zh-CN" altLang="en-US" dirty="0"/>
              <a:t>与各种配体配位形成种类繁多的配合物 </a:t>
            </a:r>
            <a:r>
              <a:rPr lang="en-US" altLang="zh-CN" dirty="0"/>
              <a:t>[Ag(NH</a:t>
            </a:r>
            <a:r>
              <a:rPr lang="en-US" altLang="zh-CN" baseline="-25000" dirty="0"/>
              <a:t>3</a:t>
            </a:r>
            <a:r>
              <a:rPr lang="en-US" altLang="zh-CN" dirty="0"/>
              <a:t>)</a:t>
            </a:r>
            <a:r>
              <a:rPr lang="en-US" altLang="zh-CN" baseline="-25000" dirty="0"/>
              <a:t>2</a:t>
            </a:r>
            <a:r>
              <a:rPr lang="en-US" altLang="zh-CN" dirty="0" smtClean="0"/>
              <a:t>]</a:t>
            </a:r>
            <a:r>
              <a:rPr lang="en-US" altLang="zh-CN" baseline="30000" dirty="0" smtClean="0"/>
              <a:t>+</a:t>
            </a:r>
            <a:r>
              <a:rPr lang="en-US" altLang="zh-CN" dirty="0" smtClean="0"/>
              <a:t>/ </a:t>
            </a:r>
            <a:r>
              <a:rPr lang="en-US" altLang="zh-CN" dirty="0"/>
              <a:t>[Ag(CN)</a:t>
            </a:r>
            <a:r>
              <a:rPr lang="en-US" altLang="zh-CN" baseline="-25000" dirty="0"/>
              <a:t>2</a:t>
            </a:r>
            <a:r>
              <a:rPr lang="en-US" altLang="zh-CN" dirty="0" smtClean="0"/>
              <a:t>]</a:t>
            </a:r>
            <a:r>
              <a:rPr lang="en-US" altLang="zh-CN" baseline="30000" dirty="0" smtClean="0"/>
              <a:t>-</a:t>
            </a:r>
            <a:r>
              <a:rPr lang="en-US" altLang="zh-CN" dirty="0" smtClean="0"/>
              <a:t>/ </a:t>
            </a:r>
            <a:r>
              <a:rPr lang="en-US" altLang="zh-CN" dirty="0"/>
              <a:t>[Ag(S</a:t>
            </a:r>
            <a:r>
              <a:rPr lang="en-US" altLang="zh-CN" baseline="-25000" dirty="0"/>
              <a:t>2</a:t>
            </a:r>
            <a:r>
              <a:rPr lang="en-US" altLang="zh-CN" dirty="0"/>
              <a:t>O</a:t>
            </a:r>
            <a:r>
              <a:rPr lang="en-US" altLang="zh-CN" baseline="-25000" dirty="0"/>
              <a:t>3</a:t>
            </a:r>
            <a:r>
              <a:rPr lang="en-US" altLang="zh-CN" dirty="0"/>
              <a:t>)</a:t>
            </a:r>
            <a:r>
              <a:rPr lang="en-US" altLang="zh-CN" baseline="-25000" dirty="0"/>
              <a:t>2</a:t>
            </a:r>
            <a:r>
              <a:rPr lang="en-US" altLang="zh-CN" dirty="0"/>
              <a:t>]</a:t>
            </a:r>
            <a:r>
              <a:rPr lang="en-US" altLang="zh-CN" baseline="30000" dirty="0"/>
              <a:t>3- </a:t>
            </a:r>
            <a:r>
              <a:rPr lang="zh-CN" altLang="en-US" dirty="0" smtClean="0"/>
              <a:t>等</a:t>
            </a:r>
            <a:r>
              <a:rPr lang="en-US" altLang="zh-CN" dirty="0" smtClean="0"/>
              <a:t>;   </a:t>
            </a:r>
            <a:r>
              <a:rPr lang="en-US" altLang="zh-CN" dirty="0"/>
              <a:t>K</a:t>
            </a:r>
            <a:r>
              <a:rPr lang="zh-CN" altLang="en-US" baseline="-25000" dirty="0"/>
              <a:t>稳</a:t>
            </a:r>
            <a:r>
              <a:rPr lang="en-US" altLang="zh-CN" dirty="0"/>
              <a:t>: 1.1×10</a:t>
            </a:r>
            <a:r>
              <a:rPr lang="en-US" altLang="zh-CN" baseline="30000" dirty="0"/>
              <a:t>7</a:t>
            </a:r>
            <a:r>
              <a:rPr lang="en-US" altLang="zh-CN" dirty="0"/>
              <a:t>,  1.3×10</a:t>
            </a:r>
            <a:r>
              <a:rPr lang="en-US" altLang="zh-CN" baseline="30000" dirty="0"/>
              <a:t>21</a:t>
            </a:r>
            <a:r>
              <a:rPr lang="zh-CN" altLang="en-US" dirty="0"/>
              <a:t>， </a:t>
            </a:r>
            <a:r>
              <a:rPr lang="en-US" altLang="zh-CN" dirty="0" smtClean="0"/>
              <a:t>2.9×10</a:t>
            </a:r>
            <a:r>
              <a:rPr lang="en-US" altLang="zh-CN" baseline="30000" dirty="0" smtClean="0"/>
              <a:t>13</a:t>
            </a:r>
            <a:r>
              <a:rPr lang="en-US" altLang="zh-CN" dirty="0" smtClean="0"/>
              <a:t>     </a:t>
            </a:r>
            <a:endParaRPr lang="en-US" altLang="zh-CN" dirty="0"/>
          </a:p>
          <a:p>
            <a:pPr eaLnBrk="0" hangingPunct="0">
              <a:lnSpc>
                <a:spcPct val="150000"/>
              </a:lnSpc>
            </a:pPr>
            <a:r>
              <a:rPr lang="en-US" altLang="zh-CN" dirty="0"/>
              <a:t> </a:t>
            </a:r>
            <a:endParaRPr lang="en-US" altLang="zh-CN" dirty="0"/>
          </a:p>
          <a:p>
            <a:pPr eaLnBrk="0" hangingPunct="0">
              <a:lnSpc>
                <a:spcPct val="150000"/>
              </a:lnSpc>
            </a:pPr>
            <a:r>
              <a:rPr lang="zh-CN" altLang="en-US" dirty="0"/>
              <a:t>难溶盐</a:t>
            </a:r>
            <a:r>
              <a:rPr lang="en-US" altLang="zh-CN" dirty="0" err="1"/>
              <a:t>AgCl</a:t>
            </a:r>
            <a:r>
              <a:rPr lang="en-US" altLang="zh-CN" dirty="0"/>
              <a:t>/ </a:t>
            </a:r>
            <a:r>
              <a:rPr lang="en-US" altLang="zh-CN" dirty="0" err="1"/>
              <a:t>AgBr</a:t>
            </a:r>
            <a:r>
              <a:rPr lang="en-US" altLang="zh-CN" dirty="0"/>
              <a:t> /</a:t>
            </a:r>
            <a:r>
              <a:rPr lang="en-US" altLang="zh-CN" dirty="0" err="1" smtClean="0"/>
              <a:t>AgI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AgCN</a:t>
            </a:r>
            <a:r>
              <a:rPr lang="zh-CN" altLang="en-US" dirty="0"/>
              <a:t>的溶解</a:t>
            </a:r>
            <a:r>
              <a:rPr lang="en-US" altLang="zh-CN" dirty="0"/>
              <a:t>: </a:t>
            </a:r>
            <a:endParaRPr lang="en-US" altLang="zh-CN" dirty="0"/>
          </a:p>
          <a:p>
            <a:pPr eaLnBrk="0" hangingPunct="0">
              <a:lnSpc>
                <a:spcPct val="150000"/>
              </a:lnSpc>
            </a:pPr>
            <a:r>
              <a:rPr lang="en-US" altLang="zh-CN" i="1" dirty="0" err="1"/>
              <a:t>K</a:t>
            </a:r>
            <a:r>
              <a:rPr lang="en-US" altLang="zh-CN" baseline="-25000" dirty="0" err="1"/>
              <a:t>sp</a:t>
            </a:r>
            <a:r>
              <a:rPr lang="en-US" altLang="zh-CN" baseline="-25000" dirty="0"/>
              <a:t> 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1.77×10</a:t>
            </a:r>
            <a:r>
              <a:rPr lang="en-US" altLang="zh-CN" baseline="30000" dirty="0" smtClean="0"/>
              <a:t>-10</a:t>
            </a:r>
            <a:r>
              <a:rPr lang="zh-CN" altLang="en-US" dirty="0" smtClean="0"/>
              <a:t>、</a:t>
            </a:r>
            <a:r>
              <a:rPr lang="en-US" altLang="zh-CN" dirty="0" smtClean="0"/>
              <a:t>5.35×10</a:t>
            </a:r>
            <a:r>
              <a:rPr lang="en-US" altLang="zh-CN" baseline="30000" dirty="0" smtClean="0"/>
              <a:t>-13</a:t>
            </a:r>
            <a:r>
              <a:rPr lang="zh-CN" altLang="en-US" dirty="0" smtClean="0"/>
              <a:t>、 </a:t>
            </a:r>
            <a:r>
              <a:rPr lang="en-US" altLang="zh-CN" dirty="0"/>
              <a:t>8.51×10</a:t>
            </a:r>
            <a:r>
              <a:rPr lang="en-US" altLang="zh-CN" baseline="30000" dirty="0"/>
              <a:t>-17</a:t>
            </a:r>
            <a:endParaRPr lang="en-US" altLang="zh-CN" baseline="30000" dirty="0"/>
          </a:p>
          <a:p>
            <a:pPr eaLnBrk="0" hangingPunct="0">
              <a:lnSpc>
                <a:spcPct val="150000"/>
              </a:lnSpc>
            </a:pPr>
            <a:r>
              <a:rPr lang="en-US" altLang="zh-CN" dirty="0"/>
              <a:t>  </a:t>
            </a:r>
            <a:r>
              <a:rPr lang="zh-CN" altLang="en-US" dirty="0"/>
              <a:t>加入</a:t>
            </a:r>
            <a:r>
              <a:rPr lang="en-US" altLang="zh-CN" dirty="0"/>
              <a:t>NH</a:t>
            </a:r>
            <a:r>
              <a:rPr lang="en-US" altLang="zh-CN" baseline="-25000" dirty="0"/>
              <a:t>3</a:t>
            </a:r>
            <a:r>
              <a:rPr lang="en-US" altLang="zh-CN" dirty="0">
                <a:sym typeface="Symbol" panose="05050102010706020507" pitchFamily="18" charset="2"/>
              </a:rPr>
              <a:t></a:t>
            </a:r>
            <a:r>
              <a:rPr lang="en-US" altLang="zh-CN" dirty="0"/>
              <a:t>H</a:t>
            </a:r>
            <a:r>
              <a:rPr lang="en-US" altLang="zh-CN" baseline="-25000" dirty="0"/>
              <a:t>2</a:t>
            </a:r>
            <a:r>
              <a:rPr lang="en-US" altLang="zh-CN" dirty="0"/>
              <a:t>O /Na</a:t>
            </a:r>
            <a:r>
              <a:rPr lang="en-US" altLang="zh-CN" baseline="-25000" dirty="0"/>
              <a:t>2</a:t>
            </a:r>
            <a:r>
              <a:rPr lang="en-US" altLang="zh-CN" dirty="0"/>
              <a:t>S</a:t>
            </a:r>
            <a:r>
              <a:rPr lang="en-US" altLang="zh-CN" baseline="-25000" dirty="0"/>
              <a:t>2</a:t>
            </a:r>
            <a:r>
              <a:rPr lang="en-US" altLang="zh-CN" dirty="0"/>
              <a:t>O</a:t>
            </a:r>
            <a:r>
              <a:rPr lang="en-US" altLang="zh-CN" baseline="-25000" dirty="0"/>
              <a:t>3</a:t>
            </a:r>
            <a:r>
              <a:rPr lang="en-US" altLang="zh-CN" dirty="0"/>
              <a:t>/</a:t>
            </a:r>
            <a:r>
              <a:rPr lang="en-US" altLang="zh-CN" dirty="0" err="1"/>
              <a:t>NaCN</a:t>
            </a:r>
            <a:r>
              <a:rPr lang="en-US" altLang="zh-CN" dirty="0"/>
              <a:t> </a:t>
            </a:r>
            <a:r>
              <a:rPr lang="zh-CN" altLang="en-US" dirty="0"/>
              <a:t>形成配离子</a:t>
            </a:r>
            <a:endParaRPr lang="zh-CN" altLang="en-US" dirty="0"/>
          </a:p>
        </p:txBody>
      </p:sp>
      <p:sp>
        <p:nvSpPr>
          <p:cNvPr id="205826" name="Rectangle 3"/>
          <p:cNvSpPr>
            <a:spLocks noChangeArrowheads="1"/>
          </p:cNvSpPr>
          <p:nvPr/>
        </p:nvSpPr>
        <p:spPr bwMode="auto">
          <a:xfrm>
            <a:off x="8243888" y="6092825"/>
            <a:ext cx="4873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3D758840-68FF-4FCC-92C4-31B775B23D73}" type="slidenum">
              <a:rPr kumimoji="1" lang="zh-CN" altLang="en-US" sz="1600">
                <a:solidFill>
                  <a:schemeClr val="tx1"/>
                </a:solidFill>
                <a:ea typeface="ˎ̥"/>
                <a:cs typeface="ˎ̥"/>
              </a:rPr>
            </a:fld>
            <a:r>
              <a:rPr kumimoji="1" lang="en-US" altLang="zh-CN" sz="1600" b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endParaRPr kumimoji="1" lang="en-US" altLang="zh-CN" sz="1600" b="0">
              <a:solidFill>
                <a:schemeClr val="tx1"/>
              </a:solidFill>
              <a:ea typeface="ˎ̥"/>
              <a:cs typeface="ˎ̥"/>
            </a:endParaRPr>
          </a:p>
        </p:txBody>
      </p:sp>
      <p:sp>
        <p:nvSpPr>
          <p:cNvPr id="205827" name="Rectangle 2"/>
          <p:cNvSpPr>
            <a:spLocks noChangeArrowheads="1"/>
          </p:cNvSpPr>
          <p:nvPr/>
        </p:nvSpPr>
        <p:spPr bwMode="auto">
          <a:xfrm>
            <a:off x="8243888" y="6092825"/>
            <a:ext cx="6492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5A89CA33-3045-4437-92FA-87D40E1BD320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6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6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50FB5D13-DD0F-43DA-97C5-DBBC074F9915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/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  <p:sp>
        <p:nvSpPr>
          <p:cNvPr id="6246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71550" y="188913"/>
            <a:ext cx="8064500" cy="5976937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b="1" dirty="0" smtClean="0">
                <a:solidFill>
                  <a:srgbClr val="0000FF"/>
                </a:solidFill>
                <a:effectLst/>
              </a:rPr>
              <a:t>应用：</a:t>
            </a:r>
            <a:endParaRPr lang="zh-CN" altLang="en-US" b="1" dirty="0" smtClean="0">
              <a:solidFill>
                <a:srgbClr val="0000FF"/>
              </a:solidFill>
              <a:effectLst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zh-CN" altLang="en-US" b="1" dirty="0" smtClean="0">
                <a:solidFill>
                  <a:srgbClr val="0000FF"/>
                </a:solidFill>
                <a:effectLst/>
              </a:rPr>
              <a:t>铷</a:t>
            </a:r>
            <a:r>
              <a:rPr kumimoji="1" lang="en-US" altLang="zh-CN" b="1" dirty="0" smtClean="0">
                <a:solidFill>
                  <a:srgbClr val="0000FF"/>
                </a:solidFill>
                <a:effectLst/>
              </a:rPr>
              <a:t>/</a:t>
            </a:r>
            <a:r>
              <a:rPr kumimoji="1" lang="zh-CN" altLang="en-US" b="1" dirty="0" smtClean="0">
                <a:solidFill>
                  <a:srgbClr val="0000FF"/>
                </a:solidFill>
                <a:effectLst/>
              </a:rPr>
              <a:t>铯</a:t>
            </a:r>
            <a:r>
              <a:rPr kumimoji="1" lang="zh-CN" altLang="en-US" b="1" dirty="0" smtClean="0">
                <a:solidFill>
                  <a:srgbClr val="111111"/>
                </a:solidFill>
                <a:effectLst/>
              </a:rPr>
              <a:t>原子钟是目前最准确的计时仪器。</a:t>
            </a:r>
            <a:r>
              <a:rPr kumimoji="1" lang="en-US" altLang="zh-CN" b="1" dirty="0" smtClean="0">
                <a:solidFill>
                  <a:srgbClr val="111111"/>
                </a:solidFill>
                <a:effectLst/>
              </a:rPr>
              <a:t>1967</a:t>
            </a:r>
            <a:r>
              <a:rPr kumimoji="1" lang="zh-CN" altLang="en-US" b="1" dirty="0" smtClean="0">
                <a:solidFill>
                  <a:srgbClr val="111111"/>
                </a:solidFill>
                <a:effectLst/>
              </a:rPr>
              <a:t>年正式规定用铯原子钟所定的秒为新的国际时间单位</a:t>
            </a:r>
            <a:endParaRPr kumimoji="1" lang="en-US" altLang="zh-CN" b="1" dirty="0" smtClean="0">
              <a:solidFill>
                <a:srgbClr val="111111"/>
              </a:solidFill>
              <a:effectLst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en-US" altLang="zh-CN" b="1" dirty="0" err="1" smtClean="0">
                <a:solidFill>
                  <a:srgbClr val="FF0000"/>
                </a:solidFill>
                <a:effectLst/>
              </a:rPr>
              <a:t>Rb</a:t>
            </a:r>
            <a:r>
              <a:rPr kumimoji="1" lang="en-US" altLang="zh-CN" b="1" dirty="0" smtClean="0">
                <a:solidFill>
                  <a:srgbClr val="FF0000"/>
                </a:solidFill>
                <a:effectLst/>
              </a:rPr>
              <a:t>/Cs</a:t>
            </a:r>
            <a:r>
              <a:rPr kumimoji="1" lang="zh-CN" altLang="en-US" b="1" dirty="0" smtClean="0">
                <a:solidFill>
                  <a:srgbClr val="111111"/>
                </a:solidFill>
                <a:effectLst/>
              </a:rPr>
              <a:t>受光照激发电子，可作光电元件材料</a:t>
            </a:r>
            <a:r>
              <a:rPr kumimoji="1" lang="en-US" altLang="zh-CN" b="1" dirty="0" smtClean="0">
                <a:solidFill>
                  <a:srgbClr val="111111"/>
                </a:solidFill>
                <a:effectLst/>
              </a:rPr>
              <a:t>——</a:t>
            </a:r>
            <a:r>
              <a:rPr kumimoji="1" lang="zh-CN" altLang="en-US" b="1" dirty="0" smtClean="0">
                <a:solidFill>
                  <a:srgbClr val="111111"/>
                </a:solidFill>
                <a:effectLst/>
              </a:rPr>
              <a:t>光电效应</a:t>
            </a:r>
            <a:endParaRPr kumimoji="1" lang="zh-CN" altLang="en-US" b="1" dirty="0" smtClean="0">
              <a:solidFill>
                <a:srgbClr val="111111"/>
              </a:solidFill>
              <a:effectLst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kumimoji="1" lang="en-US" altLang="zh-CN" b="1" dirty="0" smtClean="0">
              <a:solidFill>
                <a:srgbClr val="0000FF"/>
              </a:solidFill>
              <a:effectLst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en-US" altLang="zh-CN" b="1" dirty="0" smtClean="0">
                <a:solidFill>
                  <a:srgbClr val="0000FF"/>
                </a:solidFill>
                <a:effectLst/>
              </a:rPr>
              <a:t>Mg /Li / Na / K</a:t>
            </a:r>
            <a:r>
              <a:rPr kumimoji="1" lang="zh-CN" altLang="en-US" b="1" dirty="0" smtClean="0">
                <a:solidFill>
                  <a:srgbClr val="111111"/>
                </a:solidFill>
                <a:effectLst/>
              </a:rPr>
              <a:t>等是生命必须元素；</a:t>
            </a:r>
            <a:r>
              <a:rPr kumimoji="1" lang="en-US" altLang="zh-CN" b="1" dirty="0" smtClean="0">
                <a:solidFill>
                  <a:srgbClr val="111111"/>
                </a:solidFill>
                <a:effectLst/>
              </a:rPr>
              <a:t> </a:t>
            </a:r>
            <a:endParaRPr kumimoji="1" lang="en-US" altLang="zh-CN" b="1" dirty="0" smtClean="0">
              <a:solidFill>
                <a:srgbClr val="111111"/>
              </a:solidFill>
              <a:effectLst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en-US" altLang="zh-CN" b="1" dirty="0" smtClean="0">
                <a:solidFill>
                  <a:srgbClr val="111111"/>
                </a:solidFill>
                <a:effectLst/>
              </a:rPr>
              <a:t>  </a:t>
            </a:r>
            <a:r>
              <a:rPr kumimoji="1" lang="en-US" altLang="zh-CN" b="1" dirty="0" smtClean="0">
                <a:solidFill>
                  <a:srgbClr val="0000FF"/>
                </a:solidFill>
                <a:effectLst/>
              </a:rPr>
              <a:t>  </a:t>
            </a:r>
            <a:r>
              <a:rPr kumimoji="1" lang="zh-CN" altLang="en-US" b="1" dirty="0" smtClean="0">
                <a:solidFill>
                  <a:srgbClr val="0000FF"/>
                </a:solidFill>
                <a:effectLst/>
              </a:rPr>
              <a:t>碳酸锂</a:t>
            </a:r>
            <a:r>
              <a:rPr kumimoji="1" lang="zh-CN" altLang="en-US" b="1" dirty="0" smtClean="0">
                <a:solidFill>
                  <a:srgbClr val="111111"/>
                </a:solidFill>
                <a:effectLst/>
              </a:rPr>
              <a:t>，用于治疗 狂躁型抑郁症</a:t>
            </a:r>
            <a:endParaRPr kumimoji="1" lang="zh-CN" altLang="en-US" b="1" dirty="0" smtClean="0">
              <a:solidFill>
                <a:srgbClr val="11111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4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4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64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4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4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4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4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4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4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4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4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4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3" grpId="0" build="p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468313" y="981075"/>
            <a:ext cx="8172450" cy="13112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溶解度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:AgCl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＞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AgBr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＞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AgI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＞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Ag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endParaRPr kumimoji="1" lang="en-US" altLang="zh-CN" sz="3200" b="1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稳定性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:Ag(NH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baseline="30000"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&lt;Ag(S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O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baseline="30000">
                <a:latin typeface="Times New Roman" panose="02020603050405020304" pitchFamily="18" charset="0"/>
                <a:ea typeface="楷体" panose="02010609060101010101" pitchFamily="49" charset="-122"/>
              </a:rPr>
              <a:t>3-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&lt;Ag(CN)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baseline="30000"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endParaRPr kumimoji="1" lang="en-US" altLang="zh-CN" sz="32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aphicFrame>
        <p:nvGraphicFramePr>
          <p:cNvPr id="492585" name="Group 41"/>
          <p:cNvGraphicFramePr>
            <a:graphicFrameLocks noGrp="1"/>
          </p:cNvGraphicFramePr>
          <p:nvPr>
            <p:ph/>
          </p:nvPr>
        </p:nvGraphicFramePr>
        <p:xfrm>
          <a:off x="755576" y="2492896"/>
          <a:ext cx="8172400" cy="3187700"/>
        </p:xfrm>
        <a:graphic>
          <a:graphicData uri="http://schemas.openxmlformats.org/drawingml/2006/table">
            <a:tbl>
              <a:tblPr/>
              <a:tblGrid>
                <a:gridCol w="1944216"/>
                <a:gridCol w="1512168"/>
                <a:gridCol w="1656184"/>
                <a:gridCol w="1512168"/>
                <a:gridCol w="1547664"/>
              </a:tblGrid>
              <a:tr h="57923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物质 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AgCl 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AgBr 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AgI 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Ag</a:t>
                      </a:r>
                      <a:r>
                        <a:rPr kumimoji="0" lang="en-US" altLang="zh-CN" sz="3200" b="1" i="0" u="none" strike="noStrike" cap="none" normalizeH="0" baseline="-3000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2</a:t>
                      </a: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S 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23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浓氨水 </a:t>
                      </a: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全溶 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微溶 </a:t>
                      </a: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不溶 </a:t>
                      </a: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不溶 </a:t>
                      </a: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74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Na</a:t>
                      </a:r>
                      <a:r>
                        <a:rPr kumimoji="0" lang="en-US" altLang="zh-CN" sz="3200" b="1" i="0" u="none" strike="noStrike" cap="none" normalizeH="0" baseline="-3000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2</a:t>
                      </a: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S</a:t>
                      </a:r>
                      <a:r>
                        <a:rPr kumimoji="0" lang="en-US" altLang="zh-CN" sz="3200" b="1" i="0" u="none" strike="noStrike" cap="none" normalizeH="0" baseline="-3000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2</a:t>
                      </a: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O</a:t>
                      </a:r>
                      <a:r>
                        <a:rPr kumimoji="0" lang="en-US" altLang="zh-CN" sz="3200" b="1" i="0" u="none" strike="noStrike" cap="none" normalizeH="0" baseline="-3000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3</a:t>
                      </a: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 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溶 </a:t>
                      </a: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溶 </a:t>
                      </a: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微溶 </a:t>
                      </a: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不溶 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41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KCN 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溶 </a:t>
                      </a: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溶 </a:t>
                      </a: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溶 </a:t>
                      </a: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不溶 </a:t>
                      </a: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06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浓硝酸 </a:t>
                      </a: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溶 </a:t>
                      </a: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溶 </a:t>
                      </a: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溶 </a:t>
                      </a: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溶 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8217" name="Picture 42" descr="0014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6308725"/>
            <a:ext cx="34131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218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1B87E3E2-45AE-4775-88F7-454AE457B161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39" name="Object 3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71550" y="260350"/>
          <a:ext cx="6840538" cy="262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公式" r:id="rId1" imgW="74676000" imgH="28651200" progId="Equation.3">
                  <p:embed/>
                </p:oleObj>
              </mc:Choice>
              <mc:Fallback>
                <p:oleObj name="公式" r:id="rId1" imgW="74676000" imgH="28651200" progId="Equation.3">
                  <p:embed/>
                  <p:pic>
                    <p:nvPicPr>
                      <p:cNvPr id="0" name="图片 23552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71550" y="260350"/>
                        <a:ext cx="6840538" cy="26241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3" name="Object 3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03350" y="3213100"/>
          <a:ext cx="5761038" cy="298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公式" r:id="rId3" imgW="56388000" imgH="29260800" progId="Equation.3">
                  <p:embed/>
                </p:oleObj>
              </mc:Choice>
              <mc:Fallback>
                <p:oleObj name="公式" r:id="rId3" imgW="56388000" imgH="29260800" progId="Equation.3">
                  <p:embed/>
                  <p:pic>
                    <p:nvPicPr>
                      <p:cNvPr id="0" name="图片 23553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350" y="3213100"/>
                        <a:ext cx="5761038" cy="29892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41" name="Rectangle 4"/>
          <p:cNvSpPr>
            <a:spLocks noChangeArrowheads="1"/>
          </p:cNvSpPr>
          <p:nvPr/>
        </p:nvSpPr>
        <p:spPr bwMode="auto">
          <a:xfrm>
            <a:off x="8243888" y="6092825"/>
            <a:ext cx="4873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FCD48AAE-2BE1-46E6-898A-D4755074A67F}" type="slidenum">
              <a:rPr kumimoji="1" lang="zh-CN" altLang="en-US" sz="1600">
                <a:solidFill>
                  <a:schemeClr val="tx1"/>
                </a:solidFill>
                <a:ea typeface="ˎ̥"/>
                <a:cs typeface="ˎ̥"/>
              </a:rPr>
            </a:fld>
            <a:r>
              <a:rPr kumimoji="1" lang="en-US" altLang="zh-CN" sz="1600" b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endParaRPr kumimoji="1" lang="en-US" altLang="zh-CN" sz="1600" b="0">
              <a:solidFill>
                <a:schemeClr val="tx1"/>
              </a:solidFill>
              <a:ea typeface="ˎ̥"/>
              <a:cs typeface="ˎ̥"/>
            </a:endParaRPr>
          </a:p>
        </p:txBody>
      </p:sp>
      <p:sp>
        <p:nvSpPr>
          <p:cNvPr id="149542" name="Rectangle 2"/>
          <p:cNvSpPr>
            <a:spLocks noChangeArrowheads="1"/>
          </p:cNvSpPr>
          <p:nvPr/>
        </p:nvSpPr>
        <p:spPr bwMode="auto">
          <a:xfrm>
            <a:off x="8243888" y="6092825"/>
            <a:ext cx="6492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B2A20041-3606-4FA0-A25B-FE840DED4C77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pic>
        <p:nvPicPr>
          <p:cNvPr id="6" name="Picture 6" descr="b16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273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76256" y="2060848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？ ？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61060" y="4957445"/>
            <a:ext cx="8157845" cy="1886585"/>
            <a:chOff x="1359" y="5093"/>
            <a:chExt cx="12847" cy="2971"/>
          </a:xfrm>
        </p:grpSpPr>
        <p:sp>
          <p:nvSpPr>
            <p:cNvPr id="4" name="流程图: 终止 3"/>
            <p:cNvSpPr/>
            <p:nvPr/>
          </p:nvSpPr>
          <p:spPr>
            <a:xfrm>
              <a:off x="1359" y="5093"/>
              <a:ext cx="12144" cy="2913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401460" name="组合 401459"/>
            <p:cNvGrpSpPr/>
            <p:nvPr/>
          </p:nvGrpSpPr>
          <p:grpSpPr>
            <a:xfrm>
              <a:off x="2210" y="5290"/>
              <a:ext cx="11997" cy="842"/>
              <a:chOff x="748" y="1117"/>
              <a:chExt cx="4799" cy="337"/>
            </a:xfrm>
          </p:grpSpPr>
          <p:grpSp>
            <p:nvGrpSpPr>
              <p:cNvPr id="401461" name="组合 401460"/>
              <p:cNvGrpSpPr/>
              <p:nvPr/>
            </p:nvGrpSpPr>
            <p:grpSpPr>
              <a:xfrm>
                <a:off x="748" y="1117"/>
                <a:ext cx="3851" cy="337"/>
                <a:chOff x="522" y="1514"/>
                <a:chExt cx="3851" cy="337"/>
              </a:xfrm>
            </p:grpSpPr>
            <p:sp>
              <p:nvSpPr>
                <p:cNvPr id="401462" name="矩形 401461"/>
                <p:cNvSpPr/>
                <p:nvPr/>
              </p:nvSpPr>
              <p:spPr>
                <a:xfrm>
                  <a:off x="4000" y="1547"/>
                  <a:ext cx="373" cy="2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pPr eaLnBrk="1" hangingPunct="1"/>
                  <a:r>
                    <a:rPr lang="en-US" altLang="zh-CN" sz="2900" b="0" dirty="0" err="1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(aq</a:t>
                  </a:r>
                  <a:r>
                    <a:rPr lang="en-US" altLang="zh-CN" sz="2900" b="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)</a:t>
                  </a:r>
                  <a:endParaRPr lang="en-US" altLang="zh-CN" sz="1800" b="0">
                    <a:latin typeface="Times New Roman" panose="02020603050405020304" pitchFamily="18" charset="0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01463" name="矩形 401462"/>
                <p:cNvSpPr/>
                <p:nvPr/>
              </p:nvSpPr>
              <p:spPr>
                <a:xfrm>
                  <a:off x="3820" y="1547"/>
                  <a:ext cx="77" cy="2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pPr eaLnBrk="1" hangingPunct="1"/>
                  <a:r>
                    <a:rPr lang="en-US" altLang="zh-CN" sz="2900" b="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]</a:t>
                  </a:r>
                  <a:endParaRPr lang="en-US" altLang="zh-CN" sz="1800" b="0">
                    <a:latin typeface="Times New Roman" panose="02020603050405020304" pitchFamily="18" charset="0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01464" name="矩形 401463"/>
                <p:cNvSpPr/>
                <p:nvPr/>
              </p:nvSpPr>
              <p:spPr>
                <a:xfrm>
                  <a:off x="3640" y="1547"/>
                  <a:ext cx="77" cy="2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pPr eaLnBrk="1" hangingPunct="1"/>
                  <a:r>
                    <a:rPr lang="en-US" altLang="zh-CN" sz="2900" b="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)</a:t>
                  </a:r>
                  <a:endParaRPr lang="en-US" altLang="zh-CN" sz="1800" b="0">
                    <a:latin typeface="Times New Roman" panose="02020603050405020304" pitchFamily="18" charset="0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01465" name="矩形 401464"/>
                <p:cNvSpPr/>
                <p:nvPr/>
              </p:nvSpPr>
              <p:spPr>
                <a:xfrm>
                  <a:off x="2784" y="1547"/>
                  <a:ext cx="774" cy="2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pPr eaLnBrk="1" hangingPunct="1"/>
                  <a:r>
                    <a:rPr lang="en-US" altLang="zh-CN" sz="2900" b="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[Ag(NH</a:t>
                  </a:r>
                  <a:endParaRPr lang="en-US" altLang="zh-CN" sz="1800" b="0">
                    <a:latin typeface="Times New Roman" panose="02020603050405020304" pitchFamily="18" charset="0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01466" name="矩形 401465"/>
                <p:cNvSpPr/>
                <p:nvPr/>
              </p:nvSpPr>
              <p:spPr>
                <a:xfrm>
                  <a:off x="2633" y="1547"/>
                  <a:ext cx="174" cy="2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pPr eaLnBrk="1" hangingPunct="1"/>
                  <a:r>
                    <a:rPr lang="en-US" altLang="zh-CN" sz="2900" b="0" dirty="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   </a:t>
                  </a:r>
                  <a:endParaRPr lang="en-US" altLang="zh-CN" sz="1800" b="0" dirty="0">
                    <a:latin typeface="Times New Roman" panose="02020603050405020304" pitchFamily="18" charset="0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01467" name="矩形 401466"/>
                <p:cNvSpPr/>
                <p:nvPr/>
              </p:nvSpPr>
              <p:spPr>
                <a:xfrm>
                  <a:off x="2404" y="1547"/>
                  <a:ext cx="116" cy="2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pPr eaLnBrk="1" hangingPunct="1"/>
                  <a:r>
                    <a:rPr lang="en-US" altLang="zh-CN" sz="2900" b="0" dirty="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  </a:t>
                  </a:r>
                  <a:endParaRPr lang="en-US" altLang="zh-CN" sz="1800" b="0" dirty="0">
                    <a:latin typeface="Times New Roman" panose="02020603050405020304" pitchFamily="18" charset="0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01468" name="矩形 401467"/>
                <p:cNvSpPr/>
                <p:nvPr/>
              </p:nvSpPr>
              <p:spPr>
                <a:xfrm>
                  <a:off x="2046" y="1547"/>
                  <a:ext cx="373" cy="2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pPr eaLnBrk="1" hangingPunct="1"/>
                  <a:r>
                    <a:rPr lang="en-US" altLang="zh-CN" sz="2900" b="0" dirty="0" err="1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(aq</a:t>
                  </a:r>
                  <a:r>
                    <a:rPr lang="en-US" altLang="zh-CN" sz="2900" b="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)</a:t>
                  </a:r>
                  <a:endParaRPr lang="en-US" altLang="zh-CN" sz="1800" b="0">
                    <a:latin typeface="Times New Roman" panose="02020603050405020304" pitchFamily="18" charset="0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01469" name="矩形 401468"/>
                <p:cNvSpPr/>
                <p:nvPr/>
              </p:nvSpPr>
              <p:spPr>
                <a:xfrm>
                  <a:off x="1616" y="1547"/>
                  <a:ext cx="336" cy="2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pPr eaLnBrk="1" hangingPunct="1"/>
                  <a:r>
                    <a:rPr lang="en-US" altLang="zh-CN" sz="2900" b="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NH</a:t>
                  </a:r>
                  <a:endParaRPr lang="en-US" altLang="zh-CN" sz="1800" b="0">
                    <a:latin typeface="Times New Roman" panose="02020603050405020304" pitchFamily="18" charset="0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01470" name="矩形 401469"/>
                <p:cNvSpPr/>
                <p:nvPr/>
              </p:nvSpPr>
              <p:spPr>
                <a:xfrm>
                  <a:off x="1491" y="1547"/>
                  <a:ext cx="116" cy="2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pPr eaLnBrk="1" hangingPunct="1"/>
                  <a:r>
                    <a:rPr lang="en-US" altLang="zh-CN" sz="2900" b="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2</a:t>
                  </a:r>
                  <a:endParaRPr lang="en-US" altLang="zh-CN" sz="1800" b="0">
                    <a:latin typeface="Times New Roman" panose="02020603050405020304" pitchFamily="18" charset="0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01471" name="矩形 401470"/>
                <p:cNvSpPr/>
                <p:nvPr/>
              </p:nvSpPr>
              <p:spPr>
                <a:xfrm>
                  <a:off x="917" y="1547"/>
                  <a:ext cx="373" cy="2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pPr eaLnBrk="1" hangingPunct="1"/>
                  <a:r>
                    <a:rPr lang="en-US" altLang="zh-CN" sz="2900" b="0" dirty="0" err="1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(aq</a:t>
                  </a:r>
                  <a:r>
                    <a:rPr lang="en-US" altLang="zh-CN" sz="2900" b="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)</a:t>
                  </a:r>
                  <a:endParaRPr lang="en-US" altLang="zh-CN" sz="1800" b="0">
                    <a:latin typeface="Times New Roman" panose="02020603050405020304" pitchFamily="18" charset="0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01472" name="矩形 401471"/>
                <p:cNvSpPr/>
                <p:nvPr/>
              </p:nvSpPr>
              <p:spPr>
                <a:xfrm>
                  <a:off x="522" y="1547"/>
                  <a:ext cx="284" cy="2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pPr eaLnBrk="1" hangingPunct="1"/>
                  <a:r>
                    <a:rPr lang="en-US" altLang="zh-CN" sz="2900" b="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Ag</a:t>
                  </a:r>
                  <a:endParaRPr lang="en-US" altLang="zh-CN" sz="1800" b="0">
                    <a:latin typeface="Times New Roman" panose="02020603050405020304" pitchFamily="18" charset="0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01473" name="矩形 401472"/>
                <p:cNvSpPr/>
                <p:nvPr/>
              </p:nvSpPr>
              <p:spPr>
                <a:xfrm>
                  <a:off x="3728" y="1688"/>
                  <a:ext cx="68" cy="16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pPr eaLnBrk="1" hangingPunct="1"/>
                  <a:r>
                    <a:rPr lang="en-US" altLang="zh-CN" sz="1700" b="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2</a:t>
                  </a:r>
                  <a:endParaRPr lang="en-US" altLang="zh-CN" sz="1800" b="0">
                    <a:latin typeface="Times New Roman" panose="02020603050405020304" pitchFamily="18" charset="0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01474" name="矩形 401473"/>
                <p:cNvSpPr/>
                <p:nvPr/>
              </p:nvSpPr>
              <p:spPr>
                <a:xfrm>
                  <a:off x="3551" y="1688"/>
                  <a:ext cx="68" cy="16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pPr eaLnBrk="1" hangingPunct="1"/>
                  <a:r>
                    <a:rPr lang="en-US" altLang="zh-CN" sz="1700" b="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3</a:t>
                  </a:r>
                  <a:endParaRPr lang="en-US" altLang="zh-CN" sz="1800" b="0">
                    <a:latin typeface="Times New Roman" panose="02020603050405020304" pitchFamily="18" charset="0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01475" name="矩形 401474"/>
                <p:cNvSpPr/>
                <p:nvPr/>
              </p:nvSpPr>
              <p:spPr>
                <a:xfrm>
                  <a:off x="1957" y="1688"/>
                  <a:ext cx="68" cy="16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pPr eaLnBrk="1" hangingPunct="1"/>
                  <a:r>
                    <a:rPr lang="en-US" altLang="zh-CN" sz="1700" b="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3</a:t>
                  </a:r>
                  <a:endParaRPr lang="en-US" altLang="zh-CN" sz="1800" b="0">
                    <a:latin typeface="Times New Roman" panose="02020603050405020304" pitchFamily="18" charset="0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01476" name="矩形 401475"/>
                <p:cNvSpPr/>
                <p:nvPr/>
              </p:nvSpPr>
              <p:spPr>
                <a:xfrm>
                  <a:off x="1322" y="1521"/>
                  <a:ext cx="131" cy="2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pPr eaLnBrk="1" hangingPunct="1"/>
                  <a:r>
                    <a:rPr lang="en-US" altLang="zh-CN" sz="2900" b="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+</a:t>
                  </a:r>
                  <a:endParaRPr lang="en-US" altLang="zh-CN" sz="1800" b="0">
                    <a:latin typeface="Times New Roman" panose="02020603050405020304" pitchFamily="18" charset="0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01477" name="矩形 401476"/>
                <p:cNvSpPr/>
                <p:nvPr/>
              </p:nvSpPr>
              <p:spPr>
                <a:xfrm>
                  <a:off x="3897" y="1514"/>
                  <a:ext cx="77" cy="16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pPr eaLnBrk="1" hangingPunct="1"/>
                  <a:r>
                    <a:rPr lang="en-US" altLang="zh-CN" sz="1700" b="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+</a:t>
                  </a:r>
                  <a:endParaRPr lang="en-US" altLang="zh-CN" sz="1800" b="0">
                    <a:latin typeface="Times New Roman" panose="02020603050405020304" pitchFamily="18" charset="0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401478" name="矩形 401477"/>
                <p:cNvSpPr/>
                <p:nvPr/>
              </p:nvSpPr>
              <p:spPr>
                <a:xfrm>
                  <a:off x="814" y="1514"/>
                  <a:ext cx="77" cy="16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p>
                  <a:pPr eaLnBrk="1" hangingPunct="1"/>
                  <a:r>
                    <a:rPr lang="en-US" altLang="zh-CN" sz="1700" b="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+</a:t>
                  </a:r>
                  <a:endParaRPr lang="en-US" altLang="zh-CN" sz="1800" b="0">
                    <a:latin typeface="Times New Roman" panose="02020603050405020304" pitchFamily="18" charset="0"/>
                    <a:ea typeface="楷体" panose="02010609060101010101" pitchFamily="49" charset="-122"/>
                  </a:endParaRPr>
                </a:p>
              </p:txBody>
            </p:sp>
            <p:graphicFrame>
              <p:nvGraphicFramePr>
                <p:cNvPr id="401479" name="对象 401478"/>
                <p:cNvGraphicFramePr/>
                <p:nvPr/>
              </p:nvGraphicFramePr>
              <p:xfrm>
                <a:off x="2392" y="1632"/>
                <a:ext cx="410" cy="12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03" name="" r:id="rId7" imgW="650240" imgH="205740" progId="ChemDraw.Document.5.0">
                        <p:embed/>
                      </p:oleObj>
                    </mc:Choice>
                    <mc:Fallback>
                      <p:oleObj name="" r:id="rId7" imgW="650240" imgH="205740" progId="ChemDraw.Document.5.0">
                        <p:embed/>
                        <p:pic>
                          <p:nvPicPr>
                            <p:cNvPr id="0" name="图片 3202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392" y="1632"/>
                              <a:ext cx="410" cy="129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01481" name="矩形 401480"/>
              <p:cNvSpPr/>
              <p:nvPr/>
            </p:nvSpPr>
            <p:spPr>
              <a:xfrm>
                <a:off x="5359" y="1277"/>
                <a:ext cx="188" cy="1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>
                <a:spAutoFit/>
              </a:bodyPr>
              <a:p>
                <a:pPr eaLnBrk="1" hangingPunct="1"/>
                <a:endParaRPr lang="zh-CN" altLang="en-US" sz="1800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p:grpSp>
        <p:graphicFrame>
          <p:nvGraphicFramePr>
            <p:cNvPr id="351306" name="对象 351305"/>
            <p:cNvGraphicFramePr/>
            <p:nvPr/>
          </p:nvGraphicFramePr>
          <p:xfrm>
            <a:off x="4359" y="6132"/>
            <a:ext cx="5683" cy="19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5" name="" r:id="rId9" imgW="1346200" imgH="457200" progId="Equation.3">
                    <p:embed/>
                  </p:oleObj>
                </mc:Choice>
                <mc:Fallback>
                  <p:oleObj name="" r:id="rId9" imgW="1346200" imgH="457200" progId="Equation.3">
                    <p:embed/>
                    <p:pic>
                      <p:nvPicPr>
                        <p:cNvPr id="0" name="图片 3204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359" y="6132"/>
                          <a:ext cx="5683" cy="1932"/>
                        </a:xfrm>
                        <a:prstGeom prst="rect">
                          <a:avLst/>
                        </a:prstGeom>
                        <a:solidFill>
                          <a:srgbClr val="00FFFF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组合 7"/>
          <p:cNvGrpSpPr/>
          <p:nvPr/>
        </p:nvGrpSpPr>
        <p:grpSpPr>
          <a:xfrm>
            <a:off x="1736090" y="2584450"/>
            <a:ext cx="6507480" cy="1864360"/>
            <a:chOff x="2734" y="4070"/>
            <a:chExt cx="10248" cy="2936"/>
          </a:xfrm>
        </p:grpSpPr>
        <p:sp>
          <p:nvSpPr>
            <p:cNvPr id="2" name="流程图: 可选过程 1"/>
            <p:cNvSpPr/>
            <p:nvPr/>
          </p:nvSpPr>
          <p:spPr>
            <a:xfrm>
              <a:off x="2734" y="4070"/>
              <a:ext cx="10249" cy="2659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54988" name="组合 254987"/>
            <p:cNvGrpSpPr/>
            <p:nvPr/>
          </p:nvGrpSpPr>
          <p:grpSpPr>
            <a:xfrm rot="0">
              <a:off x="3890" y="5078"/>
              <a:ext cx="7937" cy="1928"/>
              <a:chOff x="1179" y="2787"/>
              <a:chExt cx="3175" cy="771"/>
            </a:xfrm>
          </p:grpSpPr>
          <p:sp>
            <p:nvSpPr>
              <p:cNvPr id="254987" name="椭圆 254986"/>
              <p:cNvSpPr/>
              <p:nvPr/>
            </p:nvSpPr>
            <p:spPr>
              <a:xfrm>
                <a:off x="1179" y="2787"/>
                <a:ext cx="3175" cy="771"/>
              </a:xfrm>
              <a:prstGeom prst="ellipse">
                <a:avLst/>
              </a:prstGeom>
              <a:solidFill>
                <a:srgbClr val="3FFFFF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graphicFrame>
            <p:nvGraphicFramePr>
              <p:cNvPr id="254981" name="对象 254980"/>
              <p:cNvGraphicFramePr/>
              <p:nvPr/>
            </p:nvGraphicFramePr>
            <p:xfrm>
              <a:off x="1408" y="2787"/>
              <a:ext cx="2717" cy="5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5" name="" r:id="rId11" imgW="1295400" imgH="254000" progId="Equation.3">
                      <p:embed/>
                    </p:oleObj>
                  </mc:Choice>
                  <mc:Fallback>
                    <p:oleObj name="" r:id="rId11" imgW="1295400" imgH="254000" progId="Equation.3">
                      <p:embed/>
                      <p:pic>
                        <p:nvPicPr>
                          <p:cNvPr id="0" name="图片 3174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1408" y="2787"/>
                            <a:ext cx="2717" cy="56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50889" name="矩形 250888"/>
            <p:cNvSpPr/>
            <p:nvPr/>
          </p:nvSpPr>
          <p:spPr>
            <a:xfrm>
              <a:off x="2757" y="4162"/>
              <a:ext cx="9177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eaLnBrk="1" hangingPunct="1"/>
              <a:r>
                <a:rPr lang="en-US" altLang="zh-CN" sz="3200" dirty="0" err="1">
                  <a:latin typeface="Times New Roman" panose="02020603050405020304" pitchFamily="18" charset="0"/>
                  <a:ea typeface="楷体" panose="02010609060101010101" pitchFamily="49" charset="-122"/>
                </a:rPr>
                <a:t>A</a:t>
              </a:r>
              <a:r>
                <a:rPr lang="en-US" altLang="zh-CN" sz="3200" baseline="-25000" dirty="0" err="1">
                  <a:latin typeface="Times New Roman" panose="02020603050405020304" pitchFamily="18" charset="0"/>
                  <a:ea typeface="楷体" panose="02010609060101010101" pitchFamily="49" charset="-122"/>
                </a:rPr>
                <a:t>m</a:t>
              </a:r>
              <a:r>
                <a:rPr lang="en-US" altLang="zh-CN" sz="3200" dirty="0" err="1">
                  <a:latin typeface="Times New Roman" panose="02020603050405020304" pitchFamily="18" charset="0"/>
                  <a:ea typeface="楷体" panose="02010609060101010101" pitchFamily="49" charset="-122"/>
                </a:rPr>
                <a:t>B</a:t>
              </a:r>
              <a:r>
                <a:rPr lang="en-US" altLang="zh-CN" sz="3200" baseline="-25000" dirty="0" err="1">
                  <a:latin typeface="Times New Roman" panose="02020603050405020304" pitchFamily="18" charset="0"/>
                  <a:ea typeface="楷体" panose="02010609060101010101" pitchFamily="49" charset="-122"/>
                </a:rPr>
                <a:t>n</a:t>
              </a:r>
              <a:r>
                <a:rPr lang="en-US" altLang="zh-CN" sz="3200" dirty="0" err="1">
                  <a:latin typeface="Times New Roman" panose="02020603050405020304" pitchFamily="18" charset="0"/>
                  <a:ea typeface="楷体" panose="02010609060101010101" pitchFamily="49" charset="-122"/>
                </a:rPr>
                <a:t>(s)  </a:t>
              </a:r>
              <a:r>
                <a:rPr lang="en-US" altLang="zh-CN" sz="3200" dirty="0" err="1">
                  <a:latin typeface="宋体" panose="02010600030101010101" pitchFamily="2" charset="-122"/>
                  <a:ea typeface="宋体" panose="02010600030101010101" pitchFamily="2" charset="-122"/>
                </a:rPr>
                <a:t>==</a:t>
              </a:r>
              <a:r>
                <a:rPr lang="en-US" altLang="zh-CN" sz="3200" dirty="0" err="1">
                  <a:latin typeface="Times New Roman" panose="02020603050405020304" pitchFamily="18" charset="0"/>
                  <a:ea typeface="楷体" panose="02010609060101010101" pitchFamily="49" charset="-122"/>
                </a:rPr>
                <a:t> mA</a:t>
              </a:r>
              <a:r>
                <a:rPr lang="en-US" altLang="zh-CN" sz="3200" baseline="30000" dirty="0" err="1">
                  <a:latin typeface="Times New Roman" panose="02020603050405020304" pitchFamily="18" charset="0"/>
                  <a:ea typeface="楷体" panose="02010609060101010101" pitchFamily="49" charset="-122"/>
                </a:rPr>
                <a:t>n+</a:t>
              </a:r>
              <a:r>
                <a:rPr lang="en-US" altLang="zh-CN" sz="3200" dirty="0" err="1">
                  <a:latin typeface="Times New Roman" panose="02020603050405020304" pitchFamily="18" charset="0"/>
                  <a:ea typeface="楷体" panose="02010609060101010101" pitchFamily="49" charset="-122"/>
                </a:rPr>
                <a:t>(aq) + nB</a:t>
              </a:r>
              <a:r>
                <a:rPr lang="en-US" altLang="zh-CN" sz="3200" baseline="30000" dirty="0" err="1">
                  <a:latin typeface="Times New Roman" panose="02020603050405020304" pitchFamily="18" charset="0"/>
                  <a:ea typeface="楷体" panose="02010609060101010101" pitchFamily="49" charset="-122"/>
                </a:rPr>
                <a:t>m-</a:t>
              </a:r>
              <a:r>
                <a:rPr lang="en-US" altLang="zh-CN" sz="3200" dirty="0" err="1">
                  <a:latin typeface="Times New Roman" panose="02020603050405020304" pitchFamily="18" charset="0"/>
                  <a:ea typeface="楷体" panose="02010609060101010101" pitchFamily="49" charset="-122"/>
                </a:rPr>
                <a:t>(aq</a:t>
              </a:r>
              <a:r>
                <a:rPr lang="en-US" altLang="zh-CN" sz="3200">
                  <a:latin typeface="Times New Roman" panose="02020603050405020304" pitchFamily="18" charset="0"/>
                  <a:ea typeface="楷体" panose="02010609060101010101" pitchFamily="49" charset="-122"/>
                </a:rPr>
                <a:t>)</a:t>
              </a:r>
              <a:r>
                <a:rPr lang="en-US" altLang="zh-CN" sz="3200" b="0">
                  <a:latin typeface="Times New Roman" panose="02020603050405020304" pitchFamily="18" charset="0"/>
                  <a:ea typeface="楷体" panose="02010609060101010101" pitchFamily="49" charset="-122"/>
                </a:rPr>
                <a:t> </a:t>
              </a:r>
              <a:endParaRPr lang="en-US" altLang="zh-CN" sz="3200" b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900113" y="1196975"/>
            <a:ext cx="7885112" cy="38449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20000"/>
              </a:spcAft>
            </a:pP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9-58: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下列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10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种无色溶液与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AgNO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溶液反应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最终能观察到什么现象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?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写出反应后的主要产物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b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(1)NaF; (2)HClO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; (3)Na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O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过量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b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(4)Na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O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适量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); (5)NaH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PO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;</a:t>
            </a:r>
            <a:b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(6)Na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P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O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7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; (7)NaPO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; (8)NaH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PO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;</a:t>
            </a:r>
            <a:b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(9)Na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AsO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; (10)Na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AsO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endParaRPr kumimoji="1" lang="en-US" altLang="zh-CN" sz="3200" b="1" baseline="-250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79203" name="Picture 3" descr="0006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9788" y="6310313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4" name="AutoShape 4"/>
          <p:cNvSpPr>
            <a:spLocks noChangeArrowheads="1"/>
          </p:cNvSpPr>
          <p:nvPr/>
        </p:nvSpPr>
        <p:spPr bwMode="auto">
          <a:xfrm>
            <a:off x="323850" y="260350"/>
            <a:ext cx="2447950" cy="720725"/>
          </a:xfrm>
          <a:prstGeom prst="cloudCallout">
            <a:avLst>
              <a:gd name="adj1" fmla="val 49477"/>
              <a:gd name="adj2" fmla="val 100222"/>
            </a:avLst>
          </a:prstGeom>
          <a:solidFill>
            <a:srgbClr val="FF3399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问题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79205" name="Picture 5" descr="未命名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4508500"/>
            <a:ext cx="3397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6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81130B18-DD38-48DA-9A6C-CB4D1D1C7061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Group 56"/>
          <p:cNvGraphicFramePr>
            <a:graphicFrameLocks noGrp="1"/>
          </p:cNvGraphicFramePr>
          <p:nvPr>
            <p:ph idx="1"/>
          </p:nvPr>
        </p:nvGraphicFramePr>
        <p:xfrm>
          <a:off x="167005" y="269875"/>
          <a:ext cx="9003665" cy="7201535"/>
        </p:xfrm>
        <a:graphic>
          <a:graphicData uri="http://schemas.openxmlformats.org/drawingml/2006/table">
            <a:tbl>
              <a:tblPr/>
              <a:tblGrid>
                <a:gridCol w="1089660"/>
                <a:gridCol w="737235"/>
                <a:gridCol w="1162685"/>
                <a:gridCol w="966470"/>
                <a:gridCol w="2142815"/>
                <a:gridCol w="2904490"/>
              </a:tblGrid>
              <a:tr h="118554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名称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氧化态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分子式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杂化方式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结构特征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9535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次磷酸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+1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pt-BR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pt-BR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pt-BR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kumimoji="0" lang="pt-BR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pt-BR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5"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kumimoji="0" lang="en-US" altLang="zh-CN" sz="4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一元酸，两个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键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>
                          <a:solidFill>
                            <a:srgbClr val="111111"/>
                          </a:solidFill>
                          <a:ea typeface="华文楷体" panose="02010600040101010101" pitchFamily="65" charset="-122"/>
                          <a:sym typeface="+mn-ea"/>
                        </a:rPr>
                        <a:t>强还原剂</a:t>
                      </a:r>
                      <a:r>
                        <a:rPr kumimoji="1" lang="en-US" altLang="zh-CN" sz="2800">
                          <a:solidFill>
                            <a:srgbClr val="111111"/>
                          </a:solidFill>
                          <a:ea typeface="华文楷体" panose="02010600040101010101" pitchFamily="65" charset="-122"/>
                          <a:sym typeface="+mn-ea"/>
                        </a:rPr>
                        <a:t>,</a:t>
                      </a:r>
                      <a:r>
                        <a:rPr kumimoji="1" lang="zh-CN" altLang="en-US" sz="2800" dirty="0">
                          <a:solidFill>
                            <a:srgbClr val="111111"/>
                          </a:solidFill>
                          <a:sym typeface="+mn-ea"/>
                        </a:rPr>
                        <a:t>可将</a:t>
                      </a:r>
                      <a:r>
                        <a:rPr kumimoji="1" lang="en-US" altLang="zh-CN" sz="2800" dirty="0">
                          <a:solidFill>
                            <a:srgbClr val="111111"/>
                          </a:solidFill>
                          <a:sym typeface="+mn-ea"/>
                        </a:rPr>
                        <a:t>Ag</a:t>
                      </a:r>
                      <a:r>
                        <a:rPr kumimoji="1" lang="en-US" altLang="zh-CN" sz="2800" baseline="30000" dirty="0">
                          <a:solidFill>
                            <a:srgbClr val="111111"/>
                          </a:solidFill>
                          <a:sym typeface="+mn-ea"/>
                        </a:rPr>
                        <a:t>+</a:t>
                      </a:r>
                      <a:r>
                        <a:rPr kumimoji="1" lang="en-US" altLang="zh-CN" sz="2800" dirty="0">
                          <a:solidFill>
                            <a:srgbClr val="111111"/>
                          </a:solidFill>
                          <a:sym typeface="+mn-ea"/>
                        </a:rPr>
                        <a:t>, Cu</a:t>
                      </a:r>
                      <a:r>
                        <a:rPr kumimoji="1" lang="en-US" altLang="zh-CN" sz="2800" baseline="30000" dirty="0">
                          <a:solidFill>
                            <a:srgbClr val="111111"/>
                          </a:solidFill>
                          <a:sym typeface="+mn-ea"/>
                        </a:rPr>
                        <a:t>2+,</a:t>
                      </a:r>
                      <a:r>
                        <a:rPr kumimoji="1" lang="en-US" altLang="zh-CN" sz="2800" dirty="0">
                          <a:solidFill>
                            <a:srgbClr val="111111"/>
                          </a:solidFill>
                          <a:sym typeface="+mn-ea"/>
                        </a:rPr>
                        <a:t>Hg</a:t>
                      </a:r>
                      <a:r>
                        <a:rPr kumimoji="1" lang="en-US" altLang="zh-CN" sz="2800" baseline="30000" dirty="0">
                          <a:solidFill>
                            <a:srgbClr val="111111"/>
                          </a:solidFill>
                          <a:sym typeface="+mn-ea"/>
                        </a:rPr>
                        <a:t>2+</a:t>
                      </a:r>
                      <a:r>
                        <a:rPr kumimoji="1" lang="zh-CN" altLang="en-US" sz="2800" dirty="0">
                          <a:solidFill>
                            <a:srgbClr val="111111"/>
                          </a:solidFill>
                          <a:sym typeface="+mn-ea"/>
                        </a:rPr>
                        <a:t>等还原成金属</a:t>
                      </a:r>
                      <a:r>
                        <a:rPr kumimoji="1" lang="en-US" altLang="zh-CN" sz="2800" dirty="0">
                          <a:solidFill>
                            <a:srgbClr val="111111"/>
                          </a:solidFill>
                          <a:sym typeface="+mn-ea"/>
                        </a:rPr>
                        <a:t>;</a:t>
                      </a:r>
                      <a:r>
                        <a:rPr kumimoji="1" lang="zh-CN" altLang="en-US" sz="2800" dirty="0">
                          <a:solidFill>
                            <a:srgbClr val="111111"/>
                          </a:solidFill>
                          <a:sym typeface="+mn-ea"/>
                        </a:rPr>
                        <a:t>不稳定</a:t>
                      </a:r>
                      <a:endParaRPr kumimoji="1" lang="zh-CN" altLang="en-US" sz="2800" dirty="0">
                        <a:solidFill>
                          <a:srgbClr val="111111"/>
                        </a:solidFill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dirty="0">
                        <a:solidFill>
                          <a:srgbClr val="111111"/>
                        </a:solidFill>
                        <a:ea typeface="华文楷体" panose="02010600040101010101" pitchFamily="65" charset="-122"/>
                        <a:sym typeface="+mn-ea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0962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亚磷酸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+3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pt-BR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pt-BR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pt-BR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kumimoji="0" lang="pt-BR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pt-BR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二元酸，一个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键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vMerge="1"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18427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磷  酸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+5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pt-BR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pt-BR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pt-BR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kumimoji="0" lang="pt-BR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0" lang="pt-BR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三元酸，三个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OH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键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altLang="zh-CN" sz="2800" dirty="0">
                          <a:solidFill>
                            <a:srgbClr val="111111"/>
                          </a:solidFill>
                          <a:sym typeface="+mn-ea"/>
                        </a:rPr>
                        <a:t>Ag</a:t>
                      </a:r>
                      <a:r>
                        <a:rPr lang="pt-BR" altLang="zh-CN" sz="2800" baseline="30000" dirty="0">
                          <a:solidFill>
                            <a:srgbClr val="111111"/>
                          </a:solidFill>
                          <a:sym typeface="+mn-ea"/>
                        </a:rPr>
                        <a:t>+</a:t>
                      </a:r>
                      <a:r>
                        <a:rPr lang="zh-CN" altLang="pt-BR" sz="2800" dirty="0">
                          <a:solidFill>
                            <a:srgbClr val="111111"/>
                          </a:solidFill>
                          <a:sym typeface="+mn-ea"/>
                        </a:rPr>
                        <a:t>离子与</a:t>
                      </a:r>
                      <a:r>
                        <a:rPr lang="pt-BR" altLang="zh-CN" sz="2800" dirty="0">
                          <a:solidFill>
                            <a:srgbClr val="111111"/>
                          </a:solidFill>
                          <a:sym typeface="+mn-ea"/>
                        </a:rPr>
                        <a:t>PO</a:t>
                      </a:r>
                      <a:r>
                        <a:rPr lang="pt-BR" altLang="zh-CN" sz="2800" baseline="-25000" dirty="0">
                          <a:solidFill>
                            <a:srgbClr val="111111"/>
                          </a:solidFill>
                          <a:sym typeface="+mn-ea"/>
                        </a:rPr>
                        <a:t>4</a:t>
                      </a:r>
                      <a:r>
                        <a:rPr lang="pt-BR" altLang="zh-CN" sz="2800" baseline="30000" dirty="0">
                          <a:solidFill>
                            <a:srgbClr val="111111"/>
                          </a:solidFill>
                          <a:sym typeface="+mn-ea"/>
                        </a:rPr>
                        <a:t>3</a:t>
                      </a:r>
                      <a:r>
                        <a:rPr lang="pt-BR" altLang="zh-CN" sz="2800" baseline="30000" dirty="0">
                          <a:solidFill>
                            <a:srgbClr val="111111"/>
                          </a:solidFill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zh-CN" altLang="pt-BR" sz="2800" dirty="0">
                          <a:solidFill>
                            <a:srgbClr val="111111"/>
                          </a:solidFill>
                          <a:sym typeface="+mn-ea"/>
                        </a:rPr>
                        <a:t>、</a:t>
                      </a:r>
                      <a:r>
                        <a:rPr lang="pt-BR" altLang="zh-CN" sz="2800" dirty="0">
                          <a:solidFill>
                            <a:srgbClr val="111111"/>
                          </a:solidFill>
                          <a:sym typeface="+mn-ea"/>
                        </a:rPr>
                        <a:t>HPO</a:t>
                      </a:r>
                      <a:r>
                        <a:rPr lang="pt-BR" altLang="zh-CN" sz="2800" baseline="-25000" dirty="0">
                          <a:solidFill>
                            <a:srgbClr val="111111"/>
                          </a:solidFill>
                          <a:sym typeface="+mn-ea"/>
                        </a:rPr>
                        <a:t>4</a:t>
                      </a:r>
                      <a:r>
                        <a:rPr lang="pt-BR" altLang="zh-CN" sz="2800" baseline="30000" dirty="0">
                          <a:solidFill>
                            <a:srgbClr val="111111"/>
                          </a:solidFill>
                          <a:sym typeface="+mn-ea"/>
                        </a:rPr>
                        <a:t>2</a:t>
                      </a:r>
                      <a:r>
                        <a:rPr lang="en-US" altLang="zh-CN" sz="2800" baseline="30000" dirty="0">
                          <a:solidFill>
                            <a:srgbClr val="111111"/>
                          </a:solidFill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zh-CN" altLang="en-US" sz="2800" dirty="0">
                          <a:solidFill>
                            <a:srgbClr val="111111"/>
                          </a:solidFill>
                          <a:sym typeface="+mn-ea"/>
                        </a:rPr>
                        <a:t>和</a:t>
                      </a:r>
                      <a:r>
                        <a:rPr lang="pt-BR" altLang="zh-CN" sz="2800" dirty="0">
                          <a:solidFill>
                            <a:srgbClr val="111111"/>
                          </a:solidFill>
                          <a:sym typeface="+mn-ea"/>
                        </a:rPr>
                        <a:t>H</a:t>
                      </a:r>
                      <a:r>
                        <a:rPr lang="pt-BR" altLang="zh-CN" sz="2800" baseline="-25000" dirty="0">
                          <a:solidFill>
                            <a:srgbClr val="111111"/>
                          </a:solidFill>
                          <a:sym typeface="+mn-ea"/>
                        </a:rPr>
                        <a:t>2</a:t>
                      </a:r>
                      <a:r>
                        <a:rPr lang="pt-BR" altLang="zh-CN" sz="2800" dirty="0">
                          <a:solidFill>
                            <a:srgbClr val="111111"/>
                          </a:solidFill>
                          <a:sym typeface="+mn-ea"/>
                        </a:rPr>
                        <a:t>PO</a:t>
                      </a:r>
                      <a:r>
                        <a:rPr lang="pt-BR" altLang="zh-CN" sz="2800" baseline="-25000" dirty="0">
                          <a:solidFill>
                            <a:srgbClr val="111111"/>
                          </a:solidFill>
                          <a:sym typeface="+mn-ea"/>
                        </a:rPr>
                        <a:t>4</a:t>
                      </a:r>
                      <a:r>
                        <a:rPr lang="en-US" altLang="zh-CN" sz="2800" baseline="30000" dirty="0">
                          <a:solidFill>
                            <a:srgbClr val="111111"/>
                          </a:solidFill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zh-CN" altLang="pt-BR" sz="2800" dirty="0">
                          <a:solidFill>
                            <a:srgbClr val="111111"/>
                          </a:solidFill>
                          <a:sym typeface="+mn-ea"/>
                        </a:rPr>
                        <a:t>作用均生成黄色</a:t>
                      </a:r>
                      <a:r>
                        <a:rPr lang="pt-BR" altLang="zh-CN" sz="2800" dirty="0">
                          <a:solidFill>
                            <a:srgbClr val="111111"/>
                          </a:solidFill>
                          <a:sym typeface="+mn-ea"/>
                        </a:rPr>
                        <a:t>Ag</a:t>
                      </a:r>
                      <a:r>
                        <a:rPr lang="pt-BR" altLang="zh-CN" sz="2800" baseline="-25000" dirty="0">
                          <a:solidFill>
                            <a:srgbClr val="111111"/>
                          </a:solidFill>
                          <a:sym typeface="+mn-ea"/>
                        </a:rPr>
                        <a:t>3</a:t>
                      </a:r>
                      <a:r>
                        <a:rPr lang="pt-BR" altLang="zh-CN" sz="2800" dirty="0">
                          <a:solidFill>
                            <a:srgbClr val="111111"/>
                          </a:solidFill>
                          <a:sym typeface="+mn-ea"/>
                        </a:rPr>
                        <a:t>PO</a:t>
                      </a:r>
                      <a:r>
                        <a:rPr lang="pt-BR" altLang="zh-CN" sz="2800" baseline="-25000" dirty="0">
                          <a:solidFill>
                            <a:srgbClr val="111111"/>
                          </a:solidFill>
                          <a:sym typeface="+mn-ea"/>
                        </a:rPr>
                        <a:t>4</a:t>
                      </a:r>
                      <a:r>
                        <a:rPr lang="zh-CN" altLang="pt-BR" sz="2800" dirty="0" smtClean="0">
                          <a:solidFill>
                            <a:srgbClr val="111111"/>
                          </a:solidFill>
                          <a:sym typeface="+mn-ea"/>
                        </a:rPr>
                        <a:t>沉淀</a:t>
                      </a:r>
                      <a:endParaRPr kumimoji="0" lang="zh-CN" altLang="pt-B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18554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焦磷酸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+5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pt-BR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pt-BR" altLang="zh-CN" sz="2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pt-BR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pt-BR" altLang="zh-CN" sz="2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pt-BR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pt-BR" altLang="zh-CN" sz="2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7</a:t>
                      </a:r>
                      <a:endParaRPr kumimoji="0" lang="pt-BR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两个</a:t>
                      </a:r>
                      <a:r>
                        <a:rPr kumimoji="0" lang="pt-BR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pt-BR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pt-BR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kumimoji="0" lang="pt-BR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zh-CN" altLang="pt-B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分子间失水（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2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O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）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pt-BR" sz="2800" dirty="0">
                          <a:solidFill>
                            <a:srgbClr val="111111"/>
                          </a:solidFill>
                          <a:sym typeface="+mn-ea"/>
                        </a:rPr>
                        <a:t>白色</a:t>
                      </a:r>
                      <a:r>
                        <a:rPr lang="pt-BR" altLang="zh-CN" sz="2800" dirty="0">
                          <a:solidFill>
                            <a:srgbClr val="111111"/>
                          </a:solidFill>
                          <a:sym typeface="+mn-ea"/>
                        </a:rPr>
                        <a:t>Ag</a:t>
                      </a:r>
                      <a:r>
                        <a:rPr lang="en-US" altLang="pt-BR" sz="2800" baseline="-25000" dirty="0">
                          <a:solidFill>
                            <a:srgbClr val="111111"/>
                          </a:solidFill>
                          <a:sym typeface="+mn-ea"/>
                        </a:rPr>
                        <a:t>4</a:t>
                      </a:r>
                      <a:r>
                        <a:rPr lang="pt-BR" altLang="zh-CN" sz="2800" dirty="0">
                          <a:solidFill>
                            <a:srgbClr val="111111"/>
                          </a:solidFill>
                          <a:sym typeface="+mn-ea"/>
                        </a:rPr>
                        <a:t>P</a:t>
                      </a:r>
                      <a:r>
                        <a:rPr lang="en-US" altLang="pt-BR" sz="2800" baseline="-25000" dirty="0">
                          <a:solidFill>
                            <a:srgbClr val="111111"/>
                          </a:solidFill>
                          <a:sym typeface="+mn-ea"/>
                        </a:rPr>
                        <a:t>2</a:t>
                      </a:r>
                      <a:r>
                        <a:rPr lang="pt-BR" altLang="zh-CN" sz="2800" dirty="0">
                          <a:solidFill>
                            <a:srgbClr val="111111"/>
                          </a:solidFill>
                          <a:sym typeface="+mn-ea"/>
                        </a:rPr>
                        <a:t>O</a:t>
                      </a:r>
                      <a:r>
                        <a:rPr lang="en-US" altLang="pt-BR" sz="2800" baseline="-25000" dirty="0">
                          <a:solidFill>
                            <a:srgbClr val="111111"/>
                          </a:solidFill>
                          <a:sym typeface="+mn-ea"/>
                        </a:rPr>
                        <a:t>7</a:t>
                      </a:r>
                      <a:r>
                        <a:rPr lang="zh-CN" altLang="pt-BR" sz="2800" dirty="0" smtClean="0">
                          <a:solidFill>
                            <a:srgbClr val="111111"/>
                          </a:solidFill>
                          <a:sym typeface="+mn-ea"/>
                        </a:rPr>
                        <a:t>沉淀</a:t>
                      </a:r>
                      <a:endParaRPr kumimoji="0" lang="zh-CN" altLang="pt-B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18554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偏磷酸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+5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pt-BR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(HPO</a:t>
                      </a:r>
                      <a:r>
                        <a:rPr kumimoji="0" lang="pt-BR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pt-BR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pt-BR" altLang="zh-CN" sz="28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n</a:t>
                      </a:r>
                      <a:endParaRPr kumimoji="0" lang="pt-BR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个</a:t>
                      </a:r>
                      <a:r>
                        <a:rPr kumimoji="0" lang="pt-BR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pt-BR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pt-BR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kumimoji="0" lang="pt-BR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zh-CN" altLang="pt-B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分子间失水成环状（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H</a:t>
                      </a:r>
                      <a:r>
                        <a:rPr kumimoji="0" lang="en-US" altLang="zh-CN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2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O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）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pt-BR" sz="2800" dirty="0">
                          <a:solidFill>
                            <a:srgbClr val="111111"/>
                          </a:solidFill>
                          <a:sym typeface="+mn-ea"/>
                        </a:rPr>
                        <a:t>白色</a:t>
                      </a:r>
                      <a:r>
                        <a:rPr lang="pt-BR" altLang="zh-CN" sz="2800" dirty="0">
                          <a:solidFill>
                            <a:srgbClr val="111111"/>
                          </a:solidFill>
                          <a:sym typeface="+mn-ea"/>
                        </a:rPr>
                        <a:t>AgPO</a:t>
                      </a:r>
                      <a:r>
                        <a:rPr lang="en-US" altLang="pt-BR" sz="2800" baseline="-25000" dirty="0">
                          <a:solidFill>
                            <a:srgbClr val="111111"/>
                          </a:solidFill>
                          <a:sym typeface="+mn-ea"/>
                        </a:rPr>
                        <a:t>3</a:t>
                      </a:r>
                      <a:r>
                        <a:rPr lang="zh-CN" altLang="pt-BR" sz="2800" dirty="0" smtClean="0">
                          <a:solidFill>
                            <a:srgbClr val="111111"/>
                          </a:solidFill>
                          <a:sym typeface="+mn-ea"/>
                        </a:rPr>
                        <a:t>沉淀</a:t>
                      </a:r>
                      <a:endParaRPr kumimoji="0" lang="zh-CN" altLang="pt-B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1116013" y="476250"/>
            <a:ext cx="7451725" cy="58515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解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:(1)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无色溶液   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AgF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可溶</a:t>
            </a:r>
            <a:endParaRPr kumimoji="1" lang="zh-CN" altLang="en-US" sz="3200" b="1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(2)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无色溶液    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AgClO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可溶</a:t>
            </a:r>
            <a:endParaRPr kumimoji="1" lang="zh-CN" altLang="en-US" sz="3200" b="1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(3)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无色溶液 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[Ag(S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O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]</a:t>
            </a:r>
            <a:r>
              <a:rPr kumimoji="1" lang="en-US" altLang="zh-CN" sz="3200" b="1" baseline="30000">
                <a:latin typeface="Times New Roman" panose="02020603050405020304" pitchFamily="18" charset="0"/>
                <a:ea typeface="楷体" panose="02010609060101010101" pitchFamily="49" charset="-122"/>
              </a:rPr>
              <a:t>3-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可溶  </a:t>
            </a:r>
            <a:endParaRPr kumimoji="1" lang="zh-CN" altLang="en-US" sz="3200" b="1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(4)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棕黑色沉淀   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Ag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S↓</a:t>
            </a:r>
            <a:endParaRPr kumimoji="1" lang="en-US" altLang="zh-CN" sz="3200" b="1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(5)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黄色沉淀    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Ag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PO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↓       </a:t>
            </a:r>
            <a:endParaRPr kumimoji="1" lang="en-US" altLang="zh-CN" sz="3200" b="1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(6)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白色沉淀    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Ag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P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O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7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↓</a:t>
            </a:r>
            <a:endParaRPr kumimoji="1" lang="en-US" altLang="zh-CN" sz="3200" b="1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(7)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白色沉淀    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AgPO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↓        </a:t>
            </a:r>
            <a:endParaRPr kumimoji="1" lang="en-US" altLang="zh-CN" sz="3200" b="1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(8)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黑色沉淀    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Ag↓</a:t>
            </a:r>
            <a:endParaRPr kumimoji="1" lang="en-US" altLang="zh-CN" sz="3200" b="1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(9)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黄色沉淀    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Ag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AsO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↓      </a:t>
            </a:r>
            <a:endParaRPr kumimoji="1" lang="en-US" altLang="zh-CN" sz="3200" b="1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(10)</a:t>
            </a:r>
            <a:r>
              <a:rPr kumimoji="1"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棕褐色沉淀   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Ag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AsO</a:t>
            </a:r>
            <a:r>
              <a:rPr kumimoji="1" lang="en-US" altLang="zh-CN" sz="32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kumimoji="1" lang="en-US" altLang="zh-CN" sz="3200" b="1">
                <a:latin typeface="Times New Roman" panose="02020603050405020304" pitchFamily="18" charset="0"/>
                <a:ea typeface="楷体" panose="02010609060101010101" pitchFamily="49" charset="-122"/>
              </a:rPr>
              <a:t>↓ </a:t>
            </a:r>
            <a:endParaRPr kumimoji="1" lang="en-US" altLang="zh-CN" sz="32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80227" name="Picture 4" descr="0014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6308725"/>
            <a:ext cx="3000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8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0D5AAAB1-6966-48C7-846F-F0BF43267577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935038" y="908720"/>
            <a:ext cx="7796212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dirty="0"/>
              <a:t>Au(III)</a:t>
            </a:r>
            <a:r>
              <a:rPr lang="zh-CN" altLang="en-US" dirty="0"/>
              <a:t>最稳定</a:t>
            </a:r>
            <a:r>
              <a:rPr lang="zh-CN" altLang="en-US" dirty="0" smtClean="0"/>
              <a:t>，</a:t>
            </a:r>
            <a:r>
              <a:rPr lang="en-US" altLang="zh-CN" dirty="0" smtClean="0"/>
              <a:t>Au(I</a:t>
            </a:r>
            <a:r>
              <a:rPr lang="en-US" altLang="zh-CN" dirty="0"/>
              <a:t>)</a:t>
            </a:r>
            <a:r>
              <a:rPr lang="zh-CN" altLang="en-US" dirty="0"/>
              <a:t>容易发生歧</a:t>
            </a:r>
            <a:r>
              <a:rPr lang="zh-CN" altLang="en-US" dirty="0" smtClean="0"/>
              <a:t>化，易</a:t>
            </a:r>
            <a:r>
              <a:rPr lang="zh-CN" altLang="en-US" dirty="0"/>
              <a:t>形成配合物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rgbClr val="0000CC"/>
                </a:solidFill>
              </a:rPr>
              <a:t>[Au(CN)</a:t>
            </a:r>
            <a:r>
              <a:rPr lang="en-US" altLang="zh-CN" baseline="-25000" dirty="0">
                <a:solidFill>
                  <a:srgbClr val="0000CC"/>
                </a:solidFill>
              </a:rPr>
              <a:t>2</a:t>
            </a:r>
            <a:r>
              <a:rPr lang="en-US" altLang="zh-CN" dirty="0" smtClean="0">
                <a:solidFill>
                  <a:srgbClr val="0000CC"/>
                </a:solidFill>
              </a:rPr>
              <a:t>]</a:t>
            </a:r>
            <a:r>
              <a:rPr lang="en-US" altLang="zh-CN" baseline="30000" dirty="0" smtClean="0">
                <a:solidFill>
                  <a:srgbClr val="0000CC"/>
                </a:solidFill>
              </a:rPr>
              <a:t>- </a:t>
            </a:r>
            <a:r>
              <a:rPr lang="en-US" altLang="zh-CN" dirty="0" smtClean="0">
                <a:solidFill>
                  <a:srgbClr val="0000CC"/>
                </a:solidFill>
              </a:rPr>
              <a:t>/ </a:t>
            </a:r>
            <a:r>
              <a:rPr lang="en-US" altLang="zh-CN" dirty="0">
                <a:solidFill>
                  <a:srgbClr val="0000CC"/>
                </a:solidFill>
              </a:rPr>
              <a:t>[AuCl</a:t>
            </a:r>
            <a:r>
              <a:rPr lang="en-US" altLang="zh-CN" baseline="-25000" dirty="0">
                <a:solidFill>
                  <a:srgbClr val="0000CC"/>
                </a:solidFill>
              </a:rPr>
              <a:t>4</a:t>
            </a:r>
            <a:r>
              <a:rPr lang="en-US" altLang="zh-CN" dirty="0">
                <a:solidFill>
                  <a:srgbClr val="0000CC"/>
                </a:solidFill>
              </a:rPr>
              <a:t>]</a:t>
            </a:r>
            <a:r>
              <a:rPr lang="en-US" altLang="zh-CN" baseline="30000" dirty="0">
                <a:solidFill>
                  <a:srgbClr val="0000CC"/>
                </a:solidFill>
              </a:rPr>
              <a:t>-</a:t>
            </a:r>
            <a:endParaRPr lang="en-US" altLang="zh-CN" baseline="30000" dirty="0">
              <a:solidFill>
                <a:srgbClr val="0000CC"/>
              </a:solidFill>
            </a:endParaRPr>
          </a:p>
        </p:txBody>
      </p:sp>
      <p:sp>
        <p:nvSpPr>
          <p:cNvPr id="208898" name="Rectangle 3"/>
          <p:cNvSpPr>
            <a:spLocks noChangeArrowheads="1"/>
          </p:cNvSpPr>
          <p:nvPr/>
        </p:nvSpPr>
        <p:spPr bwMode="auto">
          <a:xfrm>
            <a:off x="8243888" y="6092825"/>
            <a:ext cx="4873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82C7D942-CF16-44BA-BCBF-778CD3AB8E6F}" type="slidenum">
              <a:rPr kumimoji="1" lang="zh-CN" altLang="en-US" sz="1600">
                <a:solidFill>
                  <a:schemeClr val="tx1"/>
                </a:solidFill>
                <a:ea typeface="ˎ̥"/>
                <a:cs typeface="ˎ̥"/>
              </a:rPr>
            </a:fld>
            <a:r>
              <a:rPr kumimoji="1" lang="en-US" altLang="zh-CN" sz="1600" b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endParaRPr kumimoji="1" lang="en-US" altLang="zh-CN" sz="1600" b="0">
              <a:solidFill>
                <a:schemeClr val="tx1"/>
              </a:solidFill>
              <a:ea typeface="ˎ̥"/>
              <a:cs typeface="ˎ̥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65188" y="188913"/>
            <a:ext cx="48006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4000" dirty="0">
                <a:solidFill>
                  <a:srgbClr val="0000FF"/>
                </a:solidFill>
              </a:rPr>
              <a:t>9.5.5  </a:t>
            </a:r>
            <a:r>
              <a:rPr lang="zh-CN" altLang="en-US" sz="4000" dirty="0">
                <a:solidFill>
                  <a:srgbClr val="0000FF"/>
                </a:solidFill>
              </a:rPr>
              <a:t>金的化合物</a:t>
            </a:r>
            <a:endParaRPr lang="zh-CN" altLang="en-US" sz="4000" dirty="0">
              <a:solidFill>
                <a:srgbClr val="0000FF"/>
              </a:solidFill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935038" y="2586038"/>
            <a:ext cx="7669212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Au(III)</a:t>
            </a:r>
            <a:r>
              <a:rPr lang="zh-CN" altLang="en-US" dirty="0">
                <a:solidFill>
                  <a:srgbClr val="FF0000"/>
                </a:solidFill>
              </a:rPr>
              <a:t>的</a:t>
            </a:r>
            <a:r>
              <a:rPr lang="zh-CN" altLang="en-US" dirty="0" smtClean="0">
                <a:solidFill>
                  <a:srgbClr val="FF0000"/>
                </a:solidFill>
              </a:rPr>
              <a:t>化合物</a:t>
            </a:r>
            <a:r>
              <a:rPr lang="zh-CN" altLang="en-US" dirty="0" smtClean="0"/>
              <a:t>：一定的氧化性，易</a:t>
            </a:r>
            <a:r>
              <a:rPr lang="zh-CN" altLang="en-US" dirty="0"/>
              <a:t>被</a:t>
            </a:r>
            <a:r>
              <a:rPr lang="zh-CN" altLang="en-US" dirty="0" smtClean="0"/>
              <a:t>草酸</a:t>
            </a:r>
            <a:r>
              <a:rPr lang="en-US" altLang="zh-CN" dirty="0" smtClean="0"/>
              <a:t>/</a:t>
            </a:r>
            <a:r>
              <a:rPr lang="zh-CN" altLang="en-US" dirty="0" smtClean="0"/>
              <a:t>甲醛</a:t>
            </a:r>
            <a:r>
              <a:rPr lang="en-US" altLang="zh-CN" dirty="0" smtClean="0"/>
              <a:t>/</a:t>
            </a:r>
            <a:r>
              <a:rPr lang="zh-CN" altLang="en-US" dirty="0" smtClean="0"/>
              <a:t>葡萄糖</a:t>
            </a:r>
            <a:r>
              <a:rPr lang="zh-CN" altLang="en-US" dirty="0"/>
              <a:t>等还原成</a:t>
            </a:r>
            <a:r>
              <a:rPr lang="en-US" altLang="zh-CN" dirty="0"/>
              <a:t>Au</a:t>
            </a:r>
            <a:r>
              <a:rPr lang="zh-CN" altLang="en-US" dirty="0"/>
              <a:t>的溶胶。</a:t>
            </a:r>
            <a:endParaRPr lang="zh-CN" altLang="en-US" dirty="0"/>
          </a:p>
        </p:txBody>
      </p:sp>
      <p:grpSp>
        <p:nvGrpSpPr>
          <p:cNvPr id="26" name="Group 12"/>
          <p:cNvGrpSpPr/>
          <p:nvPr/>
        </p:nvGrpSpPr>
        <p:grpSpPr bwMode="auto">
          <a:xfrm>
            <a:off x="4908550" y="4386263"/>
            <a:ext cx="3384550" cy="1806575"/>
            <a:chOff x="158" y="3067"/>
            <a:chExt cx="2132" cy="1138"/>
          </a:xfrm>
        </p:grpSpPr>
        <p:pic>
          <p:nvPicPr>
            <p:cNvPr id="208906" name="Picture 8" descr="AuXe4"/>
            <p:cNvPicPr>
              <a:picLocks noChangeAspect="1" noChangeArrowheads="1"/>
            </p:cNvPicPr>
            <p:nvPr/>
          </p:nvPicPr>
          <p:blipFill>
            <a:blip r:embed="rId1" cstate="print"/>
            <a:srcRect l="3188" t="8881" r="4553" b="6035"/>
            <a:stretch>
              <a:fillRect/>
            </a:stretch>
          </p:blipFill>
          <p:spPr bwMode="auto">
            <a:xfrm>
              <a:off x="1020" y="3067"/>
              <a:ext cx="1270" cy="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907" name="Rectangle 10"/>
            <p:cNvSpPr>
              <a:spLocks noChangeArrowheads="1"/>
            </p:cNvSpPr>
            <p:nvPr/>
          </p:nvSpPr>
          <p:spPr bwMode="auto">
            <a:xfrm>
              <a:off x="158" y="3475"/>
              <a:ext cx="850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800"/>
                <a:t>[AuX</a:t>
              </a:r>
              <a:r>
                <a:rPr kumimoji="1" lang="en-US" altLang="zh-CN" sz="2800" baseline="-25000"/>
                <a:t>4</a:t>
              </a:r>
              <a:r>
                <a:rPr kumimoji="1" lang="en-US" altLang="zh-CN" sz="2800"/>
                <a:t>]</a:t>
              </a:r>
              <a:r>
                <a:rPr kumimoji="1" lang="en-US" altLang="zh-CN" sz="2800" baseline="30000"/>
                <a:t>-</a:t>
              </a:r>
              <a:endParaRPr kumimoji="1" lang="en-US" altLang="zh-CN" sz="2800" baseline="30000"/>
            </a:p>
          </p:txBody>
        </p:sp>
      </p:grpSp>
      <p:grpSp>
        <p:nvGrpSpPr>
          <p:cNvPr id="29" name="Group 13"/>
          <p:cNvGrpSpPr/>
          <p:nvPr/>
        </p:nvGrpSpPr>
        <p:grpSpPr bwMode="auto">
          <a:xfrm>
            <a:off x="1258888" y="4292600"/>
            <a:ext cx="3038475" cy="1800225"/>
            <a:chOff x="2789" y="2976"/>
            <a:chExt cx="1914" cy="1134"/>
          </a:xfrm>
        </p:grpSpPr>
        <p:pic>
          <p:nvPicPr>
            <p:cNvPr id="208904" name="Picture 9" descr="AuCN2-"/>
            <p:cNvPicPr>
              <a:picLocks noChangeAspect="1" noChangeArrowheads="1"/>
            </p:cNvPicPr>
            <p:nvPr/>
          </p:nvPicPr>
          <p:blipFill>
            <a:blip r:embed="rId2" cstate="print"/>
            <a:srcRect l="16940" t="15947" r="18336" b="13133"/>
            <a:stretch>
              <a:fillRect/>
            </a:stretch>
          </p:blipFill>
          <p:spPr bwMode="auto">
            <a:xfrm>
              <a:off x="3637" y="2976"/>
              <a:ext cx="1066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905" name="Rectangle 11"/>
            <p:cNvSpPr>
              <a:spLocks noChangeArrowheads="1"/>
            </p:cNvSpPr>
            <p:nvPr/>
          </p:nvSpPr>
          <p:spPr bwMode="auto">
            <a:xfrm>
              <a:off x="2789" y="3475"/>
              <a:ext cx="1175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800"/>
                <a:t>[Au(CN)</a:t>
              </a:r>
              <a:r>
                <a:rPr kumimoji="1" lang="en-US" altLang="zh-CN" sz="2800" baseline="-25000"/>
                <a:t>2</a:t>
              </a:r>
              <a:r>
                <a:rPr kumimoji="1" lang="en-US" altLang="zh-CN" sz="2800"/>
                <a:t>]</a:t>
              </a:r>
              <a:r>
                <a:rPr kumimoji="1" lang="en-US" altLang="zh-CN" sz="2800" baseline="30000"/>
                <a:t>-</a:t>
              </a:r>
              <a:endParaRPr kumimoji="1" lang="en-US" altLang="zh-CN" sz="2800" baseline="30000"/>
            </a:p>
          </p:txBody>
        </p:sp>
      </p:grpSp>
      <p:sp>
        <p:nvSpPr>
          <p:cNvPr id="208903" name="Rectangle 2"/>
          <p:cNvSpPr>
            <a:spLocks noChangeArrowheads="1"/>
          </p:cNvSpPr>
          <p:nvPr/>
        </p:nvSpPr>
        <p:spPr bwMode="auto">
          <a:xfrm>
            <a:off x="8243888" y="6092825"/>
            <a:ext cx="6492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9DAE8A51-42D2-4F05-A845-01BAEBCD4D2D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pic>
        <p:nvPicPr>
          <p:cNvPr id="13" name="Picture 6" descr="b16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73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25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684213" y="1125538"/>
            <a:ext cx="8064500" cy="20621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9-59: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黄金的纯度用</a:t>
            </a:r>
            <a:r>
              <a:rPr kumimoji="1" lang="zh-CN" altLang="en-US" sz="3200" b="1" u="sng" dirty="0">
                <a:latin typeface="Times New Roman" panose="02020603050405020304" pitchFamily="18" charset="0"/>
                <a:ea typeface="楷体" panose="02010609060101010101" pitchFamily="49" charset="-122"/>
              </a:rPr>
              <a:t>       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表示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它表示</a:t>
            </a:r>
            <a:r>
              <a:rPr kumimoji="1" lang="zh-CN" altLang="en-US" sz="3200" b="1" u="sng" dirty="0">
                <a:latin typeface="Times New Roman" panose="02020603050405020304" pitchFamily="18" charset="0"/>
                <a:ea typeface="楷体" panose="02010609060101010101" pitchFamily="49" charset="-122"/>
              </a:rPr>
              <a:t>     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;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金溶解在王水中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蒸发后得黄色的</a:t>
            </a:r>
            <a:r>
              <a:rPr kumimoji="1" lang="zh-CN" altLang="en-US" sz="3200" b="1" u="sng" dirty="0">
                <a:latin typeface="Times New Roman" panose="02020603050405020304" pitchFamily="18" charset="0"/>
                <a:ea typeface="楷体" panose="02010609060101010101" pitchFamily="49" charset="-122"/>
              </a:rPr>
              <a:t>         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加热放出</a:t>
            </a:r>
            <a:r>
              <a:rPr kumimoji="1" lang="zh-CN" altLang="en-US" sz="3200" b="1" u="sng" dirty="0">
                <a:latin typeface="Times New Roman" panose="02020603050405020304" pitchFamily="18" charset="0"/>
                <a:ea typeface="楷体" panose="02010609060101010101" pitchFamily="49" charset="-122"/>
              </a:rPr>
              <a:t>         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留下红色晶体</a:t>
            </a:r>
            <a:r>
              <a:rPr kumimoji="1" lang="zh-CN" altLang="en-US" sz="3200" b="1" u="sng" dirty="0">
                <a:latin typeface="Times New Roman" panose="02020603050405020304" pitchFamily="18" charset="0"/>
                <a:ea typeface="楷体" panose="02010609060101010101" pitchFamily="49" charset="-122"/>
              </a:rPr>
              <a:t>     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加热到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175℃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变成</a:t>
            </a:r>
            <a:r>
              <a:rPr kumimoji="1" lang="zh-CN" altLang="en-US" sz="3200" b="1" u="sng" dirty="0">
                <a:latin typeface="Times New Roman" panose="02020603050405020304" pitchFamily="18" charset="0"/>
                <a:ea typeface="楷体" panose="02010609060101010101" pitchFamily="49" charset="-122"/>
              </a:rPr>
              <a:t>      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温度更高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得到</a:t>
            </a:r>
            <a:r>
              <a:rPr kumimoji="1" lang="zh-CN" altLang="en-US" sz="3200" b="1" u="sng" dirty="0">
                <a:latin typeface="Times New Roman" panose="02020603050405020304" pitchFamily="18" charset="0"/>
                <a:ea typeface="楷体" panose="02010609060101010101" pitchFamily="49" charset="-122"/>
              </a:rPr>
              <a:t>   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endParaRPr kumimoji="1"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77891" name="Text Box 3"/>
          <p:cNvSpPr txBox="1">
            <a:spLocks noChangeArrowheads="1"/>
          </p:cNvSpPr>
          <p:nvPr/>
        </p:nvSpPr>
        <p:spPr bwMode="auto">
          <a:xfrm>
            <a:off x="900113" y="3429000"/>
            <a:ext cx="8027987" cy="27749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解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: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黄金的纯度用</a:t>
            </a:r>
            <a:r>
              <a:rPr kumimoji="1" lang="zh-CN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</a:t>
            </a:r>
            <a:r>
              <a:rPr kumimoji="1" lang="en-US" altLang="zh-CN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K</a:t>
            </a:r>
            <a:r>
              <a:rPr kumimoji="1" lang="en-US" altLang="zh-CN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”</a:t>
            </a:r>
            <a:r>
              <a:rPr kumimoji="1" lang="zh-CN" altLang="en-US" sz="3200" b="1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表示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它表示</a:t>
            </a:r>
            <a:r>
              <a:rPr kumimoji="1" lang="zh-CN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在</a:t>
            </a:r>
            <a:r>
              <a:rPr kumimoji="1" lang="en-US" altLang="zh-CN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24</a:t>
            </a:r>
            <a:r>
              <a:rPr kumimoji="1" lang="zh-CN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份质量的合金中黄金所占的质量分数</a:t>
            </a: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;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金溶解在王水中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蒸发后得黄色的</a:t>
            </a:r>
            <a:r>
              <a:rPr kumimoji="1" lang="en-US" altLang="zh-CN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HAuCl</a:t>
            </a:r>
            <a:r>
              <a:rPr kumimoji="1" lang="en-US" altLang="zh-CN" sz="3200" b="1" u="sng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kumimoji="1" lang="en-US" altLang="zh-CN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·4H</a:t>
            </a:r>
            <a:r>
              <a:rPr kumimoji="1" lang="en-US" altLang="zh-CN" sz="3200" b="1" u="sng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O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加热放出</a:t>
            </a:r>
            <a:r>
              <a:rPr kumimoji="1" lang="en-US" altLang="zh-CN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HCl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留下红色晶体</a:t>
            </a:r>
            <a:r>
              <a:rPr kumimoji="1" lang="en-US" altLang="zh-CN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AuCl</a:t>
            </a:r>
            <a:r>
              <a:rPr kumimoji="1" lang="en-US" altLang="zh-CN" sz="3200" b="1" u="sng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加热到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175℃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变成</a:t>
            </a:r>
            <a:r>
              <a:rPr kumimoji="1" lang="en-US" altLang="zh-CN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AuCl</a:t>
            </a:r>
            <a:r>
              <a:rPr kumimoji="1" lang="zh-CN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和</a:t>
            </a:r>
            <a:r>
              <a:rPr kumimoji="1" lang="en-US" altLang="zh-CN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Cl</a:t>
            </a:r>
            <a:r>
              <a:rPr kumimoji="1" lang="en-US" altLang="zh-CN" sz="3200" b="1" u="sng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温度更高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得到</a:t>
            </a:r>
            <a:r>
              <a:rPr kumimoji="1" lang="en-US" altLang="zh-CN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Au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 </a:t>
            </a:r>
            <a:endParaRPr kumimoji="1"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82276" name="AutoShape 4"/>
          <p:cNvSpPr>
            <a:spLocks noChangeArrowheads="1"/>
          </p:cNvSpPr>
          <p:nvPr/>
        </p:nvSpPr>
        <p:spPr bwMode="auto">
          <a:xfrm>
            <a:off x="468312" y="188913"/>
            <a:ext cx="1871439" cy="720725"/>
          </a:xfrm>
          <a:prstGeom prst="cloudCallout">
            <a:avLst>
              <a:gd name="adj1" fmla="val 45481"/>
              <a:gd name="adj2" fmla="val 90088"/>
            </a:avLst>
          </a:prstGeom>
          <a:solidFill>
            <a:srgbClr val="FF3399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zh-CN" altLang="en-US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问题</a:t>
            </a:r>
            <a:endParaRPr lang="zh-CN" altLang="en-US" sz="3200" b="1" dirty="0">
              <a:solidFill>
                <a:srgbClr val="11111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82277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E1733BCC-DA28-424B-97A7-D45344F9DEBE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1" grpId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11"/>
          <p:cNvSpPr>
            <a:spLocks noChangeArrowheads="1"/>
          </p:cNvSpPr>
          <p:nvPr/>
        </p:nvSpPr>
        <p:spPr bwMode="auto">
          <a:xfrm>
            <a:off x="2500313" y="908050"/>
            <a:ext cx="40322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lang="en-US" altLang="zh-CN" sz="4800" dirty="0">
                <a:solidFill>
                  <a:srgbClr val="111111"/>
                </a:solidFill>
              </a:rPr>
              <a:t>9.6 </a:t>
            </a:r>
            <a:r>
              <a:rPr lang="zh-CN" altLang="en-US" sz="4800" dirty="0">
                <a:solidFill>
                  <a:srgbClr val="111111"/>
                </a:solidFill>
              </a:rPr>
              <a:t>锌族金属</a:t>
            </a:r>
            <a:r>
              <a:rPr lang="en-US" altLang="zh-CN" sz="4800" dirty="0">
                <a:solidFill>
                  <a:srgbClr val="111111"/>
                </a:solidFill>
              </a:rPr>
              <a:t> </a:t>
            </a:r>
            <a:endParaRPr lang="en-US" altLang="zh-CN" sz="4800" dirty="0">
              <a:solidFill>
                <a:srgbClr val="111111"/>
              </a:solidFill>
            </a:endParaRPr>
          </a:p>
        </p:txBody>
      </p:sp>
      <p:sp>
        <p:nvSpPr>
          <p:cNvPr id="209922" name="Rectangle 12"/>
          <p:cNvSpPr>
            <a:spLocks noChangeArrowheads="1"/>
          </p:cNvSpPr>
          <p:nvPr/>
        </p:nvSpPr>
        <p:spPr bwMode="auto">
          <a:xfrm>
            <a:off x="2755900" y="2570163"/>
            <a:ext cx="454501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4000">
                <a:solidFill>
                  <a:srgbClr val="111111"/>
                </a:solidFill>
              </a:rPr>
              <a:t>9.6.1 </a:t>
            </a:r>
            <a:r>
              <a:rPr lang="zh-CN" altLang="en-US" sz="4000">
                <a:solidFill>
                  <a:srgbClr val="111111"/>
                </a:solidFill>
              </a:rPr>
              <a:t>锌族金属通性 </a:t>
            </a:r>
            <a:endParaRPr lang="zh-CN" altLang="en-US" sz="4000">
              <a:solidFill>
                <a:srgbClr val="111111"/>
              </a:solidFill>
            </a:endParaRPr>
          </a:p>
        </p:txBody>
      </p:sp>
      <p:sp>
        <p:nvSpPr>
          <p:cNvPr id="209923" name="Rectangle 13"/>
          <p:cNvSpPr>
            <a:spLocks noChangeArrowheads="1"/>
          </p:cNvSpPr>
          <p:nvPr/>
        </p:nvSpPr>
        <p:spPr bwMode="auto">
          <a:xfrm>
            <a:off x="2757488" y="3486150"/>
            <a:ext cx="3519487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4000">
                <a:solidFill>
                  <a:srgbClr val="111111"/>
                </a:solidFill>
              </a:rPr>
              <a:t>9.6.2 </a:t>
            </a:r>
            <a:r>
              <a:rPr lang="zh-CN" altLang="en-US" sz="4000">
                <a:solidFill>
                  <a:srgbClr val="111111"/>
                </a:solidFill>
              </a:rPr>
              <a:t>锌族单质 </a:t>
            </a:r>
            <a:endParaRPr lang="zh-CN" altLang="en-US" sz="4000">
              <a:solidFill>
                <a:srgbClr val="111111"/>
              </a:solidFill>
            </a:endParaRPr>
          </a:p>
        </p:txBody>
      </p:sp>
      <p:sp>
        <p:nvSpPr>
          <p:cNvPr id="209924" name="Rectangle 14"/>
          <p:cNvSpPr>
            <a:spLocks noChangeArrowheads="1"/>
          </p:cNvSpPr>
          <p:nvPr/>
        </p:nvSpPr>
        <p:spPr bwMode="auto">
          <a:xfrm>
            <a:off x="2792413" y="4422775"/>
            <a:ext cx="403225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4000">
                <a:solidFill>
                  <a:srgbClr val="111111"/>
                </a:solidFill>
              </a:rPr>
              <a:t>9.6.3 </a:t>
            </a:r>
            <a:r>
              <a:rPr lang="zh-CN" altLang="en-US" sz="4000">
                <a:solidFill>
                  <a:srgbClr val="111111"/>
                </a:solidFill>
              </a:rPr>
              <a:t>锌族化合物 </a:t>
            </a:r>
            <a:endParaRPr lang="zh-CN" altLang="en-US" sz="4000">
              <a:solidFill>
                <a:srgbClr val="111111"/>
              </a:solidFill>
            </a:endParaRPr>
          </a:p>
        </p:txBody>
      </p:sp>
      <p:pic>
        <p:nvPicPr>
          <p:cNvPr id="209925" name="Picture 17" descr="_16889762220338502556[1]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63738" y="2717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6" name="Picture 18" descr="_16889762220338502556[1]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63738" y="3632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7" name="Picture 19" descr="_16889762220338502556[1]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43100" y="45688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8" name="Rectangle 2"/>
          <p:cNvSpPr>
            <a:spLocks noChangeArrowheads="1"/>
          </p:cNvSpPr>
          <p:nvPr/>
        </p:nvSpPr>
        <p:spPr bwMode="auto">
          <a:xfrm>
            <a:off x="8243888" y="6092825"/>
            <a:ext cx="6492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182D94FA-5FC4-4006-8D3B-BC116E22C24B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100138" y="1328738"/>
            <a:ext cx="7648575" cy="3046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dirty="0"/>
              <a:t>IIB </a:t>
            </a:r>
            <a:r>
              <a:rPr lang="zh-CN" altLang="en-US" dirty="0"/>
              <a:t>族元素的某些性质类似于 </a:t>
            </a:r>
            <a:r>
              <a:rPr lang="en-US" altLang="zh-CN" i="1" dirty="0"/>
              <a:t>p</a:t>
            </a:r>
            <a:r>
              <a:rPr lang="en-US" altLang="zh-CN" dirty="0"/>
              <a:t> </a:t>
            </a:r>
            <a:r>
              <a:rPr lang="zh-CN" altLang="en-US" dirty="0"/>
              <a:t>区金属</a:t>
            </a:r>
            <a:endParaRPr kumimoji="1" lang="en-US" altLang="zh-CN" dirty="0"/>
          </a:p>
          <a:p>
            <a:pPr eaLnBrk="0" hangingPunct="0">
              <a:lnSpc>
                <a:spcPct val="150000"/>
              </a:lnSpc>
            </a:pPr>
            <a:r>
              <a:rPr kumimoji="1" lang="zh-CN" altLang="en-US" dirty="0"/>
              <a:t>●  锌族原子结构特征为</a:t>
            </a:r>
            <a:r>
              <a:rPr kumimoji="1" lang="en-US" altLang="zh-CN" dirty="0"/>
              <a:t>(n-1)d</a:t>
            </a:r>
            <a:r>
              <a:rPr kumimoji="1" lang="en-US" altLang="zh-CN" baseline="30000" dirty="0"/>
              <a:t>10 </a:t>
            </a:r>
            <a:r>
              <a:rPr kumimoji="1" lang="en-US" altLang="zh-CN" dirty="0"/>
              <a:t>ns</a:t>
            </a:r>
            <a:r>
              <a:rPr kumimoji="1" lang="en-US" altLang="zh-CN" baseline="30000" dirty="0"/>
              <a:t>2</a:t>
            </a:r>
            <a:r>
              <a:rPr kumimoji="1" lang="en-US" altLang="zh-CN" dirty="0"/>
              <a:t>,   </a:t>
            </a:r>
            <a:endParaRPr kumimoji="1" lang="en-US" altLang="zh-CN" dirty="0"/>
          </a:p>
          <a:p>
            <a:pPr eaLnBrk="0" hangingPunct="0">
              <a:lnSpc>
                <a:spcPct val="150000"/>
              </a:lnSpc>
            </a:pPr>
            <a:r>
              <a:rPr lang="zh-CN" altLang="en-US" dirty="0"/>
              <a:t>氧化</a:t>
            </a:r>
            <a:r>
              <a:rPr lang="zh-CN" altLang="en-US" dirty="0" smtClean="0"/>
              <a:t>态情况：</a:t>
            </a:r>
            <a:r>
              <a:rPr lang="en-US" altLang="zh-CN" dirty="0"/>
              <a:t>Zn  +2   Cd  +2  </a:t>
            </a:r>
            <a:r>
              <a:rPr lang="en-US" altLang="zh-CN" dirty="0" smtClean="0"/>
              <a:t> Hg   </a:t>
            </a:r>
            <a:r>
              <a:rPr lang="en-US" altLang="zh-CN" dirty="0"/>
              <a:t>+1  +2</a:t>
            </a:r>
            <a:endParaRPr lang="en-US" altLang="zh-CN" dirty="0"/>
          </a:p>
          <a:p>
            <a:pPr eaLnBrk="0" hangingPunct="0">
              <a:lnSpc>
                <a:spcPct val="150000"/>
              </a:lnSpc>
            </a:pPr>
            <a:r>
              <a:rPr kumimoji="1" lang="en-US" altLang="zh-CN" dirty="0" smtClean="0"/>
              <a:t>                                                      Hg</a:t>
            </a:r>
            <a:r>
              <a:rPr kumimoji="1" lang="en-US" altLang="zh-CN" baseline="-25000" dirty="0" smtClean="0"/>
              <a:t>2</a:t>
            </a:r>
            <a:r>
              <a:rPr kumimoji="1" lang="en-US" altLang="zh-CN" baseline="30000" dirty="0" smtClean="0"/>
              <a:t>2</a:t>
            </a:r>
            <a:r>
              <a:rPr kumimoji="1" lang="en-US" altLang="zh-CN" baseline="30000" dirty="0"/>
              <a:t>+  </a:t>
            </a:r>
            <a:endParaRPr kumimoji="1" lang="en-US" altLang="zh-CN" dirty="0"/>
          </a:p>
        </p:txBody>
      </p:sp>
      <p:sp>
        <p:nvSpPr>
          <p:cNvPr id="210946" name="Rectangle 3"/>
          <p:cNvSpPr>
            <a:spLocks noChangeArrowheads="1"/>
          </p:cNvSpPr>
          <p:nvPr/>
        </p:nvSpPr>
        <p:spPr bwMode="auto">
          <a:xfrm>
            <a:off x="955675" y="503238"/>
            <a:ext cx="5545138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3600">
                <a:solidFill>
                  <a:srgbClr val="0000FF"/>
                </a:solidFill>
              </a:rPr>
              <a:t>9.6.1 </a:t>
            </a:r>
            <a:r>
              <a:rPr lang="zh-CN" altLang="en-US" sz="3600">
                <a:solidFill>
                  <a:srgbClr val="0000FF"/>
                </a:solidFill>
              </a:rPr>
              <a:t>锌族金属的基本性质</a:t>
            </a:r>
            <a:endParaRPr lang="zh-CN" altLang="en-US" sz="3600">
              <a:solidFill>
                <a:srgbClr val="0000FF"/>
              </a:solidFill>
            </a:endParaRPr>
          </a:p>
        </p:txBody>
      </p:sp>
      <p:sp>
        <p:nvSpPr>
          <p:cNvPr id="210947" name="Rectangle 5"/>
          <p:cNvSpPr>
            <a:spLocks noChangeArrowheads="1"/>
          </p:cNvSpPr>
          <p:nvPr/>
        </p:nvSpPr>
        <p:spPr bwMode="auto">
          <a:xfrm>
            <a:off x="8027988" y="6092825"/>
            <a:ext cx="7032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F6F63F2B-1916-417C-BF3E-7F37C38597A8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16013" y="4576763"/>
            <a:ext cx="6408737" cy="137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kumimoji="1" lang="zh-CN" altLang="en-US"/>
              <a:t>●   成键特征</a:t>
            </a:r>
            <a:r>
              <a:rPr kumimoji="1" lang="en-US" altLang="zh-CN"/>
              <a:t>:  </a:t>
            </a:r>
            <a:r>
              <a:rPr kumimoji="1" lang="zh-CN" altLang="en-US"/>
              <a:t>有一定的共价成分</a:t>
            </a:r>
            <a:endParaRPr kumimoji="1" lang="zh-CN" altLang="en-US"/>
          </a:p>
          <a:p>
            <a:pPr eaLnBrk="0" hangingPunct="0">
              <a:lnSpc>
                <a:spcPct val="130000"/>
              </a:lnSpc>
            </a:pPr>
            <a:r>
              <a:rPr kumimoji="1" lang="zh-CN" altLang="en-US"/>
              <a:t>                          容易形成配合物</a:t>
            </a:r>
            <a:endParaRPr lang="zh-CN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1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1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1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827088" y="692150"/>
            <a:ext cx="7994650" cy="50167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kumimoji="1" lang="zh-CN" altLang="en-US" dirty="0"/>
              <a:t>● </a:t>
            </a:r>
            <a:r>
              <a:rPr kumimoji="1" lang="en-US" altLang="zh-CN" dirty="0" smtClean="0">
                <a:solidFill>
                  <a:srgbClr val="0000FF"/>
                </a:solidFill>
              </a:rPr>
              <a:t>IIB(Zn/Cd/Hg) </a:t>
            </a:r>
            <a:r>
              <a:rPr kumimoji="1" lang="zh-CN" altLang="en-US" dirty="0">
                <a:solidFill>
                  <a:srgbClr val="0000FF"/>
                </a:solidFill>
              </a:rPr>
              <a:t>的活泼性依次减弱</a:t>
            </a:r>
            <a:r>
              <a:rPr kumimoji="1" lang="zh-CN" altLang="en-US" dirty="0"/>
              <a:t>，</a:t>
            </a:r>
            <a:r>
              <a:rPr kumimoji="1" lang="zh-CN" altLang="en-US" dirty="0" smtClean="0"/>
              <a:t>与</a:t>
            </a:r>
            <a:r>
              <a:rPr kumimoji="1" lang="en-US" altLang="zh-CN" dirty="0" smtClean="0">
                <a:solidFill>
                  <a:srgbClr val="FF0000"/>
                </a:solidFill>
              </a:rPr>
              <a:t>IIA</a:t>
            </a:r>
            <a:r>
              <a:rPr kumimoji="1" lang="zh-CN" altLang="en-US" dirty="0" smtClean="0">
                <a:solidFill>
                  <a:srgbClr val="FF0000"/>
                </a:solidFill>
              </a:rPr>
              <a:t>金属</a:t>
            </a:r>
            <a:r>
              <a:rPr kumimoji="1" lang="en-US" altLang="zh-CN" dirty="0" smtClean="0"/>
              <a:t>(Be-Mg- </a:t>
            </a:r>
            <a:r>
              <a:rPr kumimoji="1" lang="en-US" altLang="zh-CN" dirty="0"/>
              <a:t>Ca-</a:t>
            </a:r>
            <a:r>
              <a:rPr kumimoji="1" lang="en-US" altLang="zh-CN" dirty="0" err="1"/>
              <a:t>Sr</a:t>
            </a:r>
            <a:r>
              <a:rPr kumimoji="1" lang="en-US" altLang="zh-CN" dirty="0"/>
              <a:t>-Ba)</a:t>
            </a:r>
            <a:r>
              <a:rPr kumimoji="1" lang="zh-CN" altLang="en-US" dirty="0"/>
              <a:t>活泼性顺序相反</a:t>
            </a:r>
            <a:endParaRPr kumimoji="1" lang="zh-CN" altLang="en-US" dirty="0"/>
          </a:p>
          <a:p>
            <a:pPr eaLnBrk="0" hangingPunct="0">
              <a:lnSpc>
                <a:spcPct val="200000"/>
              </a:lnSpc>
            </a:pPr>
            <a:r>
              <a:rPr kumimoji="1" lang="zh-CN" altLang="en-US" dirty="0"/>
              <a:t>● 从 </a:t>
            </a:r>
            <a:r>
              <a:rPr lang="en-US" altLang="zh-CN" dirty="0"/>
              <a:t>IB→IIB</a:t>
            </a:r>
            <a:r>
              <a:rPr lang="zh-CN" altLang="en-US" dirty="0"/>
              <a:t>族，金属活泼性增强</a:t>
            </a:r>
            <a:endParaRPr lang="zh-CN" altLang="en-US" dirty="0"/>
          </a:p>
          <a:p>
            <a:pPr eaLnBrk="0" hangingPunct="0">
              <a:lnSpc>
                <a:spcPct val="200000"/>
              </a:lnSpc>
            </a:pPr>
            <a:r>
              <a:rPr lang="zh-CN" altLang="en-US" dirty="0"/>
              <a:t>     </a:t>
            </a:r>
            <a:r>
              <a:rPr lang="en-US" altLang="zh-CN" dirty="0"/>
              <a:t>IA(</a:t>
            </a:r>
            <a:r>
              <a:rPr lang="zh-CN" altLang="en-US" dirty="0"/>
              <a:t>碱金属</a:t>
            </a:r>
            <a:r>
              <a:rPr lang="en-US" altLang="zh-CN" dirty="0"/>
              <a:t>)→II A (</a:t>
            </a:r>
            <a:r>
              <a:rPr lang="zh-CN" altLang="en-US" dirty="0"/>
              <a:t>碱土金属</a:t>
            </a:r>
            <a:r>
              <a:rPr lang="en-US" altLang="zh-CN" dirty="0"/>
              <a:t>) </a:t>
            </a:r>
            <a:r>
              <a:rPr lang="zh-CN" altLang="en-US" dirty="0"/>
              <a:t>活泼性减弱</a:t>
            </a:r>
            <a:endParaRPr kumimoji="1" lang="zh-CN" altLang="en-US" dirty="0"/>
          </a:p>
          <a:p>
            <a:pPr eaLnBrk="0" hangingPunct="0">
              <a:lnSpc>
                <a:spcPct val="200000"/>
              </a:lnSpc>
            </a:pPr>
            <a:r>
              <a:rPr kumimoji="1" lang="zh-CN" altLang="en-US" dirty="0">
                <a:solidFill>
                  <a:srgbClr val="FF0000"/>
                </a:solidFill>
              </a:rPr>
              <a:t>     </a:t>
            </a:r>
            <a:r>
              <a:rPr kumimoji="1" lang="en-US" altLang="zh-CN" dirty="0">
                <a:solidFill>
                  <a:srgbClr val="FF0000"/>
                </a:solidFill>
              </a:rPr>
              <a:t>Zn </a:t>
            </a:r>
            <a:r>
              <a:rPr kumimoji="1" lang="en-US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&gt;</a:t>
            </a:r>
            <a:r>
              <a:rPr kumimoji="1" lang="en-US" altLang="zh-CN" dirty="0">
                <a:solidFill>
                  <a:srgbClr val="FF0000"/>
                </a:solidFill>
              </a:rPr>
              <a:t> Cd &gt; H &gt; Cu &gt; Hg &gt; Ag &gt; Au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11970" name="Rectangle 3"/>
          <p:cNvSpPr>
            <a:spLocks noChangeArrowheads="1"/>
          </p:cNvSpPr>
          <p:nvPr/>
        </p:nvSpPr>
        <p:spPr bwMode="auto">
          <a:xfrm>
            <a:off x="8147050" y="6021388"/>
            <a:ext cx="6746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2476AD71-F14D-4A30-B009-5A2750078B66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pic>
        <p:nvPicPr>
          <p:cNvPr id="4" name="Picture 6" descr="b16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73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http://e.hiphotos.baidu.com/baike/c0%3Dbaike80%2C5%2C5%2C80%2C26/sign=8168f80a02087bf469e15fbb93ba3c49/77c6a7efce1b9d1661075d20f3deb48f8d5464ab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21075" y="2566988"/>
            <a:ext cx="2592388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4" descr="http://a.hiphotos.baidu.com/baike/c0%3Dbaike80%2C5%2C5%2C80%2C26/sign=d30ca8c4c9ea15ce55e3e85bd7695196/3ac79f3df8dcd1006a963e60728b4710b9122f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619625"/>
            <a:ext cx="2732087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8" descr="http://a.hiphotos.baidu.com/baike/c0%3Dbaike180%2C5%2C5%2C180%2C60/sign=87bb47ca252dd42a4b0409f9625230d0/77094b36acaf2eddf35d5b4a8d1001e9380193e0.jpg"/>
          <p:cNvPicPr>
            <a:picLocks noChangeAspect="1" noChangeArrowheads="1"/>
          </p:cNvPicPr>
          <p:nvPr/>
        </p:nvPicPr>
        <p:blipFill>
          <a:blip r:embed="rId3" cstate="print"/>
          <a:srcRect l="13834" t="10794" r="6139" b="9486"/>
          <a:stretch>
            <a:fillRect/>
          </a:stretch>
        </p:blipFill>
        <p:spPr bwMode="auto">
          <a:xfrm>
            <a:off x="2289175" y="4613275"/>
            <a:ext cx="24638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10" descr="http://g.hiphotos.baidu.com/baike/c0%3Dbaike180%2C5%2C5%2C180%2C60/sign=c3937e11b2b7d0a26fc40ccfaa861d6c/b58f8c5494eef01f548e0a66e0fe9925bd317dfe.jpg"/>
          <p:cNvPicPr>
            <a:picLocks noChangeAspect="1" noChangeArrowheads="1"/>
          </p:cNvPicPr>
          <p:nvPr/>
        </p:nvPicPr>
        <p:blipFill>
          <a:blip r:embed="rId4" cstate="print"/>
          <a:srcRect l="6134" t="11174" r="7874" b="15906"/>
          <a:stretch>
            <a:fillRect/>
          </a:stretch>
        </p:blipFill>
        <p:spPr bwMode="auto">
          <a:xfrm>
            <a:off x="6257925" y="2543175"/>
            <a:ext cx="263525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矩形 3"/>
          <p:cNvSpPr>
            <a:spLocks noChangeArrowheads="1"/>
          </p:cNvSpPr>
          <p:nvPr/>
        </p:nvSpPr>
        <p:spPr bwMode="auto">
          <a:xfrm>
            <a:off x="911225" y="136525"/>
            <a:ext cx="7981950" cy="23821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>
                <a:solidFill>
                  <a:srgbClr val="0000FF"/>
                </a:solidFill>
              </a:rPr>
              <a:t>锂电池： </a:t>
            </a:r>
            <a:r>
              <a:rPr kumimoji="1" lang="zh-CN" altLang="en-US" dirty="0" smtClean="0">
                <a:solidFill>
                  <a:srgbClr val="111111"/>
                </a:solidFill>
              </a:rPr>
              <a:t>锂</a:t>
            </a:r>
            <a:r>
              <a:rPr kumimoji="1" lang="zh-CN" altLang="en-US" dirty="0">
                <a:solidFill>
                  <a:srgbClr val="111111"/>
                </a:solidFill>
              </a:rPr>
              <a:t>资源的主要</a:t>
            </a:r>
            <a:r>
              <a:rPr kumimoji="1" lang="zh-CN" altLang="en-US" dirty="0" smtClean="0">
                <a:solidFill>
                  <a:srgbClr val="111111"/>
                </a:solidFill>
              </a:rPr>
              <a:t>应用</a:t>
            </a:r>
            <a:r>
              <a:rPr kumimoji="1" lang="en-US" altLang="zh-CN" dirty="0" smtClean="0">
                <a:solidFill>
                  <a:srgbClr val="111111"/>
                </a:solidFill>
              </a:rPr>
              <a:t>，</a:t>
            </a:r>
            <a:r>
              <a:rPr kumimoji="1" lang="zh-CN" altLang="en-US" dirty="0" smtClean="0">
                <a:solidFill>
                  <a:srgbClr val="111111"/>
                </a:solidFill>
              </a:rPr>
              <a:t>如</a:t>
            </a:r>
            <a:r>
              <a:rPr lang="zh-CN" altLang="en-US" dirty="0" smtClean="0"/>
              <a:t>锂</a:t>
            </a:r>
            <a:r>
              <a:rPr lang="zh-CN" altLang="en-US" dirty="0"/>
              <a:t>金属电池和锂离子</a:t>
            </a:r>
            <a:r>
              <a:rPr lang="zh-CN" altLang="en-US" dirty="0" smtClean="0"/>
              <a:t>电池等</a:t>
            </a:r>
            <a:r>
              <a:rPr lang="en-US" altLang="zh-CN" dirty="0" smtClean="0"/>
              <a:t>，</a:t>
            </a:r>
            <a:r>
              <a:rPr lang="zh-CN" altLang="en-US" dirty="0" smtClean="0"/>
              <a:t>是</a:t>
            </a:r>
            <a:r>
              <a:rPr lang="zh-CN" altLang="en-US" dirty="0"/>
              <a:t>一类由锂金属或锂合金为负极材料、使用非水电解质溶液的电池。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kumimoji="1" lang="en-US" altLang="zh-CN" sz="2800" dirty="0">
                <a:solidFill>
                  <a:srgbClr val="0000FF"/>
                </a:solidFill>
              </a:rPr>
              <a:t>http://en.wikipedia.org/wiki/Lithium_battery</a:t>
            </a:r>
            <a:endParaRPr kumimoji="1"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50182" name="TextBox 4"/>
          <p:cNvSpPr txBox="1">
            <a:spLocks noChangeArrowheads="1"/>
          </p:cNvSpPr>
          <p:nvPr/>
        </p:nvSpPr>
        <p:spPr bwMode="auto">
          <a:xfrm>
            <a:off x="7552946" y="5141028"/>
            <a:ext cx="1296987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/>
              <a:t>锂电池公交车</a:t>
            </a:r>
            <a:r>
              <a:rPr lang="en-US" altLang="zh-CN" sz="2400" dirty="0"/>
              <a:t>-</a:t>
            </a:r>
            <a:r>
              <a:rPr lang="zh-CN" altLang="en-US" sz="2400" dirty="0"/>
              <a:t>阿联酋</a:t>
            </a:r>
            <a:endParaRPr lang="zh-CN" altLang="en-US" sz="2400" dirty="0"/>
          </a:p>
        </p:txBody>
      </p:sp>
      <p:pic>
        <p:nvPicPr>
          <p:cNvPr id="50183" name="Picture 12" descr="串联一起的锂--亚硫酰氯电池组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3156" y="2651124"/>
            <a:ext cx="2332038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14" descr="http://upload.wikimedia.org/wikipedia/commons/thumb/3/32/Lithium_batteries_9v_AA_AAA.jpeg/220px-Lithium_batteries_9v_AA_AAA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8513" y="4505325"/>
            <a:ext cx="16129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902575" y="6305233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50FB5D13-DD0F-43DA-97C5-DBBC074F9915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/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5093" name="Group 37"/>
          <p:cNvGraphicFramePr>
            <a:graphicFrameLocks noGrp="1"/>
          </p:cNvGraphicFramePr>
          <p:nvPr>
            <p:ph/>
          </p:nvPr>
        </p:nvGraphicFramePr>
        <p:xfrm>
          <a:off x="0" y="1196975"/>
          <a:ext cx="9144000" cy="5426076"/>
        </p:xfrm>
        <a:graphic>
          <a:graphicData uri="http://schemas.openxmlformats.org/drawingml/2006/table">
            <a:tbl>
              <a:tblPr/>
              <a:tblGrid>
                <a:gridCol w="2339975"/>
                <a:gridCol w="3600450"/>
                <a:gridCol w="3203575"/>
              </a:tblGrid>
              <a:tr h="5791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性质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锌族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碱土金属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9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熔沸点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熔沸点很低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,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Hg</a:t>
                      </a: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在常温下是液体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熔沸点高于锌族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9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化学活泼性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比碱土金属差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,</a:t>
                      </a: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且</a:t>
                      </a: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从上到下依次减弱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活泼性高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,</a:t>
                      </a: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且</a:t>
                      </a: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从上到下依次增强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氧化态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+2(Hg</a:t>
                      </a: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有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+1)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+2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9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氢氧化物碱性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碱性较弱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,</a:t>
                      </a: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从上到下碱性增强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是</a:t>
                      </a: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强碱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,</a:t>
                      </a: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从上到下碱性增强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9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形成配合物的能力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有很强的形成配合物的倾向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与一些螯合剂可形成螯合物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24" name="Text Box 33"/>
          <p:cNvSpPr txBox="1">
            <a:spLocks noChangeArrowheads="1"/>
          </p:cNvSpPr>
          <p:nvPr/>
        </p:nvSpPr>
        <p:spPr bwMode="auto">
          <a:xfrm>
            <a:off x="1619250" y="476250"/>
            <a:ext cx="547370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锌族与碱土金属的性质比较</a:t>
            </a:r>
            <a:endParaRPr kumimoji="1"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7425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7865E430-C163-43C8-A481-85AD5738CB08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755650" y="2060575"/>
            <a:ext cx="7345363" cy="31400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zh-CN" altLang="en-US" sz="3600" b="1">
                <a:latin typeface="Times New Roman" panose="02020603050405020304" pitchFamily="18" charset="0"/>
                <a:ea typeface="楷体" panose="02010609060101010101" pitchFamily="49" charset="-122"/>
              </a:rPr>
              <a:t>解</a:t>
            </a:r>
            <a:r>
              <a:rPr kumimoji="1" lang="en-US" altLang="zh-CN" sz="3600" b="1">
                <a:latin typeface="Times New Roman" panose="02020603050405020304" pitchFamily="18" charset="0"/>
                <a:ea typeface="楷体" panose="02010609060101010101" pitchFamily="49" charset="-122"/>
              </a:rPr>
              <a:t>:</a:t>
            </a:r>
            <a:r>
              <a:rPr kumimoji="1" lang="zh-CN" altLang="en-US" sz="3600" b="1">
                <a:latin typeface="Times New Roman" panose="02020603050405020304" pitchFamily="18" charset="0"/>
                <a:ea typeface="楷体" panose="02010609060101010101" pitchFamily="49" charset="-122"/>
              </a:rPr>
              <a:t>因</a:t>
            </a:r>
            <a:r>
              <a:rPr kumimoji="1" lang="en-US" altLang="zh-CN" sz="3600" b="1">
                <a:latin typeface="Times New Roman" panose="02020603050405020304" pitchFamily="18" charset="0"/>
                <a:ea typeface="楷体" panose="02010609060101010101" pitchFamily="49" charset="-122"/>
              </a:rPr>
              <a:t>Hg</a:t>
            </a:r>
            <a:r>
              <a:rPr kumimoji="1" lang="zh-CN" altLang="en-US" sz="3600" b="1">
                <a:latin typeface="Times New Roman" panose="02020603050405020304" pitchFamily="18" charset="0"/>
                <a:ea typeface="楷体" panose="02010609060101010101" pitchFamily="49" charset="-122"/>
              </a:rPr>
              <a:t>价电子构型为</a:t>
            </a:r>
            <a:r>
              <a:rPr kumimoji="1" lang="en-US" altLang="zh-CN" sz="3600" b="1">
                <a:latin typeface="Times New Roman" panose="02020603050405020304" pitchFamily="18" charset="0"/>
                <a:ea typeface="楷体" panose="02010609060101010101" pitchFamily="49" charset="-122"/>
              </a:rPr>
              <a:t>5d</a:t>
            </a:r>
            <a:r>
              <a:rPr kumimoji="1" lang="en-US" altLang="zh-CN" sz="3600" b="1" baseline="30000">
                <a:latin typeface="Times New Roman" panose="02020603050405020304" pitchFamily="18" charset="0"/>
                <a:ea typeface="楷体" panose="02010609060101010101" pitchFamily="49" charset="-122"/>
              </a:rPr>
              <a:t>10</a:t>
            </a:r>
            <a:r>
              <a:rPr kumimoji="1" lang="en-US" altLang="zh-CN" sz="3600" b="1">
                <a:latin typeface="Times New Roman" panose="02020603050405020304" pitchFamily="18" charset="0"/>
                <a:ea typeface="楷体" panose="02010609060101010101" pitchFamily="49" charset="-122"/>
              </a:rPr>
              <a:t>6s</a:t>
            </a:r>
            <a:r>
              <a:rPr kumimoji="1" lang="en-US" altLang="zh-CN" sz="3600" b="1" baseline="30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600" b="1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600" b="1">
                <a:latin typeface="Times New Roman" panose="02020603050405020304" pitchFamily="18" charset="0"/>
                <a:ea typeface="楷体" panose="02010609060101010101" pitchFamily="49" charset="-122"/>
              </a:rPr>
              <a:t>属全满结构</a:t>
            </a:r>
            <a:r>
              <a:rPr kumimoji="1" lang="en-US" altLang="zh-CN" sz="3600" b="1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600" b="1">
                <a:latin typeface="Times New Roman" panose="02020603050405020304" pitchFamily="18" charset="0"/>
                <a:ea typeface="楷体" panose="02010609060101010101" pitchFamily="49" charset="-122"/>
              </a:rPr>
              <a:t>且</a:t>
            </a:r>
            <a:r>
              <a:rPr kumimoji="1" lang="en-US" altLang="zh-CN" sz="3600" b="1">
                <a:latin typeface="Times New Roman" panose="02020603050405020304" pitchFamily="18" charset="0"/>
                <a:ea typeface="楷体" panose="02010609060101010101" pitchFamily="49" charset="-122"/>
              </a:rPr>
              <a:t>6s</a:t>
            </a:r>
            <a:r>
              <a:rPr kumimoji="1" lang="zh-CN" altLang="en-US" sz="3600" b="1">
                <a:latin typeface="Times New Roman" panose="02020603050405020304" pitchFamily="18" charset="0"/>
                <a:ea typeface="楷体" panose="02010609060101010101" pitchFamily="49" charset="-122"/>
              </a:rPr>
              <a:t>上两个电子又特别稳定</a:t>
            </a:r>
            <a:r>
              <a:rPr kumimoji="1" lang="en-US" altLang="zh-CN" sz="3600" b="1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6s</a:t>
            </a:r>
            <a:r>
              <a:rPr kumimoji="1" lang="en-US" altLang="zh-CN" sz="36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电子惰性效应</a:t>
            </a:r>
            <a:r>
              <a:rPr kumimoji="1" lang="en-US" altLang="zh-CN" sz="3600" b="1">
                <a:latin typeface="Times New Roman" panose="02020603050405020304" pitchFamily="18" charset="0"/>
                <a:ea typeface="楷体" panose="02010609060101010101" pitchFamily="49" charset="-122"/>
              </a:rPr>
              <a:t>),</a:t>
            </a:r>
            <a:r>
              <a:rPr kumimoji="1" lang="zh-CN" altLang="en-US" sz="3600" b="1">
                <a:latin typeface="Times New Roman" panose="02020603050405020304" pitchFamily="18" charset="0"/>
                <a:ea typeface="楷体" panose="02010609060101010101" pitchFamily="49" charset="-122"/>
              </a:rPr>
              <a:t>所以其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金属键特别弱</a:t>
            </a:r>
            <a:r>
              <a:rPr kumimoji="1" lang="en-US" altLang="zh-CN" sz="3600" b="1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600" b="1">
                <a:latin typeface="Times New Roman" panose="02020603050405020304" pitchFamily="18" charset="0"/>
                <a:ea typeface="楷体" panose="02010609060101010101" pitchFamily="49" charset="-122"/>
              </a:rPr>
              <a:t>是所有金属中最弱的</a:t>
            </a:r>
            <a:r>
              <a:rPr kumimoji="1" lang="en-US" altLang="zh-CN" sz="3600" b="1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600" b="1">
                <a:latin typeface="Times New Roman" panose="02020603050405020304" pitchFamily="18" charset="0"/>
                <a:ea typeface="楷体" panose="02010609060101010101" pitchFamily="49" charset="-122"/>
              </a:rPr>
              <a:t>则熔点很低</a:t>
            </a:r>
            <a:r>
              <a:rPr kumimoji="1" lang="en-US" altLang="zh-CN" sz="3600" b="1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600" b="1">
                <a:latin typeface="Times New Roman" panose="02020603050405020304" pitchFamily="18" charset="0"/>
                <a:ea typeface="楷体" panose="02010609060101010101" pitchFamily="49" charset="-122"/>
              </a:rPr>
              <a:t>在室温下为液态</a:t>
            </a:r>
            <a:r>
              <a:rPr kumimoji="1" lang="en-US" altLang="zh-CN" sz="3600" b="1">
                <a:latin typeface="Times New Roman" panose="02020603050405020304" pitchFamily="18" charset="0"/>
                <a:ea typeface="楷体" panose="02010609060101010101" pitchFamily="49" charset="-122"/>
              </a:rPr>
              <a:t>. </a:t>
            </a:r>
            <a:endParaRPr kumimoji="1" lang="en-US" altLang="zh-CN" sz="36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88419" name="Picture 3" descr="0014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237288"/>
            <a:ext cx="40322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20" name="矩形 2"/>
          <p:cNvSpPr>
            <a:spLocks noChangeArrowheads="1"/>
          </p:cNvSpPr>
          <p:nvPr/>
        </p:nvSpPr>
        <p:spPr bwMode="auto">
          <a:xfrm>
            <a:off x="585788" y="404813"/>
            <a:ext cx="7921625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</a:pPr>
            <a:r>
              <a:rPr kumimoji="1"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为什么</a:t>
            </a:r>
            <a:r>
              <a:rPr kumimoji="1"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Hg</a:t>
            </a:r>
            <a:r>
              <a:rPr kumimoji="1"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成为唯一在室温下为液态的金属</a:t>
            </a:r>
            <a:r>
              <a:rPr kumimoji="1"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?</a:t>
            </a:r>
            <a:endParaRPr kumimoji="1" lang="en-US" altLang="zh-CN" sz="36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88421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B645B88E-0CC1-4F8F-B413-7463B9D9C274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3"/>
          <p:cNvSpPr txBox="1">
            <a:spLocks noChangeArrowheads="1"/>
          </p:cNvSpPr>
          <p:nvPr/>
        </p:nvSpPr>
        <p:spPr bwMode="auto">
          <a:xfrm>
            <a:off x="827088" y="2276475"/>
            <a:ext cx="7416800" cy="28019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解：因锌族元素已是次外层的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d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电子达到饱和的第二个元素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,d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电子稳定性增强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难以失去电子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因此不出现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+3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价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而铜族元素次外层的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d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电子刚达饱和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稳定性不够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可失去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个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d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电子而出现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+3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氧化态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. </a:t>
            </a:r>
            <a:endParaRPr kumimoji="1"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89443" name="Picture 5" descr="0014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237288"/>
            <a:ext cx="40322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4" name="矩形 1"/>
          <p:cNvSpPr>
            <a:spLocks noChangeArrowheads="1"/>
          </p:cNvSpPr>
          <p:nvPr/>
        </p:nvSpPr>
        <p:spPr bwMode="auto">
          <a:xfrm>
            <a:off x="684213" y="692150"/>
            <a:ext cx="7704137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</a:pPr>
            <a:r>
              <a:rPr kumimoji="1" lang="zh-CN" altLang="en-US" sz="3600" b="1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为什么</a:t>
            </a:r>
            <a:r>
              <a:rPr kumimoji="1" lang="zh-CN" altLang="en-US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锌族不出现高于族数的</a:t>
            </a:r>
            <a:r>
              <a:rPr kumimoji="1"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+3</a:t>
            </a:r>
            <a:r>
              <a:rPr kumimoji="1" lang="zh-CN" altLang="en-US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氧化态</a:t>
            </a:r>
            <a:r>
              <a:rPr kumimoji="1"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?</a:t>
            </a:r>
            <a:endParaRPr kumimoji="1" lang="en-US" altLang="zh-CN" sz="36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89445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2A2E7AF4-6BC1-47B4-9809-28B8330B5992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2268538" y="188913"/>
            <a:ext cx="4264025" cy="5794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锌族与铜族性质的比较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679970" name="Group 34"/>
          <p:cNvGraphicFramePr>
            <a:graphicFrameLocks noGrp="1"/>
          </p:cNvGraphicFramePr>
          <p:nvPr>
            <p:ph/>
          </p:nvPr>
        </p:nvGraphicFramePr>
        <p:xfrm>
          <a:off x="0" y="836613"/>
          <a:ext cx="9144000" cy="5516614"/>
        </p:xfrm>
        <a:graphic>
          <a:graphicData uri="http://schemas.openxmlformats.org/drawingml/2006/table">
            <a:tbl>
              <a:tblPr/>
              <a:tblGrid>
                <a:gridCol w="3132138"/>
                <a:gridCol w="2735262"/>
                <a:gridCol w="3276600"/>
              </a:tblGrid>
              <a:tr h="57907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性质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铜族</a:t>
                      </a: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锌族</a:t>
                      </a: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7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原子半径</a:t>
                      </a: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小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大</a:t>
                      </a: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4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氧化态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+1,+2,+3(</a:t>
                      </a: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从上到下高价稳定性增加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)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+2(Hg</a:t>
                      </a: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有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+1)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75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熔沸点</a:t>
                      </a: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较高</a:t>
                      </a: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低熔点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,</a:t>
                      </a: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低沸点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低于碱土金属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)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7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金属活泼性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57907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氢氧化物的碱性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铜族稍强于相应的锌族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57907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配位性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均易形成配合物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195618" name="矩形 1"/>
          <p:cNvSpPr>
            <a:spLocks noChangeArrowheads="1"/>
          </p:cNvSpPr>
          <p:nvPr/>
        </p:nvSpPr>
        <p:spPr bwMode="auto">
          <a:xfrm>
            <a:off x="3348038" y="4365625"/>
            <a:ext cx="5449887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 &gt; Cd &gt; H &gt; Cu &gt; Hg &gt; Ag &gt; Au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523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81BB42E8-A8F3-4D97-A138-8C0E4F781F71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18" grpId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683568" y="764704"/>
            <a:ext cx="8280400" cy="17176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</a:pPr>
            <a:r>
              <a:rPr kumimoji="1" lang="zh-CN" altLang="en-US" sz="3200" b="1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为什么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锌族的原子半径反而大于铜族？熔沸点也反常的低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低于碱土金属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)?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为什么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Cu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的电离势和水合热均高于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Zn?</a:t>
            </a:r>
            <a:endParaRPr kumimoji="1"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92515" name="Picture 3" descr="000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604250" y="6308725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6" name="AutoShape 4"/>
          <p:cNvSpPr>
            <a:spLocks noChangeArrowheads="1"/>
          </p:cNvSpPr>
          <p:nvPr/>
        </p:nvSpPr>
        <p:spPr bwMode="auto">
          <a:xfrm>
            <a:off x="468313" y="115888"/>
            <a:ext cx="1871662" cy="720725"/>
          </a:xfrm>
          <a:prstGeom prst="cloudCallout">
            <a:avLst>
              <a:gd name="adj1" fmla="val 43907"/>
              <a:gd name="adj2" fmla="val 66741"/>
            </a:avLst>
          </a:prstGeom>
          <a:solidFill>
            <a:srgbClr val="FF3399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zh-CN" altLang="en-US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_GB2312" pitchFamily="49" charset="-122"/>
              </a:rPr>
              <a:t>问题</a:t>
            </a:r>
            <a:endParaRPr lang="zh-CN" altLang="en-US" sz="3200" b="1" dirty="0">
              <a:solidFill>
                <a:srgbClr val="11111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3568" y="2492896"/>
            <a:ext cx="8243887" cy="38020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解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: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因锌族元素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(n-1)d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层全满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,ns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层也全满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属稳定构型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其屏蔽作用大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则核对最外层电子的吸引力减小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原子半径会增加而大于铜族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  </a:t>
            </a:r>
            <a:endParaRPr kumimoji="1"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由于锌族元素价电子构型的稳定性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最外层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电子参与形成金属键的程度差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金属键较弱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所以熔沸点很低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endParaRPr kumimoji="1"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Cu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的半径小于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Zn,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有效核电荷大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电离势就大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.Cu</a:t>
            </a:r>
            <a:r>
              <a:rPr kumimoji="1" lang="en-US" altLang="zh-CN" sz="28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的离子势大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所以水合热高于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Zn</a:t>
            </a:r>
            <a:r>
              <a:rPr kumimoji="1" lang="en-US" altLang="zh-CN" sz="28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 </a:t>
            </a:r>
            <a:endParaRPr kumimoji="1"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92518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872FB3EA-3D8A-4938-A1BF-7F585990438B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2"/>
          <p:cNvSpPr>
            <a:spLocks noChangeArrowheads="1"/>
          </p:cNvSpPr>
          <p:nvPr/>
        </p:nvSpPr>
        <p:spPr bwMode="auto">
          <a:xfrm>
            <a:off x="1136650" y="757238"/>
            <a:ext cx="2900363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kumimoji="1" lang="en-US" altLang="zh-CN"/>
              <a:t>1.  </a:t>
            </a:r>
            <a:r>
              <a:rPr kumimoji="1" lang="zh-CN" altLang="en-US"/>
              <a:t>存在与冶炼</a:t>
            </a:r>
            <a:endParaRPr kumimoji="1" lang="zh-CN" altLang="en-US"/>
          </a:p>
        </p:txBody>
      </p:sp>
      <p:sp>
        <p:nvSpPr>
          <p:cNvPr id="212994" name="Rectangle 3"/>
          <p:cNvSpPr>
            <a:spLocks noChangeArrowheads="1"/>
          </p:cNvSpPr>
          <p:nvPr/>
        </p:nvSpPr>
        <p:spPr bwMode="auto">
          <a:xfrm>
            <a:off x="900113" y="209550"/>
            <a:ext cx="3311525" cy="547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3600">
                <a:solidFill>
                  <a:srgbClr val="0000FF"/>
                </a:solidFill>
              </a:rPr>
              <a:t>9.6.2 </a:t>
            </a:r>
            <a:r>
              <a:rPr lang="zh-CN" altLang="en-US" sz="3600">
                <a:solidFill>
                  <a:srgbClr val="0000FF"/>
                </a:solidFill>
              </a:rPr>
              <a:t>锌族单质</a:t>
            </a:r>
            <a:endParaRPr lang="zh-CN" altLang="en-US" sz="3600">
              <a:solidFill>
                <a:srgbClr val="0000FF"/>
              </a:solidFill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900113" y="1587500"/>
            <a:ext cx="8243887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dirty="0"/>
              <a:t>锌族</a:t>
            </a:r>
            <a:r>
              <a:rPr lang="en-US" altLang="zh-CN" dirty="0"/>
              <a:t>(</a:t>
            </a:r>
            <a:r>
              <a:rPr lang="zh-CN" altLang="en-US" dirty="0"/>
              <a:t>亲硫元素</a:t>
            </a:r>
            <a:r>
              <a:rPr lang="en-US" altLang="zh-CN" dirty="0"/>
              <a:t>),  </a:t>
            </a:r>
            <a:r>
              <a:rPr lang="zh-CN" altLang="en-US" dirty="0"/>
              <a:t>主要以硫化物</a:t>
            </a:r>
            <a:r>
              <a:rPr lang="zh-CN" altLang="en-US" dirty="0" smtClean="0"/>
              <a:t>存在</a:t>
            </a:r>
            <a:endParaRPr lang="en-US" altLang="zh-CN" dirty="0" smtClean="0"/>
          </a:p>
          <a:p>
            <a:pPr eaLnBrk="0" hangingPunct="0">
              <a:lnSpc>
                <a:spcPct val="150000"/>
              </a:lnSpc>
            </a:pPr>
            <a:r>
              <a:rPr lang="zh-CN" altLang="en-US" dirty="0" smtClean="0"/>
              <a:t>闪锌矿 </a:t>
            </a:r>
            <a:r>
              <a:rPr lang="en-US" altLang="zh-CN" dirty="0" err="1"/>
              <a:t>ZnS</a:t>
            </a:r>
            <a:r>
              <a:rPr lang="zh-CN" altLang="en-US" dirty="0"/>
              <a:t>，菱锌矿 </a:t>
            </a:r>
            <a:r>
              <a:rPr lang="en-US" altLang="zh-CN" dirty="0"/>
              <a:t>ZnCO</a:t>
            </a:r>
            <a:r>
              <a:rPr lang="en-US" altLang="zh-CN" baseline="-25000" dirty="0"/>
              <a:t>3</a:t>
            </a:r>
            <a:r>
              <a:rPr lang="zh-CN" altLang="en-US" dirty="0"/>
              <a:t>；辰砂 </a:t>
            </a:r>
            <a:r>
              <a:rPr lang="en-US" altLang="zh-CN" dirty="0" err="1"/>
              <a:t>HgS</a:t>
            </a:r>
            <a:r>
              <a:rPr lang="en-US" altLang="zh-CN" dirty="0"/>
              <a:t>/</a:t>
            </a:r>
            <a:r>
              <a:rPr lang="en-US" altLang="zh-CN" dirty="0" err="1"/>
              <a:t>CdS</a:t>
            </a:r>
            <a:endParaRPr lang="en-US" altLang="zh-CN" dirty="0"/>
          </a:p>
        </p:txBody>
      </p:sp>
      <p:grpSp>
        <p:nvGrpSpPr>
          <p:cNvPr id="7" name="Group 13"/>
          <p:cNvGrpSpPr/>
          <p:nvPr/>
        </p:nvGrpSpPr>
        <p:grpSpPr bwMode="auto">
          <a:xfrm>
            <a:off x="6659563" y="3414713"/>
            <a:ext cx="2089150" cy="2535237"/>
            <a:chOff x="657" y="1752"/>
            <a:chExt cx="1316" cy="1597"/>
          </a:xfrm>
        </p:grpSpPr>
        <p:pic>
          <p:nvPicPr>
            <p:cNvPr id="213004" name="Picture 8" descr="LHW"/>
            <p:cNvPicPr>
              <a:picLocks noChangeAspect="1" noChangeArrowheads="1"/>
            </p:cNvPicPr>
            <p:nvPr/>
          </p:nvPicPr>
          <p:blipFill>
            <a:blip r:embed="rId1" cstate="print"/>
            <a:srcRect l="6633" t="6198" r="10715" b="9436"/>
            <a:stretch>
              <a:fillRect/>
            </a:stretch>
          </p:blipFill>
          <p:spPr bwMode="auto">
            <a:xfrm>
              <a:off x="657" y="1752"/>
              <a:ext cx="1134" cy="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005" name="Rectangle 9"/>
            <p:cNvSpPr>
              <a:spLocks noChangeArrowheads="1"/>
            </p:cNvSpPr>
            <p:nvPr/>
          </p:nvSpPr>
          <p:spPr bwMode="auto">
            <a:xfrm>
              <a:off x="703" y="3022"/>
              <a:ext cx="1270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zh-CN" altLang="en-US" sz="2800"/>
                <a:t>辰砂</a:t>
              </a:r>
              <a:r>
                <a:rPr kumimoji="1" lang="en-US" altLang="zh-CN" sz="2800"/>
                <a:t>(HgS)</a:t>
              </a:r>
              <a:endParaRPr kumimoji="1" lang="en-US" altLang="zh-CN" sz="2800"/>
            </a:p>
          </p:txBody>
        </p:sp>
      </p:grpSp>
      <p:grpSp>
        <p:nvGrpSpPr>
          <p:cNvPr id="10" name="Group 12"/>
          <p:cNvGrpSpPr/>
          <p:nvPr/>
        </p:nvGrpSpPr>
        <p:grpSpPr bwMode="auto">
          <a:xfrm>
            <a:off x="1187450" y="3198813"/>
            <a:ext cx="2165350" cy="2751137"/>
            <a:chOff x="2290" y="1661"/>
            <a:chExt cx="1364" cy="1733"/>
          </a:xfrm>
        </p:grpSpPr>
        <p:pic>
          <p:nvPicPr>
            <p:cNvPr id="213002" name="Picture 7" descr="闪锌矿1"/>
            <p:cNvPicPr>
              <a:picLocks noChangeAspect="1" noChangeArrowheads="1"/>
            </p:cNvPicPr>
            <p:nvPr/>
          </p:nvPicPr>
          <p:blipFill>
            <a:blip r:embed="rId2" cstate="print"/>
            <a:srcRect l="6413" t="3073" r="16843" b="6079"/>
            <a:stretch>
              <a:fillRect/>
            </a:stretch>
          </p:blipFill>
          <p:spPr bwMode="auto">
            <a:xfrm>
              <a:off x="2426" y="1661"/>
              <a:ext cx="1089" cy="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003" name="Rectangle 10"/>
            <p:cNvSpPr>
              <a:spLocks noChangeArrowheads="1"/>
            </p:cNvSpPr>
            <p:nvPr/>
          </p:nvSpPr>
          <p:spPr bwMode="auto">
            <a:xfrm>
              <a:off x="2290" y="3067"/>
              <a:ext cx="1364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800"/>
                <a:t>闪锌矿</a:t>
              </a:r>
              <a:r>
                <a:rPr kumimoji="1" lang="en-US" altLang="zh-CN" sz="2800"/>
                <a:t>(</a:t>
              </a:r>
              <a:r>
                <a:rPr kumimoji="1" lang="en-US" altLang="en-US" sz="2800"/>
                <a:t>ZnS)</a:t>
              </a:r>
              <a:endParaRPr kumimoji="1" lang="en-US" altLang="zh-CN" sz="2800"/>
            </a:p>
          </p:txBody>
        </p:sp>
      </p:grpSp>
      <p:grpSp>
        <p:nvGrpSpPr>
          <p:cNvPr id="13" name="Group 17"/>
          <p:cNvGrpSpPr/>
          <p:nvPr/>
        </p:nvGrpSpPr>
        <p:grpSpPr bwMode="auto">
          <a:xfrm>
            <a:off x="3708400" y="3341688"/>
            <a:ext cx="2695575" cy="2608262"/>
            <a:chOff x="2064" y="1706"/>
            <a:chExt cx="1698" cy="1643"/>
          </a:xfrm>
        </p:grpSpPr>
        <p:pic>
          <p:nvPicPr>
            <p:cNvPr id="213000" name="Picture 15" descr="菱锌矿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0" y="1706"/>
              <a:ext cx="1270" cy="1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001" name="Rectangle 16"/>
            <p:cNvSpPr>
              <a:spLocks noChangeArrowheads="1"/>
            </p:cNvSpPr>
            <p:nvPr/>
          </p:nvSpPr>
          <p:spPr bwMode="auto">
            <a:xfrm>
              <a:off x="2064" y="3022"/>
              <a:ext cx="1698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r>
                <a:rPr lang="zh-CN" altLang="en-US" sz="2800"/>
                <a:t>菱锌矿</a:t>
              </a:r>
              <a:r>
                <a:rPr lang="en-US" altLang="zh-CN" sz="2800"/>
                <a:t>(ZnCO</a:t>
              </a:r>
              <a:r>
                <a:rPr lang="en-US" altLang="zh-CN" sz="2800" baseline="-25000"/>
                <a:t>3</a:t>
              </a:r>
              <a:r>
                <a:rPr lang="en-US" altLang="zh-CN" sz="2800"/>
                <a:t>) </a:t>
              </a:r>
              <a:endParaRPr lang="en-US" altLang="zh-CN" sz="2800"/>
            </a:p>
          </p:txBody>
        </p:sp>
      </p:grpSp>
      <p:sp>
        <p:nvSpPr>
          <p:cNvPr id="212999" name="Rectangle 2"/>
          <p:cNvSpPr>
            <a:spLocks noChangeArrowheads="1"/>
          </p:cNvSpPr>
          <p:nvPr/>
        </p:nvSpPr>
        <p:spPr bwMode="auto">
          <a:xfrm>
            <a:off x="8243888" y="6092825"/>
            <a:ext cx="6492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D62D9D08-8CE4-4184-9831-788B80681277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ChangeArrowheads="1"/>
          </p:cNvSpPr>
          <p:nvPr/>
        </p:nvSpPr>
        <p:spPr bwMode="auto">
          <a:xfrm>
            <a:off x="1042988" y="233363"/>
            <a:ext cx="338455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3600">
                <a:solidFill>
                  <a:srgbClr val="0000CC"/>
                </a:solidFill>
              </a:rPr>
              <a:t>2. </a:t>
            </a:r>
            <a:r>
              <a:rPr kumimoji="1" lang="zh-CN" altLang="en-US" sz="3600">
                <a:solidFill>
                  <a:srgbClr val="0000CC"/>
                </a:solidFill>
              </a:rPr>
              <a:t>单质的性质</a:t>
            </a:r>
            <a:endParaRPr kumimoji="1" lang="zh-CN" altLang="en-US" sz="3600">
              <a:solidFill>
                <a:srgbClr val="0000CC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00113" y="2781300"/>
            <a:ext cx="7775575" cy="2259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dirty="0"/>
              <a:t>    </a:t>
            </a:r>
            <a:r>
              <a:rPr kumimoji="1" lang="zh-CN" altLang="en-US" dirty="0"/>
              <a:t>锌、镉、</a:t>
            </a:r>
            <a:r>
              <a:rPr kumimoji="1" lang="zh-CN" altLang="en-US" dirty="0" smtClean="0">
                <a:solidFill>
                  <a:srgbClr val="FF0000"/>
                </a:solidFill>
              </a:rPr>
              <a:t>汞：</a:t>
            </a:r>
            <a:r>
              <a:rPr kumimoji="1" lang="zh-CN" altLang="en-US" dirty="0" smtClean="0"/>
              <a:t>为</a:t>
            </a:r>
            <a:r>
              <a:rPr kumimoji="1" lang="zh-CN" altLang="en-US" dirty="0"/>
              <a:t>银白色金属，没有</a:t>
            </a:r>
            <a:r>
              <a:rPr kumimoji="1" lang="en-US" altLang="zh-CN" dirty="0"/>
              <a:t>d</a:t>
            </a:r>
            <a:r>
              <a:rPr kumimoji="1" lang="zh-CN" altLang="en-US" dirty="0" smtClean="0"/>
              <a:t>电子参与形成金属键，其熔</a:t>
            </a:r>
            <a:r>
              <a:rPr kumimoji="1" lang="zh-CN" altLang="en-US" dirty="0"/>
              <a:t>、沸点比铜族金属低，按</a:t>
            </a:r>
            <a:r>
              <a:rPr kumimoji="1" lang="en-US" altLang="zh-CN" dirty="0" err="1"/>
              <a:t>Zn→Cd→Hg</a:t>
            </a:r>
            <a:r>
              <a:rPr kumimoji="1" lang="zh-CN" altLang="en-US" dirty="0" smtClean="0"/>
              <a:t>降低</a:t>
            </a:r>
            <a:endParaRPr kumimoji="1" lang="en-US" altLang="zh-CN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</a:pPr>
            <a:r>
              <a:rPr kumimoji="1" lang="en-US" altLang="zh-CN" dirty="0">
                <a:cs typeface="Times New Roman" panose="02020603050405020304" pitchFamily="18" charset="0"/>
              </a:rPr>
              <a:t> </a:t>
            </a:r>
            <a:r>
              <a:rPr kumimoji="1" lang="en-US" altLang="en-US" dirty="0">
                <a:cs typeface="Times New Roman" panose="02020603050405020304" pitchFamily="18" charset="0"/>
              </a:rPr>
              <a:t>Zn</a:t>
            </a:r>
            <a:r>
              <a:rPr kumimoji="1" lang="zh-CN" altLang="en-US" dirty="0">
                <a:cs typeface="Times New Roman" panose="02020603050405020304" pitchFamily="18" charset="0"/>
              </a:rPr>
              <a:t>：</a:t>
            </a:r>
            <a:r>
              <a:rPr kumimoji="1" lang="en-US" altLang="zh-CN" dirty="0">
                <a:cs typeface="Times New Roman" panose="02020603050405020304" pitchFamily="18" charset="0"/>
              </a:rPr>
              <a:t>419 </a:t>
            </a:r>
            <a:r>
              <a:rPr kumimoji="1" lang="en-US" altLang="zh-CN" baseline="30000" dirty="0" err="1">
                <a:cs typeface="Times New Roman" panose="02020603050405020304" pitchFamily="18" charset="0"/>
              </a:rPr>
              <a:t>o</a:t>
            </a:r>
            <a:r>
              <a:rPr kumimoji="1" lang="en-US" altLang="zh-CN" dirty="0" err="1">
                <a:cs typeface="Times New Roman" panose="02020603050405020304" pitchFamily="18" charset="0"/>
              </a:rPr>
              <a:t>C</a:t>
            </a:r>
            <a:r>
              <a:rPr lang="zh-CN" altLang="en-US" dirty="0">
                <a:cs typeface="Times New Roman" panose="02020603050405020304" pitchFamily="18" charset="0"/>
              </a:rPr>
              <a:t>；</a:t>
            </a:r>
            <a:r>
              <a:rPr lang="en-US" altLang="zh-CN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Cd</a:t>
            </a:r>
            <a:r>
              <a:rPr lang="zh-CN" altLang="en-US" dirty="0"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cs typeface="Times New Roman" panose="02020603050405020304" pitchFamily="18" charset="0"/>
              </a:rPr>
              <a:t>321</a:t>
            </a:r>
            <a:r>
              <a:rPr kumimoji="1" lang="en-US" altLang="zh-CN" baseline="300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baseline="30000" dirty="0" err="1">
                <a:ea typeface="宋体" panose="02010600030101010101" pitchFamily="2" charset="-122"/>
              </a:rPr>
              <a:t>o</a:t>
            </a:r>
            <a:r>
              <a:rPr kumimoji="1" lang="en-US" altLang="zh-CN" dirty="0" err="1">
                <a:ea typeface="宋体" panose="02010600030101010101" pitchFamily="2" charset="-122"/>
              </a:rPr>
              <a:t>C</a:t>
            </a:r>
            <a:r>
              <a:rPr lang="en-US" altLang="zh-CN" dirty="0">
                <a:cs typeface="Times New Roman" panose="02020603050405020304" pitchFamily="18" charset="0"/>
              </a:rPr>
              <a:t>   Hg</a:t>
            </a:r>
            <a:r>
              <a:rPr lang="zh-CN" altLang="en-US" dirty="0"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cs typeface="Times New Roman" panose="02020603050405020304" pitchFamily="18" charset="0"/>
              </a:rPr>
              <a:t>-39</a:t>
            </a:r>
            <a:r>
              <a:rPr kumimoji="1" lang="en-US" altLang="zh-CN" baseline="300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baseline="30000" dirty="0" err="1">
                <a:ea typeface="宋体" panose="02010600030101010101" pitchFamily="2" charset="-122"/>
              </a:rPr>
              <a:t>o</a:t>
            </a:r>
            <a:r>
              <a:rPr kumimoji="1" lang="en-US" altLang="zh-CN" dirty="0" err="1">
                <a:ea typeface="宋体" panose="02010600030101010101" pitchFamily="2" charset="-122"/>
              </a:rPr>
              <a:t>C</a:t>
            </a:r>
            <a:endParaRPr kumimoji="1" lang="zh-CN" altLang="en-US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4019" name="Picture 13" descr="ANd9GcTY3w3ju9AlYivWZXn79sT3TR3z66i32ePPHruPCn0RYu3U2Bgv3ubY4FQ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800" y="981075"/>
            <a:ext cx="180022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0" name="Picture 18" descr="C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981075"/>
            <a:ext cx="172720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1" name="Picture 19" descr="H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4113" y="981075"/>
            <a:ext cx="17287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42988" y="5157788"/>
            <a:ext cx="7058025" cy="1174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/>
              <a:t>●</a:t>
            </a:r>
            <a:r>
              <a:rPr lang="zh-CN" altLang="en-US"/>
              <a:t>易形成合金     黄铜：</a:t>
            </a:r>
            <a:r>
              <a:rPr lang="en-US" altLang="en-US"/>
              <a:t>Cu-Zn     </a:t>
            </a:r>
            <a:endParaRPr lang="en-US" altLang="en-US"/>
          </a:p>
          <a:p>
            <a:pPr>
              <a:lnSpc>
                <a:spcPct val="110000"/>
              </a:lnSpc>
            </a:pPr>
            <a:r>
              <a:rPr lang="en-US" altLang="zh-CN"/>
              <a:t>                  </a:t>
            </a:r>
            <a:r>
              <a:rPr lang="zh-CN" altLang="en-US">
                <a:solidFill>
                  <a:srgbClr val="FF0000"/>
                </a:solidFill>
              </a:rPr>
              <a:t>汞</a:t>
            </a:r>
            <a:r>
              <a:rPr lang="zh-CN" altLang="en-US"/>
              <a:t>齐：</a:t>
            </a:r>
            <a:r>
              <a:rPr lang="en-US" altLang="zh-CN"/>
              <a:t>Na-Hg /Al-Hg /Ag-Hg</a:t>
            </a:r>
            <a:endParaRPr lang="en-US" altLang="zh-CN"/>
          </a:p>
        </p:txBody>
      </p:sp>
      <p:sp>
        <p:nvSpPr>
          <p:cNvPr id="214023" name="Rectangle 2"/>
          <p:cNvSpPr>
            <a:spLocks noChangeArrowheads="1"/>
          </p:cNvSpPr>
          <p:nvPr/>
        </p:nvSpPr>
        <p:spPr bwMode="auto">
          <a:xfrm>
            <a:off x="8243888" y="6092825"/>
            <a:ext cx="6492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2A97AB6E-D43C-4C0C-A811-793E92755606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1187450" y="2276475"/>
            <a:ext cx="7200900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/>
              <a:t>● 与</a:t>
            </a:r>
            <a:r>
              <a:rPr kumimoji="1" lang="en-US" altLang="zh-CN"/>
              <a:t>O</a:t>
            </a:r>
            <a:r>
              <a:rPr kumimoji="1" lang="en-US" altLang="zh-CN" baseline="-25000"/>
              <a:t>2</a:t>
            </a:r>
            <a:r>
              <a:rPr kumimoji="1" lang="zh-CN" altLang="en-US"/>
              <a:t>反应，在干燥空气中稳定</a:t>
            </a:r>
            <a:endParaRPr kumimoji="1" lang="en-US" altLang="zh-CN"/>
          </a:p>
        </p:txBody>
      </p:sp>
      <p:graphicFrame>
        <p:nvGraphicFramePr>
          <p:cNvPr id="138243" name="Object 49"/>
          <p:cNvGraphicFramePr>
            <a:graphicFrameLocks noChangeAspect="1"/>
          </p:cNvGraphicFramePr>
          <p:nvPr/>
        </p:nvGraphicFramePr>
        <p:xfrm>
          <a:off x="2392363" y="3092450"/>
          <a:ext cx="57054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公式" r:id="rId1" imgW="81686400" imgH="13411200" progId="Equation.3">
                  <p:embed/>
                </p:oleObj>
              </mc:Choice>
              <mc:Fallback>
                <p:oleObj name="公式" r:id="rId1" imgW="81686400" imgH="13411200" progId="Equation.3">
                  <p:embed/>
                  <p:pic>
                    <p:nvPicPr>
                      <p:cNvPr id="0" name="图片 2457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92363" y="3092450"/>
                        <a:ext cx="5705475" cy="971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1331913" y="3140075"/>
            <a:ext cx="12620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zh-CN" altLang="en-US" sz="2800"/>
              <a:t>潮湿：</a:t>
            </a:r>
            <a:endParaRPr kumimoji="1" lang="zh-CN" altLang="en-US" sz="2800"/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6324600" y="3683000"/>
            <a:ext cx="121920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600">
                <a:ea typeface="楷体_GB2312" pitchFamily="49" charset="-122"/>
              </a:rPr>
              <a:t>碱式碳酸锌</a:t>
            </a:r>
            <a:endParaRPr lang="zh-CN" altLang="en-US" sz="1600">
              <a:ea typeface="楷体_GB2312" pitchFamily="49" charset="-122"/>
            </a:endParaRPr>
          </a:p>
        </p:txBody>
      </p:sp>
      <p:graphicFrame>
        <p:nvGraphicFramePr>
          <p:cNvPr id="138246" name="Object 50"/>
          <p:cNvGraphicFramePr>
            <a:graphicFrameLocks noChangeAspect="1"/>
          </p:cNvGraphicFramePr>
          <p:nvPr/>
        </p:nvGraphicFramePr>
        <p:xfrm>
          <a:off x="2344738" y="3883025"/>
          <a:ext cx="378618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公式" r:id="rId3" imgW="49072800" imgH="11582400" progId="Equation.3">
                  <p:embed/>
                </p:oleObj>
              </mc:Choice>
              <mc:Fallback>
                <p:oleObj name="公式" r:id="rId3" imgW="49072800" imgH="11582400" progId="Equation.3">
                  <p:embed/>
                  <p:pic>
                    <p:nvPicPr>
                      <p:cNvPr id="0" name="图片 2457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4738" y="3883025"/>
                        <a:ext cx="3786187" cy="923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8247" name="Group 7"/>
          <p:cNvGrpSpPr/>
          <p:nvPr/>
        </p:nvGrpSpPr>
        <p:grpSpPr bwMode="auto">
          <a:xfrm>
            <a:off x="2416175" y="4902200"/>
            <a:ext cx="4171950" cy="758825"/>
            <a:chOff x="940" y="2955"/>
            <a:chExt cx="2628" cy="478"/>
          </a:xfrm>
        </p:grpSpPr>
        <p:sp>
          <p:nvSpPr>
            <p:cNvPr id="156733" name="Text Box 8"/>
            <p:cNvSpPr txBox="1">
              <a:spLocks noChangeArrowheads="1"/>
            </p:cNvSpPr>
            <p:nvPr/>
          </p:nvSpPr>
          <p:spPr bwMode="auto">
            <a:xfrm>
              <a:off x="1664" y="3241"/>
              <a:ext cx="460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en-US" altLang="zh-CN" sz="1400">
                  <a:ea typeface="宋体" panose="02010600030101010101" pitchFamily="2" charset="-122"/>
                </a:rPr>
                <a:t>470</a:t>
              </a:r>
              <a:r>
                <a:rPr lang="en-US" altLang="zh-CN" sz="1400">
                  <a:latin typeface="宋体" panose="02010600030101010101" pitchFamily="2" charset="-122"/>
                  <a:ea typeface="宋体" panose="02010600030101010101" pitchFamily="2" charset="-122"/>
                </a:rPr>
                <a:t>℃</a:t>
              </a:r>
              <a:endParaRPr lang="en-US" altLang="zh-CN" sz="14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6734" name="Text Box 9"/>
            <p:cNvSpPr txBox="1">
              <a:spLocks noChangeArrowheads="1"/>
            </p:cNvSpPr>
            <p:nvPr/>
          </p:nvSpPr>
          <p:spPr bwMode="auto">
            <a:xfrm>
              <a:off x="1664" y="2955"/>
              <a:ext cx="448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en-US" altLang="zh-CN" sz="1400">
                  <a:ea typeface="宋体" panose="02010600030101010101" pitchFamily="2" charset="-122"/>
                </a:rPr>
                <a:t>360</a:t>
              </a:r>
              <a:r>
                <a:rPr lang="en-US" altLang="zh-CN" sz="1400">
                  <a:latin typeface="宋体" panose="02010600030101010101" pitchFamily="2" charset="-122"/>
                  <a:ea typeface="宋体" panose="02010600030101010101" pitchFamily="2" charset="-122"/>
                </a:rPr>
                <a:t>℃</a:t>
              </a:r>
              <a:endParaRPr lang="en-US" altLang="zh-CN" sz="14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6735" name="Text Box 10"/>
            <p:cNvSpPr txBox="1">
              <a:spLocks noChangeArrowheads="1"/>
            </p:cNvSpPr>
            <p:nvPr/>
          </p:nvSpPr>
          <p:spPr bwMode="auto">
            <a:xfrm>
              <a:off x="940" y="3046"/>
              <a:ext cx="2628" cy="2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200">
                  <a:ea typeface="宋体" panose="02010600030101010101" pitchFamily="2" charset="-122"/>
                </a:rPr>
                <a:t>2Hg+O</a:t>
              </a:r>
              <a:r>
                <a:rPr lang="en-US" altLang="zh-CN" sz="2200" baseline="-25000">
                  <a:ea typeface="宋体" panose="02010600030101010101" pitchFamily="2" charset="-122"/>
                </a:rPr>
                <a:t>2</a:t>
              </a:r>
              <a:r>
                <a:rPr lang="en-US" altLang="zh-CN" sz="2200">
                  <a:ea typeface="宋体" panose="02010600030101010101" pitchFamily="2" charset="-122"/>
                </a:rPr>
                <a:t>          2HgO(s</a:t>
              </a:r>
              <a:r>
                <a:rPr lang="zh-CN" altLang="en-US" sz="2200">
                  <a:ea typeface="宋体" panose="02010600030101010101" pitchFamily="2" charset="-122"/>
                </a:rPr>
                <a:t>，红、黄）</a:t>
              </a:r>
              <a:endParaRPr lang="zh-CN" altLang="en-US" sz="2200">
                <a:ea typeface="宋体" panose="02010600030101010101" pitchFamily="2" charset="-122"/>
              </a:endParaRPr>
            </a:p>
          </p:txBody>
        </p:sp>
        <p:grpSp>
          <p:nvGrpSpPr>
            <p:cNvPr id="156736" name="Group 11"/>
            <p:cNvGrpSpPr/>
            <p:nvPr/>
          </p:nvGrpSpPr>
          <p:grpSpPr bwMode="auto">
            <a:xfrm>
              <a:off x="1686" y="3145"/>
              <a:ext cx="336" cy="72"/>
              <a:chOff x="3504" y="2544"/>
              <a:chExt cx="624" cy="96"/>
            </a:xfrm>
          </p:grpSpPr>
          <p:sp>
            <p:nvSpPr>
              <p:cNvPr id="156737" name="Line 12"/>
              <p:cNvSpPr>
                <a:spLocks noChangeShapeType="1"/>
              </p:cNvSpPr>
              <p:nvPr/>
            </p:nvSpPr>
            <p:spPr bwMode="auto">
              <a:xfrm>
                <a:off x="3504" y="2544"/>
                <a:ext cx="624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tailEnd type="stealth" w="med" len="lg"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56738" name="Line 13"/>
              <p:cNvSpPr>
                <a:spLocks noChangeShapeType="1"/>
              </p:cNvSpPr>
              <p:nvPr/>
            </p:nvSpPr>
            <p:spPr bwMode="auto">
              <a:xfrm flipH="1">
                <a:off x="3504" y="2640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tailEnd type="stealth" w="med" len="lg"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1254125" y="4002088"/>
            <a:ext cx="12604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zh-CN" altLang="en-US" sz="2800"/>
              <a:t>加热：</a:t>
            </a:r>
            <a:endParaRPr kumimoji="1" lang="zh-CN" altLang="en-US" sz="2800"/>
          </a:p>
        </p:txBody>
      </p:sp>
      <p:sp>
        <p:nvSpPr>
          <p:cNvPr id="138255" name="Line 15"/>
          <p:cNvSpPr>
            <a:spLocks noChangeShapeType="1"/>
          </p:cNvSpPr>
          <p:nvPr/>
        </p:nvSpPr>
        <p:spPr bwMode="auto">
          <a:xfrm>
            <a:off x="6530975" y="4064000"/>
            <a:ext cx="0" cy="13811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tailEnd type="arrow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6669088" y="4146550"/>
            <a:ext cx="436562" cy="1314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1600">
                <a:ea typeface="宋体" panose="02010600030101010101" pitchFamily="2" charset="-122"/>
              </a:rPr>
              <a:t>稳</a:t>
            </a:r>
            <a:endParaRPr kumimoji="1" lang="zh-CN" altLang="en-US" sz="1600">
              <a:ea typeface="宋体" panose="02010600030101010101" pitchFamily="2" charset="-122"/>
            </a:endParaRPr>
          </a:p>
          <a:p>
            <a:r>
              <a:rPr kumimoji="1" lang="zh-CN" altLang="en-US" sz="1600">
                <a:ea typeface="宋体" panose="02010600030101010101" pitchFamily="2" charset="-122"/>
              </a:rPr>
              <a:t>定</a:t>
            </a:r>
            <a:endParaRPr kumimoji="1" lang="zh-CN" altLang="en-US" sz="1600">
              <a:ea typeface="宋体" panose="02010600030101010101" pitchFamily="2" charset="-122"/>
            </a:endParaRPr>
          </a:p>
          <a:p>
            <a:r>
              <a:rPr kumimoji="1" lang="zh-CN" altLang="en-US" sz="1600">
                <a:ea typeface="宋体" panose="02010600030101010101" pitchFamily="2" charset="-122"/>
              </a:rPr>
              <a:t>性</a:t>
            </a:r>
            <a:endParaRPr kumimoji="1" lang="zh-CN" altLang="en-US" sz="1600">
              <a:ea typeface="宋体" panose="02010600030101010101" pitchFamily="2" charset="-122"/>
            </a:endParaRPr>
          </a:p>
          <a:p>
            <a:r>
              <a:rPr kumimoji="1" lang="zh-CN" altLang="en-US" sz="1600">
                <a:ea typeface="宋体" panose="02010600030101010101" pitchFamily="2" charset="-122"/>
              </a:rPr>
              <a:t>下</a:t>
            </a:r>
            <a:endParaRPr kumimoji="1" lang="zh-CN" altLang="en-US" sz="1600">
              <a:ea typeface="宋体" panose="02010600030101010101" pitchFamily="2" charset="-122"/>
            </a:endParaRPr>
          </a:p>
          <a:p>
            <a:r>
              <a:rPr kumimoji="1" lang="zh-CN" altLang="en-US" sz="1600">
                <a:ea typeface="宋体" panose="02010600030101010101" pitchFamily="2" charset="-122"/>
              </a:rPr>
              <a:t>降</a:t>
            </a:r>
            <a:endParaRPr kumimoji="1" lang="zh-CN" altLang="en-US" sz="1600">
              <a:ea typeface="宋体" panose="02010600030101010101" pitchFamily="2" charset="-122"/>
            </a:endParaRPr>
          </a:p>
        </p:txBody>
      </p:sp>
      <p:sp>
        <p:nvSpPr>
          <p:cNvPr id="138257" name="Rectangle 17"/>
          <p:cNvSpPr>
            <a:spLocks noChangeArrowheads="1"/>
          </p:cNvSpPr>
          <p:nvPr/>
        </p:nvSpPr>
        <p:spPr bwMode="auto">
          <a:xfrm>
            <a:off x="1273175" y="433388"/>
            <a:ext cx="351472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kumimoji="1" lang="zh-CN" altLang="en-US" sz="3600" dirty="0">
                <a:solidFill>
                  <a:srgbClr val="0000CC"/>
                </a:solidFill>
              </a:rPr>
              <a:t>单质的化学性质</a:t>
            </a:r>
            <a:endParaRPr kumimoji="1" lang="zh-CN" altLang="en-US" sz="3600" dirty="0">
              <a:solidFill>
                <a:srgbClr val="0000CC"/>
              </a:solidFill>
            </a:endParaRPr>
          </a:p>
        </p:txBody>
      </p:sp>
      <p:sp>
        <p:nvSpPr>
          <p:cNvPr id="138258" name="Text Box 18"/>
          <p:cNvSpPr txBox="1">
            <a:spLocks noChangeArrowheads="1"/>
          </p:cNvSpPr>
          <p:nvPr/>
        </p:nvSpPr>
        <p:spPr bwMode="auto">
          <a:xfrm>
            <a:off x="1254125" y="1341438"/>
            <a:ext cx="628967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dirty="0"/>
              <a:t>Zn/Cd</a:t>
            </a:r>
            <a:r>
              <a:rPr kumimoji="1" lang="zh-CN" altLang="en-US" dirty="0"/>
              <a:t>性质比较相似，</a:t>
            </a:r>
            <a:r>
              <a:rPr kumimoji="1" lang="en-US" altLang="zh-CN" dirty="0"/>
              <a:t>Hg</a:t>
            </a:r>
            <a:r>
              <a:rPr kumimoji="1" lang="zh-CN" altLang="en-US" dirty="0"/>
              <a:t>较特殊</a:t>
            </a:r>
            <a:endParaRPr kumimoji="1" lang="zh-CN" altLang="en-US" dirty="0"/>
          </a:p>
        </p:txBody>
      </p:sp>
      <p:sp>
        <p:nvSpPr>
          <p:cNvPr id="156732" name="Rectangle 19"/>
          <p:cNvSpPr>
            <a:spLocks noChangeArrowheads="1"/>
          </p:cNvSpPr>
          <p:nvPr/>
        </p:nvSpPr>
        <p:spPr bwMode="auto">
          <a:xfrm>
            <a:off x="8027988" y="6092825"/>
            <a:ext cx="7032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F13C06BB-658D-4E94-8A80-8567D564EE7E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4" grpId="0"/>
      <p:bldP spid="138245" grpId="0"/>
      <p:bldP spid="138254" grpId="0"/>
      <p:bldP spid="138255" grpId="0" animBg="1"/>
      <p:bldP spid="138256" grpId="0"/>
      <p:bldP spid="138257" grpId="0" autoUpdateAnimBg="0"/>
      <p:bldP spid="138258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Group 2"/>
          <p:cNvGrpSpPr/>
          <p:nvPr/>
        </p:nvGrpSpPr>
        <p:grpSpPr bwMode="auto">
          <a:xfrm>
            <a:off x="885825" y="547688"/>
            <a:ext cx="7620000" cy="2308225"/>
            <a:chOff x="484" y="293"/>
            <a:chExt cx="4028" cy="1454"/>
          </a:xfrm>
        </p:grpSpPr>
        <p:sp>
          <p:nvSpPr>
            <p:cNvPr id="157730" name="Text Box 3"/>
            <p:cNvSpPr txBox="1">
              <a:spLocks noChangeArrowheads="1"/>
            </p:cNvSpPr>
            <p:nvPr/>
          </p:nvSpPr>
          <p:spPr bwMode="auto">
            <a:xfrm>
              <a:off x="484" y="672"/>
              <a:ext cx="1254" cy="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zh-CN" altLang="en-US" sz="2400"/>
                <a:t>● </a:t>
              </a:r>
              <a:r>
                <a:rPr kumimoji="1" lang="zh-CN" altLang="en-US"/>
                <a:t>与 </a:t>
              </a:r>
              <a:r>
                <a:rPr kumimoji="1" lang="en-US" altLang="zh-CN"/>
                <a:t>S </a:t>
              </a:r>
              <a:r>
                <a:rPr kumimoji="1" lang="zh-CN" altLang="en-US"/>
                <a:t>作用</a:t>
              </a:r>
              <a:endParaRPr kumimoji="1" lang="zh-CN" altLang="en-US"/>
            </a:p>
          </p:txBody>
        </p:sp>
        <p:grpSp>
          <p:nvGrpSpPr>
            <p:cNvPr id="157731" name="Group 4"/>
            <p:cNvGrpSpPr/>
            <p:nvPr/>
          </p:nvGrpSpPr>
          <p:grpSpPr bwMode="auto">
            <a:xfrm>
              <a:off x="1824" y="293"/>
              <a:ext cx="2688" cy="1454"/>
              <a:chOff x="1685" y="101"/>
              <a:chExt cx="2676" cy="1454"/>
            </a:xfrm>
          </p:grpSpPr>
          <p:grpSp>
            <p:nvGrpSpPr>
              <p:cNvPr id="157732" name="Group 5"/>
              <p:cNvGrpSpPr/>
              <p:nvPr/>
            </p:nvGrpSpPr>
            <p:grpSpPr bwMode="auto">
              <a:xfrm>
                <a:off x="1685" y="642"/>
                <a:ext cx="1168" cy="523"/>
                <a:chOff x="576" y="1392"/>
                <a:chExt cx="1168" cy="523"/>
              </a:xfrm>
            </p:grpSpPr>
            <p:sp>
              <p:nvSpPr>
                <p:cNvPr id="15773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76" y="1392"/>
                  <a:ext cx="1168" cy="5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r>
                    <a:rPr kumimoji="1" lang="en-US" altLang="zh-CN" sz="2400">
                      <a:ea typeface="宋体" panose="02010600030101010101" pitchFamily="2" charset="-122"/>
                    </a:rPr>
                    <a:t>M+S           MS</a:t>
                  </a:r>
                  <a:endParaRPr kumimoji="1" lang="en-US" altLang="zh-CN" sz="24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7736" name="Line 7"/>
                <p:cNvSpPr>
                  <a:spLocks noChangeShapeType="1"/>
                </p:cNvSpPr>
                <p:nvPr/>
              </p:nvSpPr>
              <p:spPr bwMode="auto">
                <a:xfrm>
                  <a:off x="1029" y="1527"/>
                  <a:ext cx="325" cy="0"/>
                </a:xfrm>
                <a:prstGeom prst="line">
                  <a:avLst/>
                </a:prstGeom>
                <a:noFill/>
                <a:ln w="34925">
                  <a:solidFill>
                    <a:srgbClr val="0000FF"/>
                  </a:solidFill>
                  <a:round/>
                  <a:tailEnd type="arrow" w="lg" len="lg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7733" name="AutoShape 8"/>
              <p:cNvSpPr/>
              <p:nvPr/>
            </p:nvSpPr>
            <p:spPr bwMode="auto">
              <a:xfrm>
                <a:off x="2878" y="336"/>
                <a:ext cx="96" cy="816"/>
              </a:xfrm>
              <a:prstGeom prst="leftBrace">
                <a:avLst>
                  <a:gd name="adj1" fmla="val 70833"/>
                  <a:gd name="adj2" fmla="val 51565"/>
                </a:avLst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3600"/>
              </a:p>
            </p:txBody>
          </p:sp>
          <p:sp>
            <p:nvSpPr>
              <p:cNvPr id="157734" name="Text Box 9"/>
              <p:cNvSpPr txBox="1">
                <a:spLocks noChangeArrowheads="1"/>
              </p:cNvSpPr>
              <p:nvPr/>
            </p:nvSpPr>
            <p:spPr bwMode="auto">
              <a:xfrm>
                <a:off x="3024" y="101"/>
                <a:ext cx="1337" cy="14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en-US" sz="2400" dirty="0" err="1">
                    <a:ea typeface="宋体" panose="02010600030101010101" pitchFamily="2" charset="-122"/>
                  </a:rPr>
                  <a:t>ZnS</a:t>
                </a:r>
                <a:r>
                  <a:rPr kumimoji="1" lang="en-US" altLang="en-US" sz="2400" dirty="0">
                    <a:ea typeface="宋体" panose="02010600030101010101" pitchFamily="2" charset="-122"/>
                  </a:rPr>
                  <a:t> (</a:t>
                </a:r>
                <a:r>
                  <a:rPr kumimoji="1" lang="zh-CN" altLang="en-US" sz="2400" dirty="0">
                    <a:ea typeface="宋体" panose="02010600030101010101" pitchFamily="2" charset="-122"/>
                  </a:rPr>
                  <a:t>白</a:t>
                </a:r>
                <a:r>
                  <a:rPr kumimoji="1" lang="en-US" altLang="zh-CN" sz="2400" dirty="0">
                    <a:ea typeface="宋体" panose="02010600030101010101" pitchFamily="2" charset="-122"/>
                  </a:rPr>
                  <a:t>)</a:t>
                </a:r>
                <a:endParaRPr kumimoji="1" lang="en-US" altLang="zh-CN" sz="2400" dirty="0"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en-US" sz="2400" dirty="0" err="1">
                    <a:ea typeface="宋体" panose="02010600030101010101" pitchFamily="2" charset="-122"/>
                  </a:rPr>
                  <a:t>CdS</a:t>
                </a:r>
                <a:r>
                  <a:rPr kumimoji="1" lang="en-US" altLang="en-US" sz="2400" dirty="0">
                    <a:ea typeface="宋体" panose="02010600030101010101" pitchFamily="2" charset="-122"/>
                  </a:rPr>
                  <a:t> (</a:t>
                </a:r>
                <a:r>
                  <a:rPr kumimoji="1" lang="zh-CN" altLang="en-US" sz="2400" dirty="0">
                    <a:ea typeface="宋体" panose="02010600030101010101" pitchFamily="2" charset="-122"/>
                  </a:rPr>
                  <a:t>黄</a:t>
                </a:r>
                <a:r>
                  <a:rPr kumimoji="1" lang="en-US" altLang="zh-CN" sz="2400" dirty="0">
                    <a:ea typeface="宋体" panose="02010600030101010101" pitchFamily="2" charset="-122"/>
                  </a:rPr>
                  <a:t>)</a:t>
                </a:r>
                <a:endParaRPr kumimoji="1" lang="en-US" altLang="zh-CN" sz="2400" dirty="0"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en-US" sz="2400" dirty="0" err="1">
                    <a:ea typeface="宋体" panose="02010600030101010101" pitchFamily="2" charset="-122"/>
                  </a:rPr>
                  <a:t>HgS</a:t>
                </a:r>
                <a:r>
                  <a:rPr kumimoji="1" lang="en-US" altLang="en-US" sz="2400" dirty="0">
                    <a:ea typeface="宋体" panose="02010600030101010101" pitchFamily="2" charset="-122"/>
                  </a:rPr>
                  <a:t> (</a:t>
                </a:r>
                <a:r>
                  <a:rPr kumimoji="1" lang="zh-CN" altLang="en-US" sz="2400" dirty="0">
                    <a:ea typeface="宋体" panose="02010600030101010101" pitchFamily="2" charset="-122"/>
                  </a:rPr>
                  <a:t>红，朱砂</a:t>
                </a:r>
                <a:r>
                  <a:rPr kumimoji="1" lang="en-US" altLang="zh-CN" sz="2400" dirty="0">
                    <a:ea typeface="宋体" panose="02010600030101010101" pitchFamily="2" charset="-122"/>
                  </a:rPr>
                  <a:t>)</a:t>
                </a:r>
                <a:endParaRPr kumimoji="1" lang="en-US" altLang="zh-CN" sz="2400" dirty="0"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sz="2400" dirty="0">
                    <a:ea typeface="宋体" panose="02010600030101010101" pitchFamily="2" charset="-122"/>
                  </a:rPr>
                  <a:t>        (</a:t>
                </a:r>
                <a:r>
                  <a:rPr kumimoji="1" lang="zh-CN" altLang="en-US" sz="2400" dirty="0">
                    <a:ea typeface="宋体" panose="02010600030101010101" pitchFamily="2" charset="-122"/>
                  </a:rPr>
                  <a:t>黑，辰砂</a:t>
                </a:r>
                <a:r>
                  <a:rPr kumimoji="1" lang="en-US" altLang="zh-CN" sz="2400" dirty="0">
                    <a:ea typeface="宋体" panose="02010600030101010101" pitchFamily="2" charset="-122"/>
                  </a:rPr>
                  <a:t>)</a:t>
                </a:r>
                <a:endParaRPr kumimoji="1" lang="en-US" altLang="zh-CN" sz="2400" dirty="0"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877888" y="3043238"/>
            <a:ext cx="73660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zh-CN" altLang="en-US" dirty="0"/>
              <a:t>●  锌</a:t>
            </a:r>
            <a:r>
              <a:rPr kumimoji="1" lang="en-US" altLang="zh-CN" dirty="0"/>
              <a:t>(</a:t>
            </a:r>
            <a:r>
              <a:rPr kumimoji="1" lang="zh-CN" altLang="en-US" dirty="0">
                <a:solidFill>
                  <a:srgbClr val="0000FF"/>
                </a:solidFill>
              </a:rPr>
              <a:t>两性金属</a:t>
            </a:r>
            <a:r>
              <a:rPr kumimoji="1" lang="en-US" altLang="zh-CN" dirty="0" smtClean="0"/>
              <a:t>)</a:t>
            </a:r>
            <a:r>
              <a:rPr kumimoji="1" lang="zh-CN" altLang="en-US" dirty="0" smtClean="0"/>
              <a:t>：与  </a:t>
            </a:r>
            <a:r>
              <a:rPr kumimoji="1" lang="en-US" altLang="zh-CN" dirty="0" err="1"/>
              <a:t>NaOH</a:t>
            </a:r>
            <a:r>
              <a:rPr kumimoji="1" lang="en-US" altLang="zh-CN" dirty="0"/>
              <a:t>/</a:t>
            </a:r>
            <a:r>
              <a:rPr kumimoji="1" lang="zh-CN" altLang="en-US" dirty="0"/>
              <a:t>氨水反应</a:t>
            </a:r>
            <a:endParaRPr kumimoji="1" lang="zh-CN" altLang="en-US" dirty="0"/>
          </a:p>
        </p:txBody>
      </p:sp>
      <p:sp>
        <p:nvSpPr>
          <p:cNvPr id="157728" name="Rectangle 11"/>
          <p:cNvSpPr>
            <a:spLocks noChangeArrowheads="1"/>
          </p:cNvSpPr>
          <p:nvPr/>
        </p:nvSpPr>
        <p:spPr bwMode="auto">
          <a:xfrm>
            <a:off x="8243888" y="6092825"/>
            <a:ext cx="6492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BE2C752A-0E52-4F2B-8F6B-616E8A6CC673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139276" name="Text Box 12"/>
          <p:cNvSpPr txBox="1">
            <a:spLocks noChangeArrowheads="1"/>
          </p:cNvSpPr>
          <p:nvPr/>
        </p:nvSpPr>
        <p:spPr bwMode="auto">
          <a:xfrm>
            <a:off x="1476375" y="3626400"/>
            <a:ext cx="4681538" cy="757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/>
              <a:t>与</a:t>
            </a:r>
            <a:r>
              <a:rPr lang="en-US" altLang="zh-CN"/>
              <a:t>Al </a:t>
            </a:r>
            <a:r>
              <a:rPr lang="zh-CN" altLang="en-US"/>
              <a:t>区分： 形成配合物</a:t>
            </a:r>
            <a:endParaRPr lang="zh-CN" altLang="en-US"/>
          </a:p>
        </p:txBody>
      </p:sp>
      <p:graphicFrame>
        <p:nvGraphicFramePr>
          <p:cNvPr id="139277" name="Object 29"/>
          <p:cNvGraphicFramePr>
            <a:graphicFrameLocks noGrp="1" noChangeAspect="1"/>
          </p:cNvGraphicFramePr>
          <p:nvPr>
            <p:ph idx="4294967295"/>
          </p:nvPr>
        </p:nvGraphicFramePr>
        <p:xfrm>
          <a:off x="1115317" y="4581128"/>
          <a:ext cx="7777163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公式" r:id="rId1" imgW="86258400" imgH="17678400" progId="Equation.3">
                  <p:embed/>
                </p:oleObj>
              </mc:Choice>
              <mc:Fallback>
                <p:oleObj name="公式" r:id="rId1" imgW="86258400" imgH="17678400" progId="Equation.3">
                  <p:embed/>
                  <p:pic>
                    <p:nvPicPr>
                      <p:cNvPr id="0" name="图片 25600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15317" y="4581128"/>
                        <a:ext cx="7777163" cy="1593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4" grpId="0"/>
      <p:bldP spid="139276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1087438" y="298450"/>
            <a:ext cx="362902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4000">
                <a:solidFill>
                  <a:srgbClr val="0000FF"/>
                </a:solidFill>
                <a:latin typeface="华文楷体" panose="02010600040101010101" pitchFamily="65" charset="-122"/>
              </a:rPr>
              <a:t>● 与酸反应</a:t>
            </a:r>
            <a:endParaRPr kumimoji="1" lang="zh-CN" altLang="en-US" sz="4000">
              <a:solidFill>
                <a:srgbClr val="0000FF"/>
              </a:solidFill>
              <a:latin typeface="华文楷体" panose="02010600040101010101" pitchFamily="65" charset="-122"/>
            </a:endParaRPr>
          </a:p>
        </p:txBody>
      </p:sp>
      <p:graphicFrame>
        <p:nvGraphicFramePr>
          <p:cNvPr id="140291" name="Object 21"/>
          <p:cNvGraphicFramePr>
            <a:graphicFrameLocks noChangeAspect="1"/>
          </p:cNvGraphicFramePr>
          <p:nvPr/>
        </p:nvGraphicFramePr>
        <p:xfrm>
          <a:off x="1176338" y="2124075"/>
          <a:ext cx="7588250" cy="346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公式" r:id="rId1" imgW="83515200" imgH="37185600" progId="Equation.3">
                  <p:embed/>
                </p:oleObj>
              </mc:Choice>
              <mc:Fallback>
                <p:oleObj name="公式" r:id="rId1" imgW="83515200" imgH="37185600" progId="Equation.3">
                  <p:embed/>
                  <p:pic>
                    <p:nvPicPr>
                      <p:cNvPr id="0" name="图片 266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76338" y="2124075"/>
                        <a:ext cx="7588250" cy="34655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1258888" y="1035050"/>
            <a:ext cx="7058025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/>
              <a:t>Zn</a:t>
            </a:r>
            <a:r>
              <a:rPr lang="zh-CN" altLang="en-US"/>
              <a:t>与酸</a:t>
            </a:r>
            <a:r>
              <a:rPr lang="en-US" altLang="zh-CN"/>
              <a:t>/</a:t>
            </a:r>
            <a:r>
              <a:rPr lang="zh-CN" altLang="en-US"/>
              <a:t>碱反应；</a:t>
            </a:r>
            <a:r>
              <a:rPr lang="en-US" altLang="zh-CN"/>
              <a:t>Hg/Cd</a:t>
            </a:r>
            <a:r>
              <a:rPr lang="zh-CN" altLang="en-US"/>
              <a:t>只与酸反应</a:t>
            </a:r>
            <a:endParaRPr lang="zh-CN" altLang="en-US"/>
          </a:p>
        </p:txBody>
      </p:sp>
      <p:sp>
        <p:nvSpPr>
          <p:cNvPr id="158744" name="Rectangle 11"/>
          <p:cNvSpPr>
            <a:spLocks noChangeArrowheads="1"/>
          </p:cNvSpPr>
          <p:nvPr/>
        </p:nvSpPr>
        <p:spPr bwMode="auto">
          <a:xfrm>
            <a:off x="8243888" y="6092825"/>
            <a:ext cx="6492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97E153FF-D97E-4814-88EA-BB8C6D567365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pic>
        <p:nvPicPr>
          <p:cNvPr id="6" name="Picture 6" descr="b16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73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2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ChangeArrowheads="1"/>
          </p:cNvSpPr>
          <p:nvPr/>
        </p:nvSpPr>
        <p:spPr bwMode="auto">
          <a:xfrm>
            <a:off x="7885113" y="6211888"/>
            <a:ext cx="990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r">
              <a:defRPr/>
            </a:pPr>
            <a:fld id="{F93F1A5F-5582-4115-B118-35B3A79497E0}" type="slidenum">
              <a:rPr kumimoji="1" lang="en-US" altLang="zh-CN" sz="1600">
                <a:latin typeface="+mn-lt"/>
                <a:ea typeface="+mn-ea"/>
                <a:cs typeface="ˎ̥"/>
              </a:rPr>
            </a:fld>
            <a:r>
              <a:rPr kumimoji="1" lang="en-US" altLang="zh-CN" sz="1600">
                <a:latin typeface="+mn-lt"/>
                <a:ea typeface="+mn-ea"/>
                <a:cs typeface="ˎ̥"/>
              </a:rPr>
              <a:t> </a:t>
            </a:r>
            <a:endParaRPr kumimoji="1" lang="en-US" altLang="zh-CN" sz="1600">
              <a:latin typeface="+mn-lt"/>
              <a:ea typeface="+mn-ea"/>
              <a:cs typeface="ˎ̥"/>
            </a:endParaRPr>
          </a:p>
        </p:txBody>
      </p:sp>
      <p:sp>
        <p:nvSpPr>
          <p:cNvPr id="583683" name="Rectangle 3"/>
          <p:cNvSpPr>
            <a:spLocks noChangeArrowheads="1"/>
          </p:cNvSpPr>
          <p:nvPr/>
        </p:nvSpPr>
        <p:spPr bwMode="auto">
          <a:xfrm>
            <a:off x="827088" y="90488"/>
            <a:ext cx="8048625" cy="19383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600" dirty="0">
                <a:solidFill>
                  <a:srgbClr val="0000FF"/>
                </a:solidFill>
                <a:latin typeface="+mn-lt"/>
                <a:ea typeface="+mn-ea"/>
              </a:rPr>
              <a:t>3. </a:t>
            </a:r>
            <a:r>
              <a:rPr lang="zh-CN" altLang="en-US" sz="3600" dirty="0">
                <a:solidFill>
                  <a:srgbClr val="0000FF"/>
                </a:solidFill>
                <a:latin typeface="+mn-lt"/>
                <a:ea typeface="+mn-ea"/>
              </a:rPr>
              <a:t>单质的化学性质：</a:t>
            </a:r>
            <a:endParaRPr lang="zh-CN" altLang="en-US" sz="3600" dirty="0">
              <a:solidFill>
                <a:srgbClr val="0000FF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buFontTx/>
              <a:buAutoNum type="arabicParenBoth"/>
              <a:defRPr/>
            </a:pPr>
            <a:r>
              <a:rPr lang="zh-CN" altLang="en-US" dirty="0">
                <a:latin typeface="+mn-lt"/>
                <a:ea typeface="+mn-ea"/>
              </a:rPr>
              <a:t>活泼金属，易与 </a:t>
            </a:r>
            <a:r>
              <a:rPr lang="en-US" altLang="zh-CN" dirty="0" smtClean="0">
                <a:latin typeface="+mn-lt"/>
                <a:ea typeface="+mn-ea"/>
              </a:rPr>
              <a:t>O</a:t>
            </a:r>
            <a:r>
              <a:rPr lang="en-US" altLang="zh-CN" baseline="-25000" dirty="0" smtClean="0">
                <a:latin typeface="+mn-lt"/>
                <a:ea typeface="+mn-ea"/>
              </a:rPr>
              <a:t>2</a:t>
            </a:r>
            <a:r>
              <a:rPr lang="en-US" altLang="zh-CN" dirty="0" smtClean="0">
                <a:latin typeface="+mn-lt"/>
                <a:ea typeface="+mn-ea"/>
              </a:rPr>
              <a:t>、S、</a:t>
            </a:r>
            <a:r>
              <a:rPr lang="zh-CN" altLang="en-US" dirty="0" smtClean="0">
                <a:latin typeface="+mn-lt"/>
                <a:ea typeface="+mn-ea"/>
              </a:rPr>
              <a:t>卤素</a:t>
            </a:r>
            <a:r>
              <a:rPr lang="zh-CN" altLang="en-US" dirty="0">
                <a:latin typeface="+mn-lt"/>
                <a:ea typeface="+mn-ea"/>
              </a:rPr>
              <a:t>等非金属单质反应，以离子化合物为主 </a:t>
            </a:r>
            <a:r>
              <a:rPr lang="en-US" altLang="zh-CN" dirty="0">
                <a:latin typeface="+mn-lt"/>
                <a:ea typeface="+mn-ea"/>
              </a:rPr>
              <a:t>(</a:t>
            </a:r>
            <a:r>
              <a:rPr lang="en-US" altLang="zh-CN" dirty="0">
                <a:solidFill>
                  <a:srgbClr val="FF0000"/>
                </a:solidFill>
                <a:latin typeface="+mn-lt"/>
                <a:ea typeface="+mn-ea"/>
              </a:rPr>
              <a:t>Be/Li</a:t>
            </a:r>
            <a:r>
              <a:rPr lang="zh-CN" altLang="en-US" dirty="0">
                <a:solidFill>
                  <a:srgbClr val="FF0000"/>
                </a:solidFill>
                <a:latin typeface="+mn-lt"/>
                <a:ea typeface="+mn-ea"/>
              </a:rPr>
              <a:t>例外</a:t>
            </a:r>
            <a:r>
              <a:rPr lang="en-US" altLang="zh-CN" dirty="0">
                <a:latin typeface="+mn-lt"/>
                <a:ea typeface="+mn-ea"/>
              </a:rPr>
              <a:t>)</a:t>
            </a:r>
            <a:endParaRPr lang="en-US" altLang="zh-CN" dirty="0">
              <a:latin typeface="+mn-lt"/>
              <a:ea typeface="+mn-ea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00113" y="1917700"/>
            <a:ext cx="7812087" cy="4573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dirty="0"/>
              <a:t>      </a:t>
            </a:r>
            <a:r>
              <a:rPr kumimoji="1" lang="zh-CN" altLang="en-US" dirty="0">
                <a:solidFill>
                  <a:srgbClr val="0000FF"/>
                </a:solidFill>
              </a:rPr>
              <a:t>碱金属</a:t>
            </a:r>
            <a:r>
              <a:rPr kumimoji="1" lang="zh-CN" altLang="en-US" dirty="0"/>
              <a:t>与空气反应，从</a:t>
            </a:r>
            <a:r>
              <a:rPr kumimoji="1" lang="en-US" altLang="zh-CN" dirty="0"/>
              <a:t>Li—Cs</a:t>
            </a:r>
            <a:r>
              <a:rPr kumimoji="1" lang="zh-CN" altLang="en-US" dirty="0"/>
              <a:t>剧烈程度依次增强</a:t>
            </a:r>
            <a:r>
              <a:rPr kumimoji="1" lang="en-US" altLang="zh-CN" dirty="0"/>
              <a:t>.</a:t>
            </a:r>
            <a:r>
              <a:rPr kumimoji="1" lang="en-US" altLang="zh-CN" dirty="0">
                <a:solidFill>
                  <a:srgbClr val="0000FF"/>
                </a:solidFill>
              </a:rPr>
              <a:t>     4Li + O</a:t>
            </a:r>
            <a:r>
              <a:rPr kumimoji="1" lang="en-US" altLang="zh-CN" baseline="-25000" dirty="0">
                <a:solidFill>
                  <a:srgbClr val="0000FF"/>
                </a:solidFill>
              </a:rPr>
              <a:t>2</a:t>
            </a:r>
            <a:r>
              <a:rPr kumimoji="1" lang="en-US" altLang="zh-CN" dirty="0">
                <a:solidFill>
                  <a:srgbClr val="0000FF"/>
                </a:solidFill>
              </a:rPr>
              <a:t> == 2Li</a:t>
            </a:r>
            <a:r>
              <a:rPr kumimoji="1" lang="en-US" altLang="zh-CN" baseline="-25000" dirty="0">
                <a:solidFill>
                  <a:srgbClr val="0000FF"/>
                </a:solidFill>
              </a:rPr>
              <a:t>2</a:t>
            </a:r>
            <a:r>
              <a:rPr kumimoji="1" lang="en-US" altLang="zh-CN" dirty="0">
                <a:solidFill>
                  <a:srgbClr val="0000FF"/>
                </a:solidFill>
              </a:rPr>
              <a:t>O  (Li</a:t>
            </a:r>
            <a:r>
              <a:rPr kumimoji="1" lang="en-US" altLang="zh-CN" baseline="-25000" dirty="0">
                <a:solidFill>
                  <a:srgbClr val="0000FF"/>
                </a:solidFill>
              </a:rPr>
              <a:t>3</a:t>
            </a:r>
            <a:r>
              <a:rPr kumimoji="1" lang="en-US" altLang="zh-CN" dirty="0">
                <a:solidFill>
                  <a:srgbClr val="0000FF"/>
                </a:solidFill>
              </a:rPr>
              <a:t>N)</a:t>
            </a:r>
            <a:endParaRPr kumimoji="1" lang="en-US" altLang="zh-CN" dirty="0"/>
          </a:p>
          <a:p>
            <a:pPr>
              <a:lnSpc>
                <a:spcPct val="130000"/>
              </a:lnSpc>
            </a:pPr>
            <a:r>
              <a:rPr kumimoji="1" lang="en-US" altLang="zh-CN" dirty="0"/>
              <a:t>     4Na + O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 == 2Na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O</a:t>
            </a:r>
            <a:endParaRPr kumimoji="1" lang="en-US" altLang="zh-CN" dirty="0"/>
          </a:p>
          <a:p>
            <a:pPr>
              <a:lnSpc>
                <a:spcPct val="130000"/>
              </a:lnSpc>
            </a:pPr>
            <a:r>
              <a:rPr kumimoji="1" lang="en-US" altLang="zh-CN" dirty="0"/>
              <a:t>     2M+O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==</a:t>
            </a:r>
            <a:r>
              <a:rPr kumimoji="1" lang="en-US" altLang="zh-CN" dirty="0">
                <a:solidFill>
                  <a:srgbClr val="FF0000"/>
                </a:solidFill>
              </a:rPr>
              <a:t>M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2</a:t>
            </a:r>
            <a:r>
              <a:rPr kumimoji="1" lang="en-US" altLang="zh-CN" dirty="0">
                <a:solidFill>
                  <a:srgbClr val="FF0000"/>
                </a:solidFill>
              </a:rPr>
              <a:t>O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2</a:t>
            </a:r>
            <a:r>
              <a:rPr kumimoji="1" lang="en-US" altLang="zh-CN" dirty="0"/>
              <a:t>    M=Na, K, </a:t>
            </a:r>
            <a:r>
              <a:rPr kumimoji="1" lang="en-US" altLang="zh-CN" dirty="0" err="1"/>
              <a:t>Rb</a:t>
            </a:r>
            <a:r>
              <a:rPr kumimoji="1" lang="en-US" altLang="zh-CN" dirty="0"/>
              <a:t>, Cs</a:t>
            </a:r>
            <a:endParaRPr kumimoji="1" lang="en-US" altLang="zh-CN" dirty="0"/>
          </a:p>
          <a:p>
            <a:pPr>
              <a:lnSpc>
                <a:spcPct val="130000"/>
              </a:lnSpc>
            </a:pPr>
            <a:r>
              <a:rPr kumimoji="1" lang="en-US" altLang="zh-CN" dirty="0"/>
              <a:t>     M + O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==</a:t>
            </a:r>
            <a:r>
              <a:rPr kumimoji="1" lang="en-US" altLang="zh-CN" dirty="0">
                <a:solidFill>
                  <a:srgbClr val="FF0000"/>
                </a:solidFill>
              </a:rPr>
              <a:t>MO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2</a:t>
            </a:r>
            <a:r>
              <a:rPr kumimoji="1" lang="en-US" altLang="zh-CN" dirty="0"/>
              <a:t>     M=K, </a:t>
            </a:r>
            <a:r>
              <a:rPr kumimoji="1" lang="en-US" altLang="zh-CN" dirty="0" err="1"/>
              <a:t>Rb</a:t>
            </a:r>
            <a:r>
              <a:rPr kumimoji="1" lang="en-US" altLang="zh-CN" dirty="0"/>
              <a:t>, Cs</a:t>
            </a:r>
            <a:endParaRPr kumimoji="1" lang="en-US" altLang="zh-CN" dirty="0"/>
          </a:p>
          <a:p>
            <a:pPr>
              <a:lnSpc>
                <a:spcPct val="130000"/>
              </a:lnSpc>
            </a:pPr>
            <a:r>
              <a:rPr kumimoji="1" lang="en-US" altLang="zh-CN" dirty="0"/>
              <a:t>       </a:t>
            </a:r>
            <a:r>
              <a:rPr kumimoji="1" lang="zh-CN" altLang="en-US" dirty="0">
                <a:solidFill>
                  <a:srgbClr val="0000FF"/>
                </a:solidFill>
              </a:rPr>
              <a:t>碱土金属</a:t>
            </a:r>
            <a:r>
              <a:rPr kumimoji="1" lang="zh-CN" altLang="en-US" dirty="0"/>
              <a:t>活泼性略差</a:t>
            </a:r>
            <a:r>
              <a:rPr kumimoji="1" lang="en-US" altLang="zh-CN" dirty="0"/>
              <a:t>,</a:t>
            </a:r>
            <a:r>
              <a:rPr kumimoji="1" lang="zh-CN" altLang="en-US" dirty="0"/>
              <a:t>在空气中加热才显著反应生成氧化物</a:t>
            </a:r>
            <a:r>
              <a:rPr kumimoji="1" lang="en-US" altLang="zh-CN" dirty="0"/>
              <a:t>/</a:t>
            </a:r>
            <a:r>
              <a:rPr kumimoji="1" lang="zh-CN" altLang="en-US" dirty="0"/>
              <a:t>氮化物</a:t>
            </a:r>
            <a:endParaRPr kumimoji="1"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914400" y="908050"/>
            <a:ext cx="8012113" cy="5262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kumimoji="1" lang="zh-CN" altLang="en-US" dirty="0"/>
              <a:t>氧化物、硫化物、卤化物和配合物</a:t>
            </a:r>
            <a:endParaRPr kumimoji="1" lang="zh-CN" altLang="en-US" dirty="0"/>
          </a:p>
          <a:p>
            <a:pPr eaLnBrk="0" hangingPunct="0">
              <a:lnSpc>
                <a:spcPct val="150000"/>
              </a:lnSpc>
            </a:pPr>
            <a:r>
              <a:rPr kumimoji="1" lang="zh-CN" altLang="en-US" dirty="0"/>
              <a:t>● </a:t>
            </a:r>
            <a:r>
              <a:rPr kumimoji="1" lang="en-US" altLang="zh-CN" dirty="0">
                <a:solidFill>
                  <a:srgbClr val="FF0000"/>
                </a:solidFill>
              </a:rPr>
              <a:t>M</a:t>
            </a:r>
            <a:r>
              <a:rPr kumimoji="1" lang="en-US" altLang="zh-CN" baseline="30000" dirty="0">
                <a:solidFill>
                  <a:srgbClr val="FF0000"/>
                </a:solidFill>
              </a:rPr>
              <a:t>2+</a:t>
            </a:r>
            <a:r>
              <a:rPr kumimoji="1" lang="zh-CN" altLang="en-US" dirty="0">
                <a:solidFill>
                  <a:srgbClr val="FF0000"/>
                </a:solidFill>
              </a:rPr>
              <a:t>离子</a:t>
            </a:r>
            <a:r>
              <a:rPr kumimoji="1" lang="zh-CN" altLang="en-US" dirty="0" smtClean="0"/>
              <a:t>：</a:t>
            </a:r>
            <a:r>
              <a:rPr kumimoji="1" lang="zh-CN" altLang="en-US" dirty="0"/>
              <a:t>外层</a:t>
            </a:r>
            <a:r>
              <a:rPr kumimoji="1" lang="en-US" altLang="zh-CN" dirty="0" smtClean="0"/>
              <a:t>18</a:t>
            </a:r>
            <a:r>
              <a:rPr kumimoji="1" lang="zh-CN" altLang="en-US" dirty="0" smtClean="0"/>
              <a:t>电子，</a:t>
            </a:r>
            <a:r>
              <a:rPr kumimoji="1" lang="zh-CN" altLang="en-US" dirty="0"/>
              <a:t>无色；与变形性大的阴离子形成的化合物</a:t>
            </a:r>
            <a:r>
              <a:rPr kumimoji="1" lang="zh-CN" altLang="en-US" dirty="0" smtClean="0"/>
              <a:t>显共价</a:t>
            </a:r>
            <a:r>
              <a:rPr kumimoji="1" lang="zh-CN" altLang="en-US" dirty="0"/>
              <a:t>性质</a:t>
            </a:r>
            <a:r>
              <a:rPr kumimoji="1" lang="zh-CN" altLang="en-US" dirty="0" smtClean="0"/>
              <a:t>、</a:t>
            </a:r>
            <a:r>
              <a:rPr kumimoji="1" lang="zh-CN" altLang="en-US" dirty="0"/>
              <a:t>颜色较深</a:t>
            </a:r>
            <a:r>
              <a:rPr kumimoji="1" lang="en-US" altLang="zh-CN" dirty="0"/>
              <a:t>,</a:t>
            </a:r>
            <a:r>
              <a:rPr kumimoji="1" lang="zh-CN" altLang="en-US" dirty="0"/>
              <a:t>溶解度极低 </a:t>
            </a:r>
            <a:r>
              <a:rPr kumimoji="1" lang="en-US" altLang="zh-CN" dirty="0"/>
              <a:t>(</a:t>
            </a:r>
            <a:r>
              <a:rPr kumimoji="1" lang="en-US" altLang="zh-CN" dirty="0" err="1"/>
              <a:t>CdS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HgS</a:t>
            </a:r>
            <a:r>
              <a:rPr kumimoji="1" lang="en-US" altLang="zh-CN" dirty="0"/>
              <a:t>/HgI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)</a:t>
            </a:r>
            <a:endParaRPr kumimoji="1" lang="en-US" altLang="zh-CN" dirty="0"/>
          </a:p>
          <a:p>
            <a:pPr eaLnBrk="0" hangingPunct="0">
              <a:lnSpc>
                <a:spcPct val="150000"/>
              </a:lnSpc>
            </a:pPr>
            <a:r>
              <a:rPr kumimoji="1" lang="en-US" altLang="zh-CN" dirty="0"/>
              <a:t>● </a:t>
            </a:r>
            <a:r>
              <a:rPr kumimoji="1" lang="zh-CN" altLang="en-US" dirty="0"/>
              <a:t>离子</a:t>
            </a:r>
            <a:r>
              <a:rPr kumimoji="1" lang="zh-CN" altLang="en-US" dirty="0" smtClean="0"/>
              <a:t>化合物：抗磁性</a:t>
            </a:r>
            <a:endParaRPr kumimoji="1" lang="zh-CN" altLang="en-US" dirty="0"/>
          </a:p>
          <a:p>
            <a:pPr eaLnBrk="0" hangingPunct="0">
              <a:lnSpc>
                <a:spcPct val="150000"/>
              </a:lnSpc>
            </a:pPr>
            <a:r>
              <a:rPr kumimoji="1" lang="zh-CN" altLang="en-US" dirty="0"/>
              <a:t>● 常见盐：含有</a:t>
            </a:r>
            <a:r>
              <a:rPr kumimoji="1" lang="zh-CN" altLang="en-US" dirty="0" smtClean="0"/>
              <a:t>结晶水</a:t>
            </a:r>
            <a:endParaRPr kumimoji="1" lang="zh-CN" altLang="en-US" dirty="0"/>
          </a:p>
          <a:p>
            <a:pPr eaLnBrk="0" hangingPunct="0">
              <a:lnSpc>
                <a:spcPct val="150000"/>
              </a:lnSpc>
            </a:pPr>
            <a:r>
              <a:rPr kumimoji="1" lang="zh-CN" altLang="en-US" dirty="0"/>
              <a:t>● 容易形成配合物</a:t>
            </a:r>
            <a:endParaRPr lang="zh-CN" altLang="en-US" dirty="0"/>
          </a:p>
        </p:txBody>
      </p:sp>
      <p:sp>
        <p:nvSpPr>
          <p:cNvPr id="221186" name="Rectangle 4"/>
          <p:cNvSpPr>
            <a:spLocks noChangeArrowheads="1"/>
          </p:cNvSpPr>
          <p:nvPr/>
        </p:nvSpPr>
        <p:spPr bwMode="auto">
          <a:xfrm>
            <a:off x="8243888" y="6092825"/>
            <a:ext cx="5762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C2EEE45A-F048-4D94-A0A6-0205D9543148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900113" y="333375"/>
            <a:ext cx="3959225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3600">
                <a:solidFill>
                  <a:srgbClr val="0000FF"/>
                </a:solidFill>
              </a:rPr>
              <a:t>9.6.3 </a:t>
            </a:r>
            <a:r>
              <a:rPr lang="zh-CN" altLang="en-US" sz="3600">
                <a:solidFill>
                  <a:srgbClr val="0000FF"/>
                </a:solidFill>
              </a:rPr>
              <a:t>锌族化合物</a:t>
            </a:r>
            <a:endParaRPr lang="zh-CN" altLang="en-US" sz="36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autoUpdateAnimBg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39813" y="333375"/>
            <a:ext cx="7561262" cy="660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楷体" panose="02010600040101010101" pitchFamily="65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楷体" panose="02010600040101010101" pitchFamily="65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楷体" panose="02010600040101010101" pitchFamily="65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楷体" panose="02010600040101010101" pitchFamily="65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defRPr/>
            </a:pPr>
            <a:r>
              <a:rPr lang="en-US" altLang="zh-CN" sz="3700" kern="0" dirty="0" smtClean="0">
                <a:solidFill>
                  <a:srgbClr val="000000"/>
                </a:solidFill>
                <a:effectLst/>
                <a:latin typeface="+mn-lt"/>
                <a:ea typeface="+mn-ea"/>
              </a:rPr>
              <a:t>1. </a:t>
            </a:r>
            <a:r>
              <a:rPr lang="zh-CN" altLang="en-US" sz="3700" kern="0" dirty="0" smtClean="0">
                <a:solidFill>
                  <a:srgbClr val="000000"/>
                </a:solidFill>
                <a:effectLst/>
                <a:latin typeface="+mn-lt"/>
                <a:ea typeface="+mn-ea"/>
              </a:rPr>
              <a:t>氧化物、氢氧化物及含氧酸盐</a:t>
            </a:r>
            <a:endParaRPr lang="zh-CN" altLang="en-US" sz="3700" kern="0" dirty="0" smtClean="0">
              <a:solidFill>
                <a:srgbClr val="000000"/>
              </a:solidFill>
              <a:effectLst/>
              <a:latin typeface="+mn-lt"/>
              <a:ea typeface="+mn-ea"/>
            </a:endParaRPr>
          </a:p>
        </p:txBody>
      </p:sp>
      <p:graphicFrame>
        <p:nvGraphicFramePr>
          <p:cNvPr id="5" name="Group 122"/>
          <p:cNvGraphicFramePr/>
          <p:nvPr/>
        </p:nvGraphicFramePr>
        <p:xfrm>
          <a:off x="971550" y="2276475"/>
          <a:ext cx="7848600" cy="2811513"/>
        </p:xfrm>
        <a:graphic>
          <a:graphicData uri="http://schemas.openxmlformats.org/drawingml/2006/table">
            <a:tbl>
              <a:tblPr/>
              <a:tblGrid>
                <a:gridCol w="1440110"/>
                <a:gridCol w="2304176"/>
                <a:gridCol w="2088160"/>
                <a:gridCol w="2016154"/>
              </a:tblGrid>
              <a:tr h="579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物质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7" marR="91437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ZnO</a:t>
                      </a: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7" marR="91437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CdO</a:t>
                      </a: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7" marR="91437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HgO</a:t>
                      </a: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7" marR="91437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颜色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7" marR="91437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白色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7" marR="91437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棕黄色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7" marR="91437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黄色或红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7" marR="91437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酸碱性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7" marR="91437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两性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7" marR="91437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碱性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7" marR="91437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碱性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7" marR="91437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4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溶解性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7" marR="91437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溶于酸和碱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溶于氨水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7" marR="91437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溶于酸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溶于氨水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7" marR="91437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溶于酸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氨水中不溶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7" marR="91437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87450" y="1341438"/>
            <a:ext cx="2452688" cy="660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楷体" panose="02010600040101010101" pitchFamily="65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楷体" panose="02010600040101010101" pitchFamily="65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楷体" panose="02010600040101010101" pitchFamily="65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楷体" panose="02010600040101010101" pitchFamily="65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defRPr/>
            </a:pPr>
            <a:r>
              <a:rPr lang="en-US" altLang="zh-CN" sz="3700" kern="0" dirty="0" smtClean="0">
                <a:solidFill>
                  <a:srgbClr val="000000"/>
                </a:solidFill>
                <a:effectLst/>
                <a:latin typeface="+mn-lt"/>
                <a:ea typeface="+mn-ea"/>
              </a:rPr>
              <a:t>1). </a:t>
            </a:r>
            <a:r>
              <a:rPr lang="zh-CN" altLang="en-US" sz="3700" kern="0" dirty="0" smtClean="0">
                <a:solidFill>
                  <a:srgbClr val="000000"/>
                </a:solidFill>
                <a:effectLst/>
                <a:latin typeface="+mn-lt"/>
                <a:ea typeface="+mn-ea"/>
              </a:rPr>
              <a:t>氧化物</a:t>
            </a:r>
            <a:endParaRPr lang="zh-CN" altLang="en-US" sz="3700" kern="0" dirty="0" smtClean="0">
              <a:solidFill>
                <a:srgbClr val="000000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22238" name="Rectangle 4"/>
          <p:cNvSpPr>
            <a:spLocks noChangeArrowheads="1"/>
          </p:cNvSpPr>
          <p:nvPr/>
        </p:nvSpPr>
        <p:spPr bwMode="auto">
          <a:xfrm>
            <a:off x="8101013" y="6165850"/>
            <a:ext cx="7445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DE6A91AA-273A-4F18-A4D6-CCEFFAD827DC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"/>
          <p:cNvGraphicFramePr/>
          <p:nvPr/>
        </p:nvGraphicFramePr>
        <p:xfrm>
          <a:off x="900113" y="1052513"/>
          <a:ext cx="7993062" cy="5151436"/>
        </p:xfrm>
        <a:graphic>
          <a:graphicData uri="http://schemas.openxmlformats.org/drawingml/2006/table">
            <a:tbl>
              <a:tblPr/>
              <a:tblGrid>
                <a:gridCol w="1403679"/>
                <a:gridCol w="2124790"/>
                <a:gridCol w="2520335"/>
                <a:gridCol w="1944258"/>
              </a:tblGrid>
              <a:tr h="518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化合物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42" marR="91442" marT="45723" marB="45723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Zn(OH)</a:t>
                      </a:r>
                      <a:r>
                        <a:rPr kumimoji="0" lang="en-US" altLang="zh-CN" sz="2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42" marR="91442" marT="45723" marB="45723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Cd(OH)</a:t>
                      </a:r>
                      <a:r>
                        <a:rPr kumimoji="0" lang="en-US" altLang="zh-CN" sz="2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42" marR="91442" marT="45723" marB="45723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Hg(OH)</a:t>
                      </a:r>
                      <a:r>
                        <a:rPr kumimoji="0" lang="en-US" altLang="zh-CN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kumimoji="0" lang="en-US" altLang="zh-CN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42" marR="91442" marT="45723" marB="45723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稳定性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42" marR="91442" marT="45723" marB="45723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稳定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42" marR="91442" marT="45723" marB="45723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稳定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42" marR="91442" marT="45723" marB="45723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不稳定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立即分解为黄色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HgO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42" marR="91442" marT="45723" marB="45723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酸碱性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42" marR="91442" marT="45723" marB="45723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两性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42" marR="91442" marT="45723" marB="45723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碱性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42" marR="91442" marT="45723" marB="45723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碱性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42" marR="91442" marT="45723" marB="45723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酸碱中溶解性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42" marR="91442" marT="45723" marB="45723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溶于酸生成锌盐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溶于碱形成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锌酸盐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42" marR="91442" marT="45723" marB="45723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溶于酸生成镉盐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缓慢溶于热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浓强碱中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42" marR="91442" marT="45723" marB="45723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sym typeface="+mn-ea"/>
                        </a:rPr>
                        <a:t>溶于酸</a:t>
                      </a:r>
                      <a:r>
                        <a:rPr lang="en-US" altLang="zh-CN" sz="28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sym typeface="+mn-ea"/>
                        </a:rPr>
                        <a:t>,</a:t>
                      </a:r>
                      <a:r>
                        <a:rPr lang="zh-CN" altLang="en-US" sz="28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sym typeface="+mn-ea"/>
                        </a:rPr>
                        <a:t>不溶于</a:t>
                      </a:r>
                      <a:r>
                        <a:rPr lang="zh-CN" altLang="en-US" sz="28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sym typeface="+mn-ea"/>
                        </a:rPr>
                        <a:t>碱中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42" marR="91442" marT="45723" marB="45723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氨水中溶解性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(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配位性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42" marR="91442" marT="45723" marB="45723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在氨水生成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[Zn(NH</a:t>
                      </a:r>
                      <a:r>
                        <a:rPr kumimoji="0" lang="en-US" altLang="zh-CN" sz="2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  <a:r>
                        <a:rPr kumimoji="0" lang="en-US" altLang="zh-CN" sz="2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4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]</a:t>
                      </a:r>
                      <a:r>
                        <a:rPr kumimoji="0" lang="en-US" altLang="zh-CN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2+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配离子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42" marR="91442" marT="45723" marB="45723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在氨水生成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[Cd(NH</a:t>
                      </a:r>
                      <a:r>
                        <a:rPr kumimoji="0" lang="en-US" altLang="zh-CN" sz="2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  <a:r>
                        <a:rPr kumimoji="0" lang="en-US" altLang="zh-CN" sz="2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4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]</a:t>
                      </a:r>
                      <a:r>
                        <a:rPr kumimoji="0" lang="en-US" altLang="zh-CN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2+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配离子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42" marR="91442" marT="45723" marB="45723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不溶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(???)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42" marR="91442" marT="45723" marB="45723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39813" y="188913"/>
            <a:ext cx="2884487" cy="6619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楷体" panose="02010600040101010101" pitchFamily="65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楷体" panose="02010600040101010101" pitchFamily="65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楷体" panose="02010600040101010101" pitchFamily="65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楷体" panose="02010600040101010101" pitchFamily="65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defRPr/>
            </a:pPr>
            <a:r>
              <a:rPr lang="en-US" altLang="zh-CN" sz="3700" kern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2). </a:t>
            </a:r>
            <a:r>
              <a:rPr lang="zh-CN" altLang="en-US" sz="3700" kern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氢氧化物</a:t>
            </a:r>
            <a:endParaRPr lang="zh-CN" altLang="en-US" sz="3700" kern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23266" name="Rectangle 4"/>
          <p:cNvSpPr>
            <a:spLocks noChangeArrowheads="1"/>
          </p:cNvSpPr>
          <p:nvPr/>
        </p:nvSpPr>
        <p:spPr bwMode="auto">
          <a:xfrm>
            <a:off x="8243888" y="6092825"/>
            <a:ext cx="7207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DFD9F364-E9AC-4348-A8EF-FEE100D14D1C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827584" y="1052736"/>
            <a:ext cx="4465637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dirty="0"/>
              <a:t> ● 与 </a:t>
            </a:r>
            <a:r>
              <a:rPr kumimoji="1" lang="en-US" altLang="zh-CN" dirty="0"/>
              <a:t>NH</a:t>
            </a:r>
            <a:r>
              <a:rPr kumimoji="1" lang="en-US" altLang="zh-CN" baseline="-25000" dirty="0"/>
              <a:t>3</a:t>
            </a:r>
            <a:r>
              <a:rPr kumimoji="1" lang="en-US" altLang="zh-CN" dirty="0"/>
              <a:t>•H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O </a:t>
            </a:r>
            <a:r>
              <a:rPr kumimoji="1" lang="zh-CN" altLang="en-US" dirty="0"/>
              <a:t>的作用</a:t>
            </a:r>
            <a:endParaRPr kumimoji="1" lang="zh-CN" altLang="en-US" dirty="0"/>
          </a:p>
        </p:txBody>
      </p:sp>
      <p:graphicFrame>
        <p:nvGraphicFramePr>
          <p:cNvPr id="147459" name="Object 22"/>
          <p:cNvGraphicFramePr>
            <a:graphicFrameLocks noChangeAspect="1"/>
          </p:cNvGraphicFramePr>
          <p:nvPr/>
        </p:nvGraphicFramePr>
        <p:xfrm>
          <a:off x="971600" y="2420888"/>
          <a:ext cx="7805737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公式" r:id="rId1" imgW="87477600" imgH="17678400" progId="Equation.3">
                  <p:embed/>
                </p:oleObj>
              </mc:Choice>
              <mc:Fallback>
                <p:oleObj name="公式" r:id="rId1" imgW="87477600" imgH="17678400" progId="Equation.3">
                  <p:embed/>
                  <p:pic>
                    <p:nvPicPr>
                      <p:cNvPr id="0" name="图片 2764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71600" y="2420888"/>
                        <a:ext cx="7805737" cy="1577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40" name="Rectangle 4"/>
          <p:cNvSpPr>
            <a:spLocks noChangeArrowheads="1"/>
          </p:cNvSpPr>
          <p:nvPr/>
        </p:nvSpPr>
        <p:spPr bwMode="auto">
          <a:xfrm>
            <a:off x="8027988" y="6092825"/>
            <a:ext cx="7032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7E5107D7-2962-4F6E-B47E-B5360102D486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32040" y="4221088"/>
            <a:ext cx="2016125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</a:rPr>
              <a:t>氨解反应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2" grpId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4"/>
          <p:cNvSpPr>
            <a:spLocks noChangeArrowheads="1"/>
          </p:cNvSpPr>
          <p:nvPr/>
        </p:nvSpPr>
        <p:spPr bwMode="auto">
          <a:xfrm>
            <a:off x="539750" y="408673"/>
            <a:ext cx="2653290" cy="64633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 sz="3600" b="1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3) </a:t>
            </a:r>
            <a:r>
              <a:rPr lang="zh-CN" altLang="en-US" sz="3600" b="1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含</a:t>
            </a:r>
            <a:r>
              <a:rPr lang="zh-CN" altLang="en-US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氧酸盐 </a:t>
            </a:r>
            <a:endParaRPr lang="zh-CN" altLang="en-US" sz="36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51941" name="Text Box 5"/>
          <p:cNvSpPr txBox="1">
            <a:spLocks noChangeArrowheads="1"/>
          </p:cNvSpPr>
          <p:nvPr/>
        </p:nvSpPr>
        <p:spPr bwMode="auto">
          <a:xfrm>
            <a:off x="323850" y="1484784"/>
            <a:ext cx="8820150" cy="408111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 Zn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的大部分含氧酸盐可溶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而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ZnCO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,Zn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(PO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b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ZnC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O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不溶</a:t>
            </a:r>
            <a:r>
              <a:rPr kumimoji="1" lang="en-US" altLang="zh-CN" sz="3200" b="1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endParaRPr kumimoji="1" lang="en-US" altLang="zh-CN" sz="3200" b="1" dirty="0" smtClean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en-US" altLang="zh-CN" dirty="0" smtClean="0"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kumimoji="1" lang="en-US" altLang="zh-CN" dirty="0" smtClean="0"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3200" b="1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Cd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的含氧酸盐溶解性与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Zn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的相同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如无水硫酸镉溶解度比锌的大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 </a:t>
            </a:r>
            <a:endParaRPr kumimoji="1"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51942" name="Text Box 6"/>
          <p:cNvSpPr txBox="1">
            <a:spLocks noChangeArrowheads="1"/>
          </p:cNvSpPr>
          <p:nvPr/>
        </p:nvSpPr>
        <p:spPr bwMode="auto">
          <a:xfrm>
            <a:off x="467544" y="5733256"/>
            <a:ext cx="828040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Hg</a:t>
            </a:r>
            <a:r>
              <a:rPr kumimoji="1"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的含氧酸盐中只有硝酸汞和硝酸亚汞可溶</a:t>
            </a:r>
            <a:r>
              <a:rPr kumimoji="1"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. </a:t>
            </a:r>
            <a:endParaRPr kumimoji="1" lang="en-US" altLang="zh-CN" sz="3200" b="1" dirty="0">
              <a:solidFill>
                <a:srgbClr val="FF0066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01733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F68F04DA-18AE-4554-A8EE-7721C59787E9}" type="slidenum">
              <a:rPr lang="en-US" altLang="zh-CN" smtClean="0"/>
            </a:fld>
            <a:endParaRPr lang="en-US" altLang="zh-CN" smtClean="0"/>
          </a:p>
        </p:txBody>
      </p:sp>
      <p:sp>
        <p:nvSpPr>
          <p:cNvPr id="6" name="矩形 5"/>
          <p:cNvSpPr/>
          <p:nvPr/>
        </p:nvSpPr>
        <p:spPr>
          <a:xfrm>
            <a:off x="1115616" y="2564904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kern="0" dirty="0" smtClean="0"/>
              <a:t>ZnSO</a:t>
            </a:r>
            <a:r>
              <a:rPr lang="en-US" altLang="zh-CN" kern="0" baseline="-25000" dirty="0" smtClean="0"/>
              <a:t>4</a:t>
            </a:r>
            <a:r>
              <a:rPr lang="en-US" altLang="zh-CN" kern="0" dirty="0" smtClean="0">
                <a:sym typeface="Symbol" panose="05050102010706020507"/>
              </a:rPr>
              <a:t></a:t>
            </a:r>
            <a:r>
              <a:rPr lang="en-US" altLang="zh-CN" kern="0" dirty="0" smtClean="0"/>
              <a:t>7H</a:t>
            </a:r>
            <a:r>
              <a:rPr lang="en-US" altLang="zh-CN" kern="0" baseline="-25000" dirty="0" smtClean="0"/>
              <a:t>2</a:t>
            </a:r>
            <a:r>
              <a:rPr lang="en-US" altLang="zh-CN" kern="0" dirty="0" smtClean="0"/>
              <a:t>O  </a:t>
            </a:r>
            <a:r>
              <a:rPr lang="zh-CN" altLang="en-US" kern="0" dirty="0" smtClean="0"/>
              <a:t>皓矾</a:t>
            </a:r>
            <a:endParaRPr lang="en-US" altLang="zh-CN" kern="0" dirty="0" smtClean="0"/>
          </a:p>
          <a:p>
            <a:pPr>
              <a:lnSpc>
                <a:spcPct val="150000"/>
              </a:lnSpc>
              <a:defRPr/>
            </a:pPr>
            <a:r>
              <a:rPr lang="en-US" altLang="zh-CN" kern="0" dirty="0" smtClean="0"/>
              <a:t> </a:t>
            </a:r>
            <a:r>
              <a:rPr lang="en-US" altLang="zh-CN" kern="0" dirty="0" smtClean="0">
                <a:solidFill>
                  <a:srgbClr val="FF0000"/>
                </a:solidFill>
              </a:rPr>
              <a:t>BaSO</a:t>
            </a:r>
            <a:r>
              <a:rPr lang="en-US" altLang="zh-CN" kern="0" baseline="-25000" dirty="0" smtClean="0">
                <a:solidFill>
                  <a:srgbClr val="FF0000"/>
                </a:solidFill>
              </a:rPr>
              <a:t>4</a:t>
            </a:r>
            <a:r>
              <a:rPr lang="en-US" altLang="zh-CN" kern="0" dirty="0" smtClean="0">
                <a:solidFill>
                  <a:srgbClr val="FF0000"/>
                </a:solidFill>
                <a:sym typeface="Symbol" panose="05050102010706020507"/>
              </a:rPr>
              <a:t></a:t>
            </a:r>
            <a:r>
              <a:rPr lang="en-US" altLang="zh-CN" kern="0" dirty="0" smtClean="0">
                <a:solidFill>
                  <a:srgbClr val="FF0000"/>
                </a:solidFill>
              </a:rPr>
              <a:t>ZnS (</a:t>
            </a:r>
            <a:r>
              <a:rPr lang="zh-CN" altLang="en-US" kern="0" dirty="0" smtClean="0">
                <a:solidFill>
                  <a:srgbClr val="FF0000"/>
                </a:solidFill>
              </a:rPr>
              <a:t>锌钡白</a:t>
            </a:r>
            <a:r>
              <a:rPr lang="en-US" altLang="zh-CN" kern="0" dirty="0" smtClean="0">
                <a:solidFill>
                  <a:srgbClr val="FF0000"/>
                </a:solidFill>
              </a:rPr>
              <a:t>)</a:t>
            </a:r>
            <a:r>
              <a:rPr lang="zh-CN" altLang="en-US" kern="0" dirty="0" smtClean="0">
                <a:solidFill>
                  <a:srgbClr val="FF0000"/>
                </a:solidFill>
              </a:rPr>
              <a:t>，白色涂料</a:t>
            </a:r>
            <a:endParaRPr lang="en-US" altLang="zh-CN" kern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1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1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2" grpId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165100"/>
            <a:ext cx="7848600" cy="5927725"/>
          </a:xfrm>
        </p:spPr>
        <p:txBody>
          <a:bodyPr anchor="t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+mn-lt"/>
                <a:ea typeface="+mn-ea"/>
              </a:rPr>
              <a:t>2. 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+mn-lt"/>
                <a:ea typeface="+mn-ea"/>
              </a:rPr>
              <a:t>卤化物 </a:t>
            </a:r>
            <a:br>
              <a:rPr lang="zh-CN" altLang="en-US" sz="3200" b="1" dirty="0" smtClean="0">
                <a:solidFill>
                  <a:srgbClr val="000000"/>
                </a:solidFill>
                <a:effectLst/>
                <a:latin typeface="+mn-lt"/>
                <a:ea typeface="+mn-ea"/>
              </a:rPr>
            </a:br>
            <a:r>
              <a:rPr lang="zh-CN" altLang="en-US" sz="3200" b="1" dirty="0" smtClean="0">
                <a:solidFill>
                  <a:srgbClr val="FF0000"/>
                </a:solidFill>
                <a:effectLst/>
                <a:latin typeface="+mn-lt"/>
                <a:ea typeface="+mn-ea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effectLst/>
                <a:latin typeface="+mn-lt"/>
                <a:ea typeface="+mn-ea"/>
              </a:rPr>
              <a:t>ZnCl</a:t>
            </a:r>
            <a:r>
              <a:rPr lang="en-US" altLang="zh-CN" sz="3200" b="1" baseline="-25000" dirty="0" smtClean="0">
                <a:solidFill>
                  <a:srgbClr val="FF0000"/>
                </a:solidFill>
                <a:effectLst/>
                <a:latin typeface="+mn-lt"/>
                <a:ea typeface="+mn-ea"/>
              </a:rPr>
              <a:t>2</a:t>
            </a:r>
            <a:r>
              <a:rPr lang="en-US" altLang="zh-CN" sz="3200" b="1" dirty="0" smtClean="0">
                <a:solidFill>
                  <a:srgbClr val="FF0000"/>
                </a:solidFill>
                <a:effectLst/>
                <a:latin typeface="+mn-lt"/>
                <a:ea typeface="+mn-ea"/>
              </a:rPr>
              <a:t>: </a:t>
            </a:r>
            <a:r>
              <a:rPr lang="zh-CN" altLang="en-US" sz="3200" b="1" dirty="0" smtClean="0">
                <a:solidFill>
                  <a:srgbClr val="000000"/>
                </a:solidFill>
                <a:effectLst/>
                <a:latin typeface="+mn-lt"/>
                <a:ea typeface="+mn-ea"/>
              </a:rPr>
              <a:t>白色固体，熔点低，易溶于酒精、丙酮等有机溶剂；</a:t>
            </a:r>
            <a:r>
              <a:rPr lang="zh-CN" altLang="en-US" sz="3200" b="1" dirty="0">
                <a:solidFill>
                  <a:srgbClr val="000000"/>
                </a:solidFill>
                <a:effectLst/>
                <a:latin typeface="+mn-lt"/>
                <a:ea typeface="+mn-ea"/>
              </a:rPr>
              <a:t>很</a:t>
            </a:r>
            <a:r>
              <a:rPr lang="zh-CN" altLang="en-US" sz="3200" b="1" dirty="0" smtClean="0">
                <a:solidFill>
                  <a:srgbClr val="000000"/>
                </a:solidFill>
                <a:effectLst/>
                <a:latin typeface="+mn-lt"/>
                <a:ea typeface="+mn-ea"/>
              </a:rPr>
              <a:t>强的吸水性，在固体盐中溶解度较大 </a:t>
            </a:r>
            <a:r>
              <a:rPr lang="en-US" altLang="zh-CN" sz="3200" b="1" dirty="0" smtClean="0">
                <a:solidFill>
                  <a:srgbClr val="000000"/>
                </a:solidFill>
                <a:effectLst/>
                <a:latin typeface="+mn-lt"/>
                <a:ea typeface="+mn-ea"/>
              </a:rPr>
              <a:t>(283 K, 333 g/100 g H</a:t>
            </a:r>
            <a:r>
              <a:rPr lang="en-US" altLang="zh-CN" sz="3200" b="1" baseline="-25000" dirty="0" smtClean="0">
                <a:solidFill>
                  <a:srgbClr val="000000"/>
                </a:solidFill>
                <a:effectLst/>
                <a:latin typeface="+mn-lt"/>
                <a:ea typeface="+mn-ea"/>
              </a:rPr>
              <a:t>2</a:t>
            </a:r>
            <a:r>
              <a:rPr lang="en-US" altLang="zh-CN" sz="3200" b="1" dirty="0" smtClean="0">
                <a:solidFill>
                  <a:srgbClr val="000000"/>
                </a:solidFill>
                <a:effectLst/>
                <a:latin typeface="+mn-lt"/>
                <a:ea typeface="+mn-ea"/>
              </a:rPr>
              <a:t>O)</a:t>
            </a:r>
            <a:r>
              <a:rPr lang="zh-CN" altLang="en-US" sz="3200" b="1" dirty="0" smtClean="0">
                <a:solidFill>
                  <a:srgbClr val="000000"/>
                </a:solidFill>
                <a:effectLst/>
                <a:latin typeface="+mn-lt"/>
                <a:ea typeface="+mn-ea"/>
              </a:rPr>
              <a:t>； 溶于水形成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+mn-lt"/>
                <a:ea typeface="+mn-ea"/>
              </a:rPr>
              <a:t>配位酸</a:t>
            </a:r>
            <a:r>
              <a:rPr lang="zh-CN" altLang="en-US" sz="3200" b="1" dirty="0" smtClean="0">
                <a:solidFill>
                  <a:srgbClr val="000000"/>
                </a:solidFill>
                <a:effectLst/>
                <a:latin typeface="+mn-lt"/>
                <a:ea typeface="+mn-ea"/>
              </a:rPr>
              <a:t>，溶解金属氧化物，作为焊接金属的清洗剂和助熔剂。   </a:t>
            </a:r>
            <a:br>
              <a:rPr lang="zh-CN" altLang="en-US" sz="3200" b="1" dirty="0" smtClean="0">
                <a:solidFill>
                  <a:srgbClr val="000000"/>
                </a:solidFill>
                <a:effectLst/>
                <a:latin typeface="+mn-lt"/>
                <a:ea typeface="+mn-ea"/>
              </a:rPr>
            </a:br>
            <a:r>
              <a:rPr lang="zh-CN" altLang="en-US" sz="3200" b="1" dirty="0" smtClean="0">
                <a:solidFill>
                  <a:srgbClr val="000000"/>
                </a:solidFill>
                <a:effectLst/>
                <a:latin typeface="+mn-lt"/>
                <a:ea typeface="+mn-ea"/>
              </a:rPr>
              <a:t> </a:t>
            </a:r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+mn-lt"/>
                <a:ea typeface="+mn-ea"/>
              </a:rPr>
              <a:t>ZnCl</a:t>
            </a:r>
            <a:r>
              <a:rPr lang="en-US" altLang="zh-CN" sz="3200" b="1" baseline="-25000" dirty="0" smtClean="0">
                <a:solidFill>
                  <a:srgbClr val="0000FF"/>
                </a:solidFill>
                <a:effectLst/>
                <a:latin typeface="+mn-lt"/>
                <a:ea typeface="+mn-ea"/>
              </a:rPr>
              <a:t>2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+mn-lt"/>
                <a:ea typeface="+mn-ea"/>
              </a:rPr>
              <a:t>＋</a:t>
            </a:r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+mn-lt"/>
                <a:ea typeface="+mn-ea"/>
              </a:rPr>
              <a:t>H</a:t>
            </a:r>
            <a:r>
              <a:rPr lang="en-US" altLang="zh-CN" sz="3200" b="1" baseline="-25000" dirty="0" smtClean="0">
                <a:solidFill>
                  <a:srgbClr val="0000FF"/>
                </a:solidFill>
                <a:effectLst/>
                <a:latin typeface="+mn-lt"/>
                <a:ea typeface="+mn-ea"/>
              </a:rPr>
              <a:t>2</a:t>
            </a:r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+mn-lt"/>
                <a:ea typeface="+mn-ea"/>
              </a:rPr>
              <a:t>O </a:t>
            </a:r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+mn-lt"/>
                <a:ea typeface="+mn-ea"/>
                <a:sym typeface="Symbol" panose="05050102010706020507"/>
              </a:rPr>
              <a:t></a:t>
            </a:r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+mn-lt"/>
                <a:ea typeface="+mn-ea"/>
                <a:sym typeface="Wingdings" panose="05000000000000000000" pitchFamily="2" charset="2"/>
              </a:rPr>
              <a:t> H[ZnCl</a:t>
            </a:r>
            <a:r>
              <a:rPr lang="en-US" altLang="zh-CN" sz="3200" b="1" baseline="-25000" dirty="0" smtClean="0">
                <a:solidFill>
                  <a:srgbClr val="0000FF"/>
                </a:solidFill>
                <a:effectLst/>
                <a:latin typeface="+mn-lt"/>
                <a:ea typeface="+mn-ea"/>
                <a:sym typeface="Wingdings" panose="05000000000000000000" pitchFamily="2" charset="2"/>
              </a:rPr>
              <a:t>2</a:t>
            </a:r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+mn-lt"/>
                <a:ea typeface="+mn-ea"/>
                <a:sym typeface="Wingdings" panose="05000000000000000000" pitchFamily="2" charset="2"/>
              </a:rPr>
              <a:t>(OH)]</a:t>
            </a:r>
            <a:br>
              <a:rPr lang="en-US" altLang="zh-CN" sz="3200" b="1" dirty="0" smtClean="0">
                <a:solidFill>
                  <a:srgbClr val="0000FF"/>
                </a:solidFill>
                <a:effectLst/>
                <a:latin typeface="+mn-lt"/>
                <a:ea typeface="+mn-ea"/>
                <a:sym typeface="Wingdings" panose="05000000000000000000" pitchFamily="2" charset="2"/>
              </a:rPr>
            </a:br>
            <a:r>
              <a:rPr lang="en-US" altLang="zh-CN" sz="3000" b="1" dirty="0" err="1" smtClean="0">
                <a:solidFill>
                  <a:srgbClr val="000000"/>
                </a:solidFill>
                <a:effectLst/>
                <a:latin typeface="+mn-lt"/>
                <a:ea typeface="+mn-ea"/>
              </a:rPr>
              <a:t>FeO</a:t>
            </a:r>
            <a:r>
              <a:rPr lang="en-US" altLang="zh-CN" sz="3000" b="1" dirty="0" smtClean="0">
                <a:solidFill>
                  <a:srgbClr val="000000"/>
                </a:solidFill>
                <a:effectLst/>
                <a:latin typeface="+mn-lt"/>
                <a:ea typeface="+mn-ea"/>
              </a:rPr>
              <a:t>+ 2H[ZnCl</a:t>
            </a:r>
            <a:r>
              <a:rPr lang="en-US" altLang="zh-CN" sz="3000" b="1" baseline="-25000" dirty="0" smtClean="0">
                <a:solidFill>
                  <a:srgbClr val="000000"/>
                </a:solidFill>
                <a:effectLst/>
                <a:latin typeface="+mn-lt"/>
                <a:ea typeface="+mn-ea"/>
              </a:rPr>
              <a:t>2</a:t>
            </a:r>
            <a:r>
              <a:rPr lang="en-US" altLang="zh-CN" sz="3000" b="1" dirty="0" smtClean="0">
                <a:solidFill>
                  <a:srgbClr val="000000"/>
                </a:solidFill>
                <a:effectLst/>
                <a:latin typeface="+mn-lt"/>
                <a:ea typeface="+mn-ea"/>
              </a:rPr>
              <a:t>(OH)] =Fe[ZnCl</a:t>
            </a:r>
            <a:r>
              <a:rPr lang="en-US" altLang="zh-CN" sz="3000" b="1" baseline="-25000" dirty="0" smtClean="0">
                <a:solidFill>
                  <a:srgbClr val="000000"/>
                </a:solidFill>
                <a:effectLst/>
                <a:latin typeface="+mn-lt"/>
                <a:ea typeface="+mn-ea"/>
              </a:rPr>
              <a:t>2</a:t>
            </a:r>
            <a:r>
              <a:rPr lang="en-US" altLang="zh-CN" sz="3000" b="1" dirty="0" smtClean="0">
                <a:solidFill>
                  <a:srgbClr val="000000"/>
                </a:solidFill>
                <a:effectLst/>
                <a:latin typeface="+mn-lt"/>
                <a:ea typeface="+mn-ea"/>
              </a:rPr>
              <a:t>(OH)]</a:t>
            </a:r>
            <a:r>
              <a:rPr lang="en-US" altLang="zh-CN" sz="3000" b="1" baseline="-25000" dirty="0" smtClean="0">
                <a:solidFill>
                  <a:srgbClr val="000000"/>
                </a:solidFill>
                <a:effectLst/>
                <a:latin typeface="+mn-lt"/>
                <a:ea typeface="+mn-ea"/>
              </a:rPr>
              <a:t>2</a:t>
            </a:r>
            <a:r>
              <a:rPr lang="en-US" altLang="zh-CN" sz="3000" b="1" dirty="0" smtClean="0">
                <a:solidFill>
                  <a:srgbClr val="000000"/>
                </a:solidFill>
                <a:effectLst/>
                <a:latin typeface="+mn-lt"/>
                <a:ea typeface="+mn-ea"/>
              </a:rPr>
              <a:t> + H</a:t>
            </a:r>
            <a:r>
              <a:rPr lang="en-US" altLang="zh-CN" sz="3000" b="1" baseline="-25000" dirty="0" smtClean="0">
                <a:solidFill>
                  <a:srgbClr val="000000"/>
                </a:solidFill>
                <a:effectLst/>
                <a:latin typeface="+mn-lt"/>
                <a:ea typeface="+mn-ea"/>
              </a:rPr>
              <a:t>2</a:t>
            </a:r>
            <a:r>
              <a:rPr lang="en-US" altLang="zh-CN" sz="3000" b="1" dirty="0" smtClean="0">
                <a:solidFill>
                  <a:srgbClr val="000000"/>
                </a:solidFill>
                <a:effectLst/>
                <a:latin typeface="+mn-lt"/>
                <a:ea typeface="+mn-ea"/>
              </a:rPr>
              <a:t>O</a:t>
            </a:r>
            <a:br>
              <a:rPr lang="en-US" altLang="zh-CN" sz="3200" b="1" dirty="0" smtClean="0">
                <a:solidFill>
                  <a:srgbClr val="000000"/>
                </a:solidFill>
                <a:effectLst/>
                <a:latin typeface="+mn-lt"/>
                <a:ea typeface="+mn-ea"/>
              </a:rPr>
            </a:br>
            <a:br>
              <a:rPr lang="en-US" altLang="zh-CN" sz="3200" b="1" dirty="0" smtClean="0">
                <a:solidFill>
                  <a:srgbClr val="000000"/>
                </a:solidFill>
                <a:effectLst/>
                <a:latin typeface="+mn-lt"/>
                <a:ea typeface="+mn-ea"/>
              </a:rPr>
            </a:br>
            <a:r>
              <a:rPr lang="zh-CN" altLang="en-US" sz="3200" b="1" dirty="0" smtClean="0">
                <a:solidFill>
                  <a:srgbClr val="000000"/>
                </a:solidFill>
                <a:effectLst/>
                <a:latin typeface="+mn-lt"/>
                <a:ea typeface="+mn-ea"/>
              </a:rPr>
              <a:t>无</a:t>
            </a:r>
            <a:r>
              <a:rPr lang="zh-CN" altLang="en-US" sz="3200" b="1" dirty="0" smtClean="0">
                <a:solidFill>
                  <a:srgbClr val="000000"/>
                </a:solidFill>
                <a:effectLst/>
                <a:latin typeface="+mn-lt"/>
                <a:ea typeface="+mn-ea"/>
                <a:sym typeface="Wingdings" panose="05000000000000000000" pitchFamily="2" charset="2"/>
              </a:rPr>
              <a:t>水</a:t>
            </a:r>
            <a:r>
              <a:rPr lang="en-US" altLang="zh-CN" sz="3200" b="1" dirty="0" smtClean="0">
                <a:solidFill>
                  <a:srgbClr val="000000"/>
                </a:solidFill>
                <a:effectLst/>
                <a:latin typeface="+mn-lt"/>
                <a:ea typeface="+mn-ea"/>
                <a:sym typeface="Wingdings" panose="05000000000000000000" pitchFamily="2" charset="2"/>
              </a:rPr>
              <a:t>ZnCl</a:t>
            </a:r>
            <a:r>
              <a:rPr lang="en-US" altLang="zh-CN" sz="3200" b="1" baseline="-25000" dirty="0" smtClean="0">
                <a:solidFill>
                  <a:srgbClr val="000000"/>
                </a:solidFill>
                <a:effectLst/>
                <a:latin typeface="+mn-lt"/>
                <a:ea typeface="+mn-ea"/>
                <a:sym typeface="Wingdings" panose="05000000000000000000" pitchFamily="2" charset="2"/>
              </a:rPr>
              <a:t>2</a:t>
            </a:r>
            <a:r>
              <a:rPr lang="en-US" altLang="zh-CN" sz="3200" b="1" dirty="0" smtClean="0">
                <a:solidFill>
                  <a:srgbClr val="000000"/>
                </a:solidFill>
                <a:effectLst/>
                <a:latin typeface="+mn-lt"/>
                <a:ea typeface="+mn-ea"/>
                <a:sym typeface="Wingdings" panose="05000000000000000000" pitchFamily="2" charset="2"/>
              </a:rPr>
              <a:t>: </a:t>
            </a:r>
            <a:r>
              <a:rPr lang="zh-CN" altLang="en-US" sz="3200" b="1" dirty="0" smtClean="0">
                <a:solidFill>
                  <a:srgbClr val="000000"/>
                </a:solidFill>
                <a:effectLst/>
                <a:latin typeface="+mn-lt"/>
                <a:ea typeface="+mn-ea"/>
                <a:sym typeface="Wingdings" panose="05000000000000000000" pitchFamily="2" charset="2"/>
              </a:rPr>
              <a:t>不可湿法制备</a:t>
            </a:r>
            <a:endParaRPr lang="zh-CN" altLang="en-US" sz="3200" b="1" dirty="0" smtClean="0">
              <a:solidFill>
                <a:srgbClr val="000000"/>
              </a:solidFill>
              <a:effectLst/>
              <a:latin typeface="+mn-lt"/>
              <a:ea typeface="+mn-ea"/>
              <a:sym typeface="Wingdings" panose="05000000000000000000" pitchFamily="2" charset="2"/>
            </a:endParaRPr>
          </a:p>
        </p:txBody>
      </p:sp>
      <p:sp>
        <p:nvSpPr>
          <p:cNvPr id="226306" name="Rectangle 3"/>
          <p:cNvSpPr>
            <a:spLocks noChangeArrowheads="1"/>
          </p:cNvSpPr>
          <p:nvPr/>
        </p:nvSpPr>
        <p:spPr bwMode="auto">
          <a:xfrm>
            <a:off x="8243888" y="6092825"/>
            <a:ext cx="6492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F1DFE8BC-D948-4AFA-8616-79C6300F5999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4"/>
          <p:cNvSpPr>
            <a:spLocks noChangeArrowheads="1"/>
          </p:cNvSpPr>
          <p:nvPr/>
        </p:nvSpPr>
        <p:spPr bwMode="auto">
          <a:xfrm>
            <a:off x="755576" y="332656"/>
            <a:ext cx="1689886" cy="64633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卤化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镉 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53989" name="Rectangle 5"/>
          <p:cNvSpPr>
            <a:spLocks noChangeArrowheads="1"/>
          </p:cNvSpPr>
          <p:nvPr/>
        </p:nvSpPr>
        <p:spPr bwMode="auto">
          <a:xfrm>
            <a:off x="611560" y="908720"/>
            <a:ext cx="8280400" cy="11652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CdF</a:t>
            </a:r>
            <a:r>
              <a:rPr lang="en-US" altLang="zh-CN" sz="3200" b="1" baseline="-25000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很难溶于水</a:t>
            </a: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属萤石结构</a:t>
            </a: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其他卤化物都是白色</a:t>
            </a: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易溶于水</a:t>
            </a: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endParaRPr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53990" name="Rectangle 6"/>
          <p:cNvSpPr>
            <a:spLocks noChangeArrowheads="1"/>
          </p:cNvSpPr>
          <p:nvPr/>
        </p:nvSpPr>
        <p:spPr bwMode="auto">
          <a:xfrm>
            <a:off x="827584" y="2204864"/>
            <a:ext cx="1574470" cy="64633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卤化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汞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53991" name="Text Box 7"/>
          <p:cNvSpPr txBox="1">
            <a:spLocks noChangeArrowheads="1"/>
          </p:cNvSpPr>
          <p:nvPr/>
        </p:nvSpPr>
        <p:spPr bwMode="auto">
          <a:xfrm>
            <a:off x="683568" y="3501008"/>
            <a:ext cx="8351838" cy="17018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  </a:t>
            </a:r>
            <a:r>
              <a:rPr kumimoji="1" lang="zh-CN" altLang="en-US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在</a:t>
            </a:r>
            <a:r>
              <a:rPr kumimoji="1" lang="en-US" altLang="zh-CN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Hg</a:t>
            </a:r>
            <a:r>
              <a:rPr kumimoji="1" lang="en-US" altLang="zh-CN" sz="3200" b="1" baseline="30000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zh-CN" altLang="en-US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的溶液中加入</a:t>
            </a:r>
            <a:r>
              <a:rPr kumimoji="1" lang="en-US" altLang="zh-CN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</a:t>
            </a:r>
            <a:r>
              <a:rPr kumimoji="1" lang="en-US" altLang="zh-CN" sz="3200" b="1" baseline="30000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kumimoji="1" lang="zh-CN" altLang="en-US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时生成桔红色的沉淀</a:t>
            </a:r>
            <a:r>
              <a:rPr kumimoji="1" lang="en-US" altLang="zh-CN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HgI</a:t>
            </a:r>
            <a:r>
              <a:rPr kumimoji="1" lang="en-US" altLang="zh-CN" sz="3200" b="1" baseline="-25000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,I</a:t>
            </a:r>
            <a:r>
              <a:rPr kumimoji="1" lang="en-US" altLang="zh-CN" sz="3200" b="1" baseline="30000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kumimoji="1" lang="zh-CN" altLang="en-US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离子过量时</a:t>
            </a:r>
            <a:r>
              <a:rPr kumimoji="1" lang="en-US" altLang="zh-CN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生成无色的</a:t>
            </a:r>
            <a:r>
              <a:rPr kumimoji="1" lang="en-US" altLang="zh-CN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[HgI</a:t>
            </a:r>
            <a:r>
              <a:rPr kumimoji="1" lang="en-US" altLang="zh-CN" sz="3200" b="1" baseline="-25000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kumimoji="1" lang="en-US" altLang="zh-CN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]</a:t>
            </a:r>
            <a:r>
              <a:rPr kumimoji="1" lang="en-US" altLang="zh-CN" sz="3200" b="1" baseline="30000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2-</a:t>
            </a:r>
            <a:r>
              <a:rPr kumimoji="1" lang="zh-CN" altLang="en-US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配离子而使沉淀溶解。 </a:t>
            </a:r>
            <a:endParaRPr kumimoji="1" lang="zh-CN" altLang="en-US" sz="3200" b="1" dirty="0">
              <a:solidFill>
                <a:srgbClr val="11111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53992" name="Rectangle 8"/>
          <p:cNvSpPr>
            <a:spLocks noChangeArrowheads="1"/>
          </p:cNvSpPr>
          <p:nvPr/>
        </p:nvSpPr>
        <p:spPr bwMode="auto">
          <a:xfrm>
            <a:off x="612775" y="2862263"/>
            <a:ext cx="5111750" cy="6413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碘化汞和碘化亚汞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53993" name="Text Box 9"/>
          <p:cNvSpPr txBox="1">
            <a:spLocks noChangeArrowheads="1"/>
          </p:cNvSpPr>
          <p:nvPr/>
        </p:nvSpPr>
        <p:spPr bwMode="auto">
          <a:xfrm>
            <a:off x="611560" y="5229200"/>
            <a:ext cx="8280400" cy="11747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   </a:t>
            </a:r>
            <a:r>
              <a:rPr kumimoji="1" lang="en-US" altLang="zh-CN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Hg</a:t>
            </a:r>
            <a:r>
              <a:rPr kumimoji="1" lang="en-US" altLang="zh-CN" sz="3200" b="1" baseline="-25000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baseline="30000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zh-CN" altLang="en-US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溶液与</a:t>
            </a:r>
            <a:r>
              <a:rPr kumimoji="1" lang="en-US" altLang="zh-CN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</a:t>
            </a:r>
            <a:r>
              <a:rPr kumimoji="1" lang="en-US" altLang="zh-CN" sz="3200" b="1" baseline="30000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kumimoji="1" lang="zh-CN" altLang="en-US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反应生成草绿色沉淀</a:t>
            </a:r>
            <a:r>
              <a:rPr kumimoji="1" lang="en-US" altLang="zh-CN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Hg</a:t>
            </a:r>
            <a:r>
              <a:rPr kumimoji="1" lang="en-US" altLang="zh-CN" sz="3200" b="1" baseline="-25000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</a:t>
            </a:r>
            <a:r>
              <a:rPr kumimoji="1" lang="en-US" altLang="zh-CN" sz="3200" b="1" baseline="-25000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加过量</a:t>
            </a:r>
            <a:r>
              <a:rPr kumimoji="1" lang="en-US" altLang="zh-CN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</a:t>
            </a:r>
            <a:r>
              <a:rPr kumimoji="1" lang="en-US" altLang="zh-CN" sz="3200" b="1" baseline="30000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kumimoji="1" lang="en-US" altLang="zh-CN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沉淀溶解</a:t>
            </a:r>
            <a:r>
              <a:rPr kumimoji="1" lang="en-US" altLang="zh-CN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生成新的黑色沉淀。</a:t>
            </a:r>
            <a:endParaRPr kumimoji="1" lang="zh-CN" altLang="en-US" sz="3200" b="1" dirty="0">
              <a:solidFill>
                <a:srgbClr val="11111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03784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EB3D0465-1F99-4CC8-9F9C-C59B72496289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1" grpId="0"/>
      <p:bldP spid="553993" grpId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35" name="Text Box 2"/>
          <p:cNvSpPr txBox="1">
            <a:spLocks noChangeArrowheads="1"/>
          </p:cNvSpPr>
          <p:nvPr/>
        </p:nvSpPr>
        <p:spPr bwMode="auto">
          <a:xfrm>
            <a:off x="900113" y="190500"/>
            <a:ext cx="38163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3600"/>
              <a:t>●  与 </a:t>
            </a:r>
            <a:r>
              <a:rPr kumimoji="1" lang="en-US" altLang="zh-CN" sz="3600"/>
              <a:t>I</a:t>
            </a:r>
            <a:r>
              <a:rPr kumimoji="1" lang="en-US" altLang="zh-CN" sz="3600" baseline="30000">
                <a:sym typeface="Symbol" panose="05050102010706020507" pitchFamily="18" charset="2"/>
              </a:rPr>
              <a:t></a:t>
            </a:r>
            <a:r>
              <a:rPr kumimoji="1" lang="en-US" altLang="zh-CN" sz="3600" baseline="30000"/>
              <a:t> </a:t>
            </a:r>
            <a:r>
              <a:rPr kumimoji="1" lang="zh-CN" altLang="en-US" sz="3600"/>
              <a:t>的反应</a:t>
            </a:r>
            <a:endParaRPr kumimoji="1" lang="zh-CN" altLang="en-US" sz="3600"/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906463" y="3011488"/>
            <a:ext cx="7807325" cy="1554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dirty="0"/>
              <a:t>K</a:t>
            </a:r>
            <a:r>
              <a:rPr lang="en-US" altLang="zh-CN" baseline="-25000" dirty="0"/>
              <a:t>2</a:t>
            </a:r>
            <a:r>
              <a:rPr lang="en-US" altLang="zh-CN" dirty="0"/>
              <a:t>[HgI</a:t>
            </a:r>
            <a:r>
              <a:rPr lang="en-US" altLang="zh-CN" baseline="-25000" dirty="0"/>
              <a:t>4</a:t>
            </a:r>
            <a:r>
              <a:rPr lang="en-US" altLang="zh-CN" dirty="0"/>
              <a:t>] </a:t>
            </a:r>
            <a:r>
              <a:rPr lang="zh-CN" altLang="en-US" dirty="0"/>
              <a:t>＋ </a:t>
            </a:r>
            <a:r>
              <a:rPr lang="en-US" altLang="zh-CN" dirty="0"/>
              <a:t>KOH </a:t>
            </a:r>
            <a:r>
              <a:rPr lang="zh-CN" altLang="en-US" dirty="0"/>
              <a:t>溶液为奈斯勒试剂，检出微量 </a:t>
            </a:r>
            <a:r>
              <a:rPr lang="en-US" altLang="zh-CN" dirty="0"/>
              <a:t>NH</a:t>
            </a:r>
            <a:r>
              <a:rPr lang="en-US" altLang="zh-CN" baseline="-25000" dirty="0"/>
              <a:t>4</a:t>
            </a:r>
            <a:r>
              <a:rPr lang="en-US" altLang="zh-CN" baseline="30000" dirty="0"/>
              <a:t>+</a:t>
            </a:r>
            <a:r>
              <a:rPr lang="zh-CN" altLang="en-US" dirty="0"/>
              <a:t>离子</a:t>
            </a:r>
            <a:r>
              <a:rPr lang="en-US" altLang="zh-CN" dirty="0"/>
              <a:t>;</a:t>
            </a:r>
            <a:r>
              <a:rPr lang="zh-CN" altLang="en-US" dirty="0"/>
              <a:t>与</a:t>
            </a:r>
            <a:r>
              <a:rPr lang="en-US" altLang="zh-CN" dirty="0"/>
              <a:t>NH</a:t>
            </a:r>
            <a:r>
              <a:rPr lang="en-US" altLang="zh-CN" baseline="-25000" dirty="0"/>
              <a:t>4</a:t>
            </a:r>
            <a:r>
              <a:rPr lang="en-US" altLang="zh-CN" baseline="30000" dirty="0"/>
              <a:t>+</a:t>
            </a:r>
            <a:r>
              <a:rPr lang="zh-CN" altLang="en-US" dirty="0"/>
              <a:t>离子反应</a:t>
            </a:r>
            <a:r>
              <a:rPr kumimoji="1" lang="zh-CN" altLang="en-US" dirty="0"/>
              <a:t>立刻生成</a:t>
            </a:r>
            <a:r>
              <a:rPr kumimoji="1" lang="zh-CN" altLang="en-US" dirty="0">
                <a:solidFill>
                  <a:srgbClr val="0033CC"/>
                </a:solidFill>
              </a:rPr>
              <a:t>红棕色的碘化氧合</a:t>
            </a:r>
            <a:r>
              <a:rPr kumimoji="1" lang="en-US" altLang="zh-CN" dirty="0">
                <a:solidFill>
                  <a:srgbClr val="0033CC"/>
                </a:solidFill>
              </a:rPr>
              <a:t>·</a:t>
            </a:r>
            <a:r>
              <a:rPr kumimoji="1" lang="zh-CN" altLang="en-US" dirty="0">
                <a:solidFill>
                  <a:srgbClr val="0033CC"/>
                </a:solidFill>
              </a:rPr>
              <a:t>氨基二汞</a:t>
            </a:r>
            <a:r>
              <a:rPr kumimoji="1" lang="en-US" altLang="zh-CN" dirty="0">
                <a:solidFill>
                  <a:srgbClr val="0033CC"/>
                </a:solidFill>
              </a:rPr>
              <a:t>(II)</a:t>
            </a:r>
            <a:r>
              <a:rPr kumimoji="1" lang="zh-CN" altLang="en-US" dirty="0">
                <a:solidFill>
                  <a:srgbClr val="0033CC"/>
                </a:solidFill>
              </a:rPr>
              <a:t>沉淀</a:t>
            </a:r>
            <a:r>
              <a:rPr kumimoji="1" lang="en-US" altLang="zh-CN" dirty="0"/>
              <a:t>.</a:t>
            </a:r>
            <a:endParaRPr lang="zh-CN" altLang="en-US" dirty="0"/>
          </a:p>
        </p:txBody>
      </p:sp>
      <p:graphicFrame>
        <p:nvGraphicFramePr>
          <p:cNvPr id="166934" name="Object 22"/>
          <p:cNvGraphicFramePr>
            <a:graphicFrameLocks noGrp="1" noChangeAspect="1"/>
          </p:cNvGraphicFramePr>
          <p:nvPr>
            <p:ph idx="4294967295"/>
          </p:nvPr>
        </p:nvGraphicFramePr>
        <p:xfrm>
          <a:off x="900113" y="884238"/>
          <a:ext cx="7751762" cy="189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公式" r:id="rId1" imgW="72237600" imgH="17678400" progId="Equation.3">
                  <p:embed/>
                </p:oleObj>
              </mc:Choice>
              <mc:Fallback>
                <p:oleObj name="公式" r:id="rId1" imgW="72237600" imgH="17678400" progId="Equation.3">
                  <p:embed/>
                  <p:pic>
                    <p:nvPicPr>
                      <p:cNvPr id="0" name="图片 28672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00113" y="884238"/>
                        <a:ext cx="7751762" cy="18970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66788" y="4581525"/>
            <a:ext cx="7686675" cy="15700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Times New Roman" panose="02020603050405020304" pitchFamily="18" charset="0"/>
              </a:rPr>
              <a:t>NH</a:t>
            </a:r>
            <a:r>
              <a:rPr lang="en-US" altLang="zh-CN" baseline="-25000" dirty="0">
                <a:latin typeface="+mn-lt"/>
                <a:ea typeface="+mn-ea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latin typeface="+mn-lt"/>
                <a:ea typeface="+mn-ea"/>
                <a:cs typeface="Times New Roman" panose="02020603050405020304" pitchFamily="18" charset="0"/>
              </a:rPr>
              <a:t>Cl+2K</a:t>
            </a:r>
            <a:r>
              <a:rPr lang="en-US" altLang="zh-CN" baseline="-25000" dirty="0">
                <a:latin typeface="+mn-lt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+mn-lt"/>
                <a:ea typeface="+mn-ea"/>
                <a:cs typeface="Times New Roman" panose="02020603050405020304" pitchFamily="18" charset="0"/>
              </a:rPr>
              <a:t>[HgI</a:t>
            </a:r>
            <a:r>
              <a:rPr lang="en-US" altLang="zh-CN" baseline="-25000" dirty="0">
                <a:latin typeface="+mn-lt"/>
                <a:ea typeface="+mn-ea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latin typeface="+mn-lt"/>
                <a:ea typeface="+mn-ea"/>
                <a:cs typeface="Times New Roman" panose="02020603050405020304" pitchFamily="18" charset="0"/>
              </a:rPr>
              <a:t>]+4KOH</a:t>
            </a:r>
            <a:endParaRPr lang="en-US" altLang="zh-CN" dirty="0">
              <a:latin typeface="+mn-lt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Times New Roman" panose="02020603050405020304" pitchFamily="18" charset="0"/>
              </a:rPr>
              <a:t>               ==Hg</a:t>
            </a:r>
            <a:r>
              <a:rPr lang="en-US" altLang="zh-CN" baseline="-25000" dirty="0">
                <a:latin typeface="+mn-lt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+mn-lt"/>
                <a:ea typeface="+mn-ea"/>
                <a:cs typeface="Times New Roman" panose="02020603050405020304" pitchFamily="18" charset="0"/>
              </a:rPr>
              <a:t>NI</a:t>
            </a:r>
            <a:r>
              <a:rPr lang="en-US" altLang="zh-CN" dirty="0">
                <a:latin typeface="+mn-lt"/>
                <a:ea typeface="+mn-ea"/>
                <a:cs typeface="Times New Roman" panose="02020603050405020304" pitchFamily="18" charset="0"/>
                <a:sym typeface="Symbol" panose="05050102010706020507"/>
              </a:rPr>
              <a:t></a:t>
            </a:r>
            <a:r>
              <a:rPr lang="en-US" altLang="zh-CN" dirty="0">
                <a:latin typeface="+mn-lt"/>
                <a:ea typeface="+mn-ea"/>
                <a:cs typeface="Times New Roman" panose="02020603050405020304" pitchFamily="18" charset="0"/>
              </a:rPr>
              <a:t>H</a:t>
            </a:r>
            <a:r>
              <a:rPr lang="en-US" altLang="zh-CN" baseline="-25000" dirty="0">
                <a:latin typeface="+mn-lt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+mn-lt"/>
                <a:ea typeface="+mn-ea"/>
                <a:cs typeface="Times New Roman" panose="02020603050405020304" pitchFamily="18" charset="0"/>
              </a:rPr>
              <a:t>O </a:t>
            </a:r>
            <a:r>
              <a:rPr lang="en-US" altLang="zh-CN" dirty="0">
                <a:latin typeface="+mn-lt"/>
                <a:ea typeface="+mn-ea"/>
                <a:cs typeface="Times New Roman" panose="02020603050405020304" pitchFamily="18" charset="0"/>
                <a:sym typeface="Symbol" panose="05050102010706020507"/>
              </a:rPr>
              <a:t></a:t>
            </a:r>
            <a:r>
              <a:rPr lang="en-US" altLang="zh-CN" dirty="0">
                <a:latin typeface="+mn-lt"/>
                <a:ea typeface="+mn-ea"/>
                <a:cs typeface="Times New Roman" panose="02020603050405020304" pitchFamily="18" charset="0"/>
              </a:rPr>
              <a:t>+KCl+7KI+3H</a:t>
            </a:r>
            <a:r>
              <a:rPr lang="en-US" altLang="zh-CN" baseline="-25000" dirty="0">
                <a:latin typeface="+mn-lt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+mn-lt"/>
                <a:ea typeface="+mn-ea"/>
                <a:cs typeface="Times New Roman" panose="02020603050405020304" pitchFamily="18" charset="0"/>
              </a:rPr>
              <a:t>O</a:t>
            </a:r>
            <a:endParaRPr lang="en-US" altLang="zh-CN" dirty="0"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6938" name="Rectangle 2"/>
          <p:cNvSpPr>
            <a:spLocks noChangeArrowheads="1"/>
          </p:cNvSpPr>
          <p:nvPr/>
        </p:nvSpPr>
        <p:spPr bwMode="auto">
          <a:xfrm>
            <a:off x="8243888" y="6092825"/>
            <a:ext cx="6492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70149642-7C8E-4D7D-BC47-8ED62D7B0F6B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868035" y="5085715"/>
            <a:ext cx="2846070" cy="1464310"/>
            <a:chOff x="9241" y="8009"/>
            <a:chExt cx="4482" cy="2306"/>
          </a:xfrm>
        </p:grpSpPr>
        <p:sp>
          <p:nvSpPr>
            <p:cNvPr id="2" name="流程图: 可选过程 1"/>
            <p:cNvSpPr/>
            <p:nvPr/>
          </p:nvSpPr>
          <p:spPr>
            <a:xfrm>
              <a:off x="9241" y="8009"/>
              <a:ext cx="4482" cy="2306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aphicFrame>
          <p:nvGraphicFramePr>
            <p:cNvPr id="10" name="对象 9"/>
            <p:cNvGraphicFramePr/>
            <p:nvPr/>
          </p:nvGraphicFramePr>
          <p:xfrm>
            <a:off x="9831" y="8395"/>
            <a:ext cx="3303" cy="1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" r:id="rId3" imgW="2794000" imgH="1295400" progId="ChemDraw.Document.6.0">
                    <p:embed/>
                  </p:oleObj>
                </mc:Choice>
                <mc:Fallback>
                  <p:oleObj name="" r:id="rId3" imgW="2794000" imgH="1295400" progId="ChemDraw.Document.6.0">
                    <p:embed/>
                    <p:pic>
                      <p:nvPicPr>
                        <p:cNvPr id="0" name="图片 1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831" y="8395"/>
                          <a:ext cx="3303" cy="15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/>
      <p:bldP spid="6" grpId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5"/>
          <p:cNvSpPr>
            <a:spLocks noChangeArrowheads="1"/>
          </p:cNvSpPr>
          <p:nvPr/>
        </p:nvSpPr>
        <p:spPr bwMode="auto">
          <a:xfrm>
            <a:off x="8243888" y="6092825"/>
            <a:ext cx="4873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B40E36C5-301F-4D23-BF70-8810590492F3}" type="slidenum">
              <a:rPr kumimoji="1" lang="zh-CN" altLang="en-US" sz="1600">
                <a:solidFill>
                  <a:schemeClr val="tx1"/>
                </a:solidFill>
                <a:ea typeface="ˎ̥"/>
                <a:cs typeface="ˎ̥"/>
              </a:rPr>
            </a:fld>
            <a:r>
              <a:rPr kumimoji="1" lang="en-US" altLang="zh-CN" sz="1600" b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endParaRPr kumimoji="1" lang="en-US" altLang="zh-CN" sz="1600" b="0">
              <a:solidFill>
                <a:schemeClr val="tx1"/>
              </a:solidFill>
              <a:ea typeface="ˎ̥"/>
              <a:cs typeface="ˎ̥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1042988" y="188913"/>
            <a:ext cx="3384996" cy="6617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楷体" panose="02010600040101010101" pitchFamily="65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楷体" panose="02010600040101010101" pitchFamily="65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楷体" panose="02010600040101010101" pitchFamily="65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楷体" panose="02010600040101010101" pitchFamily="65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838200" indent="-838200" algn="l">
              <a:defRPr/>
            </a:pPr>
            <a:r>
              <a:rPr lang="en-US" altLang="zh-CN" sz="3700" kern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B</a:t>
            </a:r>
            <a:r>
              <a:rPr lang="zh-CN" altLang="en-US" sz="3700" kern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汞的氯化物</a:t>
            </a:r>
            <a:endParaRPr lang="zh-CN" altLang="en-US" sz="3700" kern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4" name="Group 3"/>
          <p:cNvGraphicFramePr/>
          <p:nvPr/>
        </p:nvGraphicFramePr>
        <p:xfrm>
          <a:off x="1042988" y="908050"/>
          <a:ext cx="7705726" cy="5243513"/>
        </p:xfrm>
        <a:graphic>
          <a:graphicData uri="http://schemas.openxmlformats.org/drawingml/2006/table">
            <a:tbl>
              <a:tblPr/>
              <a:tblGrid>
                <a:gridCol w="1512835"/>
                <a:gridCol w="2808133"/>
                <a:gridCol w="3384758"/>
              </a:tblGrid>
              <a:tr h="579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性质</a:t>
                      </a: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57" marR="91457" marT="45721" marB="4572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氯化汞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(HgCl</a:t>
                      </a:r>
                      <a:r>
                        <a:rPr kumimoji="0" lang="en-US" altLang="zh-CN" sz="3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  <a:endParaRPr kumimoji="0" lang="en-US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57" marR="91457" marT="45721" marB="4572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氯化亚汞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(Hg</a:t>
                      </a:r>
                      <a:r>
                        <a:rPr kumimoji="0" lang="en-US" altLang="zh-CN" sz="3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Cl</a:t>
                      </a:r>
                      <a:r>
                        <a:rPr kumimoji="0" lang="en-US" altLang="zh-CN" sz="3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  <a:endParaRPr kumimoji="0" lang="en-US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57" marR="91457" marT="45721" marB="4572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分子</a:t>
                      </a: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构型</a:t>
                      </a: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57" marR="91457" marT="45721" marB="4572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共价分子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直线型</a:t>
                      </a: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57" marR="91457" marT="45721" marB="4572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共价，直线型</a:t>
                      </a:r>
                      <a:b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</a:br>
                      <a:r>
                        <a:rPr kumimoji="0" lang="en-US" altLang="zh-C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Cl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-Hg-Hg-</a:t>
                      </a:r>
                      <a:r>
                        <a:rPr kumimoji="0" lang="en-US" altLang="zh-C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Cl</a:t>
                      </a:r>
                      <a:endParaRPr kumimoji="0" lang="en-US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57" marR="91457" marT="45721" marB="4572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2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俗名</a:t>
                      </a: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物性</a:t>
                      </a: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57" marR="91457" marT="45721" marB="4572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升汞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白色针状晶体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溶于水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熔点较低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, 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易升华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剧毒</a:t>
                      </a: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57" marR="91457" marT="45721" marB="4572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甘汞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, 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白色固体，难溶于水</a:t>
                      </a: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57" marR="91457" marT="45721" marB="4572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形成配合物的能力</a:t>
                      </a: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57" marR="91457" marT="45721" marB="4572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Hg</a:t>
                      </a:r>
                      <a:r>
                        <a:rPr kumimoji="0" lang="en-US" altLang="zh-CN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2+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易形成稳定配合物</a:t>
                      </a: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57" marR="91457" marT="45721" marB="4572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Hg</a:t>
                      </a:r>
                      <a:r>
                        <a:rPr kumimoji="0" lang="en-US" altLang="zh-CN" sz="3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kumimoji="0" lang="en-US" altLang="zh-CN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2+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不易形成配合物 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歧化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57" marR="91457" marT="45721" marB="45721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7353" name="Rectangle 2"/>
          <p:cNvSpPr>
            <a:spLocks noChangeArrowheads="1"/>
          </p:cNvSpPr>
          <p:nvPr/>
        </p:nvSpPr>
        <p:spPr bwMode="auto">
          <a:xfrm>
            <a:off x="8243888" y="6092825"/>
            <a:ext cx="6492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F1A3A41C-2CA4-48B2-9547-311FEE6FA8D3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14" name="Text Box 3"/>
          <p:cNvSpPr txBox="1">
            <a:spLocks noChangeArrowheads="1"/>
          </p:cNvSpPr>
          <p:nvPr/>
        </p:nvSpPr>
        <p:spPr bwMode="auto">
          <a:xfrm>
            <a:off x="4067175" y="2132013"/>
            <a:ext cx="22320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>
                <a:solidFill>
                  <a:srgbClr val="0000CC"/>
                </a:solidFill>
              </a:rPr>
              <a:t>氯化氨基汞</a:t>
            </a:r>
            <a:endParaRPr kumimoji="1" lang="zh-CN" altLang="en-US">
              <a:solidFill>
                <a:srgbClr val="0000CC"/>
              </a:solidFill>
            </a:endParaRPr>
          </a:p>
        </p:txBody>
      </p:sp>
      <p:sp>
        <p:nvSpPr>
          <p:cNvPr id="165915" name="Text Box 4"/>
          <p:cNvSpPr txBox="1">
            <a:spLocks noChangeArrowheads="1"/>
          </p:cNvSpPr>
          <p:nvPr/>
        </p:nvSpPr>
        <p:spPr bwMode="auto">
          <a:xfrm>
            <a:off x="954088" y="977900"/>
            <a:ext cx="39624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/>
              <a:t>● 与氨水的反应</a:t>
            </a:r>
            <a:endParaRPr kumimoji="1" lang="zh-CN" altLang="en-US"/>
          </a:p>
        </p:txBody>
      </p:sp>
      <p:sp>
        <p:nvSpPr>
          <p:cNvPr id="165916" name="Rectangle 5"/>
          <p:cNvSpPr>
            <a:spLocks noChangeArrowheads="1"/>
          </p:cNvSpPr>
          <p:nvPr/>
        </p:nvSpPr>
        <p:spPr bwMode="auto">
          <a:xfrm>
            <a:off x="968375" y="2132013"/>
            <a:ext cx="2955925" cy="107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kumimoji="1" lang="zh-CN" altLang="en-US" dirty="0">
                <a:solidFill>
                  <a:srgbClr val="FF0000"/>
                </a:solidFill>
              </a:rPr>
              <a:t>升汞</a:t>
            </a:r>
            <a:r>
              <a:rPr kumimoji="1" lang="zh-CN" altLang="en-US" dirty="0">
                <a:solidFill>
                  <a:srgbClr val="0000CC"/>
                </a:solidFill>
              </a:rPr>
              <a:t>，易升华</a:t>
            </a:r>
            <a:r>
              <a:rPr kumimoji="1" lang="en-US" altLang="zh-CN" dirty="0">
                <a:solidFill>
                  <a:srgbClr val="0000CC"/>
                </a:solidFill>
              </a:rPr>
              <a:t>, </a:t>
            </a:r>
            <a:endParaRPr kumimoji="1" lang="en-US" altLang="zh-CN" dirty="0">
              <a:solidFill>
                <a:srgbClr val="0000CC"/>
              </a:solidFill>
            </a:endParaRPr>
          </a:p>
          <a:p>
            <a:pPr eaLnBrk="0" hangingPunct="0"/>
            <a:r>
              <a:rPr kumimoji="1" lang="zh-CN" altLang="en-US" dirty="0" smtClean="0">
                <a:solidFill>
                  <a:srgbClr val="0000CC"/>
                </a:solidFill>
              </a:rPr>
              <a:t>溶</a:t>
            </a:r>
            <a:r>
              <a:rPr kumimoji="1" lang="zh-CN" altLang="en-US" dirty="0">
                <a:solidFill>
                  <a:srgbClr val="0000CC"/>
                </a:solidFill>
              </a:rPr>
              <a:t>于水</a:t>
            </a:r>
            <a:r>
              <a:rPr kumimoji="1" lang="en-US" altLang="zh-CN" dirty="0">
                <a:solidFill>
                  <a:srgbClr val="0000CC"/>
                </a:solidFill>
              </a:rPr>
              <a:t>, </a:t>
            </a:r>
            <a:r>
              <a:rPr kumimoji="1" lang="zh-CN" altLang="en-US" dirty="0">
                <a:solidFill>
                  <a:srgbClr val="0000CC"/>
                </a:solidFill>
              </a:rPr>
              <a:t>剧毒</a:t>
            </a:r>
            <a:endParaRPr kumimoji="1" lang="zh-CN" altLang="en-US" dirty="0">
              <a:solidFill>
                <a:srgbClr val="0000CC"/>
              </a:solidFill>
            </a:endParaRPr>
          </a:p>
        </p:txBody>
      </p:sp>
      <p:sp>
        <p:nvSpPr>
          <p:cNvPr id="165917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917575" y="188913"/>
            <a:ext cx="2735263" cy="661987"/>
          </a:xfrm>
          <a:noFill/>
        </p:spPr>
        <p:txBody>
          <a:bodyPr anchor="t">
            <a:spAutoFit/>
          </a:bodyPr>
          <a:lstStyle/>
          <a:p>
            <a:pPr marL="838200" indent="-838200" algn="l"/>
            <a:r>
              <a:rPr lang="zh-CN" altLang="en-US" sz="3700" b="1" smtClean="0">
                <a:solidFill>
                  <a:srgbClr val="0000CC"/>
                </a:solidFill>
                <a:effectLst/>
              </a:rPr>
              <a:t>汞的氯化物</a:t>
            </a:r>
            <a:endParaRPr lang="zh-CN" altLang="en-US" sz="3700" b="1" smtClean="0">
              <a:solidFill>
                <a:srgbClr val="0000CC"/>
              </a:solidFill>
              <a:effectLst/>
            </a:endParaRPr>
          </a:p>
        </p:txBody>
      </p:sp>
      <p:graphicFrame>
        <p:nvGraphicFramePr>
          <p:cNvPr id="165913" name="Object 2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11213" y="1581150"/>
          <a:ext cx="82073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公式" r:id="rId1" imgW="90830400" imgH="6096000" progId="Equation.3">
                  <p:embed/>
                </p:oleObj>
              </mc:Choice>
              <mc:Fallback>
                <p:oleObj name="公式" r:id="rId1" imgW="90830400" imgH="6096000" progId="Equation.3">
                  <p:embed/>
                  <p:pic>
                    <p:nvPicPr>
                      <p:cNvPr id="0" name="图片 29696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11213" y="1581150"/>
                        <a:ext cx="8207375" cy="5508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18" name="Rectangle 8"/>
          <p:cNvSpPr>
            <a:spLocks noChangeArrowheads="1"/>
          </p:cNvSpPr>
          <p:nvPr/>
        </p:nvSpPr>
        <p:spPr bwMode="auto">
          <a:xfrm>
            <a:off x="8101013" y="6092825"/>
            <a:ext cx="6302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38A2B96D-2FEB-4123-B8DA-B879C5AC3F95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165919" name="Text Box 2"/>
          <p:cNvSpPr txBox="1">
            <a:spLocks noChangeArrowheads="1"/>
          </p:cNvSpPr>
          <p:nvPr/>
        </p:nvSpPr>
        <p:spPr bwMode="auto">
          <a:xfrm>
            <a:off x="984250" y="3386138"/>
            <a:ext cx="7185025" cy="221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/>
              <a:t>氯化亚汞</a:t>
            </a:r>
            <a:r>
              <a:rPr lang="en-US" altLang="zh-CN"/>
              <a:t>(</a:t>
            </a:r>
            <a:r>
              <a:rPr kumimoji="1" lang="en-US" altLang="zh-CN"/>
              <a:t>Hg</a:t>
            </a:r>
            <a:r>
              <a:rPr kumimoji="1" lang="en-US" altLang="zh-CN" baseline="-25000"/>
              <a:t>2</a:t>
            </a:r>
            <a:r>
              <a:rPr kumimoji="1" lang="en-US" altLang="zh-CN"/>
              <a:t>Cl</a:t>
            </a:r>
            <a:r>
              <a:rPr kumimoji="1" lang="en-US" altLang="zh-CN" baseline="-25000"/>
              <a:t>2</a:t>
            </a:r>
            <a:r>
              <a:rPr kumimoji="1" lang="en-US" altLang="zh-CN"/>
              <a:t>):</a:t>
            </a:r>
            <a:r>
              <a:rPr kumimoji="1" lang="zh-CN" altLang="en-US"/>
              <a:t> 难溶于水</a:t>
            </a:r>
            <a:r>
              <a:rPr kumimoji="1" lang="en-US" altLang="zh-CN"/>
              <a:t>, </a:t>
            </a:r>
            <a:r>
              <a:rPr lang="zh-CN" altLang="en-US"/>
              <a:t>与 </a:t>
            </a:r>
            <a:r>
              <a:rPr kumimoji="1" lang="en-US" altLang="zh-CN"/>
              <a:t>NH</a:t>
            </a:r>
            <a:r>
              <a:rPr kumimoji="1" lang="en-US" altLang="zh-CN" baseline="-25000"/>
              <a:t>3 </a:t>
            </a:r>
            <a:r>
              <a:rPr kumimoji="1" lang="zh-CN" altLang="en-US"/>
              <a:t>反应发生歧化：</a:t>
            </a:r>
            <a:endParaRPr kumimoji="1" lang="zh-CN" altLang="en-US"/>
          </a:p>
          <a:p>
            <a:pPr eaLnBrk="0" hangingPunct="0">
              <a:lnSpc>
                <a:spcPct val="150000"/>
              </a:lnSpc>
            </a:pPr>
            <a:r>
              <a:rPr kumimoji="1" lang="en-US" altLang="zh-CN" sz="2800">
                <a:ea typeface="宋体" panose="02010600030101010101" pitchFamily="2" charset="-122"/>
              </a:rPr>
              <a:t>Hg</a:t>
            </a:r>
            <a:r>
              <a:rPr kumimoji="1" lang="en-US" altLang="zh-CN" sz="2800" baseline="-25000">
                <a:ea typeface="宋体" panose="02010600030101010101" pitchFamily="2" charset="-122"/>
              </a:rPr>
              <a:t>2</a:t>
            </a:r>
            <a:r>
              <a:rPr kumimoji="1" lang="en-US" altLang="zh-CN" sz="2800">
                <a:ea typeface="宋体" panose="02010600030101010101" pitchFamily="2" charset="-122"/>
              </a:rPr>
              <a:t>Cl</a:t>
            </a:r>
            <a:r>
              <a:rPr kumimoji="1" lang="en-US" altLang="zh-CN" sz="2800" baseline="-25000">
                <a:ea typeface="宋体" panose="02010600030101010101" pitchFamily="2" charset="-122"/>
              </a:rPr>
              <a:t>2 </a:t>
            </a:r>
            <a:r>
              <a:rPr kumimoji="1" lang="en-US" altLang="zh-CN" sz="2800">
                <a:ea typeface="宋体" panose="02010600030101010101" pitchFamily="2" charset="-122"/>
              </a:rPr>
              <a:t>+ 2NH</a:t>
            </a:r>
            <a:r>
              <a:rPr kumimoji="1" lang="en-US" altLang="zh-CN" sz="2800" baseline="-25000">
                <a:ea typeface="宋体" panose="02010600030101010101" pitchFamily="2" charset="-122"/>
              </a:rPr>
              <a:t>3               </a:t>
            </a:r>
            <a:r>
              <a:rPr kumimoji="1" lang="en-US" altLang="zh-CN" sz="2800">
                <a:ea typeface="宋体" panose="02010600030101010101" pitchFamily="2" charset="-122"/>
              </a:rPr>
              <a:t>HgNH</a:t>
            </a:r>
            <a:r>
              <a:rPr kumimoji="1" lang="en-US" altLang="zh-CN" sz="2800" baseline="-25000">
                <a:ea typeface="宋体" panose="02010600030101010101" pitchFamily="2" charset="-122"/>
              </a:rPr>
              <a:t>2</a:t>
            </a:r>
            <a:r>
              <a:rPr kumimoji="1" lang="en-US" altLang="zh-CN" sz="2800">
                <a:ea typeface="宋体" panose="02010600030101010101" pitchFamily="2" charset="-122"/>
              </a:rPr>
              <a:t>Cl</a:t>
            </a:r>
            <a:r>
              <a:rPr kumimoji="1" lang="en-US" altLang="zh-CN" sz="2800">
                <a:ea typeface="宋体" panose="02010600030101010101" pitchFamily="2" charset="-122"/>
                <a:sym typeface="Symbol" panose="05050102010706020507" pitchFamily="18" charset="2"/>
              </a:rPr>
              <a:t></a:t>
            </a:r>
            <a:r>
              <a:rPr kumimoji="1" lang="en-US" altLang="zh-CN" sz="2800">
                <a:ea typeface="宋体" panose="02010600030101010101" pitchFamily="2" charset="-122"/>
              </a:rPr>
              <a:t>+Hg</a:t>
            </a:r>
            <a:r>
              <a:rPr kumimoji="1" lang="en-US" altLang="zh-CN" sz="2800">
                <a:ea typeface="宋体" panose="02010600030101010101" pitchFamily="2" charset="-122"/>
                <a:sym typeface="Symbol" panose="05050102010706020507" pitchFamily="18" charset="2"/>
              </a:rPr>
              <a:t></a:t>
            </a:r>
            <a:r>
              <a:rPr kumimoji="1" lang="en-US" altLang="zh-CN" sz="2800">
                <a:ea typeface="宋体" panose="02010600030101010101" pitchFamily="2" charset="-122"/>
              </a:rPr>
              <a:t>+NH</a:t>
            </a:r>
            <a:r>
              <a:rPr kumimoji="1" lang="en-US" altLang="zh-CN" sz="2800" baseline="-25000">
                <a:ea typeface="宋体" panose="02010600030101010101" pitchFamily="2" charset="-122"/>
              </a:rPr>
              <a:t>4</a:t>
            </a:r>
            <a:r>
              <a:rPr kumimoji="1" lang="en-US" altLang="zh-CN" sz="2800">
                <a:ea typeface="宋体" panose="02010600030101010101" pitchFamily="2" charset="-122"/>
              </a:rPr>
              <a:t>Cl</a:t>
            </a:r>
            <a:endParaRPr kumimoji="1" lang="en-US" altLang="zh-CN" sz="2800">
              <a:ea typeface="宋体" panose="02010600030101010101" pitchFamily="2" charset="-122"/>
            </a:endParaRPr>
          </a:p>
        </p:txBody>
      </p:sp>
      <p:sp>
        <p:nvSpPr>
          <p:cNvPr id="165920" name="Line 3"/>
          <p:cNvSpPr>
            <a:spLocks noChangeShapeType="1"/>
          </p:cNvSpPr>
          <p:nvPr/>
        </p:nvSpPr>
        <p:spPr bwMode="auto">
          <a:xfrm>
            <a:off x="3348038" y="5229225"/>
            <a:ext cx="719137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050290" y="1563370"/>
            <a:ext cx="7746365" cy="25533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mtClean="0">
                <a:ln>
                  <a:noFill/>
                </a:ln>
                <a:solidFill>
                  <a:schemeClr val="tx1"/>
                </a:solidFill>
                <a:effectLst/>
                <a:ea typeface="楷体_GB2312" pitchFamily="49" charset="-122"/>
                <a:sym typeface="+mn-ea"/>
              </a:rPr>
              <a:t>K  Ca  Na  </a:t>
            </a:r>
            <a:r>
              <a:rPr lang="en-US" altLang="zh-CN" smtClean="0">
                <a:ln>
                  <a:noFill/>
                </a:ln>
                <a:solidFill>
                  <a:srgbClr val="0000FF"/>
                </a:solidFill>
                <a:effectLst/>
                <a:ea typeface="楷体_GB2312" pitchFamily="49" charset="-122"/>
                <a:sym typeface="+mn-ea"/>
              </a:rPr>
              <a:t>Mg  Al  Mn Zn  Fe Ni  Sn Pb</a:t>
            </a:r>
            <a:r>
              <a:rPr lang="en-US" altLang="zh-CN" smtClean="0">
                <a:ln>
                  <a:noFill/>
                </a:ln>
                <a:solidFill>
                  <a:schemeClr val="tx1"/>
                </a:solidFill>
                <a:effectLst/>
                <a:ea typeface="楷体_GB2312" pitchFamily="49" charset="-122"/>
                <a:sym typeface="+mn-ea"/>
              </a:rPr>
              <a:t> </a:t>
            </a:r>
            <a:r>
              <a:rPr lang="en-US" altLang="zh-CN" smtClean="0">
                <a:ln>
                  <a:noFill/>
                </a:ln>
                <a:solidFill>
                  <a:srgbClr val="FF0000"/>
                </a:solidFill>
                <a:effectLst/>
                <a:ea typeface="楷体_GB2312" pitchFamily="49" charset="-122"/>
                <a:sym typeface="+mn-ea"/>
              </a:rPr>
              <a:t>(H)</a:t>
            </a:r>
            <a:r>
              <a:rPr lang="en-US" altLang="zh-CN" smtClean="0">
                <a:ln>
                  <a:noFill/>
                </a:ln>
                <a:solidFill>
                  <a:schemeClr val="tx1"/>
                </a:solidFill>
                <a:effectLst/>
                <a:ea typeface="楷体_GB2312" pitchFamily="49" charset="-122"/>
                <a:sym typeface="+mn-ea"/>
              </a:rPr>
              <a:t> </a:t>
            </a:r>
            <a:endParaRPr lang="en-US" altLang="zh-CN" smtClean="0">
              <a:ln>
                <a:noFill/>
              </a:ln>
              <a:solidFill>
                <a:schemeClr val="tx1"/>
              </a:solidFill>
              <a:effectLst/>
              <a:ea typeface="楷体_GB2312" pitchFamily="49" charset="-122"/>
              <a:sym typeface="+mn-ea"/>
            </a:endParaRPr>
          </a:p>
          <a:p>
            <a:pPr algn="l"/>
            <a:endParaRPr kumimoji="0" lang="en-US" altLang="zh-CN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楷体_GB2312" pitchFamily="49" charset="-122"/>
              <a:sym typeface="+mn-ea"/>
            </a:endParaRPr>
          </a:p>
          <a:p>
            <a:pPr algn="l"/>
            <a:r>
              <a:rPr kumimoji="0" lang="en-US" altLang="zh-CN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楷体_GB2312" pitchFamily="49" charset="-122"/>
              </a:rPr>
              <a:t>Cu</a:t>
            </a:r>
            <a:r>
              <a:rPr kumimoji="0" lang="en-US" altLang="zh-CN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_GB2312" pitchFamily="49" charset="-122"/>
              </a:rPr>
              <a:t> Hg  Ag  Pt  Au</a:t>
            </a:r>
            <a:endParaRPr kumimoji="0" lang="en-US" altLang="zh-CN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/>
            <a:r>
              <a:rPr lang="en-US" altLang="zh-CN" smtClean="0">
                <a:ln>
                  <a:noFill/>
                </a:ln>
                <a:solidFill>
                  <a:schemeClr val="tx1"/>
                </a:solidFill>
                <a:effectLst/>
                <a:ea typeface="楷体_GB2312" pitchFamily="49" charset="-122"/>
                <a:sym typeface="+mn-ea"/>
              </a:rPr>
              <a:t>  </a:t>
            </a:r>
            <a:endParaRPr kumimoji="0" lang="en-US" altLang="zh-CN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/>
            <a:r>
              <a:rPr lang="en-US" altLang="zh-CN" smtClean="0">
                <a:ln>
                  <a:noFill/>
                </a:ln>
                <a:solidFill>
                  <a:schemeClr val="tx1"/>
                </a:solidFill>
                <a:effectLst/>
                <a:ea typeface="楷体_GB2312" pitchFamily="49" charset="-122"/>
                <a:sym typeface="+mn-ea"/>
              </a:rPr>
              <a:t> 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50290" y="668655"/>
            <a:ext cx="72377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依据标准电极电势排列的金属活动顺序</a:t>
            </a:r>
            <a:r>
              <a:rPr lang="en-US" altLang="zh-CN"/>
              <a:t>:</a:t>
            </a:r>
            <a:endParaRPr lang="en-US" altLang="zh-CN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4" name="Rectangle 3"/>
          <p:cNvSpPr>
            <a:spLocks noChangeArrowheads="1"/>
          </p:cNvSpPr>
          <p:nvPr/>
        </p:nvSpPr>
        <p:spPr bwMode="auto">
          <a:xfrm>
            <a:off x="827088" y="549275"/>
            <a:ext cx="8048625" cy="1925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/>
              <a:t>(2) </a:t>
            </a:r>
            <a:r>
              <a:rPr lang="zh-CN" altLang="en-US"/>
              <a:t>与</a:t>
            </a:r>
            <a:r>
              <a:rPr lang="zh-CN" altLang="en-US">
                <a:solidFill>
                  <a:srgbClr val="FF0000"/>
                </a:solidFill>
              </a:rPr>
              <a:t>水</a:t>
            </a:r>
            <a:r>
              <a:rPr lang="zh-CN" altLang="en-US">
                <a:solidFill>
                  <a:srgbClr val="111111"/>
                </a:solidFill>
              </a:rPr>
              <a:t>作用放出氢气</a:t>
            </a:r>
            <a:endParaRPr lang="en-US" altLang="zh-CN">
              <a:solidFill>
                <a:srgbClr val="11111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>
                <a:solidFill>
                  <a:srgbClr val="111111"/>
                </a:solidFill>
              </a:rPr>
              <a:t>    </a:t>
            </a:r>
            <a:r>
              <a:rPr lang="zh-CN" altLang="en-US">
                <a:solidFill>
                  <a:srgbClr val="0000FF"/>
                </a:solidFill>
              </a:rPr>
              <a:t> 碱土金属与水反应不如碱金属剧烈。</a:t>
            </a:r>
            <a:endParaRPr lang="en-US" altLang="zh-CN">
              <a:solidFill>
                <a:srgbClr val="0000FF"/>
              </a:solidFill>
            </a:endParaRPr>
          </a:p>
        </p:txBody>
      </p:sp>
      <p:grpSp>
        <p:nvGrpSpPr>
          <p:cNvPr id="19505" name="Group 13"/>
          <p:cNvGrpSpPr/>
          <p:nvPr/>
        </p:nvGrpSpPr>
        <p:grpSpPr bwMode="auto">
          <a:xfrm>
            <a:off x="1333500" y="2792413"/>
            <a:ext cx="7056438" cy="1684337"/>
            <a:chOff x="618" y="3264"/>
            <a:chExt cx="4445" cy="1061"/>
          </a:xfrm>
        </p:grpSpPr>
        <p:grpSp>
          <p:nvGrpSpPr>
            <p:cNvPr id="19508" name="Group 5"/>
            <p:cNvGrpSpPr/>
            <p:nvPr/>
          </p:nvGrpSpPr>
          <p:grpSpPr bwMode="auto">
            <a:xfrm>
              <a:off x="618" y="3264"/>
              <a:ext cx="4445" cy="1061"/>
              <a:chOff x="590" y="3247"/>
              <a:chExt cx="4445" cy="1061"/>
            </a:xfrm>
          </p:grpSpPr>
          <p:grpSp>
            <p:nvGrpSpPr>
              <p:cNvPr id="19510" name="Group 6"/>
              <p:cNvGrpSpPr/>
              <p:nvPr/>
            </p:nvGrpSpPr>
            <p:grpSpPr bwMode="auto">
              <a:xfrm>
                <a:off x="590" y="3303"/>
                <a:ext cx="2976" cy="950"/>
                <a:chOff x="1276" y="1815"/>
                <a:chExt cx="3387" cy="1060"/>
              </a:xfrm>
            </p:grpSpPr>
            <p:graphicFrame>
              <p:nvGraphicFramePr>
                <p:cNvPr id="19502" name="Object 46"/>
                <p:cNvGraphicFramePr>
                  <a:graphicFrameLocks noChangeAspect="1"/>
                </p:cNvGraphicFramePr>
                <p:nvPr/>
              </p:nvGraphicFramePr>
              <p:xfrm>
                <a:off x="1276" y="1815"/>
                <a:ext cx="3387" cy="106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73" name="Image" r:id="rId1" imgW="5981700" imgH="2540000" progId="">
                        <p:embed/>
                      </p:oleObj>
                    </mc:Choice>
                    <mc:Fallback>
                      <p:oleObj name="Image" r:id="rId1" imgW="5981700" imgH="2540000" progId="">
                        <p:embed/>
                        <p:pic>
                          <p:nvPicPr>
                            <p:cNvPr id="0" name="图片 3072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/>
                            <a:srcRect l="1086" r="1086" b="16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276" y="1815"/>
                              <a:ext cx="3387" cy="1060"/>
                            </a:xfrm>
                            <a:prstGeom prst="rect">
                              <a:avLst/>
                            </a:prstGeom>
                            <a:noFill/>
                            <a:ln w="12700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951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016" y="2219"/>
                  <a:ext cx="407" cy="4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en-US" altLang="zh-CN">
                      <a:solidFill>
                        <a:srgbClr val="FF0000"/>
                      </a:solidFill>
                    </a:rPr>
                    <a:t>Li</a:t>
                  </a:r>
                  <a:endParaRPr kumimoji="1" lang="en-US" altLang="zh-CN" sz="24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51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194" y="2219"/>
                  <a:ext cx="488" cy="4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en-US" altLang="zh-CN">
                      <a:solidFill>
                        <a:srgbClr val="FF0000"/>
                      </a:solidFill>
                    </a:rPr>
                    <a:t>Na</a:t>
                  </a:r>
                  <a:endParaRPr kumimoji="1" lang="en-US" altLang="zh-CN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9511" name="Group 10"/>
              <p:cNvGrpSpPr/>
              <p:nvPr/>
            </p:nvGrpSpPr>
            <p:grpSpPr bwMode="auto">
              <a:xfrm>
                <a:off x="3631" y="3247"/>
                <a:ext cx="1404" cy="1061"/>
                <a:chOff x="3972" y="3049"/>
                <a:chExt cx="1404" cy="1061"/>
              </a:xfrm>
            </p:grpSpPr>
            <p:graphicFrame>
              <p:nvGraphicFramePr>
                <p:cNvPr id="19503" name="Object 47"/>
                <p:cNvGraphicFramePr>
                  <a:graphicFrameLocks noChangeAspect="1"/>
                </p:cNvGraphicFramePr>
                <p:nvPr/>
              </p:nvGraphicFramePr>
              <p:xfrm>
                <a:off x="3972" y="3049"/>
                <a:ext cx="1152" cy="106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74" name="Image" r:id="rId3" imgW="2540000" imgH="2971800" progId="">
                        <p:embed/>
                      </p:oleObj>
                    </mc:Choice>
                    <mc:Fallback>
                      <p:oleObj name="Image" r:id="rId3" imgW="2540000" imgH="2971800" progId="">
                        <p:embed/>
                        <p:pic>
                          <p:nvPicPr>
                            <p:cNvPr id="0" name="图片 3073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972" y="3049"/>
                              <a:ext cx="1152" cy="1061"/>
                            </a:xfrm>
                            <a:prstGeom prst="rect">
                              <a:avLst/>
                            </a:prstGeom>
                            <a:noFill/>
                            <a:ln w="12700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951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895" y="3427"/>
                  <a:ext cx="481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en-US" altLang="zh-CN">
                      <a:solidFill>
                        <a:srgbClr val="FF0000"/>
                      </a:solidFill>
                    </a:rPr>
                    <a:t>Ca</a:t>
                  </a:r>
                  <a:endParaRPr kumimoji="1" lang="en-US" altLang="zh-CN" sz="240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19509" name="Text Box 4"/>
            <p:cNvSpPr txBox="1">
              <a:spLocks noChangeArrowheads="1"/>
            </p:cNvSpPr>
            <p:nvPr/>
          </p:nvSpPr>
          <p:spPr bwMode="auto">
            <a:xfrm rot="10800000" flipV="1">
              <a:off x="2971" y="3612"/>
              <a:ext cx="315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>
                  <a:solidFill>
                    <a:srgbClr val="FF0000"/>
                  </a:solidFill>
                </a:rPr>
                <a:t>K</a:t>
              </a:r>
              <a:endParaRPr kumimoji="1" lang="en-US" altLang="zh-CN" sz="2400">
                <a:solidFill>
                  <a:srgbClr val="FF0000"/>
                </a:solidFill>
              </a:endParaRPr>
            </a:p>
          </p:txBody>
        </p:sp>
      </p:grpSp>
      <p:sp>
        <p:nvSpPr>
          <p:cNvPr id="19506" name="矩形 14"/>
          <p:cNvSpPr>
            <a:spLocks noChangeArrowheads="1"/>
          </p:cNvSpPr>
          <p:nvPr/>
        </p:nvSpPr>
        <p:spPr bwMode="auto">
          <a:xfrm>
            <a:off x="1469525" y="5157061"/>
            <a:ext cx="6450013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00CC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Na</a:t>
            </a:r>
            <a:r>
              <a:rPr lang="zh-CN" altLang="en-US" dirty="0">
                <a:solidFill>
                  <a:srgbClr val="0000FF"/>
                </a:solidFill>
              </a:rPr>
              <a:t>常用于有机溶剂的除水和干燥</a:t>
            </a:r>
            <a:endParaRPr lang="zh-CN" altLang="en-US" dirty="0"/>
          </a:p>
        </p:txBody>
      </p:sp>
      <p:sp>
        <p:nvSpPr>
          <p:cNvPr id="19507" name="Rectangle 2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B4FE8079-42C6-4062-8F73-90C1BDBB9967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/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Text Box 2"/>
          <p:cNvSpPr txBox="1">
            <a:spLocks noChangeArrowheads="1"/>
          </p:cNvSpPr>
          <p:nvPr/>
        </p:nvSpPr>
        <p:spPr bwMode="auto">
          <a:xfrm>
            <a:off x="790625" y="2132856"/>
            <a:ext cx="8137525" cy="35067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解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: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区分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: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滴加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SnCl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溶液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先有白色沉淀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过量转成黑色沉淀的是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Hg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立即有黑色沉淀生成的是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Hg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endParaRPr kumimoji="1"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分离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: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加入稀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HCl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 Hg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不沉淀存在于溶液相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 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而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Hg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以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Hg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Cl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沉淀形式析出而得到分离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分离效果不是很好，因量大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HgCl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也会沉淀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). </a:t>
            </a:r>
            <a:endParaRPr kumimoji="1"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05827" name="Text Box 4"/>
          <p:cNvSpPr txBox="1">
            <a:spLocks noChangeArrowheads="1"/>
          </p:cNvSpPr>
          <p:nvPr/>
        </p:nvSpPr>
        <p:spPr bwMode="auto">
          <a:xfrm>
            <a:off x="971600" y="1381897"/>
            <a:ext cx="7956550" cy="6334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9-66: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如何区分和分离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Hg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和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Hg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?  </a:t>
            </a:r>
            <a:endParaRPr kumimoji="1"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05828" name="AutoShape 6"/>
          <p:cNvSpPr>
            <a:spLocks noChangeArrowheads="1"/>
          </p:cNvSpPr>
          <p:nvPr/>
        </p:nvSpPr>
        <p:spPr bwMode="auto">
          <a:xfrm>
            <a:off x="683568" y="309671"/>
            <a:ext cx="1584325" cy="720725"/>
          </a:xfrm>
          <a:prstGeom prst="cloudCallout">
            <a:avLst>
              <a:gd name="adj1" fmla="val 39579"/>
              <a:gd name="adj2" fmla="val 93394"/>
            </a:avLst>
          </a:prstGeom>
          <a:solidFill>
            <a:srgbClr val="FF3399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</a:rPr>
              <a:t>问题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05829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CCBC508A-E0FD-4C4B-A83D-DA73D4823EDE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7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7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Text Box 2"/>
          <p:cNvSpPr txBox="1">
            <a:spLocks noChangeArrowheads="1"/>
          </p:cNvSpPr>
          <p:nvPr/>
        </p:nvSpPr>
        <p:spPr bwMode="auto">
          <a:xfrm>
            <a:off x="938837" y="404664"/>
            <a:ext cx="82089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现有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Hg(NO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和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Hg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(NO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两种溶液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分别向它们中加入以下溶液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请写出现象和方程式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endParaRPr kumimoji="1"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aphicFrame>
        <p:nvGraphicFramePr>
          <p:cNvPr id="559145" name="Group 41"/>
          <p:cNvGraphicFramePr>
            <a:graphicFrameLocks noGrp="1"/>
          </p:cNvGraphicFramePr>
          <p:nvPr>
            <p:ph/>
          </p:nvPr>
        </p:nvGraphicFramePr>
        <p:xfrm>
          <a:off x="1056905" y="1700808"/>
          <a:ext cx="7343775" cy="4632960"/>
        </p:xfrm>
        <a:graphic>
          <a:graphicData uri="http://schemas.openxmlformats.org/drawingml/2006/table">
            <a:tbl>
              <a:tblPr/>
              <a:tblGrid>
                <a:gridCol w="3168650"/>
                <a:gridCol w="2159000"/>
                <a:gridCol w="2016125"/>
              </a:tblGrid>
              <a:tr h="401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加入物</a:t>
                      </a: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Hg(NO</a:t>
                      </a:r>
                      <a:r>
                        <a:rPr kumimoji="0" lang="en-US" altLang="zh-CN" sz="3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3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)</a:t>
                      </a:r>
                      <a:r>
                        <a:rPr kumimoji="0" lang="en-US" altLang="zh-CN" sz="3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2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Hg</a:t>
                      </a:r>
                      <a:r>
                        <a:rPr kumimoji="0" lang="en-US" altLang="zh-CN" sz="3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2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(NO</a:t>
                      </a:r>
                      <a:r>
                        <a:rPr kumimoji="0" lang="en-US" altLang="zh-CN" sz="3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3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)</a:t>
                      </a:r>
                      <a:r>
                        <a:rPr kumimoji="0" lang="en-US" altLang="zh-CN" sz="3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2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水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氨水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浓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HCl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NaOH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KI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H</a:t>
                      </a:r>
                      <a:r>
                        <a:rPr kumimoji="0" lang="en-US" altLang="zh-CN" sz="3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2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S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SnCl</a:t>
                      </a:r>
                      <a:r>
                        <a:rPr kumimoji="0" lang="en-US" altLang="zh-CN" sz="3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2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9146" name="Picture 42" descr="未命名1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373688"/>
            <a:ext cx="3397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9147" name="Picture 43" descr="000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6283325"/>
            <a:ext cx="57467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0" y="-50693"/>
            <a:ext cx="1584325" cy="720725"/>
          </a:xfrm>
          <a:prstGeom prst="cloudCallout">
            <a:avLst>
              <a:gd name="adj1" fmla="val 39579"/>
              <a:gd name="adj2" fmla="val 93394"/>
            </a:avLst>
          </a:prstGeom>
          <a:solidFill>
            <a:srgbClr val="FF3399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</a:rPr>
              <a:t>问题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5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0130" name="Group 2"/>
          <p:cNvGraphicFramePr>
            <a:graphicFrameLocks noGrp="1"/>
          </p:cNvGraphicFramePr>
          <p:nvPr>
            <p:ph/>
          </p:nvPr>
        </p:nvGraphicFramePr>
        <p:xfrm>
          <a:off x="0" y="620713"/>
          <a:ext cx="9144000" cy="5404486"/>
        </p:xfrm>
        <a:graphic>
          <a:graphicData uri="http://schemas.openxmlformats.org/drawingml/2006/table">
            <a:tbl>
              <a:tblPr/>
              <a:tblGrid>
                <a:gridCol w="1331913"/>
                <a:gridCol w="3671887"/>
                <a:gridCol w="4140200"/>
              </a:tblGrid>
              <a:tr h="5683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加入物</a:t>
                      </a:r>
                      <a:endParaRPr kumimoji="0" lang="zh-CN" alt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Hg(NO</a:t>
                      </a:r>
                      <a:r>
                        <a:rPr kumimoji="0" lang="en-US" altLang="zh-CN" sz="3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3</a:t>
                      </a: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)</a:t>
                      </a:r>
                      <a:r>
                        <a:rPr kumimoji="0" lang="en-US" altLang="zh-CN" sz="3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2</a:t>
                      </a:r>
                      <a:endParaRPr kumimoji="0" lang="en-US" altLang="zh-CN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Hg</a:t>
                      </a:r>
                      <a:r>
                        <a:rPr kumimoji="0" lang="en-US" altLang="zh-CN" sz="3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2</a:t>
                      </a: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(NO</a:t>
                      </a:r>
                      <a:r>
                        <a:rPr kumimoji="0" lang="en-US" altLang="zh-CN" sz="3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3</a:t>
                      </a: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)</a:t>
                      </a:r>
                      <a:r>
                        <a:rPr kumimoji="0" lang="en-US" altLang="zh-CN" sz="3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2</a:t>
                      </a:r>
                      <a:endParaRPr kumimoji="0" lang="en-US" altLang="zh-CN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水</a:t>
                      </a:r>
                      <a:endParaRPr kumimoji="0" lang="zh-CN" alt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氨水</a:t>
                      </a:r>
                      <a:endParaRPr kumimoji="0" lang="zh-CN" alt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浓</a:t>
                      </a: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HCl</a:t>
                      </a:r>
                      <a:endParaRPr kumimoji="0" lang="en-US" altLang="zh-CN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NaOH</a:t>
                      </a:r>
                      <a:endParaRPr kumimoji="0" lang="en-US" altLang="zh-CN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6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KI</a:t>
                      </a:r>
                      <a:endParaRPr kumimoji="0" lang="en-US" altLang="zh-CN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H</a:t>
                      </a:r>
                      <a:r>
                        <a:rPr kumimoji="0" lang="en-US" altLang="zh-CN" sz="3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2</a:t>
                      </a: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S</a:t>
                      </a:r>
                      <a:endParaRPr kumimoji="0" lang="en-US" altLang="zh-CN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96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SnCl</a:t>
                      </a:r>
                      <a:r>
                        <a:rPr kumimoji="0" lang="en-US" altLang="zh-CN" sz="3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2</a:t>
                      </a:r>
                      <a:endParaRPr kumimoji="0" lang="en-US" altLang="zh-CN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　</a:t>
                      </a:r>
                      <a:endParaRPr kumimoji="0" lang="zh-CN" alt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0168" name="Text Box 40"/>
          <p:cNvSpPr txBox="1">
            <a:spLocks noChangeArrowheads="1"/>
          </p:cNvSpPr>
          <p:nvPr/>
        </p:nvSpPr>
        <p:spPr bwMode="auto">
          <a:xfrm>
            <a:off x="2268538" y="1196975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000" b="1">
                <a:latin typeface="Times New Roman" panose="02020603050405020304" pitchFamily="18" charset="0"/>
                <a:ea typeface="楷体" panose="02010609060101010101" pitchFamily="49" charset="-122"/>
              </a:rPr>
              <a:t>白色沉淀 </a:t>
            </a:r>
            <a:endParaRPr kumimoji="1" lang="zh-CN" altLang="en-US" sz="30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60169" name="Text Box 41"/>
          <p:cNvSpPr txBox="1">
            <a:spLocks noChangeArrowheads="1"/>
          </p:cNvSpPr>
          <p:nvPr/>
        </p:nvSpPr>
        <p:spPr bwMode="auto">
          <a:xfrm>
            <a:off x="2268538" y="1800225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000" b="1">
                <a:latin typeface="Times New Roman" panose="02020603050405020304" pitchFamily="18" charset="0"/>
                <a:ea typeface="楷体" panose="02010609060101010101" pitchFamily="49" charset="-122"/>
              </a:rPr>
              <a:t>白色沉淀 </a:t>
            </a:r>
            <a:endParaRPr kumimoji="1" lang="zh-CN" altLang="en-US" sz="30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60170" name="Text Box 42"/>
          <p:cNvSpPr txBox="1">
            <a:spLocks noChangeArrowheads="1"/>
          </p:cNvSpPr>
          <p:nvPr/>
        </p:nvSpPr>
        <p:spPr bwMode="auto">
          <a:xfrm>
            <a:off x="6227763" y="1196975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000" b="1">
                <a:latin typeface="Times New Roman" panose="02020603050405020304" pitchFamily="18" charset="0"/>
                <a:ea typeface="楷体" panose="02010609060101010101" pitchFamily="49" charset="-122"/>
              </a:rPr>
              <a:t>白色沉淀 </a:t>
            </a:r>
            <a:endParaRPr kumimoji="1" lang="zh-CN" altLang="en-US" sz="30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60171" name="Text Box 43"/>
          <p:cNvSpPr txBox="1">
            <a:spLocks noChangeArrowheads="1"/>
          </p:cNvSpPr>
          <p:nvPr/>
        </p:nvSpPr>
        <p:spPr bwMode="auto">
          <a:xfrm>
            <a:off x="6227763" y="1773238"/>
            <a:ext cx="2160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000" b="1">
                <a:latin typeface="Times New Roman" panose="02020603050405020304" pitchFamily="18" charset="0"/>
                <a:ea typeface="楷体" panose="02010609060101010101" pitchFamily="49" charset="-122"/>
              </a:rPr>
              <a:t>灰色沉淀 </a:t>
            </a:r>
            <a:endParaRPr kumimoji="1" lang="zh-CN" altLang="en-US" sz="30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60172" name="Rectangle 44"/>
          <p:cNvSpPr>
            <a:spLocks noChangeArrowheads="1"/>
          </p:cNvSpPr>
          <p:nvPr/>
        </p:nvSpPr>
        <p:spPr bwMode="auto">
          <a:xfrm>
            <a:off x="2268538" y="2349500"/>
            <a:ext cx="1809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楷体" panose="02010609060101010101" pitchFamily="49" charset="-122"/>
              </a:rPr>
              <a:t>无色溶液 </a:t>
            </a:r>
            <a:endParaRPr lang="zh-CN" altLang="en-US" sz="30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60173" name="Rectangle 45"/>
          <p:cNvSpPr>
            <a:spLocks noChangeArrowheads="1"/>
          </p:cNvSpPr>
          <p:nvPr/>
        </p:nvSpPr>
        <p:spPr bwMode="auto">
          <a:xfrm>
            <a:off x="6300788" y="2349500"/>
            <a:ext cx="1809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楷体" panose="02010609060101010101" pitchFamily="49" charset="-122"/>
              </a:rPr>
              <a:t>黑色沉淀 </a:t>
            </a:r>
            <a:endParaRPr lang="zh-CN" altLang="en-US" sz="30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60174" name="Rectangle 46"/>
          <p:cNvSpPr>
            <a:spLocks noChangeArrowheads="1"/>
          </p:cNvSpPr>
          <p:nvPr/>
        </p:nvSpPr>
        <p:spPr bwMode="auto">
          <a:xfrm>
            <a:off x="2268538" y="2852738"/>
            <a:ext cx="1809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楷体" panose="02010609060101010101" pitchFamily="49" charset="-122"/>
              </a:rPr>
              <a:t>黄色沉淀 </a:t>
            </a:r>
            <a:endParaRPr lang="zh-CN" altLang="en-US" sz="30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60175" name="Rectangle 47"/>
          <p:cNvSpPr>
            <a:spLocks noChangeArrowheads="1"/>
          </p:cNvSpPr>
          <p:nvPr/>
        </p:nvSpPr>
        <p:spPr bwMode="auto">
          <a:xfrm>
            <a:off x="6011863" y="2852738"/>
            <a:ext cx="21923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楷体" panose="02010609060101010101" pitchFamily="49" charset="-122"/>
              </a:rPr>
              <a:t>棕褐色沉淀 </a:t>
            </a:r>
            <a:endParaRPr lang="zh-CN" altLang="en-US" sz="30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60176" name="Rectangle 48"/>
          <p:cNvSpPr>
            <a:spLocks noChangeArrowheads="1"/>
          </p:cNvSpPr>
          <p:nvPr/>
        </p:nvSpPr>
        <p:spPr bwMode="auto">
          <a:xfrm>
            <a:off x="1763713" y="3359150"/>
            <a:ext cx="29511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楷体" panose="02010609060101010101" pitchFamily="49" charset="-122"/>
              </a:rPr>
              <a:t>洋红色沉淀</a:t>
            </a:r>
            <a:r>
              <a:rPr lang="en-US" altLang="zh-CN" sz="3000" b="1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lang="zh-CN" altLang="en-US" sz="3000" b="1">
                <a:latin typeface="Times New Roman" panose="02020603050405020304" pitchFamily="18" charset="0"/>
                <a:ea typeface="楷体" panose="02010609060101010101" pitchFamily="49" charset="-122"/>
              </a:rPr>
              <a:t>过量变无色溶液 </a:t>
            </a:r>
            <a:endParaRPr lang="zh-CN" altLang="en-US" sz="30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60177" name="Rectangle 49"/>
          <p:cNvSpPr>
            <a:spLocks noChangeArrowheads="1"/>
          </p:cNvSpPr>
          <p:nvPr/>
        </p:nvSpPr>
        <p:spPr bwMode="auto">
          <a:xfrm>
            <a:off x="5076825" y="3357563"/>
            <a:ext cx="42116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楷体" panose="02010609060101010101" pitchFamily="49" charset="-122"/>
              </a:rPr>
              <a:t>黄褐色沉淀</a:t>
            </a:r>
            <a:r>
              <a:rPr lang="en-US" altLang="zh-CN" sz="3000" b="1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lang="zh-CN" altLang="en-US" sz="3000" b="1">
                <a:latin typeface="Times New Roman" panose="02020603050405020304" pitchFamily="18" charset="0"/>
                <a:ea typeface="楷体" panose="02010609060101010101" pitchFamily="49" charset="-122"/>
              </a:rPr>
              <a:t>过量沉淀溶解</a:t>
            </a:r>
            <a:r>
              <a:rPr lang="en-US" altLang="zh-CN" sz="3000" b="1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lang="zh-CN" altLang="en-US" sz="3000" b="1">
                <a:latin typeface="Times New Roman" panose="02020603050405020304" pitchFamily="18" charset="0"/>
                <a:ea typeface="楷体" panose="02010609060101010101" pitchFamily="49" charset="-122"/>
              </a:rPr>
              <a:t>有黑色沉淀生成 </a:t>
            </a:r>
            <a:endParaRPr lang="zh-CN" altLang="en-US" sz="30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60178" name="Rectangle 50"/>
          <p:cNvSpPr>
            <a:spLocks noChangeArrowheads="1"/>
          </p:cNvSpPr>
          <p:nvPr/>
        </p:nvSpPr>
        <p:spPr bwMode="auto">
          <a:xfrm>
            <a:off x="2124075" y="4392613"/>
            <a:ext cx="1809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楷体" panose="02010609060101010101" pitchFamily="49" charset="-122"/>
              </a:rPr>
              <a:t>黑色沉淀 </a:t>
            </a:r>
            <a:endParaRPr lang="zh-CN" altLang="en-US" sz="30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60179" name="Rectangle 51"/>
          <p:cNvSpPr>
            <a:spLocks noChangeArrowheads="1"/>
          </p:cNvSpPr>
          <p:nvPr/>
        </p:nvSpPr>
        <p:spPr bwMode="auto">
          <a:xfrm>
            <a:off x="6227763" y="4365625"/>
            <a:ext cx="1809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楷体" panose="02010609060101010101" pitchFamily="49" charset="-122"/>
              </a:rPr>
              <a:t>黑色沉淀 </a:t>
            </a:r>
            <a:endParaRPr lang="zh-CN" altLang="en-US" sz="30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60180" name="Rectangle 52"/>
          <p:cNvSpPr>
            <a:spLocks noChangeArrowheads="1"/>
          </p:cNvSpPr>
          <p:nvPr/>
        </p:nvSpPr>
        <p:spPr bwMode="auto">
          <a:xfrm>
            <a:off x="1547813" y="4943475"/>
            <a:ext cx="3529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楷体" panose="02010609060101010101" pitchFamily="49" charset="-122"/>
              </a:rPr>
              <a:t>先有白色沉淀后转为黑色沉淀 </a:t>
            </a:r>
            <a:endParaRPr lang="zh-CN" altLang="en-US" sz="30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60181" name="Rectangle 53"/>
          <p:cNvSpPr>
            <a:spLocks noChangeArrowheads="1"/>
          </p:cNvSpPr>
          <p:nvPr/>
        </p:nvSpPr>
        <p:spPr bwMode="auto">
          <a:xfrm>
            <a:off x="6227763" y="5157788"/>
            <a:ext cx="1809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楷体" panose="02010609060101010101" pitchFamily="49" charset="-122"/>
              </a:rPr>
              <a:t>黑色沉淀 </a:t>
            </a:r>
            <a:endParaRPr lang="zh-CN" altLang="en-US" sz="30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560182" name="Picture 54" descr="0014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2825"/>
            <a:ext cx="587375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6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68" grpId="0"/>
      <p:bldP spid="560169" grpId="0"/>
      <p:bldP spid="560170" grpId="0"/>
      <p:bldP spid="560171" grpId="0"/>
      <p:bldP spid="560172" grpId="0"/>
      <p:bldP spid="560173" grpId="0"/>
      <p:bldP spid="560174" grpId="0"/>
      <p:bldP spid="560175" grpId="0"/>
      <p:bldP spid="560176" grpId="0"/>
      <p:bldP spid="560177" grpId="0"/>
      <p:bldP spid="560178" grpId="0"/>
      <p:bldP spid="560179" grpId="0"/>
      <p:bldP spid="560180" grpId="0"/>
      <p:bldP spid="560181" grpId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Text Box 2"/>
          <p:cNvSpPr txBox="1">
            <a:spLocks noChangeArrowheads="1"/>
          </p:cNvSpPr>
          <p:nvPr/>
        </p:nvSpPr>
        <p:spPr bwMode="auto">
          <a:xfrm>
            <a:off x="467544" y="269598"/>
            <a:ext cx="8964612" cy="591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相关反应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:</a:t>
            </a:r>
            <a:b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(1)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水解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:</a:t>
            </a:r>
            <a:b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2Hg(NO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+H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O==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HgO·Hg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(NO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↓(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白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)+2HNO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b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  Hg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(NO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+H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O==Hg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(OH)NO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↓(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白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)+HNO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endParaRPr kumimoji="1"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(2)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氨解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:  </a:t>
            </a:r>
            <a:b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 HgCl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+2NH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==Hg(NH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)Cl(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白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kumimoji="1"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↓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+NH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Cl</a:t>
            </a:r>
            <a:b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   Hg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Cl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+2NH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==HgNH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Cl(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白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)↓+Hg↓+NH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Cl</a:t>
            </a:r>
            <a:endParaRPr kumimoji="1"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(3)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浓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HCl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:  Hg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+4Cl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===HgCl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2-</a:t>
            </a:r>
            <a:b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      Hg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+2HCl==Hg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Cl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↓+2HNO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b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       Hg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Cl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+2HCl(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浓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)==H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[HgCl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]+Hg</a:t>
            </a:r>
            <a:endParaRPr kumimoji="1"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1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1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Text Box 2"/>
          <p:cNvSpPr txBox="1">
            <a:spLocks noChangeArrowheads="1"/>
          </p:cNvSpPr>
          <p:nvPr/>
        </p:nvSpPr>
        <p:spPr bwMode="auto">
          <a:xfrm>
            <a:off x="395536" y="260350"/>
            <a:ext cx="8893175" cy="63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(4)</a:t>
            </a:r>
            <a:r>
              <a:rPr kumimoji="1" lang="en-US" altLang="zh-CN" sz="3200" b="1" dirty="0" err="1">
                <a:latin typeface="Times New Roman" panose="02020603050405020304" pitchFamily="18" charset="0"/>
              </a:rPr>
              <a:t>NaOH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: Hg</a:t>
            </a:r>
            <a:r>
              <a:rPr kumimoji="1" lang="en-US" altLang="zh-CN" sz="3200" b="1" baseline="30000" dirty="0">
                <a:latin typeface="Times New Roman" panose="02020603050405020304" pitchFamily="18" charset="0"/>
              </a:rPr>
              <a:t>2+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+2OH</a:t>
            </a:r>
            <a:r>
              <a:rPr kumimoji="1" lang="en-US" altLang="zh-CN" sz="3200" b="1" baseline="30000" dirty="0">
                <a:latin typeface="Times New Roman" panose="02020603050405020304" pitchFamily="18" charset="0"/>
              </a:rPr>
              <a:t>-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==</a:t>
            </a:r>
            <a:r>
              <a:rPr kumimoji="1" lang="en-US" altLang="zh-CN" sz="3200" b="1" dirty="0" err="1">
                <a:latin typeface="Times New Roman" panose="02020603050405020304" pitchFamily="18" charset="0"/>
              </a:rPr>
              <a:t>HgO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↓(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黄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)+H</a:t>
            </a:r>
            <a:r>
              <a:rPr kumimoji="1" lang="en-US" altLang="zh-CN" sz="3200" b="1" baseline="-25000" dirty="0">
                <a:latin typeface="Times New Roman" panose="02020603050405020304" pitchFamily="18" charset="0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O</a:t>
            </a:r>
            <a:br>
              <a:rPr kumimoji="1" lang="en-US" altLang="zh-CN" sz="3200" b="1" dirty="0">
                <a:latin typeface="Times New Roman" panose="02020603050405020304" pitchFamily="18" charset="0"/>
              </a:rPr>
            </a:br>
            <a:r>
              <a:rPr kumimoji="1" lang="en-US" altLang="zh-CN" sz="3200" b="1" dirty="0">
                <a:latin typeface="Times New Roman" panose="02020603050405020304" pitchFamily="18" charset="0"/>
              </a:rPr>
              <a:t>    Hg</a:t>
            </a:r>
            <a:r>
              <a:rPr kumimoji="1" lang="en-US" altLang="zh-CN" sz="3200" b="1" baseline="-25000" dirty="0">
                <a:latin typeface="Times New Roman" panose="02020603050405020304" pitchFamily="18" charset="0"/>
              </a:rPr>
              <a:t>2</a:t>
            </a:r>
            <a:r>
              <a:rPr kumimoji="1" lang="en-US" altLang="zh-CN" sz="3200" b="1" baseline="30000" dirty="0">
                <a:latin typeface="Times New Roman" panose="02020603050405020304" pitchFamily="18" charset="0"/>
              </a:rPr>
              <a:t>2+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+2OH</a:t>
            </a:r>
            <a:r>
              <a:rPr kumimoji="1" lang="en-US" altLang="zh-CN" sz="3200" b="1" baseline="30000" dirty="0">
                <a:latin typeface="Times New Roman" panose="02020603050405020304" pitchFamily="18" charset="0"/>
              </a:rPr>
              <a:t>-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==Hg</a:t>
            </a:r>
            <a:r>
              <a:rPr kumimoji="1" lang="en-US" altLang="zh-CN" sz="3200" b="1" baseline="-25000" dirty="0">
                <a:latin typeface="Times New Roman" panose="02020603050405020304" pitchFamily="18" charset="0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(OH)</a:t>
            </a:r>
            <a:r>
              <a:rPr kumimoji="1" lang="en-US" altLang="zh-CN" sz="3200" b="1" baseline="-25000" dirty="0">
                <a:latin typeface="Times New Roman" panose="02020603050405020304" pitchFamily="18" charset="0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==Hg↓+</a:t>
            </a:r>
            <a:r>
              <a:rPr kumimoji="1" lang="en-US" altLang="zh-CN" sz="3200" b="1" dirty="0" err="1">
                <a:latin typeface="Times New Roman" panose="02020603050405020304" pitchFamily="18" charset="0"/>
              </a:rPr>
              <a:t>HgO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↓+H</a:t>
            </a:r>
            <a:r>
              <a:rPr kumimoji="1" lang="en-US" altLang="zh-CN" sz="3200" b="1" baseline="-25000" dirty="0">
                <a:latin typeface="Times New Roman" panose="02020603050405020304" pitchFamily="18" charset="0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O </a:t>
            </a:r>
            <a:endParaRPr kumimoji="1"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(5)KI:   Hg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+2I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==HgI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↓(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红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b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       HgI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+2I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==[HgI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]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2-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无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b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       Hg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+2I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==Hg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I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↓(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绿色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b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       Hg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I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+2I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过量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)==[HgI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]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2-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无色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)+Hg↓</a:t>
            </a:r>
            <a:endParaRPr kumimoji="1"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(6)H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S:  Hg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+S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2-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==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HgS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↓(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黑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 </a:t>
            </a:r>
            <a:b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               Hg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+H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S==Hg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S+2H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b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                                        └→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HgS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↓+Hg↓</a:t>
            </a:r>
            <a:endParaRPr kumimoji="1"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(7)SnCl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:  2HgCl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+SnCl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==SnCl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+Hg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Cl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↓(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白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b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                  Hg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Cl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+SnCl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==SnCl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+2Hg↓(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黑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 </a:t>
            </a:r>
            <a:endParaRPr kumimoji="1"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2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2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2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4"/>
          <p:cNvSpPr>
            <a:spLocks noChangeArrowheads="1"/>
          </p:cNvSpPr>
          <p:nvPr/>
        </p:nvSpPr>
        <p:spPr bwMode="auto">
          <a:xfrm>
            <a:off x="8101013" y="6092825"/>
            <a:ext cx="6302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D2E6D89E-2B50-4017-B2F0-582A0C705E95}" type="slidenum">
              <a:rPr kumimoji="1" lang="zh-CN" altLang="en-US" sz="1600">
                <a:cs typeface="Times New Roman" panose="02020603050405020304" pitchFamily="18" charset="0"/>
              </a:rPr>
            </a:fld>
            <a:r>
              <a:rPr kumimoji="1" lang="en-US" altLang="zh-CN" sz="1600" b="0">
                <a:cs typeface="Times New Roman" panose="02020603050405020304" pitchFamily="18" charset="0"/>
              </a:rPr>
              <a:t> </a:t>
            </a:r>
            <a:endParaRPr kumimoji="1" lang="en-US" altLang="zh-CN" sz="1600" b="0">
              <a:cs typeface="Times New Roman" panose="02020603050405020304" pitchFamily="18" charset="0"/>
            </a:endParaRPr>
          </a:p>
        </p:txBody>
      </p:sp>
      <p:grpSp>
        <p:nvGrpSpPr>
          <p:cNvPr id="169987" name="Group 43"/>
          <p:cNvGrpSpPr/>
          <p:nvPr/>
        </p:nvGrpSpPr>
        <p:grpSpPr bwMode="auto">
          <a:xfrm>
            <a:off x="107504" y="1052513"/>
            <a:ext cx="8804053" cy="3225800"/>
            <a:chOff x="0" y="663"/>
            <a:chExt cx="5760" cy="2032"/>
          </a:xfrm>
          <a:solidFill>
            <a:srgbClr val="FFFFFF"/>
          </a:solidFill>
        </p:grpSpPr>
        <p:sp>
          <p:nvSpPr>
            <p:cNvPr id="169993" name="Rectangle 4"/>
            <p:cNvSpPr>
              <a:spLocks noChangeArrowheads="1"/>
            </p:cNvSpPr>
            <p:nvPr/>
          </p:nvSpPr>
          <p:spPr bwMode="auto">
            <a:xfrm>
              <a:off x="4059" y="2024"/>
              <a:ext cx="1701" cy="67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anchor="ctr"/>
            <a:lstStyle/>
            <a:p>
              <a:pPr marL="342900" indent="-342900" algn="ctr">
                <a:defRPr/>
              </a:pPr>
              <a:r>
                <a:rPr lang="zh-CN" altLang="en-US" dirty="0">
                  <a:ea typeface="华文楷体" panose="02010600040101010101" pitchFamily="65" charset="-122"/>
                  <a:cs typeface="Times New Roman" panose="02020603050405020304" pitchFamily="18" charset="0"/>
                </a:rPr>
                <a:t>只溶于王水或浓</a:t>
              </a:r>
              <a:r>
                <a:rPr lang="en-US" altLang="zh-CN" dirty="0">
                  <a:ea typeface="华文楷体" panose="02010600040101010101" pitchFamily="65" charset="-122"/>
                  <a:cs typeface="Times New Roman" panose="02020603050405020304" pitchFamily="18" charset="0"/>
                </a:rPr>
                <a:t>Na</a:t>
              </a:r>
              <a:r>
                <a:rPr lang="en-US" altLang="zh-CN" baseline="-30000" dirty="0">
                  <a:ea typeface="华文楷体" panose="02010600040101010101" pitchFamily="65" charset="-122"/>
                  <a:cs typeface="Times New Roman" panose="02020603050405020304" pitchFamily="18" charset="0"/>
                </a:rPr>
                <a:t>2</a:t>
              </a:r>
              <a:r>
                <a:rPr lang="en-US" altLang="zh-CN" dirty="0">
                  <a:ea typeface="华文楷体" panose="02010600040101010101" pitchFamily="65" charset="-122"/>
                  <a:cs typeface="Times New Roman" panose="02020603050405020304" pitchFamily="18" charset="0"/>
                </a:rPr>
                <a:t>S</a:t>
              </a:r>
              <a:endParaRPr lang="zh-CN" altLang="en-US" dirty="0">
                <a:ea typeface="华文楷体" panose="02010600040101010101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169994" name="Rectangle 5"/>
            <p:cNvSpPr>
              <a:spLocks noChangeArrowheads="1"/>
            </p:cNvSpPr>
            <p:nvPr/>
          </p:nvSpPr>
          <p:spPr bwMode="auto">
            <a:xfrm>
              <a:off x="2608" y="2024"/>
              <a:ext cx="1451" cy="67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anchor="ctr"/>
            <a:lstStyle/>
            <a:p>
              <a:pPr marL="342900" indent="-342900" algn="ctr">
                <a:defRPr/>
              </a:pPr>
              <a:r>
                <a:rPr lang="zh-CN" altLang="en-US" dirty="0">
                  <a:ea typeface="华文楷体" panose="02010600040101010101" pitchFamily="65" charset="-122"/>
                  <a:cs typeface="Times New Roman" panose="02020603050405020304" pitchFamily="18" charset="0"/>
                </a:rPr>
                <a:t>溶于浓</a:t>
              </a:r>
              <a:r>
                <a:rPr lang="en-US" altLang="zh-CN" dirty="0" err="1">
                  <a:ea typeface="华文楷体" panose="02010600040101010101" pitchFamily="65" charset="-122"/>
                  <a:cs typeface="Times New Roman" panose="02020603050405020304" pitchFamily="18" charset="0"/>
                </a:rPr>
                <a:t>HCl</a:t>
              </a:r>
              <a:endParaRPr lang="zh-CN" altLang="en-US" dirty="0">
                <a:ea typeface="华文楷体" panose="02010600040101010101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169995" name="Rectangle 6"/>
            <p:cNvSpPr>
              <a:spLocks noChangeArrowheads="1"/>
            </p:cNvSpPr>
            <p:nvPr/>
          </p:nvSpPr>
          <p:spPr bwMode="auto">
            <a:xfrm>
              <a:off x="930" y="2024"/>
              <a:ext cx="1678" cy="67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anchor="ctr"/>
            <a:lstStyle/>
            <a:p>
              <a:pPr marL="342900" indent="-342900">
                <a:defRPr/>
              </a:pPr>
              <a:r>
                <a:rPr lang="zh-CN" altLang="en-US" sz="2800" dirty="0">
                  <a:ea typeface="华文楷体" panose="02010600040101010101" pitchFamily="65" charset="-122"/>
                  <a:cs typeface="Times New Roman" panose="02020603050405020304" pitchFamily="18" charset="0"/>
                </a:rPr>
                <a:t>溶于</a:t>
              </a:r>
              <a:r>
                <a:rPr lang="en-US" altLang="zh-CN" sz="2800" dirty="0" smtClean="0">
                  <a:ea typeface="华文楷体" panose="02010600040101010101" pitchFamily="65" charset="-122"/>
                  <a:cs typeface="Times New Roman" panose="02020603050405020304" pitchFamily="18" charset="0"/>
                </a:rPr>
                <a:t>0.10 l·dm</a:t>
              </a:r>
              <a:r>
                <a:rPr lang="en-US" altLang="zh-CN" sz="2800" baseline="30000" dirty="0" smtClean="0">
                  <a:ea typeface="华文楷体" panose="02010600040101010101" pitchFamily="65" charset="-122"/>
                  <a:cs typeface="Times New Roman" panose="02020603050405020304" pitchFamily="18" charset="0"/>
                </a:rPr>
                <a:t>-3</a:t>
              </a:r>
              <a:r>
                <a:rPr lang="zh-CN" altLang="en-US" sz="2800" dirty="0" smtClean="0">
                  <a:ea typeface="华文楷体" panose="02010600040101010101" pitchFamily="65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800" dirty="0" err="1">
                  <a:ea typeface="华文楷体" panose="02010600040101010101" pitchFamily="65" charset="-122"/>
                  <a:cs typeface="Times New Roman" panose="02020603050405020304" pitchFamily="18" charset="0"/>
                </a:rPr>
                <a:t>HCl</a:t>
              </a:r>
              <a:endParaRPr lang="zh-CN" altLang="en-US" sz="2800" dirty="0">
                <a:ea typeface="华文楷体" panose="02010600040101010101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169996" name="Rectangle 7"/>
            <p:cNvSpPr>
              <a:spLocks noChangeArrowheads="1"/>
            </p:cNvSpPr>
            <p:nvPr/>
          </p:nvSpPr>
          <p:spPr bwMode="auto">
            <a:xfrm>
              <a:off x="0" y="2024"/>
              <a:ext cx="930" cy="67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anchor="ctr"/>
            <a:lstStyle/>
            <a:p>
              <a:pPr marL="342900" indent="-342900" algn="ctr">
                <a:defRPr/>
              </a:pPr>
              <a:r>
                <a:rPr lang="zh-CN" altLang="en-US">
                  <a:ea typeface="华文楷体" panose="02010600040101010101" pitchFamily="65" charset="-122"/>
                  <a:cs typeface="Times New Roman" panose="02020603050405020304" pitchFamily="18" charset="0"/>
                </a:rPr>
                <a:t>溶解性</a:t>
              </a:r>
              <a:endParaRPr lang="zh-CN" altLang="en-US">
                <a:ea typeface="华文楷体" panose="02010600040101010101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169997" name="Rectangle 8"/>
            <p:cNvSpPr>
              <a:spLocks noChangeArrowheads="1"/>
            </p:cNvSpPr>
            <p:nvPr/>
          </p:nvSpPr>
          <p:spPr bwMode="auto">
            <a:xfrm>
              <a:off x="4059" y="1027"/>
              <a:ext cx="1701" cy="99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anchor="ctr"/>
            <a:lstStyle/>
            <a:p>
              <a:pPr marL="342900" indent="-342900" algn="ctr">
                <a:defRPr/>
              </a:pPr>
              <a:endParaRPr lang="zh-CN" altLang="zh-CN">
                <a:ea typeface="华文楷体" panose="02010600040101010101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169998" name="Rectangle 9"/>
            <p:cNvSpPr>
              <a:spLocks noChangeArrowheads="1"/>
            </p:cNvSpPr>
            <p:nvPr/>
          </p:nvSpPr>
          <p:spPr bwMode="auto">
            <a:xfrm>
              <a:off x="2608" y="1027"/>
              <a:ext cx="1451" cy="99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anchor="ctr"/>
            <a:lstStyle/>
            <a:p>
              <a:pPr marL="342900" indent="-342900" algn="ctr">
                <a:defRPr/>
              </a:pPr>
              <a:endParaRPr lang="zh-CN" altLang="zh-CN">
                <a:ea typeface="华文楷体" panose="02010600040101010101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169999" name="Rectangle 10"/>
            <p:cNvSpPr>
              <a:spLocks noChangeArrowheads="1"/>
            </p:cNvSpPr>
            <p:nvPr/>
          </p:nvSpPr>
          <p:spPr bwMode="auto">
            <a:xfrm>
              <a:off x="930" y="1027"/>
              <a:ext cx="1678" cy="99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anchor="ctr"/>
            <a:lstStyle/>
            <a:p>
              <a:pPr marL="342900" indent="-342900" algn="ctr">
                <a:defRPr/>
              </a:pPr>
              <a:endParaRPr lang="zh-CN" altLang="zh-CN">
                <a:ea typeface="华文楷体" panose="02010600040101010101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170000" name="Rectangle 11"/>
            <p:cNvSpPr>
              <a:spLocks noChangeArrowheads="1"/>
            </p:cNvSpPr>
            <p:nvPr/>
          </p:nvSpPr>
          <p:spPr bwMode="auto">
            <a:xfrm>
              <a:off x="0" y="1027"/>
              <a:ext cx="930" cy="99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anchor="ctr"/>
            <a:lstStyle/>
            <a:p>
              <a:pPr marL="342900" indent="-342900" algn="ctr">
                <a:defRPr/>
              </a:pPr>
              <a:r>
                <a:rPr lang="zh-CN" altLang="en-US" dirty="0">
                  <a:ea typeface="华文楷体" panose="02010600040101010101" pitchFamily="65" charset="-122"/>
                  <a:cs typeface="Times New Roman" panose="02020603050405020304" pitchFamily="18" charset="0"/>
                </a:rPr>
                <a:t>颜色</a:t>
              </a:r>
              <a:endParaRPr lang="zh-CN" altLang="en-US" dirty="0">
                <a:ea typeface="华文楷体" panose="02010600040101010101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170001" name="Rectangle 12"/>
            <p:cNvSpPr>
              <a:spLocks noChangeArrowheads="1"/>
            </p:cNvSpPr>
            <p:nvPr/>
          </p:nvSpPr>
          <p:spPr bwMode="auto">
            <a:xfrm>
              <a:off x="4059" y="663"/>
              <a:ext cx="1701" cy="36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anchor="ctr"/>
            <a:lstStyle/>
            <a:p>
              <a:pPr marL="342900" indent="-342900" algn="ctr">
                <a:defRPr/>
              </a:pPr>
              <a:r>
                <a:rPr lang="en-US" altLang="zh-CN">
                  <a:ea typeface="华文楷体" panose="02010600040101010101" pitchFamily="65" charset="-122"/>
                  <a:cs typeface="Times New Roman" panose="02020603050405020304" pitchFamily="18" charset="0"/>
                </a:rPr>
                <a:t>HgS</a:t>
              </a:r>
              <a:endParaRPr lang="en-US" altLang="zh-CN">
                <a:ea typeface="华文楷体" panose="02010600040101010101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170002" name="Rectangle 13"/>
            <p:cNvSpPr>
              <a:spLocks noChangeArrowheads="1"/>
            </p:cNvSpPr>
            <p:nvPr/>
          </p:nvSpPr>
          <p:spPr bwMode="auto">
            <a:xfrm>
              <a:off x="2608" y="663"/>
              <a:ext cx="1451" cy="36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anchor="ctr"/>
            <a:lstStyle/>
            <a:p>
              <a:pPr marL="342900" indent="-342900" algn="ctr">
                <a:defRPr/>
              </a:pPr>
              <a:r>
                <a:rPr lang="en-US" altLang="zh-CN">
                  <a:ea typeface="华文楷体" panose="02010600040101010101" pitchFamily="65" charset="-122"/>
                  <a:cs typeface="Times New Roman" panose="02020603050405020304" pitchFamily="18" charset="0"/>
                </a:rPr>
                <a:t>CdS</a:t>
              </a:r>
              <a:endParaRPr lang="en-US" altLang="zh-CN">
                <a:ea typeface="华文楷体" panose="02010600040101010101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170003" name="Rectangle 14"/>
            <p:cNvSpPr>
              <a:spLocks noChangeArrowheads="1"/>
            </p:cNvSpPr>
            <p:nvPr/>
          </p:nvSpPr>
          <p:spPr bwMode="auto">
            <a:xfrm>
              <a:off x="930" y="663"/>
              <a:ext cx="1678" cy="36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anchor="ctr"/>
            <a:lstStyle/>
            <a:p>
              <a:pPr marL="342900" indent="-342900" algn="ctr">
                <a:defRPr/>
              </a:pPr>
              <a:r>
                <a:rPr lang="en-US" altLang="zh-CN">
                  <a:ea typeface="华文楷体" panose="02010600040101010101" pitchFamily="65" charset="-122"/>
                  <a:cs typeface="Times New Roman" panose="02020603050405020304" pitchFamily="18" charset="0"/>
                </a:rPr>
                <a:t>ZnS</a:t>
              </a:r>
              <a:endParaRPr lang="en-US" altLang="zh-CN">
                <a:ea typeface="华文楷体" panose="02010600040101010101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170004" name="Rectangle 15"/>
            <p:cNvSpPr>
              <a:spLocks noChangeArrowheads="1"/>
            </p:cNvSpPr>
            <p:nvPr/>
          </p:nvSpPr>
          <p:spPr bwMode="auto">
            <a:xfrm>
              <a:off x="0" y="663"/>
              <a:ext cx="930" cy="36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anchor="ctr"/>
            <a:lstStyle/>
            <a:p>
              <a:pPr marL="342900" indent="-342900" algn="ctr">
                <a:defRPr/>
              </a:pPr>
              <a:r>
                <a:rPr lang="zh-CN" altLang="en-US" dirty="0">
                  <a:ea typeface="华文楷体" panose="02010600040101010101" pitchFamily="65" charset="-122"/>
                  <a:cs typeface="Times New Roman" panose="02020603050405020304" pitchFamily="18" charset="0"/>
                </a:rPr>
                <a:t>化合物</a:t>
              </a:r>
              <a:endParaRPr lang="zh-CN" altLang="en-US" dirty="0">
                <a:ea typeface="华文楷体" panose="02010600040101010101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170005" name="Line 16"/>
            <p:cNvSpPr>
              <a:spLocks noChangeShapeType="1"/>
            </p:cNvSpPr>
            <p:nvPr/>
          </p:nvSpPr>
          <p:spPr bwMode="auto">
            <a:xfrm>
              <a:off x="0" y="663"/>
              <a:ext cx="5760" cy="0"/>
            </a:xfrm>
            <a:prstGeom prst="line">
              <a:avLst/>
            </a:prstGeom>
            <a:grpFill/>
            <a:ln w="9525" cap="rnd">
              <a:solidFill>
                <a:srgbClr val="008080"/>
              </a:solidFill>
              <a:rou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>
                <a:ea typeface="华文楷体" panose="02010600040101010101" pitchFamily="65" charset="-122"/>
              </a:endParaRPr>
            </a:p>
          </p:txBody>
        </p:sp>
        <p:sp>
          <p:nvSpPr>
            <p:cNvPr id="170006" name="Line 17"/>
            <p:cNvSpPr>
              <a:spLocks noChangeShapeType="1"/>
            </p:cNvSpPr>
            <p:nvPr/>
          </p:nvSpPr>
          <p:spPr bwMode="auto">
            <a:xfrm>
              <a:off x="0" y="2695"/>
              <a:ext cx="5760" cy="0"/>
            </a:xfrm>
            <a:prstGeom prst="line">
              <a:avLst/>
            </a:prstGeom>
            <a:grpFill/>
            <a:ln w="9525" cap="rnd">
              <a:solidFill>
                <a:srgbClr val="008080"/>
              </a:solidFill>
              <a:rou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>
                <a:ea typeface="华文楷体" panose="02010600040101010101" pitchFamily="65" charset="-122"/>
              </a:endParaRPr>
            </a:p>
          </p:txBody>
        </p:sp>
        <p:sp>
          <p:nvSpPr>
            <p:cNvPr id="170007" name="Line 18"/>
            <p:cNvSpPr>
              <a:spLocks noChangeShapeType="1"/>
            </p:cNvSpPr>
            <p:nvPr/>
          </p:nvSpPr>
          <p:spPr bwMode="auto">
            <a:xfrm>
              <a:off x="0" y="663"/>
              <a:ext cx="0" cy="2032"/>
            </a:xfrm>
            <a:prstGeom prst="line">
              <a:avLst/>
            </a:prstGeom>
            <a:grpFill/>
            <a:ln w="9525" cap="rnd">
              <a:solidFill>
                <a:srgbClr val="008080"/>
              </a:solidFill>
              <a:rou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>
                <a:ea typeface="华文楷体" panose="02010600040101010101" pitchFamily="65" charset="-122"/>
              </a:endParaRPr>
            </a:p>
          </p:txBody>
        </p:sp>
        <p:sp>
          <p:nvSpPr>
            <p:cNvPr id="170008" name="Line 19"/>
            <p:cNvSpPr>
              <a:spLocks noChangeShapeType="1"/>
            </p:cNvSpPr>
            <p:nvPr/>
          </p:nvSpPr>
          <p:spPr bwMode="auto">
            <a:xfrm>
              <a:off x="5760" y="663"/>
              <a:ext cx="0" cy="2032"/>
            </a:xfrm>
            <a:prstGeom prst="line">
              <a:avLst/>
            </a:prstGeom>
            <a:grpFill/>
            <a:ln w="9525" cap="rnd">
              <a:solidFill>
                <a:srgbClr val="008080"/>
              </a:solidFill>
              <a:rou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>
                <a:ea typeface="华文楷体" panose="02010600040101010101" pitchFamily="65" charset="-122"/>
              </a:endParaRPr>
            </a:p>
          </p:txBody>
        </p:sp>
        <p:sp>
          <p:nvSpPr>
            <p:cNvPr id="170009" name="Line 20"/>
            <p:cNvSpPr>
              <a:spLocks noChangeShapeType="1"/>
            </p:cNvSpPr>
            <p:nvPr/>
          </p:nvSpPr>
          <p:spPr bwMode="auto">
            <a:xfrm>
              <a:off x="0" y="1027"/>
              <a:ext cx="5760" cy="0"/>
            </a:xfrm>
            <a:prstGeom prst="line">
              <a:avLst/>
            </a:prstGeom>
            <a:grpFill/>
            <a:ln w="9525" cap="rnd">
              <a:solidFill>
                <a:srgbClr val="008080"/>
              </a:solidFill>
              <a:rou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>
                <a:ea typeface="华文楷体" panose="02010600040101010101" pitchFamily="65" charset="-122"/>
              </a:endParaRPr>
            </a:p>
          </p:txBody>
        </p:sp>
        <p:sp>
          <p:nvSpPr>
            <p:cNvPr id="170010" name="Line 21"/>
            <p:cNvSpPr>
              <a:spLocks noChangeShapeType="1"/>
            </p:cNvSpPr>
            <p:nvPr/>
          </p:nvSpPr>
          <p:spPr bwMode="auto">
            <a:xfrm>
              <a:off x="930" y="663"/>
              <a:ext cx="0" cy="2032"/>
            </a:xfrm>
            <a:prstGeom prst="line">
              <a:avLst/>
            </a:prstGeom>
            <a:grpFill/>
            <a:ln w="9525" cap="rnd">
              <a:solidFill>
                <a:srgbClr val="008080"/>
              </a:solidFill>
              <a:rou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>
                <a:ea typeface="华文楷体" panose="02010600040101010101" pitchFamily="65" charset="-122"/>
              </a:endParaRPr>
            </a:p>
          </p:txBody>
        </p:sp>
        <p:sp>
          <p:nvSpPr>
            <p:cNvPr id="170011" name="Line 22"/>
            <p:cNvSpPr>
              <a:spLocks noChangeShapeType="1"/>
            </p:cNvSpPr>
            <p:nvPr/>
          </p:nvSpPr>
          <p:spPr bwMode="auto">
            <a:xfrm>
              <a:off x="2608" y="663"/>
              <a:ext cx="0" cy="2032"/>
            </a:xfrm>
            <a:prstGeom prst="line">
              <a:avLst/>
            </a:prstGeom>
            <a:grpFill/>
            <a:ln w="9525" cap="rnd">
              <a:solidFill>
                <a:srgbClr val="008080"/>
              </a:solidFill>
              <a:rou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>
                <a:ea typeface="华文楷体" panose="02010600040101010101" pitchFamily="65" charset="-122"/>
              </a:endParaRPr>
            </a:p>
          </p:txBody>
        </p:sp>
        <p:sp>
          <p:nvSpPr>
            <p:cNvPr id="170012" name="Line 23"/>
            <p:cNvSpPr>
              <a:spLocks noChangeShapeType="1"/>
            </p:cNvSpPr>
            <p:nvPr/>
          </p:nvSpPr>
          <p:spPr bwMode="auto">
            <a:xfrm>
              <a:off x="4059" y="663"/>
              <a:ext cx="0" cy="2032"/>
            </a:xfrm>
            <a:prstGeom prst="line">
              <a:avLst/>
            </a:prstGeom>
            <a:grpFill/>
            <a:ln w="9525" cap="rnd">
              <a:solidFill>
                <a:srgbClr val="008080"/>
              </a:solidFill>
              <a:rou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>
                <a:ea typeface="华文楷体" panose="02010600040101010101" pitchFamily="65" charset="-122"/>
              </a:endParaRPr>
            </a:p>
          </p:txBody>
        </p:sp>
        <p:sp>
          <p:nvSpPr>
            <p:cNvPr id="170013" name="Line 24"/>
            <p:cNvSpPr>
              <a:spLocks noChangeShapeType="1"/>
            </p:cNvSpPr>
            <p:nvPr/>
          </p:nvSpPr>
          <p:spPr bwMode="auto">
            <a:xfrm>
              <a:off x="0" y="2024"/>
              <a:ext cx="5760" cy="0"/>
            </a:xfrm>
            <a:prstGeom prst="line">
              <a:avLst/>
            </a:prstGeom>
            <a:grpFill/>
            <a:ln w="9525" cap="rnd">
              <a:solidFill>
                <a:srgbClr val="008080"/>
              </a:solidFill>
              <a:rou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>
                <a:ea typeface="华文楷体" panose="02010600040101010101" pitchFamily="65" charset="-122"/>
              </a:endParaRPr>
            </a:p>
          </p:txBody>
        </p:sp>
      </p:grpSp>
      <p:pic>
        <p:nvPicPr>
          <p:cNvPr id="231427" name="Picture 29" descr="硫化锌"/>
          <p:cNvPicPr>
            <a:picLocks noChangeAspect="1" noChangeArrowheads="1"/>
          </p:cNvPicPr>
          <p:nvPr/>
        </p:nvPicPr>
        <p:blipFill>
          <a:blip r:embed="rId1" cstate="print"/>
          <a:srcRect l="3271" t="6464" r="3201"/>
          <a:stretch>
            <a:fillRect/>
          </a:stretch>
        </p:blipFill>
        <p:spPr bwMode="auto">
          <a:xfrm>
            <a:off x="1692275" y="1628775"/>
            <a:ext cx="208756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29" name="Picture 35" descr="H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773238"/>
            <a:ext cx="23272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1103313" y="4495800"/>
            <a:ext cx="7326312" cy="15700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dirty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注意：天然矿物</a:t>
            </a:r>
            <a:r>
              <a:rPr lang="en-US" altLang="zh-CN" dirty="0" err="1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HgS</a:t>
            </a:r>
            <a:r>
              <a:rPr lang="zh-CN" altLang="en-US" dirty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为红色，从溶液中沉淀出的</a:t>
            </a:r>
            <a:r>
              <a:rPr lang="en-US" altLang="zh-CN" dirty="0" err="1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HgS</a:t>
            </a:r>
            <a:r>
              <a:rPr lang="zh-CN" altLang="en-US" dirty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为黑色</a:t>
            </a:r>
            <a:r>
              <a:rPr lang="zh-CN" altLang="en-US" dirty="0" smtClean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。</a:t>
            </a:r>
            <a:endParaRPr lang="zh-CN" altLang="en-US" dirty="0">
              <a:solidFill>
                <a:srgbClr val="0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Rectangle 7"/>
          <p:cNvSpPr txBox="1">
            <a:spLocks noChangeArrowheads="1"/>
          </p:cNvSpPr>
          <p:nvPr/>
        </p:nvSpPr>
        <p:spPr bwMode="auto">
          <a:xfrm>
            <a:off x="971550" y="174625"/>
            <a:ext cx="2160588" cy="6619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楷体" panose="02010600040101010101" pitchFamily="65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楷体" panose="02010600040101010101" pitchFamily="65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楷体" panose="02010600040101010101" pitchFamily="65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楷体" panose="02010600040101010101" pitchFamily="65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defRPr/>
            </a:pPr>
            <a:r>
              <a:rPr lang="en-US" altLang="zh-CN" sz="3700" kern="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3700" kern="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硫化物</a:t>
            </a:r>
            <a:endParaRPr lang="zh-CN" altLang="en-US" sz="3700" kern="0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1010" name="Picture 2" descr="http://c.hiphotos.baidu.com/baike/w%3D268/sign=01128ffef503918fd7d13acc693d264b/d8f9d72a6059252db61fc51a369b033b5bb5b9a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543" y="1646361"/>
            <a:ext cx="1905000" cy="166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86" name="Text Box 2"/>
          <p:cNvSpPr txBox="1">
            <a:spLocks noChangeArrowheads="1"/>
          </p:cNvSpPr>
          <p:nvPr/>
        </p:nvSpPr>
        <p:spPr bwMode="auto">
          <a:xfrm>
            <a:off x="1042988" y="188913"/>
            <a:ext cx="7381875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/>
              <a:t>● 与</a:t>
            </a:r>
            <a:r>
              <a:rPr kumimoji="1" lang="en-US" altLang="zh-CN"/>
              <a:t>S</a:t>
            </a:r>
            <a:r>
              <a:rPr kumimoji="1" lang="en-US" altLang="zh-CN" baseline="30000"/>
              <a:t>2-</a:t>
            </a:r>
            <a:r>
              <a:rPr kumimoji="1" lang="zh-CN" altLang="en-US"/>
              <a:t>作用</a:t>
            </a:r>
            <a:r>
              <a:rPr kumimoji="1" lang="en-US" altLang="zh-CN"/>
              <a:t>:    </a:t>
            </a:r>
            <a:r>
              <a:rPr kumimoji="1" lang="zh-CN" altLang="en-US"/>
              <a:t>硫化物的溶解性差异较大；对锌族离子进行逐步分离</a:t>
            </a:r>
            <a:endParaRPr kumimoji="1" lang="zh-CN" altLang="en-US"/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5076825" y="5661025"/>
            <a:ext cx="28797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/>
              <a:t>锌钡白</a:t>
            </a:r>
            <a:r>
              <a:rPr kumimoji="1" lang="en-US" altLang="zh-CN"/>
              <a:t>(</a:t>
            </a:r>
            <a:r>
              <a:rPr kumimoji="1" lang="zh-CN" altLang="en-US"/>
              <a:t>立德粉</a:t>
            </a:r>
            <a:r>
              <a:rPr kumimoji="1" lang="en-US" altLang="zh-CN"/>
              <a:t>)</a:t>
            </a:r>
            <a:endParaRPr kumimoji="1" lang="en-US" altLang="zh-CN"/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1042988" y="2060575"/>
            <a:ext cx="7569200" cy="2554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>
                <a:solidFill>
                  <a:srgbClr val="0000FF"/>
                </a:solidFill>
              </a:rPr>
              <a:t>Zn</a:t>
            </a:r>
            <a:r>
              <a:rPr lang="en-US" altLang="zh-CN" baseline="30000">
                <a:solidFill>
                  <a:srgbClr val="0000FF"/>
                </a:solidFill>
              </a:rPr>
              <a:t>2+ </a:t>
            </a:r>
            <a:r>
              <a:rPr lang="en-US" altLang="zh-CN">
                <a:solidFill>
                  <a:srgbClr val="0000FF"/>
                </a:solidFill>
              </a:rPr>
              <a:t>+ H</a:t>
            </a:r>
            <a:r>
              <a:rPr lang="en-US" altLang="zh-CN" baseline="-25000">
                <a:solidFill>
                  <a:srgbClr val="0000FF"/>
                </a:solidFill>
              </a:rPr>
              <a:t>2</a:t>
            </a:r>
            <a:r>
              <a:rPr lang="en-US" altLang="zh-CN">
                <a:solidFill>
                  <a:srgbClr val="0000FF"/>
                </a:solidFill>
              </a:rPr>
              <a:t>S</a:t>
            </a:r>
            <a:r>
              <a:rPr lang="en-US" altLang="zh-CN" baseline="-25000">
                <a:solidFill>
                  <a:srgbClr val="0000FF"/>
                </a:solidFill>
              </a:rPr>
              <a:t>           </a:t>
            </a:r>
            <a:r>
              <a:rPr lang="en-US" altLang="zh-CN">
                <a:solidFill>
                  <a:srgbClr val="0000FF"/>
                </a:solidFill>
              </a:rPr>
              <a:t>ZnS (s,</a:t>
            </a:r>
            <a:r>
              <a:rPr lang="zh-CN" altLang="en-US">
                <a:solidFill>
                  <a:srgbClr val="0000FF"/>
                </a:solidFill>
              </a:rPr>
              <a:t>白</a:t>
            </a:r>
            <a:r>
              <a:rPr lang="en-US" altLang="zh-CN">
                <a:solidFill>
                  <a:srgbClr val="0000FF"/>
                </a:solidFill>
              </a:rPr>
              <a:t>) </a:t>
            </a:r>
            <a:r>
              <a:rPr lang="en-US" altLang="zh-CN"/>
              <a:t>,  </a:t>
            </a:r>
            <a:r>
              <a:rPr lang="zh-CN" altLang="en-US"/>
              <a:t>在氨碱性条件下沉淀完全，溶于</a:t>
            </a:r>
            <a:r>
              <a:rPr lang="en-US" altLang="zh-CN"/>
              <a:t>0.1 mol</a:t>
            </a:r>
            <a:r>
              <a:rPr lang="en-US" altLang="zh-CN" baseline="30000"/>
              <a:t>-1</a:t>
            </a:r>
            <a:r>
              <a:rPr lang="zh-CN" altLang="en-US"/>
              <a:t>的</a:t>
            </a:r>
            <a:r>
              <a:rPr lang="en-US" altLang="zh-CN"/>
              <a:t>HCl</a:t>
            </a:r>
            <a:r>
              <a:rPr lang="zh-CN" altLang="en-US"/>
              <a:t>；</a:t>
            </a:r>
            <a:endParaRPr lang="en-US" altLang="zh-CN"/>
          </a:p>
          <a:p>
            <a:pPr eaLnBrk="0" hangingPunct="0"/>
            <a:endParaRPr lang="en-US" altLang="zh-CN"/>
          </a:p>
          <a:p>
            <a:pPr eaLnBrk="0" hangingPunct="0"/>
            <a:r>
              <a:rPr lang="en-US" altLang="zh-CN">
                <a:solidFill>
                  <a:srgbClr val="0000FF"/>
                </a:solidFill>
              </a:rPr>
              <a:t>Cd</a:t>
            </a:r>
            <a:r>
              <a:rPr lang="en-US" altLang="zh-CN" baseline="30000">
                <a:solidFill>
                  <a:srgbClr val="0000FF"/>
                </a:solidFill>
              </a:rPr>
              <a:t>2+ </a:t>
            </a:r>
            <a:r>
              <a:rPr lang="en-US" altLang="zh-CN">
                <a:solidFill>
                  <a:srgbClr val="0000FF"/>
                </a:solidFill>
              </a:rPr>
              <a:t>+ H</a:t>
            </a:r>
            <a:r>
              <a:rPr lang="en-US" altLang="zh-CN" baseline="-25000">
                <a:solidFill>
                  <a:srgbClr val="0000FF"/>
                </a:solidFill>
              </a:rPr>
              <a:t>2</a:t>
            </a:r>
            <a:r>
              <a:rPr lang="en-US" altLang="zh-CN">
                <a:solidFill>
                  <a:srgbClr val="0000FF"/>
                </a:solidFill>
              </a:rPr>
              <a:t>S</a:t>
            </a:r>
            <a:r>
              <a:rPr lang="en-US" altLang="zh-CN" baseline="-25000">
                <a:solidFill>
                  <a:srgbClr val="0000FF"/>
                </a:solidFill>
              </a:rPr>
              <a:t>           </a:t>
            </a:r>
            <a:r>
              <a:rPr lang="en-US" altLang="zh-CN">
                <a:solidFill>
                  <a:srgbClr val="0000FF"/>
                </a:solidFill>
              </a:rPr>
              <a:t>CdS(s,</a:t>
            </a:r>
            <a:r>
              <a:rPr lang="zh-CN" altLang="en-US">
                <a:solidFill>
                  <a:srgbClr val="0000FF"/>
                </a:solidFill>
              </a:rPr>
              <a:t>黄</a:t>
            </a:r>
            <a:r>
              <a:rPr lang="en-US" altLang="zh-CN">
                <a:solidFill>
                  <a:srgbClr val="0000FF"/>
                </a:solidFill>
              </a:rPr>
              <a:t>), </a:t>
            </a:r>
            <a:r>
              <a:rPr lang="zh-CN" altLang="en-US"/>
              <a:t>稀酸性条件下沉淀完全，溶于较浓</a:t>
            </a:r>
            <a:r>
              <a:rPr lang="en-US" altLang="zh-CN"/>
              <a:t>HCl</a:t>
            </a:r>
            <a:r>
              <a:rPr lang="zh-CN" altLang="en-US"/>
              <a:t>中</a:t>
            </a:r>
            <a:endParaRPr lang="en-US" altLang="zh-CN"/>
          </a:p>
        </p:txBody>
      </p:sp>
      <p:sp>
        <p:nvSpPr>
          <p:cNvPr id="148485" name="Line 5"/>
          <p:cNvSpPr>
            <a:spLocks noChangeShapeType="1"/>
          </p:cNvSpPr>
          <p:nvPr/>
        </p:nvSpPr>
        <p:spPr bwMode="auto">
          <a:xfrm>
            <a:off x="2932113" y="2349500"/>
            <a:ext cx="703262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2932113" y="3841750"/>
            <a:ext cx="703262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8991" name="Rectangle 8"/>
          <p:cNvSpPr>
            <a:spLocks noChangeArrowheads="1"/>
          </p:cNvSpPr>
          <p:nvPr/>
        </p:nvSpPr>
        <p:spPr bwMode="auto">
          <a:xfrm>
            <a:off x="8243888" y="6092825"/>
            <a:ext cx="4873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B4D69AB1-39FE-4F4D-B7EB-B7D4D0C2244A}" type="slidenum">
              <a:rPr kumimoji="1" lang="zh-CN" altLang="en-US" sz="1600">
                <a:solidFill>
                  <a:schemeClr val="tx1"/>
                </a:solidFill>
                <a:ea typeface="ˎ̥"/>
                <a:cs typeface="ˎ̥"/>
              </a:rPr>
            </a:fld>
            <a:r>
              <a:rPr kumimoji="1" lang="en-US" altLang="zh-CN" sz="1600" b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endParaRPr kumimoji="1" lang="en-US" altLang="zh-CN" sz="1600" b="0">
              <a:solidFill>
                <a:schemeClr val="tx1"/>
              </a:solidFill>
              <a:ea typeface="ˎ̥"/>
              <a:cs typeface="ˎ̥"/>
            </a:endParaRPr>
          </a:p>
        </p:txBody>
      </p:sp>
      <p:graphicFrame>
        <p:nvGraphicFramePr>
          <p:cNvPr id="148489" name="Object 25"/>
          <p:cNvGraphicFramePr>
            <a:graphicFrameLocks noGrp="1" noChangeAspect="1"/>
          </p:cNvGraphicFramePr>
          <p:nvPr>
            <p:ph idx="4294967295"/>
          </p:nvPr>
        </p:nvGraphicFramePr>
        <p:xfrm>
          <a:off x="996950" y="5024438"/>
          <a:ext cx="73215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公式" r:id="rId1" imgW="68580000" imgH="5486400" progId="Equation.3">
                  <p:embed/>
                </p:oleObj>
              </mc:Choice>
              <mc:Fallback>
                <p:oleObj name="公式" r:id="rId1" imgW="68580000" imgH="5486400" progId="Equation.3">
                  <p:embed/>
                  <p:pic>
                    <p:nvPicPr>
                      <p:cNvPr id="0" name="图片 30720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96950" y="5024438"/>
                        <a:ext cx="7321550" cy="6016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92" name="Rectangle 2"/>
          <p:cNvSpPr>
            <a:spLocks noChangeArrowheads="1"/>
          </p:cNvSpPr>
          <p:nvPr/>
        </p:nvSpPr>
        <p:spPr bwMode="auto">
          <a:xfrm>
            <a:off x="8243888" y="6092825"/>
            <a:ext cx="6492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B487EB16-2F92-434E-9445-87914B02356F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/>
      <p:bldP spid="148484" grpId="0"/>
      <p:bldP spid="148485" grpId="0" animBg="1"/>
      <p:bldP spid="148486" grpId="0" animBg="1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09" name="Line 2"/>
          <p:cNvSpPr>
            <a:spLocks noChangeShapeType="1"/>
          </p:cNvSpPr>
          <p:nvPr/>
        </p:nvSpPr>
        <p:spPr bwMode="auto">
          <a:xfrm>
            <a:off x="3278188" y="2493963"/>
            <a:ext cx="681037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0010" name="Text Box 3"/>
          <p:cNvSpPr txBox="1">
            <a:spLocks noChangeArrowheads="1"/>
          </p:cNvSpPr>
          <p:nvPr/>
        </p:nvSpPr>
        <p:spPr bwMode="auto">
          <a:xfrm>
            <a:off x="1403350" y="2205038"/>
            <a:ext cx="5113338" cy="107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>
                <a:ea typeface="宋体" panose="02010600030101010101" pitchFamily="2" charset="-122"/>
              </a:rPr>
              <a:t>Hg</a:t>
            </a:r>
            <a:r>
              <a:rPr lang="en-US" altLang="zh-CN" baseline="30000">
                <a:ea typeface="宋体" panose="02010600030101010101" pitchFamily="2" charset="-122"/>
              </a:rPr>
              <a:t>2+ </a:t>
            </a:r>
            <a:r>
              <a:rPr lang="en-US" altLang="zh-CN">
                <a:ea typeface="宋体" panose="02010600030101010101" pitchFamily="2" charset="-122"/>
              </a:rPr>
              <a:t>+ S</a:t>
            </a:r>
            <a:r>
              <a:rPr lang="en-US" altLang="zh-CN" baseline="30000">
                <a:ea typeface="宋体" panose="02010600030101010101" pitchFamily="2" charset="-122"/>
              </a:rPr>
              <a:t>2-               </a:t>
            </a:r>
            <a:r>
              <a:rPr lang="en-US" altLang="zh-CN">
                <a:ea typeface="宋体" panose="02010600030101010101" pitchFamily="2" charset="-122"/>
              </a:rPr>
              <a:t>HgS (s,</a:t>
            </a:r>
            <a:r>
              <a:rPr lang="zh-CN" altLang="en-US">
                <a:ea typeface="楷体_GB2312" pitchFamily="49" charset="-122"/>
              </a:rPr>
              <a:t>黑</a:t>
            </a:r>
            <a:r>
              <a:rPr lang="zh-CN" altLang="en-US">
                <a:ea typeface="宋体" panose="02010600030101010101" pitchFamily="2" charset="-122"/>
              </a:rPr>
              <a:t> </a:t>
            </a:r>
            <a:r>
              <a:rPr lang="en-US" altLang="zh-CN">
                <a:ea typeface="宋体" panose="02010600030101010101" pitchFamily="2" charset="-122"/>
              </a:rPr>
              <a:t>) ,    </a:t>
            </a:r>
            <a:endParaRPr lang="en-US" altLang="zh-CN"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>
                <a:ea typeface="宋体" panose="02010600030101010101" pitchFamily="2" charset="-122"/>
              </a:rPr>
              <a:t>Hg </a:t>
            </a:r>
            <a:r>
              <a:rPr lang="en-US" altLang="zh-CN" baseline="-25000">
                <a:ea typeface="宋体" panose="02010600030101010101" pitchFamily="2" charset="-122"/>
              </a:rPr>
              <a:t>2</a:t>
            </a:r>
            <a:r>
              <a:rPr lang="en-US" altLang="zh-CN" baseline="30000">
                <a:ea typeface="宋体" panose="02010600030101010101" pitchFamily="2" charset="-122"/>
              </a:rPr>
              <a:t>2+ </a:t>
            </a:r>
            <a:r>
              <a:rPr lang="en-US" altLang="zh-CN">
                <a:ea typeface="宋体" panose="02010600030101010101" pitchFamily="2" charset="-122"/>
              </a:rPr>
              <a:t>+ S</a:t>
            </a:r>
            <a:r>
              <a:rPr lang="en-US" altLang="zh-CN" baseline="30000">
                <a:ea typeface="宋体" panose="02010600030101010101" pitchFamily="2" charset="-122"/>
              </a:rPr>
              <a:t>2-                </a:t>
            </a:r>
            <a:r>
              <a:rPr lang="en-US" altLang="zh-CN">
                <a:ea typeface="宋体" panose="02010600030101010101" pitchFamily="2" charset="-122"/>
              </a:rPr>
              <a:t> HgS + Hg</a:t>
            </a:r>
            <a:endParaRPr lang="en-US" altLang="zh-CN" baseline="30000">
              <a:ea typeface="宋体" panose="02010600030101010101" pitchFamily="2" charset="-122"/>
            </a:endParaRPr>
          </a:p>
        </p:txBody>
      </p:sp>
      <p:sp>
        <p:nvSpPr>
          <p:cNvPr id="170011" name="Line 4"/>
          <p:cNvSpPr>
            <a:spLocks noChangeShapeType="1"/>
          </p:cNvSpPr>
          <p:nvPr/>
        </p:nvSpPr>
        <p:spPr bwMode="auto">
          <a:xfrm>
            <a:off x="3598863" y="2997200"/>
            <a:ext cx="828675" cy="1588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0012" name="Rectangle 5"/>
          <p:cNvSpPr>
            <a:spLocks noChangeArrowheads="1"/>
          </p:cNvSpPr>
          <p:nvPr/>
        </p:nvSpPr>
        <p:spPr bwMode="auto">
          <a:xfrm>
            <a:off x="827088" y="260350"/>
            <a:ext cx="7904162" cy="1865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>
                <a:sym typeface="Wingdings" panose="05000000000000000000" pitchFamily="2" charset="2"/>
              </a:rPr>
              <a:t>▼</a:t>
            </a:r>
            <a:r>
              <a:rPr kumimoji="1" lang="zh-CN" altLang="en-US"/>
              <a:t> </a:t>
            </a:r>
            <a:r>
              <a:rPr kumimoji="1" lang="en-US" altLang="zh-CN"/>
              <a:t>HgS</a:t>
            </a:r>
            <a:r>
              <a:rPr kumimoji="1" lang="zh-CN" altLang="en-US"/>
              <a:t>： </a:t>
            </a:r>
            <a:r>
              <a:rPr lang="en-US" altLang="zh-CN" i="1"/>
              <a:t>K</a:t>
            </a:r>
            <a:r>
              <a:rPr lang="en-US" altLang="zh-CN" baseline="-25000"/>
              <a:t>sp</a:t>
            </a:r>
            <a:r>
              <a:rPr kumimoji="1" lang="en-US" altLang="zh-CN"/>
              <a:t>=1.6</a:t>
            </a:r>
            <a:r>
              <a:rPr lang="en-US" altLang="zh-CN"/>
              <a:t>×</a:t>
            </a:r>
            <a:r>
              <a:rPr kumimoji="1" lang="en-US" altLang="zh-CN"/>
              <a:t>10</a:t>
            </a:r>
            <a:r>
              <a:rPr kumimoji="1" lang="en-US" altLang="zh-CN" baseline="30000"/>
              <a:t>-52</a:t>
            </a:r>
            <a:r>
              <a:rPr kumimoji="1" lang="en-US" altLang="zh-CN"/>
              <a:t>, </a:t>
            </a:r>
            <a:r>
              <a:rPr kumimoji="1" lang="zh-CN" altLang="en-US"/>
              <a:t>难溶于水，不溶于浓盐酸，也不溶于浓</a:t>
            </a:r>
            <a:r>
              <a:rPr kumimoji="1" lang="en-US" altLang="zh-CN"/>
              <a:t>HNO</a:t>
            </a:r>
            <a:r>
              <a:rPr kumimoji="1" lang="en-US" altLang="zh-CN" baseline="-25000"/>
              <a:t>3</a:t>
            </a:r>
            <a:r>
              <a:rPr kumimoji="1" lang="zh-CN" altLang="en-US"/>
              <a:t>，仅溶于王水或</a:t>
            </a:r>
            <a:r>
              <a:rPr kumimoji="1" lang="en-US" altLang="zh-CN"/>
              <a:t>HCl / KI</a:t>
            </a:r>
            <a:r>
              <a:rPr kumimoji="1" lang="zh-CN" altLang="en-US"/>
              <a:t>混合物、过量的</a:t>
            </a:r>
            <a:r>
              <a:rPr kumimoji="1" lang="en-US" altLang="zh-CN"/>
              <a:t>Na</a:t>
            </a:r>
            <a:r>
              <a:rPr kumimoji="1" lang="en-US" altLang="zh-CN" baseline="-25000"/>
              <a:t>2</a:t>
            </a:r>
            <a:r>
              <a:rPr kumimoji="1" lang="en-US" altLang="zh-CN"/>
              <a:t>S</a:t>
            </a:r>
            <a:r>
              <a:rPr kumimoji="1" lang="zh-CN" altLang="en-US"/>
              <a:t>溶液</a:t>
            </a:r>
            <a:endParaRPr kumimoji="1" lang="zh-CN" altLang="en-US"/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971550" y="3500438"/>
            <a:ext cx="7345363" cy="107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>
                <a:ea typeface="宋体" panose="02010600030101010101" pitchFamily="2" charset="-122"/>
              </a:rPr>
              <a:t>12 HCl +3 HgS + 2 HNO</a:t>
            </a:r>
            <a:r>
              <a:rPr lang="en-US" altLang="zh-CN" baseline="-25000">
                <a:ea typeface="宋体" panose="02010600030101010101" pitchFamily="2" charset="-122"/>
              </a:rPr>
              <a:t>3</a:t>
            </a:r>
            <a:r>
              <a:rPr lang="en-US" altLang="zh-CN">
                <a:ea typeface="宋体" panose="02010600030101010101" pitchFamily="2" charset="-122"/>
              </a:rPr>
              <a:t>  </a:t>
            </a:r>
            <a:endParaRPr lang="en-US" altLang="zh-CN"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>
                <a:ea typeface="宋体" panose="02010600030101010101" pitchFamily="2" charset="-122"/>
              </a:rPr>
              <a:t>   </a:t>
            </a:r>
            <a:r>
              <a:rPr lang="en-US" altLang="zh-CN">
                <a:ea typeface="宋体" panose="02010600030101010101" pitchFamily="2" charset="-122"/>
                <a:sym typeface="Wingdings" panose="05000000000000000000" pitchFamily="2" charset="2"/>
              </a:rPr>
              <a:t></a:t>
            </a:r>
            <a:r>
              <a:rPr lang="en-US" altLang="zh-CN">
                <a:ea typeface="宋体" panose="02010600030101010101" pitchFamily="2" charset="-122"/>
              </a:rPr>
              <a:t> 3 H</a:t>
            </a:r>
            <a:r>
              <a:rPr lang="en-US" altLang="zh-CN" baseline="-25000">
                <a:ea typeface="宋体" panose="02010600030101010101" pitchFamily="2" charset="-122"/>
              </a:rPr>
              <a:t>2</a:t>
            </a:r>
            <a:r>
              <a:rPr lang="en-US" altLang="zh-CN">
                <a:ea typeface="宋体" panose="02010600030101010101" pitchFamily="2" charset="-122"/>
              </a:rPr>
              <a:t>[HgCl</a:t>
            </a:r>
            <a:r>
              <a:rPr lang="en-US" altLang="zh-CN" baseline="-25000">
                <a:ea typeface="宋体" panose="02010600030101010101" pitchFamily="2" charset="-122"/>
              </a:rPr>
              <a:t>4</a:t>
            </a:r>
            <a:r>
              <a:rPr lang="en-US" altLang="zh-CN">
                <a:ea typeface="宋体" panose="02010600030101010101" pitchFamily="2" charset="-122"/>
              </a:rPr>
              <a:t>] + 2NO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</a:t>
            </a:r>
            <a:r>
              <a:rPr lang="en-US" altLang="zh-CN">
                <a:ea typeface="宋体" panose="02010600030101010101" pitchFamily="2" charset="-122"/>
              </a:rPr>
              <a:t> + 3 S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</a:t>
            </a:r>
            <a:r>
              <a:rPr lang="en-US" altLang="zh-CN">
                <a:ea typeface="宋体" panose="02010600030101010101" pitchFamily="2" charset="-122"/>
              </a:rPr>
              <a:t> + 4 H</a:t>
            </a:r>
            <a:r>
              <a:rPr lang="en-US" altLang="zh-CN" baseline="-25000">
                <a:ea typeface="宋体" panose="02010600030101010101" pitchFamily="2" charset="-122"/>
              </a:rPr>
              <a:t>2</a:t>
            </a:r>
            <a:r>
              <a:rPr lang="en-US" altLang="zh-CN">
                <a:ea typeface="宋体" panose="02010600030101010101" pitchFamily="2" charset="-122"/>
              </a:rPr>
              <a:t>O</a:t>
            </a:r>
            <a:endParaRPr lang="en-US" altLang="zh-CN">
              <a:ea typeface="宋体" panose="02010600030101010101" pitchFamily="2" charset="-122"/>
            </a:endParaRPr>
          </a:p>
        </p:txBody>
      </p:sp>
      <p:graphicFrame>
        <p:nvGraphicFramePr>
          <p:cNvPr id="149511" name="Object 24"/>
          <p:cNvGraphicFramePr>
            <a:graphicFrameLocks noGrp="1" noChangeAspect="1"/>
          </p:cNvGraphicFramePr>
          <p:nvPr>
            <p:ph idx="4294967295"/>
          </p:nvPr>
        </p:nvGraphicFramePr>
        <p:xfrm>
          <a:off x="1379538" y="4805363"/>
          <a:ext cx="6096000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公式" r:id="rId1" imgW="54864000" imgH="11582400" progId="Equation.3">
                  <p:embed/>
                </p:oleObj>
              </mc:Choice>
              <mc:Fallback>
                <p:oleObj name="公式" r:id="rId1" imgW="54864000" imgH="11582400" progId="Equation.3">
                  <p:embed/>
                  <p:pic>
                    <p:nvPicPr>
                      <p:cNvPr id="0" name="图片 31744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79538" y="4805363"/>
                        <a:ext cx="6096000" cy="12874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14" name="Rectangle 8"/>
          <p:cNvSpPr>
            <a:spLocks noChangeArrowheads="1"/>
          </p:cNvSpPr>
          <p:nvPr/>
        </p:nvSpPr>
        <p:spPr bwMode="auto">
          <a:xfrm>
            <a:off x="7999413" y="6092825"/>
            <a:ext cx="7318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A27CFCD2-FA10-4E96-B3AB-45F0DAA59937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0" grpId="0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Text Box 2"/>
          <p:cNvSpPr txBox="1">
            <a:spLocks noChangeArrowheads="1"/>
          </p:cNvSpPr>
          <p:nvPr/>
        </p:nvSpPr>
        <p:spPr bwMode="auto">
          <a:xfrm>
            <a:off x="827584" y="1268413"/>
            <a:ext cx="7956550" cy="113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</a:pPr>
            <a:r>
              <a:rPr kumimoji="1" lang="zh-CN" altLang="en-US" sz="3200" b="1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有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四种溶液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可能含有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Cu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,Zn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,Cd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和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Hg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离子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请选择合适的试剂把它们区分出来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endParaRPr kumimoji="1"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24293" name="AutoShape 5"/>
          <p:cNvSpPr>
            <a:spLocks noChangeArrowheads="1"/>
          </p:cNvSpPr>
          <p:nvPr/>
        </p:nvSpPr>
        <p:spPr bwMode="auto">
          <a:xfrm>
            <a:off x="468312" y="188913"/>
            <a:ext cx="2087463" cy="865187"/>
          </a:xfrm>
          <a:prstGeom prst="cloudCallout">
            <a:avLst>
              <a:gd name="adj1" fmla="val 35634"/>
              <a:gd name="adj2" fmla="val 69449"/>
            </a:avLst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zh-CN" altLang="en-US" sz="3600" b="1" dirty="0">
                <a:solidFill>
                  <a:srgbClr val="111111"/>
                </a:solidFill>
                <a:latin typeface="Times New Roman" panose="02020603050405020304" pitchFamily="18" charset="0"/>
                <a:ea typeface="楷体_GB2312" pitchFamily="49" charset="-122"/>
              </a:rPr>
              <a:t>问题</a:t>
            </a:r>
            <a:endParaRPr lang="zh-CN" altLang="en-US" sz="3600" b="1" dirty="0">
              <a:solidFill>
                <a:srgbClr val="11111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24296" name="Text Box 8"/>
          <p:cNvSpPr txBox="1">
            <a:spLocks noChangeArrowheads="1"/>
          </p:cNvSpPr>
          <p:nvPr/>
        </p:nvSpPr>
        <p:spPr bwMode="auto">
          <a:xfrm>
            <a:off x="1133971" y="2852936"/>
            <a:ext cx="7343775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解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: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首先用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Na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溶液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产生白色沉淀的是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Zn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黄色沉淀的是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Cd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黑色沉淀的是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Cu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和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Hg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另取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Cu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和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Hg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的溶液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加</a:t>
            </a:r>
            <a:r>
              <a:rPr kumimoji="1" lang="en-US" altLang="zh-CN" sz="3200" b="1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NaOH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产生兰色沉淀的是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Cu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黄色沉淀的是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Hg</a:t>
            </a:r>
            <a:r>
              <a:rPr kumimoji="1" lang="en-US" altLang="zh-CN" sz="32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 </a:t>
            </a:r>
            <a:endParaRPr kumimoji="1"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4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6" grpId="0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82663" y="836613"/>
            <a:ext cx="7893050" cy="52625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dirty="0" smtClean="0">
                <a:solidFill>
                  <a:srgbClr val="000000"/>
                </a:solidFill>
                <a:latin typeface="+mn-lt"/>
                <a:ea typeface="+mn-ea"/>
              </a:rPr>
              <a:t>    常见配位数为</a:t>
            </a:r>
            <a:r>
              <a:rPr kumimoji="1" lang="en-US" altLang="zh-CN" dirty="0" smtClean="0">
                <a:solidFill>
                  <a:srgbClr val="000000"/>
                </a:solidFill>
                <a:latin typeface="+mn-lt"/>
                <a:ea typeface="+mn-ea"/>
              </a:rPr>
              <a:t>4</a:t>
            </a:r>
            <a:r>
              <a:rPr kumimoji="1" lang="zh-CN" altLang="en-US" dirty="0" smtClean="0">
                <a:solidFill>
                  <a:srgbClr val="000000"/>
                </a:solidFill>
                <a:latin typeface="+mn-lt"/>
                <a:ea typeface="+mn-ea"/>
              </a:rPr>
              <a:t>或</a:t>
            </a:r>
            <a:r>
              <a:rPr kumimoji="1" lang="en-US" altLang="zh-CN" dirty="0" smtClean="0">
                <a:solidFill>
                  <a:srgbClr val="000000"/>
                </a:solidFill>
                <a:latin typeface="+mn-lt"/>
                <a:ea typeface="+mn-ea"/>
              </a:rPr>
              <a:t>6, </a:t>
            </a:r>
            <a:r>
              <a:rPr kumimoji="1" lang="zh-CN" altLang="en-US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  <a:latin typeface="+mn-lt"/>
                <a:ea typeface="+mn-ea"/>
              </a:rPr>
              <a:t>sp</a:t>
            </a:r>
            <a:r>
              <a:rPr kumimoji="1" lang="en-US" altLang="zh-CN" baseline="30000" dirty="0" smtClean="0">
                <a:solidFill>
                  <a:srgbClr val="000000"/>
                </a:solidFill>
                <a:latin typeface="+mn-lt"/>
                <a:ea typeface="+mn-ea"/>
              </a:rPr>
              <a:t>3</a:t>
            </a:r>
            <a:r>
              <a:rPr kumimoji="1" lang="en-US" altLang="zh-CN" dirty="0" smtClean="0">
                <a:solidFill>
                  <a:srgbClr val="000000"/>
                </a:solidFill>
                <a:latin typeface="+mn-lt"/>
                <a:ea typeface="+mn-ea"/>
              </a:rPr>
              <a:t>/sp</a:t>
            </a:r>
            <a:r>
              <a:rPr kumimoji="1" lang="en-US" altLang="zh-CN" baseline="30000" dirty="0" smtClean="0">
                <a:solidFill>
                  <a:srgbClr val="000000"/>
                </a:solidFill>
                <a:latin typeface="+mn-lt"/>
                <a:ea typeface="+mn-ea"/>
              </a:rPr>
              <a:t>3</a:t>
            </a:r>
            <a:r>
              <a:rPr kumimoji="1" lang="en-US" altLang="zh-CN" dirty="0" smtClean="0">
                <a:solidFill>
                  <a:srgbClr val="000000"/>
                </a:solidFill>
                <a:latin typeface="+mn-lt"/>
                <a:ea typeface="+mn-ea"/>
              </a:rPr>
              <a:t>d</a:t>
            </a:r>
            <a:r>
              <a:rPr kumimoji="1" lang="en-US" altLang="zh-CN" baseline="30000" dirty="0" smtClean="0">
                <a:solidFill>
                  <a:srgbClr val="000000"/>
                </a:solidFill>
                <a:latin typeface="+mn-lt"/>
                <a:ea typeface="+mn-ea"/>
              </a:rPr>
              <a:t>2</a:t>
            </a:r>
            <a:r>
              <a:rPr kumimoji="1" lang="zh-CN" altLang="en-US" dirty="0" smtClean="0">
                <a:solidFill>
                  <a:srgbClr val="000000"/>
                </a:solidFill>
                <a:latin typeface="+mn-lt"/>
                <a:ea typeface="+mn-ea"/>
              </a:rPr>
              <a:t>杂化</a:t>
            </a:r>
            <a:r>
              <a:rPr kumimoji="1" lang="en-US" altLang="zh-CN" dirty="0" smtClean="0">
                <a:solidFill>
                  <a:srgbClr val="000000"/>
                </a:solidFill>
                <a:latin typeface="+mn-lt"/>
                <a:ea typeface="+mn-ea"/>
              </a:rPr>
              <a:t>.</a:t>
            </a:r>
            <a:endParaRPr kumimoji="1" lang="en-US" altLang="zh-CN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dirty="0" smtClean="0">
                <a:solidFill>
                  <a:srgbClr val="000000"/>
                </a:solidFill>
                <a:latin typeface="+mn-lt"/>
                <a:ea typeface="+mn-ea"/>
              </a:rPr>
              <a:t>(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1)</a:t>
            </a:r>
            <a:r>
              <a:rPr kumimoji="1" lang="zh-CN" altLang="en-US" dirty="0">
                <a:solidFill>
                  <a:srgbClr val="000000"/>
                </a:solidFill>
                <a:latin typeface="+mn-lt"/>
                <a:ea typeface="+mn-ea"/>
              </a:rPr>
              <a:t>与氨形成的配合</a:t>
            </a:r>
            <a:r>
              <a:rPr kumimoji="1" lang="zh-CN" altLang="en-US" dirty="0" smtClean="0">
                <a:solidFill>
                  <a:srgbClr val="000000"/>
                </a:solidFill>
                <a:latin typeface="+mn-lt"/>
                <a:ea typeface="+mn-ea"/>
              </a:rPr>
              <a:t>物</a:t>
            </a:r>
            <a:r>
              <a:rPr kumimoji="1" lang="en-US" altLang="zh-CN" dirty="0" smtClean="0">
                <a:solidFill>
                  <a:srgbClr val="000000"/>
                </a:solidFill>
                <a:latin typeface="+mn-lt"/>
                <a:ea typeface="+mn-ea"/>
              </a:rPr>
              <a:t>:  Zn</a:t>
            </a:r>
            <a:r>
              <a:rPr kumimoji="1" lang="en-US" altLang="zh-CN" baseline="30000" dirty="0" smtClean="0">
                <a:solidFill>
                  <a:srgbClr val="000000"/>
                </a:solidFill>
                <a:latin typeface="+mn-lt"/>
                <a:ea typeface="+mn-ea"/>
              </a:rPr>
              <a:t>2</a:t>
            </a:r>
            <a:r>
              <a:rPr kumimoji="1" lang="en-US" altLang="zh-CN" baseline="30000" dirty="0">
                <a:solidFill>
                  <a:srgbClr val="000000"/>
                </a:solidFill>
                <a:latin typeface="+mn-lt"/>
                <a:ea typeface="+mn-ea"/>
              </a:rPr>
              <a:t>+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,Cd</a:t>
            </a:r>
            <a:r>
              <a:rPr kumimoji="1" lang="en-US" altLang="zh-CN" baseline="30000" dirty="0">
                <a:solidFill>
                  <a:srgbClr val="000000"/>
                </a:solidFill>
                <a:latin typeface="+mn-lt"/>
                <a:ea typeface="+mn-ea"/>
              </a:rPr>
              <a:t>2+</a:t>
            </a:r>
            <a:r>
              <a:rPr kumimoji="1" lang="zh-CN" altLang="en-US" dirty="0">
                <a:solidFill>
                  <a:srgbClr val="000000"/>
                </a:solidFill>
                <a:latin typeface="+mn-lt"/>
                <a:ea typeface="+mn-ea"/>
              </a:rPr>
              <a:t>与氨水</a:t>
            </a:r>
            <a:r>
              <a:rPr kumimoji="1" lang="zh-CN" altLang="en-US" dirty="0" smtClean="0">
                <a:solidFill>
                  <a:srgbClr val="000000"/>
                </a:solidFill>
                <a:latin typeface="+mn-lt"/>
                <a:ea typeface="+mn-ea"/>
              </a:rPr>
              <a:t>形成 </a:t>
            </a:r>
            <a:r>
              <a:rPr kumimoji="1" lang="en-US" altLang="zh-CN" dirty="0" smtClean="0">
                <a:solidFill>
                  <a:srgbClr val="000000"/>
                </a:solidFill>
                <a:latin typeface="+mn-lt"/>
                <a:ea typeface="+mn-ea"/>
              </a:rPr>
              <a:t>[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Zn(NH</a:t>
            </a:r>
            <a:r>
              <a:rPr kumimoji="1" lang="en-US" altLang="zh-CN" baseline="-25000" dirty="0">
                <a:solidFill>
                  <a:srgbClr val="000000"/>
                </a:solidFill>
                <a:latin typeface="+mn-lt"/>
                <a:ea typeface="+mn-ea"/>
              </a:rPr>
              <a:t>3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)</a:t>
            </a:r>
            <a:r>
              <a:rPr kumimoji="1" lang="en-US" altLang="zh-CN" baseline="-25000" dirty="0">
                <a:solidFill>
                  <a:srgbClr val="000000"/>
                </a:solidFill>
                <a:latin typeface="+mn-lt"/>
                <a:ea typeface="+mn-ea"/>
              </a:rPr>
              <a:t>4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]</a:t>
            </a:r>
            <a:r>
              <a:rPr kumimoji="1" lang="en-US" altLang="zh-CN" baseline="30000" dirty="0">
                <a:solidFill>
                  <a:srgbClr val="000000"/>
                </a:solidFill>
                <a:latin typeface="+mn-lt"/>
                <a:ea typeface="+mn-ea"/>
              </a:rPr>
              <a:t>2+</a:t>
            </a:r>
            <a:r>
              <a:rPr kumimoji="1" lang="zh-CN" altLang="en-US" dirty="0">
                <a:solidFill>
                  <a:srgbClr val="000000"/>
                </a:solidFill>
                <a:latin typeface="+mn-lt"/>
                <a:ea typeface="+mn-ea"/>
              </a:rPr>
              <a:t>和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[Cd(NH</a:t>
            </a:r>
            <a:r>
              <a:rPr kumimoji="1" lang="en-US" altLang="zh-CN" baseline="-25000" dirty="0">
                <a:solidFill>
                  <a:srgbClr val="000000"/>
                </a:solidFill>
                <a:latin typeface="+mn-lt"/>
                <a:ea typeface="+mn-ea"/>
              </a:rPr>
              <a:t>3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)</a:t>
            </a:r>
            <a:r>
              <a:rPr kumimoji="1" lang="en-US" altLang="zh-CN" baseline="-25000" dirty="0">
                <a:solidFill>
                  <a:srgbClr val="000000"/>
                </a:solidFill>
                <a:latin typeface="+mn-lt"/>
                <a:ea typeface="+mn-ea"/>
              </a:rPr>
              <a:t>4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]</a:t>
            </a:r>
            <a:r>
              <a:rPr kumimoji="1" lang="en-US" altLang="zh-CN" baseline="30000" dirty="0">
                <a:solidFill>
                  <a:srgbClr val="000000"/>
                </a:solidFill>
                <a:latin typeface="+mn-lt"/>
                <a:ea typeface="+mn-ea"/>
              </a:rPr>
              <a:t>2+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,</a:t>
            </a:r>
            <a:r>
              <a:rPr kumimoji="1" lang="zh-CN" altLang="en-US" dirty="0">
                <a:solidFill>
                  <a:srgbClr val="000000"/>
                </a:solidFill>
                <a:latin typeface="+mn-lt"/>
                <a:ea typeface="+mn-ea"/>
              </a:rPr>
              <a:t>而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Hg</a:t>
            </a:r>
            <a:r>
              <a:rPr kumimoji="1" lang="en-US" altLang="zh-CN" baseline="30000" dirty="0">
                <a:solidFill>
                  <a:srgbClr val="000000"/>
                </a:solidFill>
                <a:latin typeface="+mn-lt"/>
                <a:ea typeface="+mn-ea"/>
              </a:rPr>
              <a:t>2+</a:t>
            </a:r>
            <a:r>
              <a:rPr kumimoji="1" lang="zh-CN" altLang="en-US" dirty="0" smtClean="0">
                <a:solidFill>
                  <a:srgbClr val="000000"/>
                </a:solidFill>
                <a:latin typeface="+mn-lt"/>
                <a:ea typeface="+mn-ea"/>
              </a:rPr>
              <a:t>形成白色</a:t>
            </a:r>
            <a:r>
              <a:rPr kumimoji="1" lang="zh-CN" altLang="en-US" dirty="0">
                <a:solidFill>
                  <a:srgbClr val="000000"/>
                </a:solidFill>
                <a:latin typeface="+mn-lt"/>
                <a:ea typeface="+mn-ea"/>
              </a:rPr>
              <a:t>沉淀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Hg(NH</a:t>
            </a:r>
            <a:r>
              <a:rPr kumimoji="1" lang="en-US" altLang="zh-CN" baseline="-25000" dirty="0">
                <a:solidFill>
                  <a:srgbClr val="000000"/>
                </a:solidFill>
                <a:latin typeface="+mn-lt"/>
                <a:ea typeface="+mn-ea"/>
              </a:rPr>
              <a:t>2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)</a:t>
            </a:r>
            <a:r>
              <a:rPr kumimoji="1" lang="en-US" altLang="zh-CN" dirty="0" err="1">
                <a:solidFill>
                  <a:srgbClr val="000000"/>
                </a:solidFill>
                <a:latin typeface="+mn-lt"/>
                <a:ea typeface="+mn-ea"/>
              </a:rPr>
              <a:t>Cl</a:t>
            </a:r>
            <a:r>
              <a:rPr kumimoji="1" lang="en-US" altLang="zh-CN" dirty="0" smtClean="0">
                <a:solidFill>
                  <a:srgbClr val="000000"/>
                </a:solidFill>
                <a:latin typeface="+mn-lt"/>
                <a:ea typeface="+mn-ea"/>
              </a:rPr>
              <a:t>, Hg</a:t>
            </a:r>
            <a:r>
              <a:rPr kumimoji="1" lang="en-US" altLang="zh-CN" baseline="-25000" dirty="0" smtClean="0">
                <a:solidFill>
                  <a:srgbClr val="000000"/>
                </a:solidFill>
                <a:latin typeface="+mn-lt"/>
                <a:ea typeface="+mn-ea"/>
              </a:rPr>
              <a:t>2</a:t>
            </a:r>
            <a:r>
              <a:rPr kumimoji="1" lang="en-US" altLang="zh-CN" baseline="30000" dirty="0" smtClean="0">
                <a:solidFill>
                  <a:srgbClr val="000000"/>
                </a:solidFill>
                <a:latin typeface="+mn-lt"/>
                <a:ea typeface="+mn-ea"/>
              </a:rPr>
              <a:t>2</a:t>
            </a:r>
            <a:r>
              <a:rPr kumimoji="1" lang="en-US" altLang="zh-CN" baseline="30000" dirty="0">
                <a:solidFill>
                  <a:srgbClr val="000000"/>
                </a:solidFill>
                <a:latin typeface="+mn-lt"/>
                <a:ea typeface="+mn-ea"/>
              </a:rPr>
              <a:t>+</a:t>
            </a:r>
            <a:r>
              <a:rPr kumimoji="1" lang="zh-CN" altLang="en-US" dirty="0">
                <a:solidFill>
                  <a:srgbClr val="000000"/>
                </a:solidFill>
                <a:latin typeface="+mn-lt"/>
                <a:ea typeface="+mn-ea"/>
              </a:rPr>
              <a:t>形成灰色</a:t>
            </a:r>
            <a:r>
              <a:rPr kumimoji="1" lang="zh-CN" altLang="en-US" dirty="0" smtClean="0">
                <a:solidFill>
                  <a:srgbClr val="000000"/>
                </a:solidFill>
                <a:latin typeface="+mn-lt"/>
                <a:ea typeface="+mn-ea"/>
              </a:rPr>
              <a:t>沉淀</a:t>
            </a:r>
            <a:r>
              <a:rPr kumimoji="1" lang="en-US" altLang="zh-CN" dirty="0" smtClean="0">
                <a:solidFill>
                  <a:srgbClr val="000000"/>
                </a:solidFill>
                <a:latin typeface="+mn-lt"/>
                <a:ea typeface="+mn-ea"/>
              </a:rPr>
              <a:t>;</a:t>
            </a:r>
            <a:endParaRPr kumimoji="1" lang="en-US" altLang="zh-CN" dirty="0">
              <a:solidFill>
                <a:srgbClr val="000000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(2)</a:t>
            </a:r>
            <a:r>
              <a:rPr kumimoji="1" lang="zh-CN" altLang="en-US" dirty="0">
                <a:solidFill>
                  <a:srgbClr val="000000"/>
                </a:solidFill>
                <a:latin typeface="+mn-lt"/>
                <a:ea typeface="+mn-ea"/>
              </a:rPr>
              <a:t>与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CN</a:t>
            </a:r>
            <a:r>
              <a:rPr kumimoji="1" lang="en-US" altLang="zh-CN" baseline="30000" dirty="0">
                <a:solidFill>
                  <a:srgbClr val="000000"/>
                </a:solidFill>
                <a:latin typeface="+mn-lt"/>
                <a:ea typeface="+mn-ea"/>
              </a:rPr>
              <a:t>-</a:t>
            </a:r>
            <a:r>
              <a:rPr kumimoji="1" lang="zh-CN" altLang="en-US" dirty="0">
                <a:solidFill>
                  <a:srgbClr val="000000"/>
                </a:solidFill>
                <a:latin typeface="+mn-lt"/>
                <a:ea typeface="+mn-ea"/>
              </a:rPr>
              <a:t>形成配合物</a:t>
            </a:r>
            <a:endParaRPr kumimoji="1" lang="zh-CN" altLang="en-US" dirty="0">
              <a:solidFill>
                <a:srgbClr val="000000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dirty="0">
                <a:solidFill>
                  <a:srgbClr val="000000"/>
                </a:solidFill>
                <a:latin typeface="+mn-lt"/>
                <a:ea typeface="+mn-ea"/>
              </a:rPr>
              <a:t>  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Zn</a:t>
            </a:r>
            <a:r>
              <a:rPr kumimoji="1" lang="en-US" altLang="zh-CN" baseline="30000" dirty="0">
                <a:solidFill>
                  <a:srgbClr val="000000"/>
                </a:solidFill>
                <a:latin typeface="+mn-lt"/>
                <a:ea typeface="+mn-ea"/>
              </a:rPr>
              <a:t>2+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,Cd</a:t>
            </a:r>
            <a:r>
              <a:rPr kumimoji="1" lang="en-US" altLang="zh-CN" baseline="30000" dirty="0">
                <a:solidFill>
                  <a:srgbClr val="000000"/>
                </a:solidFill>
                <a:latin typeface="+mn-lt"/>
                <a:ea typeface="+mn-ea"/>
              </a:rPr>
              <a:t>2+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,Hg</a:t>
            </a:r>
            <a:r>
              <a:rPr kumimoji="1" lang="en-US" altLang="zh-CN" baseline="30000" dirty="0">
                <a:solidFill>
                  <a:srgbClr val="000000"/>
                </a:solidFill>
                <a:latin typeface="+mn-lt"/>
                <a:ea typeface="+mn-ea"/>
              </a:rPr>
              <a:t>2+</a:t>
            </a:r>
            <a:r>
              <a:rPr kumimoji="1" lang="zh-CN" altLang="en-US" dirty="0">
                <a:solidFill>
                  <a:srgbClr val="000000"/>
                </a:solidFill>
                <a:latin typeface="+mn-lt"/>
                <a:ea typeface="+mn-ea"/>
              </a:rPr>
              <a:t>均形成稳定的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[M(CN)</a:t>
            </a:r>
            <a:r>
              <a:rPr kumimoji="1" lang="en-US" altLang="zh-CN" baseline="-25000" dirty="0">
                <a:solidFill>
                  <a:srgbClr val="000000"/>
                </a:solidFill>
                <a:latin typeface="+mn-lt"/>
                <a:ea typeface="+mn-ea"/>
              </a:rPr>
              <a:t>4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]</a:t>
            </a:r>
            <a:r>
              <a:rPr kumimoji="1" lang="en-US" altLang="zh-CN" baseline="30000" dirty="0">
                <a:solidFill>
                  <a:srgbClr val="000000"/>
                </a:solidFill>
                <a:latin typeface="+mn-lt"/>
                <a:ea typeface="+mn-ea"/>
              </a:rPr>
              <a:t>2-</a:t>
            </a:r>
            <a:r>
              <a:rPr kumimoji="1" lang="zh-CN" altLang="en-US" dirty="0">
                <a:solidFill>
                  <a:srgbClr val="000000"/>
                </a:solidFill>
                <a:latin typeface="+mn-lt"/>
                <a:ea typeface="+mn-ea"/>
              </a:rPr>
              <a:t>配合物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,</a:t>
            </a:r>
            <a:r>
              <a:rPr kumimoji="1" lang="zh-CN" altLang="en-US" dirty="0">
                <a:solidFill>
                  <a:srgbClr val="000000"/>
                </a:solidFill>
                <a:latin typeface="+mn-lt"/>
                <a:ea typeface="+mn-ea"/>
              </a:rPr>
              <a:t>且从上到下稳定性依次</a:t>
            </a:r>
            <a:r>
              <a:rPr kumimoji="1" lang="zh-CN" altLang="en-US" dirty="0" smtClean="0">
                <a:solidFill>
                  <a:srgbClr val="000000"/>
                </a:solidFill>
                <a:latin typeface="+mn-lt"/>
                <a:ea typeface="+mn-ea"/>
              </a:rPr>
              <a:t>增强</a:t>
            </a:r>
            <a:endParaRPr kumimoji="1" lang="en-US" altLang="zh-CN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971550" y="174625"/>
            <a:ext cx="2160588" cy="6619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楷体" panose="02010600040101010101" pitchFamily="65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楷体" panose="02010600040101010101" pitchFamily="65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楷体" panose="02010600040101010101" pitchFamily="65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楷体" panose="02010600040101010101" pitchFamily="65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defRPr/>
            </a:pPr>
            <a:r>
              <a:rPr lang="en-US" altLang="zh-CN" sz="3700" kern="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sz="3700" kern="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配合物</a:t>
            </a:r>
            <a:endParaRPr lang="zh-CN" altLang="en-US" sz="3700" kern="0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23" name="Rectangle 8"/>
          <p:cNvSpPr>
            <a:spLocks noChangeArrowheads="1"/>
          </p:cNvSpPr>
          <p:nvPr/>
        </p:nvSpPr>
        <p:spPr bwMode="auto">
          <a:xfrm>
            <a:off x="8243888" y="6092825"/>
            <a:ext cx="6191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1F8382F7-6FA3-4BE4-93B4-ECFFE1B57FF1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F4664866-9279-47CD-B1EC-2031BF2A4198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/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1003300" y="620688"/>
            <a:ext cx="7848600" cy="52629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(3) </a:t>
            </a:r>
            <a:r>
              <a:rPr lang="zh-CN" altLang="en-US" dirty="0"/>
              <a:t>与酸作用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/>
              <a:t>(4) </a:t>
            </a:r>
            <a:r>
              <a:rPr lang="zh-CN" altLang="en-US" dirty="0"/>
              <a:t>高温下还原某些氧化物</a:t>
            </a:r>
            <a:r>
              <a:rPr lang="en-US" altLang="zh-CN" dirty="0"/>
              <a:t>(</a:t>
            </a:r>
            <a:r>
              <a:rPr lang="zh-CN" altLang="en-US" dirty="0"/>
              <a:t>如</a:t>
            </a:r>
            <a:r>
              <a:rPr lang="en-US" altLang="zh-CN" dirty="0">
                <a:solidFill>
                  <a:srgbClr val="0000FF"/>
                </a:solidFill>
              </a:rPr>
              <a:t>SiO</a:t>
            </a:r>
            <a:r>
              <a:rPr lang="en-US" altLang="zh-CN" baseline="-25000" dirty="0">
                <a:solidFill>
                  <a:srgbClr val="0000FF"/>
                </a:solidFill>
              </a:rPr>
              <a:t>2</a:t>
            </a:r>
            <a:r>
              <a:rPr lang="en-US" altLang="zh-CN" dirty="0"/>
              <a:t>)</a:t>
            </a:r>
            <a:r>
              <a:rPr lang="zh-CN" altLang="en-US" dirty="0"/>
              <a:t>或氯化物</a:t>
            </a:r>
            <a:r>
              <a:rPr lang="en-US" altLang="zh-CN" dirty="0"/>
              <a:t>(</a:t>
            </a:r>
            <a:r>
              <a:rPr lang="zh-CN" altLang="en-US" dirty="0"/>
              <a:t>如</a:t>
            </a:r>
            <a:r>
              <a:rPr lang="en-US" altLang="zh-CN" dirty="0">
                <a:solidFill>
                  <a:srgbClr val="FF0000"/>
                </a:solidFill>
              </a:rPr>
              <a:t>TiCl</a:t>
            </a:r>
            <a:r>
              <a:rPr lang="en-US" altLang="zh-CN" baseline="-25000" dirty="0">
                <a:solidFill>
                  <a:srgbClr val="FF0000"/>
                </a:solidFill>
              </a:rPr>
              <a:t>4</a:t>
            </a:r>
            <a:r>
              <a:rPr lang="en-US" altLang="zh-CN" dirty="0"/>
              <a:t>)</a:t>
            </a:r>
            <a:r>
              <a:rPr lang="zh-CN" altLang="en-US" dirty="0"/>
              <a:t>，得到单质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0000FF"/>
                </a:solidFill>
              </a:rPr>
              <a:t>Si</a:t>
            </a:r>
            <a:r>
              <a:rPr lang="en-US" altLang="zh-CN" dirty="0">
                <a:solidFill>
                  <a:srgbClr val="FF0000"/>
                </a:solidFill>
              </a:rPr>
              <a:t> / </a:t>
            </a:r>
            <a:r>
              <a:rPr lang="en-US" altLang="zh-CN" dirty="0" err="1">
                <a:solidFill>
                  <a:srgbClr val="FF0000"/>
                </a:solidFill>
              </a:rPr>
              <a:t>Ti</a:t>
            </a:r>
            <a:r>
              <a:rPr lang="en-US" altLang="zh-CN" dirty="0"/>
              <a:t>)</a:t>
            </a:r>
            <a:endParaRPr lang="en-US" altLang="zh-CN" dirty="0"/>
          </a:p>
          <a:p>
            <a:pPr>
              <a:lnSpc>
                <a:spcPct val="150000"/>
              </a:lnSpc>
              <a:buFontTx/>
              <a:buAutoNum type="arabicParenBoth" startAt="5"/>
            </a:pPr>
            <a:r>
              <a:rPr lang="zh-CN" altLang="en-US" dirty="0">
                <a:solidFill>
                  <a:srgbClr val="0000FF"/>
                </a:solidFill>
              </a:rPr>
              <a:t>某些碱或碱土金属</a:t>
            </a:r>
            <a:r>
              <a:rPr lang="en-US" altLang="zh-CN" dirty="0">
                <a:solidFill>
                  <a:srgbClr val="0000FF"/>
                </a:solidFill>
              </a:rPr>
              <a:t>(Na</a:t>
            </a:r>
            <a:r>
              <a:rPr lang="zh-CN" altLang="en-US" dirty="0">
                <a:solidFill>
                  <a:srgbClr val="0000FF"/>
                </a:solidFill>
              </a:rPr>
              <a:t>、</a:t>
            </a:r>
            <a:r>
              <a:rPr lang="en-US" altLang="zh-CN" dirty="0">
                <a:solidFill>
                  <a:srgbClr val="0000FF"/>
                </a:solidFill>
              </a:rPr>
              <a:t>Ca</a:t>
            </a:r>
            <a:r>
              <a:rPr lang="zh-CN" altLang="en-US" dirty="0">
                <a:solidFill>
                  <a:srgbClr val="0000FF"/>
                </a:solidFill>
              </a:rPr>
              <a:t>、</a:t>
            </a:r>
            <a:r>
              <a:rPr lang="en-US" altLang="zh-CN" dirty="0" err="1">
                <a:solidFill>
                  <a:srgbClr val="0000FF"/>
                </a:solidFill>
              </a:rPr>
              <a:t>Sr</a:t>
            </a:r>
            <a:r>
              <a:rPr lang="zh-CN" altLang="en-US" dirty="0">
                <a:solidFill>
                  <a:srgbClr val="0000FF"/>
                </a:solidFill>
              </a:rPr>
              <a:t>、</a:t>
            </a:r>
            <a:r>
              <a:rPr lang="en-US" altLang="zh-CN" dirty="0">
                <a:solidFill>
                  <a:srgbClr val="0000FF"/>
                </a:solidFill>
              </a:rPr>
              <a:t>Ba</a:t>
            </a:r>
            <a:r>
              <a:rPr lang="zh-CN" altLang="en-US" dirty="0">
                <a:solidFill>
                  <a:srgbClr val="0000FF"/>
                </a:solidFill>
              </a:rPr>
              <a:t>等</a:t>
            </a:r>
            <a:r>
              <a:rPr lang="en-US" altLang="zh-CN" dirty="0">
                <a:solidFill>
                  <a:srgbClr val="0000FF"/>
                </a:solidFill>
              </a:rPr>
              <a:t>) </a:t>
            </a:r>
            <a:r>
              <a:rPr lang="zh-CN" altLang="en-US" dirty="0"/>
              <a:t>溶于</a:t>
            </a:r>
            <a:r>
              <a:rPr lang="zh-CN" altLang="en-US" dirty="0">
                <a:solidFill>
                  <a:srgbClr val="0000CC"/>
                </a:solidFill>
              </a:rPr>
              <a:t>液氨中，稀溶液</a:t>
            </a:r>
            <a:r>
              <a:rPr lang="zh-CN" altLang="en-US" dirty="0"/>
              <a:t>呈浅蓝色；随浓度增大，溶液颜色加深；当其浓度超过</a:t>
            </a:r>
            <a:r>
              <a:rPr lang="en-US" altLang="zh-CN" dirty="0"/>
              <a:t>1 mol</a:t>
            </a:r>
            <a:r>
              <a:rPr lang="en-US" altLang="zh-CN" dirty="0">
                <a:sym typeface="Symbol" panose="05050102010706020507" pitchFamily="18" charset="2"/>
              </a:rPr>
              <a:t>L</a:t>
            </a:r>
            <a:r>
              <a:rPr lang="en-US" altLang="zh-CN" baseline="30000" dirty="0"/>
              <a:t>-1</a:t>
            </a:r>
            <a:r>
              <a:rPr lang="zh-CN" altLang="en-US" dirty="0"/>
              <a:t>变为青铜</a:t>
            </a:r>
            <a:r>
              <a:rPr lang="zh-CN" altLang="en-US" dirty="0" smtClean="0"/>
              <a:t>色    </a:t>
            </a:r>
            <a:r>
              <a:rPr lang="en-US" altLang="zh-CN" dirty="0" smtClean="0"/>
              <a:t>      </a:t>
            </a:r>
            <a:r>
              <a:rPr lang="zh-CN" altLang="en-US" dirty="0"/>
              <a:t>原因：</a:t>
            </a:r>
            <a:r>
              <a:rPr lang="zh-CN" altLang="en-US" dirty="0">
                <a:solidFill>
                  <a:srgbClr val="0000FF"/>
                </a:solidFill>
              </a:rPr>
              <a:t>氨化</a:t>
            </a:r>
            <a:r>
              <a:rPr lang="zh-CN" altLang="en-US" dirty="0" smtClean="0">
                <a:solidFill>
                  <a:srgbClr val="0000FF"/>
                </a:solidFill>
              </a:rPr>
              <a:t>电子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63914" y="188640"/>
            <a:ext cx="7597775" cy="251709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kumimoji="1" lang="en-US" altLang="zh-CN" dirty="0" smtClean="0">
                <a:solidFill>
                  <a:srgbClr val="000000"/>
                </a:solidFill>
                <a:latin typeface="+mn-lt"/>
                <a:ea typeface="+mn-ea"/>
              </a:rPr>
              <a:t>(3)</a:t>
            </a:r>
            <a:r>
              <a:rPr kumimoji="1" lang="zh-CN" altLang="en-US" dirty="0" smtClean="0">
                <a:solidFill>
                  <a:srgbClr val="000000"/>
                </a:solidFill>
                <a:latin typeface="+mn-lt"/>
                <a:ea typeface="+mn-ea"/>
              </a:rPr>
              <a:t>与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X</a:t>
            </a:r>
            <a:r>
              <a:rPr kumimoji="1" lang="en-US" altLang="zh-CN" baseline="30000" dirty="0">
                <a:solidFill>
                  <a:srgbClr val="000000"/>
                </a:solidFill>
                <a:latin typeface="+mn-lt"/>
                <a:ea typeface="+mn-ea"/>
              </a:rPr>
              <a:t>-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(F</a:t>
            </a:r>
            <a:r>
              <a:rPr kumimoji="1" lang="en-US" altLang="zh-CN" baseline="30000" dirty="0">
                <a:solidFill>
                  <a:srgbClr val="000000"/>
                </a:solidFill>
                <a:latin typeface="+mn-lt"/>
                <a:ea typeface="+mn-ea"/>
              </a:rPr>
              <a:t>-</a:t>
            </a:r>
            <a:r>
              <a:rPr kumimoji="1" lang="zh-CN" altLang="en-US" dirty="0">
                <a:solidFill>
                  <a:srgbClr val="000000"/>
                </a:solidFill>
                <a:latin typeface="+mn-lt"/>
                <a:ea typeface="+mn-ea"/>
              </a:rPr>
              <a:t>除外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)</a:t>
            </a:r>
            <a:r>
              <a:rPr kumimoji="1" lang="zh-CN" altLang="en-US" dirty="0">
                <a:solidFill>
                  <a:srgbClr val="000000"/>
                </a:solidFill>
                <a:latin typeface="+mn-lt"/>
                <a:ea typeface="+mn-ea"/>
              </a:rPr>
              <a:t>形成配合</a:t>
            </a:r>
            <a:r>
              <a:rPr kumimoji="1" lang="zh-CN" altLang="en-US" dirty="0" smtClean="0">
                <a:solidFill>
                  <a:srgbClr val="000000"/>
                </a:solidFill>
                <a:latin typeface="+mn-lt"/>
                <a:ea typeface="+mn-ea"/>
              </a:rPr>
              <a:t>物</a:t>
            </a:r>
            <a:r>
              <a:rPr kumimoji="1" lang="en-US" altLang="zh-CN" dirty="0" smtClean="0">
                <a:solidFill>
                  <a:srgbClr val="000000"/>
                </a:solidFill>
                <a:latin typeface="+mn-lt"/>
                <a:ea typeface="+mn-ea"/>
              </a:rPr>
              <a:t>: Zn</a:t>
            </a:r>
            <a:r>
              <a:rPr kumimoji="1" lang="en-US" altLang="zh-CN" baseline="30000" dirty="0" smtClean="0">
                <a:solidFill>
                  <a:srgbClr val="000000"/>
                </a:solidFill>
                <a:latin typeface="+mn-lt"/>
                <a:ea typeface="+mn-ea"/>
              </a:rPr>
              <a:t>2</a:t>
            </a:r>
            <a:r>
              <a:rPr kumimoji="1" lang="en-US" altLang="zh-CN" baseline="30000" dirty="0">
                <a:solidFill>
                  <a:srgbClr val="000000"/>
                </a:solidFill>
                <a:latin typeface="+mn-lt"/>
                <a:ea typeface="+mn-ea"/>
              </a:rPr>
              <a:t>+</a:t>
            </a:r>
            <a:r>
              <a:rPr kumimoji="1" lang="zh-CN" altLang="en-US" dirty="0">
                <a:solidFill>
                  <a:srgbClr val="000000"/>
                </a:solidFill>
                <a:latin typeface="+mn-lt"/>
                <a:ea typeface="+mn-ea"/>
              </a:rPr>
              <a:t>和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Cd</a:t>
            </a:r>
            <a:r>
              <a:rPr kumimoji="1" lang="en-US" altLang="zh-CN" baseline="30000" dirty="0">
                <a:solidFill>
                  <a:srgbClr val="000000"/>
                </a:solidFill>
                <a:latin typeface="+mn-lt"/>
                <a:ea typeface="+mn-ea"/>
              </a:rPr>
              <a:t>2+</a:t>
            </a:r>
            <a:r>
              <a:rPr kumimoji="1" lang="zh-CN" altLang="en-US" dirty="0">
                <a:solidFill>
                  <a:srgbClr val="000000"/>
                </a:solidFill>
                <a:latin typeface="+mn-lt"/>
                <a:ea typeface="+mn-ea"/>
              </a:rPr>
              <a:t>与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X</a:t>
            </a:r>
            <a:r>
              <a:rPr kumimoji="1" lang="en-US" altLang="zh-CN" baseline="30000" dirty="0">
                <a:solidFill>
                  <a:srgbClr val="000000"/>
                </a:solidFill>
                <a:latin typeface="+mn-lt"/>
                <a:ea typeface="+mn-ea"/>
              </a:rPr>
              <a:t>-</a:t>
            </a:r>
            <a:r>
              <a:rPr kumimoji="1" lang="zh-CN" altLang="en-US" dirty="0">
                <a:solidFill>
                  <a:srgbClr val="000000"/>
                </a:solidFill>
                <a:latin typeface="+mn-lt"/>
                <a:ea typeface="+mn-ea"/>
              </a:rPr>
              <a:t>形成配合</a:t>
            </a:r>
            <a:r>
              <a:rPr kumimoji="1" lang="zh-CN" altLang="en-US" dirty="0" smtClean="0">
                <a:solidFill>
                  <a:srgbClr val="000000"/>
                </a:solidFill>
                <a:latin typeface="+mn-lt"/>
                <a:ea typeface="+mn-ea"/>
              </a:rPr>
              <a:t>物不稳定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,</a:t>
            </a:r>
            <a:r>
              <a:rPr kumimoji="1" lang="zh-CN" altLang="en-US" dirty="0">
                <a:solidFill>
                  <a:srgbClr val="000000"/>
                </a:solidFill>
                <a:latin typeface="+mn-lt"/>
                <a:ea typeface="+mn-ea"/>
              </a:rPr>
              <a:t>而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Hg</a:t>
            </a:r>
            <a:r>
              <a:rPr kumimoji="1" lang="en-US" altLang="zh-CN" baseline="30000" dirty="0">
                <a:solidFill>
                  <a:srgbClr val="000000"/>
                </a:solidFill>
                <a:latin typeface="+mn-lt"/>
                <a:ea typeface="+mn-ea"/>
              </a:rPr>
              <a:t>2+</a:t>
            </a:r>
            <a:r>
              <a:rPr kumimoji="1" lang="zh-CN" altLang="en-US" dirty="0">
                <a:solidFill>
                  <a:srgbClr val="000000"/>
                </a:solidFill>
                <a:latin typeface="+mn-lt"/>
                <a:ea typeface="+mn-ea"/>
              </a:rPr>
              <a:t>的卤素配合物</a:t>
            </a:r>
            <a:r>
              <a:rPr kumimoji="1" lang="zh-CN" altLang="en-US" dirty="0" smtClean="0">
                <a:solidFill>
                  <a:srgbClr val="000000"/>
                </a:solidFill>
                <a:latin typeface="+mn-lt"/>
                <a:ea typeface="+mn-ea"/>
              </a:rPr>
              <a:t>稳定性按</a:t>
            </a:r>
            <a:r>
              <a:rPr kumimoji="1" lang="en-US" altLang="zh-CN" dirty="0" err="1">
                <a:solidFill>
                  <a:srgbClr val="000000"/>
                </a:solidFill>
                <a:latin typeface="+mn-lt"/>
                <a:ea typeface="+mn-ea"/>
              </a:rPr>
              <a:t>Cl</a:t>
            </a:r>
            <a:r>
              <a:rPr kumimoji="1" lang="en-US" altLang="zh-CN" baseline="30000" dirty="0">
                <a:solidFill>
                  <a:srgbClr val="000000"/>
                </a:solidFill>
                <a:latin typeface="+mn-lt"/>
                <a:ea typeface="+mn-ea"/>
              </a:rPr>
              <a:t>-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&lt;Br</a:t>
            </a:r>
            <a:r>
              <a:rPr kumimoji="1" lang="en-US" altLang="zh-CN" baseline="30000" dirty="0">
                <a:solidFill>
                  <a:srgbClr val="000000"/>
                </a:solidFill>
                <a:latin typeface="+mn-lt"/>
                <a:ea typeface="+mn-ea"/>
              </a:rPr>
              <a:t>-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&lt;I</a:t>
            </a:r>
            <a:r>
              <a:rPr kumimoji="1" lang="en-US" altLang="zh-CN" baseline="30000" dirty="0">
                <a:solidFill>
                  <a:srgbClr val="000000"/>
                </a:solidFill>
                <a:latin typeface="+mn-lt"/>
                <a:ea typeface="+mn-ea"/>
              </a:rPr>
              <a:t>-</a:t>
            </a:r>
            <a:r>
              <a:rPr kumimoji="1" lang="zh-CN" altLang="en-US" dirty="0">
                <a:solidFill>
                  <a:srgbClr val="000000"/>
                </a:solidFill>
                <a:latin typeface="+mn-lt"/>
                <a:ea typeface="+mn-ea"/>
              </a:rPr>
              <a:t>增加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.</a:t>
            </a:r>
            <a:endParaRPr kumimoji="1" lang="en-US" altLang="zh-CN" dirty="0">
              <a:solidFill>
                <a:srgbClr val="000000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   K[HgI</a:t>
            </a:r>
            <a:r>
              <a:rPr kumimoji="1" lang="en-US" altLang="zh-CN" baseline="-25000" dirty="0">
                <a:solidFill>
                  <a:srgbClr val="000000"/>
                </a:solidFill>
                <a:latin typeface="+mn-lt"/>
                <a:ea typeface="+mn-ea"/>
              </a:rPr>
              <a:t>4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]</a:t>
            </a:r>
            <a:r>
              <a:rPr kumimoji="1" lang="zh-CN" altLang="en-US" dirty="0">
                <a:solidFill>
                  <a:srgbClr val="000000"/>
                </a:solidFill>
                <a:latin typeface="+mn-lt"/>
                <a:ea typeface="+mn-ea"/>
              </a:rPr>
              <a:t>和</a:t>
            </a:r>
            <a:r>
              <a:rPr kumimoji="1" lang="en-US" altLang="zh-CN" dirty="0" smtClean="0">
                <a:solidFill>
                  <a:srgbClr val="000000"/>
                </a:solidFill>
                <a:latin typeface="+mn-lt"/>
                <a:ea typeface="+mn-ea"/>
              </a:rPr>
              <a:t>KOH</a:t>
            </a:r>
            <a:r>
              <a:rPr kumimoji="1" lang="zh-CN" altLang="en-US" dirty="0" smtClean="0">
                <a:solidFill>
                  <a:srgbClr val="000000"/>
                </a:solidFill>
                <a:latin typeface="+mn-lt"/>
                <a:ea typeface="+mn-ea"/>
              </a:rPr>
              <a:t>溶液：奈斯勒试剂</a:t>
            </a:r>
            <a:endParaRPr kumimoji="1" lang="zh-CN" altLang="en-US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80379" y="5271500"/>
            <a:ext cx="6186487" cy="15700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kumimoji="1" lang="en-US" altLang="zh-CN" dirty="0" smtClean="0">
                <a:solidFill>
                  <a:srgbClr val="000000"/>
                </a:solidFill>
                <a:latin typeface="+mn-lt"/>
                <a:ea typeface="+mn-ea"/>
              </a:rPr>
              <a:t>(4) Hg</a:t>
            </a:r>
            <a:r>
              <a:rPr kumimoji="1" lang="en-US" altLang="zh-CN" baseline="30000" dirty="0" smtClean="0">
                <a:solidFill>
                  <a:srgbClr val="000000"/>
                </a:solidFill>
                <a:latin typeface="+mn-lt"/>
                <a:ea typeface="+mn-ea"/>
              </a:rPr>
              <a:t>2+</a:t>
            </a:r>
            <a:r>
              <a:rPr kumimoji="1" lang="zh-CN" altLang="en-US" dirty="0" smtClean="0">
                <a:solidFill>
                  <a:srgbClr val="000000"/>
                </a:solidFill>
                <a:latin typeface="+mn-lt"/>
                <a:ea typeface="+mn-ea"/>
              </a:rPr>
              <a:t>与</a:t>
            </a:r>
            <a:r>
              <a:rPr kumimoji="1" lang="en-US" altLang="zh-CN" dirty="0">
                <a:solidFill>
                  <a:srgbClr val="000000"/>
                </a:solidFill>
                <a:latin typeface="+mn-lt"/>
                <a:ea typeface="+mn-ea"/>
              </a:rPr>
              <a:t>SCN</a:t>
            </a:r>
            <a:r>
              <a:rPr kumimoji="1" lang="en-US" altLang="zh-CN" baseline="30000" dirty="0">
                <a:solidFill>
                  <a:srgbClr val="000000"/>
                </a:solidFill>
                <a:latin typeface="+mn-lt"/>
                <a:ea typeface="+mn-ea"/>
              </a:rPr>
              <a:t>-</a:t>
            </a:r>
            <a:r>
              <a:rPr kumimoji="1" lang="zh-CN" altLang="en-US" dirty="0" smtClean="0">
                <a:solidFill>
                  <a:srgbClr val="000000"/>
                </a:solidFill>
                <a:latin typeface="+mn-lt"/>
                <a:ea typeface="+mn-ea"/>
              </a:rPr>
              <a:t>形成稳定的无色</a:t>
            </a:r>
            <a:r>
              <a:rPr kumimoji="1" lang="en-US" altLang="zh-CN" dirty="0" smtClean="0">
                <a:solidFill>
                  <a:srgbClr val="000000"/>
                </a:solidFill>
                <a:latin typeface="+mn-lt"/>
                <a:ea typeface="+mn-ea"/>
              </a:rPr>
              <a:t>[Hg(SCN)</a:t>
            </a:r>
            <a:r>
              <a:rPr kumimoji="1" lang="en-US" altLang="zh-CN" baseline="-25000" dirty="0" smtClean="0">
                <a:solidFill>
                  <a:srgbClr val="000000"/>
                </a:solidFill>
                <a:latin typeface="+mn-lt"/>
                <a:ea typeface="+mn-ea"/>
              </a:rPr>
              <a:t>4</a:t>
            </a:r>
            <a:r>
              <a:rPr kumimoji="1" lang="en-US" altLang="zh-CN" dirty="0" smtClean="0">
                <a:solidFill>
                  <a:srgbClr val="000000"/>
                </a:solidFill>
                <a:latin typeface="+mn-lt"/>
                <a:ea typeface="+mn-ea"/>
              </a:rPr>
              <a:t>]</a:t>
            </a:r>
            <a:r>
              <a:rPr kumimoji="1" lang="en-US" altLang="zh-CN" baseline="30000" dirty="0" smtClean="0">
                <a:solidFill>
                  <a:srgbClr val="000000"/>
                </a:solidFill>
                <a:latin typeface="+mn-lt"/>
                <a:ea typeface="+mn-ea"/>
              </a:rPr>
              <a:t>2-</a:t>
            </a:r>
            <a:r>
              <a:rPr kumimoji="1" lang="zh-CN" altLang="en-US" dirty="0" smtClean="0">
                <a:solidFill>
                  <a:srgbClr val="000000"/>
                </a:solidFill>
                <a:latin typeface="+mn-lt"/>
                <a:ea typeface="+mn-ea"/>
              </a:rPr>
              <a:t>配合物：检验</a:t>
            </a:r>
            <a:r>
              <a:rPr kumimoji="1" lang="en-US" altLang="zh-CN" dirty="0" smtClean="0">
                <a:solidFill>
                  <a:srgbClr val="000000"/>
                </a:solidFill>
                <a:latin typeface="+mn-lt"/>
                <a:ea typeface="+mn-ea"/>
              </a:rPr>
              <a:t>Zn</a:t>
            </a:r>
            <a:r>
              <a:rPr kumimoji="1" lang="en-US" altLang="zh-CN" baseline="30000" dirty="0" smtClean="0">
                <a:solidFill>
                  <a:srgbClr val="000000"/>
                </a:solidFill>
                <a:latin typeface="+mn-lt"/>
                <a:ea typeface="+mn-ea"/>
              </a:rPr>
              <a:t>2+</a:t>
            </a:r>
            <a:r>
              <a:rPr kumimoji="1" lang="zh-CN" altLang="en-US" dirty="0" smtClean="0">
                <a:solidFill>
                  <a:srgbClr val="000000"/>
                </a:solidFill>
                <a:latin typeface="+mn-lt"/>
                <a:ea typeface="+mn-ea"/>
              </a:rPr>
              <a:t>。 </a:t>
            </a:r>
            <a:endParaRPr kumimoji="1" lang="zh-CN" altLang="en-US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36547" name="Rectangle 8"/>
          <p:cNvSpPr>
            <a:spLocks noChangeArrowheads="1"/>
          </p:cNvSpPr>
          <p:nvPr/>
        </p:nvSpPr>
        <p:spPr bwMode="auto">
          <a:xfrm>
            <a:off x="8243888" y="6092825"/>
            <a:ext cx="6492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5AB0CE07-B61E-4D9D-A357-245D03945A2D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5779" y="2730672"/>
            <a:ext cx="8496944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spcBef>
                <a:spcPct val="20000"/>
              </a:spcBef>
            </a:pPr>
            <a:r>
              <a:rPr kumimoji="1" lang="zh-CN" altLang="en-US" dirty="0">
                <a:ea typeface="楷体" panose="02010609060101010101" pitchFamily="49" charset="-122"/>
              </a:rPr>
              <a:t>当有微量</a:t>
            </a:r>
            <a:r>
              <a:rPr kumimoji="1" lang="en-US" altLang="zh-CN" dirty="0">
                <a:ea typeface="楷体" panose="02010609060101010101" pitchFamily="49" charset="-122"/>
              </a:rPr>
              <a:t>NH</a:t>
            </a:r>
            <a:r>
              <a:rPr kumimoji="1" lang="en-US" altLang="zh-CN" baseline="-25000" dirty="0">
                <a:ea typeface="楷体" panose="02010609060101010101" pitchFamily="49" charset="-122"/>
              </a:rPr>
              <a:t>4</a:t>
            </a:r>
            <a:r>
              <a:rPr kumimoji="1" lang="en-US" altLang="zh-CN" baseline="30000" dirty="0">
                <a:ea typeface="楷体" panose="02010609060101010101" pitchFamily="49" charset="-122"/>
              </a:rPr>
              <a:t>+</a:t>
            </a:r>
            <a:r>
              <a:rPr kumimoji="1" lang="zh-CN" altLang="en-US" dirty="0">
                <a:ea typeface="楷体" panose="02010609060101010101" pitchFamily="49" charset="-122"/>
              </a:rPr>
              <a:t>离子存在时</a:t>
            </a:r>
            <a:r>
              <a:rPr kumimoji="1" lang="en-US" altLang="zh-CN" dirty="0">
                <a:ea typeface="楷体" panose="02010609060101010101" pitchFamily="49" charset="-122"/>
              </a:rPr>
              <a:t>,</a:t>
            </a:r>
            <a:r>
              <a:rPr kumimoji="1" lang="zh-CN" altLang="en-US" dirty="0">
                <a:ea typeface="楷体" panose="02010609060101010101" pitchFamily="49" charset="-122"/>
              </a:rPr>
              <a:t>滴入试剂立刻生成特殊的红棕色的碘化氨基</a:t>
            </a:r>
            <a:r>
              <a:rPr kumimoji="1" lang="en-US" altLang="zh-CN" dirty="0">
                <a:ea typeface="楷体" panose="02010609060101010101" pitchFamily="49" charset="-122"/>
              </a:rPr>
              <a:t>·</a:t>
            </a:r>
            <a:r>
              <a:rPr kumimoji="1" lang="zh-CN" altLang="en-US" dirty="0">
                <a:ea typeface="楷体" panose="02010609060101010101" pitchFamily="49" charset="-122"/>
              </a:rPr>
              <a:t>氧合二汞</a:t>
            </a:r>
            <a:r>
              <a:rPr kumimoji="1" lang="en-US" altLang="zh-CN" dirty="0">
                <a:ea typeface="楷体" panose="02010609060101010101" pitchFamily="49" charset="-122"/>
              </a:rPr>
              <a:t>(Ⅱ)</a:t>
            </a:r>
            <a:r>
              <a:rPr kumimoji="1" lang="zh-CN" altLang="en-US" dirty="0">
                <a:ea typeface="楷体" panose="02010609060101010101" pitchFamily="49" charset="-122"/>
              </a:rPr>
              <a:t>沉淀：</a:t>
            </a:r>
            <a:endParaRPr kumimoji="1" lang="zh-CN" altLang="en-US" dirty="0">
              <a:ea typeface="楷体" panose="02010609060101010101" pitchFamily="49" charset="-12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24011" y="3906378"/>
            <a:ext cx="8748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dirty="0" smtClean="0">
                <a:latin typeface="楷体_GB2312" pitchFamily="49" charset="-122"/>
                <a:ea typeface="楷体_GB2312" pitchFamily="49" charset="-122"/>
              </a:rPr>
              <a:t>NH</a:t>
            </a:r>
            <a:r>
              <a:rPr lang="en-US" altLang="zh-CN" baseline="-25000" dirty="0" smtClean="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en-US" altLang="zh-CN" dirty="0" smtClean="0">
                <a:latin typeface="楷体_GB2312" pitchFamily="49" charset="-122"/>
                <a:ea typeface="楷体_GB2312" pitchFamily="49" charset="-122"/>
              </a:rPr>
              <a:t>Cl+2K</a:t>
            </a:r>
            <a:r>
              <a:rPr lang="en-US" altLang="zh-CN" baseline="-25000" dirty="0" smtClean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en-US" altLang="zh-CN" dirty="0" smtClean="0">
                <a:latin typeface="楷体_GB2312" pitchFamily="49" charset="-122"/>
                <a:ea typeface="楷体_GB2312" pitchFamily="49" charset="-122"/>
              </a:rPr>
              <a:t>[HgI</a:t>
            </a:r>
            <a:r>
              <a:rPr lang="en-US" altLang="zh-CN" baseline="-25000" dirty="0" smtClean="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en-US" altLang="zh-CN" dirty="0" smtClean="0">
                <a:latin typeface="楷体_GB2312" pitchFamily="49" charset="-122"/>
                <a:ea typeface="楷体_GB2312" pitchFamily="49" charset="-122"/>
              </a:rPr>
              <a:t>]+4KOH==OHg</a:t>
            </a:r>
            <a:r>
              <a:rPr lang="en-US" altLang="zh-CN" baseline="-25000" dirty="0" smtClean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en-US" altLang="zh-CN" dirty="0" smtClean="0">
                <a:latin typeface="楷体_GB2312" pitchFamily="49" charset="-122"/>
                <a:ea typeface="楷体_GB2312" pitchFamily="49" charset="-122"/>
              </a:rPr>
              <a:t>NH</a:t>
            </a:r>
            <a:r>
              <a:rPr lang="en-US" altLang="zh-CN" baseline="-25000" dirty="0" smtClean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en-US" altLang="zh-CN" dirty="0" smtClean="0">
                <a:latin typeface="楷体_GB2312" pitchFamily="49" charset="-122"/>
                <a:ea typeface="楷体_GB2312" pitchFamily="49" charset="-122"/>
              </a:rPr>
              <a:t>I+KCl+7KI+3H</a:t>
            </a:r>
            <a:r>
              <a:rPr lang="en-US" altLang="zh-CN" baseline="-25000" dirty="0" smtClean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en-US" altLang="zh-CN" dirty="0" smtClean="0">
                <a:latin typeface="楷体_GB2312" pitchFamily="49" charset="-122"/>
                <a:ea typeface="楷体_GB2312" pitchFamily="49" charset="-122"/>
              </a:rPr>
              <a:t>O</a:t>
            </a:r>
            <a:endParaRPr lang="en-US" altLang="zh-CN" dirty="0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80379" y="4673786"/>
            <a:ext cx="7164883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Bef>
                <a:spcPct val="20000"/>
              </a:spcBef>
            </a:pPr>
            <a:r>
              <a:rPr kumimoji="1" lang="zh-CN" altLang="en-US" dirty="0">
                <a:ea typeface="楷体" panose="02010609060101010101" pitchFamily="49" charset="-122"/>
              </a:rPr>
              <a:t>这个反应用来鉴定</a:t>
            </a:r>
            <a:r>
              <a:rPr kumimoji="1" lang="en-US" altLang="zh-CN" dirty="0">
                <a:ea typeface="楷体" panose="02010609060101010101" pitchFamily="49" charset="-122"/>
              </a:rPr>
              <a:t>NH</a:t>
            </a:r>
            <a:r>
              <a:rPr kumimoji="1" lang="en-US" altLang="zh-CN" baseline="-25000" dirty="0">
                <a:ea typeface="楷体" panose="02010609060101010101" pitchFamily="49" charset="-122"/>
              </a:rPr>
              <a:t>4</a:t>
            </a:r>
            <a:r>
              <a:rPr kumimoji="1" lang="en-US" altLang="zh-CN" baseline="30000" dirty="0">
                <a:ea typeface="楷体" panose="02010609060101010101" pitchFamily="49" charset="-122"/>
              </a:rPr>
              <a:t>+</a:t>
            </a:r>
            <a:r>
              <a:rPr kumimoji="1" lang="zh-CN" altLang="en-US" dirty="0">
                <a:ea typeface="楷体" panose="02010609060101010101" pitchFamily="49" charset="-122"/>
              </a:rPr>
              <a:t>或</a:t>
            </a:r>
            <a:r>
              <a:rPr kumimoji="1" lang="en-US" altLang="zh-CN" dirty="0">
                <a:ea typeface="楷体" panose="02010609060101010101" pitchFamily="49" charset="-122"/>
              </a:rPr>
              <a:t>Hg</a:t>
            </a:r>
            <a:r>
              <a:rPr kumimoji="1" lang="en-US" altLang="zh-CN" baseline="30000" dirty="0">
                <a:ea typeface="楷体" panose="02010609060101010101" pitchFamily="49" charset="-122"/>
              </a:rPr>
              <a:t>2+</a:t>
            </a:r>
            <a:r>
              <a:rPr kumimoji="1" lang="zh-CN" altLang="en-US" dirty="0">
                <a:ea typeface="楷体" panose="02010609060101010101" pitchFamily="49" charset="-122"/>
              </a:rPr>
              <a:t>离子</a:t>
            </a:r>
            <a:r>
              <a:rPr kumimoji="1" lang="en-US" altLang="zh-CN" dirty="0">
                <a:ea typeface="楷体" panose="02010609060101010101" pitchFamily="49" charset="-122"/>
              </a:rPr>
              <a:t>. </a:t>
            </a:r>
            <a:endParaRPr kumimoji="1" lang="en-US" altLang="zh-CN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941388" y="1009650"/>
            <a:ext cx="7446962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>
                <a:solidFill>
                  <a:srgbClr val="FF0000"/>
                </a:solidFill>
              </a:rPr>
              <a:t>Hg</a:t>
            </a:r>
            <a:r>
              <a:rPr lang="en-US" altLang="zh-CN" baseline="-25000">
                <a:solidFill>
                  <a:srgbClr val="FF0000"/>
                </a:solidFill>
              </a:rPr>
              <a:t>2</a:t>
            </a:r>
            <a:r>
              <a:rPr lang="en-US" altLang="zh-CN" baseline="30000">
                <a:solidFill>
                  <a:srgbClr val="FF0000"/>
                </a:solidFill>
              </a:rPr>
              <a:t>2+</a:t>
            </a:r>
            <a:r>
              <a:rPr lang="en-US" altLang="zh-CN">
                <a:solidFill>
                  <a:srgbClr val="FF0000"/>
                </a:solidFill>
              </a:rPr>
              <a:t>(aq) </a:t>
            </a:r>
            <a:r>
              <a:rPr lang="en-US" altLang="zh-CN">
                <a:solidFill>
                  <a:srgbClr val="FF0000"/>
                </a:solidFill>
                <a:cs typeface="Times New Roman" panose="02020603050405020304" pitchFamily="18" charset="0"/>
              </a:rPr>
              <a:t>== Hg</a:t>
            </a:r>
            <a:r>
              <a:rPr lang="en-US" altLang="zh-CN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en-US" altLang="zh-CN">
                <a:solidFill>
                  <a:srgbClr val="FF0000"/>
                </a:solidFill>
                <a:cs typeface="Times New Roman" panose="02020603050405020304" pitchFamily="18" charset="0"/>
              </a:rPr>
              <a:t> + Hg</a:t>
            </a:r>
            <a:r>
              <a:rPr lang="en-US" altLang="zh-CN" baseline="30000">
                <a:solidFill>
                  <a:srgbClr val="FF0000"/>
                </a:solidFill>
                <a:cs typeface="Times New Roman" panose="02020603050405020304" pitchFamily="18" charset="0"/>
              </a:rPr>
              <a:t>2+ </a:t>
            </a:r>
            <a:r>
              <a:rPr lang="en-US" altLang="zh-CN">
                <a:solidFill>
                  <a:srgbClr val="FF0000"/>
                </a:solidFill>
                <a:cs typeface="Times New Roman" panose="02020603050405020304" pitchFamily="18" charset="0"/>
              </a:rPr>
              <a:t>(aq)</a:t>
            </a:r>
            <a:r>
              <a:rPr lang="zh-CN" altLang="en-US">
                <a:solidFill>
                  <a:srgbClr val="0000CC"/>
                </a:solidFill>
                <a:cs typeface="Times New Roman" panose="02020603050405020304" pitchFamily="18" charset="0"/>
              </a:rPr>
              <a:t>正向</a:t>
            </a:r>
            <a:r>
              <a:rPr lang="zh-CN" altLang="en-US">
                <a:solidFill>
                  <a:srgbClr val="0000CC"/>
                </a:solidFill>
              </a:rPr>
              <a:t>进行 ？</a:t>
            </a:r>
            <a:endParaRPr lang="zh-CN" altLang="en-US">
              <a:solidFill>
                <a:srgbClr val="0000CC"/>
              </a:solidFill>
            </a:endParaRP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887413" y="1844675"/>
            <a:ext cx="7983537" cy="1865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/>
              <a:t>反应平衡常数很小</a:t>
            </a:r>
            <a:r>
              <a:rPr lang="en-US" altLang="zh-CN"/>
              <a:t>(8.36×10</a:t>
            </a:r>
            <a:r>
              <a:rPr lang="en-US" altLang="zh-CN" baseline="30000"/>
              <a:t>-3</a:t>
            </a:r>
            <a:r>
              <a:rPr lang="en-US" altLang="zh-CN"/>
              <a:t>)</a:t>
            </a:r>
            <a:r>
              <a:rPr lang="zh-CN" altLang="en-US"/>
              <a:t>，加入可沉淀 </a:t>
            </a:r>
            <a:r>
              <a:rPr lang="en-US" altLang="zh-CN">
                <a:cs typeface="Times New Roman" panose="02020603050405020304" pitchFamily="18" charset="0"/>
              </a:rPr>
              <a:t>Hg </a:t>
            </a:r>
            <a:r>
              <a:rPr lang="en-US" altLang="zh-CN" baseline="30000">
                <a:cs typeface="Times New Roman" panose="02020603050405020304" pitchFamily="18" charset="0"/>
              </a:rPr>
              <a:t>2+ </a:t>
            </a:r>
            <a:r>
              <a:rPr lang="zh-CN" altLang="en-US"/>
              <a:t>离子的试剂如 </a:t>
            </a:r>
            <a:r>
              <a:rPr lang="en-US" altLang="zh-CN"/>
              <a:t>OH </a:t>
            </a:r>
            <a:r>
              <a:rPr lang="en-US" altLang="zh-CN" baseline="30000"/>
              <a:t>-</a:t>
            </a:r>
            <a:r>
              <a:rPr lang="en-US" altLang="zh-CN"/>
              <a:t>, NH</a:t>
            </a:r>
            <a:r>
              <a:rPr lang="en-US" altLang="zh-CN" baseline="-25000"/>
              <a:t>3</a:t>
            </a:r>
            <a:r>
              <a:rPr lang="en-US" altLang="zh-CN"/>
              <a:t>,</a:t>
            </a:r>
            <a:r>
              <a:rPr lang="en-US" altLang="zh-CN" baseline="-25000"/>
              <a:t> </a:t>
            </a:r>
            <a:r>
              <a:rPr lang="en-US" altLang="zh-CN"/>
              <a:t>S</a:t>
            </a:r>
            <a:r>
              <a:rPr lang="en-US" altLang="zh-CN" baseline="30000"/>
              <a:t>2- </a:t>
            </a:r>
            <a:r>
              <a:rPr lang="zh-CN" altLang="en-US"/>
              <a:t>等或配合剂如 </a:t>
            </a:r>
            <a:r>
              <a:rPr lang="en-US" altLang="zh-CN"/>
              <a:t>I </a:t>
            </a:r>
            <a:r>
              <a:rPr lang="en-US" altLang="zh-CN" baseline="30000"/>
              <a:t>-</a:t>
            </a:r>
            <a:r>
              <a:rPr lang="en-US" altLang="zh-CN"/>
              <a:t>, CN </a:t>
            </a:r>
            <a:r>
              <a:rPr lang="en-US" altLang="zh-CN" baseline="30000"/>
              <a:t>-</a:t>
            </a:r>
            <a:r>
              <a:rPr lang="zh-CN" altLang="en-US"/>
              <a:t>等，平衡向右移动</a:t>
            </a:r>
            <a:r>
              <a:rPr lang="en-US" altLang="zh-CN"/>
              <a:t>(</a:t>
            </a:r>
            <a:r>
              <a:rPr lang="zh-CN" altLang="en-US"/>
              <a:t>歧化反应</a:t>
            </a:r>
            <a:r>
              <a:rPr lang="en-US" altLang="zh-CN"/>
              <a:t>)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238595" name="Rectangle 4"/>
          <p:cNvSpPr>
            <a:spLocks noChangeArrowheads="1"/>
          </p:cNvSpPr>
          <p:nvPr/>
        </p:nvSpPr>
        <p:spPr bwMode="auto">
          <a:xfrm>
            <a:off x="8243888" y="6092825"/>
            <a:ext cx="6270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34738C7D-9048-4793-B121-D8D8C8D95EAC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宋体" panose="02010600030101010101" pitchFamily="2" charset="-122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1219200" y="3990975"/>
            <a:ext cx="6858000" cy="2012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>
                <a:ea typeface="宋体" panose="02010600030101010101" pitchFamily="2" charset="-122"/>
              </a:rPr>
              <a:t>Hg</a:t>
            </a:r>
            <a:r>
              <a:rPr kumimoji="1" lang="en-US" altLang="zh-CN" baseline="-25000">
                <a:ea typeface="宋体" panose="02010600030101010101" pitchFamily="2" charset="-122"/>
              </a:rPr>
              <a:t>2</a:t>
            </a:r>
            <a:r>
              <a:rPr kumimoji="1" lang="en-US" altLang="zh-CN" baseline="30000">
                <a:ea typeface="宋体" panose="02010600030101010101" pitchFamily="2" charset="-122"/>
              </a:rPr>
              <a:t>2+</a:t>
            </a:r>
            <a:r>
              <a:rPr kumimoji="1" lang="zh-CN" altLang="en-US">
                <a:ea typeface="宋体" panose="02010600030101010101" pitchFamily="2" charset="-122"/>
              </a:rPr>
              <a:t>＋</a:t>
            </a:r>
            <a:r>
              <a:rPr kumimoji="1" lang="en-US" altLang="zh-CN">
                <a:ea typeface="宋体" panose="02010600030101010101" pitchFamily="2" charset="-122"/>
              </a:rPr>
              <a:t>2OH</a:t>
            </a:r>
            <a:r>
              <a:rPr kumimoji="1" lang="en-US" altLang="zh-CN" baseline="30000">
                <a:ea typeface="宋体" panose="02010600030101010101" pitchFamily="2" charset="-122"/>
              </a:rPr>
              <a:t>-</a:t>
            </a:r>
            <a:r>
              <a:rPr kumimoji="1" lang="zh-CN" altLang="en-US">
                <a:ea typeface="宋体" panose="02010600030101010101" pitchFamily="2" charset="-122"/>
              </a:rPr>
              <a:t>＝</a:t>
            </a:r>
            <a:r>
              <a:rPr kumimoji="1" lang="en-US" altLang="zh-CN">
                <a:ea typeface="宋体" panose="02010600030101010101" pitchFamily="2" charset="-122"/>
              </a:rPr>
              <a:t>Hg↓</a:t>
            </a:r>
            <a:r>
              <a:rPr kumimoji="1" lang="zh-CN" altLang="en-US">
                <a:ea typeface="宋体" panose="02010600030101010101" pitchFamily="2" charset="-122"/>
              </a:rPr>
              <a:t>＋</a:t>
            </a:r>
            <a:r>
              <a:rPr kumimoji="1" lang="en-US" altLang="zh-CN">
                <a:ea typeface="宋体" panose="02010600030101010101" pitchFamily="2" charset="-122"/>
              </a:rPr>
              <a:t>HgO↓</a:t>
            </a:r>
            <a:r>
              <a:rPr kumimoji="1" lang="zh-CN" altLang="en-US">
                <a:ea typeface="宋体" panose="02010600030101010101" pitchFamily="2" charset="-122"/>
              </a:rPr>
              <a:t>＋</a:t>
            </a:r>
            <a:r>
              <a:rPr kumimoji="1" lang="en-US" altLang="zh-CN">
                <a:ea typeface="宋体" panose="02010600030101010101" pitchFamily="2" charset="-122"/>
              </a:rPr>
              <a:t>H</a:t>
            </a:r>
            <a:r>
              <a:rPr kumimoji="1" lang="en-US" altLang="zh-CN" baseline="-25000">
                <a:ea typeface="宋体" panose="02010600030101010101" pitchFamily="2" charset="-122"/>
              </a:rPr>
              <a:t>2</a:t>
            </a:r>
            <a:r>
              <a:rPr kumimoji="1" lang="en-US" altLang="zh-CN">
                <a:ea typeface="宋体" panose="02010600030101010101" pitchFamily="2" charset="-122"/>
              </a:rPr>
              <a:t>O</a:t>
            </a:r>
            <a:endParaRPr kumimoji="1" lang="en-US" altLang="zh-CN"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kumimoji="1" lang="en-US" altLang="zh-CN">
                <a:ea typeface="宋体" panose="02010600030101010101" pitchFamily="2" charset="-122"/>
              </a:rPr>
              <a:t>Hg</a:t>
            </a:r>
            <a:r>
              <a:rPr kumimoji="1" lang="en-US" altLang="zh-CN" baseline="-25000">
                <a:ea typeface="宋体" panose="02010600030101010101" pitchFamily="2" charset="-122"/>
              </a:rPr>
              <a:t>2</a:t>
            </a:r>
            <a:r>
              <a:rPr kumimoji="1" lang="en-US" altLang="zh-CN" baseline="30000">
                <a:ea typeface="宋体" panose="02010600030101010101" pitchFamily="2" charset="-122"/>
              </a:rPr>
              <a:t>2+</a:t>
            </a:r>
            <a:r>
              <a:rPr kumimoji="1" lang="zh-CN" altLang="en-US">
                <a:ea typeface="宋体" panose="02010600030101010101" pitchFamily="2" charset="-122"/>
              </a:rPr>
              <a:t>＋</a:t>
            </a:r>
            <a:r>
              <a:rPr kumimoji="1" lang="en-US" altLang="zh-CN">
                <a:ea typeface="宋体" panose="02010600030101010101" pitchFamily="2" charset="-122"/>
              </a:rPr>
              <a:t>H</a:t>
            </a:r>
            <a:r>
              <a:rPr kumimoji="1" lang="en-US" altLang="zh-CN" baseline="-25000">
                <a:ea typeface="宋体" panose="02010600030101010101" pitchFamily="2" charset="-122"/>
              </a:rPr>
              <a:t>2</a:t>
            </a:r>
            <a:r>
              <a:rPr kumimoji="1" lang="en-US" altLang="zh-CN">
                <a:ea typeface="宋体" panose="02010600030101010101" pitchFamily="2" charset="-122"/>
              </a:rPr>
              <a:t>S</a:t>
            </a:r>
            <a:r>
              <a:rPr kumimoji="1" lang="zh-CN" altLang="en-US">
                <a:ea typeface="宋体" panose="02010600030101010101" pitchFamily="2" charset="-122"/>
              </a:rPr>
              <a:t>＝</a:t>
            </a:r>
            <a:r>
              <a:rPr kumimoji="1" lang="en-US" altLang="zh-CN">
                <a:ea typeface="宋体" panose="02010600030101010101" pitchFamily="2" charset="-122"/>
              </a:rPr>
              <a:t>HgS↓</a:t>
            </a:r>
            <a:r>
              <a:rPr kumimoji="1" lang="zh-CN" altLang="en-US">
                <a:ea typeface="宋体" panose="02010600030101010101" pitchFamily="2" charset="-122"/>
              </a:rPr>
              <a:t>＋</a:t>
            </a:r>
            <a:r>
              <a:rPr kumimoji="1" lang="en-US" altLang="zh-CN">
                <a:ea typeface="宋体" panose="02010600030101010101" pitchFamily="2" charset="-122"/>
              </a:rPr>
              <a:t>Hg↓</a:t>
            </a:r>
            <a:r>
              <a:rPr kumimoji="1" lang="zh-CN" altLang="en-US">
                <a:ea typeface="宋体" panose="02010600030101010101" pitchFamily="2" charset="-122"/>
              </a:rPr>
              <a:t>＋</a:t>
            </a:r>
            <a:r>
              <a:rPr kumimoji="1" lang="en-US" altLang="zh-CN">
                <a:ea typeface="宋体" panose="02010600030101010101" pitchFamily="2" charset="-122"/>
              </a:rPr>
              <a:t>2H</a:t>
            </a:r>
            <a:r>
              <a:rPr kumimoji="1" lang="en-US" altLang="zh-CN" baseline="30000">
                <a:ea typeface="宋体" panose="02010600030101010101" pitchFamily="2" charset="-122"/>
              </a:rPr>
              <a:t>+</a:t>
            </a:r>
            <a:endParaRPr kumimoji="1" lang="en-US" altLang="zh-CN"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kumimoji="1" lang="en-US" altLang="zh-CN">
                <a:ea typeface="宋体" panose="02010600030101010101" pitchFamily="2" charset="-122"/>
              </a:rPr>
              <a:t>Hg</a:t>
            </a:r>
            <a:r>
              <a:rPr kumimoji="1" lang="en-US" altLang="zh-CN" baseline="-25000">
                <a:ea typeface="宋体" panose="02010600030101010101" pitchFamily="2" charset="-122"/>
              </a:rPr>
              <a:t>2</a:t>
            </a:r>
            <a:r>
              <a:rPr kumimoji="1" lang="en-US" altLang="zh-CN">
                <a:ea typeface="宋体" panose="02010600030101010101" pitchFamily="2" charset="-122"/>
              </a:rPr>
              <a:t>I</a:t>
            </a:r>
            <a:r>
              <a:rPr kumimoji="1" lang="en-US" altLang="zh-CN" baseline="-25000">
                <a:ea typeface="宋体" panose="02010600030101010101" pitchFamily="2" charset="-122"/>
              </a:rPr>
              <a:t>2</a:t>
            </a:r>
            <a:r>
              <a:rPr kumimoji="1" lang="en-US" altLang="zh-CN">
                <a:ea typeface="宋体" panose="02010600030101010101" pitchFamily="2" charset="-122"/>
              </a:rPr>
              <a:t>+ 2KI =</a:t>
            </a:r>
            <a:r>
              <a:rPr kumimoji="1" lang="en-US" altLang="zh-CN">
                <a:solidFill>
                  <a:srgbClr val="0000FF"/>
                </a:solidFill>
                <a:ea typeface="宋体" panose="02010600030101010101" pitchFamily="2" charset="-122"/>
              </a:rPr>
              <a:t>HgI</a:t>
            </a:r>
            <a:r>
              <a:rPr kumimoji="1" lang="en-US" altLang="zh-CN" baseline="-25000">
                <a:solidFill>
                  <a:srgbClr val="0000FF"/>
                </a:solidFill>
                <a:ea typeface="宋体" panose="02010600030101010101" pitchFamily="2" charset="-122"/>
              </a:rPr>
              <a:t>2</a:t>
            </a:r>
            <a:r>
              <a:rPr kumimoji="1" lang="en-US" altLang="zh-CN">
                <a:solidFill>
                  <a:srgbClr val="0000FF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</a:t>
            </a:r>
            <a:r>
              <a:rPr kumimoji="1" lang="en-US" altLang="zh-CN">
                <a:ea typeface="宋体" panose="02010600030101010101" pitchFamily="2" charset="-122"/>
              </a:rPr>
              <a:t> (</a:t>
            </a:r>
            <a:r>
              <a:rPr kumimoji="1" lang="en-US" altLang="zh-CN">
                <a:solidFill>
                  <a:srgbClr val="FF0000"/>
                </a:solidFill>
                <a:ea typeface="宋体" panose="02010600030101010101" pitchFamily="2" charset="-122"/>
              </a:rPr>
              <a:t>K</a:t>
            </a:r>
            <a:r>
              <a:rPr kumimoji="1" lang="en-US" altLang="zh-CN" baseline="-25000">
                <a:solidFill>
                  <a:srgbClr val="FF0000"/>
                </a:solidFill>
                <a:ea typeface="宋体" panose="02010600030101010101" pitchFamily="2" charset="-122"/>
              </a:rPr>
              <a:t>2</a:t>
            </a:r>
            <a:r>
              <a:rPr kumimoji="1" lang="en-US" altLang="zh-CN">
                <a:solidFill>
                  <a:srgbClr val="FF0000"/>
                </a:solidFill>
                <a:ea typeface="宋体" panose="02010600030101010101" pitchFamily="2" charset="-122"/>
              </a:rPr>
              <a:t>[HgI</a:t>
            </a:r>
            <a:r>
              <a:rPr kumimoji="1" lang="en-US" altLang="zh-CN" baseline="-25000">
                <a:solidFill>
                  <a:srgbClr val="FF0000"/>
                </a:solidFill>
                <a:ea typeface="宋体" panose="02010600030101010101" pitchFamily="2" charset="-122"/>
              </a:rPr>
              <a:t>4</a:t>
            </a:r>
            <a:r>
              <a:rPr kumimoji="1" lang="en-US" altLang="zh-CN">
                <a:solidFill>
                  <a:srgbClr val="FF0000"/>
                </a:solidFill>
                <a:ea typeface="宋体" panose="02010600030101010101" pitchFamily="2" charset="-122"/>
              </a:rPr>
              <a:t>]</a:t>
            </a:r>
            <a:r>
              <a:rPr kumimoji="1" lang="en-US" altLang="zh-CN">
                <a:ea typeface="宋体" panose="02010600030101010101" pitchFamily="2" charset="-122"/>
              </a:rPr>
              <a:t>)+ Hg</a:t>
            </a:r>
            <a:endParaRPr kumimoji="1" lang="en-US" altLang="zh-CN">
              <a:ea typeface="宋体" panose="02010600030101010101" pitchFamily="2" charset="-122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971550" y="174625"/>
            <a:ext cx="5113338" cy="6619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楷体" panose="02010600040101010101" pitchFamily="65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楷体" panose="02010600040101010101" pitchFamily="65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楷体" panose="02010600040101010101" pitchFamily="65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华文楷体" panose="02010600040101010101" pitchFamily="65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defRPr/>
            </a:pPr>
            <a:r>
              <a:rPr lang="en-US" altLang="zh-CN" sz="3700" kern="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Hg(I)</a:t>
            </a:r>
            <a:r>
              <a:rPr lang="zh-CN" altLang="en-US" sz="3700" kern="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3700" kern="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Hg(II)</a:t>
            </a:r>
            <a:r>
              <a:rPr lang="zh-CN" altLang="en-US" sz="3700" kern="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的转化</a:t>
            </a:r>
            <a:endParaRPr lang="zh-CN" altLang="en-US" sz="3700" kern="0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b16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73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5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5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5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autoUpdateAnimBg="0"/>
      <p:bldP spid="155651" grpId="0" autoUpdateAnimBg="0"/>
      <p:bldP spid="155653" grpId="0" build="p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42988" y="188913"/>
            <a:ext cx="4537075" cy="792162"/>
          </a:xfrm>
          <a:noFill/>
        </p:spPr>
        <p:txBody>
          <a:bodyPr/>
          <a:lstStyle/>
          <a:p>
            <a:pPr algn="l"/>
            <a:r>
              <a:rPr lang="en-US" altLang="zh-CN" sz="3600" b="1" smtClean="0">
                <a:solidFill>
                  <a:srgbClr val="0000CC"/>
                </a:solidFill>
                <a:effectLst/>
              </a:rPr>
              <a:t>9.6.4 </a:t>
            </a:r>
            <a:r>
              <a:rPr lang="zh-CN" altLang="en-US" sz="3600" b="1" smtClean="0">
                <a:solidFill>
                  <a:srgbClr val="0000CC"/>
                </a:solidFill>
                <a:effectLst/>
              </a:rPr>
              <a:t>锌族的生物作用</a:t>
            </a:r>
            <a:endParaRPr lang="zh-CN" altLang="en-US" sz="3600" b="1" smtClean="0">
              <a:solidFill>
                <a:srgbClr val="0000CC"/>
              </a:solidFill>
              <a:effectLst/>
            </a:endParaRPr>
          </a:p>
        </p:txBody>
      </p:sp>
      <p:sp>
        <p:nvSpPr>
          <p:cNvPr id="239618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042988" y="928688"/>
            <a:ext cx="7902575" cy="3795712"/>
          </a:xfrm>
          <a:noFill/>
        </p:spPr>
        <p:txBody>
          <a:bodyPr/>
          <a:lstStyle/>
          <a:p>
            <a:pPr marL="0" indent="0">
              <a:lnSpc>
                <a:spcPct val="12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zh-CN" altLang="en-US" b="1" smtClean="0">
                <a:solidFill>
                  <a:srgbClr val="000000"/>
                </a:solidFill>
                <a:effectLst/>
              </a:rPr>
              <a:t>     锌在体内的含量为</a:t>
            </a:r>
            <a:r>
              <a:rPr kumimoji="1" lang="en-US" altLang="zh-CN" b="1" smtClean="0">
                <a:solidFill>
                  <a:srgbClr val="000000"/>
                </a:solidFill>
                <a:effectLst/>
              </a:rPr>
              <a:t>1.5</a:t>
            </a:r>
            <a:r>
              <a:rPr kumimoji="1" lang="zh-CN" altLang="en-US" b="1" smtClean="0">
                <a:solidFill>
                  <a:srgbClr val="000000"/>
                </a:solidFill>
                <a:effectLst/>
              </a:rPr>
              <a:t>～</a:t>
            </a:r>
            <a:r>
              <a:rPr kumimoji="1" lang="en-US" altLang="zh-CN" b="1" smtClean="0">
                <a:solidFill>
                  <a:srgbClr val="000000"/>
                </a:solidFill>
                <a:effectLst/>
              </a:rPr>
              <a:t>2.5</a:t>
            </a:r>
            <a:r>
              <a:rPr kumimoji="1" lang="zh-CN" altLang="en-US" b="1" smtClean="0">
                <a:solidFill>
                  <a:srgbClr val="000000"/>
                </a:solidFill>
                <a:effectLst/>
              </a:rPr>
              <a:t>克，是人体必不可少的微量元素之一，参与人体的免疫、认知、调节人体生命活动等多种功能。</a:t>
            </a:r>
            <a:endParaRPr kumimoji="1" lang="zh-CN" altLang="en-US" b="1" smtClean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2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1" lang="zh-CN" altLang="en-US" b="1" smtClean="0">
                <a:solidFill>
                  <a:srgbClr val="000000"/>
                </a:solidFill>
                <a:effectLst/>
              </a:rPr>
              <a:t>      缺锌症以慢性的、非炎性皮炎为特征，皮肤增厚。</a:t>
            </a:r>
            <a:r>
              <a:rPr kumimoji="1" lang="zh-CN" altLang="en-US" b="1" smtClean="0">
                <a:solidFill>
                  <a:srgbClr val="000000"/>
                </a:solidFill>
                <a:effectLst/>
                <a:latin typeface="华文楷体" panose="02010600040101010101" pitchFamily="65" charset="-122"/>
              </a:rPr>
              <a:t>当摄入锌过多时引起锌中毒。表现为胃部不适、眩晕、恶心。</a:t>
            </a:r>
            <a:endParaRPr kumimoji="1" lang="zh-CN" altLang="en-US" b="1" smtClean="0">
              <a:solidFill>
                <a:srgbClr val="000000"/>
              </a:solidFill>
              <a:effectLst/>
              <a:latin typeface="华文楷体" panose="02010600040101010101" pitchFamily="65" charset="-122"/>
            </a:endParaRPr>
          </a:p>
        </p:txBody>
      </p:sp>
      <p:sp>
        <p:nvSpPr>
          <p:cNvPr id="239619" name="Rectangle 4"/>
          <p:cNvSpPr>
            <a:spLocks noChangeArrowheads="1"/>
          </p:cNvSpPr>
          <p:nvPr/>
        </p:nvSpPr>
        <p:spPr bwMode="auto">
          <a:xfrm>
            <a:off x="8243888" y="6092825"/>
            <a:ext cx="4873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F8DB0EA1-A026-4F2F-8D7B-B9FE463F718D}" type="slidenum">
              <a:rPr kumimoji="1" lang="zh-CN" altLang="en-US" sz="1600">
                <a:solidFill>
                  <a:schemeClr val="tx1"/>
                </a:solidFill>
                <a:ea typeface="ˎ̥"/>
                <a:cs typeface="ˎ̥"/>
              </a:rPr>
            </a:fld>
            <a:r>
              <a:rPr kumimoji="1" lang="en-US" altLang="zh-CN" sz="1600" b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endParaRPr kumimoji="1" lang="en-US" altLang="zh-CN" sz="1600" b="0">
              <a:solidFill>
                <a:schemeClr val="tx1"/>
              </a:solidFill>
              <a:ea typeface="ˎ̥"/>
              <a:cs typeface="ˎ̥"/>
            </a:endParaRPr>
          </a:p>
        </p:txBody>
      </p:sp>
      <p:sp>
        <p:nvSpPr>
          <p:cNvPr id="239620" name="Text Box 3"/>
          <p:cNvSpPr txBox="1">
            <a:spLocks noChangeArrowheads="1"/>
          </p:cNvSpPr>
          <p:nvPr/>
        </p:nvSpPr>
        <p:spPr bwMode="auto">
          <a:xfrm>
            <a:off x="1069975" y="4724400"/>
            <a:ext cx="7661275" cy="1408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zh-CN" altLang="en-US"/>
              <a:t>镉</a:t>
            </a:r>
            <a:r>
              <a:rPr lang="en-US" altLang="zh-CN"/>
              <a:t>/</a:t>
            </a:r>
            <a:r>
              <a:rPr lang="zh-CN" altLang="en-US"/>
              <a:t>汞 剧毒： </a:t>
            </a:r>
            <a:r>
              <a:rPr lang="en-US" altLang="zh-CN"/>
              <a:t>Cd</a:t>
            </a:r>
            <a:r>
              <a:rPr lang="zh-CN" altLang="en-US"/>
              <a:t>： 肝肾累积 </a:t>
            </a:r>
            <a:r>
              <a:rPr lang="en-US" altLang="zh-CN"/>
              <a:t>— </a:t>
            </a:r>
            <a:r>
              <a:rPr lang="zh-CN" altLang="en-US"/>
              <a:t>骨痛病；      </a:t>
            </a:r>
            <a:endParaRPr lang="en-US" altLang="zh-CN"/>
          </a:p>
          <a:p>
            <a:pPr eaLnBrk="0" hangingPunct="0">
              <a:lnSpc>
                <a:spcPct val="140000"/>
              </a:lnSpc>
            </a:pPr>
            <a:r>
              <a:rPr lang="en-US" altLang="zh-CN"/>
              <a:t>                       Hg</a:t>
            </a:r>
            <a:r>
              <a:rPr lang="zh-CN" altLang="en-US"/>
              <a:t>及有机</a:t>
            </a:r>
            <a:r>
              <a:rPr lang="en-US" altLang="zh-CN"/>
              <a:t>Hg</a:t>
            </a:r>
            <a:r>
              <a:rPr lang="zh-CN" altLang="en-US"/>
              <a:t>中毒</a:t>
            </a:r>
            <a:r>
              <a:rPr lang="en-US" altLang="zh-CN"/>
              <a:t>:   </a:t>
            </a:r>
            <a:r>
              <a:rPr lang="zh-CN" altLang="en-US"/>
              <a:t>水俣病  </a:t>
            </a:r>
            <a:endParaRPr lang="zh-CN" altLang="en-US"/>
          </a:p>
        </p:txBody>
      </p:sp>
      <p:sp>
        <p:nvSpPr>
          <p:cNvPr id="239621" name="Rectangle 2"/>
          <p:cNvSpPr>
            <a:spLocks noChangeArrowheads="1"/>
          </p:cNvSpPr>
          <p:nvPr/>
        </p:nvSpPr>
        <p:spPr bwMode="auto">
          <a:xfrm>
            <a:off x="8243888" y="6092825"/>
            <a:ext cx="6492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A8ACE9E5-484F-4422-BD25-D6934A646948}" type="slidenum">
              <a:rPr kumimoji="1" lang="zh-CN" altLang="en-US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pic>
        <p:nvPicPr>
          <p:cNvPr id="7" name="Picture 6" descr="b16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73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800" b="1" dirty="0" smtClean="0">
                <a:solidFill>
                  <a:srgbClr val="FF0000"/>
                </a:solidFill>
              </a:rPr>
              <a:t>作业</a:t>
            </a:r>
            <a:r>
              <a:rPr lang="en-US" altLang="zh-CN" sz="4800" b="1" dirty="0" smtClean="0">
                <a:solidFill>
                  <a:srgbClr val="FF0000"/>
                </a:solidFill>
              </a:rPr>
              <a:t>:</a:t>
            </a:r>
            <a:endParaRPr lang="en-US" altLang="zh-CN" sz="4800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48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4800" b="1" dirty="0" smtClean="0">
                <a:solidFill>
                  <a:srgbClr val="FF0000"/>
                </a:solidFill>
              </a:rPr>
              <a:t>11,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4800" b="1" dirty="0" smtClean="0">
                <a:solidFill>
                  <a:srgbClr val="FF0000"/>
                </a:solidFill>
              </a:rPr>
              <a:t>14,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4800" b="1" dirty="0" smtClean="0">
                <a:solidFill>
                  <a:srgbClr val="FF0000"/>
                </a:solidFill>
              </a:rPr>
              <a:t>20,23,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4800" b="1" dirty="0" smtClean="0">
                <a:solidFill>
                  <a:srgbClr val="FF0000"/>
                </a:solidFill>
              </a:rPr>
              <a:t>29.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08860D83-573C-4D8A-812E-75EF6CF5EA07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/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  <p:pic>
        <p:nvPicPr>
          <p:cNvPr id="620549" name="Picture 5"/>
          <p:cNvPicPr>
            <a:picLocks noChangeAspect="1" noChangeArrowheads="1"/>
          </p:cNvPicPr>
          <p:nvPr/>
        </p:nvPicPr>
        <p:blipFill>
          <a:blip r:embed="rId1" cstate="print"/>
          <a:srcRect t="9964" r="2905" b="827"/>
          <a:stretch>
            <a:fillRect/>
          </a:stretch>
        </p:blipFill>
        <p:spPr bwMode="auto">
          <a:xfrm>
            <a:off x="1136015" y="1321435"/>
            <a:ext cx="7975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0550" name="Group 6"/>
          <p:cNvGrpSpPr/>
          <p:nvPr/>
        </p:nvGrpSpPr>
        <p:grpSpPr bwMode="auto">
          <a:xfrm>
            <a:off x="1731963" y="4313238"/>
            <a:ext cx="6153150" cy="1563687"/>
            <a:chOff x="1200" y="1804"/>
            <a:chExt cx="3744" cy="778"/>
          </a:xfrm>
        </p:grpSpPr>
        <p:sp>
          <p:nvSpPr>
            <p:cNvPr id="55300" name="Rectangle 7"/>
            <p:cNvSpPr>
              <a:spLocks noChangeArrowheads="1"/>
            </p:cNvSpPr>
            <p:nvPr/>
          </p:nvSpPr>
          <p:spPr bwMode="auto">
            <a:xfrm>
              <a:off x="1632" y="1804"/>
              <a:ext cx="2544" cy="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zh-CN" altLang="en-US" sz="1600">
                  <a:ea typeface="楷体_GB2312" pitchFamily="49" charset="-122"/>
                </a:rPr>
                <a:t>碱金属在液氨中的溶解度</a:t>
              </a:r>
              <a:r>
                <a:rPr kumimoji="1" lang="zh-CN" altLang="en-US" sz="1600"/>
                <a:t> </a:t>
              </a:r>
              <a:r>
                <a:rPr kumimoji="1" lang="en-US" altLang="zh-CN" sz="1600"/>
                <a:t>(</a:t>
              </a:r>
              <a:r>
                <a:rPr kumimoji="1" lang="en-US" altLang="zh-CN" sz="1600">
                  <a:latin typeface="华康简黑"/>
                  <a:ea typeface="华康简黑"/>
                  <a:cs typeface="华康简黑"/>
                </a:rPr>
                <a:t>-</a:t>
              </a:r>
              <a:r>
                <a:rPr kumimoji="1" lang="en-US" altLang="zh-CN" sz="1600"/>
                <a:t>35℃)</a:t>
              </a:r>
              <a:endParaRPr kumimoji="1" lang="en-US" altLang="zh-CN" sz="1600"/>
            </a:p>
          </p:txBody>
        </p:sp>
        <p:sp>
          <p:nvSpPr>
            <p:cNvPr id="55301" name="Rectangle 8"/>
            <p:cNvSpPr>
              <a:spLocks noChangeArrowheads="1"/>
            </p:cNvSpPr>
            <p:nvPr/>
          </p:nvSpPr>
          <p:spPr bwMode="auto">
            <a:xfrm>
              <a:off x="1248" y="2005"/>
              <a:ext cx="3696" cy="5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zh-CN" altLang="en-US" sz="1600" dirty="0">
                  <a:ea typeface="楷体_GB2312" pitchFamily="49" charset="-122"/>
                </a:rPr>
                <a:t>碱 金 属 元 素  </a:t>
              </a:r>
              <a:r>
                <a:rPr kumimoji="1" lang="en-US" altLang="zh-CN" sz="1600" dirty="0"/>
                <a:t>M               Li         Na         K         </a:t>
              </a:r>
              <a:r>
                <a:rPr kumimoji="1" lang="en-US" altLang="zh-CN" sz="1600" dirty="0" err="1"/>
                <a:t>Rb</a:t>
              </a:r>
              <a:r>
                <a:rPr kumimoji="1" lang="en-US" altLang="zh-CN" sz="1600" dirty="0"/>
                <a:t>         Cs</a:t>
              </a:r>
              <a:r>
                <a:rPr kumimoji="1" lang="en-US" altLang="zh-CN" sz="2000" dirty="0"/>
                <a:t>                               </a:t>
              </a:r>
              <a:endParaRPr kumimoji="1" lang="en-US" altLang="zh-CN" sz="2000" dirty="0"/>
            </a:p>
            <a:p>
              <a:r>
                <a:rPr kumimoji="1" lang="zh-CN" altLang="en-US" sz="1600" dirty="0">
                  <a:ea typeface="楷体_GB2312" pitchFamily="49" charset="-122"/>
                </a:rPr>
                <a:t>溶解度</a:t>
              </a:r>
              <a:r>
                <a:rPr kumimoji="1" lang="en-US" altLang="zh-CN" sz="1600" dirty="0"/>
                <a:t>/ (</a:t>
              </a:r>
              <a:r>
                <a:rPr kumimoji="1" lang="en-US" altLang="zh-CN" sz="1600" dirty="0" err="1"/>
                <a:t>mol</a:t>
              </a:r>
              <a:r>
                <a:rPr kumimoji="1" lang="en-US" altLang="zh-CN" sz="1600" dirty="0"/>
                <a:t> · L</a:t>
              </a:r>
              <a:r>
                <a:rPr kumimoji="1" lang="en-US" altLang="zh-CN" sz="1600" baseline="30000" dirty="0">
                  <a:latin typeface="华康简黑"/>
                  <a:ea typeface="华康简黑"/>
                  <a:cs typeface="华康简黑"/>
                </a:rPr>
                <a:t>-</a:t>
              </a:r>
              <a:r>
                <a:rPr kumimoji="1" lang="en-US" altLang="zh-CN" sz="1600" baseline="30000" dirty="0"/>
                <a:t>1</a:t>
              </a:r>
              <a:r>
                <a:rPr kumimoji="1" lang="en-US" altLang="zh-CN" sz="1600" dirty="0"/>
                <a:t>)            15.7     10.8       11.8     12.5        13.0</a:t>
              </a:r>
              <a:r>
                <a:rPr kumimoji="1" lang="en-US" altLang="zh-CN" sz="2800" dirty="0"/>
                <a:t>    </a:t>
              </a:r>
              <a:endParaRPr kumimoji="1" lang="en-US" altLang="zh-CN" sz="2800" dirty="0"/>
            </a:p>
          </p:txBody>
        </p:sp>
        <p:sp>
          <p:nvSpPr>
            <p:cNvPr id="55302" name="Line 9"/>
            <p:cNvSpPr>
              <a:spLocks noChangeShapeType="1"/>
            </p:cNvSpPr>
            <p:nvPr/>
          </p:nvSpPr>
          <p:spPr bwMode="auto">
            <a:xfrm>
              <a:off x="1200" y="2005"/>
              <a:ext cx="3456" cy="1"/>
            </a:xfrm>
            <a:prstGeom prst="line">
              <a:avLst/>
            </a:prstGeom>
            <a:noFill/>
            <a:ln w="28575" cap="sq">
              <a:solidFill>
                <a:srgbClr val="FFCC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03" name="Line 10"/>
            <p:cNvSpPr>
              <a:spLocks noChangeShapeType="1"/>
            </p:cNvSpPr>
            <p:nvPr/>
          </p:nvSpPr>
          <p:spPr bwMode="auto">
            <a:xfrm>
              <a:off x="1200" y="2245"/>
              <a:ext cx="3456" cy="1"/>
            </a:xfrm>
            <a:prstGeom prst="line">
              <a:avLst/>
            </a:prstGeom>
            <a:noFill/>
            <a:ln w="9525" cap="sq">
              <a:solidFill>
                <a:srgbClr val="FFCC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04" name="Line 11"/>
            <p:cNvSpPr>
              <a:spLocks noChangeShapeType="1"/>
            </p:cNvSpPr>
            <p:nvPr/>
          </p:nvSpPr>
          <p:spPr bwMode="auto">
            <a:xfrm>
              <a:off x="1200" y="2581"/>
              <a:ext cx="3456" cy="1"/>
            </a:xfrm>
            <a:prstGeom prst="line">
              <a:avLst/>
            </a:prstGeom>
            <a:noFill/>
            <a:ln w="28575" cap="sq">
              <a:solidFill>
                <a:srgbClr val="FFCC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0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0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0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0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F5774DCA-7FC8-45A6-A21A-89C5C98169F6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>
                <a:ea typeface="ˎ̥"/>
                <a:cs typeface="ˎ̥"/>
              </a:rPr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  <p:grpSp>
        <p:nvGrpSpPr>
          <p:cNvPr id="587779" name="Group 3"/>
          <p:cNvGrpSpPr/>
          <p:nvPr/>
        </p:nvGrpSpPr>
        <p:grpSpPr bwMode="auto">
          <a:xfrm>
            <a:off x="927100" y="1058863"/>
            <a:ext cx="1673225" cy="4800600"/>
            <a:chOff x="384" y="912"/>
            <a:chExt cx="1054" cy="3024"/>
          </a:xfrm>
        </p:grpSpPr>
        <p:sp>
          <p:nvSpPr>
            <p:cNvPr id="56372" name="Rectangle 4"/>
            <p:cNvSpPr>
              <a:spLocks noChangeArrowheads="1"/>
            </p:cNvSpPr>
            <p:nvPr/>
          </p:nvSpPr>
          <p:spPr bwMode="auto">
            <a:xfrm>
              <a:off x="384" y="912"/>
              <a:ext cx="1008" cy="30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73" name="Text Box 5"/>
            <p:cNvSpPr txBox="1">
              <a:spLocks noChangeArrowheads="1"/>
            </p:cNvSpPr>
            <p:nvPr/>
          </p:nvSpPr>
          <p:spPr bwMode="auto">
            <a:xfrm>
              <a:off x="960" y="1004"/>
              <a:ext cx="417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000"/>
                <a:t>M</a:t>
              </a:r>
              <a:r>
                <a:rPr lang="en-US" altLang="zh-CN" sz="2000" baseline="-25000"/>
                <a:t>3</a:t>
              </a:r>
              <a:r>
                <a:rPr lang="en-US" altLang="zh-CN" sz="2000"/>
                <a:t>P</a:t>
              </a:r>
              <a:endParaRPr lang="en-US" altLang="zh-CN" sz="2000"/>
            </a:p>
          </p:txBody>
        </p:sp>
        <p:sp>
          <p:nvSpPr>
            <p:cNvPr id="56374" name="Text Box 6"/>
            <p:cNvSpPr txBox="1">
              <a:spLocks noChangeArrowheads="1"/>
            </p:cNvSpPr>
            <p:nvPr/>
          </p:nvSpPr>
          <p:spPr bwMode="auto">
            <a:xfrm>
              <a:off x="905" y="1407"/>
              <a:ext cx="439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Li</a:t>
              </a:r>
              <a:r>
                <a:rPr lang="en-US" altLang="zh-CN" sz="2000" baseline="-25000" dirty="0" smtClean="0">
                  <a:solidFill>
                    <a:srgbClr val="FF0000"/>
                  </a:solidFill>
                </a:rPr>
                <a:t>3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N</a:t>
              </a:r>
              <a:endParaRPr lang="en-US" altLang="zh-CN" sz="2000" dirty="0">
                <a:solidFill>
                  <a:srgbClr val="FF0000"/>
                </a:solidFill>
              </a:endParaRPr>
            </a:p>
          </p:txBody>
        </p:sp>
        <p:sp>
          <p:nvSpPr>
            <p:cNvPr id="56375" name="Text Box 7"/>
            <p:cNvSpPr txBox="1">
              <a:spLocks noChangeArrowheads="1"/>
            </p:cNvSpPr>
            <p:nvPr/>
          </p:nvSpPr>
          <p:spPr bwMode="auto">
            <a:xfrm>
              <a:off x="944" y="1963"/>
              <a:ext cx="391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rgbClr val="0000FF"/>
                  </a:solidFill>
                </a:rPr>
                <a:t>MH</a:t>
              </a:r>
              <a:endParaRPr lang="en-US" altLang="zh-CN" sz="2000" dirty="0">
                <a:solidFill>
                  <a:srgbClr val="0000FF"/>
                </a:solidFill>
              </a:endParaRPr>
            </a:p>
          </p:txBody>
        </p:sp>
        <p:sp>
          <p:nvSpPr>
            <p:cNvPr id="56376" name="Text Box 8"/>
            <p:cNvSpPr txBox="1">
              <a:spLocks noChangeArrowheads="1"/>
            </p:cNvSpPr>
            <p:nvPr/>
          </p:nvSpPr>
          <p:spPr bwMode="auto">
            <a:xfrm>
              <a:off x="528" y="2678"/>
              <a:ext cx="906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rgbClr val="FF0000"/>
                  </a:solidFill>
                </a:rPr>
                <a:t>MNH</a:t>
              </a:r>
              <a:r>
                <a:rPr lang="en-US" altLang="zh-CN" sz="2000" baseline="-25000">
                  <a:solidFill>
                    <a:srgbClr val="FF0000"/>
                  </a:solidFill>
                </a:rPr>
                <a:t>2</a:t>
              </a:r>
              <a:r>
                <a:rPr lang="en-US" altLang="zh-CN" sz="2000">
                  <a:solidFill>
                    <a:srgbClr val="FF0000"/>
                  </a:solidFill>
                </a:rPr>
                <a:t> + H</a:t>
              </a:r>
              <a:r>
                <a:rPr lang="en-US" altLang="zh-CN" sz="2000" baseline="-25000">
                  <a:solidFill>
                    <a:srgbClr val="FF0000"/>
                  </a:solidFill>
                </a:rPr>
                <a:t>2</a:t>
              </a:r>
              <a:endParaRPr lang="en-US" altLang="zh-CN" sz="2000" baseline="-25000">
                <a:solidFill>
                  <a:srgbClr val="FF0000"/>
                </a:solidFill>
              </a:endParaRPr>
            </a:p>
          </p:txBody>
        </p:sp>
        <p:sp>
          <p:nvSpPr>
            <p:cNvPr id="56377" name="Text Box 9"/>
            <p:cNvSpPr txBox="1">
              <a:spLocks noChangeArrowheads="1"/>
            </p:cNvSpPr>
            <p:nvPr/>
          </p:nvSpPr>
          <p:spPr bwMode="auto">
            <a:xfrm>
              <a:off x="576" y="3264"/>
              <a:ext cx="862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000"/>
                <a:t>MOH + H</a:t>
              </a:r>
              <a:r>
                <a:rPr lang="en-US" altLang="zh-CN" sz="2000" baseline="-25000"/>
                <a:t>2</a:t>
              </a:r>
              <a:endParaRPr lang="en-US" altLang="zh-CN" sz="2000" baseline="-25000"/>
            </a:p>
          </p:txBody>
        </p:sp>
        <p:sp>
          <p:nvSpPr>
            <p:cNvPr id="56378" name="Text Box 10"/>
            <p:cNvSpPr txBox="1">
              <a:spLocks noChangeArrowheads="1"/>
            </p:cNvSpPr>
            <p:nvPr/>
          </p:nvSpPr>
          <p:spPr bwMode="auto">
            <a:xfrm>
              <a:off x="960" y="3666"/>
              <a:ext cx="436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FF0000"/>
                  </a:solidFill>
                </a:rPr>
                <a:t>汞齐</a:t>
              </a:r>
              <a:endParaRPr lang="zh-CN" altLang="en-US" sz="2000">
                <a:solidFill>
                  <a:srgbClr val="FF0000"/>
                </a:solidFill>
              </a:endParaRPr>
            </a:p>
          </p:txBody>
        </p:sp>
      </p:grpSp>
      <p:grpSp>
        <p:nvGrpSpPr>
          <p:cNvPr id="587787" name="Group 11"/>
          <p:cNvGrpSpPr/>
          <p:nvPr/>
        </p:nvGrpSpPr>
        <p:grpSpPr bwMode="auto">
          <a:xfrm>
            <a:off x="5610225" y="1136650"/>
            <a:ext cx="3282950" cy="4800600"/>
            <a:chOff x="3356" y="912"/>
            <a:chExt cx="2068" cy="3024"/>
          </a:xfrm>
        </p:grpSpPr>
        <p:sp>
          <p:nvSpPr>
            <p:cNvPr id="56364" name="Rectangle 12"/>
            <p:cNvSpPr>
              <a:spLocks noChangeArrowheads="1"/>
            </p:cNvSpPr>
            <p:nvPr/>
          </p:nvSpPr>
          <p:spPr bwMode="auto">
            <a:xfrm>
              <a:off x="3360" y="912"/>
              <a:ext cx="2064" cy="30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65" name="Text Box 13"/>
            <p:cNvSpPr txBox="1">
              <a:spLocks noChangeArrowheads="1"/>
            </p:cNvSpPr>
            <p:nvPr/>
          </p:nvSpPr>
          <p:spPr bwMode="auto">
            <a:xfrm>
              <a:off x="3430" y="988"/>
              <a:ext cx="386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 smtClean="0"/>
                <a:t>MX</a:t>
              </a:r>
              <a:endParaRPr lang="en-US" altLang="zh-CN" sz="2000" dirty="0"/>
            </a:p>
          </p:txBody>
        </p:sp>
        <p:sp>
          <p:nvSpPr>
            <p:cNvPr id="56366" name="Text Box 14"/>
            <p:cNvSpPr txBox="1">
              <a:spLocks noChangeArrowheads="1"/>
            </p:cNvSpPr>
            <p:nvPr/>
          </p:nvSpPr>
          <p:spPr bwMode="auto">
            <a:xfrm>
              <a:off x="3356" y="1782"/>
              <a:ext cx="1378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rgbClr val="FF0000"/>
                  </a:solidFill>
                </a:rPr>
                <a:t>M</a:t>
              </a:r>
              <a:r>
                <a:rPr lang="en-US" altLang="zh-CN" sz="2000" baseline="-25000" dirty="0">
                  <a:solidFill>
                    <a:srgbClr val="FF0000"/>
                  </a:solidFill>
                </a:rPr>
                <a:t>2</a:t>
              </a:r>
              <a:r>
                <a:rPr lang="en-US" altLang="zh-CN" sz="2000" dirty="0">
                  <a:solidFill>
                    <a:srgbClr val="FF0000"/>
                  </a:solidFill>
                </a:rPr>
                <a:t>O  (M = Li, Na)</a:t>
              </a:r>
              <a:endParaRPr lang="en-US" altLang="zh-CN" sz="2000" dirty="0">
                <a:solidFill>
                  <a:srgbClr val="FF0000"/>
                </a:solidFill>
              </a:endParaRPr>
            </a:p>
          </p:txBody>
        </p:sp>
        <p:sp>
          <p:nvSpPr>
            <p:cNvPr id="56367" name="Text Box 15"/>
            <p:cNvSpPr txBox="1">
              <a:spLocks noChangeArrowheads="1"/>
            </p:cNvSpPr>
            <p:nvPr/>
          </p:nvSpPr>
          <p:spPr bwMode="auto">
            <a:xfrm>
              <a:off x="3373" y="2832"/>
              <a:ext cx="611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000"/>
                <a:t>M</a:t>
              </a:r>
              <a:r>
                <a:rPr lang="en-US" altLang="zh-CN" sz="2000" baseline="-25000"/>
                <a:t>2</a:t>
              </a:r>
              <a:r>
                <a:rPr lang="en-US" altLang="zh-CN" sz="2000"/>
                <a:t>CO</a:t>
              </a:r>
              <a:r>
                <a:rPr lang="en-US" altLang="zh-CN" sz="2000" baseline="-25000"/>
                <a:t>3</a:t>
              </a:r>
              <a:endParaRPr lang="en-US" altLang="zh-CN" sz="2000" baseline="-25000"/>
            </a:p>
          </p:txBody>
        </p:sp>
        <p:sp>
          <p:nvSpPr>
            <p:cNvPr id="56368" name="Text Box 16"/>
            <p:cNvSpPr txBox="1">
              <a:spLocks noChangeArrowheads="1"/>
            </p:cNvSpPr>
            <p:nvPr/>
          </p:nvSpPr>
          <p:spPr bwMode="auto">
            <a:xfrm>
              <a:off x="3428" y="3617"/>
              <a:ext cx="1503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rgbClr val="0000CC"/>
                  </a:solidFill>
                </a:rPr>
                <a:t>M(NH</a:t>
              </a:r>
              <a:r>
                <a:rPr lang="en-US" altLang="zh-CN" sz="2000" baseline="-25000" dirty="0">
                  <a:solidFill>
                    <a:srgbClr val="0000CC"/>
                  </a:solidFill>
                </a:rPr>
                <a:t>3</a:t>
              </a:r>
              <a:r>
                <a:rPr lang="en-US" altLang="zh-CN" sz="2000" dirty="0">
                  <a:solidFill>
                    <a:srgbClr val="0000CC"/>
                  </a:solidFill>
                </a:rPr>
                <a:t>)</a:t>
              </a:r>
              <a:r>
                <a:rPr lang="en-US" altLang="zh-CN" sz="2000" baseline="-25000" dirty="0">
                  <a:solidFill>
                    <a:srgbClr val="0000CC"/>
                  </a:solidFill>
                </a:rPr>
                <a:t>x</a:t>
              </a:r>
              <a:r>
                <a:rPr lang="en-US" altLang="zh-CN" sz="2000" baseline="30000" dirty="0">
                  <a:solidFill>
                    <a:srgbClr val="0000CC"/>
                  </a:solidFill>
                </a:rPr>
                <a:t>+</a:t>
              </a:r>
              <a:r>
                <a:rPr lang="en-US" altLang="zh-CN" sz="2000" dirty="0">
                  <a:solidFill>
                    <a:srgbClr val="0000CC"/>
                  </a:solidFill>
                </a:rPr>
                <a:t> + e(NH</a:t>
              </a:r>
              <a:r>
                <a:rPr lang="en-US" altLang="zh-CN" sz="2000" baseline="-25000" dirty="0">
                  <a:solidFill>
                    <a:srgbClr val="0000CC"/>
                  </a:solidFill>
                </a:rPr>
                <a:t>3</a:t>
              </a:r>
              <a:r>
                <a:rPr lang="en-US" altLang="zh-CN" sz="2000" dirty="0">
                  <a:solidFill>
                    <a:srgbClr val="0000CC"/>
                  </a:solidFill>
                </a:rPr>
                <a:t>)</a:t>
              </a:r>
              <a:r>
                <a:rPr lang="en-US" altLang="zh-CN" sz="2000" baseline="-25000" dirty="0">
                  <a:solidFill>
                    <a:srgbClr val="0000CC"/>
                  </a:solidFill>
                </a:rPr>
                <a:t>y</a:t>
              </a:r>
              <a:r>
                <a:rPr lang="en-US" altLang="zh-CN" sz="2000" baseline="30000" dirty="0">
                  <a:solidFill>
                    <a:srgbClr val="0000CC"/>
                  </a:solidFill>
                </a:rPr>
                <a:t>-</a:t>
              </a:r>
              <a:endParaRPr lang="en-US" altLang="zh-CN" sz="2000" dirty="0">
                <a:solidFill>
                  <a:srgbClr val="0000CC"/>
                </a:solidFill>
              </a:endParaRPr>
            </a:p>
          </p:txBody>
        </p:sp>
        <p:sp>
          <p:nvSpPr>
            <p:cNvPr id="56369" name="Text Box 17"/>
            <p:cNvSpPr txBox="1">
              <a:spLocks noChangeArrowheads="1"/>
            </p:cNvSpPr>
            <p:nvPr/>
          </p:nvSpPr>
          <p:spPr bwMode="auto">
            <a:xfrm>
              <a:off x="3360" y="1350"/>
              <a:ext cx="408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000"/>
                <a:t>M</a:t>
              </a:r>
              <a:r>
                <a:rPr lang="en-US" altLang="zh-CN" sz="2000" baseline="-25000"/>
                <a:t>2</a:t>
              </a:r>
              <a:r>
                <a:rPr lang="en-US" altLang="zh-CN" sz="2000"/>
                <a:t>S</a:t>
              </a:r>
              <a:endParaRPr lang="en-US" altLang="zh-CN" sz="2000"/>
            </a:p>
          </p:txBody>
        </p:sp>
        <p:sp>
          <p:nvSpPr>
            <p:cNvPr id="56370" name="Text Box 18"/>
            <p:cNvSpPr txBox="1">
              <a:spLocks noChangeArrowheads="1"/>
            </p:cNvSpPr>
            <p:nvPr/>
          </p:nvSpPr>
          <p:spPr bwMode="auto">
            <a:xfrm>
              <a:off x="3358" y="2012"/>
              <a:ext cx="1986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rgbClr val="FF0000"/>
                  </a:solidFill>
                </a:rPr>
                <a:t>M</a:t>
              </a:r>
              <a:r>
                <a:rPr lang="en-US" altLang="zh-CN" sz="2000" baseline="-25000" dirty="0">
                  <a:solidFill>
                    <a:srgbClr val="FF0000"/>
                  </a:solidFill>
                </a:rPr>
                <a:t>2</a:t>
              </a:r>
              <a:r>
                <a:rPr lang="en-US" altLang="zh-CN" sz="2000" dirty="0">
                  <a:solidFill>
                    <a:srgbClr val="FF0000"/>
                  </a:solidFill>
                </a:rPr>
                <a:t>O</a:t>
              </a:r>
              <a:r>
                <a:rPr lang="en-US" altLang="zh-CN" sz="2000" baseline="-25000" dirty="0">
                  <a:solidFill>
                    <a:srgbClr val="FF0000"/>
                  </a:solidFill>
                </a:rPr>
                <a:t>2</a:t>
              </a:r>
              <a:r>
                <a:rPr lang="en-US" altLang="zh-CN" sz="2000" dirty="0">
                  <a:solidFill>
                    <a:srgbClr val="FF0000"/>
                  </a:solidFill>
                </a:rPr>
                <a:t>  (M =  Na, K, </a:t>
              </a:r>
              <a:r>
                <a:rPr lang="en-US" altLang="zh-CN" sz="2000" dirty="0" err="1">
                  <a:solidFill>
                    <a:srgbClr val="FF0000"/>
                  </a:solidFill>
                </a:rPr>
                <a:t>Rb</a:t>
              </a:r>
              <a:r>
                <a:rPr lang="en-US" altLang="zh-CN" sz="2000" dirty="0">
                  <a:solidFill>
                    <a:srgbClr val="FF0000"/>
                  </a:solidFill>
                </a:rPr>
                <a:t>, Cs)</a:t>
              </a:r>
              <a:endParaRPr lang="en-US" altLang="zh-CN" sz="2000" dirty="0">
                <a:solidFill>
                  <a:srgbClr val="FF0000"/>
                </a:solidFill>
              </a:endParaRPr>
            </a:p>
          </p:txBody>
        </p:sp>
        <p:sp>
          <p:nvSpPr>
            <p:cNvPr id="56371" name="Text Box 19"/>
            <p:cNvSpPr txBox="1">
              <a:spLocks noChangeArrowheads="1"/>
            </p:cNvSpPr>
            <p:nvPr/>
          </p:nvSpPr>
          <p:spPr bwMode="auto">
            <a:xfrm>
              <a:off x="3371" y="2310"/>
              <a:ext cx="1618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rgbClr val="FF0000"/>
                  </a:solidFill>
                </a:rPr>
                <a:t>MO</a:t>
              </a:r>
              <a:r>
                <a:rPr lang="en-US" altLang="zh-CN" sz="2000" baseline="-25000">
                  <a:solidFill>
                    <a:srgbClr val="FF0000"/>
                  </a:solidFill>
                </a:rPr>
                <a:t>2</a:t>
              </a:r>
              <a:r>
                <a:rPr lang="en-US" altLang="zh-CN" sz="2000">
                  <a:solidFill>
                    <a:srgbClr val="FF0000"/>
                  </a:solidFill>
                </a:rPr>
                <a:t>  (M = K, Rb, Cs)</a:t>
              </a:r>
              <a:endParaRPr lang="en-US" altLang="zh-CN" sz="2000">
                <a:solidFill>
                  <a:srgbClr val="FF0000"/>
                </a:solidFill>
              </a:endParaRPr>
            </a:p>
          </p:txBody>
        </p:sp>
      </p:grpSp>
      <p:sp>
        <p:nvSpPr>
          <p:cNvPr id="587796" name="Text Box 20"/>
          <p:cNvSpPr txBox="1">
            <a:spLocks noChangeArrowheads="1"/>
          </p:cNvSpPr>
          <p:nvPr/>
        </p:nvSpPr>
        <p:spPr bwMode="auto">
          <a:xfrm>
            <a:off x="1109663" y="188913"/>
            <a:ext cx="544036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FF"/>
                </a:solidFill>
              </a:rPr>
              <a:t>碱 金 属 单 质 的 典 型 反 应</a:t>
            </a:r>
            <a:endParaRPr lang="zh-CN" altLang="en-US">
              <a:solidFill>
                <a:srgbClr val="0000FF"/>
              </a:solidFill>
            </a:endParaRPr>
          </a:p>
        </p:txBody>
      </p:sp>
      <p:grpSp>
        <p:nvGrpSpPr>
          <p:cNvPr id="587797" name="Group 21"/>
          <p:cNvGrpSpPr/>
          <p:nvPr/>
        </p:nvGrpSpPr>
        <p:grpSpPr bwMode="auto">
          <a:xfrm>
            <a:off x="2451100" y="1069975"/>
            <a:ext cx="3276600" cy="4806950"/>
            <a:chOff x="1344" y="908"/>
            <a:chExt cx="2064" cy="3028"/>
          </a:xfrm>
        </p:grpSpPr>
        <p:sp>
          <p:nvSpPr>
            <p:cNvPr id="56326" name="Oval 22"/>
            <p:cNvSpPr>
              <a:spLocks noChangeArrowheads="1"/>
            </p:cNvSpPr>
            <p:nvPr/>
          </p:nvSpPr>
          <p:spPr bwMode="auto">
            <a:xfrm>
              <a:off x="2448" y="2016"/>
              <a:ext cx="288" cy="288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27" name="Rectangle 23"/>
            <p:cNvSpPr>
              <a:spLocks noChangeArrowheads="1"/>
            </p:cNvSpPr>
            <p:nvPr/>
          </p:nvSpPr>
          <p:spPr bwMode="auto">
            <a:xfrm>
              <a:off x="1392" y="912"/>
              <a:ext cx="1968" cy="3024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28" name="Text Box 24"/>
            <p:cNvSpPr txBox="1">
              <a:spLocks noChangeArrowheads="1"/>
            </p:cNvSpPr>
            <p:nvPr/>
          </p:nvSpPr>
          <p:spPr bwMode="auto">
            <a:xfrm>
              <a:off x="1816" y="908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000"/>
                <a:t>P</a:t>
              </a:r>
              <a:endParaRPr lang="en-US" altLang="zh-CN" sz="2000"/>
            </a:p>
          </p:txBody>
        </p:sp>
        <p:sp>
          <p:nvSpPr>
            <p:cNvPr id="56329" name="Text Box 25"/>
            <p:cNvSpPr txBox="1">
              <a:spLocks noChangeArrowheads="1"/>
            </p:cNvSpPr>
            <p:nvPr/>
          </p:nvSpPr>
          <p:spPr bwMode="auto">
            <a:xfrm>
              <a:off x="1754" y="1513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/>
                <a:t>N</a:t>
              </a:r>
              <a:r>
                <a:rPr lang="en-US" altLang="zh-CN" sz="2000" baseline="-25000" dirty="0"/>
                <a:t>2</a:t>
              </a:r>
              <a:endParaRPr lang="en-US" altLang="zh-CN" sz="2000" dirty="0"/>
            </a:p>
          </p:txBody>
        </p:sp>
        <p:sp>
          <p:nvSpPr>
            <p:cNvPr id="56330" name="Text Box 26"/>
            <p:cNvSpPr txBox="1">
              <a:spLocks noChangeArrowheads="1"/>
            </p:cNvSpPr>
            <p:nvPr/>
          </p:nvSpPr>
          <p:spPr bwMode="auto">
            <a:xfrm>
              <a:off x="1469" y="2594"/>
              <a:ext cx="954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1400"/>
                <a:t>NH</a:t>
              </a:r>
              <a:r>
                <a:rPr lang="en-US" altLang="zh-CN" sz="1400" baseline="-25000"/>
                <a:t>3</a:t>
              </a:r>
              <a:r>
                <a:rPr lang="en-US" altLang="zh-CN" sz="1400"/>
                <a:t>(</a:t>
              </a:r>
              <a:r>
                <a:rPr lang="zh-CN" altLang="en-US" sz="1400"/>
                <a:t>溶液或气态</a:t>
              </a:r>
              <a:r>
                <a:rPr lang="en-US" altLang="zh-CN" sz="1400"/>
                <a:t>)</a:t>
              </a:r>
              <a:endParaRPr lang="en-US" altLang="zh-CN" sz="1400"/>
            </a:p>
          </p:txBody>
        </p:sp>
        <p:sp>
          <p:nvSpPr>
            <p:cNvPr id="56331" name="Text Box 27"/>
            <p:cNvSpPr txBox="1">
              <a:spLocks noChangeArrowheads="1"/>
            </p:cNvSpPr>
            <p:nvPr/>
          </p:nvSpPr>
          <p:spPr bwMode="auto">
            <a:xfrm>
              <a:off x="1761" y="3174"/>
              <a:ext cx="416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000"/>
                <a:t>H</a:t>
              </a:r>
              <a:r>
                <a:rPr lang="en-US" altLang="zh-CN" sz="2000" baseline="-25000"/>
                <a:t>2</a:t>
              </a:r>
              <a:r>
                <a:rPr lang="en-US" altLang="zh-CN" sz="2000"/>
                <a:t>O</a:t>
              </a:r>
              <a:endParaRPr lang="en-US" altLang="zh-CN" sz="2000"/>
            </a:p>
          </p:txBody>
        </p:sp>
        <p:sp>
          <p:nvSpPr>
            <p:cNvPr id="56332" name="Text Box 28"/>
            <p:cNvSpPr txBox="1">
              <a:spLocks noChangeArrowheads="1"/>
            </p:cNvSpPr>
            <p:nvPr/>
          </p:nvSpPr>
          <p:spPr bwMode="auto">
            <a:xfrm>
              <a:off x="2400" y="1992"/>
              <a:ext cx="327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/>
                <a:t>M</a:t>
              </a:r>
              <a:endParaRPr lang="en-US" altLang="zh-CN" sz="2800"/>
            </a:p>
          </p:txBody>
        </p:sp>
        <p:sp>
          <p:nvSpPr>
            <p:cNvPr id="56333" name="Text Box 29"/>
            <p:cNvSpPr txBox="1">
              <a:spLocks noChangeArrowheads="1"/>
            </p:cNvSpPr>
            <p:nvPr/>
          </p:nvSpPr>
          <p:spPr bwMode="auto">
            <a:xfrm>
              <a:off x="2880" y="908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000"/>
                <a:t>X</a:t>
              </a:r>
              <a:r>
                <a:rPr lang="en-US" altLang="zh-CN" sz="2000" baseline="-25000"/>
                <a:t>2</a:t>
              </a:r>
              <a:endParaRPr lang="en-US" altLang="zh-CN" sz="2000"/>
            </a:p>
          </p:txBody>
        </p:sp>
        <p:sp>
          <p:nvSpPr>
            <p:cNvPr id="56334" name="Text Box 30"/>
            <p:cNvSpPr txBox="1">
              <a:spLocks noChangeArrowheads="1"/>
            </p:cNvSpPr>
            <p:nvPr/>
          </p:nvSpPr>
          <p:spPr bwMode="auto">
            <a:xfrm>
              <a:off x="2983" y="125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/>
                <a:t>S</a:t>
              </a:r>
              <a:endParaRPr lang="en-US" altLang="zh-CN" sz="2000" dirty="0"/>
            </a:p>
          </p:txBody>
        </p:sp>
        <p:sp>
          <p:nvSpPr>
            <p:cNvPr id="56335" name="Text Box 31"/>
            <p:cNvSpPr txBox="1">
              <a:spLocks noChangeArrowheads="1"/>
            </p:cNvSpPr>
            <p:nvPr/>
          </p:nvSpPr>
          <p:spPr bwMode="auto">
            <a:xfrm>
              <a:off x="2688" y="3558"/>
              <a:ext cx="568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/>
                <a:t>液</a:t>
              </a:r>
              <a:r>
                <a:rPr lang="en-US" altLang="zh-CN" sz="2000"/>
                <a:t>NH</a:t>
              </a:r>
              <a:r>
                <a:rPr lang="en-US" altLang="zh-CN" sz="2000" baseline="-25000"/>
                <a:t>3</a:t>
              </a:r>
              <a:endParaRPr lang="en-US" altLang="zh-CN" sz="2000"/>
            </a:p>
          </p:txBody>
        </p:sp>
        <p:sp>
          <p:nvSpPr>
            <p:cNvPr id="56336" name="Line 32"/>
            <p:cNvSpPr>
              <a:spLocks noChangeShapeType="1"/>
            </p:cNvSpPr>
            <p:nvPr/>
          </p:nvSpPr>
          <p:spPr bwMode="auto">
            <a:xfrm>
              <a:off x="2496" y="1174"/>
              <a:ext cx="0" cy="874"/>
            </a:xfrm>
            <a:prstGeom prst="line">
              <a:avLst/>
            </a:prstGeom>
            <a:noFill/>
            <a:ln w="1905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37" name="Line 33"/>
            <p:cNvSpPr>
              <a:spLocks noChangeShapeType="1"/>
            </p:cNvSpPr>
            <p:nvPr/>
          </p:nvSpPr>
          <p:spPr bwMode="auto">
            <a:xfrm>
              <a:off x="2496" y="2336"/>
              <a:ext cx="0" cy="1094"/>
            </a:xfrm>
            <a:prstGeom prst="line">
              <a:avLst/>
            </a:prstGeom>
            <a:noFill/>
            <a:ln w="1905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38" name="Line 34"/>
            <p:cNvSpPr>
              <a:spLocks noChangeShapeType="1"/>
            </p:cNvSpPr>
            <p:nvPr/>
          </p:nvSpPr>
          <p:spPr bwMode="auto">
            <a:xfrm flipH="1">
              <a:off x="1344" y="1174"/>
              <a:ext cx="1152" cy="0"/>
            </a:xfrm>
            <a:prstGeom prst="line">
              <a:avLst/>
            </a:prstGeom>
            <a:noFill/>
            <a:ln w="19050" cap="sq">
              <a:solidFill>
                <a:schemeClr val="hlink"/>
              </a:solidFill>
              <a:round/>
              <a:headEnd type="none" w="sm" len="sm"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39" name="Line 35"/>
            <p:cNvSpPr>
              <a:spLocks noChangeShapeType="1"/>
            </p:cNvSpPr>
            <p:nvPr/>
          </p:nvSpPr>
          <p:spPr bwMode="auto">
            <a:xfrm>
              <a:off x="2400" y="1488"/>
              <a:ext cx="0" cy="560"/>
            </a:xfrm>
            <a:prstGeom prst="line">
              <a:avLst/>
            </a:prstGeom>
            <a:noFill/>
            <a:ln w="1905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0" name="Line 36"/>
            <p:cNvSpPr>
              <a:spLocks noChangeShapeType="1"/>
            </p:cNvSpPr>
            <p:nvPr/>
          </p:nvSpPr>
          <p:spPr bwMode="auto">
            <a:xfrm>
              <a:off x="2400" y="2336"/>
              <a:ext cx="0" cy="518"/>
            </a:xfrm>
            <a:prstGeom prst="line">
              <a:avLst/>
            </a:prstGeom>
            <a:noFill/>
            <a:ln w="1905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1" name="Line 37"/>
            <p:cNvSpPr>
              <a:spLocks noChangeShapeType="1"/>
            </p:cNvSpPr>
            <p:nvPr/>
          </p:nvSpPr>
          <p:spPr bwMode="auto">
            <a:xfrm flipH="1">
              <a:off x="1392" y="2854"/>
              <a:ext cx="1008" cy="0"/>
            </a:xfrm>
            <a:prstGeom prst="line">
              <a:avLst/>
            </a:prstGeom>
            <a:noFill/>
            <a:ln w="19050" cap="sq">
              <a:solidFill>
                <a:schemeClr val="hlink"/>
              </a:solidFill>
              <a:round/>
              <a:headEnd type="none" w="sm" len="sm"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2" name="Text Box 38"/>
            <p:cNvSpPr txBox="1">
              <a:spLocks noChangeArrowheads="1"/>
            </p:cNvSpPr>
            <p:nvPr/>
          </p:nvSpPr>
          <p:spPr bwMode="auto">
            <a:xfrm>
              <a:off x="1632" y="2836"/>
              <a:ext cx="626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400"/>
                <a:t>有 </a:t>
              </a:r>
              <a:r>
                <a:rPr lang="en-US" altLang="zh-CN" sz="1400"/>
                <a:t>Fe </a:t>
              </a:r>
              <a:r>
                <a:rPr lang="zh-CN" altLang="en-US" sz="1400"/>
                <a:t>存在</a:t>
              </a:r>
              <a:endParaRPr lang="zh-CN" altLang="en-US" sz="1400"/>
            </a:p>
          </p:txBody>
        </p:sp>
        <p:sp>
          <p:nvSpPr>
            <p:cNvPr id="56343" name="Line 39"/>
            <p:cNvSpPr>
              <a:spLocks noChangeShapeType="1"/>
            </p:cNvSpPr>
            <p:nvPr/>
          </p:nvSpPr>
          <p:spPr bwMode="auto">
            <a:xfrm flipH="1">
              <a:off x="1392" y="3430"/>
              <a:ext cx="1104" cy="0"/>
            </a:xfrm>
            <a:prstGeom prst="line">
              <a:avLst/>
            </a:prstGeom>
            <a:noFill/>
            <a:ln w="19050" cap="sq">
              <a:solidFill>
                <a:schemeClr val="hlink"/>
              </a:solidFill>
              <a:round/>
              <a:headEnd type="none" w="sm" len="sm"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4" name="Line 40"/>
            <p:cNvSpPr>
              <a:spLocks noChangeShapeType="1"/>
            </p:cNvSpPr>
            <p:nvPr/>
          </p:nvSpPr>
          <p:spPr bwMode="auto">
            <a:xfrm>
              <a:off x="2640" y="2326"/>
              <a:ext cx="0" cy="1488"/>
            </a:xfrm>
            <a:prstGeom prst="line">
              <a:avLst/>
            </a:prstGeom>
            <a:noFill/>
            <a:ln w="1905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5" name="Line 41"/>
            <p:cNvSpPr>
              <a:spLocks noChangeShapeType="1"/>
            </p:cNvSpPr>
            <p:nvPr/>
          </p:nvSpPr>
          <p:spPr bwMode="auto">
            <a:xfrm flipH="1">
              <a:off x="1392" y="3814"/>
              <a:ext cx="1248" cy="0"/>
            </a:xfrm>
            <a:prstGeom prst="line">
              <a:avLst/>
            </a:prstGeom>
            <a:noFill/>
            <a:ln w="19050" cap="sq">
              <a:solidFill>
                <a:schemeClr val="hlink"/>
              </a:solidFill>
              <a:round/>
              <a:headEnd type="none" w="sm" len="sm"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6" name="Text Box 42"/>
            <p:cNvSpPr txBox="1">
              <a:spLocks noChangeArrowheads="1"/>
            </p:cNvSpPr>
            <p:nvPr/>
          </p:nvSpPr>
          <p:spPr bwMode="auto">
            <a:xfrm>
              <a:off x="1861" y="3573"/>
              <a:ext cx="320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/>
                <a:t>Hg</a:t>
              </a:r>
              <a:endParaRPr lang="en-US" altLang="zh-CN" sz="2000" dirty="0"/>
            </a:p>
          </p:txBody>
        </p:sp>
        <p:sp>
          <p:nvSpPr>
            <p:cNvPr id="56347" name="Line 43"/>
            <p:cNvSpPr>
              <a:spLocks noChangeShapeType="1"/>
            </p:cNvSpPr>
            <p:nvPr/>
          </p:nvSpPr>
          <p:spPr bwMode="auto">
            <a:xfrm>
              <a:off x="2736" y="1488"/>
              <a:ext cx="0" cy="672"/>
            </a:xfrm>
            <a:prstGeom prst="line">
              <a:avLst/>
            </a:prstGeom>
            <a:noFill/>
            <a:ln w="1905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8" name="Line 44"/>
            <p:cNvSpPr>
              <a:spLocks noChangeShapeType="1"/>
            </p:cNvSpPr>
            <p:nvPr/>
          </p:nvSpPr>
          <p:spPr bwMode="auto">
            <a:xfrm>
              <a:off x="2736" y="2304"/>
              <a:ext cx="0" cy="1488"/>
            </a:xfrm>
            <a:prstGeom prst="line">
              <a:avLst/>
            </a:prstGeom>
            <a:noFill/>
            <a:ln w="1905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49" name="Line 45"/>
            <p:cNvSpPr>
              <a:spLocks noChangeShapeType="1"/>
            </p:cNvSpPr>
            <p:nvPr/>
          </p:nvSpPr>
          <p:spPr bwMode="auto">
            <a:xfrm>
              <a:off x="2640" y="1152"/>
              <a:ext cx="720" cy="0"/>
            </a:xfrm>
            <a:prstGeom prst="line">
              <a:avLst/>
            </a:prstGeom>
            <a:noFill/>
            <a:ln w="19050" cap="sq">
              <a:solidFill>
                <a:schemeClr val="hlink"/>
              </a:solidFill>
              <a:round/>
              <a:headEnd type="none" w="sm" len="sm"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50" name="Line 46"/>
            <p:cNvSpPr>
              <a:spLocks noChangeShapeType="1"/>
            </p:cNvSpPr>
            <p:nvPr/>
          </p:nvSpPr>
          <p:spPr bwMode="auto">
            <a:xfrm>
              <a:off x="3120" y="1920"/>
              <a:ext cx="0" cy="480"/>
            </a:xfrm>
            <a:prstGeom prst="line">
              <a:avLst/>
            </a:prstGeom>
            <a:noFill/>
            <a:ln w="1905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51" name="Line 47"/>
            <p:cNvSpPr>
              <a:spLocks noChangeShapeType="1"/>
            </p:cNvSpPr>
            <p:nvPr/>
          </p:nvSpPr>
          <p:spPr bwMode="auto">
            <a:xfrm>
              <a:off x="3120" y="1920"/>
              <a:ext cx="240" cy="0"/>
            </a:xfrm>
            <a:prstGeom prst="line">
              <a:avLst/>
            </a:prstGeom>
            <a:noFill/>
            <a:ln w="19050" cap="sq">
              <a:solidFill>
                <a:schemeClr val="hlink"/>
              </a:solidFill>
              <a:round/>
              <a:headEnd type="none" w="sm" len="sm"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52" name="Line 48"/>
            <p:cNvSpPr>
              <a:spLocks noChangeShapeType="1"/>
            </p:cNvSpPr>
            <p:nvPr/>
          </p:nvSpPr>
          <p:spPr bwMode="auto">
            <a:xfrm>
              <a:off x="2736" y="2160"/>
              <a:ext cx="624" cy="0"/>
            </a:xfrm>
            <a:prstGeom prst="line">
              <a:avLst/>
            </a:prstGeom>
            <a:noFill/>
            <a:ln w="19050" cap="sq">
              <a:solidFill>
                <a:schemeClr val="hlink"/>
              </a:solidFill>
              <a:round/>
              <a:headEnd type="none" w="sm" len="sm"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53" name="Text Box 49"/>
            <p:cNvSpPr txBox="1">
              <a:spLocks noChangeArrowheads="1"/>
            </p:cNvSpPr>
            <p:nvPr/>
          </p:nvSpPr>
          <p:spPr bwMode="auto">
            <a:xfrm>
              <a:off x="2784" y="1916"/>
              <a:ext cx="292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000"/>
                <a:t>O</a:t>
              </a:r>
              <a:r>
                <a:rPr lang="en-US" altLang="zh-CN" sz="2000" baseline="-25000"/>
                <a:t>2</a:t>
              </a:r>
              <a:endParaRPr lang="en-US" altLang="zh-CN" sz="2000"/>
            </a:p>
          </p:txBody>
        </p:sp>
        <p:sp>
          <p:nvSpPr>
            <p:cNvPr id="56354" name="Line 50"/>
            <p:cNvSpPr>
              <a:spLocks noChangeShapeType="1"/>
            </p:cNvSpPr>
            <p:nvPr/>
          </p:nvSpPr>
          <p:spPr bwMode="auto">
            <a:xfrm>
              <a:off x="2736" y="2304"/>
              <a:ext cx="336" cy="0"/>
            </a:xfrm>
            <a:prstGeom prst="line">
              <a:avLst/>
            </a:prstGeom>
            <a:noFill/>
            <a:ln w="1905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55" name="Line 51"/>
            <p:cNvSpPr>
              <a:spLocks noChangeShapeType="1"/>
            </p:cNvSpPr>
            <p:nvPr/>
          </p:nvSpPr>
          <p:spPr bwMode="auto">
            <a:xfrm>
              <a:off x="3072" y="2304"/>
              <a:ext cx="0" cy="672"/>
            </a:xfrm>
            <a:prstGeom prst="line">
              <a:avLst/>
            </a:prstGeom>
            <a:noFill/>
            <a:ln w="1905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56" name="Line 52"/>
            <p:cNvSpPr>
              <a:spLocks noChangeShapeType="1"/>
            </p:cNvSpPr>
            <p:nvPr/>
          </p:nvSpPr>
          <p:spPr bwMode="auto">
            <a:xfrm>
              <a:off x="3072" y="2976"/>
              <a:ext cx="336" cy="0"/>
            </a:xfrm>
            <a:prstGeom prst="line">
              <a:avLst/>
            </a:prstGeom>
            <a:noFill/>
            <a:ln w="19050" cap="sq">
              <a:solidFill>
                <a:schemeClr val="hlink"/>
              </a:solidFill>
              <a:round/>
              <a:headEnd type="none" w="sm" len="sm"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57" name="Text Box 53"/>
            <p:cNvSpPr txBox="1">
              <a:spLocks noChangeArrowheads="1"/>
            </p:cNvSpPr>
            <p:nvPr/>
          </p:nvSpPr>
          <p:spPr bwMode="auto">
            <a:xfrm>
              <a:off x="2736" y="2352"/>
              <a:ext cx="384" cy="5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1600"/>
                <a:t>O</a:t>
              </a:r>
              <a:r>
                <a:rPr lang="en-US" altLang="zh-CN" sz="1600" baseline="-25000"/>
                <a:t>2   </a:t>
              </a:r>
              <a:r>
                <a:rPr lang="en-US" altLang="zh-CN" sz="1600"/>
                <a:t>+   CO</a:t>
              </a:r>
              <a:r>
                <a:rPr lang="en-US" altLang="zh-CN" sz="1600" baseline="-25000"/>
                <a:t>2</a:t>
              </a:r>
              <a:endParaRPr lang="en-US" altLang="zh-CN" sz="1600" baseline="-25000"/>
            </a:p>
          </p:txBody>
        </p:sp>
        <p:sp>
          <p:nvSpPr>
            <p:cNvPr id="56358" name="Line 54"/>
            <p:cNvSpPr>
              <a:spLocks noChangeShapeType="1"/>
            </p:cNvSpPr>
            <p:nvPr/>
          </p:nvSpPr>
          <p:spPr bwMode="auto">
            <a:xfrm>
              <a:off x="2736" y="3792"/>
              <a:ext cx="624" cy="0"/>
            </a:xfrm>
            <a:prstGeom prst="line">
              <a:avLst/>
            </a:prstGeom>
            <a:noFill/>
            <a:ln w="19050" cap="sq">
              <a:solidFill>
                <a:schemeClr val="hlink"/>
              </a:solidFill>
              <a:round/>
              <a:headEnd type="none" w="sm" len="sm"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59" name="Line 55"/>
            <p:cNvSpPr>
              <a:spLocks noChangeShapeType="1"/>
            </p:cNvSpPr>
            <p:nvPr/>
          </p:nvSpPr>
          <p:spPr bwMode="auto">
            <a:xfrm flipH="1">
              <a:off x="1344" y="1488"/>
              <a:ext cx="1056" cy="0"/>
            </a:xfrm>
            <a:prstGeom prst="line">
              <a:avLst/>
            </a:prstGeom>
            <a:noFill/>
            <a:ln w="12700" cap="sq">
              <a:solidFill>
                <a:schemeClr val="hlink"/>
              </a:solidFill>
              <a:round/>
              <a:headEnd type="none" w="sm" len="sm"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60" name="Line 56"/>
            <p:cNvSpPr>
              <a:spLocks noChangeShapeType="1"/>
            </p:cNvSpPr>
            <p:nvPr/>
          </p:nvSpPr>
          <p:spPr bwMode="auto">
            <a:xfrm>
              <a:off x="2736" y="1488"/>
              <a:ext cx="624" cy="0"/>
            </a:xfrm>
            <a:prstGeom prst="line">
              <a:avLst/>
            </a:prstGeom>
            <a:noFill/>
            <a:ln w="12700" cap="sq">
              <a:solidFill>
                <a:schemeClr val="hlink"/>
              </a:solidFill>
              <a:round/>
              <a:headEnd type="none" w="sm" len="sm"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61" name="Line 57"/>
            <p:cNvSpPr>
              <a:spLocks noChangeShapeType="1"/>
            </p:cNvSpPr>
            <p:nvPr/>
          </p:nvSpPr>
          <p:spPr bwMode="auto">
            <a:xfrm flipH="1">
              <a:off x="1344" y="2112"/>
              <a:ext cx="1056" cy="0"/>
            </a:xfrm>
            <a:prstGeom prst="line">
              <a:avLst/>
            </a:prstGeom>
            <a:noFill/>
            <a:ln w="12700" cap="sq">
              <a:solidFill>
                <a:schemeClr val="hlink"/>
              </a:solidFill>
              <a:round/>
              <a:headEnd type="none" w="sm" len="sm"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62" name="Line 58"/>
            <p:cNvSpPr>
              <a:spLocks noChangeShapeType="1"/>
            </p:cNvSpPr>
            <p:nvPr/>
          </p:nvSpPr>
          <p:spPr bwMode="auto">
            <a:xfrm>
              <a:off x="2640" y="1152"/>
              <a:ext cx="0" cy="864"/>
            </a:xfrm>
            <a:prstGeom prst="line">
              <a:avLst/>
            </a:prstGeom>
            <a:noFill/>
            <a:ln w="1270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63" name="Line 59"/>
            <p:cNvSpPr>
              <a:spLocks noChangeShapeType="1"/>
            </p:cNvSpPr>
            <p:nvPr/>
          </p:nvSpPr>
          <p:spPr bwMode="auto">
            <a:xfrm>
              <a:off x="3120" y="2400"/>
              <a:ext cx="240" cy="0"/>
            </a:xfrm>
            <a:prstGeom prst="line">
              <a:avLst/>
            </a:prstGeom>
            <a:noFill/>
            <a:ln w="12700" cap="sq">
              <a:solidFill>
                <a:schemeClr val="hlink"/>
              </a:solidFill>
              <a:round/>
              <a:headEnd type="none" w="sm" len="sm"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3131840" y="2636912"/>
            <a:ext cx="46839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H</a:t>
            </a:r>
            <a:r>
              <a:rPr lang="en-US" altLang="zh-CN" sz="2000" baseline="-25000" dirty="0" smtClean="0"/>
              <a:t>2</a:t>
            </a:r>
            <a:endParaRPr lang="en-US" altLang="zh-CN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7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7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7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7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8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9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A1C79341-C868-46C0-95EF-14FAC35F2723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>
                <a:ea typeface="ˎ̥"/>
                <a:cs typeface="ˎ̥"/>
              </a:rPr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  <p:sp>
        <p:nvSpPr>
          <p:cNvPr id="588803" name="Text Box 3"/>
          <p:cNvSpPr txBox="1">
            <a:spLocks noChangeArrowheads="1"/>
          </p:cNvSpPr>
          <p:nvPr/>
        </p:nvSpPr>
        <p:spPr bwMode="auto">
          <a:xfrm>
            <a:off x="1071563" y="476250"/>
            <a:ext cx="6596062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0000FF"/>
                </a:solidFill>
              </a:rPr>
              <a:t>碱 土 金 属 单 质 的 典 型 反 应</a:t>
            </a:r>
            <a:endParaRPr lang="zh-CN" altLang="en-US" sz="3600">
              <a:solidFill>
                <a:srgbClr val="0000FF"/>
              </a:solidFill>
            </a:endParaRPr>
          </a:p>
        </p:txBody>
      </p:sp>
      <p:grpSp>
        <p:nvGrpSpPr>
          <p:cNvPr id="588804" name="Group 4"/>
          <p:cNvGrpSpPr/>
          <p:nvPr/>
        </p:nvGrpSpPr>
        <p:grpSpPr bwMode="auto">
          <a:xfrm>
            <a:off x="882650" y="1406525"/>
            <a:ext cx="7848600" cy="4267200"/>
            <a:chOff x="384" y="1104"/>
            <a:chExt cx="4944" cy="2688"/>
          </a:xfrm>
        </p:grpSpPr>
        <p:sp>
          <p:nvSpPr>
            <p:cNvPr id="57372" name="Rectangle 5"/>
            <p:cNvSpPr>
              <a:spLocks noChangeArrowheads="1"/>
            </p:cNvSpPr>
            <p:nvPr/>
          </p:nvSpPr>
          <p:spPr bwMode="auto">
            <a:xfrm>
              <a:off x="1584" y="1104"/>
              <a:ext cx="2064" cy="3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73" name="Rectangle 6"/>
            <p:cNvSpPr>
              <a:spLocks noChangeArrowheads="1"/>
            </p:cNvSpPr>
            <p:nvPr/>
          </p:nvSpPr>
          <p:spPr bwMode="auto">
            <a:xfrm>
              <a:off x="1584" y="3360"/>
              <a:ext cx="2064" cy="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74" name="Rectangle 7"/>
            <p:cNvSpPr>
              <a:spLocks noChangeArrowheads="1"/>
            </p:cNvSpPr>
            <p:nvPr/>
          </p:nvSpPr>
          <p:spPr bwMode="auto">
            <a:xfrm>
              <a:off x="3648" y="1104"/>
              <a:ext cx="1680" cy="26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75" name="Rectangle 8"/>
            <p:cNvSpPr>
              <a:spLocks noChangeArrowheads="1"/>
            </p:cNvSpPr>
            <p:nvPr/>
          </p:nvSpPr>
          <p:spPr bwMode="auto">
            <a:xfrm>
              <a:off x="384" y="1104"/>
              <a:ext cx="1200" cy="26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76" name="Text Box 9"/>
            <p:cNvSpPr txBox="1">
              <a:spLocks noChangeArrowheads="1"/>
            </p:cNvSpPr>
            <p:nvPr/>
          </p:nvSpPr>
          <p:spPr bwMode="auto">
            <a:xfrm>
              <a:off x="531" y="1584"/>
              <a:ext cx="1020" cy="4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rgbClr val="FF0000"/>
                  </a:solidFill>
                </a:rPr>
                <a:t>M</a:t>
              </a:r>
              <a:r>
                <a:rPr lang="en-US" altLang="zh-CN" sz="2000" baseline="-25000" dirty="0">
                  <a:solidFill>
                    <a:srgbClr val="FF0000"/>
                  </a:solidFill>
                </a:rPr>
                <a:t>3</a:t>
              </a:r>
              <a:r>
                <a:rPr lang="en-US" altLang="zh-CN" sz="2000" dirty="0">
                  <a:solidFill>
                    <a:srgbClr val="FF0000"/>
                  </a:solidFill>
                </a:rPr>
                <a:t>N</a:t>
              </a:r>
              <a:r>
                <a:rPr lang="en-US" altLang="zh-CN" sz="2000" baseline="-25000" dirty="0">
                  <a:solidFill>
                    <a:srgbClr val="FF0000"/>
                  </a:solidFill>
                </a:rPr>
                <a:t>2 </a:t>
              </a:r>
              <a:endParaRPr lang="en-US" altLang="zh-CN" sz="2000" baseline="-25000" dirty="0">
                <a:solidFill>
                  <a:srgbClr val="FF0000"/>
                </a:solidFill>
              </a:endParaRPr>
            </a:p>
            <a:p>
              <a:r>
                <a:rPr lang="en-US" altLang="zh-CN" sz="2000" dirty="0">
                  <a:solidFill>
                    <a:srgbClr val="FF0000"/>
                  </a:solidFill>
                </a:rPr>
                <a:t>(M = Mg Ca)</a:t>
              </a:r>
              <a:endParaRPr lang="en-US" altLang="zh-CN" sz="2000" dirty="0">
                <a:solidFill>
                  <a:srgbClr val="FF0000"/>
                </a:solidFill>
              </a:endParaRPr>
            </a:p>
          </p:txBody>
        </p:sp>
        <p:sp>
          <p:nvSpPr>
            <p:cNvPr id="57377" name="Text Box 10"/>
            <p:cNvSpPr txBox="1">
              <a:spLocks noChangeArrowheads="1"/>
            </p:cNvSpPr>
            <p:nvPr/>
          </p:nvSpPr>
          <p:spPr bwMode="auto">
            <a:xfrm>
              <a:off x="426" y="3116"/>
              <a:ext cx="1033" cy="4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rgbClr val="FF0000"/>
                  </a:solidFill>
                </a:rPr>
                <a:t>MO + H</a:t>
              </a:r>
              <a:r>
                <a:rPr lang="en-US" altLang="zh-CN" sz="2000" baseline="-25000" dirty="0">
                  <a:solidFill>
                    <a:srgbClr val="FF0000"/>
                  </a:solidFill>
                </a:rPr>
                <a:t>2</a:t>
              </a:r>
              <a:endParaRPr lang="en-US" altLang="zh-CN" sz="2000" dirty="0">
                <a:solidFill>
                  <a:srgbClr val="FF0000"/>
                </a:solidFill>
              </a:endParaRPr>
            </a:p>
            <a:p>
              <a:r>
                <a:rPr lang="en-US" altLang="zh-CN" sz="2000" dirty="0">
                  <a:solidFill>
                    <a:srgbClr val="FF0000"/>
                  </a:solidFill>
                </a:rPr>
                <a:t>(M = Be, Mg)</a:t>
              </a:r>
              <a:endParaRPr lang="en-US" altLang="zh-CN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57378" name="Text Box 11"/>
            <p:cNvSpPr txBox="1">
              <a:spLocks noChangeArrowheads="1"/>
            </p:cNvSpPr>
            <p:nvPr/>
          </p:nvSpPr>
          <p:spPr bwMode="auto">
            <a:xfrm>
              <a:off x="3744" y="1626"/>
              <a:ext cx="1467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rgbClr val="FF0000"/>
                  </a:solidFill>
                </a:rPr>
                <a:t>MO</a:t>
              </a:r>
              <a:r>
                <a:rPr lang="en-US" altLang="zh-CN" sz="2000" baseline="-25000" dirty="0">
                  <a:solidFill>
                    <a:srgbClr val="FF0000"/>
                  </a:solidFill>
                </a:rPr>
                <a:t>2</a:t>
              </a:r>
              <a:r>
                <a:rPr lang="en-US" altLang="zh-CN" sz="2000" dirty="0">
                  <a:solidFill>
                    <a:srgbClr val="FF0000"/>
                  </a:solidFill>
                </a:rPr>
                <a:t> (M = Ba), MO</a:t>
              </a:r>
              <a:endParaRPr lang="en-US" altLang="zh-CN" sz="2000" dirty="0">
                <a:solidFill>
                  <a:srgbClr val="FF0000"/>
                </a:solidFill>
              </a:endParaRPr>
            </a:p>
          </p:txBody>
        </p:sp>
        <p:sp>
          <p:nvSpPr>
            <p:cNvPr id="57379" name="Text Box 12"/>
            <p:cNvSpPr txBox="1">
              <a:spLocks noChangeArrowheads="1"/>
            </p:cNvSpPr>
            <p:nvPr/>
          </p:nvSpPr>
          <p:spPr bwMode="auto">
            <a:xfrm>
              <a:off x="392" y="2310"/>
              <a:ext cx="1247" cy="4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000"/>
                <a:t>M(OH)</a:t>
              </a:r>
              <a:r>
                <a:rPr lang="en-US" altLang="zh-CN" sz="2000" baseline="-25000"/>
                <a:t>2</a:t>
              </a:r>
              <a:r>
                <a:rPr lang="en-US" altLang="zh-CN" sz="2000"/>
                <a:t> + H</a:t>
              </a:r>
              <a:r>
                <a:rPr lang="en-US" altLang="zh-CN" sz="2000" baseline="-25000"/>
                <a:t>2</a:t>
              </a:r>
              <a:endParaRPr lang="en-US" altLang="zh-CN" sz="2000"/>
            </a:p>
            <a:p>
              <a:r>
                <a:rPr lang="en-US" altLang="zh-CN" sz="2000"/>
                <a:t>(M = Ca, Sr, Ba)</a:t>
              </a:r>
              <a:endParaRPr lang="en-US" altLang="zh-CN" sz="2000" baseline="-25000"/>
            </a:p>
          </p:txBody>
        </p:sp>
        <p:sp>
          <p:nvSpPr>
            <p:cNvPr id="57380" name="Text Box 13"/>
            <p:cNvSpPr txBox="1">
              <a:spLocks noChangeArrowheads="1"/>
            </p:cNvSpPr>
            <p:nvPr/>
          </p:nvSpPr>
          <p:spPr bwMode="auto">
            <a:xfrm>
              <a:off x="2496" y="3500"/>
              <a:ext cx="1614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/>
                <a:t>MH</a:t>
              </a:r>
              <a:r>
                <a:rPr lang="en-US" altLang="zh-CN" sz="2000" baseline="-25000" dirty="0"/>
                <a:t>2</a:t>
              </a:r>
              <a:r>
                <a:rPr lang="en-US" altLang="zh-CN" sz="2000" dirty="0"/>
                <a:t> (M = Ca, </a:t>
              </a:r>
              <a:r>
                <a:rPr lang="en-US" altLang="zh-CN" sz="2000" dirty="0" err="1"/>
                <a:t>Sr</a:t>
              </a:r>
              <a:r>
                <a:rPr lang="en-US" altLang="zh-CN" sz="2000" dirty="0"/>
                <a:t>, Ba)</a:t>
              </a:r>
              <a:endParaRPr lang="en-US" altLang="zh-CN" sz="2000" dirty="0"/>
            </a:p>
          </p:txBody>
        </p:sp>
        <p:sp>
          <p:nvSpPr>
            <p:cNvPr id="57381" name="Text Box 14"/>
            <p:cNvSpPr txBox="1">
              <a:spLocks noChangeArrowheads="1"/>
            </p:cNvSpPr>
            <p:nvPr/>
          </p:nvSpPr>
          <p:spPr bwMode="auto">
            <a:xfrm>
              <a:off x="3821" y="2309"/>
              <a:ext cx="1064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/>
                <a:t>M(NH</a:t>
              </a:r>
              <a:r>
                <a:rPr lang="en-US" altLang="zh-CN" sz="2000" baseline="-25000" dirty="0"/>
                <a:t>2</a:t>
              </a:r>
              <a:r>
                <a:rPr lang="en-US" altLang="zh-CN" sz="2000" dirty="0"/>
                <a:t>)</a:t>
              </a:r>
              <a:r>
                <a:rPr lang="en-US" altLang="zh-CN" sz="2000" baseline="-25000" dirty="0"/>
                <a:t>2</a:t>
              </a:r>
              <a:r>
                <a:rPr lang="en-US" altLang="zh-CN" sz="2000" dirty="0"/>
                <a:t> + H</a:t>
              </a:r>
              <a:r>
                <a:rPr lang="en-US" altLang="zh-CN" sz="2000" baseline="-25000" dirty="0"/>
                <a:t>2</a:t>
              </a:r>
              <a:endParaRPr lang="en-US" altLang="zh-CN" sz="2000" baseline="-25000" dirty="0"/>
            </a:p>
          </p:txBody>
        </p:sp>
        <p:sp>
          <p:nvSpPr>
            <p:cNvPr id="57382" name="Text Box 15"/>
            <p:cNvSpPr txBox="1">
              <a:spLocks noChangeArrowheads="1"/>
            </p:cNvSpPr>
            <p:nvPr/>
          </p:nvSpPr>
          <p:spPr bwMode="auto">
            <a:xfrm>
              <a:off x="3744" y="3135"/>
              <a:ext cx="1283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 smtClean="0"/>
                <a:t>[Be(OH)</a:t>
              </a:r>
              <a:r>
                <a:rPr lang="en-US" altLang="zh-CN" sz="2000" baseline="-25000" dirty="0" smtClean="0"/>
                <a:t>4</a:t>
              </a:r>
              <a:r>
                <a:rPr lang="en-US" altLang="zh-CN" sz="2000" dirty="0" smtClean="0"/>
                <a:t>]</a:t>
              </a:r>
              <a:r>
                <a:rPr lang="en-US" altLang="zh-CN" sz="2000" baseline="30000" dirty="0" smtClean="0"/>
                <a:t>2-</a:t>
              </a:r>
              <a:r>
                <a:rPr lang="en-US" altLang="zh-CN" sz="2000" dirty="0" smtClean="0"/>
                <a:t> </a:t>
              </a:r>
              <a:r>
                <a:rPr lang="en-US" altLang="zh-CN" sz="2000" dirty="0"/>
                <a:t>+ </a:t>
              </a:r>
              <a:r>
                <a:rPr lang="en-US" altLang="zh-CN" sz="2000" dirty="0" smtClean="0"/>
                <a:t>H</a:t>
              </a:r>
              <a:r>
                <a:rPr lang="en-US" altLang="zh-CN" sz="2000" baseline="-25000" dirty="0" smtClean="0"/>
                <a:t>2</a:t>
              </a:r>
              <a:endParaRPr lang="en-US" altLang="zh-CN" sz="2000" dirty="0"/>
            </a:p>
          </p:txBody>
        </p:sp>
      </p:grpSp>
      <p:grpSp>
        <p:nvGrpSpPr>
          <p:cNvPr id="588816" name="Group 16"/>
          <p:cNvGrpSpPr/>
          <p:nvPr/>
        </p:nvGrpSpPr>
        <p:grpSpPr bwMode="auto">
          <a:xfrm>
            <a:off x="2482850" y="1400175"/>
            <a:ext cx="3733800" cy="3816350"/>
            <a:chOff x="1392" y="1100"/>
            <a:chExt cx="2352" cy="2404"/>
          </a:xfrm>
        </p:grpSpPr>
        <p:sp>
          <p:nvSpPr>
            <p:cNvPr id="57349" name="Rectangle 17"/>
            <p:cNvSpPr>
              <a:spLocks noChangeArrowheads="1"/>
            </p:cNvSpPr>
            <p:nvPr/>
          </p:nvSpPr>
          <p:spPr bwMode="auto">
            <a:xfrm>
              <a:off x="1584" y="1440"/>
              <a:ext cx="2064" cy="1920"/>
            </a:xfrm>
            <a:prstGeom prst="rect">
              <a:avLst/>
            </a:prstGeom>
            <a:solidFill>
              <a:srgbClr val="99FFCC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7350" name="Group 18"/>
            <p:cNvGrpSpPr/>
            <p:nvPr/>
          </p:nvGrpSpPr>
          <p:grpSpPr bwMode="auto">
            <a:xfrm>
              <a:off x="1392" y="1100"/>
              <a:ext cx="2352" cy="2404"/>
              <a:chOff x="1392" y="1100"/>
              <a:chExt cx="2352" cy="2404"/>
            </a:xfrm>
          </p:grpSpPr>
          <p:sp>
            <p:nvSpPr>
              <p:cNvPr id="57351" name="Line 19"/>
              <p:cNvSpPr>
                <a:spLocks noChangeShapeType="1"/>
              </p:cNvSpPr>
              <p:nvPr/>
            </p:nvSpPr>
            <p:spPr bwMode="auto">
              <a:xfrm flipV="1">
                <a:off x="2880" y="2448"/>
                <a:ext cx="864" cy="0"/>
              </a:xfrm>
              <a:prstGeom prst="line">
                <a:avLst/>
              </a:prstGeom>
              <a:noFill/>
              <a:ln w="28575" cap="sq">
                <a:solidFill>
                  <a:schemeClr val="hlink"/>
                </a:solidFill>
                <a:round/>
                <a:headEnd type="none" w="sm" len="sm"/>
                <a:tailEnd type="triangle" w="med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7352" name="Group 20"/>
              <p:cNvGrpSpPr/>
              <p:nvPr/>
            </p:nvGrpSpPr>
            <p:grpSpPr bwMode="auto">
              <a:xfrm>
                <a:off x="1392" y="1100"/>
                <a:ext cx="2352" cy="2404"/>
                <a:chOff x="1392" y="1100"/>
                <a:chExt cx="2352" cy="2404"/>
              </a:xfrm>
            </p:grpSpPr>
            <p:sp>
              <p:nvSpPr>
                <p:cNvPr id="5735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76" y="1444"/>
                  <a:ext cx="28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/>
                    <a:t>N</a:t>
                  </a:r>
                  <a:r>
                    <a:rPr lang="en-US" altLang="zh-CN" sz="2000" baseline="-25000"/>
                    <a:t>2</a:t>
                  </a:r>
                  <a:endParaRPr lang="en-US" altLang="zh-CN" sz="2000"/>
                </a:p>
              </p:txBody>
            </p:sp>
            <p:sp>
              <p:nvSpPr>
                <p:cNvPr id="5735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760" y="2154"/>
                  <a:ext cx="40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/>
                    <a:t>H</a:t>
                  </a:r>
                  <a:r>
                    <a:rPr lang="en-US" altLang="zh-CN" sz="2000" baseline="-25000"/>
                    <a:t>2</a:t>
                  </a:r>
                  <a:r>
                    <a:rPr lang="en-US" altLang="zh-CN" sz="2000"/>
                    <a:t>O</a:t>
                  </a:r>
                  <a:endParaRPr lang="en-US" altLang="zh-CN" sz="2000"/>
                </a:p>
              </p:txBody>
            </p:sp>
            <p:sp>
              <p:nvSpPr>
                <p:cNvPr id="5735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612" y="2953"/>
                  <a:ext cx="698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400"/>
                    <a:t>水蒸气</a:t>
                  </a:r>
                  <a:endParaRPr lang="zh-CN" altLang="en-US" sz="1600"/>
                </a:p>
              </p:txBody>
            </p:sp>
            <p:sp>
              <p:nvSpPr>
                <p:cNvPr id="5735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520" y="2198"/>
                  <a:ext cx="456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zh-CN" sz="3600"/>
                    <a:t>M</a:t>
                  </a:r>
                  <a:endParaRPr lang="en-US" altLang="zh-CN" sz="3600"/>
                </a:p>
              </p:txBody>
            </p:sp>
            <p:sp>
              <p:nvSpPr>
                <p:cNvPr id="5735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168" y="1466"/>
                  <a:ext cx="28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/>
                    <a:t>O</a:t>
                  </a:r>
                  <a:r>
                    <a:rPr lang="en-US" altLang="zh-CN" sz="2000" baseline="-25000"/>
                    <a:t>2</a:t>
                  </a:r>
                  <a:endParaRPr lang="en-US" altLang="zh-CN" sz="2000" baseline="-25000"/>
                </a:p>
              </p:txBody>
            </p:sp>
            <p:sp>
              <p:nvSpPr>
                <p:cNvPr id="57358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392" y="1730"/>
                  <a:ext cx="1104" cy="0"/>
                </a:xfrm>
                <a:prstGeom prst="line">
                  <a:avLst/>
                </a:prstGeom>
                <a:noFill/>
                <a:ln w="28575" cap="sq">
                  <a:solidFill>
                    <a:schemeClr val="hlink"/>
                  </a:solidFill>
                  <a:round/>
                  <a:headEnd type="none" w="sm" len="sm"/>
                  <a:tailEnd type="triangle" w="med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59" name="Line 27"/>
                <p:cNvSpPr>
                  <a:spLocks noChangeShapeType="1"/>
                </p:cNvSpPr>
                <p:nvPr/>
              </p:nvSpPr>
              <p:spPr bwMode="auto">
                <a:xfrm>
                  <a:off x="2496" y="1728"/>
                  <a:ext cx="0" cy="530"/>
                </a:xfrm>
                <a:prstGeom prst="line">
                  <a:avLst/>
                </a:prstGeom>
                <a:noFill/>
                <a:ln w="28575" cap="sq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6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392" y="2436"/>
                  <a:ext cx="1152" cy="14"/>
                </a:xfrm>
                <a:prstGeom prst="line">
                  <a:avLst/>
                </a:prstGeom>
                <a:noFill/>
                <a:ln w="28575" cap="sq">
                  <a:solidFill>
                    <a:schemeClr val="hlink"/>
                  </a:solidFill>
                  <a:round/>
                  <a:headEnd type="none" w="sm" len="sm"/>
                  <a:tailEnd type="triangle" w="med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61" name="Line 29"/>
                <p:cNvSpPr>
                  <a:spLocks noChangeShapeType="1"/>
                </p:cNvSpPr>
                <p:nvPr/>
              </p:nvSpPr>
              <p:spPr bwMode="auto">
                <a:xfrm>
                  <a:off x="2496" y="2617"/>
                  <a:ext cx="0" cy="614"/>
                </a:xfrm>
                <a:prstGeom prst="line">
                  <a:avLst/>
                </a:prstGeom>
                <a:noFill/>
                <a:ln w="28575" cap="sq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62" name="Line 30"/>
                <p:cNvSpPr>
                  <a:spLocks noChangeShapeType="1"/>
                </p:cNvSpPr>
                <p:nvPr/>
              </p:nvSpPr>
              <p:spPr bwMode="auto">
                <a:xfrm>
                  <a:off x="2832" y="1742"/>
                  <a:ext cx="0" cy="514"/>
                </a:xfrm>
                <a:prstGeom prst="line">
                  <a:avLst/>
                </a:prstGeom>
                <a:noFill/>
                <a:ln w="28575" cap="sq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63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832" y="1728"/>
                  <a:ext cx="912" cy="1"/>
                </a:xfrm>
                <a:prstGeom prst="line">
                  <a:avLst/>
                </a:prstGeom>
                <a:noFill/>
                <a:ln w="28575" cap="sq">
                  <a:solidFill>
                    <a:schemeClr val="hlink"/>
                  </a:solidFill>
                  <a:round/>
                  <a:headEnd type="none" w="sm" len="sm"/>
                  <a:tailEnd type="triangle" w="med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6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168" y="2192"/>
                  <a:ext cx="40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/>
                    <a:t>NH</a:t>
                  </a:r>
                  <a:r>
                    <a:rPr lang="en-US" altLang="zh-CN" sz="2000" baseline="-25000"/>
                    <a:t>3</a:t>
                  </a:r>
                  <a:endParaRPr lang="en-US" altLang="zh-CN" sz="2000"/>
                </a:p>
              </p:txBody>
            </p:sp>
            <p:sp>
              <p:nvSpPr>
                <p:cNvPr id="57365" name="Line 33"/>
                <p:cNvSpPr>
                  <a:spLocks noChangeShapeType="1"/>
                </p:cNvSpPr>
                <p:nvPr/>
              </p:nvSpPr>
              <p:spPr bwMode="auto">
                <a:xfrm>
                  <a:off x="2832" y="2580"/>
                  <a:ext cx="0" cy="672"/>
                </a:xfrm>
                <a:prstGeom prst="line">
                  <a:avLst/>
                </a:prstGeom>
                <a:noFill/>
                <a:ln w="28575" cap="sq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66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676" y="1332"/>
                  <a:ext cx="0" cy="912"/>
                </a:xfrm>
                <a:prstGeom prst="line">
                  <a:avLst/>
                </a:prstGeom>
                <a:noFill/>
                <a:ln w="28575" cap="sq">
                  <a:solidFill>
                    <a:schemeClr val="hlink"/>
                  </a:solidFill>
                  <a:round/>
                  <a:headEnd type="none" w="sm" len="sm"/>
                  <a:tailEnd type="triangle" w="med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67" name="Line 35"/>
                <p:cNvSpPr>
                  <a:spLocks noChangeShapeType="1"/>
                </p:cNvSpPr>
                <p:nvPr/>
              </p:nvSpPr>
              <p:spPr bwMode="auto">
                <a:xfrm>
                  <a:off x="2832" y="3252"/>
                  <a:ext cx="912" cy="12"/>
                </a:xfrm>
                <a:prstGeom prst="line">
                  <a:avLst/>
                </a:prstGeom>
                <a:noFill/>
                <a:ln w="28575" cap="sq">
                  <a:solidFill>
                    <a:schemeClr val="hlink"/>
                  </a:solidFill>
                  <a:round/>
                  <a:headEnd type="none" w="sm" len="sm"/>
                  <a:tailEnd type="triangle" w="med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6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392" y="3218"/>
                  <a:ext cx="1104" cy="0"/>
                </a:xfrm>
                <a:prstGeom prst="line">
                  <a:avLst/>
                </a:prstGeom>
                <a:noFill/>
                <a:ln w="28575" cap="sq">
                  <a:solidFill>
                    <a:schemeClr val="hlink"/>
                  </a:solidFill>
                  <a:round/>
                  <a:headEnd type="none" w="sm" len="sm"/>
                  <a:tailEnd type="triangle" w="med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6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496" y="1100"/>
                  <a:ext cx="42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/>
                    <a:t>MX</a:t>
                  </a:r>
                  <a:r>
                    <a:rPr lang="en-US" altLang="zh-CN" sz="2000" baseline="-25000"/>
                    <a:t>2</a:t>
                  </a:r>
                  <a:endParaRPr lang="en-US" altLang="zh-CN" sz="2000"/>
                </a:p>
              </p:txBody>
            </p:sp>
            <p:sp>
              <p:nvSpPr>
                <p:cNvPr id="57370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120" y="2982"/>
                  <a:ext cx="53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/>
                    <a:t>NaOH</a:t>
                  </a:r>
                  <a:endParaRPr lang="en-US" altLang="zh-CN" sz="2000"/>
                </a:p>
              </p:txBody>
            </p:sp>
            <p:sp>
              <p:nvSpPr>
                <p:cNvPr id="57371" name="Line 39"/>
                <p:cNvSpPr>
                  <a:spLocks noChangeShapeType="1"/>
                </p:cNvSpPr>
                <p:nvPr/>
              </p:nvSpPr>
              <p:spPr bwMode="auto">
                <a:xfrm>
                  <a:off x="2688" y="2592"/>
                  <a:ext cx="0" cy="912"/>
                </a:xfrm>
                <a:prstGeom prst="line">
                  <a:avLst/>
                </a:prstGeom>
                <a:noFill/>
                <a:ln w="28575" cap="sq">
                  <a:solidFill>
                    <a:schemeClr val="hlink"/>
                  </a:solidFill>
                  <a:round/>
                  <a:headEnd type="none" w="sm" len="sm"/>
                  <a:tailEnd type="triangle" w="med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pic>
        <p:nvPicPr>
          <p:cNvPr id="40" name="Picture 6" descr="b16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73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8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8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8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08D9C400-4816-4105-A898-647740A4A8A5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>
                <a:ea typeface="ˎ̥"/>
                <a:cs typeface="ˎ̥"/>
              </a:rPr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971550" y="1052513"/>
            <a:ext cx="4248150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>
                <a:solidFill>
                  <a:srgbClr val="111111"/>
                </a:solidFill>
              </a:rPr>
              <a:t>1.   </a:t>
            </a:r>
            <a:r>
              <a:rPr kumimoji="1" lang="zh-CN" altLang="en-US">
                <a:solidFill>
                  <a:srgbClr val="111111"/>
                </a:solidFill>
              </a:rPr>
              <a:t>氧化物</a:t>
            </a:r>
            <a:endParaRPr kumimoji="1" lang="en-US" altLang="zh-CN">
              <a:solidFill>
                <a:srgbClr val="111111"/>
              </a:solidFill>
            </a:endParaRPr>
          </a:p>
        </p:txBody>
      </p:sp>
      <p:sp>
        <p:nvSpPr>
          <p:cNvPr id="590853" name="Oval 5"/>
          <p:cNvSpPr>
            <a:spLocks noChangeArrowheads="1"/>
          </p:cNvSpPr>
          <p:nvPr/>
        </p:nvSpPr>
        <p:spPr bwMode="auto">
          <a:xfrm>
            <a:off x="612775" y="2636838"/>
            <a:ext cx="2039938" cy="792162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kumimoji="1" lang="zh-CN" altLang="en-US"/>
              <a:t>普通氧化物</a:t>
            </a:r>
            <a:endParaRPr kumimoji="1" lang="zh-CN" altLang="en-US"/>
          </a:p>
        </p:txBody>
      </p:sp>
      <p:sp>
        <p:nvSpPr>
          <p:cNvPr id="590854" name="Oval 6"/>
          <p:cNvSpPr>
            <a:spLocks noChangeArrowheads="1"/>
          </p:cNvSpPr>
          <p:nvPr/>
        </p:nvSpPr>
        <p:spPr bwMode="auto">
          <a:xfrm>
            <a:off x="2628900" y="2636838"/>
            <a:ext cx="2159000" cy="79216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kumimoji="1" lang="zh-CN" altLang="en-US" dirty="0"/>
              <a:t>过氧化物</a:t>
            </a:r>
            <a:endParaRPr kumimoji="1" lang="zh-CN" altLang="en-US" dirty="0"/>
          </a:p>
        </p:txBody>
      </p:sp>
      <p:sp>
        <p:nvSpPr>
          <p:cNvPr id="590855" name="Oval 7"/>
          <p:cNvSpPr>
            <a:spLocks noChangeArrowheads="1"/>
          </p:cNvSpPr>
          <p:nvPr/>
        </p:nvSpPr>
        <p:spPr bwMode="auto">
          <a:xfrm>
            <a:off x="4716463" y="2565400"/>
            <a:ext cx="2160587" cy="86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kumimoji="1" lang="zh-CN" altLang="en-US"/>
              <a:t>超氧化物</a:t>
            </a:r>
            <a:endParaRPr kumimoji="1" lang="zh-CN" altLang="en-US"/>
          </a:p>
        </p:txBody>
      </p:sp>
      <p:sp>
        <p:nvSpPr>
          <p:cNvPr id="590856" name="Oval 8"/>
          <p:cNvSpPr>
            <a:spLocks noChangeArrowheads="1"/>
          </p:cNvSpPr>
          <p:nvPr/>
        </p:nvSpPr>
        <p:spPr bwMode="auto">
          <a:xfrm>
            <a:off x="6805613" y="2565400"/>
            <a:ext cx="2232025" cy="8636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kumimoji="1" lang="zh-CN" altLang="en-US"/>
              <a:t>臭氧化物</a:t>
            </a:r>
            <a:endParaRPr kumimoji="1" lang="zh-CN" altLang="en-US"/>
          </a:p>
        </p:txBody>
      </p:sp>
      <p:sp>
        <p:nvSpPr>
          <p:cNvPr id="590857" name="Text Box 9"/>
          <p:cNvSpPr txBox="1">
            <a:spLocks noChangeArrowheads="1"/>
          </p:cNvSpPr>
          <p:nvPr/>
        </p:nvSpPr>
        <p:spPr bwMode="auto">
          <a:xfrm>
            <a:off x="785813" y="3573463"/>
            <a:ext cx="2057400" cy="137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dirty="0"/>
              <a:t>Li</a:t>
            </a:r>
            <a:r>
              <a:rPr kumimoji="1" lang="en-US" altLang="zh-CN" sz="2800" baseline="-25000" dirty="0"/>
              <a:t>2</a:t>
            </a:r>
            <a:r>
              <a:rPr kumimoji="1" lang="en-US" altLang="zh-CN" sz="2800" dirty="0"/>
              <a:t>O</a:t>
            </a:r>
            <a:r>
              <a:rPr kumimoji="1" lang="zh-CN" altLang="en-US" sz="2800" dirty="0"/>
              <a:t>、</a:t>
            </a:r>
            <a:r>
              <a:rPr kumimoji="1" lang="en-US" altLang="zh-CN" sz="2800" dirty="0"/>
              <a:t>MO (M </a:t>
            </a:r>
            <a:r>
              <a:rPr kumimoji="1" lang="en-US" altLang="zh-CN" sz="2800" dirty="0" smtClean="0"/>
              <a:t>=</a:t>
            </a:r>
            <a:r>
              <a:rPr kumimoji="1" lang="zh-CN" altLang="en-US" sz="2800" dirty="0" smtClean="0"/>
              <a:t>碱土金属</a:t>
            </a:r>
            <a:r>
              <a:rPr kumimoji="1" lang="en-US" altLang="zh-CN" sz="2800" dirty="0"/>
              <a:t>)</a:t>
            </a:r>
            <a:endParaRPr kumimoji="1" lang="en-US" altLang="zh-CN" sz="2800" dirty="0"/>
          </a:p>
        </p:txBody>
      </p:sp>
      <p:sp>
        <p:nvSpPr>
          <p:cNvPr id="590858" name="Text Box 10"/>
          <p:cNvSpPr txBox="1">
            <a:spLocks noChangeArrowheads="1"/>
          </p:cNvSpPr>
          <p:nvPr/>
        </p:nvSpPr>
        <p:spPr bwMode="auto">
          <a:xfrm>
            <a:off x="3059665" y="3605980"/>
            <a:ext cx="1512887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dirty="0"/>
              <a:t>Na</a:t>
            </a:r>
            <a:r>
              <a:rPr kumimoji="1" lang="en-US" altLang="zh-CN" sz="2800" baseline="-25000" dirty="0"/>
              <a:t>2</a:t>
            </a:r>
            <a:r>
              <a:rPr kumimoji="1" lang="en-US" altLang="zh-CN" sz="2800" dirty="0"/>
              <a:t>O</a:t>
            </a:r>
            <a:r>
              <a:rPr kumimoji="1" lang="en-US" altLang="zh-CN" sz="2800" baseline="-25000" dirty="0" smtClean="0"/>
              <a:t>2</a:t>
            </a:r>
            <a:r>
              <a:rPr kumimoji="1" lang="zh-CN" altLang="en-US" sz="2800" dirty="0" smtClean="0"/>
              <a:t>、</a:t>
            </a:r>
            <a:r>
              <a:rPr kumimoji="1" lang="en-US" altLang="zh-CN" sz="2800" dirty="0" smtClean="0"/>
              <a:t>K</a:t>
            </a:r>
            <a:r>
              <a:rPr kumimoji="1" lang="en-US" altLang="zh-CN" sz="2800" baseline="-25000" dirty="0" smtClean="0"/>
              <a:t>2</a:t>
            </a:r>
            <a:r>
              <a:rPr kumimoji="1" lang="en-US" altLang="zh-CN" sz="2800" dirty="0" smtClean="0"/>
              <a:t>O</a:t>
            </a:r>
            <a:r>
              <a:rPr kumimoji="1" lang="en-US" altLang="zh-CN" sz="2800" baseline="-25000" dirty="0" smtClean="0"/>
              <a:t>2</a:t>
            </a:r>
            <a:r>
              <a:rPr kumimoji="1" lang="zh-CN" altLang="en-US" sz="2800" dirty="0" smtClean="0"/>
              <a:t>、</a:t>
            </a:r>
            <a:r>
              <a:rPr kumimoji="1" lang="en-US" altLang="zh-CN" sz="2800" dirty="0" smtClean="0"/>
              <a:t>BaO</a:t>
            </a:r>
            <a:r>
              <a:rPr kumimoji="1" lang="en-US" altLang="zh-CN" sz="2800" baseline="-25000" dirty="0" smtClean="0"/>
              <a:t>2</a:t>
            </a:r>
            <a:endParaRPr kumimoji="1" lang="en-US" altLang="zh-CN" sz="2800" dirty="0"/>
          </a:p>
        </p:txBody>
      </p:sp>
      <p:sp>
        <p:nvSpPr>
          <p:cNvPr id="590859" name="Text Box 11"/>
          <p:cNvSpPr txBox="1">
            <a:spLocks noChangeArrowheads="1"/>
          </p:cNvSpPr>
          <p:nvPr/>
        </p:nvSpPr>
        <p:spPr bwMode="auto">
          <a:xfrm>
            <a:off x="4643438" y="3716338"/>
            <a:ext cx="2160587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latin typeface="+mn-lt"/>
              </a:rPr>
              <a:t>MO</a:t>
            </a:r>
            <a:r>
              <a:rPr kumimoji="1" lang="en-US" altLang="zh-CN" sz="2800" baseline="-25000" dirty="0">
                <a:solidFill>
                  <a:srgbClr val="FF0000"/>
                </a:solidFill>
                <a:latin typeface="+mn-lt"/>
              </a:rPr>
              <a:t>2 </a:t>
            </a:r>
            <a:r>
              <a:rPr kumimoji="1" lang="en-US" altLang="zh-CN" sz="2800" dirty="0" smtClean="0">
                <a:latin typeface="+mn-lt"/>
              </a:rPr>
              <a:t>(M = </a:t>
            </a:r>
            <a:r>
              <a:rPr kumimoji="1" lang="en-US" altLang="zh-CN" sz="2800" dirty="0" smtClean="0">
                <a:solidFill>
                  <a:srgbClr val="FF0000"/>
                </a:solidFill>
                <a:latin typeface="+mn-lt"/>
              </a:rPr>
              <a:t>K, </a:t>
            </a:r>
            <a:r>
              <a:rPr kumimoji="1" lang="en-US" altLang="zh-CN" sz="2800" dirty="0" err="1" smtClean="0">
                <a:solidFill>
                  <a:srgbClr val="FF0000"/>
                </a:solidFill>
                <a:latin typeface="+mn-lt"/>
              </a:rPr>
              <a:t>Rb</a:t>
            </a:r>
            <a:r>
              <a:rPr kumimoji="1" lang="en-US" altLang="zh-CN" sz="2800" dirty="0" smtClean="0">
                <a:solidFill>
                  <a:srgbClr val="FF0000"/>
                </a:solidFill>
                <a:latin typeface="+mn-lt"/>
              </a:rPr>
              <a:t>, Cs</a:t>
            </a:r>
            <a:r>
              <a:rPr kumimoji="1" lang="en-US" altLang="zh-CN" sz="2800" dirty="0">
                <a:latin typeface="+mn-lt"/>
              </a:rPr>
              <a:t>)</a:t>
            </a:r>
            <a:endParaRPr kumimoji="1" lang="en-US" altLang="zh-CN" sz="2800" dirty="0">
              <a:latin typeface="+mn-lt"/>
            </a:endParaRPr>
          </a:p>
        </p:txBody>
      </p:sp>
      <p:sp>
        <p:nvSpPr>
          <p:cNvPr id="590860" name="Text Box 12"/>
          <p:cNvSpPr txBox="1">
            <a:spLocks noChangeArrowheads="1"/>
          </p:cNvSpPr>
          <p:nvPr/>
        </p:nvSpPr>
        <p:spPr bwMode="auto">
          <a:xfrm>
            <a:off x="6892608" y="3708381"/>
            <a:ext cx="233838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0000FF"/>
                </a:solidFill>
                <a:latin typeface="+mn-lt"/>
              </a:rPr>
              <a:t>MO</a:t>
            </a:r>
            <a:r>
              <a:rPr kumimoji="1" lang="en-US" altLang="zh-CN" sz="2800" baseline="-25000" dirty="0">
                <a:solidFill>
                  <a:srgbClr val="0000FF"/>
                </a:solidFill>
                <a:latin typeface="+mn-lt"/>
              </a:rPr>
              <a:t>3</a:t>
            </a:r>
            <a:r>
              <a:rPr kumimoji="1" lang="en-US" altLang="zh-CN" sz="2800" dirty="0">
                <a:latin typeface="+mn-lt"/>
              </a:rPr>
              <a:t> (</a:t>
            </a:r>
            <a:r>
              <a:rPr kumimoji="1" lang="en-US" altLang="zh-CN" sz="2800" dirty="0" smtClean="0">
                <a:latin typeface="+mn-lt"/>
              </a:rPr>
              <a:t>M=</a:t>
            </a:r>
            <a:r>
              <a:rPr kumimoji="1" lang="en-US" altLang="zh-CN" sz="2800" dirty="0" smtClean="0">
                <a:solidFill>
                  <a:srgbClr val="0000FF"/>
                </a:solidFill>
                <a:latin typeface="+mn-lt"/>
              </a:rPr>
              <a:t>K, </a:t>
            </a:r>
            <a:r>
              <a:rPr kumimoji="1" lang="en-US" altLang="zh-CN" sz="2800" dirty="0" err="1" smtClean="0">
                <a:solidFill>
                  <a:srgbClr val="0000FF"/>
                </a:solidFill>
                <a:latin typeface="+mn-lt"/>
              </a:rPr>
              <a:t>Rb</a:t>
            </a:r>
            <a:r>
              <a:rPr kumimoji="1" lang="en-US" altLang="zh-CN" sz="2800" dirty="0" smtClean="0">
                <a:solidFill>
                  <a:srgbClr val="0000FF"/>
                </a:solidFill>
                <a:latin typeface="+mn-lt"/>
              </a:rPr>
              <a:t>, Cs</a:t>
            </a:r>
            <a:r>
              <a:rPr kumimoji="1" lang="en-US" altLang="zh-CN" sz="2800" dirty="0">
                <a:latin typeface="+mn-lt"/>
              </a:rPr>
              <a:t>)</a:t>
            </a:r>
            <a:endParaRPr kumimoji="1" lang="en-US" altLang="zh-CN" sz="2800" dirty="0">
              <a:latin typeface="+mn-lt"/>
            </a:endParaRPr>
          </a:p>
        </p:txBody>
      </p:sp>
      <p:sp>
        <p:nvSpPr>
          <p:cNvPr id="590861" name="Rectangle 13"/>
          <p:cNvSpPr>
            <a:spLocks noChangeArrowheads="1"/>
          </p:cNvSpPr>
          <p:nvPr/>
        </p:nvSpPr>
        <p:spPr bwMode="auto">
          <a:xfrm>
            <a:off x="1116013" y="5084763"/>
            <a:ext cx="7561262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dirty="0"/>
              <a:t>体积较大的</a:t>
            </a:r>
            <a:r>
              <a:rPr kumimoji="1" lang="zh-CN" altLang="en-US" dirty="0">
                <a:solidFill>
                  <a:srgbClr val="0000FF"/>
                </a:solidFill>
              </a:rPr>
              <a:t>过氧阴离子、超氧阴离子和臭氧阴离子</a:t>
            </a:r>
            <a:r>
              <a:rPr kumimoji="1" lang="zh-CN" altLang="en-US" dirty="0"/>
              <a:t>更易被</a:t>
            </a:r>
            <a:r>
              <a:rPr kumimoji="1" lang="zh-CN" altLang="en-US" dirty="0">
                <a:solidFill>
                  <a:srgbClr val="FF0000"/>
                </a:solidFill>
              </a:rPr>
              <a:t>较大的金属阳离子</a:t>
            </a:r>
            <a:r>
              <a:rPr kumimoji="1" lang="zh-CN" altLang="en-US" dirty="0"/>
              <a:t>所稳定</a:t>
            </a:r>
            <a:endParaRPr kumimoji="1" lang="zh-CN" altLang="en-US" dirty="0"/>
          </a:p>
        </p:txBody>
      </p:sp>
      <p:sp>
        <p:nvSpPr>
          <p:cNvPr id="590862" name="Rectangle 14"/>
          <p:cNvSpPr>
            <a:spLocks noChangeArrowheads="1"/>
          </p:cNvSpPr>
          <p:nvPr/>
        </p:nvSpPr>
        <p:spPr bwMode="auto">
          <a:xfrm>
            <a:off x="1370013" y="1843088"/>
            <a:ext cx="2520950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>
                <a:solidFill>
                  <a:srgbClr val="111111"/>
                </a:solidFill>
              </a:rPr>
              <a:t>种类多样性</a:t>
            </a:r>
            <a:endParaRPr kumimoji="1" lang="zh-CN" altLang="en-US">
              <a:solidFill>
                <a:srgbClr val="111111"/>
              </a:solidFill>
            </a:endParaRPr>
          </a:p>
        </p:txBody>
      </p:sp>
      <p:sp>
        <p:nvSpPr>
          <p:cNvPr id="16" name="Rectangle 182"/>
          <p:cNvSpPr>
            <a:spLocks noChangeArrowheads="1"/>
          </p:cNvSpPr>
          <p:nvPr/>
        </p:nvSpPr>
        <p:spPr bwMode="auto">
          <a:xfrm>
            <a:off x="827088" y="201613"/>
            <a:ext cx="691515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rgbClr val="0000FF"/>
                </a:solidFill>
                <a:latin typeface="+mn-lt"/>
                <a:ea typeface="+mj-ea"/>
              </a:rPr>
              <a:t>9.1.3 </a:t>
            </a:r>
            <a:r>
              <a:rPr lang="zh-CN" altLang="en-US" sz="4000" dirty="0">
                <a:solidFill>
                  <a:srgbClr val="0000FF"/>
                </a:solidFill>
                <a:latin typeface="+mn-lt"/>
                <a:ea typeface="+mj-ea"/>
              </a:rPr>
              <a:t>碱金属和碱土金属化合物</a:t>
            </a:r>
            <a:endParaRPr lang="zh-CN" altLang="en-US" sz="4000" dirty="0">
              <a:solidFill>
                <a:srgbClr val="0000FF"/>
              </a:solidFill>
              <a:latin typeface="+mn-lt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9085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908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9085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9085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9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9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9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9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0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0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2" grpId="0"/>
      <p:bldP spid="590853" grpId="0" animBg="1" autoUpdateAnimBg="0"/>
      <p:bldP spid="590854" grpId="0" animBg="1" autoUpdateAnimBg="0"/>
      <p:bldP spid="590855" grpId="0" animBg="1" autoUpdateAnimBg="0"/>
      <p:bldP spid="590856" grpId="0" animBg="1" autoUpdateAnimBg="0"/>
      <p:bldP spid="590857" grpId="0"/>
      <p:bldP spid="590858" grpId="0"/>
      <p:bldP spid="590859" grpId="0"/>
      <p:bldP spid="590860" grpId="0"/>
      <p:bldP spid="590861" grpId="0"/>
      <p:bldP spid="59086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079" name="Group 183"/>
          <p:cNvGraphicFramePr>
            <a:graphicFrameLocks noGrp="1"/>
          </p:cNvGraphicFramePr>
          <p:nvPr>
            <p:ph/>
          </p:nvPr>
        </p:nvGraphicFramePr>
        <p:xfrm>
          <a:off x="323528" y="1412776"/>
          <a:ext cx="9144000" cy="3240087"/>
        </p:xfrm>
        <a:graphic>
          <a:graphicData uri="http://schemas.openxmlformats.org/drawingml/2006/table">
            <a:tbl>
              <a:tblPr/>
              <a:tblGrid>
                <a:gridCol w="1835150"/>
                <a:gridCol w="1296988"/>
                <a:gridCol w="1439862"/>
                <a:gridCol w="1524000"/>
                <a:gridCol w="1524000"/>
                <a:gridCol w="1524000"/>
              </a:tblGrid>
              <a:tr h="57917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 </a:t>
                      </a: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氧化物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Li</a:t>
                      </a:r>
                      <a:r>
                        <a:rPr kumimoji="0" lang="en-US" altLang="zh-CN" sz="32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2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O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Na</a:t>
                      </a:r>
                      <a:r>
                        <a:rPr kumimoji="0" lang="en-US" altLang="zh-CN" sz="3200" b="1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2</a:t>
                      </a: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O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K</a:t>
                      </a:r>
                      <a:r>
                        <a:rPr kumimoji="0" lang="en-US" altLang="zh-CN" sz="32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2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O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Rb</a:t>
                      </a:r>
                      <a:r>
                        <a:rPr kumimoji="0" lang="en-US" altLang="zh-CN" sz="3200" b="1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2</a:t>
                      </a: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O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Cs</a:t>
                      </a:r>
                      <a:r>
                        <a:rPr kumimoji="0" lang="en-US" altLang="zh-CN" sz="3200" b="1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2</a:t>
                      </a: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O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7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颜 色</a:t>
                      </a: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白色</a:t>
                      </a: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白色</a:t>
                      </a: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淡黄色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亮黄色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橙黄色</a:t>
                      </a: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20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热稳定性</a:t>
                      </a: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从左到右逐渐降低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477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熔 点</a:t>
                      </a: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从左到右逐渐降低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477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与水作用</a:t>
                      </a:r>
                      <a:endParaRPr kumimoji="0" lang="zh-CN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剧烈程度从左到右依次增强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09069" name="Rectangle 173"/>
          <p:cNvSpPr>
            <a:spLocks noChangeArrowheads="1"/>
          </p:cNvSpPr>
          <p:nvPr/>
        </p:nvSpPr>
        <p:spPr bwMode="auto">
          <a:xfrm>
            <a:off x="1691680" y="550367"/>
            <a:ext cx="58592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碱金属氧化物的性质见下表 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9734" name="灯片编号占位符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08C7A0-F624-450D-BB89-1FC972BA1081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06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1259632" y="476672"/>
            <a:ext cx="7221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碱土金属氧化物的物理性质见下表所示 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aphicFrame>
        <p:nvGraphicFramePr>
          <p:cNvPr id="256245" name="Group 245"/>
          <p:cNvGraphicFramePr>
            <a:graphicFrameLocks noGrp="1"/>
          </p:cNvGraphicFramePr>
          <p:nvPr>
            <p:ph/>
          </p:nvPr>
        </p:nvGraphicFramePr>
        <p:xfrm>
          <a:off x="179512" y="1268760"/>
          <a:ext cx="9144000" cy="4268788"/>
        </p:xfrm>
        <a:graphic>
          <a:graphicData uri="http://schemas.openxmlformats.org/drawingml/2006/table">
            <a:tbl>
              <a:tblPr/>
              <a:tblGrid>
                <a:gridCol w="1763713"/>
                <a:gridCol w="1512887"/>
                <a:gridCol w="1511300"/>
                <a:gridCol w="1512888"/>
                <a:gridCol w="1439862"/>
                <a:gridCol w="1403350"/>
              </a:tblGrid>
              <a:tr h="58722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氧 化 物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BeO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MgO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CaO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SrO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BaO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1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颜    色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白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白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白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白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白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84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熔 点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(K)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2803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3125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2887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2693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2191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硬度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(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金刚石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=10)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9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6.5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4.5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3.8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3.3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88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热稳定性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从左到右逐渐降低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(</a:t>
                      </a:r>
                      <a:r>
                        <a:rPr kumimoji="0" lang="en-US" altLang="zh-C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BeO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例外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9448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与水作用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剧烈程度从</a:t>
                      </a:r>
                      <a:r>
                        <a:rPr kumimoji="0" lang="en-US" altLang="zh-C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CaO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到</a:t>
                      </a:r>
                      <a:r>
                        <a:rPr kumimoji="0" lang="en-US" altLang="zh-C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BaO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依次增大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(</a:t>
                      </a:r>
                      <a:r>
                        <a:rPr kumimoji="0" lang="en-US" altLang="zh-C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BeO,MgO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难溶于水</a:t>
                      </a: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476375" y="5661248"/>
            <a:ext cx="69326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Be</a:t>
            </a:r>
            <a:r>
              <a:rPr kumimoji="1"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离子半径小于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Mg</a:t>
            </a:r>
            <a:r>
              <a:rPr kumimoji="1"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离子势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Z/r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大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 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则离子极化能力比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Mg</a:t>
            </a:r>
            <a:r>
              <a:rPr kumimoji="1"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2+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强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 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导致</a:t>
            </a:r>
            <a:r>
              <a:rPr kumimoji="1"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BeO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中共价键成分增加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0767" name="灯片编号占位符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4C9212-449E-47C7-B346-769CF6E29C92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08253" y="764704"/>
            <a:ext cx="7335787" cy="3631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endParaRPr lang="en-US" altLang="zh-CN" dirty="0" smtClean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>
              <a:lnSpc>
                <a:spcPct val="125000"/>
              </a:lnSpc>
            </a:pPr>
            <a:r>
              <a:rPr lang="zh-CN" altLang="en-US" dirty="0" smtClean="0">
                <a:solidFill>
                  <a:srgbClr val="0000FF"/>
                </a:solidFill>
                <a:sym typeface="Wingdings" panose="05000000000000000000" pitchFamily="2" charset="2"/>
              </a:rPr>
              <a:t>超氧化物</a:t>
            </a:r>
            <a:r>
              <a:rPr lang="zh-CN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：</a:t>
            </a:r>
            <a:r>
              <a:rPr lang="zh-CN" altLang="en-US" dirty="0">
                <a:sym typeface="Wingdings" panose="05000000000000000000" pitchFamily="2" charset="2"/>
              </a:rPr>
              <a:t>有</a:t>
            </a:r>
            <a:r>
              <a:rPr lang="zh-CN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颜色和顺磁性 </a:t>
            </a:r>
            <a:r>
              <a:rPr lang="en-US" altLang="zh-CN" dirty="0">
                <a:solidFill>
                  <a:srgbClr val="000000"/>
                </a:solidFill>
                <a:sym typeface="Wingdings" panose="05000000000000000000" pitchFamily="2" charset="2"/>
              </a:rPr>
              <a:t>(O</a:t>
            </a:r>
            <a:r>
              <a:rPr lang="en-US" altLang="zh-CN" baseline="-25000" dirty="0">
                <a:solidFill>
                  <a:srgbClr val="000000"/>
                </a:solidFill>
                <a:sym typeface="Wingdings" panose="05000000000000000000" pitchFamily="2" charset="2"/>
              </a:rPr>
              <a:t>2</a:t>
            </a:r>
            <a:r>
              <a:rPr lang="en-US" altLang="zh-CN" baseline="30000" dirty="0">
                <a:solidFill>
                  <a:srgbClr val="000000"/>
                </a:solidFill>
                <a:sym typeface="Wingdings" panose="05000000000000000000" pitchFamily="2" charset="2"/>
              </a:rPr>
              <a:t>- </a:t>
            </a:r>
            <a:r>
              <a:rPr lang="zh-CN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有成单电子</a:t>
            </a:r>
            <a:r>
              <a:rPr lang="en-US" altLang="zh-CN" dirty="0">
                <a:solidFill>
                  <a:srgbClr val="000000"/>
                </a:solidFill>
                <a:sym typeface="Wingdings" panose="05000000000000000000" pitchFamily="2" charset="2"/>
              </a:rPr>
              <a:t>)</a:t>
            </a:r>
            <a:endParaRPr lang="zh-CN" altLang="en-US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>
              <a:lnSpc>
                <a:spcPct val="125000"/>
              </a:lnSpc>
            </a:pPr>
            <a:r>
              <a:rPr lang="en-US" altLang="zh-CN" dirty="0">
                <a:sym typeface="Wingdings" panose="05000000000000000000" pitchFamily="2" charset="2"/>
              </a:rPr>
              <a:t>    KO</a:t>
            </a:r>
            <a:r>
              <a:rPr lang="en-US" altLang="zh-CN" baseline="-25000" dirty="0">
                <a:sym typeface="Wingdings" panose="05000000000000000000" pitchFamily="2" charset="2"/>
              </a:rPr>
              <a:t>2</a:t>
            </a:r>
            <a:r>
              <a:rPr lang="zh-CN" altLang="en-US" dirty="0">
                <a:sym typeface="Wingdings" panose="05000000000000000000" pitchFamily="2" charset="2"/>
              </a:rPr>
              <a:t>：橙黄色；</a:t>
            </a:r>
            <a:r>
              <a:rPr lang="en-US" altLang="zh-CN" dirty="0">
                <a:sym typeface="Wingdings" panose="05000000000000000000" pitchFamily="2" charset="2"/>
              </a:rPr>
              <a:t>RbO</a:t>
            </a:r>
            <a:r>
              <a:rPr lang="en-US" altLang="zh-CN" baseline="-25000" dirty="0">
                <a:sym typeface="Wingdings" panose="05000000000000000000" pitchFamily="2" charset="2"/>
              </a:rPr>
              <a:t>2</a:t>
            </a:r>
            <a:r>
              <a:rPr lang="zh-CN" altLang="en-US" dirty="0">
                <a:sym typeface="Wingdings" panose="05000000000000000000" pitchFamily="2" charset="2"/>
              </a:rPr>
              <a:t>：深棕色</a:t>
            </a:r>
            <a:endParaRPr lang="en-US" altLang="zh-CN" dirty="0">
              <a:sym typeface="Wingdings" panose="05000000000000000000" pitchFamily="2" charset="2"/>
            </a:endParaRPr>
          </a:p>
          <a:p>
            <a:pPr>
              <a:lnSpc>
                <a:spcPct val="125000"/>
              </a:lnSpc>
            </a:pPr>
            <a:r>
              <a:rPr lang="en-US" altLang="zh-CN" dirty="0">
                <a:sym typeface="Wingdings" panose="05000000000000000000" pitchFamily="2" charset="2"/>
              </a:rPr>
              <a:t>    CsO</a:t>
            </a:r>
            <a:r>
              <a:rPr lang="en-US" altLang="zh-CN" baseline="-25000" dirty="0">
                <a:sym typeface="Wingdings" panose="05000000000000000000" pitchFamily="2" charset="2"/>
              </a:rPr>
              <a:t>2</a:t>
            </a:r>
            <a:r>
              <a:rPr lang="zh-CN" altLang="en-US" dirty="0">
                <a:sym typeface="Wingdings" panose="05000000000000000000" pitchFamily="2" charset="2"/>
              </a:rPr>
              <a:t>：</a:t>
            </a:r>
            <a:r>
              <a:rPr lang="zh-CN" altLang="en-US" dirty="0" smtClean="0">
                <a:sym typeface="Wingdings" panose="05000000000000000000" pitchFamily="2" charset="2"/>
              </a:rPr>
              <a:t>深黄色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>
              <a:lnSpc>
                <a:spcPct val="125000"/>
              </a:lnSpc>
            </a:pPr>
            <a:r>
              <a:rPr lang="en-US" altLang="zh-CN" sz="2400" b="0" dirty="0">
                <a:sym typeface="Wingdings" panose="05000000000000000000" pitchFamily="2" charset="2"/>
              </a:rPr>
              <a:t>https://</a:t>
            </a:r>
            <a:r>
              <a:rPr lang="en-US" altLang="zh-CN" sz="2400" b="0" dirty="0" smtClean="0">
                <a:sym typeface="Wingdings" panose="05000000000000000000" pitchFamily="2" charset="2"/>
              </a:rPr>
              <a:t>en.wikipedia.org/wiki/Potassium_superoxide</a:t>
            </a:r>
            <a:endParaRPr lang="zh-CN" altLang="en-US" sz="2400" b="0" dirty="0"/>
          </a:p>
        </p:txBody>
      </p:sp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8459788" y="6165850"/>
            <a:ext cx="4159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3348FFF2-D117-456D-8E5D-1B2A956CB514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>
                <a:ea typeface="ˎ̥"/>
                <a:cs typeface="ˎ̥"/>
              </a:rPr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D1DF8D65-B770-4638-B9AA-60E26DDE9D5A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>
                <a:ea typeface="ˎ̥"/>
                <a:cs typeface="ˎ̥"/>
              </a:rPr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908050" y="333375"/>
            <a:ext cx="8101013" cy="5213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71475" indent="-371475">
              <a:lnSpc>
                <a:spcPct val="130000"/>
              </a:lnSpc>
            </a:pPr>
            <a:r>
              <a:rPr lang="zh-CN" altLang="en-US" dirty="0">
                <a:solidFill>
                  <a:srgbClr val="0000FF"/>
                </a:solidFill>
              </a:rPr>
              <a:t>氧化物的化学性质：</a:t>
            </a:r>
            <a:endParaRPr lang="zh-CN" altLang="en-US" dirty="0">
              <a:solidFill>
                <a:srgbClr val="0000FF"/>
              </a:solidFill>
            </a:endParaRPr>
          </a:p>
          <a:p>
            <a:pPr marL="371475" indent="-371475">
              <a:lnSpc>
                <a:spcPct val="130000"/>
              </a:lnSpc>
              <a:buFontTx/>
              <a:buAutoNum type="romanLcPeriod"/>
            </a:pPr>
            <a:r>
              <a:rPr lang="zh-CN" altLang="en-US" dirty="0"/>
              <a:t>溶于水形成 </a:t>
            </a:r>
            <a:r>
              <a:rPr lang="en-US" altLang="zh-CN" dirty="0"/>
              <a:t>M(OH)</a:t>
            </a:r>
            <a:r>
              <a:rPr lang="en-US" altLang="zh-CN" baseline="-25000" dirty="0"/>
              <a:t>n</a:t>
            </a:r>
            <a:r>
              <a:rPr lang="zh-CN" altLang="en-US" dirty="0"/>
              <a:t>：</a:t>
            </a:r>
            <a:r>
              <a:rPr lang="en-US" altLang="zh-CN" dirty="0" err="1">
                <a:solidFill>
                  <a:srgbClr val="FF0000"/>
                </a:solidFill>
              </a:rPr>
              <a:t>BeO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en-US" altLang="zh-CN" dirty="0" err="1">
                <a:solidFill>
                  <a:srgbClr val="FF0000"/>
                </a:solidFill>
              </a:rPr>
              <a:t>MgO</a:t>
            </a:r>
            <a:r>
              <a:rPr lang="zh-CN" altLang="en-US" dirty="0"/>
              <a:t>难溶于水</a:t>
            </a:r>
            <a:endParaRPr lang="zh-CN" altLang="en-US" dirty="0"/>
          </a:p>
          <a:p>
            <a:pPr marL="371475" indent="-371475">
              <a:lnSpc>
                <a:spcPct val="130000"/>
              </a:lnSpc>
            </a:pPr>
            <a:r>
              <a:rPr lang="en-US" altLang="zh-CN" dirty="0"/>
              <a:t>ii.  </a:t>
            </a:r>
            <a:r>
              <a:rPr lang="zh-CN" altLang="en-US" dirty="0"/>
              <a:t>碱性氧化物：与</a:t>
            </a:r>
            <a:r>
              <a:rPr lang="zh-CN" altLang="en-US" dirty="0">
                <a:solidFill>
                  <a:srgbClr val="0000CC"/>
                </a:solidFill>
              </a:rPr>
              <a:t>酸</a:t>
            </a:r>
            <a:r>
              <a:rPr lang="en-US" altLang="zh-CN" dirty="0">
                <a:solidFill>
                  <a:srgbClr val="0000CC"/>
                </a:solidFill>
              </a:rPr>
              <a:t>/</a:t>
            </a:r>
            <a:r>
              <a:rPr lang="zh-CN" altLang="en-US" dirty="0">
                <a:solidFill>
                  <a:srgbClr val="0000CC"/>
                </a:solidFill>
              </a:rPr>
              <a:t>酸性氧化物</a:t>
            </a:r>
            <a:r>
              <a:rPr lang="zh-CN" altLang="en-US" dirty="0"/>
              <a:t>反应</a:t>
            </a:r>
            <a:endParaRPr lang="zh-CN" altLang="en-US" dirty="0"/>
          </a:p>
          <a:p>
            <a:pPr marL="371475" indent="-371475">
              <a:lnSpc>
                <a:spcPct val="130000"/>
              </a:lnSpc>
            </a:pPr>
            <a:r>
              <a:rPr lang="en-US" altLang="zh-CN" dirty="0" smtClean="0"/>
              <a:t>iii.  </a:t>
            </a:r>
            <a:r>
              <a:rPr lang="en-US" altLang="zh-CN" dirty="0" smtClean="0">
                <a:solidFill>
                  <a:srgbClr val="0000FF"/>
                </a:solidFill>
              </a:rPr>
              <a:t>O</a:t>
            </a:r>
            <a:r>
              <a:rPr lang="en-US" altLang="zh-CN" baseline="-25000" dirty="0" smtClean="0">
                <a:solidFill>
                  <a:srgbClr val="0000FF"/>
                </a:solidFill>
              </a:rPr>
              <a:t>2</a:t>
            </a:r>
            <a:r>
              <a:rPr lang="en-US" altLang="zh-CN" baseline="30000" dirty="0" smtClean="0">
                <a:solidFill>
                  <a:srgbClr val="0000FF"/>
                </a:solidFill>
              </a:rPr>
              <a:t>2-</a:t>
            </a:r>
            <a:r>
              <a:rPr lang="en-US" altLang="zh-CN" dirty="0" smtClean="0">
                <a:solidFill>
                  <a:srgbClr val="0000FF"/>
                </a:solidFill>
              </a:rPr>
              <a:t>、O</a:t>
            </a:r>
            <a:r>
              <a:rPr lang="en-US" altLang="zh-CN" baseline="-25000" dirty="0" smtClean="0">
                <a:solidFill>
                  <a:srgbClr val="0000FF"/>
                </a:solidFill>
              </a:rPr>
              <a:t>2</a:t>
            </a:r>
            <a:r>
              <a:rPr lang="en-US" altLang="zh-CN" baseline="30000" dirty="0" smtClean="0">
                <a:solidFill>
                  <a:srgbClr val="0000FF"/>
                </a:solidFill>
              </a:rPr>
              <a:t>-</a:t>
            </a:r>
            <a:r>
              <a:rPr lang="zh-CN" altLang="en-US" dirty="0" smtClean="0">
                <a:solidFill>
                  <a:srgbClr val="0000FF"/>
                </a:solidFill>
              </a:rPr>
              <a:t>和</a:t>
            </a:r>
            <a:r>
              <a:rPr lang="en-US" altLang="zh-CN" dirty="0" smtClean="0">
                <a:solidFill>
                  <a:srgbClr val="0000FF"/>
                </a:solidFill>
              </a:rPr>
              <a:t>O</a:t>
            </a:r>
            <a:r>
              <a:rPr lang="en-US" altLang="zh-CN" baseline="-25000" dirty="0" smtClean="0">
                <a:solidFill>
                  <a:srgbClr val="0000FF"/>
                </a:solidFill>
              </a:rPr>
              <a:t>3</a:t>
            </a:r>
            <a:r>
              <a:rPr lang="en-US" altLang="zh-CN" baseline="30000" dirty="0" smtClean="0">
                <a:solidFill>
                  <a:srgbClr val="0000FF"/>
                </a:solidFill>
              </a:rPr>
              <a:t>-</a:t>
            </a:r>
            <a:r>
              <a:rPr lang="zh-CN" altLang="en-US" dirty="0">
                <a:solidFill>
                  <a:srgbClr val="0000FF"/>
                </a:solidFill>
              </a:rPr>
              <a:t>有氧</a:t>
            </a:r>
            <a:r>
              <a:rPr lang="zh-CN" altLang="en-US" dirty="0" smtClean="0">
                <a:solidFill>
                  <a:srgbClr val="0000FF"/>
                </a:solidFill>
              </a:rPr>
              <a:t>化性</a:t>
            </a:r>
            <a:endParaRPr lang="zh-CN" altLang="en-US" dirty="0">
              <a:solidFill>
                <a:srgbClr val="0000FF"/>
              </a:solidFill>
            </a:endParaRPr>
          </a:p>
          <a:p>
            <a:pPr marL="371475" indent="-371475">
              <a:lnSpc>
                <a:spcPct val="13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Na</a:t>
            </a:r>
            <a:r>
              <a:rPr lang="en-US" altLang="zh-CN" baseline="-25000" dirty="0">
                <a:solidFill>
                  <a:srgbClr val="FF0000"/>
                </a:solidFill>
              </a:rPr>
              <a:t>2</a:t>
            </a:r>
            <a:r>
              <a:rPr lang="en-US" altLang="zh-CN" dirty="0">
                <a:solidFill>
                  <a:srgbClr val="FF0000"/>
                </a:solidFill>
              </a:rPr>
              <a:t>O</a:t>
            </a:r>
            <a:r>
              <a:rPr lang="en-US" altLang="zh-CN" baseline="-25000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  <a:r>
              <a:rPr lang="zh-CN" altLang="en-US" dirty="0">
                <a:sym typeface="Wingdings" panose="05000000000000000000" pitchFamily="2" charset="2"/>
              </a:rPr>
              <a:t>氧化剂、</a:t>
            </a:r>
            <a:r>
              <a:rPr lang="zh-CN" altLang="en-US" dirty="0" smtClean="0">
                <a:sym typeface="Wingdings" panose="05000000000000000000" pitchFamily="2" charset="2"/>
              </a:rPr>
              <a:t>漂白剂</a:t>
            </a:r>
            <a:r>
              <a:rPr lang="zh-CN" altLang="en-US" dirty="0">
                <a:sym typeface="Wingdings" panose="05000000000000000000" pitchFamily="2" charset="2"/>
              </a:rPr>
              <a:t>和</a:t>
            </a:r>
            <a:r>
              <a:rPr lang="zh-CN" altLang="en-US" dirty="0" smtClean="0">
                <a:sym typeface="Wingdings" panose="05000000000000000000" pitchFamily="2" charset="2"/>
              </a:rPr>
              <a:t>氧气</a:t>
            </a:r>
            <a:r>
              <a:rPr lang="zh-CN" altLang="en-US" dirty="0">
                <a:sym typeface="Wingdings" panose="05000000000000000000" pitchFamily="2" charset="2"/>
              </a:rPr>
              <a:t>发生剂</a:t>
            </a:r>
            <a:endParaRPr lang="zh-CN" altLang="en-US" dirty="0"/>
          </a:p>
          <a:p>
            <a:pPr marL="371475" indent="-371475">
              <a:lnSpc>
                <a:spcPct val="130000"/>
              </a:lnSpc>
            </a:pPr>
            <a:r>
              <a:rPr kumimoji="1" lang="zh-CN" altLang="en-US" dirty="0"/>
              <a:t>       </a:t>
            </a:r>
            <a:r>
              <a:rPr kumimoji="1" lang="en-US" altLang="zh-CN" dirty="0"/>
              <a:t>Na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O</a:t>
            </a:r>
            <a:r>
              <a:rPr kumimoji="1" lang="en-US" altLang="zh-CN" baseline="-25000" dirty="0"/>
              <a:t>2</a:t>
            </a:r>
            <a:r>
              <a:rPr kumimoji="1" lang="zh-CN" altLang="en-US" dirty="0"/>
              <a:t>＋</a:t>
            </a:r>
            <a:r>
              <a:rPr kumimoji="1" lang="en-US" altLang="zh-CN" dirty="0"/>
              <a:t>2H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O</a:t>
            </a:r>
            <a:r>
              <a:rPr kumimoji="1" lang="zh-CN" altLang="en-US" dirty="0"/>
              <a:t>＝ </a:t>
            </a:r>
            <a:r>
              <a:rPr kumimoji="1" lang="en-US" altLang="zh-CN" dirty="0"/>
              <a:t>H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O</a:t>
            </a:r>
            <a:r>
              <a:rPr kumimoji="1" lang="en-US" altLang="zh-CN" baseline="-25000" dirty="0"/>
              <a:t>2</a:t>
            </a:r>
            <a:r>
              <a:rPr kumimoji="1" lang="zh-CN" altLang="en-US" dirty="0"/>
              <a:t>＋</a:t>
            </a:r>
            <a:r>
              <a:rPr kumimoji="1" lang="en-US" altLang="zh-CN" dirty="0"/>
              <a:t>2NaOH</a:t>
            </a:r>
            <a:endParaRPr kumimoji="1" lang="en-US" altLang="zh-CN" dirty="0"/>
          </a:p>
          <a:p>
            <a:pPr marL="371475" indent="-371475">
              <a:lnSpc>
                <a:spcPct val="130000"/>
              </a:lnSpc>
            </a:pPr>
            <a:r>
              <a:rPr kumimoji="1" lang="en-US" altLang="zh-CN" dirty="0"/>
              <a:t>       </a:t>
            </a:r>
            <a:r>
              <a:rPr kumimoji="1" lang="en-US" altLang="zh-CN" dirty="0" smtClean="0"/>
              <a:t>             2H</a:t>
            </a:r>
            <a:r>
              <a:rPr kumimoji="1" lang="en-US" altLang="zh-CN" baseline="-25000" dirty="0" smtClean="0"/>
              <a:t>2</a:t>
            </a:r>
            <a:r>
              <a:rPr kumimoji="1" lang="en-US" altLang="zh-CN" dirty="0" smtClean="0"/>
              <a:t>O</a:t>
            </a:r>
            <a:r>
              <a:rPr kumimoji="1" lang="en-US" altLang="zh-CN" baseline="-25000" dirty="0" smtClean="0"/>
              <a:t>2</a:t>
            </a:r>
            <a:r>
              <a:rPr kumimoji="1" lang="zh-CN" altLang="en-US" dirty="0"/>
              <a:t>＝  </a:t>
            </a:r>
            <a:r>
              <a:rPr kumimoji="1" lang="en-US" altLang="zh-CN" dirty="0"/>
              <a:t>2H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O</a:t>
            </a:r>
            <a:r>
              <a:rPr kumimoji="1" lang="zh-CN" altLang="en-US" dirty="0"/>
              <a:t>＋</a:t>
            </a:r>
            <a:r>
              <a:rPr kumimoji="1" lang="en-US" altLang="zh-CN" dirty="0"/>
              <a:t>O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↑      </a:t>
            </a:r>
            <a:endParaRPr kumimoji="1" lang="en-US" altLang="zh-CN" dirty="0"/>
          </a:p>
          <a:p>
            <a:pPr marL="371475" indent="-371475">
              <a:lnSpc>
                <a:spcPct val="130000"/>
              </a:lnSpc>
            </a:pPr>
            <a:r>
              <a:rPr kumimoji="1" lang="en-US" altLang="zh-CN" dirty="0"/>
              <a:t>       2Na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O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+CO</a:t>
            </a:r>
            <a:r>
              <a:rPr kumimoji="1" lang="en-US" altLang="zh-CN" baseline="-25000" dirty="0"/>
              <a:t>2</a:t>
            </a:r>
            <a:r>
              <a:rPr kumimoji="1" lang="zh-CN" altLang="en-US" dirty="0"/>
              <a:t>＝ </a:t>
            </a:r>
            <a:r>
              <a:rPr kumimoji="1" lang="en-US" altLang="zh-CN" dirty="0"/>
              <a:t>2 Na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CO</a:t>
            </a:r>
            <a:r>
              <a:rPr kumimoji="1" lang="en-US" altLang="zh-CN" baseline="-25000" dirty="0"/>
              <a:t>3  </a:t>
            </a:r>
            <a:r>
              <a:rPr kumimoji="1" lang="en-US" altLang="zh-CN" dirty="0"/>
              <a:t>+  O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 ↑</a:t>
            </a:r>
            <a:endParaRPr kumimoji="1"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6"/>
          <p:cNvSpPr>
            <a:spLocks noChangeArrowheads="1"/>
          </p:cNvSpPr>
          <p:nvPr/>
        </p:nvSpPr>
        <p:spPr bwMode="auto">
          <a:xfrm>
            <a:off x="7885113" y="6167438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39C88E7C-9335-407B-9CAA-96EB7E448379}" type="slidenum">
              <a:rPr kumimoji="1" lang="en-US" altLang="zh-CN" sz="1600">
                <a:solidFill>
                  <a:schemeClr val="bg1"/>
                </a:solidFill>
                <a:ea typeface="ˎ̥"/>
                <a:cs typeface="ˎ̥"/>
              </a:rPr>
            </a:fld>
            <a:r>
              <a:rPr kumimoji="1" lang="en-US" altLang="zh-CN" sz="160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endParaRPr kumimoji="1" lang="en-US" altLang="zh-CN" sz="1600">
              <a:solidFill>
                <a:schemeClr val="tx1"/>
              </a:solidFill>
              <a:ea typeface="ˎ̥"/>
              <a:cs typeface="ˎ̥"/>
            </a:endParaRPr>
          </a:p>
        </p:txBody>
      </p:sp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911225" y="333375"/>
            <a:ext cx="7343775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sz="5400" dirty="0">
                <a:solidFill>
                  <a:schemeClr val="bg1"/>
                </a:solidFill>
                <a:latin typeface="+mj-lt"/>
                <a:ea typeface="华文楷体" panose="02010600040101010101" pitchFamily="65" charset="-122"/>
              </a:rPr>
              <a:t>第</a:t>
            </a:r>
            <a:r>
              <a:rPr lang="en-US" altLang="zh-CN" sz="5400" dirty="0">
                <a:solidFill>
                  <a:schemeClr val="bg1"/>
                </a:solidFill>
                <a:latin typeface="+mj-lt"/>
                <a:ea typeface="华文楷体" panose="02010600040101010101" pitchFamily="65" charset="-122"/>
              </a:rPr>
              <a:t>9</a:t>
            </a:r>
            <a:r>
              <a:rPr lang="zh-CN" altLang="en-US" sz="5400" dirty="0">
                <a:solidFill>
                  <a:schemeClr val="bg1"/>
                </a:solidFill>
                <a:latin typeface="+mj-lt"/>
                <a:ea typeface="华文楷体" panose="02010600040101010101" pitchFamily="65" charset="-122"/>
              </a:rPr>
              <a:t>章 非过渡金属元素</a:t>
            </a:r>
            <a:endParaRPr lang="zh-CN" altLang="en-US" sz="5400" dirty="0">
              <a:solidFill>
                <a:schemeClr val="bg1"/>
              </a:solidFill>
              <a:latin typeface="+mj-lt"/>
              <a:ea typeface="华文楷体" panose="02010600040101010101" pitchFamily="65" charset="-122"/>
            </a:endParaRPr>
          </a:p>
        </p:txBody>
      </p:sp>
      <p:sp>
        <p:nvSpPr>
          <p:cNvPr id="32772" name="Rectangle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484438" y="1557338"/>
            <a:ext cx="540067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9.1 </a:t>
            </a:r>
            <a:r>
              <a:rPr lang="zh-CN" altLang="en-US" sz="4000" dirty="0">
                <a:solidFill>
                  <a:schemeClr val="bg1"/>
                </a:solidFill>
              </a:rPr>
              <a:t>碱金属和碱土金属 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2773" name="Rectangle 29"/>
          <p:cNvSpPr>
            <a:spLocks noChangeArrowheads="1"/>
          </p:cNvSpPr>
          <p:nvPr/>
        </p:nvSpPr>
        <p:spPr bwMode="auto">
          <a:xfrm>
            <a:off x="2484438" y="2419350"/>
            <a:ext cx="417512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9.2 </a:t>
            </a:r>
            <a:r>
              <a:rPr lang="zh-CN" altLang="en-US" sz="4000" dirty="0">
                <a:solidFill>
                  <a:schemeClr val="bg1"/>
                </a:solidFill>
              </a:rPr>
              <a:t>铝分族金属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2774" name="Rectangle 30"/>
          <p:cNvSpPr>
            <a:spLocks noChangeArrowheads="1"/>
          </p:cNvSpPr>
          <p:nvPr/>
        </p:nvSpPr>
        <p:spPr bwMode="auto">
          <a:xfrm>
            <a:off x="2484438" y="3248025"/>
            <a:ext cx="4319587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9.3 </a:t>
            </a:r>
            <a:r>
              <a:rPr lang="zh-CN" altLang="en-US" sz="4000" dirty="0">
                <a:solidFill>
                  <a:schemeClr val="bg1"/>
                </a:solidFill>
              </a:rPr>
              <a:t>锗分族金属 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2775" name="Rectangle 31"/>
          <p:cNvSpPr>
            <a:spLocks noChangeArrowheads="1"/>
          </p:cNvSpPr>
          <p:nvPr/>
        </p:nvSpPr>
        <p:spPr bwMode="auto">
          <a:xfrm>
            <a:off x="2484438" y="4130675"/>
            <a:ext cx="361315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</a:rPr>
              <a:t>9.4 </a:t>
            </a:r>
            <a:r>
              <a:rPr lang="zh-CN" altLang="en-US" sz="4000">
                <a:solidFill>
                  <a:schemeClr val="bg1"/>
                </a:solidFill>
              </a:rPr>
              <a:t>锑分族金属 </a:t>
            </a:r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32776" name="Rectangle 32"/>
          <p:cNvSpPr>
            <a:spLocks noChangeArrowheads="1"/>
          </p:cNvSpPr>
          <p:nvPr/>
        </p:nvSpPr>
        <p:spPr bwMode="auto">
          <a:xfrm>
            <a:off x="2484438" y="4994275"/>
            <a:ext cx="310515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</a:rPr>
              <a:t>9.5 </a:t>
            </a:r>
            <a:r>
              <a:rPr lang="zh-CN" altLang="en-US" sz="4000">
                <a:solidFill>
                  <a:schemeClr val="bg1"/>
                </a:solidFill>
              </a:rPr>
              <a:t>铜族金属 </a:t>
            </a:r>
            <a:endParaRPr lang="zh-CN" altLang="en-US" sz="4000">
              <a:solidFill>
                <a:schemeClr val="bg1"/>
              </a:solidFill>
            </a:endParaRPr>
          </a:p>
        </p:txBody>
      </p:sp>
      <p:pic>
        <p:nvPicPr>
          <p:cNvPr id="32777" name="Picture 35" descr="Ani_128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64941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37" descr="Ani_12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251301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38" descr="Ani_12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3575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39" descr="Ani_12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42211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40" descr="Ani_12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0863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41" descr="Ani_12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59499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3" name="Rectangle 33"/>
          <p:cNvSpPr>
            <a:spLocks noChangeArrowheads="1"/>
          </p:cNvSpPr>
          <p:nvPr/>
        </p:nvSpPr>
        <p:spPr bwMode="auto">
          <a:xfrm>
            <a:off x="2492375" y="5730875"/>
            <a:ext cx="310515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9.6 </a:t>
            </a:r>
            <a:r>
              <a:rPr lang="zh-CN" altLang="en-US" sz="4000" dirty="0">
                <a:solidFill>
                  <a:schemeClr val="bg1"/>
                </a:solidFill>
              </a:rPr>
              <a:t>锌族金属 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0" name="Rectangle 2"/>
          <p:cNvSpPr>
            <a:spLocks noChangeArrowheads="1"/>
          </p:cNvSpPr>
          <p:nvPr/>
        </p:nvSpPr>
        <p:spPr bwMode="auto">
          <a:xfrm>
            <a:off x="7812088" y="6092825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42216CD1-8769-414F-8190-B8878DB40ADC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>
                <a:ea typeface="ˎ̥"/>
                <a:cs typeface="ˎ̥"/>
              </a:rPr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939800" y="304800"/>
            <a:ext cx="8024813" cy="5213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kumimoji="1" lang="en-US" altLang="zh-CN" dirty="0">
                <a:solidFill>
                  <a:srgbClr val="0000FF"/>
                </a:solidFill>
              </a:rPr>
              <a:t>Na</a:t>
            </a:r>
            <a:r>
              <a:rPr kumimoji="1" lang="en-US" altLang="zh-CN" baseline="-25000" dirty="0">
                <a:solidFill>
                  <a:srgbClr val="0000FF"/>
                </a:solidFill>
              </a:rPr>
              <a:t>2</a:t>
            </a:r>
            <a:r>
              <a:rPr kumimoji="1" lang="en-US" altLang="zh-CN" dirty="0">
                <a:solidFill>
                  <a:srgbClr val="0000FF"/>
                </a:solidFill>
              </a:rPr>
              <a:t>O</a:t>
            </a:r>
            <a:r>
              <a:rPr kumimoji="1" lang="en-US" altLang="zh-CN" baseline="-25000" dirty="0">
                <a:solidFill>
                  <a:srgbClr val="0000FF"/>
                </a:solidFill>
              </a:rPr>
              <a:t>2</a:t>
            </a:r>
            <a:r>
              <a:rPr kumimoji="1" lang="zh-CN" altLang="en-US" dirty="0">
                <a:solidFill>
                  <a:srgbClr val="0000FF"/>
                </a:solidFill>
              </a:rPr>
              <a:t>的化学性质</a:t>
            </a:r>
            <a:r>
              <a:rPr kumimoji="1" lang="en-US" altLang="zh-CN" dirty="0">
                <a:solidFill>
                  <a:srgbClr val="0000FF"/>
                </a:solidFill>
              </a:rPr>
              <a:t>(</a:t>
            </a:r>
            <a:r>
              <a:rPr kumimoji="1" lang="zh-CN" altLang="en-US" dirty="0">
                <a:solidFill>
                  <a:srgbClr val="0000FF"/>
                </a:solidFill>
              </a:rPr>
              <a:t>续</a:t>
            </a:r>
            <a:r>
              <a:rPr kumimoji="1" lang="en-US" altLang="zh-CN" dirty="0">
                <a:solidFill>
                  <a:srgbClr val="0000FF"/>
                </a:solidFill>
              </a:rPr>
              <a:t>)</a:t>
            </a:r>
            <a:r>
              <a:rPr kumimoji="1" lang="zh-CN" altLang="en-US" dirty="0">
                <a:solidFill>
                  <a:srgbClr val="0000FF"/>
                </a:solidFill>
              </a:rPr>
              <a:t>      </a:t>
            </a:r>
            <a:endParaRPr kumimoji="1" lang="zh-CN" altLang="en-US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30000"/>
              </a:lnSpc>
            </a:pPr>
            <a:r>
              <a:rPr kumimoji="1" lang="zh-CN" altLang="en-US" dirty="0" smtClean="0"/>
              <a:t>熔融难</a:t>
            </a:r>
            <a:r>
              <a:rPr kumimoji="1" lang="zh-CN" altLang="en-US" dirty="0"/>
              <a:t>溶的金属氧化物 </a:t>
            </a:r>
            <a:endParaRPr kumimoji="1" lang="en-US" altLang="zh-CN" dirty="0"/>
          </a:p>
          <a:p>
            <a:pPr marL="342900" indent="-342900">
              <a:lnSpc>
                <a:spcPct val="130000"/>
              </a:lnSpc>
            </a:pPr>
            <a:r>
              <a:rPr kumimoji="1" lang="zh-CN" altLang="en-US" dirty="0"/>
              <a:t> </a:t>
            </a:r>
            <a:r>
              <a:rPr kumimoji="1" lang="zh-CN" altLang="en-US" dirty="0" smtClean="0"/>
              <a:t>     </a:t>
            </a:r>
            <a:r>
              <a:rPr kumimoji="1" lang="en-US" altLang="zh-CN" dirty="0" smtClean="0">
                <a:solidFill>
                  <a:srgbClr val="0000FF"/>
                </a:solidFill>
              </a:rPr>
              <a:t>Cr</a:t>
            </a:r>
            <a:r>
              <a:rPr kumimoji="1" lang="en-US" altLang="zh-CN" baseline="-25000" dirty="0" smtClean="0">
                <a:solidFill>
                  <a:srgbClr val="0000FF"/>
                </a:solidFill>
              </a:rPr>
              <a:t>2</a:t>
            </a:r>
            <a:r>
              <a:rPr kumimoji="1" lang="en-US" altLang="zh-CN" dirty="0" smtClean="0">
                <a:solidFill>
                  <a:srgbClr val="0000FF"/>
                </a:solidFill>
              </a:rPr>
              <a:t>O</a:t>
            </a:r>
            <a:r>
              <a:rPr kumimoji="1" lang="en-US" altLang="zh-CN" baseline="-25000" dirty="0" smtClean="0">
                <a:solidFill>
                  <a:srgbClr val="0000FF"/>
                </a:solidFill>
              </a:rPr>
              <a:t>3</a:t>
            </a:r>
            <a:r>
              <a:rPr kumimoji="1" lang="en-US" altLang="zh-CN" dirty="0" smtClean="0"/>
              <a:t>+3Na</a:t>
            </a:r>
            <a:r>
              <a:rPr kumimoji="1" lang="en-US" altLang="zh-CN" baseline="-25000" dirty="0" smtClean="0"/>
              <a:t>2</a:t>
            </a:r>
            <a:r>
              <a:rPr kumimoji="1" lang="en-US" altLang="zh-CN" dirty="0" smtClean="0"/>
              <a:t>O</a:t>
            </a:r>
            <a:r>
              <a:rPr kumimoji="1" lang="en-US" altLang="zh-CN" baseline="-25000" dirty="0" smtClean="0"/>
              <a:t>2 </a:t>
            </a:r>
            <a:r>
              <a:rPr kumimoji="1" lang="zh-CN" altLang="en-US" dirty="0"/>
              <a:t>＝  </a:t>
            </a:r>
            <a:r>
              <a:rPr kumimoji="1" lang="en-US" altLang="zh-CN" dirty="0"/>
              <a:t>2 </a:t>
            </a:r>
            <a:r>
              <a:rPr kumimoji="1" lang="en-US" altLang="zh-CN" dirty="0">
                <a:solidFill>
                  <a:srgbClr val="0000FF"/>
                </a:solidFill>
              </a:rPr>
              <a:t>Na</a:t>
            </a:r>
            <a:r>
              <a:rPr kumimoji="1" lang="en-US" altLang="zh-CN" baseline="-25000" dirty="0">
                <a:solidFill>
                  <a:srgbClr val="0000FF"/>
                </a:solidFill>
              </a:rPr>
              <a:t>2</a:t>
            </a:r>
            <a:r>
              <a:rPr kumimoji="1" lang="en-US" altLang="zh-CN" dirty="0">
                <a:solidFill>
                  <a:srgbClr val="0000FF"/>
                </a:solidFill>
              </a:rPr>
              <a:t>CrO</a:t>
            </a:r>
            <a:r>
              <a:rPr kumimoji="1" lang="en-US" altLang="zh-CN" baseline="-25000" dirty="0">
                <a:solidFill>
                  <a:srgbClr val="0000FF"/>
                </a:solidFill>
              </a:rPr>
              <a:t>4</a:t>
            </a:r>
            <a:r>
              <a:rPr kumimoji="1" lang="en-US" altLang="zh-CN" dirty="0"/>
              <a:t>+  Na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O</a:t>
            </a:r>
            <a:endParaRPr kumimoji="1" lang="en-US" altLang="zh-CN" dirty="0"/>
          </a:p>
          <a:p>
            <a:pPr marL="342900" indent="-342900">
              <a:lnSpc>
                <a:spcPct val="130000"/>
              </a:lnSpc>
            </a:pPr>
            <a:r>
              <a:rPr kumimoji="1" lang="en-US" altLang="zh-CN" dirty="0"/>
              <a:t>  </a:t>
            </a:r>
            <a:r>
              <a:rPr kumimoji="1" lang="en-US" altLang="zh-CN" dirty="0" smtClean="0"/>
              <a:t>    MnO</a:t>
            </a:r>
            <a:r>
              <a:rPr kumimoji="1" lang="en-US" altLang="zh-CN" baseline="-25000" dirty="0" smtClean="0"/>
              <a:t>2</a:t>
            </a:r>
            <a:r>
              <a:rPr kumimoji="1" lang="en-US" altLang="zh-CN" dirty="0" smtClean="0"/>
              <a:t>+Na</a:t>
            </a:r>
            <a:r>
              <a:rPr kumimoji="1" lang="en-US" altLang="zh-CN" baseline="-25000" dirty="0" smtClean="0"/>
              <a:t>2</a:t>
            </a:r>
            <a:r>
              <a:rPr kumimoji="1" lang="en-US" altLang="zh-CN" dirty="0" smtClean="0"/>
              <a:t>O</a:t>
            </a:r>
            <a:r>
              <a:rPr kumimoji="1" lang="en-US" altLang="zh-CN" baseline="-25000" dirty="0" smtClean="0"/>
              <a:t>2</a:t>
            </a:r>
            <a:r>
              <a:rPr kumimoji="1" lang="en-US" altLang="zh-CN" dirty="0" smtClean="0"/>
              <a:t> </a:t>
            </a:r>
            <a:r>
              <a:rPr kumimoji="1" lang="zh-CN" altLang="en-US" dirty="0"/>
              <a:t>＝ </a:t>
            </a:r>
            <a:r>
              <a:rPr kumimoji="1" lang="en-US" altLang="zh-CN" dirty="0"/>
              <a:t>Na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MnO</a:t>
            </a:r>
            <a:r>
              <a:rPr kumimoji="1" lang="en-US" altLang="zh-CN" baseline="-25000" dirty="0"/>
              <a:t>4</a:t>
            </a:r>
            <a:endParaRPr kumimoji="1" lang="en-US" altLang="zh-CN" baseline="-25000" dirty="0"/>
          </a:p>
          <a:p>
            <a:pPr marL="342900" indent="-342900">
              <a:lnSpc>
                <a:spcPct val="130000"/>
              </a:lnSpc>
            </a:pPr>
            <a:r>
              <a:rPr kumimoji="1" lang="en-US" altLang="zh-CN" dirty="0"/>
              <a:t>  </a:t>
            </a:r>
            <a:endParaRPr kumimoji="1" lang="en-US" altLang="zh-CN" dirty="0"/>
          </a:p>
          <a:p>
            <a:pPr marL="342900" indent="-342900">
              <a:lnSpc>
                <a:spcPct val="130000"/>
              </a:lnSpc>
            </a:pPr>
            <a:r>
              <a:rPr kumimoji="1" lang="zh-CN" altLang="en-US" dirty="0">
                <a:solidFill>
                  <a:srgbClr val="FF0000"/>
                </a:solidFill>
              </a:rPr>
              <a:t>过氧化物</a:t>
            </a:r>
            <a:r>
              <a:rPr kumimoji="1" lang="zh-CN" altLang="en-US" dirty="0">
                <a:solidFill>
                  <a:srgbClr val="0000CC"/>
                </a:solidFill>
              </a:rPr>
              <a:t>遇到强氧化剂时表现出</a:t>
            </a:r>
            <a:r>
              <a:rPr kumimoji="1" lang="zh-CN" altLang="en-US" dirty="0">
                <a:solidFill>
                  <a:srgbClr val="FF0000"/>
                </a:solidFill>
              </a:rPr>
              <a:t>强还原性</a:t>
            </a:r>
            <a:endParaRPr kumimoji="1" lang="zh-CN" altLang="en-US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30000"/>
              </a:lnSpc>
            </a:pPr>
            <a:r>
              <a:rPr kumimoji="1" lang="zh-CN" altLang="en-US" dirty="0"/>
              <a:t>   </a:t>
            </a:r>
            <a:r>
              <a:rPr kumimoji="1" lang="en-US" altLang="zh-CN" dirty="0"/>
              <a:t>5 O</a:t>
            </a:r>
            <a:r>
              <a:rPr kumimoji="1" lang="en-US" altLang="zh-CN" baseline="-25000" dirty="0"/>
              <a:t>2</a:t>
            </a:r>
            <a:r>
              <a:rPr kumimoji="1" lang="en-US" altLang="zh-CN" baseline="30000" dirty="0"/>
              <a:t>2-</a:t>
            </a:r>
            <a:r>
              <a:rPr kumimoji="1" lang="en-US" altLang="zh-CN" dirty="0"/>
              <a:t> +  2 </a:t>
            </a:r>
            <a:r>
              <a:rPr kumimoji="1" lang="en-US" altLang="zh-CN" dirty="0">
                <a:solidFill>
                  <a:srgbClr val="FF0000"/>
                </a:solidFill>
              </a:rPr>
              <a:t>MnO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4</a:t>
            </a:r>
            <a:r>
              <a:rPr kumimoji="1" lang="en-US" altLang="zh-CN" baseline="30000" dirty="0">
                <a:solidFill>
                  <a:srgbClr val="FF0000"/>
                </a:solidFill>
              </a:rPr>
              <a:t>-</a:t>
            </a:r>
            <a:r>
              <a:rPr kumimoji="1" lang="en-US" altLang="zh-CN" dirty="0">
                <a:solidFill>
                  <a:srgbClr val="FF0000"/>
                </a:solidFill>
              </a:rPr>
              <a:t> </a:t>
            </a:r>
            <a:r>
              <a:rPr kumimoji="1" lang="en-US" altLang="zh-CN" dirty="0"/>
              <a:t> </a:t>
            </a:r>
            <a:r>
              <a:rPr kumimoji="1" lang="zh-CN" altLang="en-US" dirty="0"/>
              <a:t>＋ </a:t>
            </a:r>
            <a:r>
              <a:rPr kumimoji="1" lang="en-US" altLang="zh-CN" dirty="0"/>
              <a:t>16 H</a:t>
            </a:r>
            <a:r>
              <a:rPr kumimoji="1" lang="zh-CN" altLang="en-US" baseline="30000" dirty="0"/>
              <a:t>＋ </a:t>
            </a:r>
            <a:endParaRPr kumimoji="1" lang="zh-CN" altLang="en-US" baseline="30000" dirty="0"/>
          </a:p>
          <a:p>
            <a:pPr marL="342900" indent="-342900">
              <a:lnSpc>
                <a:spcPct val="130000"/>
              </a:lnSpc>
            </a:pPr>
            <a:r>
              <a:rPr kumimoji="1" lang="zh-CN" altLang="en-US" baseline="30000" dirty="0"/>
              <a:t>                                        </a:t>
            </a:r>
            <a:r>
              <a:rPr kumimoji="1" lang="zh-CN" altLang="en-US" dirty="0">
                <a:sym typeface="Wingdings" panose="05000000000000000000" pitchFamily="2" charset="2"/>
              </a:rPr>
              <a:t> </a:t>
            </a:r>
            <a:r>
              <a:rPr kumimoji="1" lang="en-US" altLang="zh-CN" dirty="0">
                <a:sym typeface="Wingdings" panose="05000000000000000000" pitchFamily="2" charset="2"/>
              </a:rPr>
              <a:t>8  H</a:t>
            </a:r>
            <a:r>
              <a:rPr kumimoji="1" lang="en-US" altLang="zh-CN" baseline="-25000" dirty="0">
                <a:sym typeface="Wingdings" panose="05000000000000000000" pitchFamily="2" charset="2"/>
              </a:rPr>
              <a:t>2</a:t>
            </a:r>
            <a:r>
              <a:rPr kumimoji="1" lang="en-US" altLang="zh-CN" dirty="0">
                <a:sym typeface="Wingdings" panose="05000000000000000000" pitchFamily="2" charset="2"/>
              </a:rPr>
              <a:t>O + 5 O</a:t>
            </a:r>
            <a:r>
              <a:rPr kumimoji="1" lang="en-US" altLang="zh-CN" baseline="-25000" dirty="0">
                <a:sym typeface="Wingdings" panose="05000000000000000000" pitchFamily="2" charset="2"/>
              </a:rPr>
              <a:t>2</a:t>
            </a:r>
            <a:r>
              <a:rPr kumimoji="1" lang="en-US" altLang="zh-CN" dirty="0">
                <a:sym typeface="Symbol" panose="05050102010706020507" pitchFamily="18" charset="2"/>
              </a:rPr>
              <a:t></a:t>
            </a:r>
            <a:r>
              <a:rPr kumimoji="1" lang="en-US" altLang="zh-CN" dirty="0">
                <a:sym typeface="Wingdings" panose="05000000000000000000" pitchFamily="2" charset="2"/>
              </a:rPr>
              <a:t> + 2 Mn</a:t>
            </a:r>
            <a:r>
              <a:rPr kumimoji="1" lang="en-US" altLang="zh-CN" baseline="30000" dirty="0">
                <a:sym typeface="Wingdings" panose="05000000000000000000" pitchFamily="2" charset="2"/>
              </a:rPr>
              <a:t>2</a:t>
            </a:r>
            <a:r>
              <a:rPr kumimoji="1" lang="zh-CN" altLang="en-US" baseline="30000" dirty="0">
                <a:sym typeface="Wingdings" panose="05000000000000000000" pitchFamily="2" charset="2"/>
              </a:rPr>
              <a:t>＋</a:t>
            </a:r>
            <a:r>
              <a:rPr kumimoji="1" lang="zh-CN" altLang="en-US" dirty="0"/>
              <a:t> </a:t>
            </a:r>
            <a:endParaRPr kumimoji="1" lang="zh-CN" altLang="en-US" dirty="0"/>
          </a:p>
        </p:txBody>
      </p:sp>
      <p:graphicFrame>
        <p:nvGraphicFramePr>
          <p:cNvPr id="27669" name="Object 21"/>
          <p:cNvGraphicFramePr>
            <a:graphicFrameLocks noChangeAspect="1"/>
          </p:cNvGraphicFramePr>
          <p:nvPr/>
        </p:nvGraphicFramePr>
        <p:xfrm>
          <a:off x="1312863" y="2917825"/>
          <a:ext cx="6961187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公式" r:id="rId1" imgW="84429600" imgH="7620000" progId="Equation.3">
                  <p:embed/>
                </p:oleObj>
              </mc:Choice>
              <mc:Fallback>
                <p:oleObj name="公式" r:id="rId1" imgW="84429600" imgH="7620000" progId="Equation.3">
                  <p:embed/>
                  <p:pic>
                    <p:nvPicPr>
                      <p:cNvPr id="0" name="图片 409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12863" y="2917825"/>
                        <a:ext cx="6961187" cy="6270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 descr="b16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73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5" name="Rectangle 2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A09BB48B-9D1F-4390-982E-7D9A9543E4FE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>
                <a:ea typeface="ˎ̥"/>
                <a:cs typeface="ˎ̥"/>
              </a:rPr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  <p:sp>
        <p:nvSpPr>
          <p:cNvPr id="28706" name="Rectangle 3"/>
          <p:cNvSpPr>
            <a:spLocks noGrp="1" noChangeArrowheads="1"/>
          </p:cNvSpPr>
          <p:nvPr>
            <p:ph type="title"/>
          </p:nvPr>
        </p:nvSpPr>
        <p:spPr>
          <a:xfrm>
            <a:off x="968375" y="333375"/>
            <a:ext cx="2524125" cy="646113"/>
          </a:xfrm>
        </p:spPr>
        <p:txBody>
          <a:bodyPr anchor="t">
            <a:spAutoFit/>
          </a:bodyPr>
          <a:lstStyle/>
          <a:p>
            <a:pPr algn="l"/>
            <a:r>
              <a:rPr lang="en-US" altLang="zh-CN" sz="3600" b="1" smtClean="0">
                <a:solidFill>
                  <a:srgbClr val="0000CC"/>
                </a:solidFill>
                <a:effectLst/>
              </a:rPr>
              <a:t>2. </a:t>
            </a:r>
            <a:r>
              <a:rPr lang="zh-CN" altLang="en-US" sz="3600" b="1" smtClean="0">
                <a:solidFill>
                  <a:srgbClr val="0000CC"/>
                </a:solidFill>
                <a:effectLst/>
              </a:rPr>
              <a:t>氢氧化物</a:t>
            </a:r>
            <a:endParaRPr lang="zh-CN" altLang="en-US" sz="3600" b="1" smtClean="0">
              <a:solidFill>
                <a:srgbClr val="0000CC"/>
              </a:solidFill>
              <a:effectLst/>
            </a:endParaRPr>
          </a:p>
        </p:txBody>
      </p:sp>
      <p:grpSp>
        <p:nvGrpSpPr>
          <p:cNvPr id="28707" name="Group 4"/>
          <p:cNvGrpSpPr/>
          <p:nvPr/>
        </p:nvGrpSpPr>
        <p:grpSpPr bwMode="auto">
          <a:xfrm>
            <a:off x="819152" y="1255711"/>
            <a:ext cx="7250115" cy="523875"/>
            <a:chOff x="779" y="858"/>
            <a:chExt cx="4567" cy="330"/>
          </a:xfrm>
        </p:grpSpPr>
        <p:graphicFrame>
          <p:nvGraphicFramePr>
            <p:cNvPr id="28704" name="Object 32"/>
            <p:cNvGraphicFramePr>
              <a:graphicFrameLocks noChangeAspect="1"/>
            </p:cNvGraphicFramePr>
            <p:nvPr/>
          </p:nvGraphicFramePr>
          <p:xfrm>
            <a:off x="779" y="868"/>
            <a:ext cx="2924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公式" r:id="rId1" imgW="50596800" imgH="5486400" progId="Equation.3">
                    <p:embed/>
                  </p:oleObj>
                </mc:Choice>
                <mc:Fallback>
                  <p:oleObj name="公式" r:id="rId1" imgW="50596800" imgH="5486400" progId="Equation.3">
                    <p:embed/>
                    <p:pic>
                      <p:nvPicPr>
                        <p:cNvPr id="0" name="图片 5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779" y="868"/>
                          <a:ext cx="2924" cy="31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15" name="Text Box 6"/>
            <p:cNvSpPr txBox="1">
              <a:spLocks noChangeArrowheads="1"/>
            </p:cNvSpPr>
            <p:nvPr/>
          </p:nvSpPr>
          <p:spPr bwMode="auto">
            <a:xfrm>
              <a:off x="3514" y="858"/>
              <a:ext cx="1832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dirty="0"/>
                <a:t>   </a:t>
              </a:r>
              <a:r>
                <a:rPr kumimoji="1" lang="en-US" altLang="zh-CN" sz="2800" dirty="0" smtClean="0"/>
                <a:t>(Be(OH)</a:t>
              </a:r>
              <a:r>
                <a:rPr kumimoji="1" lang="en-US" altLang="zh-CN" sz="2800" baseline="-25000" dirty="0" smtClean="0"/>
                <a:t>2</a:t>
              </a:r>
              <a:r>
                <a:rPr kumimoji="1" lang="zh-CN" altLang="en-US" sz="2800" dirty="0"/>
                <a:t> </a:t>
              </a:r>
              <a:r>
                <a:rPr kumimoji="1" lang="zh-CN" altLang="en-US" sz="2800" dirty="0" smtClean="0"/>
                <a:t> 两性</a:t>
              </a:r>
              <a:r>
                <a:rPr kumimoji="1" lang="en-US" altLang="zh-CN" sz="2800" dirty="0" smtClean="0"/>
                <a:t>)</a:t>
              </a:r>
              <a:endParaRPr kumimoji="1" lang="en-US" altLang="zh-CN" sz="2800" dirty="0"/>
            </a:p>
          </p:txBody>
        </p:sp>
      </p:grpSp>
      <p:sp>
        <p:nvSpPr>
          <p:cNvPr id="28708" name="Rectangle 8"/>
          <p:cNvSpPr>
            <a:spLocks noChangeArrowheads="1"/>
          </p:cNvSpPr>
          <p:nvPr/>
        </p:nvSpPr>
        <p:spPr bwMode="auto">
          <a:xfrm>
            <a:off x="827584" y="1699225"/>
            <a:ext cx="19175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</a:rPr>
              <a:t>Mg/Be</a:t>
            </a:r>
            <a:r>
              <a:rPr lang="zh-CN" altLang="en-US" sz="2800" dirty="0">
                <a:solidFill>
                  <a:srgbClr val="0000FF"/>
                </a:solidFill>
              </a:rPr>
              <a:t>除外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28709" name="Text Box 9"/>
          <p:cNvSpPr txBox="1">
            <a:spLocks noChangeArrowheads="1"/>
          </p:cNvSpPr>
          <p:nvPr/>
        </p:nvSpPr>
        <p:spPr bwMode="auto">
          <a:xfrm>
            <a:off x="621022" y="2714824"/>
            <a:ext cx="4248150" cy="2228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/>
              <a:t>氢氧化物性质变化规律：</a:t>
            </a:r>
            <a:endParaRPr lang="zh-CN" altLang="en-US" sz="2800" dirty="0"/>
          </a:p>
          <a:p>
            <a:endParaRPr lang="zh-CN" altLang="en-US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M(OH)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: </a:t>
            </a:r>
            <a:r>
              <a:rPr lang="zh-CN" altLang="en-US" sz="2800" dirty="0"/>
              <a:t>溶解性</a:t>
            </a:r>
            <a:r>
              <a:rPr lang="zh-CN" altLang="en-US" sz="2800" dirty="0" smtClean="0"/>
              <a:t>小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en-US" sz="2800" dirty="0"/>
              <a:t>吸水潮解，强碱性</a:t>
            </a:r>
            <a:endParaRPr lang="zh-CN" altLang="en-US" sz="2800" dirty="0"/>
          </a:p>
        </p:txBody>
      </p:sp>
      <p:sp>
        <p:nvSpPr>
          <p:cNvPr id="28710" name="Rectangle 10"/>
          <p:cNvSpPr>
            <a:spLocks noChangeArrowheads="1"/>
          </p:cNvSpPr>
          <p:nvPr/>
        </p:nvSpPr>
        <p:spPr bwMode="auto">
          <a:xfrm>
            <a:off x="4572000" y="2703891"/>
            <a:ext cx="1493838" cy="2655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err="1"/>
              <a:t>LiOH</a:t>
            </a:r>
            <a:endParaRPr lang="en-US" altLang="zh-CN" sz="2800" dirty="0"/>
          </a:p>
          <a:p>
            <a:pPr>
              <a:lnSpc>
                <a:spcPct val="120000"/>
              </a:lnSpc>
            </a:pPr>
            <a:r>
              <a:rPr lang="en-US" altLang="zh-CN" sz="2800" dirty="0" err="1"/>
              <a:t>NaOH</a:t>
            </a:r>
            <a:endParaRPr lang="en-US" altLang="zh-CN" sz="2800" dirty="0"/>
          </a:p>
          <a:p>
            <a:pPr>
              <a:lnSpc>
                <a:spcPct val="120000"/>
              </a:lnSpc>
            </a:pPr>
            <a:r>
              <a:rPr lang="en-US" altLang="zh-CN" sz="2800" dirty="0"/>
              <a:t>KOH</a:t>
            </a:r>
            <a:endParaRPr lang="en-US" altLang="zh-CN" sz="2800" dirty="0"/>
          </a:p>
          <a:p>
            <a:pPr>
              <a:lnSpc>
                <a:spcPct val="120000"/>
              </a:lnSpc>
            </a:pPr>
            <a:r>
              <a:rPr lang="en-US" altLang="zh-CN" sz="2800" dirty="0" err="1"/>
              <a:t>RbOH</a:t>
            </a:r>
            <a:endParaRPr lang="en-US" altLang="zh-CN" sz="2800" dirty="0"/>
          </a:p>
          <a:p>
            <a:pPr>
              <a:lnSpc>
                <a:spcPct val="120000"/>
              </a:lnSpc>
            </a:pPr>
            <a:r>
              <a:rPr lang="en-US" altLang="zh-CN" sz="2800" dirty="0" err="1"/>
              <a:t>CsOH</a:t>
            </a:r>
            <a:endParaRPr lang="en-US" altLang="zh-CN" sz="2800" dirty="0"/>
          </a:p>
        </p:txBody>
      </p:sp>
      <p:sp>
        <p:nvSpPr>
          <p:cNvPr id="28711" name="Rectangle 11"/>
          <p:cNvSpPr>
            <a:spLocks noChangeArrowheads="1"/>
          </p:cNvSpPr>
          <p:nvPr/>
        </p:nvSpPr>
        <p:spPr bwMode="auto">
          <a:xfrm>
            <a:off x="5994102" y="2744787"/>
            <a:ext cx="1871662" cy="2655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Be(OH)</a:t>
            </a:r>
            <a:r>
              <a:rPr lang="en-US" altLang="zh-CN" sz="2800" baseline="-25000" dirty="0">
                <a:solidFill>
                  <a:srgbClr val="FF0000"/>
                </a:solidFill>
              </a:rPr>
              <a:t>2</a:t>
            </a:r>
            <a:endParaRPr lang="en-US" altLang="zh-CN" sz="2800" baseline="-250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/>
              <a:t>Mg(OH)</a:t>
            </a:r>
            <a:r>
              <a:rPr lang="en-US" altLang="zh-CN" sz="2800" baseline="-25000" dirty="0"/>
              <a:t>2</a:t>
            </a:r>
            <a:endParaRPr lang="en-US" altLang="zh-CN" sz="2800" baseline="-25000" dirty="0"/>
          </a:p>
          <a:p>
            <a:pPr>
              <a:lnSpc>
                <a:spcPct val="120000"/>
              </a:lnSpc>
            </a:pPr>
            <a:r>
              <a:rPr lang="en-US" altLang="zh-CN" sz="2800" dirty="0"/>
              <a:t>Ca(OH)</a:t>
            </a:r>
            <a:r>
              <a:rPr lang="en-US" altLang="zh-CN" sz="2800" baseline="-25000" dirty="0"/>
              <a:t>2</a:t>
            </a:r>
            <a:endParaRPr lang="en-US" altLang="zh-CN" sz="2800" baseline="-25000" dirty="0"/>
          </a:p>
          <a:p>
            <a:pPr>
              <a:lnSpc>
                <a:spcPct val="120000"/>
              </a:lnSpc>
            </a:pPr>
            <a:r>
              <a:rPr lang="en-US" altLang="zh-CN" sz="2800" dirty="0" err="1"/>
              <a:t>Sr</a:t>
            </a:r>
            <a:r>
              <a:rPr lang="en-US" altLang="zh-CN" sz="2800" dirty="0"/>
              <a:t>(OH)</a:t>
            </a:r>
            <a:r>
              <a:rPr lang="en-US" altLang="zh-CN" sz="2800" baseline="-25000" dirty="0"/>
              <a:t>2</a:t>
            </a:r>
            <a:endParaRPr lang="en-US" altLang="zh-CN" sz="2800" baseline="-25000" dirty="0"/>
          </a:p>
          <a:p>
            <a:pPr>
              <a:lnSpc>
                <a:spcPct val="120000"/>
              </a:lnSpc>
            </a:pPr>
            <a:r>
              <a:rPr lang="en-US" altLang="zh-CN" sz="2800" dirty="0"/>
              <a:t>Ba(OH)</a:t>
            </a:r>
            <a:r>
              <a:rPr lang="en-US" altLang="zh-CN" sz="2800" baseline="-25000" dirty="0"/>
              <a:t>2</a:t>
            </a:r>
            <a:endParaRPr lang="en-US" altLang="zh-CN" sz="2800" baseline="-25000" dirty="0"/>
          </a:p>
        </p:txBody>
      </p:sp>
      <p:sp>
        <p:nvSpPr>
          <p:cNvPr id="28712" name="Line 12"/>
          <p:cNvSpPr>
            <a:spLocks noChangeShapeType="1"/>
          </p:cNvSpPr>
          <p:nvPr/>
        </p:nvSpPr>
        <p:spPr bwMode="auto">
          <a:xfrm flipH="1">
            <a:off x="3923928" y="5476875"/>
            <a:ext cx="3887788" cy="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713" name="Line 13"/>
          <p:cNvSpPr>
            <a:spLocks noChangeShapeType="1"/>
          </p:cNvSpPr>
          <p:nvPr/>
        </p:nvSpPr>
        <p:spPr bwMode="auto">
          <a:xfrm>
            <a:off x="4932363" y="2668588"/>
            <a:ext cx="0" cy="2808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4958" name="Text Box 14"/>
          <p:cNvSpPr txBox="1">
            <a:spLocks noChangeArrowheads="1"/>
          </p:cNvSpPr>
          <p:nvPr/>
        </p:nvSpPr>
        <p:spPr bwMode="auto">
          <a:xfrm>
            <a:off x="3851920" y="5607758"/>
            <a:ext cx="37449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CC"/>
                </a:solidFill>
              </a:rPr>
              <a:t>碱性增强、溶解性增大</a:t>
            </a:r>
            <a:endParaRPr lang="zh-CN" altLang="en-US" sz="2800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6376" y="3051454"/>
            <a:ext cx="504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</a:rPr>
              <a:t>碱性</a:t>
            </a:r>
            <a:r>
              <a:rPr lang="zh-CN" altLang="en-US" dirty="0" smtClean="0">
                <a:solidFill>
                  <a:srgbClr val="0000FF"/>
                </a:solidFill>
              </a:rPr>
              <a:t>增强</a:t>
            </a:r>
            <a:endParaRPr lang="zh-CN" altLang="en-US" dirty="0">
              <a:solidFill>
                <a:srgbClr val="0000FF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7865764" y="2924944"/>
            <a:ext cx="19349" cy="2287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96436" y="2805234"/>
            <a:ext cx="504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dirty="0">
                <a:solidFill>
                  <a:srgbClr val="0000FF"/>
                </a:solidFill>
              </a:rPr>
              <a:t>溶解性增大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2"/>
          <p:cNvSpPr txBox="1">
            <a:spLocks noChangeArrowheads="1"/>
          </p:cNvSpPr>
          <p:nvPr/>
        </p:nvSpPr>
        <p:spPr bwMode="auto">
          <a:xfrm>
            <a:off x="1042987" y="476672"/>
            <a:ext cx="7723187" cy="5262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FF"/>
                </a:solidFill>
              </a:rPr>
              <a:t>Be(OH)</a:t>
            </a:r>
            <a:r>
              <a:rPr lang="en-US" altLang="zh-CN" baseline="-25000" dirty="0">
                <a:solidFill>
                  <a:srgbClr val="0000FF"/>
                </a:solidFill>
              </a:rPr>
              <a:t>2</a:t>
            </a:r>
            <a:r>
              <a:rPr lang="en-US" altLang="zh-CN" dirty="0"/>
              <a:t>:  </a:t>
            </a:r>
            <a:r>
              <a:rPr lang="zh-CN" altLang="en-US" dirty="0"/>
              <a:t>两性，可溶于酸和碱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                            </a:t>
            </a:r>
            <a:r>
              <a:rPr lang="en-US" altLang="zh-CN" dirty="0" smtClean="0"/>
              <a:t>Be</a:t>
            </a:r>
            <a:r>
              <a:rPr lang="en-US" altLang="zh-CN" baseline="30000" dirty="0" smtClean="0"/>
              <a:t>2</a:t>
            </a:r>
            <a:r>
              <a:rPr lang="zh-CN" altLang="en-US" baseline="30000" dirty="0"/>
              <a:t>＋</a:t>
            </a:r>
            <a:r>
              <a:rPr lang="en-US" altLang="zh-CN" dirty="0"/>
              <a:t>/ [Be(OH)</a:t>
            </a:r>
            <a:r>
              <a:rPr lang="en-US" altLang="zh-CN" baseline="-25000" dirty="0"/>
              <a:t>4</a:t>
            </a:r>
            <a:r>
              <a:rPr lang="en-US" altLang="zh-CN" dirty="0"/>
              <a:t>]</a:t>
            </a:r>
            <a:r>
              <a:rPr lang="en-US" altLang="zh-CN" baseline="30000" dirty="0"/>
              <a:t>2-</a:t>
            </a:r>
            <a:endParaRPr lang="en-US" altLang="zh-CN" baseline="30000" dirty="0"/>
          </a:p>
          <a:p>
            <a:pPr>
              <a:lnSpc>
                <a:spcPct val="150000"/>
              </a:lnSpc>
            </a:pPr>
            <a:r>
              <a:rPr lang="en-US" altLang="zh-CN" dirty="0" err="1">
                <a:solidFill>
                  <a:srgbClr val="0000CC"/>
                </a:solidFill>
              </a:rPr>
              <a:t>NaOH</a:t>
            </a:r>
            <a:r>
              <a:rPr lang="en-US" altLang="zh-CN" dirty="0">
                <a:solidFill>
                  <a:srgbClr val="0000CC"/>
                </a:solidFill>
              </a:rPr>
              <a:t>:</a:t>
            </a:r>
            <a:r>
              <a:rPr lang="en-US" altLang="zh-CN" dirty="0"/>
              <a:t>  </a:t>
            </a:r>
            <a:r>
              <a:rPr lang="zh-CN" altLang="en-US" dirty="0"/>
              <a:t>强碱性，与两性金属</a:t>
            </a:r>
            <a:r>
              <a:rPr lang="en-US" altLang="zh-CN" dirty="0"/>
              <a:t>(</a:t>
            </a:r>
            <a:r>
              <a:rPr lang="en-US" altLang="zh-CN" dirty="0" smtClean="0"/>
              <a:t>Zn/Al)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Si </a:t>
            </a:r>
            <a:r>
              <a:rPr lang="en-US" altLang="zh-CN" dirty="0"/>
              <a:t>/ </a:t>
            </a:r>
            <a:r>
              <a:rPr lang="en-US" altLang="zh-CN" dirty="0" smtClean="0"/>
              <a:t>B</a:t>
            </a:r>
            <a:r>
              <a:rPr lang="zh-CN" altLang="en-US" dirty="0" smtClean="0"/>
              <a:t>等与</a:t>
            </a:r>
            <a:r>
              <a:rPr lang="en-US" altLang="zh-CN" dirty="0" err="1" smtClean="0"/>
              <a:t>NaOH</a:t>
            </a:r>
            <a:r>
              <a:rPr lang="zh-CN" altLang="en-US" dirty="0" smtClean="0"/>
              <a:t>反应释放氢气</a:t>
            </a:r>
            <a:r>
              <a:rPr lang="zh-CN" altLang="en-US" dirty="0"/>
              <a:t>；与酸</a:t>
            </a:r>
            <a:r>
              <a:rPr lang="en-US" altLang="zh-CN" dirty="0"/>
              <a:t>/</a:t>
            </a:r>
            <a:r>
              <a:rPr lang="zh-CN" altLang="en-US" dirty="0"/>
              <a:t>酸性氧化物反应生成</a:t>
            </a:r>
            <a:r>
              <a:rPr lang="zh-CN" altLang="en-US" dirty="0" smtClean="0"/>
              <a:t>盐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CC"/>
                </a:solidFill>
              </a:rPr>
              <a:t>       </a:t>
            </a:r>
            <a:r>
              <a:rPr lang="zh-CN" altLang="en-US" dirty="0" smtClean="0">
                <a:solidFill>
                  <a:srgbClr val="0000CC"/>
                </a:solidFill>
              </a:rPr>
              <a:t>极</a:t>
            </a:r>
            <a:r>
              <a:rPr lang="zh-CN" altLang="en-US" dirty="0">
                <a:solidFill>
                  <a:srgbClr val="0000CC"/>
                </a:solidFill>
              </a:rPr>
              <a:t>强腐蚀性</a:t>
            </a:r>
            <a:r>
              <a:rPr lang="zh-CN" altLang="en-US" dirty="0"/>
              <a:t>：与</a:t>
            </a:r>
            <a:r>
              <a:rPr lang="en-US" altLang="zh-CN" dirty="0"/>
              <a:t>SiO</a:t>
            </a:r>
            <a:r>
              <a:rPr lang="en-US" altLang="zh-CN" baseline="-25000" dirty="0"/>
              <a:t>2</a:t>
            </a:r>
            <a:r>
              <a:rPr lang="zh-CN" altLang="en-US" dirty="0"/>
              <a:t>反应，腐蚀玻璃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CC"/>
                </a:solidFill>
              </a:rPr>
              <a:t>       </a:t>
            </a:r>
            <a:r>
              <a:rPr lang="en-US" altLang="zh-CN" dirty="0" err="1" smtClean="0">
                <a:solidFill>
                  <a:srgbClr val="0000CC"/>
                </a:solidFill>
              </a:rPr>
              <a:t>NaOH</a:t>
            </a:r>
            <a:r>
              <a:rPr lang="zh-CN" altLang="en-US" dirty="0">
                <a:solidFill>
                  <a:srgbClr val="0000CC"/>
                </a:solidFill>
              </a:rPr>
              <a:t>精制</a:t>
            </a:r>
            <a:r>
              <a:rPr lang="en-US" altLang="zh-CN" dirty="0"/>
              <a:t>:  </a:t>
            </a:r>
            <a:r>
              <a:rPr lang="zh-CN" altLang="en-US" dirty="0"/>
              <a:t>饱和溶液法除去</a:t>
            </a:r>
            <a:r>
              <a:rPr lang="en-US" altLang="zh-CN" dirty="0">
                <a:solidFill>
                  <a:srgbClr val="FF0000"/>
                </a:solidFill>
              </a:rPr>
              <a:t>Na</a:t>
            </a:r>
            <a:r>
              <a:rPr lang="en-US" altLang="zh-CN" baseline="-25000" dirty="0">
                <a:solidFill>
                  <a:srgbClr val="FF0000"/>
                </a:solidFill>
              </a:rPr>
              <a:t>2</a:t>
            </a:r>
            <a:r>
              <a:rPr lang="en-US" altLang="zh-CN" dirty="0">
                <a:solidFill>
                  <a:srgbClr val="FF0000"/>
                </a:solidFill>
              </a:rPr>
              <a:t>CO</a:t>
            </a:r>
            <a:r>
              <a:rPr lang="en-US" altLang="zh-CN" baseline="-25000" dirty="0">
                <a:solidFill>
                  <a:srgbClr val="FF0000"/>
                </a:solidFill>
              </a:rPr>
              <a:t>3</a:t>
            </a:r>
            <a:endParaRPr lang="en-US" altLang="zh-CN" baseline="-25000" dirty="0">
              <a:solidFill>
                <a:srgbClr val="FF0000"/>
              </a:solidFill>
            </a:endParaRPr>
          </a:p>
        </p:txBody>
      </p:sp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1F379E2F-54C3-46F8-BC71-2EB837DEAF74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>
                <a:ea typeface="ˎ̥"/>
                <a:cs typeface="ˎ̥"/>
              </a:rPr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  <p:pic>
        <p:nvPicPr>
          <p:cNvPr id="4" name="Picture 6" descr="b16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73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3CEAF795-D4A3-4944-BE46-208973930683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>
                <a:ea typeface="ˎ̥"/>
                <a:cs typeface="ˎ̥"/>
              </a:rPr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title"/>
          </p:nvPr>
        </p:nvSpPr>
        <p:spPr>
          <a:xfrm>
            <a:off x="827088" y="134938"/>
            <a:ext cx="2016125" cy="654050"/>
          </a:xfrm>
          <a:ln w="12700" cap="sq">
            <a:miter lim="800000"/>
          </a:ln>
        </p:spPr>
        <p:txBody>
          <a:bodyPr anchor="t">
            <a:spAutoFit/>
          </a:bodyPr>
          <a:lstStyle/>
          <a:p>
            <a:pPr algn="l">
              <a:defRPr/>
            </a:pPr>
            <a:r>
              <a:rPr lang="en-US" altLang="zh-CN" sz="3600" b="1" dirty="0" smtClean="0">
                <a:solidFill>
                  <a:srgbClr val="000099"/>
                </a:solidFill>
                <a:effectLst/>
                <a:latin typeface="+mn-lt"/>
                <a:ea typeface="+mn-ea"/>
              </a:rPr>
              <a:t>3.  </a:t>
            </a:r>
            <a:r>
              <a:rPr lang="zh-CN" altLang="en-US" sz="3600" b="1" dirty="0">
                <a:solidFill>
                  <a:srgbClr val="000099"/>
                </a:solidFill>
                <a:effectLst/>
                <a:latin typeface="+mn-lt"/>
                <a:ea typeface="+mn-ea"/>
              </a:rPr>
              <a:t>盐类</a:t>
            </a:r>
            <a:endParaRPr lang="zh-CN" altLang="en-US" sz="3600" b="1" dirty="0">
              <a:solidFill>
                <a:srgbClr val="000099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99044" name="Text Box 4"/>
          <p:cNvSpPr txBox="1">
            <a:spLocks noChangeArrowheads="1"/>
          </p:cNvSpPr>
          <p:nvPr/>
        </p:nvSpPr>
        <p:spPr bwMode="auto">
          <a:xfrm>
            <a:off x="1023938" y="765175"/>
            <a:ext cx="7851775" cy="49618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dirty="0">
                <a:solidFill>
                  <a:srgbClr val="111111"/>
                </a:solidFill>
              </a:rPr>
              <a:t>1)</a:t>
            </a:r>
            <a:r>
              <a:rPr lang="zh-CN" altLang="en-US" sz="2800" dirty="0">
                <a:solidFill>
                  <a:srgbClr val="111111"/>
                </a:solidFill>
              </a:rPr>
              <a:t>  </a:t>
            </a:r>
            <a:r>
              <a:rPr lang="zh-CN" altLang="en-US" dirty="0">
                <a:solidFill>
                  <a:srgbClr val="111111"/>
                </a:solidFill>
              </a:rPr>
              <a:t>常见盐类</a:t>
            </a:r>
            <a:r>
              <a:rPr lang="en-US" altLang="zh-CN" dirty="0">
                <a:solidFill>
                  <a:srgbClr val="111111"/>
                </a:solidFill>
              </a:rPr>
              <a:t>:  </a:t>
            </a:r>
            <a:r>
              <a:rPr lang="zh-CN" altLang="en-US" dirty="0">
                <a:solidFill>
                  <a:srgbClr val="0000FF"/>
                </a:solidFill>
              </a:rPr>
              <a:t>卤化物、碳酸盐、硝酸盐、硫酸盐、</a:t>
            </a:r>
            <a:r>
              <a:rPr lang="zh-CN" altLang="en-US" dirty="0" smtClean="0">
                <a:solidFill>
                  <a:srgbClr val="0000FF"/>
                </a:solidFill>
              </a:rPr>
              <a:t>硫化物等</a:t>
            </a:r>
            <a:r>
              <a:rPr lang="zh-CN" altLang="en-US" dirty="0" smtClean="0">
                <a:solidFill>
                  <a:srgbClr val="FFFFFF"/>
                </a:solidFill>
              </a:rPr>
              <a:t>等</a:t>
            </a:r>
            <a:r>
              <a:rPr lang="zh-CN" altLang="en-US" dirty="0">
                <a:solidFill>
                  <a:srgbClr val="FFFFFF"/>
                </a:solidFill>
              </a:rPr>
              <a:t>；</a:t>
            </a:r>
            <a:endParaRPr lang="zh-CN" altLang="en-US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主要特征：</a:t>
            </a:r>
            <a:endParaRPr lang="zh-CN" altLang="en-US" dirty="0">
              <a:solidFill>
                <a:srgbClr val="111111"/>
              </a:solidFill>
            </a:endParaRPr>
          </a:p>
          <a:p>
            <a:pPr>
              <a:lnSpc>
                <a:spcPct val="110000"/>
              </a:lnSpc>
              <a:buFontTx/>
              <a:buAutoNum type="romanLcParenBoth"/>
            </a:pPr>
            <a:r>
              <a:rPr lang="zh-CN" altLang="en-US" dirty="0">
                <a:solidFill>
                  <a:srgbClr val="0000FF"/>
                </a:solidFill>
              </a:rPr>
              <a:t>离子</a:t>
            </a:r>
            <a:r>
              <a:rPr lang="zh-CN" altLang="en-US" dirty="0" smtClean="0">
                <a:solidFill>
                  <a:srgbClr val="0000FF"/>
                </a:solidFill>
              </a:rPr>
              <a:t>颜色；</a:t>
            </a:r>
            <a:endParaRPr lang="zh-CN" altLang="en-US" dirty="0" smtClean="0">
              <a:solidFill>
                <a:srgbClr val="111111"/>
              </a:solidFill>
            </a:endParaRPr>
          </a:p>
          <a:p>
            <a:pPr>
              <a:lnSpc>
                <a:spcPct val="110000"/>
              </a:lnSpc>
              <a:buFontTx/>
              <a:buAutoNum type="romanLcParenBoth"/>
            </a:pPr>
            <a:r>
              <a:rPr lang="zh-CN" altLang="en-US" dirty="0" smtClean="0">
                <a:solidFill>
                  <a:srgbClr val="0000FF"/>
                </a:solidFill>
              </a:rPr>
              <a:t> 焰色反应</a:t>
            </a:r>
            <a:r>
              <a:rPr lang="en-US" altLang="zh-CN" dirty="0" smtClean="0">
                <a:solidFill>
                  <a:srgbClr val="111111"/>
                </a:solidFill>
              </a:rPr>
              <a:t>: </a:t>
            </a:r>
            <a:r>
              <a:rPr lang="zh-CN" altLang="en-US" dirty="0" smtClean="0">
                <a:solidFill>
                  <a:srgbClr val="111111"/>
                </a:solidFill>
              </a:rPr>
              <a:t>鉴别</a:t>
            </a:r>
            <a:r>
              <a:rPr lang="en-US" altLang="zh-CN" dirty="0" smtClean="0">
                <a:solidFill>
                  <a:srgbClr val="111111"/>
                </a:solidFill>
              </a:rPr>
              <a:t>IA/IIA</a:t>
            </a:r>
            <a:r>
              <a:rPr lang="zh-CN" altLang="en-US" dirty="0" smtClean="0">
                <a:solidFill>
                  <a:srgbClr val="111111"/>
                </a:solidFill>
              </a:rPr>
              <a:t>离子 </a:t>
            </a:r>
            <a:r>
              <a:rPr lang="en-US" altLang="zh-CN" dirty="0" smtClean="0">
                <a:solidFill>
                  <a:srgbClr val="0000FF"/>
                </a:solidFill>
              </a:rPr>
              <a:t>(</a:t>
            </a:r>
            <a:r>
              <a:rPr lang="zh-CN" altLang="en-US" dirty="0" smtClean="0">
                <a:solidFill>
                  <a:srgbClr val="0000FF"/>
                </a:solidFill>
              </a:rPr>
              <a:t>见第</a:t>
            </a:r>
            <a:r>
              <a:rPr lang="en-US" altLang="zh-CN" dirty="0" smtClean="0">
                <a:solidFill>
                  <a:srgbClr val="0000FF"/>
                </a:solidFill>
              </a:rPr>
              <a:t>9</a:t>
            </a:r>
            <a:r>
              <a:rPr lang="zh-CN" altLang="en-US" dirty="0" smtClean="0">
                <a:solidFill>
                  <a:srgbClr val="0000FF"/>
                </a:solidFill>
              </a:rPr>
              <a:t>章</a:t>
            </a:r>
            <a:r>
              <a:rPr lang="en-US" altLang="zh-CN" dirty="0" smtClean="0">
                <a:solidFill>
                  <a:srgbClr val="0000FF"/>
                </a:solidFill>
              </a:rPr>
              <a:t>p</a:t>
            </a:r>
            <a:r>
              <a:rPr lang="en-US" altLang="zh-CN" baseline="-25000" dirty="0" smtClean="0">
                <a:solidFill>
                  <a:srgbClr val="0000FF"/>
                </a:solidFill>
              </a:rPr>
              <a:t>330</a:t>
            </a:r>
            <a:r>
              <a:rPr lang="en-US" altLang="zh-CN" dirty="0" smtClean="0">
                <a:solidFill>
                  <a:srgbClr val="0000FF"/>
                </a:solidFill>
              </a:rPr>
              <a:t>)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  <a:buFontTx/>
              <a:buAutoNum type="romanLcParenBoth"/>
            </a:pPr>
            <a:r>
              <a:rPr lang="zh-CN" altLang="en-US" dirty="0" smtClean="0">
                <a:solidFill>
                  <a:srgbClr val="0000FF"/>
                </a:solidFill>
              </a:rPr>
              <a:t>溶解</a:t>
            </a:r>
            <a:r>
              <a:rPr lang="zh-CN" altLang="en-US" dirty="0">
                <a:solidFill>
                  <a:srgbClr val="0000FF"/>
                </a:solidFill>
              </a:rPr>
              <a:t>性</a:t>
            </a:r>
            <a:r>
              <a:rPr lang="zh-CN" altLang="en-US" dirty="0">
                <a:solidFill>
                  <a:srgbClr val="111111"/>
                </a:solidFill>
              </a:rPr>
              <a:t>：大多</a:t>
            </a:r>
            <a:r>
              <a:rPr lang="zh-CN" altLang="en-US" dirty="0">
                <a:solidFill>
                  <a:srgbClr val="0000FF"/>
                </a:solidFill>
              </a:rPr>
              <a:t>易溶于</a:t>
            </a:r>
            <a:r>
              <a:rPr lang="zh-CN" altLang="en-US" dirty="0" smtClean="0">
                <a:solidFill>
                  <a:srgbClr val="0000FF"/>
                </a:solidFill>
              </a:rPr>
              <a:t>水 </a:t>
            </a:r>
            <a:r>
              <a:rPr lang="en-US" altLang="zh-CN" dirty="0" smtClean="0">
                <a:solidFill>
                  <a:srgbClr val="0000FF"/>
                </a:solidFill>
              </a:rPr>
              <a:t>(</a:t>
            </a:r>
            <a:r>
              <a:rPr lang="zh-CN" altLang="en-US" dirty="0">
                <a:solidFill>
                  <a:srgbClr val="0000FF"/>
                </a:solidFill>
              </a:rPr>
              <a:t>见第</a:t>
            </a:r>
            <a:r>
              <a:rPr lang="en-US" altLang="zh-CN" dirty="0">
                <a:solidFill>
                  <a:srgbClr val="0000FF"/>
                </a:solidFill>
              </a:rPr>
              <a:t>9</a:t>
            </a:r>
            <a:r>
              <a:rPr lang="zh-CN" altLang="en-US" dirty="0">
                <a:solidFill>
                  <a:srgbClr val="0000FF"/>
                </a:solidFill>
              </a:rPr>
              <a:t>章</a:t>
            </a:r>
            <a:r>
              <a:rPr lang="en-US" altLang="zh-CN" dirty="0">
                <a:solidFill>
                  <a:srgbClr val="0000FF"/>
                </a:solidFill>
              </a:rPr>
              <a:t>, p</a:t>
            </a:r>
            <a:r>
              <a:rPr lang="en-US" altLang="zh-CN" baseline="-25000" dirty="0">
                <a:solidFill>
                  <a:srgbClr val="0000FF"/>
                </a:solidFill>
              </a:rPr>
              <a:t>329</a:t>
            </a:r>
            <a:r>
              <a:rPr lang="en-US" altLang="zh-CN" dirty="0">
                <a:solidFill>
                  <a:srgbClr val="0000FF"/>
                </a:solidFill>
              </a:rPr>
              <a:t>)</a:t>
            </a:r>
            <a:endParaRPr lang="zh-CN" altLang="en-US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  <a:buFontTx/>
              <a:buAutoNum type="romanLcParenBoth"/>
            </a:pP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zh-CN" altLang="en-US" dirty="0">
                <a:solidFill>
                  <a:srgbClr val="111111"/>
                </a:solidFill>
              </a:rPr>
              <a:t>易形成水合物和复盐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(</a:t>
            </a:r>
            <a:r>
              <a:rPr lang="zh-CN" altLang="en-US" dirty="0">
                <a:solidFill>
                  <a:srgbClr val="0000FF"/>
                </a:solidFill>
              </a:rPr>
              <a:t>见第</a:t>
            </a:r>
            <a:r>
              <a:rPr lang="en-US" altLang="zh-CN" dirty="0">
                <a:solidFill>
                  <a:srgbClr val="0000FF"/>
                </a:solidFill>
              </a:rPr>
              <a:t>9</a:t>
            </a:r>
            <a:r>
              <a:rPr lang="zh-CN" altLang="en-US" dirty="0">
                <a:solidFill>
                  <a:srgbClr val="0000FF"/>
                </a:solidFill>
              </a:rPr>
              <a:t>章</a:t>
            </a:r>
            <a:r>
              <a:rPr lang="en-US" altLang="zh-CN" dirty="0">
                <a:solidFill>
                  <a:srgbClr val="0000FF"/>
                </a:solidFill>
              </a:rPr>
              <a:t>, p</a:t>
            </a:r>
            <a:r>
              <a:rPr lang="en-US" altLang="zh-CN" baseline="-25000" dirty="0">
                <a:solidFill>
                  <a:srgbClr val="0000FF"/>
                </a:solidFill>
              </a:rPr>
              <a:t>330</a:t>
            </a:r>
            <a:r>
              <a:rPr lang="en-US" altLang="zh-CN" dirty="0">
                <a:solidFill>
                  <a:srgbClr val="0000FF"/>
                </a:solidFill>
              </a:rPr>
              <a:t>)</a:t>
            </a:r>
            <a:endParaRPr lang="en-US" altLang="zh-CN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dirty="0">
                <a:solidFill>
                  <a:srgbClr val="111111"/>
                </a:solidFill>
              </a:rPr>
              <a:t>(v)  </a:t>
            </a:r>
            <a:r>
              <a:rPr lang="zh-CN" altLang="en-US" dirty="0">
                <a:solidFill>
                  <a:srgbClr val="111111"/>
                </a:solidFill>
              </a:rPr>
              <a:t>热稳定性较好 </a:t>
            </a:r>
            <a:r>
              <a:rPr lang="zh-CN" altLang="en-US" dirty="0" smtClean="0">
                <a:solidFill>
                  <a:srgbClr val="111111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(</a:t>
            </a:r>
            <a:r>
              <a:rPr lang="zh-CN" altLang="en-US" dirty="0">
                <a:solidFill>
                  <a:srgbClr val="0000FF"/>
                </a:solidFill>
              </a:rPr>
              <a:t>见第</a:t>
            </a:r>
            <a:r>
              <a:rPr lang="en-US" altLang="zh-CN" dirty="0">
                <a:solidFill>
                  <a:srgbClr val="0000FF"/>
                </a:solidFill>
              </a:rPr>
              <a:t>7</a:t>
            </a:r>
            <a:r>
              <a:rPr lang="zh-CN" altLang="en-US" dirty="0">
                <a:solidFill>
                  <a:srgbClr val="0000FF"/>
                </a:solidFill>
              </a:rPr>
              <a:t>章</a:t>
            </a:r>
            <a:r>
              <a:rPr lang="en-US" altLang="zh-CN" dirty="0">
                <a:solidFill>
                  <a:srgbClr val="0000FF"/>
                </a:solidFill>
              </a:rPr>
              <a:t>, p</a:t>
            </a:r>
            <a:r>
              <a:rPr lang="en-US" altLang="zh-CN" baseline="-25000" dirty="0">
                <a:solidFill>
                  <a:srgbClr val="0000FF"/>
                </a:solidFill>
              </a:rPr>
              <a:t>329</a:t>
            </a:r>
            <a:r>
              <a:rPr lang="en-US" altLang="zh-CN" dirty="0">
                <a:solidFill>
                  <a:srgbClr val="0000FF"/>
                </a:solidFill>
              </a:rPr>
              <a:t>)</a:t>
            </a:r>
            <a:endParaRPr lang="zh-CN" altLang="en-US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dirty="0">
                <a:solidFill>
                  <a:srgbClr val="111111"/>
                </a:solidFill>
              </a:rPr>
              <a:t>(vi) K</a:t>
            </a:r>
            <a:r>
              <a:rPr lang="en-US" altLang="zh-CN" baseline="30000" dirty="0">
                <a:solidFill>
                  <a:srgbClr val="111111"/>
                </a:solidFill>
              </a:rPr>
              <a:t>+</a:t>
            </a:r>
            <a:r>
              <a:rPr lang="en-US" altLang="zh-CN" dirty="0">
                <a:solidFill>
                  <a:srgbClr val="111111"/>
                </a:solidFill>
              </a:rPr>
              <a:t>/Na</a:t>
            </a:r>
            <a:r>
              <a:rPr lang="zh-CN" altLang="en-US" baseline="30000" dirty="0">
                <a:solidFill>
                  <a:srgbClr val="111111"/>
                </a:solidFill>
              </a:rPr>
              <a:t>＋</a:t>
            </a:r>
            <a:r>
              <a:rPr lang="zh-CN" altLang="en-US" dirty="0">
                <a:solidFill>
                  <a:srgbClr val="111111"/>
                </a:solidFill>
              </a:rPr>
              <a:t>性质差别</a:t>
            </a:r>
            <a:endParaRPr lang="zh-CN" altLang="en-US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9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9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9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9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9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9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9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9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90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90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990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990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3CEAF795-D4A3-4944-BE46-208973930683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>
                <a:ea typeface="ˎ̥"/>
                <a:cs typeface="ˎ̥"/>
              </a:rPr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  <p:sp>
        <p:nvSpPr>
          <p:cNvPr id="599044" name="Text Box 4"/>
          <p:cNvSpPr txBox="1">
            <a:spLocks noChangeArrowheads="1"/>
          </p:cNvSpPr>
          <p:nvPr/>
        </p:nvSpPr>
        <p:spPr bwMode="auto">
          <a:xfrm>
            <a:off x="1043608" y="332655"/>
            <a:ext cx="7436494" cy="4896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buFontTx/>
              <a:buAutoNum type="romanLcParenBoth"/>
            </a:pPr>
            <a:r>
              <a:rPr lang="zh-CN" altLang="en-US" sz="4000" dirty="0" smtClean="0">
                <a:solidFill>
                  <a:srgbClr val="0000FF"/>
                </a:solidFill>
              </a:rPr>
              <a:t>颜色</a:t>
            </a:r>
            <a:r>
              <a:rPr lang="zh-CN" altLang="en-US" dirty="0" smtClean="0">
                <a:solidFill>
                  <a:srgbClr val="0000FF"/>
                </a:solidFill>
              </a:rPr>
              <a:t>：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dirty="0" smtClean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3600" dirty="0" smtClean="0">
                <a:solidFill>
                  <a:srgbClr val="111111"/>
                </a:solidFill>
              </a:rPr>
              <a:t>离子</a:t>
            </a:r>
            <a:r>
              <a:rPr lang="zh-CN" altLang="en-US" sz="3600" dirty="0">
                <a:solidFill>
                  <a:srgbClr val="111111"/>
                </a:solidFill>
              </a:rPr>
              <a:t>外层为 </a:t>
            </a:r>
            <a:r>
              <a:rPr lang="en-US" altLang="zh-CN" sz="3600" dirty="0">
                <a:solidFill>
                  <a:srgbClr val="111111"/>
                </a:solidFill>
              </a:rPr>
              <a:t>8 </a:t>
            </a:r>
            <a:r>
              <a:rPr lang="zh-CN" altLang="en-US" sz="3600" dirty="0">
                <a:solidFill>
                  <a:srgbClr val="111111"/>
                </a:solidFill>
              </a:rPr>
              <a:t>电子稳定结构，电子不容易跃迁，</a:t>
            </a:r>
            <a:r>
              <a:rPr lang="zh-CN" altLang="en-US" sz="3600" dirty="0">
                <a:solidFill>
                  <a:srgbClr val="FF0000"/>
                </a:solidFill>
              </a:rPr>
              <a:t>离子无色</a:t>
            </a:r>
            <a:r>
              <a:rPr lang="zh-CN" altLang="en-US" sz="3600" dirty="0" smtClean="0">
                <a:solidFill>
                  <a:srgbClr val="FF0000"/>
                </a:solidFill>
              </a:rPr>
              <a:t>，</a:t>
            </a:r>
            <a:r>
              <a:rPr kumimoji="1"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如果阴离子无色，则盐一般都是无色或白色</a:t>
            </a:r>
            <a:r>
              <a:rPr kumimoji="1"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kumimoji="1" lang="zh-CN" altLang="en-US" sz="3600" b="0" dirty="0">
                <a:latin typeface="楷体" panose="02010609060101010101" pitchFamily="49" charset="-122"/>
                <a:ea typeface="楷体" panose="02010609060101010101" pitchFamily="49" charset="-122"/>
              </a:rPr>
              <a:t>阴离子是什么颜色，一般盐也显该颜色。 </a:t>
            </a:r>
            <a:endParaRPr lang="zh-CN" altLang="en-US" b="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9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9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9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9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258888" y="608162"/>
            <a:ext cx="59089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碱金属和碱土金属离子的焰色反应见下表 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612355" name="Group 3"/>
          <p:cNvGraphicFramePr>
            <a:graphicFrameLocks noGrp="1"/>
          </p:cNvGraphicFramePr>
          <p:nvPr>
            <p:ph sz="half" idx="2"/>
          </p:nvPr>
        </p:nvGraphicFramePr>
        <p:xfrm>
          <a:off x="0" y="1341438"/>
          <a:ext cx="9144000" cy="5005388"/>
        </p:xfrm>
        <a:graphic>
          <a:graphicData uri="http://schemas.openxmlformats.org/drawingml/2006/table">
            <a:tbl>
              <a:tblPr/>
              <a:tblGrid>
                <a:gridCol w="1042988"/>
                <a:gridCol w="1944687"/>
                <a:gridCol w="2016125"/>
                <a:gridCol w="2089150"/>
                <a:gridCol w="2051050"/>
              </a:tblGrid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离子 </a:t>
                      </a:r>
                      <a:endParaRPr kumimoji="0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Li</a:t>
                      </a:r>
                      <a:r>
                        <a:rPr kumimoji="0" lang="en-US" altLang="zh-CN" sz="3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+</a:t>
                      </a:r>
                      <a:endParaRPr kumimoji="0" lang="en-US" altLang="zh-CN" sz="32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Na</a:t>
                      </a:r>
                      <a:r>
                        <a:rPr kumimoji="0" lang="en-US" altLang="zh-CN" sz="3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+</a:t>
                      </a:r>
                      <a:endParaRPr kumimoji="0" lang="en-US" altLang="zh-CN" sz="32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K</a:t>
                      </a:r>
                      <a:r>
                        <a:rPr kumimoji="0" lang="en-US" altLang="zh-CN" sz="3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+</a:t>
                      </a:r>
                      <a:endParaRPr kumimoji="0" lang="en-US" altLang="zh-CN" sz="3200" b="1" i="0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Rb</a:t>
                      </a:r>
                      <a:r>
                        <a:rPr kumimoji="0" lang="en-US" altLang="zh-CN" sz="3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+</a:t>
                      </a:r>
                      <a:endParaRPr kumimoji="0" lang="en-US" altLang="zh-CN" sz="3200" b="1" i="0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焰色 </a:t>
                      </a:r>
                      <a:endParaRPr kumimoji="0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红</a:t>
                      </a: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黄</a:t>
                      </a:r>
                      <a:endParaRPr kumimoji="0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紫</a:t>
                      </a:r>
                      <a:endParaRPr kumimoji="0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紫红</a:t>
                      </a: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波长</a:t>
                      </a:r>
                      <a:b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</a:b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/nm </a:t>
                      </a:r>
                      <a:endParaRPr kumimoji="0" lang="en-US" altLang="zh-CN" sz="3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670.8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 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589.0-589.6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 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404.4-404.7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 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420.2-629.8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 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离子 </a:t>
                      </a: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Cs</a:t>
                      </a:r>
                      <a:r>
                        <a:rPr kumimoji="0" lang="en-US" altLang="zh-CN" sz="3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+</a:t>
                      </a:r>
                      <a:endParaRPr kumimoji="0" lang="en-US" altLang="zh-CN" sz="3200" b="1" i="0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Ca</a:t>
                      </a:r>
                      <a:r>
                        <a:rPr kumimoji="0" lang="en-US" altLang="zh-CN" sz="3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2+</a:t>
                      </a:r>
                      <a:endParaRPr kumimoji="0" lang="en-US" altLang="zh-CN" sz="3200" b="1" i="0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Sr</a:t>
                      </a:r>
                      <a:r>
                        <a:rPr kumimoji="0" lang="en-US" altLang="zh-CN" sz="3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2+</a:t>
                      </a:r>
                      <a:endParaRPr kumimoji="0" lang="en-US" altLang="zh-CN" sz="3200" b="1" i="0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Ba</a:t>
                      </a:r>
                      <a:r>
                        <a:rPr kumimoji="0" lang="en-US" altLang="zh-CN" sz="3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2+</a:t>
                      </a:r>
                      <a:endParaRPr kumimoji="0" lang="en-US" altLang="zh-CN" sz="32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焰色 </a:t>
                      </a: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紫红</a:t>
                      </a: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橙红</a:t>
                      </a: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红</a:t>
                      </a: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黄绿</a:t>
                      </a:r>
                      <a:endParaRPr kumimoji="0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波长</a:t>
                      </a:r>
                      <a:b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</a:b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/nm </a:t>
                      </a:r>
                      <a:endParaRPr kumimoji="0" lang="en-US" altLang="zh-CN" sz="3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455.5-459.8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 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612.2-616.2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 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687.8-707.0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 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553.6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 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55" name="灯片编号占位符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3BF887-9A57-4C16-8341-345DC8738422}" type="slidenum">
              <a:rPr lang="en-US" altLang="zh-CN" sz="1400"/>
            </a:fld>
            <a:endParaRPr lang="en-US" altLang="zh-CN" sz="1400"/>
          </a:p>
        </p:txBody>
      </p:sp>
      <p:sp>
        <p:nvSpPr>
          <p:cNvPr id="2" name="矩形 1"/>
          <p:cNvSpPr/>
          <p:nvPr/>
        </p:nvSpPr>
        <p:spPr>
          <a:xfrm>
            <a:off x="683568" y="0"/>
            <a:ext cx="7992888" cy="632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dirty="0">
                <a:solidFill>
                  <a:srgbClr val="0000FF"/>
                </a:solidFill>
              </a:rPr>
              <a:t>(ii)</a:t>
            </a:r>
            <a:r>
              <a:rPr lang="zh-CN" altLang="en-US" dirty="0">
                <a:solidFill>
                  <a:srgbClr val="0000FF"/>
                </a:solidFill>
              </a:rPr>
              <a:t>焰色反应</a:t>
            </a:r>
            <a:r>
              <a:rPr lang="en-US" altLang="zh-CN" dirty="0">
                <a:solidFill>
                  <a:srgbClr val="111111"/>
                </a:solidFill>
              </a:rPr>
              <a:t>: </a:t>
            </a:r>
            <a:r>
              <a:rPr lang="zh-CN" altLang="en-US" dirty="0">
                <a:solidFill>
                  <a:srgbClr val="111111"/>
                </a:solidFill>
              </a:rPr>
              <a:t>鉴别</a:t>
            </a:r>
            <a:r>
              <a:rPr lang="en-US" altLang="zh-CN" dirty="0">
                <a:solidFill>
                  <a:srgbClr val="111111"/>
                </a:solidFill>
              </a:rPr>
              <a:t>IA/IIA</a:t>
            </a:r>
            <a:r>
              <a:rPr lang="zh-CN" altLang="en-US" dirty="0">
                <a:solidFill>
                  <a:srgbClr val="111111"/>
                </a:solidFill>
              </a:rPr>
              <a:t>离子 </a:t>
            </a:r>
            <a:r>
              <a:rPr lang="en-US" altLang="zh-CN" dirty="0">
                <a:solidFill>
                  <a:srgbClr val="0000FF"/>
                </a:solidFill>
              </a:rPr>
              <a:t>(</a:t>
            </a:r>
            <a:r>
              <a:rPr lang="zh-CN" altLang="en-US" dirty="0">
                <a:solidFill>
                  <a:srgbClr val="0000FF"/>
                </a:solidFill>
              </a:rPr>
              <a:t>第</a:t>
            </a:r>
            <a:r>
              <a:rPr lang="en-US" altLang="zh-CN" dirty="0">
                <a:solidFill>
                  <a:srgbClr val="0000FF"/>
                </a:solidFill>
              </a:rPr>
              <a:t>9</a:t>
            </a:r>
            <a:r>
              <a:rPr lang="zh-CN" altLang="en-US" dirty="0">
                <a:solidFill>
                  <a:srgbClr val="0000FF"/>
                </a:solidFill>
              </a:rPr>
              <a:t>章</a:t>
            </a:r>
            <a:r>
              <a:rPr lang="en-US" altLang="zh-CN" dirty="0">
                <a:solidFill>
                  <a:srgbClr val="0000FF"/>
                </a:solidFill>
              </a:rPr>
              <a:t>p</a:t>
            </a:r>
            <a:r>
              <a:rPr lang="en-US" altLang="zh-CN" baseline="-25000" dirty="0">
                <a:solidFill>
                  <a:srgbClr val="0000FF"/>
                </a:solidFill>
              </a:rPr>
              <a:t>330</a:t>
            </a:r>
            <a:r>
              <a:rPr lang="en-US" altLang="zh-CN" dirty="0">
                <a:solidFill>
                  <a:srgbClr val="0000FF"/>
                </a:solidFill>
              </a:rPr>
              <a:t>)</a:t>
            </a:r>
            <a:endParaRPr lang="en-US" altLang="zh-CN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42DA41CD-B6E8-4ED3-931E-2A100AF9BB14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/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  <p:sp>
        <p:nvSpPr>
          <p:cNvPr id="601091" name="Rectangle 3"/>
          <p:cNvSpPr>
            <a:spLocks noChangeArrowheads="1"/>
          </p:cNvSpPr>
          <p:nvPr/>
        </p:nvSpPr>
        <p:spPr bwMode="auto">
          <a:xfrm>
            <a:off x="839788" y="333375"/>
            <a:ext cx="8035925" cy="5213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dirty="0" smtClean="0">
                <a:solidFill>
                  <a:srgbClr val="0000FF"/>
                </a:solidFill>
              </a:rPr>
              <a:t>iii)</a:t>
            </a:r>
            <a:r>
              <a:rPr kumimoji="1" lang="zh-CN" altLang="en-US" dirty="0" smtClean="0">
                <a:solidFill>
                  <a:srgbClr val="0000FF"/>
                </a:solidFill>
              </a:rPr>
              <a:t>  </a:t>
            </a:r>
            <a:r>
              <a:rPr kumimoji="1" lang="zh-CN" altLang="en-US" dirty="0">
                <a:solidFill>
                  <a:srgbClr val="0000FF"/>
                </a:solidFill>
              </a:rPr>
              <a:t>溶解性：</a:t>
            </a:r>
            <a:endParaRPr kumimoji="1" lang="zh-CN" altLang="en-US" dirty="0">
              <a:solidFill>
                <a:srgbClr val="0000FF"/>
              </a:solidFill>
            </a:endParaRPr>
          </a:p>
          <a:p>
            <a:pPr>
              <a:lnSpc>
                <a:spcPct val="130000"/>
              </a:lnSpc>
            </a:pPr>
            <a:r>
              <a:rPr kumimoji="1" lang="zh-CN" altLang="en-US" dirty="0"/>
              <a:t> </a:t>
            </a:r>
            <a:r>
              <a:rPr kumimoji="1" lang="en-US" altLang="zh-CN" dirty="0"/>
              <a:t>(a</a:t>
            </a:r>
            <a:r>
              <a:rPr kumimoji="1" lang="en-US" altLang="zh-CN" dirty="0" smtClean="0"/>
              <a:t>) </a:t>
            </a:r>
            <a:r>
              <a:rPr kumimoji="1" lang="zh-CN" altLang="en-US" dirty="0">
                <a:solidFill>
                  <a:srgbClr val="0000FF"/>
                </a:solidFill>
              </a:rPr>
              <a:t>碱金属盐类通常易溶于水</a:t>
            </a:r>
            <a:r>
              <a:rPr kumimoji="1" lang="en-US" altLang="zh-CN" dirty="0"/>
              <a:t>, </a:t>
            </a:r>
            <a:r>
              <a:rPr kumimoji="1" lang="zh-CN" altLang="en-US" dirty="0"/>
              <a:t>只有少数碱金属盐难溶，如</a:t>
            </a:r>
            <a:r>
              <a:rPr kumimoji="1" lang="en-US" altLang="zh-CN" dirty="0">
                <a:solidFill>
                  <a:srgbClr val="FF0000"/>
                </a:solidFill>
              </a:rPr>
              <a:t>Li</a:t>
            </a:r>
            <a:r>
              <a:rPr kumimoji="1" lang="zh-CN" altLang="en-US" dirty="0">
                <a:solidFill>
                  <a:srgbClr val="FF0000"/>
                </a:solidFill>
              </a:rPr>
              <a:t>盐、大阴离子盐</a:t>
            </a:r>
            <a:endParaRPr kumimoji="1" lang="en-US" altLang="zh-CN" dirty="0"/>
          </a:p>
          <a:p>
            <a:pPr>
              <a:lnSpc>
                <a:spcPct val="130000"/>
              </a:lnSpc>
            </a:pPr>
            <a:r>
              <a:rPr kumimoji="1" lang="en-US" altLang="zh-CN" dirty="0"/>
              <a:t>      </a:t>
            </a:r>
            <a:r>
              <a:rPr kumimoji="1" lang="en-US" altLang="zh-CN" dirty="0">
                <a:solidFill>
                  <a:srgbClr val="0000FF"/>
                </a:solidFill>
              </a:rPr>
              <a:t>Li</a:t>
            </a:r>
            <a:r>
              <a:rPr kumimoji="1" lang="en-US" altLang="zh-CN" baseline="30000" dirty="0">
                <a:solidFill>
                  <a:srgbClr val="0000FF"/>
                </a:solidFill>
              </a:rPr>
              <a:t>+</a:t>
            </a:r>
            <a:r>
              <a:rPr kumimoji="1" lang="zh-CN" altLang="en-US" dirty="0">
                <a:solidFill>
                  <a:srgbClr val="0000FF"/>
                </a:solidFill>
              </a:rPr>
              <a:t>盐</a:t>
            </a:r>
            <a:r>
              <a:rPr kumimoji="1" lang="en-US" altLang="zh-CN" dirty="0"/>
              <a:t>: </a:t>
            </a:r>
            <a:r>
              <a:rPr kumimoji="1" lang="zh-CN" altLang="en-US" dirty="0">
                <a:solidFill>
                  <a:srgbClr val="111111"/>
                </a:solidFill>
              </a:rPr>
              <a:t>强酸盐易溶</a:t>
            </a:r>
            <a:r>
              <a:rPr kumimoji="1" lang="en-US" altLang="zh-CN" dirty="0">
                <a:solidFill>
                  <a:srgbClr val="111111"/>
                </a:solidFill>
              </a:rPr>
              <a:t>(</a:t>
            </a:r>
            <a:r>
              <a:rPr kumimoji="1" lang="zh-CN" altLang="en-US" dirty="0">
                <a:solidFill>
                  <a:srgbClr val="111111"/>
                </a:solidFill>
              </a:rPr>
              <a:t>如</a:t>
            </a:r>
            <a:r>
              <a:rPr kumimoji="1" lang="en-US" altLang="zh-CN" dirty="0">
                <a:solidFill>
                  <a:srgbClr val="111111"/>
                </a:solidFill>
              </a:rPr>
              <a:t>LiNO</a:t>
            </a:r>
            <a:r>
              <a:rPr kumimoji="1" lang="en-US" altLang="zh-CN" baseline="-25000" dirty="0">
                <a:solidFill>
                  <a:srgbClr val="111111"/>
                </a:solidFill>
              </a:rPr>
              <a:t>3</a:t>
            </a:r>
            <a:r>
              <a:rPr kumimoji="1" lang="zh-CN" altLang="en-US" dirty="0">
                <a:solidFill>
                  <a:srgbClr val="111111"/>
                </a:solidFill>
              </a:rPr>
              <a:t>和</a:t>
            </a:r>
            <a:r>
              <a:rPr kumimoji="1" lang="en-US" altLang="zh-CN" dirty="0" err="1">
                <a:solidFill>
                  <a:srgbClr val="111111"/>
                </a:solidFill>
              </a:rPr>
              <a:t>LiCl</a:t>
            </a:r>
            <a:r>
              <a:rPr kumimoji="1" lang="en-US" altLang="zh-CN" dirty="0">
                <a:solidFill>
                  <a:srgbClr val="111111"/>
                </a:solidFill>
              </a:rPr>
              <a:t>)</a:t>
            </a:r>
            <a:r>
              <a:rPr kumimoji="1" lang="zh-CN" altLang="en-US" dirty="0">
                <a:solidFill>
                  <a:srgbClr val="111111"/>
                </a:solidFill>
              </a:rPr>
              <a:t>，</a:t>
            </a:r>
            <a:r>
              <a:rPr kumimoji="1" lang="zh-CN" altLang="en-US" dirty="0">
                <a:solidFill>
                  <a:srgbClr val="0000CC"/>
                </a:solidFill>
              </a:rPr>
              <a:t>弱酸盐溶解性差</a:t>
            </a:r>
            <a:r>
              <a:rPr kumimoji="1" lang="en-US" altLang="zh-CN" dirty="0" smtClean="0">
                <a:solidFill>
                  <a:srgbClr val="0000CC"/>
                </a:solidFill>
              </a:rPr>
              <a:t>(LiF、Li</a:t>
            </a:r>
            <a:r>
              <a:rPr kumimoji="1" lang="en-US" altLang="zh-CN" baseline="-25000" dirty="0" smtClean="0">
                <a:solidFill>
                  <a:srgbClr val="0000CC"/>
                </a:solidFill>
              </a:rPr>
              <a:t>2</a:t>
            </a:r>
            <a:r>
              <a:rPr kumimoji="1" lang="en-US" altLang="zh-CN" dirty="0" smtClean="0">
                <a:solidFill>
                  <a:srgbClr val="0000CC"/>
                </a:solidFill>
              </a:rPr>
              <a:t>CO</a:t>
            </a:r>
            <a:r>
              <a:rPr kumimoji="1" lang="en-US" altLang="zh-CN" baseline="-25000" dirty="0" smtClean="0">
                <a:solidFill>
                  <a:srgbClr val="0000CC"/>
                </a:solidFill>
              </a:rPr>
              <a:t>3</a:t>
            </a:r>
            <a:r>
              <a:rPr kumimoji="1" lang="zh-CN" altLang="en-US" dirty="0" smtClean="0">
                <a:solidFill>
                  <a:srgbClr val="0000CC"/>
                </a:solidFill>
              </a:rPr>
              <a:t>和</a:t>
            </a:r>
            <a:r>
              <a:rPr kumimoji="1" lang="en-US" altLang="zh-CN" dirty="0" smtClean="0">
                <a:solidFill>
                  <a:srgbClr val="0000CC"/>
                </a:solidFill>
              </a:rPr>
              <a:t>Li</a:t>
            </a:r>
            <a:r>
              <a:rPr kumimoji="1" lang="en-US" altLang="zh-CN" baseline="-25000" dirty="0" smtClean="0">
                <a:solidFill>
                  <a:srgbClr val="0000CC"/>
                </a:solidFill>
              </a:rPr>
              <a:t>3</a:t>
            </a:r>
            <a:r>
              <a:rPr kumimoji="1" lang="en-US" altLang="zh-CN" dirty="0" smtClean="0">
                <a:solidFill>
                  <a:srgbClr val="0000CC"/>
                </a:solidFill>
              </a:rPr>
              <a:t>PO</a:t>
            </a:r>
            <a:r>
              <a:rPr kumimoji="1" lang="en-US" altLang="zh-CN" baseline="-25000" dirty="0" smtClean="0">
                <a:solidFill>
                  <a:srgbClr val="0000CC"/>
                </a:solidFill>
              </a:rPr>
              <a:t>4</a:t>
            </a:r>
            <a:r>
              <a:rPr kumimoji="1" lang="zh-CN" altLang="en-US" dirty="0">
                <a:solidFill>
                  <a:srgbClr val="0000CC"/>
                </a:solidFill>
              </a:rPr>
              <a:t>等</a:t>
            </a:r>
            <a:r>
              <a:rPr kumimoji="1" lang="en-US" altLang="zh-CN" dirty="0">
                <a:solidFill>
                  <a:srgbClr val="0000CC"/>
                </a:solidFill>
              </a:rPr>
              <a:t>)</a:t>
            </a:r>
            <a:r>
              <a:rPr kumimoji="1" lang="zh-CN" altLang="en-US" dirty="0">
                <a:solidFill>
                  <a:srgbClr val="000099"/>
                </a:solidFill>
              </a:rPr>
              <a:t> </a:t>
            </a:r>
            <a:endParaRPr kumimoji="1" lang="zh-CN" altLang="en-US" baseline="-25000" dirty="0">
              <a:solidFill>
                <a:srgbClr val="000099"/>
              </a:solidFill>
            </a:endParaRPr>
          </a:p>
          <a:p>
            <a:pPr>
              <a:lnSpc>
                <a:spcPct val="130000"/>
              </a:lnSpc>
            </a:pPr>
            <a:r>
              <a:rPr kumimoji="1" lang="zh-CN" altLang="en-US" dirty="0"/>
              <a:t>     其他</a:t>
            </a:r>
            <a:r>
              <a:rPr kumimoji="1" lang="zh-CN" altLang="en-US" dirty="0">
                <a:solidFill>
                  <a:srgbClr val="0000CC"/>
                </a:solidFill>
              </a:rPr>
              <a:t>难溶盐：</a:t>
            </a:r>
            <a:r>
              <a:rPr kumimoji="1" lang="zh-CN" altLang="en-US" dirty="0"/>
              <a:t>由</a:t>
            </a:r>
            <a:r>
              <a:rPr kumimoji="1" lang="zh-CN" altLang="en-US" dirty="0">
                <a:solidFill>
                  <a:srgbClr val="0000FF"/>
                </a:solidFill>
              </a:rPr>
              <a:t>碱金属离子和大阴离子</a:t>
            </a:r>
            <a:r>
              <a:rPr kumimoji="1" lang="en-US" altLang="zh-CN" dirty="0">
                <a:solidFill>
                  <a:srgbClr val="0000FF"/>
                </a:solidFill>
              </a:rPr>
              <a:t>(</a:t>
            </a:r>
            <a:r>
              <a:rPr kumimoji="1" lang="zh-CN" altLang="en-US" dirty="0">
                <a:solidFill>
                  <a:srgbClr val="0000FF"/>
                </a:solidFill>
              </a:rPr>
              <a:t>如</a:t>
            </a:r>
            <a:r>
              <a:rPr kumimoji="1" lang="en-US" altLang="zh-CN" dirty="0">
                <a:solidFill>
                  <a:srgbClr val="0000FF"/>
                </a:solidFill>
              </a:rPr>
              <a:t>ClO</a:t>
            </a:r>
            <a:r>
              <a:rPr kumimoji="1" lang="en-US" altLang="zh-CN" baseline="-25000" dirty="0">
                <a:solidFill>
                  <a:srgbClr val="0000FF"/>
                </a:solidFill>
              </a:rPr>
              <a:t>4</a:t>
            </a:r>
            <a:r>
              <a:rPr kumimoji="1" lang="en-US" altLang="zh-CN" baseline="30000" dirty="0">
                <a:solidFill>
                  <a:srgbClr val="0000FF"/>
                </a:solidFill>
              </a:rPr>
              <a:t>-</a:t>
            </a:r>
            <a:r>
              <a:rPr kumimoji="1" lang="en-US" altLang="zh-CN" dirty="0">
                <a:solidFill>
                  <a:srgbClr val="0000FF"/>
                </a:solidFill>
              </a:rPr>
              <a:t>)</a:t>
            </a:r>
            <a:r>
              <a:rPr kumimoji="1" lang="zh-CN" altLang="en-US" dirty="0"/>
              <a:t>组成；且碱金属离子越大，难溶盐的数目也越</a:t>
            </a:r>
            <a:r>
              <a:rPr kumimoji="1" lang="zh-CN" altLang="en-US" dirty="0" smtClean="0"/>
              <a:t>多</a:t>
            </a:r>
            <a:endParaRPr kumimoji="1" lang="en-US" altLang="zh-CN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01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98ECD8E2-58D3-4DA5-A04B-2D745271146C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/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900113" y="449263"/>
            <a:ext cx="7993062" cy="52137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dirty="0"/>
              <a:t>一些难溶的碱金属盐：</a:t>
            </a:r>
            <a:endParaRPr kumimoji="1" lang="zh-CN" altLang="en-US" baseline="-25000" dirty="0">
              <a:solidFill>
                <a:srgbClr val="000099"/>
              </a:solidFill>
            </a:endParaRPr>
          </a:p>
          <a:p>
            <a:pPr>
              <a:lnSpc>
                <a:spcPct val="130000"/>
              </a:lnSpc>
            </a:pPr>
            <a:r>
              <a:rPr kumimoji="1" lang="zh-CN" altLang="en-US" dirty="0"/>
              <a:t>    </a:t>
            </a:r>
            <a:r>
              <a:rPr kumimoji="1" lang="zh-CN" altLang="en-US" dirty="0">
                <a:solidFill>
                  <a:srgbClr val="0000FF"/>
                </a:solidFill>
              </a:rPr>
              <a:t>六羟基锑酸钠</a:t>
            </a:r>
            <a:r>
              <a:rPr kumimoji="1" lang="en-US" altLang="zh-CN" dirty="0">
                <a:solidFill>
                  <a:srgbClr val="0000FF"/>
                </a:solidFill>
              </a:rPr>
              <a:t>Na[Sb(OH)</a:t>
            </a:r>
            <a:r>
              <a:rPr kumimoji="1" lang="en-US" altLang="zh-CN" baseline="-25000" dirty="0">
                <a:solidFill>
                  <a:srgbClr val="0000FF"/>
                </a:solidFill>
              </a:rPr>
              <a:t>6</a:t>
            </a:r>
            <a:r>
              <a:rPr kumimoji="1" lang="en-US" altLang="zh-CN" dirty="0">
                <a:solidFill>
                  <a:srgbClr val="0000FF"/>
                </a:solidFill>
              </a:rPr>
              <a:t>]</a:t>
            </a:r>
            <a:r>
              <a:rPr kumimoji="1" lang="en-US" altLang="zh-CN" dirty="0"/>
              <a:t>        </a:t>
            </a:r>
            <a:r>
              <a:rPr kumimoji="1" lang="zh-CN" altLang="en-US" dirty="0" smtClean="0"/>
              <a:t>白色</a:t>
            </a:r>
            <a:endParaRPr kumimoji="1" lang="en-US" altLang="zh-CN" dirty="0"/>
          </a:p>
          <a:p>
            <a:pPr>
              <a:lnSpc>
                <a:spcPct val="130000"/>
              </a:lnSpc>
            </a:pPr>
            <a:r>
              <a:rPr kumimoji="1" lang="zh-CN" altLang="en-US" dirty="0"/>
              <a:t>　高氯酸钾   	</a:t>
            </a:r>
            <a:r>
              <a:rPr kumimoji="1" lang="en-US" altLang="zh-CN" dirty="0">
                <a:solidFill>
                  <a:srgbClr val="FF0000"/>
                </a:solidFill>
              </a:rPr>
              <a:t>KClO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4</a:t>
            </a:r>
            <a:r>
              <a:rPr kumimoji="1" lang="en-US" altLang="zh-CN" baseline="-25000" dirty="0"/>
              <a:t> </a:t>
            </a:r>
            <a:r>
              <a:rPr kumimoji="1" lang="en-US" altLang="zh-CN" dirty="0"/>
              <a:t>  		    </a:t>
            </a:r>
            <a:r>
              <a:rPr kumimoji="1" lang="zh-CN" altLang="en-US" dirty="0" smtClean="0"/>
              <a:t>白色</a:t>
            </a:r>
            <a:r>
              <a:rPr kumimoji="1" lang="en-US" altLang="zh-CN" dirty="0" smtClean="0"/>
              <a:t> </a:t>
            </a:r>
            <a:endParaRPr kumimoji="1" lang="en-US" altLang="zh-CN" dirty="0"/>
          </a:p>
          <a:p>
            <a:pPr>
              <a:lnSpc>
                <a:spcPct val="130000"/>
              </a:lnSpc>
            </a:pPr>
            <a:r>
              <a:rPr kumimoji="1" lang="zh-CN" altLang="en-US" dirty="0"/>
              <a:t>　</a:t>
            </a:r>
            <a:r>
              <a:rPr kumimoji="1" lang="zh-CN" altLang="en-US" dirty="0">
                <a:solidFill>
                  <a:srgbClr val="0000FF"/>
                </a:solidFill>
              </a:rPr>
              <a:t>酒石酸氢钾  </a:t>
            </a:r>
            <a:r>
              <a:rPr kumimoji="1" lang="en-US" altLang="zh-CN" dirty="0">
                <a:solidFill>
                  <a:srgbClr val="0000FF"/>
                </a:solidFill>
              </a:rPr>
              <a:t>KHC</a:t>
            </a:r>
            <a:r>
              <a:rPr kumimoji="1" lang="en-US" altLang="zh-CN" baseline="-25000" dirty="0">
                <a:solidFill>
                  <a:srgbClr val="0000FF"/>
                </a:solidFill>
              </a:rPr>
              <a:t>4</a:t>
            </a:r>
            <a:r>
              <a:rPr kumimoji="1" lang="en-US" altLang="zh-CN" dirty="0">
                <a:solidFill>
                  <a:srgbClr val="0000FF"/>
                </a:solidFill>
              </a:rPr>
              <a:t>H</a:t>
            </a:r>
            <a:r>
              <a:rPr kumimoji="1" lang="en-US" altLang="zh-CN" baseline="-25000" dirty="0">
                <a:solidFill>
                  <a:srgbClr val="0000FF"/>
                </a:solidFill>
              </a:rPr>
              <a:t>4</a:t>
            </a:r>
            <a:r>
              <a:rPr kumimoji="1" lang="en-US" altLang="zh-CN" dirty="0">
                <a:solidFill>
                  <a:srgbClr val="0000FF"/>
                </a:solidFill>
              </a:rPr>
              <a:t>O</a:t>
            </a:r>
            <a:r>
              <a:rPr kumimoji="1" lang="en-US" altLang="zh-CN" baseline="-25000" dirty="0">
                <a:solidFill>
                  <a:srgbClr val="0000FF"/>
                </a:solidFill>
              </a:rPr>
              <a:t>6</a:t>
            </a:r>
            <a:r>
              <a:rPr kumimoji="1" lang="en-US" altLang="zh-CN" dirty="0"/>
              <a:t>             </a:t>
            </a:r>
            <a:r>
              <a:rPr kumimoji="1" lang="zh-CN" altLang="en-US" dirty="0" smtClean="0"/>
              <a:t>白色</a:t>
            </a:r>
            <a:endParaRPr kumimoji="1" lang="en-US" altLang="zh-CN" dirty="0"/>
          </a:p>
          <a:p>
            <a:pPr>
              <a:lnSpc>
                <a:spcPct val="130000"/>
              </a:lnSpc>
            </a:pPr>
            <a:r>
              <a:rPr kumimoji="1" lang="zh-CN" altLang="en-US" dirty="0"/>
              <a:t>　六氯合铂酸钾   </a:t>
            </a:r>
            <a:r>
              <a:rPr kumimoji="1" lang="en-US" altLang="zh-CN" dirty="0"/>
              <a:t>K</a:t>
            </a:r>
            <a:r>
              <a:rPr kumimoji="1" lang="en-US" altLang="zh-CN" baseline="-25000" dirty="0"/>
              <a:t>4</a:t>
            </a:r>
            <a:r>
              <a:rPr kumimoji="1" lang="en-US" altLang="zh-CN" dirty="0"/>
              <a:t>[PtCl</a:t>
            </a:r>
            <a:r>
              <a:rPr kumimoji="1" lang="en-US" altLang="zh-CN" baseline="-25000" dirty="0"/>
              <a:t>6</a:t>
            </a:r>
            <a:r>
              <a:rPr kumimoji="1" lang="en-US" altLang="zh-CN" dirty="0"/>
              <a:t>]	    </a:t>
            </a:r>
            <a:r>
              <a:rPr kumimoji="1" lang="zh-CN" altLang="en-US" dirty="0" smtClean="0"/>
              <a:t>淡黄色</a:t>
            </a:r>
            <a:endParaRPr kumimoji="1" lang="en-US" altLang="zh-CN" dirty="0"/>
          </a:p>
          <a:p>
            <a:pPr>
              <a:lnSpc>
                <a:spcPct val="130000"/>
              </a:lnSpc>
            </a:pPr>
            <a:r>
              <a:rPr kumimoji="1" lang="en-US" altLang="zh-CN" dirty="0"/>
              <a:t>    </a:t>
            </a:r>
            <a:r>
              <a:rPr kumimoji="1" lang="zh-CN" altLang="en-US" dirty="0"/>
              <a:t>四苯硼酸钾 </a:t>
            </a:r>
            <a:r>
              <a:rPr kumimoji="1" lang="en-US" altLang="zh-CN" dirty="0" smtClean="0"/>
              <a:t>K[B(C</a:t>
            </a:r>
            <a:r>
              <a:rPr kumimoji="1" lang="en-US" altLang="zh-CN" baseline="-25000" dirty="0" smtClean="0"/>
              <a:t>6</a:t>
            </a:r>
            <a:r>
              <a:rPr kumimoji="1" lang="en-US" altLang="zh-CN" dirty="0" smtClean="0"/>
              <a:t>H</a:t>
            </a:r>
            <a:r>
              <a:rPr kumimoji="1" lang="en-US" altLang="zh-CN" baseline="-25000" dirty="0" smtClean="0"/>
              <a:t>5</a:t>
            </a:r>
            <a:r>
              <a:rPr kumimoji="1" lang="en-US" altLang="zh-CN" dirty="0" smtClean="0"/>
              <a:t>) </a:t>
            </a:r>
            <a:r>
              <a:rPr kumimoji="1" lang="en-US" altLang="zh-CN" baseline="-25000" dirty="0" smtClean="0"/>
              <a:t>4</a:t>
            </a:r>
            <a:r>
              <a:rPr kumimoji="1" lang="en-US" altLang="zh-CN" dirty="0" smtClean="0"/>
              <a:t>]    </a:t>
            </a:r>
            <a:r>
              <a:rPr kumimoji="1" lang="zh-CN" altLang="en-US" dirty="0" smtClean="0"/>
              <a:t>       白色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endParaRPr kumimoji="1" lang="zh-CN" altLang="en-US" dirty="0">
              <a:solidFill>
                <a:srgbClr val="0000FF"/>
              </a:solidFill>
            </a:endParaRPr>
          </a:p>
          <a:p>
            <a:pPr>
              <a:lnSpc>
                <a:spcPct val="130000"/>
              </a:lnSpc>
            </a:pPr>
            <a:r>
              <a:rPr kumimoji="1" lang="zh-CN" altLang="en-US" dirty="0">
                <a:solidFill>
                  <a:srgbClr val="0000FF"/>
                </a:solidFill>
              </a:rPr>
              <a:t>    六亚硝酸合钴</a:t>
            </a:r>
            <a:r>
              <a:rPr kumimoji="1" lang="en-US" altLang="zh-CN" dirty="0">
                <a:solidFill>
                  <a:srgbClr val="0000FF"/>
                </a:solidFill>
              </a:rPr>
              <a:t>(III)</a:t>
            </a:r>
            <a:r>
              <a:rPr kumimoji="1" lang="zh-CN" altLang="en-US" dirty="0">
                <a:solidFill>
                  <a:srgbClr val="0000FF"/>
                </a:solidFill>
              </a:rPr>
              <a:t>酸钠钾 </a:t>
            </a:r>
            <a:endParaRPr kumimoji="1" lang="en-US" altLang="zh-CN" dirty="0" smtClean="0">
              <a:solidFill>
                <a:srgbClr val="0000FF"/>
              </a:solidFill>
            </a:endParaRPr>
          </a:p>
          <a:p>
            <a:pPr>
              <a:lnSpc>
                <a:spcPct val="130000"/>
              </a:lnSpc>
            </a:pPr>
            <a:r>
              <a:rPr kumimoji="1" lang="en-US" altLang="zh-CN" dirty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        K</a:t>
            </a:r>
            <a:r>
              <a:rPr kumimoji="1" lang="en-US" altLang="zh-CN" baseline="-25000" dirty="0" smtClean="0">
                <a:solidFill>
                  <a:srgbClr val="0000FF"/>
                </a:solidFill>
              </a:rPr>
              <a:t>2</a:t>
            </a:r>
            <a:r>
              <a:rPr kumimoji="1" lang="en-US" altLang="zh-CN" dirty="0" smtClean="0">
                <a:solidFill>
                  <a:srgbClr val="0000FF"/>
                </a:solidFill>
              </a:rPr>
              <a:t>Na[Co(NO</a:t>
            </a:r>
            <a:r>
              <a:rPr kumimoji="1" lang="en-US" altLang="zh-CN" baseline="-25000" dirty="0" smtClean="0">
                <a:solidFill>
                  <a:srgbClr val="0000FF"/>
                </a:solidFill>
              </a:rPr>
              <a:t>2</a:t>
            </a:r>
            <a:r>
              <a:rPr kumimoji="1" lang="en-US" altLang="zh-CN" dirty="0" smtClean="0">
                <a:solidFill>
                  <a:srgbClr val="0000FF"/>
                </a:solidFill>
              </a:rPr>
              <a:t>)</a:t>
            </a:r>
            <a:r>
              <a:rPr kumimoji="1" lang="en-US" altLang="zh-CN" baseline="-25000" dirty="0" smtClean="0">
                <a:solidFill>
                  <a:srgbClr val="0000FF"/>
                </a:solidFill>
              </a:rPr>
              <a:t>6</a:t>
            </a:r>
            <a:r>
              <a:rPr kumimoji="1" lang="en-US" altLang="zh-CN" dirty="0">
                <a:solidFill>
                  <a:srgbClr val="0000FF"/>
                </a:solidFill>
              </a:rPr>
              <a:t>]</a:t>
            </a:r>
            <a:r>
              <a:rPr kumimoji="1" lang="en-US" altLang="zh-CN" dirty="0"/>
              <a:t>  </a:t>
            </a:r>
            <a:r>
              <a:rPr kumimoji="1" lang="en-US" altLang="zh-CN" dirty="0" smtClean="0"/>
              <a:t>    </a:t>
            </a:r>
            <a:r>
              <a:rPr kumimoji="1" lang="zh-CN" altLang="en-US" dirty="0" smtClean="0"/>
              <a:t>亮黄色</a:t>
            </a:r>
            <a:r>
              <a:rPr kumimoji="1" lang="en-US" altLang="zh-CN" dirty="0" smtClean="0">
                <a:solidFill>
                  <a:srgbClr val="FF0000"/>
                </a:solidFill>
              </a:rPr>
              <a:t> </a:t>
            </a:r>
            <a:r>
              <a:rPr kumimoji="1" lang="zh-CN" altLang="en-US" dirty="0">
                <a:solidFill>
                  <a:srgbClr val="FF0000"/>
                </a:solidFill>
              </a:rPr>
              <a:t>：鉴定</a:t>
            </a:r>
            <a:r>
              <a:rPr kumimoji="1" lang="en-US" altLang="zh-CN" dirty="0">
                <a:solidFill>
                  <a:srgbClr val="FF0000"/>
                </a:solidFill>
              </a:rPr>
              <a:t>K</a:t>
            </a:r>
            <a:r>
              <a:rPr kumimoji="1" lang="en-US" altLang="zh-CN" baseline="30000" dirty="0">
                <a:solidFill>
                  <a:srgbClr val="FF0000"/>
                </a:solidFill>
              </a:rPr>
              <a:t>+</a:t>
            </a:r>
            <a:endParaRPr kumimoji="1" lang="en-US" altLang="zh-CN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Text Box 2"/>
          <p:cNvSpPr txBox="1">
            <a:spLocks noChangeArrowheads="1"/>
          </p:cNvSpPr>
          <p:nvPr/>
        </p:nvSpPr>
        <p:spPr bwMode="auto">
          <a:xfrm>
            <a:off x="900113" y="404813"/>
            <a:ext cx="7975600" cy="5456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0000FF"/>
                </a:solidFill>
              </a:rPr>
              <a:t>(b) </a:t>
            </a:r>
            <a:r>
              <a:rPr lang="zh-CN" altLang="en-US" dirty="0">
                <a:solidFill>
                  <a:srgbClr val="0000FF"/>
                </a:solidFill>
              </a:rPr>
              <a:t>碱土金属盐的溶解性</a:t>
            </a:r>
            <a:r>
              <a:rPr lang="en-US" altLang="zh-CN" dirty="0">
                <a:solidFill>
                  <a:srgbClr val="0000FF"/>
                </a:solidFill>
              </a:rPr>
              <a:t>:</a:t>
            </a:r>
            <a:endParaRPr lang="en-US" altLang="zh-CN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CN" dirty="0"/>
              <a:t>(</a:t>
            </a:r>
            <a:r>
              <a:rPr lang="en-US" altLang="zh-CN" dirty="0" err="1"/>
              <a:t>i</a:t>
            </a:r>
            <a:r>
              <a:rPr lang="en-US" altLang="zh-CN" dirty="0"/>
              <a:t>)</a:t>
            </a:r>
            <a:r>
              <a:rPr lang="zh-CN" altLang="en-US" dirty="0"/>
              <a:t>与一价阴离子</a:t>
            </a:r>
            <a:r>
              <a:rPr lang="en-US" altLang="zh-CN" dirty="0"/>
              <a:t>(</a:t>
            </a:r>
            <a:r>
              <a:rPr lang="zh-CN" altLang="en-US" dirty="0"/>
              <a:t>如</a:t>
            </a:r>
            <a:r>
              <a:rPr lang="zh-CN" altLang="en-US" dirty="0">
                <a:solidFill>
                  <a:srgbClr val="0000CC"/>
                </a:solidFill>
              </a:rPr>
              <a:t>硝酸根、氯酸根、高氯酸根、酸式碳酸盐、磷酸二氢盐、卤化物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FF0000"/>
                </a:solidFill>
              </a:rPr>
              <a:t>除氟离子外</a:t>
            </a:r>
            <a:r>
              <a:rPr lang="en-US" altLang="zh-CN" dirty="0"/>
              <a:t>)</a:t>
            </a:r>
            <a:r>
              <a:rPr lang="zh-CN" altLang="en-US" dirty="0"/>
              <a:t>形成的盐易溶</a:t>
            </a:r>
            <a:endParaRPr lang="zh-CN" altLang="en-US" dirty="0"/>
          </a:p>
          <a:p>
            <a:pPr>
              <a:spcBef>
                <a:spcPct val="50000"/>
              </a:spcBef>
            </a:pPr>
            <a:r>
              <a:rPr lang="en-US" altLang="zh-CN" dirty="0"/>
              <a:t>(ii) </a:t>
            </a:r>
            <a:r>
              <a:rPr lang="zh-CN" altLang="en-US" dirty="0"/>
              <a:t>与</a:t>
            </a:r>
            <a:r>
              <a:rPr lang="zh-CN" altLang="en-US" dirty="0">
                <a:solidFill>
                  <a:srgbClr val="FF0000"/>
                </a:solidFill>
              </a:rPr>
              <a:t>高价阴离子</a:t>
            </a:r>
            <a:r>
              <a:rPr lang="en-US" altLang="zh-CN" dirty="0"/>
              <a:t>(</a:t>
            </a:r>
            <a:r>
              <a:rPr lang="zh-CN" altLang="en-US" dirty="0"/>
              <a:t>如</a:t>
            </a:r>
            <a:r>
              <a:rPr lang="zh-CN" altLang="en-US" dirty="0">
                <a:solidFill>
                  <a:srgbClr val="FF0000"/>
                </a:solidFill>
              </a:rPr>
              <a:t>碳酸盐、磷酸根、草酸根等</a:t>
            </a:r>
            <a:r>
              <a:rPr lang="en-US" altLang="zh-CN" dirty="0"/>
              <a:t>)</a:t>
            </a:r>
            <a:r>
              <a:rPr lang="zh-CN" altLang="en-US" dirty="0"/>
              <a:t>形成的盐较难溶</a:t>
            </a:r>
            <a:endParaRPr lang="en-US" altLang="zh-CN" dirty="0"/>
          </a:p>
          <a:p>
            <a:pPr>
              <a:spcBef>
                <a:spcPct val="50000"/>
              </a:spcBef>
            </a:pPr>
            <a:r>
              <a:rPr lang="en-US" altLang="zh-CN" dirty="0"/>
              <a:t>(iii) </a:t>
            </a:r>
            <a:r>
              <a:rPr lang="zh-CN" altLang="en-US" dirty="0"/>
              <a:t>在</a:t>
            </a:r>
            <a:r>
              <a:rPr lang="zh-CN" altLang="en-US" dirty="0">
                <a:solidFill>
                  <a:srgbClr val="FF0000"/>
                </a:solidFill>
              </a:rPr>
              <a:t>硫酸盐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铬酸盐</a:t>
            </a:r>
            <a:r>
              <a:rPr lang="zh-CN" altLang="en-US" dirty="0"/>
              <a:t>中，</a:t>
            </a:r>
            <a:r>
              <a:rPr lang="zh-CN" altLang="en-US" dirty="0">
                <a:solidFill>
                  <a:srgbClr val="0000CC"/>
                </a:solidFill>
              </a:rPr>
              <a:t>阳离子半径小</a:t>
            </a:r>
            <a:r>
              <a:rPr lang="zh-CN" altLang="en-US" dirty="0"/>
              <a:t>的盐易溶，</a:t>
            </a:r>
            <a:r>
              <a:rPr lang="zh-CN" altLang="en-US" dirty="0">
                <a:solidFill>
                  <a:srgbClr val="0000CC"/>
                </a:solidFill>
              </a:rPr>
              <a:t>阳离子半径大</a:t>
            </a:r>
            <a:r>
              <a:rPr lang="zh-CN" altLang="en-US" dirty="0"/>
              <a:t>的盐难溶 </a:t>
            </a:r>
            <a:endParaRPr lang="zh-CN" altLang="en-US" dirty="0"/>
          </a:p>
          <a:p>
            <a:pPr>
              <a:spcBef>
                <a:spcPct val="50000"/>
              </a:spcBef>
            </a:pPr>
            <a:r>
              <a:rPr lang="zh-CN" altLang="en-US" dirty="0"/>
              <a:t>    </a:t>
            </a:r>
            <a:r>
              <a:rPr lang="en-US" altLang="zh-CN" dirty="0"/>
              <a:t>MgSO</a:t>
            </a:r>
            <a:r>
              <a:rPr lang="en-US" altLang="zh-CN" baseline="-25000" dirty="0"/>
              <a:t>4</a:t>
            </a:r>
            <a:r>
              <a:rPr lang="zh-CN" altLang="en-US" dirty="0"/>
              <a:t>和</a:t>
            </a:r>
            <a:r>
              <a:rPr lang="en-US" altLang="zh-CN" dirty="0"/>
              <a:t>MgCrO</a:t>
            </a:r>
            <a:r>
              <a:rPr lang="en-US" altLang="zh-CN" baseline="-25000" dirty="0"/>
              <a:t>4</a:t>
            </a:r>
            <a:r>
              <a:rPr lang="en-US" altLang="zh-CN" dirty="0"/>
              <a:t> </a:t>
            </a:r>
            <a:r>
              <a:rPr lang="zh-CN" altLang="en-US" dirty="0"/>
              <a:t>； </a:t>
            </a:r>
            <a:r>
              <a:rPr lang="en-US" altLang="zh-CN" dirty="0">
                <a:solidFill>
                  <a:srgbClr val="FF0000"/>
                </a:solidFill>
              </a:rPr>
              <a:t>BaSO</a:t>
            </a:r>
            <a:r>
              <a:rPr lang="en-US" altLang="zh-CN" baseline="-25000" dirty="0">
                <a:solidFill>
                  <a:srgbClr val="FF0000"/>
                </a:solidFill>
              </a:rPr>
              <a:t>4</a:t>
            </a:r>
            <a:r>
              <a:rPr lang="zh-CN" altLang="en-US" dirty="0">
                <a:solidFill>
                  <a:srgbClr val="FF0000"/>
                </a:solidFill>
              </a:rPr>
              <a:t>和</a:t>
            </a:r>
            <a:r>
              <a:rPr lang="en-US" altLang="zh-CN" dirty="0">
                <a:solidFill>
                  <a:srgbClr val="FF0000"/>
                </a:solidFill>
              </a:rPr>
              <a:t>BaCrO</a:t>
            </a:r>
            <a:r>
              <a:rPr lang="en-US" altLang="zh-CN" baseline="-25000" dirty="0">
                <a:solidFill>
                  <a:srgbClr val="FF0000"/>
                </a:solidFill>
              </a:rPr>
              <a:t>4</a:t>
            </a:r>
            <a:endParaRPr lang="en-US" altLang="zh-CN" baseline="-25000" dirty="0">
              <a:solidFill>
                <a:srgbClr val="FF0000"/>
              </a:solidFill>
            </a:endParaRPr>
          </a:p>
        </p:txBody>
      </p:sp>
      <p:sp>
        <p:nvSpPr>
          <p:cNvPr id="110594" name="Rectangle 3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9ED65AC9-4924-4CF9-9697-1BC8DB4D4EA7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>
                <a:ea typeface="ˎ̥"/>
                <a:cs typeface="ˎ̥"/>
              </a:rPr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2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2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2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2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02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ChangeArrowheads="1"/>
          </p:cNvSpPr>
          <p:nvPr/>
        </p:nvSpPr>
        <p:spPr bwMode="auto">
          <a:xfrm>
            <a:off x="971600" y="332656"/>
            <a:ext cx="5473700" cy="696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3600" dirty="0" smtClean="0">
                <a:solidFill>
                  <a:srgbClr val="0000FF"/>
                </a:solidFill>
              </a:rPr>
              <a:t>iv)</a:t>
            </a:r>
            <a:r>
              <a:rPr kumimoji="1" lang="zh-CN" altLang="en-US" sz="3600" dirty="0" smtClean="0">
                <a:solidFill>
                  <a:srgbClr val="0000FF"/>
                </a:solidFill>
              </a:rPr>
              <a:t>  </a:t>
            </a:r>
            <a:r>
              <a:rPr kumimoji="1" lang="zh-CN" altLang="en-US" sz="3600" dirty="0">
                <a:solidFill>
                  <a:srgbClr val="0000FF"/>
                </a:solidFill>
              </a:rPr>
              <a:t>盐类带结晶水的能力：</a:t>
            </a:r>
            <a:endParaRPr kumimoji="1" lang="zh-CN" altLang="en-US" sz="3600" dirty="0"/>
          </a:p>
        </p:txBody>
      </p:sp>
      <p:sp>
        <p:nvSpPr>
          <p:cNvPr id="605187" name="Rectangle 3"/>
          <p:cNvSpPr>
            <a:spLocks noChangeArrowheads="1"/>
          </p:cNvSpPr>
          <p:nvPr/>
        </p:nvSpPr>
        <p:spPr bwMode="auto">
          <a:xfrm>
            <a:off x="1039580" y="1180464"/>
            <a:ext cx="7632700" cy="44012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zh-CN" altLang="en-US" dirty="0">
                <a:solidFill>
                  <a:srgbClr val="000099"/>
                </a:solidFill>
              </a:rPr>
              <a:t>规律</a:t>
            </a:r>
            <a:r>
              <a:rPr kumimoji="1" lang="en-US" altLang="zh-CN" dirty="0">
                <a:solidFill>
                  <a:srgbClr val="000099"/>
                </a:solidFill>
              </a:rPr>
              <a:t>:  </a:t>
            </a:r>
            <a:r>
              <a:rPr kumimoji="1" lang="zh-CN" altLang="en-US" dirty="0" smtClean="0">
                <a:solidFill>
                  <a:srgbClr val="111111"/>
                </a:solidFill>
              </a:rPr>
              <a:t>离子</a:t>
            </a:r>
            <a:r>
              <a:rPr kumimoji="1" lang="zh-CN" altLang="en-US" dirty="0">
                <a:solidFill>
                  <a:srgbClr val="111111"/>
                </a:solidFill>
              </a:rPr>
              <a:t>越小，带电荷越多，作用于水分子的电场越强，其盐越容易带结晶水</a:t>
            </a:r>
            <a:r>
              <a:rPr kumimoji="1" lang="zh-CN" altLang="en-US" dirty="0">
                <a:solidFill>
                  <a:srgbClr val="000099"/>
                </a:solidFill>
              </a:rPr>
              <a:t>；</a:t>
            </a:r>
            <a:endParaRPr kumimoji="1" lang="zh-CN" altLang="en-US" dirty="0">
              <a:solidFill>
                <a:srgbClr val="000099"/>
              </a:solidFill>
            </a:endParaRPr>
          </a:p>
          <a:p>
            <a:pPr>
              <a:lnSpc>
                <a:spcPct val="125000"/>
              </a:lnSpc>
            </a:pPr>
            <a:r>
              <a:rPr kumimoji="1" lang="zh-CN" altLang="en-US" dirty="0">
                <a:solidFill>
                  <a:srgbClr val="000099"/>
                </a:solidFill>
              </a:rPr>
              <a:t>       </a:t>
            </a:r>
            <a:r>
              <a:rPr kumimoji="1" lang="en-US" altLang="zh-CN" dirty="0">
                <a:solidFill>
                  <a:srgbClr val="FF0000"/>
                </a:solidFill>
              </a:rPr>
              <a:t>Li</a:t>
            </a:r>
            <a:r>
              <a:rPr kumimoji="1" lang="en-US" altLang="zh-CN" baseline="30000" dirty="0">
                <a:solidFill>
                  <a:srgbClr val="FF0000"/>
                </a:solidFill>
              </a:rPr>
              <a:t>+ </a:t>
            </a:r>
            <a:r>
              <a:rPr kumimoji="1" lang="en-US" altLang="zh-CN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000099"/>
                </a:solidFill>
                <a:sym typeface="Wingdings" panose="05000000000000000000" pitchFamily="2" charset="2"/>
              </a:rPr>
              <a:t> Cs</a:t>
            </a:r>
            <a:r>
              <a:rPr kumimoji="1" lang="en-US" altLang="zh-CN" baseline="30000" dirty="0">
                <a:solidFill>
                  <a:srgbClr val="000099"/>
                </a:solidFill>
                <a:sym typeface="Wingdings" panose="05000000000000000000" pitchFamily="2" charset="2"/>
              </a:rPr>
              <a:t>+</a:t>
            </a:r>
            <a:r>
              <a:rPr kumimoji="1" lang="en-US" altLang="zh-CN" dirty="0">
                <a:solidFill>
                  <a:srgbClr val="000099"/>
                </a:solidFill>
                <a:sym typeface="Wingdings" panose="05000000000000000000" pitchFamily="2" charset="2"/>
              </a:rPr>
              <a:t>: </a:t>
            </a:r>
            <a:r>
              <a:rPr kumimoji="1" lang="zh-CN" altLang="en-US" dirty="0">
                <a:solidFill>
                  <a:srgbClr val="000099"/>
                </a:solidFill>
                <a:sym typeface="Wingdings" panose="05000000000000000000" pitchFamily="2" charset="2"/>
              </a:rPr>
              <a:t>结晶水数目减少；</a:t>
            </a:r>
            <a:endParaRPr kumimoji="1" lang="zh-CN" altLang="en-US" dirty="0">
              <a:solidFill>
                <a:srgbClr val="000099"/>
              </a:solidFill>
              <a:sym typeface="Wingdings" panose="05000000000000000000" pitchFamily="2" charset="2"/>
            </a:endParaRPr>
          </a:p>
          <a:p>
            <a:pPr>
              <a:lnSpc>
                <a:spcPct val="125000"/>
              </a:lnSpc>
            </a:pPr>
            <a:r>
              <a:rPr kumimoji="1" lang="zh-CN" altLang="en-US" dirty="0"/>
              <a:t>      几乎所有的</a:t>
            </a:r>
            <a:r>
              <a:rPr kumimoji="1" lang="zh-CN" altLang="en-US" dirty="0">
                <a:solidFill>
                  <a:srgbClr val="0000CC"/>
                </a:solidFill>
              </a:rPr>
              <a:t>锂盐</a:t>
            </a:r>
            <a:r>
              <a:rPr kumimoji="1" lang="zh-CN" altLang="en-US" dirty="0"/>
              <a:t>是水合的；</a:t>
            </a:r>
            <a:endParaRPr kumimoji="1" lang="zh-CN" altLang="en-US" dirty="0"/>
          </a:p>
          <a:p>
            <a:pPr>
              <a:lnSpc>
                <a:spcPct val="125000"/>
              </a:lnSpc>
            </a:pPr>
            <a:r>
              <a:rPr kumimoji="1" lang="zh-CN" altLang="en-US" dirty="0"/>
              <a:t>      </a:t>
            </a:r>
            <a:r>
              <a:rPr kumimoji="1" lang="zh-CN" altLang="en-US" dirty="0">
                <a:solidFill>
                  <a:srgbClr val="FF0000"/>
                </a:solidFill>
              </a:rPr>
              <a:t>钠盐</a:t>
            </a:r>
            <a:r>
              <a:rPr kumimoji="1" lang="zh-CN" altLang="en-US" dirty="0"/>
              <a:t>约有</a:t>
            </a:r>
            <a:r>
              <a:rPr kumimoji="1" lang="en-US" altLang="zh-CN" dirty="0"/>
              <a:t>75</a:t>
            </a:r>
            <a:r>
              <a:rPr kumimoji="1" lang="zh-CN" altLang="en-US" dirty="0"/>
              <a:t>％为水合物；</a:t>
            </a:r>
            <a:endParaRPr kumimoji="1" lang="zh-CN" altLang="en-US" dirty="0"/>
          </a:p>
          <a:p>
            <a:pPr>
              <a:lnSpc>
                <a:spcPct val="125000"/>
              </a:lnSpc>
            </a:pPr>
            <a:r>
              <a:rPr kumimoji="1" lang="zh-CN" altLang="en-US" dirty="0"/>
              <a:t>      </a:t>
            </a:r>
            <a:r>
              <a:rPr kumimoji="1" lang="zh-CN" altLang="en-US" dirty="0">
                <a:solidFill>
                  <a:srgbClr val="FF0000"/>
                </a:solidFill>
              </a:rPr>
              <a:t>钾盐</a:t>
            </a:r>
            <a:r>
              <a:rPr kumimoji="1" lang="zh-CN" altLang="en-US" dirty="0"/>
              <a:t>有</a:t>
            </a:r>
            <a:r>
              <a:rPr kumimoji="1" lang="en-US" altLang="zh-CN" dirty="0"/>
              <a:t>25%</a:t>
            </a:r>
            <a:r>
              <a:rPr kumimoji="1" lang="zh-CN" altLang="en-US" dirty="0"/>
              <a:t>为水合物；</a:t>
            </a:r>
            <a:endParaRPr kumimoji="1" lang="zh-CN" altLang="en-US" dirty="0"/>
          </a:p>
          <a:p>
            <a:pPr>
              <a:lnSpc>
                <a:spcPct val="125000"/>
              </a:lnSpc>
            </a:pPr>
            <a:r>
              <a:rPr kumimoji="1" lang="zh-CN" altLang="en-US" dirty="0"/>
              <a:t>      </a:t>
            </a:r>
            <a:r>
              <a:rPr kumimoji="1" lang="zh-CN" altLang="en-US" dirty="0">
                <a:solidFill>
                  <a:srgbClr val="FF0000"/>
                </a:solidFill>
              </a:rPr>
              <a:t>铷盐和铯盐</a:t>
            </a:r>
            <a:r>
              <a:rPr kumimoji="1" lang="zh-CN" altLang="en-US" dirty="0"/>
              <a:t>仅有少数是水合盐</a:t>
            </a:r>
            <a:endParaRPr kumimoji="1" lang="zh-CN" altLang="en-US" dirty="0"/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54676755-18FA-41FA-8B6F-3141BFFCD7DE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/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0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05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05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05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565275" y="549275"/>
            <a:ext cx="6011863" cy="1143000"/>
          </a:xfrm>
        </p:spPr>
        <p:txBody>
          <a:bodyPr/>
          <a:lstStyle/>
          <a:p>
            <a:r>
              <a:rPr lang="en-US" altLang="zh-CN" sz="4800" b="1" smtClean="0">
                <a:solidFill>
                  <a:srgbClr val="0000FF"/>
                </a:solidFill>
                <a:effectLst/>
                <a:cs typeface="Times New Roman" panose="02020603050405020304" pitchFamily="18" charset="0"/>
              </a:rPr>
              <a:t>9.1 </a:t>
            </a:r>
            <a:r>
              <a:rPr lang="zh-CN" altLang="en-US" sz="4800" b="1" smtClean="0">
                <a:solidFill>
                  <a:srgbClr val="0000FF"/>
                </a:solidFill>
                <a:effectLst/>
                <a:cs typeface="Times New Roman" panose="02020603050405020304" pitchFamily="18" charset="0"/>
              </a:rPr>
              <a:t>碱金属和碱土金属</a:t>
            </a:r>
            <a:br>
              <a:rPr lang="en-US" altLang="zh-CN" sz="4800" b="1" smtClean="0">
                <a:solidFill>
                  <a:srgbClr val="0000FF"/>
                </a:solidFill>
                <a:effectLst/>
                <a:cs typeface="Times New Roman" panose="02020603050405020304" pitchFamily="18" charset="0"/>
              </a:rPr>
            </a:br>
            <a:r>
              <a:rPr lang="en-US" altLang="zh-CN" sz="4800" b="1" i="1" smtClean="0">
                <a:solidFill>
                  <a:srgbClr val="0000FF"/>
                </a:solidFill>
                <a:effectLst/>
              </a:rPr>
              <a:t>s</a:t>
            </a:r>
            <a:r>
              <a:rPr lang="en-US" altLang="zh-CN" sz="4800" b="1" smtClean="0">
                <a:solidFill>
                  <a:srgbClr val="0000FF"/>
                </a:solidFill>
                <a:effectLst/>
              </a:rPr>
              <a:t>-Block Elements</a:t>
            </a:r>
            <a:endParaRPr lang="zh-CN" altLang="en-US" sz="4800" b="1" smtClean="0">
              <a:solidFill>
                <a:srgbClr val="0000FF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33794" name="Rectangle 26"/>
          <p:cNvSpPr>
            <a:spLocks noChangeArrowheads="1"/>
          </p:cNvSpPr>
          <p:nvPr/>
        </p:nvSpPr>
        <p:spPr bwMode="auto">
          <a:xfrm>
            <a:off x="7885113" y="6167438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92A7D1BC-14EB-437F-ACE3-C2C9A2A8CA16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>
                <a:ea typeface="宋体" panose="02010600030101010101" pitchFamily="2" charset="-122"/>
              </a:rPr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  <p:sp>
        <p:nvSpPr>
          <p:cNvPr id="33795" name="Rectangle 4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1263650" y="2281238"/>
            <a:ext cx="73406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3600">
                <a:solidFill>
                  <a:srgbClr val="111111"/>
                </a:solidFill>
              </a:rPr>
              <a:t>9.1.1 </a:t>
            </a:r>
            <a:r>
              <a:rPr lang="zh-CN" altLang="en-US" sz="3600">
                <a:solidFill>
                  <a:srgbClr val="111111"/>
                </a:solidFill>
              </a:rPr>
              <a:t>碱金属和碱土金属的基本性质 </a:t>
            </a:r>
            <a:endParaRPr lang="zh-CN" altLang="en-US" sz="3600">
              <a:solidFill>
                <a:srgbClr val="111111"/>
              </a:solidFill>
            </a:endParaRPr>
          </a:p>
        </p:txBody>
      </p:sp>
      <p:sp>
        <p:nvSpPr>
          <p:cNvPr id="33796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200150" y="3508375"/>
            <a:ext cx="63563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3600">
                <a:solidFill>
                  <a:srgbClr val="111111"/>
                </a:solidFill>
              </a:rPr>
              <a:t>9.1.2 </a:t>
            </a:r>
            <a:r>
              <a:rPr lang="zh-CN" altLang="en-US" sz="3600">
                <a:solidFill>
                  <a:srgbClr val="111111"/>
                </a:solidFill>
              </a:rPr>
              <a:t>碱金属和碱土金属的单质 </a:t>
            </a:r>
            <a:endParaRPr lang="zh-CN" altLang="en-US" sz="3600">
              <a:solidFill>
                <a:srgbClr val="111111"/>
              </a:solidFill>
            </a:endParaRPr>
          </a:p>
        </p:txBody>
      </p:sp>
      <p:sp>
        <p:nvSpPr>
          <p:cNvPr id="33797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90625" y="4732338"/>
            <a:ext cx="63563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3600">
                <a:solidFill>
                  <a:srgbClr val="111111"/>
                </a:solidFill>
              </a:rPr>
              <a:t>9.1.3 </a:t>
            </a:r>
            <a:r>
              <a:rPr lang="zh-CN" altLang="en-US" sz="3600">
                <a:solidFill>
                  <a:srgbClr val="111111"/>
                </a:solidFill>
              </a:rPr>
              <a:t>碱金属和碱土金属化合物 </a:t>
            </a:r>
            <a:endParaRPr lang="zh-CN" altLang="en-US" sz="3600">
              <a:solidFill>
                <a:srgbClr val="111111"/>
              </a:solidFill>
            </a:endParaRPr>
          </a:p>
        </p:txBody>
      </p:sp>
      <p:pic>
        <p:nvPicPr>
          <p:cNvPr id="33798" name="Picture 7" descr="_16889762220338502556[1]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550" y="24288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8" descr="_16889762220338502556[1]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850" y="36512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9" descr="_16889762220338502556[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850" y="48752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7" name="Rectangle 3"/>
          <p:cNvSpPr>
            <a:spLocks noChangeArrowheads="1"/>
          </p:cNvSpPr>
          <p:nvPr/>
        </p:nvSpPr>
        <p:spPr bwMode="auto">
          <a:xfrm>
            <a:off x="1068388" y="620713"/>
            <a:ext cx="7176020" cy="4483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0000FF"/>
                </a:solidFill>
              </a:rPr>
              <a:t>酸根对盐水合能力的影响：</a:t>
            </a:r>
            <a:endParaRPr kumimoji="1" lang="en-US" altLang="zh-CN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/>
              <a:t>     强酸盐的水合能力弱，</a:t>
            </a:r>
            <a:r>
              <a:rPr kumimoji="1" lang="zh-CN" altLang="en-US" dirty="0">
                <a:solidFill>
                  <a:srgbClr val="FF0000"/>
                </a:solidFill>
              </a:rPr>
              <a:t>弱酸盐水合能力强，盐结晶水多。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zh-CN" altLang="en-US" dirty="0"/>
              <a:t>   碱金属</a:t>
            </a:r>
            <a:r>
              <a:rPr kumimoji="1" lang="zh-CN" altLang="en-US" dirty="0">
                <a:solidFill>
                  <a:srgbClr val="0000FF"/>
                </a:solidFill>
              </a:rPr>
              <a:t>卤化物</a:t>
            </a:r>
            <a:r>
              <a:rPr kumimoji="1" lang="en-US" altLang="zh-CN" dirty="0">
                <a:solidFill>
                  <a:srgbClr val="0000FF"/>
                </a:solidFill>
              </a:rPr>
              <a:t>(MX)</a:t>
            </a:r>
            <a:r>
              <a:rPr kumimoji="1" lang="zh-CN" altLang="en-US" dirty="0"/>
              <a:t>大多数无水， </a:t>
            </a:r>
            <a:endParaRPr kumimoji="1" lang="zh-CN" altLang="en-US" dirty="0"/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0000FF"/>
                </a:solidFill>
              </a:rPr>
              <a:t>在硝酸盐</a:t>
            </a:r>
            <a:r>
              <a:rPr kumimoji="1" lang="zh-CN" altLang="en-US" dirty="0"/>
              <a:t>中，锂易形成水合物。</a:t>
            </a:r>
            <a:endParaRPr kumimoji="1" lang="zh-CN" altLang="en-US" dirty="0"/>
          </a:p>
          <a:p>
            <a:pPr>
              <a:lnSpc>
                <a:spcPct val="150000"/>
              </a:lnSpc>
            </a:pPr>
            <a:r>
              <a:rPr kumimoji="1" lang="zh-CN" altLang="en-US" dirty="0"/>
              <a:t>            如</a:t>
            </a:r>
            <a:r>
              <a:rPr kumimoji="1" lang="en-US" altLang="zh-CN" dirty="0"/>
              <a:t>LiNO</a:t>
            </a:r>
            <a:r>
              <a:rPr kumimoji="1" lang="en-US" altLang="zh-CN" baseline="-25000" dirty="0"/>
              <a:t>3</a:t>
            </a:r>
            <a:r>
              <a:rPr kumimoji="1" lang="en-US" altLang="zh-CN" dirty="0"/>
              <a:t>·H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O </a:t>
            </a:r>
            <a:r>
              <a:rPr kumimoji="1" lang="zh-CN" altLang="en-US" dirty="0"/>
              <a:t>和 </a:t>
            </a:r>
            <a:r>
              <a:rPr kumimoji="1" lang="en-US" altLang="zh-CN" dirty="0" smtClean="0"/>
              <a:t>LiNO</a:t>
            </a:r>
            <a:r>
              <a:rPr kumimoji="1" lang="en-US" altLang="zh-CN" baseline="-25000" dirty="0" smtClean="0"/>
              <a:t>3</a:t>
            </a:r>
            <a:r>
              <a:rPr kumimoji="1" lang="en-US" altLang="zh-CN" dirty="0" smtClean="0"/>
              <a:t>·3H</a:t>
            </a:r>
            <a:r>
              <a:rPr kumimoji="1" lang="en-US" altLang="zh-CN" baseline="-25000" dirty="0" smtClean="0"/>
              <a:t>2</a:t>
            </a:r>
            <a:r>
              <a:rPr kumimoji="1" lang="en-US" altLang="zh-CN" dirty="0" smtClean="0"/>
              <a:t>O</a:t>
            </a:r>
            <a:endParaRPr kumimoji="1" lang="zh-CN" altLang="en-US" dirty="0"/>
          </a:p>
        </p:txBody>
      </p:sp>
      <p:sp>
        <p:nvSpPr>
          <p:cNvPr id="71682" name="Rectangle 4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AB23D27B-D4A0-4437-8688-618BC19F712C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/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25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ChangeArrowheads="1"/>
          </p:cNvSpPr>
          <p:nvPr/>
        </p:nvSpPr>
        <p:spPr bwMode="auto">
          <a:xfrm>
            <a:off x="900113" y="836613"/>
            <a:ext cx="8137525" cy="4483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0000FF"/>
                </a:solidFill>
              </a:rPr>
              <a:t>硫酸盐</a:t>
            </a:r>
            <a:r>
              <a:rPr kumimoji="1" lang="zh-CN" altLang="en-US" dirty="0"/>
              <a:t>中只有</a:t>
            </a:r>
            <a:r>
              <a:rPr kumimoji="1" lang="en-US" altLang="zh-CN" dirty="0"/>
              <a:t>Li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SO</a:t>
            </a:r>
            <a:r>
              <a:rPr kumimoji="1" lang="en-US" altLang="zh-CN" baseline="-25000" dirty="0"/>
              <a:t>4</a:t>
            </a:r>
            <a:r>
              <a:rPr kumimoji="1" lang="en-US" altLang="zh-CN" dirty="0"/>
              <a:t>·H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O</a:t>
            </a:r>
            <a:r>
              <a:rPr kumimoji="1" lang="zh-CN" altLang="en-US" dirty="0"/>
              <a:t>和</a:t>
            </a:r>
            <a:r>
              <a:rPr kumimoji="1" lang="en-US" altLang="zh-CN" dirty="0"/>
              <a:t>Na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SO</a:t>
            </a:r>
            <a:r>
              <a:rPr kumimoji="1" lang="en-US" altLang="zh-CN" baseline="-25000" dirty="0"/>
              <a:t>4</a:t>
            </a:r>
            <a:r>
              <a:rPr kumimoji="1" lang="en-US" altLang="zh-CN" dirty="0"/>
              <a:t>·10H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O</a:t>
            </a:r>
            <a:r>
              <a:rPr kumimoji="1" lang="zh-CN" altLang="en-US" dirty="0"/>
              <a:t>；</a:t>
            </a:r>
            <a:endParaRPr kumimoji="1" lang="zh-CN" altLang="en-US" dirty="0"/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FF0000"/>
                </a:solidFill>
              </a:rPr>
              <a:t>碳酸盐</a:t>
            </a:r>
            <a:r>
              <a:rPr kumimoji="1" lang="zh-CN" altLang="en-US" dirty="0"/>
              <a:t>中除</a:t>
            </a:r>
            <a:r>
              <a:rPr kumimoji="1" lang="en-US" altLang="zh-CN" dirty="0"/>
              <a:t>Li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CO</a:t>
            </a:r>
            <a:r>
              <a:rPr kumimoji="1" lang="en-US" altLang="zh-CN" baseline="-25000" dirty="0"/>
              <a:t>3</a:t>
            </a:r>
            <a:r>
              <a:rPr kumimoji="1" lang="zh-CN" altLang="en-US" dirty="0"/>
              <a:t>不带结晶水外，其余均含有一定数目的结晶水。</a:t>
            </a:r>
            <a:endParaRPr kumimoji="1" lang="zh-CN" altLang="en-US" dirty="0"/>
          </a:p>
          <a:p>
            <a:pPr>
              <a:lnSpc>
                <a:spcPct val="150000"/>
              </a:lnSpc>
            </a:pPr>
            <a:r>
              <a:rPr kumimoji="1" lang="zh-CN" altLang="en-US" dirty="0"/>
              <a:t>        其结晶水分子数分别为：</a:t>
            </a:r>
            <a:endParaRPr kumimoji="1" lang="zh-CN" altLang="en-US" dirty="0"/>
          </a:p>
          <a:p>
            <a:pPr>
              <a:lnSpc>
                <a:spcPct val="150000"/>
              </a:lnSpc>
            </a:pPr>
            <a:r>
              <a:rPr kumimoji="1" lang="zh-CN" altLang="en-US" dirty="0"/>
              <a:t>　　</a:t>
            </a:r>
            <a:r>
              <a:rPr kumimoji="1" lang="en-US" altLang="zh-CN" dirty="0"/>
              <a:t>Na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CO</a:t>
            </a:r>
            <a:r>
              <a:rPr kumimoji="1" lang="en-US" altLang="zh-CN" baseline="-25000" dirty="0"/>
              <a:t>3</a:t>
            </a:r>
            <a:r>
              <a:rPr kumimoji="1" lang="en-US" altLang="zh-CN" dirty="0"/>
              <a:t>	K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CO</a:t>
            </a:r>
            <a:r>
              <a:rPr kumimoji="1" lang="en-US" altLang="zh-CN" baseline="-25000" dirty="0"/>
              <a:t>3   </a:t>
            </a:r>
            <a:r>
              <a:rPr kumimoji="1" lang="en-US" altLang="zh-CN" dirty="0"/>
              <a:t>Rb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CO</a:t>
            </a:r>
            <a:r>
              <a:rPr kumimoji="1" lang="en-US" altLang="zh-CN" baseline="-25000" dirty="0"/>
              <a:t>3       </a:t>
            </a:r>
            <a:r>
              <a:rPr kumimoji="1" lang="en-US" altLang="zh-CN" dirty="0"/>
              <a:t>Cs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CO</a:t>
            </a:r>
            <a:r>
              <a:rPr kumimoji="1" lang="en-US" altLang="zh-CN" baseline="-25000" dirty="0"/>
              <a:t>3</a:t>
            </a:r>
            <a:r>
              <a:rPr kumimoji="1" lang="en-US" altLang="zh-CN" dirty="0"/>
              <a:t> 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zh-CN" altLang="en-US" dirty="0"/>
              <a:t>　　</a:t>
            </a:r>
            <a:r>
              <a:rPr kumimoji="1" lang="en-US" altLang="zh-CN" dirty="0"/>
              <a:t>1, 7, 10	 1, 5	       1,  5		3,  5</a:t>
            </a:r>
            <a:endParaRPr kumimoji="1" lang="en-US" altLang="zh-CN" dirty="0"/>
          </a:p>
        </p:txBody>
      </p:sp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6869E454-F550-4AEC-9EA5-2D533CE21CDC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/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06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06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06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ChangeArrowheads="1"/>
          </p:cNvSpPr>
          <p:nvPr/>
        </p:nvSpPr>
        <p:spPr bwMode="auto">
          <a:xfrm>
            <a:off x="971550" y="811213"/>
            <a:ext cx="7777163" cy="452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0000FF"/>
                </a:solidFill>
              </a:rPr>
              <a:t>碱土金属盐</a:t>
            </a:r>
            <a:r>
              <a:rPr kumimoji="1" lang="zh-CN" altLang="en-US" dirty="0"/>
              <a:t>：</a:t>
            </a:r>
            <a:r>
              <a:rPr kumimoji="1" lang="zh-CN" altLang="en-US" dirty="0">
                <a:solidFill>
                  <a:srgbClr val="FF0000"/>
                </a:solidFill>
              </a:rPr>
              <a:t>容易形成结晶水合物</a:t>
            </a:r>
            <a:r>
              <a:rPr kumimoji="1" lang="zh-CN" altLang="en-US" dirty="0"/>
              <a:t>；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en-US" altLang="zh-CN" dirty="0"/>
              <a:t>      MgCl</a:t>
            </a:r>
            <a:r>
              <a:rPr kumimoji="1" lang="en-US" altLang="zh-CN" baseline="-25000" dirty="0"/>
              <a:t>2 </a:t>
            </a:r>
            <a:r>
              <a:rPr kumimoji="1" lang="en-US" altLang="zh-CN" dirty="0">
                <a:sym typeface="Symbol" panose="05050102010706020507" pitchFamily="18" charset="2"/>
              </a:rPr>
              <a:t> </a:t>
            </a:r>
            <a:r>
              <a:rPr kumimoji="1" lang="en-US" altLang="zh-CN" dirty="0"/>
              <a:t>6H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O,  CaCl</a:t>
            </a:r>
            <a:r>
              <a:rPr kumimoji="1" lang="en-US" altLang="zh-CN" baseline="-25000" dirty="0"/>
              <a:t>2</a:t>
            </a:r>
            <a:r>
              <a:rPr kumimoji="1" lang="en-US" altLang="zh-CN" dirty="0">
                <a:sym typeface="Symbol" panose="05050102010706020507" pitchFamily="18" charset="2"/>
              </a:rPr>
              <a:t> 6</a:t>
            </a:r>
            <a:r>
              <a:rPr kumimoji="1" lang="en-US" altLang="zh-CN" dirty="0"/>
              <a:t>H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O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en-US" altLang="zh-CN" dirty="0"/>
              <a:t>     </a:t>
            </a:r>
            <a:r>
              <a:rPr kumimoji="1" lang="zh-CN" altLang="en-US" dirty="0"/>
              <a:t>其</a:t>
            </a:r>
            <a:r>
              <a:rPr kumimoji="1" lang="zh-CN" altLang="en-US" dirty="0">
                <a:solidFill>
                  <a:srgbClr val="FF0000"/>
                </a:solidFill>
              </a:rPr>
              <a:t>无水盐</a:t>
            </a:r>
            <a:r>
              <a:rPr kumimoji="1" lang="zh-CN" altLang="en-US" dirty="0"/>
              <a:t>容易</a:t>
            </a:r>
            <a:r>
              <a:rPr kumimoji="1" lang="zh-CN" altLang="en-US" dirty="0">
                <a:solidFill>
                  <a:srgbClr val="FF0000"/>
                </a:solidFill>
              </a:rPr>
              <a:t>吸湿</a:t>
            </a:r>
            <a:r>
              <a:rPr kumimoji="1" lang="zh-CN" altLang="en-US" dirty="0" smtClean="0">
                <a:solidFill>
                  <a:srgbClr val="FF0000"/>
                </a:solidFill>
              </a:rPr>
              <a:t>潮解</a:t>
            </a:r>
            <a:endParaRPr kumimoji="1" lang="zh-CN" altLang="en-US" dirty="0"/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0000FF"/>
                </a:solidFill>
              </a:rPr>
              <a:t>无水</a:t>
            </a:r>
            <a:r>
              <a:rPr kumimoji="1" lang="en-US" altLang="zh-CN" dirty="0">
                <a:solidFill>
                  <a:srgbClr val="0000FF"/>
                </a:solidFill>
              </a:rPr>
              <a:t>CaCl</a:t>
            </a:r>
            <a:r>
              <a:rPr kumimoji="1" lang="en-US" altLang="zh-CN" baseline="-25000" dirty="0">
                <a:solidFill>
                  <a:srgbClr val="0000FF"/>
                </a:solidFill>
              </a:rPr>
              <a:t>2</a:t>
            </a:r>
            <a:r>
              <a:rPr kumimoji="1" lang="en-US" altLang="zh-CN" baseline="-25000" dirty="0"/>
              <a:t> </a:t>
            </a:r>
            <a:r>
              <a:rPr kumimoji="1" lang="en-US" altLang="zh-CN" dirty="0"/>
              <a:t>:  </a:t>
            </a:r>
            <a:r>
              <a:rPr kumimoji="1" lang="zh-CN" altLang="en-US" dirty="0"/>
              <a:t>很好的干燥剂，干燥速度快，但不可用于干燥氨和乙醇；</a:t>
            </a:r>
            <a:endParaRPr kumimoji="1" lang="zh-CN" altLang="en-US" dirty="0"/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0000FF"/>
                </a:solidFill>
              </a:rPr>
              <a:t>无水 </a:t>
            </a:r>
            <a:r>
              <a:rPr kumimoji="1" lang="en-US" altLang="zh-CN" dirty="0">
                <a:solidFill>
                  <a:srgbClr val="0000FF"/>
                </a:solidFill>
              </a:rPr>
              <a:t>MgSO</a:t>
            </a:r>
            <a:r>
              <a:rPr kumimoji="1" lang="en-US" altLang="zh-CN" baseline="-25000" dirty="0">
                <a:solidFill>
                  <a:srgbClr val="0000FF"/>
                </a:solidFill>
              </a:rPr>
              <a:t>4  </a:t>
            </a:r>
            <a:r>
              <a:rPr kumimoji="1" lang="en-US" altLang="zh-CN" dirty="0">
                <a:solidFill>
                  <a:srgbClr val="0000FF"/>
                </a:solidFill>
              </a:rPr>
              <a:t>/ Na</a:t>
            </a:r>
            <a:r>
              <a:rPr kumimoji="1" lang="en-US" altLang="zh-CN" baseline="-25000" dirty="0">
                <a:solidFill>
                  <a:srgbClr val="0000FF"/>
                </a:solidFill>
              </a:rPr>
              <a:t>2</a:t>
            </a:r>
            <a:r>
              <a:rPr kumimoji="1" lang="en-US" altLang="zh-CN" dirty="0">
                <a:solidFill>
                  <a:srgbClr val="0000FF"/>
                </a:solidFill>
              </a:rPr>
              <a:t>SO</a:t>
            </a:r>
            <a:r>
              <a:rPr kumimoji="1" lang="en-US" altLang="zh-CN" baseline="-25000" dirty="0">
                <a:solidFill>
                  <a:srgbClr val="0000FF"/>
                </a:solidFill>
              </a:rPr>
              <a:t>4</a:t>
            </a:r>
            <a:r>
              <a:rPr kumimoji="1" lang="zh-CN" altLang="en-US" dirty="0"/>
              <a:t>：优良的干燥剂</a:t>
            </a:r>
            <a:endParaRPr kumimoji="1" lang="zh-CN" altLang="en-US" dirty="0"/>
          </a:p>
        </p:txBody>
      </p:sp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56C3E468-F537-4FB3-B8F0-327EF139E180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/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3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3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3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3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900113" y="257860"/>
            <a:ext cx="25378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v)</a:t>
            </a:r>
            <a:r>
              <a:rPr lang="zh-CN" altLang="en-US" sz="3600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热稳定性 </a:t>
            </a:r>
            <a:endParaRPr lang="zh-CN" altLang="en-US" sz="3600" b="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19523" name="Text Box 3"/>
          <p:cNvSpPr txBox="1">
            <a:spLocks noChangeArrowheads="1"/>
          </p:cNvSpPr>
          <p:nvPr/>
        </p:nvSpPr>
        <p:spPr bwMode="auto">
          <a:xfrm>
            <a:off x="900113" y="1196975"/>
            <a:ext cx="7885112" cy="459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kumimoji="1" lang="en-US" altLang="zh-CN" dirty="0">
                <a:latin typeface="+mj-ea"/>
                <a:ea typeface="+mj-ea"/>
              </a:rPr>
              <a:t>  </a:t>
            </a:r>
            <a:r>
              <a:rPr kumimoji="1" lang="zh-CN" altLang="en-US" dirty="0">
                <a:solidFill>
                  <a:srgbClr val="FF0000"/>
                </a:solidFill>
                <a:latin typeface="+mj-ea"/>
                <a:ea typeface="+mj-ea"/>
              </a:rPr>
              <a:t>一般碱金属盐具有较高的热稳定性</a:t>
            </a:r>
            <a:r>
              <a:rPr kumimoji="1" lang="en-US" altLang="zh-CN" dirty="0">
                <a:latin typeface="+mj-ea"/>
                <a:ea typeface="+mj-ea"/>
              </a:rPr>
              <a:t>.</a:t>
            </a:r>
            <a:r>
              <a:rPr kumimoji="1" lang="zh-CN" altLang="en-US" dirty="0">
                <a:solidFill>
                  <a:srgbClr val="000000"/>
                </a:solidFill>
                <a:latin typeface="+mj-ea"/>
                <a:ea typeface="+mj-ea"/>
              </a:rPr>
              <a:t>卤化物在高温时挥发而难分解</a:t>
            </a:r>
            <a:r>
              <a:rPr kumimoji="1" lang="en-US" altLang="zh-CN" dirty="0">
                <a:solidFill>
                  <a:srgbClr val="000000"/>
                </a:solidFill>
                <a:latin typeface="+mj-ea"/>
                <a:ea typeface="+mj-ea"/>
              </a:rPr>
              <a:t>.</a:t>
            </a:r>
            <a:r>
              <a:rPr kumimoji="1" lang="zh-CN" altLang="en-US" dirty="0">
                <a:solidFill>
                  <a:srgbClr val="000000"/>
                </a:solidFill>
                <a:latin typeface="+mj-ea"/>
                <a:ea typeface="+mj-ea"/>
              </a:rPr>
              <a:t>硫酸盐在高温下既难挥发</a:t>
            </a:r>
            <a:r>
              <a:rPr kumimoji="1" lang="en-US" altLang="zh-CN" dirty="0">
                <a:solidFill>
                  <a:srgbClr val="000000"/>
                </a:solidFill>
                <a:latin typeface="+mj-ea"/>
                <a:ea typeface="+mj-ea"/>
              </a:rPr>
              <a:t>,</a:t>
            </a:r>
            <a:r>
              <a:rPr kumimoji="1" lang="zh-CN" altLang="en-US" dirty="0">
                <a:solidFill>
                  <a:srgbClr val="000000"/>
                </a:solidFill>
                <a:latin typeface="+mj-ea"/>
                <a:ea typeface="+mj-ea"/>
              </a:rPr>
              <a:t>又难分解</a:t>
            </a:r>
            <a:r>
              <a:rPr kumimoji="1" lang="en-US" altLang="zh-CN" dirty="0">
                <a:solidFill>
                  <a:srgbClr val="000000"/>
                </a:solidFill>
                <a:latin typeface="+mj-ea"/>
                <a:ea typeface="+mj-ea"/>
              </a:rPr>
              <a:t>.</a:t>
            </a:r>
            <a:r>
              <a:rPr kumimoji="1" lang="zh-CN" altLang="en-US" dirty="0">
                <a:solidFill>
                  <a:srgbClr val="000000"/>
                </a:solidFill>
                <a:latin typeface="+mj-ea"/>
                <a:ea typeface="+mj-ea"/>
              </a:rPr>
              <a:t>碳酸盐除</a:t>
            </a:r>
            <a:r>
              <a:rPr kumimoji="1" lang="en-US" altLang="zh-CN" dirty="0">
                <a:solidFill>
                  <a:srgbClr val="000000"/>
                </a:solidFill>
                <a:latin typeface="+mj-ea"/>
                <a:ea typeface="+mj-ea"/>
              </a:rPr>
              <a:t>Li</a:t>
            </a:r>
            <a:r>
              <a:rPr kumimoji="1" lang="en-US" altLang="zh-CN" baseline="-25000" dirty="0">
                <a:solidFill>
                  <a:srgbClr val="000000"/>
                </a:solidFill>
                <a:latin typeface="+mj-ea"/>
                <a:ea typeface="+mj-ea"/>
              </a:rPr>
              <a:t>2</a:t>
            </a:r>
            <a:r>
              <a:rPr kumimoji="1" lang="en-US" altLang="zh-CN" dirty="0">
                <a:solidFill>
                  <a:srgbClr val="000000"/>
                </a:solidFill>
                <a:latin typeface="+mj-ea"/>
                <a:ea typeface="+mj-ea"/>
              </a:rPr>
              <a:t>CO</a:t>
            </a:r>
            <a:r>
              <a:rPr kumimoji="1" lang="en-US" altLang="zh-CN" baseline="-25000" dirty="0">
                <a:solidFill>
                  <a:srgbClr val="000000"/>
                </a:solidFill>
                <a:latin typeface="+mj-ea"/>
                <a:ea typeface="+mj-ea"/>
              </a:rPr>
              <a:t>3</a:t>
            </a:r>
            <a:r>
              <a:rPr kumimoji="1" lang="zh-CN" altLang="en-US" dirty="0">
                <a:solidFill>
                  <a:srgbClr val="000000"/>
                </a:solidFill>
                <a:latin typeface="+mj-ea"/>
                <a:ea typeface="+mj-ea"/>
              </a:rPr>
              <a:t>在</a:t>
            </a:r>
            <a:r>
              <a:rPr kumimoji="1" lang="en-US" altLang="zh-CN" dirty="0">
                <a:solidFill>
                  <a:srgbClr val="000000"/>
                </a:solidFill>
                <a:latin typeface="+mj-ea"/>
                <a:ea typeface="+mj-ea"/>
              </a:rPr>
              <a:t>1543K</a:t>
            </a:r>
            <a:r>
              <a:rPr kumimoji="1" lang="zh-CN" altLang="en-US" dirty="0">
                <a:solidFill>
                  <a:srgbClr val="000000"/>
                </a:solidFill>
                <a:latin typeface="+mj-ea"/>
                <a:ea typeface="+mj-ea"/>
              </a:rPr>
              <a:t>以上分解为</a:t>
            </a:r>
            <a:r>
              <a:rPr kumimoji="1" lang="en-US" altLang="zh-CN" dirty="0">
                <a:solidFill>
                  <a:srgbClr val="000000"/>
                </a:solidFill>
                <a:latin typeface="+mj-ea"/>
                <a:ea typeface="+mj-ea"/>
              </a:rPr>
              <a:t>Li</a:t>
            </a:r>
            <a:r>
              <a:rPr kumimoji="1" lang="en-US" altLang="zh-CN" baseline="-25000" dirty="0">
                <a:solidFill>
                  <a:srgbClr val="000000"/>
                </a:solidFill>
                <a:latin typeface="+mj-ea"/>
                <a:ea typeface="+mj-ea"/>
              </a:rPr>
              <a:t>2</a:t>
            </a:r>
            <a:r>
              <a:rPr kumimoji="1" lang="en-US" altLang="zh-CN" dirty="0">
                <a:solidFill>
                  <a:srgbClr val="000000"/>
                </a:solidFill>
                <a:latin typeface="+mj-ea"/>
                <a:ea typeface="+mj-ea"/>
              </a:rPr>
              <a:t>O</a:t>
            </a:r>
            <a:r>
              <a:rPr kumimoji="1" lang="zh-CN" altLang="en-US" dirty="0">
                <a:solidFill>
                  <a:srgbClr val="000000"/>
                </a:solidFill>
                <a:latin typeface="+mj-ea"/>
                <a:ea typeface="+mj-ea"/>
              </a:rPr>
              <a:t>和</a:t>
            </a:r>
            <a:r>
              <a:rPr kumimoji="1" lang="en-US" altLang="zh-CN" dirty="0">
                <a:solidFill>
                  <a:srgbClr val="000000"/>
                </a:solidFill>
                <a:latin typeface="+mj-ea"/>
                <a:ea typeface="+mj-ea"/>
              </a:rPr>
              <a:t>CO</a:t>
            </a:r>
            <a:r>
              <a:rPr kumimoji="1" lang="en-US" altLang="zh-CN" baseline="-25000" dirty="0">
                <a:solidFill>
                  <a:srgbClr val="000000"/>
                </a:solidFill>
                <a:latin typeface="+mj-ea"/>
                <a:ea typeface="+mj-ea"/>
              </a:rPr>
              <a:t>2</a:t>
            </a:r>
            <a:r>
              <a:rPr kumimoji="1" lang="zh-CN" altLang="en-US" dirty="0">
                <a:solidFill>
                  <a:srgbClr val="000000"/>
                </a:solidFill>
                <a:latin typeface="+mj-ea"/>
                <a:ea typeface="+mj-ea"/>
              </a:rPr>
              <a:t>外</a:t>
            </a:r>
            <a:r>
              <a:rPr kumimoji="1" lang="en-US" altLang="zh-CN" dirty="0">
                <a:solidFill>
                  <a:srgbClr val="000000"/>
                </a:solidFill>
                <a:latin typeface="+mj-ea"/>
                <a:ea typeface="+mj-ea"/>
              </a:rPr>
              <a:t>,</a:t>
            </a:r>
            <a:r>
              <a:rPr kumimoji="1" lang="zh-CN" altLang="en-US" dirty="0">
                <a:solidFill>
                  <a:srgbClr val="000000"/>
                </a:solidFill>
                <a:latin typeface="+mj-ea"/>
                <a:ea typeface="+mj-ea"/>
              </a:rPr>
              <a:t>其余更难分解</a:t>
            </a:r>
            <a:r>
              <a:rPr kumimoji="1" lang="en-US" altLang="zh-CN" dirty="0">
                <a:solidFill>
                  <a:srgbClr val="000000"/>
                </a:solidFill>
                <a:latin typeface="+mj-ea"/>
                <a:ea typeface="+mj-ea"/>
              </a:rPr>
              <a:t>.</a:t>
            </a:r>
            <a:r>
              <a:rPr kumimoji="1" lang="zh-CN" altLang="en-US" dirty="0">
                <a:solidFill>
                  <a:srgbClr val="000000"/>
                </a:solidFill>
                <a:latin typeface="+mj-ea"/>
                <a:ea typeface="+mj-ea"/>
              </a:rPr>
              <a:t>唯有硝酸盐热稳定性较低</a:t>
            </a:r>
            <a:r>
              <a:rPr kumimoji="1" lang="en-US" altLang="zh-CN" dirty="0">
                <a:solidFill>
                  <a:srgbClr val="000000"/>
                </a:solidFill>
                <a:latin typeface="+mj-ea"/>
                <a:ea typeface="+mj-ea"/>
              </a:rPr>
              <a:t>,</a:t>
            </a:r>
            <a:r>
              <a:rPr kumimoji="1" lang="zh-CN" altLang="en-US" dirty="0">
                <a:solidFill>
                  <a:srgbClr val="000000"/>
                </a:solidFill>
                <a:latin typeface="+mj-ea"/>
                <a:ea typeface="+mj-ea"/>
              </a:rPr>
              <a:t>加热到一定温度就可分解</a:t>
            </a:r>
            <a:r>
              <a:rPr kumimoji="1" lang="en-US" altLang="zh-CN" dirty="0">
                <a:solidFill>
                  <a:srgbClr val="000000"/>
                </a:solidFill>
                <a:latin typeface="+mj-ea"/>
                <a:ea typeface="+mj-ea"/>
              </a:rPr>
              <a:t>.</a:t>
            </a:r>
            <a:endParaRPr kumimoji="1" lang="en-US" altLang="zh-CN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kumimoji="1" lang="en-US" altLang="zh-CN" dirty="0">
                <a:latin typeface="+mj-ea"/>
                <a:ea typeface="+mj-ea"/>
              </a:rPr>
              <a:t>  </a:t>
            </a:r>
            <a:r>
              <a:rPr kumimoji="1" lang="zh-CN" altLang="en-US" dirty="0">
                <a:solidFill>
                  <a:srgbClr val="FF0000"/>
                </a:solidFill>
                <a:latin typeface="+mj-ea"/>
                <a:ea typeface="+mj-ea"/>
              </a:rPr>
              <a:t>碱土金属的盐热稳定性较相应的碱金属盐类差</a:t>
            </a:r>
            <a:r>
              <a:rPr kumimoji="1" lang="en-US" altLang="zh-CN" dirty="0">
                <a:solidFill>
                  <a:srgbClr val="FF0000"/>
                </a:solidFill>
                <a:latin typeface="+mj-ea"/>
                <a:ea typeface="+mj-ea"/>
              </a:rPr>
              <a:t>,</a:t>
            </a:r>
            <a:r>
              <a:rPr kumimoji="1" lang="zh-CN" altLang="en-US" dirty="0">
                <a:solidFill>
                  <a:srgbClr val="FF0000"/>
                </a:solidFill>
                <a:latin typeface="+mj-ea"/>
                <a:ea typeface="+mj-ea"/>
              </a:rPr>
              <a:t>但在常温下均为热稳定性盐</a:t>
            </a:r>
            <a:r>
              <a:rPr kumimoji="1" lang="en-US" altLang="zh-CN" dirty="0">
                <a:solidFill>
                  <a:srgbClr val="FF0000"/>
                </a:solidFill>
                <a:latin typeface="+mj-ea"/>
                <a:ea typeface="+mj-ea"/>
              </a:rPr>
              <a:t>.</a:t>
            </a:r>
            <a:endParaRPr kumimoji="1" lang="en-US" altLang="zh-CN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0180" name="灯片编号占位符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8F098C-6646-43DA-8187-DB9504B7E514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ED6D21E5-5663-429C-8C97-103FBCEE65FC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/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  <p:sp>
        <p:nvSpPr>
          <p:cNvPr id="603139" name="Rectangle 3"/>
          <p:cNvSpPr>
            <a:spLocks noChangeArrowheads="1"/>
          </p:cNvSpPr>
          <p:nvPr/>
        </p:nvSpPr>
        <p:spPr bwMode="auto">
          <a:xfrm>
            <a:off x="993775" y="195263"/>
            <a:ext cx="7777163" cy="36379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dirty="0" smtClean="0">
                <a:solidFill>
                  <a:srgbClr val="0000FF"/>
                </a:solidFill>
              </a:rPr>
              <a:t>vi) </a:t>
            </a:r>
            <a:r>
              <a:rPr kumimoji="1" lang="zh-CN" altLang="en-US" dirty="0">
                <a:solidFill>
                  <a:srgbClr val="0000FF"/>
                </a:solidFill>
              </a:rPr>
              <a:t>钠盐和钾盐的性质差异：</a:t>
            </a:r>
            <a:r>
              <a:rPr kumimoji="1" lang="zh-CN" altLang="en-US" dirty="0"/>
              <a:t>非常相似</a:t>
            </a:r>
            <a:endParaRPr kumimoji="1" lang="zh-CN" altLang="en-US" dirty="0"/>
          </a:p>
          <a:p>
            <a:pPr>
              <a:lnSpc>
                <a:spcPct val="120000"/>
              </a:lnSpc>
              <a:buFontTx/>
              <a:buAutoNum type="alphaLcPeriod"/>
            </a:pPr>
            <a:r>
              <a:rPr kumimoji="1" lang="zh-CN" altLang="en-US" dirty="0">
                <a:solidFill>
                  <a:srgbClr val="0000FF"/>
                </a:solidFill>
              </a:rPr>
              <a:t> 溶解度：</a:t>
            </a:r>
            <a:r>
              <a:rPr kumimoji="1" lang="zh-CN" altLang="en-US" dirty="0"/>
              <a:t> </a:t>
            </a:r>
            <a:r>
              <a:rPr kumimoji="1" lang="zh-CN" altLang="en-US" dirty="0">
                <a:solidFill>
                  <a:srgbClr val="FF0000"/>
                </a:solidFill>
              </a:rPr>
              <a:t>钠盐 </a:t>
            </a:r>
            <a:r>
              <a:rPr kumimoji="1" lang="en-US" altLang="zh-CN" dirty="0"/>
              <a:t>&gt; </a:t>
            </a:r>
            <a:r>
              <a:rPr kumimoji="1" lang="zh-CN" altLang="en-US" dirty="0" smtClean="0"/>
              <a:t>相应的钾盐</a:t>
            </a:r>
            <a:r>
              <a:rPr kumimoji="1" lang="zh-CN" altLang="en-US" b="0" dirty="0"/>
              <a:t>。</a:t>
            </a:r>
            <a:endParaRPr kumimoji="1" lang="en-US" altLang="zh-CN" b="0" dirty="0"/>
          </a:p>
          <a:p>
            <a:pPr>
              <a:lnSpc>
                <a:spcPct val="120000"/>
              </a:lnSpc>
            </a:pPr>
            <a:r>
              <a:rPr kumimoji="1" lang="zh-CN" altLang="en-US" dirty="0"/>
              <a:t>     溶解性特殊的钠盐：</a:t>
            </a:r>
            <a:r>
              <a:rPr kumimoji="1" lang="en-US" altLang="zh-CN" dirty="0">
                <a:solidFill>
                  <a:srgbClr val="FF0000"/>
                </a:solidFill>
              </a:rPr>
              <a:t>NaHCO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3 </a:t>
            </a:r>
            <a:r>
              <a:rPr kumimoji="1" lang="zh-CN" altLang="en-US" dirty="0">
                <a:solidFill>
                  <a:srgbClr val="FF0000"/>
                </a:solidFill>
              </a:rPr>
              <a:t>和</a:t>
            </a:r>
            <a:r>
              <a:rPr kumimoji="1" lang="en-US" altLang="zh-CN" dirty="0" err="1">
                <a:solidFill>
                  <a:srgbClr val="FF0000"/>
                </a:solidFill>
              </a:rPr>
              <a:t>NaCl</a:t>
            </a:r>
            <a:endParaRPr kumimoji="1" lang="zh-CN" altLang="en-US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kumimoji="1" lang="en-US" altLang="zh-CN" dirty="0">
                <a:solidFill>
                  <a:srgbClr val="0000FF"/>
                </a:solidFill>
              </a:rPr>
              <a:t>b. </a:t>
            </a:r>
            <a:r>
              <a:rPr kumimoji="1" lang="zh-CN" altLang="en-US" dirty="0">
                <a:solidFill>
                  <a:srgbClr val="0000FF"/>
                </a:solidFill>
              </a:rPr>
              <a:t>吸湿性：</a:t>
            </a:r>
            <a:r>
              <a:rPr kumimoji="1" lang="zh-CN" altLang="en-US" dirty="0">
                <a:solidFill>
                  <a:srgbClr val="FF0000"/>
                </a:solidFill>
              </a:rPr>
              <a:t>钠盐  </a:t>
            </a:r>
            <a:r>
              <a:rPr kumimoji="1" lang="en-US" altLang="zh-CN" dirty="0"/>
              <a:t>&gt; </a:t>
            </a:r>
            <a:r>
              <a:rPr kumimoji="1" lang="zh-CN" altLang="en-US" dirty="0"/>
              <a:t>相应的钾盐。</a:t>
            </a:r>
            <a:endParaRPr kumimoji="1" lang="en-US" altLang="zh-CN" dirty="0"/>
          </a:p>
          <a:p>
            <a:pPr>
              <a:lnSpc>
                <a:spcPct val="120000"/>
              </a:lnSpc>
            </a:pPr>
            <a:r>
              <a:rPr kumimoji="1" lang="zh-CN" altLang="en-US" dirty="0"/>
              <a:t>    常用</a:t>
            </a:r>
            <a:r>
              <a:rPr kumimoji="1" lang="zh-CN" altLang="en-US" dirty="0">
                <a:solidFill>
                  <a:srgbClr val="000099"/>
                </a:solidFill>
              </a:rPr>
              <a:t>标准试剂多为钾盐</a:t>
            </a:r>
            <a:r>
              <a:rPr kumimoji="1" lang="zh-CN" altLang="en-US" dirty="0"/>
              <a:t>，如</a:t>
            </a:r>
            <a:r>
              <a:rPr kumimoji="1" lang="en-US" altLang="zh-CN" dirty="0">
                <a:solidFill>
                  <a:srgbClr val="FF0000"/>
                </a:solidFill>
              </a:rPr>
              <a:t>K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2</a:t>
            </a:r>
            <a:r>
              <a:rPr kumimoji="1" lang="en-US" altLang="zh-CN" dirty="0">
                <a:solidFill>
                  <a:srgbClr val="FF0000"/>
                </a:solidFill>
              </a:rPr>
              <a:t>Cr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2</a:t>
            </a:r>
            <a:r>
              <a:rPr kumimoji="1" lang="en-US" altLang="zh-CN" dirty="0">
                <a:solidFill>
                  <a:srgbClr val="FF0000"/>
                </a:solidFill>
              </a:rPr>
              <a:t>O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7</a:t>
            </a:r>
            <a:endParaRPr kumimoji="1" lang="en-US" altLang="zh-CN" dirty="0"/>
          </a:p>
          <a:p>
            <a:pPr>
              <a:lnSpc>
                <a:spcPct val="120000"/>
              </a:lnSpc>
            </a:pPr>
            <a:r>
              <a:rPr kumimoji="1" lang="en-US" altLang="zh-CN" dirty="0"/>
              <a:t>    </a:t>
            </a:r>
            <a:r>
              <a:rPr kumimoji="1" lang="zh-CN" altLang="en-US" dirty="0"/>
              <a:t>在配制炸药时用 </a:t>
            </a:r>
            <a:r>
              <a:rPr kumimoji="1" lang="en-US" altLang="zh-CN" dirty="0">
                <a:solidFill>
                  <a:srgbClr val="FF0000"/>
                </a:solidFill>
              </a:rPr>
              <a:t>KNO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3</a:t>
            </a:r>
            <a:r>
              <a:rPr kumimoji="1" lang="zh-CN" altLang="en-US" dirty="0">
                <a:solidFill>
                  <a:srgbClr val="FF0000"/>
                </a:solidFill>
              </a:rPr>
              <a:t>或</a:t>
            </a:r>
            <a:r>
              <a:rPr kumimoji="1" lang="en-US" altLang="zh-CN" dirty="0">
                <a:solidFill>
                  <a:srgbClr val="FF0000"/>
                </a:solidFill>
              </a:rPr>
              <a:t>KClO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3</a:t>
            </a:r>
            <a:endParaRPr kumimoji="1" lang="zh-CN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60438" y="3716338"/>
            <a:ext cx="7643812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indent="-514350">
              <a:lnSpc>
                <a:spcPct val="125000"/>
              </a:lnSpc>
              <a:buAutoNum type="alphaLcPeriod" startAt="3"/>
            </a:pPr>
            <a:r>
              <a:rPr kumimoji="1" lang="zh-CN" altLang="en-US" dirty="0" smtClean="0"/>
              <a:t>结晶水</a:t>
            </a:r>
            <a:r>
              <a:rPr kumimoji="1" lang="zh-CN" altLang="en-US" dirty="0"/>
              <a:t>数目：</a:t>
            </a:r>
            <a:r>
              <a:rPr kumimoji="1" lang="zh-CN" altLang="en-US" dirty="0">
                <a:solidFill>
                  <a:srgbClr val="FF0000"/>
                </a:solidFill>
              </a:rPr>
              <a:t>钠盐 </a:t>
            </a:r>
            <a:r>
              <a:rPr kumimoji="1" lang="en-US" altLang="zh-CN" dirty="0"/>
              <a:t>&gt; </a:t>
            </a:r>
            <a:r>
              <a:rPr kumimoji="1" lang="zh-CN" altLang="en-US" dirty="0"/>
              <a:t>钾盐，如  </a:t>
            </a:r>
            <a:r>
              <a:rPr kumimoji="1" lang="zh-CN" altLang="en-US" dirty="0" smtClean="0"/>
              <a:t>   </a:t>
            </a:r>
            <a:endParaRPr kumimoji="1" lang="en-US" altLang="zh-CN" dirty="0" smtClean="0"/>
          </a:p>
          <a:p>
            <a:pPr>
              <a:lnSpc>
                <a:spcPct val="125000"/>
              </a:lnSpc>
            </a:pPr>
            <a:r>
              <a:rPr kumimoji="1" lang="en-US" altLang="zh-CN" dirty="0" smtClean="0"/>
              <a:t>      Na</a:t>
            </a:r>
            <a:r>
              <a:rPr kumimoji="1" lang="en-US" altLang="zh-CN" baseline="-25000" dirty="0" smtClean="0"/>
              <a:t>2</a:t>
            </a:r>
            <a:r>
              <a:rPr kumimoji="1" lang="en-US" altLang="zh-CN" dirty="0" smtClean="0"/>
              <a:t>SO</a:t>
            </a:r>
            <a:r>
              <a:rPr kumimoji="1" lang="en-US" altLang="zh-CN" baseline="-25000" dirty="0" smtClean="0"/>
              <a:t>4</a:t>
            </a:r>
            <a:r>
              <a:rPr kumimoji="1" lang="en-US" altLang="zh-CN" dirty="0" smtClean="0"/>
              <a:t>·10H</a:t>
            </a:r>
            <a:r>
              <a:rPr kumimoji="1" lang="en-US" altLang="zh-CN" baseline="-25000" dirty="0" smtClean="0"/>
              <a:t>2</a:t>
            </a:r>
            <a:r>
              <a:rPr kumimoji="1" lang="en-US" altLang="zh-CN" dirty="0" smtClean="0"/>
              <a:t>O</a:t>
            </a:r>
            <a:r>
              <a:rPr kumimoji="1" lang="zh-CN" altLang="en-US" dirty="0"/>
              <a:t>、</a:t>
            </a:r>
            <a:r>
              <a:rPr kumimoji="1" lang="en-US" altLang="zh-CN" dirty="0"/>
              <a:t>Na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HPO</a:t>
            </a:r>
            <a:r>
              <a:rPr kumimoji="1" lang="en-US" altLang="zh-CN" baseline="-25000" dirty="0"/>
              <a:t>4</a:t>
            </a:r>
            <a:r>
              <a:rPr kumimoji="1" lang="en-US" altLang="zh-CN" dirty="0"/>
              <a:t>·12H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O</a:t>
            </a:r>
            <a:r>
              <a:rPr kumimoji="1" lang="zh-CN" altLang="en-US" dirty="0" smtClean="0"/>
              <a:t>等</a:t>
            </a:r>
            <a:endParaRPr kumimoji="1" lang="zh-CN" altLang="en-US" dirty="0"/>
          </a:p>
          <a:p>
            <a:pPr>
              <a:lnSpc>
                <a:spcPct val="125000"/>
              </a:lnSpc>
            </a:pPr>
            <a:r>
              <a:rPr kumimoji="1" lang="en-US" altLang="zh-CN" dirty="0"/>
              <a:t>d.  </a:t>
            </a:r>
            <a:r>
              <a:rPr kumimoji="1" lang="zh-CN" altLang="en-US" dirty="0">
                <a:solidFill>
                  <a:srgbClr val="0000CC"/>
                </a:solidFill>
              </a:rPr>
              <a:t>钠盐</a:t>
            </a:r>
            <a:r>
              <a:rPr kumimoji="1" lang="zh-CN" altLang="en-US" dirty="0"/>
              <a:t>的</a:t>
            </a:r>
            <a:r>
              <a:rPr kumimoji="1" lang="zh-CN" altLang="en-US" dirty="0">
                <a:solidFill>
                  <a:srgbClr val="FF0000"/>
                </a:solidFill>
              </a:rPr>
              <a:t>价格较便宜</a:t>
            </a:r>
            <a:r>
              <a:rPr kumimoji="1" lang="zh-CN" altLang="en-US" dirty="0"/>
              <a:t>，</a:t>
            </a:r>
            <a:r>
              <a:rPr kumimoji="1" lang="zh-CN" altLang="en-US" dirty="0" smtClean="0"/>
              <a:t>一般用</a:t>
            </a:r>
            <a:r>
              <a:rPr kumimoji="1" lang="zh-CN" altLang="en-US" dirty="0">
                <a:solidFill>
                  <a:srgbClr val="FF0000"/>
                </a:solidFill>
              </a:rPr>
              <a:t>钠</a:t>
            </a:r>
            <a:r>
              <a:rPr kumimoji="1" lang="zh-CN" altLang="en-US" dirty="0"/>
              <a:t>的</a:t>
            </a:r>
            <a:r>
              <a:rPr kumimoji="1" lang="zh-CN" altLang="en-US" dirty="0" smtClean="0"/>
              <a:t>化合物。</a:t>
            </a:r>
            <a:endParaRPr kumimoji="1"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0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0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03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2"/>
          <p:cNvSpPr txBox="1">
            <a:spLocks noChangeArrowheads="1"/>
          </p:cNvSpPr>
          <p:nvPr/>
        </p:nvSpPr>
        <p:spPr bwMode="auto">
          <a:xfrm>
            <a:off x="1073150" y="476250"/>
            <a:ext cx="8053388" cy="5262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00FF"/>
                </a:solidFill>
              </a:rPr>
              <a:t>4)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zh-CN" altLang="en-US" dirty="0">
                <a:solidFill>
                  <a:srgbClr val="0000FF"/>
                </a:solidFill>
              </a:rPr>
              <a:t>重要的盐简介</a:t>
            </a:r>
            <a:endParaRPr lang="en-US" altLang="zh-CN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/>
              <a:t>(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)  </a:t>
            </a:r>
            <a:r>
              <a:rPr lang="zh-CN" altLang="en-US" dirty="0"/>
              <a:t>卤化物</a:t>
            </a:r>
            <a:r>
              <a:rPr lang="en-US" altLang="zh-CN" dirty="0"/>
              <a:t>:  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 err="1">
                <a:solidFill>
                  <a:srgbClr val="0000FF"/>
                </a:solidFill>
              </a:rPr>
              <a:t>NaCl</a:t>
            </a:r>
            <a:r>
              <a:rPr lang="en-US" altLang="zh-CN" dirty="0"/>
              <a:t>: </a:t>
            </a:r>
            <a:r>
              <a:rPr lang="zh-CN" altLang="en-US" dirty="0"/>
              <a:t>重要化工原料</a:t>
            </a:r>
            <a:r>
              <a:rPr lang="en-US" altLang="zh-CN" dirty="0"/>
              <a:t>(</a:t>
            </a:r>
            <a:r>
              <a:rPr lang="en-US" altLang="zh-CN" dirty="0" err="1"/>
              <a:t>NaOH</a:t>
            </a:r>
            <a:r>
              <a:rPr lang="en-US" altLang="zh-CN" dirty="0"/>
              <a:t>/Cl</a:t>
            </a:r>
            <a:r>
              <a:rPr lang="en-US" altLang="zh-CN" baseline="-25000" dirty="0"/>
              <a:t>2</a:t>
            </a:r>
            <a:r>
              <a:rPr lang="en-US" altLang="zh-CN" dirty="0"/>
              <a:t>/Na</a:t>
            </a:r>
            <a:r>
              <a:rPr lang="en-US" altLang="zh-CN" baseline="-25000" dirty="0"/>
              <a:t>2</a:t>
            </a:r>
            <a:r>
              <a:rPr lang="en-US" altLang="zh-CN" dirty="0"/>
              <a:t>CO</a:t>
            </a:r>
            <a:r>
              <a:rPr lang="en-US" altLang="zh-CN" baseline="-25000" dirty="0"/>
              <a:t>3</a:t>
            </a:r>
            <a:r>
              <a:rPr lang="zh-CN" altLang="en-US" dirty="0"/>
              <a:t>等</a:t>
            </a:r>
            <a:r>
              <a:rPr lang="en-US" altLang="zh-CN" dirty="0"/>
              <a:t>)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FF"/>
                </a:solidFill>
              </a:rPr>
              <a:t>BeX</a:t>
            </a:r>
            <a:r>
              <a:rPr lang="en-US" altLang="zh-CN" baseline="-25000" dirty="0">
                <a:solidFill>
                  <a:srgbClr val="0000FF"/>
                </a:solidFill>
              </a:rPr>
              <a:t>2</a:t>
            </a:r>
            <a:r>
              <a:rPr lang="en-US" altLang="zh-CN" dirty="0"/>
              <a:t>:  </a:t>
            </a:r>
            <a:r>
              <a:rPr lang="zh-CN" altLang="en-US" dirty="0"/>
              <a:t>缺电子性，共</a:t>
            </a:r>
            <a:r>
              <a:rPr lang="zh-CN" altLang="en-US" dirty="0" smtClean="0"/>
              <a:t>价化合物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CC"/>
                </a:solidFill>
              </a:rPr>
              <a:t>无水</a:t>
            </a:r>
            <a:r>
              <a:rPr lang="en-US" altLang="zh-CN" dirty="0">
                <a:solidFill>
                  <a:srgbClr val="0000CC"/>
                </a:solidFill>
              </a:rPr>
              <a:t>CaCl</a:t>
            </a:r>
            <a:r>
              <a:rPr lang="en-US" altLang="zh-CN" baseline="-25000" dirty="0">
                <a:solidFill>
                  <a:srgbClr val="0000CC"/>
                </a:solidFill>
              </a:rPr>
              <a:t>2</a:t>
            </a:r>
            <a:r>
              <a:rPr lang="zh-CN" altLang="en-US" dirty="0" smtClean="0"/>
              <a:t>：常用的干燥剂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CC"/>
                </a:solidFill>
              </a:rPr>
              <a:t>BaCl</a:t>
            </a:r>
            <a:r>
              <a:rPr lang="en-US" altLang="zh-CN" baseline="-25000" dirty="0">
                <a:solidFill>
                  <a:srgbClr val="0000CC"/>
                </a:solidFill>
              </a:rPr>
              <a:t>2 </a:t>
            </a:r>
            <a:r>
              <a:rPr lang="en-US" altLang="zh-CN" dirty="0">
                <a:solidFill>
                  <a:srgbClr val="0000CC"/>
                </a:solidFill>
              </a:rPr>
              <a:t>:  </a:t>
            </a:r>
            <a:r>
              <a:rPr lang="zh-CN" altLang="en-US" dirty="0">
                <a:solidFill>
                  <a:srgbClr val="0000CC"/>
                </a:solidFill>
              </a:rPr>
              <a:t>鉴定</a:t>
            </a:r>
            <a:r>
              <a:rPr lang="en-US" altLang="zh-CN" dirty="0">
                <a:solidFill>
                  <a:srgbClr val="0000CC"/>
                </a:solidFill>
              </a:rPr>
              <a:t>SO</a:t>
            </a:r>
            <a:r>
              <a:rPr lang="en-US" altLang="zh-CN" baseline="-25000" dirty="0">
                <a:solidFill>
                  <a:srgbClr val="0000CC"/>
                </a:solidFill>
              </a:rPr>
              <a:t>4</a:t>
            </a:r>
            <a:r>
              <a:rPr lang="en-US" altLang="zh-CN" baseline="30000" dirty="0">
                <a:solidFill>
                  <a:srgbClr val="0000CC"/>
                </a:solidFill>
              </a:rPr>
              <a:t>2</a:t>
            </a:r>
            <a:r>
              <a:rPr lang="zh-CN" altLang="en-US" baseline="30000" dirty="0">
                <a:solidFill>
                  <a:srgbClr val="0000CC"/>
                </a:solidFill>
              </a:rPr>
              <a:t>－</a:t>
            </a:r>
            <a:r>
              <a:rPr lang="zh-CN" altLang="en-US" dirty="0">
                <a:solidFill>
                  <a:srgbClr val="0000CC"/>
                </a:solidFill>
              </a:rPr>
              <a:t> </a:t>
            </a:r>
            <a:endParaRPr lang="en-US" altLang="zh-CN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CaF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2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萤石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r>
              <a:rPr lang="zh-CN" altLang="en-US" dirty="0" smtClean="0"/>
              <a:t>：制</a:t>
            </a:r>
            <a:r>
              <a:rPr lang="zh-CN" altLang="en-US" dirty="0"/>
              <a:t>取</a:t>
            </a:r>
            <a:r>
              <a:rPr lang="en-US" altLang="zh-CN" dirty="0"/>
              <a:t>HF / F</a:t>
            </a:r>
            <a:r>
              <a:rPr lang="en-US" altLang="zh-CN" baseline="-25000" dirty="0"/>
              <a:t>2</a:t>
            </a:r>
            <a:r>
              <a:rPr lang="zh-CN" altLang="en-US" dirty="0"/>
              <a:t>等</a:t>
            </a:r>
            <a:endParaRPr lang="zh-CN" altLang="en-US" baseline="-25000" dirty="0"/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FE1B7756-3F4E-4715-B81C-6306AB24CB22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/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738188" y="1844824"/>
            <a:ext cx="8137525" cy="366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kumimoji="1"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解</a:t>
            </a:r>
            <a:r>
              <a:rPr kumimoji="1" lang="en-US" altLang="zh-CN" sz="28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:</a:t>
            </a:r>
            <a:r>
              <a:rPr kumimoji="1"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由于</a:t>
            </a:r>
            <a:r>
              <a:rPr kumimoji="1" lang="en-US" altLang="zh-CN" sz="2800" b="1" dirty="0" err="1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LiF</a:t>
            </a:r>
            <a:r>
              <a:rPr kumimoji="1"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和</a:t>
            </a:r>
            <a:r>
              <a:rPr kumimoji="1" lang="en-US" altLang="zh-CN" sz="2800" b="1" dirty="0" err="1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AgF</a:t>
            </a:r>
            <a:r>
              <a:rPr kumimoji="1"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都是离子型化合物</a:t>
            </a:r>
            <a:r>
              <a:rPr kumimoji="1" lang="en-US" altLang="zh-CN" sz="28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kumimoji="1"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此时的极化作用远小于离子键</a:t>
            </a:r>
            <a:r>
              <a:rPr kumimoji="1" lang="en-US" altLang="zh-CN" sz="28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故可忽略</a:t>
            </a:r>
            <a:r>
              <a:rPr kumimoji="1" lang="en-US" altLang="zh-CN" sz="28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kumimoji="1"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，但是</a:t>
            </a:r>
            <a:r>
              <a:rPr kumimoji="1" lang="en-US" altLang="zh-CN" sz="2800" b="1" dirty="0" err="1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LiF</a:t>
            </a:r>
            <a:r>
              <a:rPr kumimoji="1"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的晶格能因离子半径小而比</a:t>
            </a:r>
            <a:r>
              <a:rPr kumimoji="1" lang="en-US" altLang="zh-CN" sz="2800" b="1" dirty="0" err="1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AgF</a:t>
            </a:r>
            <a:r>
              <a:rPr kumimoji="1"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大，故</a:t>
            </a:r>
            <a:r>
              <a:rPr kumimoji="1" lang="en-US" altLang="zh-CN" sz="2800" b="1" dirty="0" err="1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LiF</a:t>
            </a:r>
            <a:r>
              <a:rPr kumimoji="1"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在水中的溶解度比</a:t>
            </a:r>
            <a:r>
              <a:rPr kumimoji="1" lang="en-US" altLang="zh-CN" sz="2800" b="1" dirty="0" err="1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AgF</a:t>
            </a:r>
            <a:r>
              <a:rPr kumimoji="1"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小。又由于</a:t>
            </a:r>
            <a:r>
              <a:rPr kumimoji="1" lang="en-US" altLang="zh-CN" sz="28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Ag</a:t>
            </a:r>
            <a:r>
              <a:rPr kumimoji="1" lang="en-US" altLang="zh-CN" sz="2800" b="1" baseline="30000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r>
              <a:rPr kumimoji="1"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为</a:t>
            </a:r>
            <a:r>
              <a:rPr kumimoji="1" lang="en-US" altLang="zh-CN" sz="28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18</a:t>
            </a:r>
            <a:r>
              <a:rPr kumimoji="1"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电子构型，极化较强，</a:t>
            </a:r>
            <a:r>
              <a:rPr kumimoji="1" lang="en-US" altLang="zh-CN" sz="28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</a:t>
            </a:r>
            <a:r>
              <a:rPr kumimoji="1" lang="en-US" altLang="zh-CN" sz="2800" b="1" baseline="30000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kumimoji="1"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离子的半径又大，变形性强，因此</a:t>
            </a:r>
            <a:r>
              <a:rPr kumimoji="1" lang="en-US" altLang="zh-CN" sz="2800" b="1" dirty="0" err="1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AgI</a:t>
            </a:r>
            <a:r>
              <a:rPr kumimoji="1"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离子间的相互极化作用大于</a:t>
            </a:r>
            <a:r>
              <a:rPr kumimoji="1" lang="en-US" altLang="zh-CN" sz="2800" b="1" dirty="0" err="1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LiI</a:t>
            </a:r>
            <a:r>
              <a:rPr kumimoji="1"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的，其共价性更显著，所以</a:t>
            </a:r>
            <a:r>
              <a:rPr kumimoji="1" lang="en-US" altLang="zh-CN" sz="2800" b="1" dirty="0" err="1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AgI</a:t>
            </a:r>
            <a:r>
              <a:rPr kumimoji="1"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在水中的溶解度比</a:t>
            </a:r>
            <a:r>
              <a:rPr kumimoji="1" lang="en-US" altLang="zh-CN" sz="2800" b="1" dirty="0" err="1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LiI</a:t>
            </a:r>
            <a:r>
              <a:rPr kumimoji="1"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小。 </a:t>
            </a:r>
            <a:endParaRPr kumimoji="1" lang="zh-CN" altLang="en-US" sz="2800" b="1" dirty="0">
              <a:solidFill>
                <a:srgbClr val="11111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56323" name="Picture 4" descr="0014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08725"/>
            <a:ext cx="342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矩形 1"/>
          <p:cNvSpPr>
            <a:spLocks noChangeArrowheads="1"/>
          </p:cNvSpPr>
          <p:nvPr/>
        </p:nvSpPr>
        <p:spPr bwMode="auto">
          <a:xfrm>
            <a:off x="539750" y="549275"/>
            <a:ext cx="813593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20000"/>
              </a:spcAft>
              <a:buFontTx/>
              <a:buNone/>
            </a:pPr>
            <a:r>
              <a:rPr kumimoji="1" lang="zh-CN" altLang="en-US" dirty="0" smtClean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解释：</a:t>
            </a:r>
            <a:r>
              <a:rPr kumimoji="1" lang="en-US" altLang="zh-CN" b="1" dirty="0" err="1" smtClean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LiF</a:t>
            </a:r>
            <a:r>
              <a:rPr kumimoji="1" lang="zh-CN" altLang="en-US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在水中的溶解度比</a:t>
            </a:r>
            <a:r>
              <a:rPr kumimoji="1" lang="en-US" altLang="zh-CN" b="1" dirty="0" err="1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AgF</a:t>
            </a:r>
            <a:r>
              <a:rPr kumimoji="1" lang="zh-CN" altLang="en-US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小</a:t>
            </a:r>
            <a:r>
              <a:rPr kumimoji="1" lang="en-US" altLang="zh-CN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而</a:t>
            </a:r>
            <a:r>
              <a:rPr kumimoji="1" lang="en-US" altLang="zh-CN" b="1" dirty="0" err="1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LiI</a:t>
            </a:r>
            <a:r>
              <a:rPr kumimoji="1" lang="zh-CN" altLang="en-US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在水中的溶解度比</a:t>
            </a:r>
            <a:r>
              <a:rPr kumimoji="1" lang="en-US" altLang="zh-CN" b="1" dirty="0" err="1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AgI</a:t>
            </a:r>
            <a:r>
              <a:rPr kumimoji="1" lang="zh-CN" altLang="en-US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大</a:t>
            </a:r>
            <a:r>
              <a:rPr kumimoji="1" lang="en-US" altLang="zh-CN" b="1" dirty="0">
                <a:solidFill>
                  <a:srgbClr val="11111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?</a:t>
            </a:r>
            <a:endParaRPr kumimoji="1" lang="en-US" altLang="zh-CN" b="1" dirty="0">
              <a:solidFill>
                <a:srgbClr val="11111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6325" name="灯片编号占位符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16C0D7-1D59-4F8C-9B94-BD53C74692B4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2"/>
          <p:cNvSpPr txBox="1">
            <a:spLocks noChangeArrowheads="1"/>
          </p:cNvSpPr>
          <p:nvPr/>
        </p:nvSpPr>
        <p:spPr bwMode="auto">
          <a:xfrm>
            <a:off x="971550" y="549275"/>
            <a:ext cx="7561263" cy="42780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(ii)   </a:t>
            </a:r>
            <a:r>
              <a:rPr lang="zh-CN" altLang="en-US" dirty="0"/>
              <a:t>碳酸盐</a:t>
            </a:r>
            <a:r>
              <a:rPr lang="en-US" altLang="zh-CN" dirty="0"/>
              <a:t>:</a:t>
            </a:r>
            <a:endParaRPr lang="en-US" altLang="zh-CN" dirty="0"/>
          </a:p>
          <a:p>
            <a:pPr>
              <a:spcBef>
                <a:spcPct val="50000"/>
              </a:spcBef>
            </a:pPr>
            <a:r>
              <a:rPr lang="en-US" altLang="zh-CN" dirty="0"/>
              <a:t>   </a:t>
            </a:r>
            <a:r>
              <a:rPr lang="en-US" altLang="zh-CN" dirty="0">
                <a:solidFill>
                  <a:srgbClr val="0000FF"/>
                </a:solidFill>
              </a:rPr>
              <a:t> Na</a:t>
            </a:r>
            <a:r>
              <a:rPr lang="en-US" altLang="zh-CN" baseline="-25000" dirty="0">
                <a:solidFill>
                  <a:srgbClr val="0000FF"/>
                </a:solidFill>
              </a:rPr>
              <a:t>2</a:t>
            </a:r>
            <a:r>
              <a:rPr lang="en-US" altLang="zh-CN" dirty="0">
                <a:solidFill>
                  <a:srgbClr val="0000FF"/>
                </a:solidFill>
              </a:rPr>
              <a:t>CO</a:t>
            </a:r>
            <a:r>
              <a:rPr lang="en-US" altLang="zh-CN" baseline="-25000" dirty="0">
                <a:solidFill>
                  <a:srgbClr val="0000FF"/>
                </a:solidFill>
              </a:rPr>
              <a:t>3</a:t>
            </a:r>
            <a:r>
              <a:rPr lang="zh-CN" altLang="en-US" dirty="0"/>
              <a:t>  </a:t>
            </a:r>
            <a:r>
              <a:rPr lang="en-US" altLang="zh-CN" dirty="0"/>
              <a:t>(</a:t>
            </a:r>
            <a:r>
              <a:rPr lang="zh-CN" altLang="en-US" dirty="0"/>
              <a:t>苏打、纯碱</a:t>
            </a:r>
            <a:r>
              <a:rPr lang="en-US" altLang="zh-CN" dirty="0"/>
              <a:t>):  </a:t>
            </a:r>
            <a:r>
              <a:rPr lang="zh-CN" altLang="en-US" dirty="0"/>
              <a:t>水溶液呈碱性</a:t>
            </a:r>
            <a:endParaRPr lang="zh-CN" altLang="en-US" dirty="0"/>
          </a:p>
          <a:p>
            <a:pPr>
              <a:spcBef>
                <a:spcPct val="50000"/>
              </a:spcBef>
            </a:pPr>
            <a:r>
              <a:rPr lang="zh-CN" altLang="en-US" dirty="0"/>
              <a:t>             侯德榜制碱</a:t>
            </a:r>
            <a:r>
              <a:rPr lang="zh-CN" altLang="en-US" dirty="0" smtClean="0"/>
              <a:t>法</a:t>
            </a:r>
            <a:endParaRPr lang="en-US" altLang="zh-CN" dirty="0" smtClean="0"/>
          </a:p>
          <a:p>
            <a:pPr>
              <a:spcBef>
                <a:spcPct val="50000"/>
              </a:spcBef>
            </a:pPr>
            <a:r>
              <a:rPr lang="en-US" altLang="zh-CN" dirty="0" smtClean="0"/>
              <a:t>    </a:t>
            </a:r>
            <a:r>
              <a:rPr lang="en-US" altLang="zh-CN" dirty="0" err="1"/>
              <a:t>NaCl</a:t>
            </a:r>
            <a:r>
              <a:rPr lang="en-US" altLang="zh-CN" dirty="0"/>
              <a:t> </a:t>
            </a:r>
            <a:r>
              <a:rPr lang="en-US" altLang="zh-CN" dirty="0">
                <a:cs typeface="Times New Roman" panose="02020603050405020304" pitchFamily="18" charset="0"/>
                <a:sym typeface="Wingdings" panose="05000000000000000000" pitchFamily="2" charset="2"/>
              </a:rPr>
              <a:t>→</a:t>
            </a:r>
            <a:r>
              <a:rPr lang="en-US" altLang="zh-CN" dirty="0">
                <a:sym typeface="Wingdings" panose="05000000000000000000" pitchFamily="2" charset="2"/>
              </a:rPr>
              <a:t> </a:t>
            </a:r>
            <a:r>
              <a:rPr lang="en-US" altLang="zh-CN" dirty="0">
                <a:solidFill>
                  <a:srgbClr val="0000FF"/>
                </a:solidFill>
                <a:sym typeface="Wingdings" panose="05000000000000000000" pitchFamily="2" charset="2"/>
              </a:rPr>
              <a:t>NaHCO</a:t>
            </a:r>
            <a:r>
              <a:rPr lang="en-US" altLang="zh-CN" baseline="-25000" dirty="0">
                <a:solidFill>
                  <a:srgbClr val="0000FF"/>
                </a:solidFill>
                <a:sym typeface="Wingdings" panose="05000000000000000000" pitchFamily="2" charset="2"/>
              </a:rPr>
              <a:t>3 </a:t>
            </a:r>
            <a:r>
              <a:rPr lang="en-US" altLang="zh-CN" dirty="0">
                <a:sym typeface="Wingdings" panose="05000000000000000000" pitchFamily="2" charset="2"/>
              </a:rPr>
              <a:t>→ Na</a:t>
            </a:r>
            <a:r>
              <a:rPr lang="en-US" altLang="zh-CN" baseline="-25000" dirty="0">
                <a:sym typeface="Wingdings" panose="05000000000000000000" pitchFamily="2" charset="2"/>
              </a:rPr>
              <a:t>2</a:t>
            </a:r>
            <a:r>
              <a:rPr lang="en-US" altLang="zh-CN" dirty="0">
                <a:sym typeface="Wingdings" panose="05000000000000000000" pitchFamily="2" charset="2"/>
              </a:rPr>
              <a:t>CO</a:t>
            </a:r>
            <a:r>
              <a:rPr lang="en-US" altLang="zh-CN" baseline="-25000" dirty="0">
                <a:sym typeface="Wingdings" panose="05000000000000000000" pitchFamily="2" charset="2"/>
              </a:rPr>
              <a:t>3</a:t>
            </a:r>
            <a:endParaRPr lang="en-US" altLang="zh-CN" baseline="-25000" dirty="0"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sym typeface="Wingdings" panose="05000000000000000000" pitchFamily="2" charset="2"/>
              </a:rPr>
              <a:t>    </a:t>
            </a:r>
            <a:r>
              <a:rPr lang="en-US" altLang="zh-CN" dirty="0">
                <a:solidFill>
                  <a:srgbClr val="0000FF"/>
                </a:solidFill>
                <a:sym typeface="Wingdings" panose="05000000000000000000" pitchFamily="2" charset="2"/>
              </a:rPr>
              <a:t>CaCO</a:t>
            </a:r>
            <a:r>
              <a:rPr lang="en-US" altLang="zh-CN" baseline="-25000" dirty="0">
                <a:solidFill>
                  <a:srgbClr val="0000FF"/>
                </a:solidFill>
                <a:sym typeface="Wingdings" panose="05000000000000000000" pitchFamily="2" charset="2"/>
              </a:rPr>
              <a:t>3 </a:t>
            </a:r>
            <a:r>
              <a:rPr lang="en-US" altLang="zh-CN" dirty="0">
                <a:solidFill>
                  <a:srgbClr val="0000FF"/>
                </a:solidFill>
                <a:sym typeface="Wingdings" panose="05000000000000000000" pitchFamily="2" charset="2"/>
              </a:rPr>
              <a:t>→</a:t>
            </a:r>
            <a:r>
              <a:rPr lang="en-US" altLang="zh-CN" baseline="-250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zh-CN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sym typeface="Wingdings" panose="05000000000000000000" pitchFamily="2" charset="2"/>
              </a:rPr>
              <a:t>CaO</a:t>
            </a:r>
            <a:r>
              <a:rPr lang="en-US" altLang="zh-CN" dirty="0">
                <a:solidFill>
                  <a:srgbClr val="0000FF"/>
                </a:solidFill>
                <a:sym typeface="Wingdings" panose="05000000000000000000" pitchFamily="2" charset="2"/>
              </a:rPr>
              <a:t> (</a:t>
            </a:r>
            <a:r>
              <a:rPr lang="zh-CN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生石灰</a:t>
            </a:r>
            <a:r>
              <a:rPr lang="en-US" altLang="zh-CN" dirty="0">
                <a:solidFill>
                  <a:srgbClr val="0000FF"/>
                </a:solidFill>
                <a:sym typeface="Wingdings" panose="05000000000000000000" pitchFamily="2" charset="2"/>
              </a:rPr>
              <a:t>)</a:t>
            </a:r>
            <a:r>
              <a:rPr lang="en-US" altLang="zh-CN" dirty="0">
                <a:sym typeface="Wingdings" panose="05000000000000000000" pitchFamily="2" charset="2"/>
              </a:rPr>
              <a:t>   </a:t>
            </a:r>
            <a:endParaRPr lang="en-US" altLang="zh-CN" dirty="0"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sym typeface="Wingdings" panose="05000000000000000000" pitchFamily="2" charset="2"/>
              </a:rPr>
              <a:t>   </a:t>
            </a:r>
            <a:r>
              <a:rPr lang="en-US" altLang="zh-CN" dirty="0">
                <a:solidFill>
                  <a:srgbClr val="0000FF"/>
                </a:solidFill>
                <a:sym typeface="Wingdings" panose="05000000000000000000" pitchFamily="2" charset="2"/>
              </a:rPr>
              <a:t> Li</a:t>
            </a:r>
            <a:r>
              <a:rPr lang="en-US" altLang="zh-CN" baseline="-25000" dirty="0">
                <a:solidFill>
                  <a:srgbClr val="0000FF"/>
                </a:solidFill>
                <a:sym typeface="Wingdings" panose="05000000000000000000" pitchFamily="2" charset="2"/>
              </a:rPr>
              <a:t>2</a:t>
            </a:r>
            <a:r>
              <a:rPr lang="en-US" altLang="zh-CN" dirty="0">
                <a:solidFill>
                  <a:srgbClr val="0000FF"/>
                </a:solidFill>
                <a:sym typeface="Wingdings" panose="05000000000000000000" pitchFamily="2" charset="2"/>
              </a:rPr>
              <a:t>CO</a:t>
            </a:r>
            <a:r>
              <a:rPr lang="en-US" altLang="zh-CN" baseline="-25000" dirty="0">
                <a:solidFill>
                  <a:srgbClr val="0000FF"/>
                </a:solidFill>
                <a:sym typeface="Wingdings" panose="05000000000000000000" pitchFamily="2" charset="2"/>
              </a:rPr>
              <a:t>3</a:t>
            </a:r>
            <a:r>
              <a:rPr lang="en-US" altLang="zh-CN" dirty="0">
                <a:sym typeface="Wingdings" panose="05000000000000000000" pitchFamily="2" charset="2"/>
              </a:rPr>
              <a:t>: </a:t>
            </a:r>
            <a:r>
              <a:rPr lang="zh-CN" altLang="en-US" dirty="0">
                <a:sym typeface="Wingdings" panose="05000000000000000000" pitchFamily="2" charset="2"/>
              </a:rPr>
              <a:t>用于治疗狂躁型抑郁症</a:t>
            </a:r>
            <a:endParaRPr lang="zh-CN" altLang="en-US" dirty="0">
              <a:sym typeface="Wingdings" panose="05000000000000000000" pitchFamily="2" charset="2"/>
            </a:endParaRPr>
          </a:p>
        </p:txBody>
      </p:sp>
      <p:sp>
        <p:nvSpPr>
          <p:cNvPr id="76802" name="Rectangle 3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BC74BAF2-9398-40C5-835F-285956C74511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/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2"/>
          <p:cNvSpPr txBox="1">
            <a:spLocks noChangeArrowheads="1"/>
          </p:cNvSpPr>
          <p:nvPr/>
        </p:nvSpPr>
        <p:spPr bwMode="auto">
          <a:xfrm>
            <a:off x="900113" y="260350"/>
            <a:ext cx="8012112" cy="60016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 smtClean="0"/>
              <a:t>(iii) </a:t>
            </a:r>
            <a:r>
              <a:rPr lang="zh-CN" altLang="en-US" dirty="0" smtClean="0"/>
              <a:t>硫酸盐</a:t>
            </a:r>
            <a:r>
              <a:rPr lang="en-US" altLang="zh-CN" dirty="0"/>
              <a:t>:   </a:t>
            </a:r>
            <a:endParaRPr lang="en-US" altLang="zh-CN" dirty="0"/>
          </a:p>
          <a:p>
            <a:pPr marL="514350" indent="-514350">
              <a:lnSpc>
                <a:spcPct val="120000"/>
              </a:lnSpc>
            </a:pPr>
            <a:r>
              <a:rPr lang="en-US" altLang="zh-CN" dirty="0">
                <a:solidFill>
                  <a:srgbClr val="0000CC"/>
                </a:solidFill>
              </a:rPr>
              <a:t>  </a:t>
            </a:r>
            <a:r>
              <a:rPr lang="zh-CN" altLang="en-US" dirty="0">
                <a:solidFill>
                  <a:srgbClr val="0000FF"/>
                </a:solidFill>
              </a:rPr>
              <a:t>无水</a:t>
            </a:r>
            <a:r>
              <a:rPr lang="en-US" altLang="zh-CN" dirty="0">
                <a:solidFill>
                  <a:srgbClr val="0000FF"/>
                </a:solidFill>
              </a:rPr>
              <a:t>Na</a:t>
            </a:r>
            <a:r>
              <a:rPr lang="en-US" altLang="zh-CN" baseline="-25000" dirty="0">
                <a:solidFill>
                  <a:srgbClr val="0000FF"/>
                </a:solidFill>
              </a:rPr>
              <a:t>2</a:t>
            </a:r>
            <a:r>
              <a:rPr lang="en-US" altLang="zh-CN" dirty="0">
                <a:solidFill>
                  <a:srgbClr val="0000FF"/>
                </a:solidFill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</a:rPr>
              <a:t>4 </a:t>
            </a:r>
            <a:r>
              <a:rPr lang="en-US" altLang="zh-CN" dirty="0">
                <a:solidFill>
                  <a:srgbClr val="0000FF"/>
                </a:solidFill>
              </a:rPr>
              <a:t>(</a:t>
            </a:r>
            <a:r>
              <a:rPr lang="zh-CN" altLang="en-US" dirty="0">
                <a:solidFill>
                  <a:srgbClr val="0000FF"/>
                </a:solidFill>
              </a:rPr>
              <a:t>元明粉</a:t>
            </a:r>
            <a:r>
              <a:rPr lang="en-US" altLang="zh-CN" dirty="0">
                <a:solidFill>
                  <a:srgbClr val="0000FF"/>
                </a:solidFill>
              </a:rPr>
              <a:t>)</a:t>
            </a:r>
            <a:r>
              <a:rPr lang="zh-CN" altLang="en-US" dirty="0"/>
              <a:t>： 常用干燥剂</a:t>
            </a:r>
            <a:endParaRPr lang="zh-CN" altLang="en-US" dirty="0"/>
          </a:p>
          <a:p>
            <a:pPr marL="514350" indent="-514350">
              <a:lnSpc>
                <a:spcPct val="120000"/>
              </a:lnSpc>
            </a:pPr>
            <a:r>
              <a:rPr lang="zh-CN" altLang="en-US" dirty="0"/>
              <a:t>   </a:t>
            </a:r>
            <a:r>
              <a:rPr lang="en-US" altLang="zh-CN" dirty="0">
                <a:solidFill>
                  <a:srgbClr val="0000FF"/>
                </a:solidFill>
              </a:rPr>
              <a:t>Na</a:t>
            </a:r>
            <a:r>
              <a:rPr lang="en-US" altLang="zh-CN" baseline="-25000" dirty="0">
                <a:solidFill>
                  <a:srgbClr val="0000FF"/>
                </a:solidFill>
              </a:rPr>
              <a:t>2</a:t>
            </a:r>
            <a:r>
              <a:rPr lang="en-US" altLang="zh-CN" dirty="0">
                <a:solidFill>
                  <a:srgbClr val="0000FF"/>
                </a:solidFill>
              </a:rPr>
              <a:t>SO</a:t>
            </a:r>
            <a:r>
              <a:rPr lang="en-US" altLang="zh-CN" baseline="-25000" dirty="0">
                <a:solidFill>
                  <a:srgbClr val="0000FF"/>
                </a:solidFill>
              </a:rPr>
              <a:t>4 </a:t>
            </a:r>
            <a:r>
              <a:rPr lang="en-US" altLang="zh-CN" dirty="0">
                <a:solidFill>
                  <a:srgbClr val="0000FF"/>
                </a:solidFill>
                <a:sym typeface="Symbol" panose="05050102010706020507" pitchFamily="18" charset="2"/>
              </a:rPr>
              <a:t></a:t>
            </a:r>
            <a:r>
              <a:rPr lang="en-US" altLang="zh-CN" dirty="0">
                <a:solidFill>
                  <a:srgbClr val="0000FF"/>
                </a:solidFill>
              </a:rPr>
              <a:t>10H</a:t>
            </a:r>
            <a:r>
              <a:rPr lang="en-US" altLang="zh-CN" baseline="-25000" dirty="0">
                <a:solidFill>
                  <a:srgbClr val="0000FF"/>
                </a:solidFill>
              </a:rPr>
              <a:t>2</a:t>
            </a:r>
            <a:r>
              <a:rPr lang="en-US" altLang="zh-CN" dirty="0">
                <a:solidFill>
                  <a:srgbClr val="0000FF"/>
                </a:solidFill>
              </a:rPr>
              <a:t>O</a:t>
            </a:r>
            <a:r>
              <a:rPr lang="en-US" altLang="zh-CN" dirty="0"/>
              <a:t> (</a:t>
            </a:r>
            <a:r>
              <a:rPr lang="zh-CN" altLang="en-US" dirty="0">
                <a:solidFill>
                  <a:srgbClr val="0000FF"/>
                </a:solidFill>
              </a:rPr>
              <a:t>芒硝</a:t>
            </a:r>
            <a:r>
              <a:rPr lang="en-US" altLang="zh-CN" dirty="0"/>
              <a:t>)</a:t>
            </a:r>
            <a:r>
              <a:rPr lang="zh-CN" altLang="en-US" dirty="0"/>
              <a:t>：相变储热材料</a:t>
            </a:r>
            <a:endParaRPr lang="zh-CN" altLang="en-US" dirty="0"/>
          </a:p>
          <a:p>
            <a:pPr marL="514350" indent="-514350">
              <a:lnSpc>
                <a:spcPct val="120000"/>
              </a:lnSpc>
            </a:pPr>
            <a:r>
              <a:rPr lang="zh-CN" altLang="en-US" dirty="0"/>
              <a:t>       熔融时储存能量、冷却结晶释放能量；</a:t>
            </a:r>
            <a:endParaRPr lang="zh-CN" altLang="en-US" dirty="0"/>
          </a:p>
          <a:p>
            <a:pPr marL="514350" indent="-514350">
              <a:lnSpc>
                <a:spcPct val="120000"/>
              </a:lnSpc>
            </a:pPr>
            <a:r>
              <a:rPr lang="zh-CN" altLang="en-US" dirty="0"/>
              <a:t>   </a:t>
            </a:r>
            <a:r>
              <a:rPr lang="en-US" altLang="zh-CN" dirty="0">
                <a:solidFill>
                  <a:srgbClr val="0000FF"/>
                </a:solidFill>
              </a:rPr>
              <a:t>CaSO</a:t>
            </a:r>
            <a:r>
              <a:rPr lang="en-US" altLang="zh-CN" baseline="-25000" dirty="0">
                <a:solidFill>
                  <a:srgbClr val="0000FF"/>
                </a:solidFill>
              </a:rPr>
              <a:t>4 </a:t>
            </a:r>
            <a:r>
              <a:rPr lang="en-US" altLang="zh-CN" dirty="0">
                <a:solidFill>
                  <a:srgbClr val="0000FF"/>
                </a:solidFill>
                <a:sym typeface="Symbol" panose="05050102010706020507" pitchFamily="18" charset="2"/>
              </a:rPr>
              <a:t></a:t>
            </a:r>
            <a:r>
              <a:rPr lang="en-US" altLang="zh-CN" dirty="0">
                <a:solidFill>
                  <a:srgbClr val="0000FF"/>
                </a:solidFill>
              </a:rPr>
              <a:t>2H</a:t>
            </a:r>
            <a:r>
              <a:rPr lang="en-US" altLang="zh-CN" baseline="-25000" dirty="0">
                <a:solidFill>
                  <a:srgbClr val="0000FF"/>
                </a:solidFill>
              </a:rPr>
              <a:t>2</a:t>
            </a:r>
            <a:r>
              <a:rPr lang="en-US" altLang="zh-CN" dirty="0">
                <a:solidFill>
                  <a:srgbClr val="0000FF"/>
                </a:solidFill>
              </a:rPr>
              <a:t>O</a:t>
            </a:r>
            <a:r>
              <a:rPr lang="en-US" altLang="zh-CN" dirty="0"/>
              <a:t> (</a:t>
            </a:r>
            <a:r>
              <a:rPr lang="zh-CN" altLang="en-US" dirty="0">
                <a:solidFill>
                  <a:srgbClr val="0000FF"/>
                </a:solidFill>
              </a:rPr>
              <a:t>石膏</a:t>
            </a:r>
            <a:r>
              <a:rPr lang="en-US" altLang="zh-CN" dirty="0"/>
              <a:t>):  </a:t>
            </a:r>
            <a:r>
              <a:rPr lang="zh-CN" altLang="en-US" dirty="0"/>
              <a:t>模型、水泥改性</a:t>
            </a:r>
            <a:r>
              <a:rPr lang="en-US" altLang="zh-CN" dirty="0"/>
              <a:t>;</a:t>
            </a:r>
            <a:endParaRPr lang="en-US" altLang="zh-CN" dirty="0"/>
          </a:p>
          <a:p>
            <a:pPr marL="514350" indent="-514350">
              <a:lnSpc>
                <a:spcPct val="120000"/>
              </a:lnSpc>
            </a:pPr>
            <a:r>
              <a:rPr lang="en-US" altLang="zh-CN" dirty="0"/>
              <a:t>   </a:t>
            </a:r>
            <a:r>
              <a:rPr lang="en-US" altLang="zh-CN" dirty="0">
                <a:solidFill>
                  <a:srgbClr val="0000FF"/>
                </a:solidFill>
              </a:rPr>
              <a:t>BaSO</a:t>
            </a:r>
            <a:r>
              <a:rPr lang="en-US" altLang="zh-CN" baseline="-25000" dirty="0">
                <a:solidFill>
                  <a:srgbClr val="0000FF"/>
                </a:solidFill>
              </a:rPr>
              <a:t>4 </a:t>
            </a:r>
            <a:r>
              <a:rPr lang="en-US" altLang="zh-CN" dirty="0">
                <a:solidFill>
                  <a:srgbClr val="0000FF"/>
                </a:solidFill>
              </a:rPr>
              <a:t>(</a:t>
            </a:r>
            <a:r>
              <a:rPr lang="zh-CN" altLang="en-US" dirty="0">
                <a:solidFill>
                  <a:srgbClr val="0000FF"/>
                </a:solidFill>
              </a:rPr>
              <a:t>重晶石</a:t>
            </a:r>
            <a:r>
              <a:rPr lang="en-US" altLang="zh-CN" dirty="0">
                <a:solidFill>
                  <a:srgbClr val="0000FF"/>
                </a:solidFill>
              </a:rPr>
              <a:t>)</a:t>
            </a:r>
            <a:r>
              <a:rPr lang="en-US" altLang="zh-CN" dirty="0"/>
              <a:t>: </a:t>
            </a:r>
            <a:r>
              <a:rPr lang="zh-CN" altLang="en-US" dirty="0"/>
              <a:t>作为白色涂料</a:t>
            </a:r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锌钡白</a:t>
            </a:r>
            <a:r>
              <a:rPr lang="zh-CN" altLang="en-US" dirty="0">
                <a:solidFill>
                  <a:srgbClr val="FF0000"/>
                </a:solidFill>
              </a:rPr>
              <a:t>或</a:t>
            </a:r>
            <a:r>
              <a:rPr lang="zh-CN" altLang="en-US" dirty="0" smtClean="0">
                <a:solidFill>
                  <a:srgbClr val="FF0000"/>
                </a:solidFill>
              </a:rPr>
              <a:t>立德粉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r>
              <a:rPr lang="zh-CN" altLang="en-US" dirty="0"/>
              <a:t>、钡餐、制备其他钡盐      </a:t>
            </a:r>
            <a:endParaRPr lang="zh-CN" altLang="en-US" dirty="0"/>
          </a:p>
          <a:p>
            <a:pPr marL="514350" indent="-514350">
              <a:lnSpc>
                <a:spcPct val="120000"/>
              </a:lnSpc>
            </a:pPr>
            <a:r>
              <a:rPr lang="zh-CN" altLang="en-US" dirty="0"/>
              <a:t>       </a:t>
            </a:r>
            <a:r>
              <a:rPr lang="en-US" altLang="zh-CN" dirty="0"/>
              <a:t>BaSO</a:t>
            </a:r>
            <a:r>
              <a:rPr lang="en-US" altLang="zh-CN" baseline="-25000" dirty="0"/>
              <a:t>4 </a:t>
            </a:r>
            <a:r>
              <a:rPr lang="en-US" altLang="zh-CN" dirty="0"/>
              <a:t>+ Na</a:t>
            </a:r>
            <a:r>
              <a:rPr lang="en-US" altLang="zh-CN" baseline="-25000" dirty="0"/>
              <a:t>2</a:t>
            </a:r>
            <a:r>
              <a:rPr lang="en-US" altLang="zh-CN" dirty="0"/>
              <a:t>CO</a:t>
            </a:r>
            <a:r>
              <a:rPr lang="en-US" altLang="zh-CN" baseline="-25000" dirty="0"/>
              <a:t>3</a:t>
            </a:r>
            <a:r>
              <a:rPr lang="en-US" altLang="zh-CN" dirty="0"/>
              <a:t>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BaCO</a:t>
            </a:r>
            <a:r>
              <a:rPr lang="en-US" altLang="zh-CN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zh-CN" dirty="0">
                <a:sym typeface="Wingdings" panose="05000000000000000000" pitchFamily="2" charset="2"/>
              </a:rPr>
              <a:t>+ Na</a:t>
            </a:r>
            <a:r>
              <a:rPr lang="en-US" altLang="zh-CN" baseline="-25000" dirty="0">
                <a:sym typeface="Wingdings" panose="05000000000000000000" pitchFamily="2" charset="2"/>
              </a:rPr>
              <a:t>2</a:t>
            </a:r>
            <a:r>
              <a:rPr lang="en-US" altLang="zh-CN" dirty="0">
                <a:sym typeface="Wingdings" panose="05000000000000000000" pitchFamily="2" charset="2"/>
              </a:rPr>
              <a:t>SO</a:t>
            </a:r>
            <a:r>
              <a:rPr lang="en-US" altLang="zh-CN" baseline="-25000" dirty="0">
                <a:sym typeface="Wingdings" panose="05000000000000000000" pitchFamily="2" charset="2"/>
              </a:rPr>
              <a:t>4</a:t>
            </a:r>
            <a:endParaRPr lang="en-US" altLang="zh-CN" baseline="-25000" dirty="0"/>
          </a:p>
          <a:p>
            <a:pPr marL="514350" indent="-514350">
              <a:lnSpc>
                <a:spcPct val="120000"/>
              </a:lnSpc>
            </a:pPr>
            <a:r>
              <a:rPr lang="en-US" altLang="zh-CN" dirty="0"/>
              <a:t>       BaSO</a:t>
            </a:r>
            <a:r>
              <a:rPr lang="en-US" altLang="zh-CN" baseline="-25000" dirty="0"/>
              <a:t>4</a:t>
            </a:r>
            <a:r>
              <a:rPr lang="en-US" altLang="zh-CN" dirty="0"/>
              <a:t> + C </a:t>
            </a:r>
            <a:r>
              <a:rPr lang="en-US" altLang="zh-CN" dirty="0">
                <a:sym typeface="Wingdings" panose="05000000000000000000" pitchFamily="2" charset="2"/>
              </a:rPr>
              <a:t>  </a:t>
            </a:r>
            <a:r>
              <a:rPr lang="en-US" altLang="zh-CN" dirty="0" err="1">
                <a:solidFill>
                  <a:srgbClr val="FF0000"/>
                </a:solidFill>
                <a:sym typeface="Wingdings" panose="05000000000000000000" pitchFamily="2" charset="2"/>
              </a:rPr>
              <a:t>BaS</a:t>
            </a:r>
            <a:r>
              <a:rPr lang="en-US" altLang="zh-CN" dirty="0">
                <a:sym typeface="Wingdings" panose="05000000000000000000" pitchFamily="2" charset="2"/>
              </a:rPr>
              <a:t>   Ba</a:t>
            </a:r>
            <a:r>
              <a:rPr lang="en-US" altLang="zh-CN" baseline="30000" dirty="0">
                <a:sym typeface="Wingdings" panose="05000000000000000000" pitchFamily="2" charset="2"/>
              </a:rPr>
              <a:t>2+</a:t>
            </a:r>
            <a:endParaRPr lang="en-US" altLang="zh-CN" dirty="0">
              <a:sym typeface="Wingdings" panose="05000000000000000000" pitchFamily="2" charset="2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dirty="0">
                <a:sym typeface="Wingdings" panose="05000000000000000000" pitchFamily="2" charset="2"/>
              </a:rPr>
              <a:t>   </a:t>
            </a:r>
            <a:r>
              <a:rPr lang="en-US" altLang="zh-CN" dirty="0">
                <a:solidFill>
                  <a:srgbClr val="0000FF"/>
                </a:solidFill>
                <a:sym typeface="Wingdings" panose="05000000000000000000" pitchFamily="2" charset="2"/>
              </a:rPr>
              <a:t>MgSO</a:t>
            </a:r>
            <a:r>
              <a:rPr lang="en-US" altLang="zh-CN" baseline="-25000" dirty="0">
                <a:solidFill>
                  <a:srgbClr val="0000FF"/>
                </a:solidFill>
                <a:sym typeface="Wingdings" panose="05000000000000000000" pitchFamily="2" charset="2"/>
              </a:rPr>
              <a:t>4</a:t>
            </a:r>
            <a:r>
              <a:rPr lang="en-US" altLang="zh-CN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zh-CN" dirty="0">
                <a:solidFill>
                  <a:srgbClr val="0000FF"/>
                </a:solidFill>
                <a:sym typeface="Symbol" panose="05050102010706020507" pitchFamily="18" charset="2"/>
              </a:rPr>
              <a:t></a:t>
            </a:r>
            <a:r>
              <a:rPr lang="en-US" altLang="zh-CN" dirty="0">
                <a:solidFill>
                  <a:srgbClr val="0000FF"/>
                </a:solidFill>
                <a:sym typeface="Wingdings" panose="05000000000000000000" pitchFamily="2" charset="2"/>
              </a:rPr>
              <a:t>7 H</a:t>
            </a:r>
            <a:r>
              <a:rPr lang="en-US" altLang="zh-CN" baseline="-25000" dirty="0">
                <a:solidFill>
                  <a:srgbClr val="0000FF"/>
                </a:solidFill>
                <a:sym typeface="Wingdings" panose="05000000000000000000" pitchFamily="2" charset="2"/>
              </a:rPr>
              <a:t>2</a:t>
            </a:r>
            <a:r>
              <a:rPr lang="en-US" altLang="zh-CN" dirty="0">
                <a:solidFill>
                  <a:srgbClr val="0000FF"/>
                </a:solidFill>
                <a:sym typeface="Wingdings" panose="05000000000000000000" pitchFamily="2" charset="2"/>
              </a:rPr>
              <a:t>O </a:t>
            </a:r>
            <a:r>
              <a:rPr lang="en-US" altLang="zh-CN" dirty="0">
                <a:sym typeface="Wingdings" panose="05000000000000000000" pitchFamily="2" charset="2"/>
              </a:rPr>
              <a:t>(</a:t>
            </a:r>
            <a:r>
              <a:rPr lang="zh-CN" altLang="en-US" dirty="0">
                <a:sym typeface="Wingdings" panose="05000000000000000000" pitchFamily="2" charset="2"/>
              </a:rPr>
              <a:t>泻盐</a:t>
            </a:r>
            <a:r>
              <a:rPr lang="en-US" altLang="zh-CN" dirty="0">
                <a:sym typeface="Wingdings" panose="05000000000000000000" pitchFamily="2" charset="2"/>
              </a:rPr>
              <a:t>)</a:t>
            </a:r>
            <a:endParaRPr lang="zh-CN" altLang="en-US" baseline="30000" dirty="0"/>
          </a:p>
        </p:txBody>
      </p:sp>
      <p:sp>
        <p:nvSpPr>
          <p:cNvPr id="77826" name="Rectangle 3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5A7893C2-B3D7-4B59-B5EB-10C8FE7BF592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/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05D82936-DD20-4955-A773-8D67CC87BD88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/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  <p:sp>
        <p:nvSpPr>
          <p:cNvPr id="6123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71550" y="980728"/>
            <a:ext cx="7904163" cy="2447801"/>
          </a:xfrm>
        </p:spPr>
        <p:txBody>
          <a:bodyPr/>
          <a:lstStyle/>
          <a:p>
            <a:pPr marL="0" indent="0">
              <a:lnSpc>
                <a:spcPct val="12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000" b="1" dirty="0" smtClean="0">
                <a:solidFill>
                  <a:srgbClr val="111111"/>
                </a:solidFill>
                <a:effectLst/>
              </a:rPr>
              <a:t>(1) </a:t>
            </a:r>
            <a:r>
              <a:rPr lang="zh-CN" altLang="en-US" sz="3000" b="1" dirty="0" smtClean="0">
                <a:solidFill>
                  <a:srgbClr val="111111"/>
                </a:solidFill>
                <a:effectLst/>
              </a:rPr>
              <a:t>碱金属离子接受电子对的能力较差，难形成普通配合物，形成一些螯合物；</a:t>
            </a:r>
            <a:endParaRPr lang="zh-CN" altLang="en-US" sz="3000" b="1" dirty="0" smtClean="0">
              <a:solidFill>
                <a:srgbClr val="111111"/>
              </a:solidFill>
              <a:effectLst/>
            </a:endParaRPr>
          </a:p>
          <a:p>
            <a:pPr marL="0" indent="0">
              <a:lnSpc>
                <a:spcPct val="12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000" b="1" dirty="0" smtClean="0">
                <a:solidFill>
                  <a:srgbClr val="111111"/>
                </a:solidFill>
                <a:effectLst/>
              </a:rPr>
              <a:t>(2) </a:t>
            </a:r>
            <a:r>
              <a:rPr lang="zh-CN" altLang="en-US" sz="3000" b="1" dirty="0" smtClean="0">
                <a:solidFill>
                  <a:srgbClr val="0000FF"/>
                </a:solidFill>
                <a:effectLst/>
              </a:rPr>
              <a:t>铍离子</a:t>
            </a:r>
            <a:r>
              <a:rPr lang="zh-CN" altLang="en-US" sz="3000" b="1" dirty="0" smtClean="0">
                <a:solidFill>
                  <a:srgbClr val="111111"/>
                </a:solidFill>
                <a:effectLst/>
              </a:rPr>
              <a:t>的电荷密度较高，易形成配合物，如</a:t>
            </a:r>
            <a:r>
              <a:rPr lang="en-US" altLang="zh-CN" sz="3000" b="1" dirty="0" smtClean="0">
                <a:solidFill>
                  <a:srgbClr val="111111"/>
                </a:solidFill>
                <a:effectLst/>
              </a:rPr>
              <a:t>[Be(C</a:t>
            </a:r>
            <a:r>
              <a:rPr lang="en-US" altLang="zh-CN" sz="3000" b="1" baseline="-25000" dirty="0" smtClean="0">
                <a:solidFill>
                  <a:srgbClr val="111111"/>
                </a:solidFill>
                <a:effectLst/>
              </a:rPr>
              <a:t>2</a:t>
            </a:r>
            <a:r>
              <a:rPr lang="en-US" altLang="zh-CN" sz="3000" b="1" dirty="0" smtClean="0">
                <a:solidFill>
                  <a:srgbClr val="111111"/>
                </a:solidFill>
                <a:effectLst/>
              </a:rPr>
              <a:t>O</a:t>
            </a:r>
            <a:r>
              <a:rPr lang="en-US" altLang="zh-CN" sz="3000" b="1" baseline="-25000" dirty="0" smtClean="0">
                <a:solidFill>
                  <a:srgbClr val="111111"/>
                </a:solidFill>
                <a:effectLst/>
              </a:rPr>
              <a:t>4</a:t>
            </a:r>
            <a:r>
              <a:rPr lang="en-US" altLang="zh-CN" sz="3000" b="1" dirty="0" smtClean="0">
                <a:solidFill>
                  <a:srgbClr val="111111"/>
                </a:solidFill>
                <a:effectLst/>
              </a:rPr>
              <a:t>)</a:t>
            </a:r>
            <a:r>
              <a:rPr lang="en-US" altLang="zh-CN" sz="3000" b="1" baseline="-25000" dirty="0" smtClean="0">
                <a:solidFill>
                  <a:srgbClr val="111111"/>
                </a:solidFill>
                <a:effectLst/>
              </a:rPr>
              <a:t>2</a:t>
            </a:r>
            <a:r>
              <a:rPr lang="en-US" altLang="zh-CN" sz="3000" b="1" dirty="0" smtClean="0">
                <a:solidFill>
                  <a:srgbClr val="111111"/>
                </a:solidFill>
                <a:effectLst/>
              </a:rPr>
              <a:t>]</a:t>
            </a:r>
            <a:r>
              <a:rPr lang="en-US" altLang="zh-CN" sz="3000" b="1" baseline="30000" dirty="0" smtClean="0">
                <a:solidFill>
                  <a:srgbClr val="111111"/>
                </a:solidFill>
                <a:effectLst/>
              </a:rPr>
              <a:t>2- </a:t>
            </a:r>
            <a:r>
              <a:rPr lang="en-US" altLang="zh-CN" sz="3000" b="1" dirty="0" smtClean="0">
                <a:solidFill>
                  <a:srgbClr val="111111"/>
                </a:solidFill>
                <a:effectLst/>
              </a:rPr>
              <a:t>,[Be(OH)</a:t>
            </a:r>
            <a:r>
              <a:rPr lang="en-US" altLang="zh-CN" sz="3000" b="1" baseline="-25000" dirty="0" smtClean="0">
                <a:solidFill>
                  <a:srgbClr val="111111"/>
                </a:solidFill>
                <a:effectLst/>
              </a:rPr>
              <a:t>4</a:t>
            </a:r>
            <a:r>
              <a:rPr lang="en-US" altLang="zh-CN" sz="3000" b="1" dirty="0" smtClean="0">
                <a:solidFill>
                  <a:srgbClr val="111111"/>
                </a:solidFill>
                <a:effectLst/>
              </a:rPr>
              <a:t>]</a:t>
            </a:r>
            <a:r>
              <a:rPr lang="en-US" altLang="zh-CN" sz="3000" b="1" baseline="30000" dirty="0" smtClean="0">
                <a:solidFill>
                  <a:srgbClr val="111111"/>
                </a:solidFill>
                <a:effectLst/>
              </a:rPr>
              <a:t>2-</a:t>
            </a:r>
            <a:r>
              <a:rPr lang="zh-CN" altLang="en-US" sz="3000" b="1" dirty="0" smtClean="0">
                <a:solidFill>
                  <a:srgbClr val="111111"/>
                </a:solidFill>
                <a:effectLst/>
              </a:rPr>
              <a:t>和</a:t>
            </a:r>
            <a:r>
              <a:rPr lang="en-US" altLang="zh-CN" sz="3000" b="1" dirty="0" smtClean="0">
                <a:solidFill>
                  <a:srgbClr val="111111"/>
                </a:solidFill>
                <a:effectLst/>
              </a:rPr>
              <a:t>[BeF</a:t>
            </a:r>
            <a:r>
              <a:rPr lang="en-US" altLang="zh-CN" sz="3000" b="1" baseline="-25000" dirty="0" smtClean="0">
                <a:solidFill>
                  <a:srgbClr val="111111"/>
                </a:solidFill>
                <a:effectLst/>
              </a:rPr>
              <a:t>3</a:t>
            </a:r>
            <a:r>
              <a:rPr lang="en-US" altLang="zh-CN" sz="3000" b="1" dirty="0" smtClean="0">
                <a:solidFill>
                  <a:srgbClr val="111111"/>
                </a:solidFill>
                <a:effectLst/>
              </a:rPr>
              <a:t>]</a:t>
            </a:r>
            <a:r>
              <a:rPr lang="en-US" altLang="zh-CN" sz="3000" b="1" baseline="30000" dirty="0" smtClean="0">
                <a:solidFill>
                  <a:srgbClr val="111111"/>
                </a:solidFill>
                <a:effectLst/>
              </a:rPr>
              <a:t>-</a:t>
            </a:r>
            <a:r>
              <a:rPr lang="zh-CN" altLang="en-US" sz="3000" b="1" dirty="0" smtClean="0">
                <a:solidFill>
                  <a:srgbClr val="111111"/>
                </a:solidFill>
                <a:effectLst/>
              </a:rPr>
              <a:t>等</a:t>
            </a:r>
            <a:endParaRPr lang="en-US" altLang="zh-CN" sz="3000" b="1" dirty="0" smtClean="0">
              <a:solidFill>
                <a:srgbClr val="111111"/>
              </a:solidFill>
              <a:effectLst/>
            </a:endParaRPr>
          </a:p>
        </p:txBody>
      </p:sp>
      <p:sp>
        <p:nvSpPr>
          <p:cNvPr id="612356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115888"/>
            <a:ext cx="2232025" cy="654050"/>
          </a:xfrm>
        </p:spPr>
        <p:txBody>
          <a:bodyPr anchor="t">
            <a:spAutoFit/>
          </a:bodyPr>
          <a:lstStyle/>
          <a:p>
            <a:pPr algn="l"/>
            <a:r>
              <a:rPr lang="en-US" altLang="zh-CN" sz="3600" b="1" smtClean="0">
                <a:solidFill>
                  <a:srgbClr val="0000FF"/>
                </a:solidFill>
                <a:effectLst/>
              </a:rPr>
              <a:t>4  </a:t>
            </a:r>
            <a:r>
              <a:rPr lang="zh-CN" altLang="en-US" sz="3600" b="1" smtClean="0">
                <a:solidFill>
                  <a:srgbClr val="0000FF"/>
                </a:solidFill>
                <a:effectLst/>
              </a:rPr>
              <a:t>配合物</a:t>
            </a:r>
            <a:endParaRPr lang="zh-CN" altLang="en-US" sz="3600" b="1" smtClean="0">
              <a:solidFill>
                <a:srgbClr val="0000FF"/>
              </a:solidFill>
              <a:effectLst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85171" y="3501008"/>
            <a:ext cx="7723187" cy="2530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dirty="0">
                <a:solidFill>
                  <a:srgbClr val="0000FF"/>
                </a:solidFill>
              </a:rPr>
              <a:t>Ca</a:t>
            </a:r>
            <a:r>
              <a:rPr lang="en-US" altLang="zh-CN" baseline="30000" dirty="0">
                <a:solidFill>
                  <a:srgbClr val="0000FF"/>
                </a:solidFill>
              </a:rPr>
              <a:t>2+ </a:t>
            </a:r>
            <a:r>
              <a:rPr lang="en-US" altLang="zh-CN" dirty="0">
                <a:solidFill>
                  <a:srgbClr val="0000FF"/>
                </a:solidFill>
              </a:rPr>
              <a:t>/Mg</a:t>
            </a:r>
            <a:r>
              <a:rPr lang="en-US" altLang="zh-CN" baseline="30000" dirty="0">
                <a:solidFill>
                  <a:srgbClr val="0000FF"/>
                </a:solidFill>
              </a:rPr>
              <a:t>2+</a:t>
            </a:r>
            <a:r>
              <a:rPr lang="zh-CN" altLang="en-US" dirty="0">
                <a:solidFill>
                  <a:srgbClr val="0000FF"/>
                </a:solidFill>
              </a:rPr>
              <a:t>：</a:t>
            </a:r>
            <a:r>
              <a:rPr lang="en-US" altLang="zh-CN" dirty="0"/>
              <a:t>EDTA/</a:t>
            </a:r>
            <a:r>
              <a:rPr lang="zh-CN" altLang="en-US" dirty="0">
                <a:solidFill>
                  <a:srgbClr val="0000FF"/>
                </a:solidFill>
              </a:rPr>
              <a:t>焦磷酸盐或多聚磷酸盐</a:t>
            </a:r>
            <a:r>
              <a:rPr lang="zh-CN" altLang="en-US" dirty="0"/>
              <a:t>形成稳定的螯合物，降低水的</a:t>
            </a:r>
            <a:r>
              <a:rPr lang="zh-CN" altLang="en-US" dirty="0" smtClean="0"/>
              <a:t>硬度 </a:t>
            </a:r>
            <a:endParaRPr lang="zh-CN" altLang="en-US" dirty="0"/>
          </a:p>
          <a:p>
            <a:pPr>
              <a:lnSpc>
                <a:spcPct val="125000"/>
              </a:lnSpc>
            </a:pPr>
            <a:r>
              <a:rPr lang="en-US" altLang="zh-CN" dirty="0">
                <a:solidFill>
                  <a:srgbClr val="0000FF"/>
                </a:solidFill>
              </a:rPr>
              <a:t>Mg</a:t>
            </a:r>
            <a:r>
              <a:rPr lang="en-US" altLang="zh-CN" baseline="30000" dirty="0">
                <a:solidFill>
                  <a:srgbClr val="0000FF"/>
                </a:solidFill>
              </a:rPr>
              <a:t>2</a:t>
            </a:r>
            <a:r>
              <a:rPr lang="zh-CN" altLang="en-US" baseline="30000" dirty="0">
                <a:solidFill>
                  <a:srgbClr val="0000FF"/>
                </a:solidFill>
              </a:rPr>
              <a:t>＋</a:t>
            </a:r>
            <a:r>
              <a:rPr lang="zh-CN" altLang="en-US" dirty="0"/>
              <a:t>：如叶绿素中的</a:t>
            </a:r>
            <a:r>
              <a:rPr lang="zh-CN" altLang="en-US" dirty="0">
                <a:solidFill>
                  <a:srgbClr val="0000FF"/>
                </a:solidFill>
              </a:rPr>
              <a:t>镁卟 </a:t>
            </a:r>
            <a:r>
              <a:rPr lang="zh-CN" altLang="en-US" dirty="0" smtClean="0">
                <a:solidFill>
                  <a:srgbClr val="0000FF"/>
                </a:solidFill>
              </a:rPr>
              <a:t>啉</a:t>
            </a:r>
            <a:endParaRPr lang="zh-CN" altLang="en-US" dirty="0"/>
          </a:p>
          <a:p>
            <a:pPr>
              <a:lnSpc>
                <a:spcPct val="125000"/>
              </a:lnSpc>
            </a:pPr>
            <a:r>
              <a:rPr lang="en-US" altLang="zh-CN" dirty="0" err="1">
                <a:solidFill>
                  <a:srgbClr val="FF0000"/>
                </a:solidFill>
              </a:rPr>
              <a:t>Sr</a:t>
            </a:r>
            <a:r>
              <a:rPr lang="en-US" altLang="zh-CN" dirty="0">
                <a:solidFill>
                  <a:srgbClr val="FF0000"/>
                </a:solidFill>
              </a:rPr>
              <a:t>/Ba</a:t>
            </a:r>
            <a:r>
              <a:rPr lang="zh-CN" altLang="en-US" dirty="0">
                <a:solidFill>
                  <a:srgbClr val="FF0000"/>
                </a:solidFill>
              </a:rPr>
              <a:t>的配合物</a:t>
            </a:r>
            <a:r>
              <a:rPr lang="en-US" altLang="zh-CN" dirty="0">
                <a:solidFill>
                  <a:srgbClr val="FF0000"/>
                </a:solidFill>
              </a:rPr>
              <a:t>:  </a:t>
            </a:r>
            <a:r>
              <a:rPr lang="zh-CN" altLang="en-US" dirty="0" smtClean="0"/>
              <a:t>报道</a:t>
            </a:r>
            <a:r>
              <a:rPr lang="zh-CN" altLang="en-US" dirty="0"/>
              <a:t>较少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235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235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235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2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2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2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5" grpId="0" build="p"/>
      <p:bldP spid="612356" grpId="0" bldLvl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849B09BF-C789-4473-9403-99FA739F25A3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>
                <a:ea typeface="ˎ̥"/>
                <a:cs typeface="ˎ̥"/>
              </a:rPr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  <p:grpSp>
        <p:nvGrpSpPr>
          <p:cNvPr id="573444" name="Group 4"/>
          <p:cNvGrpSpPr/>
          <p:nvPr/>
        </p:nvGrpSpPr>
        <p:grpSpPr bwMode="auto">
          <a:xfrm>
            <a:off x="3769686" y="1058863"/>
            <a:ext cx="3524250" cy="538162"/>
            <a:chOff x="2332" y="922"/>
            <a:chExt cx="2056" cy="339"/>
          </a:xfrm>
        </p:grpSpPr>
        <p:sp>
          <p:nvSpPr>
            <p:cNvPr id="34843" name="Rectangle 5"/>
            <p:cNvSpPr>
              <a:spLocks noChangeArrowheads="1"/>
            </p:cNvSpPr>
            <p:nvPr/>
          </p:nvSpPr>
          <p:spPr bwMode="auto">
            <a:xfrm>
              <a:off x="2332" y="926"/>
              <a:ext cx="790" cy="335"/>
            </a:xfrm>
            <a:prstGeom prst="rect">
              <a:avLst/>
            </a:prstGeom>
            <a:noFill/>
            <a:ln w="12700" cap="sq">
              <a:solidFill>
                <a:srgbClr val="00FF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kumimoji="1" lang="zh-CN" altLang="en-US" sz="2800" dirty="0"/>
                <a:t>碱金属</a:t>
              </a:r>
              <a:endParaRPr kumimoji="1" lang="en-US" altLang="zh-CN" sz="2800" baseline="30000" dirty="0"/>
            </a:p>
          </p:txBody>
        </p:sp>
        <p:sp>
          <p:nvSpPr>
            <p:cNvPr id="34844" name="Rectangle 6"/>
            <p:cNvSpPr>
              <a:spLocks noChangeArrowheads="1"/>
            </p:cNvSpPr>
            <p:nvPr/>
          </p:nvSpPr>
          <p:spPr bwMode="auto">
            <a:xfrm>
              <a:off x="3229" y="922"/>
              <a:ext cx="1159" cy="335"/>
            </a:xfrm>
            <a:prstGeom prst="rect">
              <a:avLst/>
            </a:prstGeom>
            <a:noFill/>
            <a:ln w="12700" cap="sq">
              <a:solidFill>
                <a:srgbClr val="00FF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kumimoji="1" lang="zh-CN" altLang="en-US" sz="2800"/>
                <a:t>碱土金属</a:t>
              </a:r>
              <a:endParaRPr kumimoji="1" lang="en-US" altLang="zh-CN" sz="2800" baseline="30000"/>
            </a:p>
          </p:txBody>
        </p:sp>
      </p:grpSp>
      <p:grpSp>
        <p:nvGrpSpPr>
          <p:cNvPr id="573447" name="Group 7"/>
          <p:cNvGrpSpPr/>
          <p:nvPr/>
        </p:nvGrpSpPr>
        <p:grpSpPr bwMode="auto">
          <a:xfrm>
            <a:off x="3132138" y="1700213"/>
            <a:ext cx="3227387" cy="3367087"/>
            <a:chOff x="1392" y="1112"/>
            <a:chExt cx="2138" cy="2536"/>
          </a:xfrm>
        </p:grpSpPr>
        <p:pic>
          <p:nvPicPr>
            <p:cNvPr id="34830" name="Picture 8" descr="tu6"/>
            <p:cNvPicPr>
              <a:picLocks noChangeAspect="1" noChangeArrowheads="1"/>
            </p:cNvPicPr>
            <p:nvPr/>
          </p:nvPicPr>
          <p:blipFill>
            <a:blip r:embed="rId1" cstate="print"/>
            <a:srcRect t="2563" b="10257"/>
            <a:stretch>
              <a:fillRect/>
            </a:stretch>
          </p:blipFill>
          <p:spPr bwMode="auto">
            <a:xfrm>
              <a:off x="2268" y="1145"/>
              <a:ext cx="1092" cy="2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1" name="Rectangle 9"/>
            <p:cNvSpPr>
              <a:spLocks noChangeArrowheads="1"/>
            </p:cNvSpPr>
            <p:nvPr/>
          </p:nvSpPr>
          <p:spPr bwMode="auto">
            <a:xfrm>
              <a:off x="1596" y="1112"/>
              <a:ext cx="122" cy="2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kumimoji="1" lang="zh-CN" altLang="zh-CN" sz="2000"/>
            </a:p>
          </p:txBody>
        </p:sp>
        <p:sp>
          <p:nvSpPr>
            <p:cNvPr id="34832" name="Rectangle 10"/>
            <p:cNvSpPr>
              <a:spLocks noChangeArrowheads="1"/>
            </p:cNvSpPr>
            <p:nvPr/>
          </p:nvSpPr>
          <p:spPr bwMode="auto">
            <a:xfrm>
              <a:off x="1632" y="1641"/>
              <a:ext cx="122" cy="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kumimoji="1" lang="zh-CN" altLang="zh-CN" sz="2000"/>
            </a:p>
          </p:txBody>
        </p:sp>
        <p:sp>
          <p:nvSpPr>
            <p:cNvPr id="34833" name="Rectangle 11"/>
            <p:cNvSpPr>
              <a:spLocks noChangeArrowheads="1"/>
            </p:cNvSpPr>
            <p:nvPr/>
          </p:nvSpPr>
          <p:spPr bwMode="auto">
            <a:xfrm>
              <a:off x="1392" y="1991"/>
              <a:ext cx="122" cy="2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kumimoji="1" lang="zh-CN" altLang="zh-CN" sz="2000"/>
            </a:p>
          </p:txBody>
        </p:sp>
        <p:sp>
          <p:nvSpPr>
            <p:cNvPr id="34834" name="Rectangle 12"/>
            <p:cNvSpPr>
              <a:spLocks noChangeArrowheads="1"/>
            </p:cNvSpPr>
            <p:nvPr/>
          </p:nvSpPr>
          <p:spPr bwMode="auto">
            <a:xfrm>
              <a:off x="1440" y="2338"/>
              <a:ext cx="122" cy="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kumimoji="1" lang="zh-CN" altLang="zh-CN" sz="2000"/>
            </a:p>
          </p:txBody>
        </p:sp>
        <p:sp>
          <p:nvSpPr>
            <p:cNvPr id="34835" name="Rectangle 13"/>
            <p:cNvSpPr>
              <a:spLocks noChangeArrowheads="1"/>
            </p:cNvSpPr>
            <p:nvPr/>
          </p:nvSpPr>
          <p:spPr bwMode="auto">
            <a:xfrm>
              <a:off x="1536" y="2732"/>
              <a:ext cx="122" cy="2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kumimoji="1" lang="zh-CN" altLang="zh-CN" sz="2000"/>
            </a:p>
          </p:txBody>
        </p:sp>
        <p:sp>
          <p:nvSpPr>
            <p:cNvPr id="34836" name="Rectangle 14"/>
            <p:cNvSpPr>
              <a:spLocks noChangeArrowheads="1"/>
            </p:cNvSpPr>
            <p:nvPr/>
          </p:nvSpPr>
          <p:spPr bwMode="auto">
            <a:xfrm>
              <a:off x="1440" y="3250"/>
              <a:ext cx="122" cy="2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kumimoji="1" lang="zh-CN" altLang="zh-CN" sz="2000"/>
            </a:p>
          </p:txBody>
        </p:sp>
        <p:sp>
          <p:nvSpPr>
            <p:cNvPr id="34837" name="Rectangle 15"/>
            <p:cNvSpPr>
              <a:spLocks noChangeArrowheads="1"/>
            </p:cNvSpPr>
            <p:nvPr/>
          </p:nvSpPr>
          <p:spPr bwMode="auto">
            <a:xfrm>
              <a:off x="3372" y="1160"/>
              <a:ext cx="122" cy="2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kumimoji="1" lang="zh-CN" altLang="zh-CN" sz="2000"/>
            </a:p>
          </p:txBody>
        </p:sp>
        <p:sp>
          <p:nvSpPr>
            <p:cNvPr id="34838" name="Rectangle 16"/>
            <p:cNvSpPr>
              <a:spLocks noChangeArrowheads="1"/>
            </p:cNvSpPr>
            <p:nvPr/>
          </p:nvSpPr>
          <p:spPr bwMode="auto">
            <a:xfrm>
              <a:off x="3372" y="1687"/>
              <a:ext cx="122" cy="2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kumimoji="1" lang="zh-CN" altLang="zh-CN" sz="2000"/>
            </a:p>
          </p:txBody>
        </p:sp>
        <p:sp>
          <p:nvSpPr>
            <p:cNvPr id="34839" name="Rectangle 17"/>
            <p:cNvSpPr>
              <a:spLocks noChangeArrowheads="1"/>
            </p:cNvSpPr>
            <p:nvPr/>
          </p:nvSpPr>
          <p:spPr bwMode="auto">
            <a:xfrm>
              <a:off x="3408" y="2072"/>
              <a:ext cx="122" cy="2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kumimoji="1" lang="zh-CN" altLang="zh-CN" sz="2000"/>
            </a:p>
          </p:txBody>
        </p:sp>
        <p:sp>
          <p:nvSpPr>
            <p:cNvPr id="34840" name="Rectangle 18"/>
            <p:cNvSpPr>
              <a:spLocks noChangeArrowheads="1"/>
            </p:cNvSpPr>
            <p:nvPr/>
          </p:nvSpPr>
          <p:spPr bwMode="auto">
            <a:xfrm>
              <a:off x="3408" y="2360"/>
              <a:ext cx="122" cy="2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kumimoji="1" lang="zh-CN" altLang="zh-CN" sz="2000"/>
            </a:p>
          </p:txBody>
        </p:sp>
        <p:sp>
          <p:nvSpPr>
            <p:cNvPr id="34841" name="Rectangle 19"/>
            <p:cNvSpPr>
              <a:spLocks noChangeArrowheads="1"/>
            </p:cNvSpPr>
            <p:nvPr/>
          </p:nvSpPr>
          <p:spPr bwMode="auto">
            <a:xfrm>
              <a:off x="3408" y="2792"/>
              <a:ext cx="122" cy="2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kumimoji="1" lang="zh-CN" altLang="zh-CN" sz="2000"/>
            </a:p>
          </p:txBody>
        </p:sp>
        <p:sp>
          <p:nvSpPr>
            <p:cNvPr id="34842" name="Rectangle 20"/>
            <p:cNvSpPr>
              <a:spLocks noChangeArrowheads="1"/>
            </p:cNvSpPr>
            <p:nvPr/>
          </p:nvSpPr>
          <p:spPr bwMode="auto">
            <a:xfrm>
              <a:off x="3408" y="3273"/>
              <a:ext cx="122" cy="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kumimoji="1" lang="zh-CN" altLang="zh-CN" sz="2000"/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1763713" y="1787525"/>
            <a:ext cx="2411412" cy="3867150"/>
            <a:chOff x="1097874" y="1620847"/>
            <a:chExt cx="2411545" cy="3867141"/>
          </a:xfrm>
        </p:grpSpPr>
        <p:sp>
          <p:nvSpPr>
            <p:cNvPr id="34828" name="AutoShape 21"/>
            <p:cNvSpPr>
              <a:spLocks noChangeArrowheads="1"/>
            </p:cNvSpPr>
            <p:nvPr/>
          </p:nvSpPr>
          <p:spPr bwMode="auto">
            <a:xfrm>
              <a:off x="1187624" y="1620847"/>
              <a:ext cx="2321795" cy="3867141"/>
            </a:xfrm>
            <a:prstGeom prst="downArrowCallout">
              <a:avLst>
                <a:gd name="adj1" fmla="val 25000"/>
                <a:gd name="adj2" fmla="val 25000"/>
                <a:gd name="adj3" fmla="val 29510"/>
                <a:gd name="adj4" fmla="val 66667"/>
              </a:avLst>
            </a:prstGeom>
            <a:solidFill>
              <a:srgbClr val="99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29" name="Text Box 22"/>
            <p:cNvSpPr txBox="1">
              <a:spLocks noChangeArrowheads="1"/>
            </p:cNvSpPr>
            <p:nvPr/>
          </p:nvSpPr>
          <p:spPr bwMode="auto">
            <a:xfrm>
              <a:off x="1097874" y="1700808"/>
              <a:ext cx="2400657" cy="26481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>
                  <a:solidFill>
                    <a:srgbClr val="000099"/>
                  </a:solidFill>
                </a:rPr>
                <a:t>原子半径增大</a:t>
              </a:r>
              <a:endParaRPr kumimoji="1" lang="zh-CN" altLang="en-US" sz="2400">
                <a:solidFill>
                  <a:srgbClr val="000099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kumimoji="1" lang="zh-CN" altLang="en-US" sz="2400">
                  <a:solidFill>
                    <a:srgbClr val="000099"/>
                  </a:solidFill>
                </a:rPr>
                <a:t>电离能、电负性减小</a:t>
              </a:r>
              <a:endParaRPr kumimoji="1" lang="zh-CN" altLang="en-US" sz="2400">
                <a:solidFill>
                  <a:srgbClr val="000099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kumimoji="1" lang="zh-CN" altLang="en-US" sz="2400">
                  <a:solidFill>
                    <a:srgbClr val="000099"/>
                  </a:solidFill>
                </a:rPr>
                <a:t>金属性、还原性增强</a:t>
              </a:r>
              <a:endParaRPr kumimoji="1" lang="zh-CN" altLang="en-US" sz="2400">
                <a:solidFill>
                  <a:srgbClr val="000099"/>
                </a:solidFill>
              </a:endParaRPr>
            </a:p>
          </p:txBody>
        </p:sp>
      </p:grpSp>
      <p:grpSp>
        <p:nvGrpSpPr>
          <p:cNvPr id="573463" name="Group 23"/>
          <p:cNvGrpSpPr/>
          <p:nvPr/>
        </p:nvGrpSpPr>
        <p:grpSpPr bwMode="auto">
          <a:xfrm>
            <a:off x="2649538" y="5475288"/>
            <a:ext cx="6045200" cy="977900"/>
            <a:chOff x="1248" y="3456"/>
            <a:chExt cx="3807" cy="616"/>
          </a:xfrm>
        </p:grpSpPr>
        <p:sp>
          <p:nvSpPr>
            <p:cNvPr id="573464" name="AutoShape 24"/>
            <p:cNvSpPr>
              <a:spLocks noChangeArrowheads="1"/>
            </p:cNvSpPr>
            <p:nvPr/>
          </p:nvSpPr>
          <p:spPr bwMode="auto">
            <a:xfrm>
              <a:off x="1311" y="3456"/>
              <a:ext cx="3744" cy="616"/>
            </a:xfrm>
            <a:prstGeom prst="rightArrow">
              <a:avLst>
                <a:gd name="adj1" fmla="val 50000"/>
                <a:gd name="adj2" fmla="val 243750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31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4800">
                <a:ea typeface="华文楷体" panose="02010600040101010101" pitchFamily="65" charset="-122"/>
              </a:endParaRPr>
            </a:p>
          </p:txBody>
        </p:sp>
        <p:sp>
          <p:nvSpPr>
            <p:cNvPr id="34825" name="Rectangle 25"/>
            <p:cNvSpPr>
              <a:spLocks noChangeArrowheads="1"/>
            </p:cNvSpPr>
            <p:nvPr/>
          </p:nvSpPr>
          <p:spPr bwMode="auto">
            <a:xfrm>
              <a:off x="1248" y="3610"/>
              <a:ext cx="1268" cy="2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kumimoji="1" lang="zh-CN" altLang="en-US" sz="2400">
                  <a:solidFill>
                    <a:srgbClr val="000099"/>
                  </a:solidFill>
                </a:rPr>
                <a:t>原子半径减小</a:t>
              </a:r>
              <a:endParaRPr kumimoji="1" lang="zh-CN" altLang="en-US" sz="2400">
                <a:solidFill>
                  <a:srgbClr val="000099"/>
                </a:solidFill>
              </a:endParaRPr>
            </a:p>
          </p:txBody>
        </p:sp>
        <p:sp>
          <p:nvSpPr>
            <p:cNvPr id="34826" name="Rectangle 26"/>
            <p:cNvSpPr>
              <a:spLocks noChangeArrowheads="1"/>
            </p:cNvSpPr>
            <p:nvPr/>
          </p:nvSpPr>
          <p:spPr bwMode="auto">
            <a:xfrm>
              <a:off x="2679" y="3774"/>
              <a:ext cx="1843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400"/>
                <a:t>金属性、还原性减弱</a:t>
              </a:r>
              <a:endParaRPr kumimoji="1" lang="zh-CN" altLang="en-US" sz="2400"/>
            </a:p>
          </p:txBody>
        </p:sp>
        <p:sp>
          <p:nvSpPr>
            <p:cNvPr id="34827" name="Rectangle 27"/>
            <p:cNvSpPr>
              <a:spLocks noChangeArrowheads="1"/>
            </p:cNvSpPr>
            <p:nvPr/>
          </p:nvSpPr>
          <p:spPr bwMode="auto">
            <a:xfrm>
              <a:off x="2588" y="3501"/>
              <a:ext cx="1891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400"/>
                <a:t> 电离能、电负性增大</a:t>
              </a:r>
              <a:endParaRPr kumimoji="1" lang="zh-CN" altLang="en-US" sz="2400"/>
            </a:p>
          </p:txBody>
        </p:sp>
      </p:grpSp>
      <p:sp>
        <p:nvSpPr>
          <p:cNvPr id="34822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5650" y="188913"/>
            <a:ext cx="8262938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3600">
                <a:solidFill>
                  <a:srgbClr val="111111"/>
                </a:solidFill>
              </a:rPr>
              <a:t>9.1.1 </a:t>
            </a:r>
            <a:r>
              <a:rPr lang="zh-CN" altLang="en-US" sz="3600">
                <a:solidFill>
                  <a:srgbClr val="111111"/>
                </a:solidFill>
              </a:rPr>
              <a:t>碱金属和碱土金属元素的基本性质 </a:t>
            </a:r>
            <a:endParaRPr lang="zh-CN" altLang="en-US" sz="3600">
              <a:solidFill>
                <a:srgbClr val="11111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300788" y="1916113"/>
            <a:ext cx="1901825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IA / IIA</a:t>
            </a:r>
            <a:endParaRPr lang="en-US" altLang="zh-CN" dirty="0"/>
          </a:p>
          <a:p>
            <a:r>
              <a:rPr lang="en-US" altLang="zh-CN" dirty="0"/>
              <a:t>ns</a:t>
            </a:r>
            <a:r>
              <a:rPr lang="en-US" altLang="zh-CN" baseline="30000" dirty="0"/>
              <a:t>1</a:t>
            </a:r>
            <a:r>
              <a:rPr lang="en-US" altLang="zh-CN" dirty="0"/>
              <a:t>  ns</a:t>
            </a:r>
            <a:r>
              <a:rPr lang="en-US" altLang="zh-CN" baseline="30000" dirty="0"/>
              <a:t>2</a:t>
            </a:r>
            <a:endParaRPr lang="zh-CN" altLang="en-US" baseline="3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3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73A1A43D-9407-4085-8744-E6F492DD2987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/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  <p:pic>
        <p:nvPicPr>
          <p:cNvPr id="79874" name="Picture 3" descr="FG24_010"/>
          <p:cNvPicPr>
            <a:picLocks noGrp="1" noChangeAspect="1" noChangeArrowheads="1"/>
          </p:cNvPicPr>
          <p:nvPr>
            <p:ph/>
          </p:nvPr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789" t="8640" r="25623" b="5774"/>
          <a:stretch>
            <a:fillRect/>
          </a:stretch>
        </p:blipFill>
        <p:spPr>
          <a:xfrm>
            <a:off x="820830" y="134938"/>
            <a:ext cx="4395787" cy="5059362"/>
          </a:xfrm>
        </p:spPr>
      </p:pic>
      <p:sp>
        <p:nvSpPr>
          <p:cNvPr id="79875" name="矩形 1"/>
          <p:cNvSpPr>
            <a:spLocks noChangeArrowheads="1"/>
          </p:cNvSpPr>
          <p:nvPr/>
        </p:nvSpPr>
        <p:spPr bwMode="auto">
          <a:xfrm>
            <a:off x="1403350" y="5194300"/>
            <a:ext cx="27495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0000FF"/>
                </a:solidFill>
              </a:rPr>
              <a:t>镁卟 啉的结构</a:t>
            </a:r>
            <a:endParaRPr lang="zh-CN" altLang="en-US"/>
          </a:p>
        </p:txBody>
      </p:sp>
      <p:pic>
        <p:nvPicPr>
          <p:cNvPr id="79876" name="Picture 9" descr="http://img3.douban.com/view/group_topic/large/public/p17436115.jpg"/>
          <p:cNvPicPr>
            <a:picLocks noChangeAspect="1" noChangeArrowheads="1"/>
          </p:cNvPicPr>
          <p:nvPr/>
        </p:nvPicPr>
        <p:blipFill>
          <a:blip r:embed="rId2" cstate="print"/>
          <a:srcRect l="23543" t="3607" r="24463" b="4173"/>
          <a:stretch>
            <a:fillRect/>
          </a:stretch>
        </p:blipFill>
        <p:spPr bwMode="auto">
          <a:xfrm>
            <a:off x="7227888" y="4316413"/>
            <a:ext cx="1152525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11" descr="http://img1.guokr.com/gkimage/ix/9e/5w/ix9e5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3350" y="115888"/>
            <a:ext cx="35401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13" descr="http://pic.baike.soso.com/p/20140123/bki-20140123161516-1409174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4706938"/>
            <a:ext cx="2379662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b16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73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549275"/>
            <a:ext cx="5832475" cy="1143000"/>
          </a:xfrm>
        </p:spPr>
        <p:txBody>
          <a:bodyPr/>
          <a:lstStyle/>
          <a:p>
            <a:pPr eaLnBrk="1" hangingPunct="1"/>
            <a:r>
              <a:rPr lang="en-US" altLang="zh-CN" sz="4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65" charset="-122"/>
              </a:rPr>
              <a:t>9.2 </a:t>
            </a:r>
            <a:r>
              <a:rPr lang="zh-CN" alt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65" charset="-122"/>
              </a:rPr>
              <a:t>铝分族金属</a:t>
            </a:r>
            <a:r>
              <a:rPr lang="zh-CN" altLang="en-US" sz="4800" b="1" dirty="0" smtClean="0">
                <a:solidFill>
                  <a:srgbClr val="0000FF"/>
                </a:solidFill>
              </a:rPr>
              <a:t> </a:t>
            </a:r>
            <a:endParaRPr lang="zh-CN" altLang="en-US" sz="4800" b="1" dirty="0" smtClean="0">
              <a:solidFill>
                <a:srgbClr val="0000FF"/>
              </a:solidFill>
            </a:endParaRPr>
          </a:p>
        </p:txBody>
      </p:sp>
      <p:sp>
        <p:nvSpPr>
          <p:cNvPr id="64515" name="Rectangle 3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1979613" y="2060575"/>
            <a:ext cx="6040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9.2.1 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铝分族金属基本性质</a:t>
            </a:r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6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979613" y="3314700"/>
            <a:ext cx="40020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9.2.2 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铝分族单质 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7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979613" y="4610100"/>
            <a:ext cx="4511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9.2.3 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铝分族化合物 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4521" name="Picture 9" descr="006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34050"/>
            <a:ext cx="9366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灯片编号占位符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E0516C-B60D-4556-AFAC-2EB4EB3BB938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周期表p区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08625" y="476250"/>
            <a:ext cx="31718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22" name="Group 3"/>
          <p:cNvGrpSpPr/>
          <p:nvPr/>
        </p:nvGrpSpPr>
        <p:grpSpPr bwMode="auto">
          <a:xfrm>
            <a:off x="900113" y="528638"/>
            <a:ext cx="3505200" cy="2590800"/>
            <a:chOff x="672" y="624"/>
            <a:chExt cx="4592" cy="3392"/>
          </a:xfrm>
        </p:grpSpPr>
        <p:pic>
          <p:nvPicPr>
            <p:cNvPr id="81930" name="Picture 4" descr="周期表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2" y="624"/>
              <a:ext cx="4592" cy="3392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1931" name="Rectangle 5"/>
            <p:cNvSpPr>
              <a:spLocks noChangeArrowheads="1"/>
            </p:cNvSpPr>
            <p:nvPr/>
          </p:nvSpPr>
          <p:spPr bwMode="auto">
            <a:xfrm>
              <a:off x="2659" y="768"/>
              <a:ext cx="2328" cy="112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16806" name="AutoShape 6"/>
          <p:cNvSpPr>
            <a:spLocks noChangeArrowheads="1"/>
          </p:cNvSpPr>
          <p:nvPr/>
        </p:nvSpPr>
        <p:spPr bwMode="auto">
          <a:xfrm>
            <a:off x="3779838" y="1824038"/>
            <a:ext cx="1704975" cy="1004887"/>
          </a:xfrm>
          <a:prstGeom prst="lightningBol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100000" t="10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华文楷体" panose="02010600040101010101" pitchFamily="65" charset="-122"/>
            </a:endParaRPr>
          </a:p>
        </p:txBody>
      </p:sp>
      <p:sp>
        <p:nvSpPr>
          <p:cNvPr id="716808" name="Text Box 8"/>
          <p:cNvSpPr txBox="1">
            <a:spLocks noChangeArrowheads="1"/>
          </p:cNvSpPr>
          <p:nvPr/>
        </p:nvSpPr>
        <p:spPr bwMode="auto">
          <a:xfrm>
            <a:off x="1123950" y="4608513"/>
            <a:ext cx="4168775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dirty="0">
                <a:latin typeface="+mn-lt"/>
                <a:ea typeface="+mn-ea"/>
              </a:rPr>
              <a:t>在周期表中的位置</a:t>
            </a:r>
            <a:endParaRPr lang="zh-CN" altLang="en-US" sz="3600" dirty="0">
              <a:latin typeface="+mn-lt"/>
              <a:ea typeface="+mn-ea"/>
            </a:endParaRPr>
          </a:p>
          <a:p>
            <a:pPr>
              <a:defRPr/>
            </a:pPr>
            <a:r>
              <a:rPr lang="en-US" altLang="zh-CN" sz="3600" i="1" dirty="0">
                <a:solidFill>
                  <a:srgbClr val="FF0000"/>
                </a:solidFill>
                <a:latin typeface="+mn-lt"/>
                <a:ea typeface="+mn-ea"/>
              </a:rPr>
              <a:t>p</a:t>
            </a:r>
            <a:r>
              <a:rPr lang="zh-CN" altLang="en-US" sz="3600" dirty="0">
                <a:solidFill>
                  <a:srgbClr val="FF0000"/>
                </a:solidFill>
                <a:latin typeface="+mn-lt"/>
                <a:ea typeface="+mn-ea"/>
              </a:rPr>
              <a:t>区  </a:t>
            </a:r>
            <a:r>
              <a:rPr lang="en-US" altLang="zh-CN" sz="3600" dirty="0">
                <a:solidFill>
                  <a:srgbClr val="FF0000"/>
                </a:solidFill>
                <a:latin typeface="+mn-lt"/>
                <a:ea typeface="+mn-ea"/>
              </a:rPr>
              <a:t>IIIA</a:t>
            </a:r>
            <a:r>
              <a:rPr lang="zh-CN" altLang="en-US" sz="3600" dirty="0">
                <a:solidFill>
                  <a:srgbClr val="FF0000"/>
                </a:solidFill>
                <a:latin typeface="+mn-lt"/>
                <a:ea typeface="+mn-ea"/>
              </a:rPr>
              <a:t>～</a:t>
            </a:r>
            <a:r>
              <a:rPr lang="en-US" altLang="zh-CN" sz="3600" dirty="0">
                <a:solidFill>
                  <a:srgbClr val="FF0000"/>
                </a:solidFill>
                <a:latin typeface="+mn-lt"/>
                <a:ea typeface="+mn-ea"/>
              </a:rPr>
              <a:t>VIA</a:t>
            </a:r>
            <a:r>
              <a:rPr lang="zh-CN" altLang="en-US" sz="3600" dirty="0">
                <a:solidFill>
                  <a:srgbClr val="FF0000"/>
                </a:solidFill>
                <a:latin typeface="+mn-lt"/>
                <a:ea typeface="+mn-ea"/>
              </a:rPr>
              <a:t>族</a:t>
            </a:r>
            <a:endParaRPr lang="zh-CN" altLang="en-US" sz="36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81925" name="Rectangle 9"/>
          <p:cNvSpPr>
            <a:spLocks noChangeArrowheads="1"/>
          </p:cNvSpPr>
          <p:nvPr/>
        </p:nvSpPr>
        <p:spPr bwMode="auto">
          <a:xfrm>
            <a:off x="5508625" y="2060575"/>
            <a:ext cx="503238" cy="2374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26" name="Rectangle 11"/>
          <p:cNvSpPr>
            <a:spLocks noChangeArrowheads="1"/>
          </p:cNvSpPr>
          <p:nvPr/>
        </p:nvSpPr>
        <p:spPr bwMode="auto">
          <a:xfrm>
            <a:off x="6011863" y="2851150"/>
            <a:ext cx="542925" cy="15843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27" name="Rectangle 12"/>
          <p:cNvSpPr>
            <a:spLocks noChangeArrowheads="1"/>
          </p:cNvSpPr>
          <p:nvPr/>
        </p:nvSpPr>
        <p:spPr bwMode="auto">
          <a:xfrm>
            <a:off x="6554788" y="3284538"/>
            <a:ext cx="503237" cy="11509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28" name="Rectangle 13"/>
          <p:cNvSpPr>
            <a:spLocks noChangeArrowheads="1"/>
          </p:cNvSpPr>
          <p:nvPr/>
        </p:nvSpPr>
        <p:spPr bwMode="auto">
          <a:xfrm>
            <a:off x="7058025" y="3787775"/>
            <a:ext cx="576263" cy="647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29" name="Rectangle 14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A5C4B6E8-D255-4F81-9DB4-54937619B815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981075"/>
            <a:ext cx="8064500" cy="5400675"/>
          </a:xfrm>
        </p:spPr>
        <p:txBody>
          <a:bodyPr/>
          <a:lstStyle/>
          <a:p>
            <a:pPr marL="0" indent="0">
              <a:lnSpc>
                <a:spcPct val="135000"/>
              </a:lnSpc>
              <a:spcBef>
                <a:spcPct val="0"/>
              </a:spcBef>
              <a:buClr>
                <a:schemeClr val="accent2"/>
              </a:buClr>
              <a:buFontTx/>
              <a:buNone/>
            </a:pPr>
            <a:r>
              <a:rPr lang="zh-CN" altLang="en-US" b="1" dirty="0" smtClean="0">
                <a:solidFill>
                  <a:srgbClr val="000000"/>
                </a:solidFill>
                <a:effectLst/>
              </a:rPr>
              <a:t>       包括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Al</a:t>
            </a:r>
            <a:r>
              <a:rPr lang="zh-CN" altLang="en-US" b="1" dirty="0" smtClean="0">
                <a:solidFill>
                  <a:srgbClr val="FF0000"/>
                </a:solidFill>
                <a:effectLst/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Ga</a:t>
            </a:r>
            <a:r>
              <a:rPr lang="zh-CN" altLang="en-US" b="1" dirty="0" smtClean="0">
                <a:solidFill>
                  <a:srgbClr val="FF0000"/>
                </a:solidFill>
                <a:effectLst/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In</a:t>
            </a:r>
            <a:r>
              <a:rPr lang="zh-CN" altLang="en-US" b="1" dirty="0" smtClean="0">
                <a:solidFill>
                  <a:srgbClr val="FF0000"/>
                </a:solidFill>
                <a:effectLst/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Tl</a:t>
            </a:r>
            <a:r>
              <a:rPr lang="zh-CN" altLang="en-US" b="1" dirty="0" smtClean="0">
                <a:solidFill>
                  <a:srgbClr val="FF0000"/>
                </a:solidFill>
                <a:effectLst/>
              </a:rPr>
              <a:t>、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Ge</a:t>
            </a:r>
            <a:r>
              <a:rPr lang="zh-CN" altLang="en-US" b="1" dirty="0" smtClean="0">
                <a:solidFill>
                  <a:srgbClr val="0000CC"/>
                </a:solidFill>
                <a:effectLst/>
              </a:rPr>
              <a:t>、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Sn</a:t>
            </a:r>
            <a:r>
              <a:rPr lang="zh-CN" altLang="en-US" b="1" dirty="0" smtClean="0">
                <a:solidFill>
                  <a:srgbClr val="0000CC"/>
                </a:solidFill>
                <a:effectLst/>
              </a:rPr>
              <a:t>、</a:t>
            </a:r>
            <a:r>
              <a:rPr lang="en-US" altLang="zh-CN" b="1" dirty="0" err="1" smtClean="0">
                <a:solidFill>
                  <a:srgbClr val="0000CC"/>
                </a:solidFill>
                <a:effectLst/>
              </a:rPr>
              <a:t>Pb</a:t>
            </a:r>
            <a:r>
              <a:rPr lang="zh-CN" altLang="en-US" b="1" dirty="0" smtClean="0">
                <a:solidFill>
                  <a:srgbClr val="FF0000"/>
                </a:solidFill>
                <a:effectLst/>
              </a:rPr>
              <a:t>、</a:t>
            </a:r>
            <a:r>
              <a:rPr lang="en-US" altLang="zh-CN" b="1" dirty="0" smtClean="0">
                <a:solidFill>
                  <a:srgbClr val="333300"/>
                </a:solidFill>
                <a:effectLst/>
              </a:rPr>
              <a:t>Sb</a:t>
            </a:r>
            <a:r>
              <a:rPr lang="zh-CN" altLang="en-US" b="1" dirty="0" smtClean="0">
                <a:solidFill>
                  <a:srgbClr val="333300"/>
                </a:solidFill>
                <a:effectLst/>
              </a:rPr>
              <a:t>、</a:t>
            </a:r>
            <a:r>
              <a:rPr lang="en-US" altLang="zh-CN" b="1" dirty="0" smtClean="0">
                <a:solidFill>
                  <a:srgbClr val="333300"/>
                </a:solidFill>
                <a:effectLst/>
              </a:rPr>
              <a:t>Bi</a:t>
            </a:r>
            <a:r>
              <a:rPr lang="zh-CN" altLang="en-US" b="1" dirty="0" smtClean="0">
                <a:solidFill>
                  <a:srgbClr val="333300"/>
                </a:solidFill>
                <a:effectLst/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Po (</a:t>
            </a:r>
            <a:r>
              <a:rPr lang="zh-CN" altLang="en-US" b="1" dirty="0" smtClean="0">
                <a:solidFill>
                  <a:srgbClr val="FF0000"/>
                </a:solidFill>
                <a:effectLst/>
              </a:rPr>
              <a:t>放射性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)</a:t>
            </a:r>
            <a:r>
              <a:rPr lang="zh-CN" altLang="en-US" b="1" dirty="0" smtClean="0">
                <a:solidFill>
                  <a:srgbClr val="FF0000"/>
                </a:solidFill>
                <a:effectLst/>
              </a:rPr>
              <a:t>等</a:t>
            </a:r>
            <a:r>
              <a:rPr lang="zh-CN" altLang="en-US" b="1" dirty="0" smtClean="0">
                <a:solidFill>
                  <a:srgbClr val="000000"/>
                </a:solidFill>
                <a:effectLst/>
              </a:rPr>
              <a:t>元素</a:t>
            </a:r>
            <a:r>
              <a:rPr lang="zh-CN" altLang="en-US" b="1" dirty="0" smtClean="0">
                <a:solidFill>
                  <a:srgbClr val="0000CC"/>
                </a:solidFill>
                <a:effectLst/>
              </a:rPr>
              <a:t>。</a:t>
            </a:r>
            <a:endParaRPr lang="en-US" altLang="zh-CN" b="1" dirty="0" smtClean="0">
              <a:solidFill>
                <a:srgbClr val="0000CC"/>
              </a:solidFill>
              <a:effectLst/>
            </a:endParaRPr>
          </a:p>
          <a:p>
            <a:pPr marL="0" indent="0" eaLnBrk="1" hangingPunct="1">
              <a:lnSpc>
                <a:spcPct val="135000"/>
              </a:lnSpc>
              <a:spcBef>
                <a:spcPct val="0"/>
              </a:spcBef>
              <a:buSzPct val="75000"/>
              <a:buFontTx/>
              <a:buNone/>
            </a:pPr>
            <a:r>
              <a:rPr lang="en-US" altLang="zh-CN" b="1" dirty="0" smtClean="0">
                <a:solidFill>
                  <a:srgbClr val="000000"/>
                </a:solidFill>
                <a:effectLst/>
              </a:rPr>
              <a:t>(</a:t>
            </a:r>
            <a:r>
              <a:rPr lang="en-US" altLang="zh-CN" b="1" dirty="0" err="1" smtClean="0">
                <a:solidFill>
                  <a:srgbClr val="000000"/>
                </a:solidFill>
                <a:effectLst/>
              </a:rPr>
              <a:t>i</a:t>
            </a:r>
            <a:r>
              <a:rPr lang="en-US" altLang="zh-CN" b="1" dirty="0" smtClean="0">
                <a:solidFill>
                  <a:srgbClr val="000000"/>
                </a:solidFill>
                <a:effectLst/>
              </a:rPr>
              <a:t>) </a:t>
            </a:r>
            <a:r>
              <a:rPr lang="zh-CN" altLang="en-US" b="1" dirty="0" smtClean="0">
                <a:solidFill>
                  <a:srgbClr val="000000"/>
                </a:solidFill>
                <a:effectLst/>
              </a:rPr>
              <a:t>价电子构型：</a:t>
            </a:r>
            <a:r>
              <a:rPr lang="en-US" altLang="zh-CN" b="1" dirty="0" smtClean="0">
                <a:solidFill>
                  <a:srgbClr val="000000"/>
                </a:solidFill>
                <a:effectLst/>
              </a:rPr>
              <a:t>ns</a:t>
            </a:r>
            <a:r>
              <a:rPr lang="en-US" altLang="zh-CN" b="1" baseline="30000" dirty="0" smtClean="0">
                <a:solidFill>
                  <a:srgbClr val="000000"/>
                </a:solidFill>
                <a:effectLst/>
              </a:rPr>
              <a:t>2 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np</a:t>
            </a:r>
            <a:r>
              <a:rPr lang="en-US" altLang="zh-CN" b="1" baseline="30000" dirty="0" smtClean="0">
                <a:solidFill>
                  <a:srgbClr val="FF0000"/>
                </a:solidFill>
                <a:effectLst/>
              </a:rPr>
              <a:t>1~4</a:t>
            </a:r>
            <a:r>
              <a:rPr lang="zh-CN" altLang="en-US" b="1" dirty="0" smtClean="0">
                <a:solidFill>
                  <a:srgbClr val="000000"/>
                </a:solidFill>
                <a:effectLst/>
              </a:rPr>
              <a:t>，外层电子数多，与</a:t>
            </a:r>
            <a:r>
              <a:rPr lang="en-US" altLang="zh-CN" b="1" dirty="0" smtClean="0">
                <a:solidFill>
                  <a:srgbClr val="000000"/>
                </a:solidFill>
                <a:effectLst/>
              </a:rPr>
              <a:t>s</a:t>
            </a:r>
            <a:r>
              <a:rPr lang="zh-CN" altLang="en-US" b="1" dirty="0" smtClean="0">
                <a:solidFill>
                  <a:srgbClr val="000000"/>
                </a:solidFill>
                <a:effectLst/>
              </a:rPr>
              <a:t>区金属差异大。</a:t>
            </a:r>
            <a:endParaRPr lang="zh-CN" altLang="en-US" b="1" dirty="0" smtClean="0">
              <a:solidFill>
                <a:srgbClr val="0000FF"/>
              </a:solidFill>
              <a:effectLst/>
            </a:endParaRPr>
          </a:p>
          <a:p>
            <a:pPr marL="0" indent="0" eaLnBrk="1" hangingPunct="1">
              <a:lnSpc>
                <a:spcPct val="135000"/>
              </a:lnSpc>
              <a:spcBef>
                <a:spcPct val="0"/>
              </a:spcBef>
              <a:buSzPct val="75000"/>
              <a:buFontTx/>
              <a:buNone/>
            </a:pPr>
            <a:r>
              <a:rPr lang="en-US" altLang="zh-CN" b="1" dirty="0" smtClean="0">
                <a:solidFill>
                  <a:srgbClr val="000000"/>
                </a:solidFill>
                <a:effectLst/>
              </a:rPr>
              <a:t>(ii) </a:t>
            </a:r>
            <a:r>
              <a:rPr lang="zh-CN" altLang="en-US" b="1" dirty="0" smtClean="0">
                <a:solidFill>
                  <a:srgbClr val="000000"/>
                </a:solidFill>
                <a:effectLst/>
              </a:rPr>
              <a:t>有效核电荷增多，电负性增大，</a:t>
            </a:r>
            <a:r>
              <a:rPr lang="zh-CN" altLang="en-US" b="1" dirty="0" smtClean="0">
                <a:solidFill>
                  <a:srgbClr val="FF0000"/>
                </a:solidFill>
                <a:effectLst/>
              </a:rPr>
              <a:t>金属性较弱：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A</a:t>
            </a:r>
            <a:r>
              <a:rPr kumimoji="1" lang="en-US" altLang="zh-CN" b="1" dirty="0" smtClean="0">
                <a:solidFill>
                  <a:srgbClr val="FF0000"/>
                </a:solidFill>
                <a:effectLst/>
              </a:rPr>
              <a:t>l</a:t>
            </a:r>
            <a:r>
              <a:rPr kumimoji="1" lang="zh-CN" altLang="en-US" b="1" dirty="0" smtClean="0">
                <a:solidFill>
                  <a:srgbClr val="FF0000"/>
                </a:solidFill>
                <a:effectLst/>
              </a:rPr>
              <a:t>、</a:t>
            </a:r>
            <a:r>
              <a:rPr kumimoji="1" lang="en-US" altLang="zh-CN" b="1" dirty="0" smtClean="0">
                <a:solidFill>
                  <a:srgbClr val="FF0000"/>
                </a:solidFill>
                <a:effectLst/>
              </a:rPr>
              <a:t>Ga</a:t>
            </a:r>
            <a:r>
              <a:rPr kumimoji="1" lang="zh-CN" altLang="en-US" b="1" dirty="0" smtClean="0">
                <a:solidFill>
                  <a:srgbClr val="FF0000"/>
                </a:solidFill>
                <a:effectLst/>
              </a:rPr>
              <a:t>、</a:t>
            </a:r>
            <a:r>
              <a:rPr kumimoji="1" lang="en-US" altLang="zh-CN" b="1" dirty="0" smtClean="0">
                <a:solidFill>
                  <a:srgbClr val="FF0000"/>
                </a:solidFill>
                <a:effectLst/>
              </a:rPr>
              <a:t>In</a:t>
            </a:r>
            <a:r>
              <a:rPr kumimoji="1" lang="zh-CN" altLang="en-US" b="1" dirty="0" smtClean="0">
                <a:solidFill>
                  <a:srgbClr val="FF0000"/>
                </a:solidFill>
                <a:effectLst/>
              </a:rPr>
              <a:t>、 </a:t>
            </a:r>
            <a:r>
              <a:rPr kumimoji="1" lang="en-US" altLang="zh-CN" b="1" dirty="0" smtClean="0">
                <a:solidFill>
                  <a:srgbClr val="FF0000"/>
                </a:solidFill>
                <a:effectLst/>
              </a:rPr>
              <a:t>Ge</a:t>
            </a:r>
            <a:r>
              <a:rPr kumimoji="1" lang="zh-CN" altLang="en-US" b="1" dirty="0" smtClean="0">
                <a:solidFill>
                  <a:srgbClr val="FF0000"/>
                </a:solidFill>
                <a:effectLst/>
              </a:rPr>
              <a:t>、</a:t>
            </a:r>
            <a:r>
              <a:rPr kumimoji="1" lang="en-US" altLang="zh-CN" b="1" dirty="0" smtClean="0">
                <a:solidFill>
                  <a:srgbClr val="FF0000"/>
                </a:solidFill>
                <a:effectLst/>
              </a:rPr>
              <a:t>Sn</a:t>
            </a:r>
            <a:r>
              <a:rPr kumimoji="1" lang="zh-CN" altLang="en-US" b="1" dirty="0" smtClean="0">
                <a:solidFill>
                  <a:srgbClr val="FF0000"/>
                </a:solidFill>
                <a:effectLst/>
              </a:rPr>
              <a:t>、</a:t>
            </a:r>
            <a:r>
              <a:rPr kumimoji="1" lang="en-US" altLang="zh-CN" b="1" dirty="0" err="1" smtClean="0">
                <a:solidFill>
                  <a:srgbClr val="FF0000"/>
                </a:solidFill>
                <a:effectLst/>
              </a:rPr>
              <a:t>Pb</a:t>
            </a:r>
            <a:r>
              <a:rPr kumimoji="1" lang="zh-CN" altLang="en-US" b="1" dirty="0" smtClean="0">
                <a:solidFill>
                  <a:srgbClr val="FF0000"/>
                </a:solidFill>
                <a:effectLst/>
              </a:rPr>
              <a:t>等</a:t>
            </a:r>
            <a:r>
              <a:rPr kumimoji="1" lang="zh-CN" altLang="en-US" b="1" dirty="0" smtClean="0">
                <a:solidFill>
                  <a:srgbClr val="000000"/>
                </a:solidFill>
                <a:effectLst/>
              </a:rPr>
              <a:t>单质、氧化物及氢氧化物表现一定的</a:t>
            </a:r>
            <a:r>
              <a:rPr kumimoji="1" lang="zh-CN" altLang="en-US" b="1" dirty="0" smtClean="0">
                <a:solidFill>
                  <a:srgbClr val="0000CC"/>
                </a:solidFill>
                <a:effectLst/>
              </a:rPr>
              <a:t>两性</a:t>
            </a:r>
            <a:r>
              <a:rPr kumimoji="1" lang="zh-CN" altLang="en-US" b="1" dirty="0" smtClean="0">
                <a:effectLst/>
              </a:rPr>
              <a:t>；</a:t>
            </a:r>
            <a:endParaRPr kumimoji="1" lang="zh-CN" altLang="en-US" b="1" dirty="0" smtClean="0">
              <a:solidFill>
                <a:srgbClr val="FF0000"/>
              </a:solidFill>
              <a:effectLst/>
            </a:endParaRPr>
          </a:p>
          <a:p>
            <a:pPr marL="0" indent="0" eaLnBrk="1" hangingPunct="1">
              <a:lnSpc>
                <a:spcPct val="135000"/>
              </a:lnSpc>
              <a:spcBef>
                <a:spcPct val="0"/>
              </a:spcBef>
              <a:buSzPct val="75000"/>
              <a:buFontTx/>
              <a:buNone/>
            </a:pPr>
            <a:r>
              <a:rPr kumimoji="1" lang="zh-CN" altLang="en-US" b="1" dirty="0" smtClean="0">
                <a:solidFill>
                  <a:srgbClr val="FF0000"/>
                </a:solidFill>
                <a:effectLst/>
              </a:rPr>
              <a:t>     </a:t>
            </a:r>
            <a:r>
              <a:rPr kumimoji="1" lang="en-US" altLang="zh-CN" b="1" dirty="0" smtClean="0">
                <a:solidFill>
                  <a:srgbClr val="0000CC"/>
                </a:solidFill>
                <a:effectLst/>
              </a:rPr>
              <a:t>Tl</a:t>
            </a:r>
            <a:r>
              <a:rPr kumimoji="1" lang="zh-CN" altLang="en-US" b="1" dirty="0" smtClean="0">
                <a:solidFill>
                  <a:srgbClr val="0000CC"/>
                </a:solidFill>
                <a:effectLst/>
              </a:rPr>
              <a:t>，</a:t>
            </a:r>
            <a:r>
              <a:rPr kumimoji="1" lang="en-US" altLang="zh-CN" b="1" dirty="0" err="1" smtClean="0">
                <a:solidFill>
                  <a:srgbClr val="0000CC"/>
                </a:solidFill>
                <a:effectLst/>
              </a:rPr>
              <a:t>Pb</a:t>
            </a:r>
            <a:r>
              <a:rPr kumimoji="1" lang="en-US" altLang="zh-CN" b="1" dirty="0" smtClean="0">
                <a:solidFill>
                  <a:srgbClr val="0000CC"/>
                </a:solidFill>
                <a:effectLst/>
              </a:rPr>
              <a:t> </a:t>
            </a:r>
            <a:r>
              <a:rPr kumimoji="1" lang="zh-CN" altLang="en-US" b="1" dirty="0" smtClean="0">
                <a:solidFill>
                  <a:srgbClr val="0000CC"/>
                </a:solidFill>
                <a:effectLst/>
              </a:rPr>
              <a:t>和 </a:t>
            </a:r>
            <a:r>
              <a:rPr kumimoji="1" lang="en-US" altLang="zh-CN" b="1" dirty="0" smtClean="0">
                <a:solidFill>
                  <a:srgbClr val="0000CC"/>
                </a:solidFill>
                <a:effectLst/>
              </a:rPr>
              <a:t>Bi</a:t>
            </a:r>
            <a:r>
              <a:rPr kumimoji="1" lang="zh-CN" altLang="en-US" b="1" dirty="0" smtClean="0">
                <a:solidFill>
                  <a:srgbClr val="0000FF"/>
                </a:solidFill>
                <a:effectLst/>
              </a:rPr>
              <a:t>：金属性较强</a:t>
            </a:r>
            <a:endParaRPr lang="zh-CN" altLang="en-US" b="1" dirty="0" smtClean="0">
              <a:solidFill>
                <a:srgbClr val="0000FF"/>
              </a:solidFill>
              <a:effectLst/>
            </a:endParaRPr>
          </a:p>
        </p:txBody>
      </p:sp>
      <p:sp>
        <p:nvSpPr>
          <p:cNvPr id="82946" name="Rectangle 4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CD238F62-13C7-4BB9-AFCE-C4121D424F54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82947" name="矩形 1"/>
          <p:cNvSpPr>
            <a:spLocks noChangeArrowheads="1"/>
          </p:cNvSpPr>
          <p:nvPr/>
        </p:nvSpPr>
        <p:spPr bwMode="auto">
          <a:xfrm>
            <a:off x="1042988" y="333375"/>
            <a:ext cx="300672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sz="4000"/>
              <a:t>p</a:t>
            </a:r>
            <a:r>
              <a:rPr kumimoji="1" lang="zh-CN" altLang="en-US" sz="4000"/>
              <a:t>区金属概述</a:t>
            </a:r>
            <a:endParaRPr kumimoji="1" lang="zh-CN" altLang="en-US" sz="40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2873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2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2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62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62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9" grpId="0" autoUpdateAnimBg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260648"/>
            <a:ext cx="7975600" cy="5976664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600" b="1" dirty="0" smtClean="0">
                <a:solidFill>
                  <a:srgbClr val="000000"/>
                </a:solidFill>
                <a:effectLst/>
              </a:rPr>
              <a:t>(iii) </a:t>
            </a:r>
            <a:r>
              <a:rPr lang="zh-CN" altLang="en-US" sz="3600" b="1" dirty="0" smtClean="0">
                <a:solidFill>
                  <a:srgbClr val="0000CC"/>
                </a:solidFill>
                <a:effectLst/>
              </a:rPr>
              <a:t>成键特征</a:t>
            </a:r>
            <a:endParaRPr lang="zh-CN" altLang="en-US" sz="3600" b="1" dirty="0" smtClean="0">
              <a:solidFill>
                <a:srgbClr val="0000CC"/>
              </a:solidFill>
              <a:effectLst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solidFill>
                  <a:srgbClr val="000000"/>
                </a:solidFill>
                <a:effectLst/>
              </a:rPr>
              <a:t>内层电子不参与成键；常见</a:t>
            </a:r>
            <a:r>
              <a:rPr lang="en-US" altLang="zh-CN" b="1" dirty="0" smtClean="0">
                <a:solidFill>
                  <a:srgbClr val="000000"/>
                </a:solidFill>
                <a:effectLst/>
              </a:rPr>
              <a:t>2</a:t>
            </a:r>
            <a:r>
              <a:rPr lang="zh-CN" altLang="en-US" b="1" dirty="0" smtClean="0">
                <a:solidFill>
                  <a:srgbClr val="000000"/>
                </a:solidFill>
                <a:effectLst/>
              </a:rPr>
              <a:t>种氧化态，如</a:t>
            </a:r>
            <a:r>
              <a:rPr lang="en-US" altLang="zh-CN" b="1" dirty="0" smtClean="0">
                <a:solidFill>
                  <a:srgbClr val="000000"/>
                </a:solidFill>
                <a:effectLst/>
              </a:rPr>
              <a:t> +3</a:t>
            </a:r>
            <a:r>
              <a:rPr lang="zh-CN" altLang="en-US" b="1" dirty="0" smtClean="0">
                <a:solidFill>
                  <a:srgbClr val="000000"/>
                </a:solidFill>
                <a:effectLst/>
              </a:rPr>
              <a:t>，</a:t>
            </a:r>
            <a:r>
              <a:rPr lang="en-US" altLang="zh-CN" b="1" dirty="0" smtClean="0">
                <a:solidFill>
                  <a:srgbClr val="000000"/>
                </a:solidFill>
                <a:effectLst/>
              </a:rPr>
              <a:t>+1</a:t>
            </a:r>
            <a:r>
              <a:rPr lang="zh-CN" altLang="en-US" b="1" dirty="0" smtClean="0">
                <a:solidFill>
                  <a:srgbClr val="000000"/>
                </a:solidFill>
                <a:effectLst/>
              </a:rPr>
              <a:t>；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+4</a:t>
            </a:r>
            <a:r>
              <a:rPr lang="zh-CN" altLang="en-US" b="1" dirty="0" smtClean="0">
                <a:solidFill>
                  <a:srgbClr val="0000CC"/>
                </a:solidFill>
                <a:effectLst/>
              </a:rPr>
              <a:t>，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+2</a:t>
            </a:r>
            <a:r>
              <a:rPr lang="zh-CN" altLang="en-US" b="1" dirty="0" smtClean="0">
                <a:effectLst/>
              </a:rPr>
              <a:t>；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+5</a:t>
            </a:r>
            <a:r>
              <a:rPr lang="zh-CN" altLang="en-US" b="1" dirty="0" smtClean="0">
                <a:solidFill>
                  <a:srgbClr val="FF0000"/>
                </a:solidFill>
                <a:effectLst/>
              </a:rPr>
              <a:t>，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+3 </a:t>
            </a:r>
            <a:r>
              <a:rPr lang="zh-CN" altLang="en-US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(</a:t>
            </a:r>
            <a:r>
              <a:rPr lang="zh-CN" altLang="en-US" b="1" dirty="0" smtClean="0">
                <a:solidFill>
                  <a:srgbClr val="0000FF"/>
                </a:solidFill>
                <a:effectLst/>
              </a:rPr>
              <a:t>失去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ns/np</a:t>
            </a:r>
            <a:r>
              <a:rPr lang="zh-CN" altLang="en-US" b="1" dirty="0" smtClean="0">
                <a:solidFill>
                  <a:srgbClr val="0000FF"/>
                </a:solidFill>
                <a:effectLst/>
              </a:rPr>
              <a:t>或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np</a:t>
            </a:r>
            <a:r>
              <a:rPr lang="zh-CN" altLang="en-US" b="1" dirty="0" smtClean="0">
                <a:solidFill>
                  <a:srgbClr val="0000FF"/>
                </a:solidFill>
                <a:effectLst/>
              </a:rPr>
              <a:t>电子，相差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2)</a:t>
            </a:r>
            <a:endParaRPr lang="en-US" altLang="zh-CN" b="1" dirty="0" smtClean="0">
              <a:solidFill>
                <a:srgbClr val="0000FF"/>
              </a:solidFill>
              <a:effectLst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solidFill>
                  <a:srgbClr val="0000CC"/>
                </a:solidFill>
                <a:effectLst/>
              </a:rPr>
              <a:t>明显的共价性</a:t>
            </a:r>
            <a:r>
              <a:rPr lang="zh-CN" altLang="en-US" b="1" dirty="0" smtClean="0">
                <a:effectLst/>
              </a:rPr>
              <a:t>。</a:t>
            </a:r>
            <a:r>
              <a:rPr lang="zh-CN" altLang="en-US" b="1" dirty="0" smtClean="0">
                <a:solidFill>
                  <a:srgbClr val="FF0000"/>
                </a:solidFill>
                <a:effectLst/>
              </a:rPr>
              <a:t>高氧化态化合物多显共价性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(</a:t>
            </a:r>
            <a:r>
              <a:rPr lang="zh-CN" altLang="en-US" b="1" dirty="0" smtClean="0">
                <a:solidFill>
                  <a:srgbClr val="FF0000"/>
                </a:solidFill>
                <a:effectLst/>
              </a:rPr>
              <a:t>如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AlCl</a:t>
            </a:r>
            <a:r>
              <a:rPr lang="en-US" altLang="zh-CN" b="1" baseline="-25000" dirty="0" smtClean="0">
                <a:solidFill>
                  <a:srgbClr val="FF0000"/>
                </a:solidFill>
                <a:effectLst/>
              </a:rPr>
              <a:t>3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, SnCl</a:t>
            </a:r>
            <a:r>
              <a:rPr lang="en-US" altLang="zh-CN" b="1" baseline="-25000" dirty="0" smtClean="0">
                <a:solidFill>
                  <a:srgbClr val="FF0000"/>
                </a:solidFill>
                <a:effectLst/>
              </a:rPr>
              <a:t>4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)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，低氧化态化合物中离子性较强；</a:t>
            </a:r>
            <a:endParaRPr lang="en-US" altLang="zh-CN" b="1" dirty="0">
              <a:solidFill>
                <a:srgbClr val="111111"/>
              </a:solidFill>
              <a:effectLst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b="1" dirty="0" smtClean="0">
                <a:solidFill>
                  <a:srgbClr val="111111"/>
                </a:solidFill>
                <a:effectLst/>
              </a:rPr>
              <a:t> </a:t>
            </a:r>
            <a:r>
              <a:rPr lang="zh-CN" altLang="en-US" b="1" dirty="0" smtClean="0">
                <a:solidFill>
                  <a:srgbClr val="000000"/>
                </a:solidFill>
                <a:effectLst/>
              </a:rPr>
              <a:t>大多数</a:t>
            </a:r>
            <a:r>
              <a:rPr lang="en-US" altLang="zh-CN" b="1" dirty="0" smtClean="0">
                <a:solidFill>
                  <a:srgbClr val="000000"/>
                </a:solidFill>
                <a:effectLst/>
              </a:rPr>
              <a:t>p</a:t>
            </a:r>
            <a:r>
              <a:rPr lang="zh-CN" altLang="en-US" b="1" dirty="0" smtClean="0">
                <a:solidFill>
                  <a:srgbClr val="000000"/>
                </a:solidFill>
                <a:effectLst/>
              </a:rPr>
              <a:t>区离子</a:t>
            </a:r>
            <a:r>
              <a:rPr lang="zh-CN" altLang="en-US" b="1" dirty="0" smtClean="0">
                <a:solidFill>
                  <a:srgbClr val="FF0000"/>
                </a:solidFill>
                <a:effectLst/>
              </a:rPr>
              <a:t>易发生水解，如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BiCl</a:t>
            </a:r>
            <a:r>
              <a:rPr lang="en-US" altLang="zh-CN" b="1" baseline="-25000" dirty="0" smtClean="0">
                <a:solidFill>
                  <a:srgbClr val="0000CC"/>
                </a:solidFill>
                <a:effectLst/>
              </a:rPr>
              <a:t>3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, SbCl</a:t>
            </a:r>
            <a:r>
              <a:rPr lang="en-US" altLang="zh-CN" b="1" baseline="-25000" dirty="0" smtClean="0">
                <a:solidFill>
                  <a:srgbClr val="0000CC"/>
                </a:solidFill>
                <a:effectLst/>
              </a:rPr>
              <a:t>3</a:t>
            </a:r>
            <a:r>
              <a:rPr lang="zh-CN" altLang="en-US" b="1" dirty="0" smtClean="0">
                <a:solidFill>
                  <a:srgbClr val="0000CC"/>
                </a:solidFill>
                <a:effectLst/>
              </a:rPr>
              <a:t>和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AlCl</a:t>
            </a:r>
            <a:r>
              <a:rPr lang="en-US" altLang="zh-CN" b="1" baseline="-25000" dirty="0" smtClean="0">
                <a:solidFill>
                  <a:srgbClr val="0000CC"/>
                </a:solidFill>
                <a:effectLst/>
              </a:rPr>
              <a:t>3</a:t>
            </a:r>
            <a:r>
              <a:rPr lang="zh-CN" altLang="en-US" b="1" dirty="0" smtClean="0">
                <a:solidFill>
                  <a:srgbClr val="0000CC"/>
                </a:solidFill>
                <a:effectLst/>
              </a:rPr>
              <a:t>等。</a:t>
            </a:r>
            <a:endParaRPr lang="en-US" altLang="zh-CN" b="1" dirty="0" smtClean="0">
              <a:solidFill>
                <a:srgbClr val="0000CC"/>
              </a:solidFill>
              <a:effectLst/>
            </a:endParaRPr>
          </a:p>
        </p:txBody>
      </p:sp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8459788" y="6165850"/>
            <a:ext cx="4159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35F6DB8B-0EB0-4CB4-8E71-FE08158461CC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2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29762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29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29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629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629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2" grpId="0" autoUpdateAnimBg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ChangeArrowheads="1"/>
          </p:cNvSpPr>
          <p:nvPr/>
        </p:nvSpPr>
        <p:spPr bwMode="auto">
          <a:xfrm>
            <a:off x="8459788" y="6165850"/>
            <a:ext cx="4159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5EFFFB2D-283D-46B5-99DC-6B5A1034BC84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graphicFrame>
        <p:nvGraphicFramePr>
          <p:cNvPr id="630787" name="Group 3"/>
          <p:cNvGraphicFramePr>
            <a:graphicFrameLocks noGrp="1"/>
          </p:cNvGraphicFramePr>
          <p:nvPr/>
        </p:nvGraphicFramePr>
        <p:xfrm>
          <a:off x="898525" y="1268413"/>
          <a:ext cx="7994650" cy="3673476"/>
        </p:xfrm>
        <a:graphic>
          <a:graphicData uri="http://schemas.openxmlformats.org/drawingml/2006/table">
            <a:tbl>
              <a:tblPr/>
              <a:tblGrid>
                <a:gridCol w="1081088"/>
                <a:gridCol w="935037"/>
                <a:gridCol w="1368425"/>
                <a:gridCol w="1081088"/>
                <a:gridCol w="1368425"/>
                <a:gridCol w="863600"/>
                <a:gridCol w="1296987"/>
              </a:tblGrid>
              <a:tr h="981075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6" marR="9145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Al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+3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IVA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VA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 v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Ga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+1</a:t>
                      </a: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,+3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Ge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+2</a:t>
                      </a: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,+4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 v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In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+1</a:t>
                      </a: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,+3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Sn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+2</a:t>
                      </a: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,+4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Sb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+3</a:t>
                      </a: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,+5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 v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Tl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+1</a:t>
                      </a: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,+3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Pb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+2</a:t>
                      </a: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,+4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Bi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+3</a:t>
                      </a:r>
                      <a:r>
                        <a:rPr kumimoji="0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,+5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marL="91456" marR="914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033" name="Rectangle 42"/>
          <p:cNvSpPr>
            <a:spLocks noChangeArrowheads="1"/>
          </p:cNvSpPr>
          <p:nvPr/>
        </p:nvSpPr>
        <p:spPr bwMode="auto">
          <a:xfrm>
            <a:off x="2541528" y="194151"/>
            <a:ext cx="44640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dirty="0"/>
              <a:t>p</a:t>
            </a:r>
            <a:r>
              <a:rPr kumimoji="1" lang="zh-CN" altLang="en-US" dirty="0"/>
              <a:t>区元素的常见氧化态</a:t>
            </a:r>
            <a:endParaRPr kumimoji="1" lang="zh-CN" altLang="en-US" dirty="0"/>
          </a:p>
        </p:txBody>
      </p:sp>
      <p:sp>
        <p:nvSpPr>
          <p:cNvPr id="630827" name="Rectangle 43"/>
          <p:cNvSpPr>
            <a:spLocks noChangeArrowheads="1"/>
          </p:cNvSpPr>
          <p:nvPr/>
        </p:nvSpPr>
        <p:spPr bwMode="auto">
          <a:xfrm>
            <a:off x="5292725" y="5661025"/>
            <a:ext cx="338455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3000">
                <a:solidFill>
                  <a:srgbClr val="FF0000"/>
                </a:solidFill>
              </a:rPr>
              <a:t>红色为稳定氧化态</a:t>
            </a:r>
            <a:endParaRPr kumimoji="1" lang="zh-CN" altLang="en-US" sz="3000">
              <a:solidFill>
                <a:srgbClr val="FF0000"/>
              </a:solidFill>
            </a:endParaRPr>
          </a:p>
        </p:txBody>
      </p:sp>
      <p:sp>
        <p:nvSpPr>
          <p:cNvPr id="85035" name="Line 44"/>
          <p:cNvSpPr>
            <a:spLocks noChangeShapeType="1"/>
          </p:cNvSpPr>
          <p:nvPr/>
        </p:nvSpPr>
        <p:spPr bwMode="auto">
          <a:xfrm>
            <a:off x="1763713" y="1436688"/>
            <a:ext cx="0" cy="331311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036" name="Rectangle 45"/>
          <p:cNvSpPr>
            <a:spLocks noChangeArrowheads="1"/>
          </p:cNvSpPr>
          <p:nvPr/>
        </p:nvSpPr>
        <p:spPr bwMode="auto">
          <a:xfrm>
            <a:off x="1125538" y="1339850"/>
            <a:ext cx="422275" cy="350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800"/>
              <a:t>低氧化态趋于稳定</a:t>
            </a:r>
            <a:endParaRPr kumimoji="1" lang="zh-CN" altLang="en-US" sz="2800"/>
          </a:p>
        </p:txBody>
      </p:sp>
      <p:sp>
        <p:nvSpPr>
          <p:cNvPr id="630830" name="Text Box 46"/>
          <p:cNvSpPr txBox="1">
            <a:spLocks noChangeArrowheads="1"/>
          </p:cNvSpPr>
          <p:nvPr/>
        </p:nvSpPr>
        <p:spPr bwMode="auto">
          <a:xfrm>
            <a:off x="5580063" y="5030788"/>
            <a:ext cx="320516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/>
              <a:t> PbO</a:t>
            </a:r>
            <a:r>
              <a:rPr lang="en-US" altLang="zh-CN" sz="2800" baseline="-25000"/>
              <a:t>2</a:t>
            </a:r>
            <a:r>
              <a:rPr lang="en-US" altLang="zh-CN" sz="2800"/>
              <a:t>          NaBiO</a:t>
            </a:r>
            <a:r>
              <a:rPr lang="en-US" altLang="zh-CN" sz="2800" baseline="-25000"/>
              <a:t>3</a:t>
            </a:r>
            <a:r>
              <a:rPr lang="en-US" altLang="zh-CN" sz="2400"/>
              <a:t> </a:t>
            </a:r>
            <a:endParaRPr lang="en-US" altLang="zh-CN" sz="2400"/>
          </a:p>
        </p:txBody>
      </p:sp>
      <p:pic>
        <p:nvPicPr>
          <p:cNvPr id="9" name="Picture 6" descr="b16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73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858570"/>
            <a:ext cx="3729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6s</a:t>
            </a:r>
            <a:r>
              <a:rPr lang="en-US" altLang="zh-CN" baseline="30000" dirty="0" smtClean="0">
                <a:solidFill>
                  <a:srgbClr val="0000FF"/>
                </a:solidFill>
              </a:rPr>
              <a:t>2</a:t>
            </a:r>
            <a:r>
              <a:rPr lang="zh-CN" altLang="en-US" dirty="0" smtClean="0">
                <a:solidFill>
                  <a:srgbClr val="0000FF"/>
                </a:solidFill>
              </a:rPr>
              <a:t>惰性电子对效应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0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0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3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0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0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3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827" grpId="0"/>
      <p:bldP spid="63083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28700" y="2636838"/>
            <a:ext cx="7847013" cy="3311525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rgbClr val="0000FF"/>
                </a:solidFill>
                <a:effectLst/>
              </a:rPr>
              <a:t>铝分族 金属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：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Al</a:t>
            </a:r>
            <a:r>
              <a:rPr lang="en-US" altLang="zh-CN" b="1" dirty="0">
                <a:solidFill>
                  <a:srgbClr val="0000FF"/>
                </a:solidFill>
                <a:effectLst/>
              </a:rPr>
              <a:t>, Ga, In, 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Tl，</a:t>
            </a:r>
            <a:r>
              <a:rPr kumimoji="1" lang="zh-CN" altLang="en-US" b="1" dirty="0" smtClean="0">
                <a:solidFill>
                  <a:srgbClr val="111111"/>
                </a:solidFill>
                <a:effectLst/>
              </a:rPr>
              <a:t>银白色，延展性好。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价电子构型为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ns</a:t>
            </a:r>
            <a:r>
              <a:rPr lang="en-US" altLang="zh-CN" b="1" baseline="30000" dirty="0" smtClean="0">
                <a:solidFill>
                  <a:srgbClr val="111111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np</a:t>
            </a:r>
            <a:r>
              <a:rPr lang="en-US" altLang="zh-CN" b="1" baseline="30000" dirty="0" smtClean="0">
                <a:solidFill>
                  <a:srgbClr val="111111"/>
                </a:solidFill>
                <a:effectLst/>
              </a:rPr>
              <a:t>1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，</a:t>
            </a:r>
            <a:r>
              <a:rPr lang="zh-CN" altLang="en-US" b="1" dirty="0" smtClean="0">
                <a:solidFill>
                  <a:srgbClr val="0000CC"/>
                </a:solidFill>
                <a:effectLst/>
              </a:rPr>
              <a:t>缺电子原子，失去外层电子形成阳离子；</a:t>
            </a:r>
            <a:r>
              <a:rPr lang="zh-CN" altLang="en-US" b="1" dirty="0">
                <a:solidFill>
                  <a:srgbClr val="0000CC"/>
                </a:solidFill>
                <a:effectLst/>
              </a:rPr>
              <a:t>部分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化合物显</a:t>
            </a:r>
            <a:r>
              <a:rPr lang="zh-CN" altLang="en-US" b="1" dirty="0" smtClean="0">
                <a:solidFill>
                  <a:srgbClr val="0000CC"/>
                </a:solidFill>
                <a:effectLst/>
              </a:rPr>
              <a:t>共价性，从</a:t>
            </a:r>
            <a:r>
              <a:rPr kumimoji="1" lang="zh-CN" altLang="en-US" b="1" dirty="0" smtClean="0">
                <a:solidFill>
                  <a:srgbClr val="111111"/>
                </a:solidFill>
                <a:effectLst/>
              </a:rPr>
              <a:t>铝到铊，共价性减弱，离子性增强。</a:t>
            </a:r>
            <a:endParaRPr lang="en-US" altLang="zh-CN" b="1" baseline="-25000" dirty="0" smtClean="0">
              <a:solidFill>
                <a:srgbClr val="111111"/>
              </a:solidFill>
              <a:effectLst/>
            </a:endParaRPr>
          </a:p>
        </p:txBody>
      </p:sp>
      <p:sp>
        <p:nvSpPr>
          <p:cNvPr id="86018" name="Rectangle 4"/>
          <p:cNvSpPr>
            <a:spLocks noChangeArrowheads="1"/>
          </p:cNvSpPr>
          <p:nvPr/>
        </p:nvSpPr>
        <p:spPr bwMode="auto">
          <a:xfrm>
            <a:off x="8459788" y="6165850"/>
            <a:ext cx="4159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B9EDE058-9308-4845-84BC-F79B341A7021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86019" name="Rectangle 4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949325" y="107950"/>
            <a:ext cx="659765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4000">
                <a:solidFill>
                  <a:srgbClr val="0000FF"/>
                </a:solidFill>
              </a:rPr>
              <a:t>9.2.1 </a:t>
            </a:r>
            <a:r>
              <a:rPr lang="zh-CN" altLang="en-US" sz="4000">
                <a:solidFill>
                  <a:srgbClr val="0000FF"/>
                </a:solidFill>
              </a:rPr>
              <a:t>铝分族金属的基本性质 </a:t>
            </a:r>
            <a:endParaRPr lang="zh-CN" altLang="en-US" sz="4000">
              <a:solidFill>
                <a:srgbClr val="0000FF"/>
              </a:solidFill>
            </a:endParaRPr>
          </a:p>
        </p:txBody>
      </p:sp>
      <p:grpSp>
        <p:nvGrpSpPr>
          <p:cNvPr id="86020" name="组合 1"/>
          <p:cNvGrpSpPr/>
          <p:nvPr/>
        </p:nvGrpSpPr>
        <p:grpSpPr bwMode="auto">
          <a:xfrm>
            <a:off x="992188" y="1039813"/>
            <a:ext cx="7467600" cy="1527175"/>
            <a:chOff x="1097484" y="978734"/>
            <a:chExt cx="7467873" cy="1527175"/>
          </a:xfrm>
        </p:grpSpPr>
        <p:grpSp>
          <p:nvGrpSpPr>
            <p:cNvPr id="86021" name="Group 10"/>
            <p:cNvGrpSpPr/>
            <p:nvPr/>
          </p:nvGrpSpPr>
          <p:grpSpPr bwMode="auto">
            <a:xfrm>
              <a:off x="2826272" y="978734"/>
              <a:ext cx="1908175" cy="1454150"/>
              <a:chOff x="2245" y="709"/>
              <a:chExt cx="1202" cy="916"/>
            </a:xfrm>
          </p:grpSpPr>
          <p:pic>
            <p:nvPicPr>
              <p:cNvPr id="86031" name="Picture 8" descr="镓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45" y="709"/>
                <a:ext cx="1202" cy="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6032" name="Text Box 9"/>
              <p:cNvSpPr txBox="1">
                <a:spLocks noChangeArrowheads="1"/>
              </p:cNvSpPr>
              <p:nvPr/>
            </p:nvSpPr>
            <p:spPr bwMode="auto">
              <a:xfrm>
                <a:off x="2245" y="1298"/>
                <a:ext cx="499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FF0066"/>
                    </a:solidFill>
                  </a:rPr>
                  <a:t>Ga</a:t>
                </a:r>
                <a:endParaRPr lang="en-US" altLang="zh-CN" sz="2800">
                  <a:solidFill>
                    <a:srgbClr val="FF0066"/>
                  </a:solidFill>
                </a:endParaRPr>
              </a:p>
            </p:txBody>
          </p:sp>
        </p:grpSp>
        <p:grpSp>
          <p:nvGrpSpPr>
            <p:cNvPr id="86022" name="Group 18"/>
            <p:cNvGrpSpPr/>
            <p:nvPr/>
          </p:nvGrpSpPr>
          <p:grpSpPr bwMode="auto">
            <a:xfrm>
              <a:off x="4984750" y="979006"/>
              <a:ext cx="1871663" cy="1479550"/>
              <a:chOff x="3414" y="693"/>
              <a:chExt cx="1179" cy="932"/>
            </a:xfrm>
          </p:grpSpPr>
          <p:pic>
            <p:nvPicPr>
              <p:cNvPr id="86029" name="Picture 15" descr="I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14" y="693"/>
                <a:ext cx="1179" cy="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6030" name="Text Box 16"/>
              <p:cNvSpPr txBox="1">
                <a:spLocks noChangeArrowheads="1"/>
              </p:cNvSpPr>
              <p:nvPr/>
            </p:nvSpPr>
            <p:spPr bwMode="auto">
              <a:xfrm>
                <a:off x="4150" y="1298"/>
                <a:ext cx="409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FF0066"/>
                    </a:solidFill>
                  </a:rPr>
                  <a:t>In</a:t>
                </a:r>
                <a:endParaRPr lang="en-US" altLang="zh-CN" sz="2800">
                  <a:solidFill>
                    <a:srgbClr val="FF0066"/>
                  </a:solidFill>
                </a:endParaRPr>
              </a:p>
            </p:txBody>
          </p:sp>
        </p:grpSp>
        <p:grpSp>
          <p:nvGrpSpPr>
            <p:cNvPr id="86023" name="Group 19"/>
            <p:cNvGrpSpPr/>
            <p:nvPr/>
          </p:nvGrpSpPr>
          <p:grpSpPr bwMode="auto">
            <a:xfrm>
              <a:off x="6908007" y="978734"/>
              <a:ext cx="1657350" cy="1382712"/>
              <a:chOff x="4604" y="709"/>
              <a:chExt cx="1044" cy="871"/>
            </a:xfrm>
          </p:grpSpPr>
          <p:pic>
            <p:nvPicPr>
              <p:cNvPr id="86027" name="Picture 12" descr="铊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04" y="709"/>
                <a:ext cx="998" cy="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6028" name="Text Box 17"/>
              <p:cNvSpPr txBox="1">
                <a:spLocks noChangeArrowheads="1"/>
              </p:cNvSpPr>
              <p:nvPr/>
            </p:nvSpPr>
            <p:spPr bwMode="auto">
              <a:xfrm>
                <a:off x="5239" y="1253"/>
                <a:ext cx="409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FF0066"/>
                    </a:solidFill>
                  </a:rPr>
                  <a:t>Tl</a:t>
                </a:r>
                <a:endParaRPr lang="en-US" altLang="zh-CN" sz="2800">
                  <a:solidFill>
                    <a:srgbClr val="FF0066"/>
                  </a:solidFill>
                </a:endParaRPr>
              </a:p>
            </p:txBody>
          </p:sp>
        </p:grpSp>
        <p:grpSp>
          <p:nvGrpSpPr>
            <p:cNvPr id="86024" name="Group 21"/>
            <p:cNvGrpSpPr/>
            <p:nvPr/>
          </p:nvGrpSpPr>
          <p:grpSpPr bwMode="auto">
            <a:xfrm>
              <a:off x="1097484" y="978734"/>
              <a:ext cx="1873250" cy="1527175"/>
              <a:chOff x="476" y="709"/>
              <a:chExt cx="1180" cy="962"/>
            </a:xfrm>
          </p:grpSpPr>
          <p:pic>
            <p:nvPicPr>
              <p:cNvPr id="86025" name="Picture 11" descr="铝单质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6" y="709"/>
                <a:ext cx="1089" cy="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6026" name="Text Box 20"/>
              <p:cNvSpPr txBox="1">
                <a:spLocks noChangeArrowheads="1"/>
              </p:cNvSpPr>
              <p:nvPr/>
            </p:nvSpPr>
            <p:spPr bwMode="auto">
              <a:xfrm>
                <a:off x="1247" y="1344"/>
                <a:ext cx="409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FF0066"/>
                    </a:solidFill>
                  </a:rPr>
                  <a:t>Al</a:t>
                </a:r>
                <a:endParaRPr lang="en-US" altLang="zh-CN" sz="2800">
                  <a:solidFill>
                    <a:srgbClr val="FF0066"/>
                  </a:solidFill>
                </a:endParaRPr>
              </a:p>
            </p:txBody>
          </p:sp>
        </p:grpSp>
      </p:grpSp>
      <p:pic>
        <p:nvPicPr>
          <p:cNvPr id="18" name="Picture 6" descr="b16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73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1811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1811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1811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1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3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C8CC2946-1697-43B0-9B64-E6647E2C148B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632836" name="Text Box 4"/>
          <p:cNvSpPr txBox="1">
            <a:spLocks noChangeArrowheads="1"/>
          </p:cNvSpPr>
          <p:nvPr/>
        </p:nvSpPr>
        <p:spPr bwMode="auto">
          <a:xfrm>
            <a:off x="900113" y="765175"/>
            <a:ext cx="7820025" cy="378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zh-CN" dirty="0">
                <a:solidFill>
                  <a:srgbClr val="0000FF"/>
                </a:solidFill>
              </a:rPr>
              <a:t>1. </a:t>
            </a:r>
            <a:r>
              <a:rPr kumimoji="1" lang="zh-CN" altLang="en-US" dirty="0">
                <a:solidFill>
                  <a:srgbClr val="0000FF"/>
                </a:solidFill>
              </a:rPr>
              <a:t>存在和冶炼</a:t>
            </a:r>
            <a:endParaRPr kumimoji="1" lang="zh-CN" altLang="en-US" dirty="0">
              <a:solidFill>
                <a:srgbClr val="0000FF"/>
              </a:solidFill>
            </a:endParaRPr>
          </a:p>
          <a:p>
            <a:pPr>
              <a:lnSpc>
                <a:spcPct val="125000"/>
              </a:lnSpc>
            </a:pPr>
            <a:r>
              <a:rPr kumimoji="1" lang="zh-CN" altLang="en-US" dirty="0">
                <a:solidFill>
                  <a:srgbClr val="0000FF"/>
                </a:solidFill>
              </a:rPr>
              <a:t>铝</a:t>
            </a:r>
            <a:r>
              <a:rPr kumimoji="1" lang="en-US" altLang="zh-CN" dirty="0">
                <a:solidFill>
                  <a:srgbClr val="0000FF"/>
                </a:solidFill>
              </a:rPr>
              <a:t>:  </a:t>
            </a:r>
            <a:r>
              <a:rPr kumimoji="1" lang="zh-CN" altLang="en-US" dirty="0">
                <a:solidFill>
                  <a:srgbClr val="FF0000"/>
                </a:solidFill>
              </a:rPr>
              <a:t>亲氧元素。</a:t>
            </a:r>
            <a:r>
              <a:rPr kumimoji="1" lang="zh-CN" altLang="en-US" dirty="0">
                <a:solidFill>
                  <a:srgbClr val="0000FF"/>
                </a:solidFill>
              </a:rPr>
              <a:t>在地球含量仅低于</a:t>
            </a:r>
            <a:r>
              <a:rPr kumimoji="1" lang="en-US" altLang="zh-CN" dirty="0">
                <a:solidFill>
                  <a:srgbClr val="0000FF"/>
                </a:solidFill>
              </a:rPr>
              <a:t>O/Si</a:t>
            </a:r>
            <a:r>
              <a:rPr kumimoji="1" lang="zh-CN" altLang="en-US" dirty="0">
                <a:solidFill>
                  <a:srgbClr val="0000FF"/>
                </a:solidFill>
              </a:rPr>
              <a:t>，</a:t>
            </a:r>
            <a:r>
              <a:rPr kumimoji="1" lang="zh-CN" altLang="en-US" dirty="0"/>
              <a:t>主要以</a:t>
            </a:r>
            <a:r>
              <a:rPr kumimoji="1" lang="zh-CN" altLang="en-US" dirty="0">
                <a:solidFill>
                  <a:srgbClr val="FF0000"/>
                </a:solidFill>
              </a:rPr>
              <a:t>硅铝酸</a:t>
            </a:r>
            <a:r>
              <a:rPr kumimoji="1" lang="zh-CN" altLang="en-US" dirty="0" smtClean="0">
                <a:solidFill>
                  <a:srgbClr val="FF0000"/>
                </a:solidFill>
              </a:rPr>
              <a:t>盐</a:t>
            </a:r>
            <a:r>
              <a:rPr kumimoji="1" lang="zh-CN" altLang="en-US" dirty="0" smtClean="0"/>
              <a:t>存在</a:t>
            </a:r>
            <a:r>
              <a:rPr kumimoji="1" lang="zh-CN" altLang="en-US" dirty="0"/>
              <a:t>于矿物岩石中</a:t>
            </a:r>
            <a:r>
              <a:rPr kumimoji="1" lang="en-US" altLang="zh-CN" dirty="0"/>
              <a:t>(</a:t>
            </a:r>
            <a:r>
              <a:rPr kumimoji="1" lang="zh-CN" altLang="en-US" dirty="0"/>
              <a:t>如长石、高岭土、云母、</a:t>
            </a:r>
            <a:r>
              <a:rPr kumimoji="1" lang="zh-CN" altLang="en-US" dirty="0">
                <a:solidFill>
                  <a:srgbClr val="FF0000"/>
                </a:solidFill>
              </a:rPr>
              <a:t>铝土矿、冰晶石等</a:t>
            </a:r>
            <a:r>
              <a:rPr kumimoji="1" lang="en-US" altLang="zh-CN" dirty="0"/>
              <a:t>)</a:t>
            </a:r>
            <a:endParaRPr kumimoji="1" lang="en-US" altLang="zh-CN" dirty="0"/>
          </a:p>
          <a:p>
            <a:pPr>
              <a:lnSpc>
                <a:spcPct val="125000"/>
              </a:lnSpc>
            </a:pPr>
            <a:r>
              <a:rPr kumimoji="1" lang="en-US" altLang="zh-CN" dirty="0"/>
              <a:t>Ga/In/Tl</a:t>
            </a:r>
            <a:r>
              <a:rPr kumimoji="1" lang="zh-CN" altLang="en-US" dirty="0"/>
              <a:t>：以</a:t>
            </a:r>
            <a:r>
              <a:rPr kumimoji="1" lang="zh-CN" altLang="en-US" dirty="0">
                <a:solidFill>
                  <a:srgbClr val="0000FF"/>
                </a:solidFill>
              </a:rPr>
              <a:t>硫化物</a:t>
            </a:r>
            <a:r>
              <a:rPr kumimoji="1" lang="zh-CN" altLang="en-US" dirty="0"/>
              <a:t>存在于铅锌矿中，或</a:t>
            </a:r>
            <a:r>
              <a:rPr kumimoji="1" lang="zh-CN" altLang="en-US" dirty="0">
                <a:solidFill>
                  <a:srgbClr val="0000FF"/>
                </a:solidFill>
              </a:rPr>
              <a:t>氧化物等形成存在于铝矾土矿。</a:t>
            </a:r>
            <a:endParaRPr kumimoji="1" lang="en-US" altLang="zh-CN" dirty="0">
              <a:solidFill>
                <a:srgbClr val="0000FF"/>
              </a:solidFill>
            </a:endParaRPr>
          </a:p>
        </p:txBody>
      </p:sp>
      <p:sp>
        <p:nvSpPr>
          <p:cNvPr id="87043" name="Rectangle 5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989013" y="119063"/>
            <a:ext cx="3646487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3600">
                <a:solidFill>
                  <a:srgbClr val="111111"/>
                </a:solidFill>
              </a:rPr>
              <a:t>9.2.2 </a:t>
            </a:r>
            <a:r>
              <a:rPr lang="zh-CN" altLang="en-US" sz="3600">
                <a:solidFill>
                  <a:srgbClr val="111111"/>
                </a:solidFill>
              </a:rPr>
              <a:t>铝分族单质 </a:t>
            </a:r>
            <a:endParaRPr lang="zh-CN" altLang="en-US" sz="3600">
              <a:solidFill>
                <a:srgbClr val="111111"/>
              </a:solidFill>
            </a:endParaRPr>
          </a:p>
        </p:txBody>
      </p:sp>
      <p:grpSp>
        <p:nvGrpSpPr>
          <p:cNvPr id="6" name="Group 23"/>
          <p:cNvGrpSpPr/>
          <p:nvPr/>
        </p:nvGrpSpPr>
        <p:grpSpPr bwMode="auto">
          <a:xfrm>
            <a:off x="2136775" y="4652963"/>
            <a:ext cx="1930400" cy="1963737"/>
            <a:chOff x="1020" y="1448"/>
            <a:chExt cx="1180" cy="1220"/>
          </a:xfrm>
        </p:grpSpPr>
        <p:pic>
          <p:nvPicPr>
            <p:cNvPr id="87048" name="Picture 19" descr="铝矾土矿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0" y="1448"/>
              <a:ext cx="1180" cy="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049" name="Rectangle 20"/>
            <p:cNvSpPr>
              <a:spLocks noChangeArrowheads="1"/>
            </p:cNvSpPr>
            <p:nvPr/>
          </p:nvSpPr>
          <p:spPr bwMode="auto">
            <a:xfrm>
              <a:off x="1111" y="2341"/>
              <a:ext cx="1078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r>
                <a:rPr lang="zh-CN" altLang="en-US" sz="2800"/>
                <a:t>铝矾土矿 </a:t>
              </a:r>
              <a:endParaRPr lang="zh-CN" altLang="en-US" sz="2800"/>
            </a:p>
          </p:txBody>
        </p:sp>
      </p:grpSp>
      <p:grpSp>
        <p:nvGrpSpPr>
          <p:cNvPr id="9" name="Group 24"/>
          <p:cNvGrpSpPr/>
          <p:nvPr/>
        </p:nvGrpSpPr>
        <p:grpSpPr bwMode="auto">
          <a:xfrm>
            <a:off x="4618038" y="4672013"/>
            <a:ext cx="1871662" cy="1974850"/>
            <a:chOff x="2744" y="1198"/>
            <a:chExt cx="1179" cy="1244"/>
          </a:xfrm>
        </p:grpSpPr>
        <p:pic>
          <p:nvPicPr>
            <p:cNvPr id="87046" name="Picture 18" descr="铊矿石"/>
            <p:cNvPicPr>
              <a:picLocks noChangeAspect="1" noChangeArrowheads="1"/>
            </p:cNvPicPr>
            <p:nvPr/>
          </p:nvPicPr>
          <p:blipFill>
            <a:blip r:embed="rId3" cstate="print"/>
            <a:srcRect l="22675" t="9067" r="17226" b="27434"/>
            <a:stretch>
              <a:fillRect/>
            </a:stretch>
          </p:blipFill>
          <p:spPr bwMode="auto">
            <a:xfrm>
              <a:off x="2744" y="1198"/>
              <a:ext cx="1179" cy="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047" name="Rectangle 21"/>
            <p:cNvSpPr>
              <a:spLocks noChangeArrowheads="1"/>
            </p:cNvSpPr>
            <p:nvPr/>
          </p:nvSpPr>
          <p:spPr bwMode="auto">
            <a:xfrm>
              <a:off x="2925" y="2115"/>
              <a:ext cx="853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r>
                <a:rPr lang="zh-CN" altLang="en-US" sz="2800"/>
                <a:t>红铊矿 </a:t>
              </a:r>
              <a:endParaRPr lang="zh-CN" altLang="en-US" sz="28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2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2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2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2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2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2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2"/>
          <p:cNvSpPr txBox="1">
            <a:spLocks noChangeArrowheads="1"/>
          </p:cNvSpPr>
          <p:nvPr/>
        </p:nvSpPr>
        <p:spPr bwMode="auto">
          <a:xfrm>
            <a:off x="792163" y="115888"/>
            <a:ext cx="701992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>
                <a:solidFill>
                  <a:srgbClr val="0000FF"/>
                </a:solidFill>
              </a:rPr>
              <a:t>从铝矾土矿获得金属铝 </a:t>
            </a:r>
            <a:r>
              <a:rPr kumimoji="1" lang="en-US" altLang="zh-CN">
                <a:solidFill>
                  <a:srgbClr val="0000FF"/>
                </a:solidFill>
              </a:rPr>
              <a:t>(p </a:t>
            </a:r>
            <a:r>
              <a:rPr kumimoji="1" lang="en-US" altLang="zh-CN" baseline="-25000">
                <a:solidFill>
                  <a:srgbClr val="0000FF"/>
                </a:solidFill>
              </a:rPr>
              <a:t>292</a:t>
            </a:r>
            <a:r>
              <a:rPr kumimoji="1" lang="en-US" altLang="zh-CN">
                <a:solidFill>
                  <a:srgbClr val="0000FF"/>
                </a:solidFill>
              </a:rPr>
              <a:t>)</a:t>
            </a:r>
            <a:r>
              <a:rPr kumimoji="1" lang="zh-CN" altLang="en-US">
                <a:solidFill>
                  <a:srgbClr val="0000FF"/>
                </a:solidFill>
              </a:rPr>
              <a:t>：</a:t>
            </a:r>
            <a:endParaRPr kumimoji="1" lang="zh-CN" altLang="en-US">
              <a:solidFill>
                <a:srgbClr val="0000FF"/>
              </a:solidFill>
            </a:endParaRPr>
          </a:p>
        </p:txBody>
      </p:sp>
      <p:sp>
        <p:nvSpPr>
          <p:cNvPr id="633859" name="Oval 3" descr="粉色砂纸"/>
          <p:cNvSpPr>
            <a:spLocks noChangeArrowheads="1"/>
          </p:cNvSpPr>
          <p:nvPr/>
        </p:nvSpPr>
        <p:spPr bwMode="auto">
          <a:xfrm>
            <a:off x="647700" y="836613"/>
            <a:ext cx="2582863" cy="936625"/>
          </a:xfrm>
          <a:prstGeom prst="ellipse">
            <a:avLst/>
          </a:prstGeom>
          <a:blipFill dpi="0" rotWithShape="0">
            <a:blip r:embed="rId1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kumimoji="1" lang="zh-CN" altLang="en-US"/>
              <a:t>碱溶铝矾土矿</a:t>
            </a:r>
            <a:endParaRPr kumimoji="1" lang="zh-CN" altLang="en-US"/>
          </a:p>
        </p:txBody>
      </p:sp>
      <p:sp>
        <p:nvSpPr>
          <p:cNvPr id="633860" name="Oval 4" descr="羊皮纸"/>
          <p:cNvSpPr>
            <a:spLocks noChangeArrowheads="1"/>
          </p:cNvSpPr>
          <p:nvPr/>
        </p:nvSpPr>
        <p:spPr bwMode="auto">
          <a:xfrm>
            <a:off x="323850" y="2276475"/>
            <a:ext cx="3240088" cy="15113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kumimoji="1" lang="zh-CN" altLang="en-US"/>
              <a:t>通</a:t>
            </a:r>
            <a:r>
              <a:rPr kumimoji="1" lang="en-US" altLang="zh-CN"/>
              <a:t>CO</a:t>
            </a:r>
            <a:r>
              <a:rPr kumimoji="1" lang="en-US" altLang="zh-CN" baseline="-25000"/>
              <a:t>2</a:t>
            </a:r>
            <a:r>
              <a:rPr kumimoji="1" lang="zh-CN" altLang="en-US"/>
              <a:t>至滤</a:t>
            </a:r>
            <a:endParaRPr kumimoji="1" lang="zh-CN" altLang="en-US"/>
          </a:p>
          <a:p>
            <a:pPr algn="ctr"/>
            <a:r>
              <a:rPr kumimoji="1" lang="zh-CN" altLang="en-US"/>
              <a:t>液析出</a:t>
            </a:r>
            <a:r>
              <a:rPr kumimoji="1" lang="en-US" altLang="zh-CN">
                <a:solidFill>
                  <a:srgbClr val="0000FF"/>
                </a:solidFill>
              </a:rPr>
              <a:t>Al(OH)</a:t>
            </a:r>
            <a:r>
              <a:rPr kumimoji="1" lang="en-US" altLang="zh-CN" baseline="-25000">
                <a:solidFill>
                  <a:srgbClr val="0000FF"/>
                </a:solidFill>
              </a:rPr>
              <a:t>3</a:t>
            </a:r>
            <a:endParaRPr kumimoji="1" lang="en-US" altLang="zh-CN" baseline="-25000">
              <a:solidFill>
                <a:srgbClr val="0000FF"/>
              </a:solidFill>
            </a:endParaRPr>
          </a:p>
        </p:txBody>
      </p:sp>
      <p:sp>
        <p:nvSpPr>
          <p:cNvPr id="633861" name="AutoShape 5"/>
          <p:cNvSpPr>
            <a:spLocks noChangeArrowheads="1"/>
          </p:cNvSpPr>
          <p:nvPr/>
        </p:nvSpPr>
        <p:spPr bwMode="auto">
          <a:xfrm>
            <a:off x="1727200" y="1844675"/>
            <a:ext cx="457200" cy="503238"/>
          </a:xfrm>
          <a:prstGeom prst="downArrow">
            <a:avLst>
              <a:gd name="adj1" fmla="val 50000"/>
              <a:gd name="adj2" fmla="val 27517"/>
            </a:avLst>
          </a:prstGeom>
          <a:solidFill>
            <a:srgbClr val="F0164A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633862" name="Text Box 6"/>
          <p:cNvSpPr txBox="1">
            <a:spLocks noChangeArrowheads="1"/>
          </p:cNvSpPr>
          <p:nvPr/>
        </p:nvSpPr>
        <p:spPr bwMode="auto">
          <a:xfrm>
            <a:off x="2159000" y="1844675"/>
            <a:ext cx="914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/>
              <a:t>过滤</a:t>
            </a:r>
            <a:endParaRPr kumimoji="1" lang="zh-CN" altLang="en-US" sz="2800"/>
          </a:p>
        </p:txBody>
      </p:sp>
      <p:sp>
        <p:nvSpPr>
          <p:cNvPr id="633863" name="Rectangle 7"/>
          <p:cNvSpPr>
            <a:spLocks noChangeArrowheads="1"/>
          </p:cNvSpPr>
          <p:nvPr/>
        </p:nvSpPr>
        <p:spPr bwMode="auto">
          <a:xfrm>
            <a:off x="719138" y="4148138"/>
            <a:ext cx="2736850" cy="1081087"/>
          </a:xfrm>
          <a:prstGeom prst="rect">
            <a:avLst/>
          </a:prstGeom>
          <a:gradFill rotWithShape="0">
            <a:gsLst>
              <a:gs pos="0">
                <a:srgbClr val="66FF33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kumimoji="1" lang="zh-CN" altLang="en-US"/>
              <a:t>纯三氧化二铝</a:t>
            </a:r>
            <a:endParaRPr kumimoji="1" lang="zh-CN" altLang="en-US"/>
          </a:p>
          <a:p>
            <a:pPr algn="ctr"/>
            <a:r>
              <a:rPr kumimoji="1" lang="en-US" altLang="zh-CN">
                <a:solidFill>
                  <a:srgbClr val="0000FF"/>
                </a:solidFill>
              </a:rPr>
              <a:t>Al</a:t>
            </a:r>
            <a:r>
              <a:rPr kumimoji="1" lang="en-US" altLang="zh-CN" baseline="-25000">
                <a:solidFill>
                  <a:srgbClr val="0000FF"/>
                </a:solidFill>
              </a:rPr>
              <a:t>2</a:t>
            </a:r>
            <a:r>
              <a:rPr kumimoji="1" lang="en-US" altLang="zh-CN">
                <a:solidFill>
                  <a:srgbClr val="0000FF"/>
                </a:solidFill>
              </a:rPr>
              <a:t>O</a:t>
            </a:r>
            <a:r>
              <a:rPr kumimoji="1" lang="en-US" altLang="zh-CN" baseline="-25000">
                <a:solidFill>
                  <a:srgbClr val="0000FF"/>
                </a:solidFill>
              </a:rPr>
              <a:t>3</a:t>
            </a:r>
            <a:endParaRPr kumimoji="1" lang="en-US" altLang="zh-CN">
              <a:solidFill>
                <a:srgbClr val="0000FF"/>
              </a:solidFill>
            </a:endParaRPr>
          </a:p>
        </p:txBody>
      </p:sp>
      <p:sp>
        <p:nvSpPr>
          <p:cNvPr id="633864" name="AutoShape 8"/>
          <p:cNvSpPr>
            <a:spLocks noChangeArrowheads="1"/>
          </p:cNvSpPr>
          <p:nvPr/>
        </p:nvSpPr>
        <p:spPr bwMode="auto">
          <a:xfrm>
            <a:off x="1727200" y="3787775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0164A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633865" name="Text Box 9"/>
          <p:cNvSpPr txBox="1">
            <a:spLocks noChangeArrowheads="1"/>
          </p:cNvSpPr>
          <p:nvPr/>
        </p:nvSpPr>
        <p:spPr bwMode="auto">
          <a:xfrm>
            <a:off x="2087563" y="3644900"/>
            <a:ext cx="1066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/>
              <a:t>煅烧</a:t>
            </a:r>
            <a:endParaRPr kumimoji="1" lang="zh-CN" altLang="en-US" sz="2800"/>
          </a:p>
        </p:txBody>
      </p:sp>
      <p:sp>
        <p:nvSpPr>
          <p:cNvPr id="633866" name="Rectangle 10"/>
          <p:cNvSpPr>
            <a:spLocks noChangeArrowheads="1"/>
          </p:cNvSpPr>
          <p:nvPr/>
        </p:nvSpPr>
        <p:spPr bwMode="auto">
          <a:xfrm>
            <a:off x="719138" y="5373688"/>
            <a:ext cx="2736850" cy="1196975"/>
          </a:xfrm>
          <a:prstGeom prst="rect">
            <a:avLst/>
          </a:prstGeom>
          <a:gradFill rotWithShape="0">
            <a:gsLst>
              <a:gs pos="0">
                <a:srgbClr val="66FF33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kumimoji="1" lang="zh-CN" altLang="en-US" dirty="0" smtClean="0"/>
              <a:t>冰晶石</a:t>
            </a:r>
            <a:endParaRPr kumimoji="1" lang="en-US" altLang="zh-CN" dirty="0" smtClean="0"/>
          </a:p>
          <a:p>
            <a:pPr algn="ctr"/>
            <a:r>
              <a:rPr kumimoji="1" lang="en-US" altLang="zh-CN" dirty="0" smtClean="0">
                <a:solidFill>
                  <a:srgbClr val="0000FF"/>
                </a:solidFill>
              </a:rPr>
              <a:t>Na</a:t>
            </a:r>
            <a:r>
              <a:rPr kumimoji="1" lang="en-US" altLang="zh-CN" baseline="-25000" dirty="0" smtClean="0">
                <a:solidFill>
                  <a:srgbClr val="0000FF"/>
                </a:solidFill>
              </a:rPr>
              <a:t>3</a:t>
            </a:r>
            <a:r>
              <a:rPr kumimoji="1" lang="en-US" altLang="zh-CN" dirty="0" smtClean="0">
                <a:solidFill>
                  <a:srgbClr val="0000FF"/>
                </a:solidFill>
              </a:rPr>
              <a:t>AlF</a:t>
            </a:r>
            <a:r>
              <a:rPr kumimoji="1" lang="en-US" altLang="zh-CN" baseline="-25000" dirty="0" smtClean="0">
                <a:solidFill>
                  <a:srgbClr val="0000FF"/>
                </a:solidFill>
              </a:rPr>
              <a:t>6</a:t>
            </a:r>
            <a:endParaRPr kumimoji="1" lang="en-US" altLang="zh-CN" dirty="0">
              <a:solidFill>
                <a:srgbClr val="0000FF"/>
              </a:solidFill>
            </a:endParaRPr>
          </a:p>
        </p:txBody>
      </p:sp>
      <p:sp>
        <p:nvSpPr>
          <p:cNvPr id="633867" name="Rectangle 11"/>
          <p:cNvSpPr>
            <a:spLocks noChangeArrowheads="1"/>
          </p:cNvSpPr>
          <p:nvPr/>
        </p:nvSpPr>
        <p:spPr bwMode="auto">
          <a:xfrm>
            <a:off x="4067175" y="4652963"/>
            <a:ext cx="1944688" cy="11525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FF33"/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kumimoji="1" lang="zh-CN" altLang="en-US" dirty="0"/>
              <a:t>电解混合</a:t>
            </a:r>
            <a:endParaRPr kumimoji="1" lang="zh-CN" altLang="en-US" dirty="0"/>
          </a:p>
          <a:p>
            <a:pPr algn="ctr"/>
            <a:r>
              <a:rPr kumimoji="1" lang="zh-CN" altLang="en-US" dirty="0"/>
              <a:t>熔液</a:t>
            </a:r>
            <a:endParaRPr kumimoji="1" lang="zh-CN" altLang="en-US" dirty="0"/>
          </a:p>
        </p:txBody>
      </p:sp>
      <p:sp>
        <p:nvSpPr>
          <p:cNvPr id="633868" name="Line 12"/>
          <p:cNvSpPr>
            <a:spLocks noChangeShapeType="1"/>
          </p:cNvSpPr>
          <p:nvPr/>
        </p:nvSpPr>
        <p:spPr bwMode="auto">
          <a:xfrm>
            <a:off x="3419475" y="4652963"/>
            <a:ext cx="647700" cy="431800"/>
          </a:xfrm>
          <a:prstGeom prst="line">
            <a:avLst/>
          </a:prstGeom>
          <a:noFill/>
          <a:ln w="38100">
            <a:solidFill>
              <a:srgbClr val="F0164A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33869" name="Line 13"/>
          <p:cNvSpPr>
            <a:spLocks noChangeShapeType="1"/>
          </p:cNvSpPr>
          <p:nvPr/>
        </p:nvSpPr>
        <p:spPr bwMode="auto">
          <a:xfrm flipV="1">
            <a:off x="3419475" y="5373688"/>
            <a:ext cx="647700" cy="576262"/>
          </a:xfrm>
          <a:prstGeom prst="line">
            <a:avLst/>
          </a:prstGeom>
          <a:noFill/>
          <a:ln w="38100">
            <a:solidFill>
              <a:srgbClr val="F0164A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33870" name="Oval 14"/>
          <p:cNvSpPr>
            <a:spLocks noChangeArrowheads="1"/>
          </p:cNvSpPr>
          <p:nvPr/>
        </p:nvSpPr>
        <p:spPr bwMode="auto">
          <a:xfrm>
            <a:off x="6732588" y="4724400"/>
            <a:ext cx="1943100" cy="1081088"/>
          </a:xfrm>
          <a:prstGeom prst="ellipse">
            <a:avLst/>
          </a:prstGeom>
          <a:solidFill>
            <a:srgbClr val="D7E0ED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kumimoji="1" lang="zh-CN" altLang="en-US">
                <a:solidFill>
                  <a:srgbClr val="0000FF"/>
                </a:solidFill>
              </a:rPr>
              <a:t>金属铝</a:t>
            </a:r>
            <a:endParaRPr kumimoji="1" lang="zh-CN" altLang="en-US">
              <a:solidFill>
                <a:srgbClr val="0000FF"/>
              </a:solidFill>
            </a:endParaRPr>
          </a:p>
        </p:txBody>
      </p:sp>
      <p:sp>
        <p:nvSpPr>
          <p:cNvPr id="633871" name="AutoShape 15"/>
          <p:cNvSpPr>
            <a:spLocks noChangeArrowheads="1"/>
          </p:cNvSpPr>
          <p:nvPr/>
        </p:nvSpPr>
        <p:spPr bwMode="auto">
          <a:xfrm>
            <a:off x="6011863" y="5156200"/>
            <a:ext cx="703262" cy="360363"/>
          </a:xfrm>
          <a:prstGeom prst="rightArrow">
            <a:avLst>
              <a:gd name="adj1" fmla="val 50000"/>
              <a:gd name="adj2" fmla="val 48788"/>
            </a:avLst>
          </a:prstGeom>
          <a:solidFill>
            <a:srgbClr val="F0164A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807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966788"/>
            <a:ext cx="40576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3873" name="Text Box 17"/>
          <p:cNvSpPr txBox="1">
            <a:spLocks noChangeArrowheads="1"/>
          </p:cNvSpPr>
          <p:nvPr/>
        </p:nvSpPr>
        <p:spPr bwMode="auto">
          <a:xfrm>
            <a:off x="4500563" y="3486150"/>
            <a:ext cx="2159000" cy="519113"/>
          </a:xfrm>
          <a:prstGeom prst="rect">
            <a:avLst/>
          </a:prstGeom>
          <a:solidFill>
            <a:srgbClr val="D7E0ED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/>
              <a:t>熔融金属铝</a:t>
            </a:r>
            <a:endParaRPr kumimoji="1" lang="zh-CN" altLang="en-US" sz="2800"/>
          </a:p>
        </p:txBody>
      </p:sp>
      <p:sp>
        <p:nvSpPr>
          <p:cNvPr id="633874" name="Text Box 18"/>
          <p:cNvSpPr txBox="1">
            <a:spLocks noChangeArrowheads="1"/>
          </p:cNvSpPr>
          <p:nvPr/>
        </p:nvSpPr>
        <p:spPr bwMode="auto">
          <a:xfrm>
            <a:off x="3203575" y="1470025"/>
            <a:ext cx="1727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/>
              <a:t>石墨阳极</a:t>
            </a:r>
            <a:endParaRPr kumimoji="1" lang="zh-CN" altLang="en-US" sz="2800"/>
          </a:p>
        </p:txBody>
      </p:sp>
      <p:sp>
        <p:nvSpPr>
          <p:cNvPr id="633875" name="Line 19"/>
          <p:cNvSpPr>
            <a:spLocks noChangeShapeType="1"/>
          </p:cNvSpPr>
          <p:nvPr/>
        </p:nvSpPr>
        <p:spPr bwMode="auto">
          <a:xfrm>
            <a:off x="4787900" y="1830388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3876" name="Text Box 20"/>
          <p:cNvSpPr txBox="1">
            <a:spLocks noChangeArrowheads="1"/>
          </p:cNvSpPr>
          <p:nvPr/>
        </p:nvSpPr>
        <p:spPr bwMode="auto">
          <a:xfrm>
            <a:off x="3779838" y="2046288"/>
            <a:ext cx="1296987" cy="9477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/>
              <a:t>铁槽</a:t>
            </a:r>
            <a:endParaRPr kumimoji="1" lang="zh-CN" altLang="en-US" sz="2800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kumimoji="1" lang="en-US" altLang="zh-CN" sz="2800"/>
              <a:t>(</a:t>
            </a:r>
            <a:r>
              <a:rPr kumimoji="1" lang="zh-CN" altLang="en-US" sz="2800"/>
              <a:t>阴极</a:t>
            </a:r>
            <a:r>
              <a:rPr kumimoji="1" lang="en-US" altLang="zh-CN" sz="2800"/>
              <a:t>)</a:t>
            </a:r>
            <a:endParaRPr kumimoji="1" lang="en-US" altLang="zh-CN" sz="2800"/>
          </a:p>
        </p:txBody>
      </p:sp>
      <p:sp>
        <p:nvSpPr>
          <p:cNvPr id="88084" name="Rectangle 21"/>
          <p:cNvSpPr>
            <a:spLocks noChangeArrowheads="1"/>
          </p:cNvSpPr>
          <p:nvPr/>
        </p:nvSpPr>
        <p:spPr bwMode="auto">
          <a:xfrm>
            <a:off x="8459788" y="6165850"/>
            <a:ext cx="4159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FD4B0B1C-61C5-4326-8E76-066C488041D8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3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3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63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3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3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3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3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59" grpId="0" animBg="1" autoUpdateAnimBg="0"/>
      <p:bldP spid="633860" grpId="0" animBg="1" autoUpdateAnimBg="0"/>
      <p:bldP spid="633861" grpId="0" animBg="1"/>
      <p:bldP spid="633862" grpId="0" autoUpdateAnimBg="0"/>
      <p:bldP spid="633863" grpId="0" animBg="1" autoUpdateAnimBg="0"/>
      <p:bldP spid="633864" grpId="0" animBg="1"/>
      <p:bldP spid="633865" grpId="0" autoUpdateAnimBg="0"/>
      <p:bldP spid="633866" grpId="0" animBg="1" autoUpdateAnimBg="0"/>
      <p:bldP spid="633867" grpId="0" animBg="1" autoUpdateAnimBg="0"/>
      <p:bldP spid="633868" grpId="0" animBg="1"/>
      <p:bldP spid="633869" grpId="0" animBg="1"/>
      <p:bldP spid="633870" grpId="0" animBg="1" autoUpdateAnimBg="0"/>
      <p:bldP spid="633871" grpId="0" animBg="1"/>
      <p:bldP spid="633873" grpId="0" animBg="1" autoUpdateAnimBg="0"/>
      <p:bldP spid="633874" grpId="0" autoUpdateAnimBg="0"/>
      <p:bldP spid="633875" grpId="0" animBg="1"/>
      <p:bldP spid="633876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ChangeArrowheads="1"/>
          </p:cNvSpPr>
          <p:nvPr/>
        </p:nvSpPr>
        <p:spPr bwMode="auto">
          <a:xfrm>
            <a:off x="8459788" y="6165850"/>
            <a:ext cx="4159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F154D129-9401-4499-A989-DE242F39D159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634883" name="Text Box 3"/>
          <p:cNvSpPr txBox="1">
            <a:spLocks noChangeArrowheads="1"/>
          </p:cNvSpPr>
          <p:nvPr/>
        </p:nvSpPr>
        <p:spPr bwMode="auto">
          <a:xfrm>
            <a:off x="792163" y="1125538"/>
            <a:ext cx="8243887" cy="33035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kumimoji="1" lang="en-US" altLang="zh-CN"/>
              <a:t>Al</a:t>
            </a:r>
            <a:r>
              <a:rPr kumimoji="1" lang="en-US" altLang="zh-CN" baseline="-25000"/>
              <a:t>2</a:t>
            </a:r>
            <a:r>
              <a:rPr kumimoji="1" lang="en-US" altLang="zh-CN"/>
              <a:t>O</a:t>
            </a:r>
            <a:r>
              <a:rPr kumimoji="1" lang="en-US" altLang="zh-CN" baseline="-25000"/>
              <a:t>3</a:t>
            </a:r>
            <a:r>
              <a:rPr kumimoji="1" lang="en-US" altLang="zh-CN"/>
              <a:t>(s)</a:t>
            </a:r>
            <a:r>
              <a:rPr kumimoji="1" lang="zh-CN" altLang="en-US"/>
              <a:t>＋</a:t>
            </a:r>
            <a:r>
              <a:rPr kumimoji="1" lang="en-US" altLang="zh-CN">
                <a:solidFill>
                  <a:srgbClr val="0000CC"/>
                </a:solidFill>
              </a:rPr>
              <a:t>2NaOH</a:t>
            </a:r>
            <a:r>
              <a:rPr kumimoji="1" lang="zh-CN" altLang="en-US"/>
              <a:t>＋</a:t>
            </a:r>
            <a:r>
              <a:rPr kumimoji="1" lang="en-US" altLang="zh-CN"/>
              <a:t>3H</a:t>
            </a:r>
            <a:r>
              <a:rPr kumimoji="1" lang="en-US" altLang="zh-CN" baseline="-25000"/>
              <a:t>2</a:t>
            </a:r>
            <a:r>
              <a:rPr kumimoji="1" lang="en-US" altLang="zh-CN"/>
              <a:t>O</a:t>
            </a:r>
            <a:r>
              <a:rPr kumimoji="1" lang="zh-CN" altLang="en-US"/>
              <a:t>＝ </a:t>
            </a:r>
            <a:r>
              <a:rPr kumimoji="1" lang="en-US" altLang="zh-CN"/>
              <a:t>2Na[Al(OH)</a:t>
            </a:r>
            <a:r>
              <a:rPr kumimoji="1" lang="en-US" altLang="zh-CN" baseline="-25000"/>
              <a:t>4</a:t>
            </a:r>
            <a:r>
              <a:rPr kumimoji="1" lang="en-US" altLang="zh-CN"/>
              <a:t>]</a:t>
            </a:r>
            <a:endParaRPr kumimoji="1" lang="en-US" altLang="zh-CN"/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kumimoji="1" lang="en-US" altLang="zh-CN">
                <a:solidFill>
                  <a:srgbClr val="0000CC"/>
                </a:solidFill>
              </a:rPr>
              <a:t>Al</a:t>
            </a:r>
            <a:r>
              <a:rPr kumimoji="1" lang="en-US" altLang="zh-CN" baseline="-25000">
                <a:solidFill>
                  <a:srgbClr val="0000CC"/>
                </a:solidFill>
              </a:rPr>
              <a:t>2</a:t>
            </a:r>
            <a:r>
              <a:rPr kumimoji="1" lang="en-US" altLang="zh-CN">
                <a:solidFill>
                  <a:srgbClr val="0000CC"/>
                </a:solidFill>
              </a:rPr>
              <a:t>O</a:t>
            </a:r>
            <a:r>
              <a:rPr kumimoji="1" lang="en-US" altLang="zh-CN" baseline="-25000">
                <a:solidFill>
                  <a:srgbClr val="0000CC"/>
                </a:solidFill>
              </a:rPr>
              <a:t>3 </a:t>
            </a:r>
            <a:r>
              <a:rPr kumimoji="1" lang="en-US" altLang="zh-CN">
                <a:solidFill>
                  <a:srgbClr val="0000CC"/>
                </a:solidFill>
              </a:rPr>
              <a:t>(s)</a:t>
            </a:r>
            <a:r>
              <a:rPr kumimoji="1" lang="zh-CN" altLang="en-US">
                <a:solidFill>
                  <a:srgbClr val="0000CC"/>
                </a:solidFill>
              </a:rPr>
              <a:t>＋ </a:t>
            </a:r>
            <a:r>
              <a:rPr kumimoji="1" lang="en-US" altLang="zh-CN">
                <a:solidFill>
                  <a:srgbClr val="0000CC"/>
                </a:solidFill>
              </a:rPr>
              <a:t>Na</a:t>
            </a:r>
            <a:r>
              <a:rPr kumimoji="1" lang="en-US" altLang="zh-CN" baseline="-25000">
                <a:solidFill>
                  <a:srgbClr val="0000CC"/>
                </a:solidFill>
              </a:rPr>
              <a:t>2</a:t>
            </a:r>
            <a:r>
              <a:rPr kumimoji="1" lang="en-US" altLang="zh-CN">
                <a:solidFill>
                  <a:srgbClr val="0000CC"/>
                </a:solidFill>
              </a:rPr>
              <a:t>CO</a:t>
            </a:r>
            <a:r>
              <a:rPr kumimoji="1" lang="en-US" altLang="zh-CN" baseline="-25000">
                <a:solidFill>
                  <a:srgbClr val="0000CC"/>
                </a:solidFill>
              </a:rPr>
              <a:t>3 </a:t>
            </a:r>
            <a:r>
              <a:rPr kumimoji="1" lang="en-US" altLang="zh-CN">
                <a:solidFill>
                  <a:srgbClr val="0000CC"/>
                </a:solidFill>
              </a:rPr>
              <a:t>(s)</a:t>
            </a:r>
            <a:r>
              <a:rPr kumimoji="1" lang="zh-CN" altLang="en-US">
                <a:solidFill>
                  <a:srgbClr val="0000CC"/>
                </a:solidFill>
              </a:rPr>
              <a:t>＝ </a:t>
            </a:r>
            <a:r>
              <a:rPr kumimoji="1" lang="en-US" altLang="zh-CN">
                <a:solidFill>
                  <a:srgbClr val="0000CC"/>
                </a:solidFill>
              </a:rPr>
              <a:t>2 NaAlO</a:t>
            </a:r>
            <a:r>
              <a:rPr kumimoji="1" lang="en-US" altLang="zh-CN" baseline="-25000">
                <a:solidFill>
                  <a:srgbClr val="0000CC"/>
                </a:solidFill>
              </a:rPr>
              <a:t>2</a:t>
            </a:r>
            <a:r>
              <a:rPr kumimoji="1" lang="en-US" altLang="zh-CN">
                <a:solidFill>
                  <a:srgbClr val="0000CC"/>
                </a:solidFill>
              </a:rPr>
              <a:t> + CO</a:t>
            </a:r>
            <a:r>
              <a:rPr kumimoji="1" lang="en-US" altLang="zh-CN" baseline="-25000">
                <a:solidFill>
                  <a:srgbClr val="0000CC"/>
                </a:solidFill>
              </a:rPr>
              <a:t>2 </a:t>
            </a:r>
            <a:r>
              <a:rPr kumimoji="1" lang="en-US" altLang="zh-CN">
                <a:solidFill>
                  <a:srgbClr val="0000CC"/>
                </a:solidFill>
                <a:sym typeface="Symbol" panose="05050102010706020507" pitchFamily="18" charset="2"/>
              </a:rPr>
              <a:t></a:t>
            </a:r>
            <a:endParaRPr kumimoji="1" lang="en-US" altLang="zh-CN" b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kumimoji="1" lang="en-US" altLang="zh-CN" sz="3000"/>
              <a:t>2Na[Al(OH)</a:t>
            </a:r>
            <a:r>
              <a:rPr kumimoji="1" lang="en-US" altLang="zh-CN" sz="3000" baseline="-25000"/>
              <a:t>4</a:t>
            </a:r>
            <a:r>
              <a:rPr kumimoji="1" lang="en-US" altLang="zh-CN" sz="3000"/>
              <a:t>]+CO</a:t>
            </a:r>
            <a:r>
              <a:rPr kumimoji="1" lang="en-US" altLang="zh-CN" sz="3000" baseline="-25000"/>
              <a:t>2</a:t>
            </a:r>
            <a:r>
              <a:rPr kumimoji="1" lang="zh-CN" altLang="en-US" sz="3000"/>
              <a:t>＝</a:t>
            </a:r>
            <a:r>
              <a:rPr kumimoji="1" lang="en-US" altLang="zh-CN" sz="3000"/>
              <a:t>2Al(OH)</a:t>
            </a:r>
            <a:r>
              <a:rPr kumimoji="1" lang="en-US" altLang="zh-CN" sz="3000" baseline="-25000"/>
              <a:t>3</a:t>
            </a:r>
            <a:r>
              <a:rPr kumimoji="1" lang="en-US" altLang="zh-CN" sz="3000"/>
              <a:t>↓+Na</a:t>
            </a:r>
            <a:r>
              <a:rPr kumimoji="1" lang="en-US" altLang="zh-CN" sz="3000" baseline="-25000"/>
              <a:t>2</a:t>
            </a:r>
            <a:r>
              <a:rPr kumimoji="1" lang="en-US" altLang="zh-CN" sz="3000"/>
              <a:t>CO</a:t>
            </a:r>
            <a:r>
              <a:rPr kumimoji="1" lang="en-US" altLang="zh-CN" sz="3000" baseline="-25000"/>
              <a:t>3</a:t>
            </a:r>
            <a:r>
              <a:rPr kumimoji="1" lang="en-US" altLang="zh-CN" sz="3000"/>
              <a:t>+H</a:t>
            </a:r>
            <a:r>
              <a:rPr kumimoji="1" lang="en-US" altLang="zh-CN" sz="3000" baseline="-25000"/>
              <a:t>2</a:t>
            </a:r>
            <a:r>
              <a:rPr kumimoji="1" lang="en-US" altLang="zh-CN" sz="3000"/>
              <a:t>O</a:t>
            </a:r>
            <a:endParaRPr kumimoji="1" lang="en-US" altLang="zh-CN" sz="3000"/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kumimoji="1" lang="en-US" altLang="zh-CN"/>
              <a:t>2 Al(OH)</a:t>
            </a:r>
            <a:r>
              <a:rPr kumimoji="1" lang="en-US" altLang="zh-CN" baseline="-25000"/>
              <a:t>3</a:t>
            </a:r>
            <a:r>
              <a:rPr kumimoji="1" lang="en-US" altLang="zh-CN"/>
              <a:t>==== Al</a:t>
            </a:r>
            <a:r>
              <a:rPr kumimoji="1" lang="en-US" altLang="zh-CN" baseline="-25000"/>
              <a:t>2</a:t>
            </a:r>
            <a:r>
              <a:rPr kumimoji="1" lang="en-US" altLang="zh-CN"/>
              <a:t>O</a:t>
            </a:r>
            <a:r>
              <a:rPr kumimoji="1" lang="en-US" altLang="zh-CN" baseline="-25000"/>
              <a:t>3</a:t>
            </a:r>
            <a:r>
              <a:rPr kumimoji="1" lang="en-US" altLang="zh-CN"/>
              <a:t>+ 3 H</a:t>
            </a:r>
            <a:r>
              <a:rPr kumimoji="1" lang="en-US" altLang="zh-CN" baseline="-25000"/>
              <a:t>2</a:t>
            </a:r>
            <a:r>
              <a:rPr kumimoji="1" lang="en-US" altLang="zh-CN"/>
              <a:t>O</a:t>
            </a:r>
            <a:endParaRPr kumimoji="1" lang="en-US" altLang="zh-CN"/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2590800" y="3486150"/>
            <a:ext cx="10810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/>
              <a:t>灼烧</a:t>
            </a:r>
            <a:endParaRPr kumimoji="1" lang="zh-CN" altLang="en-US" sz="2800"/>
          </a:p>
        </p:txBody>
      </p:sp>
      <p:sp>
        <p:nvSpPr>
          <p:cNvPr id="634885" name="Text Box 5"/>
          <p:cNvSpPr txBox="1">
            <a:spLocks noChangeArrowheads="1"/>
          </p:cNvSpPr>
          <p:nvPr/>
        </p:nvSpPr>
        <p:spPr bwMode="auto">
          <a:xfrm>
            <a:off x="889000" y="4768850"/>
            <a:ext cx="7704138" cy="676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/>
              <a:t>2Al</a:t>
            </a:r>
            <a:r>
              <a:rPr kumimoji="1" lang="en-US" altLang="zh-CN" baseline="-25000"/>
              <a:t>2</a:t>
            </a:r>
            <a:r>
              <a:rPr kumimoji="1" lang="en-US" altLang="zh-CN"/>
              <a:t>O</a:t>
            </a:r>
            <a:r>
              <a:rPr kumimoji="1" lang="en-US" altLang="zh-CN" baseline="-25000"/>
              <a:t>3</a:t>
            </a:r>
            <a:r>
              <a:rPr kumimoji="1" lang="en-US" altLang="zh-CN"/>
              <a:t>(</a:t>
            </a:r>
            <a:r>
              <a:rPr kumimoji="1" lang="zh-CN" altLang="en-US"/>
              <a:t>熔融</a:t>
            </a:r>
            <a:r>
              <a:rPr kumimoji="1" lang="en-US" altLang="zh-CN"/>
              <a:t>) ===== </a:t>
            </a:r>
            <a:r>
              <a:rPr kumimoji="1" lang="en-US" altLang="zh-CN">
                <a:solidFill>
                  <a:srgbClr val="FF0000"/>
                </a:solidFill>
              </a:rPr>
              <a:t>4Al(</a:t>
            </a:r>
            <a:r>
              <a:rPr kumimoji="1" lang="zh-CN" altLang="en-US">
                <a:solidFill>
                  <a:srgbClr val="FF0000"/>
                </a:solidFill>
              </a:rPr>
              <a:t>阴极</a:t>
            </a:r>
            <a:r>
              <a:rPr kumimoji="1" lang="en-US" altLang="zh-CN">
                <a:solidFill>
                  <a:srgbClr val="FF0000"/>
                </a:solidFill>
              </a:rPr>
              <a:t>) </a:t>
            </a:r>
            <a:r>
              <a:rPr kumimoji="1" lang="en-US" altLang="zh-CN">
                <a:solidFill>
                  <a:srgbClr val="0000FF"/>
                </a:solidFill>
              </a:rPr>
              <a:t>+ 3O</a:t>
            </a:r>
            <a:r>
              <a:rPr kumimoji="1" lang="en-US" altLang="zh-CN" baseline="-25000">
                <a:solidFill>
                  <a:srgbClr val="0000FF"/>
                </a:solidFill>
              </a:rPr>
              <a:t>2</a:t>
            </a:r>
            <a:r>
              <a:rPr kumimoji="1" lang="en-US" altLang="zh-CN">
                <a:solidFill>
                  <a:srgbClr val="0000FF"/>
                </a:solidFill>
              </a:rPr>
              <a:t>(</a:t>
            </a:r>
            <a:r>
              <a:rPr kumimoji="1" lang="zh-CN" altLang="en-US">
                <a:solidFill>
                  <a:srgbClr val="0000FF"/>
                </a:solidFill>
              </a:rPr>
              <a:t>阳极</a:t>
            </a:r>
            <a:r>
              <a:rPr kumimoji="1" lang="en-US" altLang="zh-CN">
                <a:solidFill>
                  <a:srgbClr val="0000FF"/>
                </a:solidFill>
              </a:rPr>
              <a:t>)</a:t>
            </a:r>
            <a:endParaRPr kumimoji="1" lang="en-US" altLang="zh-CN" baseline="-25000">
              <a:solidFill>
                <a:srgbClr val="0000FF"/>
              </a:solidFill>
            </a:endParaRPr>
          </a:p>
        </p:txBody>
      </p:sp>
      <p:sp>
        <p:nvSpPr>
          <p:cNvPr id="634886" name="Text Box 6"/>
          <p:cNvSpPr txBox="1">
            <a:spLocks noChangeArrowheads="1"/>
          </p:cNvSpPr>
          <p:nvPr/>
        </p:nvSpPr>
        <p:spPr bwMode="auto">
          <a:xfrm>
            <a:off x="3265488" y="4508500"/>
            <a:ext cx="1630362" cy="1160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/>
              <a:t>电解</a:t>
            </a:r>
            <a:endParaRPr kumimoji="1" lang="en-US" altLang="zh-CN" sz="2800"/>
          </a:p>
          <a:p>
            <a:pPr>
              <a:spcBef>
                <a:spcPct val="50000"/>
              </a:spcBef>
            </a:pPr>
            <a:r>
              <a:rPr kumimoji="1" lang="en-US" altLang="zh-CN" sz="2800"/>
              <a:t>Na</a:t>
            </a:r>
            <a:r>
              <a:rPr kumimoji="1" lang="en-US" altLang="zh-CN" sz="2800" baseline="-25000"/>
              <a:t>3</a:t>
            </a:r>
            <a:r>
              <a:rPr kumimoji="1" lang="en-US" altLang="zh-CN" sz="2800"/>
              <a:t>AlF</a:t>
            </a:r>
            <a:r>
              <a:rPr kumimoji="1" lang="en-US" altLang="zh-CN" sz="2800" baseline="-25000"/>
              <a:t>6</a:t>
            </a:r>
            <a:endParaRPr kumimoji="1" lang="zh-CN" altLang="en-US" sz="2800" baseline="-25000"/>
          </a:p>
        </p:txBody>
      </p:sp>
      <p:sp>
        <p:nvSpPr>
          <p:cNvPr id="89094" name="Text Box 7"/>
          <p:cNvSpPr txBox="1">
            <a:spLocks noChangeArrowheads="1"/>
          </p:cNvSpPr>
          <p:nvPr/>
        </p:nvSpPr>
        <p:spPr bwMode="auto">
          <a:xfrm>
            <a:off x="1046163" y="333375"/>
            <a:ext cx="38862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0000FF"/>
                </a:solidFill>
              </a:rPr>
              <a:t>相关化学反应式：</a:t>
            </a:r>
            <a:endParaRPr lang="zh-CN" altLang="en-US" sz="36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4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3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3" grpId="0" build="p"/>
      <p:bldP spid="634884" grpId="0" advAuto="0" autoUpdateAnimBg="0" build="p"/>
      <p:bldP spid="634885" grpId="0"/>
      <p:bldP spid="63488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C2E96AC1-DB90-43AE-BDD4-7DD4A4858858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/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  <p:sp>
        <p:nvSpPr>
          <p:cNvPr id="5744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71550" y="549275"/>
            <a:ext cx="7200900" cy="2017713"/>
          </a:xfrm>
        </p:spPr>
        <p:txBody>
          <a:bodyPr/>
          <a:lstStyle/>
          <a:p>
            <a:pPr marL="0" indent="0">
              <a:lnSpc>
                <a:spcPct val="12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ffectLst/>
              </a:rPr>
              <a:t>1</a:t>
            </a:r>
            <a:r>
              <a:rPr lang="zh-CN" altLang="en-US" b="1" dirty="0" smtClean="0">
                <a:solidFill>
                  <a:srgbClr val="000099"/>
                </a:solidFill>
                <a:effectLst/>
              </a:rPr>
              <a:t>．碱金属的主要特征：</a:t>
            </a:r>
            <a:endParaRPr lang="zh-CN" altLang="en-US" b="1" dirty="0" smtClean="0">
              <a:solidFill>
                <a:srgbClr val="000099"/>
              </a:solidFill>
              <a:effectLst/>
            </a:endParaRPr>
          </a:p>
          <a:p>
            <a:pPr marL="0" indent="0">
              <a:lnSpc>
                <a:spcPct val="12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dirty="0" smtClean="0">
                <a:solidFill>
                  <a:srgbClr val="111111"/>
                </a:solidFill>
                <a:effectLst/>
              </a:rPr>
              <a:t>       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易失去最外层电子、形成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M</a:t>
            </a:r>
            <a:r>
              <a:rPr lang="zh-CN" altLang="en-US" b="1" baseline="30000" dirty="0" smtClean="0">
                <a:solidFill>
                  <a:srgbClr val="111111"/>
                </a:solidFill>
                <a:effectLst/>
              </a:rPr>
              <a:t>＋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离子</a:t>
            </a:r>
            <a:endParaRPr lang="en-US" altLang="zh-CN" b="1" dirty="0" smtClean="0">
              <a:solidFill>
                <a:srgbClr val="111111"/>
              </a:solidFill>
              <a:effectLst/>
            </a:endParaRPr>
          </a:p>
          <a:p>
            <a:pPr marL="0" indent="0">
              <a:lnSpc>
                <a:spcPct val="12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rgbClr val="111111"/>
                </a:solidFill>
                <a:effectLst/>
              </a:rPr>
              <a:t>                       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易形成离子化合物 </a:t>
            </a:r>
            <a:endParaRPr lang="en-US" altLang="zh-CN" b="1" dirty="0" smtClean="0">
              <a:solidFill>
                <a:srgbClr val="111111"/>
              </a:solidFill>
              <a:effectLst/>
            </a:endParaRP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 bwMode="auto">
          <a:xfrm>
            <a:off x="900113" y="2852738"/>
            <a:ext cx="7969250" cy="3024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>
              <a:lnSpc>
                <a:spcPct val="120000"/>
              </a:lnSpc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000099"/>
                </a:solidFill>
              </a:rPr>
              <a:t>2</a:t>
            </a:r>
            <a:r>
              <a:rPr lang="zh-CN" altLang="en-US" dirty="0">
                <a:solidFill>
                  <a:srgbClr val="000099"/>
                </a:solidFill>
              </a:rPr>
              <a:t>．碱土金属性质的变化规律</a:t>
            </a:r>
            <a:r>
              <a:rPr lang="en-US" altLang="zh-CN" dirty="0">
                <a:solidFill>
                  <a:srgbClr val="000099"/>
                </a:solidFill>
              </a:rPr>
              <a:t>: </a:t>
            </a:r>
            <a:endParaRPr lang="en-US" altLang="zh-CN" dirty="0">
              <a:solidFill>
                <a:schemeClr val="tx1"/>
              </a:solidFill>
            </a:endParaRPr>
          </a:p>
          <a:p>
            <a:pPr eaLnBrk="0" hangingPunct="0">
              <a:lnSpc>
                <a:spcPct val="120000"/>
              </a:lnSpc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111111"/>
                </a:solidFill>
              </a:rPr>
              <a:t>     与碱金属比，碱土金属原子间金属键增强，</a:t>
            </a:r>
            <a:r>
              <a:rPr lang="zh-CN" altLang="en-US" dirty="0">
                <a:solidFill>
                  <a:srgbClr val="FF0000"/>
                </a:solidFill>
              </a:rPr>
              <a:t>硬度增大，熔点高，金属活泼性降低</a:t>
            </a:r>
            <a:r>
              <a:rPr lang="zh-CN" altLang="en-US" dirty="0">
                <a:solidFill>
                  <a:schemeClr val="tx1"/>
                </a:solidFill>
              </a:rPr>
              <a:t>， </a:t>
            </a:r>
            <a:endParaRPr lang="en-US" altLang="zh-CN" dirty="0">
              <a:solidFill>
                <a:schemeClr val="tx1"/>
              </a:solidFill>
            </a:endParaRPr>
          </a:p>
          <a:p>
            <a:pPr eaLnBrk="0" hangingPunct="0">
              <a:lnSpc>
                <a:spcPct val="120000"/>
              </a:lnSpc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111111"/>
                </a:solidFill>
              </a:rPr>
              <a:t>      </a:t>
            </a:r>
            <a:r>
              <a:rPr lang="zh-CN" altLang="en-US" dirty="0">
                <a:solidFill>
                  <a:srgbClr val="111111"/>
                </a:solidFill>
              </a:rPr>
              <a:t>活泼性次于碱金属；</a:t>
            </a:r>
            <a:endParaRPr lang="zh-CN" altLang="en-US" dirty="0">
              <a:solidFill>
                <a:srgbClr val="111111"/>
              </a:solidFill>
            </a:endParaRPr>
          </a:p>
          <a:p>
            <a:pPr eaLnBrk="0" hangingPunct="0">
              <a:lnSpc>
                <a:spcPct val="120000"/>
              </a:lnSpc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111111"/>
                </a:solidFill>
              </a:rPr>
              <a:t>      氧化态：</a:t>
            </a:r>
            <a:r>
              <a:rPr lang="en-US" altLang="zh-CN" dirty="0">
                <a:solidFill>
                  <a:srgbClr val="111111"/>
                </a:solidFill>
              </a:rPr>
              <a:t>+2</a:t>
            </a:r>
            <a:endParaRPr lang="zh-CN" altLang="en-US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446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446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446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7" grpId="0" build="p"/>
      <p:bldP spid="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矩形 1"/>
          <p:cNvSpPr>
            <a:spLocks noChangeArrowheads="1"/>
          </p:cNvSpPr>
          <p:nvPr/>
        </p:nvSpPr>
        <p:spPr bwMode="auto">
          <a:xfrm>
            <a:off x="900113" y="260350"/>
            <a:ext cx="4800600" cy="808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zh-CN" sz="4000">
                <a:solidFill>
                  <a:srgbClr val="111111"/>
                </a:solidFill>
              </a:rPr>
              <a:t>2. </a:t>
            </a:r>
            <a:r>
              <a:rPr kumimoji="1" lang="zh-CN" altLang="en-US" sz="4000">
                <a:solidFill>
                  <a:srgbClr val="111111"/>
                </a:solidFill>
              </a:rPr>
              <a:t>铝单质的化学性质</a:t>
            </a:r>
            <a:endParaRPr kumimoji="1" lang="zh-CN" altLang="en-US" sz="4000">
              <a:solidFill>
                <a:srgbClr val="111111"/>
              </a:solidFill>
            </a:endParaRPr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8459788" y="6165850"/>
            <a:ext cx="4159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DF5564A4-05EC-4F5B-89C2-4DF0A1633615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52513" y="1196975"/>
            <a:ext cx="7912100" cy="4216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zh-CN" sz="3600" dirty="0">
                <a:solidFill>
                  <a:srgbClr val="0000FF"/>
                </a:solidFill>
              </a:rPr>
              <a:t>(1) </a:t>
            </a:r>
            <a:r>
              <a:rPr kumimoji="1" lang="zh-CN" altLang="en-US" sz="3600" dirty="0">
                <a:solidFill>
                  <a:srgbClr val="0000FF"/>
                </a:solidFill>
              </a:rPr>
              <a:t>两性</a:t>
            </a:r>
            <a:endParaRPr kumimoji="1" lang="zh-CN" altLang="en-US" sz="3600" dirty="0">
              <a:solidFill>
                <a:srgbClr val="0000FF"/>
              </a:solidFill>
            </a:endParaRPr>
          </a:p>
          <a:p>
            <a:pPr>
              <a:lnSpc>
                <a:spcPct val="125000"/>
              </a:lnSpc>
            </a:pPr>
            <a:r>
              <a:rPr kumimoji="1" lang="zh-CN" altLang="en-US" sz="3600" dirty="0"/>
              <a:t>    铝易溶于稀酸，置换氢；</a:t>
            </a:r>
            <a:r>
              <a:rPr kumimoji="1" lang="zh-CN" altLang="en-US" sz="3600" dirty="0">
                <a:solidFill>
                  <a:srgbClr val="0000FF"/>
                </a:solidFill>
              </a:rPr>
              <a:t>在冷的浓硫酸及浓</a:t>
            </a:r>
            <a:r>
              <a:rPr kumimoji="1" lang="en-US" altLang="zh-CN" sz="3600" dirty="0">
                <a:solidFill>
                  <a:srgbClr val="0000FF"/>
                </a:solidFill>
              </a:rPr>
              <a:t>HNO</a:t>
            </a:r>
            <a:r>
              <a:rPr kumimoji="1" lang="en-US" altLang="zh-CN" sz="3600" baseline="-25000" dirty="0">
                <a:solidFill>
                  <a:srgbClr val="0000FF"/>
                </a:solidFill>
              </a:rPr>
              <a:t>3</a:t>
            </a:r>
            <a:r>
              <a:rPr kumimoji="1" lang="zh-CN" altLang="en-US" sz="3600" dirty="0">
                <a:solidFill>
                  <a:srgbClr val="0000FF"/>
                </a:solidFill>
              </a:rPr>
              <a:t>中钝化</a:t>
            </a:r>
            <a:endParaRPr kumimoji="1" lang="zh-CN" altLang="en-US" sz="3600" dirty="0">
              <a:solidFill>
                <a:srgbClr val="0000FF"/>
              </a:solidFill>
            </a:endParaRPr>
          </a:p>
          <a:p>
            <a:pPr>
              <a:lnSpc>
                <a:spcPct val="125000"/>
              </a:lnSpc>
            </a:pPr>
            <a:r>
              <a:rPr kumimoji="1" lang="en-US" altLang="zh-CN" sz="3600" dirty="0"/>
              <a:t>        2Al + 6H</a:t>
            </a:r>
            <a:r>
              <a:rPr kumimoji="1" lang="en-US" altLang="zh-CN" sz="3600" baseline="30000" dirty="0"/>
              <a:t>+ </a:t>
            </a:r>
            <a:r>
              <a:rPr kumimoji="1" lang="zh-CN" altLang="en-US" sz="3600" dirty="0"/>
              <a:t>＝</a:t>
            </a:r>
            <a:r>
              <a:rPr kumimoji="1" lang="en-US" altLang="zh-CN" sz="3600" dirty="0"/>
              <a:t>2Al</a:t>
            </a:r>
            <a:r>
              <a:rPr kumimoji="1" lang="en-US" altLang="zh-CN" sz="3600" baseline="30000" dirty="0"/>
              <a:t>3+ </a:t>
            </a:r>
            <a:r>
              <a:rPr kumimoji="1" lang="en-US" altLang="zh-CN" sz="3600" dirty="0"/>
              <a:t>+ 3 H</a:t>
            </a:r>
            <a:r>
              <a:rPr kumimoji="1" lang="en-US" altLang="zh-CN" sz="3600" baseline="-25000" dirty="0"/>
              <a:t>2</a:t>
            </a:r>
            <a:r>
              <a:rPr kumimoji="1" lang="en-US" altLang="zh-CN" sz="3600" dirty="0"/>
              <a:t>↑</a:t>
            </a:r>
            <a:endParaRPr kumimoji="1" lang="en-US" altLang="zh-CN" sz="3600" dirty="0"/>
          </a:p>
          <a:p>
            <a:pPr>
              <a:lnSpc>
                <a:spcPct val="125000"/>
              </a:lnSpc>
            </a:pPr>
            <a:r>
              <a:rPr kumimoji="1" lang="zh-CN" altLang="en-US" sz="3600" dirty="0"/>
              <a:t>    溶于强碱，生成</a:t>
            </a:r>
            <a:r>
              <a:rPr kumimoji="1" lang="zh-CN" altLang="en-US" sz="3600" dirty="0">
                <a:solidFill>
                  <a:srgbClr val="0000FF"/>
                </a:solidFill>
              </a:rPr>
              <a:t>铝酸</a:t>
            </a:r>
            <a:r>
              <a:rPr kumimoji="1" lang="zh-CN" altLang="en-US" sz="3600" dirty="0" smtClean="0">
                <a:solidFill>
                  <a:srgbClr val="0000FF"/>
                </a:solidFill>
              </a:rPr>
              <a:t>盐</a:t>
            </a:r>
            <a:r>
              <a:rPr kumimoji="1" lang="en-US" altLang="zh-CN" sz="3600" dirty="0" smtClean="0">
                <a:solidFill>
                  <a:srgbClr val="0000FF"/>
                </a:solidFill>
              </a:rPr>
              <a:t>(</a:t>
            </a:r>
            <a:r>
              <a:rPr kumimoji="1" lang="zh-CN" altLang="en-US" sz="3600" dirty="0" smtClean="0">
                <a:solidFill>
                  <a:srgbClr val="0000FF"/>
                </a:solidFill>
              </a:rPr>
              <a:t>或偏铝酸盐</a:t>
            </a:r>
            <a:r>
              <a:rPr kumimoji="1" lang="en-US" altLang="zh-CN" sz="3600" dirty="0" smtClean="0">
                <a:solidFill>
                  <a:srgbClr val="0000FF"/>
                </a:solidFill>
              </a:rPr>
              <a:t>)</a:t>
            </a:r>
            <a:endParaRPr kumimoji="1" lang="zh-CN" altLang="en-US" sz="3600" dirty="0">
              <a:solidFill>
                <a:srgbClr val="0000FF"/>
              </a:solidFill>
            </a:endParaRPr>
          </a:p>
          <a:p>
            <a:pPr>
              <a:lnSpc>
                <a:spcPct val="125000"/>
              </a:lnSpc>
            </a:pPr>
            <a:r>
              <a:rPr kumimoji="1" lang="en-US" altLang="zh-CN" sz="3600" dirty="0"/>
              <a:t>2Al+2 OH</a:t>
            </a:r>
            <a:r>
              <a:rPr kumimoji="1" lang="en-US" altLang="zh-CN" sz="3600" baseline="30000" dirty="0"/>
              <a:t>-</a:t>
            </a:r>
            <a:r>
              <a:rPr kumimoji="1" lang="en-US" altLang="zh-CN" sz="3600" dirty="0"/>
              <a:t>+6H</a:t>
            </a:r>
            <a:r>
              <a:rPr kumimoji="1" lang="en-US" altLang="zh-CN" sz="3600" baseline="-25000" dirty="0"/>
              <a:t>2</a:t>
            </a:r>
            <a:r>
              <a:rPr kumimoji="1" lang="en-US" altLang="zh-CN" sz="3600" dirty="0"/>
              <a:t>O</a:t>
            </a:r>
            <a:r>
              <a:rPr kumimoji="1" lang="zh-CN" altLang="en-US" sz="3600" dirty="0"/>
              <a:t>＝</a:t>
            </a:r>
            <a:r>
              <a:rPr kumimoji="1" lang="en-US" altLang="zh-CN" sz="3600" dirty="0"/>
              <a:t>2Al(OH)</a:t>
            </a:r>
            <a:r>
              <a:rPr kumimoji="1" lang="en-US" altLang="zh-CN" sz="3600" baseline="-25000" dirty="0"/>
              <a:t>4</a:t>
            </a:r>
            <a:r>
              <a:rPr kumimoji="1" lang="en-US" altLang="zh-CN" sz="3600" baseline="30000" dirty="0"/>
              <a:t>- </a:t>
            </a:r>
            <a:r>
              <a:rPr kumimoji="1" lang="en-US" altLang="zh-CN" sz="3600" dirty="0"/>
              <a:t>+3H</a:t>
            </a:r>
            <a:r>
              <a:rPr kumimoji="1" lang="en-US" altLang="zh-CN" sz="3600" baseline="-25000" dirty="0"/>
              <a:t>2</a:t>
            </a:r>
            <a:r>
              <a:rPr kumimoji="1" lang="en-US" altLang="zh-CN" sz="3600" dirty="0"/>
              <a:t>↑</a:t>
            </a:r>
            <a:endParaRPr kumimoji="1" lang="en-US" altLang="zh-CN" sz="3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45EB38DD-EEA5-4FB4-BD4D-2C6C307291A0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635907" name="Rectangle 3"/>
          <p:cNvSpPr>
            <a:spLocks noChangeArrowheads="1"/>
          </p:cNvSpPr>
          <p:nvPr/>
        </p:nvSpPr>
        <p:spPr bwMode="auto">
          <a:xfrm>
            <a:off x="900113" y="333375"/>
            <a:ext cx="7977187" cy="5607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kumimoji="1" lang="en-US" altLang="zh-CN" dirty="0"/>
              <a:t>(2) Al</a:t>
            </a:r>
            <a:r>
              <a:rPr kumimoji="1" lang="zh-CN" altLang="en-US" dirty="0"/>
              <a:t>容易与非金属单质</a:t>
            </a:r>
            <a:r>
              <a:rPr kumimoji="1" lang="en-US" altLang="zh-CN" dirty="0"/>
              <a:t>(</a:t>
            </a:r>
            <a:r>
              <a:rPr kumimoji="1" lang="zh-CN" altLang="en-US" dirty="0"/>
              <a:t>如</a:t>
            </a:r>
            <a:r>
              <a:rPr kumimoji="1" lang="en-US" altLang="zh-CN" dirty="0"/>
              <a:t>O</a:t>
            </a:r>
            <a:r>
              <a:rPr kumimoji="1" lang="en-US" altLang="zh-CN" baseline="-25000" dirty="0"/>
              <a:t>2</a:t>
            </a:r>
            <a:r>
              <a:rPr kumimoji="1" lang="zh-CN" altLang="en-US" dirty="0"/>
              <a:t>、</a:t>
            </a:r>
            <a:r>
              <a:rPr kumimoji="1" lang="en-US" altLang="zh-CN" dirty="0"/>
              <a:t>X</a:t>
            </a:r>
            <a:r>
              <a:rPr kumimoji="1" lang="en-US" altLang="zh-CN" baseline="-25000" dirty="0"/>
              <a:t>2</a:t>
            </a:r>
            <a:r>
              <a:rPr kumimoji="1" lang="zh-CN" altLang="en-US" dirty="0"/>
              <a:t>等</a:t>
            </a:r>
            <a:r>
              <a:rPr kumimoji="1" lang="en-US" altLang="zh-CN" dirty="0"/>
              <a:t>)</a:t>
            </a:r>
            <a:r>
              <a:rPr kumimoji="1" lang="zh-CN" altLang="en-US" dirty="0"/>
              <a:t>反应</a:t>
            </a:r>
            <a:endParaRPr kumimoji="1" lang="zh-CN" altLang="en-US" dirty="0"/>
          </a:p>
          <a:p>
            <a:pPr>
              <a:lnSpc>
                <a:spcPct val="140000"/>
              </a:lnSpc>
            </a:pPr>
            <a:r>
              <a:rPr kumimoji="1" lang="zh-CN" altLang="en-US" dirty="0"/>
              <a:t>      </a:t>
            </a:r>
            <a:r>
              <a:rPr kumimoji="1" lang="en-US" altLang="zh-CN" dirty="0"/>
              <a:t>2Al </a:t>
            </a:r>
            <a:r>
              <a:rPr kumimoji="1" lang="zh-CN" altLang="en-US" dirty="0"/>
              <a:t>＋</a:t>
            </a:r>
            <a:r>
              <a:rPr kumimoji="1" lang="en-US" altLang="zh-CN" dirty="0"/>
              <a:t>3 X</a:t>
            </a:r>
            <a:r>
              <a:rPr kumimoji="1" lang="en-US" altLang="zh-CN" baseline="-25000" dirty="0"/>
              <a:t>2</a:t>
            </a:r>
            <a:r>
              <a:rPr kumimoji="1" lang="zh-CN" altLang="en-US" dirty="0"/>
              <a:t>＝</a:t>
            </a:r>
            <a:r>
              <a:rPr kumimoji="1" lang="en-US" altLang="zh-CN" dirty="0"/>
              <a:t>2 AlX</a:t>
            </a:r>
            <a:r>
              <a:rPr kumimoji="1" lang="en-US" altLang="zh-CN" baseline="-25000" dirty="0"/>
              <a:t>3 </a:t>
            </a:r>
            <a:r>
              <a:rPr kumimoji="1" lang="en-US" altLang="zh-CN" dirty="0"/>
              <a:t>     </a:t>
            </a:r>
            <a:endParaRPr kumimoji="1" lang="en-US" altLang="zh-CN" dirty="0"/>
          </a:p>
          <a:p>
            <a:pPr>
              <a:lnSpc>
                <a:spcPct val="140000"/>
              </a:lnSpc>
            </a:pPr>
            <a:r>
              <a:rPr kumimoji="1" lang="en-US" altLang="zh-CN" dirty="0"/>
              <a:t>      4Al </a:t>
            </a:r>
            <a:r>
              <a:rPr kumimoji="1" lang="zh-CN" altLang="en-US" dirty="0"/>
              <a:t>＋</a:t>
            </a:r>
            <a:r>
              <a:rPr kumimoji="1" lang="en-US" altLang="zh-CN" dirty="0"/>
              <a:t>3 O</a:t>
            </a:r>
            <a:r>
              <a:rPr kumimoji="1" lang="en-US" altLang="zh-CN" baseline="-25000" dirty="0"/>
              <a:t>2 </a:t>
            </a:r>
            <a:r>
              <a:rPr kumimoji="1" lang="zh-CN" altLang="en-US" dirty="0"/>
              <a:t>＝</a:t>
            </a:r>
            <a:r>
              <a:rPr kumimoji="1" lang="en-US" altLang="zh-CN" dirty="0"/>
              <a:t>2 Al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O</a:t>
            </a:r>
            <a:r>
              <a:rPr kumimoji="1" lang="en-US" altLang="zh-CN" baseline="-25000" dirty="0"/>
              <a:t>3</a:t>
            </a:r>
            <a:endParaRPr kumimoji="1" lang="en-US" altLang="zh-CN" dirty="0"/>
          </a:p>
          <a:p>
            <a:pPr>
              <a:lnSpc>
                <a:spcPct val="140000"/>
              </a:lnSpc>
            </a:pPr>
            <a:r>
              <a:rPr kumimoji="1" lang="en-US" altLang="zh-CN" dirty="0"/>
              <a:t>      </a:t>
            </a:r>
            <a:r>
              <a:rPr kumimoji="1" lang="en-US" altLang="zh-CN" dirty="0">
                <a:solidFill>
                  <a:srgbClr val="FF0000"/>
                </a:solidFill>
              </a:rPr>
              <a:t>2Al </a:t>
            </a:r>
            <a:r>
              <a:rPr kumimoji="1" lang="zh-CN" altLang="en-US" dirty="0">
                <a:solidFill>
                  <a:srgbClr val="FF0000"/>
                </a:solidFill>
              </a:rPr>
              <a:t>＋</a:t>
            </a:r>
            <a:r>
              <a:rPr kumimoji="1" lang="en-US" altLang="zh-CN" dirty="0">
                <a:solidFill>
                  <a:srgbClr val="FF0000"/>
                </a:solidFill>
              </a:rPr>
              <a:t>3 S </a:t>
            </a:r>
            <a:r>
              <a:rPr kumimoji="1" lang="zh-CN" altLang="en-US" dirty="0">
                <a:solidFill>
                  <a:srgbClr val="FF0000"/>
                </a:solidFill>
              </a:rPr>
              <a:t>＝</a:t>
            </a:r>
            <a:r>
              <a:rPr kumimoji="1" lang="en-US" altLang="zh-CN" dirty="0">
                <a:solidFill>
                  <a:srgbClr val="FF0000"/>
                </a:solidFill>
              </a:rPr>
              <a:t>2 Al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2</a:t>
            </a:r>
            <a:r>
              <a:rPr kumimoji="1" lang="en-US" altLang="zh-CN" dirty="0">
                <a:solidFill>
                  <a:srgbClr val="FF0000"/>
                </a:solidFill>
              </a:rPr>
              <a:t>S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3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>
              <a:lnSpc>
                <a:spcPct val="140000"/>
              </a:lnSpc>
            </a:pPr>
            <a:r>
              <a:rPr kumimoji="1" lang="en-US" altLang="zh-CN" dirty="0"/>
              <a:t>    </a:t>
            </a:r>
            <a:r>
              <a:rPr kumimoji="1" lang="zh-CN" altLang="en-US" dirty="0">
                <a:solidFill>
                  <a:srgbClr val="0000FF"/>
                </a:solidFill>
              </a:rPr>
              <a:t>铝的亲氧性：</a:t>
            </a:r>
            <a:r>
              <a:rPr kumimoji="1" lang="zh-CN" altLang="en-US" dirty="0"/>
              <a:t>接触空气后，表面立即形成一层</a:t>
            </a:r>
            <a:r>
              <a:rPr kumimoji="1" lang="zh-CN" altLang="en-US" dirty="0">
                <a:solidFill>
                  <a:srgbClr val="0000CC"/>
                </a:solidFill>
              </a:rPr>
              <a:t>致密氧化膜</a:t>
            </a:r>
            <a:r>
              <a:rPr kumimoji="1" lang="zh-CN" altLang="en-US" dirty="0"/>
              <a:t>；破坏氧化膜后，活性增强。</a:t>
            </a:r>
            <a:endParaRPr kumimoji="1" lang="zh-CN" altLang="en-US" dirty="0"/>
          </a:p>
          <a:p>
            <a:pPr>
              <a:lnSpc>
                <a:spcPct val="140000"/>
              </a:lnSpc>
            </a:pPr>
            <a:r>
              <a:rPr kumimoji="1" lang="zh-CN" altLang="en-US" dirty="0"/>
              <a:t>    </a:t>
            </a:r>
            <a:r>
              <a:rPr kumimoji="1" lang="zh-CN" altLang="en-US" dirty="0">
                <a:solidFill>
                  <a:srgbClr val="0000FF"/>
                </a:solidFill>
              </a:rPr>
              <a:t>铝还能夺取化合物中的氧且大量放热</a:t>
            </a:r>
            <a:endParaRPr kumimoji="1" lang="en-US" altLang="zh-CN" dirty="0">
              <a:solidFill>
                <a:srgbClr val="0000FF"/>
              </a:solidFill>
            </a:endParaRPr>
          </a:p>
          <a:p>
            <a:pPr>
              <a:lnSpc>
                <a:spcPct val="140000"/>
              </a:lnSpc>
            </a:pPr>
            <a:r>
              <a:rPr kumimoji="1" lang="en-US" altLang="zh-CN" dirty="0">
                <a:solidFill>
                  <a:srgbClr val="0000FF"/>
                </a:solidFill>
              </a:rPr>
              <a:t>                                 </a:t>
            </a:r>
            <a:r>
              <a:rPr kumimoji="1" lang="en-US" altLang="zh-CN" dirty="0"/>
              <a:t>—— </a:t>
            </a:r>
            <a:r>
              <a:rPr kumimoji="1" lang="zh-CN" altLang="en-US" dirty="0">
                <a:solidFill>
                  <a:srgbClr val="FF0000"/>
                </a:solidFill>
              </a:rPr>
              <a:t>铝热反应</a:t>
            </a:r>
            <a:endParaRPr kumimoji="1"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5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5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5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5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ChangeArrowheads="1"/>
          </p:cNvSpPr>
          <p:nvPr/>
        </p:nvSpPr>
        <p:spPr bwMode="auto">
          <a:xfrm>
            <a:off x="1116013" y="765175"/>
            <a:ext cx="7497762" cy="437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3600" dirty="0">
                <a:solidFill>
                  <a:srgbClr val="0000FF"/>
                </a:solidFill>
              </a:rPr>
              <a:t>(3) </a:t>
            </a:r>
            <a:r>
              <a:rPr kumimoji="1" lang="zh-CN" altLang="en-US" sz="3600" dirty="0">
                <a:solidFill>
                  <a:srgbClr val="0000FF"/>
                </a:solidFill>
              </a:rPr>
              <a:t>与水反应</a:t>
            </a:r>
            <a:r>
              <a:rPr kumimoji="1" lang="zh-CN" altLang="en-US" sz="3600" dirty="0"/>
              <a:t>：</a:t>
            </a:r>
            <a:endParaRPr kumimoji="1" lang="zh-CN" altLang="en-US" sz="3600" dirty="0"/>
          </a:p>
          <a:p>
            <a:pPr>
              <a:lnSpc>
                <a:spcPct val="130000"/>
              </a:lnSpc>
            </a:pPr>
            <a:r>
              <a:rPr kumimoji="1" lang="zh-CN" altLang="en-US" sz="3600" dirty="0"/>
              <a:t>        </a:t>
            </a:r>
            <a:r>
              <a:rPr kumimoji="1" lang="en-US" altLang="zh-CN" sz="3600" dirty="0"/>
              <a:t>2Al</a:t>
            </a:r>
            <a:r>
              <a:rPr kumimoji="1" lang="zh-CN" altLang="en-US" sz="3600" dirty="0"/>
              <a:t>＋</a:t>
            </a:r>
            <a:r>
              <a:rPr kumimoji="1" lang="en-US" altLang="zh-CN" sz="3600" dirty="0"/>
              <a:t>6H</a:t>
            </a:r>
            <a:r>
              <a:rPr kumimoji="1" lang="en-US" altLang="zh-CN" sz="3600" baseline="-25000" dirty="0"/>
              <a:t>2</a:t>
            </a:r>
            <a:r>
              <a:rPr kumimoji="1" lang="en-US" altLang="zh-CN" sz="3600" dirty="0"/>
              <a:t>O</a:t>
            </a:r>
            <a:r>
              <a:rPr kumimoji="1" lang="zh-CN" altLang="en-US" sz="3600" dirty="0"/>
              <a:t>＝</a:t>
            </a:r>
            <a:r>
              <a:rPr kumimoji="1" lang="en-US" altLang="zh-CN" sz="3600" dirty="0"/>
              <a:t>2Al(OH)</a:t>
            </a:r>
            <a:r>
              <a:rPr kumimoji="1" lang="en-US" altLang="zh-CN" sz="3600" baseline="-25000" dirty="0"/>
              <a:t>3</a:t>
            </a:r>
            <a:r>
              <a:rPr kumimoji="1" lang="zh-CN" altLang="en-US" sz="3600" dirty="0"/>
              <a:t>＋</a:t>
            </a:r>
            <a:r>
              <a:rPr kumimoji="1" lang="en-US" altLang="zh-CN" sz="3600" dirty="0"/>
              <a:t>3H</a:t>
            </a:r>
            <a:r>
              <a:rPr kumimoji="1" lang="en-US" altLang="zh-CN" sz="3600" baseline="-25000" dirty="0"/>
              <a:t>2</a:t>
            </a:r>
            <a:r>
              <a:rPr kumimoji="1" lang="en-US" altLang="zh-CN" sz="3600" dirty="0"/>
              <a:t>↑</a:t>
            </a:r>
            <a:endParaRPr kumimoji="1" lang="en-US" altLang="zh-CN" sz="3600" dirty="0"/>
          </a:p>
          <a:p>
            <a:pPr>
              <a:lnSpc>
                <a:spcPct val="130000"/>
              </a:lnSpc>
            </a:pPr>
            <a:r>
              <a:rPr kumimoji="1" lang="en-US" altLang="zh-CN" sz="3600" dirty="0"/>
              <a:t>      </a:t>
            </a:r>
            <a:endParaRPr kumimoji="1" lang="en-US" altLang="zh-CN" sz="3600" dirty="0"/>
          </a:p>
          <a:p>
            <a:pPr>
              <a:lnSpc>
                <a:spcPct val="130000"/>
              </a:lnSpc>
            </a:pPr>
            <a:r>
              <a:rPr kumimoji="1" lang="en-US" altLang="zh-CN" sz="3600" dirty="0"/>
              <a:t>     </a:t>
            </a:r>
            <a:r>
              <a:rPr kumimoji="1" lang="zh-CN" altLang="en-US" sz="3600" dirty="0"/>
              <a:t>用</a:t>
            </a:r>
            <a:r>
              <a:rPr kumimoji="1" lang="zh-CN" altLang="en-US" sz="3600" dirty="0">
                <a:solidFill>
                  <a:srgbClr val="0000FF"/>
                </a:solidFill>
              </a:rPr>
              <a:t>汞盐</a:t>
            </a:r>
            <a:r>
              <a:rPr kumimoji="1" lang="zh-CN" altLang="en-US" sz="3600" dirty="0"/>
              <a:t>处理铝表面</a:t>
            </a:r>
            <a:r>
              <a:rPr kumimoji="1" lang="en-US" altLang="zh-CN" sz="3600" dirty="0"/>
              <a:t>(</a:t>
            </a:r>
            <a:r>
              <a:rPr kumimoji="1" lang="zh-CN" altLang="en-US" sz="3600" dirty="0" smtClean="0">
                <a:solidFill>
                  <a:srgbClr val="0000CC"/>
                </a:solidFill>
              </a:rPr>
              <a:t>形成</a:t>
            </a:r>
            <a:r>
              <a:rPr kumimoji="1" lang="en-US" altLang="zh-CN" sz="3600" dirty="0" smtClean="0">
                <a:solidFill>
                  <a:srgbClr val="0000CC"/>
                </a:solidFill>
              </a:rPr>
              <a:t>Al-Hg</a:t>
            </a:r>
            <a:r>
              <a:rPr kumimoji="1" lang="zh-CN" altLang="en-US" sz="3600" dirty="0" smtClean="0">
                <a:solidFill>
                  <a:srgbClr val="0000CC"/>
                </a:solidFill>
              </a:rPr>
              <a:t>齐</a:t>
            </a:r>
            <a:r>
              <a:rPr kumimoji="1" lang="en-US" altLang="zh-CN" sz="3600" dirty="0" smtClean="0"/>
              <a:t>)</a:t>
            </a:r>
            <a:r>
              <a:rPr kumimoji="1" lang="zh-CN" altLang="en-US" sz="3600" dirty="0"/>
              <a:t>，在空气中迅速长出铝毛</a:t>
            </a:r>
            <a:r>
              <a:rPr kumimoji="1" lang="en-US" altLang="zh-CN" sz="3600" dirty="0"/>
              <a:t>(</a:t>
            </a:r>
            <a:r>
              <a:rPr kumimoji="1" lang="en-US" altLang="zh-CN" sz="3600" dirty="0">
                <a:solidFill>
                  <a:srgbClr val="FF0000"/>
                </a:solidFill>
              </a:rPr>
              <a:t>Al</a:t>
            </a:r>
            <a:r>
              <a:rPr kumimoji="1" lang="en-US" altLang="zh-CN" sz="3600" baseline="-25000" dirty="0">
                <a:solidFill>
                  <a:srgbClr val="FF0000"/>
                </a:solidFill>
              </a:rPr>
              <a:t>2</a:t>
            </a:r>
            <a:r>
              <a:rPr kumimoji="1" lang="en-US" altLang="zh-CN" sz="3600" dirty="0">
                <a:solidFill>
                  <a:srgbClr val="FF0000"/>
                </a:solidFill>
              </a:rPr>
              <a:t>O</a:t>
            </a:r>
            <a:r>
              <a:rPr kumimoji="1" lang="en-US" altLang="zh-CN" sz="3600" baseline="-25000" dirty="0">
                <a:solidFill>
                  <a:srgbClr val="FF0000"/>
                </a:solidFill>
              </a:rPr>
              <a:t>3</a:t>
            </a:r>
            <a:r>
              <a:rPr kumimoji="1" lang="en-US" altLang="zh-CN" sz="3600" baseline="-25000" dirty="0"/>
              <a:t> </a:t>
            </a:r>
            <a:r>
              <a:rPr kumimoji="1" lang="en-US" altLang="zh-CN" sz="3600" dirty="0"/>
              <a:t>)</a:t>
            </a:r>
            <a:r>
              <a:rPr kumimoji="1" lang="zh-CN" altLang="en-US" sz="3600" dirty="0"/>
              <a:t>，放在水中会剧烈反应放出氢气。</a:t>
            </a:r>
            <a:endParaRPr kumimoji="1" lang="zh-CN" altLang="en-US" sz="3600" dirty="0"/>
          </a:p>
        </p:txBody>
      </p:sp>
      <p:sp>
        <p:nvSpPr>
          <p:cNvPr id="92162" name="Rectangle 4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713B7D7E-276C-4328-820B-6F80EE63EFFC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pic>
        <p:nvPicPr>
          <p:cNvPr id="4" name="Picture 6" descr="b16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73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Text Box 2"/>
          <p:cNvSpPr txBox="1">
            <a:spLocks noChangeArrowheads="1"/>
          </p:cNvSpPr>
          <p:nvPr/>
        </p:nvSpPr>
        <p:spPr bwMode="auto">
          <a:xfrm>
            <a:off x="1158875" y="1009650"/>
            <a:ext cx="413385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>
                <a:solidFill>
                  <a:srgbClr val="0000FF"/>
                </a:solidFill>
              </a:rPr>
              <a:t>1. </a:t>
            </a:r>
            <a:r>
              <a:rPr kumimoji="1" lang="zh-CN" altLang="en-US" sz="3600">
                <a:solidFill>
                  <a:srgbClr val="0000FF"/>
                </a:solidFill>
              </a:rPr>
              <a:t>氧化物</a:t>
            </a:r>
            <a:r>
              <a:rPr kumimoji="1" lang="en-US" altLang="zh-CN" sz="3600">
                <a:solidFill>
                  <a:srgbClr val="0000FF"/>
                </a:solidFill>
              </a:rPr>
              <a:t>/</a:t>
            </a:r>
            <a:r>
              <a:rPr kumimoji="1" lang="zh-CN" altLang="en-US" sz="3600">
                <a:solidFill>
                  <a:srgbClr val="0000FF"/>
                </a:solidFill>
              </a:rPr>
              <a:t>氢氧化物</a:t>
            </a:r>
            <a:endParaRPr kumimoji="1" lang="zh-CN" altLang="en-US" sz="3600">
              <a:solidFill>
                <a:srgbClr val="0000FF"/>
              </a:solidFill>
            </a:endParaRPr>
          </a:p>
        </p:txBody>
      </p:sp>
      <p:sp>
        <p:nvSpPr>
          <p:cNvPr id="637955" name="Rectangle 3"/>
          <p:cNvSpPr>
            <a:spLocks noChangeArrowheads="1"/>
          </p:cNvSpPr>
          <p:nvPr/>
        </p:nvSpPr>
        <p:spPr bwMode="auto">
          <a:xfrm>
            <a:off x="1065213" y="2060575"/>
            <a:ext cx="7843837" cy="3786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rgbClr val="0000FF"/>
                </a:solidFill>
              </a:rPr>
              <a:t>   Al</a:t>
            </a:r>
            <a:r>
              <a:rPr kumimoji="1" lang="en-US" altLang="zh-CN" baseline="-25000" dirty="0">
                <a:solidFill>
                  <a:srgbClr val="0000FF"/>
                </a:solidFill>
              </a:rPr>
              <a:t>2</a:t>
            </a:r>
            <a:r>
              <a:rPr kumimoji="1" lang="en-US" altLang="zh-CN" dirty="0">
                <a:solidFill>
                  <a:srgbClr val="0000FF"/>
                </a:solidFill>
              </a:rPr>
              <a:t>O</a:t>
            </a:r>
            <a:r>
              <a:rPr kumimoji="1" lang="en-US" altLang="zh-CN" baseline="-25000" dirty="0">
                <a:solidFill>
                  <a:srgbClr val="0000FF"/>
                </a:solidFill>
              </a:rPr>
              <a:t>3</a:t>
            </a:r>
            <a:r>
              <a:rPr kumimoji="1" lang="zh-CN" altLang="en-US" dirty="0" smtClean="0"/>
              <a:t>：难</a:t>
            </a:r>
            <a:r>
              <a:rPr kumimoji="1" lang="zh-CN" altLang="en-US" dirty="0"/>
              <a:t>溶于水的白色粉末，熔点很高</a:t>
            </a:r>
            <a:r>
              <a:rPr kumimoji="1" lang="en-US" altLang="zh-CN" dirty="0"/>
              <a:t>(2273 </a:t>
            </a:r>
            <a:r>
              <a:rPr kumimoji="1" lang="en-US" altLang="zh-CN" dirty="0" smtClean="0"/>
              <a:t>K，</a:t>
            </a:r>
            <a:r>
              <a:rPr kumimoji="1" lang="zh-CN" altLang="en-US" dirty="0" smtClean="0"/>
              <a:t>难熔</a:t>
            </a:r>
            <a:r>
              <a:rPr kumimoji="1" lang="en-US" altLang="zh-CN" dirty="0" smtClean="0"/>
              <a:t>)</a:t>
            </a:r>
            <a:r>
              <a:rPr kumimoji="1" lang="zh-CN" altLang="en-US" dirty="0"/>
              <a:t>、硬度</a:t>
            </a:r>
            <a:r>
              <a:rPr kumimoji="1" lang="zh-CN" altLang="en-US" dirty="0" smtClean="0"/>
              <a:t>很大；两性氧化物</a:t>
            </a:r>
            <a:r>
              <a:rPr kumimoji="1" lang="zh-CN" altLang="en-US" dirty="0"/>
              <a:t>，可与酸</a:t>
            </a:r>
            <a:r>
              <a:rPr kumimoji="1" lang="en-US" altLang="zh-CN" dirty="0"/>
              <a:t>/</a:t>
            </a:r>
            <a:r>
              <a:rPr kumimoji="1" lang="zh-CN" altLang="en-US" dirty="0"/>
              <a:t>碱反应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en-US" altLang="zh-CN" dirty="0"/>
              <a:t>    </a:t>
            </a:r>
            <a:r>
              <a:rPr kumimoji="1" lang="zh-CN" altLang="en-US" dirty="0"/>
              <a:t>多种变体，</a:t>
            </a:r>
            <a:r>
              <a:rPr kumimoji="1" lang="zh-CN" altLang="en-US" dirty="0">
                <a:solidFill>
                  <a:srgbClr val="FF0000"/>
                </a:solidFill>
                <a:sym typeface="Symbol" panose="05050102010706020507" pitchFamily="18" charset="2"/>
              </a:rPr>
              <a:t></a:t>
            </a:r>
            <a:r>
              <a:rPr kumimoji="1"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-</a:t>
            </a:r>
            <a:r>
              <a:rPr kumimoji="1" lang="zh-CN" altLang="en-US" dirty="0">
                <a:solidFill>
                  <a:srgbClr val="FF0000"/>
                </a:solidFill>
                <a:sym typeface="Symbol" panose="05050102010706020507" pitchFamily="18" charset="2"/>
              </a:rPr>
              <a:t>、</a:t>
            </a:r>
            <a:r>
              <a:rPr kumimoji="1"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-</a:t>
            </a:r>
            <a:r>
              <a:rPr kumimoji="1" lang="zh-CN" altLang="en-US" dirty="0">
                <a:solidFill>
                  <a:srgbClr val="FF0000"/>
                </a:solidFill>
              </a:rPr>
              <a:t>和</a:t>
            </a:r>
            <a:r>
              <a:rPr kumimoji="1" lang="zh-CN" altLang="en-US" dirty="0">
                <a:solidFill>
                  <a:srgbClr val="FF0000"/>
                </a:solidFill>
                <a:sym typeface="Symbol" panose="05050102010706020507" pitchFamily="18" charset="2"/>
              </a:rPr>
              <a:t></a:t>
            </a:r>
            <a:r>
              <a:rPr kumimoji="1" lang="en-US" altLang="zh-CN" dirty="0">
                <a:solidFill>
                  <a:srgbClr val="FF0000"/>
                </a:solidFill>
              </a:rPr>
              <a:t>-Al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2</a:t>
            </a:r>
            <a:r>
              <a:rPr kumimoji="1" lang="en-US" altLang="zh-CN" dirty="0">
                <a:solidFill>
                  <a:srgbClr val="FF0000"/>
                </a:solidFill>
              </a:rPr>
              <a:t>O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3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zh-CN" altLang="en-US" dirty="0"/>
              <a:t>　</a:t>
            </a:r>
            <a:r>
              <a:rPr kumimoji="1" lang="zh-CN" altLang="en-US" dirty="0">
                <a:solidFill>
                  <a:srgbClr val="FF0000"/>
                </a:solidFill>
              </a:rPr>
              <a:t>刚玉</a:t>
            </a:r>
            <a:r>
              <a:rPr kumimoji="1" lang="zh-CN" altLang="en-US" dirty="0">
                <a:solidFill>
                  <a:srgbClr val="0000FF"/>
                </a:solidFill>
              </a:rPr>
              <a:t>：</a:t>
            </a:r>
            <a:r>
              <a:rPr kumimoji="1" lang="zh-CN" altLang="en-US" dirty="0">
                <a:solidFill>
                  <a:srgbClr val="0000FF"/>
                </a:solidFill>
                <a:sym typeface="Symbol" panose="05050102010706020507" pitchFamily="18" charset="2"/>
              </a:rPr>
              <a:t></a:t>
            </a:r>
            <a:r>
              <a:rPr kumimoji="1" lang="en-US" altLang="zh-CN" dirty="0">
                <a:solidFill>
                  <a:srgbClr val="0000FF"/>
                </a:solidFill>
              </a:rPr>
              <a:t>-Al</a:t>
            </a:r>
            <a:r>
              <a:rPr kumimoji="1" lang="en-US" altLang="zh-CN" baseline="-25000" dirty="0">
                <a:solidFill>
                  <a:srgbClr val="0000FF"/>
                </a:solidFill>
              </a:rPr>
              <a:t>2</a:t>
            </a:r>
            <a:r>
              <a:rPr kumimoji="1" lang="en-US" altLang="zh-CN" dirty="0">
                <a:solidFill>
                  <a:srgbClr val="0000FF"/>
                </a:solidFill>
              </a:rPr>
              <a:t>O</a:t>
            </a:r>
            <a:r>
              <a:rPr kumimoji="1" lang="en-US" altLang="zh-CN" baseline="-25000" dirty="0">
                <a:solidFill>
                  <a:srgbClr val="0000FF"/>
                </a:solidFill>
              </a:rPr>
              <a:t>3</a:t>
            </a:r>
            <a:r>
              <a:rPr kumimoji="1" lang="zh-CN" altLang="en-US" dirty="0"/>
              <a:t>，</a:t>
            </a:r>
            <a:r>
              <a:rPr kumimoji="1" lang="zh-CN" altLang="en-US" dirty="0">
                <a:solidFill>
                  <a:srgbClr val="0000CC"/>
                </a:solidFill>
              </a:rPr>
              <a:t>掺杂后显现不同颜色。</a:t>
            </a:r>
            <a:endParaRPr kumimoji="1" lang="zh-CN" altLang="en-US" dirty="0">
              <a:solidFill>
                <a:srgbClr val="0000CC"/>
              </a:solidFill>
            </a:endParaRPr>
          </a:p>
        </p:txBody>
      </p:sp>
      <p:sp>
        <p:nvSpPr>
          <p:cNvPr id="93187" name="Rectangle 4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37953A91-F822-48A1-AC4D-9EF33304A15E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93188" name="Rectangle 6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976313" y="157163"/>
            <a:ext cx="454501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4000">
                <a:solidFill>
                  <a:srgbClr val="111111"/>
                </a:solidFill>
              </a:rPr>
              <a:t>9.2.3 </a:t>
            </a:r>
            <a:r>
              <a:rPr lang="zh-CN" altLang="en-US" sz="4000">
                <a:solidFill>
                  <a:srgbClr val="111111"/>
                </a:solidFill>
              </a:rPr>
              <a:t>铝分族化合物 </a:t>
            </a:r>
            <a:endParaRPr lang="zh-CN" altLang="en-US" sz="4000">
              <a:solidFill>
                <a:srgbClr val="11111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ChangeArrowheads="1"/>
          </p:cNvSpPr>
          <p:nvPr/>
        </p:nvSpPr>
        <p:spPr bwMode="auto">
          <a:xfrm>
            <a:off x="1116013" y="476250"/>
            <a:ext cx="7264400" cy="684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>
                <a:solidFill>
                  <a:srgbClr val="0000FF"/>
                </a:solidFill>
              </a:rPr>
              <a:t>氧化铝晶体因含有杂质而呈现鲜明颜色</a:t>
            </a:r>
            <a:endParaRPr lang="zh-CN" altLang="en-US">
              <a:solidFill>
                <a:srgbClr val="0000FF"/>
              </a:solidFill>
            </a:endParaRPr>
          </a:p>
        </p:txBody>
      </p:sp>
      <p:pic>
        <p:nvPicPr>
          <p:cNvPr id="638979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3700" y="1412875"/>
            <a:ext cx="8642350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8980" name="Text Box 4"/>
          <p:cNvSpPr txBox="1">
            <a:spLocks noChangeArrowheads="1"/>
          </p:cNvSpPr>
          <p:nvPr/>
        </p:nvSpPr>
        <p:spPr bwMode="auto">
          <a:xfrm>
            <a:off x="576263" y="5084763"/>
            <a:ext cx="874871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dirty="0">
                <a:solidFill>
                  <a:srgbClr val="FF0000"/>
                </a:solidFill>
              </a:rPr>
              <a:t>红宝石</a:t>
            </a:r>
            <a:r>
              <a:rPr kumimoji="1" lang="en-US" altLang="zh-CN" dirty="0">
                <a:solidFill>
                  <a:srgbClr val="FF0000"/>
                </a:solidFill>
              </a:rPr>
              <a:t>(Cr</a:t>
            </a:r>
            <a:r>
              <a:rPr kumimoji="1" lang="en-US" altLang="zh-CN" baseline="30000" dirty="0">
                <a:solidFill>
                  <a:srgbClr val="FF0000"/>
                </a:solidFill>
              </a:rPr>
              <a:t>3+</a:t>
            </a:r>
            <a:r>
              <a:rPr kumimoji="1" lang="en-US" altLang="zh-CN" dirty="0">
                <a:solidFill>
                  <a:srgbClr val="FF0000"/>
                </a:solidFill>
              </a:rPr>
              <a:t>)</a:t>
            </a:r>
            <a:r>
              <a:rPr kumimoji="1" lang="en-US" altLang="zh-CN" dirty="0"/>
              <a:t>  </a:t>
            </a:r>
            <a:r>
              <a:rPr kumimoji="1" lang="zh-CN" altLang="en-US" dirty="0">
                <a:solidFill>
                  <a:srgbClr val="0000FF"/>
                </a:solidFill>
              </a:rPr>
              <a:t>蓝宝石</a:t>
            </a:r>
            <a:r>
              <a:rPr kumimoji="1" lang="en-US" altLang="zh-CN" dirty="0">
                <a:solidFill>
                  <a:srgbClr val="0000FF"/>
                </a:solidFill>
              </a:rPr>
              <a:t>(Fe</a:t>
            </a:r>
            <a:r>
              <a:rPr kumimoji="1" lang="en-US" altLang="zh-CN" baseline="30000" dirty="0">
                <a:solidFill>
                  <a:srgbClr val="0000FF"/>
                </a:solidFill>
              </a:rPr>
              <a:t>3</a:t>
            </a:r>
            <a:r>
              <a:rPr kumimoji="1" lang="en-US" altLang="zh-CN" baseline="30000" dirty="0" smtClean="0">
                <a:solidFill>
                  <a:srgbClr val="0000FF"/>
                </a:solidFill>
              </a:rPr>
              <a:t>+</a:t>
            </a:r>
            <a:r>
              <a:rPr kumimoji="1" lang="en-US" altLang="zh-CN" dirty="0" smtClean="0">
                <a:solidFill>
                  <a:srgbClr val="0000FF"/>
                </a:solidFill>
              </a:rPr>
              <a:t>/Cr</a:t>
            </a:r>
            <a:r>
              <a:rPr kumimoji="1" lang="en-US" altLang="zh-CN" baseline="30000" dirty="0" smtClean="0">
                <a:solidFill>
                  <a:srgbClr val="0000FF"/>
                </a:solidFill>
              </a:rPr>
              <a:t>3</a:t>
            </a:r>
            <a:r>
              <a:rPr kumimoji="1" lang="en-US" altLang="zh-CN" baseline="30000" dirty="0">
                <a:solidFill>
                  <a:srgbClr val="0000FF"/>
                </a:solidFill>
              </a:rPr>
              <a:t>+</a:t>
            </a:r>
            <a:r>
              <a:rPr kumimoji="1" lang="en-US" altLang="zh-CN" dirty="0">
                <a:solidFill>
                  <a:srgbClr val="0000FF"/>
                </a:solidFill>
              </a:rPr>
              <a:t>)</a:t>
            </a:r>
            <a:r>
              <a:rPr kumimoji="1" lang="en-US" altLang="zh-CN" dirty="0"/>
              <a:t>  </a:t>
            </a:r>
            <a:r>
              <a:rPr kumimoji="1" lang="zh-CN" altLang="en-US" dirty="0">
                <a:solidFill>
                  <a:srgbClr val="CC6600"/>
                </a:solidFill>
              </a:rPr>
              <a:t>黄玉</a:t>
            </a:r>
            <a:r>
              <a:rPr kumimoji="1" lang="en-US" altLang="zh-CN" dirty="0">
                <a:solidFill>
                  <a:srgbClr val="CC6600"/>
                </a:solidFill>
              </a:rPr>
              <a:t>/</a:t>
            </a:r>
            <a:r>
              <a:rPr kumimoji="1" lang="zh-CN" altLang="en-US" dirty="0">
                <a:solidFill>
                  <a:srgbClr val="CC6600"/>
                </a:solidFill>
              </a:rPr>
              <a:t>黄晶</a:t>
            </a:r>
            <a:r>
              <a:rPr kumimoji="1" lang="en-US" altLang="zh-CN" dirty="0">
                <a:solidFill>
                  <a:srgbClr val="CC6600"/>
                </a:solidFill>
              </a:rPr>
              <a:t>(Fe</a:t>
            </a:r>
            <a:r>
              <a:rPr kumimoji="1" lang="en-US" altLang="zh-CN" baseline="30000" dirty="0">
                <a:solidFill>
                  <a:srgbClr val="CC6600"/>
                </a:solidFill>
              </a:rPr>
              <a:t>3+</a:t>
            </a:r>
            <a:r>
              <a:rPr kumimoji="1" lang="en-US" altLang="zh-CN" dirty="0">
                <a:solidFill>
                  <a:srgbClr val="CC6600"/>
                </a:solidFill>
              </a:rPr>
              <a:t>)</a:t>
            </a:r>
            <a:endParaRPr kumimoji="1" lang="en-US" altLang="zh-CN" dirty="0"/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DA79E324-2E33-43C6-B85C-EB83373B91EC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3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3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3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6902C630-2ADA-4D0B-9CF8-41E0116BEEA0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graphicFrame>
        <p:nvGraphicFramePr>
          <p:cNvPr id="4" name="Group 26"/>
          <p:cNvGraphicFramePr>
            <a:graphicFrameLocks noGrp="1"/>
          </p:cNvGraphicFramePr>
          <p:nvPr>
            <p:ph/>
          </p:nvPr>
        </p:nvGraphicFramePr>
        <p:xfrm>
          <a:off x="863600" y="981075"/>
          <a:ext cx="8012113" cy="4450032"/>
        </p:xfrm>
        <a:graphic>
          <a:graphicData uri="http://schemas.openxmlformats.org/drawingml/2006/table">
            <a:tbl>
              <a:tblPr/>
              <a:tblGrid>
                <a:gridCol w="2880600"/>
                <a:gridCol w="2172167"/>
                <a:gridCol w="2959346"/>
              </a:tblGrid>
              <a:tr h="700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α-Al</a:t>
                      </a:r>
                      <a:r>
                        <a:rPr kumimoji="0" lang="en-US" altLang="zh-CN" sz="3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O</a:t>
                      </a:r>
                      <a:r>
                        <a:rPr kumimoji="0" lang="en-US" altLang="zh-CN" sz="3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kumimoji="0" lang="en-US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49" marR="91449" marT="45708" marB="45708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β-Al</a:t>
                      </a:r>
                      <a:r>
                        <a:rPr kumimoji="0" lang="en-US" altLang="zh-CN" sz="3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O</a:t>
                      </a:r>
                      <a:r>
                        <a:rPr kumimoji="0" lang="en-US" altLang="zh-CN" sz="3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kumimoji="0" lang="en-US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49" marR="91449" marT="45708" marB="45708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γ-Al</a:t>
                      </a:r>
                      <a:r>
                        <a:rPr kumimoji="0" lang="en-US" altLang="zh-CN" sz="3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O</a:t>
                      </a:r>
                      <a:r>
                        <a:rPr kumimoji="0" lang="en-US" altLang="zh-CN" sz="3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kumimoji="0" lang="en-US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49" marR="91449" marT="45708" marB="45708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8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   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六方密堆积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熔点高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硬度大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难溶于水、酸和碱。用作高硬度材料、研磨及耐火材料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.</a:t>
                      </a:r>
                      <a:endParaRPr kumimoji="0" lang="en-US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49" marR="91449" marT="45708" marB="45708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具有离子传导能力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用于蓄电池中</a:t>
                      </a:r>
                      <a:endParaRPr kumimoji="0" lang="en-US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49" marR="91449" marT="45708" marB="45708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颗粒小，表面积大，稳定性比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α-Al</a:t>
                      </a:r>
                      <a:r>
                        <a:rPr kumimoji="0" lang="en-US" altLang="zh-CN" sz="2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O</a:t>
                      </a:r>
                      <a:r>
                        <a:rPr kumimoji="0" lang="en-US" altLang="zh-CN" sz="2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稍差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可溶于酸和碱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良好的吸附能力和催化活性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—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活性氧化铝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49" marR="91449" marT="45708" marB="45708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Text Box 2"/>
          <p:cNvSpPr txBox="1">
            <a:spLocks noChangeArrowheads="1"/>
          </p:cNvSpPr>
          <p:nvPr/>
        </p:nvSpPr>
        <p:spPr bwMode="auto">
          <a:xfrm>
            <a:off x="1063625" y="239713"/>
            <a:ext cx="624522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>
                <a:solidFill>
                  <a:srgbClr val="0000FF"/>
                </a:solidFill>
              </a:rPr>
              <a:t>铝盐</a:t>
            </a:r>
            <a:r>
              <a:rPr lang="en-US" altLang="zh-CN" sz="3600">
                <a:solidFill>
                  <a:srgbClr val="111111"/>
                </a:solidFill>
              </a:rPr>
              <a:t>(Al</a:t>
            </a:r>
            <a:r>
              <a:rPr lang="en-US" altLang="zh-CN" sz="3600" baseline="30000">
                <a:solidFill>
                  <a:srgbClr val="111111"/>
                </a:solidFill>
              </a:rPr>
              <a:t>3+</a:t>
            </a:r>
            <a:r>
              <a:rPr lang="en-US" altLang="zh-CN" sz="3600">
                <a:solidFill>
                  <a:srgbClr val="111111"/>
                </a:solidFill>
              </a:rPr>
              <a:t>)</a:t>
            </a:r>
            <a:r>
              <a:rPr kumimoji="1" lang="zh-CN" altLang="en-US" sz="3600">
                <a:solidFill>
                  <a:srgbClr val="0000FF"/>
                </a:solidFill>
              </a:rPr>
              <a:t>和铝酸盐</a:t>
            </a:r>
            <a:r>
              <a:rPr lang="en-US" altLang="zh-CN" sz="3600">
                <a:solidFill>
                  <a:srgbClr val="111111"/>
                </a:solidFill>
              </a:rPr>
              <a:t>[Al(OH)</a:t>
            </a:r>
            <a:r>
              <a:rPr lang="en-US" altLang="zh-CN" sz="3600" baseline="-25000">
                <a:solidFill>
                  <a:srgbClr val="111111"/>
                </a:solidFill>
              </a:rPr>
              <a:t>4</a:t>
            </a:r>
            <a:r>
              <a:rPr lang="en-US" altLang="zh-CN" sz="3600">
                <a:solidFill>
                  <a:srgbClr val="111111"/>
                </a:solidFill>
              </a:rPr>
              <a:t>]</a:t>
            </a:r>
            <a:r>
              <a:rPr lang="en-US" altLang="zh-CN" sz="3600" baseline="30000">
                <a:solidFill>
                  <a:srgbClr val="111111"/>
                </a:solidFill>
              </a:rPr>
              <a:t>-</a:t>
            </a:r>
            <a:endParaRPr kumimoji="1" lang="zh-CN" altLang="en-US" sz="3600">
              <a:solidFill>
                <a:srgbClr val="0000FF"/>
              </a:solidFill>
            </a:endParaRPr>
          </a:p>
        </p:txBody>
      </p:sp>
      <p:sp>
        <p:nvSpPr>
          <p:cNvPr id="641028" name="Rectangle 4"/>
          <p:cNvSpPr>
            <a:spLocks noChangeArrowheads="1"/>
          </p:cNvSpPr>
          <p:nvPr/>
        </p:nvSpPr>
        <p:spPr bwMode="auto">
          <a:xfrm>
            <a:off x="1044575" y="836613"/>
            <a:ext cx="7343775" cy="2554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>
                <a:solidFill>
                  <a:srgbClr val="0000CC"/>
                </a:solidFill>
              </a:rPr>
              <a:t>铝盐</a:t>
            </a:r>
            <a:r>
              <a:rPr lang="zh-CN" altLang="en-US"/>
              <a:t>溶液因</a:t>
            </a:r>
            <a:r>
              <a:rPr lang="en-US" altLang="zh-CN"/>
              <a:t>Al</a:t>
            </a:r>
            <a:r>
              <a:rPr lang="en-US" altLang="zh-CN" baseline="30000"/>
              <a:t>3+</a:t>
            </a:r>
            <a:r>
              <a:rPr kumimoji="1" lang="zh-CN" altLang="en-US">
                <a:solidFill>
                  <a:srgbClr val="0000FF"/>
                </a:solidFill>
              </a:rPr>
              <a:t>水解</a:t>
            </a:r>
            <a:r>
              <a:rPr lang="zh-CN" altLang="en-US"/>
              <a:t>呈</a:t>
            </a:r>
            <a:r>
              <a:rPr lang="zh-CN" altLang="en-US">
                <a:solidFill>
                  <a:srgbClr val="FF0000"/>
                </a:solidFill>
              </a:rPr>
              <a:t>酸性</a:t>
            </a:r>
            <a:r>
              <a:rPr lang="zh-CN" altLang="en-US"/>
              <a:t>：</a:t>
            </a:r>
            <a:endParaRPr lang="en-US" altLang="zh-CN"/>
          </a:p>
          <a:p>
            <a:pPr>
              <a:lnSpc>
                <a:spcPct val="125000"/>
              </a:lnSpc>
            </a:pPr>
            <a:endParaRPr lang="zh-CN" altLang="en-US"/>
          </a:p>
          <a:p>
            <a:pPr>
              <a:lnSpc>
                <a:spcPct val="125000"/>
              </a:lnSpc>
            </a:pPr>
            <a:endParaRPr lang="en-US" altLang="zh-CN"/>
          </a:p>
          <a:p>
            <a:pPr>
              <a:lnSpc>
                <a:spcPct val="125000"/>
              </a:lnSpc>
            </a:pPr>
            <a:r>
              <a:rPr lang="zh-CN" altLang="en-US"/>
              <a:t> </a:t>
            </a:r>
            <a:r>
              <a:rPr lang="zh-CN" altLang="en-US">
                <a:solidFill>
                  <a:srgbClr val="0000CC"/>
                </a:solidFill>
              </a:rPr>
              <a:t>铝酸盐</a:t>
            </a:r>
            <a:r>
              <a:rPr lang="zh-CN" altLang="en-US"/>
              <a:t>水解使溶液呈</a:t>
            </a:r>
            <a:r>
              <a:rPr lang="zh-CN" altLang="en-US">
                <a:solidFill>
                  <a:srgbClr val="FF0000"/>
                </a:solidFill>
              </a:rPr>
              <a:t>弱碱性</a:t>
            </a:r>
            <a:r>
              <a:rPr lang="zh-CN" altLang="en-US"/>
              <a:t>：</a:t>
            </a:r>
            <a:endParaRPr lang="zh-CN" altLang="en-US"/>
          </a:p>
        </p:txBody>
      </p:sp>
      <p:grpSp>
        <p:nvGrpSpPr>
          <p:cNvPr id="641029" name="Group 5"/>
          <p:cNvGrpSpPr/>
          <p:nvPr/>
        </p:nvGrpSpPr>
        <p:grpSpPr bwMode="auto">
          <a:xfrm>
            <a:off x="1320800" y="1824038"/>
            <a:ext cx="7027863" cy="579437"/>
            <a:chOff x="709" y="2238"/>
            <a:chExt cx="4427" cy="365"/>
          </a:xfrm>
        </p:grpSpPr>
        <p:graphicFrame>
          <p:nvGraphicFramePr>
            <p:cNvPr id="60442" name="Object 26"/>
            <p:cNvGraphicFramePr>
              <a:graphicFrameLocks noChangeAspect="1"/>
            </p:cNvGraphicFramePr>
            <p:nvPr/>
          </p:nvGraphicFramePr>
          <p:xfrm>
            <a:off x="2167" y="2356"/>
            <a:ext cx="410" cy="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CS ChemDraw Drawing" r:id="rId1" imgW="2438400" imgH="771525" progId="ChemDraw.Document.6.0">
                    <p:embed/>
                  </p:oleObj>
                </mc:Choice>
                <mc:Fallback>
                  <p:oleObj name="CS ChemDraw Drawing" r:id="rId1" imgW="2438400" imgH="771525" progId="ChemDraw.Document.6.0">
                    <p:embed/>
                    <p:pic>
                      <p:nvPicPr>
                        <p:cNvPr id="0" name="图片 61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167" y="2356"/>
                          <a:ext cx="410" cy="12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50" name="Rectangle 7"/>
            <p:cNvSpPr>
              <a:spLocks noChangeArrowheads="1"/>
            </p:cNvSpPr>
            <p:nvPr/>
          </p:nvSpPr>
          <p:spPr bwMode="auto">
            <a:xfrm>
              <a:off x="709" y="2238"/>
              <a:ext cx="4427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/>
                <a:t>[Al(H</a:t>
              </a:r>
              <a:r>
                <a:rPr kumimoji="1" lang="en-US" altLang="zh-CN" baseline="-25000"/>
                <a:t>2</a:t>
              </a:r>
              <a:r>
                <a:rPr kumimoji="1" lang="en-US" altLang="zh-CN"/>
                <a:t>O)</a:t>
              </a:r>
              <a:r>
                <a:rPr kumimoji="1" lang="en-US" altLang="zh-CN" baseline="-25000"/>
                <a:t>6</a:t>
              </a:r>
              <a:r>
                <a:rPr kumimoji="1" lang="en-US" altLang="zh-CN"/>
                <a:t>]</a:t>
              </a:r>
              <a:r>
                <a:rPr kumimoji="1" lang="en-US" altLang="zh-CN" baseline="30000"/>
                <a:t>3+</a:t>
              </a:r>
              <a:r>
                <a:rPr kumimoji="1" lang="en-US" altLang="zh-CN"/>
                <a:t>        [Al(OH)(H</a:t>
              </a:r>
              <a:r>
                <a:rPr kumimoji="1" lang="en-US" altLang="zh-CN" baseline="-25000"/>
                <a:t>2</a:t>
              </a:r>
              <a:r>
                <a:rPr kumimoji="1" lang="en-US" altLang="zh-CN"/>
                <a:t>O)</a:t>
              </a:r>
              <a:r>
                <a:rPr kumimoji="1" lang="en-US" altLang="zh-CN" baseline="-25000"/>
                <a:t>5</a:t>
              </a:r>
              <a:r>
                <a:rPr kumimoji="1" lang="en-US" altLang="zh-CN"/>
                <a:t>]</a:t>
              </a:r>
              <a:r>
                <a:rPr kumimoji="1" lang="en-US" altLang="zh-CN" baseline="30000"/>
                <a:t>2+ </a:t>
              </a:r>
              <a:r>
                <a:rPr kumimoji="1" lang="en-US" altLang="zh-CN"/>
                <a:t>+ H</a:t>
              </a:r>
              <a:r>
                <a:rPr kumimoji="1" lang="en-US" altLang="zh-CN" baseline="30000"/>
                <a:t>+</a:t>
              </a:r>
              <a:endParaRPr kumimoji="1" lang="en-US" altLang="zh-CN" baseline="30000"/>
            </a:p>
          </p:txBody>
        </p:sp>
      </p:grpSp>
      <p:sp>
        <p:nvSpPr>
          <p:cNvPr id="641032" name="Rectangle 8"/>
          <p:cNvSpPr>
            <a:spLocks noChangeArrowheads="1"/>
          </p:cNvSpPr>
          <p:nvPr/>
        </p:nvSpPr>
        <p:spPr bwMode="auto">
          <a:xfrm>
            <a:off x="1698625" y="3500438"/>
            <a:ext cx="539432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/>
              <a:t>[Al(OH)</a:t>
            </a:r>
            <a:r>
              <a:rPr kumimoji="1" lang="en-US" altLang="zh-CN" baseline="-25000"/>
              <a:t>4</a:t>
            </a:r>
            <a:r>
              <a:rPr kumimoji="1" lang="en-US" altLang="zh-CN"/>
              <a:t>]</a:t>
            </a:r>
            <a:r>
              <a:rPr kumimoji="1" lang="en-US" altLang="zh-CN" baseline="30000"/>
              <a:t>-</a:t>
            </a:r>
            <a:r>
              <a:rPr kumimoji="1" lang="en-US" altLang="zh-CN">
                <a:sym typeface="Wingdings 3" panose="05040102010807070707" pitchFamily="18" charset="2"/>
              </a:rPr>
              <a:t>          </a:t>
            </a:r>
            <a:r>
              <a:rPr kumimoji="1" lang="en-US" altLang="zh-CN"/>
              <a:t>Al(OH)</a:t>
            </a:r>
            <a:r>
              <a:rPr kumimoji="1" lang="en-US" altLang="zh-CN" baseline="-25000"/>
              <a:t>3</a:t>
            </a:r>
            <a:r>
              <a:rPr kumimoji="1" lang="en-US" altLang="zh-CN"/>
              <a:t>+OH</a:t>
            </a:r>
            <a:r>
              <a:rPr kumimoji="1" lang="en-US" altLang="zh-CN" baseline="30000"/>
              <a:t>-</a:t>
            </a:r>
            <a:endParaRPr kumimoji="1" lang="en-US" altLang="zh-CN" baseline="30000"/>
          </a:p>
        </p:txBody>
      </p:sp>
      <p:pic>
        <p:nvPicPr>
          <p:cNvPr id="64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3484563" y="3543300"/>
            <a:ext cx="11525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48" name="Rectangle 10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65B31DA3-7FE3-4EDB-9B8F-F0627A0CE84C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187450" y="4448175"/>
            <a:ext cx="7416998" cy="170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kumimoji="1" lang="zh-CN" altLang="en-US" dirty="0" smtClean="0"/>
              <a:t>通</a:t>
            </a:r>
            <a:r>
              <a:rPr kumimoji="1" lang="zh-CN" altLang="en-US" dirty="0"/>
              <a:t>入</a:t>
            </a:r>
            <a:r>
              <a:rPr kumimoji="1" lang="en-US" altLang="zh-CN" dirty="0"/>
              <a:t>CO</a:t>
            </a:r>
            <a:r>
              <a:rPr kumimoji="1" lang="en-US" altLang="zh-CN" baseline="-25000" dirty="0"/>
              <a:t>2</a:t>
            </a:r>
            <a:r>
              <a:rPr kumimoji="1" lang="zh-CN" altLang="en-US" dirty="0" smtClean="0"/>
              <a:t>促进</a:t>
            </a:r>
            <a:r>
              <a:rPr kumimoji="1" lang="en-US" altLang="zh-CN" dirty="0" smtClean="0"/>
              <a:t>Al</a:t>
            </a:r>
            <a:r>
              <a:rPr kumimoji="1" lang="en-US" altLang="zh-CN" baseline="30000" dirty="0" smtClean="0"/>
              <a:t>3+</a:t>
            </a:r>
            <a:r>
              <a:rPr kumimoji="1" lang="zh-CN" altLang="en-US" dirty="0" smtClean="0"/>
              <a:t>水解</a:t>
            </a:r>
            <a:r>
              <a:rPr kumimoji="1" lang="zh-CN" altLang="en-US" dirty="0"/>
              <a:t>得到氢氧化铝沉淀。工业</a:t>
            </a:r>
            <a:r>
              <a:rPr kumimoji="1" lang="zh-CN" altLang="en-US" dirty="0" smtClean="0"/>
              <a:t>上利用本反应</a:t>
            </a:r>
            <a:r>
              <a:rPr kumimoji="1" lang="zh-CN" altLang="en-US" dirty="0"/>
              <a:t>从铝土矿制</a:t>
            </a:r>
            <a:r>
              <a:rPr kumimoji="1" lang="zh-CN" altLang="en-US" dirty="0" smtClean="0"/>
              <a:t>取</a:t>
            </a:r>
            <a:r>
              <a:rPr kumimoji="1" lang="en-US" altLang="zh-CN" dirty="0" smtClean="0"/>
              <a:t>Al(OH)</a:t>
            </a:r>
            <a:r>
              <a:rPr kumimoji="1" lang="en-US" altLang="zh-CN" baseline="-25000" dirty="0" smtClean="0"/>
              <a:t>3</a:t>
            </a:r>
            <a:r>
              <a:rPr kumimoji="1" lang="zh-CN" altLang="en-US" dirty="0"/>
              <a:t>和</a:t>
            </a:r>
            <a:r>
              <a:rPr kumimoji="1" lang="en-US" altLang="zh-CN" dirty="0"/>
              <a:t>Al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O</a:t>
            </a:r>
            <a:r>
              <a:rPr kumimoji="1" lang="en-US" altLang="zh-CN" baseline="-25000" dirty="0"/>
              <a:t>3</a:t>
            </a:r>
            <a:r>
              <a:rPr kumimoji="1" lang="en-US" altLang="zh-CN" dirty="0"/>
              <a:t>.</a:t>
            </a:r>
            <a:endParaRPr kumimoji="1"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4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4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64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64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6" grpId="0"/>
      <p:bldP spid="641032" grpId="0"/>
      <p:bldP spid="1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42988" y="908050"/>
            <a:ext cx="7850187" cy="526224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4000" dirty="0">
                <a:solidFill>
                  <a:srgbClr val="0000CC"/>
                </a:solidFill>
                <a:latin typeface="+mn-lt"/>
                <a:ea typeface="+mn-ea"/>
              </a:rPr>
              <a:t>氢</a:t>
            </a:r>
            <a:r>
              <a:rPr lang="zh-CN" altLang="en-US" sz="4000" dirty="0" smtClean="0">
                <a:solidFill>
                  <a:srgbClr val="0000CC"/>
                </a:solidFill>
                <a:latin typeface="+mn-lt"/>
                <a:ea typeface="+mn-ea"/>
              </a:rPr>
              <a:t>氧化铝</a:t>
            </a:r>
            <a:r>
              <a:rPr lang="en-US" altLang="zh-CN" sz="4000" dirty="0" smtClean="0">
                <a:solidFill>
                  <a:srgbClr val="0000CC"/>
                </a:solidFill>
                <a:latin typeface="+mn-lt"/>
                <a:ea typeface="+mn-ea"/>
              </a:rPr>
              <a:t>Al(OH)</a:t>
            </a:r>
            <a:r>
              <a:rPr lang="en-US" altLang="zh-CN" sz="4000" baseline="-25000" dirty="0" smtClean="0">
                <a:solidFill>
                  <a:srgbClr val="0000CC"/>
                </a:solidFill>
                <a:latin typeface="+mn-lt"/>
                <a:ea typeface="+mn-ea"/>
              </a:rPr>
              <a:t>3</a:t>
            </a:r>
            <a:r>
              <a:rPr lang="zh-CN" altLang="en-US" sz="4000" dirty="0" smtClean="0">
                <a:solidFill>
                  <a:srgbClr val="0000CC"/>
                </a:solidFill>
                <a:latin typeface="+mn-lt"/>
                <a:ea typeface="+mn-ea"/>
              </a:rPr>
              <a:t>：</a:t>
            </a:r>
            <a:endParaRPr lang="en-US" altLang="zh-CN" sz="4000" dirty="0">
              <a:solidFill>
                <a:srgbClr val="0000CC"/>
              </a:solidFill>
              <a:latin typeface="+mn-lt"/>
              <a:ea typeface="+mn-ea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zh-CN" sz="4000" dirty="0">
                <a:solidFill>
                  <a:srgbClr val="0000CC"/>
                </a:solidFill>
                <a:latin typeface="+mn-lt"/>
                <a:ea typeface="+mn-ea"/>
              </a:rPr>
              <a:t>           </a:t>
            </a:r>
            <a:r>
              <a:rPr lang="zh-CN" altLang="en-US" sz="4000" dirty="0" smtClean="0">
                <a:solidFill>
                  <a:srgbClr val="FF0000"/>
                </a:solidFill>
                <a:latin typeface="+mn-lt"/>
                <a:ea typeface="+mn-ea"/>
              </a:rPr>
              <a:t>两性</a:t>
            </a:r>
            <a:endParaRPr lang="en-US" altLang="zh-CN" sz="4000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zh-CN" sz="4000" dirty="0">
                <a:latin typeface="+mn-lt"/>
                <a:ea typeface="+mn-ea"/>
              </a:rPr>
              <a:t>          </a:t>
            </a:r>
            <a:r>
              <a:rPr lang="zh-CN" altLang="en-US" sz="4000" dirty="0">
                <a:latin typeface="+mn-lt"/>
                <a:ea typeface="+mn-ea"/>
              </a:rPr>
              <a:t>与酸生成铝盐</a:t>
            </a:r>
            <a:r>
              <a:rPr lang="en-US" altLang="zh-CN" sz="4000" dirty="0">
                <a:latin typeface="+mn-lt"/>
                <a:ea typeface="+mn-ea"/>
              </a:rPr>
              <a:t>(Al </a:t>
            </a:r>
            <a:r>
              <a:rPr lang="en-US" altLang="zh-CN" sz="4000" baseline="30000" dirty="0">
                <a:latin typeface="+mn-lt"/>
                <a:ea typeface="+mn-ea"/>
              </a:rPr>
              <a:t>3+</a:t>
            </a:r>
            <a:r>
              <a:rPr lang="en-US" altLang="zh-CN" sz="4000" dirty="0">
                <a:latin typeface="+mn-lt"/>
                <a:ea typeface="+mn-ea"/>
              </a:rPr>
              <a:t>)</a:t>
            </a:r>
            <a:endParaRPr lang="en-US" altLang="zh-CN" sz="4000" dirty="0">
              <a:latin typeface="+mn-lt"/>
              <a:ea typeface="+mn-ea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zh-CN" sz="4000" dirty="0">
                <a:latin typeface="+mn-lt"/>
                <a:ea typeface="+mn-ea"/>
              </a:rPr>
              <a:t>           </a:t>
            </a:r>
            <a:r>
              <a:rPr lang="zh-CN" altLang="en-US" sz="4000" dirty="0">
                <a:latin typeface="+mn-lt"/>
                <a:ea typeface="+mn-ea"/>
              </a:rPr>
              <a:t>与碱生成铝酸盐 </a:t>
            </a:r>
            <a:r>
              <a:rPr lang="en-US" altLang="zh-CN" sz="4000" dirty="0">
                <a:latin typeface="+mn-lt"/>
                <a:ea typeface="+mn-ea"/>
              </a:rPr>
              <a:t>[Al(OH)</a:t>
            </a:r>
            <a:r>
              <a:rPr lang="en-US" altLang="zh-CN" sz="4000" baseline="-25000" dirty="0">
                <a:latin typeface="+mn-lt"/>
                <a:ea typeface="+mn-ea"/>
              </a:rPr>
              <a:t>4</a:t>
            </a:r>
            <a:r>
              <a:rPr lang="en-US" altLang="zh-CN" sz="4000" dirty="0">
                <a:latin typeface="+mn-lt"/>
                <a:ea typeface="+mn-ea"/>
              </a:rPr>
              <a:t>]</a:t>
            </a:r>
            <a:r>
              <a:rPr lang="zh-CN" altLang="en-US" sz="4000" baseline="30000" dirty="0">
                <a:latin typeface="+mn-lt"/>
                <a:ea typeface="+mn-ea"/>
              </a:rPr>
              <a:t>－</a:t>
            </a:r>
            <a:endParaRPr lang="en-US" altLang="zh-CN" sz="4000" dirty="0">
              <a:latin typeface="+mn-lt"/>
              <a:ea typeface="+mn-ea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zh-CN" sz="4000" dirty="0">
                <a:latin typeface="+mn-lt"/>
                <a:ea typeface="+mn-ea"/>
              </a:rPr>
              <a:t>           </a:t>
            </a:r>
            <a:r>
              <a:rPr lang="zh-CN" altLang="en-US" sz="4000" dirty="0">
                <a:solidFill>
                  <a:srgbClr val="FF0000"/>
                </a:solidFill>
                <a:latin typeface="+mn-lt"/>
                <a:ea typeface="+mn-ea"/>
              </a:rPr>
              <a:t>不溶于氨</a:t>
            </a:r>
            <a:r>
              <a:rPr lang="en-US" altLang="zh-CN" sz="4000" dirty="0">
                <a:solidFill>
                  <a:srgbClr val="FF0000"/>
                </a:solidFill>
                <a:latin typeface="+mn-lt"/>
                <a:ea typeface="+mn-ea"/>
              </a:rPr>
              <a:t>(</a:t>
            </a:r>
            <a:r>
              <a:rPr lang="zh-CN" altLang="en-US" sz="4000" dirty="0">
                <a:solidFill>
                  <a:srgbClr val="FF0000"/>
                </a:solidFill>
                <a:latin typeface="+mn-lt"/>
                <a:ea typeface="+mn-ea"/>
              </a:rPr>
              <a:t>因与氨不生成配合物</a:t>
            </a:r>
            <a:r>
              <a:rPr lang="en-US" altLang="zh-CN" sz="4000" dirty="0">
                <a:solidFill>
                  <a:srgbClr val="FF0000"/>
                </a:solidFill>
                <a:latin typeface="+mn-lt"/>
                <a:ea typeface="+mn-ea"/>
              </a:rPr>
              <a:t>)</a:t>
            </a:r>
            <a:endParaRPr lang="en-US" altLang="zh-CN" sz="40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99330" name="Rectangle 17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DEF46BBE-80B2-4030-96DA-0A4376ABA79F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14"/>
          <p:cNvSpPr txBox="1">
            <a:spLocks noChangeArrowheads="1"/>
          </p:cNvSpPr>
          <p:nvPr/>
        </p:nvSpPr>
        <p:spPr bwMode="auto">
          <a:xfrm>
            <a:off x="996950" y="1030288"/>
            <a:ext cx="7570788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CC"/>
                </a:solidFill>
              </a:rPr>
              <a:t>AlF</a:t>
            </a:r>
            <a:r>
              <a:rPr lang="en-US" altLang="zh-CN" baseline="-25000" dirty="0">
                <a:solidFill>
                  <a:srgbClr val="0000CC"/>
                </a:solidFill>
              </a:rPr>
              <a:t>3</a:t>
            </a:r>
            <a:r>
              <a:rPr lang="en-US" altLang="zh-CN" dirty="0">
                <a:solidFill>
                  <a:srgbClr val="0000CC"/>
                </a:solidFill>
              </a:rPr>
              <a:t>  </a:t>
            </a:r>
            <a:r>
              <a:rPr lang="en-US" altLang="zh-CN" dirty="0"/>
              <a:t>    </a:t>
            </a:r>
            <a:r>
              <a:rPr lang="en-US" altLang="zh-CN" dirty="0">
                <a:solidFill>
                  <a:srgbClr val="FF0000"/>
                </a:solidFill>
              </a:rPr>
              <a:t>AlCl</a:t>
            </a:r>
            <a:r>
              <a:rPr lang="en-US" altLang="zh-CN" baseline="-25000" dirty="0">
                <a:solidFill>
                  <a:srgbClr val="FF0000"/>
                </a:solidFill>
              </a:rPr>
              <a:t>3</a:t>
            </a:r>
            <a:r>
              <a:rPr lang="en-US" altLang="zh-CN" dirty="0">
                <a:solidFill>
                  <a:srgbClr val="FF0000"/>
                </a:solidFill>
              </a:rPr>
              <a:t>      AlBr</a:t>
            </a:r>
            <a:r>
              <a:rPr lang="en-US" altLang="zh-CN" baseline="-25000" dirty="0">
                <a:solidFill>
                  <a:srgbClr val="FF0000"/>
                </a:solidFill>
              </a:rPr>
              <a:t>3</a:t>
            </a:r>
            <a:r>
              <a:rPr lang="en-US" altLang="zh-CN" dirty="0">
                <a:solidFill>
                  <a:srgbClr val="FF0000"/>
                </a:solidFill>
              </a:rPr>
              <a:t>      AlI</a:t>
            </a:r>
            <a:r>
              <a:rPr lang="en-US" altLang="zh-CN" baseline="-25000" dirty="0">
                <a:solidFill>
                  <a:srgbClr val="FF0000"/>
                </a:solidFill>
              </a:rPr>
              <a:t>3</a:t>
            </a:r>
            <a:endParaRPr lang="en-US" altLang="zh-CN" baseline="-25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离子键                </a:t>
            </a:r>
            <a:r>
              <a:rPr lang="zh-CN" altLang="en-US" dirty="0">
                <a:solidFill>
                  <a:srgbClr val="FF0000"/>
                </a:solidFill>
              </a:rPr>
              <a:t>共价键</a:t>
            </a:r>
            <a:endParaRPr lang="zh-CN" alt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           熔点低，易挥发，易溶于有机</a:t>
            </a:r>
            <a:r>
              <a:rPr lang="zh-CN" altLang="en-US" dirty="0" smtClean="0"/>
              <a:t>溶剂</a:t>
            </a:r>
            <a:endParaRPr lang="en-US" altLang="zh-CN" dirty="0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1042988" y="206375"/>
            <a:ext cx="2108200" cy="812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SzPct val="125000"/>
              <a:buFont typeface="Wingdings" panose="05000000000000000000" pitchFamily="2" charset="2"/>
              <a:buNone/>
            </a:pPr>
            <a:r>
              <a:rPr kumimoji="1" lang="en-US" altLang="zh-CN" sz="3600">
                <a:solidFill>
                  <a:srgbClr val="0000FF"/>
                </a:solidFill>
              </a:rPr>
              <a:t>2. </a:t>
            </a:r>
            <a:r>
              <a:rPr kumimoji="1" lang="zh-CN" altLang="en-US" sz="3600">
                <a:solidFill>
                  <a:srgbClr val="0000FF"/>
                </a:solidFill>
              </a:rPr>
              <a:t>卤化物</a:t>
            </a:r>
            <a:endParaRPr kumimoji="1" lang="zh-CN" altLang="en-US" sz="3600">
              <a:solidFill>
                <a:srgbClr val="0000FF"/>
              </a:solidFill>
            </a:endParaRPr>
          </a:p>
        </p:txBody>
      </p:sp>
      <p:sp>
        <p:nvSpPr>
          <p:cNvPr id="100355" name="AutoShape 15"/>
          <p:cNvSpPr/>
          <p:nvPr/>
        </p:nvSpPr>
        <p:spPr bwMode="auto">
          <a:xfrm rot="-5400000">
            <a:off x="3733007" y="573881"/>
            <a:ext cx="533400" cy="3017837"/>
          </a:xfrm>
          <a:prstGeom prst="leftBrace">
            <a:avLst>
              <a:gd name="adj1" fmla="val 72110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0356" name="Rectangle 17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346B34C7-6419-421A-A8EE-B78B7EF76788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grpSp>
        <p:nvGrpSpPr>
          <p:cNvPr id="100357" name="Group 12"/>
          <p:cNvGrpSpPr/>
          <p:nvPr/>
        </p:nvGrpSpPr>
        <p:grpSpPr bwMode="auto">
          <a:xfrm>
            <a:off x="1018398" y="3798854"/>
            <a:ext cx="2754313" cy="2087562"/>
            <a:chOff x="4150" y="799"/>
            <a:chExt cx="1056" cy="898"/>
          </a:xfrm>
        </p:grpSpPr>
        <p:pic>
          <p:nvPicPr>
            <p:cNvPr id="100359" name="Picture 8" descr="Al2Cl6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50" y="799"/>
              <a:ext cx="1056" cy="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360" name="Text Box 11"/>
            <p:cNvSpPr txBox="1">
              <a:spLocks noChangeArrowheads="1"/>
            </p:cNvSpPr>
            <p:nvPr/>
          </p:nvSpPr>
          <p:spPr bwMode="auto">
            <a:xfrm>
              <a:off x="4449" y="1480"/>
              <a:ext cx="720" cy="1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>
                  <a:solidFill>
                    <a:srgbClr val="FFCC99"/>
                  </a:solidFill>
                </a:rPr>
                <a:t>Al</a:t>
              </a:r>
              <a:r>
                <a:rPr lang="en-US" altLang="zh-CN" sz="1600" baseline="-25000">
                  <a:solidFill>
                    <a:srgbClr val="FFCC99"/>
                  </a:solidFill>
                </a:rPr>
                <a:t>2</a:t>
              </a:r>
              <a:r>
                <a:rPr lang="en-US" altLang="zh-CN" sz="1600">
                  <a:solidFill>
                    <a:srgbClr val="FFCC99"/>
                  </a:solidFill>
                </a:rPr>
                <a:t>Cl</a:t>
              </a:r>
              <a:r>
                <a:rPr lang="en-US" altLang="zh-CN" sz="1600" baseline="-25000">
                  <a:solidFill>
                    <a:srgbClr val="FFCC99"/>
                  </a:solidFill>
                </a:rPr>
                <a:t>6</a:t>
              </a:r>
              <a:endParaRPr lang="en-US" altLang="zh-CN" sz="1600" baseline="-25000">
                <a:solidFill>
                  <a:srgbClr val="FFCC99"/>
                </a:solidFill>
              </a:endParaRPr>
            </a:p>
          </p:txBody>
        </p:sp>
      </p:grp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4067175" y="3656013"/>
            <a:ext cx="4735513" cy="25304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zh-CN" altLang="en-US" dirty="0">
                <a:latin typeface="+mn-lt"/>
                <a:ea typeface="+mn-ea"/>
              </a:rPr>
              <a:t>三氯化铝通常以二聚体</a:t>
            </a:r>
            <a:r>
              <a:rPr lang="en-US" altLang="zh-CN" dirty="0">
                <a:latin typeface="+mn-lt"/>
                <a:ea typeface="+mn-ea"/>
              </a:rPr>
              <a:t>(Al</a:t>
            </a:r>
            <a:r>
              <a:rPr lang="en-US" altLang="zh-CN" baseline="-25000" dirty="0">
                <a:latin typeface="+mn-lt"/>
                <a:ea typeface="+mn-ea"/>
              </a:rPr>
              <a:t>2</a:t>
            </a:r>
            <a:r>
              <a:rPr lang="en-US" altLang="zh-CN" dirty="0">
                <a:latin typeface="+mn-lt"/>
                <a:ea typeface="+mn-ea"/>
              </a:rPr>
              <a:t>Cl</a:t>
            </a:r>
            <a:r>
              <a:rPr lang="en-US" altLang="zh-CN" baseline="-25000" dirty="0">
                <a:latin typeface="+mn-lt"/>
                <a:ea typeface="+mn-ea"/>
              </a:rPr>
              <a:t>6</a:t>
            </a:r>
            <a:r>
              <a:rPr lang="en-US" altLang="zh-CN" dirty="0">
                <a:latin typeface="+mn-lt"/>
                <a:ea typeface="+mn-ea"/>
              </a:rPr>
              <a:t>)</a:t>
            </a:r>
            <a:r>
              <a:rPr lang="zh-CN" altLang="en-US" dirty="0">
                <a:latin typeface="+mn-lt"/>
                <a:ea typeface="+mn-ea"/>
              </a:rPr>
              <a:t>形式存在</a:t>
            </a:r>
            <a:r>
              <a:rPr lang="en-US" altLang="zh-CN" dirty="0">
                <a:latin typeface="+mn-lt"/>
                <a:ea typeface="+mn-ea"/>
              </a:rPr>
              <a:t>. </a:t>
            </a:r>
            <a:endParaRPr lang="en-US" altLang="zh-CN" dirty="0">
              <a:latin typeface="+mn-lt"/>
              <a:ea typeface="+mn-ea"/>
            </a:endParaRPr>
          </a:p>
          <a:p>
            <a:pPr>
              <a:lnSpc>
                <a:spcPct val="125000"/>
              </a:lnSpc>
              <a:defRPr/>
            </a:pPr>
            <a:r>
              <a:rPr lang="en-US" altLang="zh-CN" dirty="0">
                <a:latin typeface="+mn-lt"/>
                <a:ea typeface="+mn-ea"/>
              </a:rPr>
              <a:t>Al: </a:t>
            </a:r>
            <a:r>
              <a:rPr lang="en-US" altLang="zh-CN" dirty="0">
                <a:solidFill>
                  <a:srgbClr val="0000FF"/>
                </a:solidFill>
                <a:latin typeface="+mn-lt"/>
                <a:ea typeface="+mn-ea"/>
              </a:rPr>
              <a:t>sp</a:t>
            </a:r>
            <a:r>
              <a:rPr lang="en-US" altLang="zh-CN" baseline="30000" dirty="0">
                <a:solidFill>
                  <a:srgbClr val="0000FF"/>
                </a:solidFill>
                <a:latin typeface="+mn-lt"/>
                <a:ea typeface="+mn-ea"/>
              </a:rPr>
              <a:t>3</a:t>
            </a:r>
            <a:r>
              <a:rPr lang="zh-CN" altLang="en-US" dirty="0">
                <a:solidFill>
                  <a:srgbClr val="0000FF"/>
                </a:solidFill>
                <a:latin typeface="+mn-lt"/>
                <a:ea typeface="+mn-ea"/>
              </a:rPr>
              <a:t>杂化</a:t>
            </a:r>
            <a:r>
              <a:rPr lang="zh-CN" altLang="en-US" dirty="0">
                <a:latin typeface="+mn-lt"/>
                <a:ea typeface="+mn-ea"/>
              </a:rPr>
              <a:t>，四面体结构</a:t>
            </a:r>
            <a:endParaRPr lang="en-US" altLang="zh-CN" dirty="0">
              <a:latin typeface="+mn-lt"/>
              <a:ea typeface="+mn-ea"/>
            </a:endParaRPr>
          </a:p>
          <a:p>
            <a:pPr>
              <a:lnSpc>
                <a:spcPct val="125000"/>
              </a:lnSpc>
              <a:defRPr/>
            </a:pPr>
            <a:r>
              <a:rPr lang="en-US" altLang="zh-CN" dirty="0">
                <a:latin typeface="+mn-lt"/>
                <a:ea typeface="+mn-ea"/>
              </a:rPr>
              <a:t>      </a:t>
            </a:r>
            <a:r>
              <a:rPr lang="zh-CN" altLang="en-US" dirty="0">
                <a:solidFill>
                  <a:srgbClr val="FF0000"/>
                </a:solidFill>
                <a:latin typeface="+mn-lt"/>
                <a:ea typeface="+mn-ea"/>
              </a:rPr>
              <a:t>氯</a:t>
            </a:r>
            <a:r>
              <a:rPr lang="zh-CN" altLang="en-US" dirty="0" smtClean="0">
                <a:solidFill>
                  <a:srgbClr val="FF0000"/>
                </a:solidFill>
                <a:latin typeface="+mn-lt"/>
                <a:ea typeface="+mn-ea"/>
              </a:rPr>
              <a:t>桥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  <a:ea typeface="+mn-ea"/>
              </a:rPr>
              <a:t>(Al-Cl-Al)</a:t>
            </a:r>
            <a:r>
              <a:rPr lang="zh-CN" altLang="en-US" dirty="0" smtClean="0">
                <a:solidFill>
                  <a:srgbClr val="FF0000"/>
                </a:solidFill>
                <a:latin typeface="+mn-lt"/>
                <a:ea typeface="+mn-ea"/>
              </a:rPr>
              <a:t>键连接</a:t>
            </a:r>
            <a:endParaRPr lang="en-US" altLang="zh-CN" dirty="0"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7" name="Text Box 2"/>
          <p:cNvSpPr txBox="1">
            <a:spLocks noChangeArrowheads="1"/>
          </p:cNvSpPr>
          <p:nvPr/>
        </p:nvSpPr>
        <p:spPr bwMode="auto">
          <a:xfrm>
            <a:off x="1116013" y="333375"/>
            <a:ext cx="7632700" cy="58785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FF"/>
                </a:solidFill>
              </a:rPr>
              <a:t>AlCl</a:t>
            </a:r>
            <a:r>
              <a:rPr lang="en-US" altLang="zh-CN" baseline="-25000" dirty="0">
                <a:solidFill>
                  <a:srgbClr val="0000FF"/>
                </a:solidFill>
              </a:rPr>
              <a:t>3</a:t>
            </a:r>
            <a:r>
              <a:rPr lang="zh-CN" altLang="en-US" dirty="0">
                <a:solidFill>
                  <a:srgbClr val="0000FF"/>
                </a:solidFill>
              </a:rPr>
              <a:t>的性质</a:t>
            </a:r>
            <a:r>
              <a:rPr lang="zh-CN" altLang="en-US" dirty="0"/>
              <a:t>：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/>
              <a:t>(1) </a:t>
            </a:r>
            <a:r>
              <a:rPr lang="zh-CN" altLang="en-US" dirty="0" smtClean="0"/>
              <a:t>气态</a:t>
            </a:r>
            <a:r>
              <a:rPr lang="en-US" altLang="zh-CN" dirty="0" smtClean="0"/>
              <a:t>/</a:t>
            </a:r>
            <a:r>
              <a:rPr lang="zh-CN" altLang="en-US" dirty="0" smtClean="0"/>
              <a:t>非极性溶剂中</a:t>
            </a:r>
            <a:r>
              <a:rPr lang="en-US" altLang="zh-CN" dirty="0" smtClean="0"/>
              <a:t>，</a:t>
            </a:r>
            <a:r>
              <a:rPr lang="zh-CN" altLang="en-US" dirty="0" smtClean="0"/>
              <a:t>二聚体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(2) </a:t>
            </a:r>
            <a:r>
              <a:rPr lang="zh-CN" altLang="en-US" dirty="0"/>
              <a:t>发生强烈水解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/>
              <a:t>(3) </a:t>
            </a:r>
            <a:r>
              <a:rPr lang="zh-CN" altLang="en-US" dirty="0"/>
              <a:t>缺电子性质，</a:t>
            </a:r>
            <a:r>
              <a:rPr lang="zh-CN" altLang="en-US" dirty="0" smtClean="0"/>
              <a:t>为路易斯酸</a:t>
            </a:r>
            <a:r>
              <a:rPr lang="en-US" altLang="zh-CN" dirty="0" smtClean="0"/>
              <a:t>，</a:t>
            </a:r>
            <a:r>
              <a:rPr lang="zh-CN" altLang="en-US" dirty="0" smtClean="0"/>
              <a:t>易</a:t>
            </a:r>
            <a:r>
              <a:rPr lang="zh-CN" altLang="en-US" dirty="0"/>
              <a:t>与路易斯碱形成配离子，如</a:t>
            </a:r>
            <a:r>
              <a:rPr lang="en-US" altLang="zh-CN" dirty="0">
                <a:solidFill>
                  <a:srgbClr val="0000FF"/>
                </a:solidFill>
              </a:rPr>
              <a:t>[AlCl</a:t>
            </a:r>
            <a:r>
              <a:rPr lang="en-US" altLang="zh-CN" baseline="-25000" dirty="0">
                <a:solidFill>
                  <a:srgbClr val="0000FF"/>
                </a:solidFill>
              </a:rPr>
              <a:t>4</a:t>
            </a:r>
            <a:r>
              <a:rPr lang="en-US" altLang="zh-CN" dirty="0">
                <a:solidFill>
                  <a:srgbClr val="0000FF"/>
                </a:solidFill>
              </a:rPr>
              <a:t>]</a:t>
            </a:r>
            <a:r>
              <a:rPr lang="en-US" altLang="zh-CN" baseline="30000" dirty="0">
                <a:solidFill>
                  <a:srgbClr val="0000FF"/>
                </a:solidFill>
              </a:rPr>
              <a:t>-</a:t>
            </a:r>
            <a:r>
              <a:rPr lang="en-US" altLang="zh-CN" dirty="0">
                <a:solidFill>
                  <a:srgbClr val="0000FF"/>
                </a:solidFill>
              </a:rPr>
              <a:t>,  AlCl</a:t>
            </a:r>
            <a:r>
              <a:rPr lang="en-US" altLang="zh-CN" baseline="-25000" dirty="0">
                <a:solidFill>
                  <a:srgbClr val="0000FF"/>
                </a:solidFill>
              </a:rPr>
              <a:t>3</a:t>
            </a:r>
            <a:r>
              <a:rPr lang="en-US" altLang="zh-CN" dirty="0">
                <a:solidFill>
                  <a:srgbClr val="0000FF"/>
                </a:solidFill>
                <a:sym typeface="Symbol" panose="05050102010706020507" pitchFamily="18" charset="2"/>
              </a:rPr>
              <a:t></a:t>
            </a:r>
            <a:r>
              <a:rPr lang="en-US" altLang="zh-CN" dirty="0">
                <a:solidFill>
                  <a:srgbClr val="0000FF"/>
                </a:solidFill>
              </a:rPr>
              <a:t>NH</a:t>
            </a:r>
            <a:r>
              <a:rPr lang="en-US" altLang="zh-CN" baseline="-25000" dirty="0">
                <a:solidFill>
                  <a:srgbClr val="0000FF"/>
                </a:solidFill>
              </a:rPr>
              <a:t>3</a:t>
            </a:r>
            <a:r>
              <a:rPr lang="en-US" altLang="zh-CN" dirty="0"/>
              <a:t> 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     </a:t>
            </a:r>
            <a:r>
              <a:rPr lang="en-US" altLang="zh-CN" sz="2800" dirty="0" smtClean="0"/>
              <a:t>AlCl</a:t>
            </a:r>
            <a:r>
              <a:rPr lang="en-US" altLang="zh-CN" sz="2800" baseline="-25000" dirty="0" smtClean="0"/>
              <a:t>3</a:t>
            </a:r>
            <a:r>
              <a:rPr lang="zh-CN" altLang="en-US" sz="2800" dirty="0" smtClean="0"/>
              <a:t>在有机化学中的</a:t>
            </a:r>
            <a:r>
              <a:rPr lang="en-US" altLang="zh-CN" sz="2800" dirty="0" err="1" smtClean="0">
                <a:solidFill>
                  <a:srgbClr val="0000FF"/>
                </a:solidFill>
              </a:rPr>
              <a:t>Friedel</a:t>
            </a:r>
            <a:r>
              <a:rPr lang="zh-CN" altLang="en-US" sz="2800" dirty="0">
                <a:solidFill>
                  <a:srgbClr val="0000FF"/>
                </a:solidFill>
              </a:rPr>
              <a:t>－</a:t>
            </a:r>
            <a:r>
              <a:rPr lang="en-US" altLang="zh-CN" sz="2800" dirty="0">
                <a:solidFill>
                  <a:srgbClr val="0000FF"/>
                </a:solidFill>
              </a:rPr>
              <a:t>Crafts</a:t>
            </a:r>
            <a:r>
              <a:rPr lang="zh-CN" altLang="en-US" sz="2800" dirty="0">
                <a:solidFill>
                  <a:srgbClr val="0000FF"/>
                </a:solidFill>
              </a:rPr>
              <a:t>烷基化</a:t>
            </a:r>
            <a:r>
              <a:rPr lang="zh-CN" altLang="en-US" sz="2800" dirty="0" smtClean="0">
                <a:solidFill>
                  <a:srgbClr val="0000FF"/>
                </a:solidFill>
              </a:rPr>
              <a:t>反应</a:t>
            </a:r>
            <a:r>
              <a:rPr lang="zh-CN" altLang="en-US" sz="2800" dirty="0" smtClean="0"/>
              <a:t>中用作催化剂。</a:t>
            </a:r>
            <a:endParaRPr lang="en-US" altLang="zh-CN" sz="2800" dirty="0" smtClean="0"/>
          </a:p>
          <a:p>
            <a:r>
              <a:rPr lang="en-US" altLang="zh-CN" sz="2000" b="0" dirty="0" smtClean="0">
                <a:solidFill>
                  <a:srgbClr val="0000FF"/>
                </a:solidFill>
              </a:rPr>
              <a:t>     https</a:t>
            </a:r>
            <a:r>
              <a:rPr lang="en-US" altLang="zh-CN" sz="2000" b="0" dirty="0">
                <a:solidFill>
                  <a:srgbClr val="0000FF"/>
                </a:solidFill>
              </a:rPr>
              <a:t>://</a:t>
            </a:r>
            <a:r>
              <a:rPr lang="en-US" altLang="zh-CN" sz="2000" b="0" dirty="0" smtClean="0">
                <a:solidFill>
                  <a:srgbClr val="0000FF"/>
                </a:solidFill>
              </a:rPr>
              <a:t>en.wikipedia.org/wiki/Friedel%E2%80%93Crafts_reaction</a:t>
            </a:r>
            <a:endParaRPr lang="en-US" altLang="zh-CN" sz="2000" b="0" dirty="0" smtClean="0">
              <a:solidFill>
                <a:srgbClr val="0000FF"/>
              </a:solidFill>
            </a:endParaRPr>
          </a:p>
          <a:p>
            <a:r>
              <a:rPr lang="en-US" altLang="zh-CN" sz="2000" b="0" dirty="0" smtClean="0">
                <a:solidFill>
                  <a:srgbClr val="0000FF"/>
                </a:solidFill>
              </a:rPr>
              <a:t>     http</a:t>
            </a:r>
            <a:r>
              <a:rPr lang="en-US" altLang="zh-CN" sz="2000" b="0" dirty="0">
                <a:solidFill>
                  <a:srgbClr val="0000FF"/>
                </a:solidFill>
              </a:rPr>
              <a:t>://chem.xmu.edu.cn/teach/yjhx/onr/Friedel_Crafts1.htm</a:t>
            </a:r>
            <a:endParaRPr lang="zh-CN" altLang="en-US" sz="2000" b="0" dirty="0">
              <a:solidFill>
                <a:srgbClr val="0000FF"/>
              </a:solidFill>
            </a:endParaRPr>
          </a:p>
        </p:txBody>
      </p:sp>
      <p:sp>
        <p:nvSpPr>
          <p:cNvPr id="62488" name="Rectangle 3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29C4734C-EB4D-4F3E-A3E5-832D8C7E9B4E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graphicFrame>
        <p:nvGraphicFramePr>
          <p:cNvPr id="62486" name="Object 22"/>
          <p:cNvGraphicFramePr>
            <a:graphicFrameLocks noChangeAspect="1"/>
          </p:cNvGraphicFramePr>
          <p:nvPr/>
        </p:nvGraphicFramePr>
        <p:xfrm>
          <a:off x="7085572" y="692696"/>
          <a:ext cx="1790141" cy="1872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Image" r:id="rId1" imgW="2540000" imgH="2070100" progId="">
                  <p:embed/>
                </p:oleObj>
              </mc:Choice>
              <mc:Fallback>
                <p:oleObj name="Image" r:id="rId1" imgW="2540000" imgH="2070100" progId="">
                  <p:embed/>
                  <p:pic>
                    <p:nvPicPr>
                      <p:cNvPr id="0" name="图片 716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085572" y="692696"/>
                        <a:ext cx="1790141" cy="18726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6D375169-94E3-45F9-894B-6A8DF4DAF0A4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/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  <p:sp>
        <p:nvSpPr>
          <p:cNvPr id="5765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584" y="319188"/>
            <a:ext cx="8132762" cy="6456363"/>
          </a:xfrm>
        </p:spPr>
        <p:txBody>
          <a:bodyPr/>
          <a:lstStyle/>
          <a:p>
            <a:pPr marL="533400" indent="-5334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600" b="1" dirty="0" smtClean="0">
                <a:solidFill>
                  <a:srgbClr val="0000FF"/>
                </a:solidFill>
                <a:effectLst/>
              </a:rPr>
              <a:t>3. Li/Be </a:t>
            </a:r>
            <a:r>
              <a:rPr lang="zh-CN" altLang="en-US" sz="3600" b="1" dirty="0" smtClean="0">
                <a:solidFill>
                  <a:srgbClr val="0000FF"/>
                </a:solidFill>
                <a:effectLst/>
              </a:rPr>
              <a:t>性质的特殊性</a:t>
            </a:r>
            <a:endParaRPr lang="en-US" altLang="zh-CN" sz="3600" b="1" dirty="0" smtClean="0">
              <a:solidFill>
                <a:srgbClr val="000000"/>
              </a:solidFill>
              <a:effectLst/>
            </a:endParaRPr>
          </a:p>
          <a:p>
            <a:pPr marL="533400" indent="-5334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(1)</a:t>
            </a:r>
            <a:r>
              <a:rPr lang="en-US" altLang="zh-CN" b="1" dirty="0" smtClean="0">
                <a:solidFill>
                  <a:srgbClr val="0000FF"/>
                </a:solidFill>
                <a:effectLst/>
                <a:sym typeface="Symbol" panose="05050102010706020507" pitchFamily="18" charset="2"/>
              </a:rPr>
              <a:t>Li</a:t>
            </a:r>
            <a:r>
              <a:rPr lang="en-US" altLang="zh-CN" b="1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: </a:t>
            </a:r>
            <a:r>
              <a:rPr kumimoji="1" lang="zh-CN" altLang="en-US" b="1" dirty="0" smtClean="0">
                <a:solidFill>
                  <a:srgbClr val="111111"/>
                </a:solidFill>
                <a:effectLst/>
              </a:rPr>
              <a:t>单质熔</a:t>
            </a:r>
            <a:r>
              <a:rPr kumimoji="1" lang="en-US" altLang="zh-CN" b="1" dirty="0" smtClean="0">
                <a:solidFill>
                  <a:srgbClr val="111111"/>
                </a:solidFill>
                <a:effectLst/>
              </a:rPr>
              <a:t>/</a:t>
            </a:r>
            <a:r>
              <a:rPr kumimoji="1" lang="zh-CN" altLang="en-US" b="1" dirty="0" smtClean="0">
                <a:solidFill>
                  <a:srgbClr val="111111"/>
                </a:solidFill>
                <a:effectLst/>
              </a:rPr>
              <a:t>沸点高</a:t>
            </a:r>
            <a:r>
              <a:rPr kumimoji="1" lang="en-US" altLang="zh-CN" b="1" dirty="0" smtClean="0">
                <a:solidFill>
                  <a:srgbClr val="111111"/>
                </a:solidFill>
                <a:effectLst/>
              </a:rPr>
              <a:t>(453 K</a:t>
            </a:r>
            <a:r>
              <a:rPr kumimoji="1" lang="zh-CN" altLang="en-US" b="1" dirty="0" smtClean="0">
                <a:solidFill>
                  <a:srgbClr val="111111"/>
                </a:solidFill>
                <a:effectLst/>
              </a:rPr>
              <a:t>，高于其他碱金属</a:t>
            </a:r>
            <a:r>
              <a:rPr kumimoji="1" lang="en-US" altLang="zh-CN" b="1" dirty="0" smtClean="0">
                <a:solidFill>
                  <a:srgbClr val="111111"/>
                </a:solidFill>
                <a:effectLst/>
              </a:rPr>
              <a:t>), </a:t>
            </a:r>
            <a:r>
              <a:rPr kumimoji="1" lang="zh-CN" altLang="en-US" b="1" dirty="0" smtClean="0">
                <a:solidFill>
                  <a:srgbClr val="111111"/>
                </a:solidFill>
                <a:effectLst/>
              </a:rPr>
              <a:t>硬度大</a:t>
            </a:r>
            <a:r>
              <a:rPr kumimoji="1" lang="en-US" altLang="zh-CN" b="1" dirty="0" smtClean="0">
                <a:solidFill>
                  <a:srgbClr val="111111"/>
                </a:solidFill>
                <a:effectLst/>
              </a:rPr>
              <a:t>;</a:t>
            </a:r>
            <a:r>
              <a:rPr kumimoji="1" lang="zh-CN" altLang="en-US" b="1" dirty="0" smtClean="0">
                <a:solidFill>
                  <a:srgbClr val="111111"/>
                </a:solidFill>
                <a:effectLst/>
              </a:rPr>
              <a:t>与氧仅生成</a:t>
            </a:r>
            <a:r>
              <a:rPr kumimoji="1" lang="en-US" altLang="zh-CN" b="1" dirty="0" smtClean="0">
                <a:solidFill>
                  <a:srgbClr val="FF0000"/>
                </a:solidFill>
                <a:effectLst/>
              </a:rPr>
              <a:t>Li</a:t>
            </a:r>
            <a:r>
              <a:rPr kumimoji="1" lang="en-US" altLang="zh-CN" b="1" baseline="-25000" dirty="0" smtClean="0">
                <a:solidFill>
                  <a:srgbClr val="FF0000"/>
                </a:solidFill>
                <a:effectLst/>
              </a:rPr>
              <a:t>2</a:t>
            </a:r>
            <a:r>
              <a:rPr kumimoji="1" lang="en-US" altLang="zh-CN" b="1" dirty="0" smtClean="0">
                <a:solidFill>
                  <a:srgbClr val="FF0000"/>
                </a:solidFill>
                <a:effectLst/>
              </a:rPr>
              <a:t>O</a:t>
            </a:r>
            <a:r>
              <a:rPr kumimoji="1" lang="en-US" altLang="zh-CN" b="1" dirty="0" smtClean="0">
                <a:solidFill>
                  <a:srgbClr val="111111"/>
                </a:solidFill>
                <a:effectLst/>
              </a:rPr>
              <a:t>; </a:t>
            </a:r>
            <a:r>
              <a:rPr lang="en-US" altLang="zh-CN" b="1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</a:t>
            </a:r>
            <a:r>
              <a:rPr lang="ru-RU" altLang="zh-CN" b="1" baseline="30000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Ө</a:t>
            </a:r>
            <a:r>
              <a:rPr lang="en-US" altLang="zh-CN" b="1" baseline="-25000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Li</a:t>
            </a:r>
            <a:r>
              <a:rPr lang="en-US" altLang="zh-CN" b="1" baseline="30000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+</a:t>
            </a:r>
            <a:r>
              <a:rPr lang="en-US" altLang="zh-CN" b="1" baseline="-25000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/Li </a:t>
            </a:r>
            <a:r>
              <a:rPr lang="zh-CN" altLang="en-US" b="1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很负</a:t>
            </a:r>
            <a:r>
              <a:rPr lang="en-US" altLang="zh-CN" b="1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( -3.045 V)</a:t>
            </a:r>
            <a:r>
              <a:rPr lang="en-US" altLang="zh-CN" b="1" dirty="0">
                <a:solidFill>
                  <a:srgbClr val="0000FF"/>
                </a:solidFill>
                <a:effectLst/>
                <a:sym typeface="Symbol" panose="05050102010706020507" pitchFamily="18" charset="2"/>
              </a:rPr>
              <a:t> </a:t>
            </a:r>
            <a:r>
              <a:rPr lang="en-US" altLang="zh-CN" b="1" dirty="0" smtClean="0">
                <a:solidFill>
                  <a:srgbClr val="0000FF"/>
                </a:solidFill>
                <a:effectLst/>
                <a:sym typeface="Symbol" panose="05050102010706020507" pitchFamily="18" charset="2"/>
              </a:rPr>
              <a:t>，</a:t>
            </a:r>
            <a:r>
              <a:rPr lang="zh-CN" altLang="en-US" b="1" dirty="0" smtClean="0">
                <a:solidFill>
                  <a:srgbClr val="0000FF"/>
                </a:solidFill>
                <a:effectLst/>
                <a:sym typeface="Symbol" panose="05050102010706020507" pitchFamily="18" charset="2"/>
              </a:rPr>
              <a:t>但</a:t>
            </a:r>
            <a:r>
              <a:rPr lang="en-US" altLang="zh-CN" b="1" dirty="0" smtClean="0">
                <a:solidFill>
                  <a:srgbClr val="0000FF"/>
                </a:solidFill>
                <a:effectLst/>
                <a:sym typeface="Symbol" panose="05050102010706020507" pitchFamily="18" charset="2"/>
              </a:rPr>
              <a:t>Li</a:t>
            </a:r>
            <a:r>
              <a:rPr lang="zh-CN" altLang="en-US" b="1" dirty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与水反应不如</a:t>
            </a:r>
            <a:r>
              <a:rPr lang="en-US" altLang="zh-CN" b="1" dirty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Na</a:t>
            </a:r>
            <a:r>
              <a:rPr lang="zh-CN" altLang="en-US" b="1" dirty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剧烈</a:t>
            </a:r>
            <a:r>
              <a:rPr lang="en-US" altLang="zh-CN" b="1" dirty="0">
                <a:solidFill>
                  <a:srgbClr val="000099"/>
                </a:solidFill>
                <a:effectLst/>
              </a:rPr>
              <a:t> </a:t>
            </a:r>
            <a:r>
              <a:rPr lang="zh-CN" altLang="en-US" b="1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；</a:t>
            </a:r>
            <a:r>
              <a:rPr lang="en-US" altLang="zh-CN" b="1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Li</a:t>
            </a:r>
            <a:r>
              <a:rPr lang="en-US" altLang="zh-CN" b="1" baseline="30000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+</a:t>
            </a:r>
            <a:r>
              <a:rPr lang="zh-CN" altLang="en-US" b="1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的</a:t>
            </a:r>
            <a:r>
              <a:rPr lang="zh-CN" altLang="en-US" b="1" dirty="0" smtClean="0">
                <a:solidFill>
                  <a:srgbClr val="0000FF"/>
                </a:solidFill>
                <a:effectLst/>
                <a:sym typeface="Symbol" panose="05050102010706020507" pitchFamily="18" charset="2"/>
              </a:rPr>
              <a:t>水合能非常大，易形成水合物；</a:t>
            </a:r>
            <a:endParaRPr lang="en-US" altLang="zh-CN" b="1" dirty="0" smtClean="0">
              <a:effectLst/>
              <a:sym typeface="Symbol" panose="05050102010706020507" pitchFamily="18" charset="2"/>
            </a:endParaRPr>
          </a:p>
          <a:p>
            <a:pPr marL="533400" lvl="0" indent="-5334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(2)</a:t>
            </a:r>
            <a:r>
              <a:rPr lang="en-US" altLang="zh-CN" b="1" dirty="0" smtClean="0">
                <a:solidFill>
                  <a:srgbClr val="0000FF"/>
                </a:solidFill>
                <a:effectLst/>
                <a:sym typeface="Symbol" panose="05050102010706020507" pitchFamily="18" charset="2"/>
              </a:rPr>
              <a:t>Be (</a:t>
            </a:r>
            <a:r>
              <a:rPr lang="en-US" altLang="zh-CN" b="1" dirty="0" smtClean="0">
                <a:solidFill>
                  <a:srgbClr val="FF0000"/>
                </a:solidFill>
                <a:effectLst/>
                <a:sym typeface="Symbol" panose="05050102010706020507" pitchFamily="18" charset="2"/>
              </a:rPr>
              <a:t>p</a:t>
            </a:r>
            <a:r>
              <a:rPr lang="en-US" altLang="zh-CN" b="1" baseline="-25000" dirty="0" smtClean="0">
                <a:solidFill>
                  <a:srgbClr val="FF0000"/>
                </a:solidFill>
                <a:effectLst/>
                <a:sym typeface="Symbol" panose="05050102010706020507" pitchFamily="18" charset="2"/>
              </a:rPr>
              <a:t>323</a:t>
            </a:r>
            <a:r>
              <a:rPr lang="en-US" altLang="zh-CN" b="1" dirty="0" smtClean="0">
                <a:solidFill>
                  <a:srgbClr val="0000FF"/>
                </a:solidFill>
                <a:effectLst/>
                <a:sym typeface="Symbol" panose="05050102010706020507" pitchFamily="18" charset="2"/>
              </a:rPr>
              <a:t>)</a:t>
            </a:r>
            <a:r>
              <a:rPr lang="zh-CN" altLang="en-US" b="1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，原子</a:t>
            </a:r>
            <a:r>
              <a:rPr lang="en-US" altLang="zh-CN" b="1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/</a:t>
            </a:r>
            <a:r>
              <a:rPr lang="zh-CN" altLang="en-US" b="1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离子半径特别小、电负性相对较大，形成共价键的倾向明显；</a:t>
            </a:r>
            <a:r>
              <a:rPr lang="en-US" altLang="zh-CN" b="1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Be</a:t>
            </a:r>
            <a:r>
              <a:rPr lang="en-US" altLang="zh-CN" b="1" baseline="30000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2+</a:t>
            </a:r>
            <a:r>
              <a:rPr lang="zh-CN" altLang="en-US" b="1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易形成配合物，</a:t>
            </a:r>
            <a:r>
              <a:rPr kumimoji="1" lang="zh-CN" altLang="en-US" b="1" kern="1200" dirty="0">
                <a:solidFill>
                  <a:srgbClr val="000000"/>
                </a:solidFill>
                <a:effectLst/>
                <a:ea typeface="楷体" panose="02010609060101010101" pitchFamily="49" charset="-122"/>
              </a:rPr>
              <a:t>如</a:t>
            </a:r>
            <a:r>
              <a:rPr kumimoji="1" lang="en-US" altLang="zh-CN" b="1" kern="1200" dirty="0">
                <a:solidFill>
                  <a:srgbClr val="000000"/>
                </a:solidFill>
                <a:effectLst/>
                <a:ea typeface="楷体" panose="02010609060101010101" pitchFamily="49" charset="-122"/>
              </a:rPr>
              <a:t>M</a:t>
            </a:r>
            <a:r>
              <a:rPr kumimoji="1" lang="en-US" altLang="zh-CN" b="1" kern="1200" baseline="-25000" dirty="0">
                <a:solidFill>
                  <a:srgbClr val="000000"/>
                </a:solidFill>
                <a:effectLst/>
                <a:ea typeface="楷体" panose="02010609060101010101" pitchFamily="49" charset="-122"/>
              </a:rPr>
              <a:t>2</a:t>
            </a:r>
            <a:r>
              <a:rPr kumimoji="1" lang="en-US" altLang="zh-CN" b="1" kern="1200" dirty="0">
                <a:solidFill>
                  <a:srgbClr val="000000"/>
                </a:solidFill>
                <a:effectLst/>
                <a:ea typeface="楷体" panose="02010609060101010101" pitchFamily="49" charset="-122"/>
              </a:rPr>
              <a:t>[BeF</a:t>
            </a:r>
            <a:r>
              <a:rPr kumimoji="1" lang="en-US" altLang="zh-CN" b="1" kern="1200" baseline="-25000" dirty="0">
                <a:solidFill>
                  <a:srgbClr val="000000"/>
                </a:solidFill>
                <a:effectLst/>
                <a:ea typeface="楷体" panose="02010609060101010101" pitchFamily="49" charset="-122"/>
              </a:rPr>
              <a:t>4</a:t>
            </a:r>
            <a:r>
              <a:rPr kumimoji="1" lang="en-US" altLang="zh-CN" b="1" kern="1200" dirty="0">
                <a:solidFill>
                  <a:srgbClr val="000000"/>
                </a:solidFill>
                <a:effectLst/>
                <a:ea typeface="楷体" panose="02010609060101010101" pitchFamily="49" charset="-122"/>
              </a:rPr>
              <a:t>];</a:t>
            </a:r>
            <a:r>
              <a:rPr lang="zh-CN" altLang="en-US" b="1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易水解，毒性高；</a:t>
            </a:r>
            <a:r>
              <a:rPr kumimoji="1" lang="zh-CN" altLang="en-US" b="1" kern="1200" dirty="0" smtClean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kumimoji="1" lang="zh-CN" altLang="en-US" b="1" kern="12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两性金属</a:t>
            </a:r>
            <a:r>
              <a:rPr kumimoji="1" lang="en-US" altLang="zh-CN" b="1" kern="1200" dirty="0" smtClean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en-US" altLang="zh-CN" b="1" dirty="0" smtClean="0">
              <a:solidFill>
                <a:srgbClr val="111111"/>
              </a:solidFill>
              <a:effectLst/>
              <a:sym typeface="Symbol" panose="05050102010706020507" pitchFamily="18" charset="2"/>
            </a:endParaRPr>
          </a:p>
        </p:txBody>
      </p:sp>
      <p:pic>
        <p:nvPicPr>
          <p:cNvPr id="4" name="Picture 6" descr="b16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73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651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651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651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971600" y="181610"/>
            <a:ext cx="7761288" cy="5989637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b="1" dirty="0" smtClean="0">
                <a:solidFill>
                  <a:srgbClr val="0000FF"/>
                </a:solidFill>
                <a:effectLst/>
              </a:rPr>
              <a:t>比较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Al</a:t>
            </a:r>
            <a:r>
              <a:rPr lang="en-US" altLang="zh-CN" b="1" baseline="-25000" dirty="0" smtClean="0">
                <a:solidFill>
                  <a:srgbClr val="0000FF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Cl</a:t>
            </a:r>
            <a:r>
              <a:rPr lang="en-US" altLang="zh-CN" b="1" baseline="-25000" dirty="0" smtClean="0">
                <a:solidFill>
                  <a:srgbClr val="0000FF"/>
                </a:solidFill>
                <a:effectLst/>
              </a:rPr>
              <a:t>6</a:t>
            </a:r>
            <a:r>
              <a:rPr lang="zh-CN" altLang="en-US" b="1" dirty="0" smtClean="0">
                <a:solidFill>
                  <a:srgbClr val="0000FF"/>
                </a:solidFill>
                <a:effectLst/>
              </a:rPr>
              <a:t>与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B</a:t>
            </a:r>
            <a:r>
              <a:rPr lang="en-US" altLang="zh-CN" b="1" baseline="-25000" dirty="0" smtClean="0">
                <a:solidFill>
                  <a:srgbClr val="0000FF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H</a:t>
            </a:r>
            <a:r>
              <a:rPr lang="en-US" altLang="zh-CN" b="1" baseline="-25000" dirty="0" smtClean="0">
                <a:solidFill>
                  <a:srgbClr val="0000FF"/>
                </a:solidFill>
                <a:effectLst/>
              </a:rPr>
              <a:t>6</a:t>
            </a:r>
            <a:r>
              <a:rPr lang="zh-CN" altLang="en-US" b="1" dirty="0" smtClean="0">
                <a:solidFill>
                  <a:srgbClr val="0000FF"/>
                </a:solidFill>
                <a:effectLst/>
              </a:rPr>
              <a:t>的结构异同</a:t>
            </a:r>
            <a:endParaRPr lang="zh-CN" altLang="en-US" b="1" dirty="0" smtClean="0">
              <a:solidFill>
                <a:srgbClr val="0000FF"/>
              </a:solidFill>
              <a:effectLst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b="1" dirty="0" smtClean="0">
                <a:solidFill>
                  <a:srgbClr val="0000FF"/>
                </a:solidFill>
                <a:effectLst/>
              </a:rPr>
              <a:t>相同点：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中心原子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sp</a:t>
            </a:r>
            <a:r>
              <a:rPr lang="en-US" altLang="zh-CN" b="1" baseline="30000" dirty="0" smtClean="0">
                <a:solidFill>
                  <a:srgbClr val="111111"/>
                </a:solidFill>
                <a:effectLst/>
              </a:rPr>
              <a:t>3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杂化，二聚体</a:t>
            </a:r>
            <a:endParaRPr lang="zh-CN" altLang="en-US" b="1" dirty="0" smtClean="0">
              <a:solidFill>
                <a:srgbClr val="111111"/>
              </a:solidFill>
              <a:effectLst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b="1" dirty="0" smtClean="0">
                <a:solidFill>
                  <a:srgbClr val="0000FF"/>
                </a:solidFill>
                <a:effectLst/>
              </a:rPr>
              <a:t>不同点：</a:t>
            </a:r>
            <a:r>
              <a:rPr lang="zh-CN" altLang="en-US" b="1" dirty="0" smtClean="0">
                <a:effectLst/>
              </a:rPr>
              <a:t> 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B</a:t>
            </a:r>
            <a:r>
              <a:rPr lang="en-US" altLang="zh-CN" b="1" baseline="-25000" dirty="0" smtClean="0">
                <a:solidFill>
                  <a:srgbClr val="111111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H</a:t>
            </a:r>
            <a:r>
              <a:rPr lang="en-US" altLang="zh-CN" b="1" baseline="-25000" dirty="0" smtClean="0">
                <a:solidFill>
                  <a:srgbClr val="111111"/>
                </a:solidFill>
                <a:effectLst/>
              </a:rPr>
              <a:t>6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  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中硼</a:t>
            </a:r>
            <a:r>
              <a:rPr lang="zh-CN" altLang="en-US" b="1" dirty="0" smtClean="0">
                <a:solidFill>
                  <a:srgbClr val="0000CC"/>
                </a:solidFill>
                <a:effectLst/>
              </a:rPr>
              <a:t>氢硼桥键为 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3c - 2e</a:t>
            </a:r>
            <a:r>
              <a:rPr lang="zh-CN" altLang="en-US" b="1" dirty="0" smtClean="0">
                <a:solidFill>
                  <a:srgbClr val="0000CC"/>
                </a:solidFill>
                <a:effectLst/>
              </a:rPr>
              <a:t>键</a:t>
            </a:r>
            <a:endParaRPr lang="zh-CN" altLang="en-US" b="1" dirty="0" smtClean="0">
              <a:solidFill>
                <a:srgbClr val="0000CC"/>
              </a:solidFill>
              <a:effectLst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b="1" dirty="0" smtClean="0">
                <a:effectLst/>
              </a:rPr>
              <a:t>                 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Al</a:t>
            </a:r>
            <a:r>
              <a:rPr lang="en-US" altLang="zh-CN" b="1" baseline="-25000" dirty="0" smtClean="0">
                <a:solidFill>
                  <a:srgbClr val="111111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Cl</a:t>
            </a:r>
            <a:r>
              <a:rPr lang="en-US" altLang="zh-CN" b="1" baseline="-25000" dirty="0" smtClean="0">
                <a:solidFill>
                  <a:srgbClr val="111111"/>
                </a:solidFill>
                <a:effectLst/>
              </a:rPr>
              <a:t>6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 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中</a:t>
            </a:r>
            <a:r>
              <a:rPr lang="zh-CN" altLang="en-US" b="1" dirty="0" smtClean="0">
                <a:solidFill>
                  <a:srgbClr val="FF0000"/>
                </a:solidFill>
                <a:effectLst/>
              </a:rPr>
              <a:t>氯桥键为 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3c - 4e</a:t>
            </a:r>
            <a:r>
              <a:rPr lang="zh-CN" altLang="en-US" b="1" dirty="0" smtClean="0">
                <a:solidFill>
                  <a:srgbClr val="FF0000"/>
                </a:solidFill>
                <a:effectLst/>
              </a:rPr>
              <a:t>键</a:t>
            </a:r>
            <a:endParaRPr lang="zh-CN" altLang="en-US" b="1" dirty="0" smtClean="0">
              <a:solidFill>
                <a:srgbClr val="FF0000"/>
              </a:solidFill>
              <a:effectLst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b="1" dirty="0" smtClean="0">
                <a:effectLst/>
              </a:rPr>
              <a:t> 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原因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:  B/Al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半径不同、</a:t>
            </a:r>
            <a:endParaRPr lang="zh-CN" altLang="en-US" b="1" dirty="0" smtClean="0">
              <a:solidFill>
                <a:srgbClr val="111111"/>
              </a:solidFill>
              <a:effectLst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rgbClr val="111111"/>
                </a:solidFill>
                <a:effectLst/>
              </a:rPr>
              <a:t>             H/Cl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电子层结构不同</a:t>
            </a:r>
            <a:endParaRPr lang="zh-CN" altLang="en-US" b="1" dirty="0" smtClean="0">
              <a:solidFill>
                <a:srgbClr val="111111"/>
              </a:solidFill>
              <a:effectLst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b="1" dirty="0" smtClean="0">
                <a:effectLst/>
              </a:rPr>
              <a:t> </a:t>
            </a:r>
            <a:endParaRPr lang="en-US" altLang="zh-CN" b="1" dirty="0" smtClean="0">
              <a:effectLst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rgbClr val="FF0000"/>
                </a:solidFill>
                <a:effectLst/>
              </a:rPr>
              <a:t>AlF</a:t>
            </a:r>
            <a:r>
              <a:rPr lang="en-US" altLang="zh-CN" b="1" baseline="-25000" dirty="0" smtClean="0">
                <a:solidFill>
                  <a:srgbClr val="FF0000"/>
                </a:solidFill>
                <a:effectLst/>
              </a:rPr>
              <a:t>3   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~  BF</a:t>
            </a:r>
            <a:r>
              <a:rPr lang="en-US" altLang="zh-CN" b="1" baseline="-25000" dirty="0" smtClean="0">
                <a:solidFill>
                  <a:srgbClr val="FF0000"/>
                </a:solidFill>
                <a:effectLst/>
              </a:rPr>
              <a:t>3 </a:t>
            </a:r>
            <a:r>
              <a:rPr lang="en-US" altLang="zh-CN" b="1" dirty="0" smtClean="0">
                <a:solidFill>
                  <a:srgbClr val="000000"/>
                </a:solidFill>
                <a:effectLst/>
              </a:rPr>
              <a:t>:  </a:t>
            </a:r>
            <a:r>
              <a:rPr lang="zh-CN" altLang="en-US" b="1" dirty="0" smtClean="0">
                <a:solidFill>
                  <a:srgbClr val="000000"/>
                </a:solidFill>
                <a:effectLst/>
              </a:rPr>
              <a:t>结构差异明显。</a:t>
            </a:r>
            <a:endParaRPr lang="zh-CN" altLang="en-US" b="1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148482" name="Rectangle 3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88C3A809-9371-4FFC-A43D-ED88F7FA2846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grpSp>
        <p:nvGrpSpPr>
          <p:cNvPr id="4" name="Group 12"/>
          <p:cNvGrpSpPr/>
          <p:nvPr/>
        </p:nvGrpSpPr>
        <p:grpSpPr bwMode="auto">
          <a:xfrm>
            <a:off x="6588224" y="2924944"/>
            <a:ext cx="2016224" cy="1512168"/>
            <a:chOff x="4150" y="799"/>
            <a:chExt cx="1056" cy="898"/>
          </a:xfrm>
        </p:grpSpPr>
        <p:pic>
          <p:nvPicPr>
            <p:cNvPr id="5" name="Picture 8" descr="Al2Cl6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50" y="799"/>
              <a:ext cx="1056" cy="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4557" y="1470"/>
              <a:ext cx="410" cy="2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dirty="0">
                  <a:solidFill>
                    <a:srgbClr val="FFCC99"/>
                  </a:solidFill>
                </a:rPr>
                <a:t>Al</a:t>
              </a:r>
              <a:r>
                <a:rPr lang="en-US" altLang="zh-CN" sz="1600" baseline="-25000" dirty="0">
                  <a:solidFill>
                    <a:srgbClr val="FFCC99"/>
                  </a:solidFill>
                </a:rPr>
                <a:t>2</a:t>
              </a:r>
              <a:r>
                <a:rPr lang="en-US" altLang="zh-CN" sz="1600" dirty="0">
                  <a:solidFill>
                    <a:srgbClr val="FFCC99"/>
                  </a:solidFill>
                </a:rPr>
                <a:t>Cl</a:t>
              </a:r>
              <a:r>
                <a:rPr lang="en-US" altLang="zh-CN" sz="1600" baseline="-25000" dirty="0">
                  <a:solidFill>
                    <a:srgbClr val="FFCC99"/>
                  </a:solidFill>
                </a:rPr>
                <a:t>6</a:t>
              </a:r>
              <a:endParaRPr lang="en-US" altLang="zh-CN" sz="1600" baseline="-25000" dirty="0">
                <a:solidFill>
                  <a:srgbClr val="FFCC99"/>
                </a:solidFill>
              </a:endParaRPr>
            </a:p>
          </p:txBody>
        </p:sp>
      </p:grpSp>
      <p:pic>
        <p:nvPicPr>
          <p:cNvPr id="7" name="Picture 7" descr="b2h6a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3" r="12086" b="10393"/>
          <a:stretch>
            <a:fillRect/>
          </a:stretch>
        </p:blipFill>
        <p:spPr bwMode="auto">
          <a:xfrm rot="16200000">
            <a:off x="6839468" y="4300781"/>
            <a:ext cx="1513736" cy="198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735008" y="4653136"/>
            <a:ext cx="687349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>
                <a:solidFill>
                  <a:srgbClr val="FFCC99"/>
                </a:solidFill>
              </a:rPr>
              <a:t>B</a:t>
            </a:r>
            <a:r>
              <a:rPr lang="en-US" altLang="zh-CN" sz="1600" baseline="-25000" dirty="0" smtClean="0">
                <a:solidFill>
                  <a:srgbClr val="FFCC99"/>
                </a:solidFill>
              </a:rPr>
              <a:t>2</a:t>
            </a:r>
            <a:r>
              <a:rPr lang="en-US" altLang="zh-CN" sz="1600" dirty="0" smtClean="0">
                <a:solidFill>
                  <a:srgbClr val="FFCC99"/>
                </a:solidFill>
              </a:rPr>
              <a:t>H</a:t>
            </a:r>
            <a:r>
              <a:rPr lang="en-US" altLang="zh-CN" sz="1600" baseline="-25000" dirty="0" smtClean="0">
                <a:solidFill>
                  <a:srgbClr val="FFCC99"/>
                </a:solidFill>
              </a:rPr>
              <a:t>6</a:t>
            </a:r>
            <a:endParaRPr lang="en-US" altLang="zh-CN" sz="1600" baseline="-25000" dirty="0">
              <a:solidFill>
                <a:srgbClr val="FFCC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409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409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409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8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ChangeArrowheads="1"/>
          </p:cNvSpPr>
          <p:nvPr/>
        </p:nvSpPr>
        <p:spPr bwMode="auto">
          <a:xfrm>
            <a:off x="1115616" y="291748"/>
            <a:ext cx="7633543" cy="33239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镓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卤化物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: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在三卤化镓中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除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GaF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是离子型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其他均为共价型化合物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它们在气态时都是二聚体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与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AlCl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很相似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.Ga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O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与氟气反应生成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GaF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;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溶于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50%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的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HF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中得到产物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GaF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·3H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O;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与过量两倍的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NH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Cl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在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250℃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熔融下也生成氯化镓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 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65575" name="Text Box 7"/>
          <p:cNvSpPr txBox="1">
            <a:spLocks noChangeArrowheads="1"/>
          </p:cNvSpPr>
          <p:nvPr/>
        </p:nvSpPr>
        <p:spPr bwMode="auto">
          <a:xfrm>
            <a:off x="1115616" y="3861048"/>
            <a:ext cx="7669038" cy="130317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铟</a:t>
            </a:r>
            <a:r>
              <a:rPr kumimoji="1"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卤化物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: 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铟与镓相同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三卤化物除氟化物是离子型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其他为共价性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在气态时都是二聚体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endParaRPr kumimoji="1"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89093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1E4BA38A-2D73-45B0-9ACD-E1050928F17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863600" y="908720"/>
            <a:ext cx="7524824" cy="38885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铊</a:t>
            </a:r>
            <a:r>
              <a:rPr kumimoji="1"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卤化物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: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因铊离子半径与银相似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所以它们的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价卤化物性质很相似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TlCl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为白色絮状沉淀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与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AgCl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相同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曝光立即变黑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TlF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易溶于水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而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TlCl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、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TlBr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、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TlI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都难溶于水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铊的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+3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价卤化物只有三氟化物和三氯化物，这是因为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Br</a:t>
            </a:r>
            <a:r>
              <a:rPr kumimoji="1" lang="en-US" altLang="zh-CN" sz="28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和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I</a:t>
            </a:r>
            <a:r>
              <a:rPr kumimoji="1" lang="en-US" altLang="zh-CN" sz="28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能够将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Tl</a:t>
            </a:r>
            <a:r>
              <a:rPr kumimoji="1" lang="en-US" altLang="zh-CN" sz="28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3+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还原为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Tl</a:t>
            </a:r>
            <a:r>
              <a:rPr kumimoji="1" lang="en-US" altLang="zh-CN" sz="28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r>
              <a:rPr kumimoji="1"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。 </a:t>
            </a:r>
            <a:endParaRPr kumimoji="1"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89093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1E4BA38A-2D73-45B0-9ACD-E1050928F17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5" name="Text Box 5"/>
          <p:cNvSpPr txBox="1">
            <a:spLocks noChangeArrowheads="1"/>
          </p:cNvSpPr>
          <p:nvPr/>
        </p:nvSpPr>
        <p:spPr bwMode="auto">
          <a:xfrm>
            <a:off x="539750" y="1268413"/>
            <a:ext cx="7920038" cy="427831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  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镓和铟的三价硫化物稳定，铊的三价硫化物不稳定。</a:t>
            </a:r>
            <a:endParaRPr kumimoji="1" lang="zh-CN" altLang="en-US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  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Ga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为黄色固体，可由单质直接制得，它的性质与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Al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相似。</a:t>
            </a:r>
            <a:endParaRPr kumimoji="1" lang="zh-CN" altLang="en-US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  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In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不溶于水。三价铟盐溶液通入硫化氢气体可得到黄色硫化铟沉淀物。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In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kumimoji="1" lang="en-US" altLang="zh-CN" sz="32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kumimoji="1"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溶于碱金属硫化物，生成硫铟金属复合物。</a:t>
            </a:r>
            <a:endParaRPr kumimoji="1" lang="zh-CN" altLang="en-US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90116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EC2F1DE0-D84F-4715-9556-4389556B6717}" type="slidenum">
              <a:rPr lang="en-US" altLang="zh-CN"/>
            </a:fld>
            <a:endParaRPr lang="en-US" altLang="zh-CN"/>
          </a:p>
        </p:txBody>
      </p:sp>
      <p:sp>
        <p:nvSpPr>
          <p:cNvPr id="5" name="TextBox 4"/>
          <p:cNvSpPr txBox="1"/>
          <p:nvPr/>
        </p:nvSpPr>
        <p:spPr>
          <a:xfrm>
            <a:off x="827584" y="33265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3.</a:t>
            </a:r>
            <a:r>
              <a:rPr lang="zh-CN" altLang="en-US" dirty="0" smtClean="0">
                <a:solidFill>
                  <a:srgbClr val="0000FF"/>
                </a:solidFill>
              </a:rPr>
              <a:t> 硫化物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ChangeArrowheads="1"/>
          </p:cNvSpPr>
          <p:nvPr/>
        </p:nvSpPr>
        <p:spPr bwMode="auto">
          <a:xfrm>
            <a:off x="900113" y="908050"/>
            <a:ext cx="7777162" cy="26530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0000FF"/>
                </a:solidFill>
              </a:rPr>
              <a:t>碱式氯化铝</a:t>
            </a:r>
            <a:r>
              <a:rPr lang="en-US" altLang="zh-CN" dirty="0"/>
              <a:t>: </a:t>
            </a:r>
            <a:r>
              <a:rPr lang="zh-CN" altLang="en-US" dirty="0"/>
              <a:t>介于</a:t>
            </a:r>
            <a:r>
              <a:rPr lang="en-US" altLang="zh-CN" dirty="0"/>
              <a:t>AlCl</a:t>
            </a:r>
            <a:r>
              <a:rPr lang="en-US" altLang="zh-CN" baseline="-25000" dirty="0"/>
              <a:t>3</a:t>
            </a:r>
            <a:r>
              <a:rPr lang="zh-CN" altLang="en-US" dirty="0"/>
              <a:t>和</a:t>
            </a:r>
            <a:r>
              <a:rPr lang="en-US" altLang="zh-CN" dirty="0"/>
              <a:t>Al(OH)</a:t>
            </a:r>
            <a:r>
              <a:rPr lang="en-US" altLang="zh-CN" baseline="-25000" dirty="0"/>
              <a:t>3</a:t>
            </a:r>
            <a:r>
              <a:rPr lang="zh-CN" altLang="en-US" dirty="0"/>
              <a:t>之间形成的一系列水解产物聚合而成的</a:t>
            </a:r>
            <a:r>
              <a:rPr lang="zh-CN" altLang="en-US" dirty="0" smtClean="0"/>
              <a:t>高分子化合物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[Al</a:t>
            </a:r>
            <a:r>
              <a:rPr lang="en-US" altLang="zh-CN" baseline="-25000" dirty="0" smtClean="0">
                <a:solidFill>
                  <a:srgbClr val="0000FF"/>
                </a:solidFill>
              </a:rPr>
              <a:t>2</a:t>
            </a:r>
            <a:r>
              <a:rPr lang="en-US" altLang="zh-CN" dirty="0" smtClean="0">
                <a:solidFill>
                  <a:srgbClr val="0000FF"/>
                </a:solidFill>
              </a:rPr>
              <a:t>(OH)</a:t>
            </a:r>
            <a:r>
              <a:rPr lang="en-US" altLang="zh-CN" baseline="-25000" dirty="0" smtClean="0">
                <a:solidFill>
                  <a:srgbClr val="0000FF"/>
                </a:solidFill>
              </a:rPr>
              <a:t>n</a:t>
            </a:r>
            <a:r>
              <a:rPr lang="en-US" altLang="zh-CN" dirty="0" smtClean="0">
                <a:solidFill>
                  <a:srgbClr val="0000FF"/>
                </a:solidFill>
              </a:rPr>
              <a:t>Cl</a:t>
            </a:r>
            <a:r>
              <a:rPr lang="en-US" altLang="zh-CN" baseline="-25000" dirty="0" smtClean="0">
                <a:solidFill>
                  <a:srgbClr val="0000FF"/>
                </a:solidFill>
              </a:rPr>
              <a:t>6-n</a:t>
            </a:r>
            <a:r>
              <a:rPr lang="en-US" altLang="zh-CN" dirty="0" smtClean="0">
                <a:solidFill>
                  <a:srgbClr val="0000FF"/>
                </a:solidFill>
              </a:rPr>
              <a:t>]</a:t>
            </a:r>
            <a:r>
              <a:rPr lang="en-US" altLang="zh-CN" baseline="-25000" dirty="0" smtClean="0">
                <a:solidFill>
                  <a:srgbClr val="0000FF"/>
                </a:solidFill>
              </a:rPr>
              <a:t>m </a:t>
            </a:r>
            <a:r>
              <a:rPr lang="en-US" altLang="zh-CN" dirty="0" smtClean="0"/>
              <a:t>(</a:t>
            </a:r>
            <a:r>
              <a:rPr lang="zh-CN" altLang="en-US" dirty="0">
                <a:solidFill>
                  <a:srgbClr val="0000FF"/>
                </a:solidFill>
              </a:rPr>
              <a:t>多羟基多核配合物</a:t>
            </a:r>
            <a:r>
              <a:rPr lang="en-US" altLang="zh-CN" dirty="0"/>
              <a:t>) </a:t>
            </a:r>
            <a:r>
              <a:rPr lang="en-US" altLang="zh-CN" baseline="-25000" dirty="0" smtClean="0">
                <a:solidFill>
                  <a:srgbClr val="0000FF"/>
                </a:solidFill>
              </a:rPr>
              <a:t>  </a:t>
            </a:r>
            <a:r>
              <a:rPr lang="en-US" altLang="zh-CN" dirty="0">
                <a:solidFill>
                  <a:srgbClr val="0000FF"/>
                </a:solidFill>
              </a:rPr>
              <a:t>:</a:t>
            </a:r>
            <a:r>
              <a:rPr lang="en-US" altLang="zh-CN" baseline="-25000" dirty="0">
                <a:solidFill>
                  <a:srgbClr val="0000FF"/>
                </a:solidFill>
              </a:rPr>
              <a:t> </a:t>
            </a:r>
            <a:r>
              <a:rPr lang="zh-CN" altLang="en-US" dirty="0"/>
              <a:t>极强的吸附性能，作为</a:t>
            </a:r>
            <a:r>
              <a:rPr lang="zh-CN" altLang="en-US" dirty="0">
                <a:solidFill>
                  <a:srgbClr val="FF0000"/>
                </a:solidFill>
              </a:rPr>
              <a:t>高效的净水剂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904875" y="188913"/>
            <a:ext cx="3671888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SzPct val="125000"/>
              <a:buFont typeface="Wingdings" panose="05000000000000000000" pitchFamily="2" charset="2"/>
              <a:buNone/>
            </a:pPr>
            <a:r>
              <a:rPr kumimoji="1" lang="en-US" altLang="zh-CN" sz="3600" dirty="0" smtClean="0">
                <a:solidFill>
                  <a:srgbClr val="0000FF"/>
                </a:solidFill>
              </a:rPr>
              <a:t>4. </a:t>
            </a:r>
            <a:r>
              <a:rPr kumimoji="1" lang="zh-CN" altLang="en-US" sz="3600" dirty="0">
                <a:solidFill>
                  <a:srgbClr val="0000FF"/>
                </a:solidFill>
              </a:rPr>
              <a:t>其他重要的盐</a:t>
            </a:r>
            <a:endParaRPr kumimoji="1" lang="zh-CN" altLang="en-US" sz="3600" dirty="0">
              <a:solidFill>
                <a:srgbClr val="0000FF"/>
              </a:solidFill>
            </a:endParaRPr>
          </a:p>
        </p:txBody>
      </p:sp>
      <p:sp>
        <p:nvSpPr>
          <p:cNvPr id="645124" name="Rectangle 4"/>
          <p:cNvSpPr>
            <a:spLocks noChangeArrowheads="1"/>
          </p:cNvSpPr>
          <p:nvPr/>
        </p:nvSpPr>
        <p:spPr bwMode="auto">
          <a:xfrm>
            <a:off x="836612" y="3627036"/>
            <a:ext cx="7904163" cy="2554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25000"/>
              </a:lnSpc>
            </a:pPr>
            <a:r>
              <a:rPr lang="zh-CN" altLang="en-US" dirty="0">
                <a:solidFill>
                  <a:srgbClr val="0000FF"/>
                </a:solidFill>
              </a:rPr>
              <a:t>硫酸铝和明矾</a:t>
            </a:r>
            <a:r>
              <a:rPr lang="zh-CN" altLang="en-US" dirty="0"/>
              <a:t> </a:t>
            </a:r>
            <a:r>
              <a:rPr lang="en-US" altLang="zh-CN" dirty="0"/>
              <a:t>:  </a:t>
            </a:r>
            <a:r>
              <a:rPr lang="zh-CN" altLang="en-US" dirty="0">
                <a:solidFill>
                  <a:srgbClr val="FF0000"/>
                </a:solidFill>
              </a:rPr>
              <a:t>泡沫灭火器</a:t>
            </a:r>
            <a:r>
              <a:rPr lang="zh-CN" altLang="en-US" dirty="0"/>
              <a:t>中的常用试剂</a:t>
            </a:r>
            <a:endParaRPr lang="zh-CN" altLang="en-US" dirty="0"/>
          </a:p>
          <a:p>
            <a:pPr marL="457200" indent="-457200">
              <a:lnSpc>
                <a:spcPct val="125000"/>
              </a:lnSpc>
            </a:pPr>
            <a:r>
              <a:rPr lang="zh-CN" altLang="en-US" dirty="0"/>
              <a:t> </a:t>
            </a:r>
            <a:r>
              <a:rPr lang="en-US" altLang="zh-CN" sz="2800" dirty="0"/>
              <a:t>http://en.wikipedia.org/wiki/Fire_extinguisher</a:t>
            </a:r>
            <a:r>
              <a:rPr lang="zh-CN" altLang="en-US" dirty="0"/>
              <a:t>      </a:t>
            </a:r>
            <a:endParaRPr lang="en-US" altLang="zh-CN" dirty="0"/>
          </a:p>
          <a:p>
            <a:pPr marL="457200" indent="-457200">
              <a:lnSpc>
                <a:spcPct val="125000"/>
              </a:lnSpc>
            </a:pPr>
            <a:r>
              <a:rPr lang="en-US" altLang="zh-CN" dirty="0"/>
              <a:t>          Al</a:t>
            </a:r>
            <a:r>
              <a:rPr lang="en-US" altLang="zh-CN" baseline="30000" dirty="0"/>
              <a:t>3+</a:t>
            </a:r>
            <a:r>
              <a:rPr lang="en-US" altLang="zh-CN" dirty="0"/>
              <a:t> +3HCO</a:t>
            </a:r>
            <a:r>
              <a:rPr lang="en-US" altLang="zh-CN" baseline="-25000" dirty="0"/>
              <a:t>3</a:t>
            </a:r>
            <a:r>
              <a:rPr lang="en-US" altLang="zh-CN" baseline="30000" dirty="0"/>
              <a:t>- </a:t>
            </a:r>
            <a:r>
              <a:rPr lang="zh-CN" altLang="en-US" dirty="0"/>
              <a:t>＝ </a:t>
            </a:r>
            <a:r>
              <a:rPr lang="en-US" altLang="zh-CN" dirty="0"/>
              <a:t>Al(OH)</a:t>
            </a:r>
            <a:r>
              <a:rPr lang="en-US" altLang="zh-CN" baseline="-25000" dirty="0"/>
              <a:t>3</a:t>
            </a:r>
            <a:r>
              <a:rPr lang="en-US" altLang="zh-CN" dirty="0">
                <a:cs typeface="Times New Roman" panose="02020603050405020304" pitchFamily="18" charset="0"/>
              </a:rPr>
              <a:t>↓</a:t>
            </a:r>
            <a:r>
              <a:rPr lang="en-US" altLang="zh-CN" dirty="0"/>
              <a:t>+ 3CO</a:t>
            </a:r>
            <a:r>
              <a:rPr lang="en-US" altLang="zh-CN" baseline="-25000" dirty="0"/>
              <a:t>2</a:t>
            </a:r>
            <a:r>
              <a:rPr lang="en-US" altLang="zh-CN" dirty="0"/>
              <a:t>↑</a:t>
            </a:r>
            <a:endParaRPr lang="en-US" altLang="zh-CN" dirty="0"/>
          </a:p>
          <a:p>
            <a:pPr marL="457200" indent="-457200">
              <a:lnSpc>
                <a:spcPct val="125000"/>
              </a:lnSpc>
            </a:pPr>
            <a:r>
              <a:rPr lang="en-US" altLang="zh-CN" dirty="0"/>
              <a:t> </a:t>
            </a:r>
            <a:r>
              <a:rPr lang="zh-CN" altLang="en-US" dirty="0">
                <a:solidFill>
                  <a:srgbClr val="0000CC"/>
                </a:solidFill>
              </a:rPr>
              <a:t>明矾</a:t>
            </a:r>
            <a:r>
              <a:rPr lang="zh-CN" altLang="en-US" dirty="0"/>
              <a:t> </a:t>
            </a:r>
            <a:r>
              <a:rPr lang="en-US" altLang="zh-CN" dirty="0" err="1"/>
              <a:t>KAl</a:t>
            </a:r>
            <a:r>
              <a:rPr lang="en-US" altLang="zh-CN" dirty="0"/>
              <a:t>(SO</a:t>
            </a:r>
            <a:r>
              <a:rPr lang="en-US" altLang="zh-CN" baseline="-25000" dirty="0"/>
              <a:t>4</a:t>
            </a:r>
            <a:r>
              <a:rPr lang="en-US" altLang="zh-CN" dirty="0"/>
              <a:t>)</a:t>
            </a:r>
            <a:r>
              <a:rPr lang="en-US" altLang="zh-CN" baseline="-25000" dirty="0"/>
              <a:t>2 </a:t>
            </a:r>
            <a:r>
              <a:rPr lang="en-US" altLang="zh-CN" baseline="30000" dirty="0"/>
              <a:t>. </a:t>
            </a:r>
            <a:r>
              <a:rPr lang="en-US" altLang="zh-CN" dirty="0"/>
              <a:t>12H</a:t>
            </a:r>
            <a:r>
              <a:rPr lang="en-US" altLang="zh-CN" baseline="-25000" dirty="0"/>
              <a:t>2</a:t>
            </a:r>
            <a:r>
              <a:rPr lang="en-US" altLang="zh-CN" dirty="0"/>
              <a:t>O</a:t>
            </a:r>
            <a:r>
              <a:rPr lang="zh-CN" altLang="en-US" dirty="0"/>
              <a:t>：净水剂</a:t>
            </a:r>
            <a:r>
              <a:rPr lang="en-US" altLang="zh-CN" dirty="0"/>
              <a:t>.  </a:t>
            </a:r>
            <a:endParaRPr lang="en-US" altLang="zh-CN" dirty="0"/>
          </a:p>
        </p:txBody>
      </p:sp>
      <p:sp>
        <p:nvSpPr>
          <p:cNvPr id="104452" name="Rectangle 5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D7803A49-1B0D-4C16-B897-8754C8A58AB7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pic>
        <p:nvPicPr>
          <p:cNvPr id="7" name="Picture 6" descr="b16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73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0" name="Picture 2" descr="https://imgsa.baidu.com/baike/c0%3Dbaike80%2C5%2C5%2C80%2C26/sign=d243c7306481800a7ae8815cd05c589f/8601a18b87d6277f9d340c8720381f30e924fc6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7" t="-226" r="24305" b="8021"/>
          <a:stretch>
            <a:fillRect/>
          </a:stretch>
        </p:blipFill>
        <p:spPr bwMode="auto">
          <a:xfrm>
            <a:off x="8151395" y="4260049"/>
            <a:ext cx="842210" cy="19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4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1565275" y="404813"/>
            <a:ext cx="6011863" cy="1368425"/>
          </a:xfrm>
        </p:spPr>
        <p:txBody>
          <a:bodyPr/>
          <a:lstStyle/>
          <a:p>
            <a:r>
              <a:rPr lang="en-US" altLang="zh-CN" sz="4800" b="1" smtClean="0">
                <a:solidFill>
                  <a:srgbClr val="0000FF"/>
                </a:solidFill>
                <a:effectLst/>
                <a:cs typeface="Times New Roman" panose="02020603050405020304" pitchFamily="18" charset="0"/>
              </a:rPr>
              <a:t>9.3 </a:t>
            </a:r>
            <a:r>
              <a:rPr lang="zh-CN" altLang="en-US" sz="4800" b="1" smtClean="0">
                <a:solidFill>
                  <a:srgbClr val="0000FF"/>
                </a:solidFill>
                <a:effectLst/>
                <a:cs typeface="Times New Roman" panose="02020603050405020304" pitchFamily="18" charset="0"/>
              </a:rPr>
              <a:t>锗分族金属</a:t>
            </a:r>
            <a:r>
              <a:rPr lang="en-US" altLang="zh-CN" sz="4800" b="1" smtClean="0">
                <a:solidFill>
                  <a:srgbClr val="0000FF"/>
                </a:solidFill>
                <a:effectLst/>
                <a:cs typeface="Times New Roman" panose="02020603050405020304" pitchFamily="18" charset="0"/>
              </a:rPr>
              <a:t>(Ge/Sn/Pb)</a:t>
            </a:r>
            <a:endParaRPr lang="zh-CN" altLang="en-US" sz="4800" b="1" smtClean="0">
              <a:solidFill>
                <a:srgbClr val="0000FF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05474" name="Rectangle 26"/>
          <p:cNvSpPr>
            <a:spLocks noChangeArrowheads="1"/>
          </p:cNvSpPr>
          <p:nvPr/>
        </p:nvSpPr>
        <p:spPr bwMode="auto">
          <a:xfrm>
            <a:off x="7885113" y="6167438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CA886339-120F-479B-839E-3E0D7C715F69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>
                <a:ea typeface="宋体" panose="02010600030101010101" pitchFamily="2" charset="-122"/>
              </a:rPr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  <p:sp>
        <p:nvSpPr>
          <p:cNvPr id="105475" name="Rectangle 4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000250" y="2281238"/>
            <a:ext cx="59563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3600">
                <a:solidFill>
                  <a:srgbClr val="111111"/>
                </a:solidFill>
              </a:rPr>
              <a:t>9.3.1 </a:t>
            </a:r>
            <a:r>
              <a:rPr lang="zh-CN" altLang="en-US" sz="3600">
                <a:solidFill>
                  <a:srgbClr val="111111"/>
                </a:solidFill>
              </a:rPr>
              <a:t>锗分族金属的基本性质 </a:t>
            </a:r>
            <a:endParaRPr lang="zh-CN" altLang="en-US" sz="3600">
              <a:solidFill>
                <a:srgbClr val="111111"/>
              </a:solidFill>
            </a:endParaRPr>
          </a:p>
        </p:txBody>
      </p:sp>
      <p:sp>
        <p:nvSpPr>
          <p:cNvPr id="105476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936750" y="3505200"/>
            <a:ext cx="364807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3600">
                <a:solidFill>
                  <a:srgbClr val="111111"/>
                </a:solidFill>
              </a:rPr>
              <a:t>9.3.2 </a:t>
            </a:r>
            <a:r>
              <a:rPr lang="zh-CN" altLang="en-US" sz="3600">
                <a:solidFill>
                  <a:srgbClr val="111111"/>
                </a:solidFill>
              </a:rPr>
              <a:t>锗分族单质 </a:t>
            </a:r>
            <a:endParaRPr lang="zh-CN" altLang="en-US" sz="3600">
              <a:solidFill>
                <a:srgbClr val="111111"/>
              </a:solidFill>
            </a:endParaRPr>
          </a:p>
        </p:txBody>
      </p:sp>
      <p:sp>
        <p:nvSpPr>
          <p:cNvPr id="105477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927225" y="4729163"/>
            <a:ext cx="4110038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3600" dirty="0">
                <a:solidFill>
                  <a:srgbClr val="111111"/>
                </a:solidFill>
              </a:rPr>
              <a:t>9.3.3 </a:t>
            </a:r>
            <a:r>
              <a:rPr lang="zh-CN" altLang="en-US" sz="3600" dirty="0">
                <a:solidFill>
                  <a:srgbClr val="111111"/>
                </a:solidFill>
              </a:rPr>
              <a:t>锗分族化合物 </a:t>
            </a:r>
            <a:endParaRPr lang="zh-CN" altLang="en-US" sz="3600" dirty="0">
              <a:solidFill>
                <a:srgbClr val="111111"/>
              </a:solidFill>
            </a:endParaRPr>
          </a:p>
        </p:txBody>
      </p:sp>
      <p:pic>
        <p:nvPicPr>
          <p:cNvPr id="105478" name="Picture 7" descr="_16889762220338502556[1]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1150" y="24288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8" descr="_16889762220338502556[1]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8450" y="36512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0" name="Picture 9" descr="_16889762220338502556[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8450" y="48752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ext Box 5"/>
          <p:cNvSpPr txBox="1">
            <a:spLocks noChangeArrowheads="1"/>
          </p:cNvSpPr>
          <p:nvPr/>
        </p:nvSpPr>
        <p:spPr bwMode="auto">
          <a:xfrm>
            <a:off x="971550" y="1700213"/>
            <a:ext cx="7775575" cy="2727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/>
              <a:t>     </a:t>
            </a:r>
            <a:r>
              <a:rPr kumimoji="1" lang="zh-CN" altLang="en-US"/>
              <a:t>锗分族金属包括 </a:t>
            </a:r>
            <a:r>
              <a:rPr kumimoji="1" lang="en-US" altLang="zh-CN"/>
              <a:t>Ge</a:t>
            </a:r>
            <a:r>
              <a:rPr kumimoji="1" lang="zh-CN" altLang="en-US"/>
              <a:t>、</a:t>
            </a:r>
            <a:r>
              <a:rPr kumimoji="1" lang="en-US" altLang="zh-CN"/>
              <a:t>Sn</a:t>
            </a:r>
            <a:r>
              <a:rPr kumimoji="1" lang="zh-CN" altLang="en-US"/>
              <a:t>和</a:t>
            </a:r>
            <a:r>
              <a:rPr kumimoji="1" lang="en-US" altLang="zh-CN"/>
              <a:t>Pb</a:t>
            </a:r>
            <a:endParaRPr kumimoji="1" lang="zh-CN" altLang="en-US"/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1" lang="zh-CN" altLang="en-US"/>
              <a:t>     价电子构型：</a:t>
            </a:r>
            <a:r>
              <a:rPr kumimoji="1" lang="en-US" altLang="zh-CN" i="1"/>
              <a:t>n</a:t>
            </a:r>
            <a:r>
              <a:rPr kumimoji="1" lang="en-US" altLang="zh-CN"/>
              <a:t>s</a:t>
            </a:r>
            <a:r>
              <a:rPr kumimoji="1" lang="en-US" altLang="zh-CN" baseline="30000"/>
              <a:t>2</a:t>
            </a:r>
            <a:r>
              <a:rPr kumimoji="1" lang="en-US" altLang="zh-CN" i="1"/>
              <a:t>n</a:t>
            </a:r>
            <a:r>
              <a:rPr kumimoji="1" lang="en-US" altLang="zh-CN"/>
              <a:t>p</a:t>
            </a:r>
            <a:r>
              <a:rPr kumimoji="1" lang="en-US" altLang="zh-CN" baseline="30000"/>
              <a:t>2</a:t>
            </a:r>
            <a:r>
              <a:rPr kumimoji="1" lang="zh-CN" altLang="en-US"/>
              <a:t>。</a:t>
            </a:r>
            <a:endParaRPr kumimoji="1" lang="en-US" altLang="zh-CN"/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/>
              <a:t>     </a:t>
            </a:r>
            <a:r>
              <a:rPr kumimoji="1" lang="zh-CN" altLang="en-US"/>
              <a:t>锗分族金属活泼性偏弱，从</a:t>
            </a:r>
            <a:r>
              <a:rPr kumimoji="1" lang="en-US" altLang="zh-CN"/>
              <a:t>Ge</a:t>
            </a:r>
            <a:r>
              <a:rPr kumimoji="1" lang="zh-CN" altLang="en-US"/>
              <a:t>到</a:t>
            </a:r>
            <a:r>
              <a:rPr kumimoji="1" lang="en-US" altLang="zh-CN"/>
              <a:t>Pb</a:t>
            </a:r>
            <a:r>
              <a:rPr kumimoji="1" lang="zh-CN" altLang="en-US"/>
              <a:t>逐渐增强。</a:t>
            </a:r>
            <a:endParaRPr kumimoji="1" lang="en-US" altLang="zh-CN"/>
          </a:p>
        </p:txBody>
      </p:sp>
      <p:sp>
        <p:nvSpPr>
          <p:cNvPr id="106498" name="Rectangle 4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971550" y="344488"/>
            <a:ext cx="59563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3600">
                <a:solidFill>
                  <a:srgbClr val="0000FF"/>
                </a:solidFill>
              </a:rPr>
              <a:t>9.3.1 </a:t>
            </a:r>
            <a:r>
              <a:rPr lang="zh-CN" altLang="en-US" sz="3600">
                <a:solidFill>
                  <a:srgbClr val="0000FF"/>
                </a:solidFill>
              </a:rPr>
              <a:t>锗分族金属的基本性质 </a:t>
            </a:r>
            <a:endParaRPr lang="zh-CN" altLang="en-US" sz="3600">
              <a:solidFill>
                <a:srgbClr val="0000FF"/>
              </a:solidFill>
            </a:endParaRPr>
          </a:p>
        </p:txBody>
      </p:sp>
      <p:sp>
        <p:nvSpPr>
          <p:cNvPr id="106499" name="Rectangle 6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7EE753C6-9C48-490C-AD5C-5C05C4903AE1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ChangeArrowheads="1"/>
          </p:cNvSpPr>
          <p:nvPr/>
        </p:nvSpPr>
        <p:spPr bwMode="auto">
          <a:xfrm>
            <a:off x="912813" y="333375"/>
            <a:ext cx="7788275" cy="1992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/>
              <a:t>     </a:t>
            </a:r>
            <a:r>
              <a:rPr kumimoji="1" lang="zh-CN" altLang="en-US"/>
              <a:t>常见氧化态： </a:t>
            </a:r>
            <a:r>
              <a:rPr kumimoji="1" lang="en-US" altLang="zh-CN">
                <a:solidFill>
                  <a:srgbClr val="FF0000"/>
                </a:solidFill>
              </a:rPr>
              <a:t>+IV </a:t>
            </a:r>
            <a:r>
              <a:rPr kumimoji="1" lang="zh-CN" altLang="en-US">
                <a:solidFill>
                  <a:srgbClr val="FF0000"/>
                </a:solidFill>
              </a:rPr>
              <a:t>和 </a:t>
            </a:r>
            <a:r>
              <a:rPr kumimoji="1" lang="en-US" altLang="zh-CN">
                <a:solidFill>
                  <a:srgbClr val="FF0000"/>
                </a:solidFill>
              </a:rPr>
              <a:t>+II</a:t>
            </a:r>
            <a:r>
              <a:rPr kumimoji="1" lang="en-US" altLang="zh-CN"/>
              <a:t>   (ns</a:t>
            </a:r>
            <a:r>
              <a:rPr kumimoji="1" lang="en-US" altLang="zh-CN" baseline="30000"/>
              <a:t>2</a:t>
            </a:r>
            <a:r>
              <a:rPr kumimoji="1" lang="en-US" altLang="zh-CN"/>
              <a:t>np</a:t>
            </a:r>
            <a:r>
              <a:rPr kumimoji="1" lang="en-US" altLang="zh-CN" baseline="30000"/>
              <a:t>2</a:t>
            </a:r>
            <a:r>
              <a:rPr kumimoji="1" lang="en-US" altLang="zh-CN"/>
              <a:t>)</a:t>
            </a:r>
            <a:endParaRPr kumimoji="1" lang="en-US" altLang="zh-CN"/>
          </a:p>
          <a:p>
            <a:pPr>
              <a:lnSpc>
                <a:spcPct val="130000"/>
              </a:lnSpc>
            </a:pPr>
            <a:r>
              <a:rPr kumimoji="1" lang="en-US" altLang="zh-CN"/>
              <a:t>      Ge/Sn</a:t>
            </a:r>
            <a:r>
              <a:rPr kumimoji="1" lang="zh-CN" altLang="en-US"/>
              <a:t>：共价化合物为主，从</a:t>
            </a:r>
            <a:r>
              <a:rPr kumimoji="1" lang="en-US" altLang="zh-CN"/>
              <a:t>Ge</a:t>
            </a:r>
            <a:r>
              <a:rPr kumimoji="1" lang="zh-CN" altLang="en-US"/>
              <a:t>到</a:t>
            </a:r>
            <a:r>
              <a:rPr kumimoji="1" lang="en-US" altLang="zh-CN"/>
              <a:t>Pb</a:t>
            </a:r>
            <a:r>
              <a:rPr kumimoji="1" lang="zh-CN" altLang="en-US"/>
              <a:t>，</a:t>
            </a:r>
            <a:r>
              <a:rPr kumimoji="1" lang="zh-CN" altLang="en-US">
                <a:solidFill>
                  <a:srgbClr val="0000FF"/>
                </a:solidFill>
              </a:rPr>
              <a:t>低价</a:t>
            </a:r>
            <a:r>
              <a:rPr kumimoji="1" lang="zh-CN" altLang="en-US"/>
              <a:t>趋于稳定；</a:t>
            </a:r>
            <a:r>
              <a:rPr kumimoji="1" lang="en-US" altLang="zh-CN">
                <a:solidFill>
                  <a:srgbClr val="0000FF"/>
                </a:solidFill>
              </a:rPr>
              <a:t>Pb</a:t>
            </a:r>
            <a:r>
              <a:rPr kumimoji="1" lang="en-US" altLang="zh-CN" baseline="30000">
                <a:solidFill>
                  <a:srgbClr val="0000FF"/>
                </a:solidFill>
              </a:rPr>
              <a:t>2</a:t>
            </a:r>
            <a:r>
              <a:rPr kumimoji="1" lang="zh-CN" altLang="en-US" baseline="30000">
                <a:solidFill>
                  <a:srgbClr val="0000FF"/>
                </a:solidFill>
              </a:rPr>
              <a:t>＋</a:t>
            </a:r>
            <a:r>
              <a:rPr kumimoji="1" lang="en-US" altLang="zh-CN">
                <a:solidFill>
                  <a:srgbClr val="0000FF"/>
                </a:solidFill>
              </a:rPr>
              <a:t>:  </a:t>
            </a:r>
            <a:r>
              <a:rPr kumimoji="1" lang="zh-CN" altLang="en-US">
                <a:solidFill>
                  <a:srgbClr val="0000FF"/>
                </a:solidFill>
              </a:rPr>
              <a:t>离子化合物</a:t>
            </a:r>
            <a:endParaRPr kumimoji="1" lang="zh-CN" altLang="en-US">
              <a:solidFill>
                <a:srgbClr val="0000FF"/>
              </a:solidFill>
            </a:endParaRPr>
          </a:p>
        </p:txBody>
      </p:sp>
      <p:grpSp>
        <p:nvGrpSpPr>
          <p:cNvPr id="651275" name="Group 11"/>
          <p:cNvGrpSpPr/>
          <p:nvPr/>
        </p:nvGrpSpPr>
        <p:grpSpPr bwMode="auto">
          <a:xfrm>
            <a:off x="1835696" y="2566987"/>
            <a:ext cx="5400675" cy="2500313"/>
            <a:chOff x="793" y="1706"/>
            <a:chExt cx="3402" cy="1575"/>
          </a:xfrm>
        </p:grpSpPr>
        <p:sp>
          <p:nvSpPr>
            <p:cNvPr id="107525" name="Line 4"/>
            <p:cNvSpPr>
              <a:spLocks noChangeShapeType="1"/>
            </p:cNvSpPr>
            <p:nvPr/>
          </p:nvSpPr>
          <p:spPr bwMode="auto">
            <a:xfrm>
              <a:off x="793" y="2150"/>
              <a:ext cx="3270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526" name="Text Box 5"/>
            <p:cNvSpPr txBox="1">
              <a:spLocks noChangeArrowheads="1"/>
            </p:cNvSpPr>
            <p:nvPr/>
          </p:nvSpPr>
          <p:spPr bwMode="auto">
            <a:xfrm>
              <a:off x="979" y="1706"/>
              <a:ext cx="2903" cy="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/>
                <a:t>氧化性增强</a:t>
              </a:r>
              <a:r>
                <a:rPr lang="en-US" altLang="zh-CN"/>
                <a:t>, </a:t>
              </a:r>
              <a:r>
                <a:rPr lang="zh-CN" altLang="en-US"/>
                <a:t>稳定性减弱</a:t>
              </a:r>
              <a:endParaRPr lang="zh-CN" altLang="en-US"/>
            </a:p>
          </p:txBody>
        </p:sp>
        <p:sp>
          <p:nvSpPr>
            <p:cNvPr id="107527" name="Text Box 6"/>
            <p:cNvSpPr txBox="1">
              <a:spLocks noChangeArrowheads="1"/>
            </p:cNvSpPr>
            <p:nvPr/>
          </p:nvSpPr>
          <p:spPr bwMode="auto">
            <a:xfrm>
              <a:off x="930" y="2155"/>
              <a:ext cx="3002" cy="6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Ge(IV)</a:t>
              </a:r>
              <a:r>
                <a:rPr lang="en-US" altLang="zh-CN"/>
                <a:t>      Sn(IV)     Pb(IV)</a:t>
              </a:r>
              <a:endParaRPr lang="en-US" altLang="zh-CN"/>
            </a:p>
            <a:p>
              <a:r>
                <a:rPr lang="en-US" altLang="zh-CN"/>
                <a:t>Ge(II)       Sn(II)      </a:t>
              </a:r>
              <a:r>
                <a:rPr lang="en-US" altLang="zh-CN">
                  <a:solidFill>
                    <a:srgbClr val="0000CC"/>
                  </a:solidFill>
                </a:rPr>
                <a:t>Pb(II)</a:t>
              </a:r>
              <a:endParaRPr lang="en-US" altLang="zh-CN">
                <a:solidFill>
                  <a:srgbClr val="0000CC"/>
                </a:solidFill>
              </a:endParaRPr>
            </a:p>
          </p:txBody>
        </p:sp>
        <p:sp>
          <p:nvSpPr>
            <p:cNvPr id="107528" name="Text Box 7"/>
            <p:cNvSpPr txBox="1">
              <a:spLocks noChangeArrowheads="1"/>
            </p:cNvSpPr>
            <p:nvPr/>
          </p:nvSpPr>
          <p:spPr bwMode="auto">
            <a:xfrm>
              <a:off x="945" y="2913"/>
              <a:ext cx="2944" cy="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/>
                <a:t>还原性增强，稳定性减弱</a:t>
              </a:r>
              <a:endParaRPr lang="zh-CN" altLang="en-US"/>
            </a:p>
          </p:txBody>
        </p:sp>
        <p:sp>
          <p:nvSpPr>
            <p:cNvPr id="107529" name="Line 8"/>
            <p:cNvSpPr>
              <a:spLocks noChangeShapeType="1"/>
            </p:cNvSpPr>
            <p:nvPr/>
          </p:nvSpPr>
          <p:spPr bwMode="auto">
            <a:xfrm flipH="1">
              <a:off x="793" y="2931"/>
              <a:ext cx="3402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7524" name="Rectangle 10"/>
          <p:cNvSpPr>
            <a:spLocks noChangeArrowheads="1"/>
          </p:cNvSpPr>
          <p:nvPr/>
        </p:nvSpPr>
        <p:spPr bwMode="auto">
          <a:xfrm>
            <a:off x="8388350" y="6165850"/>
            <a:ext cx="4873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B29AB71D-7426-4E99-BDC8-8B0D24A50F22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pic>
        <p:nvPicPr>
          <p:cNvPr id="11" name="Picture 6" descr="b16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73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/>
          <p:nvPr/>
        </p:nvGrpSpPr>
        <p:grpSpPr bwMode="auto">
          <a:xfrm>
            <a:off x="827088" y="1828800"/>
            <a:ext cx="2160587" cy="2247900"/>
            <a:chOff x="793" y="1071"/>
            <a:chExt cx="1361" cy="1416"/>
          </a:xfrm>
        </p:grpSpPr>
        <p:pic>
          <p:nvPicPr>
            <p:cNvPr id="154642" name="Picture 5" descr="锗石"/>
            <p:cNvPicPr>
              <a:picLocks noChangeAspect="1" noChangeArrowheads="1"/>
            </p:cNvPicPr>
            <p:nvPr/>
          </p:nvPicPr>
          <p:blipFill>
            <a:blip r:embed="rId1" cstate="print"/>
            <a:srcRect l="13901" r="2756" b="10811"/>
            <a:stretch>
              <a:fillRect/>
            </a:stretch>
          </p:blipFill>
          <p:spPr bwMode="auto">
            <a:xfrm>
              <a:off x="793" y="1071"/>
              <a:ext cx="1361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202" y="2160"/>
              <a:ext cx="725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111111"/>
                  </a:solidFill>
                  <a:latin typeface="+mn-ea"/>
                  <a:ea typeface="+mn-ea"/>
                </a:rPr>
                <a:t>锗石</a:t>
              </a:r>
              <a:endParaRPr lang="zh-CN" altLang="en-US" sz="2800">
                <a:solidFill>
                  <a:srgbClr val="11111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7" name="Group 11"/>
          <p:cNvGrpSpPr/>
          <p:nvPr/>
        </p:nvGrpSpPr>
        <p:grpSpPr bwMode="auto">
          <a:xfrm>
            <a:off x="3114675" y="1909763"/>
            <a:ext cx="2087563" cy="2174875"/>
            <a:chOff x="2472" y="1117"/>
            <a:chExt cx="1315" cy="1370"/>
          </a:xfrm>
        </p:grpSpPr>
        <p:pic>
          <p:nvPicPr>
            <p:cNvPr id="154640" name="Picture 7" descr="硫银锗矿"/>
            <p:cNvPicPr>
              <a:picLocks noChangeAspect="1" noChangeArrowheads="1"/>
            </p:cNvPicPr>
            <p:nvPr/>
          </p:nvPicPr>
          <p:blipFill>
            <a:blip r:embed="rId2" cstate="print"/>
            <a:srcRect l="5858" t="6851" r="9483" b="14618"/>
            <a:stretch>
              <a:fillRect/>
            </a:stretch>
          </p:blipFill>
          <p:spPr bwMode="auto">
            <a:xfrm>
              <a:off x="2472" y="1117"/>
              <a:ext cx="1315" cy="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608" y="2160"/>
              <a:ext cx="1078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zh-CN" altLang="en-US" sz="2800">
                  <a:solidFill>
                    <a:srgbClr val="111111"/>
                  </a:solidFill>
                  <a:latin typeface="+mn-ea"/>
                  <a:ea typeface="+mn-ea"/>
                </a:rPr>
                <a:t>硫银锗矿 </a:t>
              </a:r>
              <a:endParaRPr lang="zh-CN" altLang="en-US" sz="2800">
                <a:solidFill>
                  <a:srgbClr val="11111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0" name="Group 14"/>
          <p:cNvGrpSpPr/>
          <p:nvPr/>
        </p:nvGrpSpPr>
        <p:grpSpPr bwMode="auto">
          <a:xfrm>
            <a:off x="1316038" y="4270375"/>
            <a:ext cx="1800225" cy="2297113"/>
            <a:chOff x="4059" y="1085"/>
            <a:chExt cx="1134" cy="1447"/>
          </a:xfrm>
        </p:grpSpPr>
        <p:pic>
          <p:nvPicPr>
            <p:cNvPr id="154638" name="Picture 12" descr="锡石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59" y="1085"/>
              <a:ext cx="1134" cy="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4332" y="2205"/>
              <a:ext cx="628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zh-CN" altLang="en-US" sz="2800">
                  <a:solidFill>
                    <a:srgbClr val="111111"/>
                  </a:solidFill>
                  <a:latin typeface="+mn-ea"/>
                  <a:ea typeface="+mn-ea"/>
                </a:rPr>
                <a:t>锡石 </a:t>
              </a:r>
              <a:endParaRPr lang="zh-CN" altLang="en-US" sz="2800">
                <a:solidFill>
                  <a:srgbClr val="11111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3" name="Group 17"/>
          <p:cNvGrpSpPr/>
          <p:nvPr/>
        </p:nvGrpSpPr>
        <p:grpSpPr bwMode="auto">
          <a:xfrm>
            <a:off x="3851275" y="4216400"/>
            <a:ext cx="2376488" cy="2319338"/>
            <a:chOff x="748" y="2568"/>
            <a:chExt cx="1497" cy="1461"/>
          </a:xfrm>
        </p:grpSpPr>
        <p:pic>
          <p:nvPicPr>
            <p:cNvPr id="154636" name="Picture 15" descr="方铅矿"/>
            <p:cNvPicPr>
              <a:picLocks noChangeAspect="1" noChangeArrowheads="1"/>
            </p:cNvPicPr>
            <p:nvPr/>
          </p:nvPicPr>
          <p:blipFill>
            <a:blip r:embed="rId4" cstate="print"/>
            <a:srcRect l="5064" r="4060"/>
            <a:stretch>
              <a:fillRect/>
            </a:stretch>
          </p:blipFill>
          <p:spPr bwMode="auto">
            <a:xfrm>
              <a:off x="748" y="2568"/>
              <a:ext cx="1497" cy="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1066" y="3702"/>
              <a:ext cx="853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zh-CN" altLang="en-US" sz="2800">
                  <a:solidFill>
                    <a:srgbClr val="111111"/>
                  </a:solidFill>
                  <a:latin typeface="+mn-ea"/>
                  <a:ea typeface="+mn-ea"/>
                </a:rPr>
                <a:t>方铅矿 </a:t>
              </a:r>
              <a:endParaRPr lang="zh-CN" altLang="en-US" sz="2800">
                <a:solidFill>
                  <a:srgbClr val="11111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6" name="Group 20"/>
          <p:cNvGrpSpPr/>
          <p:nvPr/>
        </p:nvGrpSpPr>
        <p:grpSpPr bwMode="auto">
          <a:xfrm>
            <a:off x="6550025" y="4216400"/>
            <a:ext cx="2089150" cy="2247900"/>
            <a:chOff x="2472" y="2568"/>
            <a:chExt cx="1316" cy="1416"/>
          </a:xfrm>
        </p:grpSpPr>
        <p:pic>
          <p:nvPicPr>
            <p:cNvPr id="154634" name="Picture 18" descr="白铅矿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72" y="2568"/>
              <a:ext cx="1316" cy="1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2699" y="3657"/>
              <a:ext cx="853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zh-CN" altLang="en-US" sz="2800">
                  <a:solidFill>
                    <a:srgbClr val="111111"/>
                  </a:solidFill>
                  <a:latin typeface="+mn-ea"/>
                  <a:ea typeface="+mn-ea"/>
                </a:rPr>
                <a:t>白铅矿 </a:t>
              </a:r>
              <a:endParaRPr lang="zh-CN" altLang="en-US" sz="2800">
                <a:solidFill>
                  <a:srgbClr val="11111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103313" y="981075"/>
            <a:ext cx="3284537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zh-CN" sz="3600" dirty="0" smtClean="0">
                <a:solidFill>
                  <a:srgbClr val="111111"/>
                </a:solidFill>
                <a:latin typeface="+mn-lt"/>
                <a:ea typeface="+mn-ea"/>
              </a:rPr>
              <a:t>1 </a:t>
            </a:r>
            <a:r>
              <a:rPr lang="zh-CN" altLang="en-US" sz="3600" dirty="0">
                <a:solidFill>
                  <a:srgbClr val="111111"/>
                </a:solidFill>
                <a:latin typeface="+mn-lt"/>
                <a:ea typeface="+mn-ea"/>
              </a:rPr>
              <a:t>存在与冶炼</a:t>
            </a:r>
            <a:endParaRPr lang="zh-CN" altLang="en-US" sz="3600" dirty="0">
              <a:solidFill>
                <a:srgbClr val="111111"/>
              </a:solidFill>
              <a:latin typeface="+mn-lt"/>
              <a:ea typeface="+mn-ea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827088" y="185738"/>
            <a:ext cx="3903662" cy="6921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tIns="76176" bIns="0" anchor="ctr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rgbClr val="0000FF"/>
                </a:solidFill>
                <a:latin typeface="+mn-lt"/>
                <a:ea typeface="+mn-ea"/>
              </a:rPr>
              <a:t>9.3.2 </a:t>
            </a:r>
            <a:r>
              <a:rPr lang="zh-CN" altLang="en-US" sz="4000" dirty="0">
                <a:solidFill>
                  <a:srgbClr val="0000FF"/>
                </a:solidFill>
                <a:latin typeface="+mn-lt"/>
                <a:ea typeface="+mn-ea"/>
              </a:rPr>
              <a:t>锗分族单质</a:t>
            </a:r>
            <a:endParaRPr lang="zh-CN" altLang="en-US" sz="4000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154632" name="矩形 20"/>
          <p:cNvSpPr>
            <a:spLocks noChangeArrowheads="1"/>
          </p:cNvSpPr>
          <p:nvPr/>
        </p:nvSpPr>
        <p:spPr bwMode="auto">
          <a:xfrm>
            <a:off x="5292725" y="1414463"/>
            <a:ext cx="3594100" cy="24558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009900"/>
              </a:buClr>
            </a:pPr>
            <a:r>
              <a:rPr kumimoji="1" lang="zh-CN" altLang="en-US">
                <a:solidFill>
                  <a:srgbClr val="0000CC"/>
                </a:solidFill>
              </a:rPr>
              <a:t>锗</a:t>
            </a:r>
            <a:r>
              <a:rPr kumimoji="1" lang="zh-CN" altLang="en-US"/>
              <a:t>常以</a:t>
            </a:r>
            <a:r>
              <a:rPr kumimoji="1" lang="zh-CN" altLang="en-US">
                <a:solidFill>
                  <a:srgbClr val="0000CC"/>
                </a:solidFill>
              </a:rPr>
              <a:t>硫化物</a:t>
            </a:r>
            <a:r>
              <a:rPr kumimoji="1" lang="zh-CN" altLang="en-US"/>
              <a:t>伴生；</a:t>
            </a:r>
            <a:endParaRPr kumimoji="1" lang="zh-CN" altLang="en-US"/>
          </a:p>
          <a:p>
            <a:pPr>
              <a:lnSpc>
                <a:spcPct val="120000"/>
              </a:lnSpc>
            </a:pPr>
            <a:r>
              <a:rPr kumimoji="1" lang="zh-CN" altLang="en-US">
                <a:solidFill>
                  <a:srgbClr val="0000CC"/>
                </a:solidFill>
              </a:rPr>
              <a:t>锡</a:t>
            </a:r>
            <a:r>
              <a:rPr kumimoji="1" lang="zh-CN" altLang="en-US"/>
              <a:t>以氧化物如</a:t>
            </a:r>
            <a:r>
              <a:rPr kumimoji="1" lang="zh-CN" altLang="en-US">
                <a:solidFill>
                  <a:srgbClr val="0000CC"/>
                </a:solidFill>
              </a:rPr>
              <a:t>锡石</a:t>
            </a:r>
            <a:r>
              <a:rPr kumimoji="1" lang="en-US" altLang="zh-CN">
                <a:solidFill>
                  <a:srgbClr val="0000CC"/>
                </a:solidFill>
              </a:rPr>
              <a:t>SnO</a:t>
            </a:r>
            <a:r>
              <a:rPr kumimoji="1" lang="en-US" altLang="zh-CN" baseline="-25000">
                <a:solidFill>
                  <a:srgbClr val="0000CC"/>
                </a:solidFill>
              </a:rPr>
              <a:t>2</a:t>
            </a:r>
            <a:r>
              <a:rPr kumimoji="1" lang="zh-CN" altLang="en-US"/>
              <a:t>存在；</a:t>
            </a:r>
            <a:endParaRPr kumimoji="1" lang="zh-CN" altLang="en-US"/>
          </a:p>
          <a:p>
            <a:pPr>
              <a:lnSpc>
                <a:spcPct val="120000"/>
              </a:lnSpc>
            </a:pPr>
            <a:r>
              <a:rPr kumimoji="1" lang="zh-CN" altLang="en-US">
                <a:solidFill>
                  <a:srgbClr val="0000CC"/>
                </a:solidFill>
              </a:rPr>
              <a:t>铅</a:t>
            </a:r>
            <a:r>
              <a:rPr kumimoji="1" lang="en-US" altLang="zh-CN">
                <a:solidFill>
                  <a:srgbClr val="0000CC"/>
                </a:solidFill>
              </a:rPr>
              <a:t>: </a:t>
            </a:r>
            <a:r>
              <a:rPr kumimoji="1" lang="zh-CN" altLang="en-US">
                <a:solidFill>
                  <a:srgbClr val="0000CC"/>
                </a:solidFill>
              </a:rPr>
              <a:t>存在多样</a:t>
            </a:r>
            <a:endParaRPr kumimoji="1" lang="en-US" altLang="zh-CN">
              <a:solidFill>
                <a:srgbClr val="0000CC"/>
              </a:solidFill>
            </a:endParaRPr>
          </a:p>
        </p:txBody>
      </p:sp>
      <p:sp>
        <p:nvSpPr>
          <p:cNvPr id="154633" name="Rectangle 6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A92C7BFF-1726-4D32-84CB-AC1C2B439762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900113" y="2578100"/>
            <a:ext cx="7993062" cy="2625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rgbClr val="009900"/>
              </a:buClr>
              <a:buFont typeface="Wingdings" panose="05000000000000000000" pitchFamily="2" charset="2"/>
              <a:buChar char="l"/>
            </a:pPr>
            <a:r>
              <a:rPr kumimoji="1" lang="en-US" altLang="zh-CN"/>
              <a:t> </a:t>
            </a:r>
            <a:r>
              <a:rPr kumimoji="1" lang="zh-CN" altLang="en-US"/>
              <a:t>锗为银白色的脆性金属、重要的半导体材料；晶态锗具有类似金刚石结构</a:t>
            </a:r>
            <a:r>
              <a:rPr kumimoji="1" lang="en-US" altLang="zh-CN"/>
              <a:t>;  </a:t>
            </a:r>
            <a:endParaRPr kumimoji="1" lang="en-US" altLang="zh-CN"/>
          </a:p>
          <a:p>
            <a:pPr>
              <a:lnSpc>
                <a:spcPct val="130000"/>
              </a:lnSpc>
              <a:buClr>
                <a:srgbClr val="009900"/>
              </a:buClr>
              <a:buFont typeface="Wingdings" panose="05000000000000000000" pitchFamily="2" charset="2"/>
              <a:buChar char="l"/>
            </a:pPr>
            <a:r>
              <a:rPr kumimoji="1" lang="en-US" altLang="zh-CN"/>
              <a:t> </a:t>
            </a:r>
            <a:r>
              <a:rPr kumimoji="1" lang="zh-CN" altLang="en-US"/>
              <a:t>铅为暗灰色，重 </a:t>
            </a:r>
            <a:r>
              <a:rPr kumimoji="1" lang="en-US" altLang="zh-CN"/>
              <a:t>(</a:t>
            </a:r>
            <a:r>
              <a:rPr kumimoji="1" lang="zh-CN" altLang="en-US"/>
              <a:t>密度</a:t>
            </a:r>
            <a:r>
              <a:rPr kumimoji="1" lang="en-US" altLang="zh-CN"/>
              <a:t>11.35 g/cm</a:t>
            </a:r>
            <a:r>
              <a:rPr kumimoji="1" lang="en-US" altLang="zh-CN" baseline="30000"/>
              <a:t>3</a:t>
            </a:r>
            <a:r>
              <a:rPr kumimoji="1" lang="en-US" altLang="zh-CN"/>
              <a:t>)</a:t>
            </a:r>
            <a:r>
              <a:rPr kumimoji="1" lang="zh-CN" altLang="en-US"/>
              <a:t>而软</a:t>
            </a:r>
            <a:r>
              <a:rPr kumimoji="1" lang="en-US" altLang="zh-CN"/>
              <a:t>;  </a:t>
            </a:r>
            <a:endParaRPr kumimoji="1" lang="en-US" altLang="zh-CN"/>
          </a:p>
          <a:p>
            <a:pPr>
              <a:lnSpc>
                <a:spcPct val="130000"/>
              </a:lnSpc>
              <a:buClr>
                <a:srgbClr val="009900"/>
              </a:buClr>
              <a:buFont typeface="Wingdings" panose="05000000000000000000" pitchFamily="2" charset="2"/>
              <a:buChar char="l"/>
            </a:pPr>
            <a:r>
              <a:rPr kumimoji="1" lang="zh-CN" altLang="en-US">
                <a:solidFill>
                  <a:srgbClr val="FF0000"/>
                </a:solidFill>
              </a:rPr>
              <a:t>锡有三种同素异形体</a:t>
            </a:r>
            <a:endParaRPr kumimoji="1" lang="zh-CN" altLang="en-US"/>
          </a:p>
        </p:txBody>
      </p:sp>
      <p:graphicFrame>
        <p:nvGraphicFramePr>
          <p:cNvPr id="650244" name="Object 29"/>
          <p:cNvGraphicFramePr>
            <a:graphicFrameLocks noGrp="1" noChangeAspect="1"/>
          </p:cNvGraphicFramePr>
          <p:nvPr>
            <p:ph sz="half" idx="2"/>
          </p:nvPr>
        </p:nvGraphicFramePr>
        <p:xfrm>
          <a:off x="1420813" y="5297488"/>
          <a:ext cx="6459537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公式" r:id="rId1" imgW="75285600" imgH="10972800" progId="Equation.3">
                  <p:embed/>
                </p:oleObj>
              </mc:Choice>
              <mc:Fallback>
                <p:oleObj name="公式" r:id="rId1" imgW="75285600" imgH="10972800" progId="Equation.3">
                  <p:embed/>
                  <p:pic>
                    <p:nvPicPr>
                      <p:cNvPr id="0" name="图片 8192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20813" y="5297488"/>
                        <a:ext cx="6459537" cy="9413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17588" y="188913"/>
            <a:ext cx="4121150" cy="6477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3600" b="1" smtClean="0">
                <a:solidFill>
                  <a:srgbClr val="0000FF"/>
                </a:solidFill>
                <a:effectLst/>
              </a:rPr>
              <a:t>2.</a:t>
            </a:r>
            <a:r>
              <a:rPr lang="zh-CN" altLang="en-US" sz="3600" b="1" smtClean="0">
                <a:solidFill>
                  <a:srgbClr val="0000FF"/>
                </a:solidFill>
                <a:effectLst/>
              </a:rPr>
              <a:t> 单质的物理性质</a:t>
            </a:r>
            <a:endParaRPr lang="zh-CN" altLang="en-US" sz="3600" b="1" smtClean="0">
              <a:solidFill>
                <a:srgbClr val="0000FF"/>
              </a:solidFill>
              <a:effectLst/>
            </a:endParaRPr>
          </a:p>
        </p:txBody>
      </p:sp>
      <p:sp>
        <p:nvSpPr>
          <p:cNvPr id="69664" name="Rectangle 6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DE2C8B88-8060-4C6F-8BCA-A77D3B6C3138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pic>
        <p:nvPicPr>
          <p:cNvPr id="7" name="Picture 48" descr="锗单质~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338" y="1092200"/>
            <a:ext cx="156210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51"/>
          <p:cNvGrpSpPr/>
          <p:nvPr/>
        </p:nvGrpSpPr>
        <p:grpSpPr bwMode="auto">
          <a:xfrm>
            <a:off x="3762375" y="1187450"/>
            <a:ext cx="1376363" cy="1123950"/>
            <a:chOff x="2426" y="618"/>
            <a:chExt cx="1224" cy="997"/>
          </a:xfrm>
        </p:grpSpPr>
        <p:pic>
          <p:nvPicPr>
            <p:cNvPr id="69670" name="Picture 47" descr="锡条"/>
            <p:cNvPicPr>
              <a:picLocks noChangeAspect="1" noChangeArrowheads="1"/>
            </p:cNvPicPr>
            <p:nvPr/>
          </p:nvPicPr>
          <p:blipFill>
            <a:blip r:embed="rId4" cstate="print"/>
            <a:srcRect l="9085" r="3073"/>
            <a:stretch>
              <a:fillRect/>
            </a:stretch>
          </p:blipFill>
          <p:spPr bwMode="auto">
            <a:xfrm>
              <a:off x="2426" y="618"/>
              <a:ext cx="1088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71" name="Text Box 50"/>
            <p:cNvSpPr txBox="1">
              <a:spLocks noChangeArrowheads="1"/>
            </p:cNvSpPr>
            <p:nvPr/>
          </p:nvSpPr>
          <p:spPr bwMode="auto">
            <a:xfrm>
              <a:off x="2970" y="1207"/>
              <a:ext cx="680" cy="4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solidFill>
                    <a:srgbClr val="11111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Sn</a:t>
              </a:r>
              <a:endParaRPr lang="en-US" altLang="zh-CN" sz="2800">
                <a:solidFill>
                  <a:srgbClr val="11111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Group 53"/>
          <p:cNvGrpSpPr/>
          <p:nvPr/>
        </p:nvGrpSpPr>
        <p:grpSpPr bwMode="auto">
          <a:xfrm>
            <a:off x="6072188" y="1092200"/>
            <a:ext cx="1514475" cy="1257300"/>
            <a:chOff x="4059" y="676"/>
            <a:chExt cx="1226" cy="909"/>
          </a:xfrm>
        </p:grpSpPr>
        <p:pic>
          <p:nvPicPr>
            <p:cNvPr id="69668" name="Picture 49" descr="铅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59" y="676"/>
              <a:ext cx="1179" cy="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69" name="Text Box 52"/>
            <p:cNvSpPr txBox="1">
              <a:spLocks noChangeArrowheads="1"/>
            </p:cNvSpPr>
            <p:nvPr/>
          </p:nvSpPr>
          <p:spPr bwMode="auto">
            <a:xfrm>
              <a:off x="4649" y="1207"/>
              <a:ext cx="636" cy="3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Pb</a:t>
              </a:r>
              <a:endParaRPr lang="en-US" altLang="zh-CN" sz="28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65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6D375169-94E3-45F9-894B-6A8DF4DAF0A4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/>
              <a:t> </a:t>
            </a:r>
            <a:endParaRPr kumimoji="1" lang="en-US" altLang="zh-CN" sz="1600">
              <a:ea typeface="ˎ̥"/>
              <a:cs typeface="ˎ̥"/>
            </a:endParaRPr>
          </a:p>
        </p:txBody>
      </p:sp>
      <p:sp>
        <p:nvSpPr>
          <p:cNvPr id="5765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00113" y="44450"/>
            <a:ext cx="8132762" cy="6456363"/>
          </a:xfrm>
        </p:spPr>
        <p:txBody>
          <a:bodyPr/>
          <a:lstStyle/>
          <a:p>
            <a:pPr marL="533400" indent="-5334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zh-CN" b="1" dirty="0" smtClean="0">
              <a:solidFill>
                <a:srgbClr val="111111"/>
              </a:solidFill>
              <a:effectLst/>
              <a:sym typeface="Symbol" panose="05050102010706020507" pitchFamily="18" charset="2"/>
            </a:endParaRPr>
          </a:p>
          <a:p>
            <a:pPr marL="533400" indent="-5334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zh-CN" b="1" dirty="0">
              <a:solidFill>
                <a:srgbClr val="111111"/>
              </a:solidFill>
              <a:effectLst/>
              <a:sym typeface="Symbol" panose="05050102010706020507" pitchFamily="18" charset="2"/>
            </a:endParaRPr>
          </a:p>
          <a:p>
            <a:pPr marL="533400" indent="-5334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(3)</a:t>
            </a:r>
            <a:r>
              <a:rPr lang="en-US" altLang="zh-CN" b="1" dirty="0" err="1" smtClean="0">
                <a:solidFill>
                  <a:srgbClr val="0000FF"/>
                </a:solidFill>
                <a:effectLst/>
                <a:sym typeface="Symbol" panose="05050102010706020507" pitchFamily="18" charset="2"/>
              </a:rPr>
              <a:t>LiOH</a:t>
            </a:r>
            <a:r>
              <a:rPr lang="en-US" altLang="zh-CN" b="1" dirty="0" smtClean="0">
                <a:solidFill>
                  <a:srgbClr val="0000FF"/>
                </a:solidFill>
                <a:effectLst/>
                <a:sym typeface="Symbol" panose="05050102010706020507" pitchFamily="18" charset="2"/>
              </a:rPr>
              <a:t> /Be(OH)</a:t>
            </a:r>
            <a:r>
              <a:rPr lang="en-US" altLang="zh-CN" b="1" baseline="-25000" dirty="0" smtClean="0">
                <a:solidFill>
                  <a:srgbClr val="0000FF"/>
                </a:solidFill>
                <a:effectLst/>
                <a:sym typeface="Symbol" panose="05050102010706020507" pitchFamily="18" charset="2"/>
              </a:rPr>
              <a:t>2</a:t>
            </a:r>
            <a:r>
              <a:rPr lang="en-US" altLang="zh-CN" b="1" dirty="0" smtClean="0">
                <a:solidFill>
                  <a:srgbClr val="0000FF"/>
                </a:solidFill>
                <a:effectLst/>
                <a:sym typeface="Symbol" panose="05050102010706020507" pitchFamily="18" charset="2"/>
              </a:rPr>
              <a:t>:  </a:t>
            </a:r>
            <a:r>
              <a:rPr lang="zh-CN" altLang="en-US" b="1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溶解度小</a:t>
            </a:r>
            <a:endParaRPr lang="en-US" altLang="zh-CN" b="1" dirty="0" smtClean="0">
              <a:solidFill>
                <a:srgbClr val="111111"/>
              </a:solidFill>
              <a:effectLst/>
              <a:sym typeface="Symbol" panose="05050102010706020507" pitchFamily="18" charset="2"/>
            </a:endParaRPr>
          </a:p>
          <a:p>
            <a:pPr marL="533400" indent="-5334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(4) </a:t>
            </a:r>
            <a:r>
              <a:rPr lang="zh-CN" altLang="en-US" b="1" dirty="0" smtClean="0">
                <a:solidFill>
                  <a:srgbClr val="0000FF"/>
                </a:solidFill>
                <a:effectLst/>
                <a:sym typeface="Symbol" panose="05050102010706020507" pitchFamily="18" charset="2"/>
              </a:rPr>
              <a:t>形成共价化合物</a:t>
            </a:r>
            <a:r>
              <a:rPr lang="zh-CN" altLang="en-US" b="1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的倾向明显，大多溶解度较小，</a:t>
            </a:r>
            <a:r>
              <a:rPr lang="en-US" altLang="zh-CN" b="1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  BeCl</a:t>
            </a:r>
            <a:r>
              <a:rPr lang="en-US" altLang="zh-CN" b="1" baseline="-25000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2</a:t>
            </a:r>
            <a:r>
              <a:rPr lang="en-US" altLang="zh-CN" b="1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, </a:t>
            </a:r>
            <a:r>
              <a:rPr lang="en-US" altLang="zh-CN" b="1" dirty="0" err="1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LiCl</a:t>
            </a:r>
            <a:r>
              <a:rPr lang="en-US" altLang="zh-CN" b="1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, Li</a:t>
            </a:r>
            <a:r>
              <a:rPr lang="en-US" altLang="zh-CN" b="1" baseline="-25000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2</a:t>
            </a:r>
            <a:r>
              <a:rPr lang="en-US" altLang="zh-CN" b="1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CO</a:t>
            </a:r>
            <a:r>
              <a:rPr lang="en-US" altLang="zh-CN" b="1" baseline="-25000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3</a:t>
            </a:r>
            <a:endParaRPr lang="en-US" altLang="zh-CN" b="1" baseline="-25000" dirty="0" smtClean="0">
              <a:solidFill>
                <a:srgbClr val="111111"/>
              </a:solidFill>
              <a:effectLst/>
              <a:sym typeface="Symbol" panose="05050102010706020507" pitchFamily="18" charset="2"/>
            </a:endParaRPr>
          </a:p>
          <a:p>
            <a:pPr marL="533400" indent="-5334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baseline="-25000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        </a:t>
            </a:r>
            <a:r>
              <a:rPr lang="zh-CN" altLang="en-US" b="1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稳定性差</a:t>
            </a:r>
            <a:r>
              <a:rPr lang="en-US" altLang="zh-CN" b="1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:Li</a:t>
            </a:r>
            <a:r>
              <a:rPr lang="en-US" altLang="zh-CN" b="1" baseline="-25000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2</a:t>
            </a:r>
            <a:r>
              <a:rPr lang="en-US" altLang="zh-CN" b="1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CO</a:t>
            </a:r>
            <a:r>
              <a:rPr lang="en-US" altLang="zh-CN" b="1" baseline="-25000" dirty="0" smtClean="0">
                <a:solidFill>
                  <a:srgbClr val="111111"/>
                </a:solidFill>
                <a:effectLst/>
                <a:sym typeface="Symbol" panose="05050102010706020507" pitchFamily="18" charset="2"/>
              </a:rPr>
              <a:t>3</a:t>
            </a:r>
            <a:endParaRPr lang="en-US" altLang="zh-CN" b="1" dirty="0" smtClean="0">
              <a:solidFill>
                <a:srgbClr val="0000FF"/>
              </a:solidFill>
              <a:effectLst/>
            </a:endParaRPr>
          </a:p>
        </p:txBody>
      </p:sp>
      <p:pic>
        <p:nvPicPr>
          <p:cNvPr id="4" name="Picture 6" descr="b16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0" y="6273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651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651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651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4516" name="Object 21"/>
          <p:cNvGraphicFramePr>
            <a:graphicFrameLocks noGrp="1" noChangeAspect="1"/>
          </p:cNvGraphicFramePr>
          <p:nvPr>
            <p:ph sz="half" idx="2"/>
          </p:nvPr>
        </p:nvGraphicFramePr>
        <p:xfrm>
          <a:off x="1404938" y="620713"/>
          <a:ext cx="6459537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公式" r:id="rId1" imgW="75285600" imgH="10972800" progId="Equation.3">
                  <p:embed/>
                </p:oleObj>
              </mc:Choice>
              <mc:Fallback>
                <p:oleObj name="公式" r:id="rId1" imgW="75285600" imgH="10972800" progId="Equation.3">
                  <p:embed/>
                  <p:pic>
                    <p:nvPicPr>
                      <p:cNvPr id="0" name="图片 9216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04938" y="620713"/>
                        <a:ext cx="6459537" cy="9413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8" name="Rectangle 6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E43D5C42-0619-4AA9-B612-69DEACE7624F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704519" name="Rectangle 7"/>
          <p:cNvSpPr>
            <a:spLocks noChangeArrowheads="1"/>
          </p:cNvSpPr>
          <p:nvPr/>
        </p:nvSpPr>
        <p:spPr bwMode="auto">
          <a:xfrm>
            <a:off x="971550" y="2349500"/>
            <a:ext cx="7847013" cy="3505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/>
              <a:t>    </a:t>
            </a:r>
            <a:r>
              <a:rPr lang="zh-CN" altLang="en-US"/>
              <a:t>常见的锡制品为白锡，</a:t>
            </a:r>
            <a:r>
              <a:rPr lang="en-US" altLang="zh-CN">
                <a:solidFill>
                  <a:srgbClr val="0000CC"/>
                </a:solidFill>
              </a:rPr>
              <a:t>291</a:t>
            </a:r>
            <a:r>
              <a:rPr lang="zh-CN" altLang="en-US">
                <a:solidFill>
                  <a:srgbClr val="0000CC"/>
                </a:solidFill>
              </a:rPr>
              <a:t>～ </a:t>
            </a:r>
            <a:r>
              <a:rPr lang="en-US" altLang="zh-CN">
                <a:solidFill>
                  <a:srgbClr val="0000CC"/>
                </a:solidFill>
              </a:rPr>
              <a:t>434 K</a:t>
            </a:r>
            <a:r>
              <a:rPr lang="zh-CN" altLang="en-US"/>
              <a:t>时白锡稳定，低于</a:t>
            </a:r>
            <a:r>
              <a:rPr lang="en-US" altLang="zh-CN"/>
              <a:t>291 K</a:t>
            </a:r>
            <a:r>
              <a:rPr lang="zh-CN" altLang="en-US"/>
              <a:t>转变为</a:t>
            </a:r>
            <a:r>
              <a:rPr lang="zh-CN" altLang="en-US">
                <a:solidFill>
                  <a:srgbClr val="FF0000"/>
                </a:solidFill>
              </a:rPr>
              <a:t>粉末状的灰锡</a:t>
            </a:r>
            <a:r>
              <a:rPr lang="zh-CN" altLang="en-US"/>
              <a:t>，温度越低，转变越快，锡制品在低温下会自行破坏</a:t>
            </a:r>
            <a:r>
              <a:rPr lang="en-US" altLang="zh-CN"/>
              <a:t>(</a:t>
            </a:r>
            <a:r>
              <a:rPr lang="zh-CN" altLang="en-US">
                <a:solidFill>
                  <a:srgbClr val="000099"/>
                </a:solidFill>
              </a:rPr>
              <a:t>锡疫</a:t>
            </a:r>
            <a:r>
              <a:rPr lang="en-US" altLang="zh-CN"/>
              <a:t>)</a:t>
            </a:r>
            <a:r>
              <a:rPr lang="zh-CN" altLang="en-US"/>
              <a:t>；高于</a:t>
            </a:r>
            <a:r>
              <a:rPr lang="en-US" altLang="zh-CN"/>
              <a:t>434 K</a:t>
            </a:r>
            <a:r>
              <a:rPr lang="zh-CN" altLang="en-US"/>
              <a:t>后转变为脆锡</a:t>
            </a:r>
            <a:endParaRPr lang="zh-CN" altLang="en-US"/>
          </a:p>
          <a:p>
            <a:pPr>
              <a:lnSpc>
                <a:spcPct val="140000"/>
              </a:lnSpc>
            </a:pPr>
            <a:r>
              <a:rPr lang="zh-CN" altLang="en-US"/>
              <a:t>       </a:t>
            </a:r>
            <a:r>
              <a:rPr lang="en-US" altLang="zh-CN"/>
              <a:t>————  </a:t>
            </a:r>
            <a:r>
              <a:rPr lang="zh-CN" altLang="en-US">
                <a:solidFill>
                  <a:srgbClr val="0000FF"/>
                </a:solidFill>
              </a:rPr>
              <a:t>锡制品不能在低温下使用</a:t>
            </a:r>
            <a:endParaRPr lang="zh-CN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0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0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9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961" name="Group 57"/>
          <p:cNvGraphicFramePr>
            <a:graphicFrameLocks noGrp="1"/>
          </p:cNvGraphicFramePr>
          <p:nvPr>
            <p:ph/>
          </p:nvPr>
        </p:nvGraphicFramePr>
        <p:xfrm>
          <a:off x="971600" y="1556792"/>
          <a:ext cx="7885112" cy="3001967"/>
        </p:xfrm>
        <a:graphic>
          <a:graphicData uri="http://schemas.openxmlformats.org/drawingml/2006/table">
            <a:tbl>
              <a:tblPr/>
              <a:tblGrid>
                <a:gridCol w="2616200"/>
                <a:gridCol w="1768475"/>
                <a:gridCol w="1768475"/>
                <a:gridCol w="1731962"/>
              </a:tblGrid>
              <a:tr h="5790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名  称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Ge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Sn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Pb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熔点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/K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1210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505.0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600.7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沸点</a:t>
                      </a: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/K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3103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2533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2013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硬度</a:t>
                      </a: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莫氏</a:t>
                      </a: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)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6.25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1.5-1.8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1.5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59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密度</a:t>
                      </a: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/g·cm</a:t>
                      </a:r>
                      <a:r>
                        <a:rPr kumimoji="0" lang="en-US" altLang="zh-CN" sz="3200" b="1" i="0" u="none" strike="noStrike" cap="none" normalizeH="0" baseline="3000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-3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5.38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(a)7.285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11.3437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942" name="Rectangle 38"/>
          <p:cNvSpPr>
            <a:spLocks noChangeArrowheads="1"/>
          </p:cNvSpPr>
          <p:nvPr/>
        </p:nvSpPr>
        <p:spPr bwMode="auto">
          <a:xfrm>
            <a:off x="2483768" y="836712"/>
            <a:ext cx="3943350" cy="57943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单质的熔沸点和硬度 </a:t>
            </a:r>
            <a:endParaRPr lang="zh-CN" altLang="en-US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95272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fld id="{D8427283-6AB0-418C-8F55-A3E7F38F5FE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42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187325"/>
            <a:ext cx="4030662" cy="72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3600" b="1" smtClean="0">
                <a:solidFill>
                  <a:srgbClr val="0000FF"/>
                </a:solidFill>
                <a:effectLst/>
              </a:rPr>
              <a:t>3. </a:t>
            </a:r>
            <a:r>
              <a:rPr lang="zh-CN" altLang="en-US" sz="3600" b="1" smtClean="0">
                <a:solidFill>
                  <a:srgbClr val="0000FF"/>
                </a:solidFill>
                <a:effectLst/>
              </a:rPr>
              <a:t>单质的化学性质</a:t>
            </a:r>
            <a:endParaRPr lang="en-US" altLang="zh-CN" sz="3600" b="1" smtClean="0">
              <a:solidFill>
                <a:srgbClr val="0000FF"/>
              </a:solidFill>
              <a:effectLst/>
            </a:endParaRPr>
          </a:p>
        </p:txBody>
      </p:sp>
      <p:sp>
        <p:nvSpPr>
          <p:cNvPr id="113666" name="Rectangle 3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8B5E4FD7-A2CA-4B1A-989F-F4C8E372AE58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113667" name="Rectangle 4"/>
          <p:cNvSpPr>
            <a:spLocks noChangeArrowheads="1"/>
          </p:cNvSpPr>
          <p:nvPr/>
        </p:nvSpPr>
        <p:spPr bwMode="auto">
          <a:xfrm>
            <a:off x="900113" y="903288"/>
            <a:ext cx="7712075" cy="5214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/>
              <a:t>属于中等活泼金属，有一定的化学惰性。</a:t>
            </a:r>
            <a:endParaRPr kumimoji="1" lang="zh-CN" altLang="en-US" dirty="0"/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rgbClr val="FF0000"/>
                </a:solidFill>
              </a:rPr>
              <a:t>(1)</a:t>
            </a:r>
            <a:r>
              <a:rPr kumimoji="1" lang="zh-CN" altLang="en-US" dirty="0">
                <a:solidFill>
                  <a:srgbClr val="FF0000"/>
                </a:solidFill>
              </a:rPr>
              <a:t>与氧反应：铅在</a:t>
            </a:r>
            <a:r>
              <a:rPr kumimoji="1" lang="zh-CN" altLang="en-US" dirty="0"/>
              <a:t>空气中</a:t>
            </a:r>
            <a:r>
              <a:rPr kumimoji="1" lang="zh-CN" altLang="en-US" dirty="0">
                <a:solidFill>
                  <a:srgbClr val="FF0000"/>
                </a:solidFill>
              </a:rPr>
              <a:t>被氧化，</a:t>
            </a:r>
            <a:r>
              <a:rPr kumimoji="1" lang="zh-CN" altLang="en-US" dirty="0"/>
              <a:t>表面生成</a:t>
            </a:r>
            <a:r>
              <a:rPr kumimoji="1" lang="zh-CN" altLang="en-US" dirty="0">
                <a:solidFill>
                  <a:srgbClr val="0000CC"/>
                </a:solidFill>
              </a:rPr>
              <a:t>氧化铅或碱式碳酸铅</a:t>
            </a:r>
            <a:r>
              <a:rPr kumimoji="1" lang="zh-CN" altLang="en-US" dirty="0"/>
              <a:t>；通常条件下，</a:t>
            </a:r>
            <a:r>
              <a:rPr kumimoji="1" lang="zh-CN" altLang="en-US" dirty="0">
                <a:solidFill>
                  <a:srgbClr val="FF0000"/>
                </a:solidFill>
              </a:rPr>
              <a:t>空气中的氧与锗和锡不反应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rgbClr val="FF0000"/>
                </a:solidFill>
              </a:rPr>
              <a:t>   </a:t>
            </a:r>
            <a:r>
              <a:rPr kumimoji="1" lang="zh-CN" altLang="en-US" dirty="0"/>
              <a:t>在</a:t>
            </a:r>
            <a:r>
              <a:rPr kumimoji="1" lang="zh-CN" altLang="en-US" dirty="0">
                <a:solidFill>
                  <a:srgbClr val="FF0000"/>
                </a:solidFill>
              </a:rPr>
              <a:t>高温</a:t>
            </a:r>
            <a:r>
              <a:rPr kumimoji="1" lang="zh-CN" altLang="en-US" dirty="0"/>
              <a:t>下它们能与</a:t>
            </a:r>
            <a:r>
              <a:rPr kumimoji="1" lang="zh-CN" altLang="en-US" dirty="0">
                <a:solidFill>
                  <a:srgbClr val="0000CC"/>
                </a:solidFill>
              </a:rPr>
              <a:t>氧</a:t>
            </a:r>
            <a:r>
              <a:rPr kumimoji="1" lang="zh-CN" altLang="en-US" dirty="0"/>
              <a:t>反应生成氧化物。</a:t>
            </a:r>
            <a:endParaRPr kumimoji="1" lang="zh-CN" altLang="en-US" dirty="0"/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FF3300"/>
                </a:solidFill>
              </a:rPr>
              <a:t>    </a:t>
            </a:r>
            <a:r>
              <a:rPr kumimoji="1" lang="en-US" altLang="zh-CN" dirty="0"/>
              <a:t>Ge</a:t>
            </a:r>
            <a:r>
              <a:rPr kumimoji="1" lang="zh-CN" altLang="en-US" dirty="0"/>
              <a:t>＋</a:t>
            </a:r>
            <a:r>
              <a:rPr kumimoji="1" lang="en-US" altLang="zh-CN" dirty="0"/>
              <a:t>O</a:t>
            </a:r>
            <a:r>
              <a:rPr kumimoji="1" lang="en-US" altLang="zh-CN" baseline="-25000" dirty="0"/>
              <a:t>2 </a:t>
            </a:r>
            <a:r>
              <a:rPr kumimoji="1" lang="zh-CN" altLang="en-US" dirty="0"/>
              <a:t>＝ </a:t>
            </a:r>
            <a:r>
              <a:rPr kumimoji="1" lang="en-US" altLang="zh-CN" dirty="0">
                <a:solidFill>
                  <a:srgbClr val="FF0000"/>
                </a:solidFill>
              </a:rPr>
              <a:t>GeO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2</a:t>
            </a:r>
            <a:r>
              <a:rPr kumimoji="1" lang="en-US" altLang="zh-CN" dirty="0"/>
              <a:t>         Sn</a:t>
            </a:r>
            <a:r>
              <a:rPr kumimoji="1" lang="zh-CN" altLang="en-US" dirty="0"/>
              <a:t>＋</a:t>
            </a:r>
            <a:r>
              <a:rPr kumimoji="1" lang="en-US" altLang="zh-CN" dirty="0"/>
              <a:t>O</a:t>
            </a:r>
            <a:r>
              <a:rPr kumimoji="1" lang="en-US" altLang="zh-CN" baseline="-25000" dirty="0"/>
              <a:t>2 </a:t>
            </a:r>
            <a:r>
              <a:rPr kumimoji="1" lang="zh-CN" altLang="en-US" dirty="0"/>
              <a:t>＝ </a:t>
            </a:r>
            <a:r>
              <a:rPr kumimoji="1" lang="en-US" altLang="zh-CN" dirty="0">
                <a:solidFill>
                  <a:srgbClr val="FF0000"/>
                </a:solidFill>
              </a:rPr>
              <a:t>SnO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2</a:t>
            </a:r>
            <a:r>
              <a:rPr kumimoji="1" lang="en-US" altLang="zh-CN" dirty="0"/>
              <a:t>   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en-US" altLang="zh-CN" dirty="0"/>
              <a:t>    2Pb</a:t>
            </a:r>
            <a:r>
              <a:rPr kumimoji="1" lang="zh-CN" altLang="en-US" dirty="0"/>
              <a:t>＋</a:t>
            </a:r>
            <a:r>
              <a:rPr kumimoji="1" lang="en-US" altLang="zh-CN" dirty="0"/>
              <a:t>O</a:t>
            </a:r>
            <a:r>
              <a:rPr kumimoji="1" lang="en-US" altLang="zh-CN" baseline="-25000" dirty="0"/>
              <a:t>2 </a:t>
            </a:r>
            <a:r>
              <a:rPr kumimoji="1" lang="zh-CN" altLang="en-US" dirty="0"/>
              <a:t>＝ </a:t>
            </a:r>
            <a:r>
              <a:rPr kumimoji="1" lang="en-US" altLang="zh-CN" dirty="0">
                <a:solidFill>
                  <a:srgbClr val="0000FF"/>
                </a:solidFill>
              </a:rPr>
              <a:t>2PbO</a:t>
            </a:r>
            <a:endParaRPr kumimoji="1" lang="en-US" altLang="zh-CN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6B7EEB8A-2481-4B94-BEC2-C90607B12DBD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114690" name="Rectangle 3"/>
          <p:cNvSpPr>
            <a:spLocks noChangeArrowheads="1"/>
          </p:cNvSpPr>
          <p:nvPr/>
        </p:nvSpPr>
        <p:spPr bwMode="auto">
          <a:xfrm>
            <a:off x="990600" y="260350"/>
            <a:ext cx="3221038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3600">
                <a:solidFill>
                  <a:srgbClr val="0000CC"/>
                </a:solidFill>
              </a:rPr>
              <a:t>(2) </a:t>
            </a:r>
            <a:r>
              <a:rPr kumimoji="1" lang="zh-CN" altLang="en-US" sz="3600">
                <a:solidFill>
                  <a:srgbClr val="0000CC"/>
                </a:solidFill>
              </a:rPr>
              <a:t>与酸的反应</a:t>
            </a:r>
            <a:endParaRPr kumimoji="1" lang="en-US" altLang="zh-CN" sz="3600">
              <a:solidFill>
                <a:srgbClr val="0000CC"/>
              </a:solidFill>
            </a:endParaRPr>
          </a:p>
        </p:txBody>
      </p:sp>
      <p:sp>
        <p:nvSpPr>
          <p:cNvPr id="655364" name="Rectangle 4"/>
          <p:cNvSpPr>
            <a:spLocks noChangeArrowheads="1"/>
          </p:cNvSpPr>
          <p:nvPr/>
        </p:nvSpPr>
        <p:spPr bwMode="auto">
          <a:xfrm>
            <a:off x="922338" y="1122363"/>
            <a:ext cx="8020050" cy="5272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5000"/>
              </a:lnSpc>
            </a:pPr>
            <a:r>
              <a:rPr kumimoji="1" lang="en-US" altLang="zh-CN" dirty="0">
                <a:solidFill>
                  <a:srgbClr val="FF0000"/>
                </a:solidFill>
              </a:rPr>
              <a:t>Ge </a:t>
            </a:r>
            <a:r>
              <a:rPr kumimoji="1" lang="zh-CN" altLang="en-US" dirty="0"/>
              <a:t>不与</a:t>
            </a:r>
            <a:r>
              <a:rPr kumimoji="1" lang="zh-CN" altLang="en-US" dirty="0">
                <a:solidFill>
                  <a:srgbClr val="0000CC"/>
                </a:solidFill>
              </a:rPr>
              <a:t>非氧化性酸 </a:t>
            </a:r>
            <a:r>
              <a:rPr kumimoji="1" lang="en-US" altLang="zh-CN" dirty="0">
                <a:solidFill>
                  <a:srgbClr val="0000CC"/>
                </a:solidFill>
              </a:rPr>
              <a:t>(</a:t>
            </a:r>
            <a:r>
              <a:rPr kumimoji="1" lang="zh-CN" altLang="en-US" dirty="0">
                <a:solidFill>
                  <a:srgbClr val="0000CC"/>
                </a:solidFill>
              </a:rPr>
              <a:t>如</a:t>
            </a:r>
            <a:r>
              <a:rPr kumimoji="1" lang="en-US" altLang="zh-CN" dirty="0" err="1">
                <a:solidFill>
                  <a:srgbClr val="0000CC"/>
                </a:solidFill>
              </a:rPr>
              <a:t>HCl</a:t>
            </a:r>
            <a:r>
              <a:rPr kumimoji="1" lang="en-US" altLang="zh-CN" dirty="0">
                <a:solidFill>
                  <a:srgbClr val="0000CC"/>
                </a:solidFill>
              </a:rPr>
              <a:t>) </a:t>
            </a:r>
            <a:r>
              <a:rPr kumimoji="1" lang="zh-CN" altLang="en-US" dirty="0"/>
              <a:t>作用；</a:t>
            </a:r>
            <a:endParaRPr kumimoji="1" lang="zh-CN" altLang="en-US" dirty="0"/>
          </a:p>
          <a:p>
            <a:pPr>
              <a:lnSpc>
                <a:spcPct val="145000"/>
              </a:lnSpc>
            </a:pPr>
            <a:r>
              <a:rPr kumimoji="1" lang="en-US" altLang="zh-CN" dirty="0">
                <a:solidFill>
                  <a:srgbClr val="FF0000"/>
                </a:solidFill>
              </a:rPr>
              <a:t>Sn</a:t>
            </a:r>
            <a:r>
              <a:rPr kumimoji="1" lang="zh-CN" altLang="en-US" dirty="0"/>
              <a:t>与</a:t>
            </a:r>
            <a:r>
              <a:rPr kumimoji="1" lang="zh-CN" altLang="en-US" dirty="0">
                <a:solidFill>
                  <a:srgbClr val="0000CC"/>
                </a:solidFill>
              </a:rPr>
              <a:t>非氧化性浓酸</a:t>
            </a:r>
            <a:r>
              <a:rPr kumimoji="1" lang="zh-CN" altLang="en-US" dirty="0"/>
              <a:t>反应生成 </a:t>
            </a:r>
            <a:r>
              <a:rPr kumimoji="1" lang="en-US" altLang="zh-CN" dirty="0">
                <a:solidFill>
                  <a:srgbClr val="FF0000"/>
                </a:solidFill>
              </a:rPr>
              <a:t>Sn(II)</a:t>
            </a:r>
            <a:r>
              <a:rPr kumimoji="1" lang="zh-CN" altLang="en-US" dirty="0"/>
              <a:t>化合物；</a:t>
            </a:r>
            <a:endParaRPr kumimoji="1" lang="zh-CN" altLang="en-US" dirty="0"/>
          </a:p>
          <a:p>
            <a:pPr>
              <a:lnSpc>
                <a:spcPct val="145000"/>
              </a:lnSpc>
            </a:pPr>
            <a:r>
              <a:rPr kumimoji="1" lang="en-US" altLang="zh-CN" dirty="0">
                <a:solidFill>
                  <a:srgbClr val="FF0000"/>
                </a:solidFill>
              </a:rPr>
              <a:t>Ge</a:t>
            </a:r>
            <a:r>
              <a:rPr kumimoji="1" lang="zh-CN" altLang="en-US" dirty="0">
                <a:solidFill>
                  <a:srgbClr val="FF0000"/>
                </a:solidFill>
              </a:rPr>
              <a:t>和</a:t>
            </a:r>
            <a:r>
              <a:rPr kumimoji="1" lang="en-US" altLang="zh-CN" dirty="0">
                <a:solidFill>
                  <a:srgbClr val="FF0000"/>
                </a:solidFill>
              </a:rPr>
              <a:t>Sn</a:t>
            </a:r>
            <a:r>
              <a:rPr kumimoji="1" lang="zh-CN" altLang="en-US" dirty="0"/>
              <a:t>与</a:t>
            </a:r>
            <a:r>
              <a:rPr kumimoji="1" lang="zh-CN" altLang="en-US" dirty="0">
                <a:solidFill>
                  <a:srgbClr val="0000CC"/>
                </a:solidFill>
              </a:rPr>
              <a:t>氧化性酸</a:t>
            </a:r>
            <a:r>
              <a:rPr kumimoji="1" lang="zh-CN" altLang="en-US" dirty="0"/>
              <a:t>反应生成</a:t>
            </a:r>
            <a:r>
              <a:rPr kumimoji="1" lang="en-US" altLang="zh-CN" dirty="0">
                <a:solidFill>
                  <a:srgbClr val="0000CC"/>
                </a:solidFill>
              </a:rPr>
              <a:t>+4</a:t>
            </a:r>
            <a:r>
              <a:rPr kumimoji="1" lang="zh-CN" altLang="en-US" dirty="0">
                <a:solidFill>
                  <a:srgbClr val="0000CC"/>
                </a:solidFill>
              </a:rPr>
              <a:t>价</a:t>
            </a:r>
            <a:r>
              <a:rPr kumimoji="1" lang="zh-CN" altLang="en-US" dirty="0"/>
              <a:t>化合物；</a:t>
            </a:r>
            <a:endParaRPr kumimoji="1" lang="zh-CN" altLang="en-US" dirty="0"/>
          </a:p>
          <a:p>
            <a:pPr>
              <a:lnSpc>
                <a:spcPct val="125000"/>
              </a:lnSpc>
            </a:pPr>
            <a:endParaRPr kumimoji="1" lang="en-US" altLang="zh-CN" dirty="0">
              <a:solidFill>
                <a:srgbClr val="0000CC"/>
              </a:solidFill>
            </a:endParaRPr>
          </a:p>
          <a:p>
            <a:pPr>
              <a:lnSpc>
                <a:spcPct val="125000"/>
              </a:lnSpc>
            </a:pPr>
            <a:r>
              <a:rPr kumimoji="1" lang="en-US" altLang="zh-CN" dirty="0" err="1">
                <a:solidFill>
                  <a:srgbClr val="0000CC"/>
                </a:solidFill>
              </a:rPr>
              <a:t>Pb</a:t>
            </a:r>
            <a:r>
              <a:rPr kumimoji="1" lang="zh-CN" altLang="en-US" dirty="0">
                <a:solidFill>
                  <a:srgbClr val="0000CC"/>
                </a:solidFill>
              </a:rPr>
              <a:t>与酸</a:t>
            </a:r>
            <a:r>
              <a:rPr kumimoji="1" lang="zh-CN" altLang="en-US" dirty="0"/>
              <a:t>反应产生</a:t>
            </a:r>
            <a:r>
              <a:rPr kumimoji="1" lang="en-US" altLang="zh-CN" dirty="0" err="1">
                <a:solidFill>
                  <a:srgbClr val="0000CC"/>
                </a:solidFill>
              </a:rPr>
              <a:t>Pb</a:t>
            </a:r>
            <a:r>
              <a:rPr kumimoji="1" lang="en-US" altLang="zh-CN" dirty="0">
                <a:solidFill>
                  <a:srgbClr val="0000CC"/>
                </a:solidFill>
              </a:rPr>
              <a:t>(II)</a:t>
            </a:r>
            <a:r>
              <a:rPr kumimoji="1" lang="en-US" altLang="zh-CN" dirty="0"/>
              <a:t> </a:t>
            </a:r>
            <a:r>
              <a:rPr kumimoji="1" lang="zh-CN" altLang="en-US" dirty="0"/>
              <a:t>，但由于</a:t>
            </a:r>
            <a:r>
              <a:rPr kumimoji="1" lang="en-US" altLang="zh-CN" dirty="0" err="1"/>
              <a:t>Pb</a:t>
            </a:r>
            <a:r>
              <a:rPr kumimoji="1" lang="en-US" altLang="zh-CN" dirty="0"/>
              <a:t>(II)</a:t>
            </a:r>
            <a:r>
              <a:rPr kumimoji="1" lang="zh-CN" altLang="en-US" dirty="0"/>
              <a:t>盐</a:t>
            </a:r>
            <a:r>
              <a:rPr kumimoji="1" lang="en-US" altLang="zh-CN" dirty="0"/>
              <a:t>(</a:t>
            </a:r>
            <a:r>
              <a:rPr kumimoji="1" lang="zh-CN" altLang="en-US" dirty="0"/>
              <a:t>如</a:t>
            </a:r>
            <a:r>
              <a:rPr kumimoji="1" lang="en-US" altLang="zh-CN" dirty="0"/>
              <a:t>PbCl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, PbSO</a:t>
            </a:r>
            <a:r>
              <a:rPr kumimoji="1" lang="en-US" altLang="zh-CN" baseline="-25000" dirty="0"/>
              <a:t>4</a:t>
            </a:r>
            <a:r>
              <a:rPr kumimoji="1" lang="en-US" altLang="zh-CN" dirty="0"/>
              <a:t>)</a:t>
            </a:r>
            <a:r>
              <a:rPr kumimoji="1" lang="zh-CN" altLang="en-US" dirty="0"/>
              <a:t>溶解性较差，反应趋于停止；形成配合物</a:t>
            </a:r>
            <a:r>
              <a:rPr kumimoji="1" lang="en-US" altLang="zh-CN" dirty="0"/>
              <a:t>(</a:t>
            </a:r>
            <a:r>
              <a:rPr kumimoji="1" lang="en-US" altLang="zh-CN" dirty="0">
                <a:solidFill>
                  <a:srgbClr val="0000CC"/>
                </a:solidFill>
              </a:rPr>
              <a:t>[PbCl</a:t>
            </a:r>
            <a:r>
              <a:rPr kumimoji="1" lang="en-US" altLang="zh-CN" baseline="-25000" dirty="0">
                <a:solidFill>
                  <a:srgbClr val="0000CC"/>
                </a:solidFill>
              </a:rPr>
              <a:t>4</a:t>
            </a:r>
            <a:r>
              <a:rPr kumimoji="1" lang="en-US" altLang="zh-CN" dirty="0">
                <a:solidFill>
                  <a:srgbClr val="0000CC"/>
                </a:solidFill>
              </a:rPr>
              <a:t>]</a:t>
            </a:r>
            <a:r>
              <a:rPr kumimoji="1" lang="en-US" altLang="zh-CN" baseline="30000" dirty="0">
                <a:solidFill>
                  <a:srgbClr val="0000CC"/>
                </a:solidFill>
              </a:rPr>
              <a:t>2- </a:t>
            </a:r>
            <a:r>
              <a:rPr kumimoji="1" lang="en-US" altLang="zh-CN" dirty="0"/>
              <a:t>)</a:t>
            </a:r>
            <a:r>
              <a:rPr kumimoji="1" lang="zh-CN" altLang="en-US" dirty="0"/>
              <a:t>或酸式盐</a:t>
            </a:r>
            <a:r>
              <a:rPr kumimoji="1" lang="en-US" altLang="zh-CN" dirty="0"/>
              <a:t>(</a:t>
            </a:r>
            <a:r>
              <a:rPr kumimoji="1" lang="en-US" altLang="zh-CN" dirty="0" err="1">
                <a:solidFill>
                  <a:srgbClr val="0000CC"/>
                </a:solidFill>
              </a:rPr>
              <a:t>Pb</a:t>
            </a:r>
            <a:r>
              <a:rPr kumimoji="1" lang="en-US" altLang="zh-CN" dirty="0">
                <a:solidFill>
                  <a:srgbClr val="0000CC"/>
                </a:solidFill>
              </a:rPr>
              <a:t>(HSO</a:t>
            </a:r>
            <a:r>
              <a:rPr kumimoji="1" lang="en-US" altLang="zh-CN" baseline="-25000" dirty="0">
                <a:solidFill>
                  <a:srgbClr val="0000CC"/>
                </a:solidFill>
              </a:rPr>
              <a:t>4</a:t>
            </a:r>
            <a:r>
              <a:rPr kumimoji="1" lang="en-US" altLang="zh-CN" dirty="0">
                <a:solidFill>
                  <a:srgbClr val="0000CC"/>
                </a:solidFill>
              </a:rPr>
              <a:t>)</a:t>
            </a:r>
            <a:r>
              <a:rPr kumimoji="1" lang="en-US" altLang="zh-CN" baseline="-25000" dirty="0">
                <a:solidFill>
                  <a:srgbClr val="0000CC"/>
                </a:solidFill>
              </a:rPr>
              <a:t>2</a:t>
            </a:r>
            <a:r>
              <a:rPr kumimoji="1" lang="en-US" altLang="zh-CN" dirty="0">
                <a:solidFill>
                  <a:srgbClr val="0000CC"/>
                </a:solidFill>
              </a:rPr>
              <a:t>)</a:t>
            </a:r>
            <a:r>
              <a:rPr kumimoji="1" lang="zh-CN" altLang="en-US" dirty="0"/>
              <a:t>后</a:t>
            </a:r>
            <a:r>
              <a:rPr kumimoji="1" lang="zh-CN" altLang="en-US" dirty="0" smtClean="0"/>
              <a:t>，</a:t>
            </a:r>
            <a:r>
              <a:rPr kumimoji="1" lang="en-US" altLang="zh-CN" dirty="0" err="1" smtClean="0"/>
              <a:t>Pb</a:t>
            </a:r>
            <a:r>
              <a:rPr kumimoji="1" lang="zh-CN" altLang="en-US" dirty="0" smtClean="0"/>
              <a:t>在酸中的溶解速度</a:t>
            </a:r>
            <a:r>
              <a:rPr kumimoji="1" lang="zh-CN" altLang="en-US" dirty="0"/>
              <a:t>加快。</a:t>
            </a:r>
            <a:endParaRPr kumimoji="1" lang="en-US" altLang="zh-CN" baseline="-250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5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ChangeArrowheads="1"/>
          </p:cNvSpPr>
          <p:nvPr/>
        </p:nvSpPr>
        <p:spPr bwMode="auto">
          <a:xfrm>
            <a:off x="1035050" y="515938"/>
            <a:ext cx="7281863" cy="2822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kumimoji="1" lang="en-US" altLang="zh-CN" dirty="0"/>
              <a:t> Sn + 2 </a:t>
            </a:r>
            <a:r>
              <a:rPr kumimoji="1" lang="en-US" altLang="zh-CN" dirty="0" err="1">
                <a:solidFill>
                  <a:srgbClr val="0000CC"/>
                </a:solidFill>
              </a:rPr>
              <a:t>HCl</a:t>
            </a:r>
            <a:r>
              <a:rPr kumimoji="1" lang="en-US" altLang="zh-CN" dirty="0"/>
              <a:t>(</a:t>
            </a:r>
            <a:r>
              <a:rPr kumimoji="1" lang="zh-CN" altLang="en-US" dirty="0"/>
              <a:t>浓</a:t>
            </a:r>
            <a:r>
              <a:rPr kumimoji="1" lang="en-US" altLang="zh-CN" dirty="0"/>
              <a:t>) </a:t>
            </a:r>
            <a:r>
              <a:rPr kumimoji="1" lang="zh-CN" altLang="en-US" dirty="0"/>
              <a:t>＝ </a:t>
            </a:r>
            <a:r>
              <a:rPr kumimoji="1" lang="en-US" altLang="zh-CN" dirty="0"/>
              <a:t>SnCl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+H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↑</a:t>
            </a:r>
            <a:endParaRPr kumimoji="1" lang="en-US" altLang="zh-CN" dirty="0"/>
          </a:p>
          <a:p>
            <a:pPr>
              <a:lnSpc>
                <a:spcPct val="140000"/>
              </a:lnSpc>
            </a:pPr>
            <a:r>
              <a:rPr kumimoji="1" lang="en-US" altLang="zh-CN" dirty="0"/>
              <a:t> </a:t>
            </a:r>
            <a:r>
              <a:rPr kumimoji="1" lang="en-US" altLang="zh-CN" dirty="0" err="1"/>
              <a:t>Pb</a:t>
            </a:r>
            <a:r>
              <a:rPr kumimoji="1" lang="en-US" altLang="zh-CN" dirty="0"/>
              <a:t> + 2 </a:t>
            </a:r>
            <a:r>
              <a:rPr kumimoji="1" lang="en-US" altLang="zh-CN" dirty="0" err="1">
                <a:solidFill>
                  <a:srgbClr val="0000CC"/>
                </a:solidFill>
              </a:rPr>
              <a:t>HCl</a:t>
            </a:r>
            <a:r>
              <a:rPr kumimoji="1" lang="en-US" altLang="zh-CN" dirty="0">
                <a:solidFill>
                  <a:srgbClr val="0000CC"/>
                </a:solidFill>
              </a:rPr>
              <a:t> </a:t>
            </a:r>
            <a:r>
              <a:rPr kumimoji="1" lang="zh-CN" altLang="en-US" dirty="0"/>
              <a:t>＝ </a:t>
            </a:r>
            <a:r>
              <a:rPr kumimoji="1" lang="en-US" altLang="zh-CN" dirty="0">
                <a:solidFill>
                  <a:srgbClr val="0000CC"/>
                </a:solidFill>
              </a:rPr>
              <a:t>PbCl</a:t>
            </a:r>
            <a:r>
              <a:rPr kumimoji="1" lang="en-US" altLang="zh-CN" baseline="-25000" dirty="0">
                <a:solidFill>
                  <a:srgbClr val="0000CC"/>
                </a:solidFill>
              </a:rPr>
              <a:t>2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 </a:t>
            </a:r>
            <a:r>
              <a:rPr kumimoji="1" lang="en-US" altLang="zh-CN" dirty="0"/>
              <a:t>↓(</a:t>
            </a:r>
            <a:r>
              <a:rPr kumimoji="1" lang="zh-CN" altLang="en-US" dirty="0"/>
              <a:t>白色</a:t>
            </a:r>
            <a:r>
              <a:rPr kumimoji="1" lang="en-US" altLang="zh-CN" dirty="0"/>
              <a:t>) +H</a:t>
            </a:r>
            <a:r>
              <a:rPr kumimoji="1" lang="en-US" altLang="zh-CN" baseline="-25000" dirty="0"/>
              <a:t>2 </a:t>
            </a:r>
            <a:r>
              <a:rPr kumimoji="1" lang="en-US" altLang="zh-CN" dirty="0"/>
              <a:t>↑</a:t>
            </a:r>
            <a:endParaRPr kumimoji="1" lang="en-US" altLang="zh-CN" baseline="-25000" dirty="0"/>
          </a:p>
          <a:p>
            <a:pPr>
              <a:lnSpc>
                <a:spcPct val="140000"/>
              </a:lnSpc>
            </a:pPr>
            <a:r>
              <a:rPr kumimoji="1" lang="en-US" altLang="zh-CN" dirty="0"/>
              <a:t> </a:t>
            </a:r>
            <a:r>
              <a:rPr kumimoji="1" lang="en-US" altLang="zh-CN" dirty="0" err="1"/>
              <a:t>Pb</a:t>
            </a:r>
            <a:r>
              <a:rPr kumimoji="1" lang="en-US" altLang="zh-CN" dirty="0"/>
              <a:t> + 4 </a:t>
            </a:r>
            <a:r>
              <a:rPr kumimoji="1" lang="en-US" altLang="zh-CN" dirty="0" err="1"/>
              <a:t>HCl</a:t>
            </a:r>
            <a:r>
              <a:rPr kumimoji="1" lang="en-US" altLang="zh-CN" dirty="0"/>
              <a:t> (</a:t>
            </a:r>
            <a:r>
              <a:rPr kumimoji="1" lang="zh-CN" altLang="en-US" dirty="0"/>
              <a:t>浓</a:t>
            </a:r>
            <a:r>
              <a:rPr kumimoji="1" lang="en-US" altLang="zh-CN" dirty="0"/>
              <a:t>) </a:t>
            </a:r>
            <a:r>
              <a:rPr kumimoji="1" lang="zh-CN" altLang="en-US" dirty="0"/>
              <a:t>＝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H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2</a:t>
            </a:r>
            <a:r>
              <a:rPr kumimoji="1" lang="en-US" altLang="zh-CN" dirty="0">
                <a:solidFill>
                  <a:srgbClr val="FF0000"/>
                </a:solidFill>
              </a:rPr>
              <a:t>[PbCl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4</a:t>
            </a:r>
            <a:r>
              <a:rPr kumimoji="1" lang="en-US" altLang="zh-CN" dirty="0">
                <a:solidFill>
                  <a:srgbClr val="FF0000"/>
                </a:solidFill>
              </a:rPr>
              <a:t>] </a:t>
            </a:r>
            <a:r>
              <a:rPr kumimoji="1" lang="en-US" altLang="zh-CN" dirty="0"/>
              <a:t>+ H</a:t>
            </a:r>
            <a:r>
              <a:rPr kumimoji="1" lang="en-US" altLang="zh-CN" baseline="-25000" dirty="0"/>
              <a:t>2</a:t>
            </a:r>
            <a:r>
              <a:rPr kumimoji="1" lang="en-US" altLang="zh-CN" dirty="0"/>
              <a:t>↑</a:t>
            </a:r>
            <a:endParaRPr kumimoji="1" lang="en-US" altLang="zh-CN" dirty="0"/>
          </a:p>
          <a:p>
            <a:pPr>
              <a:lnSpc>
                <a:spcPct val="140000"/>
              </a:lnSpc>
            </a:pPr>
            <a:r>
              <a:rPr kumimoji="1" lang="en-US" altLang="zh-CN" dirty="0"/>
              <a:t> Ge + </a:t>
            </a:r>
            <a:r>
              <a:rPr kumimoji="1" lang="en-US" altLang="zh-CN" dirty="0" err="1"/>
              <a:t>HCl</a:t>
            </a:r>
            <a:r>
              <a:rPr kumimoji="1" lang="en-US" altLang="zh-CN" dirty="0"/>
              <a:t>  </a:t>
            </a:r>
            <a:r>
              <a:rPr kumimoji="1" lang="en-US" altLang="zh-CN" dirty="0">
                <a:sym typeface="Wingdings" panose="05000000000000000000" pitchFamily="2" charset="2"/>
              </a:rPr>
              <a:t> </a:t>
            </a:r>
            <a:r>
              <a:rPr kumimoji="1" lang="zh-CN" altLang="en-US" dirty="0">
                <a:sym typeface="Symbol" panose="05050102010706020507" pitchFamily="18" charset="2"/>
              </a:rPr>
              <a:t></a:t>
            </a:r>
            <a:endParaRPr kumimoji="1" lang="zh-CN" altLang="en-US" dirty="0"/>
          </a:p>
        </p:txBody>
      </p:sp>
      <p:sp>
        <p:nvSpPr>
          <p:cNvPr id="656387" name="Rectangle 3"/>
          <p:cNvSpPr>
            <a:spLocks noChangeArrowheads="1"/>
          </p:cNvSpPr>
          <p:nvPr/>
        </p:nvSpPr>
        <p:spPr bwMode="auto">
          <a:xfrm>
            <a:off x="1098550" y="3573463"/>
            <a:ext cx="7866063" cy="2016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>
                <a:solidFill>
                  <a:srgbClr val="0000CC"/>
                </a:solidFill>
              </a:rPr>
              <a:t>Ge</a:t>
            </a:r>
            <a:r>
              <a:rPr kumimoji="1" lang="en-US" altLang="zh-CN" sz="2800" dirty="0"/>
              <a:t>+ 4</a:t>
            </a:r>
            <a:r>
              <a:rPr kumimoji="1" lang="en-US" altLang="zh-CN" sz="2800" dirty="0">
                <a:solidFill>
                  <a:srgbClr val="FF0000"/>
                </a:solidFill>
              </a:rPr>
              <a:t>H</a:t>
            </a:r>
            <a:r>
              <a:rPr kumimoji="1" lang="en-US" altLang="zh-CN" sz="2800" baseline="-25000" dirty="0">
                <a:solidFill>
                  <a:srgbClr val="FF0000"/>
                </a:solidFill>
              </a:rPr>
              <a:t>2</a:t>
            </a:r>
            <a:r>
              <a:rPr kumimoji="1" lang="en-US" altLang="zh-CN" sz="2800" dirty="0">
                <a:solidFill>
                  <a:srgbClr val="FF0000"/>
                </a:solidFill>
              </a:rPr>
              <a:t>SO</a:t>
            </a:r>
            <a:r>
              <a:rPr kumimoji="1" lang="en-US" altLang="zh-CN" sz="2800" baseline="-25000" dirty="0">
                <a:solidFill>
                  <a:srgbClr val="FF0000"/>
                </a:solidFill>
              </a:rPr>
              <a:t>4</a:t>
            </a:r>
            <a:r>
              <a:rPr kumimoji="1" lang="en-US" altLang="zh-CN" sz="2800" dirty="0"/>
              <a:t>(</a:t>
            </a:r>
            <a:r>
              <a:rPr kumimoji="1" lang="zh-CN" altLang="en-US" sz="2800" dirty="0"/>
              <a:t>浓</a:t>
            </a:r>
            <a:r>
              <a:rPr kumimoji="1" lang="en-US" altLang="zh-CN" sz="2800" dirty="0"/>
              <a:t>) </a:t>
            </a:r>
            <a:r>
              <a:rPr kumimoji="1" lang="zh-CN" altLang="en-US" sz="2800" dirty="0"/>
              <a:t>＝ </a:t>
            </a:r>
            <a:r>
              <a:rPr kumimoji="1" lang="en-US" altLang="zh-CN" sz="2800" dirty="0">
                <a:solidFill>
                  <a:srgbClr val="0000CC"/>
                </a:solidFill>
              </a:rPr>
              <a:t>Ge(SO</a:t>
            </a:r>
            <a:r>
              <a:rPr kumimoji="1" lang="en-US" altLang="zh-CN" sz="2800" baseline="-25000" dirty="0">
                <a:solidFill>
                  <a:srgbClr val="0000CC"/>
                </a:solidFill>
              </a:rPr>
              <a:t>4</a:t>
            </a:r>
            <a:r>
              <a:rPr kumimoji="1" lang="en-US" altLang="zh-CN" sz="2800" dirty="0">
                <a:solidFill>
                  <a:srgbClr val="0000CC"/>
                </a:solidFill>
              </a:rPr>
              <a:t>)</a:t>
            </a:r>
            <a:r>
              <a:rPr kumimoji="1" lang="en-US" altLang="zh-CN" sz="2800" baseline="-25000" dirty="0">
                <a:solidFill>
                  <a:srgbClr val="0000CC"/>
                </a:solidFill>
              </a:rPr>
              <a:t>2</a:t>
            </a:r>
            <a:r>
              <a:rPr kumimoji="1" lang="en-US" altLang="zh-CN" sz="2800" dirty="0"/>
              <a:t>+2SO</a:t>
            </a:r>
            <a:r>
              <a:rPr kumimoji="1" lang="en-US" altLang="zh-CN" sz="2800" baseline="-25000" dirty="0"/>
              <a:t>2</a:t>
            </a:r>
            <a:r>
              <a:rPr kumimoji="1" lang="en-US" altLang="zh-CN" sz="2800" dirty="0"/>
              <a:t>↑+4H</a:t>
            </a:r>
            <a:r>
              <a:rPr kumimoji="1" lang="en-US" altLang="zh-CN" sz="2800" baseline="-25000" dirty="0"/>
              <a:t>2</a:t>
            </a:r>
            <a:r>
              <a:rPr kumimoji="1" lang="en-US" altLang="zh-CN" sz="2800" dirty="0"/>
              <a:t>O</a:t>
            </a:r>
            <a:endParaRPr kumimoji="1" lang="en-US" altLang="zh-CN" sz="2800" dirty="0"/>
          </a:p>
          <a:p>
            <a:pPr>
              <a:lnSpc>
                <a:spcPct val="150000"/>
              </a:lnSpc>
            </a:pPr>
            <a:r>
              <a:rPr kumimoji="1" lang="en-US" altLang="zh-CN" sz="2800" dirty="0"/>
              <a:t>Sn + 4</a:t>
            </a:r>
            <a:r>
              <a:rPr kumimoji="1" lang="en-US" altLang="zh-CN" sz="2800" dirty="0">
                <a:solidFill>
                  <a:srgbClr val="FF0000"/>
                </a:solidFill>
              </a:rPr>
              <a:t>H</a:t>
            </a:r>
            <a:r>
              <a:rPr kumimoji="1" lang="en-US" altLang="zh-CN" sz="2800" baseline="-25000" dirty="0">
                <a:solidFill>
                  <a:srgbClr val="FF0000"/>
                </a:solidFill>
              </a:rPr>
              <a:t>2</a:t>
            </a:r>
            <a:r>
              <a:rPr kumimoji="1" lang="en-US" altLang="zh-CN" sz="2800" dirty="0">
                <a:solidFill>
                  <a:srgbClr val="FF0000"/>
                </a:solidFill>
              </a:rPr>
              <a:t>SO</a:t>
            </a:r>
            <a:r>
              <a:rPr kumimoji="1" lang="en-US" altLang="zh-CN" sz="2800" baseline="-25000" dirty="0">
                <a:solidFill>
                  <a:srgbClr val="FF0000"/>
                </a:solidFill>
              </a:rPr>
              <a:t>4</a:t>
            </a:r>
            <a:r>
              <a:rPr kumimoji="1" lang="en-US" altLang="zh-CN" sz="2800" dirty="0"/>
              <a:t>(</a:t>
            </a:r>
            <a:r>
              <a:rPr kumimoji="1" lang="zh-CN" altLang="en-US" sz="2800" dirty="0"/>
              <a:t>热</a:t>
            </a:r>
            <a:r>
              <a:rPr kumimoji="1" lang="en-US" altLang="zh-CN" sz="2800" dirty="0"/>
              <a:t>/</a:t>
            </a:r>
            <a:r>
              <a:rPr kumimoji="1" lang="zh-CN" altLang="en-US" sz="2800" dirty="0"/>
              <a:t>浓</a:t>
            </a:r>
            <a:r>
              <a:rPr kumimoji="1" lang="en-US" altLang="zh-CN" sz="2800" dirty="0"/>
              <a:t>) </a:t>
            </a:r>
            <a:r>
              <a:rPr kumimoji="1" lang="zh-CN" altLang="en-US" sz="2800" dirty="0"/>
              <a:t>＝ </a:t>
            </a:r>
            <a:r>
              <a:rPr kumimoji="1" lang="en-US" altLang="zh-CN" sz="2800" dirty="0"/>
              <a:t>Sn(SO</a:t>
            </a:r>
            <a:r>
              <a:rPr kumimoji="1" lang="en-US" altLang="zh-CN" sz="2800" baseline="-25000" dirty="0"/>
              <a:t>4</a:t>
            </a:r>
            <a:r>
              <a:rPr kumimoji="1" lang="en-US" altLang="zh-CN" sz="2800" dirty="0"/>
              <a:t>)</a:t>
            </a:r>
            <a:r>
              <a:rPr kumimoji="1" lang="en-US" altLang="zh-CN" sz="2800" baseline="-25000" dirty="0"/>
              <a:t>2 </a:t>
            </a:r>
            <a:r>
              <a:rPr kumimoji="1" lang="en-US" altLang="zh-CN" sz="2800" dirty="0"/>
              <a:t>+ 2SO</a:t>
            </a:r>
            <a:r>
              <a:rPr kumimoji="1" lang="en-US" altLang="zh-CN" sz="2800" baseline="-25000" dirty="0"/>
              <a:t>2</a:t>
            </a:r>
            <a:r>
              <a:rPr kumimoji="1" lang="en-US" altLang="zh-CN" sz="2800" dirty="0"/>
              <a:t>↑+ 4H</a:t>
            </a:r>
            <a:r>
              <a:rPr kumimoji="1" lang="en-US" altLang="zh-CN" sz="2800" baseline="-25000" dirty="0"/>
              <a:t>2</a:t>
            </a:r>
            <a:r>
              <a:rPr kumimoji="1" lang="en-US" altLang="zh-CN" sz="2800" dirty="0"/>
              <a:t>O</a:t>
            </a:r>
            <a:endParaRPr kumimoji="1" lang="en-US" altLang="zh-CN" sz="2800" dirty="0"/>
          </a:p>
          <a:p>
            <a:pPr>
              <a:lnSpc>
                <a:spcPct val="150000"/>
              </a:lnSpc>
            </a:pPr>
            <a:r>
              <a:rPr kumimoji="1" lang="en-US" altLang="zh-CN" sz="2800" dirty="0" err="1">
                <a:solidFill>
                  <a:srgbClr val="0000CC"/>
                </a:solidFill>
              </a:rPr>
              <a:t>Pb</a:t>
            </a:r>
            <a:r>
              <a:rPr kumimoji="1" lang="en-US" altLang="zh-CN" sz="2800" dirty="0"/>
              <a:t> + 3</a:t>
            </a:r>
            <a:r>
              <a:rPr kumimoji="1" lang="en-US" altLang="zh-CN" sz="2800" dirty="0">
                <a:solidFill>
                  <a:srgbClr val="FF0000"/>
                </a:solidFill>
              </a:rPr>
              <a:t> H</a:t>
            </a:r>
            <a:r>
              <a:rPr kumimoji="1" lang="en-US" altLang="zh-CN" sz="2800" baseline="-25000" dirty="0">
                <a:solidFill>
                  <a:srgbClr val="FF0000"/>
                </a:solidFill>
              </a:rPr>
              <a:t>2</a:t>
            </a:r>
            <a:r>
              <a:rPr kumimoji="1" lang="en-US" altLang="zh-CN" sz="2800" dirty="0">
                <a:solidFill>
                  <a:srgbClr val="FF0000"/>
                </a:solidFill>
              </a:rPr>
              <a:t>SO</a:t>
            </a:r>
            <a:r>
              <a:rPr kumimoji="1" lang="en-US" altLang="zh-CN" sz="2800" baseline="-25000" dirty="0">
                <a:solidFill>
                  <a:srgbClr val="FF0000"/>
                </a:solidFill>
              </a:rPr>
              <a:t>4</a:t>
            </a:r>
            <a:r>
              <a:rPr kumimoji="1" lang="en-US" altLang="zh-CN" sz="2800" dirty="0"/>
              <a:t>(</a:t>
            </a:r>
            <a:r>
              <a:rPr kumimoji="1" lang="zh-CN" altLang="en-US" sz="2800" dirty="0"/>
              <a:t>浓</a:t>
            </a:r>
            <a:r>
              <a:rPr kumimoji="1" lang="en-US" altLang="zh-CN" sz="2800" dirty="0"/>
              <a:t>)</a:t>
            </a:r>
            <a:r>
              <a:rPr kumimoji="1" lang="zh-CN" altLang="en-US" sz="2800" dirty="0"/>
              <a:t>＝ </a:t>
            </a:r>
            <a:r>
              <a:rPr kumimoji="1" lang="en-US" altLang="zh-CN" sz="2800" dirty="0" err="1">
                <a:solidFill>
                  <a:srgbClr val="FF0000"/>
                </a:solidFill>
              </a:rPr>
              <a:t>Pb</a:t>
            </a:r>
            <a:r>
              <a:rPr kumimoji="1" lang="en-US" altLang="zh-CN" sz="2800" dirty="0">
                <a:solidFill>
                  <a:srgbClr val="FF0000"/>
                </a:solidFill>
              </a:rPr>
              <a:t>(HSO</a:t>
            </a:r>
            <a:r>
              <a:rPr kumimoji="1" lang="en-US" altLang="zh-CN" sz="2800" baseline="-25000" dirty="0">
                <a:solidFill>
                  <a:srgbClr val="FF0000"/>
                </a:solidFill>
              </a:rPr>
              <a:t>4</a:t>
            </a:r>
            <a:r>
              <a:rPr kumimoji="1" lang="en-US" altLang="zh-CN" sz="2800" dirty="0">
                <a:solidFill>
                  <a:srgbClr val="FF0000"/>
                </a:solidFill>
              </a:rPr>
              <a:t>)</a:t>
            </a:r>
            <a:r>
              <a:rPr kumimoji="1" lang="en-US" altLang="zh-CN" sz="2800" baseline="-25000" dirty="0">
                <a:solidFill>
                  <a:srgbClr val="FF0000"/>
                </a:solidFill>
              </a:rPr>
              <a:t>2 </a:t>
            </a:r>
            <a:r>
              <a:rPr kumimoji="1" lang="en-US" altLang="zh-CN" sz="2800" dirty="0"/>
              <a:t>+ SO</a:t>
            </a:r>
            <a:r>
              <a:rPr kumimoji="1" lang="en-US" altLang="zh-CN" sz="2800" baseline="-25000" dirty="0"/>
              <a:t>2</a:t>
            </a:r>
            <a:r>
              <a:rPr kumimoji="1" lang="en-US" altLang="zh-CN" sz="2800" dirty="0"/>
              <a:t>↑+2H</a:t>
            </a:r>
            <a:r>
              <a:rPr kumimoji="1" lang="en-US" altLang="zh-CN" sz="2800" baseline="-25000" dirty="0"/>
              <a:t>2</a:t>
            </a:r>
            <a:r>
              <a:rPr kumimoji="1" lang="en-US" altLang="zh-CN" sz="2800" dirty="0"/>
              <a:t>O</a:t>
            </a:r>
            <a:endParaRPr kumimoji="1" lang="en-US" altLang="zh-CN" sz="2800" dirty="0"/>
          </a:p>
        </p:txBody>
      </p:sp>
      <p:sp>
        <p:nvSpPr>
          <p:cNvPr id="115715" name="Rectangle 4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F0F4682F-7A61-4CFE-81FD-633898B99719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ChangeArrowheads="1"/>
          </p:cNvSpPr>
          <p:nvPr/>
        </p:nvSpPr>
        <p:spPr bwMode="auto">
          <a:xfrm>
            <a:off x="827088" y="1557338"/>
            <a:ext cx="7993062" cy="3298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/>
              <a:t>Ge +  HNO</a:t>
            </a:r>
            <a:r>
              <a:rPr kumimoji="1" lang="en-US" altLang="zh-CN" sz="2800" baseline="-25000"/>
              <a:t>3</a:t>
            </a:r>
            <a:r>
              <a:rPr kumimoji="1" lang="en-US" altLang="zh-CN" sz="2800"/>
              <a:t>(</a:t>
            </a:r>
            <a:r>
              <a:rPr kumimoji="1" lang="zh-CN" altLang="en-US" sz="2800"/>
              <a:t>浓</a:t>
            </a:r>
            <a:r>
              <a:rPr kumimoji="1" lang="en-US" altLang="zh-CN" sz="2800"/>
              <a:t>) </a:t>
            </a:r>
            <a:r>
              <a:rPr kumimoji="1" lang="en-US" altLang="zh-CN" sz="2800">
                <a:cs typeface="Times New Roman" panose="02020603050405020304" pitchFamily="18" charset="0"/>
              </a:rPr>
              <a:t>→ </a:t>
            </a:r>
            <a:r>
              <a:rPr kumimoji="1" lang="en-US" altLang="zh-CN" sz="2800"/>
              <a:t>xGeO</a:t>
            </a:r>
            <a:r>
              <a:rPr kumimoji="1" lang="en-US" altLang="zh-CN" sz="2800" baseline="-25000"/>
              <a:t>2</a:t>
            </a:r>
            <a:r>
              <a:rPr kumimoji="1" lang="en-US" altLang="zh-CN" sz="2800"/>
              <a:t>· yH</a:t>
            </a:r>
            <a:r>
              <a:rPr kumimoji="1" lang="en-US" altLang="zh-CN" sz="2800" baseline="-25000"/>
              <a:t>2</a:t>
            </a:r>
            <a:r>
              <a:rPr kumimoji="1" lang="en-US" altLang="zh-CN" sz="2800"/>
              <a:t>O</a:t>
            </a:r>
            <a:r>
              <a:rPr kumimoji="1" lang="en-US" altLang="zh-CN" sz="2800">
                <a:sym typeface="Symbol" panose="05050102010706020507" pitchFamily="18" charset="2"/>
              </a:rPr>
              <a:t></a:t>
            </a:r>
            <a:r>
              <a:rPr kumimoji="1" lang="en-US" altLang="zh-CN" sz="2800"/>
              <a:t> + NO</a:t>
            </a:r>
            <a:r>
              <a:rPr kumimoji="1" lang="en-US" altLang="zh-CN" sz="2800" baseline="-25000"/>
              <a:t>2</a:t>
            </a:r>
            <a:r>
              <a:rPr kumimoji="1" lang="en-US" altLang="zh-CN" sz="2800"/>
              <a:t>↑</a:t>
            </a:r>
            <a:endParaRPr kumimoji="1" lang="en-US" altLang="zh-CN" sz="2800"/>
          </a:p>
          <a:p>
            <a:pPr>
              <a:lnSpc>
                <a:spcPct val="150000"/>
              </a:lnSpc>
            </a:pPr>
            <a:r>
              <a:rPr kumimoji="1" lang="en-US" altLang="zh-CN" sz="2800"/>
              <a:t>Sn + HNO</a:t>
            </a:r>
            <a:r>
              <a:rPr kumimoji="1" lang="en-US" altLang="zh-CN" sz="2800" baseline="-25000"/>
              <a:t>3</a:t>
            </a:r>
            <a:r>
              <a:rPr kumimoji="1" lang="en-US" altLang="zh-CN" sz="2800"/>
              <a:t>(</a:t>
            </a:r>
            <a:r>
              <a:rPr kumimoji="1" lang="zh-CN" altLang="en-US" sz="2800"/>
              <a:t>热</a:t>
            </a:r>
            <a:r>
              <a:rPr kumimoji="1" lang="en-US" altLang="zh-CN" sz="2800"/>
              <a:t>/</a:t>
            </a:r>
            <a:r>
              <a:rPr kumimoji="1" lang="zh-CN" altLang="en-US" sz="2800"/>
              <a:t>浓</a:t>
            </a:r>
            <a:r>
              <a:rPr kumimoji="1" lang="en-US" altLang="zh-CN" sz="2800"/>
              <a:t>) → xSnO</a:t>
            </a:r>
            <a:r>
              <a:rPr kumimoji="1" lang="en-US" altLang="zh-CN" sz="2800" baseline="-25000"/>
              <a:t>2</a:t>
            </a:r>
            <a:r>
              <a:rPr kumimoji="1" lang="en-US" altLang="zh-CN" sz="2800">
                <a:sym typeface="Symbol" panose="05050102010706020507" pitchFamily="18" charset="2"/>
              </a:rPr>
              <a:t> </a:t>
            </a:r>
            <a:r>
              <a:rPr kumimoji="1" lang="en-US" altLang="zh-CN" sz="2800"/>
              <a:t>yH</a:t>
            </a:r>
            <a:r>
              <a:rPr kumimoji="1" lang="en-US" altLang="zh-CN" sz="2800" baseline="-25000"/>
              <a:t>2</a:t>
            </a:r>
            <a:r>
              <a:rPr kumimoji="1" lang="en-US" altLang="zh-CN" sz="2800"/>
              <a:t>O</a:t>
            </a:r>
            <a:r>
              <a:rPr kumimoji="1" lang="en-US" altLang="zh-CN" sz="2800">
                <a:sym typeface="Symbol" panose="05050102010706020507" pitchFamily="18" charset="2"/>
              </a:rPr>
              <a:t> </a:t>
            </a:r>
            <a:r>
              <a:rPr kumimoji="1" lang="en-US" altLang="zh-CN" sz="2800"/>
              <a:t>+ NO</a:t>
            </a:r>
            <a:r>
              <a:rPr kumimoji="1" lang="en-US" altLang="zh-CN" sz="2800" baseline="-25000"/>
              <a:t>2</a:t>
            </a:r>
            <a:r>
              <a:rPr kumimoji="1" lang="en-US" altLang="zh-CN" sz="2800"/>
              <a:t>↑</a:t>
            </a:r>
            <a:endParaRPr kumimoji="1" lang="en-US" altLang="zh-CN" sz="2800"/>
          </a:p>
          <a:p>
            <a:pPr>
              <a:lnSpc>
                <a:spcPct val="150000"/>
              </a:lnSpc>
            </a:pPr>
            <a:r>
              <a:rPr kumimoji="1" lang="en-US" altLang="zh-CN" sz="2800"/>
              <a:t>4 Sn (</a:t>
            </a:r>
            <a:r>
              <a:rPr kumimoji="1" lang="zh-CN" altLang="en-US" sz="2800"/>
              <a:t>过量</a:t>
            </a:r>
            <a:r>
              <a:rPr kumimoji="1" lang="en-US" altLang="zh-CN" sz="2800"/>
              <a:t>) + 10HNO</a:t>
            </a:r>
            <a:r>
              <a:rPr kumimoji="1" lang="en-US" altLang="zh-CN" sz="2800" baseline="-25000"/>
              <a:t>3</a:t>
            </a:r>
            <a:r>
              <a:rPr kumimoji="1" lang="en-US" altLang="zh-CN" sz="2800"/>
              <a:t>(</a:t>
            </a:r>
            <a:r>
              <a:rPr kumimoji="1" lang="zh-CN" altLang="en-US" sz="2800"/>
              <a:t>冷、稀</a:t>
            </a:r>
            <a:r>
              <a:rPr kumimoji="1" lang="en-US" altLang="zh-CN" sz="2800"/>
              <a:t>)</a:t>
            </a:r>
            <a:r>
              <a:rPr kumimoji="1" lang="zh-CN" altLang="en-US" sz="2800"/>
              <a:t>＝</a:t>
            </a:r>
            <a:endParaRPr kumimoji="1" lang="zh-CN" altLang="en-US" sz="2800"/>
          </a:p>
          <a:p>
            <a:pPr>
              <a:lnSpc>
                <a:spcPct val="150000"/>
              </a:lnSpc>
            </a:pPr>
            <a:r>
              <a:rPr kumimoji="1" lang="zh-CN" altLang="en-US" sz="2800"/>
              <a:t>                             </a:t>
            </a:r>
            <a:r>
              <a:rPr kumimoji="1" lang="en-US" altLang="zh-CN" sz="2800"/>
              <a:t>4 Sn(NO</a:t>
            </a:r>
            <a:r>
              <a:rPr kumimoji="1" lang="en-US" altLang="zh-CN" sz="2800" baseline="-25000"/>
              <a:t>3</a:t>
            </a:r>
            <a:r>
              <a:rPr kumimoji="1" lang="en-US" altLang="zh-CN" sz="2800"/>
              <a:t>)</a:t>
            </a:r>
            <a:r>
              <a:rPr kumimoji="1" lang="en-US" altLang="zh-CN" sz="2800" baseline="-25000"/>
              <a:t>2  </a:t>
            </a:r>
            <a:r>
              <a:rPr kumimoji="1" lang="en-US" altLang="zh-CN" sz="2800"/>
              <a:t>+ NH</a:t>
            </a:r>
            <a:r>
              <a:rPr kumimoji="1" lang="en-US" altLang="zh-CN" sz="2800" baseline="-25000"/>
              <a:t>4</a:t>
            </a:r>
            <a:r>
              <a:rPr kumimoji="1" lang="en-US" altLang="zh-CN" sz="2800"/>
              <a:t>NO</a:t>
            </a:r>
            <a:r>
              <a:rPr kumimoji="1" lang="en-US" altLang="zh-CN" sz="2800" baseline="-25000"/>
              <a:t>3</a:t>
            </a:r>
            <a:r>
              <a:rPr kumimoji="1" lang="en-US" altLang="zh-CN" sz="2800"/>
              <a:t>+3H</a:t>
            </a:r>
            <a:r>
              <a:rPr kumimoji="1" lang="en-US" altLang="zh-CN" sz="2800" baseline="-25000"/>
              <a:t>2</a:t>
            </a:r>
            <a:r>
              <a:rPr kumimoji="1" lang="en-US" altLang="zh-CN" sz="2800"/>
              <a:t>O</a:t>
            </a:r>
            <a:endParaRPr kumimoji="1" lang="en-US" altLang="zh-CN" sz="2800"/>
          </a:p>
          <a:p>
            <a:pPr>
              <a:lnSpc>
                <a:spcPct val="150000"/>
              </a:lnSpc>
            </a:pPr>
            <a:r>
              <a:rPr kumimoji="1" lang="en-US" altLang="zh-CN" sz="2800"/>
              <a:t>3 Pb + 8 HNO</a:t>
            </a:r>
            <a:r>
              <a:rPr kumimoji="1" lang="en-US" altLang="zh-CN" sz="2800" baseline="-25000"/>
              <a:t>3</a:t>
            </a:r>
            <a:r>
              <a:rPr kumimoji="1" lang="en-US" altLang="zh-CN" sz="2800"/>
              <a:t>(</a:t>
            </a:r>
            <a:r>
              <a:rPr kumimoji="1" lang="zh-CN" altLang="en-US" sz="2800"/>
              <a:t>稀</a:t>
            </a:r>
            <a:r>
              <a:rPr kumimoji="1" lang="en-US" altLang="zh-CN" sz="2800"/>
              <a:t>)</a:t>
            </a:r>
            <a:r>
              <a:rPr kumimoji="1" lang="zh-CN" altLang="en-US" sz="2800"/>
              <a:t>＝</a:t>
            </a:r>
            <a:r>
              <a:rPr kumimoji="1" lang="en-US" altLang="zh-CN" sz="2800"/>
              <a:t>3 Pb(NO</a:t>
            </a:r>
            <a:r>
              <a:rPr kumimoji="1" lang="en-US" altLang="zh-CN" sz="2800" baseline="-25000"/>
              <a:t>3</a:t>
            </a:r>
            <a:r>
              <a:rPr kumimoji="1" lang="en-US" altLang="zh-CN" sz="2800"/>
              <a:t>)</a:t>
            </a:r>
            <a:r>
              <a:rPr kumimoji="1" lang="en-US" altLang="zh-CN" sz="2800" baseline="-25000"/>
              <a:t>2 </a:t>
            </a:r>
            <a:r>
              <a:rPr kumimoji="1" lang="en-US" altLang="zh-CN" sz="2800"/>
              <a:t>+ 2 NO↑+ 4 H</a:t>
            </a:r>
            <a:r>
              <a:rPr kumimoji="1" lang="en-US" altLang="zh-CN" sz="2800" baseline="-25000"/>
              <a:t>2</a:t>
            </a:r>
            <a:r>
              <a:rPr kumimoji="1" lang="en-US" altLang="zh-CN" sz="2800"/>
              <a:t>O</a:t>
            </a:r>
            <a:endParaRPr kumimoji="1" lang="en-US" altLang="zh-CN" sz="2800"/>
          </a:p>
        </p:txBody>
      </p:sp>
      <p:sp>
        <p:nvSpPr>
          <p:cNvPr id="116738" name="Rectangle 3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6926F8FD-6162-410C-BD85-67DFC6C7BA62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116739" name="Text Box 4"/>
          <p:cNvSpPr txBox="1">
            <a:spLocks noChangeArrowheads="1"/>
          </p:cNvSpPr>
          <p:nvPr/>
        </p:nvSpPr>
        <p:spPr bwMode="auto">
          <a:xfrm>
            <a:off x="1116013" y="476250"/>
            <a:ext cx="59055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0033CC"/>
                </a:solidFill>
              </a:rPr>
              <a:t>Ge</a:t>
            </a:r>
            <a:r>
              <a:rPr lang="zh-CN" altLang="en-US" dirty="0">
                <a:solidFill>
                  <a:srgbClr val="0033CC"/>
                </a:solidFill>
              </a:rPr>
              <a:t>、</a:t>
            </a:r>
            <a:r>
              <a:rPr lang="en-US" altLang="zh-CN" dirty="0">
                <a:solidFill>
                  <a:srgbClr val="0033CC"/>
                </a:solidFill>
              </a:rPr>
              <a:t>Sn</a:t>
            </a:r>
            <a:r>
              <a:rPr lang="zh-CN" altLang="en-US" dirty="0">
                <a:solidFill>
                  <a:srgbClr val="0033CC"/>
                </a:solidFill>
              </a:rPr>
              <a:t>、</a:t>
            </a:r>
            <a:r>
              <a:rPr lang="en-US" altLang="zh-CN" dirty="0" err="1">
                <a:solidFill>
                  <a:srgbClr val="0033CC"/>
                </a:solidFill>
              </a:rPr>
              <a:t>Pb</a:t>
            </a:r>
            <a:r>
              <a:rPr lang="zh-CN" altLang="en-US" dirty="0">
                <a:solidFill>
                  <a:srgbClr val="0033CC"/>
                </a:solidFill>
              </a:rPr>
              <a:t>与硝酸</a:t>
            </a:r>
            <a:r>
              <a:rPr lang="en-US" altLang="zh-CN" dirty="0">
                <a:solidFill>
                  <a:srgbClr val="0033CC"/>
                </a:solidFill>
              </a:rPr>
              <a:t>(HNO</a:t>
            </a:r>
            <a:r>
              <a:rPr lang="en-US" altLang="zh-CN" baseline="-25000" dirty="0">
                <a:solidFill>
                  <a:srgbClr val="0033CC"/>
                </a:solidFill>
              </a:rPr>
              <a:t>3</a:t>
            </a:r>
            <a:r>
              <a:rPr lang="en-US" altLang="zh-CN" dirty="0">
                <a:solidFill>
                  <a:srgbClr val="0033CC"/>
                </a:solidFill>
              </a:rPr>
              <a:t>)</a:t>
            </a:r>
            <a:r>
              <a:rPr lang="zh-CN" altLang="en-US" dirty="0">
                <a:solidFill>
                  <a:srgbClr val="0033CC"/>
                </a:solidFill>
              </a:rPr>
              <a:t>反应</a:t>
            </a:r>
            <a:r>
              <a:rPr lang="en-US" altLang="zh-CN" dirty="0">
                <a:solidFill>
                  <a:srgbClr val="0033CC"/>
                </a:solidFill>
              </a:rPr>
              <a:t>:</a:t>
            </a:r>
            <a:endParaRPr lang="en-US" altLang="zh-CN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882650" y="548680"/>
            <a:ext cx="7993063" cy="4176713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rgbClr val="111111"/>
                </a:solidFill>
                <a:effectLst/>
              </a:rPr>
              <a:t>       </a:t>
            </a:r>
            <a:r>
              <a:rPr lang="zh-CN" altLang="en-US" b="1" dirty="0" smtClean="0">
                <a:solidFill>
                  <a:srgbClr val="0033CC"/>
                </a:solidFill>
                <a:effectLst/>
              </a:rPr>
              <a:t>有氧存在时，</a:t>
            </a:r>
            <a:r>
              <a:rPr lang="en-US" altLang="zh-CN" b="1" dirty="0" err="1" smtClean="0">
                <a:solidFill>
                  <a:srgbClr val="0033CC"/>
                </a:solidFill>
                <a:effectLst/>
              </a:rPr>
              <a:t>Pb</a:t>
            </a:r>
            <a:r>
              <a:rPr lang="zh-CN" altLang="en-US" b="1" dirty="0" smtClean="0">
                <a:solidFill>
                  <a:srgbClr val="0033CC"/>
                </a:solidFill>
                <a:effectLst/>
              </a:rPr>
              <a:t>与非氧化性的弱酸 </a:t>
            </a:r>
            <a:r>
              <a:rPr lang="en-US" altLang="zh-CN" b="1" dirty="0" smtClean="0">
                <a:solidFill>
                  <a:srgbClr val="0033CC"/>
                </a:solidFill>
                <a:effectLst/>
              </a:rPr>
              <a:t>(</a:t>
            </a:r>
            <a:r>
              <a:rPr lang="zh-CN" altLang="en-US" b="1" dirty="0" smtClean="0">
                <a:solidFill>
                  <a:srgbClr val="0033CC"/>
                </a:solidFill>
                <a:effectLst/>
              </a:rPr>
              <a:t>如</a:t>
            </a:r>
            <a:r>
              <a:rPr lang="en-US" altLang="zh-CN" b="1" dirty="0" err="1" smtClean="0">
                <a:solidFill>
                  <a:srgbClr val="0033CC"/>
                </a:solidFill>
                <a:effectLst/>
              </a:rPr>
              <a:t>HAc</a:t>
            </a:r>
            <a:r>
              <a:rPr lang="en-US" altLang="zh-CN" b="1" dirty="0" smtClean="0">
                <a:solidFill>
                  <a:srgbClr val="0033CC"/>
                </a:solidFill>
                <a:effectLst/>
              </a:rPr>
              <a:t>)</a:t>
            </a:r>
            <a:r>
              <a:rPr lang="zh-CN" altLang="en-US" b="1" dirty="0" smtClean="0">
                <a:solidFill>
                  <a:srgbClr val="0033CC"/>
                </a:solidFill>
                <a:effectLst/>
              </a:rPr>
              <a:t>作用生成可溶性盐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；</a:t>
            </a:r>
            <a:endParaRPr lang="zh-CN" altLang="en-US" b="1" dirty="0" smtClean="0">
              <a:solidFill>
                <a:srgbClr val="111111"/>
              </a:solidFill>
              <a:effectLst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rgbClr val="111111"/>
                </a:solidFill>
                <a:effectLst/>
              </a:rPr>
              <a:t>      2 </a:t>
            </a:r>
            <a:r>
              <a:rPr lang="en-US" altLang="zh-CN" b="1" dirty="0" err="1" smtClean="0">
                <a:solidFill>
                  <a:srgbClr val="111111"/>
                </a:solidFill>
                <a:effectLst/>
              </a:rPr>
              <a:t>Pb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 + O</a:t>
            </a:r>
            <a:r>
              <a:rPr lang="en-US" altLang="zh-CN" b="1" baseline="-25000" dirty="0" smtClean="0">
                <a:solidFill>
                  <a:srgbClr val="111111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 + 4HAc 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＝ 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2 </a:t>
            </a:r>
            <a:r>
              <a:rPr lang="en-US" altLang="zh-CN" b="1" dirty="0" err="1" smtClean="0">
                <a:solidFill>
                  <a:srgbClr val="111111"/>
                </a:solidFill>
                <a:effectLst/>
              </a:rPr>
              <a:t>Pb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(Ac)</a:t>
            </a:r>
            <a:r>
              <a:rPr lang="en-US" altLang="zh-CN" b="1" baseline="-25000" dirty="0" smtClean="0">
                <a:solidFill>
                  <a:srgbClr val="111111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 + 2 H</a:t>
            </a:r>
            <a:r>
              <a:rPr lang="en-US" altLang="zh-CN" b="1" baseline="-25000" dirty="0" smtClean="0">
                <a:solidFill>
                  <a:srgbClr val="111111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O</a:t>
            </a:r>
            <a:endParaRPr lang="en-US" altLang="zh-CN" b="1" dirty="0" smtClean="0">
              <a:solidFill>
                <a:srgbClr val="111111"/>
              </a:solidFill>
              <a:effectLst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b="1" dirty="0" smtClean="0">
                <a:solidFill>
                  <a:srgbClr val="FF0000"/>
                </a:solidFill>
                <a:effectLst/>
              </a:rPr>
              <a:t>醋酸铅 </a:t>
            </a:r>
            <a:r>
              <a:rPr lang="en-US" altLang="zh-CN" sz="2400" dirty="0" smtClean="0">
                <a:solidFill>
                  <a:srgbClr val="000000"/>
                </a:solidFill>
                <a:effectLst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effectLst/>
              </a:rPr>
              <a:t>https://en.wikipedia.org/wiki/Lead(II)_acetate)</a:t>
            </a:r>
            <a:r>
              <a:rPr lang="en-US" altLang="zh-CN" sz="2400" dirty="0" smtClean="0">
                <a:solidFill>
                  <a:srgbClr val="000000"/>
                </a:solidFill>
                <a:effectLst/>
              </a:rPr>
              <a:t>:  </a:t>
            </a:r>
            <a:endParaRPr lang="en-US" altLang="zh-CN" dirty="0" smtClean="0">
              <a:solidFill>
                <a:srgbClr val="000000"/>
              </a:solidFill>
              <a:effectLst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rgbClr val="111111"/>
                </a:solidFill>
                <a:effectLst/>
              </a:rPr>
              <a:t>    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易溶于水，在水中不发生电离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(</a:t>
            </a:r>
            <a:r>
              <a:rPr lang="zh-CN" altLang="en-US" b="1" dirty="0" smtClean="0">
                <a:solidFill>
                  <a:srgbClr val="FF0000"/>
                </a:solidFill>
                <a:effectLst/>
              </a:rPr>
              <a:t>弱电解质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)</a:t>
            </a:r>
            <a:endParaRPr lang="zh-CN" altLang="en-US" b="1" dirty="0" smtClean="0">
              <a:solidFill>
                <a:srgbClr val="FF0000"/>
              </a:solidFill>
              <a:effectLst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b="1" dirty="0" smtClean="0">
                <a:solidFill>
                  <a:srgbClr val="111111"/>
                </a:solidFill>
                <a:effectLst/>
              </a:rPr>
              <a:t>  应用：</a:t>
            </a:r>
            <a:r>
              <a:rPr lang="zh-CN" altLang="en-US" b="1" dirty="0" smtClean="0">
                <a:solidFill>
                  <a:srgbClr val="0033CC"/>
                </a:solidFill>
                <a:effectLst/>
              </a:rPr>
              <a:t>用醋酸从含铅矿石中浸取铅</a:t>
            </a:r>
            <a:endParaRPr lang="zh-CN" altLang="en-US" b="1" dirty="0" smtClean="0">
              <a:solidFill>
                <a:srgbClr val="0033CC"/>
              </a:solidFill>
              <a:effectLst/>
            </a:endParaRPr>
          </a:p>
        </p:txBody>
      </p:sp>
      <p:sp>
        <p:nvSpPr>
          <p:cNvPr id="164866" name="Rectangle 3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B100B9E7-9B2E-4748-8797-0BC4414E34E1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pic>
        <p:nvPicPr>
          <p:cNvPr id="172034" name="Picture 2" descr="C:\Users\Chemfan\Desktop\Lead(II)Acetate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46" y="4725144"/>
            <a:ext cx="2055796" cy="166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843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843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843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34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2"/>
          <p:cNvSpPr>
            <a:spLocks noChangeArrowheads="1"/>
          </p:cNvSpPr>
          <p:nvPr/>
        </p:nvSpPr>
        <p:spPr bwMode="auto">
          <a:xfrm>
            <a:off x="949325" y="476250"/>
            <a:ext cx="7777163" cy="4857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3600" dirty="0">
                <a:solidFill>
                  <a:srgbClr val="0000CC"/>
                </a:solidFill>
              </a:rPr>
              <a:t>(4) </a:t>
            </a:r>
            <a:r>
              <a:rPr kumimoji="1" lang="zh-CN" altLang="en-US" sz="3600" dirty="0">
                <a:solidFill>
                  <a:srgbClr val="0000CC"/>
                </a:solidFill>
              </a:rPr>
              <a:t>与强碱的反应</a:t>
            </a:r>
            <a:endParaRPr kumimoji="1" lang="en-US" altLang="zh-CN" sz="3600" dirty="0">
              <a:solidFill>
                <a:srgbClr val="0000CC"/>
              </a:solidFill>
            </a:endParaRPr>
          </a:p>
          <a:p>
            <a:endParaRPr kumimoji="1" lang="en-US" altLang="zh-CN" sz="3600" dirty="0">
              <a:solidFill>
                <a:srgbClr val="0000CC"/>
              </a:solidFill>
            </a:endParaRPr>
          </a:p>
          <a:p>
            <a:r>
              <a:rPr kumimoji="1" lang="en-US" altLang="zh-CN" sz="3600" dirty="0"/>
              <a:t>Ge  + OH</a:t>
            </a:r>
            <a:r>
              <a:rPr kumimoji="1" lang="zh-CN" altLang="en-US" sz="3600" baseline="30000" dirty="0"/>
              <a:t>－ </a:t>
            </a:r>
            <a:r>
              <a:rPr kumimoji="1" lang="zh-CN" altLang="en-US" sz="3600" dirty="0">
                <a:sym typeface="Wingdings" panose="05000000000000000000" pitchFamily="2" charset="2"/>
              </a:rPr>
              <a:t>  </a:t>
            </a:r>
            <a:r>
              <a:rPr kumimoji="1" lang="en-US" altLang="zh-CN" sz="3600" dirty="0">
                <a:sym typeface="Wingdings" panose="05000000000000000000" pitchFamily="2" charset="2"/>
              </a:rPr>
              <a:t>GeO</a:t>
            </a:r>
            <a:r>
              <a:rPr kumimoji="1" lang="en-US" altLang="zh-CN" sz="3600" baseline="-25000" dirty="0">
                <a:sym typeface="Wingdings" panose="05000000000000000000" pitchFamily="2" charset="2"/>
              </a:rPr>
              <a:t>3</a:t>
            </a:r>
            <a:r>
              <a:rPr kumimoji="1" lang="en-US" altLang="zh-CN" sz="3600" baseline="30000" dirty="0">
                <a:sym typeface="Wingdings" panose="05000000000000000000" pitchFamily="2" charset="2"/>
              </a:rPr>
              <a:t>2-</a:t>
            </a:r>
            <a:r>
              <a:rPr kumimoji="1" lang="en-US" altLang="zh-CN" sz="3600" dirty="0">
                <a:sym typeface="Wingdings" panose="05000000000000000000" pitchFamily="2" charset="2"/>
              </a:rPr>
              <a:t> + H</a:t>
            </a:r>
            <a:r>
              <a:rPr kumimoji="1" lang="en-US" altLang="zh-CN" sz="3600" baseline="-25000" dirty="0">
                <a:sym typeface="Wingdings" panose="05000000000000000000" pitchFamily="2" charset="2"/>
              </a:rPr>
              <a:t>2</a:t>
            </a:r>
            <a:endParaRPr kumimoji="1" lang="en-US" altLang="zh-CN" sz="3600" dirty="0">
              <a:sym typeface="Wingdings" panose="05000000000000000000" pitchFamily="2" charset="2"/>
            </a:endParaRPr>
          </a:p>
          <a:p>
            <a:pPr>
              <a:lnSpc>
                <a:spcPct val="140000"/>
              </a:lnSpc>
            </a:pPr>
            <a:r>
              <a:rPr kumimoji="1" lang="en-US" altLang="zh-CN" sz="3600" dirty="0">
                <a:sym typeface="Wingdings" panose="05000000000000000000" pitchFamily="2" charset="2"/>
              </a:rPr>
              <a:t>Sn  + OH</a:t>
            </a:r>
            <a:r>
              <a:rPr kumimoji="1" lang="zh-CN" altLang="en-US" sz="3600" baseline="30000" dirty="0">
                <a:sym typeface="Wingdings" panose="05000000000000000000" pitchFamily="2" charset="2"/>
              </a:rPr>
              <a:t>－</a:t>
            </a:r>
            <a:r>
              <a:rPr kumimoji="1" lang="zh-CN" altLang="en-US" sz="3600" dirty="0">
                <a:sym typeface="Wingdings" panose="05000000000000000000" pitchFamily="2" charset="2"/>
              </a:rPr>
              <a:t> </a:t>
            </a:r>
            <a:r>
              <a:rPr kumimoji="1" lang="en-US" altLang="zh-CN" sz="3600" dirty="0">
                <a:sym typeface="Wingdings" panose="05000000000000000000" pitchFamily="2" charset="2"/>
              </a:rPr>
              <a:t>[Sn(OH)</a:t>
            </a:r>
            <a:r>
              <a:rPr kumimoji="1" lang="en-US" altLang="zh-CN" sz="3600" baseline="-25000" dirty="0">
                <a:sym typeface="Wingdings" panose="05000000000000000000" pitchFamily="2" charset="2"/>
              </a:rPr>
              <a:t>4</a:t>
            </a:r>
            <a:r>
              <a:rPr kumimoji="1" lang="en-US" altLang="zh-CN" sz="3600" dirty="0">
                <a:sym typeface="Wingdings" panose="05000000000000000000" pitchFamily="2" charset="2"/>
              </a:rPr>
              <a:t>]</a:t>
            </a:r>
            <a:r>
              <a:rPr kumimoji="1" lang="en-US" altLang="zh-CN" sz="3600" baseline="30000" dirty="0">
                <a:sym typeface="Wingdings" panose="05000000000000000000" pitchFamily="2" charset="2"/>
              </a:rPr>
              <a:t>2-</a:t>
            </a:r>
            <a:r>
              <a:rPr kumimoji="1" lang="zh-CN" altLang="en-US" sz="3600" dirty="0">
                <a:sym typeface="Wingdings" panose="05000000000000000000" pitchFamily="2" charset="2"/>
              </a:rPr>
              <a:t>＋</a:t>
            </a:r>
            <a:r>
              <a:rPr kumimoji="1" lang="en-US" altLang="zh-CN" sz="3600" dirty="0">
                <a:sym typeface="Wingdings" panose="05000000000000000000" pitchFamily="2" charset="2"/>
              </a:rPr>
              <a:t>H</a:t>
            </a:r>
            <a:r>
              <a:rPr kumimoji="1" lang="en-US" altLang="zh-CN" sz="3600" baseline="-25000" dirty="0">
                <a:sym typeface="Wingdings" panose="05000000000000000000" pitchFamily="2" charset="2"/>
              </a:rPr>
              <a:t>2 </a:t>
            </a:r>
            <a:r>
              <a:rPr kumimoji="1" lang="en-US" altLang="zh-CN" sz="3600" dirty="0">
                <a:sym typeface="Wingdings" panose="05000000000000000000" pitchFamily="2" charset="2"/>
              </a:rPr>
              <a:t>(</a:t>
            </a:r>
            <a:r>
              <a:rPr kumimoji="1" lang="zh-CN" altLang="en-US" sz="3600" dirty="0">
                <a:sym typeface="Wingdings" panose="05000000000000000000" pitchFamily="2" charset="2"/>
              </a:rPr>
              <a:t>反应慢</a:t>
            </a:r>
            <a:r>
              <a:rPr kumimoji="1" lang="en-US" altLang="zh-CN" sz="3600" dirty="0">
                <a:sym typeface="Wingdings" panose="05000000000000000000" pitchFamily="2" charset="2"/>
              </a:rPr>
              <a:t>)</a:t>
            </a:r>
            <a:endParaRPr kumimoji="1" lang="en-US" altLang="zh-CN" sz="3600" dirty="0">
              <a:sym typeface="Wingdings" panose="05000000000000000000" pitchFamily="2" charset="2"/>
            </a:endParaRPr>
          </a:p>
          <a:p>
            <a:pPr>
              <a:lnSpc>
                <a:spcPct val="140000"/>
              </a:lnSpc>
            </a:pPr>
            <a:r>
              <a:rPr kumimoji="1" lang="en-US" altLang="zh-CN" sz="3600" dirty="0">
                <a:sym typeface="Wingdings" panose="05000000000000000000" pitchFamily="2" charset="2"/>
              </a:rPr>
              <a:t>                        </a:t>
            </a:r>
            <a:r>
              <a:rPr kumimoji="1" lang="zh-CN" altLang="en-US" sz="3600" dirty="0">
                <a:sym typeface="Wingdings" panose="05000000000000000000" pitchFamily="2" charset="2"/>
              </a:rPr>
              <a:t>亚锡酸盐</a:t>
            </a:r>
            <a:endParaRPr kumimoji="1" lang="zh-CN" altLang="en-US" sz="3600" dirty="0">
              <a:sym typeface="Wingdings" panose="05000000000000000000" pitchFamily="2" charset="2"/>
            </a:endParaRPr>
          </a:p>
          <a:p>
            <a:pPr>
              <a:lnSpc>
                <a:spcPct val="140000"/>
              </a:lnSpc>
            </a:pPr>
            <a:r>
              <a:rPr kumimoji="1" lang="en-US" altLang="zh-CN" sz="3600" dirty="0" err="1">
                <a:sym typeface="Wingdings" panose="05000000000000000000" pitchFamily="2" charset="2"/>
              </a:rPr>
              <a:t>Pb</a:t>
            </a:r>
            <a:r>
              <a:rPr kumimoji="1" lang="zh-CN" altLang="en-US" sz="3600" dirty="0">
                <a:sym typeface="Wingdings" panose="05000000000000000000" pitchFamily="2" charset="2"/>
              </a:rPr>
              <a:t>＋</a:t>
            </a:r>
            <a:r>
              <a:rPr kumimoji="1" lang="en-US" altLang="zh-CN" sz="3600" dirty="0">
                <a:sym typeface="Wingdings" panose="05000000000000000000" pitchFamily="2" charset="2"/>
              </a:rPr>
              <a:t>OH</a:t>
            </a:r>
            <a:r>
              <a:rPr kumimoji="1" lang="zh-CN" altLang="en-US" sz="3600" baseline="30000" dirty="0">
                <a:sym typeface="Wingdings" panose="05000000000000000000" pitchFamily="2" charset="2"/>
              </a:rPr>
              <a:t>－ </a:t>
            </a:r>
            <a:r>
              <a:rPr kumimoji="1" lang="zh-CN" altLang="en-US" sz="3600" dirty="0">
                <a:sym typeface="Wingdings" panose="05000000000000000000" pitchFamily="2" charset="2"/>
              </a:rPr>
              <a:t></a:t>
            </a:r>
            <a:r>
              <a:rPr kumimoji="1" lang="en-US" altLang="zh-CN" sz="3600" dirty="0">
                <a:sym typeface="Wingdings" panose="05000000000000000000" pitchFamily="2" charset="2"/>
              </a:rPr>
              <a:t>[</a:t>
            </a:r>
            <a:r>
              <a:rPr kumimoji="1" lang="en-US" altLang="zh-CN" sz="3600" dirty="0" err="1">
                <a:sym typeface="Wingdings" panose="05000000000000000000" pitchFamily="2" charset="2"/>
              </a:rPr>
              <a:t>Pb</a:t>
            </a:r>
            <a:r>
              <a:rPr kumimoji="1" lang="en-US" altLang="zh-CN" sz="3600" dirty="0">
                <a:sym typeface="Wingdings" panose="05000000000000000000" pitchFamily="2" charset="2"/>
              </a:rPr>
              <a:t>(OH)</a:t>
            </a:r>
            <a:r>
              <a:rPr kumimoji="1" lang="en-US" altLang="zh-CN" sz="3600" baseline="-25000" dirty="0">
                <a:sym typeface="Wingdings" panose="05000000000000000000" pitchFamily="2" charset="2"/>
              </a:rPr>
              <a:t>4</a:t>
            </a:r>
            <a:r>
              <a:rPr kumimoji="1" lang="en-US" altLang="zh-CN" sz="3600" dirty="0">
                <a:sym typeface="Wingdings" panose="05000000000000000000" pitchFamily="2" charset="2"/>
              </a:rPr>
              <a:t>]</a:t>
            </a:r>
            <a:r>
              <a:rPr kumimoji="1" lang="en-US" altLang="zh-CN" sz="3600" baseline="30000" dirty="0">
                <a:sym typeface="Wingdings" panose="05000000000000000000" pitchFamily="2" charset="2"/>
              </a:rPr>
              <a:t>2-</a:t>
            </a:r>
            <a:r>
              <a:rPr kumimoji="1" lang="en-US" altLang="zh-CN" sz="3600" dirty="0">
                <a:sym typeface="Wingdings" panose="05000000000000000000" pitchFamily="2" charset="2"/>
              </a:rPr>
              <a:t>+H</a:t>
            </a:r>
            <a:r>
              <a:rPr kumimoji="1" lang="en-US" altLang="zh-CN" sz="3600" baseline="-25000" dirty="0">
                <a:sym typeface="Wingdings" panose="05000000000000000000" pitchFamily="2" charset="2"/>
              </a:rPr>
              <a:t>2</a:t>
            </a:r>
            <a:r>
              <a:rPr kumimoji="1" lang="en-US" altLang="zh-CN" sz="3600" dirty="0">
                <a:sym typeface="Wingdings" panose="05000000000000000000" pitchFamily="2" charset="2"/>
              </a:rPr>
              <a:t>(</a:t>
            </a:r>
            <a:r>
              <a:rPr kumimoji="1" lang="zh-CN" altLang="en-US" sz="3600" dirty="0">
                <a:sym typeface="Wingdings" panose="05000000000000000000" pitchFamily="2" charset="2"/>
              </a:rPr>
              <a:t>反应极慢</a:t>
            </a:r>
            <a:r>
              <a:rPr kumimoji="1" lang="en-US" altLang="zh-CN" sz="3600" dirty="0">
                <a:sym typeface="Wingdings" panose="05000000000000000000" pitchFamily="2" charset="2"/>
              </a:rPr>
              <a:t>)</a:t>
            </a:r>
            <a:endParaRPr kumimoji="1" lang="en-US" altLang="zh-CN" sz="3600" dirty="0">
              <a:sym typeface="Wingdings" panose="05000000000000000000" pitchFamily="2" charset="2"/>
            </a:endParaRPr>
          </a:p>
          <a:p>
            <a:pPr>
              <a:lnSpc>
                <a:spcPct val="140000"/>
              </a:lnSpc>
            </a:pPr>
            <a:r>
              <a:rPr kumimoji="1" lang="en-US" altLang="zh-CN" sz="3600" dirty="0">
                <a:sym typeface="Wingdings" panose="05000000000000000000" pitchFamily="2" charset="2"/>
              </a:rPr>
              <a:t>                       </a:t>
            </a:r>
            <a:r>
              <a:rPr kumimoji="1" lang="zh-CN" altLang="en-US" sz="3600" dirty="0">
                <a:sym typeface="Wingdings" panose="05000000000000000000" pitchFamily="2" charset="2"/>
              </a:rPr>
              <a:t>亚铅酸盐</a:t>
            </a:r>
            <a:endParaRPr kumimoji="1" lang="zh-CN" altLang="en-US" sz="3600" baseline="-25000" dirty="0">
              <a:sym typeface="Wingdings" panose="05000000000000000000" pitchFamily="2" charset="2"/>
            </a:endParaRPr>
          </a:p>
        </p:txBody>
      </p:sp>
      <p:sp>
        <p:nvSpPr>
          <p:cNvPr id="230402" name="Rectangle 4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5FBF5B93-0105-4B7D-970B-F2826623CC13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 dirty="0">
                <a:ea typeface="ˎ̥"/>
                <a:cs typeface="ˎ̥"/>
              </a:rPr>
              <a:t> </a:t>
            </a:r>
            <a:endParaRPr kumimoji="1" lang="en-US" altLang="zh-CN" sz="1600" b="0" dirty="0">
              <a:ea typeface="ˎ̥"/>
              <a:cs typeface="ˎ̥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971550" y="231775"/>
            <a:ext cx="4340225" cy="6477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3600" dirty="0">
                <a:latin typeface="+mn-ea"/>
                <a:ea typeface="+mn-ea"/>
              </a:rPr>
              <a:t>单质的化学性质小结</a:t>
            </a:r>
            <a:endParaRPr lang="zh-CN" altLang="en-US" sz="3600" dirty="0">
              <a:latin typeface="+mn-ea"/>
              <a:ea typeface="+mn-ea"/>
            </a:endParaRPr>
          </a:p>
        </p:txBody>
      </p:sp>
      <p:graphicFrame>
        <p:nvGraphicFramePr>
          <p:cNvPr id="380981" name="Group 53"/>
          <p:cNvGraphicFramePr>
            <a:graphicFrameLocks noGrp="1"/>
          </p:cNvGraphicFramePr>
          <p:nvPr>
            <p:ph/>
          </p:nvPr>
        </p:nvGraphicFramePr>
        <p:xfrm>
          <a:off x="827088" y="854075"/>
          <a:ext cx="8066087" cy="4840288"/>
        </p:xfrm>
        <a:graphic>
          <a:graphicData uri="http://schemas.openxmlformats.org/drawingml/2006/table">
            <a:tbl>
              <a:tblPr/>
              <a:tblGrid>
                <a:gridCol w="1008261"/>
                <a:gridCol w="1440373"/>
                <a:gridCol w="1944503"/>
                <a:gridCol w="3672950"/>
              </a:tblGrid>
              <a:tr h="579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54" marR="91454" marT="45730" marB="45730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Ge</a:t>
                      </a:r>
                      <a:endParaRPr kumimoji="0" lang="en-US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54" marR="91454" marT="45730" marB="45730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Sn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54" marR="91454" marT="45730" marB="45730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Pb</a:t>
                      </a:r>
                      <a:endParaRPr kumimoji="0" lang="en-US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54" marR="91454" marT="45730" marB="45730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1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空气</a:t>
                      </a: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54" marR="91454" marT="45730" marB="45730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常温下不反应</a:t>
                      </a: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54" marR="91454" marT="45730" marB="45730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常温下不反应</a:t>
                      </a: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54" marR="91454" marT="45730" marB="45730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表面产生一层</a:t>
                      </a:r>
                      <a:r>
                        <a:rPr kumimoji="0" lang="en-US" altLang="zh-C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PbO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或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Pb</a:t>
                      </a:r>
                      <a:r>
                        <a:rPr kumimoji="0" lang="en-US" altLang="zh-CN" sz="3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(OH)</a:t>
                      </a:r>
                      <a:r>
                        <a:rPr kumimoji="0" lang="en-US" altLang="zh-CN" sz="3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CO</a:t>
                      </a:r>
                      <a:r>
                        <a:rPr kumimoji="0" lang="en-US" altLang="zh-CN" sz="3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kumimoji="0" lang="zh-CN" altLang="en-US" sz="3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54" marR="91454" marT="45730" marB="45730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7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水</a:t>
                      </a: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54" marR="91454" marT="45730" marB="45730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不反应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54" marR="91454" marT="45730" marB="45730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不反应</a:t>
                      </a: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54" marR="91454" marT="45730" marB="45730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有氧存在时缓慢生成</a:t>
                      </a:r>
                      <a:r>
                        <a:rPr kumimoji="0" lang="en-US" altLang="zh-C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Pb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(OH)</a:t>
                      </a:r>
                      <a:r>
                        <a:rPr kumimoji="0" lang="en-US" altLang="zh-CN" sz="3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kumimoji="0" lang="en-US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54" marR="91454" marT="45730" marB="45730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2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HCl</a:t>
                      </a:r>
                      <a:endParaRPr kumimoji="0" lang="en-US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54" marR="91454" marT="45730" marB="45730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不反应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54" marR="91454" marT="45730" marB="45730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与稀酸反应慢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与浓酸反应生成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SnCl</a:t>
                      </a:r>
                      <a:r>
                        <a:rPr kumimoji="0" lang="en-US" altLang="zh-CN" sz="3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kumimoji="0" lang="en-US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54" marR="91454" marT="45730" marB="45730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有反应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但因生成微溶的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PbCl</a:t>
                      </a:r>
                      <a:r>
                        <a:rPr kumimoji="0" lang="en-US" altLang="zh-CN" sz="3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覆盖在</a:t>
                      </a:r>
                      <a:r>
                        <a:rPr kumimoji="0" lang="en-US" altLang="zh-C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Pb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表面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反应中止</a:t>
                      </a: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54" marR="91454" marT="45730" marB="45730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5FBF5B93-0105-4B7D-970B-F2826623CC13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 dirty="0">
                <a:ea typeface="ˎ̥"/>
                <a:cs typeface="ˎ̥"/>
              </a:rPr>
              <a:t> </a:t>
            </a:r>
            <a:endParaRPr kumimoji="1" lang="en-US" altLang="zh-CN" sz="1600" b="0" dirty="0">
              <a:ea typeface="ˎ̥"/>
              <a:cs typeface="ˎ̥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8392" name="Group 72"/>
          <p:cNvGraphicFramePr>
            <a:graphicFrameLocks noGrp="1"/>
          </p:cNvGraphicFramePr>
          <p:nvPr/>
        </p:nvGraphicFramePr>
        <p:xfrm>
          <a:off x="611188" y="696913"/>
          <a:ext cx="8388351" cy="5324476"/>
        </p:xfrm>
        <a:graphic>
          <a:graphicData uri="http://schemas.openxmlformats.org/drawingml/2006/table">
            <a:tbl>
              <a:tblPr/>
              <a:tblGrid>
                <a:gridCol w="1187440"/>
                <a:gridCol w="1728351"/>
                <a:gridCol w="2088214"/>
                <a:gridCol w="3384346"/>
              </a:tblGrid>
              <a:tr h="1728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H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SO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39" marR="91439" marT="45717" marB="4571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与稀酸不反应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与浓硫酸反应生成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Ge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(SO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4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39" marR="91439" marT="45717" marB="4571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与稀酸难反应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与热浓硫酸反应得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Sn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(SO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4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39" marR="91439" marT="45717" marB="4571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与稀硫酸反应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因生成难溶的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PbSO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4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覆盖层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反应中止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；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但易溶于热的浓硫酸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，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生成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Pb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(HSO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4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39" marR="91439" marT="45717" marB="4571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4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HNO</a:t>
                      </a:r>
                      <a:r>
                        <a:rPr kumimoji="0" lang="en-US" altLang="zh-CN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39" marR="91439" marT="45717" marB="4571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与浓酸反应得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xGeO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. 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yH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O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白色沉淀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39" marR="91439" marT="45717" marB="4571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与浓酸生成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xSnO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. 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yH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O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白色沉淀；与冷稀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HNO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反应得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Sn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(NO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39" marR="91439" marT="45717" marB="4571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与稀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HNO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反应得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Pb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(NO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；不与浓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HNO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反应  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Pb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(NO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不溶于浓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HNO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)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39" marR="91439" marT="45717" marB="4571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NaOH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39" marR="91439" marT="45717" marB="4571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生成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Na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GeO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放出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H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39" marR="91439" marT="45717" marB="4571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反应慢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生成亚锡酸盐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放出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H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39" marR="91439" marT="45717" marB="4571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反应慢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生成亚铅酸盐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,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放出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H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1439" marR="91439" marT="45717" marB="45717" anchor="ctr" horzOverflow="overflow">
                    <a:lnL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1031" name="TextBox 1"/>
          <p:cNvSpPr txBox="1">
            <a:spLocks noChangeArrowheads="1"/>
          </p:cNvSpPr>
          <p:nvPr/>
        </p:nvSpPr>
        <p:spPr bwMode="auto">
          <a:xfrm>
            <a:off x="1908175" y="22225"/>
            <a:ext cx="5688013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0000FF"/>
                </a:solidFill>
              </a:rPr>
              <a:t>      Ge                Sn               Pb     </a:t>
            </a:r>
            <a:endParaRPr lang="zh-CN" altLang="en-US">
              <a:solidFill>
                <a:srgbClr val="0000FF"/>
              </a:solidFill>
            </a:endParaRPr>
          </a:p>
        </p:txBody>
      </p:sp>
      <p:pic>
        <p:nvPicPr>
          <p:cNvPr id="4" name="Picture 6" descr="b16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73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5FBF5B93-0105-4B7D-970B-F2826623CC13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 dirty="0">
                <a:ea typeface="ˎ̥"/>
                <a:cs typeface="ˎ̥"/>
              </a:rPr>
              <a:t> </a:t>
            </a:r>
            <a:endParaRPr kumimoji="1" lang="en-US" altLang="zh-CN" sz="1600" b="0" dirty="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378684" y="1124744"/>
            <a:ext cx="8351837" cy="546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kumimoji="1"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解：</a:t>
            </a:r>
            <a:r>
              <a:rPr kumimoji="1" lang="zh-CN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对于锂</a:t>
            </a:r>
            <a:r>
              <a:rPr kumimoji="1"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：单质熔沸点高</a:t>
            </a:r>
            <a:r>
              <a:rPr kumimoji="1"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硬度大是因为</a:t>
            </a:r>
            <a:r>
              <a:rPr kumimoji="1"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原子半径小</a:t>
            </a:r>
            <a:r>
              <a:rPr kumimoji="1"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金属键强导致</a:t>
            </a:r>
            <a:r>
              <a:rPr kumimoji="1"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;</a:t>
            </a:r>
            <a:r>
              <a:rPr kumimoji="1"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电极电势反常的低是因为</a:t>
            </a:r>
            <a:r>
              <a:rPr kumimoji="1"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Li</a:t>
            </a:r>
            <a:r>
              <a:rPr kumimoji="1" lang="en-US" altLang="zh-CN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r>
              <a:rPr kumimoji="1"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半径特别小</a:t>
            </a:r>
            <a:r>
              <a:rPr kumimoji="1"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水合能突出的大</a:t>
            </a:r>
            <a:r>
              <a:rPr kumimoji="1"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虽然锂的升华热和电离势比较大</a:t>
            </a:r>
            <a:r>
              <a:rPr kumimoji="1"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但整个电极反应过程所需的能量较小</a:t>
            </a:r>
            <a:r>
              <a:rPr kumimoji="1"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所以电极电势负值较大</a:t>
            </a:r>
            <a:r>
              <a:rPr kumimoji="1"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;Li</a:t>
            </a:r>
            <a:r>
              <a:rPr kumimoji="1" lang="en-US" altLang="zh-CN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r>
              <a:rPr kumimoji="1"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水合能较大</a:t>
            </a:r>
            <a:r>
              <a:rPr kumimoji="1"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易形成含水化合物是因为</a:t>
            </a:r>
            <a:r>
              <a:rPr kumimoji="1"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离子的</a:t>
            </a:r>
            <a:r>
              <a:rPr kumimoji="1"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Z/r</a:t>
            </a:r>
            <a:r>
              <a:rPr kumimoji="1"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值</a:t>
            </a:r>
            <a:r>
              <a:rPr kumimoji="1"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越大</a:t>
            </a:r>
            <a:r>
              <a:rPr kumimoji="1"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则水合能就越大</a:t>
            </a:r>
            <a:r>
              <a:rPr kumimoji="1"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;</a:t>
            </a:r>
            <a:r>
              <a:rPr kumimoji="1"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其化合物的共价倾向比较显著</a:t>
            </a:r>
            <a:r>
              <a:rPr kumimoji="1"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溶解度小</a:t>
            </a:r>
            <a:r>
              <a:rPr kumimoji="1"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且热稳定性差是因为</a:t>
            </a:r>
            <a:r>
              <a:rPr kumimoji="1"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Li</a:t>
            </a:r>
            <a:r>
              <a:rPr kumimoji="1" lang="en-US" altLang="zh-CN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r>
              <a:rPr kumimoji="1"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的</a:t>
            </a:r>
            <a:r>
              <a:rPr kumimoji="1"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Z/r</a:t>
            </a:r>
            <a:r>
              <a:rPr kumimoji="1"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值大</a:t>
            </a:r>
            <a:r>
              <a:rPr kumimoji="1"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离子极化能力强</a:t>
            </a:r>
            <a:r>
              <a:rPr kumimoji="1"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导致化合物的共价倾向明显增大</a:t>
            </a:r>
            <a:r>
              <a:rPr kumimoji="1"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溶解度减小</a:t>
            </a:r>
            <a:r>
              <a:rPr kumimoji="1"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kumimoji="1"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稳定性减弱</a:t>
            </a:r>
            <a:r>
              <a:rPr kumimoji="1"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. </a:t>
            </a:r>
            <a:endParaRPr kumimoji="1" lang="en-US" altLang="zh-CN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251520" y="68610"/>
            <a:ext cx="835183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zh-CN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rPr>
              <a:t>从理论上解释锂和铍出现以上的特殊性质原因：</a:t>
            </a:r>
            <a:endParaRPr kumimoji="1" lang="zh-CN" altLang="en-US" sz="3600" dirty="0" smtClean="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65" charset="-122"/>
            </a:endParaRPr>
          </a:p>
        </p:txBody>
      </p:sp>
      <p:sp>
        <p:nvSpPr>
          <p:cNvPr id="12292" name="灯片编号占位符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944659-1105-4758-875C-452C6192FC68}" type="slidenum">
              <a:rPr lang="en-US" altLang="zh-CN" sz="1400">
                <a:solidFill>
                  <a:srgbClr val="000000"/>
                </a:solidFill>
              </a:rPr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6013" y="981075"/>
            <a:ext cx="2519362" cy="7905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3600" b="1" smtClean="0">
                <a:solidFill>
                  <a:srgbClr val="111111"/>
                </a:solidFill>
                <a:effectLst/>
              </a:rPr>
              <a:t>1</a:t>
            </a:r>
            <a:r>
              <a:rPr lang="zh-CN" altLang="en-US" sz="3600" b="1" smtClean="0">
                <a:solidFill>
                  <a:srgbClr val="111111"/>
                </a:solidFill>
                <a:effectLst/>
              </a:rPr>
              <a:t>、氧化物</a:t>
            </a:r>
            <a:endParaRPr lang="zh-CN" altLang="en-US" sz="3600" b="1" smtClean="0">
              <a:solidFill>
                <a:srgbClr val="111111"/>
              </a:solidFill>
              <a:effectLst/>
            </a:endParaRPr>
          </a:p>
        </p:txBody>
      </p:sp>
      <p:sp>
        <p:nvSpPr>
          <p:cNvPr id="121858" name="Rectangle 3"/>
          <p:cNvSpPr>
            <a:spLocks noChangeArrowheads="1"/>
          </p:cNvSpPr>
          <p:nvPr/>
        </p:nvSpPr>
        <p:spPr bwMode="auto">
          <a:xfrm>
            <a:off x="841375" y="1844675"/>
            <a:ext cx="7777163" cy="3292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rgbClr val="009900"/>
              </a:buClr>
              <a:buFont typeface="Wingdings" panose="05000000000000000000" pitchFamily="2" charset="2"/>
              <a:buChar char="l"/>
            </a:pPr>
            <a:r>
              <a:rPr kumimoji="1" lang="en-US" altLang="zh-CN" dirty="0"/>
              <a:t> </a:t>
            </a:r>
            <a:r>
              <a:rPr kumimoji="1" lang="zh-CN" altLang="en-US" dirty="0"/>
              <a:t>两类：</a:t>
            </a:r>
            <a:r>
              <a:rPr kumimoji="1" lang="en-US" altLang="zh-CN" dirty="0"/>
              <a:t>MO</a:t>
            </a:r>
            <a:r>
              <a:rPr kumimoji="1" lang="en-US" altLang="zh-CN" baseline="-25000" dirty="0"/>
              <a:t>2</a:t>
            </a:r>
            <a:r>
              <a:rPr kumimoji="1" lang="zh-CN" altLang="en-US" dirty="0"/>
              <a:t>和</a:t>
            </a:r>
            <a:r>
              <a:rPr kumimoji="1" lang="en-US" altLang="zh-CN" dirty="0"/>
              <a:t>MO</a:t>
            </a:r>
            <a:r>
              <a:rPr kumimoji="1" lang="zh-CN" altLang="en-US" dirty="0"/>
              <a:t>。</a:t>
            </a:r>
            <a:endParaRPr kumimoji="1" lang="zh-CN" altLang="en-US" dirty="0"/>
          </a:p>
          <a:p>
            <a:pPr>
              <a:lnSpc>
                <a:spcPct val="130000"/>
              </a:lnSpc>
              <a:buClr>
                <a:srgbClr val="009900"/>
              </a:buClr>
              <a:buFont typeface="Wingdings" panose="05000000000000000000" pitchFamily="2" charset="2"/>
              <a:buNone/>
            </a:pPr>
            <a:r>
              <a:rPr kumimoji="1" lang="zh-CN" altLang="en-US" dirty="0">
                <a:solidFill>
                  <a:srgbClr val="0000CC"/>
                </a:solidFill>
              </a:rPr>
              <a:t>    </a:t>
            </a:r>
            <a:r>
              <a:rPr kumimoji="1" lang="en-US" altLang="zh-CN" dirty="0">
                <a:solidFill>
                  <a:srgbClr val="0000CC"/>
                </a:solidFill>
              </a:rPr>
              <a:t>MO</a:t>
            </a:r>
            <a:r>
              <a:rPr kumimoji="1" lang="en-US" altLang="zh-CN" baseline="-25000" dirty="0">
                <a:solidFill>
                  <a:srgbClr val="0000CC"/>
                </a:solidFill>
              </a:rPr>
              <a:t>2</a:t>
            </a:r>
            <a:r>
              <a:rPr kumimoji="1" lang="zh-CN" altLang="en-US" dirty="0">
                <a:solidFill>
                  <a:srgbClr val="0000CC"/>
                </a:solidFill>
              </a:rPr>
              <a:t>：共价型、</a:t>
            </a:r>
            <a:r>
              <a:rPr kumimoji="1" lang="zh-CN" altLang="en-US" dirty="0">
                <a:solidFill>
                  <a:srgbClr val="FF0000"/>
                </a:solidFill>
              </a:rPr>
              <a:t>偏酸性</a:t>
            </a:r>
            <a:r>
              <a:rPr kumimoji="1" lang="zh-CN" altLang="en-US" dirty="0" smtClean="0">
                <a:solidFill>
                  <a:srgbClr val="0000CC"/>
                </a:solidFill>
              </a:rPr>
              <a:t>化合物</a:t>
            </a:r>
            <a:endParaRPr kumimoji="1" lang="en-US" altLang="zh-CN" dirty="0"/>
          </a:p>
          <a:p>
            <a:pPr>
              <a:lnSpc>
                <a:spcPct val="130000"/>
              </a:lnSpc>
              <a:buClr>
                <a:srgbClr val="009900"/>
              </a:buClr>
              <a:buFont typeface="Wingdings" panose="05000000000000000000" pitchFamily="2" charset="2"/>
              <a:buNone/>
            </a:pPr>
            <a:r>
              <a:rPr kumimoji="1" lang="en-US" altLang="zh-CN" dirty="0">
                <a:solidFill>
                  <a:srgbClr val="0000CC"/>
                </a:solidFill>
              </a:rPr>
              <a:t>    </a:t>
            </a:r>
            <a:r>
              <a:rPr kumimoji="1" lang="en-US" altLang="zh-CN" dirty="0">
                <a:solidFill>
                  <a:srgbClr val="FF0000"/>
                </a:solidFill>
              </a:rPr>
              <a:t>MO</a:t>
            </a:r>
            <a:r>
              <a:rPr kumimoji="1" lang="zh-CN" altLang="en-US" dirty="0">
                <a:solidFill>
                  <a:srgbClr val="0000CC"/>
                </a:solidFill>
              </a:rPr>
              <a:t>：两性，偏碱性</a:t>
            </a:r>
            <a:r>
              <a:rPr kumimoji="1" lang="zh-CN" altLang="en-US" dirty="0"/>
              <a:t>。</a:t>
            </a:r>
            <a:endParaRPr kumimoji="1" lang="en-US" altLang="zh-CN" dirty="0"/>
          </a:p>
          <a:p>
            <a:pPr>
              <a:lnSpc>
                <a:spcPct val="130000"/>
              </a:lnSpc>
              <a:buClr>
                <a:srgbClr val="009900"/>
              </a:buClr>
              <a:buFont typeface="Wingdings" panose="05000000000000000000" pitchFamily="2" charset="2"/>
              <a:buNone/>
            </a:pPr>
            <a:r>
              <a:rPr kumimoji="1" lang="en-US" altLang="zh-CN" dirty="0"/>
              <a:t>    MO</a:t>
            </a:r>
            <a:r>
              <a:rPr kumimoji="1" lang="zh-CN" altLang="en-US" dirty="0"/>
              <a:t>化合物的离子性略强，但不属于典型的离子化合物；所有氧化物均</a:t>
            </a:r>
            <a:r>
              <a:rPr kumimoji="1" lang="zh-CN" altLang="en-US" dirty="0">
                <a:solidFill>
                  <a:srgbClr val="0000CC"/>
                </a:solidFill>
              </a:rPr>
              <a:t>不溶于水</a:t>
            </a:r>
            <a:endParaRPr kumimoji="1" lang="zh-CN" altLang="en-US" dirty="0"/>
          </a:p>
        </p:txBody>
      </p:sp>
      <p:sp>
        <p:nvSpPr>
          <p:cNvPr id="121859" name="Rectangle 23"/>
          <p:cNvSpPr>
            <a:spLocks noChangeArrowheads="1"/>
          </p:cNvSpPr>
          <p:nvPr/>
        </p:nvSpPr>
        <p:spPr bwMode="auto">
          <a:xfrm>
            <a:off x="900113" y="169863"/>
            <a:ext cx="4108450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sz="3600">
                <a:solidFill>
                  <a:srgbClr val="0000CC"/>
                </a:solidFill>
              </a:rPr>
              <a:t>9.3.3  </a:t>
            </a:r>
            <a:r>
              <a:rPr kumimoji="1" lang="zh-CN" altLang="en-US" sz="3600">
                <a:solidFill>
                  <a:srgbClr val="0000CC"/>
                </a:solidFill>
              </a:rPr>
              <a:t>锗分族化合物</a:t>
            </a:r>
            <a:endParaRPr kumimoji="1" lang="zh-CN" altLang="en-US" sz="3600">
              <a:solidFill>
                <a:srgbClr val="0000CC"/>
              </a:solidFill>
            </a:endParaRPr>
          </a:p>
        </p:txBody>
      </p:sp>
      <p:sp>
        <p:nvSpPr>
          <p:cNvPr id="121860" name="Rectangle 24"/>
          <p:cNvSpPr>
            <a:spLocks noChangeArrowheads="1"/>
          </p:cNvSpPr>
          <p:nvPr/>
        </p:nvSpPr>
        <p:spPr bwMode="auto">
          <a:xfrm>
            <a:off x="8388350" y="6165850"/>
            <a:ext cx="4873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2F14849B-D86A-49A5-BA3B-260B6DF63EE5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5541" name="Group 5"/>
          <p:cNvGraphicFramePr>
            <a:graphicFrameLocks noGrp="1"/>
          </p:cNvGraphicFramePr>
          <p:nvPr/>
        </p:nvGraphicFramePr>
        <p:xfrm>
          <a:off x="849313" y="1844675"/>
          <a:ext cx="8001000" cy="2641600"/>
        </p:xfrm>
        <a:graphic>
          <a:graphicData uri="http://schemas.openxmlformats.org/drawingml/2006/table">
            <a:tbl>
              <a:tblPr/>
              <a:tblGrid>
                <a:gridCol w="2427287"/>
                <a:gridCol w="1800225"/>
                <a:gridCol w="1798638"/>
                <a:gridCol w="1974850"/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MO</a:t>
                      </a:r>
                      <a:r>
                        <a:rPr kumimoji="0" lang="en-US" altLang="zh-CN" sz="2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2</a:t>
                      </a:r>
                      <a:endParaRPr kumimoji="0" lang="en-US" altLang="zh-CN" sz="2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颜色与状态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MO</a:t>
                      </a:r>
                      <a:endParaRPr kumimoji="0" lang="en-US" altLang="zh-CN" sz="22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颜色与状态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9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GeO</a:t>
                      </a:r>
                      <a:r>
                        <a:rPr kumimoji="0" lang="en-US" altLang="zh-CN" sz="2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2</a:t>
                      </a:r>
                      <a:endParaRPr kumimoji="0" lang="en-US" altLang="zh-CN" sz="2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弱酸性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SnO</a:t>
                      </a:r>
                      <a:r>
                        <a:rPr kumimoji="0" lang="en-US" altLang="zh-CN" sz="2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2</a:t>
                      </a:r>
                      <a:endParaRPr kumimoji="0" lang="en-US" altLang="zh-CN" sz="2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两性偏酸性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PbO</a:t>
                      </a:r>
                      <a:r>
                        <a:rPr kumimoji="0" lang="en-US" altLang="zh-CN" sz="2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2</a:t>
                      </a:r>
                      <a:endParaRPr kumimoji="0" lang="en-US" altLang="zh-CN" sz="2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两性略偏酸性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白色固体</a:t>
                      </a:r>
                      <a:endParaRPr kumimoji="0" lang="zh-CN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白色固体</a:t>
                      </a:r>
                      <a:endParaRPr kumimoji="0" lang="zh-CN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棕黑色固体</a:t>
                      </a:r>
                      <a:endParaRPr kumimoji="0" lang="zh-CN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GeO</a:t>
                      </a:r>
                      <a:endParaRPr kumimoji="0" lang="en-US" altLang="zh-CN" sz="22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两性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SnO</a:t>
                      </a:r>
                      <a:endParaRPr kumimoji="0" lang="en-US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两性略偏碱性</a:t>
                      </a:r>
                      <a:endParaRPr kumimoji="0" lang="zh-CN" altLang="en-US" sz="22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PbO</a:t>
                      </a:r>
                      <a:endParaRPr kumimoji="0" lang="en-US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两性偏碱性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65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黑色固体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黑色固体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65" charset="-122"/>
                        </a:rPr>
                        <a:t>黄或黄红色固体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65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5558" name="Rectangle 22"/>
          <p:cNvSpPr>
            <a:spLocks noChangeArrowheads="1"/>
          </p:cNvSpPr>
          <p:nvPr/>
        </p:nvSpPr>
        <p:spPr bwMode="auto">
          <a:xfrm>
            <a:off x="684213" y="2232025"/>
            <a:ext cx="533400" cy="191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2400">
                <a:solidFill>
                  <a:srgbClr val="FF0000"/>
                </a:solidFill>
              </a:rPr>
              <a:t>↑</a:t>
            </a:r>
            <a:endParaRPr kumimoji="1" lang="en-US" altLang="zh-CN" sz="2400">
              <a:solidFill>
                <a:srgbClr val="FF0000"/>
              </a:solidFill>
            </a:endParaRPr>
          </a:p>
          <a:p>
            <a:pPr algn="ctr"/>
            <a:r>
              <a:rPr kumimoji="1" lang="zh-CN" altLang="en-US" sz="2400">
                <a:solidFill>
                  <a:srgbClr val="FF0000"/>
                </a:solidFill>
              </a:rPr>
              <a:t>酸性增强</a:t>
            </a:r>
            <a:endParaRPr kumimoji="1" lang="zh-CN" altLang="en-US" sz="2800">
              <a:solidFill>
                <a:srgbClr val="FF0000"/>
              </a:solidFill>
            </a:endParaRPr>
          </a:p>
        </p:txBody>
      </p:sp>
      <p:sp>
        <p:nvSpPr>
          <p:cNvPr id="705559" name="Rectangle 23"/>
          <p:cNvSpPr>
            <a:spLocks noChangeArrowheads="1"/>
          </p:cNvSpPr>
          <p:nvPr/>
        </p:nvSpPr>
        <p:spPr bwMode="auto">
          <a:xfrm>
            <a:off x="3059113" y="4721225"/>
            <a:ext cx="35814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dirty="0">
                <a:solidFill>
                  <a:srgbClr val="FF0000"/>
                </a:solidFill>
              </a:rPr>
              <a:t>←</a:t>
            </a:r>
            <a:r>
              <a:rPr kumimoji="1" lang="zh-CN" altLang="en-US" dirty="0">
                <a:solidFill>
                  <a:srgbClr val="FF0000"/>
                </a:solidFill>
              </a:rPr>
              <a:t>酸性增强</a:t>
            </a:r>
            <a:endParaRPr kumimoji="1"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22900" name="Rectangle 24"/>
          <p:cNvSpPr>
            <a:spLocks noChangeArrowheads="1"/>
          </p:cNvSpPr>
          <p:nvPr/>
        </p:nvSpPr>
        <p:spPr bwMode="auto">
          <a:xfrm>
            <a:off x="2659063" y="765175"/>
            <a:ext cx="35814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4000"/>
              <a:t>氧化物性质</a:t>
            </a:r>
            <a:endParaRPr kumimoji="1" lang="zh-CN" altLang="en-US" sz="40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0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0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58" grpId="0"/>
      <p:bldP spid="705559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17563" y="260350"/>
            <a:ext cx="8010525" cy="3744913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AutoNum type="arabicParenBoth"/>
            </a:pPr>
            <a:r>
              <a:rPr lang="zh-CN" altLang="en-US" b="1" dirty="0" smtClean="0">
                <a:solidFill>
                  <a:srgbClr val="0000CC"/>
                </a:solidFill>
                <a:effectLst/>
              </a:rPr>
              <a:t>锡的氧化物：</a:t>
            </a:r>
            <a:endParaRPr lang="zh-CN" altLang="en-US" b="1" dirty="0" smtClean="0">
              <a:solidFill>
                <a:srgbClr val="0000CC"/>
              </a:solidFill>
              <a:effectLst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b="1" dirty="0" smtClean="0">
                <a:solidFill>
                  <a:srgbClr val="111111"/>
                </a:solidFill>
                <a:effectLst/>
              </a:rPr>
              <a:t> 二氧化锡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(SnO</a:t>
            </a:r>
            <a:r>
              <a:rPr lang="en-US" altLang="zh-CN" b="1" baseline="-25000" dirty="0" smtClean="0">
                <a:solidFill>
                  <a:srgbClr val="111111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)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，难溶于酸或碱的水溶液，熔融下与碱反应形成可溶性盐。</a:t>
            </a:r>
            <a:endParaRPr lang="zh-CN" altLang="en-US" b="1" dirty="0" smtClean="0">
              <a:solidFill>
                <a:srgbClr val="111111"/>
              </a:solidFill>
              <a:effectLst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b="1" dirty="0" smtClean="0">
                <a:solidFill>
                  <a:srgbClr val="111111"/>
                </a:solidFill>
                <a:effectLst/>
              </a:rPr>
              <a:t>   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SnO</a:t>
            </a:r>
            <a:r>
              <a:rPr lang="en-US" altLang="zh-CN" b="1" baseline="-25000" dirty="0" smtClean="0">
                <a:solidFill>
                  <a:srgbClr val="0000FF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+2NaOH (</a:t>
            </a:r>
            <a:r>
              <a:rPr lang="zh-CN" altLang="en-US" b="1" dirty="0" smtClean="0">
                <a:solidFill>
                  <a:srgbClr val="0000FF"/>
                </a:solidFill>
                <a:effectLst/>
              </a:rPr>
              <a:t>熔融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) </a:t>
            </a:r>
            <a:r>
              <a:rPr lang="zh-CN" altLang="en-US" b="1" dirty="0" smtClean="0">
                <a:solidFill>
                  <a:srgbClr val="0000FF"/>
                </a:solidFill>
                <a:effectLst/>
              </a:rPr>
              <a:t>＝ 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Na</a:t>
            </a:r>
            <a:r>
              <a:rPr lang="en-US" altLang="zh-CN" b="1" baseline="-25000" dirty="0" smtClean="0">
                <a:solidFill>
                  <a:srgbClr val="0000FF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SnO</a:t>
            </a:r>
            <a:r>
              <a:rPr lang="en-US" altLang="zh-CN" b="1" baseline="-25000" dirty="0" smtClean="0">
                <a:solidFill>
                  <a:srgbClr val="0000FF"/>
                </a:solidFill>
                <a:effectLst/>
              </a:rPr>
              <a:t>3 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+  H</a:t>
            </a:r>
            <a:r>
              <a:rPr lang="en-US" altLang="zh-CN" b="1" baseline="-25000" dirty="0" smtClean="0">
                <a:solidFill>
                  <a:srgbClr val="0000FF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O</a:t>
            </a:r>
            <a:endParaRPr lang="en-US" altLang="zh-CN" b="1" dirty="0" smtClean="0">
              <a:solidFill>
                <a:srgbClr val="0000FF"/>
              </a:solidFill>
              <a:effectLst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 smtClean="0">
                <a:solidFill>
                  <a:srgbClr val="0000FF"/>
                </a:solidFill>
                <a:effectLst/>
              </a:rPr>
              <a:t>                                              </a:t>
            </a:r>
            <a:r>
              <a:rPr lang="zh-CN" altLang="en-US" b="1" dirty="0" smtClean="0">
                <a:solidFill>
                  <a:srgbClr val="0000FF"/>
                </a:solidFill>
                <a:effectLst/>
              </a:rPr>
              <a:t>锡酸盐</a:t>
            </a:r>
            <a:endParaRPr lang="zh-CN" altLang="en-US" b="1" dirty="0" smtClean="0">
              <a:solidFill>
                <a:srgbClr val="0000FF"/>
              </a:solidFill>
              <a:effectLst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 smtClean="0">
                <a:solidFill>
                  <a:srgbClr val="0000FF"/>
                </a:solidFill>
                <a:effectLst/>
              </a:rPr>
              <a:t>SnO</a:t>
            </a:r>
            <a:r>
              <a:rPr lang="en-US" altLang="zh-CN" b="1" baseline="-25000" dirty="0" smtClean="0">
                <a:solidFill>
                  <a:srgbClr val="0000FF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+2Na</a:t>
            </a:r>
            <a:r>
              <a:rPr lang="en-US" altLang="zh-CN" b="1" baseline="-25000" dirty="0" smtClean="0">
                <a:solidFill>
                  <a:srgbClr val="0000FF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CO</a:t>
            </a:r>
            <a:r>
              <a:rPr lang="en-US" altLang="zh-CN" b="1" baseline="-25000" dirty="0" smtClean="0">
                <a:solidFill>
                  <a:srgbClr val="0000FF"/>
                </a:solidFill>
                <a:effectLst/>
              </a:rPr>
              <a:t>3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+4S=Na</a:t>
            </a:r>
            <a:r>
              <a:rPr lang="en-US" altLang="zh-CN" b="1" baseline="-25000" dirty="0" smtClean="0">
                <a:solidFill>
                  <a:srgbClr val="0000FF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SnS</a:t>
            </a:r>
            <a:r>
              <a:rPr lang="en-US" altLang="zh-CN" b="1" baseline="-25000" dirty="0" smtClean="0">
                <a:solidFill>
                  <a:srgbClr val="0000FF"/>
                </a:solidFill>
                <a:effectLst/>
              </a:rPr>
              <a:t>3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+Na</a:t>
            </a:r>
            <a:r>
              <a:rPr lang="en-US" altLang="zh-CN" b="1" baseline="-25000" dirty="0" smtClean="0">
                <a:solidFill>
                  <a:srgbClr val="0000FF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SO</a:t>
            </a:r>
            <a:r>
              <a:rPr lang="en-US" altLang="zh-CN" b="1" baseline="-25000" dirty="0" smtClean="0">
                <a:solidFill>
                  <a:srgbClr val="0000FF"/>
                </a:solidFill>
                <a:effectLst/>
              </a:rPr>
              <a:t>4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+2CO</a:t>
            </a:r>
            <a:r>
              <a:rPr lang="en-US" altLang="zh-CN" b="1" baseline="-25000" dirty="0" smtClean="0">
                <a:solidFill>
                  <a:srgbClr val="0000FF"/>
                </a:solidFill>
                <a:effectLst/>
              </a:rPr>
              <a:t>2</a:t>
            </a:r>
            <a:endParaRPr lang="en-US" altLang="zh-CN" b="1" baseline="-25000" dirty="0" smtClean="0">
              <a:solidFill>
                <a:srgbClr val="0000FF"/>
              </a:solidFill>
              <a:effectLst/>
            </a:endParaRPr>
          </a:p>
        </p:txBody>
      </p:sp>
      <p:sp>
        <p:nvSpPr>
          <p:cNvPr id="123906" name="Rectangle 3"/>
          <p:cNvSpPr>
            <a:spLocks noChangeArrowheads="1"/>
          </p:cNvSpPr>
          <p:nvPr/>
        </p:nvSpPr>
        <p:spPr bwMode="auto">
          <a:xfrm>
            <a:off x="7812088" y="6237288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7983DC38-7666-4E0A-BEC9-A3E5D2BC8FAD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45060" name="Rectangle 2"/>
          <p:cNvSpPr txBox="1">
            <a:spLocks noChangeArrowheads="1"/>
          </p:cNvSpPr>
          <p:nvPr/>
        </p:nvSpPr>
        <p:spPr bwMode="auto">
          <a:xfrm>
            <a:off x="971550" y="4292600"/>
            <a:ext cx="7704138" cy="2044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>
              <a:lnSpc>
                <a:spcPct val="130000"/>
              </a:lnSpc>
            </a:pPr>
            <a:r>
              <a:rPr lang="zh-CN" altLang="en-US" dirty="0">
                <a:solidFill>
                  <a:srgbClr val="0000FF"/>
                </a:solidFill>
              </a:rPr>
              <a:t>应用：</a:t>
            </a:r>
            <a:r>
              <a:rPr lang="zh-CN" altLang="en-US" dirty="0">
                <a:solidFill>
                  <a:srgbClr val="111111"/>
                </a:solidFill>
              </a:rPr>
              <a:t>非整比</a:t>
            </a:r>
            <a:r>
              <a:rPr lang="en-US" altLang="zh-CN" dirty="0">
                <a:solidFill>
                  <a:srgbClr val="111111"/>
                </a:solidFill>
              </a:rPr>
              <a:t>SnO</a:t>
            </a:r>
            <a:r>
              <a:rPr lang="en-US" altLang="zh-CN" baseline="-25000" dirty="0">
                <a:solidFill>
                  <a:srgbClr val="111111"/>
                </a:solidFill>
              </a:rPr>
              <a:t>2</a:t>
            </a:r>
            <a:r>
              <a:rPr lang="zh-CN" altLang="en-US" dirty="0">
                <a:solidFill>
                  <a:srgbClr val="111111"/>
                </a:solidFill>
              </a:rPr>
              <a:t>是 </a:t>
            </a:r>
            <a:r>
              <a:rPr lang="en-US" altLang="zh-CN" dirty="0">
                <a:solidFill>
                  <a:srgbClr val="111111"/>
                </a:solidFill>
              </a:rPr>
              <a:t>n </a:t>
            </a:r>
            <a:r>
              <a:rPr lang="zh-CN" altLang="en-US" dirty="0">
                <a:solidFill>
                  <a:srgbClr val="111111"/>
                </a:solidFill>
              </a:rPr>
              <a:t>型半导体材料，吸附如</a:t>
            </a:r>
            <a:r>
              <a:rPr lang="en-US" altLang="zh-CN" dirty="0">
                <a:solidFill>
                  <a:srgbClr val="0000FF"/>
                </a:solidFill>
              </a:rPr>
              <a:t>H</a:t>
            </a:r>
            <a:r>
              <a:rPr lang="en-US" altLang="zh-CN" baseline="-25000" dirty="0">
                <a:solidFill>
                  <a:srgbClr val="0000FF"/>
                </a:solidFill>
              </a:rPr>
              <a:t>2</a:t>
            </a:r>
            <a:r>
              <a:rPr lang="en-US" altLang="zh-CN" dirty="0">
                <a:solidFill>
                  <a:srgbClr val="0000FF"/>
                </a:solidFill>
              </a:rPr>
              <a:t>/CO/ CH</a:t>
            </a:r>
            <a:r>
              <a:rPr lang="en-US" altLang="zh-CN" baseline="-25000" dirty="0">
                <a:solidFill>
                  <a:srgbClr val="0000FF"/>
                </a:solidFill>
              </a:rPr>
              <a:t>4</a:t>
            </a:r>
            <a:r>
              <a:rPr lang="zh-CN" altLang="en-US" dirty="0">
                <a:solidFill>
                  <a:srgbClr val="111111"/>
                </a:solidFill>
              </a:rPr>
              <a:t>等气体时，电阻发生显著变化，用于制备</a:t>
            </a:r>
            <a:r>
              <a:rPr lang="zh-CN" altLang="en-US" dirty="0">
                <a:solidFill>
                  <a:srgbClr val="0000FF"/>
                </a:solidFill>
              </a:rPr>
              <a:t>半导体气敏器件</a:t>
            </a:r>
            <a:r>
              <a:rPr lang="zh-CN" altLang="en-US" dirty="0">
                <a:solidFill>
                  <a:srgbClr val="111111"/>
                </a:solidFill>
              </a:rPr>
              <a:t>。</a:t>
            </a:r>
            <a:endParaRPr lang="zh-CN" altLang="en-US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71600" y="260648"/>
            <a:ext cx="7902575" cy="3887788"/>
          </a:xfrm>
        </p:spPr>
        <p:txBody>
          <a:bodyPr/>
          <a:lstStyle/>
          <a:p>
            <a:pPr marL="0" indent="0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 smtClean="0">
                <a:solidFill>
                  <a:srgbClr val="FF0000"/>
                </a:solidFill>
                <a:effectLst/>
              </a:rPr>
              <a:t>(2) </a:t>
            </a:r>
            <a:r>
              <a:rPr lang="zh-CN" altLang="en-US" b="1" dirty="0" smtClean="0">
                <a:solidFill>
                  <a:srgbClr val="FF0000"/>
                </a:solidFill>
                <a:effectLst/>
              </a:rPr>
              <a:t>铅的氧化物： </a:t>
            </a:r>
            <a:r>
              <a:rPr lang="en-US" altLang="zh-CN" b="1" dirty="0" err="1" smtClean="0">
                <a:solidFill>
                  <a:srgbClr val="111111"/>
                </a:solidFill>
                <a:effectLst/>
              </a:rPr>
              <a:t>PbO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、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PbO</a:t>
            </a:r>
            <a:r>
              <a:rPr lang="en-US" altLang="zh-CN" b="1" baseline="-25000" dirty="0" smtClean="0">
                <a:solidFill>
                  <a:srgbClr val="111111"/>
                </a:solidFill>
                <a:effectLst/>
              </a:rPr>
              <a:t>2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和混合氧化物 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Pb</a:t>
            </a:r>
            <a:r>
              <a:rPr lang="en-US" altLang="zh-CN" b="1" baseline="-25000" dirty="0" smtClean="0">
                <a:solidFill>
                  <a:srgbClr val="111111"/>
                </a:solidFill>
                <a:effectLst/>
              </a:rPr>
              <a:t>3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O</a:t>
            </a:r>
            <a:r>
              <a:rPr lang="en-US" altLang="zh-CN" b="1" baseline="-25000" dirty="0" smtClean="0">
                <a:solidFill>
                  <a:srgbClr val="111111"/>
                </a:solidFill>
                <a:effectLst/>
              </a:rPr>
              <a:t>4  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(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铅丹或红丹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, 2PbO·PbO</a:t>
            </a:r>
            <a:r>
              <a:rPr lang="en-US" altLang="zh-CN" b="1" baseline="-25000" dirty="0" smtClean="0">
                <a:solidFill>
                  <a:srgbClr val="111111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)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。</a:t>
            </a:r>
            <a:endParaRPr lang="zh-CN" altLang="en-US" b="1" dirty="0" smtClean="0">
              <a:solidFill>
                <a:srgbClr val="111111"/>
              </a:solidFill>
              <a:effectLst/>
            </a:endParaRPr>
          </a:p>
          <a:p>
            <a:pPr marL="0" indent="0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 smtClean="0">
                <a:solidFill>
                  <a:srgbClr val="0000FF"/>
                </a:solidFill>
                <a:effectLst/>
              </a:rPr>
              <a:t>(</a:t>
            </a:r>
            <a:r>
              <a:rPr lang="en-US" altLang="zh-CN" b="1" dirty="0" err="1" smtClean="0">
                <a:solidFill>
                  <a:srgbClr val="0000FF"/>
                </a:solidFill>
                <a:effectLst/>
              </a:rPr>
              <a:t>i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) </a:t>
            </a:r>
            <a:r>
              <a:rPr lang="en-US" altLang="zh-CN" b="1" dirty="0" err="1" smtClean="0">
                <a:solidFill>
                  <a:srgbClr val="0000FF"/>
                </a:solidFill>
                <a:effectLst/>
              </a:rPr>
              <a:t>PbO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(</a:t>
            </a:r>
            <a:r>
              <a:rPr lang="zh-CN" altLang="en-US" b="1" dirty="0" smtClean="0">
                <a:solidFill>
                  <a:srgbClr val="0000FF"/>
                </a:solidFill>
                <a:effectLst/>
              </a:rPr>
              <a:t>密陀僧</a:t>
            </a:r>
            <a:r>
              <a:rPr lang="en-US" altLang="zh-CN" b="1" dirty="0" smtClean="0">
                <a:solidFill>
                  <a:srgbClr val="0000FF"/>
                </a:solidFill>
                <a:effectLst/>
              </a:rPr>
              <a:t>)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: 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红色四方晶体和黄色正交晶体；常温下红色晶体比较稳定。</a:t>
            </a:r>
            <a:endParaRPr lang="en-US" altLang="zh-CN" b="1" dirty="0" smtClean="0">
              <a:solidFill>
                <a:srgbClr val="111111"/>
              </a:solidFill>
              <a:effectLst/>
            </a:endParaRPr>
          </a:p>
          <a:p>
            <a:pPr marL="0" indent="0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 smtClean="0">
                <a:solidFill>
                  <a:srgbClr val="111111"/>
                </a:solidFill>
                <a:effectLst/>
              </a:rPr>
              <a:t>     </a:t>
            </a:r>
            <a:r>
              <a:rPr lang="en-US" altLang="zh-CN" b="1" dirty="0" err="1" smtClean="0">
                <a:solidFill>
                  <a:srgbClr val="111111"/>
                </a:solidFill>
                <a:effectLst/>
              </a:rPr>
              <a:t>PbO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易溶于醋酸或稀硝酸得到</a:t>
            </a:r>
            <a:r>
              <a:rPr lang="en-US" altLang="zh-CN" b="1" dirty="0" err="1" smtClean="0">
                <a:solidFill>
                  <a:srgbClr val="111111"/>
                </a:solidFill>
                <a:effectLst/>
              </a:rPr>
              <a:t>Pb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(II)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盐，难溶于碱；应用在</a:t>
            </a:r>
            <a:r>
              <a:rPr lang="zh-CN" altLang="en-US" b="1" dirty="0" smtClean="0">
                <a:solidFill>
                  <a:srgbClr val="FF0000"/>
                </a:solidFill>
                <a:effectLst/>
              </a:rPr>
              <a:t>铅酸蓄电池</a:t>
            </a:r>
            <a:endParaRPr lang="zh-CN" altLang="en-US" b="1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124930" name="Rectangle 4"/>
          <p:cNvSpPr>
            <a:spLocks noChangeArrowheads="1"/>
          </p:cNvSpPr>
          <p:nvPr/>
        </p:nvSpPr>
        <p:spPr bwMode="auto">
          <a:xfrm>
            <a:off x="8101013" y="6237288"/>
            <a:ext cx="7016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96DB3C77-FB8B-424A-9F55-E68A6DAE68BD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grpSp>
        <p:nvGrpSpPr>
          <p:cNvPr id="124931" name="Group 20"/>
          <p:cNvGrpSpPr/>
          <p:nvPr/>
        </p:nvGrpSpPr>
        <p:grpSpPr bwMode="auto">
          <a:xfrm>
            <a:off x="2681288" y="4580406"/>
            <a:ext cx="3492500" cy="1892300"/>
            <a:chOff x="3424" y="164"/>
            <a:chExt cx="2200" cy="1192"/>
          </a:xfrm>
        </p:grpSpPr>
        <p:pic>
          <p:nvPicPr>
            <p:cNvPr id="124933" name="Picture 12" descr="PbO-1"/>
            <p:cNvPicPr>
              <a:picLocks noChangeAspect="1" noChangeArrowheads="1"/>
            </p:cNvPicPr>
            <p:nvPr/>
          </p:nvPicPr>
          <p:blipFill>
            <a:blip r:embed="rId1" cstate="print"/>
            <a:srcRect t="6522" b="7971"/>
            <a:stretch>
              <a:fillRect/>
            </a:stretch>
          </p:blipFill>
          <p:spPr bwMode="auto">
            <a:xfrm>
              <a:off x="3424" y="164"/>
              <a:ext cx="998" cy="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3606" y="1026"/>
              <a:ext cx="2018" cy="3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zh-CN" altLang="en-US" sz="2800" dirty="0">
                  <a:solidFill>
                    <a:srgbClr val="111111"/>
                  </a:solidFill>
                  <a:latin typeface="+mn-lt"/>
                  <a:ea typeface="+mn-ea"/>
                </a:rPr>
                <a:t>黄丹           </a:t>
              </a:r>
              <a:r>
                <a:rPr lang="en-US" altLang="zh-CN" sz="2800" dirty="0" err="1">
                  <a:solidFill>
                    <a:srgbClr val="111111"/>
                  </a:solidFill>
                  <a:latin typeface="+mn-lt"/>
                  <a:ea typeface="+mn-ea"/>
                </a:rPr>
                <a:t>PbO</a:t>
              </a:r>
              <a:r>
                <a:rPr lang="en-US" altLang="zh-CN" sz="2800" dirty="0">
                  <a:solidFill>
                    <a:srgbClr val="111111"/>
                  </a:solidFill>
                  <a:latin typeface="+mn-lt"/>
                  <a:ea typeface="+mn-ea"/>
                </a:rPr>
                <a:t>(</a:t>
              </a:r>
              <a:r>
                <a:rPr lang="zh-CN" altLang="en-US" sz="2800" dirty="0">
                  <a:solidFill>
                    <a:srgbClr val="111111"/>
                  </a:solidFill>
                  <a:latin typeface="+mn-lt"/>
                  <a:ea typeface="+mn-ea"/>
                </a:rPr>
                <a:t>红</a:t>
              </a:r>
              <a:r>
                <a:rPr lang="en-US" altLang="zh-CN" sz="2800" dirty="0">
                  <a:solidFill>
                    <a:srgbClr val="111111"/>
                  </a:solidFill>
                  <a:latin typeface="+mn-lt"/>
                  <a:ea typeface="+mn-ea"/>
                </a:rPr>
                <a:t>)</a:t>
              </a:r>
              <a:endParaRPr lang="en-US" altLang="zh-CN" sz="2800" dirty="0">
                <a:solidFill>
                  <a:srgbClr val="111111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24932" name="Picture 19" descr="Pb3O4"/>
          <p:cNvPicPr>
            <a:picLocks noChangeAspect="1" noChangeArrowheads="1"/>
          </p:cNvPicPr>
          <p:nvPr/>
        </p:nvPicPr>
        <p:blipFill>
          <a:blip r:embed="rId2" cstate="print"/>
          <a:srcRect l="9975" t="10863" r="6100" b="10863"/>
          <a:stretch>
            <a:fillRect/>
          </a:stretch>
        </p:blipFill>
        <p:spPr bwMode="auto">
          <a:xfrm>
            <a:off x="4572000" y="4629618"/>
            <a:ext cx="165576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ext Box 2"/>
          <p:cNvSpPr txBox="1">
            <a:spLocks noChangeArrowheads="1"/>
          </p:cNvSpPr>
          <p:nvPr/>
        </p:nvSpPr>
        <p:spPr bwMode="auto">
          <a:xfrm>
            <a:off x="1042988" y="476250"/>
            <a:ext cx="4968875" cy="1327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>
                <a:solidFill>
                  <a:srgbClr val="0000CC"/>
                </a:solidFill>
              </a:rPr>
              <a:t>(ii)</a:t>
            </a:r>
            <a:r>
              <a:rPr kumimoji="1" lang="zh-CN" altLang="en-US">
                <a:solidFill>
                  <a:srgbClr val="0000CC"/>
                </a:solidFill>
                <a:latin typeface="华文楷体" panose="02010600040101010101" pitchFamily="65" charset="-122"/>
              </a:rPr>
              <a:t>二氧化铅：</a:t>
            </a:r>
            <a:r>
              <a:rPr kumimoji="1" lang="zh-CN" altLang="en-US">
                <a:latin typeface="华文楷体" panose="02010600040101010101" pitchFamily="65" charset="-122"/>
              </a:rPr>
              <a:t>棕黑色，两性偏酸性，</a:t>
            </a:r>
            <a:r>
              <a:rPr kumimoji="1" lang="zh-CN" altLang="en-US">
                <a:solidFill>
                  <a:srgbClr val="FF0000"/>
                </a:solidFill>
                <a:latin typeface="华文楷体" panose="02010600040101010101" pitchFamily="65" charset="-122"/>
              </a:rPr>
              <a:t>强氧化剂</a:t>
            </a:r>
            <a:r>
              <a:rPr kumimoji="1" lang="en-US" altLang="zh-CN">
                <a:solidFill>
                  <a:srgbClr val="FF0000"/>
                </a:solidFill>
                <a:latin typeface="华文楷体" panose="02010600040101010101" pitchFamily="65" charset="-122"/>
              </a:rPr>
              <a:t> </a:t>
            </a:r>
            <a:endParaRPr kumimoji="1" lang="en-US" altLang="zh-CN">
              <a:solidFill>
                <a:srgbClr val="FF0000"/>
              </a:solidFill>
              <a:latin typeface="华文楷体" panose="02010600040101010101" pitchFamily="65" charset="-122"/>
            </a:endParaRPr>
          </a:p>
        </p:txBody>
      </p:sp>
      <p:sp>
        <p:nvSpPr>
          <p:cNvPr id="708611" name="Text Box 3"/>
          <p:cNvSpPr txBox="1">
            <a:spLocks noChangeArrowheads="1"/>
          </p:cNvSpPr>
          <p:nvPr/>
        </p:nvSpPr>
        <p:spPr bwMode="auto">
          <a:xfrm>
            <a:off x="900113" y="2595563"/>
            <a:ext cx="8243887" cy="37512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defRPr>
            </a:lvl1pPr>
            <a:lvl2pPr marL="742950" indent="-28575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defRPr>
            </a:lvl2pPr>
            <a:lvl3pPr marL="11430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defRPr>
            </a:lvl3pPr>
            <a:lvl4pPr marL="16002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defRPr>
            </a:lvl4pPr>
            <a:lvl5pPr marL="2057400" indent="-228600" eaLnBrk="0" hangingPunct="0"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65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dirty="0">
                <a:solidFill>
                  <a:srgbClr val="0000CC"/>
                </a:solidFill>
                <a:latin typeface="+mn-lt"/>
              </a:rPr>
              <a:t>PbO</a:t>
            </a:r>
            <a:r>
              <a:rPr kumimoji="1" lang="en-US" altLang="zh-CN" baseline="-25000" dirty="0">
                <a:solidFill>
                  <a:srgbClr val="0000CC"/>
                </a:solidFill>
                <a:latin typeface="+mn-lt"/>
              </a:rPr>
              <a:t>2</a:t>
            </a:r>
            <a:r>
              <a:rPr kumimoji="1" lang="en-US" altLang="zh-CN" dirty="0">
                <a:solidFill>
                  <a:srgbClr val="0000CC"/>
                </a:solidFill>
                <a:latin typeface="+mn-lt"/>
              </a:rPr>
              <a:t>+ 2 </a:t>
            </a:r>
            <a:r>
              <a:rPr kumimoji="1" lang="en-US" altLang="zh-CN" dirty="0" err="1">
                <a:solidFill>
                  <a:srgbClr val="0000CC"/>
                </a:solidFill>
                <a:latin typeface="+mn-lt"/>
              </a:rPr>
              <a:t>NaOH</a:t>
            </a:r>
            <a:r>
              <a:rPr kumimoji="1" lang="en-US" altLang="zh-CN" dirty="0">
                <a:solidFill>
                  <a:srgbClr val="0000CC"/>
                </a:solidFill>
                <a:latin typeface="+mn-lt"/>
              </a:rPr>
              <a:t> </a:t>
            </a:r>
            <a:r>
              <a:rPr kumimoji="1" lang="zh-CN" altLang="en-US" dirty="0">
                <a:solidFill>
                  <a:srgbClr val="0000CC"/>
                </a:solidFill>
                <a:latin typeface="+mn-lt"/>
              </a:rPr>
              <a:t>＝ </a:t>
            </a:r>
            <a:r>
              <a:rPr kumimoji="1" lang="en-US" altLang="zh-CN" dirty="0">
                <a:solidFill>
                  <a:srgbClr val="0000CC"/>
                </a:solidFill>
                <a:latin typeface="+mn-lt"/>
              </a:rPr>
              <a:t>Na</a:t>
            </a:r>
            <a:r>
              <a:rPr kumimoji="1" lang="en-US" altLang="zh-CN" baseline="-25000" dirty="0">
                <a:solidFill>
                  <a:srgbClr val="0000CC"/>
                </a:solidFill>
                <a:latin typeface="+mn-lt"/>
              </a:rPr>
              <a:t>2</a:t>
            </a:r>
            <a:r>
              <a:rPr kumimoji="1" lang="en-US" altLang="zh-CN" dirty="0">
                <a:solidFill>
                  <a:srgbClr val="0000CC"/>
                </a:solidFill>
                <a:latin typeface="+mn-lt"/>
              </a:rPr>
              <a:t>PbO</a:t>
            </a:r>
            <a:r>
              <a:rPr kumimoji="1" lang="en-US" altLang="zh-CN" baseline="-25000" dirty="0">
                <a:solidFill>
                  <a:srgbClr val="0000CC"/>
                </a:solidFill>
                <a:latin typeface="+mn-lt"/>
              </a:rPr>
              <a:t>3</a:t>
            </a:r>
            <a:r>
              <a:rPr kumimoji="1" lang="en-US" altLang="zh-CN" dirty="0">
                <a:solidFill>
                  <a:srgbClr val="0000CC"/>
                </a:solidFill>
                <a:latin typeface="+mn-lt"/>
              </a:rPr>
              <a:t>+H</a:t>
            </a:r>
            <a:r>
              <a:rPr kumimoji="1" lang="en-US" altLang="zh-CN" baseline="-25000" dirty="0">
                <a:solidFill>
                  <a:srgbClr val="0000CC"/>
                </a:solidFill>
                <a:latin typeface="+mn-lt"/>
              </a:rPr>
              <a:t>2</a:t>
            </a:r>
            <a:r>
              <a:rPr kumimoji="1" lang="en-US" altLang="zh-CN" dirty="0">
                <a:solidFill>
                  <a:srgbClr val="0000CC"/>
                </a:solidFill>
                <a:latin typeface="+mn-lt"/>
              </a:rPr>
              <a:t>O</a:t>
            </a:r>
            <a:endParaRPr kumimoji="1" lang="en-US" altLang="zh-CN" dirty="0">
              <a:solidFill>
                <a:srgbClr val="0000CC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dirty="0" smtClean="0">
                <a:solidFill>
                  <a:srgbClr val="FF0000"/>
                </a:solidFill>
                <a:latin typeface="+mn-lt"/>
              </a:rPr>
              <a:t>PbO</a:t>
            </a:r>
            <a:r>
              <a:rPr kumimoji="1" lang="en-US" altLang="zh-CN" baseline="-25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kumimoji="1" lang="en-US" altLang="zh-CN" dirty="0" smtClean="0">
                <a:latin typeface="+mn-lt"/>
              </a:rPr>
              <a:t>+4H</a:t>
            </a:r>
            <a:r>
              <a:rPr kumimoji="1" lang="en-US" altLang="zh-CN" dirty="0" smtClean="0">
                <a:solidFill>
                  <a:srgbClr val="FF0000"/>
                </a:solidFill>
                <a:latin typeface="+mn-lt"/>
              </a:rPr>
              <a:t>Cl</a:t>
            </a:r>
            <a:r>
              <a:rPr kumimoji="1" lang="en-US" altLang="zh-CN" dirty="0" smtClean="0">
                <a:latin typeface="+mn-lt"/>
              </a:rPr>
              <a:t> </a:t>
            </a:r>
            <a:r>
              <a:rPr kumimoji="1" lang="en-US" altLang="zh-CN" dirty="0">
                <a:latin typeface="+mn-lt"/>
              </a:rPr>
              <a:t>= PbCl</a:t>
            </a:r>
            <a:r>
              <a:rPr kumimoji="1" lang="en-US" altLang="zh-CN" baseline="-25000" dirty="0">
                <a:latin typeface="+mn-lt"/>
              </a:rPr>
              <a:t>2</a:t>
            </a:r>
            <a:r>
              <a:rPr kumimoji="1" lang="en-US" altLang="zh-CN" dirty="0">
                <a:latin typeface="+mn-lt"/>
                <a:sym typeface="Symbol" panose="05050102010706020507" pitchFamily="18" charset="2"/>
              </a:rPr>
              <a:t></a:t>
            </a:r>
            <a:r>
              <a:rPr kumimoji="1" lang="en-US" altLang="zh-CN" dirty="0">
                <a:latin typeface="+mn-lt"/>
              </a:rPr>
              <a:t>+</a:t>
            </a:r>
            <a:r>
              <a:rPr kumimoji="1" lang="en-US" altLang="zh-CN" dirty="0">
                <a:solidFill>
                  <a:srgbClr val="FF0000"/>
                </a:solidFill>
                <a:latin typeface="+mn-lt"/>
              </a:rPr>
              <a:t>Cl</a:t>
            </a:r>
            <a:r>
              <a:rPr kumimoji="1" lang="en-US" altLang="zh-CN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kumimoji="1" lang="en-US" altLang="zh-CN" dirty="0">
                <a:latin typeface="+mn-lt"/>
              </a:rPr>
              <a:t>↑+</a:t>
            </a:r>
            <a:r>
              <a:rPr kumimoji="1" lang="en-US" altLang="zh-CN" dirty="0" smtClean="0">
                <a:latin typeface="+mn-lt"/>
              </a:rPr>
              <a:t>H</a:t>
            </a:r>
            <a:r>
              <a:rPr kumimoji="1" lang="en-US" altLang="zh-CN" baseline="-25000" dirty="0" smtClean="0">
                <a:latin typeface="+mn-lt"/>
              </a:rPr>
              <a:t>2</a:t>
            </a:r>
            <a:r>
              <a:rPr kumimoji="1" lang="en-US" altLang="zh-CN" dirty="0" smtClean="0">
                <a:latin typeface="+mn-lt"/>
              </a:rPr>
              <a:t>O </a:t>
            </a:r>
            <a:r>
              <a:rPr kumimoji="1" lang="en-US" altLang="zh-CN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kumimoji="1" lang="en-US" altLang="zh-CN" dirty="0" smtClean="0">
                <a:solidFill>
                  <a:srgbClr val="0000CC"/>
                </a:solidFill>
                <a:latin typeface="+mn-lt"/>
                <a:sym typeface="Wingdings" panose="05000000000000000000" pitchFamily="2" charset="2"/>
              </a:rPr>
              <a:t>[</a:t>
            </a:r>
            <a:r>
              <a:rPr kumimoji="1" lang="en-US" altLang="zh-CN" dirty="0">
                <a:solidFill>
                  <a:srgbClr val="0000CC"/>
                </a:solidFill>
                <a:latin typeface="+mn-lt"/>
                <a:sym typeface="Wingdings" panose="05000000000000000000" pitchFamily="2" charset="2"/>
              </a:rPr>
              <a:t>PbCl</a:t>
            </a:r>
            <a:r>
              <a:rPr kumimoji="1" lang="en-US" altLang="zh-CN" baseline="-25000" dirty="0">
                <a:solidFill>
                  <a:srgbClr val="0000CC"/>
                </a:solidFill>
                <a:latin typeface="+mn-lt"/>
                <a:sym typeface="Wingdings" panose="05000000000000000000" pitchFamily="2" charset="2"/>
              </a:rPr>
              <a:t>4</a:t>
            </a:r>
            <a:r>
              <a:rPr kumimoji="1" lang="en-US" altLang="zh-CN" dirty="0">
                <a:solidFill>
                  <a:srgbClr val="0000CC"/>
                </a:solidFill>
                <a:latin typeface="+mn-lt"/>
                <a:sym typeface="Wingdings" panose="05000000000000000000" pitchFamily="2" charset="2"/>
              </a:rPr>
              <a:t>]</a:t>
            </a:r>
            <a:r>
              <a:rPr kumimoji="1" lang="en-US" altLang="zh-CN" baseline="30000" dirty="0">
                <a:solidFill>
                  <a:srgbClr val="0000CC"/>
                </a:solidFill>
                <a:latin typeface="+mn-lt"/>
                <a:sym typeface="Wingdings" panose="05000000000000000000" pitchFamily="2" charset="2"/>
              </a:rPr>
              <a:t>2-</a:t>
            </a:r>
            <a:endParaRPr kumimoji="1" lang="en-US" altLang="zh-CN" baseline="30000" dirty="0">
              <a:solidFill>
                <a:srgbClr val="0000CC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dirty="0">
                <a:latin typeface="+mn-lt"/>
              </a:rPr>
              <a:t>2 </a:t>
            </a:r>
            <a:r>
              <a:rPr kumimoji="1" lang="en-US" altLang="zh-CN" dirty="0" smtClean="0">
                <a:solidFill>
                  <a:srgbClr val="FF0000"/>
                </a:solidFill>
                <a:latin typeface="+mn-lt"/>
              </a:rPr>
              <a:t>Mn</a:t>
            </a:r>
            <a:r>
              <a:rPr kumimoji="1" lang="en-US" altLang="zh-CN" baseline="30000" dirty="0" smtClean="0">
                <a:latin typeface="+mn-lt"/>
              </a:rPr>
              <a:t>2+ </a:t>
            </a:r>
            <a:r>
              <a:rPr kumimoji="1" lang="en-US" altLang="zh-CN" dirty="0" smtClean="0">
                <a:latin typeface="+mn-lt"/>
              </a:rPr>
              <a:t>+ 5 </a:t>
            </a:r>
            <a:r>
              <a:rPr kumimoji="1" lang="en-US" altLang="zh-CN" dirty="0" smtClean="0">
                <a:solidFill>
                  <a:srgbClr val="FF0000"/>
                </a:solidFill>
                <a:latin typeface="+mn-lt"/>
              </a:rPr>
              <a:t>PbO</a:t>
            </a:r>
            <a:r>
              <a:rPr kumimoji="1" lang="en-US" altLang="zh-CN" baseline="-25000" dirty="0" smtClean="0">
                <a:solidFill>
                  <a:srgbClr val="FF0000"/>
                </a:solidFill>
                <a:latin typeface="+mn-lt"/>
              </a:rPr>
              <a:t>2 </a:t>
            </a:r>
            <a:r>
              <a:rPr kumimoji="1" lang="en-US" altLang="zh-CN" dirty="0" smtClean="0">
                <a:latin typeface="+mn-lt"/>
              </a:rPr>
              <a:t>+ 4H</a:t>
            </a:r>
            <a:r>
              <a:rPr kumimoji="1" lang="en-US" altLang="zh-CN" baseline="30000" dirty="0" smtClean="0">
                <a:latin typeface="+mn-lt"/>
              </a:rPr>
              <a:t>+</a:t>
            </a:r>
            <a:endParaRPr kumimoji="1" lang="en-US" altLang="zh-CN" baseline="30000" dirty="0">
              <a:latin typeface="+mn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baseline="-25000" dirty="0">
                <a:latin typeface="+mn-lt"/>
              </a:rPr>
              <a:t>              </a:t>
            </a:r>
            <a:r>
              <a:rPr kumimoji="1" lang="en-US" altLang="zh-CN" baseline="-25000" dirty="0" smtClean="0">
                <a:latin typeface="+mn-lt"/>
              </a:rPr>
              <a:t>              </a:t>
            </a:r>
            <a:r>
              <a:rPr kumimoji="1" lang="en-US" altLang="zh-CN" dirty="0" smtClean="0">
                <a:latin typeface="+mn-lt"/>
              </a:rPr>
              <a:t>=</a:t>
            </a:r>
            <a:r>
              <a:rPr kumimoji="1" lang="en-US" altLang="zh-CN" dirty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2</a:t>
            </a:r>
            <a:r>
              <a:rPr kumimoji="1" lang="en-US" altLang="zh-CN" dirty="0" smtClean="0">
                <a:solidFill>
                  <a:srgbClr val="FF0000"/>
                </a:solidFill>
                <a:latin typeface="+mn-lt"/>
              </a:rPr>
              <a:t>MnO</a:t>
            </a:r>
            <a:r>
              <a:rPr kumimoji="1" lang="en-US" altLang="zh-CN" baseline="-25000" dirty="0" smtClean="0">
                <a:solidFill>
                  <a:srgbClr val="FF0000"/>
                </a:solidFill>
                <a:latin typeface="+mn-lt"/>
              </a:rPr>
              <a:t>4</a:t>
            </a:r>
            <a:r>
              <a:rPr kumimoji="1" lang="en-US" altLang="zh-CN" baseline="30000" dirty="0" smtClean="0">
                <a:solidFill>
                  <a:srgbClr val="FF0000"/>
                </a:solidFill>
                <a:latin typeface="+mn-lt"/>
              </a:rPr>
              <a:t>-</a:t>
            </a:r>
            <a:r>
              <a:rPr kumimoji="1" lang="en-US" altLang="zh-CN" dirty="0" smtClean="0">
                <a:latin typeface="+mn-lt"/>
              </a:rPr>
              <a:t>+5 </a:t>
            </a:r>
            <a:r>
              <a:rPr kumimoji="1" lang="en-US" altLang="zh-CN" dirty="0" smtClean="0">
                <a:solidFill>
                  <a:srgbClr val="0000FF"/>
                </a:solidFill>
                <a:latin typeface="+mn-lt"/>
              </a:rPr>
              <a:t>Pb</a:t>
            </a:r>
            <a:r>
              <a:rPr kumimoji="1" lang="en-US" altLang="zh-CN" baseline="30000" dirty="0" smtClean="0">
                <a:latin typeface="+mn-lt"/>
              </a:rPr>
              <a:t>2+ </a:t>
            </a:r>
            <a:r>
              <a:rPr kumimoji="1" lang="en-US" altLang="zh-CN" dirty="0" smtClean="0">
                <a:latin typeface="+mn-lt"/>
              </a:rPr>
              <a:t>+ 2H</a:t>
            </a:r>
            <a:r>
              <a:rPr kumimoji="1" lang="en-US" altLang="zh-CN" baseline="-25000" dirty="0" smtClean="0">
                <a:latin typeface="+mn-lt"/>
              </a:rPr>
              <a:t>2</a:t>
            </a:r>
            <a:r>
              <a:rPr kumimoji="1" lang="en-US" altLang="zh-CN" dirty="0" smtClean="0">
                <a:latin typeface="+mn-lt"/>
              </a:rPr>
              <a:t>O</a:t>
            </a:r>
            <a:endParaRPr kumimoji="1" lang="en-US" altLang="zh-CN" dirty="0">
              <a:latin typeface="+mn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dirty="0" smtClean="0">
                <a:solidFill>
                  <a:srgbClr val="FF0000"/>
                </a:solidFill>
                <a:latin typeface="+mn-lt"/>
              </a:rPr>
              <a:t>2PbO</a:t>
            </a:r>
            <a:r>
              <a:rPr kumimoji="1" lang="en-US" altLang="zh-CN" baseline="-25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kumimoji="1" lang="en-US" altLang="zh-CN" dirty="0" smtClean="0">
                <a:latin typeface="+mn-lt"/>
              </a:rPr>
              <a:t>+2H</a:t>
            </a:r>
            <a:r>
              <a:rPr kumimoji="1" lang="en-US" altLang="zh-CN" baseline="-25000" dirty="0" smtClean="0">
                <a:latin typeface="+mn-lt"/>
              </a:rPr>
              <a:t>2</a:t>
            </a:r>
            <a:r>
              <a:rPr kumimoji="1" lang="en-US" altLang="zh-CN" dirty="0" smtClean="0">
                <a:solidFill>
                  <a:srgbClr val="FF0000"/>
                </a:solidFill>
                <a:latin typeface="+mn-lt"/>
              </a:rPr>
              <a:t>SO</a:t>
            </a:r>
            <a:r>
              <a:rPr kumimoji="1" lang="en-US" altLang="zh-CN" baseline="-25000" dirty="0" smtClean="0">
                <a:solidFill>
                  <a:srgbClr val="FF0000"/>
                </a:solidFill>
                <a:latin typeface="+mn-lt"/>
              </a:rPr>
              <a:t>4</a:t>
            </a:r>
            <a:r>
              <a:rPr kumimoji="1" lang="en-US" altLang="zh-CN" dirty="0">
                <a:latin typeface="+mn-lt"/>
              </a:rPr>
              <a:t>(</a:t>
            </a:r>
            <a:r>
              <a:rPr kumimoji="1" lang="zh-CN" altLang="en-US" dirty="0">
                <a:latin typeface="+mn-lt"/>
              </a:rPr>
              <a:t>热浓</a:t>
            </a:r>
            <a:r>
              <a:rPr kumimoji="1" lang="en-US" altLang="zh-CN" dirty="0">
                <a:latin typeface="+mn-lt"/>
              </a:rPr>
              <a:t>) =  </a:t>
            </a:r>
            <a:r>
              <a:rPr kumimoji="1" lang="en-US" altLang="zh-CN" dirty="0" smtClean="0">
                <a:latin typeface="+mn-lt"/>
              </a:rPr>
              <a:t>2PbSO</a:t>
            </a:r>
            <a:r>
              <a:rPr kumimoji="1" lang="en-US" altLang="zh-CN" baseline="-25000" dirty="0" smtClean="0">
                <a:latin typeface="+mn-lt"/>
              </a:rPr>
              <a:t>4</a:t>
            </a:r>
            <a:r>
              <a:rPr kumimoji="1" lang="en-US" altLang="zh-CN" dirty="0" smtClean="0">
                <a:latin typeface="+mn-lt"/>
              </a:rPr>
              <a:t>+</a:t>
            </a:r>
            <a:r>
              <a:rPr kumimoji="1" lang="en-US" altLang="zh-CN" dirty="0" smtClean="0">
                <a:solidFill>
                  <a:srgbClr val="FF0000"/>
                </a:solidFill>
                <a:latin typeface="+mn-lt"/>
              </a:rPr>
              <a:t>O</a:t>
            </a:r>
            <a:r>
              <a:rPr kumimoji="1" lang="en-US" altLang="zh-CN" baseline="-25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kumimoji="1" lang="en-US" altLang="zh-CN" dirty="0">
                <a:latin typeface="+mn-lt"/>
              </a:rPr>
              <a:t>↑</a:t>
            </a:r>
            <a:r>
              <a:rPr kumimoji="1" lang="en-US" altLang="zh-CN" dirty="0" smtClean="0">
                <a:latin typeface="+mn-lt"/>
              </a:rPr>
              <a:t>+2H</a:t>
            </a:r>
            <a:r>
              <a:rPr kumimoji="1" lang="en-US" altLang="zh-CN" baseline="-25000" dirty="0" smtClean="0">
                <a:latin typeface="+mn-lt"/>
              </a:rPr>
              <a:t>2</a:t>
            </a:r>
            <a:r>
              <a:rPr kumimoji="1" lang="en-US" altLang="zh-CN" dirty="0" smtClean="0">
                <a:latin typeface="+mn-lt"/>
              </a:rPr>
              <a:t>O</a:t>
            </a:r>
            <a:endParaRPr kumimoji="1" lang="en-US" altLang="zh-CN" dirty="0">
              <a:latin typeface="+mn-lt"/>
            </a:endParaRPr>
          </a:p>
        </p:txBody>
      </p:sp>
      <p:pic>
        <p:nvPicPr>
          <p:cNvPr id="126979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227763" y="260350"/>
            <a:ext cx="216058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0" name="Rectangle 5"/>
          <p:cNvSpPr>
            <a:spLocks noChangeArrowheads="1"/>
          </p:cNvSpPr>
          <p:nvPr/>
        </p:nvSpPr>
        <p:spPr bwMode="auto">
          <a:xfrm>
            <a:off x="8101013" y="63817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7EBE4770-FA17-4AF0-9844-70DCC48C92B4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0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1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ext Box 3"/>
          <p:cNvSpPr txBox="1">
            <a:spLocks noChangeArrowheads="1"/>
          </p:cNvSpPr>
          <p:nvPr/>
        </p:nvSpPr>
        <p:spPr bwMode="auto">
          <a:xfrm>
            <a:off x="928688" y="549275"/>
            <a:ext cx="7559675" cy="2160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kumimoji="1" lang="en-US" altLang="zh-CN">
                <a:solidFill>
                  <a:srgbClr val="0000FF"/>
                </a:solidFill>
              </a:rPr>
              <a:t>(iii) </a:t>
            </a:r>
            <a:r>
              <a:rPr kumimoji="1" lang="zh-CN" altLang="en-US">
                <a:solidFill>
                  <a:srgbClr val="0000FF"/>
                </a:solidFill>
              </a:rPr>
              <a:t>四氧化三铅</a:t>
            </a:r>
            <a:r>
              <a:rPr kumimoji="1" lang="en-US" altLang="zh-CN">
                <a:solidFill>
                  <a:srgbClr val="0000FF"/>
                </a:solidFill>
              </a:rPr>
              <a:t>(Pb</a:t>
            </a:r>
            <a:r>
              <a:rPr kumimoji="1" lang="en-US" altLang="zh-CN" baseline="-25000">
                <a:solidFill>
                  <a:srgbClr val="0000FF"/>
                </a:solidFill>
              </a:rPr>
              <a:t>3</a:t>
            </a:r>
            <a:r>
              <a:rPr kumimoji="1" lang="en-US" altLang="zh-CN">
                <a:solidFill>
                  <a:srgbClr val="0000FF"/>
                </a:solidFill>
              </a:rPr>
              <a:t>O</a:t>
            </a:r>
            <a:r>
              <a:rPr kumimoji="1" lang="en-US" altLang="zh-CN" baseline="-25000">
                <a:solidFill>
                  <a:srgbClr val="0000FF"/>
                </a:solidFill>
              </a:rPr>
              <a:t>4</a:t>
            </a:r>
            <a:r>
              <a:rPr kumimoji="1" lang="en-US" altLang="zh-CN">
                <a:solidFill>
                  <a:srgbClr val="0000FF"/>
                </a:solidFill>
              </a:rPr>
              <a:t>)</a:t>
            </a:r>
            <a:r>
              <a:rPr kumimoji="1" lang="zh-CN" altLang="en-US">
                <a:solidFill>
                  <a:srgbClr val="0000FF"/>
                </a:solidFill>
              </a:rPr>
              <a:t>：铅丹或红丹</a:t>
            </a:r>
            <a:r>
              <a:rPr kumimoji="1" lang="zh-CN" altLang="en-US"/>
              <a:t>，红色粉末，具有氧化性</a:t>
            </a:r>
            <a:endParaRPr kumimoji="1" lang="zh-CN" altLang="en-US"/>
          </a:p>
          <a:p>
            <a:pPr>
              <a:lnSpc>
                <a:spcPct val="140000"/>
              </a:lnSpc>
            </a:pPr>
            <a:r>
              <a:rPr kumimoji="1" lang="zh-CN" altLang="en-US"/>
              <a:t>    </a:t>
            </a:r>
            <a:r>
              <a:rPr kumimoji="1" lang="en-US" altLang="zh-CN"/>
              <a:t>PbO</a:t>
            </a:r>
            <a:r>
              <a:rPr kumimoji="1" lang="en-US" altLang="zh-CN" baseline="-25000"/>
              <a:t>2 </a:t>
            </a:r>
            <a:r>
              <a:rPr kumimoji="1" lang="en-US" altLang="zh-CN"/>
              <a:t>(</a:t>
            </a:r>
            <a:r>
              <a:rPr kumimoji="1" lang="zh-CN" altLang="en-US"/>
              <a:t>加热</a:t>
            </a:r>
            <a:r>
              <a:rPr kumimoji="1" lang="en-US" altLang="zh-CN"/>
              <a:t>)</a:t>
            </a:r>
            <a:r>
              <a:rPr kumimoji="1" lang="en-US" altLang="zh-CN" baseline="-25000"/>
              <a:t> </a:t>
            </a:r>
            <a:r>
              <a:rPr kumimoji="1" lang="en-US" altLang="zh-CN">
                <a:cs typeface="Times New Roman" panose="02020603050405020304" pitchFamily="18" charset="0"/>
              </a:rPr>
              <a:t>→  </a:t>
            </a:r>
            <a:r>
              <a:rPr kumimoji="1" lang="en-US" altLang="zh-CN">
                <a:solidFill>
                  <a:srgbClr val="0000CC"/>
                </a:solidFill>
              </a:rPr>
              <a:t>Pb</a:t>
            </a:r>
            <a:r>
              <a:rPr kumimoji="1" lang="en-US" altLang="zh-CN" baseline="-25000">
                <a:solidFill>
                  <a:srgbClr val="0000CC"/>
                </a:solidFill>
              </a:rPr>
              <a:t>3</a:t>
            </a:r>
            <a:r>
              <a:rPr kumimoji="1" lang="en-US" altLang="zh-CN">
                <a:solidFill>
                  <a:srgbClr val="0000CC"/>
                </a:solidFill>
              </a:rPr>
              <a:t>O</a:t>
            </a:r>
            <a:r>
              <a:rPr kumimoji="1" lang="en-US" altLang="zh-CN" baseline="-25000">
                <a:solidFill>
                  <a:srgbClr val="0000CC"/>
                </a:solidFill>
              </a:rPr>
              <a:t>4 </a:t>
            </a:r>
            <a:r>
              <a:rPr kumimoji="1" lang="en-US" altLang="zh-CN"/>
              <a:t>+ O</a:t>
            </a:r>
            <a:r>
              <a:rPr kumimoji="1" lang="en-US" altLang="zh-CN" baseline="-25000"/>
              <a:t>2  </a:t>
            </a:r>
            <a:r>
              <a:rPr kumimoji="1" lang="en-US" altLang="zh-CN"/>
              <a:t>→ PbO+O</a:t>
            </a:r>
            <a:r>
              <a:rPr kumimoji="1" lang="en-US" altLang="zh-CN" baseline="-25000"/>
              <a:t>2</a:t>
            </a:r>
            <a:endParaRPr kumimoji="1" lang="en-US" altLang="zh-CN" baseline="-25000"/>
          </a:p>
        </p:txBody>
      </p:sp>
      <p:sp>
        <p:nvSpPr>
          <p:cNvPr id="666628" name="Text Box 4"/>
          <p:cNvSpPr txBox="1">
            <a:spLocks noChangeArrowheads="1"/>
          </p:cNvSpPr>
          <p:nvPr/>
        </p:nvSpPr>
        <p:spPr bwMode="auto">
          <a:xfrm>
            <a:off x="936625" y="2997200"/>
            <a:ext cx="8027988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/>
              <a:t>Pb</a:t>
            </a:r>
            <a:r>
              <a:rPr kumimoji="1" lang="en-US" altLang="zh-CN" baseline="-25000"/>
              <a:t>3</a:t>
            </a:r>
            <a:r>
              <a:rPr kumimoji="1" lang="en-US" altLang="zh-CN"/>
              <a:t>O</a:t>
            </a:r>
            <a:r>
              <a:rPr kumimoji="1" lang="en-US" altLang="zh-CN" baseline="-25000"/>
              <a:t>4 </a:t>
            </a:r>
            <a:r>
              <a:rPr kumimoji="1" lang="en-US" altLang="zh-CN"/>
              <a:t>+4 HNO</a:t>
            </a:r>
            <a:r>
              <a:rPr kumimoji="1" lang="en-US" altLang="zh-CN" baseline="-25000"/>
              <a:t>3</a:t>
            </a:r>
            <a:r>
              <a:rPr kumimoji="1" lang="zh-CN" altLang="en-US"/>
              <a:t>＝ </a:t>
            </a:r>
            <a:r>
              <a:rPr kumimoji="1" lang="en-US" altLang="zh-CN">
                <a:solidFill>
                  <a:srgbClr val="FF0000"/>
                </a:solidFill>
              </a:rPr>
              <a:t>PbO</a:t>
            </a:r>
            <a:r>
              <a:rPr kumimoji="1" lang="en-US" altLang="zh-CN" baseline="-25000">
                <a:solidFill>
                  <a:srgbClr val="FF0000"/>
                </a:solidFill>
              </a:rPr>
              <a:t>2</a:t>
            </a:r>
            <a:r>
              <a:rPr kumimoji="1" lang="en-US" altLang="zh-CN">
                <a:solidFill>
                  <a:srgbClr val="FF0000"/>
                </a:solidFill>
              </a:rPr>
              <a:t>+ 2 Pb(NO</a:t>
            </a:r>
            <a:r>
              <a:rPr kumimoji="1" lang="en-US" altLang="zh-CN" baseline="-25000">
                <a:solidFill>
                  <a:srgbClr val="FF0000"/>
                </a:solidFill>
              </a:rPr>
              <a:t>3</a:t>
            </a:r>
            <a:r>
              <a:rPr kumimoji="1" lang="en-US" altLang="zh-CN">
                <a:solidFill>
                  <a:srgbClr val="FF0000"/>
                </a:solidFill>
              </a:rPr>
              <a:t>)</a:t>
            </a:r>
            <a:r>
              <a:rPr kumimoji="1" lang="en-US" altLang="zh-CN" baseline="-25000">
                <a:solidFill>
                  <a:srgbClr val="FF0000"/>
                </a:solidFill>
              </a:rPr>
              <a:t>2</a:t>
            </a:r>
            <a:r>
              <a:rPr kumimoji="1" lang="en-US" altLang="zh-CN"/>
              <a:t>+ 2 H</a:t>
            </a:r>
            <a:r>
              <a:rPr kumimoji="1" lang="en-US" altLang="zh-CN" baseline="-25000"/>
              <a:t>2</a:t>
            </a:r>
            <a:r>
              <a:rPr kumimoji="1" lang="en-US" altLang="zh-CN"/>
              <a:t>O</a:t>
            </a:r>
            <a:endParaRPr kumimoji="1" lang="en-US" altLang="zh-CN">
              <a:ea typeface="楷体_GB2312" pitchFamily="49" charset="-122"/>
            </a:endParaRPr>
          </a:p>
        </p:txBody>
      </p:sp>
      <p:sp>
        <p:nvSpPr>
          <p:cNvPr id="128003" name="Rectangle 7"/>
          <p:cNvSpPr>
            <a:spLocks noChangeArrowheads="1"/>
          </p:cNvSpPr>
          <p:nvPr/>
        </p:nvSpPr>
        <p:spPr bwMode="auto">
          <a:xfrm>
            <a:off x="8101013" y="63817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75C77EB8-881F-4688-A71E-B8F2C20BAA16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pic>
        <p:nvPicPr>
          <p:cNvPr id="6" name="Picture 10" descr="PbO-2"/>
          <p:cNvPicPr>
            <a:picLocks noChangeAspect="1" noChangeArrowheads="1"/>
          </p:cNvPicPr>
          <p:nvPr/>
        </p:nvPicPr>
        <p:blipFill>
          <a:blip r:embed="rId1" cstate="print"/>
          <a:srcRect l="7501" r="5583"/>
          <a:stretch>
            <a:fillRect/>
          </a:stretch>
        </p:blipFill>
        <p:spPr bwMode="auto">
          <a:xfrm>
            <a:off x="3348038" y="3970338"/>
            <a:ext cx="2663825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6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8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ChangeArrowheads="1"/>
          </p:cNvSpPr>
          <p:nvPr/>
        </p:nvSpPr>
        <p:spPr bwMode="auto">
          <a:xfrm>
            <a:off x="827088" y="188913"/>
            <a:ext cx="78486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>
                <a:solidFill>
                  <a:srgbClr val="0000CC"/>
                </a:solidFill>
              </a:rPr>
              <a:t>如何证明</a:t>
            </a:r>
            <a:r>
              <a:rPr kumimoji="1" lang="en-US" altLang="zh-CN">
                <a:solidFill>
                  <a:srgbClr val="0000CC"/>
                </a:solidFill>
              </a:rPr>
              <a:t>Pb</a:t>
            </a:r>
            <a:r>
              <a:rPr kumimoji="1" lang="en-US" altLang="zh-CN" baseline="-25000">
                <a:solidFill>
                  <a:srgbClr val="0000CC"/>
                </a:solidFill>
              </a:rPr>
              <a:t>3</a:t>
            </a:r>
            <a:r>
              <a:rPr kumimoji="1" lang="en-US" altLang="zh-CN">
                <a:solidFill>
                  <a:srgbClr val="0000CC"/>
                </a:solidFill>
              </a:rPr>
              <a:t>O</a:t>
            </a:r>
            <a:r>
              <a:rPr kumimoji="1" lang="en-US" altLang="zh-CN" baseline="-25000">
                <a:solidFill>
                  <a:srgbClr val="0000CC"/>
                </a:solidFill>
              </a:rPr>
              <a:t>4</a:t>
            </a:r>
            <a:r>
              <a:rPr kumimoji="1" lang="zh-CN" altLang="en-US">
                <a:solidFill>
                  <a:srgbClr val="0000CC"/>
                </a:solidFill>
              </a:rPr>
              <a:t>中存在</a:t>
            </a:r>
            <a:r>
              <a:rPr kumimoji="1" lang="en-US" altLang="zh-CN">
                <a:solidFill>
                  <a:srgbClr val="0000CC"/>
                </a:solidFill>
              </a:rPr>
              <a:t>Pb(IV)</a:t>
            </a:r>
            <a:r>
              <a:rPr kumimoji="1" lang="zh-CN" altLang="en-US">
                <a:solidFill>
                  <a:srgbClr val="0000CC"/>
                </a:solidFill>
              </a:rPr>
              <a:t>和</a:t>
            </a:r>
            <a:r>
              <a:rPr kumimoji="1" lang="en-US" altLang="zh-CN">
                <a:solidFill>
                  <a:srgbClr val="0000CC"/>
                </a:solidFill>
              </a:rPr>
              <a:t>Pb(II)</a:t>
            </a:r>
            <a:r>
              <a:rPr kumimoji="1" lang="zh-CN" altLang="en-US">
                <a:solidFill>
                  <a:srgbClr val="0000CC"/>
                </a:solidFill>
              </a:rPr>
              <a:t>？</a:t>
            </a:r>
            <a:endParaRPr kumimoji="1" lang="zh-CN" altLang="en-US">
              <a:solidFill>
                <a:srgbClr val="0000CC"/>
              </a:solidFill>
            </a:endParaRPr>
          </a:p>
        </p:txBody>
      </p:sp>
      <p:sp>
        <p:nvSpPr>
          <p:cNvPr id="667651" name="Rectangle 3"/>
          <p:cNvSpPr>
            <a:spLocks noChangeArrowheads="1"/>
          </p:cNvSpPr>
          <p:nvPr/>
        </p:nvSpPr>
        <p:spPr bwMode="auto">
          <a:xfrm>
            <a:off x="755650" y="981075"/>
            <a:ext cx="7705725" cy="965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600"/>
              <a:t>(a)  Pb</a:t>
            </a:r>
            <a:r>
              <a:rPr kumimoji="1" lang="en-US" altLang="zh-CN" sz="2600" baseline="-25000"/>
              <a:t>3</a:t>
            </a:r>
            <a:r>
              <a:rPr kumimoji="1" lang="en-US" altLang="zh-CN" sz="2600"/>
              <a:t>O</a:t>
            </a:r>
            <a:r>
              <a:rPr kumimoji="1" lang="en-US" altLang="zh-CN" sz="2600" baseline="-25000"/>
              <a:t>4 </a:t>
            </a:r>
            <a:r>
              <a:rPr kumimoji="1" lang="zh-CN" altLang="en-US" sz="2600"/>
              <a:t>与稀 </a:t>
            </a:r>
            <a:r>
              <a:rPr kumimoji="1" lang="en-US" altLang="zh-CN" sz="2600"/>
              <a:t>HNO</a:t>
            </a:r>
            <a:r>
              <a:rPr kumimoji="1" lang="en-US" altLang="zh-CN" sz="2600" baseline="-25000"/>
              <a:t>3 </a:t>
            </a:r>
            <a:r>
              <a:rPr kumimoji="1" lang="zh-CN" altLang="en-US" sz="2600"/>
              <a:t>共热：</a:t>
            </a:r>
            <a:endParaRPr kumimoji="1" lang="zh-CN" altLang="en-US" sz="2600"/>
          </a:p>
          <a:p>
            <a:pPr>
              <a:lnSpc>
                <a:spcPct val="120000"/>
              </a:lnSpc>
            </a:pPr>
            <a:r>
              <a:rPr kumimoji="1" lang="zh-CN" altLang="en-US" sz="2600"/>
              <a:t>       </a:t>
            </a:r>
            <a:r>
              <a:rPr kumimoji="1" lang="en-US" altLang="zh-CN" sz="2600">
                <a:solidFill>
                  <a:srgbClr val="0000CC"/>
                </a:solidFill>
              </a:rPr>
              <a:t>Pb</a:t>
            </a:r>
            <a:r>
              <a:rPr kumimoji="1" lang="en-US" altLang="zh-CN" sz="2600" baseline="-25000">
                <a:solidFill>
                  <a:srgbClr val="0000CC"/>
                </a:solidFill>
              </a:rPr>
              <a:t>3</a:t>
            </a:r>
            <a:r>
              <a:rPr kumimoji="1" lang="en-US" altLang="zh-CN" sz="2600">
                <a:solidFill>
                  <a:srgbClr val="0000CC"/>
                </a:solidFill>
              </a:rPr>
              <a:t>O</a:t>
            </a:r>
            <a:r>
              <a:rPr kumimoji="1" lang="en-US" altLang="zh-CN" sz="2600" baseline="-25000">
                <a:solidFill>
                  <a:srgbClr val="0000CC"/>
                </a:solidFill>
              </a:rPr>
              <a:t>4</a:t>
            </a:r>
            <a:r>
              <a:rPr kumimoji="1" lang="en-US" altLang="zh-CN" sz="2600">
                <a:solidFill>
                  <a:srgbClr val="0000CC"/>
                </a:solidFill>
              </a:rPr>
              <a:t> + 4 HNO</a:t>
            </a:r>
            <a:r>
              <a:rPr kumimoji="1" lang="en-US" altLang="zh-CN" sz="2600" baseline="-25000">
                <a:solidFill>
                  <a:srgbClr val="0000CC"/>
                </a:solidFill>
              </a:rPr>
              <a:t>3</a:t>
            </a:r>
            <a:r>
              <a:rPr kumimoji="1" lang="en-US" altLang="zh-CN" sz="2600">
                <a:solidFill>
                  <a:srgbClr val="0000CC"/>
                </a:solidFill>
              </a:rPr>
              <a:t>  </a:t>
            </a:r>
            <a:r>
              <a:rPr kumimoji="1" lang="zh-CN" altLang="en-US" sz="2600">
                <a:solidFill>
                  <a:srgbClr val="0000CC"/>
                </a:solidFill>
              </a:rPr>
              <a:t>＝ </a:t>
            </a:r>
            <a:r>
              <a:rPr kumimoji="1" lang="en-US" altLang="zh-CN" sz="2600">
                <a:solidFill>
                  <a:srgbClr val="0000CC"/>
                </a:solidFill>
              </a:rPr>
              <a:t>2 Pb(NO</a:t>
            </a:r>
            <a:r>
              <a:rPr kumimoji="1" lang="en-US" altLang="zh-CN" sz="2600" baseline="-25000">
                <a:solidFill>
                  <a:srgbClr val="0000CC"/>
                </a:solidFill>
              </a:rPr>
              <a:t>3</a:t>
            </a:r>
            <a:r>
              <a:rPr kumimoji="1" lang="en-US" altLang="zh-CN" sz="2600">
                <a:solidFill>
                  <a:srgbClr val="0000CC"/>
                </a:solidFill>
              </a:rPr>
              <a:t>)</a:t>
            </a:r>
            <a:r>
              <a:rPr kumimoji="1" lang="en-US" altLang="zh-CN" sz="2600" baseline="-25000">
                <a:solidFill>
                  <a:srgbClr val="0000CC"/>
                </a:solidFill>
              </a:rPr>
              <a:t>2</a:t>
            </a:r>
            <a:r>
              <a:rPr kumimoji="1" lang="en-US" altLang="zh-CN" sz="2600">
                <a:solidFill>
                  <a:srgbClr val="0000CC"/>
                </a:solidFill>
              </a:rPr>
              <a:t> + PbO</a:t>
            </a:r>
            <a:r>
              <a:rPr kumimoji="1" lang="en-US" altLang="zh-CN" sz="2600" baseline="-25000">
                <a:solidFill>
                  <a:srgbClr val="0000CC"/>
                </a:solidFill>
              </a:rPr>
              <a:t>2</a:t>
            </a:r>
            <a:r>
              <a:rPr kumimoji="1" lang="en-US" altLang="zh-CN" sz="2600">
                <a:solidFill>
                  <a:srgbClr val="0000CC"/>
                </a:solidFill>
              </a:rPr>
              <a:t> + 2 H</a:t>
            </a:r>
            <a:r>
              <a:rPr kumimoji="1" lang="en-US" altLang="zh-CN" sz="2600" baseline="-25000">
                <a:solidFill>
                  <a:srgbClr val="0000CC"/>
                </a:solidFill>
              </a:rPr>
              <a:t>2</a:t>
            </a:r>
            <a:r>
              <a:rPr kumimoji="1" lang="en-US" altLang="zh-CN" sz="2600">
                <a:solidFill>
                  <a:srgbClr val="0000CC"/>
                </a:solidFill>
              </a:rPr>
              <a:t>O</a:t>
            </a:r>
            <a:endParaRPr kumimoji="1" lang="en-US" altLang="zh-CN" sz="2600" baseline="-25000">
              <a:solidFill>
                <a:srgbClr val="0000CC"/>
              </a:solidFill>
            </a:endParaRPr>
          </a:p>
        </p:txBody>
      </p:sp>
      <p:sp>
        <p:nvSpPr>
          <p:cNvPr id="667652" name="Rectangle 4"/>
          <p:cNvSpPr>
            <a:spLocks noChangeArrowheads="1"/>
          </p:cNvSpPr>
          <p:nvPr/>
        </p:nvSpPr>
        <p:spPr bwMode="auto">
          <a:xfrm>
            <a:off x="755650" y="3068638"/>
            <a:ext cx="36718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800"/>
              <a:t>(c) </a:t>
            </a:r>
            <a:r>
              <a:rPr kumimoji="1" lang="zh-CN" altLang="en-US" sz="2800"/>
              <a:t>对滤液中检验 </a:t>
            </a:r>
            <a:r>
              <a:rPr kumimoji="1" lang="en-US" altLang="zh-CN" sz="2800"/>
              <a:t>Pb</a:t>
            </a:r>
            <a:r>
              <a:rPr kumimoji="1" lang="en-US" altLang="zh-CN" sz="2800" baseline="30000"/>
              <a:t>2+</a:t>
            </a:r>
            <a:endParaRPr kumimoji="1" lang="en-US" altLang="zh-CN" sz="2800"/>
          </a:p>
        </p:txBody>
      </p:sp>
      <p:sp>
        <p:nvSpPr>
          <p:cNvPr id="667653" name="Rectangle 5"/>
          <p:cNvSpPr>
            <a:spLocks noChangeArrowheads="1"/>
          </p:cNvSpPr>
          <p:nvPr/>
        </p:nvSpPr>
        <p:spPr bwMode="auto">
          <a:xfrm>
            <a:off x="755650" y="1947863"/>
            <a:ext cx="7993063" cy="1044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600" dirty="0"/>
              <a:t>(b)  </a:t>
            </a:r>
            <a:r>
              <a:rPr kumimoji="1" lang="zh-CN" altLang="en-US" sz="2600" dirty="0"/>
              <a:t>洗净沉淀，在酸性溶液中与 </a:t>
            </a:r>
            <a:r>
              <a:rPr kumimoji="1" lang="en-US" altLang="zh-CN" sz="2600" dirty="0"/>
              <a:t>Mn</a:t>
            </a:r>
            <a:r>
              <a:rPr kumimoji="1" lang="en-US" altLang="zh-CN" sz="2600" baseline="30000" dirty="0"/>
              <a:t>2+ </a:t>
            </a:r>
            <a:r>
              <a:rPr kumimoji="1" lang="zh-CN" altLang="en-US" sz="2600" dirty="0"/>
              <a:t>反应：</a:t>
            </a:r>
            <a:endParaRPr kumimoji="1" lang="zh-CN" altLang="en-US" sz="2600" dirty="0"/>
          </a:p>
          <a:p>
            <a:pPr>
              <a:lnSpc>
                <a:spcPct val="120000"/>
              </a:lnSpc>
            </a:pPr>
            <a:r>
              <a:rPr kumimoji="1" lang="zh-CN" altLang="en-US" sz="2600" baseline="-25000" dirty="0"/>
              <a:t>     </a:t>
            </a:r>
            <a:r>
              <a:rPr kumimoji="1" lang="en-US" altLang="zh-CN" sz="2600" dirty="0">
                <a:solidFill>
                  <a:srgbClr val="0000CC"/>
                </a:solidFill>
              </a:rPr>
              <a:t>2 Mn</a:t>
            </a:r>
            <a:r>
              <a:rPr kumimoji="1" lang="en-US" altLang="zh-CN" sz="2600" baseline="30000" dirty="0">
                <a:solidFill>
                  <a:srgbClr val="0000CC"/>
                </a:solidFill>
              </a:rPr>
              <a:t>2+</a:t>
            </a:r>
            <a:r>
              <a:rPr kumimoji="1" lang="en-US" altLang="zh-CN" sz="2600" dirty="0">
                <a:solidFill>
                  <a:srgbClr val="0000CC"/>
                </a:solidFill>
              </a:rPr>
              <a:t> + 5 PbO</a:t>
            </a:r>
            <a:r>
              <a:rPr kumimoji="1" lang="en-US" altLang="zh-CN" sz="2600" baseline="-25000" dirty="0">
                <a:solidFill>
                  <a:srgbClr val="0000CC"/>
                </a:solidFill>
              </a:rPr>
              <a:t>2</a:t>
            </a:r>
            <a:r>
              <a:rPr kumimoji="1" lang="en-US" altLang="zh-CN" sz="2600" dirty="0">
                <a:solidFill>
                  <a:srgbClr val="0000CC"/>
                </a:solidFill>
              </a:rPr>
              <a:t> + 4 H </a:t>
            </a:r>
            <a:r>
              <a:rPr kumimoji="1" lang="en-US" altLang="zh-CN" sz="2600" baseline="30000" dirty="0">
                <a:solidFill>
                  <a:srgbClr val="0000CC"/>
                </a:solidFill>
              </a:rPr>
              <a:t>+</a:t>
            </a:r>
            <a:r>
              <a:rPr kumimoji="1" lang="en-US" altLang="zh-CN" sz="2600" dirty="0">
                <a:solidFill>
                  <a:srgbClr val="0000CC"/>
                </a:solidFill>
              </a:rPr>
              <a:t> </a:t>
            </a:r>
            <a:r>
              <a:rPr kumimoji="1" lang="zh-CN" altLang="en-US" sz="2600" dirty="0">
                <a:solidFill>
                  <a:srgbClr val="0000CC"/>
                </a:solidFill>
              </a:rPr>
              <a:t>＝ </a:t>
            </a:r>
            <a:r>
              <a:rPr kumimoji="1" lang="en-US" altLang="zh-CN" sz="2600" dirty="0">
                <a:solidFill>
                  <a:srgbClr val="0000CC"/>
                </a:solidFill>
              </a:rPr>
              <a:t>2 MnO</a:t>
            </a:r>
            <a:r>
              <a:rPr kumimoji="1" lang="en-US" altLang="zh-CN" sz="2600" baseline="-25000" dirty="0">
                <a:solidFill>
                  <a:srgbClr val="0000CC"/>
                </a:solidFill>
              </a:rPr>
              <a:t>4</a:t>
            </a:r>
            <a:r>
              <a:rPr kumimoji="1" lang="en-US" altLang="zh-CN" sz="2600" baseline="30000" dirty="0">
                <a:solidFill>
                  <a:srgbClr val="0000CC"/>
                </a:solidFill>
              </a:rPr>
              <a:t>- </a:t>
            </a:r>
            <a:r>
              <a:rPr kumimoji="1" lang="en-US" altLang="zh-CN" sz="2600" dirty="0">
                <a:solidFill>
                  <a:srgbClr val="0000CC"/>
                </a:solidFill>
              </a:rPr>
              <a:t>+ 5 Pb</a:t>
            </a:r>
            <a:r>
              <a:rPr kumimoji="1" lang="en-US" altLang="zh-CN" sz="2600" baseline="30000" dirty="0">
                <a:solidFill>
                  <a:srgbClr val="0000CC"/>
                </a:solidFill>
              </a:rPr>
              <a:t>2+  </a:t>
            </a:r>
            <a:r>
              <a:rPr kumimoji="1" lang="en-US" altLang="zh-CN" sz="2600" dirty="0">
                <a:solidFill>
                  <a:srgbClr val="0000CC"/>
                </a:solidFill>
              </a:rPr>
              <a:t>+ 2H</a:t>
            </a:r>
            <a:r>
              <a:rPr kumimoji="1" lang="en-US" altLang="zh-CN" sz="2600" baseline="-25000" dirty="0">
                <a:solidFill>
                  <a:srgbClr val="0000CC"/>
                </a:solidFill>
              </a:rPr>
              <a:t>2</a:t>
            </a:r>
            <a:r>
              <a:rPr kumimoji="1" lang="en-US" altLang="zh-CN" sz="2600" dirty="0">
                <a:solidFill>
                  <a:srgbClr val="0000CC"/>
                </a:solidFill>
              </a:rPr>
              <a:t>O</a:t>
            </a:r>
            <a:endParaRPr kumimoji="1" lang="en-US" altLang="zh-CN" sz="2600" dirty="0">
              <a:solidFill>
                <a:srgbClr val="0000CC"/>
              </a:solidFill>
            </a:endParaRPr>
          </a:p>
        </p:txBody>
      </p:sp>
      <p:sp>
        <p:nvSpPr>
          <p:cNvPr id="129029" name="Rectangle 6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2A40CF52-DEC8-4560-916C-D05B4C1B9DE9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 dirty="0"/>
              <a:t> </a:t>
            </a:r>
            <a:endParaRPr kumimoji="1" lang="en-US" altLang="zh-CN" sz="1600" b="0" dirty="0">
              <a:ea typeface="ˎ̥"/>
              <a:cs typeface="ˎ̥"/>
            </a:endParaRPr>
          </a:p>
        </p:txBody>
      </p:sp>
      <p:grpSp>
        <p:nvGrpSpPr>
          <p:cNvPr id="667662" name="Group 14"/>
          <p:cNvGrpSpPr/>
          <p:nvPr/>
        </p:nvGrpSpPr>
        <p:grpSpPr bwMode="auto">
          <a:xfrm>
            <a:off x="1042988" y="3789363"/>
            <a:ext cx="7310437" cy="2830512"/>
            <a:chOff x="793" y="2199"/>
            <a:chExt cx="4605" cy="1782"/>
          </a:xfrm>
        </p:grpSpPr>
        <p:sp>
          <p:nvSpPr>
            <p:cNvPr id="129031" name="Rectangle 7"/>
            <p:cNvSpPr>
              <a:spLocks noChangeArrowheads="1"/>
            </p:cNvSpPr>
            <p:nvPr/>
          </p:nvSpPr>
          <p:spPr bwMode="auto">
            <a:xfrm>
              <a:off x="793" y="2199"/>
              <a:ext cx="4605" cy="4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800" dirty="0"/>
                <a:t>Pb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4</a:t>
              </a:r>
              <a:r>
                <a:rPr lang="en-US" altLang="zh-CN" sz="2800" dirty="0"/>
                <a:t> + 4HNO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 = PbO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↓</a:t>
              </a:r>
              <a:r>
                <a:rPr lang="zh-CN" altLang="en-US" sz="2800" dirty="0"/>
                <a:t>＋</a:t>
              </a:r>
              <a:r>
                <a:rPr lang="en-US" altLang="zh-CN" sz="2800" dirty="0"/>
                <a:t>2Pb(NO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)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 +2H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endParaRPr lang="en-US" altLang="zh-CN" sz="2800" dirty="0"/>
            </a:p>
          </p:txBody>
        </p:sp>
        <p:sp>
          <p:nvSpPr>
            <p:cNvPr id="129032" name="Line 8"/>
            <p:cNvSpPr>
              <a:spLocks noChangeShapeType="1"/>
            </p:cNvSpPr>
            <p:nvPr/>
          </p:nvSpPr>
          <p:spPr bwMode="auto">
            <a:xfrm>
              <a:off x="2744" y="2653"/>
              <a:ext cx="0" cy="725"/>
            </a:xfrm>
            <a:prstGeom prst="line">
              <a:avLst/>
            </a:prstGeom>
            <a:noFill/>
            <a:ln w="31750">
              <a:solidFill>
                <a:srgbClr val="11111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033" name="Rectangle 9"/>
            <p:cNvSpPr>
              <a:spLocks noChangeArrowheads="1"/>
            </p:cNvSpPr>
            <p:nvPr/>
          </p:nvSpPr>
          <p:spPr bwMode="auto">
            <a:xfrm>
              <a:off x="2808" y="2819"/>
              <a:ext cx="738" cy="3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800"/>
                <a:t>浓</a:t>
              </a:r>
              <a:r>
                <a:rPr kumimoji="1" lang="en-US" altLang="zh-CN" sz="2800"/>
                <a:t>HCl</a:t>
              </a:r>
              <a:endParaRPr kumimoji="1" lang="en-US" altLang="zh-CN" sz="2800"/>
            </a:p>
          </p:txBody>
        </p:sp>
        <p:sp>
          <p:nvSpPr>
            <p:cNvPr id="129034" name="Rectangle 10"/>
            <p:cNvSpPr>
              <a:spLocks noChangeArrowheads="1"/>
            </p:cNvSpPr>
            <p:nvPr/>
          </p:nvSpPr>
          <p:spPr bwMode="auto">
            <a:xfrm>
              <a:off x="2006" y="3385"/>
              <a:ext cx="1373" cy="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en-US" altLang="zh-CN" sz="2800"/>
                <a:t>PbCl</a:t>
              </a:r>
              <a:r>
                <a:rPr kumimoji="1" lang="en-US" altLang="zh-CN" sz="2800" baseline="-25000"/>
                <a:t>2</a:t>
              </a:r>
              <a:r>
                <a:rPr kumimoji="1" lang="en-US" altLang="zh-CN" sz="2800"/>
                <a:t>↓</a:t>
              </a:r>
              <a:endParaRPr kumimoji="1" lang="en-US" altLang="zh-CN" sz="2800"/>
            </a:p>
            <a:p>
              <a:r>
                <a:rPr kumimoji="1" lang="en-US" altLang="zh-CN" sz="2800"/>
                <a:t>+Cl</a:t>
              </a:r>
              <a:r>
                <a:rPr kumimoji="1" lang="en-US" altLang="zh-CN" sz="2800" baseline="-25000"/>
                <a:t>2</a:t>
              </a:r>
              <a:r>
                <a:rPr kumimoji="1" lang="en-US" altLang="zh-CN" sz="2800"/>
                <a:t>↑</a:t>
              </a:r>
              <a:endParaRPr kumimoji="1" lang="en-US" altLang="zh-CN" sz="2800"/>
            </a:p>
          </p:txBody>
        </p:sp>
        <p:sp>
          <p:nvSpPr>
            <p:cNvPr id="129035" name="Line 11"/>
            <p:cNvSpPr>
              <a:spLocks noChangeShapeType="1"/>
            </p:cNvSpPr>
            <p:nvPr/>
          </p:nvSpPr>
          <p:spPr bwMode="auto">
            <a:xfrm>
              <a:off x="3922" y="2676"/>
              <a:ext cx="0" cy="680"/>
            </a:xfrm>
            <a:prstGeom prst="line">
              <a:avLst/>
            </a:prstGeom>
            <a:noFill/>
            <a:ln w="31750">
              <a:solidFill>
                <a:srgbClr val="11111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036" name="Rectangle 12"/>
            <p:cNvSpPr>
              <a:spLocks noChangeArrowheads="1"/>
            </p:cNvSpPr>
            <p:nvPr/>
          </p:nvSpPr>
          <p:spPr bwMode="auto">
            <a:xfrm>
              <a:off x="3957" y="2819"/>
              <a:ext cx="1406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en-US" altLang="zh-CN" sz="2800"/>
                <a:t>H</a:t>
              </a:r>
              <a:r>
                <a:rPr kumimoji="1" lang="en-US" altLang="zh-CN" sz="2800" baseline="-25000"/>
                <a:t>2</a:t>
              </a:r>
              <a:r>
                <a:rPr kumimoji="1" lang="en-US" altLang="zh-CN" sz="2800"/>
                <a:t>S/ </a:t>
              </a:r>
              <a:r>
                <a:rPr kumimoji="1" lang="en-US" altLang="zh-CN" sz="2800">
                  <a:solidFill>
                    <a:srgbClr val="FF0000"/>
                  </a:solidFill>
                </a:rPr>
                <a:t>CrO</a:t>
              </a:r>
              <a:r>
                <a:rPr kumimoji="1" lang="en-US" altLang="zh-CN" sz="2800" baseline="-25000">
                  <a:solidFill>
                    <a:srgbClr val="FF0000"/>
                  </a:solidFill>
                </a:rPr>
                <a:t>4</a:t>
              </a:r>
              <a:r>
                <a:rPr kumimoji="1" lang="en-US" altLang="zh-CN" sz="2800" baseline="30000">
                  <a:solidFill>
                    <a:srgbClr val="FF0000"/>
                  </a:solidFill>
                </a:rPr>
                <a:t>2-</a:t>
              </a:r>
              <a:endParaRPr kumimoji="1" lang="en-US" altLang="zh-CN" sz="2800" baseline="30000">
                <a:solidFill>
                  <a:srgbClr val="FF0000"/>
                </a:solidFill>
              </a:endParaRPr>
            </a:p>
          </p:txBody>
        </p:sp>
        <p:sp>
          <p:nvSpPr>
            <p:cNvPr id="129037" name="Rectangle 13"/>
            <p:cNvSpPr>
              <a:spLocks noChangeArrowheads="1"/>
            </p:cNvSpPr>
            <p:nvPr/>
          </p:nvSpPr>
          <p:spPr bwMode="auto">
            <a:xfrm>
              <a:off x="3560" y="3342"/>
              <a:ext cx="1542" cy="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en-US" altLang="zh-CN" sz="2800"/>
                <a:t>PbS </a:t>
              </a:r>
              <a:r>
                <a:rPr lang="en-US" altLang="zh-CN" sz="2800"/>
                <a:t>↓(</a:t>
              </a:r>
              <a:r>
                <a:rPr lang="zh-CN" altLang="en-US" sz="2800"/>
                <a:t>黑色</a:t>
              </a:r>
              <a:r>
                <a:rPr lang="en-US" altLang="zh-CN" sz="2800"/>
                <a:t>)</a:t>
              </a:r>
              <a:endParaRPr lang="en-US" altLang="zh-CN" sz="2800"/>
            </a:p>
            <a:p>
              <a:r>
                <a:rPr lang="en-US" altLang="zh-CN" sz="2800">
                  <a:solidFill>
                    <a:srgbClr val="FF0000"/>
                  </a:solidFill>
                </a:rPr>
                <a:t>PbCrO</a:t>
              </a:r>
              <a:r>
                <a:rPr lang="en-US" altLang="zh-CN" sz="2800" baseline="-25000">
                  <a:solidFill>
                    <a:srgbClr val="FF0000"/>
                  </a:solidFill>
                </a:rPr>
                <a:t>4</a:t>
              </a:r>
              <a:r>
                <a:rPr lang="en-US" altLang="zh-CN" sz="2800">
                  <a:solidFill>
                    <a:srgbClr val="FF0000"/>
                  </a:solidFill>
                  <a:sym typeface="Symbol" panose="05050102010706020507" pitchFamily="18" charset="2"/>
                </a:rPr>
                <a:t></a:t>
              </a:r>
              <a:r>
                <a:rPr lang="en-US" altLang="zh-CN" sz="2800">
                  <a:sym typeface="Symbol" panose="05050102010706020507" pitchFamily="18" charset="2"/>
                </a:rPr>
                <a:t> (</a:t>
              </a:r>
              <a:r>
                <a:rPr lang="zh-CN" altLang="en-US" sz="2800">
                  <a:sym typeface="Symbol" panose="05050102010706020507" pitchFamily="18" charset="2"/>
                </a:rPr>
                <a:t>黄</a:t>
              </a:r>
              <a:r>
                <a:rPr lang="en-US" altLang="zh-CN" sz="2800">
                  <a:sym typeface="Symbol" panose="05050102010706020507" pitchFamily="18" charset="2"/>
                </a:rPr>
                <a:t>)</a:t>
              </a:r>
              <a:endParaRPr lang="en-US" altLang="zh-CN" sz="2800" baseline="-25000">
                <a:sym typeface="Symbol" panose="05050102010706020507" pitchFamily="18" charset="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6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6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1" grpId="0"/>
      <p:bldP spid="667652" grpId="0"/>
      <p:bldP spid="66765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2"/>
          <p:cNvSpPr>
            <a:spLocks noChangeArrowheads="1"/>
          </p:cNvSpPr>
          <p:nvPr/>
        </p:nvSpPr>
        <p:spPr bwMode="auto">
          <a:xfrm>
            <a:off x="881063" y="188913"/>
            <a:ext cx="3024187" cy="719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600">
                <a:solidFill>
                  <a:srgbClr val="0000CC"/>
                </a:solidFill>
              </a:rPr>
              <a:t>2. </a:t>
            </a:r>
            <a:r>
              <a:rPr lang="zh-CN" altLang="en-US" sz="3600">
                <a:solidFill>
                  <a:srgbClr val="0000CC"/>
                </a:solidFill>
              </a:rPr>
              <a:t>氢氧化物</a:t>
            </a:r>
            <a:endParaRPr lang="zh-CN" altLang="en-US" sz="3600" baseline="-25000">
              <a:solidFill>
                <a:srgbClr val="0000CC"/>
              </a:solidFill>
            </a:endParaRPr>
          </a:p>
        </p:txBody>
      </p:sp>
      <p:sp>
        <p:nvSpPr>
          <p:cNvPr id="181250" name="Text Box 23"/>
          <p:cNvSpPr txBox="1">
            <a:spLocks noChangeArrowheads="1"/>
          </p:cNvSpPr>
          <p:nvPr/>
        </p:nvSpPr>
        <p:spPr bwMode="auto">
          <a:xfrm>
            <a:off x="1122363" y="915988"/>
            <a:ext cx="74168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 smtClean="0"/>
              <a:t>M(OH)</a:t>
            </a:r>
            <a:r>
              <a:rPr lang="en-US" altLang="zh-CN" sz="2800" baseline="-25000" dirty="0" smtClean="0"/>
              <a:t>n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：由</a:t>
            </a:r>
            <a:r>
              <a:rPr lang="zh-CN" altLang="en-US" sz="2800" dirty="0"/>
              <a:t>对应的盐与碱反应制得</a:t>
            </a:r>
            <a:endParaRPr lang="zh-CN" altLang="en-US" sz="2800" dirty="0"/>
          </a:p>
        </p:txBody>
      </p:sp>
      <p:grpSp>
        <p:nvGrpSpPr>
          <p:cNvPr id="181251" name="Group 37"/>
          <p:cNvGrpSpPr/>
          <p:nvPr/>
        </p:nvGrpSpPr>
        <p:grpSpPr bwMode="auto">
          <a:xfrm>
            <a:off x="755650" y="1755776"/>
            <a:ext cx="8037513" cy="2616200"/>
            <a:chOff x="295" y="1179"/>
            <a:chExt cx="5063" cy="1648"/>
          </a:xfrm>
        </p:grpSpPr>
        <p:sp>
          <p:nvSpPr>
            <p:cNvPr id="181253" name="Line 25"/>
            <p:cNvSpPr>
              <a:spLocks noChangeShapeType="1"/>
            </p:cNvSpPr>
            <p:nvPr/>
          </p:nvSpPr>
          <p:spPr bwMode="auto">
            <a:xfrm>
              <a:off x="1066" y="1525"/>
              <a:ext cx="3674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254" name="Text Box 26"/>
            <p:cNvSpPr txBox="1">
              <a:spLocks noChangeArrowheads="1"/>
            </p:cNvSpPr>
            <p:nvPr/>
          </p:nvSpPr>
          <p:spPr bwMode="auto">
            <a:xfrm>
              <a:off x="2381" y="1179"/>
              <a:ext cx="1044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dirty="0"/>
                <a:t>碱性</a:t>
              </a:r>
              <a:r>
                <a:rPr lang="zh-CN" altLang="en-US" sz="2800" dirty="0" smtClean="0"/>
                <a:t>增强</a:t>
              </a:r>
              <a:endParaRPr lang="zh-CN" altLang="en-US" sz="2800" dirty="0"/>
            </a:p>
          </p:txBody>
        </p:sp>
        <p:sp>
          <p:nvSpPr>
            <p:cNvPr id="181255" name="Text Box 27"/>
            <p:cNvSpPr txBox="1">
              <a:spLocks noChangeArrowheads="1"/>
            </p:cNvSpPr>
            <p:nvPr/>
          </p:nvSpPr>
          <p:spPr bwMode="auto">
            <a:xfrm>
              <a:off x="703" y="1616"/>
              <a:ext cx="4309" cy="7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FF0000"/>
                  </a:solidFill>
                </a:rPr>
                <a:t>Ge(OH)</a:t>
              </a:r>
              <a:r>
                <a:rPr lang="en-US" altLang="zh-CN" sz="2800" baseline="-25000" dirty="0">
                  <a:solidFill>
                    <a:srgbClr val="FF0000"/>
                  </a:solidFill>
                </a:rPr>
                <a:t>4 </a:t>
              </a:r>
              <a:r>
                <a:rPr lang="en-US" altLang="zh-CN" sz="2800" dirty="0">
                  <a:solidFill>
                    <a:srgbClr val="FF0000"/>
                  </a:solidFill>
                </a:rPr>
                <a:t>(</a:t>
              </a:r>
              <a:r>
                <a:rPr lang="zh-CN" altLang="en-US" sz="2800" dirty="0">
                  <a:solidFill>
                    <a:srgbClr val="FF0000"/>
                  </a:solidFill>
                </a:rPr>
                <a:t>棕</a:t>
              </a:r>
              <a:r>
                <a:rPr lang="en-US" altLang="zh-CN" sz="2800" dirty="0">
                  <a:solidFill>
                    <a:srgbClr val="FF0000"/>
                  </a:solidFill>
                </a:rPr>
                <a:t>)</a:t>
              </a:r>
              <a:r>
                <a:rPr lang="en-US" altLang="zh-CN" sz="2800" dirty="0"/>
                <a:t>  Sn(OH)</a:t>
              </a:r>
              <a:r>
                <a:rPr lang="en-US" altLang="zh-CN" sz="2800" baseline="-25000" dirty="0"/>
                <a:t>4</a:t>
              </a:r>
              <a:r>
                <a:rPr lang="en-US" altLang="zh-CN" sz="2800" dirty="0"/>
                <a:t>  (</a:t>
              </a:r>
              <a:r>
                <a:rPr lang="zh-CN" altLang="en-US" sz="2800" dirty="0"/>
                <a:t>白</a:t>
              </a:r>
              <a:r>
                <a:rPr lang="en-US" altLang="zh-CN" sz="2800" dirty="0"/>
                <a:t>)   </a:t>
              </a:r>
              <a:r>
                <a:rPr lang="en-US" altLang="zh-CN" sz="2800" dirty="0" err="1"/>
                <a:t>Pb</a:t>
              </a:r>
              <a:r>
                <a:rPr lang="en-US" altLang="zh-CN" sz="2800" dirty="0"/>
                <a:t>(OH)</a:t>
              </a:r>
              <a:r>
                <a:rPr lang="en-US" altLang="zh-CN" sz="2800" baseline="-25000" dirty="0"/>
                <a:t>4 </a:t>
              </a:r>
              <a:r>
                <a:rPr lang="en-US" altLang="zh-CN" sz="2800" dirty="0"/>
                <a:t>(</a:t>
              </a:r>
              <a:r>
                <a:rPr lang="zh-CN" altLang="en-US" sz="2800" dirty="0"/>
                <a:t>棕</a:t>
              </a:r>
              <a:r>
                <a:rPr lang="en-US" altLang="zh-CN" sz="2800" dirty="0"/>
                <a:t>)</a:t>
              </a:r>
              <a:endParaRPr lang="en-US" altLang="zh-CN" sz="2800" dirty="0"/>
            </a:p>
            <a:p>
              <a:pPr>
                <a:spcBef>
                  <a:spcPct val="50000"/>
                </a:spcBef>
              </a:pPr>
              <a:r>
                <a:rPr lang="en-US" altLang="zh-CN" sz="2800" dirty="0"/>
                <a:t>Ge(OH)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 (</a:t>
              </a:r>
              <a:r>
                <a:rPr lang="zh-CN" altLang="en-US" sz="2800" dirty="0"/>
                <a:t>白</a:t>
              </a:r>
              <a:r>
                <a:rPr lang="en-US" altLang="zh-CN" sz="2800" dirty="0"/>
                <a:t>)  Sn(OH)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  (</a:t>
              </a:r>
              <a:r>
                <a:rPr lang="zh-CN" altLang="en-US" sz="2800" dirty="0"/>
                <a:t>白</a:t>
              </a:r>
              <a:r>
                <a:rPr lang="en-US" altLang="zh-CN" sz="2800" dirty="0"/>
                <a:t>)   </a:t>
              </a:r>
              <a:r>
                <a:rPr lang="en-US" altLang="zh-CN" sz="2800" dirty="0" err="1">
                  <a:solidFill>
                    <a:srgbClr val="0000CC"/>
                  </a:solidFill>
                </a:rPr>
                <a:t>Pb</a:t>
              </a:r>
              <a:r>
                <a:rPr lang="en-US" altLang="zh-CN" sz="2800" dirty="0">
                  <a:solidFill>
                    <a:srgbClr val="0000CC"/>
                  </a:solidFill>
                </a:rPr>
                <a:t>(OH)</a:t>
              </a:r>
              <a:r>
                <a:rPr lang="en-US" altLang="zh-CN" sz="2800" baseline="-25000" dirty="0">
                  <a:solidFill>
                    <a:srgbClr val="0000CC"/>
                  </a:solidFill>
                </a:rPr>
                <a:t>2  </a:t>
              </a:r>
              <a:r>
                <a:rPr lang="en-US" altLang="zh-CN" sz="2800" dirty="0">
                  <a:solidFill>
                    <a:srgbClr val="0000CC"/>
                  </a:solidFill>
                </a:rPr>
                <a:t>(</a:t>
              </a:r>
              <a:r>
                <a:rPr lang="zh-CN" altLang="en-US" sz="2800" dirty="0">
                  <a:solidFill>
                    <a:srgbClr val="0000CC"/>
                  </a:solidFill>
                </a:rPr>
                <a:t>白</a:t>
              </a:r>
              <a:r>
                <a:rPr lang="en-US" altLang="zh-CN" sz="2800" dirty="0">
                  <a:solidFill>
                    <a:srgbClr val="0000CC"/>
                  </a:solidFill>
                </a:rPr>
                <a:t>)</a:t>
              </a:r>
              <a:endParaRPr lang="en-US" altLang="zh-CN" sz="2800" dirty="0">
                <a:solidFill>
                  <a:srgbClr val="0000CC"/>
                </a:solidFill>
              </a:endParaRPr>
            </a:p>
          </p:txBody>
        </p:sp>
        <p:sp>
          <p:nvSpPr>
            <p:cNvPr id="181256" name="Line 29"/>
            <p:cNvSpPr>
              <a:spLocks noChangeShapeType="1"/>
            </p:cNvSpPr>
            <p:nvPr/>
          </p:nvSpPr>
          <p:spPr bwMode="auto">
            <a:xfrm flipH="1">
              <a:off x="885" y="2432"/>
              <a:ext cx="3855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257" name="Text Box 30"/>
            <p:cNvSpPr txBox="1">
              <a:spLocks noChangeArrowheads="1"/>
            </p:cNvSpPr>
            <p:nvPr/>
          </p:nvSpPr>
          <p:spPr bwMode="auto">
            <a:xfrm>
              <a:off x="2200" y="2500"/>
              <a:ext cx="1066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dirty="0"/>
                <a:t>酸性</a:t>
              </a:r>
              <a:r>
                <a:rPr lang="zh-CN" altLang="en-US" sz="2800" dirty="0" smtClean="0"/>
                <a:t>增强</a:t>
              </a:r>
              <a:endParaRPr lang="zh-CN" altLang="en-US" sz="2800" dirty="0"/>
            </a:p>
          </p:txBody>
        </p:sp>
        <p:sp>
          <p:nvSpPr>
            <p:cNvPr id="181258" name="Line 31"/>
            <p:cNvSpPr>
              <a:spLocks noChangeShapeType="1"/>
            </p:cNvSpPr>
            <p:nvPr/>
          </p:nvSpPr>
          <p:spPr bwMode="auto">
            <a:xfrm>
              <a:off x="4967" y="1480"/>
              <a:ext cx="0" cy="907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259" name="Line 32"/>
            <p:cNvSpPr>
              <a:spLocks noChangeShapeType="1"/>
            </p:cNvSpPr>
            <p:nvPr/>
          </p:nvSpPr>
          <p:spPr bwMode="auto">
            <a:xfrm flipV="1">
              <a:off x="703" y="1525"/>
              <a:ext cx="0" cy="998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260" name="Text Box 33"/>
            <p:cNvSpPr txBox="1">
              <a:spLocks noChangeArrowheads="1"/>
            </p:cNvSpPr>
            <p:nvPr/>
          </p:nvSpPr>
          <p:spPr bwMode="auto">
            <a:xfrm>
              <a:off x="5012" y="1434"/>
              <a:ext cx="346" cy="10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/>
                <a:t>碱性增强</a:t>
              </a:r>
              <a:endParaRPr lang="zh-CN" altLang="en-US" sz="2400"/>
            </a:p>
          </p:txBody>
        </p:sp>
        <p:sp>
          <p:nvSpPr>
            <p:cNvPr id="181261" name="Text Box 34"/>
            <p:cNvSpPr txBox="1">
              <a:spLocks noChangeArrowheads="1"/>
            </p:cNvSpPr>
            <p:nvPr/>
          </p:nvSpPr>
          <p:spPr bwMode="auto">
            <a:xfrm>
              <a:off x="295" y="1525"/>
              <a:ext cx="346" cy="10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/>
                <a:t>酸性增强</a:t>
              </a:r>
              <a:endParaRPr lang="zh-CN" altLang="en-US" sz="2400"/>
            </a:p>
          </p:txBody>
        </p:sp>
      </p:grpSp>
      <p:sp>
        <p:nvSpPr>
          <p:cNvPr id="181252" name="Text Box 36"/>
          <p:cNvSpPr txBox="1">
            <a:spLocks noChangeArrowheads="1"/>
          </p:cNvSpPr>
          <p:nvPr/>
        </p:nvSpPr>
        <p:spPr bwMode="auto">
          <a:xfrm>
            <a:off x="1835150" y="4941888"/>
            <a:ext cx="5329138" cy="1160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/>
              <a:t>M(OH)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:  </a:t>
            </a:r>
            <a:r>
              <a:rPr lang="zh-CN" altLang="en-US" sz="2800" dirty="0"/>
              <a:t>两性，与酸</a:t>
            </a:r>
            <a:r>
              <a:rPr lang="en-US" altLang="zh-CN" sz="2800" dirty="0"/>
              <a:t>/</a:t>
            </a:r>
            <a:r>
              <a:rPr lang="zh-CN" altLang="en-US" sz="2800" dirty="0"/>
              <a:t>碱反应</a:t>
            </a:r>
            <a:endParaRPr lang="zh-CN" altLang="en-US" sz="2800" dirty="0"/>
          </a:p>
          <a:p>
            <a:pPr>
              <a:spcBef>
                <a:spcPct val="50000"/>
              </a:spcBef>
            </a:pPr>
            <a:r>
              <a:rPr lang="en-US" altLang="zh-CN" sz="2800" dirty="0"/>
              <a:t>Sn(OH)</a:t>
            </a:r>
            <a:r>
              <a:rPr lang="en-US" altLang="zh-CN" sz="2800" baseline="-25000" dirty="0"/>
              <a:t>2 </a:t>
            </a:r>
            <a:r>
              <a:rPr lang="en-US" altLang="zh-CN" sz="2800" dirty="0"/>
              <a:t>+ </a:t>
            </a:r>
            <a:r>
              <a:rPr lang="en-US" altLang="zh-CN" sz="2800" dirty="0" smtClean="0"/>
              <a:t>2OH</a:t>
            </a:r>
            <a:r>
              <a:rPr lang="en-US" altLang="zh-CN" sz="2800" baseline="30000" dirty="0">
                <a:sym typeface="Symbol" panose="05050102010706020507" pitchFamily="18" charset="2"/>
              </a:rPr>
              <a:t></a:t>
            </a:r>
            <a:r>
              <a:rPr lang="en-US" altLang="zh-CN" sz="2800" baseline="30000" dirty="0"/>
              <a:t> </a:t>
            </a:r>
            <a:r>
              <a:rPr lang="en-US" altLang="zh-CN" sz="2800" dirty="0">
                <a:sym typeface="Wingdings" panose="05000000000000000000" pitchFamily="2" charset="2"/>
              </a:rPr>
              <a:t>  </a:t>
            </a:r>
            <a:r>
              <a:rPr lang="en-US" altLang="zh-CN" sz="2800" dirty="0">
                <a:solidFill>
                  <a:srgbClr val="0000CC"/>
                </a:solidFill>
                <a:sym typeface="Wingdings" panose="05000000000000000000" pitchFamily="2" charset="2"/>
              </a:rPr>
              <a:t>[Sn(OH)</a:t>
            </a:r>
            <a:r>
              <a:rPr lang="en-US" altLang="zh-CN" sz="2800" baseline="-25000" dirty="0">
                <a:solidFill>
                  <a:srgbClr val="0000CC"/>
                </a:solidFill>
                <a:sym typeface="Wingdings" panose="05000000000000000000" pitchFamily="2" charset="2"/>
              </a:rPr>
              <a:t>4</a:t>
            </a:r>
            <a:r>
              <a:rPr lang="en-US" altLang="zh-CN" sz="2800" dirty="0">
                <a:solidFill>
                  <a:srgbClr val="0000CC"/>
                </a:solidFill>
                <a:sym typeface="Wingdings" panose="05000000000000000000" pitchFamily="2" charset="2"/>
              </a:rPr>
              <a:t>]</a:t>
            </a:r>
            <a:r>
              <a:rPr lang="en-US" altLang="zh-CN" sz="2800" baseline="30000" dirty="0">
                <a:solidFill>
                  <a:srgbClr val="0000CC"/>
                </a:solidFill>
                <a:sym typeface="Wingdings" panose="05000000000000000000" pitchFamily="2" charset="2"/>
              </a:rPr>
              <a:t>2</a:t>
            </a:r>
            <a:r>
              <a:rPr lang="en-US" altLang="zh-CN" sz="2800" baseline="30000" dirty="0">
                <a:solidFill>
                  <a:srgbClr val="0000CC"/>
                </a:solidFill>
                <a:sym typeface="Symbol" panose="05050102010706020507" pitchFamily="18" charset="2"/>
              </a:rPr>
              <a:t></a:t>
            </a:r>
            <a:endParaRPr lang="en-US" altLang="zh-CN" sz="2800" dirty="0">
              <a:sym typeface="Symbol" panose="05050102010706020507" pitchFamily="18" charset="2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2A40CF52-DEC8-4560-916C-D05B4C1B9DE9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 dirty="0"/>
              <a:t> </a:t>
            </a:r>
            <a:endParaRPr kumimoji="1" lang="en-US" altLang="zh-CN" sz="1600" b="0" dirty="0">
              <a:ea typeface="ˎ̥"/>
              <a:cs typeface="ˎ̥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6876256" y="3850137"/>
            <a:ext cx="1152128" cy="521840"/>
          </a:xfrm>
          <a:prstGeom prst="wedgeRoundRectCallout">
            <a:avLst>
              <a:gd name="adj1" fmla="val -58005"/>
              <a:gd name="adj2" fmla="val -11290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740946" y="3835896"/>
            <a:ext cx="121543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r>
              <a:rPr kumimoji="1" lang="zh-CN" altLang="en-US" dirty="0" smtClean="0">
                <a:latin typeface="+mn-ea"/>
                <a:ea typeface="+mn-ea"/>
                <a:cs typeface="ˎ̥"/>
              </a:rPr>
              <a:t>两性</a:t>
            </a:r>
            <a:endParaRPr kumimoji="1" lang="en-US" altLang="zh-CN" dirty="0">
              <a:latin typeface="+mn-ea"/>
              <a:ea typeface="+mn-ea"/>
              <a:cs typeface="ˎ̥"/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2115765" y="1706373"/>
            <a:ext cx="1152128" cy="521840"/>
          </a:xfrm>
          <a:prstGeom prst="wedgeRoundRectCallout">
            <a:avLst>
              <a:gd name="adj1" fmla="val -62024"/>
              <a:gd name="adj2" fmla="val 100032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928090" y="1675656"/>
            <a:ext cx="121543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r>
              <a:rPr kumimoji="1" lang="zh-CN" altLang="en-US" dirty="0" smtClean="0">
                <a:latin typeface="+mn-ea"/>
                <a:ea typeface="+mn-ea"/>
                <a:cs typeface="ˎ̥"/>
              </a:rPr>
              <a:t>弱酸</a:t>
            </a:r>
            <a:endParaRPr kumimoji="1" lang="en-US" altLang="zh-CN" dirty="0">
              <a:latin typeface="+mn-ea"/>
              <a:ea typeface="+mn-ea"/>
              <a:cs typeface="ˎ̥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ChangeArrowheads="1"/>
          </p:cNvSpPr>
          <p:nvPr/>
        </p:nvSpPr>
        <p:spPr bwMode="auto">
          <a:xfrm>
            <a:off x="1042988" y="908050"/>
            <a:ext cx="7416800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碱性介质中的 </a:t>
            </a:r>
            <a:r>
              <a:rPr lang="en-US" altLang="zh-CN" dirty="0">
                <a:solidFill>
                  <a:srgbClr val="0000CC"/>
                </a:solidFill>
              </a:rPr>
              <a:t>[Sn(OH)</a:t>
            </a:r>
            <a:r>
              <a:rPr lang="en-US" altLang="zh-CN" baseline="-25000" dirty="0">
                <a:solidFill>
                  <a:srgbClr val="0000CC"/>
                </a:solidFill>
              </a:rPr>
              <a:t>4</a:t>
            </a:r>
            <a:r>
              <a:rPr lang="en-US" altLang="zh-CN" dirty="0">
                <a:solidFill>
                  <a:srgbClr val="0000CC"/>
                </a:solidFill>
              </a:rPr>
              <a:t>]</a:t>
            </a:r>
            <a:r>
              <a:rPr lang="en-US" altLang="zh-CN" baseline="30000" dirty="0">
                <a:solidFill>
                  <a:srgbClr val="0000CC"/>
                </a:solidFill>
              </a:rPr>
              <a:t>2- </a:t>
            </a:r>
            <a:r>
              <a:rPr lang="zh-CN" altLang="en-US" dirty="0">
                <a:solidFill>
                  <a:srgbClr val="0000CC"/>
                </a:solidFill>
              </a:rPr>
              <a:t>可将 </a:t>
            </a:r>
            <a:r>
              <a:rPr lang="en-US" altLang="zh-CN" dirty="0">
                <a:solidFill>
                  <a:srgbClr val="0000CC"/>
                </a:solidFill>
              </a:rPr>
              <a:t>Bi(OH)</a:t>
            </a:r>
            <a:r>
              <a:rPr lang="en-US" altLang="zh-CN" baseline="-25000" dirty="0">
                <a:solidFill>
                  <a:srgbClr val="0000CC"/>
                </a:solidFill>
              </a:rPr>
              <a:t>3</a:t>
            </a:r>
            <a:r>
              <a:rPr lang="en-US" altLang="zh-CN" baseline="-25000" dirty="0"/>
              <a:t> </a:t>
            </a:r>
            <a:r>
              <a:rPr lang="zh-CN" altLang="en-US" dirty="0"/>
              <a:t>还原为</a:t>
            </a:r>
            <a:r>
              <a:rPr lang="zh-CN" altLang="en-US" dirty="0">
                <a:solidFill>
                  <a:srgbClr val="0000CC"/>
                </a:solidFill>
              </a:rPr>
              <a:t>铋</a:t>
            </a:r>
            <a:r>
              <a:rPr lang="en-US" altLang="zh-CN" dirty="0">
                <a:solidFill>
                  <a:srgbClr val="0000CC"/>
                </a:solidFill>
              </a:rPr>
              <a:t>(</a:t>
            </a:r>
            <a:r>
              <a:rPr lang="zh-CN" altLang="en-US" dirty="0">
                <a:solidFill>
                  <a:srgbClr val="0000CC"/>
                </a:solidFill>
              </a:rPr>
              <a:t>黑色</a:t>
            </a:r>
            <a:r>
              <a:rPr lang="en-US" altLang="zh-CN" dirty="0">
                <a:solidFill>
                  <a:srgbClr val="0000CC"/>
                </a:solidFill>
              </a:rPr>
              <a:t>)</a:t>
            </a:r>
            <a:r>
              <a:rPr lang="zh-CN" altLang="en-US" dirty="0"/>
              <a:t>：</a:t>
            </a:r>
            <a:endParaRPr lang="zh-CN" altLang="en-US" dirty="0"/>
          </a:p>
        </p:txBody>
      </p:sp>
      <p:sp>
        <p:nvSpPr>
          <p:cNvPr id="131074" name="Rectangle 3"/>
          <p:cNvSpPr>
            <a:spLocks noChangeArrowheads="1"/>
          </p:cNvSpPr>
          <p:nvPr/>
        </p:nvSpPr>
        <p:spPr bwMode="auto">
          <a:xfrm>
            <a:off x="1116013" y="2565400"/>
            <a:ext cx="7632700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CC"/>
                </a:solidFill>
              </a:rPr>
              <a:t>2 Bi(OH)</a:t>
            </a:r>
            <a:r>
              <a:rPr lang="en-US" altLang="zh-CN" baseline="-25000" dirty="0">
                <a:solidFill>
                  <a:srgbClr val="0000CC"/>
                </a:solidFill>
              </a:rPr>
              <a:t>3 </a:t>
            </a:r>
            <a:r>
              <a:rPr lang="en-US" altLang="zh-CN" dirty="0">
                <a:solidFill>
                  <a:srgbClr val="0000CC"/>
                </a:solidFill>
              </a:rPr>
              <a:t>+ 3 [Sn(OH)</a:t>
            </a:r>
            <a:r>
              <a:rPr lang="en-US" altLang="zh-CN" baseline="-25000" dirty="0">
                <a:solidFill>
                  <a:srgbClr val="0000CC"/>
                </a:solidFill>
              </a:rPr>
              <a:t>4</a:t>
            </a:r>
            <a:r>
              <a:rPr lang="en-US" altLang="zh-CN" dirty="0">
                <a:solidFill>
                  <a:srgbClr val="0000CC"/>
                </a:solidFill>
              </a:rPr>
              <a:t>]</a:t>
            </a:r>
            <a:r>
              <a:rPr lang="en-US" altLang="zh-CN" baseline="30000" dirty="0">
                <a:solidFill>
                  <a:srgbClr val="0000CC"/>
                </a:solidFill>
              </a:rPr>
              <a:t>2-</a:t>
            </a:r>
            <a:endParaRPr lang="en-US" altLang="zh-CN" baseline="30000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aseline="30000" dirty="0">
                <a:solidFill>
                  <a:srgbClr val="0000CC"/>
                </a:solidFill>
              </a:rPr>
              <a:t>                                          </a:t>
            </a:r>
            <a:r>
              <a:rPr lang="zh-CN" altLang="en-US" dirty="0">
                <a:solidFill>
                  <a:srgbClr val="0000CC"/>
                </a:solidFill>
              </a:rPr>
              <a:t>＝ </a:t>
            </a:r>
            <a:r>
              <a:rPr lang="en-US" altLang="zh-CN" dirty="0">
                <a:solidFill>
                  <a:srgbClr val="0000CC"/>
                </a:solidFill>
              </a:rPr>
              <a:t>2 Bi + 3 [Sn(OH)</a:t>
            </a:r>
            <a:r>
              <a:rPr lang="en-US" altLang="zh-CN" baseline="-25000" dirty="0">
                <a:solidFill>
                  <a:srgbClr val="0000CC"/>
                </a:solidFill>
              </a:rPr>
              <a:t>6</a:t>
            </a:r>
            <a:r>
              <a:rPr lang="en-US" altLang="zh-CN" dirty="0">
                <a:solidFill>
                  <a:srgbClr val="0000CC"/>
                </a:solidFill>
              </a:rPr>
              <a:t>]</a:t>
            </a:r>
            <a:r>
              <a:rPr lang="en-US" altLang="zh-CN" baseline="30000" dirty="0">
                <a:solidFill>
                  <a:srgbClr val="0000CC"/>
                </a:solidFill>
              </a:rPr>
              <a:t>2-</a:t>
            </a:r>
            <a:endParaRPr lang="en-US" altLang="zh-CN" baseline="30000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111111"/>
                </a:solidFill>
              </a:rPr>
              <a:t>鉴定溶液中是否有</a:t>
            </a:r>
            <a:r>
              <a:rPr lang="en-US" altLang="zh-CN" dirty="0">
                <a:solidFill>
                  <a:srgbClr val="FF0000"/>
                </a:solidFill>
              </a:rPr>
              <a:t>Bi</a:t>
            </a:r>
            <a:r>
              <a:rPr lang="en-US" altLang="zh-CN" baseline="30000" dirty="0">
                <a:solidFill>
                  <a:srgbClr val="FF0000"/>
                </a:solidFill>
              </a:rPr>
              <a:t>3+</a:t>
            </a:r>
            <a:r>
              <a:rPr lang="zh-CN" altLang="en-US" dirty="0">
                <a:solidFill>
                  <a:srgbClr val="FF0000"/>
                </a:solidFill>
              </a:rPr>
              <a:t>离子</a:t>
            </a:r>
            <a:r>
              <a:rPr lang="zh-CN" altLang="en-US" dirty="0">
                <a:solidFill>
                  <a:srgbClr val="111111"/>
                </a:solidFill>
              </a:rPr>
              <a:t>存在</a:t>
            </a:r>
            <a:r>
              <a:rPr lang="en-US" altLang="zh-CN" dirty="0">
                <a:solidFill>
                  <a:srgbClr val="111111"/>
                </a:solidFill>
              </a:rPr>
              <a:t>.</a:t>
            </a:r>
            <a:endParaRPr lang="en-US" altLang="zh-CN" dirty="0">
              <a:solidFill>
                <a:srgbClr val="111111"/>
              </a:solidFill>
            </a:endParaRPr>
          </a:p>
        </p:txBody>
      </p:sp>
      <p:sp>
        <p:nvSpPr>
          <p:cNvPr id="131075" name="Rectangle 4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47DBAC0A-7C82-400B-9941-5A5CFEE35D27}" type="slidenum">
              <a:rPr kumimoji="1" lang="en-US" altLang="zh-CN" sz="1600" b="0">
                <a:ea typeface="ˎ̥"/>
                <a:cs typeface="ˎ̥"/>
              </a:rPr>
            </a:fld>
            <a:r>
              <a:rPr kumimoji="1" lang="en-US" altLang="zh-CN" sz="1600" b="0">
                <a:ea typeface="ˎ̥"/>
                <a:cs typeface="ˎ̥"/>
              </a:rPr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2988" y="1052512"/>
            <a:ext cx="7850187" cy="53419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Tx/>
            </a:pPr>
            <a:r>
              <a:rPr lang="en-US" altLang="zh-CN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C/Si</a:t>
            </a:r>
            <a:r>
              <a:rPr lang="en-US" altLang="zh-CN" b="1" dirty="0" smtClean="0">
                <a:solidFill>
                  <a:srgbClr val="000000"/>
                </a:solidFill>
                <a:effectLst/>
              </a:rPr>
              <a:t>:   </a:t>
            </a:r>
            <a:r>
              <a:rPr lang="zh-CN" altLang="en-US" b="1" dirty="0" smtClean="0">
                <a:solidFill>
                  <a:srgbClr val="000000"/>
                </a:solidFill>
                <a:effectLst/>
              </a:rPr>
              <a:t>目前</a:t>
            </a:r>
            <a:r>
              <a:rPr lang="zh-CN" altLang="en-US" b="1" dirty="0" smtClean="0">
                <a:solidFill>
                  <a:srgbClr val="000000"/>
                </a:solidFill>
                <a:effectLst/>
              </a:rPr>
              <a:t>只有</a:t>
            </a:r>
            <a:r>
              <a:rPr lang="en-US" altLang="zh-CN" b="1" dirty="0" smtClean="0">
                <a:solidFill>
                  <a:srgbClr val="000000"/>
                </a:solidFill>
                <a:effectLst/>
              </a:rPr>
              <a:t>CX</a:t>
            </a:r>
            <a:r>
              <a:rPr lang="en-US" altLang="zh-CN" b="1" baseline="-25000" dirty="0" smtClean="0">
                <a:solidFill>
                  <a:srgbClr val="000000"/>
                </a:solidFill>
                <a:effectLst/>
              </a:rPr>
              <a:t>4</a:t>
            </a:r>
            <a:r>
              <a:rPr lang="zh-CN" altLang="en-US" b="1" dirty="0" smtClean="0">
                <a:solidFill>
                  <a:srgbClr val="000000"/>
                </a:solidFill>
                <a:effectLst/>
              </a:rPr>
              <a:t>和</a:t>
            </a:r>
            <a:r>
              <a:rPr lang="en-US" altLang="zh-CN" b="1" dirty="0" smtClean="0">
                <a:solidFill>
                  <a:srgbClr val="000000"/>
                </a:solidFill>
                <a:effectLst/>
              </a:rPr>
              <a:t>SiX</a:t>
            </a:r>
            <a:r>
              <a:rPr lang="en-US" altLang="zh-CN" b="1" baseline="-25000" dirty="0" smtClean="0">
                <a:solidFill>
                  <a:srgbClr val="000000"/>
                </a:solidFill>
                <a:effectLst/>
              </a:rPr>
              <a:t>4</a:t>
            </a:r>
            <a:endParaRPr lang="en-US" altLang="zh-CN" b="1" baseline="-25000" dirty="0" smtClean="0">
              <a:solidFill>
                <a:srgbClr val="000000"/>
              </a:solidFill>
              <a:effectLst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Tx/>
            </a:pPr>
            <a:r>
              <a:rPr lang="en-US" altLang="zh-CN" b="1" dirty="0" smtClean="0">
                <a:solidFill>
                  <a:srgbClr val="0000CC"/>
                </a:solidFill>
                <a:effectLst/>
              </a:rPr>
              <a:t>Ge/Sn/</a:t>
            </a:r>
            <a:r>
              <a:rPr lang="en-US" altLang="zh-CN" b="1" dirty="0" err="1" smtClean="0">
                <a:solidFill>
                  <a:srgbClr val="0000CC"/>
                </a:solidFill>
                <a:effectLst/>
              </a:rPr>
              <a:t>Pb</a:t>
            </a:r>
            <a:r>
              <a:rPr lang="zh-CN" altLang="en-US" b="1" dirty="0" smtClean="0">
                <a:solidFill>
                  <a:srgbClr val="000000"/>
                </a:solidFill>
                <a:effectLst/>
              </a:rPr>
              <a:t>：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形成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MX</a:t>
            </a:r>
            <a:r>
              <a:rPr lang="en-US" altLang="zh-CN" b="1" baseline="-25000" dirty="0" smtClean="0">
                <a:solidFill>
                  <a:srgbClr val="0000CC"/>
                </a:solidFill>
                <a:effectLst/>
              </a:rPr>
              <a:t>4</a:t>
            </a:r>
            <a:r>
              <a:rPr lang="zh-CN" altLang="en-US" b="1" dirty="0" smtClean="0">
                <a:solidFill>
                  <a:srgbClr val="0000CC"/>
                </a:solidFill>
                <a:effectLst/>
              </a:rPr>
              <a:t>和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MX</a:t>
            </a:r>
            <a:r>
              <a:rPr lang="en-US" altLang="zh-CN" b="1" baseline="-25000" dirty="0" smtClean="0">
                <a:solidFill>
                  <a:srgbClr val="0000CC"/>
                </a:solidFill>
                <a:effectLst/>
              </a:rPr>
              <a:t>2  </a:t>
            </a:r>
            <a:endParaRPr lang="en-US" altLang="zh-CN" b="1" baseline="-25000" dirty="0">
              <a:solidFill>
                <a:srgbClr val="0000CC"/>
              </a:solidFill>
              <a:effectLst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Tx/>
            </a:pPr>
            <a:r>
              <a:rPr lang="en-US" altLang="zh-CN" b="1" baseline="-250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MX</a:t>
            </a:r>
            <a:r>
              <a:rPr lang="en-US" altLang="zh-CN" b="1" baseline="-25000" dirty="0" smtClean="0">
                <a:solidFill>
                  <a:srgbClr val="0000CC"/>
                </a:solidFill>
                <a:effectLst/>
              </a:rPr>
              <a:t>4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:  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典型共价化合物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, 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熔沸点低、升华</a:t>
            </a:r>
            <a:endParaRPr lang="en-US" altLang="zh-CN" b="1" dirty="0" smtClean="0">
              <a:solidFill>
                <a:srgbClr val="111111"/>
              </a:solidFill>
              <a:effectLst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Tx/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rgbClr val="0000CC"/>
                </a:solidFill>
                <a:effectLst/>
              </a:rPr>
              <a:t>    MX</a:t>
            </a:r>
            <a:r>
              <a:rPr lang="en-US" altLang="zh-CN" b="1" baseline="-25000" dirty="0" smtClean="0">
                <a:solidFill>
                  <a:srgbClr val="0000CC"/>
                </a:solidFill>
                <a:effectLst/>
              </a:rPr>
              <a:t>2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:  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离子化合物、熔点较高</a:t>
            </a:r>
            <a:r>
              <a:rPr lang="zh-CN" altLang="en-US" b="1" dirty="0" smtClean="0">
                <a:effectLst/>
              </a:rPr>
              <a:t>          </a:t>
            </a:r>
            <a:endParaRPr lang="en-US" altLang="zh-CN" b="1" dirty="0" smtClean="0">
              <a:effectLst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Tx/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rgbClr val="0000CC"/>
                </a:solidFill>
                <a:effectLst/>
              </a:rPr>
              <a:t>    </a:t>
            </a:r>
            <a:r>
              <a:rPr lang="zh-CN" altLang="en-US" b="1" dirty="0" smtClean="0">
                <a:solidFill>
                  <a:srgbClr val="0000CC"/>
                </a:solidFill>
                <a:effectLst/>
              </a:rPr>
              <a:t>卤化物易水解，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在过量 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HX 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或 </a:t>
            </a:r>
            <a:r>
              <a:rPr lang="en-US" altLang="zh-CN" b="1" dirty="0" smtClean="0">
                <a:solidFill>
                  <a:srgbClr val="111111"/>
                </a:solidFill>
                <a:effectLst/>
              </a:rPr>
              <a:t>X</a:t>
            </a:r>
            <a:r>
              <a:rPr lang="en-US" altLang="zh-CN" b="1" baseline="30000" dirty="0" smtClean="0">
                <a:solidFill>
                  <a:srgbClr val="111111"/>
                </a:solidFill>
                <a:effectLst/>
              </a:rPr>
              <a:t>-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存在下</a:t>
            </a:r>
            <a:r>
              <a:rPr lang="zh-CN" altLang="en-US" b="1" dirty="0" smtClean="0">
                <a:solidFill>
                  <a:srgbClr val="0000CC"/>
                </a:solidFill>
                <a:effectLst/>
              </a:rPr>
              <a:t>易形成配合物 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(</a:t>
            </a:r>
            <a:r>
              <a:rPr lang="zh-CN" altLang="en-US" b="1" dirty="0" smtClean="0">
                <a:solidFill>
                  <a:srgbClr val="0000CC"/>
                </a:solidFill>
                <a:effectLst/>
              </a:rPr>
              <a:t>如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[SnX</a:t>
            </a:r>
            <a:r>
              <a:rPr lang="en-US" altLang="zh-CN" b="1" baseline="-25000" dirty="0" smtClean="0">
                <a:solidFill>
                  <a:srgbClr val="FF0000"/>
                </a:solidFill>
                <a:effectLst/>
              </a:rPr>
              <a:t>6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]</a:t>
            </a:r>
            <a:r>
              <a:rPr lang="en-US" altLang="zh-CN" b="1" baseline="30000" dirty="0" smtClean="0">
                <a:solidFill>
                  <a:srgbClr val="FF0000"/>
                </a:solidFill>
                <a:effectLst/>
              </a:rPr>
              <a:t>2- 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, [PbCl</a:t>
            </a:r>
            <a:r>
              <a:rPr lang="en-US" altLang="zh-CN" b="1" baseline="-25000" dirty="0" smtClean="0">
                <a:solidFill>
                  <a:srgbClr val="FF0000"/>
                </a:solidFill>
                <a:effectLst/>
              </a:rPr>
              <a:t>4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]</a:t>
            </a:r>
            <a:r>
              <a:rPr lang="en-US" altLang="zh-CN" b="1" baseline="30000" dirty="0" smtClean="0">
                <a:solidFill>
                  <a:srgbClr val="FF0000"/>
                </a:solidFill>
                <a:effectLst/>
              </a:rPr>
              <a:t>2-</a:t>
            </a:r>
            <a:r>
              <a:rPr lang="en-US" altLang="zh-CN" b="1" dirty="0" smtClean="0">
                <a:solidFill>
                  <a:srgbClr val="0000CC"/>
                </a:solidFill>
                <a:effectLst/>
              </a:rPr>
              <a:t>)</a:t>
            </a:r>
            <a:endParaRPr lang="en-US" altLang="zh-CN" b="1" dirty="0" smtClean="0">
              <a:solidFill>
                <a:srgbClr val="0000CC"/>
              </a:solidFill>
              <a:effectLst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rgbClr val="0000FF"/>
                </a:solidFill>
                <a:effectLst/>
              </a:rPr>
              <a:t>     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PbX</a:t>
            </a:r>
            <a:r>
              <a:rPr lang="en-US" altLang="zh-CN" b="1" baseline="-25000" dirty="0" smtClean="0">
                <a:solidFill>
                  <a:srgbClr val="FF0000"/>
                </a:solidFill>
                <a:effectLst/>
              </a:rPr>
              <a:t>4 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(Br/I)</a:t>
            </a:r>
            <a:r>
              <a:rPr lang="zh-CN" altLang="en-US" b="1" dirty="0" smtClean="0">
                <a:solidFill>
                  <a:srgbClr val="111111"/>
                </a:solidFill>
                <a:effectLst/>
              </a:rPr>
              <a:t>：不存在</a:t>
            </a:r>
            <a:endParaRPr lang="zh-CN" altLang="en-US" b="1" dirty="0" smtClean="0">
              <a:solidFill>
                <a:srgbClr val="111111"/>
              </a:solidFill>
              <a:effectLst/>
            </a:endParaRPr>
          </a:p>
        </p:txBody>
      </p:sp>
      <p:sp>
        <p:nvSpPr>
          <p:cNvPr id="132098" name="Rectangle 3"/>
          <p:cNvSpPr>
            <a:spLocks noChangeArrowheads="1"/>
          </p:cNvSpPr>
          <p:nvPr/>
        </p:nvSpPr>
        <p:spPr bwMode="auto">
          <a:xfrm>
            <a:off x="7885113" y="616585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fld id="{8E5C83DD-9475-43CE-9A71-D9187F13F183}" type="slidenum">
              <a:rPr kumimoji="1" lang="en-US" altLang="zh-CN" sz="1600">
                <a:ea typeface="ˎ̥"/>
                <a:cs typeface="ˎ̥"/>
              </a:rPr>
            </a:fld>
            <a:r>
              <a:rPr kumimoji="1" lang="en-US" altLang="zh-CN" sz="1600" b="0"/>
              <a:t> </a:t>
            </a:r>
            <a:endParaRPr kumimoji="1" lang="en-US" altLang="zh-CN" sz="1600" b="0">
              <a:ea typeface="ˎ̥"/>
              <a:cs typeface="ˎ̥"/>
            </a:endParaRPr>
          </a:p>
        </p:txBody>
      </p:sp>
      <p:sp>
        <p:nvSpPr>
          <p:cNvPr id="132099" name="Rectangle 4"/>
          <p:cNvSpPr>
            <a:spLocks noChangeArrowheads="1"/>
          </p:cNvSpPr>
          <p:nvPr/>
        </p:nvSpPr>
        <p:spPr bwMode="auto">
          <a:xfrm>
            <a:off x="914400" y="228600"/>
            <a:ext cx="4176713" cy="679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600" dirty="0">
                <a:solidFill>
                  <a:srgbClr val="111111"/>
                </a:solidFill>
              </a:rPr>
              <a:t>3. </a:t>
            </a:r>
            <a:r>
              <a:rPr lang="zh-CN" altLang="en-US" sz="3600" dirty="0">
                <a:solidFill>
                  <a:srgbClr val="111111"/>
                </a:solidFill>
              </a:rPr>
              <a:t>卤化物 </a:t>
            </a:r>
            <a:r>
              <a:rPr lang="en-US" altLang="zh-CN" sz="3600" dirty="0">
                <a:solidFill>
                  <a:srgbClr val="111111"/>
                </a:solidFill>
              </a:rPr>
              <a:t>MX</a:t>
            </a:r>
            <a:r>
              <a:rPr lang="en-US" altLang="zh-CN" sz="3600" baseline="-25000" dirty="0">
                <a:solidFill>
                  <a:srgbClr val="111111"/>
                </a:solidFill>
              </a:rPr>
              <a:t>4 </a:t>
            </a:r>
            <a:r>
              <a:rPr lang="en-US" altLang="zh-CN" sz="3600" dirty="0">
                <a:solidFill>
                  <a:srgbClr val="111111"/>
                </a:solidFill>
              </a:rPr>
              <a:t>/MX</a:t>
            </a:r>
            <a:r>
              <a:rPr lang="en-US" altLang="zh-CN" sz="3600" baseline="-25000" dirty="0">
                <a:solidFill>
                  <a:srgbClr val="111111"/>
                </a:solidFill>
              </a:rPr>
              <a:t>2</a:t>
            </a:r>
            <a:endParaRPr lang="en-US" altLang="zh-CN" sz="36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">
  <a:themeElements>
    <a:clrScheme name="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2">
      <a:majorFont>
        <a:latin typeface="Times New Roman"/>
        <a:ea typeface="华文楷体"/>
        <a:cs typeface=""/>
      </a:majorFont>
      <a:minorFont>
        <a:latin typeface="Times New Roman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自定义 2">
      <a:majorFont>
        <a:latin typeface="Times New Roman"/>
        <a:ea typeface="华文楷体"/>
        <a:cs typeface=""/>
      </a:majorFont>
      <a:minorFont>
        <a:latin typeface="Times New Roman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0</TotalTime>
  <Words>32085</Words>
  <Application>WPS 演示</Application>
  <PresentationFormat>全屏显示(4:3)</PresentationFormat>
  <Paragraphs>3248</Paragraphs>
  <Slides>213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52</vt:i4>
      </vt:variant>
      <vt:variant>
        <vt:lpstr>幻灯片标题</vt:lpstr>
      </vt:variant>
      <vt:variant>
        <vt:i4>213</vt:i4>
      </vt:variant>
    </vt:vector>
  </HeadingPairs>
  <TitlesOfParts>
    <vt:vector size="287" baseType="lpstr">
      <vt:lpstr>Arial</vt:lpstr>
      <vt:lpstr>宋体</vt:lpstr>
      <vt:lpstr>Wingdings</vt:lpstr>
      <vt:lpstr>Times New Roman</vt:lpstr>
      <vt:lpstr>华文楷体</vt:lpstr>
      <vt:lpstr>楷体_GB2312</vt:lpstr>
      <vt:lpstr>新宋体</vt:lpstr>
      <vt:lpstr>ˎ̥</vt:lpstr>
      <vt:lpstr>Segoe Print</vt:lpstr>
      <vt:lpstr>Symbol</vt:lpstr>
      <vt:lpstr>楷体</vt:lpstr>
      <vt:lpstr>微软雅黑</vt:lpstr>
      <vt:lpstr>Arial Unicode MS</vt:lpstr>
      <vt:lpstr>华文行楷</vt:lpstr>
      <vt:lpstr>华康简黑</vt:lpstr>
      <vt:lpstr>Wingdings 3</vt:lpstr>
      <vt:lpstr>Tahoma</vt:lpstr>
      <vt:lpstr>Symbol</vt:lpstr>
      <vt:lpstr>黑体</vt:lpstr>
      <vt:lpstr>1</vt:lpstr>
      <vt:lpstr>Balance</vt:lpstr>
      <vt:lpstr>默认设计模板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ChemDraw.Document.6.0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ChemDraw.Document.6.0</vt:lpstr>
      <vt:lpstr>ChemDraw.Document.6.0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ChemDraw.Document.5.0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ChemDraw.Document.6.0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9.1 碱金属和碱土金属 s-Block Elements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 氢氧化物</vt:lpstr>
      <vt:lpstr>PowerPoint 演示文稿</vt:lpstr>
      <vt:lpstr>3.  盐类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  配合物</vt:lpstr>
      <vt:lpstr>PowerPoint 演示文稿</vt:lpstr>
      <vt:lpstr>9.2 铝分族金属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9.3 锗分族金属(Ge/Sn/Pb)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9.4 锑分族金属 (Sb/Bi)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2) 化学性质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 卤化物   ZnCl2: 白色固体，熔点低，易溶于酒精、丙酮等有机溶剂；很强的吸水性，在固体盐中溶解度较大 (283 K, 333 g/100 g H2O)； 溶于水形成配位酸，溶解金属氧化物，作为焊接金属的清洗剂和助熔剂。     ZnCl2＋H2O  H[ZnCl2(OH)] FeO+ 2H[ZnCl2(OH)] =Fe[ZnCl2(OH)]2 + H2O  无水ZnCl2: 不可湿法制备</vt:lpstr>
      <vt:lpstr>PowerPoint 演示文稿</vt:lpstr>
      <vt:lpstr>PowerPoint 演示文稿</vt:lpstr>
      <vt:lpstr>PowerPoint 演示文稿</vt:lpstr>
      <vt:lpstr>汞的氯化物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9.6.4 锌族的生物作用</vt:lpstr>
      <vt:lpstr>PowerPoint 演示文稿</vt:lpstr>
    </vt:vector>
  </TitlesOfParts>
  <Company>DAVIDSOFT LTD.CO.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第七章 元素通论</dc:title>
  <dc:creator>Chem</dc:creator>
  <cp:lastModifiedBy>Administrator</cp:lastModifiedBy>
  <cp:revision>606</cp:revision>
  <dcterms:created xsi:type="dcterms:W3CDTF">1998-09-13T10:55:00Z</dcterms:created>
  <dcterms:modified xsi:type="dcterms:W3CDTF">2019-05-16T05:17:46Z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