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86" r:id="rId7"/>
    <p:sldId id="261" r:id="rId8"/>
    <p:sldId id="287" r:id="rId9"/>
    <p:sldId id="295" r:id="rId10"/>
    <p:sldId id="288" r:id="rId11"/>
    <p:sldId id="285" r:id="rId12"/>
    <p:sldId id="292" r:id="rId13"/>
    <p:sldId id="290" r:id="rId14"/>
    <p:sldId id="289" r:id="rId15"/>
    <p:sldId id="291" r:id="rId16"/>
    <p:sldId id="283" r:id="rId17"/>
    <p:sldId id="279" r:id="rId18"/>
    <p:sldId id="263" r:id="rId19"/>
    <p:sldId id="294" r:id="rId20"/>
    <p:sldId id="293" r:id="rId21"/>
    <p:sldId id="265" r:id="rId22"/>
    <p:sldId id="282" r:id="rId23"/>
    <p:sldId id="284" r:id="rId24"/>
    <p:sldId id="296" r:id="rId25"/>
    <p:sldId id="297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Watford DB"/>
      <p:regular r:id="rId33"/>
    </p:embeddedFont>
    <p:embeddedFont>
      <p:font typeface="ＭＳ Ｐゴシック" panose="020B0600070205080204" pitchFamily="34" charset="-128"/>
      <p:regular r:id="rId34"/>
    </p:embeddedFont>
    <p:embeddedFont>
      <p:font typeface="方正兰亭细黑_GBK_M" panose="02010600030101010101" charset="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86531" autoAdjust="0"/>
  </p:normalViewPr>
  <p:slideViewPr>
    <p:cSldViewPr snapToGrid="0">
      <p:cViewPr>
        <p:scale>
          <a:sx n="50" d="100"/>
          <a:sy n="50" d="100"/>
        </p:scale>
        <p:origin x="-348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941A3-4C26-4109-A5F4-C0D34D08630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C5C295-0C52-4F31-8F48-6B569B9FC3B1}">
      <dgm:prSet phldrT="[文本]"/>
      <dgm:spPr/>
      <dgm:t>
        <a:bodyPr/>
        <a:lstStyle/>
        <a:p>
          <a:r>
            <a:rPr lang="zh-CN" altLang="en-US" dirty="0" smtClean="0"/>
            <a:t>语法</a:t>
          </a:r>
          <a:endParaRPr lang="zh-CN" altLang="en-US" dirty="0"/>
        </a:p>
      </dgm:t>
    </dgm:pt>
    <dgm:pt modelId="{2602013F-FA2F-4AD5-A1D3-270153CD98B1}" type="parTrans" cxnId="{C31F42BF-8E0B-4FA8-942C-9EF339B507DE}">
      <dgm:prSet/>
      <dgm:spPr/>
      <dgm:t>
        <a:bodyPr/>
        <a:lstStyle/>
        <a:p>
          <a:endParaRPr lang="zh-CN" altLang="en-US"/>
        </a:p>
      </dgm:t>
    </dgm:pt>
    <dgm:pt modelId="{AAA58E22-0D61-42A5-ADBB-C61525380A72}" type="sibTrans" cxnId="{C31F42BF-8E0B-4FA8-942C-9EF339B507DE}">
      <dgm:prSet/>
      <dgm:spPr/>
      <dgm:t>
        <a:bodyPr/>
        <a:lstStyle/>
        <a:p>
          <a:endParaRPr lang="zh-CN" altLang="en-US"/>
        </a:p>
      </dgm:t>
    </dgm:pt>
    <dgm:pt modelId="{03DA93AD-CCDA-4065-A695-A3DCB2B93271}">
      <dgm:prSet phldrT="[文本]"/>
      <dgm:spPr/>
      <dgm:t>
        <a:bodyPr/>
        <a:lstStyle/>
        <a:p>
          <a:r>
            <a:rPr lang="zh-CN" altLang="en-US" dirty="0" smtClean="0"/>
            <a:t>基础部分</a:t>
          </a:r>
          <a:endParaRPr lang="zh-CN" altLang="en-US" dirty="0"/>
        </a:p>
      </dgm:t>
    </dgm:pt>
    <dgm:pt modelId="{6B1A1473-BF15-45CB-828C-857E30282D27}" type="parTrans" cxnId="{D1C48487-35F0-4F51-BDC9-6C398FA35A7F}">
      <dgm:prSet/>
      <dgm:spPr/>
      <dgm:t>
        <a:bodyPr/>
        <a:lstStyle/>
        <a:p>
          <a:endParaRPr lang="zh-CN" altLang="en-US"/>
        </a:p>
      </dgm:t>
    </dgm:pt>
    <dgm:pt modelId="{DE5A8E74-ACFE-424E-A5CF-5E5697B95165}" type="sibTrans" cxnId="{D1C48487-35F0-4F51-BDC9-6C398FA35A7F}">
      <dgm:prSet/>
      <dgm:spPr/>
      <dgm:t>
        <a:bodyPr/>
        <a:lstStyle/>
        <a:p>
          <a:endParaRPr lang="zh-CN" altLang="en-US"/>
        </a:p>
      </dgm:t>
    </dgm:pt>
    <dgm:pt modelId="{E75197E1-2FF0-4937-91B8-66915DC73D02}">
      <dgm:prSet phldrT="[文本]"/>
      <dgm:spPr/>
      <dgm:t>
        <a:bodyPr/>
        <a:lstStyle/>
        <a:p>
          <a:r>
            <a:rPr lang="zh-CN" altLang="en-US" dirty="0" smtClean="0"/>
            <a:t>深层结构</a:t>
          </a:r>
          <a:endParaRPr lang="zh-CN" altLang="en-US" dirty="0"/>
        </a:p>
      </dgm:t>
    </dgm:pt>
    <dgm:pt modelId="{CF8DEB3C-F4FF-45C7-979D-81F1CDA43203}" type="parTrans" cxnId="{D8E4BD27-8011-4E92-9DAB-74E5F36BA00C}">
      <dgm:prSet/>
      <dgm:spPr/>
      <dgm:t>
        <a:bodyPr/>
        <a:lstStyle/>
        <a:p>
          <a:endParaRPr lang="zh-CN" altLang="en-US"/>
        </a:p>
      </dgm:t>
    </dgm:pt>
    <dgm:pt modelId="{174BDD6A-8DFC-4349-99C3-3C1E20C19094}" type="sibTrans" cxnId="{D8E4BD27-8011-4E92-9DAB-74E5F36BA00C}">
      <dgm:prSet/>
      <dgm:spPr/>
      <dgm:t>
        <a:bodyPr/>
        <a:lstStyle/>
        <a:p>
          <a:endParaRPr lang="zh-CN" altLang="en-US"/>
        </a:p>
      </dgm:t>
    </dgm:pt>
    <dgm:pt modelId="{CBFB030D-8209-4243-9839-AEAE6F71D05A}">
      <dgm:prSet phldrT="[文本]"/>
      <dgm:spPr/>
      <dgm:t>
        <a:bodyPr/>
        <a:lstStyle/>
        <a:p>
          <a:r>
            <a:rPr lang="zh-CN" altLang="en-US" dirty="0" smtClean="0"/>
            <a:t>语义部分</a:t>
          </a:r>
          <a:endParaRPr lang="zh-CN" altLang="en-US" dirty="0"/>
        </a:p>
      </dgm:t>
    </dgm:pt>
    <dgm:pt modelId="{E19A0A4C-0188-4FCB-9779-1FEEBD465782}" type="parTrans" cxnId="{435005B3-1971-4313-9C78-DF3E20B05C83}">
      <dgm:prSet/>
      <dgm:spPr/>
      <dgm:t>
        <a:bodyPr/>
        <a:lstStyle/>
        <a:p>
          <a:endParaRPr lang="zh-CN" altLang="en-US"/>
        </a:p>
      </dgm:t>
    </dgm:pt>
    <dgm:pt modelId="{D0FD1B8C-9471-4E07-86CE-B33D24A66ACA}" type="sibTrans" cxnId="{435005B3-1971-4313-9C78-DF3E20B05C83}">
      <dgm:prSet/>
      <dgm:spPr/>
      <dgm:t>
        <a:bodyPr/>
        <a:lstStyle/>
        <a:p>
          <a:endParaRPr lang="zh-CN" altLang="en-US"/>
        </a:p>
      </dgm:t>
    </dgm:pt>
    <dgm:pt modelId="{282B0515-9C92-40B7-B298-0D2F95A1A636}">
      <dgm:prSet phldrT="[文本]"/>
      <dgm:spPr/>
      <dgm:t>
        <a:bodyPr/>
        <a:lstStyle/>
        <a:p>
          <a:r>
            <a:rPr lang="zh-CN" altLang="en-US" dirty="0" smtClean="0"/>
            <a:t>转换部分</a:t>
          </a:r>
          <a:endParaRPr lang="zh-CN" altLang="en-US" dirty="0"/>
        </a:p>
      </dgm:t>
    </dgm:pt>
    <dgm:pt modelId="{5D0CCE8A-18D5-480C-BC32-6473FC363162}" type="sibTrans" cxnId="{896F72AE-A41B-4848-8A1B-5D23B5A184AB}">
      <dgm:prSet/>
      <dgm:spPr/>
      <dgm:t>
        <a:bodyPr/>
        <a:lstStyle/>
        <a:p>
          <a:endParaRPr lang="zh-CN" altLang="en-US"/>
        </a:p>
      </dgm:t>
    </dgm:pt>
    <dgm:pt modelId="{AFBB142E-8E86-4531-AA63-AEACE9443C72}" type="parTrans" cxnId="{896F72AE-A41B-4848-8A1B-5D23B5A184AB}">
      <dgm:prSet/>
      <dgm:spPr/>
      <dgm:t>
        <a:bodyPr/>
        <a:lstStyle/>
        <a:p>
          <a:endParaRPr lang="zh-CN" altLang="en-US"/>
        </a:p>
      </dgm:t>
    </dgm:pt>
    <dgm:pt modelId="{ACE7A655-9E42-4069-8198-48D4D2F548D8}" type="pres">
      <dgm:prSet presAssocID="{DFC941A3-4C26-4109-A5F4-C0D34D0863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A5E669-7B67-4F76-BA03-B57608438099}" type="pres">
      <dgm:prSet presAssocID="{40C5C295-0C52-4F31-8F48-6B569B9FC3B1}" presName="root1" presStyleCnt="0"/>
      <dgm:spPr/>
    </dgm:pt>
    <dgm:pt modelId="{8786E688-0525-4DF7-8903-F8301FC47731}" type="pres">
      <dgm:prSet presAssocID="{40C5C295-0C52-4F31-8F48-6B569B9FC3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6F03F7E-3781-4EC2-91A7-778767EC69B9}" type="pres">
      <dgm:prSet presAssocID="{40C5C295-0C52-4F31-8F48-6B569B9FC3B1}" presName="level2hierChild" presStyleCnt="0"/>
      <dgm:spPr/>
    </dgm:pt>
    <dgm:pt modelId="{83F8185B-6A08-45DA-AC52-33EAE5E5D75F}" type="pres">
      <dgm:prSet presAssocID="{6B1A1473-BF15-45CB-828C-857E30282D27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13BC63D7-5D61-4798-86C0-54486E310436}" type="pres">
      <dgm:prSet presAssocID="{6B1A1473-BF15-45CB-828C-857E30282D27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83DBB8CA-1594-41A7-AF5F-1458B06AC8D2}" type="pres">
      <dgm:prSet presAssocID="{03DA93AD-CCDA-4065-A695-A3DCB2B93271}" presName="root2" presStyleCnt="0"/>
      <dgm:spPr/>
    </dgm:pt>
    <dgm:pt modelId="{15767D8F-016C-4613-BE69-E2E0D63A5FC0}" type="pres">
      <dgm:prSet presAssocID="{03DA93AD-CCDA-4065-A695-A3DCB2B9327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38A09A1-DD1F-45C1-BE59-89B9EC7B9E57}" type="pres">
      <dgm:prSet presAssocID="{03DA93AD-CCDA-4065-A695-A3DCB2B93271}" presName="level3hierChild" presStyleCnt="0"/>
      <dgm:spPr/>
    </dgm:pt>
    <dgm:pt modelId="{D5DE6509-5F64-4C95-9B41-B44D1CAF47BB}" type="pres">
      <dgm:prSet presAssocID="{CF8DEB3C-F4FF-45C7-979D-81F1CDA43203}" presName="conn2-1" presStyleLbl="parChTrans1D3" presStyleIdx="0" presStyleCnt="1"/>
      <dgm:spPr/>
      <dgm:t>
        <a:bodyPr/>
        <a:lstStyle/>
        <a:p>
          <a:endParaRPr lang="zh-CN" altLang="en-US"/>
        </a:p>
      </dgm:t>
    </dgm:pt>
    <dgm:pt modelId="{86D866B6-F360-4F7F-A327-1FC287A3517D}" type="pres">
      <dgm:prSet presAssocID="{CF8DEB3C-F4FF-45C7-979D-81F1CDA43203}" presName="connTx" presStyleLbl="parChTrans1D3" presStyleIdx="0" presStyleCnt="1"/>
      <dgm:spPr/>
      <dgm:t>
        <a:bodyPr/>
        <a:lstStyle/>
        <a:p>
          <a:endParaRPr lang="zh-CN" altLang="en-US"/>
        </a:p>
      </dgm:t>
    </dgm:pt>
    <dgm:pt modelId="{19C868EC-D954-4314-A909-69F412138238}" type="pres">
      <dgm:prSet presAssocID="{E75197E1-2FF0-4937-91B8-66915DC73D02}" presName="root2" presStyleCnt="0"/>
      <dgm:spPr/>
    </dgm:pt>
    <dgm:pt modelId="{EC95E69E-27BB-49CF-BB53-96D63B47FB77}" type="pres">
      <dgm:prSet presAssocID="{E75197E1-2FF0-4937-91B8-66915DC73D02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9C16A7-C0FB-4FA2-B27B-C6F664B89F46}" type="pres">
      <dgm:prSet presAssocID="{E75197E1-2FF0-4937-91B8-66915DC73D02}" presName="level3hierChild" presStyleCnt="0"/>
      <dgm:spPr/>
    </dgm:pt>
    <dgm:pt modelId="{806342AD-A129-4DFD-BE70-4945217D391D}" type="pres">
      <dgm:prSet presAssocID="{E19A0A4C-0188-4FCB-9779-1FEEBD465782}" presName="conn2-1" presStyleLbl="parChTrans1D4" presStyleIdx="0" presStyleCnt="1"/>
      <dgm:spPr/>
      <dgm:t>
        <a:bodyPr/>
        <a:lstStyle/>
        <a:p>
          <a:endParaRPr lang="zh-CN" altLang="en-US"/>
        </a:p>
      </dgm:t>
    </dgm:pt>
    <dgm:pt modelId="{D2D65559-DE3B-4845-A11D-756231026E03}" type="pres">
      <dgm:prSet presAssocID="{E19A0A4C-0188-4FCB-9779-1FEEBD465782}" presName="connTx" presStyleLbl="parChTrans1D4" presStyleIdx="0" presStyleCnt="1"/>
      <dgm:spPr/>
      <dgm:t>
        <a:bodyPr/>
        <a:lstStyle/>
        <a:p>
          <a:endParaRPr lang="zh-CN" altLang="en-US"/>
        </a:p>
      </dgm:t>
    </dgm:pt>
    <dgm:pt modelId="{8DD538E9-7BC5-4B41-8ADB-16DFE51C5CD1}" type="pres">
      <dgm:prSet presAssocID="{CBFB030D-8209-4243-9839-AEAE6F71D05A}" presName="root2" presStyleCnt="0"/>
      <dgm:spPr/>
    </dgm:pt>
    <dgm:pt modelId="{FFF35BE6-CE3E-425B-BD6A-6AD9F39C5C47}" type="pres">
      <dgm:prSet presAssocID="{CBFB030D-8209-4243-9839-AEAE6F71D05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EF02630-65C4-46C0-8707-6A936E90FEE1}" type="pres">
      <dgm:prSet presAssocID="{CBFB030D-8209-4243-9839-AEAE6F71D05A}" presName="level3hierChild" presStyleCnt="0"/>
      <dgm:spPr/>
    </dgm:pt>
    <dgm:pt modelId="{4DCF81D7-0B9C-4282-98E5-0B430767F738}" type="pres">
      <dgm:prSet presAssocID="{AFBB142E-8E86-4531-AA63-AEACE9443C7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BF438CB8-A5A6-4EBD-88CF-875DDB0C8029}" type="pres">
      <dgm:prSet presAssocID="{AFBB142E-8E86-4531-AA63-AEACE9443C7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7390687-C864-40E7-AE59-81B74E10C986}" type="pres">
      <dgm:prSet presAssocID="{282B0515-9C92-40B7-B298-0D2F95A1A636}" presName="root2" presStyleCnt="0"/>
      <dgm:spPr/>
    </dgm:pt>
    <dgm:pt modelId="{8A6CDF5E-933F-4961-AE72-8963916F4B2B}" type="pres">
      <dgm:prSet presAssocID="{282B0515-9C92-40B7-B298-0D2F95A1A636}" presName="LevelTwoTextNode" presStyleLbl="node2" presStyleIdx="1" presStyleCnt="2" custLinFactNeighborX="74778" custLinFactNeighborY="5536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9B54257-C474-4410-A12E-D64B291F9CFB}" type="pres">
      <dgm:prSet presAssocID="{282B0515-9C92-40B7-B298-0D2F95A1A636}" presName="level3hierChild" presStyleCnt="0"/>
      <dgm:spPr/>
    </dgm:pt>
  </dgm:ptLst>
  <dgm:cxnLst>
    <dgm:cxn modelId="{5917891A-ADB2-4F91-B14A-FC8D7BEB04AF}" type="presOf" srcId="{DFC941A3-4C26-4109-A5F4-C0D34D086304}" destId="{ACE7A655-9E42-4069-8198-48D4D2F548D8}" srcOrd="0" destOrd="0" presId="urn:microsoft.com/office/officeart/2005/8/layout/hierarchy2"/>
    <dgm:cxn modelId="{D8E4BD27-8011-4E92-9DAB-74E5F36BA00C}" srcId="{03DA93AD-CCDA-4065-A695-A3DCB2B93271}" destId="{E75197E1-2FF0-4937-91B8-66915DC73D02}" srcOrd="0" destOrd="0" parTransId="{CF8DEB3C-F4FF-45C7-979D-81F1CDA43203}" sibTransId="{174BDD6A-8DFC-4349-99C3-3C1E20C19094}"/>
    <dgm:cxn modelId="{896F72AE-A41B-4848-8A1B-5D23B5A184AB}" srcId="{40C5C295-0C52-4F31-8F48-6B569B9FC3B1}" destId="{282B0515-9C92-40B7-B298-0D2F95A1A636}" srcOrd="1" destOrd="0" parTransId="{AFBB142E-8E86-4531-AA63-AEACE9443C72}" sibTransId="{5D0CCE8A-18D5-480C-BC32-6473FC363162}"/>
    <dgm:cxn modelId="{7BEA21CB-4B8C-4464-B17B-B8F016B02791}" type="presOf" srcId="{6B1A1473-BF15-45CB-828C-857E30282D27}" destId="{83F8185B-6A08-45DA-AC52-33EAE5E5D75F}" srcOrd="0" destOrd="0" presId="urn:microsoft.com/office/officeart/2005/8/layout/hierarchy2"/>
    <dgm:cxn modelId="{1C91260E-3B3B-4E9D-B502-5A6082378C7A}" type="presOf" srcId="{AFBB142E-8E86-4531-AA63-AEACE9443C72}" destId="{BF438CB8-A5A6-4EBD-88CF-875DDB0C8029}" srcOrd="1" destOrd="0" presId="urn:microsoft.com/office/officeart/2005/8/layout/hierarchy2"/>
    <dgm:cxn modelId="{F6F213FE-5149-458E-A7D0-5B75A6D484EA}" type="presOf" srcId="{40C5C295-0C52-4F31-8F48-6B569B9FC3B1}" destId="{8786E688-0525-4DF7-8903-F8301FC47731}" srcOrd="0" destOrd="0" presId="urn:microsoft.com/office/officeart/2005/8/layout/hierarchy2"/>
    <dgm:cxn modelId="{C31F42BF-8E0B-4FA8-942C-9EF339B507DE}" srcId="{DFC941A3-4C26-4109-A5F4-C0D34D086304}" destId="{40C5C295-0C52-4F31-8F48-6B569B9FC3B1}" srcOrd="0" destOrd="0" parTransId="{2602013F-FA2F-4AD5-A1D3-270153CD98B1}" sibTransId="{AAA58E22-0D61-42A5-ADBB-C61525380A72}"/>
    <dgm:cxn modelId="{0B9E741B-DE7E-49AA-A261-0C9E583E791A}" type="presOf" srcId="{CBFB030D-8209-4243-9839-AEAE6F71D05A}" destId="{FFF35BE6-CE3E-425B-BD6A-6AD9F39C5C47}" srcOrd="0" destOrd="0" presId="urn:microsoft.com/office/officeart/2005/8/layout/hierarchy2"/>
    <dgm:cxn modelId="{0F8B00EE-B090-47E9-9009-0D82A572E833}" type="presOf" srcId="{6B1A1473-BF15-45CB-828C-857E30282D27}" destId="{13BC63D7-5D61-4798-86C0-54486E310436}" srcOrd="1" destOrd="0" presId="urn:microsoft.com/office/officeart/2005/8/layout/hierarchy2"/>
    <dgm:cxn modelId="{65FB6511-933F-43E9-9A09-2535BDD93326}" type="presOf" srcId="{E19A0A4C-0188-4FCB-9779-1FEEBD465782}" destId="{806342AD-A129-4DFD-BE70-4945217D391D}" srcOrd="0" destOrd="0" presId="urn:microsoft.com/office/officeart/2005/8/layout/hierarchy2"/>
    <dgm:cxn modelId="{8934CDEA-8FF1-4FCF-9CBE-D17AA542B50D}" type="presOf" srcId="{282B0515-9C92-40B7-B298-0D2F95A1A636}" destId="{8A6CDF5E-933F-4961-AE72-8963916F4B2B}" srcOrd="0" destOrd="0" presId="urn:microsoft.com/office/officeart/2005/8/layout/hierarchy2"/>
    <dgm:cxn modelId="{C9E86020-E5C1-4B5B-BF52-DDE09103E2AE}" type="presOf" srcId="{AFBB142E-8E86-4531-AA63-AEACE9443C72}" destId="{4DCF81D7-0B9C-4282-98E5-0B430767F738}" srcOrd="0" destOrd="0" presId="urn:microsoft.com/office/officeart/2005/8/layout/hierarchy2"/>
    <dgm:cxn modelId="{EB68CC32-F9E4-4E7C-9D0D-B84FC41E97D1}" type="presOf" srcId="{CF8DEB3C-F4FF-45C7-979D-81F1CDA43203}" destId="{86D866B6-F360-4F7F-A327-1FC287A3517D}" srcOrd="1" destOrd="0" presId="urn:microsoft.com/office/officeart/2005/8/layout/hierarchy2"/>
    <dgm:cxn modelId="{435005B3-1971-4313-9C78-DF3E20B05C83}" srcId="{E75197E1-2FF0-4937-91B8-66915DC73D02}" destId="{CBFB030D-8209-4243-9839-AEAE6F71D05A}" srcOrd="0" destOrd="0" parTransId="{E19A0A4C-0188-4FCB-9779-1FEEBD465782}" sibTransId="{D0FD1B8C-9471-4E07-86CE-B33D24A66ACA}"/>
    <dgm:cxn modelId="{092E0254-5B2E-4C16-A614-609E7B98C0F4}" type="presOf" srcId="{03DA93AD-CCDA-4065-A695-A3DCB2B93271}" destId="{15767D8F-016C-4613-BE69-E2E0D63A5FC0}" srcOrd="0" destOrd="0" presId="urn:microsoft.com/office/officeart/2005/8/layout/hierarchy2"/>
    <dgm:cxn modelId="{C07434FA-D39B-44CF-B826-39E210D4341F}" type="presOf" srcId="{E75197E1-2FF0-4937-91B8-66915DC73D02}" destId="{EC95E69E-27BB-49CF-BB53-96D63B47FB77}" srcOrd="0" destOrd="0" presId="urn:microsoft.com/office/officeart/2005/8/layout/hierarchy2"/>
    <dgm:cxn modelId="{FAA7FEBC-F22F-43AA-916F-8B40AF78FA60}" type="presOf" srcId="{CF8DEB3C-F4FF-45C7-979D-81F1CDA43203}" destId="{D5DE6509-5F64-4C95-9B41-B44D1CAF47BB}" srcOrd="0" destOrd="0" presId="urn:microsoft.com/office/officeart/2005/8/layout/hierarchy2"/>
    <dgm:cxn modelId="{D1C48487-35F0-4F51-BDC9-6C398FA35A7F}" srcId="{40C5C295-0C52-4F31-8F48-6B569B9FC3B1}" destId="{03DA93AD-CCDA-4065-A695-A3DCB2B93271}" srcOrd="0" destOrd="0" parTransId="{6B1A1473-BF15-45CB-828C-857E30282D27}" sibTransId="{DE5A8E74-ACFE-424E-A5CF-5E5697B95165}"/>
    <dgm:cxn modelId="{8DA7D078-82F4-44AD-BE07-713C09A82E9C}" type="presOf" srcId="{E19A0A4C-0188-4FCB-9779-1FEEBD465782}" destId="{D2D65559-DE3B-4845-A11D-756231026E03}" srcOrd="1" destOrd="0" presId="urn:microsoft.com/office/officeart/2005/8/layout/hierarchy2"/>
    <dgm:cxn modelId="{68C70C09-643F-4795-B473-64AFCD1A9427}" type="presParOf" srcId="{ACE7A655-9E42-4069-8198-48D4D2F548D8}" destId="{A0A5E669-7B67-4F76-BA03-B57608438099}" srcOrd="0" destOrd="0" presId="urn:microsoft.com/office/officeart/2005/8/layout/hierarchy2"/>
    <dgm:cxn modelId="{64C280BE-C465-4D0F-823B-957770913A95}" type="presParOf" srcId="{A0A5E669-7B67-4F76-BA03-B57608438099}" destId="{8786E688-0525-4DF7-8903-F8301FC47731}" srcOrd="0" destOrd="0" presId="urn:microsoft.com/office/officeart/2005/8/layout/hierarchy2"/>
    <dgm:cxn modelId="{DFD22050-2D60-4D3B-A42C-51203930592E}" type="presParOf" srcId="{A0A5E669-7B67-4F76-BA03-B57608438099}" destId="{46F03F7E-3781-4EC2-91A7-778767EC69B9}" srcOrd="1" destOrd="0" presId="urn:microsoft.com/office/officeart/2005/8/layout/hierarchy2"/>
    <dgm:cxn modelId="{46A9DF95-4B4B-48CC-97FF-41D0C339509F}" type="presParOf" srcId="{46F03F7E-3781-4EC2-91A7-778767EC69B9}" destId="{83F8185B-6A08-45DA-AC52-33EAE5E5D75F}" srcOrd="0" destOrd="0" presId="urn:microsoft.com/office/officeart/2005/8/layout/hierarchy2"/>
    <dgm:cxn modelId="{F65A6A85-A739-4EAD-AEE9-B42A26464551}" type="presParOf" srcId="{83F8185B-6A08-45DA-AC52-33EAE5E5D75F}" destId="{13BC63D7-5D61-4798-86C0-54486E310436}" srcOrd="0" destOrd="0" presId="urn:microsoft.com/office/officeart/2005/8/layout/hierarchy2"/>
    <dgm:cxn modelId="{3E2BAB05-B966-46F1-8468-EFC24A15D034}" type="presParOf" srcId="{46F03F7E-3781-4EC2-91A7-778767EC69B9}" destId="{83DBB8CA-1594-41A7-AF5F-1458B06AC8D2}" srcOrd="1" destOrd="0" presId="urn:microsoft.com/office/officeart/2005/8/layout/hierarchy2"/>
    <dgm:cxn modelId="{23656B80-EDA0-4354-8D8B-3FDB870D27E0}" type="presParOf" srcId="{83DBB8CA-1594-41A7-AF5F-1458B06AC8D2}" destId="{15767D8F-016C-4613-BE69-E2E0D63A5FC0}" srcOrd="0" destOrd="0" presId="urn:microsoft.com/office/officeart/2005/8/layout/hierarchy2"/>
    <dgm:cxn modelId="{8A770EA6-4A3A-4CBA-A165-3B873E76DAF5}" type="presParOf" srcId="{83DBB8CA-1594-41A7-AF5F-1458B06AC8D2}" destId="{038A09A1-DD1F-45C1-BE59-89B9EC7B9E57}" srcOrd="1" destOrd="0" presId="urn:microsoft.com/office/officeart/2005/8/layout/hierarchy2"/>
    <dgm:cxn modelId="{530033A0-E1ED-460E-8558-2ECB9B496CF2}" type="presParOf" srcId="{038A09A1-DD1F-45C1-BE59-89B9EC7B9E57}" destId="{D5DE6509-5F64-4C95-9B41-B44D1CAF47BB}" srcOrd="0" destOrd="0" presId="urn:microsoft.com/office/officeart/2005/8/layout/hierarchy2"/>
    <dgm:cxn modelId="{19D4DDC3-6B06-4F36-8D63-51A1ACEEC9D0}" type="presParOf" srcId="{D5DE6509-5F64-4C95-9B41-B44D1CAF47BB}" destId="{86D866B6-F360-4F7F-A327-1FC287A3517D}" srcOrd="0" destOrd="0" presId="urn:microsoft.com/office/officeart/2005/8/layout/hierarchy2"/>
    <dgm:cxn modelId="{04170AA5-8F69-48A4-8C77-050C1B18BB9B}" type="presParOf" srcId="{038A09A1-DD1F-45C1-BE59-89B9EC7B9E57}" destId="{19C868EC-D954-4314-A909-69F412138238}" srcOrd="1" destOrd="0" presId="urn:microsoft.com/office/officeart/2005/8/layout/hierarchy2"/>
    <dgm:cxn modelId="{E00226C6-1D27-439E-B3C6-4F8A9E057E3B}" type="presParOf" srcId="{19C868EC-D954-4314-A909-69F412138238}" destId="{EC95E69E-27BB-49CF-BB53-96D63B47FB77}" srcOrd="0" destOrd="0" presId="urn:microsoft.com/office/officeart/2005/8/layout/hierarchy2"/>
    <dgm:cxn modelId="{369282E5-5099-4D82-B400-B442F940AFA0}" type="presParOf" srcId="{19C868EC-D954-4314-A909-69F412138238}" destId="{5C9C16A7-C0FB-4FA2-B27B-C6F664B89F46}" srcOrd="1" destOrd="0" presId="urn:microsoft.com/office/officeart/2005/8/layout/hierarchy2"/>
    <dgm:cxn modelId="{48C3CC50-BC2A-498C-8765-E1E8A81BFA60}" type="presParOf" srcId="{5C9C16A7-C0FB-4FA2-B27B-C6F664B89F46}" destId="{806342AD-A129-4DFD-BE70-4945217D391D}" srcOrd="0" destOrd="0" presId="urn:microsoft.com/office/officeart/2005/8/layout/hierarchy2"/>
    <dgm:cxn modelId="{CD73EEE6-15EC-4412-9FFF-78CF8D67B172}" type="presParOf" srcId="{806342AD-A129-4DFD-BE70-4945217D391D}" destId="{D2D65559-DE3B-4845-A11D-756231026E03}" srcOrd="0" destOrd="0" presId="urn:microsoft.com/office/officeart/2005/8/layout/hierarchy2"/>
    <dgm:cxn modelId="{660212BE-E0F3-47CD-9534-AE910347A96B}" type="presParOf" srcId="{5C9C16A7-C0FB-4FA2-B27B-C6F664B89F46}" destId="{8DD538E9-7BC5-4B41-8ADB-16DFE51C5CD1}" srcOrd="1" destOrd="0" presId="urn:microsoft.com/office/officeart/2005/8/layout/hierarchy2"/>
    <dgm:cxn modelId="{6F478EB2-5381-427F-B689-C22EBBA4AE4F}" type="presParOf" srcId="{8DD538E9-7BC5-4B41-8ADB-16DFE51C5CD1}" destId="{FFF35BE6-CE3E-425B-BD6A-6AD9F39C5C47}" srcOrd="0" destOrd="0" presId="urn:microsoft.com/office/officeart/2005/8/layout/hierarchy2"/>
    <dgm:cxn modelId="{76274A18-1D33-49FE-A819-807994529DF8}" type="presParOf" srcId="{8DD538E9-7BC5-4B41-8ADB-16DFE51C5CD1}" destId="{1EF02630-65C4-46C0-8707-6A936E90FEE1}" srcOrd="1" destOrd="0" presId="urn:microsoft.com/office/officeart/2005/8/layout/hierarchy2"/>
    <dgm:cxn modelId="{75573E8B-10FA-4958-92E9-4DF63E722E4E}" type="presParOf" srcId="{46F03F7E-3781-4EC2-91A7-778767EC69B9}" destId="{4DCF81D7-0B9C-4282-98E5-0B430767F738}" srcOrd="2" destOrd="0" presId="urn:microsoft.com/office/officeart/2005/8/layout/hierarchy2"/>
    <dgm:cxn modelId="{9A623AAF-0A33-4813-B3BF-25A08464686F}" type="presParOf" srcId="{4DCF81D7-0B9C-4282-98E5-0B430767F738}" destId="{BF438CB8-A5A6-4EBD-88CF-875DDB0C8029}" srcOrd="0" destOrd="0" presId="urn:microsoft.com/office/officeart/2005/8/layout/hierarchy2"/>
    <dgm:cxn modelId="{407585E3-D82B-440C-AED7-D62D60C7B671}" type="presParOf" srcId="{46F03F7E-3781-4EC2-91A7-778767EC69B9}" destId="{47390687-C864-40E7-AE59-81B74E10C986}" srcOrd="3" destOrd="0" presId="urn:microsoft.com/office/officeart/2005/8/layout/hierarchy2"/>
    <dgm:cxn modelId="{6CDC9F06-F203-485F-8F9C-2249D42FA97B}" type="presParOf" srcId="{47390687-C864-40E7-AE59-81B74E10C986}" destId="{8A6CDF5E-933F-4961-AE72-8963916F4B2B}" srcOrd="0" destOrd="0" presId="urn:microsoft.com/office/officeart/2005/8/layout/hierarchy2"/>
    <dgm:cxn modelId="{C0329B17-A974-4174-AEA0-4EC59698999E}" type="presParOf" srcId="{47390687-C864-40E7-AE59-81B74E10C986}" destId="{99B54257-C474-4410-A12E-D64B291F9C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6E688-0525-4DF7-8903-F8301FC47731}">
      <dsp:nvSpPr>
        <dsp:cNvPr id="0" name=""/>
        <dsp:cNvSpPr/>
      </dsp:nvSpPr>
      <dsp:spPr>
        <a:xfrm>
          <a:off x="423" y="1578173"/>
          <a:ext cx="1419601" cy="7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语法</a:t>
          </a:r>
          <a:endParaRPr lang="zh-CN" altLang="en-US" sz="2600" kern="1200" dirty="0"/>
        </a:p>
      </dsp:txBody>
      <dsp:txXfrm>
        <a:off x="21212" y="1598962"/>
        <a:ext cx="1378023" cy="668222"/>
      </dsp:txXfrm>
    </dsp:sp>
    <dsp:sp modelId="{83F8185B-6A08-45DA-AC52-33EAE5E5D75F}">
      <dsp:nvSpPr>
        <dsp:cNvPr id="0" name=""/>
        <dsp:cNvSpPr/>
      </dsp:nvSpPr>
      <dsp:spPr>
        <a:xfrm rot="19457599">
          <a:off x="1354296" y="1712482"/>
          <a:ext cx="699297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699297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86462" y="1711523"/>
        <a:ext cx="34964" cy="34964"/>
      </dsp:txXfrm>
    </dsp:sp>
    <dsp:sp modelId="{15767D8F-016C-4613-BE69-E2E0D63A5FC0}">
      <dsp:nvSpPr>
        <dsp:cNvPr id="0" name=""/>
        <dsp:cNvSpPr/>
      </dsp:nvSpPr>
      <dsp:spPr>
        <a:xfrm>
          <a:off x="1987865" y="1170038"/>
          <a:ext cx="1419601" cy="7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基础部分</a:t>
          </a:r>
          <a:endParaRPr lang="zh-CN" altLang="en-US" sz="2600" kern="1200" dirty="0"/>
        </a:p>
      </dsp:txBody>
      <dsp:txXfrm>
        <a:off x="2008654" y="1190827"/>
        <a:ext cx="1378023" cy="668222"/>
      </dsp:txXfrm>
    </dsp:sp>
    <dsp:sp modelId="{D5DE6509-5F64-4C95-9B41-B44D1CAF47BB}">
      <dsp:nvSpPr>
        <dsp:cNvPr id="0" name=""/>
        <dsp:cNvSpPr/>
      </dsp:nvSpPr>
      <dsp:spPr>
        <a:xfrm>
          <a:off x="3407466" y="1508415"/>
          <a:ext cx="567840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567840" y="1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677190" y="1510742"/>
        <a:ext cx="28392" cy="28392"/>
      </dsp:txXfrm>
    </dsp:sp>
    <dsp:sp modelId="{EC95E69E-27BB-49CF-BB53-96D63B47FB77}">
      <dsp:nvSpPr>
        <dsp:cNvPr id="0" name=""/>
        <dsp:cNvSpPr/>
      </dsp:nvSpPr>
      <dsp:spPr>
        <a:xfrm>
          <a:off x="3975307" y="1170038"/>
          <a:ext cx="1419601" cy="7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深层结构</a:t>
          </a:r>
          <a:endParaRPr lang="zh-CN" altLang="en-US" sz="2600" kern="1200" dirty="0"/>
        </a:p>
      </dsp:txBody>
      <dsp:txXfrm>
        <a:off x="3996096" y="1190827"/>
        <a:ext cx="1378023" cy="668222"/>
      </dsp:txXfrm>
    </dsp:sp>
    <dsp:sp modelId="{806342AD-A129-4DFD-BE70-4945217D391D}">
      <dsp:nvSpPr>
        <dsp:cNvPr id="0" name=""/>
        <dsp:cNvSpPr/>
      </dsp:nvSpPr>
      <dsp:spPr>
        <a:xfrm>
          <a:off x="5394908" y="1508415"/>
          <a:ext cx="567840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567840" y="165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664632" y="1510742"/>
        <a:ext cx="28392" cy="28392"/>
      </dsp:txXfrm>
    </dsp:sp>
    <dsp:sp modelId="{FFF35BE6-CE3E-425B-BD6A-6AD9F39C5C47}">
      <dsp:nvSpPr>
        <dsp:cNvPr id="0" name=""/>
        <dsp:cNvSpPr/>
      </dsp:nvSpPr>
      <dsp:spPr>
        <a:xfrm>
          <a:off x="5962748" y="1170038"/>
          <a:ext cx="1419601" cy="7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语义部分</a:t>
          </a:r>
          <a:endParaRPr lang="zh-CN" altLang="en-US" sz="2600" kern="1200" dirty="0"/>
        </a:p>
      </dsp:txBody>
      <dsp:txXfrm>
        <a:off x="5983537" y="1190827"/>
        <a:ext cx="1378023" cy="668222"/>
      </dsp:txXfrm>
    </dsp:sp>
    <dsp:sp modelId="{4DCF81D7-0B9C-4282-98E5-0B430767F738}">
      <dsp:nvSpPr>
        <dsp:cNvPr id="0" name=""/>
        <dsp:cNvSpPr/>
      </dsp:nvSpPr>
      <dsp:spPr>
        <a:xfrm rot="1570956">
          <a:off x="1326873" y="2317122"/>
          <a:ext cx="1815693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1815693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2189327" y="2288254"/>
        <a:ext cx="90784" cy="90784"/>
      </dsp:txXfrm>
    </dsp:sp>
    <dsp:sp modelId="{8A6CDF5E-933F-4961-AE72-8963916F4B2B}">
      <dsp:nvSpPr>
        <dsp:cNvPr id="0" name=""/>
        <dsp:cNvSpPr/>
      </dsp:nvSpPr>
      <dsp:spPr>
        <a:xfrm>
          <a:off x="3049414" y="2379318"/>
          <a:ext cx="1419601" cy="70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转换部分</a:t>
          </a:r>
          <a:endParaRPr lang="zh-CN" altLang="en-US" sz="2600" kern="1200" dirty="0"/>
        </a:p>
      </dsp:txBody>
      <dsp:txXfrm>
        <a:off x="3070203" y="2400107"/>
        <a:ext cx="1378023" cy="66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6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有了一条条语类规则就能够画出一棵棵这样倒长的树。在树上的每一个分叉处被称为节点（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）树形图直观易懂，便于给句法关系下定义。从上面的树形图看，</a:t>
            </a:r>
            <a:r>
              <a:rPr lang="en-US" altLang="zh-CN" dirty="0" smtClean="0"/>
              <a:t>S(</a:t>
            </a:r>
            <a:r>
              <a:rPr lang="zh-CN" altLang="en-US" dirty="0" smtClean="0"/>
              <a:t>句子</a:t>
            </a:r>
            <a:r>
              <a:rPr lang="en-US" altLang="zh-CN" dirty="0" smtClean="0"/>
              <a:t>)</a:t>
            </a:r>
            <a:r>
              <a:rPr lang="zh-CN" altLang="en-US" dirty="0" smtClean="0"/>
              <a:t>是最大的节点，它直接统辖着</a:t>
            </a:r>
            <a:r>
              <a:rPr lang="en-US" altLang="zh-CN" dirty="0" smtClean="0"/>
              <a:t>NP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VP</a:t>
            </a:r>
            <a:r>
              <a:rPr lang="zh-CN" altLang="en-US" dirty="0" smtClean="0"/>
              <a:t>这两个节点，并且统辖其他所有节点。借用亲属关系来描述，</a:t>
            </a:r>
            <a:r>
              <a:rPr lang="en-US" altLang="zh-CN" dirty="0" smtClean="0"/>
              <a:t>S</a:t>
            </a:r>
            <a:r>
              <a:rPr lang="zh-CN" altLang="en-US" dirty="0" smtClean="0"/>
              <a:t>是母亲节点，</a:t>
            </a:r>
            <a:r>
              <a:rPr lang="en-US" altLang="zh-CN" dirty="0" smtClean="0"/>
              <a:t>NP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VP</a:t>
            </a:r>
            <a:r>
              <a:rPr lang="zh-CN" altLang="en-US" dirty="0" smtClean="0"/>
              <a:t>是</a:t>
            </a:r>
            <a:r>
              <a:rPr lang="en-US" altLang="zh-CN" dirty="0" smtClean="0"/>
              <a:t>S</a:t>
            </a:r>
            <a:r>
              <a:rPr lang="zh-CN" altLang="en-US" dirty="0" smtClean="0"/>
              <a:t>的女儿节点，</a:t>
            </a:r>
            <a:r>
              <a:rPr lang="en-US" altLang="zh-CN" dirty="0" smtClean="0"/>
              <a:t>NP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VP</a:t>
            </a:r>
            <a:r>
              <a:rPr lang="zh-CN" altLang="en-US" dirty="0" smtClean="0"/>
              <a:t>是姐妹节点，以此类推，</a:t>
            </a:r>
            <a:r>
              <a:rPr lang="en-US" altLang="zh-CN" dirty="0" smtClean="0"/>
              <a:t>NP</a:t>
            </a:r>
            <a:r>
              <a:rPr lang="zh-CN" altLang="en-US" dirty="0" smtClean="0"/>
              <a:t>和</a:t>
            </a:r>
            <a:r>
              <a:rPr lang="en-US" altLang="zh-CN" dirty="0" smtClean="0"/>
              <a:t>VP</a:t>
            </a:r>
            <a:r>
              <a:rPr lang="zh-CN" altLang="en-US" dirty="0" smtClean="0"/>
              <a:t>也有自己的女儿节点，它们各自统辖下的平行节点也是姐妹节点。每两个节点之间存在着上下或先后的关系：位于上层的节点居高，位于左边的节点领先。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3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第二部分是乔姆斯基生成语法的前期发展部分。</a:t>
            </a:r>
            <a:endParaRPr lang="en-US" altLang="zh-CN" dirty="0" smtClean="0"/>
          </a:p>
          <a:p>
            <a:r>
              <a:rPr lang="zh-CN" altLang="en-US" dirty="0" smtClean="0"/>
              <a:t>经过不断研究，生成语法规则越来越丰富，规则系统也越来越复杂，结果是有利于描写，却不利于解释，不利于说明儿童怎么掌握语法。为了解决这个矛盾，乔姆斯基从</a:t>
            </a:r>
            <a:r>
              <a:rPr lang="en-US" altLang="zh-CN" dirty="0" smtClean="0"/>
              <a:t>70</a:t>
            </a:r>
            <a:r>
              <a:rPr lang="zh-CN" altLang="en-US" dirty="0" smtClean="0"/>
              <a:t>年代起另辟蹊径。他认为，语法能力体现在辨别哪些句子合格，哪些句子不合格上，想要反映这种能力，不一定靠假设具体的规则来生成一切合格的句子，也可以靠假设更概括的原则来排除那些不合格的句子。他觉得，掌握语法主要是掌握一些抽象的原则，于是他逐步转而深入研究什么是原则，原则有什么作用，有什么特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3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即上面所说的深层结构与表层结构。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3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21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37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例如</a:t>
            </a:r>
            <a:r>
              <a:rPr lang="en-US" altLang="zh-CN" dirty="0" smtClean="0"/>
              <a:t>"</a:t>
            </a:r>
            <a:r>
              <a:rPr lang="zh-CN" altLang="en-US" dirty="0" smtClean="0"/>
              <a:t>他不怕生病</a:t>
            </a:r>
            <a:r>
              <a:rPr lang="en-US" altLang="zh-CN" dirty="0" smtClean="0"/>
              <a:t>"</a:t>
            </a:r>
            <a:r>
              <a:rPr lang="zh-CN" altLang="en-US" dirty="0" smtClean="0"/>
              <a:t>可以改说成</a:t>
            </a:r>
            <a:r>
              <a:rPr lang="en-US" altLang="zh-CN" dirty="0" smtClean="0"/>
              <a:t>"</a:t>
            </a:r>
            <a:r>
              <a:rPr lang="zh-CN" altLang="en-US" dirty="0" smtClean="0"/>
              <a:t>生病，他不怕</a:t>
            </a:r>
            <a:r>
              <a:rPr lang="en-US" altLang="zh-CN" dirty="0" smtClean="0"/>
              <a:t>"</a:t>
            </a:r>
            <a:r>
              <a:rPr lang="zh-CN" altLang="en-US" dirty="0" smtClean="0"/>
              <a:t>，但是</a:t>
            </a:r>
            <a:r>
              <a:rPr lang="en-US" altLang="zh-CN" dirty="0" smtClean="0"/>
              <a:t>"</a:t>
            </a:r>
            <a:r>
              <a:rPr lang="zh-CN" altLang="en-US" dirty="0" smtClean="0"/>
              <a:t>他因为生病没有来</a:t>
            </a:r>
            <a:r>
              <a:rPr lang="en-US" altLang="zh-CN" dirty="0" smtClean="0"/>
              <a:t>"</a:t>
            </a:r>
            <a:r>
              <a:rPr lang="zh-CN" altLang="en-US" dirty="0" smtClean="0"/>
              <a:t>不可改为</a:t>
            </a:r>
            <a:r>
              <a:rPr lang="en-US" altLang="zh-CN" dirty="0" smtClean="0"/>
              <a:t>"</a:t>
            </a:r>
            <a:r>
              <a:rPr lang="zh-CN" altLang="en-US" dirty="0" smtClean="0"/>
              <a:t>生病，他因为没有来</a:t>
            </a:r>
            <a:r>
              <a:rPr lang="en-US" altLang="zh-CN" dirty="0" smtClean="0"/>
              <a:t>"</a:t>
            </a:r>
            <a:r>
              <a:rPr lang="zh-CN" altLang="en-US" dirty="0" smtClean="0"/>
              <a:t>。这是因为前一句虽把</a:t>
            </a:r>
            <a:r>
              <a:rPr lang="en-US" altLang="zh-CN" dirty="0" smtClean="0"/>
              <a:t>"</a:t>
            </a:r>
            <a:r>
              <a:rPr lang="zh-CN" altLang="en-US" dirty="0" smtClean="0"/>
              <a:t>生病</a:t>
            </a:r>
            <a:r>
              <a:rPr lang="en-US" altLang="zh-CN" dirty="0" smtClean="0"/>
              <a:t>"</a:t>
            </a:r>
            <a:r>
              <a:rPr lang="zh-CN" altLang="en-US" dirty="0" smtClean="0"/>
              <a:t>提前，动词</a:t>
            </a:r>
            <a:r>
              <a:rPr lang="en-US" altLang="zh-CN" dirty="0" smtClean="0"/>
              <a:t>"</a:t>
            </a:r>
            <a:r>
              <a:rPr lang="zh-CN" altLang="en-US" dirty="0" smtClean="0"/>
              <a:t>怕</a:t>
            </a:r>
            <a:r>
              <a:rPr lang="en-US" altLang="zh-CN" dirty="0" smtClean="0"/>
              <a:t>"</a:t>
            </a:r>
            <a:r>
              <a:rPr lang="zh-CN" altLang="en-US" dirty="0" smtClean="0"/>
              <a:t>能够管住后面的</a:t>
            </a:r>
            <a:r>
              <a:rPr lang="en-US" altLang="zh-CN" dirty="0" smtClean="0"/>
              <a:t>"</a:t>
            </a:r>
            <a:r>
              <a:rPr lang="zh-CN" altLang="en-US" dirty="0" smtClean="0"/>
              <a:t>空位</a:t>
            </a:r>
            <a:r>
              <a:rPr lang="en-US" altLang="zh-CN" dirty="0" smtClean="0"/>
              <a:t>"</a:t>
            </a:r>
            <a:r>
              <a:rPr lang="zh-CN" altLang="en-US" dirty="0" smtClean="0"/>
              <a:t>，后一句把</a:t>
            </a:r>
            <a:r>
              <a:rPr lang="en-US" altLang="zh-CN" dirty="0" smtClean="0"/>
              <a:t>"</a:t>
            </a:r>
            <a:r>
              <a:rPr lang="zh-CN" altLang="en-US" dirty="0" smtClean="0"/>
              <a:t>生病</a:t>
            </a:r>
            <a:r>
              <a:rPr lang="en-US" altLang="zh-CN" dirty="0" smtClean="0"/>
              <a:t>"</a:t>
            </a:r>
            <a:r>
              <a:rPr lang="zh-CN" altLang="en-US" dirty="0" smtClean="0"/>
              <a:t>提前，介词</a:t>
            </a:r>
            <a:r>
              <a:rPr lang="en-US" altLang="zh-CN" dirty="0" smtClean="0"/>
              <a:t>"</a:t>
            </a:r>
            <a:r>
              <a:rPr lang="zh-CN" altLang="en-US" dirty="0" smtClean="0"/>
              <a:t>因为</a:t>
            </a:r>
            <a:r>
              <a:rPr lang="en-US" altLang="zh-CN" dirty="0" smtClean="0"/>
              <a:t>"</a:t>
            </a:r>
            <a:r>
              <a:rPr lang="zh-CN" altLang="en-US" dirty="0" smtClean="0"/>
              <a:t>就管不住后面的</a:t>
            </a:r>
            <a:r>
              <a:rPr lang="en-US" altLang="zh-CN" dirty="0" smtClean="0"/>
              <a:t>"</a:t>
            </a:r>
            <a:r>
              <a:rPr lang="zh-CN" altLang="en-US" dirty="0" smtClean="0"/>
              <a:t>空位</a:t>
            </a:r>
            <a:r>
              <a:rPr lang="en-US" altLang="zh-CN" dirty="0" smtClean="0"/>
              <a:t>"</a:t>
            </a:r>
            <a:r>
              <a:rPr lang="zh-CN" altLang="en-US" dirty="0" smtClean="0"/>
              <a:t>了。这种空位他认为在语法上属于</a:t>
            </a:r>
            <a:r>
              <a:rPr lang="en-US" altLang="zh-CN" dirty="0" smtClean="0"/>
              <a:t>"</a:t>
            </a:r>
            <a:r>
              <a:rPr lang="zh-CN" altLang="en-US" dirty="0" smtClean="0"/>
              <a:t>空语类</a:t>
            </a:r>
            <a:r>
              <a:rPr lang="en-US" altLang="zh-CN" dirty="0" smtClean="0"/>
              <a:t>",</a:t>
            </a:r>
            <a:r>
              <a:rPr lang="zh-CN" altLang="en-US" dirty="0" smtClean="0"/>
              <a:t>它必须受到严格控制</a:t>
            </a:r>
            <a:r>
              <a:rPr lang="en-US" altLang="zh-CN" dirty="0" smtClean="0"/>
              <a:t>,</a:t>
            </a:r>
            <a:r>
              <a:rPr lang="zh-CN" altLang="en-US" dirty="0" smtClean="0"/>
              <a:t>否则就不成句。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小张说小李批评了他自己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中</a:t>
            </a:r>
            <a:r>
              <a:rPr lang="en-US" altLang="zh-CN" dirty="0" smtClean="0"/>
              <a:t>,“</a:t>
            </a:r>
            <a:r>
              <a:rPr lang="zh-CN" altLang="en-US" dirty="0" smtClean="0"/>
              <a:t>他自己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指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小李</a:t>
            </a:r>
            <a:r>
              <a:rPr lang="en-US" altLang="zh-CN" dirty="0" smtClean="0"/>
              <a:t>”,</a:t>
            </a:r>
            <a:r>
              <a:rPr lang="zh-CN" altLang="en-US" dirty="0" smtClean="0"/>
              <a:t>不指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小张</a:t>
            </a:r>
            <a:r>
              <a:rPr lang="en-US" altLang="zh-CN" dirty="0" smtClean="0"/>
              <a:t>”;</a:t>
            </a:r>
            <a:r>
              <a:rPr lang="zh-CN" altLang="en-US" dirty="0" smtClean="0"/>
              <a:t>而在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小张说小李批评了他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“</a:t>
            </a:r>
            <a:r>
              <a:rPr lang="zh-CN" altLang="en-US" dirty="0" smtClean="0"/>
              <a:t>他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可以指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小张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，不能指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小李</a:t>
            </a:r>
            <a:r>
              <a:rPr lang="en-US" altLang="zh-CN" dirty="0" smtClean="0"/>
              <a:t>”</a:t>
            </a:r>
            <a:r>
              <a:rPr lang="zh-CN" altLang="en-US" dirty="0" smtClean="0"/>
              <a:t>。这是因为</a:t>
            </a:r>
            <a:r>
              <a:rPr lang="en-US" altLang="zh-CN" dirty="0" smtClean="0"/>
              <a:t>“</a:t>
            </a:r>
            <a:r>
              <a:rPr lang="zh-CN" altLang="en-US" dirty="0" smtClean="0"/>
              <a:t>他自己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所指的对象必须约束在一定的范围之内，而</a:t>
            </a:r>
            <a:r>
              <a:rPr lang="en-US" altLang="zh-CN" dirty="0" smtClean="0"/>
              <a:t>“</a:t>
            </a:r>
            <a:r>
              <a:rPr lang="zh-CN" altLang="en-US" dirty="0" smtClean="0"/>
              <a:t>他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所指的对象则不在此范围之内。</a:t>
            </a:r>
            <a:r>
              <a:rPr lang="zh-CN" altLang="en-US" sz="1400" b="1" dirty="0" smtClean="0"/>
              <a:t>这个把语义解释加以限制的原则叫做约束。这种对句子结构加以限制的原则叫做管辖</a:t>
            </a:r>
            <a:r>
              <a:rPr lang="ja-JP" altLang="en-US" sz="1400" b="1" dirty="0" smtClean="0"/>
              <a:t>。</a:t>
            </a:r>
            <a:endParaRPr lang="en-US" altLang="ja-JP" sz="14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9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8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6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0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生成语法认为：语言是受规则支配的体系，人具有天生的语言习得机制和语言能力。人类使用语言不是靠机械模仿和记忆，而是不断理解、掌握语言规则、举一反三的创造性的运用语言的过程。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乔姆斯基认为语言是某种天赋，儿童天生就具有一种学习语言的能力，就是将“有限的词汇和语法规则”转换成“无限句子”的能力。</a:t>
            </a:r>
            <a:endParaRPr lang="zh-CN" altLang="en-US" dirty="0" smtClean="0"/>
          </a:p>
          <a:p>
            <a:r>
              <a:rPr lang="zh-CN" altLang="en-US" dirty="0" smtClean="0"/>
              <a:t>生成语法的主要观点是：人在有限的生命中不可能听到或看到无限多的句子，但人们可以听懂和说出该语言的无数句子，说明学习语言不是一句句学会的。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上图也是转换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成语法的理论内容的示意图：语法主要包括基础和转换两个部分，基础部分生成深层结构，深层结构通过转换得到表层结构，语义部分属于深层结构，它为深层结构作出语义解释。语音部分属于表层结构并为表层结构作出语音解释。</a:t>
            </a:r>
            <a:endParaRPr lang="en-US" altLang="zh-CN" dirty="0" smtClean="0"/>
          </a:p>
          <a:p>
            <a:r>
              <a:rPr lang="zh-CN" altLang="en-US" dirty="0" smtClean="0"/>
              <a:t>表层结构就是我们看到的句子结构。比如说：</a:t>
            </a:r>
            <a:endParaRPr lang="en-US" altLang="zh-CN" dirty="0" smtClean="0"/>
          </a:p>
          <a:p>
            <a:r>
              <a:rPr lang="zh-CN" altLang="en-US" dirty="0" smtClean="0"/>
              <a:t>花瓶被他打碎了。</a:t>
            </a:r>
            <a:endParaRPr lang="en-US" altLang="zh-CN" dirty="0" smtClean="0"/>
          </a:p>
          <a:p>
            <a:r>
              <a:rPr lang="zh-CN" altLang="en-US" dirty="0" smtClean="0"/>
              <a:t>深层结构就是从这个句子中能找出来的以不同词为主体的叙述结构，比如上面句子的深层结构就是：</a:t>
            </a:r>
            <a:endParaRPr lang="en-US" altLang="zh-CN" dirty="0" smtClean="0"/>
          </a:p>
          <a:p>
            <a:r>
              <a:rPr lang="zh-CN" altLang="en-US" dirty="0" smtClean="0"/>
              <a:t>他打碎了花瓶。</a:t>
            </a:r>
            <a:r>
              <a:rPr lang="en-US" altLang="zh-CN" dirty="0" smtClean="0"/>
              <a:t>/</a:t>
            </a:r>
            <a:r>
              <a:rPr lang="zh-CN" altLang="en-US" dirty="0" smtClean="0"/>
              <a:t>花瓶碎了。</a:t>
            </a:r>
            <a:endParaRPr lang="en-US" altLang="zh-CN" dirty="0" smtClean="0"/>
          </a:p>
          <a:p>
            <a:r>
              <a:rPr lang="zh-CN" altLang="en-US" dirty="0" smtClean="0"/>
              <a:t>就是说：一部分是“他打碎了花瓶。”另一部分是“花瓶碎了”。一个是施事，即他以及这个动作；另一个是受事，即花瓶的状态。这个用深层结构表示的句子经过删除、增加、移位等变化可以转化为表层结构。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11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6575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4781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77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181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509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126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3438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21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828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447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slide" Target="slide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hyperlink" Target="https://baike.so.com/doc/2122959-2246169.html" TargetMode="Externa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image.so.com/v?q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16986" y="44409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5249" y="1851531"/>
            <a:ext cx="6810579" cy="125879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160303" y="1956408"/>
            <a:ext cx="5593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+mj-ea"/>
                <a:ea typeface="+mj-ea"/>
              </a:rPr>
              <a:t>生成语法与创新</a:t>
            </a:r>
            <a:endParaRPr lang="zh-CN" altLang="en-US" sz="6000" b="1" dirty="0">
              <a:latin typeface="+mj-ea"/>
              <a:ea typeface="+mj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67395" y="3427033"/>
            <a:ext cx="2646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latin typeface="+mj-ea"/>
                <a:ea typeface="+mj-ea"/>
              </a:rPr>
              <a:t>外国语言文化学院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algn="ctr"/>
            <a:r>
              <a:rPr lang="en-US" altLang="zh-CN" sz="2400" b="1" dirty="0" smtClean="0">
                <a:latin typeface="+mj-ea"/>
                <a:ea typeface="+mj-ea"/>
              </a:rPr>
              <a:t>2015</a:t>
            </a:r>
            <a:r>
              <a:rPr lang="zh-CN" altLang="en-US" sz="2400" b="1" dirty="0" smtClean="0">
                <a:latin typeface="+mj-ea"/>
                <a:ea typeface="+mj-ea"/>
              </a:rPr>
              <a:t>级 日语</a:t>
            </a:r>
            <a:r>
              <a:rPr lang="en-US" altLang="zh-CN" sz="2400" b="1" dirty="0" smtClean="0">
                <a:latin typeface="+mj-ea"/>
                <a:ea typeface="+mj-ea"/>
              </a:rPr>
              <a:t>1</a:t>
            </a:r>
            <a:r>
              <a:rPr lang="zh-CN" altLang="en-US" sz="2400" b="1" dirty="0" smtClean="0">
                <a:latin typeface="+mj-ea"/>
                <a:ea typeface="+mj-ea"/>
              </a:rPr>
              <a:t>班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algn="ctr"/>
            <a:r>
              <a:rPr lang="en-US" altLang="zh-CN" sz="2400" b="1" dirty="0" smtClean="0">
                <a:latin typeface="+mj-ea"/>
                <a:ea typeface="+mj-ea"/>
              </a:rPr>
              <a:t>20150203004</a:t>
            </a:r>
          </a:p>
          <a:p>
            <a:pPr algn="ctr"/>
            <a:r>
              <a:rPr lang="zh-CN" altLang="en-US" sz="2400" b="1" dirty="0">
                <a:latin typeface="+mj-ea"/>
                <a:ea typeface="+mj-ea"/>
              </a:rPr>
              <a:t>董</a:t>
            </a:r>
            <a:r>
              <a:rPr lang="zh-CN" altLang="en-US" sz="2400" b="1" dirty="0" smtClean="0">
                <a:latin typeface="+mj-ea"/>
                <a:ea typeface="+mj-ea"/>
              </a:rPr>
              <a:t>金玉</a:t>
            </a:r>
            <a:endParaRPr lang="en-US" altLang="zh-CN" sz="2400" b="1" dirty="0" smtClean="0"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1319" y="1544457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79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95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3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2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4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3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37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1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600"/>
                            </p:stCondLst>
                            <p:childTnLst>
                              <p:par>
                                <p:cTn id="1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6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321" numSld="29" showWhenStopped="0">
                <p:cTn id="18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6" grpId="0"/>
      <p:bldP spid="57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47057" y="168230"/>
            <a:ext cx="617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生成语法带来的语言学研究的转变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42473" y="1355558"/>
            <a:ext cx="6982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latin typeface="+mn-ea"/>
                <a:cs typeface="方正兰亭细黑_GBK_M" pitchFamily="2" charset="2"/>
              </a:rPr>
              <a:t>研究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对象</a:t>
            </a:r>
            <a:r>
              <a:rPr lang="zh-CN" altLang="en-US" sz="2800" b="1" dirty="0">
                <a:latin typeface="+mn-ea"/>
                <a:cs typeface="方正兰亭细黑_GBK_M" pitchFamily="2" charset="2"/>
              </a:rPr>
              <a:t>由语言转为语法； 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latin typeface="+mn-ea"/>
                <a:cs typeface="方正兰亭细黑_GBK_M" pitchFamily="2" charset="2"/>
              </a:rPr>
              <a:t>研究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范围</a:t>
            </a:r>
            <a:r>
              <a:rPr lang="zh-CN" altLang="en-US" sz="2800" b="1" dirty="0">
                <a:latin typeface="+mn-ea"/>
                <a:cs typeface="方正兰亭细黑_GBK_M" pitchFamily="2" charset="2"/>
              </a:rPr>
              <a:t>从语言转为语言能力； 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latin typeface="+mn-ea"/>
                <a:cs typeface="方正兰亭细黑_GBK_M" pitchFamily="2" charset="2"/>
              </a:rPr>
              <a:t>研究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目标</a:t>
            </a:r>
            <a:r>
              <a:rPr lang="zh-CN" altLang="en-US" sz="2800" b="1" dirty="0">
                <a:latin typeface="+mn-ea"/>
                <a:cs typeface="方正兰亭细黑_GBK_M" pitchFamily="2" charset="2"/>
              </a:rPr>
              <a:t>从观察分类描写转为解释； 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latin typeface="+mn-ea"/>
                <a:cs typeface="方正兰亭细黑_GBK_M" pitchFamily="2" charset="2"/>
              </a:rPr>
              <a:t>研究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方向</a:t>
            </a:r>
            <a:r>
              <a:rPr lang="zh-CN" altLang="en-US" sz="2800" b="1" dirty="0">
                <a:latin typeface="+mn-ea"/>
                <a:cs typeface="方正兰亭细黑_GBK_M" pitchFamily="2" charset="2"/>
              </a:rPr>
              <a:t>从处理语言素材转为评比语法假设。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9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47057" y="13013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对比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69228" y="3406430"/>
            <a:ext cx="2888472" cy="1470370"/>
            <a:chOff x="3145531" y="3401379"/>
            <a:chExt cx="1721136" cy="1224902"/>
          </a:xfrm>
        </p:grpSpPr>
        <p:grpSp>
          <p:nvGrpSpPr>
            <p:cNvPr id="16" name="组合 15"/>
            <p:cNvGrpSpPr/>
            <p:nvPr/>
          </p:nvGrpSpPr>
          <p:grpSpPr>
            <a:xfrm>
              <a:off x="3145531" y="3401379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277277" y="3534849"/>
              <a:ext cx="1495850" cy="99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+mn-ea"/>
                  <a:cs typeface="方正兰亭细黑_GBK_M" pitchFamily="2" charset="2"/>
                </a:rPr>
                <a:t>过去结构主义语言学</a:t>
              </a:r>
              <a:r>
                <a:rPr lang="zh-CN" altLang="en-US" dirty="0">
                  <a:latin typeface="+mn-ea"/>
                  <a:cs typeface="方正兰亭细黑_GBK_M" pitchFamily="2" charset="2"/>
                </a:rPr>
                <a:t>以观察语言现象并把它分类为目标，致力于搜集和处理语言</a:t>
              </a:r>
              <a:r>
                <a:rPr lang="zh-CN" altLang="en-US" dirty="0" smtClean="0">
                  <a:latin typeface="+mn-ea"/>
                  <a:cs typeface="方正兰亭细黑_GBK_M" pitchFamily="2" charset="2"/>
                </a:rPr>
                <a:t>素材。</a:t>
              </a:r>
              <a:endParaRPr lang="en-US" altLang="zh-CN" dirty="0" smtClean="0">
                <a:latin typeface="+mn-ea"/>
                <a:cs typeface="方正兰亭细黑_GBK_M" pitchFamily="2" charset="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53882" y="3313725"/>
            <a:ext cx="3227106" cy="1621479"/>
            <a:chOff x="6646272" y="3215046"/>
            <a:chExt cx="1721136" cy="1224902"/>
          </a:xfrm>
        </p:grpSpPr>
        <p:grpSp>
          <p:nvGrpSpPr>
            <p:cNvPr id="32" name="组合 31"/>
            <p:cNvGrpSpPr/>
            <p:nvPr/>
          </p:nvGrpSpPr>
          <p:grpSpPr>
            <a:xfrm>
              <a:off x="6646272" y="321504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726173" y="3479573"/>
              <a:ext cx="1482706" cy="81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+mn-ea"/>
                  <a:cs typeface="方正兰亭细黑_GBK_M" pitchFamily="2" charset="2"/>
                </a:rPr>
                <a:t>生成语法学以描写和解释语言能力为目标，提出语法假设和理论来揭示其规律，说明其</a:t>
              </a:r>
              <a:r>
                <a:rPr lang="zh-CN" altLang="en-US" sz="1600" dirty="0" smtClean="0">
                  <a:latin typeface="+mn-ea"/>
                  <a:cs typeface="方正兰亭细黑_GBK_M" pitchFamily="2" charset="2"/>
                </a:rPr>
                <a:t>原因。</a:t>
              </a:r>
              <a:endParaRPr lang="en-US" altLang="zh-CN" sz="1600" dirty="0" smtClean="0">
                <a:latin typeface="+mn-ea"/>
                <a:cs typeface="方正兰亭细黑_GBK_M" pitchFamily="2" charset="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3034" y="2146170"/>
            <a:ext cx="2318865" cy="1224902"/>
            <a:chOff x="1453035" y="1860420"/>
            <a:chExt cx="1721136" cy="122490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53035" y="1860420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92623" y="2183483"/>
              <a:ext cx="1458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+mn-ea"/>
                  <a:cs typeface="方正兰亭细黑_GBK_M" pitchFamily="2" charset="2"/>
                </a:rPr>
                <a:t>具体</a:t>
              </a:r>
              <a:r>
                <a:rPr lang="zh-CN" altLang="en-US" sz="2000" dirty="0">
                  <a:latin typeface="+mn-ea"/>
                  <a:cs typeface="方正兰亭细黑_GBK_M" pitchFamily="2" charset="2"/>
                </a:rPr>
                <a:t>的语言</a:t>
              </a:r>
              <a:endParaRPr lang="en-US" altLang="zh-CN" sz="2000" dirty="0" smtClean="0">
                <a:latin typeface="+mn-ea"/>
                <a:cs typeface="方正兰亭细黑_GBK_M" pitchFamily="2" charset="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84597" y="1390322"/>
            <a:ext cx="3115330" cy="1976940"/>
            <a:chOff x="4885670" y="1880397"/>
            <a:chExt cx="1721136" cy="1224902"/>
          </a:xfrm>
        </p:grpSpPr>
        <p:grpSp>
          <p:nvGrpSpPr>
            <p:cNvPr id="23" name="组合 22"/>
            <p:cNvGrpSpPr/>
            <p:nvPr/>
          </p:nvGrpSpPr>
          <p:grpSpPr>
            <a:xfrm>
              <a:off x="4885670" y="1880397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0800000" flipV="1">
              <a:off x="4946973" y="2081770"/>
              <a:ext cx="1638359" cy="97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+mn-ea"/>
                  <a:cs typeface="方正兰亭细黑_GBK_M" pitchFamily="2" charset="2"/>
                </a:rPr>
                <a:t>乔姆斯基则认为</a:t>
              </a:r>
              <a:r>
                <a:rPr lang="zh-CN" altLang="en-US" sz="1600" dirty="0">
                  <a:solidFill>
                    <a:srgbClr val="FF0000"/>
                  </a:solidFill>
                  <a:latin typeface="+mn-ea"/>
                  <a:cs typeface="方正兰亭细黑_GBK_M" pitchFamily="2" charset="2"/>
                </a:rPr>
                <a:t>人脑中存在着共同的</a:t>
              </a:r>
              <a:r>
                <a:rPr lang="zh-CN" altLang="en-US" sz="1600" dirty="0">
                  <a:solidFill>
                    <a:srgbClr val="FF0000"/>
                  </a:solidFill>
                  <a:latin typeface="+mn-ea"/>
                  <a:cs typeface="方正兰亭细黑_GBK_M" pitchFamily="2" charset="2"/>
                  <a:hlinkClick r:id="rId5" action="ppaction://hlinksldjump"/>
                </a:rPr>
                <a:t>普遍语法</a:t>
              </a:r>
              <a:r>
                <a:rPr lang="zh-CN" altLang="en-US" sz="1600" dirty="0">
                  <a:latin typeface="+mn-ea"/>
                  <a:cs typeface="方正兰亭细黑_GBK_M" pitchFamily="2" charset="2"/>
                </a:rPr>
                <a:t>，语言学首先应该研究这样的普遍语法，研究人脑对于语言的处理</a:t>
              </a:r>
              <a:r>
                <a:rPr lang="zh-CN" altLang="en-US" sz="1600" dirty="0" smtClean="0">
                  <a:latin typeface="+mn-ea"/>
                  <a:cs typeface="方正兰亭细黑_GBK_M" pitchFamily="2" charset="2"/>
                </a:rPr>
                <a:t>机制。</a:t>
              </a:r>
              <a:endParaRPr lang="en-US" altLang="zh-CN" sz="1600" dirty="0" smtClean="0">
                <a:latin typeface="+mn-ea"/>
                <a:cs typeface="方正兰亭细黑_GBK_M" pitchFamily="2" charset="2"/>
              </a:endParaRPr>
            </a:p>
            <a:p>
              <a:r>
                <a:rPr lang="zh-CN" altLang="en-US" sz="1600" dirty="0" smtClean="0">
                  <a:latin typeface="+mn-ea"/>
                  <a:cs typeface="方正兰亭细黑_GBK_M" pitchFamily="2" charset="2"/>
                </a:rPr>
                <a:t>大量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+mn-ea"/>
                  <a:cs typeface="方正兰亭细黑_GBK_M" pitchFamily="2" charset="2"/>
                </a:rPr>
                <a:t>引用</a:t>
              </a:r>
              <a:r>
                <a:rPr lang="zh-CN" altLang="en-US" sz="1600" dirty="0">
                  <a:solidFill>
                    <a:srgbClr val="FF0000"/>
                  </a:solidFill>
                  <a:latin typeface="+mn-ea"/>
                  <a:cs typeface="方正兰亭细黑_GBK_M" pitchFamily="2" charset="2"/>
                </a:rPr>
                <a:t>数学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+mn-ea"/>
                  <a:cs typeface="方正兰亭细黑_GBK_M" pitchFamily="2" charset="2"/>
                </a:rPr>
                <a:t>逻辑</a:t>
              </a:r>
              <a:r>
                <a:rPr lang="zh-CN" altLang="en-US" sz="1600" dirty="0">
                  <a:solidFill>
                    <a:srgbClr val="FF0000"/>
                  </a:solidFill>
                  <a:latin typeface="+mn-ea"/>
                  <a:cs typeface="方正兰亭细黑_GBK_M" pitchFamily="2" charset="2"/>
                </a:rPr>
                <a:t>方法</a:t>
              </a:r>
              <a:r>
                <a:rPr lang="zh-CN" altLang="en-US" sz="1600" dirty="0">
                  <a:latin typeface="+mn-ea"/>
                  <a:cs typeface="方正兰亭细黑_GBK_M" pitchFamily="2" charset="2"/>
                </a:rPr>
                <a:t>，让语言学真正成为了严格的科学。</a:t>
              </a:r>
              <a:endParaRPr lang="en-US" altLang="zh-CN" sz="1600" dirty="0" smtClean="0">
                <a:latin typeface="+mn-ea"/>
                <a:cs typeface="方正兰亭细黑_GBK_M" pitchFamily="2" charset="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93618" y="700315"/>
            <a:ext cx="2209056" cy="1796606"/>
            <a:chOff x="893618" y="1120015"/>
            <a:chExt cx="1530641" cy="1300705"/>
          </a:xfrm>
        </p:grpSpPr>
        <p:sp>
          <p:nvSpPr>
            <p:cNvPr id="9" name="椭圆 8"/>
            <p:cNvSpPr/>
            <p:nvPr/>
          </p:nvSpPr>
          <p:spPr>
            <a:xfrm>
              <a:off x="893618" y="1120015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8487" y="1343502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过去的</a:t>
              </a:r>
              <a:endParaRPr lang="en-US" altLang="zh-CN" sz="32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语言学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88161" y="606440"/>
            <a:ext cx="1935186" cy="1863285"/>
            <a:chOff x="4422669" y="1139992"/>
            <a:chExt cx="1224334" cy="1329733"/>
          </a:xfrm>
        </p:grpSpPr>
        <p:sp>
          <p:nvSpPr>
            <p:cNvPr id="31" name="椭圆 30"/>
            <p:cNvSpPr/>
            <p:nvPr/>
          </p:nvSpPr>
          <p:spPr>
            <a:xfrm>
              <a:off x="4422669" y="1139992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1600" y="1392507"/>
              <a:ext cx="10054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生成</a:t>
              </a:r>
              <a:endParaRPr lang="en-US" altLang="zh-CN" sz="3200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  <a:p>
              <a:r>
                <a:rPr lang="zh-CN" altLang="en-US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语法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4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66107" y="149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普遍语法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7830" y="841208"/>
            <a:ext cx="7981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+mn-ea"/>
                <a:cs typeface="方正兰亭细黑_GBK_M" pitchFamily="2" charset="2"/>
              </a:rPr>
              <a:t>乔姆斯基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提出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了“普遍语法”的观点，用普遍语法来解释语感。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人脑中存在着一套语言习得装置，它是通过遗传得到先天固化在人脑中的程序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。</a:t>
            </a:r>
            <a:endParaRPr lang="en-US" altLang="zh-CN" sz="2200" dirty="0" smtClean="0">
              <a:solidFill>
                <a:srgbClr val="FF0000"/>
              </a:solidFill>
              <a:latin typeface="+mn-ea"/>
              <a:cs typeface="方正兰亭细黑_GBK_M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它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的主要证据就在于只要在某个语言环境中，孩童就可以轻易的学会某种语言，这并不是经验主义的刺激反应，因为孩子可以说出的句子要远大于他所听到的句子。孩童所学的主要是具体词汇的积累，而语言能力则是先天的，可以说在语言环境的刺激下发育成长起来的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。</a:t>
            </a:r>
            <a:endParaRPr lang="en-US" altLang="zh-CN" sz="2200" dirty="0" smtClean="0">
              <a:latin typeface="+mn-ea"/>
              <a:cs typeface="方正兰亭细黑_GBK_M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简单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说就是：</a:t>
            </a:r>
            <a:r>
              <a:rPr lang="zh-CN" altLang="en-US" sz="22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普遍语法</a:t>
            </a:r>
            <a:r>
              <a:rPr lang="en-US" altLang="zh-CN" sz="22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+</a:t>
            </a:r>
            <a:r>
              <a:rPr lang="zh-CN" altLang="en-US" sz="22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后天语言环境→ 具体语法，这个被称为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原则</a:t>
            </a:r>
            <a:r>
              <a:rPr lang="en-US" altLang="zh-CN" sz="22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——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参数</a:t>
            </a:r>
            <a:r>
              <a:rPr lang="zh-CN" altLang="en-US" sz="22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原理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。</a:t>
            </a:r>
            <a:endParaRPr lang="en-US" altLang="zh-CN" sz="2200" dirty="0" smtClean="0">
              <a:solidFill>
                <a:srgbClr val="FF0000"/>
              </a:solidFill>
              <a:latin typeface="+mn-ea"/>
              <a:cs typeface="方正兰亭细黑_GBK_M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有了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这个与生俱来的普遍语法，只要加入某种具体语言个性特点的参数，儿童就能在短短的两三年学会复杂的母语。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8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8007" y="111080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规则</a:t>
            </a:r>
            <a:r>
              <a:rPr lang="en-US" altLang="zh-CN" sz="2800" b="1" spc="300" dirty="0" smtClean="0">
                <a:latin typeface="+mj-ea"/>
                <a:ea typeface="+mj-ea"/>
              </a:rPr>
              <a:t>——</a:t>
            </a:r>
            <a:r>
              <a:rPr lang="zh-CN" altLang="en-US" sz="2800" b="1" spc="300" dirty="0" smtClean="0">
                <a:latin typeface="+mj-ea"/>
                <a:ea typeface="+mj-ea"/>
              </a:rPr>
              <a:t>形式化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42737" y="1203158"/>
            <a:ext cx="7457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生成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语法用语类语法描写以达到用有限语法规则生成无限的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句子，体现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说话者有关结构的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语感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，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而无限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的句子可以归结为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数量有限的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语类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。</a:t>
            </a:r>
            <a:endParaRPr lang="en-US" altLang="zh-CN" sz="2200" dirty="0" smtClean="0">
              <a:latin typeface="+mn-ea"/>
              <a:cs typeface="方正兰亭细黑_GBK_M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语类即句法结构成分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：各种词类、不同类型的词组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。</a:t>
            </a:r>
            <a:endParaRPr lang="zh-CN" altLang="en-US" sz="2200" dirty="0">
              <a:latin typeface="+mn-ea"/>
              <a:cs typeface="方正兰亭细黑_GBK_M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2787" y="2800338"/>
            <a:ext cx="71547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+mn-ea"/>
                <a:cs typeface="方正兰亭细黑_GBK_M" pitchFamily="2" charset="2"/>
              </a:rPr>
              <a:t>如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：</a:t>
            </a:r>
            <a:endParaRPr lang="en-US" altLang="zh-CN" sz="2200" dirty="0" smtClean="0">
              <a:latin typeface="+mn-ea"/>
              <a:cs typeface="方正兰亭细黑_GBK_M" pitchFamily="2" charset="2"/>
            </a:endParaRPr>
          </a:p>
          <a:p>
            <a:r>
              <a:rPr lang="en-US" altLang="zh-CN" sz="2200" dirty="0" smtClean="0">
                <a:latin typeface="+mn-ea"/>
                <a:cs typeface="方正兰亭细黑_GBK_M" pitchFamily="2" charset="2"/>
              </a:rPr>
              <a:t>S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→NP VP  </a:t>
            </a:r>
          </a:p>
          <a:p>
            <a:r>
              <a:rPr lang="en-US" altLang="zh-CN" sz="2200" dirty="0">
                <a:latin typeface="+mn-ea"/>
                <a:cs typeface="方正兰亭细黑_GBK_M" pitchFamily="2" charset="2"/>
              </a:rPr>
              <a:t>【S=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句子，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NP=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名词短语，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VP=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动词短语</a:t>
            </a:r>
            <a:r>
              <a:rPr lang="en-US" altLang="zh-CN" sz="2200" dirty="0" smtClean="0">
                <a:latin typeface="+mn-ea"/>
                <a:cs typeface="方正兰亭细黑_GBK_M" pitchFamily="2" charset="2"/>
              </a:rPr>
              <a:t>】</a:t>
            </a:r>
          </a:p>
          <a:p>
            <a:r>
              <a:rPr lang="zh-CN" altLang="en-US" sz="2200" dirty="0" smtClean="0">
                <a:latin typeface="+mn-ea"/>
                <a:cs typeface="方正兰亭细黑_GBK_M" pitchFamily="2" charset="2"/>
              </a:rPr>
              <a:t>以上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表达式意为“句子可改写为（或定义为）名词词组加上动词词组。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2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99" grpId="0"/>
      <p:bldP spid="110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49180"/>
            <a:ext cx="417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各种语类规则的</a:t>
            </a:r>
            <a:r>
              <a:rPr lang="zh-CN" altLang="en-US" sz="2800" b="1" spc="300" dirty="0" smtClean="0">
                <a:latin typeface="+mj-ea"/>
                <a:ea typeface="+mj-ea"/>
              </a:rPr>
              <a:t>表达式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21657" y="1064365"/>
            <a:ext cx="7154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S→NP </a:t>
            </a:r>
            <a:r>
              <a:rPr lang="de-DE" altLang="zh-CN" sz="2400" dirty="0" smtClean="0">
                <a:latin typeface="+mn-ea"/>
                <a:cs typeface="方正兰亭细黑_GBK_M" pitchFamily="2" charset="2"/>
              </a:rPr>
              <a:t>VP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（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S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表示句子， → 表示改写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，</a:t>
            </a:r>
            <a:endParaRPr lang="en-US" altLang="zh-CN" sz="2400" dirty="0" smtClean="0">
              <a:latin typeface="+mn-ea"/>
              <a:cs typeface="方正兰亭细黑_GBK_M" pitchFamily="2" charset="2"/>
            </a:endParaRPr>
          </a:p>
          <a:p>
            <a:r>
              <a:rPr lang="en-US" altLang="zh-CN" sz="2400" dirty="0">
                <a:latin typeface="+mn-ea"/>
                <a:cs typeface="方正兰亭细黑_GBK_M" pitchFamily="2" charset="2"/>
              </a:rPr>
              <a:t> </a:t>
            </a:r>
            <a:r>
              <a:rPr lang="en-US" altLang="zh-CN" sz="2400" dirty="0" smtClean="0">
                <a:latin typeface="+mn-ea"/>
                <a:cs typeface="方正兰亭细黑_GBK_M" pitchFamily="2" charset="2"/>
              </a:rPr>
              <a:t>          NP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表示名词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词组，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VP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表示动词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词组）</a:t>
            </a:r>
            <a:endParaRPr lang="de-DE" altLang="zh-CN" sz="2400" dirty="0">
              <a:latin typeface="+mn-ea"/>
              <a:cs typeface="方正兰亭细黑_GBK_M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NP→D (A) N </a:t>
            </a:r>
            <a:r>
              <a:rPr lang="zh-CN" altLang="de-DE" sz="2400" dirty="0" smtClean="0">
                <a:latin typeface="+mn-ea"/>
                <a:cs typeface="方正兰亭细黑_GBK_M" pitchFamily="2" charset="2"/>
              </a:rPr>
              <a:t>（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D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代表限定词，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A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代表形容词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，</a:t>
            </a:r>
            <a:endParaRPr lang="en-US" altLang="zh-CN" sz="2400" dirty="0" smtClean="0">
              <a:latin typeface="+mn-ea"/>
              <a:cs typeface="方正兰亭细黑_GBK_M" pitchFamily="2" charset="2"/>
            </a:endParaRPr>
          </a:p>
          <a:p>
            <a:r>
              <a:rPr lang="en-US" altLang="zh-CN" sz="2400" dirty="0">
                <a:latin typeface="+mn-ea"/>
                <a:cs typeface="方正兰亭细黑_GBK_M" pitchFamily="2" charset="2"/>
              </a:rPr>
              <a:t> </a:t>
            </a:r>
            <a:r>
              <a:rPr lang="en-US" altLang="zh-CN" sz="2400" dirty="0" smtClean="0">
                <a:latin typeface="+mn-ea"/>
                <a:cs typeface="方正兰亭细黑_GBK_M" pitchFamily="2" charset="2"/>
              </a:rPr>
              <a:t>                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括号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代表可以有可无，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N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表名词）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VP→V NP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VP→V PP      </a:t>
            </a:r>
            <a:r>
              <a:rPr lang="zh-CN" altLang="de-DE" sz="2400" dirty="0">
                <a:latin typeface="+mn-ea"/>
                <a:cs typeface="方正兰亭细黑_GBK_M" pitchFamily="2" charset="2"/>
              </a:rPr>
              <a:t>（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PP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代表介词短语）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VP→V S'       </a:t>
            </a:r>
            <a:r>
              <a:rPr lang="zh-CN" altLang="de-DE" sz="2400" dirty="0">
                <a:latin typeface="+mn-ea"/>
                <a:cs typeface="方正兰亭细黑_GBK_M" pitchFamily="2" charset="2"/>
              </a:rPr>
              <a:t>（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S'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代表从句）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PP→P NP      </a:t>
            </a:r>
            <a:r>
              <a:rPr lang="zh-CN" altLang="de-DE" sz="2400" dirty="0">
                <a:latin typeface="+mn-ea"/>
                <a:cs typeface="方正兰亭细黑_GBK_M" pitchFamily="2" charset="2"/>
              </a:rPr>
              <a:t>（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P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代表介词）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S→NP I VP    </a:t>
            </a:r>
            <a:r>
              <a:rPr lang="zh-CN" altLang="de-DE" sz="2400" dirty="0">
                <a:latin typeface="+mn-ea"/>
                <a:cs typeface="方正兰亭细黑_GBK_M" pitchFamily="2" charset="2"/>
              </a:rPr>
              <a:t>（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I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代表助动词或动词的形态变化）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400" dirty="0">
                <a:latin typeface="+mn-ea"/>
                <a:cs typeface="方正兰亭细黑_GBK_M" pitchFamily="2" charset="2"/>
              </a:rPr>
              <a:t>S'→ C S  </a:t>
            </a:r>
            <a:r>
              <a:rPr lang="zh-CN" altLang="de-DE" sz="2400" dirty="0">
                <a:latin typeface="+mn-ea"/>
                <a:cs typeface="方正兰亭细黑_GBK_M" pitchFamily="2" charset="2"/>
              </a:rPr>
              <a:t>（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S'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代表超句，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C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代表标句词，如</a:t>
            </a:r>
            <a:r>
              <a:rPr lang="de-DE" altLang="zh-CN" sz="2400" dirty="0">
                <a:latin typeface="+mn-ea"/>
                <a:cs typeface="方正兰亭细黑_GBK_M" pitchFamily="2" charset="2"/>
              </a:rPr>
              <a:t>that</a:t>
            </a:r>
            <a:r>
              <a:rPr lang="zh-CN" altLang="de-DE" sz="2400" dirty="0">
                <a:latin typeface="+mn-ea"/>
                <a:cs typeface="方正兰亭细黑_GBK_M" pitchFamily="2" charset="2"/>
              </a:rPr>
              <a:t>）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8007" y="16823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演绎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2106" y="1107908"/>
            <a:ext cx="7707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+mn-ea"/>
                <a:cs typeface="方正兰亭细黑_GBK_M" pitchFamily="2" charset="2"/>
              </a:rPr>
              <a:t>S→NP VP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（意为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: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句子由名词词组和动词词组构成）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+mn-ea"/>
                <a:cs typeface="方正兰亭细黑_GBK_M" pitchFamily="2" charset="2"/>
              </a:rPr>
              <a:t>NP→D (A ) N 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（意为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: 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名词词组由限定词，或许还有形容词，和名词构成）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+mn-ea"/>
                <a:cs typeface="方正兰亭细黑_GBK_M" pitchFamily="2" charset="2"/>
              </a:rPr>
              <a:t>VP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→V NP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（意为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: 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动词词组由动词和名词词组构成）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8" name="图片 7" descr="G:\大三\大三（下）\创新思维与训练\31918653_1"/>
          <p:cNvPicPr/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612247"/>
            <a:ext cx="390525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0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99" grpId="0"/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802053" y="2062457"/>
            <a:ext cx="5054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+mj-ea"/>
                <a:ea typeface="+mj-ea"/>
              </a:rPr>
              <a:t>个人</a:t>
            </a:r>
            <a:r>
              <a:rPr lang="zh-CN" altLang="en-US" sz="5400" b="1" dirty="0" smtClean="0">
                <a:latin typeface="+mj-ea"/>
                <a:ea typeface="+mj-ea"/>
              </a:rPr>
              <a:t>理论的创新</a:t>
            </a:r>
            <a:endParaRPr lang="zh-CN" altLang="en-US" sz="5400" b="1" dirty="0">
              <a:latin typeface="+mj-ea"/>
              <a:ea typeface="+mj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497252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+mj-lt"/>
                  <a:ea typeface="造字工房劲黑（非商用）常规体" pitchFamily="50" charset="-122"/>
                </a:rPr>
                <a:t>4</a:t>
              </a:r>
              <a:endParaRPr lang="zh-CN" altLang="en-US" sz="4800" b="1" dirty="0">
                <a:solidFill>
                  <a:schemeClr val="bg1"/>
                </a:solidFill>
                <a:latin typeface="+mj-lt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1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571409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49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发展阶段</a:t>
            </a:r>
          </a:p>
        </p:txBody>
      </p:sp>
      <p:sp>
        <p:nvSpPr>
          <p:cNvPr id="66" name="椭圆 65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椭圆 81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95251" y="456213"/>
            <a:ext cx="8922423" cy="3931142"/>
            <a:chOff x="95251" y="456213"/>
            <a:chExt cx="8922423" cy="3931142"/>
          </a:xfrm>
        </p:grpSpPr>
        <p:sp>
          <p:nvSpPr>
            <p:cNvPr id="7" name="矩形 6"/>
            <p:cNvSpPr/>
            <p:nvPr/>
          </p:nvSpPr>
          <p:spPr>
            <a:xfrm>
              <a:off x="314552" y="401802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句法理论</a:t>
              </a:r>
              <a:r>
                <a:rPr lang="en-US" altLang="zh-CN" dirty="0"/>
                <a:t>》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061064" y="3355256"/>
              <a:ext cx="15122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句法理论的若干问题</a:t>
              </a:r>
              <a:r>
                <a:rPr lang="en-US" altLang="zh-CN" dirty="0"/>
                <a:t>》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623252" y="2723162"/>
              <a:ext cx="192173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关于动词名物化的一些看法</a:t>
              </a:r>
              <a:r>
                <a:rPr lang="en-US" altLang="zh-CN" dirty="0" smtClean="0"/>
                <a:t>》《</a:t>
              </a:r>
              <a:r>
                <a:rPr lang="zh-CN" altLang="en-US" dirty="0"/>
                <a:t>深层结构、表层结构及语义说明</a:t>
              </a:r>
              <a:r>
                <a:rPr lang="en-US" altLang="zh-CN" dirty="0" smtClean="0"/>
                <a:t>》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5535538" y="2185434"/>
              <a:ext cx="168190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支配和约束论集</a:t>
              </a:r>
              <a:r>
                <a:rPr lang="en-US" altLang="zh-CN" dirty="0" smtClean="0"/>
                <a:t>》《</a:t>
              </a:r>
              <a:r>
                <a:rPr lang="zh-CN" altLang="en-US" dirty="0"/>
                <a:t>支配及约束理论的一些概念和影响</a:t>
              </a:r>
              <a:r>
                <a:rPr lang="en-US" altLang="zh-CN" dirty="0"/>
                <a:t>》 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30649" y="1615940"/>
              <a:ext cx="168702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《</a:t>
              </a:r>
              <a:r>
                <a:rPr lang="zh-CN" altLang="en-US" dirty="0"/>
                <a:t>语言学理论最简方案</a:t>
              </a:r>
              <a:r>
                <a:rPr lang="en-US" altLang="zh-CN" dirty="0" smtClean="0"/>
                <a:t>》《</a:t>
              </a:r>
              <a:r>
                <a:rPr lang="zh-CN" altLang="en-US" dirty="0"/>
                <a:t>极纯短语结构</a:t>
              </a:r>
              <a:r>
                <a:rPr lang="en-US" altLang="zh-CN" dirty="0"/>
                <a:t>》</a:t>
              </a:r>
              <a:r>
                <a:rPr lang="zh-CN" altLang="en-US" dirty="0"/>
                <a:t>和</a:t>
              </a:r>
              <a:r>
                <a:rPr lang="en-US" altLang="zh-CN" dirty="0"/>
                <a:t>《</a:t>
              </a:r>
              <a:r>
                <a:rPr lang="zh-CN" altLang="en-US" dirty="0"/>
                <a:t>最简方案</a:t>
              </a:r>
              <a:r>
                <a:rPr lang="en-US" altLang="zh-CN" dirty="0" smtClean="0"/>
                <a:t>》</a:t>
              </a:r>
              <a:endParaRPr lang="zh-CN" alt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5251" y="456213"/>
              <a:ext cx="8342226" cy="3460092"/>
              <a:chOff x="345524" y="764248"/>
              <a:chExt cx="7890364" cy="293479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45524" y="764248"/>
                <a:ext cx="7749411" cy="2934794"/>
                <a:chOff x="695368" y="1425544"/>
                <a:chExt cx="7749411" cy="2934794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695368" y="3811490"/>
                  <a:ext cx="1721136" cy="548848"/>
                  <a:chOff x="695368" y="3811490"/>
                  <a:chExt cx="1721136" cy="548848"/>
                </a:xfrm>
              </p:grpSpPr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695368" y="3811490"/>
                    <a:ext cx="1721136" cy="548848"/>
                    <a:chOff x="4304043" y="1286668"/>
                    <a:chExt cx="3837944" cy="2757793"/>
                  </a:xfrm>
                  <a:effectLst>
                    <a:outerShdw blurRad="381000" dist="254000" dir="8100000" algn="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6" name="圆角矩形 35"/>
                    <p:cNvSpPr/>
                    <p:nvPr/>
                  </p:nvSpPr>
                  <p:spPr>
                    <a:xfrm>
                      <a:off x="4304043" y="1286668"/>
                      <a:ext cx="3837944" cy="2757793"/>
                    </a:xfrm>
                    <a:prstGeom prst="roundRect">
                      <a:avLst/>
                    </a:prstGeom>
                    <a:gradFill>
                      <a:gsLst>
                        <a:gs pos="62000">
                          <a:schemeClr val="bg1">
                            <a:lumMod val="9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圆角矩形 36"/>
                    <p:cNvSpPr/>
                    <p:nvPr/>
                  </p:nvSpPr>
                  <p:spPr>
                    <a:xfrm>
                      <a:off x="4351930" y="1373339"/>
                      <a:ext cx="3742172" cy="2584451"/>
                    </a:xfrm>
                    <a:prstGeom prst="roundRect">
                      <a:avLst/>
                    </a:prstGeom>
                    <a:gradFill>
                      <a:gsLst>
                        <a:gs pos="42000">
                          <a:srgbClr val="F0F0F0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35" name="椭圆 34"/>
                  <p:cNvSpPr/>
                  <p:nvPr/>
                </p:nvSpPr>
                <p:spPr>
                  <a:xfrm>
                    <a:off x="825405" y="3951961"/>
                    <a:ext cx="279463" cy="279463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ffectLst>
                    <a:outerShdw blurRad="88900" dist="63500" dir="8100000" algn="tr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2173927" y="3285519"/>
                  <a:ext cx="1721136" cy="548848"/>
                  <a:chOff x="2173927" y="3285519"/>
                  <a:chExt cx="1721136" cy="548848"/>
                </a:xfrm>
              </p:grpSpPr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2173927" y="3285519"/>
                    <a:ext cx="1721136" cy="548848"/>
                    <a:chOff x="4304043" y="1286668"/>
                    <a:chExt cx="3837944" cy="2757793"/>
                  </a:xfrm>
                  <a:effectLst>
                    <a:outerShdw blurRad="381000" dist="254000" dir="8100000" algn="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1" name="圆角矩形 40"/>
                    <p:cNvSpPr/>
                    <p:nvPr/>
                  </p:nvSpPr>
                  <p:spPr>
                    <a:xfrm>
                      <a:off x="4304043" y="1286668"/>
                      <a:ext cx="3837944" cy="2757793"/>
                    </a:xfrm>
                    <a:prstGeom prst="roundRect">
                      <a:avLst/>
                    </a:prstGeom>
                    <a:gradFill>
                      <a:gsLst>
                        <a:gs pos="62000">
                          <a:schemeClr val="bg1">
                            <a:lumMod val="9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2" name="圆角矩形 41"/>
                    <p:cNvSpPr/>
                    <p:nvPr/>
                  </p:nvSpPr>
                  <p:spPr>
                    <a:xfrm>
                      <a:off x="4351930" y="1373339"/>
                      <a:ext cx="3742172" cy="2584451"/>
                    </a:xfrm>
                    <a:prstGeom prst="roundRect">
                      <a:avLst/>
                    </a:prstGeom>
                    <a:gradFill>
                      <a:gsLst>
                        <a:gs pos="42000">
                          <a:srgbClr val="F0F0F0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40" name="椭圆 39"/>
                  <p:cNvSpPr/>
                  <p:nvPr/>
                </p:nvSpPr>
                <p:spPr>
                  <a:xfrm>
                    <a:off x="2307128" y="3420211"/>
                    <a:ext cx="279463" cy="279463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ffectLst>
                    <a:outerShdw blurRad="88900" dist="63500" dir="8100000" algn="tr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3685227" y="2759547"/>
                  <a:ext cx="1721136" cy="548848"/>
                  <a:chOff x="3685227" y="2759547"/>
                  <a:chExt cx="1721136" cy="548848"/>
                </a:xfrm>
              </p:grpSpPr>
              <p:grpSp>
                <p:nvGrpSpPr>
                  <p:cNvPr id="44" name="组合 43"/>
                  <p:cNvGrpSpPr/>
                  <p:nvPr/>
                </p:nvGrpSpPr>
                <p:grpSpPr>
                  <a:xfrm>
                    <a:off x="3685227" y="2759547"/>
                    <a:ext cx="1721136" cy="548848"/>
                    <a:chOff x="4304043" y="1286668"/>
                    <a:chExt cx="3837944" cy="2757793"/>
                  </a:xfrm>
                  <a:effectLst>
                    <a:outerShdw blurRad="381000" dist="254000" dir="8100000" algn="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6" name="圆角矩形 45"/>
                    <p:cNvSpPr/>
                    <p:nvPr/>
                  </p:nvSpPr>
                  <p:spPr>
                    <a:xfrm>
                      <a:off x="4304043" y="1286668"/>
                      <a:ext cx="3837944" cy="2757793"/>
                    </a:xfrm>
                    <a:prstGeom prst="roundRect">
                      <a:avLst/>
                    </a:prstGeom>
                    <a:gradFill>
                      <a:gsLst>
                        <a:gs pos="62000">
                          <a:schemeClr val="bg1">
                            <a:lumMod val="9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7" name="圆角矩形 46"/>
                    <p:cNvSpPr/>
                    <p:nvPr/>
                  </p:nvSpPr>
                  <p:spPr>
                    <a:xfrm>
                      <a:off x="4351930" y="1373339"/>
                      <a:ext cx="3742172" cy="2584451"/>
                    </a:xfrm>
                    <a:prstGeom prst="roundRect">
                      <a:avLst/>
                    </a:prstGeom>
                    <a:gradFill>
                      <a:gsLst>
                        <a:gs pos="42000">
                          <a:srgbClr val="F0F0F0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45" name="椭圆 44"/>
                  <p:cNvSpPr/>
                  <p:nvPr/>
                </p:nvSpPr>
                <p:spPr>
                  <a:xfrm>
                    <a:off x="3829063" y="2894239"/>
                    <a:ext cx="279463" cy="279463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ffectLst>
                    <a:outerShdw blurRad="88900" dist="63500" dir="8100000" algn="tr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5204626" y="2233575"/>
                  <a:ext cx="1721136" cy="548848"/>
                  <a:chOff x="5204626" y="2233575"/>
                  <a:chExt cx="1721136" cy="548848"/>
                </a:xfrm>
              </p:grpSpPr>
              <p:grpSp>
                <p:nvGrpSpPr>
                  <p:cNvPr id="49" name="组合 48"/>
                  <p:cNvGrpSpPr/>
                  <p:nvPr/>
                </p:nvGrpSpPr>
                <p:grpSpPr>
                  <a:xfrm>
                    <a:off x="5204626" y="2233575"/>
                    <a:ext cx="1721136" cy="548848"/>
                    <a:chOff x="4304043" y="1286668"/>
                    <a:chExt cx="3837944" cy="2757793"/>
                  </a:xfrm>
                  <a:effectLst>
                    <a:outerShdw blurRad="381000" dist="254000" dir="8100000" algn="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1" name="圆角矩形 50"/>
                    <p:cNvSpPr/>
                    <p:nvPr/>
                  </p:nvSpPr>
                  <p:spPr>
                    <a:xfrm>
                      <a:off x="4304043" y="1286668"/>
                      <a:ext cx="3837944" cy="2757793"/>
                    </a:xfrm>
                    <a:prstGeom prst="roundRect">
                      <a:avLst/>
                    </a:prstGeom>
                    <a:gradFill>
                      <a:gsLst>
                        <a:gs pos="62000">
                          <a:schemeClr val="bg1">
                            <a:lumMod val="9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2" name="圆角矩形 51"/>
                    <p:cNvSpPr/>
                    <p:nvPr/>
                  </p:nvSpPr>
                  <p:spPr>
                    <a:xfrm>
                      <a:off x="4351930" y="1373339"/>
                      <a:ext cx="3742172" cy="2584451"/>
                    </a:xfrm>
                    <a:prstGeom prst="roundRect">
                      <a:avLst/>
                    </a:prstGeom>
                    <a:gradFill>
                      <a:gsLst>
                        <a:gs pos="42000">
                          <a:srgbClr val="F0F0F0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50" name="椭圆 49"/>
                  <p:cNvSpPr/>
                  <p:nvPr/>
                </p:nvSpPr>
                <p:spPr>
                  <a:xfrm>
                    <a:off x="5384889" y="2368267"/>
                    <a:ext cx="279463" cy="279463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ffectLst>
                    <a:outerShdw blurRad="88900" dist="63500" dir="8100000" algn="tr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6723643" y="1707603"/>
                  <a:ext cx="1721136" cy="548848"/>
                  <a:chOff x="6723643" y="1707603"/>
                  <a:chExt cx="1721136" cy="548848"/>
                </a:xfrm>
              </p:grpSpPr>
              <p:grpSp>
                <p:nvGrpSpPr>
                  <p:cNvPr id="54" name="组合 53"/>
                  <p:cNvGrpSpPr/>
                  <p:nvPr/>
                </p:nvGrpSpPr>
                <p:grpSpPr>
                  <a:xfrm>
                    <a:off x="6723643" y="1707603"/>
                    <a:ext cx="1721136" cy="548848"/>
                    <a:chOff x="4304043" y="1286668"/>
                    <a:chExt cx="3837944" cy="2757793"/>
                  </a:xfrm>
                  <a:effectLst>
                    <a:outerShdw blurRad="381000" dist="254000" dir="8100000" algn="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56" name="圆角矩形 55"/>
                    <p:cNvSpPr/>
                    <p:nvPr/>
                  </p:nvSpPr>
                  <p:spPr>
                    <a:xfrm>
                      <a:off x="4304043" y="1286668"/>
                      <a:ext cx="3837944" cy="2757793"/>
                    </a:xfrm>
                    <a:prstGeom prst="roundRect">
                      <a:avLst/>
                    </a:prstGeom>
                    <a:gradFill>
                      <a:gsLst>
                        <a:gs pos="62000">
                          <a:schemeClr val="bg1">
                            <a:lumMod val="95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81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" name="圆角矩形 56"/>
                    <p:cNvSpPr/>
                    <p:nvPr/>
                  </p:nvSpPr>
                  <p:spPr>
                    <a:xfrm>
                      <a:off x="4351930" y="1373339"/>
                      <a:ext cx="3742172" cy="2584451"/>
                    </a:xfrm>
                    <a:prstGeom prst="roundRect">
                      <a:avLst/>
                    </a:prstGeom>
                    <a:gradFill>
                      <a:gsLst>
                        <a:gs pos="42000">
                          <a:srgbClr val="F0F0F0"/>
                        </a:gs>
                        <a:gs pos="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189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55" name="椭圆 54"/>
                  <p:cNvSpPr/>
                  <p:nvPr/>
                </p:nvSpPr>
                <p:spPr>
                  <a:xfrm>
                    <a:off x="6904288" y="1842295"/>
                    <a:ext cx="279463" cy="279463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ffectLst>
                    <a:outerShdw blurRad="88900" dist="63500" dir="8100000" algn="tr" rotWithShape="0">
                      <a:prstClr val="black">
                        <a:alpha val="5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" name="TextBox 1"/>
                <p:cNvSpPr txBox="1"/>
                <p:nvPr/>
              </p:nvSpPr>
              <p:spPr>
                <a:xfrm>
                  <a:off x="775607" y="3540893"/>
                  <a:ext cx="13644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1957</a:t>
                  </a:r>
                  <a:r>
                    <a:rPr lang="zh-CN" altLang="en-US" dirty="0" smtClean="0"/>
                    <a:t>～</a:t>
                  </a:r>
                  <a:r>
                    <a:rPr lang="en-US" altLang="zh-CN" dirty="0" smtClean="0"/>
                    <a:t>1965</a:t>
                  </a:r>
                  <a:endParaRPr lang="zh-CN" altLang="en-US" dirty="0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2395030" y="2908880"/>
                  <a:ext cx="14340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1965</a:t>
                  </a:r>
                  <a:r>
                    <a:rPr lang="zh-CN" altLang="en-US" dirty="0" smtClean="0"/>
                    <a:t>～</a:t>
                  </a:r>
                  <a:r>
                    <a:rPr lang="en-US" altLang="zh-CN" dirty="0" smtClean="0"/>
                    <a:t>1970</a:t>
                  </a:r>
                  <a:endParaRPr lang="zh-CN" altLang="en-US" dirty="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763852" y="2533650"/>
                  <a:ext cx="16996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1970</a:t>
                  </a:r>
                  <a:r>
                    <a:rPr lang="zh-CN" altLang="en-US" dirty="0" smtClean="0"/>
                    <a:t>～</a:t>
                  </a:r>
                  <a:r>
                    <a:rPr lang="en-US" altLang="zh-CN" dirty="0" smtClean="0"/>
                    <a:t>1979</a:t>
                  </a:r>
                  <a:endParaRPr lang="zh-CN" altLang="en-US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5283251" y="1982026"/>
                  <a:ext cx="14975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1979</a:t>
                  </a:r>
                  <a:r>
                    <a:rPr lang="zh-CN" altLang="en-US" dirty="0" smtClean="0"/>
                    <a:t>～</a:t>
                  </a:r>
                  <a:r>
                    <a:rPr lang="en-US" altLang="zh-CN" dirty="0" smtClean="0"/>
                    <a:t>1993</a:t>
                  </a:r>
                  <a:endParaRPr lang="zh-CN" alt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843099" y="1425544"/>
                  <a:ext cx="15283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1993</a:t>
                  </a:r>
                  <a:r>
                    <a:rPr lang="zh-CN" altLang="en-US" dirty="0" smtClean="0"/>
                    <a:t>至今</a:t>
                  </a:r>
                  <a:endParaRPr lang="zh-CN" altLang="en-US" dirty="0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784268" y="1160319"/>
                <a:ext cx="7451620" cy="2403004"/>
                <a:chOff x="1090354" y="1827822"/>
                <a:chExt cx="7451620" cy="2403004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1090354" y="3943670"/>
                  <a:ext cx="1339086" cy="28715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C00000"/>
                      </a:solidFill>
                      <a:latin typeface="+mj-ea"/>
                      <a:ea typeface="+mj-ea"/>
                    </a:rPr>
                    <a:t>古典理论阶段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2616060" y="3390665"/>
                  <a:ext cx="1339086" cy="28715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C00000"/>
                      </a:solidFill>
                      <a:latin typeface="+mj-ea"/>
                      <a:ea typeface="+mj-ea"/>
                    </a:rPr>
                    <a:t>标准理论阶段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094012" y="2890094"/>
                  <a:ext cx="1727227" cy="28715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C00000"/>
                      </a:solidFill>
                      <a:latin typeface="+mj-ea"/>
                      <a:ea typeface="+mj-ea"/>
                    </a:rPr>
                    <a:t>扩展标准理论阶段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662560" y="2355632"/>
                  <a:ext cx="1921297" cy="28715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C00000"/>
                      </a:solidFill>
                      <a:latin typeface="+mj-ea"/>
                      <a:ea typeface="+mj-ea"/>
                    </a:rPr>
                    <a:t>支配和约束理论阶段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202888" y="1827822"/>
                  <a:ext cx="1339086" cy="28715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C00000"/>
                      </a:solidFill>
                      <a:latin typeface="+mj-ea"/>
                      <a:ea typeface="+mj-ea"/>
                    </a:rPr>
                    <a:t>最简方案阶段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0773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66" grpId="0" animBg="1"/>
      <p:bldP spid="67" grpId="0" animBg="1"/>
      <p:bldP spid="82" grpId="0" animBg="1"/>
      <p:bldP spid="87" grpId="0" animBg="1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8007" y="149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两个时期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19200" y="1303972"/>
            <a:ext cx="6610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+mn-ea"/>
              </a:rPr>
              <a:t>乔姆斯基的生成语法理论一直都在变化发展，大致可以分为前后两个</a:t>
            </a:r>
            <a:r>
              <a:rPr lang="zh-CN" altLang="en-US" sz="2400" dirty="0" smtClean="0">
                <a:latin typeface="+mn-ea"/>
              </a:rPr>
              <a:t>时期。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  <a:hlinkClick r:id="rId5" action="ppaction://hlinksldjump"/>
              </a:rPr>
              <a:t>前期</a:t>
            </a:r>
            <a:r>
              <a:rPr lang="zh-CN" altLang="en-US" sz="2400" dirty="0" smtClean="0">
                <a:latin typeface="+mn-ea"/>
              </a:rPr>
              <a:t>：句法</a:t>
            </a:r>
            <a:r>
              <a:rPr lang="zh-CN" altLang="en-US" sz="2400" dirty="0">
                <a:latin typeface="+mn-ea"/>
              </a:rPr>
              <a:t>结构理论、深层结构与表层结构</a:t>
            </a:r>
            <a:r>
              <a:rPr lang="zh-CN" altLang="en-US" sz="2400" dirty="0" smtClean="0">
                <a:latin typeface="+mn-ea"/>
              </a:rPr>
              <a:t>理论等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+mn-ea"/>
                <a:hlinkClick r:id="rId6" action="ppaction://hlinksldjump"/>
              </a:rPr>
              <a:t>后期</a:t>
            </a:r>
            <a:r>
              <a:rPr lang="zh-CN" altLang="en-US" sz="2400" dirty="0" smtClean="0">
                <a:latin typeface="+mn-ea"/>
              </a:rPr>
              <a:t>：管辖</a:t>
            </a:r>
            <a:r>
              <a:rPr lang="zh-CN" altLang="en-US" sz="2400" dirty="0">
                <a:latin typeface="+mn-ea"/>
              </a:rPr>
              <a:t>与约束理论（简称</a:t>
            </a:r>
            <a:r>
              <a:rPr lang="zh-CN" altLang="en-US" sz="2400" dirty="0">
                <a:latin typeface="+mn-ea"/>
                <a:hlinkClick r:id="rId7" action="ppaction://hlinksldjump"/>
              </a:rPr>
              <a:t>管</a:t>
            </a:r>
            <a:r>
              <a:rPr lang="zh-CN" altLang="en-US" sz="2400" dirty="0" smtClean="0">
                <a:latin typeface="+mn-ea"/>
                <a:hlinkClick r:id="rId7" action="ppaction://hlinksldjump"/>
              </a:rPr>
              <a:t>约论</a:t>
            </a:r>
            <a:r>
              <a:rPr lang="zh-CN" altLang="en-US" sz="2400" dirty="0">
                <a:latin typeface="+mn-ea"/>
              </a:rPr>
              <a:t>，</a:t>
            </a:r>
            <a:r>
              <a:rPr lang="en-US" altLang="zh-CN" sz="2400" dirty="0">
                <a:latin typeface="+mn-ea"/>
              </a:rPr>
              <a:t>GB</a:t>
            </a:r>
            <a:r>
              <a:rPr lang="zh-CN" altLang="en-US" sz="2400" dirty="0">
                <a:latin typeface="+mn-ea"/>
              </a:rPr>
              <a:t>）、最简方案（</a:t>
            </a:r>
            <a:r>
              <a:rPr lang="en-US" altLang="zh-CN" sz="2400" dirty="0">
                <a:latin typeface="+mn-ea"/>
              </a:rPr>
              <a:t>MP</a:t>
            </a:r>
            <a:r>
              <a:rPr lang="zh-CN" altLang="en-US" sz="2400" dirty="0" smtClean="0">
                <a:latin typeface="+mn-ea"/>
              </a:rPr>
              <a:t>）。</a:t>
            </a:r>
            <a:endParaRPr lang="zh-CN" altLang="en-US" sz="2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135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80" grpId="0"/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49180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前期</a:t>
            </a:r>
            <a:r>
              <a:rPr lang="zh-CN" altLang="en-US" sz="2800" b="1" spc="300" dirty="0" smtClean="0">
                <a:latin typeface="+mj-ea"/>
                <a:ea typeface="+mj-ea"/>
              </a:rPr>
              <a:t>生成</a:t>
            </a:r>
            <a:r>
              <a:rPr lang="zh-CN" altLang="en-US" sz="2800" b="1" spc="300" dirty="0">
                <a:latin typeface="+mj-ea"/>
                <a:ea typeface="+mj-ea"/>
              </a:rPr>
              <a:t>语法模型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29" name="图片 28" descr="G:\大三\大三（下）\创新思维与训练\31918653_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1104900"/>
            <a:ext cx="6286501" cy="3371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419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800576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>
            <a:off x="646880" y="4026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41041" y="154245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 smtClean="0">
                <a:latin typeface="+mj-ea"/>
                <a:ea typeface="+mj-ea"/>
              </a:rPr>
              <a:t>主目录</a:t>
            </a:r>
            <a:endParaRPr lang="zh-CN" altLang="en-US" sz="3600" b="1" spc="300" dirty="0">
              <a:latin typeface="+mj-ea"/>
              <a:ea typeface="+mj-ea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+mj-lt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latin typeface="+mj-lt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+mj-lt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latin typeface="+mj-lt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+mj-lt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latin typeface="+mj-lt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+mj-lt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latin typeface="+mj-lt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+mj-lt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latin typeface="+mj-lt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591676" y="4178971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简介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059335" y="1092016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创始人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886626" y="1137118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语言学研究的创新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43949" y="4191948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个人理论的创新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568228" y="1126102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总结与启示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35" grpId="0" animBg="1"/>
      <p:bldP spid="144" grpId="0"/>
      <p:bldP spid="145" grpId="0"/>
      <p:bldP spid="146" grpId="0"/>
      <p:bldP spid="147" grpId="0"/>
      <p:bldP spid="148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49180"/>
            <a:ext cx="417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后期最</a:t>
            </a:r>
            <a:r>
              <a:rPr lang="zh-CN" altLang="en-US" sz="2800" b="1" spc="300" dirty="0">
                <a:latin typeface="+mj-ea"/>
                <a:ea typeface="+mj-ea"/>
              </a:rPr>
              <a:t>简</a:t>
            </a:r>
            <a:r>
              <a:rPr lang="zh-CN" altLang="en-US" sz="2800" b="1" spc="300" dirty="0" smtClean="0">
                <a:latin typeface="+mj-ea"/>
                <a:ea typeface="+mj-ea"/>
              </a:rPr>
              <a:t>方案语法</a:t>
            </a:r>
            <a:r>
              <a:rPr lang="zh-CN" altLang="en-US" sz="2800" b="1" spc="300" dirty="0">
                <a:latin typeface="+mj-ea"/>
                <a:ea typeface="+mj-ea"/>
              </a:rPr>
              <a:t>模型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8" name="图片 7" descr="G:\大三\大三（下）\创新思维与训练\31918653_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6" y="1357312"/>
            <a:ext cx="4577443" cy="3100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6083290" y="2110084"/>
            <a:ext cx="15176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不断</a:t>
            </a:r>
            <a:r>
              <a:rPr lang="zh-CN" altLang="en-US" sz="2400" dirty="0" smtClean="0">
                <a:latin typeface="+mn-ea"/>
              </a:rPr>
              <a:t>扬弃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不断改进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不断</a:t>
            </a:r>
            <a:r>
              <a:rPr lang="zh-CN" altLang="en-US" sz="2400" dirty="0">
                <a:latin typeface="+mn-ea"/>
              </a:rPr>
              <a:t>简化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95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80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491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管约论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983063" y="1942692"/>
            <a:ext cx="3893863" cy="73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5808156" y="1390653"/>
            <a:ext cx="1497357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限制语义解释</a:t>
            </a:r>
          </a:p>
        </p:txBody>
      </p:sp>
      <p:sp>
        <p:nvSpPr>
          <p:cNvPr id="34" name="椭圆 33"/>
          <p:cNvSpPr/>
          <p:nvPr/>
        </p:nvSpPr>
        <p:spPr>
          <a:xfrm>
            <a:off x="1271338" y="1390653"/>
            <a:ext cx="1497358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限制句子结构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41648" y="2850774"/>
            <a:ext cx="2062716" cy="176661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4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2768696" y="2883553"/>
            <a:ext cx="2070004" cy="1757136"/>
          </a:xfrm>
          <a:prstGeom prst="roundRect">
            <a:avLst/>
          </a:prstGeom>
          <a:gradFill>
            <a:gsLst>
              <a:gs pos="62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5189505" y="2736474"/>
            <a:ext cx="1721136" cy="208596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095963" y="2717424"/>
            <a:ext cx="1838488" cy="208596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5877" y="333481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n-ea"/>
                <a:cs typeface="方正兰亭细黑_GBK_M" pitchFamily="2" charset="2"/>
              </a:rPr>
              <a:t>“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他不怕生病</a:t>
            </a:r>
            <a:r>
              <a:rPr lang="zh-CN" altLang="en-US" dirty="0" smtClean="0">
                <a:latin typeface="+mn-ea"/>
                <a:cs typeface="方正兰亭细黑_GBK_M" pitchFamily="2" charset="2"/>
              </a:rPr>
              <a:t>” </a:t>
            </a:r>
            <a:endParaRPr lang="en-US" altLang="zh-CN" dirty="0">
              <a:latin typeface="+mn-ea"/>
              <a:cs typeface="方正兰亭细黑_GBK_M" pitchFamily="2" charset="2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➡</a:t>
            </a:r>
            <a:r>
              <a:rPr lang="en-US" altLang="zh-CN" dirty="0" smtClean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生病，他不怕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endParaRPr lang="en-US" altLang="zh-CN" dirty="0" smtClean="0">
              <a:latin typeface="+mn-ea"/>
              <a:cs typeface="方正兰亭细黑_GBK_M" pitchFamily="2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16043" y="2934760"/>
            <a:ext cx="1431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小张说小李批评了他自己</a:t>
            </a:r>
            <a:r>
              <a:rPr lang="en-US" altLang="zh-CN" dirty="0" smtClean="0">
                <a:latin typeface="+mn-ea"/>
                <a:cs typeface="方正兰亭细黑_GBK_M" pitchFamily="2" charset="2"/>
              </a:rPr>
              <a:t>"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➡</a:t>
            </a:r>
            <a:r>
              <a:rPr lang="en-US" altLang="zh-CN" dirty="0" smtClean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他自己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指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小李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",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不指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小张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66951" y="3030010"/>
            <a:ext cx="1623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小张说小李批评了</a:t>
            </a:r>
            <a:r>
              <a:rPr lang="zh-CN" altLang="en-US" dirty="0" smtClean="0">
                <a:latin typeface="+mn-ea"/>
                <a:cs typeface="方正兰亭细黑_GBK_M" pitchFamily="2" charset="2"/>
              </a:rPr>
              <a:t>他</a:t>
            </a:r>
            <a:r>
              <a:rPr lang="en-US" altLang="zh-CN" dirty="0" smtClean="0">
                <a:latin typeface="+mn-ea"/>
                <a:cs typeface="方正兰亭细黑_GBK_M" pitchFamily="2" charset="2"/>
              </a:rPr>
              <a:t>“</a:t>
            </a:r>
            <a:endParaRPr lang="en-US" altLang="zh-CN" dirty="0">
              <a:latin typeface="+mn-ea"/>
              <a:cs typeface="方正兰亭细黑_GBK_M" pitchFamily="2" charset="2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➡ </a:t>
            </a:r>
            <a:r>
              <a:rPr lang="en-US" altLang="zh-CN" dirty="0" smtClean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他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可以指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小张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，不能指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小李</a:t>
            </a:r>
            <a:r>
              <a:rPr lang="en-US" altLang="zh-CN" dirty="0">
                <a:latin typeface="+mn-ea"/>
                <a:cs typeface="方正兰亭细黑_GBK_M" pitchFamily="2" charset="2"/>
              </a:rPr>
              <a:t>"</a:t>
            </a:r>
            <a:r>
              <a:rPr lang="zh-CN" altLang="en-US" dirty="0">
                <a:latin typeface="+mn-ea"/>
                <a:cs typeface="方正兰亭细黑_GBK_M" pitchFamily="2" charset="2"/>
              </a:rPr>
              <a:t>。</a:t>
            </a:r>
            <a:endParaRPr lang="en-US" altLang="zh-CN" dirty="0">
              <a:latin typeface="+mn-ea"/>
              <a:cs typeface="方正兰亭细黑_GBK_M" pitchFamily="2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794524" y="2911165"/>
            <a:ext cx="2018349" cy="1701913"/>
            <a:chOff x="2794524" y="2911165"/>
            <a:chExt cx="2018349" cy="1701913"/>
          </a:xfrm>
        </p:grpSpPr>
        <p:sp>
          <p:nvSpPr>
            <p:cNvPr id="52" name="圆角矩形 51"/>
            <p:cNvSpPr/>
            <p:nvPr/>
          </p:nvSpPr>
          <p:spPr>
            <a:xfrm>
              <a:off x="2794524" y="2911165"/>
              <a:ext cx="2018349" cy="1701913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889555" y="3220413"/>
              <a:ext cx="1807076" cy="1200329"/>
              <a:chOff x="2889555" y="3220413"/>
              <a:chExt cx="1807076" cy="1200329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889555" y="3220413"/>
                <a:ext cx="18070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+mn-ea"/>
                    <a:cs typeface="方正兰亭细黑_GBK_M" pitchFamily="2" charset="2"/>
                  </a:rPr>
                  <a:t>"</a:t>
                </a:r>
                <a:r>
                  <a:rPr lang="zh-CN" altLang="en-US" dirty="0">
                    <a:latin typeface="+mn-ea"/>
                    <a:cs typeface="方正兰亭细黑_GBK_M" pitchFamily="2" charset="2"/>
                  </a:rPr>
                  <a:t>他因为生病没有来</a:t>
                </a:r>
                <a:r>
                  <a:rPr lang="en-US" altLang="zh-CN" dirty="0">
                    <a:latin typeface="+mn-ea"/>
                    <a:cs typeface="方正兰亭细黑_GBK_M" pitchFamily="2" charset="2"/>
                  </a:rPr>
                  <a:t>“</a:t>
                </a:r>
              </a:p>
              <a:p>
                <a:r>
                  <a:rPr lang="en-US" altLang="zh-CN" dirty="0" smtClean="0">
                    <a:latin typeface="+mn-ea"/>
                    <a:cs typeface="方正兰亭细黑_GBK_M" pitchFamily="2" charset="2"/>
                  </a:rPr>
                  <a:t>"</a:t>
                </a:r>
                <a:r>
                  <a:rPr lang="zh-CN" altLang="en-US" dirty="0">
                    <a:latin typeface="+mn-ea"/>
                    <a:cs typeface="方正兰亭细黑_GBK_M" pitchFamily="2" charset="2"/>
                  </a:rPr>
                  <a:t>生病，他因为没有来</a:t>
                </a:r>
                <a:r>
                  <a:rPr lang="en-US" altLang="zh-CN" dirty="0">
                    <a:latin typeface="+mn-ea"/>
                    <a:cs typeface="方正兰亭细黑_GBK_M" pitchFamily="2" charset="2"/>
                  </a:rPr>
                  <a:t>"</a:t>
                </a:r>
                <a:r>
                  <a:rPr lang="zh-CN" altLang="en-US" dirty="0">
                    <a:latin typeface="+mn-ea"/>
                    <a:cs typeface="方正兰亭细黑_GBK_M" pitchFamily="2" charset="2"/>
                  </a:rPr>
                  <a:t>。</a:t>
                </a:r>
                <a:endParaRPr lang="en-US" altLang="zh-CN" dirty="0">
                  <a:latin typeface="+mn-ea"/>
                  <a:cs typeface="方正兰亭细黑_GBK_M" pitchFamily="2" charset="2"/>
                </a:endParaRPr>
              </a:p>
            </p:txBody>
          </p:sp>
          <p:sp>
            <p:nvSpPr>
              <p:cNvPr id="5" name="不等于号 4"/>
              <p:cNvSpPr/>
              <p:nvPr/>
            </p:nvSpPr>
            <p:spPr>
              <a:xfrm>
                <a:off x="3793093" y="3543581"/>
                <a:ext cx="618886" cy="276996"/>
              </a:xfrm>
              <a:prstGeom prst="mathNotEqual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621540" y="3504892"/>
            <a:ext cx="639366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对</a:t>
            </a:r>
            <a:r>
              <a:rPr lang="zh-CN" altLang="en-US" sz="2800" u="heavy" dirty="0">
                <a:uFill>
                  <a:solidFill>
                    <a:srgbClr val="FF0000"/>
                  </a:solidFill>
                </a:uFill>
              </a:rPr>
              <a:t>句子结构</a:t>
            </a:r>
            <a:r>
              <a:rPr lang="zh-CN" altLang="en-US" sz="2800" dirty="0"/>
              <a:t>加以限制的</a:t>
            </a:r>
            <a:r>
              <a:rPr lang="zh-CN" altLang="en-US" sz="2800" dirty="0" smtClean="0"/>
              <a:t>原则称为管辖。</a:t>
            </a:r>
            <a:r>
              <a:rPr lang="zh-CN" altLang="en-US" sz="2800" dirty="0"/>
              <a:t>把</a:t>
            </a:r>
            <a:r>
              <a:rPr lang="zh-CN" altLang="en-US" sz="2800" u="heavy" dirty="0">
                <a:uFill>
                  <a:solidFill>
                    <a:srgbClr val="FF0000"/>
                  </a:solidFill>
                </a:uFill>
              </a:rPr>
              <a:t>语义解释</a:t>
            </a:r>
            <a:r>
              <a:rPr lang="zh-CN" altLang="en-US" sz="2800" dirty="0"/>
              <a:t>加以限制的</a:t>
            </a:r>
            <a:r>
              <a:rPr lang="zh-CN" altLang="en-US" sz="2800" dirty="0" smtClean="0"/>
              <a:t>原则称为约束。</a:t>
            </a:r>
            <a:endParaRPr lang="en-US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731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0" grpId="0" animBg="1"/>
      <p:bldP spid="34" grpId="0" animBg="1"/>
      <p:bldP spid="59" grpId="0"/>
      <p:bldP spid="61" grpId="0"/>
      <p:bldP spid="62" grpId="0"/>
      <p:bldP spid="63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组合 53"/>
          <p:cNvGrpSpPr/>
          <p:nvPr/>
        </p:nvGrpSpPr>
        <p:grpSpPr>
          <a:xfrm>
            <a:off x="2223167" y="1873561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497252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+mj-lt"/>
                  <a:ea typeface="造字工房劲黑（非商用）常规体" pitchFamily="50" charset="-122"/>
                </a:rPr>
                <a:t>5</a:t>
              </a:r>
              <a:endParaRPr lang="zh-CN" altLang="en-US" sz="4800" b="1" dirty="0">
                <a:solidFill>
                  <a:schemeClr val="bg1"/>
                </a:solidFill>
                <a:latin typeface="+mj-lt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814736" y="1503159"/>
            <a:ext cx="0" cy="20201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37785" y="1976203"/>
            <a:ext cx="4432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+mj-ea"/>
                <a:ea typeface="+mj-ea"/>
              </a:rPr>
              <a:t>总结与启示</a:t>
            </a:r>
            <a:endParaRPr lang="zh-CN" altLang="en-US" sz="6600" b="1" dirty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8007" y="1491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总结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" y="672400"/>
            <a:ext cx="8915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+mn-ea"/>
                <a:cs typeface="方正兰亭细黑_GBK_M" pitchFamily="2" charset="2"/>
              </a:rPr>
              <a:t>    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乔姆斯基的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生成语法被认为是</a:t>
            </a:r>
            <a:r>
              <a:rPr lang="en-US" altLang="zh-CN" sz="2200" dirty="0">
                <a:latin typeface="+mn-ea"/>
                <a:cs typeface="方正兰亭细黑_GBK_M" pitchFamily="2" charset="2"/>
              </a:rPr>
              <a:t>20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世纪现代语言学研究上最伟大的贡献，在语言研究领域引发了堪称“乔姆斯基革命”的突破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。与过去的语言学研究相比，生成语法研究的是内在性语言，是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人的语言知识或语言能力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，并运用了数学逻辑的方法，使其规则形式化并具有演绎性。</a:t>
            </a:r>
            <a:r>
              <a:rPr lang="zh-CN" altLang="en-US" sz="2200" dirty="0"/>
              <a:t>他让我们开始思考这样的问题：说某种语言的人，他知道什么？他头脑里有怎样的知识结构</a:t>
            </a:r>
            <a:r>
              <a:rPr lang="zh-CN" altLang="en-US" sz="2200" dirty="0" smtClean="0"/>
              <a:t>？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这一点可以说是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语言学研究上的创新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。</a:t>
            </a:r>
            <a:endParaRPr lang="en-US" altLang="zh-CN" sz="2200" dirty="0" smtClean="0">
              <a:latin typeface="+mn-ea"/>
              <a:cs typeface="方正兰亭细黑_GBK_M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    生成</a:t>
            </a:r>
            <a:r>
              <a:rPr lang="zh-CN" altLang="en-US" sz="2200" dirty="0">
                <a:latin typeface="+mn-ea"/>
                <a:cs typeface="方正兰亭细黑_GBK_M" pitchFamily="2" charset="2"/>
              </a:rPr>
              <a:t>语法诞生以来</a:t>
            </a:r>
            <a:r>
              <a:rPr lang="zh-CN" altLang="en-US" sz="2200" dirty="0" smtClean="0">
                <a:latin typeface="+mn-ea"/>
                <a:cs typeface="方正兰亭细黑_GBK_M" pitchFamily="2" charset="2"/>
              </a:rPr>
              <a:t>，</a:t>
            </a:r>
            <a:r>
              <a:rPr lang="zh-CN" altLang="en-US" sz="2200" dirty="0" smtClean="0"/>
              <a:t>经过乔姆斯基的不断</a:t>
            </a:r>
            <a:r>
              <a:rPr lang="zh-CN" altLang="en-US" sz="2200" dirty="0"/>
              <a:t>研究，生成语法规则越来越丰富，规则系统也越来越复杂，结果是有利于描写，却不利于解释，不利于说明儿童怎么掌握语法。</a:t>
            </a:r>
            <a:r>
              <a:rPr lang="zh-CN" altLang="zh-CN" sz="2200" dirty="0" smtClean="0"/>
              <a:t>针对</a:t>
            </a:r>
            <a:r>
              <a:rPr lang="zh-CN" altLang="en-US" sz="2200" dirty="0" smtClean="0"/>
              <a:t>这个</a:t>
            </a:r>
            <a:r>
              <a:rPr lang="zh-CN" altLang="zh-CN" sz="2200" dirty="0" smtClean="0"/>
              <a:t>问题</a:t>
            </a:r>
            <a:r>
              <a:rPr lang="zh-CN" altLang="en-US" sz="2200" dirty="0" smtClean="0"/>
              <a:t>，乔姆斯基大胆地另辟蹊径，</a:t>
            </a:r>
            <a:r>
              <a:rPr lang="zh-CN" altLang="zh-CN" sz="2200" dirty="0" smtClean="0"/>
              <a:t>大幅度</a:t>
            </a:r>
            <a:r>
              <a:rPr lang="zh-CN" altLang="zh-CN" sz="2200" dirty="0"/>
              <a:t>修改已有的架构，用新的理论和方法取而代之，逐步</a:t>
            </a:r>
            <a:r>
              <a:rPr lang="zh-CN" altLang="zh-CN" sz="2200" dirty="0" smtClean="0"/>
              <a:t>完善</a:t>
            </a:r>
            <a:r>
              <a:rPr lang="zh-CN" altLang="en-US" sz="2200" dirty="0" smtClean="0"/>
              <a:t>生成语法理论</a:t>
            </a:r>
            <a:r>
              <a:rPr lang="zh-CN" altLang="zh-CN" sz="2200" dirty="0" smtClean="0"/>
              <a:t>。</a:t>
            </a:r>
            <a:r>
              <a:rPr lang="zh-CN" altLang="en-US" sz="2200" dirty="0" smtClean="0"/>
              <a:t>生成语法经过</a:t>
            </a:r>
            <a:r>
              <a:rPr lang="zh-CN" altLang="en-US" sz="2200" dirty="0"/>
              <a:t>不断扬弃，不断改进，不断简化</a:t>
            </a:r>
            <a:r>
              <a:rPr lang="zh-CN" altLang="en-US" sz="2200" dirty="0" smtClean="0"/>
              <a:t>，由原来的深层和表层结构发展到现在的最简方案，也是乔姆斯基</a:t>
            </a:r>
            <a:r>
              <a:rPr lang="zh-CN" altLang="en-US" sz="2200" dirty="0" smtClean="0">
                <a:solidFill>
                  <a:srgbClr val="FF0000"/>
                </a:solidFill>
              </a:rPr>
              <a:t>个人理论上的不断创新</a:t>
            </a:r>
            <a:r>
              <a:rPr lang="zh-CN" altLang="en-US" sz="2200" dirty="0" smtClean="0"/>
              <a:t>。</a:t>
            </a:r>
            <a:endParaRPr lang="en-US" altLang="zh-CN" sz="2200" dirty="0" smtClean="0">
              <a:latin typeface="+mn-ea"/>
              <a:cs typeface="方正兰亭细黑_GBK_M" pitchFamily="2" charset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2" grpId="0" build="p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8007" y="1491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启示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" y="720613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7200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早年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的乔姆斯基深受结构主义语言观的影响，并且其硕士论文就是用结构主义方法来研究希伯来语，但在研究过程中，对结构主义产生了怀疑，并且经过五年的思考与探索，提出生成语法的理论，彻底与结构主义决裂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。所以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要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敢于怀疑，勇于创新，坚持自己的主见，并且要将自己的想法付诸行动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而且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，理论的发展也是一个不断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创新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的过程，在发现自己的不足时，要及时纠正，不断改进；遇到问题时要学会将问题简单化。</a:t>
            </a:r>
            <a:endParaRPr lang="en-US" altLang="zh-CN" sz="2400" dirty="0" smtClean="0">
              <a:solidFill>
                <a:srgbClr val="FF0000"/>
              </a:solidFill>
              <a:latin typeface="+mn-ea"/>
              <a:cs typeface="方正兰亭细黑_GBK_M" pitchFamily="2" charset="2"/>
            </a:endParaRPr>
          </a:p>
          <a:p>
            <a:pPr marL="342900" indent="7200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另外，对于以后的教学和研究来说，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要有严谨的治学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态度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，借助转换生成语法严密的逻辑推理理论为实践教学所</a:t>
            </a:r>
            <a:r>
              <a:rPr lang="zh-CN" altLang="en-US" sz="2400" dirty="0" smtClean="0">
                <a:latin typeface="+mn-ea"/>
                <a:cs typeface="方正兰亭细黑_GBK_M" pitchFamily="2" charset="2"/>
              </a:rPr>
              <a:t>用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。</a:t>
            </a:r>
            <a:endParaRPr lang="en-US" altLang="zh-CN" sz="2400" dirty="0" smtClean="0">
              <a:latin typeface="+mn-ea"/>
              <a:cs typeface="方正兰亭细黑_GBK_M" pitchFamily="2" charset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2" grpId="0" build="p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8007" y="149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+mj-ea"/>
                <a:ea typeface="+mj-ea"/>
              </a:rPr>
              <a:t>参考资料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300" y="1006363"/>
            <a:ext cx="8514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altLang="zh-CN" sz="2400" dirty="0">
                <a:latin typeface="+mn-ea"/>
                <a:cs typeface="方正兰亭细黑_GBK_M" pitchFamily="2" charset="2"/>
              </a:rPr>
              <a:t>[1]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徐焱伟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.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转换生成语法的产生发展与局限性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[J].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湘潭师范学院学报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(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社会科学版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),2007(04):103-105</a:t>
            </a:r>
            <a:r>
              <a:rPr lang="en-US" altLang="zh-CN" sz="2400" dirty="0" smtClean="0">
                <a:latin typeface="+mn-ea"/>
                <a:cs typeface="方正兰亭细黑_GBK_M" pitchFamily="2" charset="2"/>
              </a:rPr>
              <a:t>.</a:t>
            </a:r>
          </a:p>
          <a:p>
            <a:pPr marL="342900"/>
            <a:r>
              <a:rPr lang="en-US" altLang="zh-CN" sz="2400" dirty="0" smtClean="0">
                <a:latin typeface="+mn-ea"/>
                <a:cs typeface="方正兰亭细黑_GBK_M" pitchFamily="2" charset="2"/>
              </a:rPr>
              <a:t>[2]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李燕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.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乔姆斯基的转换生成语法研究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[J].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黑龙江教育学院学报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,2012,31(11):139-140.</a:t>
            </a:r>
          </a:p>
          <a:p>
            <a:pPr marL="342900"/>
            <a:r>
              <a:rPr lang="en-US" altLang="zh-CN" sz="2400" dirty="0" smtClean="0">
                <a:latin typeface="+mn-ea"/>
                <a:cs typeface="方正兰亭细黑_GBK_M" pitchFamily="2" charset="2"/>
              </a:rPr>
              <a:t>[3]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孔令强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.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浅谈转换生成语法的独创性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[J].</a:t>
            </a:r>
            <a:r>
              <a:rPr lang="zh-CN" altLang="en-US" sz="2400" dirty="0">
                <a:latin typeface="+mn-ea"/>
                <a:cs typeface="方正兰亭细黑_GBK_M" pitchFamily="2" charset="2"/>
              </a:rPr>
              <a:t>广西师范学院学报</a:t>
            </a:r>
            <a:r>
              <a:rPr lang="en-US" altLang="zh-CN" sz="2400" dirty="0">
                <a:latin typeface="+mn-ea"/>
                <a:cs typeface="方正兰亭细黑_GBK_M" pitchFamily="2" charset="2"/>
              </a:rPr>
              <a:t>,2006(S1):47-49.</a:t>
            </a:r>
          </a:p>
          <a:p>
            <a:pPr marL="342900"/>
            <a:r>
              <a:rPr lang="en-US" altLang="zh-CN" sz="2400" dirty="0" smtClean="0">
                <a:latin typeface="+mn-ea"/>
                <a:cs typeface="方正兰亭细黑_GBK_M" pitchFamily="2" charset="2"/>
              </a:rPr>
              <a:t>[4] </a:t>
            </a:r>
            <a:r>
              <a:rPr lang="en-US" altLang="zh-CN" sz="2400" dirty="0" smtClean="0">
                <a:latin typeface="+mn-ea"/>
                <a:cs typeface="方正兰亭细黑_GBK_M" pitchFamily="2" charset="2"/>
                <a:hlinkClick r:id="rId5"/>
              </a:rPr>
              <a:t>https</a:t>
            </a:r>
            <a:r>
              <a:rPr lang="en-US" altLang="zh-CN" sz="2400" dirty="0">
                <a:latin typeface="+mn-ea"/>
                <a:cs typeface="方正兰亭细黑_GBK_M" pitchFamily="2" charset="2"/>
                <a:hlinkClick r:id="rId5"/>
              </a:rPr>
              <a:t>://</a:t>
            </a:r>
            <a:r>
              <a:rPr lang="en-US" altLang="zh-CN" sz="2400" dirty="0" smtClean="0">
                <a:latin typeface="+mn-ea"/>
                <a:cs typeface="方正兰亭细黑_GBK_M" pitchFamily="2" charset="2"/>
                <a:hlinkClick r:id="rId5"/>
              </a:rPr>
              <a:t>baike.so.com/doc/2122959-2246169.html</a:t>
            </a:r>
            <a:endParaRPr lang="en-US" altLang="zh-CN" sz="2400" dirty="0" smtClean="0">
              <a:latin typeface="+mn-ea"/>
              <a:cs typeface="方正兰亭细黑_GBK_M" pitchFamily="2" charset="2"/>
            </a:endParaRPr>
          </a:p>
          <a:p>
            <a:pPr marL="342900"/>
            <a:endParaRPr lang="en-US" altLang="zh-CN" sz="2400" dirty="0">
              <a:latin typeface="+mn-ea"/>
              <a:cs typeface="方正兰亭细黑_GBK_M" pitchFamily="2" charset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7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2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316035" y="2021677"/>
            <a:ext cx="2502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  <a:ea typeface="+mj-ea"/>
              </a:rPr>
              <a:t>谢谢！</a:t>
            </a:r>
            <a:endParaRPr lang="zh-CN" alt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53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876690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latin typeface="+mj-ea"/>
                <a:ea typeface="+mj-ea"/>
              </a:rPr>
              <a:t>创始人</a:t>
            </a:r>
            <a:endParaRPr lang="zh-CN" altLang="en-US" sz="8000" b="1" dirty="0">
              <a:latin typeface="+mj-ea"/>
              <a:ea typeface="+mj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497252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+mj-lt"/>
                  <a:ea typeface="造字工房劲黑（非商用）常规体" pitchFamily="50" charset="-122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latin typeface="+mj-lt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9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68230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语言学大家</a:t>
            </a:r>
            <a:r>
              <a:rPr lang="en-US" altLang="zh-CN" sz="2800" b="1" spc="300" dirty="0">
                <a:latin typeface="+mj-ea"/>
                <a:ea typeface="+mj-ea"/>
              </a:rPr>
              <a:t>——</a:t>
            </a:r>
            <a:r>
              <a:rPr lang="zh-CN" altLang="en-US" sz="2800" b="1" spc="300" dirty="0" smtClean="0">
                <a:latin typeface="+mj-ea"/>
                <a:ea typeface="+mj-ea"/>
              </a:rPr>
              <a:t>乔姆斯基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04674" y="892207"/>
            <a:ext cx="583932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latin typeface="+mn-ea"/>
              </a:rPr>
              <a:t>诺姆</a:t>
            </a:r>
            <a:r>
              <a:rPr lang="ja-JP" altLang="en-US" sz="2200" b="1" dirty="0" smtClean="0">
                <a:latin typeface="+mn-ea"/>
              </a:rPr>
              <a:t>・</a:t>
            </a:r>
            <a:r>
              <a:rPr lang="zh-CN" altLang="en-US" sz="2200" b="1" dirty="0" smtClean="0">
                <a:latin typeface="+mn-ea"/>
              </a:rPr>
              <a:t>乔姆斯基</a:t>
            </a:r>
            <a:r>
              <a:rPr lang="en-US" altLang="zh-CN" sz="2200" dirty="0">
                <a:latin typeface="+mn-ea"/>
              </a:rPr>
              <a:t>(</a:t>
            </a:r>
            <a:r>
              <a:rPr lang="de-DE" altLang="zh-CN" sz="2200" dirty="0">
                <a:latin typeface="+mn-ea"/>
              </a:rPr>
              <a:t>Noam Chomsky, </a:t>
            </a:r>
            <a:r>
              <a:rPr lang="de-DE" altLang="zh-CN" sz="2200" dirty="0" smtClean="0">
                <a:latin typeface="+mn-ea"/>
              </a:rPr>
              <a:t>1928</a:t>
            </a:r>
            <a:r>
              <a:rPr lang="zh-CN" altLang="en-US" sz="2200" dirty="0" smtClean="0">
                <a:latin typeface="+mn-ea"/>
              </a:rPr>
              <a:t>～</a:t>
            </a:r>
            <a:r>
              <a:rPr lang="de-DE" altLang="zh-CN" sz="2200" dirty="0" smtClean="0">
                <a:latin typeface="+mn-ea"/>
              </a:rPr>
              <a:t>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+mn-ea"/>
              </a:rPr>
              <a:t>美国</a:t>
            </a:r>
            <a:r>
              <a:rPr lang="zh-CN" altLang="en-US" sz="2200" dirty="0" smtClean="0">
                <a:latin typeface="+mn-ea"/>
              </a:rPr>
              <a:t>语言学家，转换</a:t>
            </a:r>
            <a:r>
              <a:rPr lang="en-US" altLang="zh-CN" sz="2200" dirty="0" smtClean="0">
                <a:latin typeface="+mn-ea"/>
              </a:rPr>
              <a:t>-</a:t>
            </a:r>
            <a:r>
              <a:rPr lang="zh-CN" altLang="en-US" sz="2200" dirty="0" smtClean="0">
                <a:latin typeface="+mn-ea"/>
              </a:rPr>
              <a:t>生成语法的创始人。</a:t>
            </a:r>
            <a:endParaRPr lang="en-US" altLang="zh-CN" sz="22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+mn-ea"/>
              </a:rPr>
              <a:t>1955</a:t>
            </a:r>
            <a:r>
              <a:rPr lang="zh-CN" altLang="en-US" sz="2200" dirty="0" smtClean="0">
                <a:latin typeface="+mn-ea"/>
              </a:rPr>
              <a:t>年执教麻省理工学院。</a:t>
            </a:r>
            <a:endParaRPr lang="en-US" altLang="zh-CN" sz="22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+mn-ea"/>
              </a:rPr>
              <a:t>1961</a:t>
            </a:r>
            <a:r>
              <a:rPr lang="zh-CN" altLang="en-US" sz="2200" dirty="0" smtClean="0">
                <a:latin typeface="+mn-ea"/>
              </a:rPr>
              <a:t>年成为现代语言和语言学系</a:t>
            </a:r>
            <a:r>
              <a:rPr lang="en-US" altLang="zh-CN" sz="2200" dirty="0" smtClean="0">
                <a:latin typeface="+mn-ea"/>
              </a:rPr>
              <a:t>(</a:t>
            </a:r>
            <a:r>
              <a:rPr lang="zh-CN" altLang="en-US" sz="2200" dirty="0" smtClean="0">
                <a:latin typeface="+mn-ea"/>
              </a:rPr>
              <a:t>现语言学和哲学系</a:t>
            </a:r>
            <a:r>
              <a:rPr lang="en-US" altLang="zh-CN" sz="2200" dirty="0" smtClean="0">
                <a:latin typeface="+mn-ea"/>
              </a:rPr>
              <a:t>)</a:t>
            </a:r>
            <a:r>
              <a:rPr lang="zh-CN" altLang="en-US" sz="2200" dirty="0" smtClean="0">
                <a:latin typeface="+mn-ea"/>
              </a:rPr>
              <a:t>正教授。</a:t>
            </a:r>
            <a:endParaRPr lang="en-US" altLang="zh-CN" sz="22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+mn-ea"/>
              </a:rPr>
              <a:t>1972</a:t>
            </a:r>
            <a:r>
              <a:rPr lang="zh-CN" altLang="en-US" sz="2200" dirty="0">
                <a:latin typeface="+mn-ea"/>
              </a:rPr>
              <a:t>年当选为国家科学院院士，</a:t>
            </a:r>
            <a:r>
              <a:rPr lang="en-US" altLang="zh-CN" sz="2200" dirty="0">
                <a:latin typeface="+mn-ea"/>
              </a:rPr>
              <a:t>1984</a:t>
            </a:r>
            <a:r>
              <a:rPr lang="zh-CN" altLang="en-US" sz="2200" dirty="0">
                <a:latin typeface="+mn-ea"/>
              </a:rPr>
              <a:t>年获美国心理学会颁发的杰出科学贡献奖</a:t>
            </a:r>
            <a:r>
              <a:rPr lang="zh-CN" altLang="en-US" sz="2200" dirty="0" smtClean="0">
                <a:latin typeface="+mn-ea"/>
              </a:rPr>
              <a:t>。</a:t>
            </a:r>
            <a:endParaRPr lang="en-US" altLang="zh-CN" sz="22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+mn-ea"/>
              </a:rPr>
              <a:t>著作：</a:t>
            </a:r>
            <a:r>
              <a:rPr lang="en-US" altLang="zh-CN" sz="2200" dirty="0" smtClean="0">
                <a:latin typeface="+mn-ea"/>
              </a:rPr>
              <a:t>《</a:t>
            </a:r>
            <a:r>
              <a:rPr lang="zh-CN" altLang="en-US" sz="2200" dirty="0" smtClean="0">
                <a:latin typeface="+mn-ea"/>
              </a:rPr>
              <a:t>句法结构</a:t>
            </a:r>
            <a:r>
              <a:rPr lang="en-US" altLang="zh-CN" sz="2200" dirty="0" smtClean="0">
                <a:latin typeface="+mn-ea"/>
              </a:rPr>
              <a:t>》《</a:t>
            </a:r>
            <a:r>
              <a:rPr lang="zh-CN" altLang="en-US" sz="2200" dirty="0">
                <a:latin typeface="+mn-ea"/>
              </a:rPr>
              <a:t>转换分析</a:t>
            </a:r>
            <a:r>
              <a:rPr lang="en-US" altLang="zh-CN" sz="2200" dirty="0">
                <a:latin typeface="+mn-ea"/>
              </a:rPr>
              <a:t>》</a:t>
            </a:r>
            <a:endParaRPr lang="zh-CN" altLang="en-US" sz="2200" dirty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200" dirty="0" smtClean="0">
                <a:latin typeface="+mn-ea"/>
              </a:rPr>
              <a:t>        《</a:t>
            </a:r>
            <a:r>
              <a:rPr lang="zh-CN" altLang="en-US" sz="2200" dirty="0">
                <a:latin typeface="+mn-ea"/>
              </a:rPr>
              <a:t>语法理论</a:t>
            </a:r>
            <a:r>
              <a:rPr lang="zh-CN" altLang="en-US" sz="2200" dirty="0" smtClean="0">
                <a:latin typeface="+mn-ea"/>
              </a:rPr>
              <a:t>要略</a:t>
            </a:r>
            <a:r>
              <a:rPr lang="en-US" altLang="zh-CN" sz="2200" dirty="0">
                <a:latin typeface="+mn-ea"/>
              </a:rPr>
              <a:t>》</a:t>
            </a:r>
            <a:endParaRPr lang="zh-CN" altLang="en-US" sz="2200" dirty="0">
              <a:latin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27" name="Picture 3" descr="G:\大三\大三（下）\创新思维与训练\t01cdd5d5caec5984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9" y="1132837"/>
            <a:ext cx="22733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7858" y="4497169"/>
            <a:ext cx="390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图片出处：</a:t>
            </a:r>
            <a:r>
              <a:rPr lang="de-DE" altLang="zh-CN" dirty="0" smtClean="0">
                <a:hlinkClick r:id="rId6"/>
              </a:rPr>
              <a:t>http</a:t>
            </a:r>
            <a:r>
              <a:rPr lang="de-DE" altLang="zh-CN" dirty="0">
                <a:hlinkClick r:id="rId6"/>
              </a:rPr>
              <a:t>://</a:t>
            </a:r>
            <a:r>
              <a:rPr lang="de-DE" altLang="zh-CN" dirty="0" smtClean="0">
                <a:hlinkClick r:id="rId6"/>
              </a:rPr>
              <a:t>image.so.com/v?q</a:t>
            </a:r>
            <a:endParaRPr lang="en-US" altLang="zh-CN" dirty="0" smtClean="0"/>
          </a:p>
          <a:p>
            <a:endParaRPr lang="de-DE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0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70" grpId="0" build="allAtOnce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60367" y="1894709"/>
            <a:ext cx="2246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latin typeface="+mj-ea"/>
                <a:ea typeface="+mj-ea"/>
              </a:rPr>
              <a:t>简介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492443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+mj-lt"/>
                  <a:ea typeface="+mj-ea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0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68230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n-ea"/>
              </a:rPr>
              <a:t>生成语法产生的背景</a:t>
            </a:r>
            <a:endParaRPr lang="zh-CN" altLang="en-US" sz="2800" b="1" spc="300" dirty="0">
              <a:latin typeface="+mn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13924" y="1527008"/>
            <a:ext cx="6963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8000"/>
            <a:r>
              <a:rPr lang="zh-CN" altLang="en-US" sz="2800" dirty="0" smtClean="0">
                <a:latin typeface="+mn-ea"/>
                <a:cs typeface="方正兰亭细黑_GBK_M" pitchFamily="2" charset="2"/>
              </a:rPr>
              <a:t> 乔姆斯基认为：</a:t>
            </a:r>
            <a:r>
              <a:rPr lang="zh-CN" altLang="en-US" sz="2800" dirty="0">
                <a:latin typeface="+mn-ea"/>
                <a:cs typeface="方正兰亭细黑_GBK_M" pitchFamily="2" charset="2"/>
              </a:rPr>
              <a:t>仅仅</a:t>
            </a:r>
            <a:r>
              <a:rPr lang="zh-CN" altLang="en-US" sz="2800" dirty="0" smtClean="0">
                <a:latin typeface="+mn-ea"/>
                <a:cs typeface="方正兰亭细黑_GBK_M" pitchFamily="2" charset="2"/>
              </a:rPr>
              <a:t>描写语言形式是不够的，而是要探究隐藏在语法行为背后的人类普遍的“语法能力”，这种语法能力通过一套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“深层结构”向“表层结构”的转换</a:t>
            </a:r>
            <a:r>
              <a:rPr lang="zh-CN" altLang="en-US" sz="2800" dirty="0" smtClean="0">
                <a:latin typeface="+mn-ea"/>
                <a:cs typeface="方正兰亭细黑_GBK_M" pitchFamily="2" charset="2"/>
              </a:rPr>
              <a:t>规则，从而把意义和形式结合起来，把静态描写提高到动态描写。</a:t>
            </a:r>
            <a:endParaRPr lang="zh-CN" altLang="en-US" sz="2800" dirty="0">
              <a:latin typeface="+mn-ea"/>
              <a:cs typeface="方正兰亭细黑_GBK_M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0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9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66107" y="130130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生成语法</a:t>
            </a:r>
            <a:r>
              <a:rPr lang="zh-CN" altLang="en-US" sz="2800" b="1" spc="300" dirty="0">
                <a:latin typeface="+mj-ea"/>
                <a:ea typeface="+mj-ea"/>
              </a:rPr>
              <a:t>基本内容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409155" y="1152718"/>
            <a:ext cx="2777834" cy="17551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77489" y="1259569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  <a:cs typeface="方正兰亭细黑_GBK_M" pitchFamily="2" charset="2"/>
              </a:rPr>
              <a:t>诞生的标志</a:t>
            </a:r>
            <a:endParaRPr lang="en-US" altLang="zh-CN" sz="1600" b="1" dirty="0" smtClean="0">
              <a:latin typeface="+mj-ea"/>
              <a:ea typeface="+mj-ea"/>
              <a:cs typeface="方正兰亭细黑_GBK_M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27369" y="1690186"/>
            <a:ext cx="2185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ea"/>
                <a:cs typeface="方正兰亭细黑_GBK_M" pitchFamily="2" charset="2"/>
              </a:rPr>
              <a:t>又称转换</a:t>
            </a:r>
            <a:r>
              <a:rPr lang="en-US" altLang="zh-CN" sz="1400" dirty="0">
                <a:latin typeface="+mn-ea"/>
                <a:cs typeface="方正兰亭细黑_GBK_M" pitchFamily="2" charset="2"/>
              </a:rPr>
              <a:t>-</a:t>
            </a:r>
            <a:r>
              <a:rPr lang="zh-CN" altLang="en-US" sz="1400" dirty="0" smtClean="0">
                <a:latin typeface="+mn-ea"/>
                <a:cs typeface="方正兰亭细黑_GBK_M" pitchFamily="2" charset="2"/>
              </a:rPr>
              <a:t>生成语法，是</a:t>
            </a:r>
            <a:r>
              <a:rPr lang="en-US" altLang="zh-CN" sz="1400" dirty="0">
                <a:latin typeface="+mn-ea"/>
                <a:cs typeface="方正兰亭细黑_GBK_M" pitchFamily="2" charset="2"/>
              </a:rPr>
              <a:t>20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世纪</a:t>
            </a:r>
            <a:r>
              <a:rPr lang="en-US" altLang="zh-CN" sz="1400" dirty="0">
                <a:latin typeface="+mn-ea"/>
                <a:cs typeface="方正兰亭细黑_GBK_M" pitchFamily="2" charset="2"/>
              </a:rPr>
              <a:t>50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年代兴起的一种语言学说</a:t>
            </a:r>
            <a:r>
              <a:rPr lang="zh-CN" altLang="en-US" sz="1400" dirty="0" smtClean="0">
                <a:latin typeface="+mn-ea"/>
                <a:cs typeface="方正兰亭细黑_GBK_M" pitchFamily="2" charset="2"/>
              </a:rPr>
              <a:t>。</a:t>
            </a:r>
            <a:endParaRPr lang="en-US" altLang="zh-CN" sz="1400" dirty="0" smtClean="0">
              <a:latin typeface="+mn-ea"/>
              <a:cs typeface="方正兰亭细黑_GBK_M" pitchFamily="2" charset="2"/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1957《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句法结构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》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的出版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，标志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着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生成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语法的诞生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。</a:t>
            </a:r>
            <a:endParaRPr lang="en-US" altLang="zh-CN" sz="1400" dirty="0" smtClean="0">
              <a:solidFill>
                <a:srgbClr val="FF0000"/>
              </a:solidFill>
              <a:latin typeface="+mn-ea"/>
              <a:cs typeface="方正兰亭细黑_GBK_M" pitchFamily="2" charset="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106776" y="1152718"/>
            <a:ext cx="3379497" cy="17551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275111" y="1259569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  <a:cs typeface="方正兰亭细黑_GBK_M" pitchFamily="2" charset="2"/>
              </a:rPr>
              <a:t>研究对象和范围</a:t>
            </a:r>
            <a:endParaRPr lang="en-US" altLang="zh-CN" sz="1600" b="1" dirty="0">
              <a:latin typeface="+mj-ea"/>
              <a:ea typeface="+mj-ea"/>
              <a:cs typeface="方正兰亭细黑_GBK_M" pitchFamily="2" charset="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98923" y="1643062"/>
            <a:ext cx="2888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ea"/>
                <a:cs typeface="方正兰亭细黑_GBK_M" pitchFamily="2" charset="2"/>
              </a:rPr>
              <a:t>研究对象是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内在性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语言</a:t>
            </a:r>
            <a:r>
              <a:rPr lang="zh-CN" altLang="en-US" sz="1400" dirty="0" smtClean="0">
                <a:latin typeface="+mn-ea"/>
                <a:cs typeface="方正兰亭细黑_GBK_M" pitchFamily="2" charset="2"/>
              </a:rPr>
              <a:t>。</a:t>
            </a:r>
            <a:endParaRPr lang="en-US" altLang="zh-CN" sz="1400" dirty="0">
              <a:latin typeface="+mn-ea"/>
              <a:cs typeface="方正兰亭细黑_GBK_M" pitchFamily="2" charset="2"/>
            </a:endParaRPr>
          </a:p>
          <a:p>
            <a:r>
              <a:rPr lang="zh-CN" altLang="en-US" sz="1400" dirty="0" smtClean="0">
                <a:latin typeface="+mn-ea"/>
                <a:cs typeface="方正兰亭细黑_GBK_M" pitchFamily="2" charset="2"/>
              </a:rPr>
              <a:t>（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内在性的语言指人脑对语法结构的认识，以心理形式体现</a:t>
            </a:r>
            <a:r>
              <a:rPr lang="zh-CN" altLang="en-US" sz="1400" dirty="0" smtClean="0">
                <a:latin typeface="+mn-ea"/>
                <a:cs typeface="方正兰亭细黑_GBK_M" pitchFamily="2" charset="2"/>
              </a:rPr>
              <a:t>。）</a:t>
            </a:r>
            <a:endParaRPr lang="en-US" altLang="zh-CN" sz="1400" dirty="0" smtClean="0">
              <a:latin typeface="+mn-ea"/>
              <a:cs typeface="方正兰亭细黑_GBK_M" pitchFamily="2" charset="2"/>
            </a:endParaRPr>
          </a:p>
          <a:p>
            <a:r>
              <a:rPr lang="zh-CN" altLang="en-US" sz="1400" dirty="0" smtClean="0">
                <a:latin typeface="+mn-ea"/>
                <a:cs typeface="方正兰亭细黑_GBK_M" pitchFamily="2" charset="2"/>
              </a:rPr>
              <a:t>生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成语法学研究范围限于人的语言知识或语言能力，</a:t>
            </a:r>
            <a:endParaRPr lang="en-US" altLang="zh-CN" sz="1400" dirty="0">
              <a:latin typeface="+mn-ea"/>
              <a:cs typeface="方正兰亭细黑_GBK_M" pitchFamily="2" charset="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3157732" y="3185910"/>
            <a:ext cx="3966967" cy="1957590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736330" y="3538275"/>
              <a:ext cx="1559471" cy="752506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588748" y="329856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j-ea"/>
                <a:ea typeface="+mj-ea"/>
                <a:cs typeface="方正兰亭细黑_GBK_M" pitchFamily="2" charset="2"/>
              </a:rPr>
              <a:t>目标</a:t>
            </a:r>
            <a:endParaRPr lang="en-US" altLang="zh-CN" sz="1600" b="1" dirty="0">
              <a:latin typeface="+mj-ea"/>
              <a:ea typeface="+mj-ea"/>
              <a:cs typeface="方正兰亭细黑_GBK_M" pitchFamily="2" charset="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62265" y="3901619"/>
            <a:ext cx="3089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ea"/>
                <a:cs typeface="方正兰亭细黑_GBK_M" pitchFamily="2" charset="2"/>
              </a:rPr>
              <a:t>生成语法学以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cs typeface="方正兰亭细黑_GBK_M" pitchFamily="2" charset="2"/>
              </a:rPr>
              <a:t>描写和解释语言能力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为目标，提出语法假设和理论来揭示其规律，说明其原因。例如它要说明儿童为什么能在</a:t>
            </a:r>
            <a:r>
              <a:rPr lang="en-US" altLang="zh-CN" sz="1400" dirty="0">
                <a:latin typeface="+mn-ea"/>
                <a:cs typeface="方正兰亭细黑_GBK_M" pitchFamily="2" charset="2"/>
              </a:rPr>
              <a:t>2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、</a:t>
            </a:r>
            <a:r>
              <a:rPr lang="en-US" altLang="zh-CN" sz="1400" dirty="0">
                <a:latin typeface="+mn-ea"/>
                <a:cs typeface="方正兰亭细黑_GBK_M" pitchFamily="2" charset="2"/>
              </a:rPr>
              <a:t>3</a:t>
            </a:r>
            <a:r>
              <a:rPr lang="zh-CN" altLang="en-US" sz="1400" dirty="0">
                <a:latin typeface="+mn-ea"/>
                <a:cs typeface="方正兰亭细黑_GBK_M" pitchFamily="2" charset="2"/>
              </a:rPr>
              <a:t>年内学会语言。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8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79" grpId="0"/>
          <p:bldP spid="83" grpId="0"/>
          <p:bldP spid="87" grpId="0"/>
          <p:bldP spid="90" grpId="0"/>
          <p:bldP spid="96" grpId="0"/>
          <p:bldP spid="9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79" grpId="0"/>
          <p:bldP spid="83" grpId="0"/>
          <p:bldP spid="87" grpId="0"/>
          <p:bldP spid="90" grpId="0"/>
          <p:bldP spid="96" grpId="0"/>
          <p:bldP spid="99" grpId="0"/>
          <p:bldP spid="1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149180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latin typeface="+mj-ea"/>
                <a:ea typeface="+mj-ea"/>
              </a:rPr>
              <a:t>转换</a:t>
            </a:r>
            <a:r>
              <a:rPr lang="en-US" altLang="zh-CN" sz="2800" b="1" spc="300" dirty="0">
                <a:latin typeface="+mj-ea"/>
                <a:ea typeface="+mj-ea"/>
              </a:rPr>
              <a:t>-</a:t>
            </a:r>
            <a:r>
              <a:rPr lang="zh-CN" altLang="en-US" sz="2800" b="1" spc="300" dirty="0">
                <a:latin typeface="+mj-ea"/>
                <a:ea typeface="+mj-ea"/>
              </a:rPr>
              <a:t>生成语法理论框图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68" name="组合 67"/>
          <p:cNvGrpSpPr/>
          <p:nvPr/>
        </p:nvGrpSpPr>
        <p:grpSpPr>
          <a:xfrm>
            <a:off x="208547" y="384912"/>
            <a:ext cx="8978136" cy="3866148"/>
            <a:chOff x="1379621" y="860258"/>
            <a:chExt cx="8954486" cy="4283242"/>
          </a:xfrm>
        </p:grpSpPr>
        <p:graphicFrame>
          <p:nvGraphicFramePr>
            <p:cNvPr id="4" name="图示 3"/>
            <p:cNvGraphicFramePr/>
            <p:nvPr>
              <p:extLst>
                <p:ext uri="{D42A27DB-BD31-4B8C-83A1-F6EECF244321}">
                  <p14:modId xmlns:p14="http://schemas.microsoft.com/office/powerpoint/2010/main" val="2052505159"/>
                </p:ext>
              </p:extLst>
            </p:nvPr>
          </p:nvGraphicFramePr>
          <p:xfrm>
            <a:off x="1379621" y="860258"/>
            <a:ext cx="7363326" cy="42832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cxnSp>
          <p:nvCxnSpPr>
            <p:cNvPr id="15" name="直接箭头连接符 14"/>
            <p:cNvCxnSpPr/>
            <p:nvPr/>
          </p:nvCxnSpPr>
          <p:spPr>
            <a:xfrm flipV="1">
              <a:off x="5039304" y="2612247"/>
              <a:ext cx="0" cy="804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6388924" y="3002448"/>
              <a:ext cx="309695" cy="414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圆角矩形 18"/>
            <p:cNvSpPr/>
            <p:nvPr/>
          </p:nvSpPr>
          <p:spPr>
            <a:xfrm>
              <a:off x="6270382" y="3453221"/>
              <a:ext cx="1620429" cy="70064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1640" y="3571375"/>
              <a:ext cx="15391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/>
                <a:t>表层结构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8502315" y="3469263"/>
              <a:ext cx="1652337" cy="71564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96658" y="3612602"/>
              <a:ext cx="1737449" cy="54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 smtClean="0"/>
                <a:t>语音部分</a:t>
              </a:r>
              <a:endParaRPr lang="zh-CN" altLang="en-US" sz="2600" dirty="0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890811" y="3787677"/>
              <a:ext cx="6115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>
              <a:off x="6772305" y="2382217"/>
              <a:ext cx="616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H="1">
              <a:off x="7890810" y="3995029"/>
              <a:ext cx="6115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710111" y="2053569"/>
              <a:ext cx="13626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语义解释</a:t>
              </a:r>
              <a:endParaRPr lang="zh-CN" altLang="en-US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04483" y="4073655"/>
              <a:ext cx="1395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语音解释</a:t>
              </a:r>
              <a:endParaRPr lang="zh-CN" altLang="en-US" sz="1200" dirty="0"/>
            </a:p>
          </p:txBody>
        </p:sp>
      </p:grpSp>
      <p:sp>
        <p:nvSpPr>
          <p:cNvPr id="69" name="矩形 68"/>
          <p:cNvSpPr/>
          <p:nvPr/>
        </p:nvSpPr>
        <p:spPr>
          <a:xfrm>
            <a:off x="1143001" y="3944035"/>
            <a:ext cx="717266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+mn-ea"/>
              </a:rPr>
              <a:t>简而言之</a:t>
            </a:r>
            <a:r>
              <a:rPr lang="zh-CN" altLang="en-US" sz="2400" b="1" dirty="0" smtClean="0">
                <a:latin typeface="+mn-ea"/>
              </a:rPr>
              <a:t>，</a:t>
            </a:r>
            <a:r>
              <a:rPr lang="zh-CN" altLang="en-US" sz="2400" b="1" dirty="0">
                <a:latin typeface="+mn-ea"/>
              </a:rPr>
              <a:t>转换</a:t>
            </a:r>
            <a:r>
              <a:rPr lang="en-US" altLang="zh-CN" sz="2400" b="1" dirty="0">
                <a:latin typeface="+mn-ea"/>
              </a:rPr>
              <a:t>-</a:t>
            </a:r>
            <a:r>
              <a:rPr lang="zh-CN" altLang="en-US" sz="2400" b="1" dirty="0">
                <a:latin typeface="+mn-ea"/>
              </a:rPr>
              <a:t>生成语法理论研究的是人类为什么会说话以及如何了解新的句子。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9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0" grpId="0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793601" y="2108624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+mj-ea"/>
                <a:ea typeface="+mj-ea"/>
              </a:rPr>
              <a:t>语言学研究的创新</a:t>
            </a:r>
            <a:endParaRPr lang="zh-CN" altLang="en-US" sz="4800" b="1" dirty="0">
              <a:latin typeface="+mj-ea"/>
              <a:ea typeface="+mj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497252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latin typeface="+mj-lt"/>
                  <a:ea typeface="造字工房劲黑（非商用）常规体" pitchFamily="50" charset="-122"/>
                </a:rPr>
                <a:t>3</a:t>
              </a:r>
              <a:endParaRPr lang="zh-CN" altLang="en-US" sz="4800" b="1" dirty="0">
                <a:solidFill>
                  <a:schemeClr val="bg1"/>
                </a:solidFill>
                <a:latin typeface="+mj-lt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66233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1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2507</Words>
  <Application>Microsoft Office PowerPoint</Application>
  <PresentationFormat>全屏显示(16:9)</PresentationFormat>
  <Paragraphs>216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Calibri</vt:lpstr>
      <vt:lpstr>造字工房劲黑（非商用）常规体</vt:lpstr>
      <vt:lpstr>Wingdings</vt:lpstr>
      <vt:lpstr>Watford DB</vt:lpstr>
      <vt:lpstr>ＭＳ Ｐゴシック</vt:lpstr>
      <vt:lpstr>方正兰亭细黑_GBK_M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User</dc:creator>
  <cp:lastModifiedBy>user</cp:lastModifiedBy>
  <cp:revision>206</cp:revision>
  <dcterms:created xsi:type="dcterms:W3CDTF">2015-01-23T04:02:45Z</dcterms:created>
  <dcterms:modified xsi:type="dcterms:W3CDTF">2018-06-15T15:53:41Z</dcterms:modified>
</cp:coreProperties>
</file>