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9ACE2-C91C-44A4-87C3-77D67429D4B2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E15A8-F97A-4927-9216-FACCEFEAF3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09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单视频课件开发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9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单视频课件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硬件设备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3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机房及办公环境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0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触控演示屏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9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屏幕比例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34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视频分辨率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2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2011</a:t>
            </a:r>
            <a:r>
              <a:rPr lang="zh-CN" altLang="en-US" dirty="0" smtClean="0"/>
              <a:t>年，继续教育成果展，微课展示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2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58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903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743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116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06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24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084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1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28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99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vtron_intro_edited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hyperlink" Target="cyk_demo_edited.mp4" TargetMode="External"/><Relationship Id="rId3" Type="http://schemas.openxmlformats.org/officeDocument/2006/relationships/image" Target="../media/image25.png"/><Relationship Id="rId21" Type="http://schemas.openxmlformats.org/officeDocument/2006/relationships/image" Target="../media/image42.png"/><Relationship Id="rId34" Type="http://schemas.openxmlformats.org/officeDocument/2006/relationships/image" Target="../media/image54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openxmlformats.org/officeDocument/2006/relationships/hyperlink" Target="poem.mp4" TargetMode="External"/><Relationship Id="rId24" Type="http://schemas.openxmlformats.org/officeDocument/2006/relationships/image" Target="../media/image45.png"/><Relationship Id="rId32" Type="http://schemas.openxmlformats.org/officeDocument/2006/relationships/image" Target="../media/image5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31" Type="http://schemas.openxmlformats.org/officeDocument/2006/relationships/image" Target="../media/image5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/>
          <p:nvPr/>
        </p:nvSpPr>
        <p:spPr>
          <a:xfrm>
            <a:off x="3667108" y="2382561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单视频</a:t>
            </a:r>
            <a:endParaRPr lang="en-US" altLang="zh-CN" sz="6400" b="1" dirty="0">
              <a:solidFill>
                <a:prstClr val="white"/>
              </a:solidFill>
            </a:endParaRPr>
          </a:p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课件开发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单视频课件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661746"/>
            <a:ext cx="5501077" cy="36015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28182" y="2180862"/>
            <a:ext cx="27238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取代三分屏课件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触</a:t>
            </a:r>
            <a:r>
              <a:rPr lang="zh-CN" altLang="en-US" sz="2400" dirty="0">
                <a:solidFill>
                  <a:prstClr val="white"/>
                </a:solidFill>
              </a:rPr>
              <a:t>控演示屏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单视频流分发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批量制作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跨设备</a:t>
            </a:r>
            <a:r>
              <a:rPr lang="zh-CN" altLang="en-US" sz="2400" dirty="0">
                <a:solidFill>
                  <a:prstClr val="white"/>
                </a:solidFill>
              </a:rPr>
              <a:t>使用</a:t>
            </a:r>
            <a:endParaRPr lang="en-US" altLang="zh-CN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636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1355" y="452669"/>
            <a:ext cx="7189472" cy="1600430"/>
          </a:xfrm>
          <a:prstGeom prst="rect">
            <a:avLst/>
          </a:prstGeom>
        </p:spPr>
        <p:txBody>
          <a:bodyPr wrap="square" lIns="121913" tIns="60956" rIns="121913" bIns="60956">
            <a:spAutoFit/>
          </a:bodyPr>
          <a:lstStyle/>
          <a:p>
            <a:pPr defTabSz="121908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zh-CN" altLang="en-US" sz="4800" b="1" dirty="0">
                <a:solidFill>
                  <a:srgbClr val="2A82AC"/>
                </a:solidFill>
              </a:rPr>
              <a:t>目前微课开发涉及的硬件设备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355" y="2180862"/>
            <a:ext cx="8773360" cy="3817191"/>
          </a:xfrm>
          <a:prstGeom prst="rect">
            <a:avLst/>
          </a:prstGeom>
          <a:noFill/>
        </p:spPr>
        <p:txBody>
          <a:bodyPr wrap="square" lIns="121913" tIns="60956" rIns="121913" bIns="60956" rtlCol="0">
            <a:spAutoFit/>
          </a:bodyPr>
          <a:lstStyle/>
          <a:p>
            <a:pPr defTabSz="1219080">
              <a:lnSpc>
                <a:spcPct val="150000"/>
              </a:lnSpc>
            </a:pPr>
            <a:r>
              <a:rPr lang="en-US" altLang="zh-CN" sz="2667" dirty="0">
                <a:solidFill>
                  <a:srgbClr val="2A82B0"/>
                </a:solidFill>
              </a:rPr>
              <a:t>1.</a:t>
            </a:r>
            <a:r>
              <a:rPr lang="zh-CN" altLang="en-US" sz="2667" dirty="0">
                <a:solidFill>
                  <a:srgbClr val="2A82B0"/>
                </a:solidFill>
              </a:rPr>
              <a:t>摄像与采集设备</a:t>
            </a:r>
            <a:r>
              <a:rPr lang="en-US" altLang="zh-CN" sz="2667" dirty="0">
                <a:solidFill>
                  <a:srgbClr val="2A82B0"/>
                </a:solidFill>
              </a:rPr>
              <a:t>(Sony</a:t>
            </a:r>
            <a:r>
              <a:rPr lang="zh-CN" altLang="en-US" sz="2667" dirty="0">
                <a:solidFill>
                  <a:srgbClr val="2A82B0"/>
                </a:solidFill>
              </a:rPr>
              <a:t>、</a:t>
            </a:r>
            <a:r>
              <a:rPr lang="en-US" altLang="zh-CN" sz="2667" dirty="0">
                <a:solidFill>
                  <a:srgbClr val="2A82B0"/>
                </a:solidFill>
              </a:rPr>
              <a:t>Canopus)</a:t>
            </a:r>
          </a:p>
          <a:p>
            <a:pPr defTabSz="1219080">
              <a:lnSpc>
                <a:spcPct val="150000"/>
              </a:lnSpc>
            </a:pPr>
            <a:r>
              <a:rPr lang="en-US" altLang="zh-CN" sz="2667" dirty="0">
                <a:solidFill>
                  <a:srgbClr val="2A82B0"/>
                </a:solidFill>
              </a:rPr>
              <a:t>2.</a:t>
            </a:r>
            <a:r>
              <a:rPr lang="zh-CN" altLang="en-US" sz="2667" dirty="0">
                <a:solidFill>
                  <a:srgbClr val="2A82B0"/>
                </a:solidFill>
              </a:rPr>
              <a:t>课堂展示设备</a:t>
            </a:r>
            <a:r>
              <a:rPr lang="en-US" altLang="zh-CN" sz="2667" dirty="0">
                <a:solidFill>
                  <a:srgbClr val="2A82B0"/>
                </a:solidFill>
              </a:rPr>
              <a:t>(Vtron)</a:t>
            </a:r>
          </a:p>
          <a:p>
            <a:pPr defTabSz="1219080">
              <a:lnSpc>
                <a:spcPct val="150000"/>
              </a:lnSpc>
            </a:pPr>
            <a:r>
              <a:rPr lang="en-US" altLang="zh-CN" sz="2667" dirty="0">
                <a:solidFill>
                  <a:srgbClr val="2A82B0"/>
                </a:solidFill>
              </a:rPr>
              <a:t>3.</a:t>
            </a:r>
            <a:r>
              <a:rPr lang="zh-CN" altLang="en-US" sz="2667" dirty="0">
                <a:solidFill>
                  <a:srgbClr val="2A82B0"/>
                </a:solidFill>
              </a:rPr>
              <a:t>非编设备</a:t>
            </a:r>
            <a:r>
              <a:rPr lang="en-US" altLang="zh-CN" sz="2667" dirty="0">
                <a:solidFill>
                  <a:srgbClr val="2A82B0"/>
                </a:solidFill>
              </a:rPr>
              <a:t>(</a:t>
            </a:r>
            <a:r>
              <a:rPr lang="en-US" altLang="zh-CN" sz="2667" dirty="0">
                <a:solidFill>
                  <a:srgbClr val="2A82B0"/>
                </a:solidFill>
              </a:rPr>
              <a:t>iMac</a:t>
            </a:r>
            <a:r>
              <a:rPr lang="zh-CN" altLang="en-US" sz="2667" dirty="0">
                <a:solidFill>
                  <a:srgbClr val="2A82B0"/>
                </a:solidFill>
              </a:rPr>
              <a:t>、</a:t>
            </a:r>
            <a:r>
              <a:rPr lang="en-US" altLang="zh-CN" sz="2667" dirty="0">
                <a:solidFill>
                  <a:srgbClr val="2A82B0"/>
                </a:solidFill>
              </a:rPr>
              <a:t>Dell)</a:t>
            </a:r>
            <a:endParaRPr lang="en-US" altLang="zh-CN" sz="2667" dirty="0">
              <a:solidFill>
                <a:srgbClr val="2A82B0"/>
              </a:solidFill>
            </a:endParaRPr>
          </a:p>
          <a:p>
            <a:pPr defTabSz="1219080">
              <a:lnSpc>
                <a:spcPct val="150000"/>
              </a:lnSpc>
            </a:pPr>
            <a:r>
              <a:rPr lang="en-US" altLang="zh-CN" sz="2667" dirty="0">
                <a:solidFill>
                  <a:srgbClr val="2A82B0"/>
                </a:solidFill>
              </a:rPr>
              <a:t>4.</a:t>
            </a:r>
            <a:r>
              <a:rPr lang="zh-CN" altLang="en-US" sz="2667" dirty="0">
                <a:solidFill>
                  <a:srgbClr val="2A82B0"/>
                </a:solidFill>
              </a:rPr>
              <a:t>程序开发和调试</a:t>
            </a:r>
            <a:r>
              <a:rPr lang="en-US" altLang="zh-CN" sz="2667" dirty="0">
                <a:solidFill>
                  <a:srgbClr val="2A82B0"/>
                </a:solidFill>
              </a:rPr>
              <a:t>(</a:t>
            </a:r>
            <a:r>
              <a:rPr lang="zh-CN" altLang="en-US" sz="2667" dirty="0">
                <a:solidFill>
                  <a:srgbClr val="2A82B0"/>
                </a:solidFill>
              </a:rPr>
              <a:t>手机</a:t>
            </a:r>
            <a:r>
              <a:rPr lang="zh-CN" altLang="en-US" sz="2667" dirty="0">
                <a:solidFill>
                  <a:srgbClr val="2A82B0"/>
                </a:solidFill>
              </a:rPr>
              <a:t>、</a:t>
            </a:r>
            <a:r>
              <a:rPr lang="en-US" altLang="zh-CN" sz="2667" dirty="0">
                <a:solidFill>
                  <a:srgbClr val="2A82B0"/>
                </a:solidFill>
              </a:rPr>
              <a:t>iPad</a:t>
            </a:r>
            <a:r>
              <a:rPr lang="zh-CN" altLang="en-US" sz="2667" dirty="0">
                <a:solidFill>
                  <a:srgbClr val="2A82B0"/>
                </a:solidFill>
              </a:rPr>
              <a:t>等</a:t>
            </a:r>
            <a:r>
              <a:rPr lang="en-US" altLang="zh-CN" sz="2667" dirty="0">
                <a:solidFill>
                  <a:srgbClr val="2A82B0"/>
                </a:solidFill>
              </a:rPr>
              <a:t>)</a:t>
            </a:r>
          </a:p>
          <a:p>
            <a:pPr defTabSz="1219080">
              <a:lnSpc>
                <a:spcPct val="150000"/>
              </a:lnSpc>
            </a:pPr>
            <a:r>
              <a:rPr lang="en-US" altLang="zh-CN" sz="2667" dirty="0">
                <a:solidFill>
                  <a:srgbClr val="2A82B0"/>
                </a:solidFill>
              </a:rPr>
              <a:t>5.</a:t>
            </a:r>
            <a:r>
              <a:rPr lang="zh-CN" altLang="en-US" sz="2667" dirty="0">
                <a:solidFill>
                  <a:srgbClr val="2A82B0"/>
                </a:solidFill>
              </a:rPr>
              <a:t>存储及视频压缩设备</a:t>
            </a:r>
            <a:r>
              <a:rPr lang="en-US" altLang="zh-CN" sz="2667" dirty="0">
                <a:solidFill>
                  <a:srgbClr val="2A82B0"/>
                </a:solidFill>
              </a:rPr>
              <a:t>(HP/Dell-Nas</a:t>
            </a:r>
            <a:r>
              <a:rPr lang="zh-CN" altLang="en-US" sz="2667" dirty="0">
                <a:solidFill>
                  <a:srgbClr val="2A82B0"/>
                </a:solidFill>
              </a:rPr>
              <a:t>、</a:t>
            </a:r>
            <a:r>
              <a:rPr lang="en-US" altLang="zh-CN" sz="2667" dirty="0">
                <a:solidFill>
                  <a:srgbClr val="2A82B0"/>
                </a:solidFill>
              </a:rPr>
              <a:t>Dell-R5500)</a:t>
            </a:r>
          </a:p>
          <a:p>
            <a:pPr defTabSz="1219080">
              <a:lnSpc>
                <a:spcPct val="150000"/>
              </a:lnSpc>
            </a:pPr>
            <a:r>
              <a:rPr lang="en-US" altLang="zh-CN" sz="2667" dirty="0">
                <a:solidFill>
                  <a:srgbClr val="2A82B0"/>
                </a:solidFill>
              </a:rPr>
              <a:t>6.</a:t>
            </a:r>
            <a:r>
              <a:rPr lang="zh-CN" altLang="en-US" sz="2667" dirty="0">
                <a:solidFill>
                  <a:srgbClr val="2A82B0"/>
                </a:solidFill>
              </a:rPr>
              <a:t>服务器平台</a:t>
            </a:r>
            <a:r>
              <a:rPr lang="en-US" altLang="zh-CN" sz="2667" dirty="0">
                <a:solidFill>
                  <a:srgbClr val="2A82B0"/>
                </a:solidFill>
              </a:rPr>
              <a:t>(HP</a:t>
            </a:r>
            <a:r>
              <a:rPr lang="zh-CN" altLang="en-US" sz="2667" dirty="0">
                <a:solidFill>
                  <a:srgbClr val="2A82B0"/>
                </a:solidFill>
              </a:rPr>
              <a:t>、</a:t>
            </a:r>
            <a:r>
              <a:rPr lang="en-US" altLang="zh-CN" sz="2667" dirty="0">
                <a:solidFill>
                  <a:srgbClr val="2A82B0"/>
                </a:solidFill>
              </a:rPr>
              <a:t>Dell)</a:t>
            </a:r>
            <a:endParaRPr lang="zh-CN" altLang="en-US" sz="2667" dirty="0">
              <a:solidFill>
                <a:srgbClr val="2A82B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81" y="2053101"/>
            <a:ext cx="2793355" cy="19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1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机房及办公环境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638057" y="1508787"/>
            <a:ext cx="2291590" cy="2226917"/>
            <a:chOff x="1403648" y="1131590"/>
            <a:chExt cx="1718692" cy="167018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131590"/>
              <a:ext cx="1718692" cy="12890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文本框 1"/>
            <p:cNvSpPr txBox="1"/>
            <p:nvPr/>
          </p:nvSpPr>
          <p:spPr>
            <a:xfrm>
              <a:off x="1589391" y="2455529"/>
              <a:ext cx="129266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black"/>
                  </a:solidFill>
                </a:rPr>
                <a:t>服务器机房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56878" y="1508787"/>
            <a:ext cx="2291589" cy="2226917"/>
            <a:chOff x="3559700" y="1131590"/>
            <a:chExt cx="1718692" cy="167018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700" y="1131590"/>
              <a:ext cx="1718692" cy="12890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文本框 2"/>
            <p:cNvSpPr txBox="1"/>
            <p:nvPr/>
          </p:nvSpPr>
          <p:spPr>
            <a:xfrm>
              <a:off x="3860860" y="2455529"/>
              <a:ext cx="106182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black"/>
                  </a:solidFill>
                </a:rPr>
                <a:t>数字画板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25785" y="1508787"/>
            <a:ext cx="2280424" cy="2226917"/>
            <a:chOff x="5715752" y="1131590"/>
            <a:chExt cx="1710318" cy="167018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752" y="1131590"/>
              <a:ext cx="1710318" cy="12827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文本框 3"/>
            <p:cNvSpPr txBox="1"/>
            <p:nvPr/>
          </p:nvSpPr>
          <p:spPr>
            <a:xfrm>
              <a:off x="5901497" y="2455529"/>
              <a:ext cx="129266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black"/>
                  </a:solidFill>
                </a:rPr>
                <a:t>触控演示屏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30137" y="3965443"/>
            <a:ext cx="2291589" cy="2226919"/>
            <a:chOff x="1403648" y="2974082"/>
            <a:chExt cx="1718692" cy="167018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2974082"/>
              <a:ext cx="1718692" cy="12890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文本框 6"/>
            <p:cNvSpPr txBox="1"/>
            <p:nvPr/>
          </p:nvSpPr>
          <p:spPr>
            <a:xfrm>
              <a:off x="1708995" y="4298022"/>
              <a:ext cx="106182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black"/>
                  </a:solidFill>
                </a:rPr>
                <a:t>程序开发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20203" y="3965443"/>
            <a:ext cx="2291588" cy="2226112"/>
            <a:chOff x="3559701" y="2967801"/>
            <a:chExt cx="1718691" cy="166958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701" y="2967801"/>
              <a:ext cx="1718691" cy="12890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文本框 11"/>
            <p:cNvSpPr txBox="1"/>
            <p:nvPr/>
          </p:nvSpPr>
          <p:spPr>
            <a:xfrm>
              <a:off x="3847520" y="4291136"/>
              <a:ext cx="106182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black"/>
                  </a:solidFill>
                </a:rPr>
                <a:t>后期</a:t>
              </a:r>
              <a:r>
                <a:rPr lang="zh-CN" altLang="en-US" sz="2400" dirty="0">
                  <a:solidFill>
                    <a:prstClr val="black"/>
                  </a:solidFill>
                </a:rPr>
                <a:t>剪</a:t>
              </a:r>
              <a:r>
                <a:rPr lang="zh-CN" altLang="en-US" sz="2400" dirty="0">
                  <a:solidFill>
                    <a:prstClr val="black"/>
                  </a:solidFill>
                </a:rPr>
                <a:t>辑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80751" y="3973249"/>
            <a:ext cx="2280424" cy="2210911"/>
            <a:chOff x="5715753" y="2979936"/>
            <a:chExt cx="1710318" cy="165818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753" y="2979936"/>
              <a:ext cx="1710318" cy="12827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文本框 12"/>
            <p:cNvSpPr txBox="1"/>
            <p:nvPr/>
          </p:nvSpPr>
          <p:spPr>
            <a:xfrm>
              <a:off x="6016913" y="4291870"/>
              <a:ext cx="106182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black"/>
                  </a:solidFill>
                </a:rPr>
                <a:t>课件设计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6127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触</a:t>
            </a:r>
            <a:r>
              <a:rPr lang="zh-CN" altLang="en-US" dirty="0" smtClean="0"/>
              <a:t>控演示屏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679510" y="1700809"/>
            <a:ext cx="5392823" cy="3706912"/>
            <a:chOff x="1184011" y="1275606"/>
            <a:chExt cx="4044617" cy="2780184"/>
          </a:xfrm>
        </p:grpSpPr>
        <p:pic>
          <p:nvPicPr>
            <p:cNvPr id="3" name="图片 2">
              <a:hlinkClick r:id="rId3" action="ppaction://hlinkfile" tooltip="威创在网络教学中的使用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275606"/>
              <a:ext cx="3931928" cy="22117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27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" name="文本框 3"/>
            <p:cNvSpPr txBox="1"/>
            <p:nvPr/>
          </p:nvSpPr>
          <p:spPr>
            <a:xfrm>
              <a:off x="1184011" y="3740367"/>
              <a:ext cx="4044617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2133" dirty="0">
                  <a:solidFill>
                    <a:srgbClr val="5B879E"/>
                  </a:solidFill>
                </a:rPr>
                <a:t>《</a:t>
              </a:r>
              <a:r>
                <a:rPr lang="zh-CN" altLang="en-US" sz="2133" dirty="0">
                  <a:solidFill>
                    <a:srgbClr val="5B879E"/>
                  </a:solidFill>
                </a:rPr>
                <a:t>威创交互式触摸屏在网络教学中的使用</a:t>
              </a:r>
              <a:r>
                <a:rPr lang="en-US" altLang="zh-CN" sz="2133" dirty="0">
                  <a:solidFill>
                    <a:srgbClr val="5B879E"/>
                  </a:solidFill>
                </a:rPr>
                <a:t>》</a:t>
              </a:r>
              <a:endParaRPr lang="zh-CN" altLang="en-US" sz="2133" dirty="0">
                <a:solidFill>
                  <a:srgbClr val="5B879E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440150" y="1700808"/>
            <a:ext cx="3425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</a:rPr>
              <a:t>主讲：李健文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defTabSz="121908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</a:rPr>
              <a:t>时</a:t>
            </a:r>
            <a:r>
              <a:rPr lang="zh-CN" altLang="en-US" sz="2400" dirty="0">
                <a:solidFill>
                  <a:prstClr val="black"/>
                </a:solidFill>
              </a:rPr>
              <a:t>长：</a:t>
            </a:r>
            <a:r>
              <a:rPr lang="en-US" altLang="zh-CN" sz="2400" dirty="0">
                <a:solidFill>
                  <a:prstClr val="black"/>
                </a:solidFill>
              </a:rPr>
              <a:t>6’48”</a:t>
            </a:r>
          </a:p>
          <a:p>
            <a:pPr defTabSz="121908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</a:rPr>
              <a:t>制作日期：</a:t>
            </a:r>
            <a:r>
              <a:rPr lang="en-US" altLang="zh-CN" sz="2400" dirty="0">
                <a:solidFill>
                  <a:prstClr val="black"/>
                </a:solidFill>
              </a:rPr>
              <a:t>2010</a:t>
            </a:r>
            <a:r>
              <a:rPr lang="zh-CN" altLang="en-US" sz="2400" dirty="0">
                <a:solidFill>
                  <a:prstClr val="black"/>
                </a:solidFill>
              </a:rPr>
              <a:t>年</a:t>
            </a:r>
            <a:r>
              <a:rPr lang="en-US" altLang="zh-CN" sz="2400" dirty="0">
                <a:solidFill>
                  <a:prstClr val="black"/>
                </a:solidFill>
              </a:rPr>
              <a:t>11</a:t>
            </a:r>
            <a:r>
              <a:rPr lang="zh-CN" altLang="en-US" sz="2400" dirty="0">
                <a:solidFill>
                  <a:prstClr val="black"/>
                </a:solidFill>
              </a:rPr>
              <a:t>月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defTabSz="121908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</a:rPr>
              <a:t>用途</a:t>
            </a:r>
            <a:r>
              <a:rPr lang="zh-CN" altLang="en-US" sz="2400" dirty="0">
                <a:solidFill>
                  <a:prstClr val="black"/>
                </a:solidFill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</a:rPr>
              <a:t>内部使用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8905" y="4039909"/>
            <a:ext cx="17458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 defTabSz="12190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u="sng" dirty="0">
                <a:solidFill>
                  <a:prstClr val="black">
                    <a:lumMod val="50000"/>
                    <a:lumOff val="50000"/>
                  </a:prstClr>
                </a:solidFill>
              </a:rPr>
              <a:t>电子黑板</a:t>
            </a:r>
            <a:endParaRPr lang="en-US" altLang="zh-CN" sz="1600" u="sng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28594" indent="-228594" defTabSz="12190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网页</a:t>
            </a: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浏览</a:t>
            </a:r>
            <a:endParaRPr lang="en-US" altLang="zh-CN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28594" indent="-228594" defTabSz="12190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u="sng" dirty="0">
                <a:solidFill>
                  <a:prstClr val="black">
                    <a:lumMod val="50000"/>
                    <a:lumOff val="50000"/>
                  </a:prstClr>
                </a:solidFill>
              </a:rPr>
              <a:t>Power Point</a:t>
            </a:r>
          </a:p>
          <a:p>
            <a:pPr marL="228594" indent="-228594" defTabSz="12190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Media Center</a:t>
            </a:r>
          </a:p>
          <a:p>
            <a:pPr marL="228594" indent="-228594" defTabSz="12190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Touch Pack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05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屏幕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2568961" y="1316766"/>
            <a:ext cx="3867983" cy="1092776"/>
            <a:chOff x="1926721" y="987574"/>
            <a:chExt cx="2900987" cy="819582"/>
          </a:xfrm>
        </p:grpSpPr>
        <p:grpSp>
          <p:nvGrpSpPr>
            <p:cNvPr id="7" name="组合 6"/>
            <p:cNvGrpSpPr/>
            <p:nvPr/>
          </p:nvGrpSpPr>
          <p:grpSpPr>
            <a:xfrm>
              <a:off x="1926721" y="987574"/>
              <a:ext cx="742950" cy="819581"/>
              <a:chOff x="4200525" y="1275606"/>
              <a:chExt cx="742950" cy="819581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381500" y="1094631"/>
                <a:ext cx="381000" cy="742950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4205072" y="1656606"/>
                <a:ext cx="733855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Android</a:t>
                </a:r>
              </a:p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Phone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008831" y="1049806"/>
              <a:ext cx="657225" cy="567661"/>
              <a:chOff x="5292080" y="1308943"/>
              <a:chExt cx="657225" cy="56766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63530" y="1137493"/>
                <a:ext cx="314325" cy="657225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5296564" y="1622688"/>
                <a:ext cx="64825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iPhone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008734" y="987574"/>
              <a:ext cx="818974" cy="819582"/>
              <a:chOff x="4162512" y="2381250"/>
              <a:chExt cx="818974" cy="819582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381500" y="2181225"/>
                <a:ext cx="381000" cy="781050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4162512" y="2762251"/>
                <a:ext cx="818974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Windows</a:t>
                </a:r>
              </a:p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Phone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524513" y="2748018"/>
            <a:ext cx="3978679" cy="1372175"/>
            <a:chOff x="1893385" y="2061012"/>
            <a:chExt cx="2984009" cy="1029131"/>
          </a:xfrm>
        </p:grpSpPr>
        <p:grpSp>
          <p:nvGrpSpPr>
            <p:cNvPr id="16" name="组合 15"/>
            <p:cNvGrpSpPr/>
            <p:nvPr/>
          </p:nvGrpSpPr>
          <p:grpSpPr>
            <a:xfrm>
              <a:off x="1893385" y="2061012"/>
              <a:ext cx="809625" cy="1029131"/>
              <a:chOff x="1173302" y="2233796"/>
              <a:chExt cx="809625" cy="102913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302" y="2233796"/>
                <a:ext cx="809625" cy="590550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1211185" y="2824346"/>
                <a:ext cx="733855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Android</a:t>
                </a:r>
              </a:p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Tablet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937392" y="2101088"/>
              <a:ext cx="800100" cy="815891"/>
              <a:chOff x="2217309" y="2248083"/>
              <a:chExt cx="800100" cy="815891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309" y="2248083"/>
                <a:ext cx="800100" cy="561975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2391479" y="2810058"/>
                <a:ext cx="45175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iPad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982044" y="2081189"/>
              <a:ext cx="895350" cy="1008954"/>
              <a:chOff x="3270610" y="2246731"/>
              <a:chExt cx="895350" cy="1008954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0610" y="2246731"/>
                <a:ext cx="895350" cy="571500"/>
              </a:xfrm>
              <a:prstGeom prst="rect">
                <a:avLst/>
              </a:prstGeom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3311722" y="2817104"/>
                <a:ext cx="818974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Windows</a:t>
                </a:r>
              </a:p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Tablet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2516930" y="4534566"/>
            <a:ext cx="3190293" cy="1388195"/>
            <a:chOff x="1887697" y="3400924"/>
            <a:chExt cx="2392720" cy="1041146"/>
          </a:xfrm>
        </p:grpSpPr>
        <p:grpSp>
          <p:nvGrpSpPr>
            <p:cNvPr id="26" name="组合 25"/>
            <p:cNvGrpSpPr/>
            <p:nvPr/>
          </p:nvGrpSpPr>
          <p:grpSpPr>
            <a:xfrm>
              <a:off x="1887697" y="3416630"/>
              <a:ext cx="1104900" cy="1025440"/>
              <a:chOff x="1025662" y="3572253"/>
              <a:chExt cx="1104900" cy="102544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662" y="3572253"/>
                <a:ext cx="1104900" cy="771525"/>
              </a:xfrm>
              <a:prstGeom prst="rect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1410278" y="4343778"/>
                <a:ext cx="335669" cy="25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PC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337442" y="3400924"/>
              <a:ext cx="942975" cy="1041146"/>
              <a:chOff x="2756491" y="3567490"/>
              <a:chExt cx="942975" cy="1041146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6491" y="3567490"/>
                <a:ext cx="942975" cy="781050"/>
              </a:xfrm>
              <a:prstGeom prst="rect">
                <a:avLst/>
              </a:prstGeom>
            </p:spPr>
          </p:pic>
          <p:sp>
            <p:nvSpPr>
              <p:cNvPr id="23" name="文本框 22"/>
              <p:cNvSpPr txBox="1"/>
              <p:nvPr/>
            </p:nvSpPr>
            <p:spPr>
              <a:xfrm>
                <a:off x="3002436" y="4354721"/>
                <a:ext cx="451085" cy="25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en-US" altLang="zh-CN" sz="1600" dirty="0">
                    <a:solidFill>
                      <a:prstClr val="black"/>
                    </a:solidFill>
                  </a:rPr>
                  <a:t>Mac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865849" y="1261415"/>
            <a:ext cx="2765301" cy="584775"/>
            <a:chOff x="5149387" y="946060"/>
            <a:chExt cx="2073976" cy="438581"/>
          </a:xfrm>
        </p:grpSpPr>
        <p:cxnSp>
          <p:nvCxnSpPr>
            <p:cNvPr id="29" name="直接连接符 28"/>
            <p:cNvCxnSpPr/>
            <p:nvPr/>
          </p:nvCxnSpPr>
          <p:spPr>
            <a:xfrm flipV="1">
              <a:off x="5149387" y="1178072"/>
              <a:ext cx="771368" cy="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6236073" y="946060"/>
              <a:ext cx="987290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3200" dirty="0">
                  <a:solidFill>
                    <a:prstClr val="black"/>
                  </a:solidFill>
                </a:rPr>
                <a:t>16</a:t>
              </a:r>
              <a:r>
                <a:rPr lang="zh-CN" altLang="en-US" sz="3200" dirty="0">
                  <a:solidFill>
                    <a:prstClr val="black"/>
                  </a:solidFill>
                </a:rPr>
                <a:t>：</a:t>
              </a:r>
              <a:r>
                <a:rPr lang="en-US" altLang="zh-CN" sz="3200" dirty="0">
                  <a:solidFill>
                    <a:prstClr val="black"/>
                  </a:solidFill>
                </a:rPr>
                <a:t>9</a:t>
              </a:r>
              <a:endParaRPr lang="zh-CN" alt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865850" y="2884951"/>
            <a:ext cx="2645075" cy="584775"/>
            <a:chOff x="5149387" y="2163711"/>
            <a:chExt cx="1983806" cy="438581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5149387" y="2394544"/>
              <a:ext cx="771368" cy="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6326241" y="2163711"/>
              <a:ext cx="80695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3200" dirty="0">
                  <a:solidFill>
                    <a:prstClr val="black"/>
                  </a:solidFill>
                </a:rPr>
                <a:t>4</a:t>
              </a:r>
              <a:r>
                <a:rPr lang="zh-CN" altLang="en-US" sz="3200" dirty="0">
                  <a:solidFill>
                    <a:prstClr val="black"/>
                  </a:solidFill>
                </a:rPr>
                <a:t>：</a:t>
              </a:r>
              <a:r>
                <a:rPr lang="en-US" altLang="zh-CN" sz="3200" dirty="0">
                  <a:solidFill>
                    <a:prstClr val="black"/>
                  </a:solidFill>
                </a:rPr>
                <a:t>3</a:t>
              </a:r>
              <a:endParaRPr lang="zh-CN" alt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865851" y="4747492"/>
            <a:ext cx="2885524" cy="584775"/>
            <a:chOff x="5149387" y="3560616"/>
            <a:chExt cx="2164143" cy="438581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5149387" y="3791449"/>
              <a:ext cx="771368" cy="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6145903" y="3560616"/>
              <a:ext cx="116762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3200" dirty="0">
                  <a:solidFill>
                    <a:prstClr val="black"/>
                  </a:solidFill>
                </a:rPr>
                <a:t>16</a:t>
              </a:r>
              <a:r>
                <a:rPr lang="zh-CN" altLang="en-US" sz="3200" dirty="0">
                  <a:solidFill>
                    <a:prstClr val="black"/>
                  </a:solidFill>
                </a:rPr>
                <a:t>：</a:t>
              </a:r>
              <a:r>
                <a:rPr lang="en-US" altLang="zh-CN" sz="3200" dirty="0">
                  <a:solidFill>
                    <a:prstClr val="black"/>
                  </a:solidFill>
                </a:rPr>
                <a:t>10</a:t>
              </a:r>
              <a:endParaRPr lang="zh-CN" altLang="en-US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9233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视频分辨率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1679509" y="2264484"/>
            <a:ext cx="3258064" cy="1917633"/>
            <a:chOff x="1259632" y="1698362"/>
            <a:chExt cx="2443548" cy="1438225"/>
          </a:xfrm>
        </p:grpSpPr>
        <p:grpSp>
          <p:nvGrpSpPr>
            <p:cNvPr id="16" name="组合 15"/>
            <p:cNvGrpSpPr/>
            <p:nvPr/>
          </p:nvGrpSpPr>
          <p:grpSpPr>
            <a:xfrm>
              <a:off x="1259632" y="1707654"/>
              <a:ext cx="2443548" cy="1428933"/>
              <a:chOff x="1259632" y="1707654"/>
              <a:chExt cx="2443548" cy="1428933"/>
            </a:xfrm>
          </p:grpSpPr>
          <p:cxnSp>
            <p:nvCxnSpPr>
              <p:cNvPr id="10" name="直接连接符 9"/>
              <p:cNvCxnSpPr>
                <a:stCxn id="3" idx="0"/>
              </p:cNvCxnSpPr>
              <p:nvPr/>
            </p:nvCxnSpPr>
            <p:spPr>
              <a:xfrm>
                <a:off x="2194553" y="2139702"/>
                <a:ext cx="15086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>
                <a:stCxn id="3" idx="1"/>
              </p:cNvCxnSpPr>
              <p:nvPr/>
            </p:nvCxnSpPr>
            <p:spPr>
              <a:xfrm flipV="1">
                <a:off x="1259632" y="1707654"/>
                <a:ext cx="0" cy="93138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>
                <a:stCxn id="3" idx="3"/>
              </p:cNvCxnSpPr>
              <p:nvPr/>
            </p:nvCxnSpPr>
            <p:spPr>
              <a:xfrm flipV="1">
                <a:off x="3129474" y="1707654"/>
                <a:ext cx="0" cy="93138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194553" y="3136587"/>
                <a:ext cx="15086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箭头连接符 17"/>
            <p:cNvCxnSpPr/>
            <p:nvPr/>
          </p:nvCxnSpPr>
          <p:spPr>
            <a:xfrm>
              <a:off x="1259632" y="1908864"/>
              <a:ext cx="18698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3419872" y="2139702"/>
              <a:ext cx="0" cy="99688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989449" y="1698362"/>
              <a:ext cx="410209" cy="34624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black"/>
                  </a:solidFill>
                </a:rPr>
                <a:t>16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82695" y="2452589"/>
              <a:ext cx="274354" cy="34624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black"/>
                  </a:solidFill>
                </a:rPr>
                <a:t>9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79509" y="2852936"/>
            <a:ext cx="2493123" cy="1331555"/>
            <a:chOff x="1236170" y="1429068"/>
            <a:chExt cx="1869842" cy="998666"/>
          </a:xfrm>
        </p:grpSpPr>
        <p:sp>
          <p:nvSpPr>
            <p:cNvPr id="3" name="矩形 2"/>
            <p:cNvSpPr/>
            <p:nvPr/>
          </p:nvSpPr>
          <p:spPr>
            <a:xfrm>
              <a:off x="1236170" y="1429068"/>
              <a:ext cx="1869842" cy="99866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563" y="1557873"/>
              <a:ext cx="741056" cy="741056"/>
            </a:xfrm>
            <a:prstGeom prst="rect">
              <a:avLst/>
            </a:prstGeom>
          </p:spPr>
        </p:pic>
      </p:grpSp>
      <p:grpSp>
        <p:nvGrpSpPr>
          <p:cNvPr id="49" name="组合 48"/>
          <p:cNvGrpSpPr/>
          <p:nvPr/>
        </p:nvGrpSpPr>
        <p:grpSpPr>
          <a:xfrm>
            <a:off x="6521631" y="952485"/>
            <a:ext cx="1508720" cy="731584"/>
            <a:chOff x="5508104" y="821646"/>
            <a:chExt cx="1131540" cy="548688"/>
          </a:xfrm>
        </p:grpSpPr>
        <p:sp>
          <p:nvSpPr>
            <p:cNvPr id="29" name="圆角矩形 28"/>
            <p:cNvSpPr/>
            <p:nvPr/>
          </p:nvSpPr>
          <p:spPr>
            <a:xfrm rot="5400000">
              <a:off x="5799530" y="530220"/>
              <a:ext cx="548688" cy="1131540"/>
            </a:xfrm>
            <a:prstGeom prst="roundRect">
              <a:avLst/>
            </a:prstGeom>
            <a:solidFill>
              <a:srgbClr val="E7E6E6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91436" tIns="45719" rIns="91436" bIns="45719" rtlCol="0" anchor="b"/>
            <a:lstStyle/>
            <a:p>
              <a:pPr algn="ctr" defTabSz="914310"/>
              <a:endParaRPr lang="zh-CN" altLang="en-US" sz="1867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625034" y="856268"/>
              <a:ext cx="897680" cy="479443"/>
              <a:chOff x="1236170" y="1429068"/>
              <a:chExt cx="1869842" cy="998666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236170" y="1429068"/>
                <a:ext cx="1869842" cy="99866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562" y="1557872"/>
                <a:ext cx="741056" cy="741057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/>
          <p:cNvGrpSpPr/>
          <p:nvPr/>
        </p:nvGrpSpPr>
        <p:grpSpPr>
          <a:xfrm>
            <a:off x="7643755" y="2102650"/>
            <a:ext cx="1956960" cy="1500573"/>
            <a:chOff x="6372200" y="1778866"/>
            <a:chExt cx="1467720" cy="1125430"/>
          </a:xfrm>
        </p:grpSpPr>
        <p:sp>
          <p:nvSpPr>
            <p:cNvPr id="37" name="圆角矩形 36"/>
            <p:cNvSpPr/>
            <p:nvPr/>
          </p:nvSpPr>
          <p:spPr>
            <a:xfrm rot="5400000">
              <a:off x="6543345" y="1607721"/>
              <a:ext cx="1125430" cy="1467720"/>
            </a:xfrm>
            <a:prstGeom prst="roundRect">
              <a:avLst>
                <a:gd name="adj" fmla="val 5911"/>
              </a:avLst>
            </a:prstGeom>
            <a:solidFill>
              <a:srgbClr val="E7E6E6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91436" tIns="45719" rIns="91436" bIns="45719" rtlCol="0" anchor="b"/>
            <a:lstStyle/>
            <a:p>
              <a:pPr algn="ctr" defTabSz="914310"/>
              <a:endParaRPr lang="zh-CN" altLang="en-US" sz="1867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485114" y="1916036"/>
              <a:ext cx="1241891" cy="86409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485115" y="2011719"/>
              <a:ext cx="1241891" cy="663283"/>
              <a:chOff x="1236170" y="1429068"/>
              <a:chExt cx="1869842" cy="998666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236170" y="1429068"/>
                <a:ext cx="1869842" cy="99866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563" y="1557873"/>
                <a:ext cx="741056" cy="741056"/>
              </a:xfrm>
              <a:prstGeom prst="rect">
                <a:avLst/>
              </a:prstGeom>
            </p:spPr>
          </p:pic>
        </p:grpSp>
      </p:grpSp>
      <p:grpSp>
        <p:nvGrpSpPr>
          <p:cNvPr id="47" name="组合 46"/>
          <p:cNvGrpSpPr/>
          <p:nvPr/>
        </p:nvGrpSpPr>
        <p:grpSpPr>
          <a:xfrm>
            <a:off x="5846689" y="4012751"/>
            <a:ext cx="2858600" cy="2029860"/>
            <a:chOff x="4669675" y="3312830"/>
            <a:chExt cx="2143950" cy="1522395"/>
          </a:xfrm>
        </p:grpSpPr>
        <p:sp>
          <p:nvSpPr>
            <p:cNvPr id="40" name="圆角矩形 39"/>
            <p:cNvSpPr/>
            <p:nvPr/>
          </p:nvSpPr>
          <p:spPr>
            <a:xfrm rot="5400000">
              <a:off x="5057573" y="2924932"/>
              <a:ext cx="1368153" cy="2143950"/>
            </a:xfrm>
            <a:prstGeom prst="roundRect">
              <a:avLst>
                <a:gd name="adj" fmla="val 5911"/>
              </a:avLst>
            </a:prstGeom>
            <a:solidFill>
              <a:srgbClr val="E7E6E6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91436" tIns="45719" rIns="91436" bIns="45719" rtlCol="0" anchor="b"/>
            <a:lstStyle/>
            <a:p>
              <a:pPr algn="ctr" defTabSz="914310"/>
              <a:endParaRPr lang="zh-CN" altLang="en-US" sz="1867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788024" y="3406196"/>
              <a:ext cx="1907252" cy="11358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788024" y="3459476"/>
              <a:ext cx="1907252" cy="1018646"/>
              <a:chOff x="1236170" y="1429068"/>
              <a:chExt cx="1869842" cy="998666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236170" y="1429068"/>
                <a:ext cx="1869842" cy="99866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563" y="1557873"/>
                <a:ext cx="741056" cy="741056"/>
              </a:xfrm>
              <a:prstGeom prst="rect">
                <a:avLst/>
              </a:prstGeom>
            </p:spPr>
          </p:pic>
        </p:grpSp>
        <p:sp>
          <p:nvSpPr>
            <p:cNvPr id="45" name="矩形 44"/>
            <p:cNvSpPr/>
            <p:nvPr/>
          </p:nvSpPr>
          <p:spPr>
            <a:xfrm>
              <a:off x="5547706" y="4680984"/>
              <a:ext cx="387885" cy="1230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flipV="1">
              <a:off x="5465822" y="4789506"/>
              <a:ext cx="551652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59" name="L 形 58"/>
          <p:cNvSpPr/>
          <p:nvPr/>
        </p:nvSpPr>
        <p:spPr>
          <a:xfrm rot="19454358">
            <a:off x="8412755" y="1083293"/>
            <a:ext cx="635552" cy="277353"/>
          </a:xfrm>
          <a:prstGeom prst="corner">
            <a:avLst>
              <a:gd name="adj1" fmla="val 39922"/>
              <a:gd name="adj2" fmla="val 3992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0" name="L 形 59"/>
          <p:cNvSpPr/>
          <p:nvPr/>
        </p:nvSpPr>
        <p:spPr>
          <a:xfrm rot="19454358">
            <a:off x="9971096" y="2759116"/>
            <a:ext cx="635552" cy="277353"/>
          </a:xfrm>
          <a:prstGeom prst="corner">
            <a:avLst>
              <a:gd name="adj1" fmla="val 39922"/>
              <a:gd name="adj2" fmla="val 3992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1" name="L 形 60"/>
          <p:cNvSpPr/>
          <p:nvPr/>
        </p:nvSpPr>
        <p:spPr>
          <a:xfrm rot="19454358">
            <a:off x="9090569" y="4748701"/>
            <a:ext cx="635552" cy="277353"/>
          </a:xfrm>
          <a:prstGeom prst="corner">
            <a:avLst>
              <a:gd name="adj1" fmla="val 39922"/>
              <a:gd name="adj2" fmla="val 3992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79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微课展示</a:t>
            </a:r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224172" y="5239839"/>
            <a:ext cx="11755339" cy="750988"/>
            <a:chOff x="168129" y="3929879"/>
            <a:chExt cx="8816504" cy="563241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29" y="3929879"/>
              <a:ext cx="1001317" cy="56324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584" y="3929879"/>
              <a:ext cx="1001317" cy="56324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039" y="3929879"/>
              <a:ext cx="1001317" cy="563241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494" y="3929879"/>
              <a:ext cx="1001317" cy="56324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949" y="3929879"/>
              <a:ext cx="1001317" cy="56324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404" y="3929879"/>
              <a:ext cx="1001317" cy="56324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859" y="3929879"/>
              <a:ext cx="1001317" cy="56324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316" y="3929879"/>
              <a:ext cx="1001317" cy="563241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224174" y="3954815"/>
            <a:ext cx="11755337" cy="750988"/>
            <a:chOff x="168130" y="2966111"/>
            <a:chExt cx="8816503" cy="563241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8" name="图片 7">
              <a:hlinkClick r:id="rId11" action="ppaction://hlinkfile" tooltip="绝句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405" y="2966111"/>
              <a:ext cx="1001317" cy="56324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316" y="2966111"/>
              <a:ext cx="1001317" cy="56324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585" y="2966111"/>
              <a:ext cx="1001317" cy="563241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495" y="2966111"/>
              <a:ext cx="1001317" cy="56324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950" y="2966111"/>
              <a:ext cx="1001317" cy="56324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040" y="2966111"/>
              <a:ext cx="1001317" cy="56324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860" y="2966111"/>
              <a:ext cx="1001317" cy="56324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30" y="2966111"/>
              <a:ext cx="1001317" cy="563241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252053" y="2698282"/>
            <a:ext cx="11727459" cy="750988"/>
            <a:chOff x="189040" y="2023711"/>
            <a:chExt cx="8795594" cy="563241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08" y="2023711"/>
              <a:ext cx="1001317" cy="56324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40" y="2023711"/>
              <a:ext cx="1001317" cy="5632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76" y="2023711"/>
              <a:ext cx="1001317" cy="56324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444" y="2023711"/>
              <a:ext cx="1001317" cy="56324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912" y="2023711"/>
              <a:ext cx="1001317" cy="5632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848" y="2023711"/>
              <a:ext cx="1001317" cy="563241"/>
            </a:xfrm>
            <a:prstGeom prst="rect">
              <a:avLst/>
            </a:prstGeom>
          </p:spPr>
        </p:pic>
        <p:pic>
          <p:nvPicPr>
            <p:cNvPr id="25" name="图片 24">
              <a:hlinkClick r:id="rId26" action="ppaction://hlinkfile" tooltip="教师心理调适与辅导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380" y="2023711"/>
              <a:ext cx="1001317" cy="56324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317" y="2023711"/>
              <a:ext cx="1001317" cy="563241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252053" y="1400249"/>
            <a:ext cx="11727459" cy="750988"/>
            <a:chOff x="189040" y="1050186"/>
            <a:chExt cx="8795594" cy="563241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08" y="1050186"/>
              <a:ext cx="1001317" cy="56324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40" y="1050186"/>
              <a:ext cx="1001317" cy="56324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317" y="1050186"/>
              <a:ext cx="1001317" cy="56324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76" y="1050186"/>
              <a:ext cx="1001317" cy="56324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912" y="1050186"/>
              <a:ext cx="1001317" cy="5632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444" y="1050186"/>
              <a:ext cx="1001317" cy="56324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380" y="1050186"/>
              <a:ext cx="1001317" cy="563241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848" y="1050186"/>
              <a:ext cx="1001317" cy="563241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570783" y="2234746"/>
            <a:ext cx="11082029" cy="256545"/>
            <a:chOff x="428087" y="1676061"/>
            <a:chExt cx="8311522" cy="192409"/>
          </a:xfrm>
        </p:grpSpPr>
        <p:sp>
          <p:nvSpPr>
            <p:cNvPr id="39" name="文本框 38"/>
            <p:cNvSpPr txBox="1"/>
            <p:nvPr/>
          </p:nvSpPr>
          <p:spPr>
            <a:xfrm>
              <a:off x="428087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8’13”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41555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6</a:t>
              </a:r>
              <a:r>
                <a:rPr lang="en-US" altLang="zh-CN" sz="1067" dirty="0">
                  <a:solidFill>
                    <a:prstClr val="black"/>
                  </a:solidFill>
                </a:rPr>
                <a:t>’13”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655023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6’06”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768491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4’19”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842940" y="1676061"/>
              <a:ext cx="583333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10’11”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989451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5’02”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075850" y="1676061"/>
              <a:ext cx="583333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10’37”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216389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4’07”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4340" y="3572228"/>
            <a:ext cx="11082029" cy="256545"/>
            <a:chOff x="428087" y="1676061"/>
            <a:chExt cx="8311522" cy="192409"/>
          </a:xfrm>
        </p:grpSpPr>
        <p:sp>
          <p:nvSpPr>
            <p:cNvPr id="49" name="文本框 48"/>
            <p:cNvSpPr txBox="1"/>
            <p:nvPr/>
          </p:nvSpPr>
          <p:spPr>
            <a:xfrm>
              <a:off x="428087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6’56”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541555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5’20”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624968" y="1676061"/>
              <a:ext cx="583333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11’15”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738436" y="1676061"/>
              <a:ext cx="583333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11’34”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886791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4’59”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989453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5’37”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105906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5’10”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216389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7’02”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4339" y="4798411"/>
            <a:ext cx="11082030" cy="256545"/>
            <a:chOff x="428086" y="1676061"/>
            <a:chExt cx="8311523" cy="192409"/>
          </a:xfrm>
        </p:grpSpPr>
        <p:sp>
          <p:nvSpPr>
            <p:cNvPr id="58" name="文本框 57"/>
            <p:cNvSpPr txBox="1"/>
            <p:nvPr/>
          </p:nvSpPr>
          <p:spPr>
            <a:xfrm>
              <a:off x="428086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7’35”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41554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5’16”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655023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7’30”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768492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3’47”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878371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5’27”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989453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3’17”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113727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7’42”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216389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6’33”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68275" y="6106520"/>
            <a:ext cx="11082030" cy="256545"/>
            <a:chOff x="428086" y="1676061"/>
            <a:chExt cx="8311523" cy="192409"/>
          </a:xfrm>
        </p:grpSpPr>
        <p:sp>
          <p:nvSpPr>
            <p:cNvPr id="67" name="文本框 66"/>
            <p:cNvSpPr txBox="1"/>
            <p:nvPr/>
          </p:nvSpPr>
          <p:spPr>
            <a:xfrm>
              <a:off x="428086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5’23”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541554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7’33”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2655023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5’07”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768491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8’12”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874875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4’29”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989453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5’18”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105905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7’23”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216389" y="1676061"/>
              <a:ext cx="523220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</a:rPr>
                <a:t>5’51”</a:t>
              </a:r>
              <a:endParaRPr lang="zh-CN" altLang="en-US" sz="1067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501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宽屏</PresentationFormat>
  <Paragraphs>101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方正姚体</vt:lpstr>
      <vt:lpstr>宋体</vt:lpstr>
      <vt:lpstr>微软雅黑</vt:lpstr>
      <vt:lpstr>Arial</vt:lpstr>
      <vt:lpstr>Calibri</vt:lpstr>
      <vt:lpstr>Wingdings</vt:lpstr>
      <vt:lpstr>1_Office 主题</vt:lpstr>
      <vt:lpstr>PowerPoint 演示文稿</vt:lpstr>
      <vt:lpstr>单视频课件</vt:lpstr>
      <vt:lpstr>PowerPoint 演示文稿</vt:lpstr>
      <vt:lpstr>机房及办公环境</vt:lpstr>
      <vt:lpstr>触控演示屏</vt:lpstr>
      <vt:lpstr>屏幕</vt:lpstr>
      <vt:lpstr>视频分辨率</vt:lpstr>
      <vt:lpstr>微课展示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2016-10-20T03:57:48Z</dcterms:created>
  <dcterms:modified xsi:type="dcterms:W3CDTF">2016-10-20T03:58:15Z</dcterms:modified>
</cp:coreProperties>
</file>