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5"/>
  </p:notesMasterIdLst>
  <p:sldIdLst>
    <p:sldId id="506" r:id="rId4"/>
    <p:sldId id="507" r:id="rId5"/>
    <p:sldId id="508" r:id="rId6"/>
    <p:sldId id="509" r:id="rId7"/>
    <p:sldId id="510" r:id="rId8"/>
    <p:sldId id="511" r:id="rId9"/>
    <p:sldId id="512" r:id="rId10"/>
    <p:sldId id="513" r:id="rId11"/>
    <p:sldId id="514" r:id="rId12"/>
    <p:sldId id="515" r:id="rId13"/>
    <p:sldId id="516" r:id="rId14"/>
    <p:sldId id="517" r:id="rId15"/>
    <p:sldId id="518" r:id="rId16"/>
    <p:sldId id="519" r:id="rId17"/>
    <p:sldId id="520" r:id="rId18"/>
    <p:sldId id="521" r:id="rId19"/>
    <p:sldId id="522" r:id="rId20"/>
    <p:sldId id="523" r:id="rId21"/>
    <p:sldId id="524" r:id="rId22"/>
    <p:sldId id="525" r:id="rId23"/>
    <p:sldId id="526" r:id="rId24"/>
    <p:sldId id="527" r:id="rId25"/>
    <p:sldId id="528" r:id="rId26"/>
    <p:sldId id="529" r:id="rId27"/>
    <p:sldId id="530" r:id="rId28"/>
    <p:sldId id="531" r:id="rId29"/>
    <p:sldId id="532" r:id="rId30"/>
    <p:sldId id="533" r:id="rId31"/>
    <p:sldId id="534" r:id="rId32"/>
    <p:sldId id="535" r:id="rId33"/>
    <p:sldId id="536" r:id="rId34"/>
    <p:sldId id="537" r:id="rId35"/>
    <p:sldId id="538" r:id="rId36"/>
    <p:sldId id="539" r:id="rId37"/>
    <p:sldId id="540" r:id="rId38"/>
    <p:sldId id="541" r:id="rId39"/>
    <p:sldId id="542" r:id="rId40"/>
    <p:sldId id="543" r:id="rId41"/>
    <p:sldId id="544" r:id="rId42"/>
    <p:sldId id="545" r:id="rId43"/>
    <p:sldId id="546" r:id="rId44"/>
    <p:sldId id="547" r:id="rId45"/>
    <p:sldId id="548" r:id="rId46"/>
    <p:sldId id="549" r:id="rId47"/>
    <p:sldId id="550" r:id="rId48"/>
    <p:sldId id="551" r:id="rId49"/>
    <p:sldId id="552" r:id="rId50"/>
    <p:sldId id="553" r:id="rId51"/>
    <p:sldId id="554" r:id="rId52"/>
    <p:sldId id="555" r:id="rId53"/>
    <p:sldId id="556" r:id="rId54"/>
  </p:sldIdLst>
  <p:sldSz cx="12192000" cy="6858000"/>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cmAuthor id="2" name="Fanbb" initials="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CCFF99"/>
    <a:srgbClr val="CC0000"/>
    <a:srgbClr val="FF6699"/>
    <a:srgbClr val="FF3300"/>
    <a:srgbClr val="CCECFF"/>
    <a:srgbClr val="FFCC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719" autoAdjust="0"/>
  </p:normalViewPr>
  <p:slideViewPr>
    <p:cSldViewPr showGuides="1">
      <p:cViewPr varScale="1">
        <p:scale>
          <a:sx n="143" d="100"/>
          <a:sy n="143" d="100"/>
        </p:scale>
        <p:origin x="144" y="3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gs" Target="tags/tag386.xml"/><Relationship Id="rId6" Type="http://schemas.openxmlformats.org/officeDocument/2006/relationships/slide" Target="slides/slide3.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notesMaster" Target="notesMasters/notes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0-12-25T23:22:20.503" idx="4">
    <p:pos x="10" y="10"/>
    <p:text>FBB:
OSI定义网管5大功能域也是：配置、故障、性能、安全和计帐。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kumimoji="1"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kumimoji="1" sz="1200"/>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buFontTx/>
              <a:buNone/>
              <a:defRPr kumimoji="1"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0" hangingPunct="0">
              <a:buFontTx/>
              <a:buNone/>
              <a:defRPr kumimoji="1" sz="1200"/>
            </a:lvl1pPr>
          </a:lstStyle>
          <a:p>
            <a:pPr>
              <a:defRPr/>
            </a:pPr>
            <a:fld id="{A4272114-6DAF-46B9-BADA-9884DB58C59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2.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9.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6.png"/><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5.png"/><Relationship Id="rId2" Type="http://schemas.openxmlformats.org/officeDocument/2006/relationships/tags" Target="../tags/tag16.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2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3.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7.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4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7.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6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64.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2.png"/><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7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7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8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0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08.xml"/><Relationship Id="rId2" Type="http://schemas.openxmlformats.org/officeDocument/2006/relationships/tags" Target="../tags/tag107.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1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17.xml"/><Relationship Id="rId2" Type="http://schemas.openxmlformats.org/officeDocument/2006/relationships/tags" Target="../tags/tag116.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2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C764DE79-268F-4C1A-8933-263129D2AF90}" type="datetimeFigureOut">
              <a:rPr lang="en-US" smtClean="0"/>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64DE79-268F-4C1A-8933-263129D2AF90}" type="datetimeFigureOut">
              <a:rPr lang="en-US" smtClean="0"/>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64DE79-268F-4C1A-8933-263129D2AF90}" type="datetimeFigureOut">
              <a:rPr lang="en-US" smtClean="0"/>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8"/>
            </p:custDataLst>
          </p:nvPr>
        </p:nvSpPr>
        <p:spPr>
          <a:xfrm>
            <a:off x="1916743" y="4503020"/>
            <a:ext cx="1755775" cy="408940"/>
          </a:xfrm>
          <a:prstGeom prst="rect">
            <a:avLst/>
          </a:prstGeom>
        </p:spPr>
        <p:txBody>
          <a:bodyPr vert="horz" wrap="square" lIns="91440" tIns="45720" rIns="91440" bIns="45720" anchor="t" anchorCtr="0">
            <a:normAutofit/>
          </a:bodyPr>
          <a:lstStyle>
            <a:lvl1pPr marL="0" marR="0" indent="0" algn="r"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lumMod val="85000"/>
                    <a:lumOff val="15000"/>
                  </a:schemeClr>
                </a:solidFill>
                <a:latin typeface="Arial" panose="020B0604020202020204" pitchFamily="34" charset="0"/>
                <a:ea typeface="微软雅黑" panose="020B0503020204020204" pitchFamily="34" charset="-122"/>
              </a:defRPr>
            </a:lvl1pPr>
          </a:lstStyle>
          <a:p>
            <a:pPr marL="285750" marR="0" lvl="0" indent="-285750" algn="l" defTabSz="914400" rtl="0" eaLnBrk="1" fontAlgn="auto" latinLnBrk="0" hangingPunct="1">
              <a:lnSpc>
                <a:spcPct val="130000"/>
              </a:lnSpc>
              <a:spcBef>
                <a:spcPts val="0"/>
              </a:spcBef>
              <a:spcAft>
                <a:spcPts val="1000"/>
              </a:spcAft>
              <a:buClr>
                <a:schemeClr val="tx1">
                  <a:lumMod val="100000"/>
                </a:schemeClr>
              </a:buClr>
              <a:buSzPts val="1600"/>
            </a:pPr>
            <a:r>
              <a:rPr lang="zh-CN" altLang="en-US" dirty="0"/>
              <a:t>编辑文本</a:t>
            </a:r>
            <a:endParaRPr lang="zh-CN" altLang="en-US" dirty="0"/>
          </a:p>
        </p:txBody>
      </p:sp>
      <p:sp>
        <p:nvSpPr>
          <p:cNvPr id="4" name="文本占位符 3"/>
          <p:cNvSpPr>
            <a:spLocks noGrp="1"/>
          </p:cNvSpPr>
          <p:nvPr>
            <p:ph type="body" sz="quarter" idx="15" hasCustomPrompt="1"/>
            <p:custDataLst>
              <p:tags r:id="rId9"/>
            </p:custDataLst>
          </p:nvPr>
        </p:nvSpPr>
        <p:spPr>
          <a:xfrm>
            <a:off x="4986334" y="4503020"/>
            <a:ext cx="1755775" cy="408940"/>
          </a:xfrm>
          <a:prstGeom prst="rect">
            <a:avLst/>
          </a:prstGeom>
        </p:spPr>
        <p:txBody>
          <a:bodyPr vert="horz" wrap="square" lIns="91440" tIns="45720" rIns="91440" bIns="45720" anchor="t" anchorCtr="0">
            <a:normAutofit/>
          </a:bodyPr>
          <a:lstStyle>
            <a:lvl1pPr marL="0" marR="0" indent="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lumMod val="85000"/>
                    <a:lumOff val="15000"/>
                  </a:schemeClr>
                </a:solidFill>
                <a:latin typeface="Arial" panose="020B0604020202020204" pitchFamily="34" charset="0"/>
                <a:ea typeface="微软雅黑" panose="020B0503020204020204" pitchFamily="34" charset="-122"/>
              </a:defRPr>
            </a:lvl1pPr>
          </a:lstStyle>
          <a:p>
            <a:pPr marL="285750" marR="0" lvl="0" indent="-285750" algn="l" defTabSz="914400" rtl="0" eaLnBrk="1" fontAlgn="auto" latinLnBrk="0" hangingPunct="1">
              <a:lnSpc>
                <a:spcPct val="130000"/>
              </a:lnSpc>
              <a:spcBef>
                <a:spcPts val="0"/>
              </a:spcBef>
              <a:spcAft>
                <a:spcPts val="1000"/>
              </a:spcAft>
              <a:buClr>
                <a:schemeClr val="tx1">
                  <a:lumMod val="100000"/>
                </a:schemeClr>
              </a:buClr>
              <a:buSzPts val="1600"/>
            </a:pPr>
            <a:r>
              <a:rPr lang="zh-CN" altLang="en-US" dirty="0"/>
              <a:t>编辑文本</a:t>
            </a:r>
            <a:endParaRPr lang="zh-CN" altLang="en-US" dirty="0"/>
          </a:p>
        </p:txBody>
      </p:sp>
      <p:sp>
        <p:nvSpPr>
          <p:cNvPr id="3" name="标题 2"/>
          <p:cNvSpPr>
            <a:spLocks noGrp="1"/>
          </p:cNvSpPr>
          <p:nvPr>
            <p:ph type="ctrTitle" idx="14" hasCustomPrompt="1"/>
            <p:custDataLst>
              <p:tags r:id="rId10"/>
            </p:custDataLst>
          </p:nvPr>
        </p:nvSpPr>
        <p:spPr>
          <a:xfrm>
            <a:off x="1916744" y="2668907"/>
            <a:ext cx="4825365" cy="970915"/>
          </a:xfrm>
        </p:spPr>
        <p:txBody>
          <a:bodyPr vert="horz" wrap="square" lIns="91440" tIns="45720" rIns="91440" bIns="45720" anchor="ctr" anchorCtr="0">
            <a:normAutofit/>
          </a:bodyPr>
          <a:lstStyle>
            <a:lvl1pPr marL="0" marR="0" indent="0" algn="ctr"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1"/>
            </p:custDataLst>
          </p:nvPr>
        </p:nvSpPr>
        <p:spPr>
          <a:xfrm>
            <a:off x="1916743" y="3805558"/>
            <a:ext cx="4826000" cy="408939"/>
          </a:xfrm>
        </p:spPr>
        <p:txBody>
          <a:bodyPr vert="horz" wrap="square" lIns="91440" tIns="45720" rIns="91440" bIns="4572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4064000" y="5716016"/>
            <a:ext cx="4064000" cy="114198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4064000" y="0"/>
            <a:ext cx="4064000" cy="1141984"/>
          </a:xfrm>
          <a:prstGeom prst="rect">
            <a:avLst/>
          </a:prstGeom>
        </p:spPr>
      </p:pic>
      <p:sp>
        <p:nvSpPr>
          <p:cNvPr id="4" name="日期占位符 3"/>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11"/>
            </p:custDataLst>
          </p:nvPr>
        </p:nvSpPr>
        <p:spPr>
          <a:xfrm>
            <a:off x="3212149" y="2937827"/>
            <a:ext cx="5767705" cy="835660"/>
          </a:xfrm>
        </p:spPr>
        <p:txBody>
          <a:bodyPr vert="horz" wrap="square" lIns="91440" tIns="45720" rIns="91440" bIns="45720" anchor="ctr" anchorCtr="0">
            <a:norm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2"/>
            </p:custDataLst>
          </p:nvPr>
        </p:nvSpPr>
        <p:spPr>
          <a:xfrm>
            <a:off x="3212149" y="3901123"/>
            <a:ext cx="5767705" cy="1141984"/>
          </a:xfrm>
        </p:spPr>
        <p:txBody>
          <a:bodyPr vert="horz" wrap="square" lIns="91440" tIns="45720" rIns="91440" bIns="45720" anchor="t" anchorCtr="0">
            <a:normAutofit/>
          </a:bodyPr>
          <a:lstStyle>
            <a:lvl1pPr marL="0" marR="0" indent="0" algn="ctr" defTabSz="914400" rtl="0" eaLnBrk="1" fontAlgn="auto" latinLnBrk="0" hangingPunct="1">
              <a:lnSpc>
                <a:spcPct val="130000"/>
              </a:lnSpc>
              <a:spcBef>
                <a:spcPts val="0"/>
              </a:spcBef>
              <a:spcAft>
                <a:spcPts val="0"/>
              </a:spcAft>
              <a:buClrTx/>
              <a:buSzPts val="1800"/>
              <a:buFont typeface="Arial" panose="020B0604020202020204" pitchFamily="34" charset="0"/>
              <a:buNone/>
              <a:defRPr sz="1800" b="0" spc="200">
                <a:solidFill>
                  <a:schemeClr val="tx1">
                    <a:lumMod val="85000"/>
                    <a:lumOff val="15000"/>
                  </a:schemeClr>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397000"/>
            <a:ext cx="3612445" cy="4064000"/>
          </a:xfrm>
          <a:prstGeom prst="rect">
            <a:avLst/>
          </a:prstGeom>
        </p:spPr>
      </p:pic>
      <p:sp>
        <p:nvSpPr>
          <p:cNvPr id="2" name="标题 1"/>
          <p:cNvSpPr>
            <a:spLocks noGrp="1"/>
          </p:cNvSpPr>
          <p:nvPr>
            <p:ph type="title"/>
            <p:custDataLst>
              <p:tags r:id="rId5"/>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8"/>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64DE79-268F-4C1A-8933-263129D2AF90}" type="datetimeFigureOut">
              <a:rPr lang="en-US" smtClean="0"/>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1829982" y="4125951"/>
            <a:ext cx="4572036" cy="463829"/>
          </a:xfrm>
        </p:spPr>
        <p:txBody>
          <a:bodyPr vert="horz" wrap="square" lIns="91440" tIns="45720" rIns="91440" bIns="45720" anchor="t" anchorCtr="0">
            <a:normAutofit/>
          </a:bodyPr>
          <a:lstStyle>
            <a:lvl1pPr marL="457200" marR="0" indent="-457200" algn="ctr"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单击此处编辑文本</a:t>
            </a:r>
            <a:endParaRPr lang="zh-CN" altLang="en-US" dirty="0"/>
          </a:p>
        </p:txBody>
      </p:sp>
      <p:sp>
        <p:nvSpPr>
          <p:cNvPr id="2" name="标题 1"/>
          <p:cNvSpPr>
            <a:spLocks noGrp="1"/>
          </p:cNvSpPr>
          <p:nvPr>
            <p:ph type="title" idx="13" hasCustomPrompt="1"/>
            <p:custDataLst>
              <p:tags r:id="rId9"/>
            </p:custDataLst>
          </p:nvPr>
        </p:nvSpPr>
        <p:spPr>
          <a:xfrm>
            <a:off x="1829982" y="2842895"/>
            <a:ext cx="4572036" cy="1172210"/>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10076"/>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47924"/>
            <a:ext cx="720090" cy="610076"/>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45798"/>
            <a:ext cx="720090" cy="612202"/>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C764DE79-268F-4C1A-8933-263129D2AF90}" type="datetimeFigureOut">
              <a:rPr lang="en-US" smtClean="0"/>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485328"/>
            <a:ext cx="1620202" cy="1372672"/>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480546"/>
            <a:ext cx="1620202" cy="1377454"/>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764DE79-268F-4C1A-8933-263129D2AF90}" type="datetimeFigureOut">
              <a:rPr lang="en-US" smtClean="0"/>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764DE79-268F-4C1A-8933-263129D2AF90}" type="datetimeFigureOut">
              <a:rPr lang="en-US" smtClean="0"/>
            </a:fld>
            <a:endParaRPr lang="en-US" dirty="0"/>
          </a:p>
        </p:txBody>
      </p:sp>
      <p:sp>
        <p:nvSpPr>
          <p:cNvPr id="8" name="页脚占位符 7"/>
          <p:cNvSpPr>
            <a:spLocks noGrp="1"/>
          </p:cNvSpPr>
          <p:nvPr>
            <p:ph type="ftr" sz="quarter" idx="11"/>
          </p:nvPr>
        </p:nvSpPr>
        <p:spPr/>
        <p:txBody>
          <a:bodyPr/>
          <a:lstStyle/>
          <a:p>
            <a:endParaRPr lang="en-US" dirty="0"/>
          </a:p>
        </p:txBody>
      </p:sp>
      <p:sp>
        <p:nvSpPr>
          <p:cNvPr id="9" name="灯片编号占位符 8"/>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764DE79-268F-4C1A-8933-263129D2AF90}" type="datetimeFigureOut">
              <a:rPr lang="en-US" smtClean="0"/>
            </a:fld>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p>
        </p:txBody>
      </p:sp>
      <p:sp>
        <p:nvSpPr>
          <p:cNvPr id="3" name="页脚占位符 2"/>
          <p:cNvSpPr>
            <a:spLocks noGrp="1"/>
          </p:cNvSpPr>
          <p:nvPr>
            <p:ph type="ftr" sz="quarter" idx="11"/>
          </p:nvPr>
        </p:nvSpPr>
        <p:spPr/>
        <p:txBody>
          <a:bodyPr/>
          <a:lstStyle/>
          <a:p>
            <a:pPr>
              <a:defRPr/>
            </a:pPr>
            <a:endParaRPr lang="en-US" altLang="zh-CN"/>
          </a:p>
        </p:txBody>
      </p:sp>
      <p:sp>
        <p:nvSpPr>
          <p:cNvPr id="4" name="灯片编号占位符 3"/>
          <p:cNvSpPr>
            <a:spLocks noGrp="1"/>
          </p:cNvSpPr>
          <p:nvPr>
            <p:ph type="sldNum" sz="quarter" idx="12"/>
          </p:nvPr>
        </p:nvSpPr>
        <p:spPr/>
        <p:txBody>
          <a:bodyPr/>
          <a:lstStyle/>
          <a:p>
            <a:pPr>
              <a:defRPr/>
            </a:pPr>
            <a:fld id="{C4DBA88C-0F0D-4230-8775-8B6190B66194}" type="slidenum">
              <a:rPr lang="en-US" altLang="zh-CN" smtClean="0"/>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C764DE79-268F-4C1A-8933-263129D2AF90}" type="datetimeFigureOut">
              <a:rPr lang="en-US" smtClean="0"/>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C764DE79-268F-4C1A-8933-263129D2AF90}" type="datetimeFigureOut">
              <a:rPr lang="en-US" smtClean="0"/>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6" Type="http://schemas.openxmlformats.org/officeDocument/2006/relationships/theme" Target="../theme/theme2.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fld>
            <a:endParaRPr 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4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3" Type="http://schemas.openxmlformats.org/officeDocument/2006/relationships/slideLayout" Target="../slideLayouts/slideLayout13.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4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1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210.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1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214.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22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1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21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22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2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22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22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2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224.xml"/></Relationships>
</file>

<file path=ppt/slides/_rels/slide15.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image" Target="../media/image8.jpeg"/><Relationship Id="rId7" Type="http://schemas.openxmlformats.org/officeDocument/2006/relationships/tags" Target="../tags/tag22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2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0" Type="http://schemas.openxmlformats.org/officeDocument/2006/relationships/slideLayout" Target="../slideLayouts/slideLayout19.xml"/><Relationship Id="rId1" Type="http://schemas.openxmlformats.org/officeDocument/2006/relationships/tags" Target="../tags/tag227.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233.xml"/><Relationship Id="rId7" Type="http://schemas.openxmlformats.org/officeDocument/2006/relationships/image" Target="../media/image9.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3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231.xml"/></Relationships>
</file>

<file path=ppt/slides/_rels/slide17.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image" Target="../media/image10.jpeg"/><Relationship Id="rId7" Type="http://schemas.openxmlformats.org/officeDocument/2006/relationships/tags" Target="../tags/tag23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3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1" Type="http://schemas.openxmlformats.org/officeDocument/2006/relationships/slideLayout" Target="../slideLayouts/slideLayout19.xml"/><Relationship Id="rId10" Type="http://schemas.openxmlformats.org/officeDocument/2006/relationships/tags" Target="../tags/tag238.xml"/><Relationship Id="rId1" Type="http://schemas.openxmlformats.org/officeDocument/2006/relationships/tags" Target="../tags/tag234.xml"/></Relationships>
</file>

<file path=ppt/slides/_rels/slide18.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jpeg"/><Relationship Id="rId7" Type="http://schemas.openxmlformats.org/officeDocument/2006/relationships/tags" Target="../tags/tag24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4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2" Type="http://schemas.openxmlformats.org/officeDocument/2006/relationships/slideLayout" Target="../slideLayouts/slideLayout19.xml"/><Relationship Id="rId11" Type="http://schemas.openxmlformats.org/officeDocument/2006/relationships/tags" Target="../tags/tag243.xml"/><Relationship Id="rId10" Type="http://schemas.openxmlformats.org/officeDocument/2006/relationships/tags" Target="../tags/tag242.xml"/><Relationship Id="rId1" Type="http://schemas.openxmlformats.org/officeDocument/2006/relationships/tags" Target="../tags/tag239.xml"/></Relationships>
</file>

<file path=ppt/slides/_rels/slide19.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image" Target="../media/image12.jpeg"/><Relationship Id="rId7" Type="http://schemas.openxmlformats.org/officeDocument/2006/relationships/tags" Target="../tags/tag24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4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3" Type="http://schemas.openxmlformats.org/officeDocument/2006/relationships/slideLayout" Target="../slideLayouts/slideLayout19.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tags" Target="../tags/tag244.xml"/></Relationships>
</file>

<file path=ppt/slides/_rels/slide2.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5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2" Type="http://schemas.openxmlformats.org/officeDocument/2006/relationships/slideLayout" Target="../slideLayouts/slideLayout18.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9.xml"/></Relationships>
</file>

<file path=ppt/slides/_rels/slide20.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image" Target="../media/image13.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5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1" Type="http://schemas.openxmlformats.org/officeDocument/2006/relationships/slideLayout" Target="../slideLayouts/slideLayout19.xml"/><Relationship Id="rId10" Type="http://schemas.openxmlformats.org/officeDocument/2006/relationships/tags" Target="../tags/tag255.xml"/><Relationship Id="rId1" Type="http://schemas.openxmlformats.org/officeDocument/2006/relationships/tags" Target="../tags/tag251.xml"/></Relationships>
</file>

<file path=ppt/slides/_rels/slide21.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5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0" Type="http://schemas.openxmlformats.org/officeDocument/2006/relationships/slideLayout" Target="../slideLayouts/slideLayout19.xml"/><Relationship Id="rId1" Type="http://schemas.openxmlformats.org/officeDocument/2006/relationships/tags" Target="../tags/tag256.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6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261.xml"/></Relationships>
</file>

<file path=ppt/slides/_rels/slide23.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tags" Target="../tags/tag26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26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65.xml"/><Relationship Id="rId19" Type="http://schemas.openxmlformats.org/officeDocument/2006/relationships/slideLayout" Target="../slideLayouts/slideLayout19.xml"/><Relationship Id="rId18" Type="http://schemas.openxmlformats.org/officeDocument/2006/relationships/tags" Target="../tags/tag277.xml"/><Relationship Id="rId17" Type="http://schemas.openxmlformats.org/officeDocument/2006/relationships/tags" Target="../tags/tag276.xml"/><Relationship Id="rId16" Type="http://schemas.openxmlformats.org/officeDocument/2006/relationships/tags" Target="../tags/tag275.xml"/><Relationship Id="rId15" Type="http://schemas.openxmlformats.org/officeDocument/2006/relationships/tags" Target="../tags/tag274.xml"/><Relationship Id="rId14" Type="http://schemas.openxmlformats.org/officeDocument/2006/relationships/tags" Target="../tags/tag273.xml"/><Relationship Id="rId13" Type="http://schemas.openxmlformats.org/officeDocument/2006/relationships/tags" Target="../tags/tag272.xml"/><Relationship Id="rId12" Type="http://schemas.openxmlformats.org/officeDocument/2006/relationships/tags" Target="../tags/tag271.xml"/><Relationship Id="rId11" Type="http://schemas.openxmlformats.org/officeDocument/2006/relationships/tags" Target="../tags/tag270.xml"/><Relationship Id="rId10" Type="http://schemas.openxmlformats.org/officeDocument/2006/relationships/tags" Target="../tags/tag269.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image" Target="../media/image15.png"/><Relationship Id="rId7" Type="http://schemas.openxmlformats.org/officeDocument/2006/relationships/tags" Target="../tags/tag28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7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1" Type="http://schemas.openxmlformats.org/officeDocument/2006/relationships/slideLayout" Target="../slideLayouts/slideLayout19.xml"/><Relationship Id="rId10" Type="http://schemas.openxmlformats.org/officeDocument/2006/relationships/tags" Target="../tags/tag282.xml"/><Relationship Id="rId1" Type="http://schemas.openxmlformats.org/officeDocument/2006/relationships/tags" Target="../tags/tag278.xml"/></Relationships>
</file>

<file path=ppt/slides/_rels/slide25.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image" Target="../media/image16.emf"/><Relationship Id="rId7" Type="http://schemas.openxmlformats.org/officeDocument/2006/relationships/tags" Target="../tags/tag28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8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0" Type="http://schemas.openxmlformats.org/officeDocument/2006/relationships/slideLayout" Target="../slideLayouts/slideLayout19.xml"/><Relationship Id="rId1" Type="http://schemas.openxmlformats.org/officeDocument/2006/relationships/tags" Target="../tags/tag283.xml"/></Relationships>
</file>

<file path=ppt/slides/_rels/slide26.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image" Target="../media/image17.jpeg"/><Relationship Id="rId7" Type="http://schemas.openxmlformats.org/officeDocument/2006/relationships/tags" Target="../tags/tag28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8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2" Type="http://schemas.openxmlformats.org/officeDocument/2006/relationships/slideLayout" Target="../slideLayouts/slideLayout19.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tags" Target="../tags/tag28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29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9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293.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9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296.xml"/></Relationships>
</file>

<file path=ppt/slides/_rels/slide29.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image" Target="../media/image18.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0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1" Type="http://schemas.openxmlformats.org/officeDocument/2006/relationships/slideLayout" Target="../slideLayouts/slideLayout19.xml"/><Relationship Id="rId10" Type="http://schemas.openxmlformats.org/officeDocument/2006/relationships/tags" Target="../tags/tag304.xml"/><Relationship Id="rId1" Type="http://schemas.openxmlformats.org/officeDocument/2006/relationships/tags" Target="../tags/tag300.xml"/></Relationships>
</file>

<file path=ppt/slides/_rels/slide3.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5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5" Type="http://schemas.openxmlformats.org/officeDocument/2006/relationships/slideLayout" Target="../slideLayouts/slideLayout19.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tags" Target="../tags/tag156.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07.xml"/><Relationship Id="rId7" Type="http://schemas.openxmlformats.org/officeDocument/2006/relationships/image" Target="../media/image19.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0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05.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31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0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08.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31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1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11.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1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14.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32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1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18.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2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21.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33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2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28.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33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3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31.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33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3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34.xml"/></Relationships>
</file>

<file path=ppt/slides/_rels/slide4.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6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3" Type="http://schemas.openxmlformats.org/officeDocument/2006/relationships/slideLayout" Target="../slideLayouts/slideLayout19.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6.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33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3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37.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42.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4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0" Type="http://schemas.openxmlformats.org/officeDocument/2006/relationships/slideLayout" Target="../slideLayouts/slideLayout19.xml"/><Relationship Id="rId1" Type="http://schemas.openxmlformats.org/officeDocument/2006/relationships/tags" Target="../tags/tag343.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51.xml"/><Relationship Id="rId7" Type="http://schemas.openxmlformats.org/officeDocument/2006/relationships/tags" Target="../tags/tag35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4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48.xml"/></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5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52.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5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56.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63.xml"/><Relationship Id="rId7" Type="http://schemas.openxmlformats.org/officeDocument/2006/relationships/tags" Target="../tags/tag36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6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60.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67.xml"/><Relationship Id="rId7" Type="http://schemas.openxmlformats.org/officeDocument/2006/relationships/tags" Target="../tags/tag36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6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64.xml"/></Relationships>
</file>

<file path=ppt/slides/_rels/slide48.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6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0" Type="http://schemas.openxmlformats.org/officeDocument/2006/relationships/slideLayout" Target="../slideLayouts/slideLayout19.xml"/><Relationship Id="rId1" Type="http://schemas.openxmlformats.org/officeDocument/2006/relationships/tags" Target="../tags/tag368.xml"/></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7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73.xml"/></Relationships>
</file>

<file path=ppt/slides/_rels/slide5.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7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2" Type="http://schemas.openxmlformats.org/officeDocument/2006/relationships/comments" Target="../comments/comment1.xml"/><Relationship Id="rId11" Type="http://schemas.openxmlformats.org/officeDocument/2006/relationships/slideLayout" Target="../slideLayouts/slideLayout19.xml"/><Relationship Id="rId10" Type="http://schemas.openxmlformats.org/officeDocument/2006/relationships/tags" Target="../tags/tag179.xml"/><Relationship Id="rId1" Type="http://schemas.openxmlformats.org/officeDocument/2006/relationships/tags" Target="../tags/tag174.xml"/></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7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77.xml"/></Relationships>
</file>

<file path=ppt/slides/_rels/slide51.xml.rels><?xml version="1.0" encoding="UTF-8" standalone="yes"?>
<Relationships xmlns="http://schemas.openxmlformats.org/package/2006/relationships"><Relationship Id="rId9" Type="http://schemas.openxmlformats.org/officeDocument/2006/relationships/tags" Target="../tags/tag385.xml"/><Relationship Id="rId8" Type="http://schemas.openxmlformats.org/officeDocument/2006/relationships/tags" Target="../tags/tag384.xml"/><Relationship Id="rId7" Type="http://schemas.openxmlformats.org/officeDocument/2006/relationships/tags" Target="../tags/tag38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38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0" Type="http://schemas.openxmlformats.org/officeDocument/2006/relationships/slideLayout" Target="../slideLayouts/slideLayout19.xml"/><Relationship Id="rId1" Type="http://schemas.openxmlformats.org/officeDocument/2006/relationships/tags" Target="../tags/tag381.xml"/></Relationships>
</file>

<file path=ppt/slides/_rels/slide6.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8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0" Type="http://schemas.openxmlformats.org/officeDocument/2006/relationships/slideLayout" Target="../slideLayouts/slideLayout19.xml"/><Relationship Id="rId1" Type="http://schemas.openxmlformats.org/officeDocument/2006/relationships/tags" Target="../tags/tag180.xml"/></Relationships>
</file>

<file path=ppt/slides/_rels/slide7.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8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6" Type="http://schemas.openxmlformats.org/officeDocument/2006/relationships/slideLayout" Target="../slideLayouts/slideLayout19.xml"/><Relationship Id="rId15" Type="http://schemas.openxmlformats.org/officeDocument/2006/relationships/tags" Target="../tags/tag195.xml"/><Relationship Id="rId14" Type="http://schemas.openxmlformats.org/officeDocument/2006/relationships/tags" Target="../tags/tag194.xml"/><Relationship Id="rId13" Type="http://schemas.openxmlformats.org/officeDocument/2006/relationships/tags" Target="../tags/tag193.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tags" Target="../tags/tag185.xml"/></Relationships>
</file>

<file path=ppt/slides/_rels/slide8.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9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4" Type="http://schemas.openxmlformats.org/officeDocument/2006/relationships/slideLayout" Target="../slideLayouts/slideLayout19.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6.xml"/></Relationships>
</file>

<file path=ppt/slides/_rels/slide9.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0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0" Type="http://schemas.openxmlformats.org/officeDocument/2006/relationships/slideLayout" Target="../slideLayouts/slideLayout19.xml"/><Relationship Id="rId1" Type="http://schemas.openxmlformats.org/officeDocument/2006/relationships/tags" Target="../tags/tag20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3073" name="Text Box 2"/>
          <p:cNvSpPr txBox="1">
            <a:spLocks noChangeArrowheads="1"/>
          </p:cNvSpPr>
          <p:nvPr>
            <p:custDataLst>
              <p:tags r:id="rId7"/>
            </p:custDataLst>
          </p:nvPr>
        </p:nvSpPr>
        <p:spPr bwMode="auto">
          <a:xfrm>
            <a:off x="2514600" y="914400"/>
            <a:ext cx="6248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eaLnBrk="1" hangingPunct="1">
              <a:spcBef>
                <a:spcPct val="50000"/>
              </a:spcBef>
            </a:pPr>
            <a:r>
              <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a:t>
            </a:r>
            <a:r>
              <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章、网络管理</a:t>
            </a:r>
            <a:endPar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3074" name="Text Box 3"/>
          <p:cNvSpPr txBox="1">
            <a:spLocks noChangeArrowheads="1"/>
          </p:cNvSpPr>
          <p:nvPr>
            <p:custDataLst>
              <p:tags r:id="rId8"/>
            </p:custDataLst>
          </p:nvPr>
        </p:nvSpPr>
        <p:spPr bwMode="auto">
          <a:xfrm>
            <a:off x="3124200" y="2743200"/>
            <a:ext cx="6248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3.2 </a:t>
            </a:r>
            <a:r>
              <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简单网管协议</a:t>
            </a:r>
            <a:r>
              <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endPar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3075" name="Text Box 5"/>
          <p:cNvSpPr txBox="1">
            <a:spLocks noChangeArrowheads="1"/>
          </p:cNvSpPr>
          <p:nvPr>
            <p:custDataLst>
              <p:tags r:id="rId9"/>
            </p:custDataLst>
          </p:nvPr>
        </p:nvSpPr>
        <p:spPr bwMode="auto">
          <a:xfrm>
            <a:off x="3124200" y="3505200"/>
            <a:ext cx="5105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3.3 </a:t>
            </a:r>
            <a:r>
              <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管理信息库</a:t>
            </a:r>
            <a:r>
              <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 </a:t>
            </a:r>
            <a:endPar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3076" name="Text Box 7"/>
          <p:cNvSpPr txBox="1">
            <a:spLocks noChangeArrowheads="1"/>
          </p:cNvSpPr>
          <p:nvPr>
            <p:custDataLst>
              <p:tags r:id="rId10"/>
            </p:custDataLst>
          </p:nvPr>
        </p:nvSpPr>
        <p:spPr bwMode="auto">
          <a:xfrm>
            <a:off x="3143250" y="1989139"/>
            <a:ext cx="6248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3.1 </a:t>
            </a:r>
            <a:r>
              <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网管系统概述 </a:t>
            </a:r>
            <a:endPar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3077" name="Text Box 8"/>
          <p:cNvSpPr txBox="1">
            <a:spLocks noChangeArrowheads="1"/>
          </p:cNvSpPr>
          <p:nvPr>
            <p:custDataLst>
              <p:tags r:id="rId11"/>
            </p:custDataLst>
          </p:nvPr>
        </p:nvSpPr>
        <p:spPr bwMode="auto">
          <a:xfrm>
            <a:off x="3143250" y="4221164"/>
            <a:ext cx="6096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3.4 SNMP</a:t>
            </a:r>
            <a:r>
              <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报文格式与传输</a:t>
            </a:r>
            <a:endPar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598" name="内容占位符 1048597"/>
          <p:cNvSpPr>
            <a:spLocks noGrp="1"/>
          </p:cNvSpPr>
          <p:nvPr>
            <p:custDataLst>
              <p:tags r:id="rId7"/>
            </p:custDataLst>
          </p:nvPr>
        </p:nvSpPr>
        <p:spPr>
          <a:xfrm>
            <a:off x="2063750" y="981075"/>
            <a:ext cx="8229600" cy="5434013"/>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一个网络管理系统从逻辑上可以认为是由以下四个部分组成：</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endPar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管理进程（</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Manager</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管理协议（</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Management Protocol</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管理代理（</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Agent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管理信息库（</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Management Information Base</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599" name="标题 1048598"/>
          <p:cNvSpPr>
            <a:spLocks noGrp="1"/>
          </p:cNvSpPr>
          <p:nvPr>
            <p:custDataLst>
              <p:tags r:id="rId7"/>
            </p:custDataLst>
          </p:nvPr>
        </p:nvSpPr>
        <p:spPr>
          <a:xfrm>
            <a:off x="0" y="274638"/>
            <a:ext cx="8229600" cy="1143000"/>
          </a:xfrm>
          <a:prstGeom prst="rect">
            <a:avLst/>
          </a:prstGeom>
          <a:noFill/>
          <a:ln>
            <a:noFill/>
          </a:ln>
        </p:spPr>
        <p:txBody>
          <a:bodyPr vert="horz" lIns="91440" tIns="45720" rIns="91440" bIns="45720" rtlCol="0" anchor="ctr">
            <a:normAutofit/>
          </a:bodyPr>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defRPr>
            </a:lvl1pPr>
          </a:lstStyle>
          <a:p>
            <a:pPr indent="-342900" algn="l"/>
            <a:r>
              <a:rPr lang="en-US" altLang="zh-CN"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2.SNMP</a:t>
            </a:r>
            <a:r>
              <a:rPr lang="zh-CN" altLang="en-US"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基本概述</a:t>
            </a:r>
            <a:endParaRPr lang="zh-CN" altLang="en-US"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00" name="内容占位符 1048599"/>
          <p:cNvSpPr>
            <a:spLocks noGrp="1"/>
          </p:cNvSpPr>
          <p:nvPr/>
        </p:nvSpPr>
        <p:spPr>
          <a:xfrm>
            <a:off x="1055370" y="1600200"/>
            <a:ext cx="9799955" cy="4497070"/>
          </a:xfrm>
          <a:prstGeom prst="rect">
            <a:avLst/>
          </a:prstGeom>
          <a:noFill/>
          <a:ln>
            <a:noFill/>
          </a:ln>
        </p:spPr>
        <p:txBody>
          <a:bodyPr vert="horz" wrap="square"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gn="just">
              <a:buNone/>
            </a:pP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2.1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什么是</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endPar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SNMP是英文"Simple Network Management Protocol"的缩写，中文意思是"</a:t>
            </a:r>
            <a:r>
              <a:rPr lang="zh-CN"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简单网络管理协议</a:t>
            </a:r>
            <a:r>
              <a:rPr lang="zh-CN"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r>
              <a:rPr lang="zh-CN"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SNMP是一种简单网络管理协议，属于TCP/IP五层协议中的应用层协议，用于网络管理的协议。</a:t>
            </a:r>
            <a:endParaRPr lang="zh-CN"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r>
              <a:rPr lang="zh-CN"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SNMP主要用于网络设备的管理。</a:t>
            </a:r>
            <a:endParaRPr lang="zh-CN"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r>
              <a:rPr lang="zh-CN"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由于SNMP协议简单可靠 ，受到了众多厂商的欢迎，成为了目前最为广泛的网管协议。</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06" name="内容占位符 1048605"/>
          <p:cNvSpPr>
            <a:spLocks noGrp="1"/>
          </p:cNvSpPr>
          <p:nvPr/>
        </p:nvSpPr>
        <p:spPr>
          <a:xfrm>
            <a:off x="191135" y="476885"/>
            <a:ext cx="11275060" cy="6059170"/>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gn="just">
              <a:buNone/>
            </a:pP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SNMP协议主要由两大部分构成：</a:t>
            </a:r>
            <a:r>
              <a:rPr lang="zh-CN"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SNMP管理站和SNMP代理</a:t>
            </a:r>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管理站是一个中心节点，负责收集维护各个SNMP元素的信息，并对这些信息进行处理，最后反馈给网络管理员；而SNMP代理是运行在各个被管理的网络节点之上，负责统计该节点的各项信息，并且负责与SNMP管理站交互，接收并执行管理站的命令，上传各种本地的网络信息。</a:t>
            </a:r>
            <a:endPar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endPar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SNMP管理站和SNMP代理之间是</a:t>
            </a:r>
            <a:r>
              <a:rPr lang="zh-CN"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松散耦合</a:t>
            </a:r>
            <a:r>
              <a:rPr lang="zh-CN"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他们之间的通信是通过</a:t>
            </a:r>
            <a:r>
              <a:rPr lang="zh-CN"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UDP协议</a:t>
            </a:r>
            <a:r>
              <a:rPr lang="zh-CN"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完成的。</a:t>
            </a:r>
            <a:endParaRPr lang="zh-CN"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indent="716280">
              <a:buNone/>
            </a:pPr>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一般情况下，SNMP管理站通过UDP协议向SNMP代理发送各种命令，当SNMP代理收到命令后，返回SNMP管理站需要的参数。</a:t>
            </a:r>
            <a:endPar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indent="716280">
              <a:buNone/>
            </a:pPr>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但是当SNMP代理检测到网络元素异常的时候，也可以主动向SNMP管理站发送消息，通告当前异常状况。</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07" name="内容占位符 1048606"/>
          <p:cNvSpPr>
            <a:spLocks noGrp="1"/>
          </p:cNvSpPr>
          <p:nvPr/>
        </p:nvSpPr>
        <p:spPr>
          <a:xfrm>
            <a:off x="719455" y="621030"/>
            <a:ext cx="10563225" cy="5817235"/>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gn="just">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2.2 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的思想和工作方式</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SNMP的基本思想：</a:t>
            </a:r>
            <a:r>
              <a:rPr lang="zh-CN"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为不同种类的设备、不同厂家生产的设备、不同型号的设备，定义为一个统一的接口和协议，使得管理员可以是使用统一的外观面对这些需要管理的网络设备进行管理。</a:t>
            </a:r>
            <a:endParaRPr lang="zh-CN"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indent="604520">
              <a:buNone/>
            </a:pPr>
            <a:r>
              <a:rPr lang="zh-CN"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通过网络，管理员可以管理位于不同物理空间的设备，从而大大提高网络管理的效率，简化网络管理员的工作。</a:t>
            </a:r>
            <a:endParaRPr lang="zh-CN"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endPar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SNMP的工作方式：</a:t>
            </a:r>
            <a:endPar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管理员需要向设备获取数据，即SNMP提供了【读】操作；</a:t>
            </a:r>
            <a:endPar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管理员需要向设备执行设置操作，即SNMP提供了【写】操作；</a:t>
            </a:r>
            <a:endPar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设备需要在重要状况改变的时候，向管理员通报事件的发生，所以SNMP提供了【</a:t>
            </a:r>
            <a:r>
              <a:rPr lang="zh-CN"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Trap</a:t>
            </a:r>
            <a:r>
              <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】操作。</a:t>
            </a:r>
            <a:endParaRPr lang="zh-CN"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08" name="标题 1048607"/>
          <p:cNvSpPr>
            <a:spLocks noGrp="1"/>
          </p:cNvSpPr>
          <p:nvPr/>
        </p:nvSpPr>
        <p:spPr>
          <a:xfrm>
            <a:off x="0" y="274638"/>
            <a:ext cx="8229600" cy="1143000"/>
          </a:xfrm>
          <a:prstGeom prst="rect">
            <a:avLst/>
          </a:prstGeom>
          <a:noFill/>
          <a:ln>
            <a:noFill/>
          </a:ln>
        </p:spPr>
        <p:txBody>
          <a:bodyPr vert="horz" lIns="91440" tIns="45720" rIns="91440" bIns="45720" rtlCol="0" anchor="ctr">
            <a:normAutofit/>
          </a:bodyPr>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defRPr>
            </a:lvl1pPr>
          </a:lstStyle>
          <a:p>
            <a:pPr indent="-342900" algn="l"/>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3.SNMP</a:t>
            </a:r>
            <a:r>
              <a:rPr lang="zh-CN" altLang="en-US"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的功能及典型应用</a:t>
            </a:r>
            <a:endParaRPr lang="zh-CN" altLang="en-US"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09" name="内容占位符 1048608"/>
          <p:cNvSpPr>
            <a:spLocks noGrp="1"/>
          </p:cNvSpPr>
          <p:nvPr/>
        </p:nvSpPr>
        <p:spPr>
          <a:xfrm>
            <a:off x="1199515" y="1557020"/>
            <a:ext cx="10823575" cy="4758690"/>
          </a:xfrm>
          <a:prstGeom prst="rect">
            <a:avLst/>
          </a:prstGeom>
          <a:noFill/>
          <a:ln>
            <a:noFill/>
          </a:ln>
        </p:spPr>
        <p:txBody>
          <a:bodyPr vert="horz" wrap="square"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gn="just">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3.1 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的功能</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就是为了解决网络管理中的</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问题</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（设备类型多，提供服务多</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地理分布分散</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网络管理复杂）</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而设计的，其目的是简化复杂的网络管理工作，使得网络管理实现标准化。</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的工作方式</a:t>
            </a:r>
            <a:r>
              <a:rPr 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网络管理员需要从设备中获取数据，一般有两种方式：</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一是管理员向设备发出读数据的指令；</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二是被管理设备定期向管理员（其实是管理机）发回需要的数据。</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10" name="标题 1048609"/>
          <p:cNvSpPr>
            <a:spLocks noGrp="1"/>
          </p:cNvSpPr>
          <p:nvPr>
            <p:custDataLst>
              <p:tags r:id="rId7"/>
            </p:custDataLst>
          </p:nvPr>
        </p:nvSpPr>
        <p:spPr>
          <a:xfrm>
            <a:off x="0" y="5734050"/>
            <a:ext cx="7272338" cy="935038"/>
          </a:xfrm>
          <a:prstGeom prst="rect">
            <a:avLst/>
          </a:prstGeom>
          <a:noFill/>
          <a:ln>
            <a:noFill/>
          </a:ln>
        </p:spPr>
        <p:txBody>
          <a:bodyPr vert="horz" lIns="91440" tIns="45720" rIns="91440" bIns="45720" rtlCol="0" anchor="ctr">
            <a:normAutofit fontScale="90000" lnSpcReduction="10000"/>
          </a:bodyPr>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defRPr>
            </a:lvl1pPr>
          </a:lstStyle>
          <a:p>
            <a:pPr indent="-342900"/>
            <a:r>
              <a:rPr lang="en-US" altLang="zh-CN" sz="1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SNMP</a:t>
            </a:r>
            <a:r>
              <a:rPr lang="zh-CN" altLang="en-US" sz="1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的工作方式</a:t>
            </a:r>
            <a:br>
              <a:rPr lang="zh-CN" altLang="en-US" sz="1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br>
            <a:r>
              <a:rPr lang="zh-CN" altLang="en-US" sz="1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注：</a:t>
            </a:r>
            <a:r>
              <a:rPr lang="en-US" altLang="zh-CN" sz="14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Trap</a:t>
            </a:r>
            <a:r>
              <a:rPr lang="zh-CN" altLang="en-US" sz="14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是被管理设备主动向</a:t>
            </a:r>
            <a:r>
              <a:rPr lang="en-US" altLang="zh-CN" sz="14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NMS</a:t>
            </a:r>
            <a:r>
              <a:rPr lang="zh-CN" altLang="en-US" sz="14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发送的不经请求的信息，用于报告一些紧急的重要事件。</a:t>
            </a:r>
            <a:r>
              <a:rPr lang="zh-CN" altLang="en-US">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pic>
        <p:nvPicPr>
          <p:cNvPr id="2097152" name="内容占位符 2097151" descr="2-3"/>
          <p:cNvPicPr>
            <a:picLocks noGrp="1"/>
          </p:cNvPicPr>
          <p:nvPr/>
        </p:nvPicPr>
        <p:blipFill>
          <a:blip r:embed="rId8"/>
          <a:srcRect/>
          <a:stretch>
            <a:fillRect/>
          </a:stretch>
        </p:blipFill>
        <p:spPr>
          <a:xfrm>
            <a:off x="2711450" y="765175"/>
            <a:ext cx="7561263" cy="4900613"/>
          </a:xfrm>
          <a:prstGeom prst="rect">
            <a:avLst/>
          </a:prstGeom>
          <a:noFill/>
          <a:ln>
            <a:noFill/>
          </a:ln>
        </p:spPr>
      </p:pic>
    </p:spTree>
    <p:custDataLst>
      <p:tags r:id="rId9"/>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pic>
        <p:nvPicPr>
          <p:cNvPr id="2097153" name="图片 2097152" descr="2-4"/>
          <p:cNvPicPr/>
          <p:nvPr/>
        </p:nvPicPr>
        <p:blipFill>
          <a:blip r:embed="rId7"/>
          <a:srcRect/>
          <a:stretch>
            <a:fillRect/>
          </a:stretch>
        </p:blipFill>
        <p:spPr>
          <a:xfrm>
            <a:off x="3359150" y="2420938"/>
            <a:ext cx="5472112" cy="3786187"/>
          </a:xfrm>
          <a:prstGeom prst="rect">
            <a:avLst/>
          </a:prstGeom>
          <a:noFill/>
          <a:ln>
            <a:noFill/>
          </a:ln>
        </p:spPr>
      </p:pic>
      <p:sp>
        <p:nvSpPr>
          <p:cNvPr id="1048611" name="内容占位符 1048610"/>
          <p:cNvSpPr>
            <a:spLocks noGrp="1"/>
          </p:cNvSpPr>
          <p:nvPr/>
        </p:nvSpPr>
        <p:spPr>
          <a:xfrm>
            <a:off x="2135505" y="692785"/>
            <a:ext cx="8229600" cy="5434013"/>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3.2 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的典型应用</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是为了实现对网络的管理而使用的一种通信协议，可以运行在</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TCP/IP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协议栈上，对网络中支持</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的设备进行管理。</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pic>
        <p:nvPicPr>
          <p:cNvPr id="2097154" name="图片 2097153" descr="2-5"/>
          <p:cNvPicPr/>
          <p:nvPr>
            <p:custDataLst>
              <p:tags r:id="rId7"/>
            </p:custDataLst>
          </p:nvPr>
        </p:nvPicPr>
        <p:blipFill>
          <a:blip r:embed="rId8"/>
          <a:srcRect/>
          <a:stretch>
            <a:fillRect/>
          </a:stretch>
        </p:blipFill>
        <p:spPr>
          <a:xfrm>
            <a:off x="3071496" y="1772921"/>
            <a:ext cx="5266055" cy="2976245"/>
          </a:xfrm>
          <a:prstGeom prst="rect">
            <a:avLst/>
          </a:prstGeom>
          <a:noFill/>
          <a:ln>
            <a:noFill/>
          </a:ln>
        </p:spPr>
      </p:pic>
      <p:sp>
        <p:nvSpPr>
          <p:cNvPr id="2" name="文本框 1"/>
          <p:cNvSpPr txBox="1"/>
          <p:nvPr>
            <p:custDataLst>
              <p:tags r:id="rId9"/>
            </p:custDataLst>
          </p:nvPr>
        </p:nvSpPr>
        <p:spPr>
          <a:xfrm>
            <a:off x="1343660" y="4869180"/>
            <a:ext cx="9921240" cy="1946275"/>
          </a:xfrm>
          <a:prstGeom prst="rect">
            <a:avLst/>
          </a:prstGeom>
          <a:noFill/>
        </p:spPr>
        <p:txBody>
          <a:bodyPr wrap="square" rtlCol="0" anchor="t">
            <a:noAutofit/>
          </a:bodyPr>
          <a:lstStyle/>
          <a:p>
            <a:pPr lvl="0">
              <a:lnSpc>
                <a:spcPct val="90000"/>
              </a:lnSpc>
            </a:pP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为管理员提供了一个网络管理系统（</a:t>
            </a: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Network Management System</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NMS</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NMS</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又称为管理站，负责网络管理命令的发出、数据存储及分析等操作。</a:t>
            </a:r>
            <a:endPar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lnSpc>
                <a:spcPct val="90000"/>
              </a:lnSpc>
            </a:pP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被管理的设备上运行着一个</a:t>
            </a: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代理（</a:t>
            </a: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Agent</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），代理的作用是实现被管理设备与管理站之间的</a:t>
            </a: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通信，即通过代理将被管理设备的状态信息发送给管理站，另一方面管理站发出的操作命令也需要由代理交付给被管理设备。 </a:t>
            </a:r>
            <a:endPar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13" name="标题 1048612"/>
          <p:cNvSpPr>
            <a:spLocks noGrp="1"/>
          </p:cNvSpPr>
          <p:nvPr/>
        </p:nvSpPr>
        <p:spPr>
          <a:xfrm>
            <a:off x="0" y="274638"/>
            <a:ext cx="8229600" cy="1143000"/>
          </a:xfrm>
          <a:prstGeom prst="rect">
            <a:avLst/>
          </a:prstGeom>
          <a:noFill/>
          <a:ln>
            <a:noFill/>
          </a:ln>
        </p:spPr>
        <p:txBody>
          <a:bodyPr vert="horz" lIns="91440" tIns="45720" rIns="91440" bIns="45720" rtlCol="0" anchor="ctr">
            <a:normAutofit/>
          </a:bodyPr>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defRPr>
            </a:lvl1pPr>
          </a:lstStyle>
          <a:p>
            <a:pPr indent="-342900" algn="l"/>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4.SNMP</a:t>
            </a:r>
            <a:r>
              <a:rPr lang="zh-CN" altLang="en-US"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的实现方法、结构和组成</a:t>
            </a:r>
            <a:endParaRPr lang="zh-CN" altLang="en-US"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14" name="内容占位符 1048613"/>
          <p:cNvSpPr>
            <a:spLocks noGrp="1"/>
          </p:cNvSpPr>
          <p:nvPr/>
        </p:nvSpPr>
        <p:spPr>
          <a:xfrm>
            <a:off x="47625" y="1196658"/>
            <a:ext cx="8229600" cy="4784725"/>
          </a:xfrm>
          <a:prstGeom prst="rect">
            <a:avLst/>
          </a:prstGeom>
          <a:noFill/>
          <a:ln>
            <a:noFill/>
          </a:ln>
        </p:spPr>
        <p:txBody>
          <a:bodyPr vert="horz" wrap="square"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nSpc>
                <a:spcPct val="9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4.1 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的实现方法和结构</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lnSpc>
                <a:spcPct val="90000"/>
              </a:lnSpc>
            </a:pP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0"/>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pic>
        <p:nvPicPr>
          <p:cNvPr id="2" name="图片 1" descr="2-5"/>
          <p:cNvPicPr/>
          <p:nvPr>
            <p:custDataLst>
              <p:tags r:id="rId7"/>
            </p:custDataLst>
          </p:nvPr>
        </p:nvPicPr>
        <p:blipFill>
          <a:blip r:embed="rId8"/>
          <a:srcRect/>
          <a:stretch>
            <a:fillRect/>
          </a:stretch>
        </p:blipFill>
        <p:spPr>
          <a:xfrm>
            <a:off x="2135506" y="836931"/>
            <a:ext cx="5266055" cy="2976245"/>
          </a:xfrm>
          <a:prstGeom prst="rect">
            <a:avLst/>
          </a:prstGeom>
          <a:noFill/>
          <a:ln>
            <a:noFill/>
          </a:ln>
        </p:spPr>
      </p:pic>
      <p:pic>
        <p:nvPicPr>
          <p:cNvPr id="2097155" name="图片 2097154" descr="2-6"/>
          <p:cNvPicPr/>
          <p:nvPr/>
        </p:nvPicPr>
        <p:blipFill>
          <a:blip r:embed="rId9"/>
          <a:srcRect/>
          <a:stretch>
            <a:fillRect/>
          </a:stretch>
        </p:blipFill>
        <p:spPr>
          <a:xfrm>
            <a:off x="8328025" y="1701166"/>
            <a:ext cx="2518410" cy="1929765"/>
          </a:xfrm>
          <a:prstGeom prst="rect">
            <a:avLst/>
          </a:prstGeom>
          <a:noFill/>
          <a:ln>
            <a:noFill/>
          </a:ln>
        </p:spPr>
      </p:pic>
      <p:sp>
        <p:nvSpPr>
          <p:cNvPr id="3" name="文本框 2"/>
          <p:cNvSpPr txBox="1"/>
          <p:nvPr/>
        </p:nvSpPr>
        <p:spPr>
          <a:xfrm>
            <a:off x="2279650" y="5805171"/>
            <a:ext cx="8072120" cy="829945"/>
          </a:xfrm>
          <a:prstGeom prst="rect">
            <a:avLst/>
          </a:prstGeom>
          <a:noFill/>
        </p:spPr>
        <p:txBody>
          <a:bodyPr wrap="square" rtlCol="0" anchor="t">
            <a:spAutoFit/>
          </a:bodyPr>
          <a:lstStyle/>
          <a:p>
            <a:pPr indent="-342900"/>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定义了</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种角色：网络管理系统（</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NMS</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）、代理（</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indent="-342900"/>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Agent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）和代理服务器（</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Proxy</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16" name="内容占位符 1048615"/>
          <p:cNvSpPr>
            <a:spLocks noGrp="1"/>
          </p:cNvSpPr>
          <p:nvPr>
            <p:custDataLst>
              <p:tags r:id="rId10"/>
            </p:custDataLst>
          </p:nvPr>
        </p:nvSpPr>
        <p:spPr>
          <a:xfrm>
            <a:off x="0" y="4149725"/>
            <a:ext cx="8229600" cy="2049463"/>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一次具体的管理操作：</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indent="327025">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首先管理站向代理申请</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中定义的数据，当代理识别该申请后将被管理设备上的相关状态或参数等数据转换为</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定义的数据格式，然后向管理站进行应答。</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7155"/>
                                        </p:tgtEl>
                                        <p:attrNameLst>
                                          <p:attrName>style.visibility</p:attrName>
                                        </p:attrNameLst>
                                      </p:cBhvr>
                                      <p:to>
                                        <p:strVal val="visible"/>
                                      </p:to>
                                    </p:set>
                                    <p:animEffect transition="in" filter="fade">
                                      <p:cBhvr>
                                        <p:cTn id="7" dur="500"/>
                                        <p:tgtEl>
                                          <p:spTgt spid="209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20" name="矩形 1048619"/>
          <p:cNvSpPr/>
          <p:nvPr>
            <p:custDataLst>
              <p:tags r:id="rId7"/>
            </p:custDataLst>
          </p:nvPr>
        </p:nvSpPr>
        <p:spPr>
          <a:xfrm>
            <a:off x="1524000" y="2449512"/>
            <a:ext cx="9144000" cy="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1pPr>
            <a:lvl2pPr marL="4572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2pPr>
            <a:lvl3pPr marL="9144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3pPr>
            <a:lvl4pPr marL="13716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4pPr>
            <a:lvl5pPr marL="18288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5pPr>
          </a:lstStyle>
          <a:p>
            <a:pPr indent="-342900"/>
            <a:endParaRPr lang="zh-CN" altLang="en-US">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2097156" name="图片 2097155" descr="2-7"/>
          <p:cNvPicPr/>
          <p:nvPr/>
        </p:nvPicPr>
        <p:blipFill>
          <a:blip r:embed="rId8"/>
          <a:srcRect/>
          <a:stretch>
            <a:fillRect/>
          </a:stretch>
        </p:blipFill>
        <p:spPr>
          <a:xfrm>
            <a:off x="3503613" y="1484312"/>
            <a:ext cx="5184775" cy="3016250"/>
          </a:xfrm>
          <a:prstGeom prst="rect">
            <a:avLst/>
          </a:prstGeom>
          <a:noFill/>
          <a:ln>
            <a:noFill/>
          </a:ln>
        </p:spPr>
      </p:pic>
      <p:sp>
        <p:nvSpPr>
          <p:cNvPr id="1048621" name="矩形 1048620"/>
          <p:cNvSpPr/>
          <p:nvPr>
            <p:custDataLst>
              <p:tags r:id="rId9"/>
            </p:custDataLst>
          </p:nvPr>
        </p:nvSpPr>
        <p:spPr>
          <a:xfrm>
            <a:off x="4591685" y="4652962"/>
            <a:ext cx="2468880" cy="368300"/>
          </a:xfrm>
          <a:prstGeom prst="rect">
            <a:avLst/>
          </a:prstGeom>
          <a:noFill/>
          <a:ln>
            <a:noFill/>
          </a:ln>
        </p:spPr>
        <p:txBody>
          <a:bodyPr vert="horz" wrap="none" lIns="91440" tIns="45720" rIns="91440" bIns="45720" anchor="ctr">
            <a:spAutoFit/>
          </a:bodyPr>
          <a:lstStyle>
            <a:lvl1pPr marL="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1pPr>
            <a:lvl2pPr marL="4572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2pPr>
            <a:lvl3pPr marL="9144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3pPr>
            <a:lvl4pPr marL="13716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4pPr>
            <a:lvl5pPr marL="18288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5pPr>
          </a:lstStyle>
          <a:p>
            <a:pPr indent="-342900" algn="ctr"/>
            <a:r>
              <a:rPr lang="zh-CN" altLang="en-US">
                <a:solidFill>
                  <a:schemeClr val="dk1"/>
                </a:solidFill>
                <a:latin typeface="微软雅黑" panose="020B0503020204020204" pitchFamily="34" charset="-122"/>
                <a:ea typeface="微软雅黑" panose="020B0503020204020204" pitchFamily="34" charset="-122"/>
                <a:sym typeface="Calibri" panose="020F0502020204030204" pitchFamily="34" charset="0"/>
              </a:rPr>
              <a:t>代理服务器的应用实例</a:t>
            </a:r>
            <a:endParaRPr lang="zh-CN" altLang="en-US">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48622" name="矩形 1048621"/>
          <p:cNvSpPr/>
          <p:nvPr>
            <p:custDataLst>
              <p:tags r:id="rId10"/>
            </p:custDataLst>
          </p:nvPr>
        </p:nvSpPr>
        <p:spPr>
          <a:xfrm>
            <a:off x="2135187" y="5076825"/>
            <a:ext cx="8228012" cy="1568450"/>
          </a:xfrm>
          <a:prstGeom prst="rect">
            <a:avLst/>
          </a:prstGeom>
          <a:noFill/>
          <a:ln>
            <a:noFill/>
          </a:ln>
        </p:spPr>
        <p:txBody>
          <a:bodyPr vert="horz" lIns="91440" tIns="45720" rIns="91440" bIns="45720" anchor="ctr">
            <a:spAutoFit/>
          </a:bodyPr>
          <a:lstStyle>
            <a:lvl1pPr marL="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1pPr>
            <a:lvl2pPr marL="4572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2pPr>
            <a:lvl3pPr marL="9144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3pPr>
            <a:lvl4pPr marL="13716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4pPr>
            <a:lvl5pPr marL="18288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5pPr>
          </a:lstStyle>
          <a:p>
            <a:pPr indent="-342900"/>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还包括两个重要的组成部分：管理信息库（</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）和被管理的设备。 </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indent="-342900"/>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的功能是定义设备上可以使用的管理信息；被管理设备是</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系统中的被管理对象，或被管理的网元。</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19" name="内容占位符 1048618"/>
          <p:cNvSpPr>
            <a:spLocks noGrp="1"/>
          </p:cNvSpPr>
          <p:nvPr>
            <p:custDataLst>
              <p:tags r:id="rId11"/>
            </p:custDataLst>
          </p:nvPr>
        </p:nvSpPr>
        <p:spPr>
          <a:xfrm>
            <a:off x="0" y="620713"/>
            <a:ext cx="8229600" cy="5505450"/>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代理服务器还为不同版本的</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实现数据转换工作。网络管理中代理服务器。</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5121" name="Text Box 2"/>
          <p:cNvSpPr txBox="1">
            <a:spLocks noChangeArrowheads="1"/>
          </p:cNvSpPr>
          <p:nvPr>
            <p:custDataLst>
              <p:tags r:id="rId7"/>
            </p:custDataLst>
          </p:nvPr>
        </p:nvSpPr>
        <p:spPr bwMode="auto">
          <a:xfrm>
            <a:off x="2590800" y="304800"/>
            <a:ext cx="6248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eaLnBrk="1" hangingPunct="1">
              <a:spcBef>
                <a:spcPct val="50000"/>
              </a:spcBef>
            </a:pPr>
            <a:r>
              <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a:t>
            </a:r>
            <a:r>
              <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章：重点与难点</a:t>
            </a:r>
            <a:endPar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5122" name="Rectangle 3"/>
          <p:cNvSpPr>
            <a:spLocks noChangeArrowheads="1"/>
          </p:cNvSpPr>
          <p:nvPr>
            <p:custDataLst>
              <p:tags r:id="rId8"/>
            </p:custDataLst>
          </p:nvPr>
        </p:nvSpPr>
        <p:spPr bwMode="auto">
          <a:xfrm>
            <a:off x="2667000" y="182880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hangingPunct="1"/>
            <a:endParaRPr lang="zh-CN" altLang="zh-CN">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123" name="Text Box 4"/>
          <p:cNvSpPr txBox="1">
            <a:spLocks noChangeArrowheads="1"/>
          </p:cNvSpPr>
          <p:nvPr>
            <p:custDataLst>
              <p:tags r:id="rId9"/>
            </p:custDataLst>
          </p:nvPr>
        </p:nvSpPr>
        <p:spPr bwMode="auto">
          <a:xfrm>
            <a:off x="2438400" y="990600"/>
            <a:ext cx="7467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hangingPunct="1">
              <a:spcBef>
                <a:spcPct val="50000"/>
              </a:spcBef>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重点理解和掌握：</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、网络管理的概念和功能分类</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、互联网</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协议的模型结构</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协议的数据单元与基本操作</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管理信息库概念</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5124" name="Text Box 5"/>
          <p:cNvSpPr txBox="1">
            <a:spLocks noChangeArrowheads="1"/>
          </p:cNvSpPr>
          <p:nvPr>
            <p:custDataLst>
              <p:tags r:id="rId10"/>
            </p:custDataLst>
          </p:nvPr>
        </p:nvSpPr>
        <p:spPr bwMode="auto">
          <a:xfrm>
            <a:off x="2438400" y="3657600"/>
            <a:ext cx="7010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hangingPunct="1">
              <a:spcBef>
                <a:spcPct val="50000"/>
              </a:spcBef>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主要了解：</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、一般网络管理的组成结构</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协议发展</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协议的主要工作原理。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管理信息库的组成结构</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pic>
        <p:nvPicPr>
          <p:cNvPr id="2097157" name="图片 2097156" descr="2-8"/>
          <p:cNvPicPr/>
          <p:nvPr/>
        </p:nvPicPr>
        <p:blipFill>
          <a:blip r:embed="rId7"/>
          <a:srcRect/>
          <a:stretch>
            <a:fillRect/>
          </a:stretch>
        </p:blipFill>
        <p:spPr>
          <a:xfrm>
            <a:off x="8183245" y="908051"/>
            <a:ext cx="2368550" cy="2732405"/>
          </a:xfrm>
          <a:prstGeom prst="rect">
            <a:avLst/>
          </a:prstGeom>
          <a:noFill/>
          <a:ln>
            <a:noFill/>
          </a:ln>
        </p:spPr>
      </p:pic>
      <p:sp>
        <p:nvSpPr>
          <p:cNvPr id="1048624" name="矩形 1048623"/>
          <p:cNvSpPr/>
          <p:nvPr>
            <p:custDataLst>
              <p:tags r:id="rId8"/>
            </p:custDataLst>
          </p:nvPr>
        </p:nvSpPr>
        <p:spPr>
          <a:xfrm>
            <a:off x="8539162" y="4005262"/>
            <a:ext cx="1539240" cy="368300"/>
          </a:xfrm>
          <a:prstGeom prst="rect">
            <a:avLst/>
          </a:prstGeom>
          <a:noFill/>
          <a:ln>
            <a:noFill/>
          </a:ln>
        </p:spPr>
        <p:txBody>
          <a:bodyPr vert="horz" wrap="none" lIns="91440" tIns="45720" rIns="91440" bIns="45720" anchor="ctr">
            <a:spAutoFit/>
          </a:bodyPr>
          <a:lstStyle>
            <a:lvl1pPr marL="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1pPr>
            <a:lvl2pPr marL="4572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2pPr>
            <a:lvl3pPr marL="9144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3pPr>
            <a:lvl4pPr marL="13716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4pPr>
            <a:lvl5pPr marL="18288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5pPr>
          </a:lstStyle>
          <a:p>
            <a:pPr indent="-342900" algn="ct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的组成</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23" name="内容占位符 1048622"/>
          <p:cNvSpPr>
            <a:spLocks noGrp="1"/>
          </p:cNvSpPr>
          <p:nvPr>
            <p:custDataLst>
              <p:tags r:id="rId9"/>
            </p:custDataLst>
          </p:nvPr>
        </p:nvSpPr>
        <p:spPr>
          <a:xfrm>
            <a:off x="695325" y="476885"/>
            <a:ext cx="7339965" cy="6183630"/>
          </a:xfrm>
          <a:prstGeom prst="rect">
            <a:avLst/>
          </a:prstGeom>
          <a:noFill/>
          <a:ln>
            <a:noFill/>
          </a:ln>
        </p:spPr>
        <p:txBody>
          <a:bodyPr vert="horz" lIns="91440" tIns="45720" rIns="91440" bIns="45720" rtlCol="0" anchor="t">
            <a:normAutofit fontScale="80000"/>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nSpc>
                <a:spcPct val="150000"/>
              </a:lnSpc>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4.2 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的组成</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虽然</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已经从</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1989</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年第</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个版本</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 v1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发展到现在的</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SNMPv3</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，功能在不断加强和完善，但是</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的组成一直没有变化。     </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SMI</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Structure of Managerment Information</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，管理信息结构）：</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SMI</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定义了一个</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ASN.1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的子集，规定</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使用哪些</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ASN.1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符号与元素，以及如何使用这些</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ASN.1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子集的符号和元素来描述</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Management Information Base</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，管理信息库）：</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使用</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SMI</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来定义设备和网络协议的数据。管理站和代理都使用相同格式的</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以实现有效通信。</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协议（</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协议定义了</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数据包的格式、封装方式以及数据的传输细节。</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0"/>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25" name="标题 1048624"/>
          <p:cNvSpPr>
            <a:spLocks noGrp="1"/>
          </p:cNvSpPr>
          <p:nvPr>
            <p:custDataLst>
              <p:tags r:id="rId7"/>
            </p:custDataLst>
          </p:nvPr>
        </p:nvSpPr>
        <p:spPr>
          <a:xfrm>
            <a:off x="0" y="274638"/>
            <a:ext cx="8229600" cy="1143000"/>
          </a:xfrm>
          <a:prstGeom prst="rect">
            <a:avLst/>
          </a:prstGeom>
          <a:noFill/>
          <a:ln>
            <a:noFill/>
          </a:ln>
        </p:spPr>
        <p:txBody>
          <a:bodyPr vert="horz" lIns="91440" tIns="45720" rIns="91440" bIns="45720" rtlCol="0" anchor="ctr">
            <a:normAutofit/>
          </a:bodyPr>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defRPr>
            </a:lvl1pPr>
          </a:lstStyle>
          <a:p>
            <a:pPr indent="-342900" algn="l"/>
            <a:r>
              <a:rPr lang="en-US" altLang="zh-CN"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5.SNMP</a:t>
            </a:r>
            <a:r>
              <a:rPr lang="zh-CN" altLang="en-US"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系统</a:t>
            </a:r>
            <a:endParaRPr lang="zh-CN" altLang="en-US"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26" name="内容占位符 1048625"/>
          <p:cNvSpPr>
            <a:spLocks noGrp="1"/>
          </p:cNvSpPr>
          <p:nvPr>
            <p:custDataLst>
              <p:tags r:id="rId8"/>
            </p:custDataLst>
          </p:nvPr>
        </p:nvSpPr>
        <p:spPr>
          <a:xfrm>
            <a:off x="552450" y="1341120"/>
            <a:ext cx="11087100" cy="4857750"/>
          </a:xfrm>
          <a:prstGeom prst="rect">
            <a:avLst/>
          </a:prstGeom>
          <a:noFill/>
          <a:ln>
            <a:noFill/>
          </a:ln>
        </p:spPr>
        <p:txBody>
          <a:bodyPr vert="horz" wrap="square"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系统由</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SMI</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和</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一系列协议组和规范组成的，它们提供了一种从网络上的设备中收集网络管理信息的方法。</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也为设备向管理站报告事件提供了一种方法。</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5.1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管理信息库</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endPar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管理信息库（</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）是网络管理协议访问的管理对象数据库，它包括</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可以通过网络设备上的代理进行设置的变量。</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9"/>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27" name="内容占位符 1048626"/>
          <p:cNvSpPr>
            <a:spLocks noGrp="1"/>
          </p:cNvSpPr>
          <p:nvPr>
            <p:custDataLst>
              <p:tags r:id="rId7"/>
            </p:custDataLst>
          </p:nvPr>
        </p:nvSpPr>
        <p:spPr>
          <a:xfrm>
            <a:off x="1631315" y="836930"/>
            <a:ext cx="8229600" cy="5434013"/>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的管理信息库采用和域名系统（</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DNS</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）相似的树型结构，根在最上面，根没有名字。在这个树形结构里，</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协议消息通过遍历</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树形目录中的节点（</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OID</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）来访问网络中的设备。</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例如，</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ODI</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1.3.6.1.2.1.1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代表的对象是从命名为“</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的顶级节点开始，后续的下级节点“</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，再下一级是“</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6”</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，依此类推。</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58" name="内容占位符 2097157" descr="2-9"/>
          <p:cNvPicPr>
            <a:picLocks noGrp="1"/>
          </p:cNvPicPr>
          <p:nvPr/>
        </p:nvPicPr>
        <p:blipFill>
          <a:blip r:embed="rId1"/>
          <a:srcRect/>
          <a:stretch>
            <a:fillRect/>
          </a:stretch>
        </p:blipFill>
        <p:spPr>
          <a:xfrm>
            <a:off x="2207895" y="260985"/>
            <a:ext cx="8233410" cy="5697855"/>
          </a:xfrm>
          <a:prstGeom prst="rect">
            <a:avLst/>
          </a:prstGeom>
          <a:noFill/>
          <a:ln>
            <a:noFill/>
          </a:ln>
        </p:spPr>
      </p:pic>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28" name="矩形 1048627"/>
          <p:cNvSpPr/>
          <p:nvPr>
            <p:custDataLst>
              <p:tags r:id="rId8"/>
            </p:custDataLst>
          </p:nvPr>
        </p:nvSpPr>
        <p:spPr>
          <a:xfrm>
            <a:off x="1524000" y="2449512"/>
            <a:ext cx="9144000" cy="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1pPr>
            <a:lvl2pPr marL="4572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2pPr>
            <a:lvl3pPr marL="9144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3pPr>
            <a:lvl4pPr marL="13716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4pPr>
            <a:lvl5pPr marL="18288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5pPr>
          </a:lstStyle>
          <a:p>
            <a:pPr indent="-342900"/>
            <a:endParaRPr lang="zh-CN" altLang="en-US">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48629" name="矩形 1048628"/>
          <p:cNvSpPr/>
          <p:nvPr>
            <p:custDataLst>
              <p:tags r:id="rId9"/>
            </p:custDataLst>
          </p:nvPr>
        </p:nvSpPr>
        <p:spPr>
          <a:xfrm>
            <a:off x="4619625" y="6165850"/>
            <a:ext cx="2981325" cy="368300"/>
          </a:xfrm>
          <a:prstGeom prst="rect">
            <a:avLst/>
          </a:prstGeom>
          <a:noFill/>
          <a:ln>
            <a:noFill/>
          </a:ln>
        </p:spPr>
        <p:txBody>
          <a:bodyPr vert="horz" wrap="none" lIns="91440" tIns="45720" rIns="91440" bIns="45720" anchor="ctr">
            <a:spAutoFit/>
          </a:bodyPr>
          <a:lstStyle>
            <a:lvl1pPr marL="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1pPr>
            <a:lvl2pPr marL="4572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2pPr>
            <a:lvl3pPr marL="9144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3pPr>
            <a:lvl4pPr marL="13716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4pPr>
            <a:lvl5pPr marL="18288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5pPr>
          </a:lstStyle>
          <a:p>
            <a:pPr indent="-342900" algn="ct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管理信息库的对象命名举例</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1525" name="AutoShape 1072"/>
          <p:cNvSpPr>
            <a:spLocks noChangeArrowheads="1"/>
          </p:cNvSpPr>
          <p:nvPr>
            <p:custDataLst>
              <p:tags r:id="rId10"/>
            </p:custDataLst>
          </p:nvPr>
        </p:nvSpPr>
        <p:spPr bwMode="auto">
          <a:xfrm>
            <a:off x="5877091" y="2708289"/>
            <a:ext cx="1077583" cy="480033"/>
          </a:xfrm>
          <a:prstGeom prst="leftArrow">
            <a:avLst>
              <a:gd name="adj1" fmla="val 70241"/>
              <a:gd name="adj2" fmla="val 50093"/>
            </a:avLst>
          </a:prstGeom>
          <a:solidFill>
            <a:schemeClr val="accent1"/>
          </a:solidFill>
          <a:ln w="9525">
            <a:solidFill>
              <a:schemeClr val="dk1"/>
            </a:solidFill>
            <a:miter lim="800000"/>
          </a:ln>
        </p:spPr>
        <p:txBody>
          <a:bodyPr wrap="none" anchor="ct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r>
              <a:rPr lang="en-US" altLang="zh-CN" sz="1600" dirty="0">
                <a:solidFill>
                  <a:schemeClr val="lt1"/>
                </a:solidFill>
                <a:latin typeface="微软雅黑" panose="020B0503020204020204" pitchFamily="34" charset="-122"/>
                <a:ea typeface="微软雅黑" panose="020B0503020204020204" pitchFamily="34" charset="-122"/>
                <a:sym typeface="Calibri" panose="020F0502020204030204" pitchFamily="34" charset="0"/>
              </a:rPr>
              <a:t>1.3.6.1</a:t>
            </a:r>
            <a:endParaRPr lang="en-US" altLang="zh-CN" sz="1600" dirty="0">
              <a:solidFill>
                <a:schemeClr val="lt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1541" name="AutoShape 1088"/>
          <p:cNvSpPr>
            <a:spLocks noChangeArrowheads="1"/>
          </p:cNvSpPr>
          <p:nvPr>
            <p:custDataLst>
              <p:tags r:id="rId11"/>
            </p:custDataLst>
          </p:nvPr>
        </p:nvSpPr>
        <p:spPr bwMode="auto">
          <a:xfrm>
            <a:off x="4511676" y="4186555"/>
            <a:ext cx="1508125" cy="398780"/>
          </a:xfrm>
          <a:prstGeom prst="leftArrow">
            <a:avLst>
              <a:gd name="adj1" fmla="val 70241"/>
              <a:gd name="adj2" fmla="val 87568"/>
            </a:avLst>
          </a:prstGeom>
          <a:solidFill>
            <a:schemeClr val="accent1"/>
          </a:solidFill>
          <a:ln w="9525">
            <a:solidFill>
              <a:schemeClr val="dk1"/>
            </a:solidFill>
            <a:miter lim="800000"/>
          </a:ln>
        </p:spPr>
        <p:txBody>
          <a:bodyPr anchor="ctr">
            <a:no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r>
              <a:rPr lang="en-US" altLang="zh-CN" sz="1600" dirty="0">
                <a:solidFill>
                  <a:schemeClr val="dk1"/>
                </a:solidFill>
                <a:latin typeface="微软雅黑" panose="020B0503020204020204" pitchFamily="34" charset="-122"/>
                <a:ea typeface="微软雅黑" panose="020B0503020204020204" pitchFamily="34" charset="-122"/>
                <a:sym typeface="Calibri" panose="020F0502020204030204" pitchFamily="34" charset="0"/>
              </a:rPr>
              <a:t>1.3.6.1.2.1</a:t>
            </a:r>
            <a:endParaRPr lang="en-US" altLang="zh-CN" sz="1600" dirty="0">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1542" name="AutoShape 1089"/>
          <p:cNvSpPr>
            <a:spLocks noChangeArrowheads="1"/>
          </p:cNvSpPr>
          <p:nvPr>
            <p:custDataLst>
              <p:tags r:id="rId12"/>
            </p:custDataLst>
          </p:nvPr>
        </p:nvSpPr>
        <p:spPr bwMode="auto">
          <a:xfrm>
            <a:off x="7692390" y="4149104"/>
            <a:ext cx="1828800" cy="480033"/>
          </a:xfrm>
          <a:prstGeom prst="leftArrow">
            <a:avLst>
              <a:gd name="adj1" fmla="val 70241"/>
              <a:gd name="adj2" fmla="val 87568"/>
            </a:avLst>
          </a:prstGeom>
          <a:solidFill>
            <a:schemeClr val="accent1"/>
          </a:solidFill>
          <a:ln w="9525">
            <a:solidFill>
              <a:schemeClr val="dk1"/>
            </a:solidFill>
            <a:miter lim="800000"/>
          </a:ln>
        </p:spPr>
        <p:txBody>
          <a:bodyPr anchor="ct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r>
              <a:rPr lang="en-US" altLang="zh-CN" sz="1600" dirty="0">
                <a:solidFill>
                  <a:schemeClr val="lt1"/>
                </a:solidFill>
                <a:latin typeface="微软雅黑" panose="020B0503020204020204" pitchFamily="34" charset="-122"/>
                <a:ea typeface="微软雅黑" panose="020B0503020204020204" pitchFamily="34" charset="-122"/>
                <a:sym typeface="Calibri" panose="020F0502020204030204" pitchFamily="34" charset="0"/>
              </a:rPr>
              <a:t>1.3.6.1.4.1</a:t>
            </a:r>
            <a:endParaRPr lang="en-US" altLang="zh-CN" sz="1600" dirty="0">
              <a:solidFill>
                <a:schemeClr val="lt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1607" name="AutoShape 1167"/>
          <p:cNvSpPr>
            <a:spLocks noChangeArrowheads="1"/>
          </p:cNvSpPr>
          <p:nvPr>
            <p:custDataLst>
              <p:tags r:id="rId13"/>
            </p:custDataLst>
          </p:nvPr>
        </p:nvSpPr>
        <p:spPr bwMode="auto">
          <a:xfrm>
            <a:off x="6816090" y="4692650"/>
            <a:ext cx="3581400" cy="581660"/>
          </a:xfrm>
          <a:prstGeom prst="leftArrow">
            <a:avLst>
              <a:gd name="adj1" fmla="val 73944"/>
              <a:gd name="adj2" fmla="val 143821"/>
            </a:avLst>
          </a:prstGeom>
          <a:solidFill>
            <a:schemeClr val="accent2"/>
          </a:solidFill>
          <a:ln w="9525">
            <a:solidFill>
              <a:schemeClr val="dk1"/>
            </a:solidFill>
            <a:miter lim="800000"/>
          </a:ln>
        </p:spPr>
        <p:txBody>
          <a:bodyPr anchor="ctr">
            <a:no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r>
              <a:rPr lang="zh-CN" altLang="en-US" sz="16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超过</a:t>
            </a:r>
            <a:r>
              <a:rPr lang="en-US" altLang="zh-CN" sz="16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3000</a:t>
            </a:r>
            <a:r>
              <a:rPr lang="zh-CN" altLang="en-US" sz="16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6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cisco1.3.6.1.4.1.9</a:t>
            </a:r>
            <a:endParaRPr lang="en-US" altLang="zh-CN" sz="16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1598" name="Text Box 1156"/>
          <p:cNvSpPr txBox="1">
            <a:spLocks noChangeArrowheads="1"/>
          </p:cNvSpPr>
          <p:nvPr>
            <p:custDataLst>
              <p:tags r:id="rId14"/>
            </p:custDataLst>
          </p:nvPr>
        </p:nvSpPr>
        <p:spPr bwMode="auto">
          <a:xfrm>
            <a:off x="2783841" y="5713095"/>
            <a:ext cx="140779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o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lnSpc>
                <a:spcPct val="80000"/>
              </a:lnSpc>
              <a:spcBef>
                <a:spcPct val="50000"/>
              </a:spcBef>
            </a:pP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主机</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/Router</a:t>
            </a:r>
            <a:endPar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gn="ctr">
              <a:lnSpc>
                <a:spcPct val="80000"/>
              </a:lnSpc>
              <a:spcBef>
                <a:spcPct val="50000"/>
              </a:spcBef>
            </a:pP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的操作系统</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1599" name="Text Box 1157"/>
          <p:cNvSpPr txBox="1">
            <a:spLocks noChangeArrowheads="1"/>
          </p:cNvSpPr>
          <p:nvPr>
            <p:custDataLst>
              <p:tags r:id="rId15"/>
            </p:custDataLst>
          </p:nvPr>
        </p:nvSpPr>
        <p:spPr bwMode="auto">
          <a:xfrm>
            <a:off x="4583430" y="5697220"/>
            <a:ext cx="9906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spcBef>
                <a:spcPct val="50000"/>
              </a:spcBef>
            </a:pPr>
            <a:r>
              <a:rPr lang="zh-CN" altLang="en-US" sz="1600">
                <a:solidFill>
                  <a:schemeClr val="dk1"/>
                </a:solidFill>
                <a:latin typeface="微软雅黑" panose="020B0503020204020204" pitchFamily="34" charset="-122"/>
                <a:ea typeface="微软雅黑" panose="020B0503020204020204" pitchFamily="34" charset="-122"/>
                <a:sym typeface="Calibri" panose="020F0502020204030204" pitchFamily="34" charset="0"/>
              </a:rPr>
              <a:t>地址转换</a:t>
            </a:r>
            <a:endParaRPr lang="zh-CN" altLang="en-US" sz="1600">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1605" name="Text Box 1164"/>
          <p:cNvSpPr txBox="1">
            <a:spLocks noChangeArrowheads="1"/>
          </p:cNvSpPr>
          <p:nvPr>
            <p:custDataLst>
              <p:tags r:id="rId16"/>
            </p:custDataLst>
          </p:nvPr>
        </p:nvSpPr>
        <p:spPr bwMode="auto">
          <a:xfrm>
            <a:off x="5520690" y="5697221"/>
            <a:ext cx="12954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spcBef>
                <a:spcPct val="50000"/>
              </a:spcBef>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ipInreceives</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接收</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IP</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报数目</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1606" name="AutoShape 1165"/>
          <p:cNvSpPr>
            <a:spLocks noChangeArrowheads="1"/>
          </p:cNvSpPr>
          <p:nvPr>
            <p:custDataLst>
              <p:tags r:id="rId17"/>
            </p:custDataLst>
          </p:nvPr>
        </p:nvSpPr>
        <p:spPr bwMode="auto">
          <a:xfrm>
            <a:off x="6887845" y="5685804"/>
            <a:ext cx="2286000" cy="480033"/>
          </a:xfrm>
          <a:prstGeom prst="leftArrow">
            <a:avLst>
              <a:gd name="adj1" fmla="val 70241"/>
              <a:gd name="adj2" fmla="val 109460"/>
            </a:avLst>
          </a:prstGeom>
          <a:solidFill>
            <a:schemeClr val="accent1"/>
          </a:solidFill>
          <a:ln w="9525">
            <a:solidFill>
              <a:schemeClr val="dk1"/>
            </a:solidFill>
            <a:miter lim="800000"/>
          </a:ln>
        </p:spPr>
        <p:txBody>
          <a:bodyPr anchor="ct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r>
              <a:rPr lang="en-US" altLang="zh-CN" sz="1600" dirty="0">
                <a:solidFill>
                  <a:schemeClr val="lt1"/>
                </a:solidFill>
                <a:latin typeface="微软雅黑" panose="020B0503020204020204" pitchFamily="34" charset="-122"/>
                <a:ea typeface="微软雅黑" panose="020B0503020204020204" pitchFamily="34" charset="-122"/>
                <a:sym typeface="Calibri" panose="020F0502020204030204" pitchFamily="34" charset="0"/>
              </a:rPr>
              <a:t>1.3.6.1.2.1.4.3</a:t>
            </a:r>
            <a:endParaRPr lang="en-US" altLang="zh-CN" sz="1600" dirty="0">
              <a:solidFill>
                <a:schemeClr val="lt1"/>
              </a:solidFill>
              <a:latin typeface="微软雅黑" panose="020B0503020204020204" pitchFamily="34" charset="-122"/>
              <a:ea typeface="微软雅黑" panose="020B0503020204020204" pitchFamily="34" charset="-122"/>
              <a:sym typeface="Calibri" panose="020F0502020204030204" pitchFamily="34" charset="0"/>
            </a:endParaRPr>
          </a:p>
        </p:txBody>
      </p:sp>
    </p:spTree>
    <p:custDataLst>
      <p:tags r:id="rId18"/>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pic>
        <p:nvPicPr>
          <p:cNvPr id="2097159" name="图片 2097158" descr="2-10"/>
          <p:cNvPicPr/>
          <p:nvPr>
            <p:custDataLst>
              <p:tags r:id="rId7"/>
            </p:custDataLst>
          </p:nvPr>
        </p:nvPicPr>
        <p:blipFill>
          <a:blip r:embed="rId8"/>
          <a:srcRect/>
          <a:stretch>
            <a:fillRect/>
          </a:stretch>
        </p:blipFill>
        <p:spPr>
          <a:xfrm>
            <a:off x="2855596" y="2420620"/>
            <a:ext cx="5895975" cy="4149090"/>
          </a:xfrm>
          <a:prstGeom prst="rect">
            <a:avLst/>
          </a:prstGeom>
          <a:noFill/>
          <a:ln>
            <a:noFill/>
          </a:ln>
        </p:spPr>
      </p:pic>
      <p:sp>
        <p:nvSpPr>
          <p:cNvPr id="1048630" name="内容占位符 1048629"/>
          <p:cNvSpPr>
            <a:spLocks noGrp="1"/>
          </p:cNvSpPr>
          <p:nvPr>
            <p:custDataLst>
              <p:tags r:id="rId9"/>
            </p:custDataLst>
          </p:nvPr>
        </p:nvSpPr>
        <p:spPr>
          <a:xfrm>
            <a:off x="1631315" y="692785"/>
            <a:ext cx="8229600" cy="5434013"/>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5.2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管理信息结构（</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SMI</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管理信息结构（</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SMI</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用于定义存储在</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中的管理信息的语法和语义，对</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进行定义和构造。</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SMI</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确定了可用于</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中的数据类型并说明对象在</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内部的表示和命名。 </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0"/>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pic>
        <p:nvPicPr>
          <p:cNvPr id="2097160" name="图片 2097159"/>
          <p:cNvPicPr/>
          <p:nvPr>
            <p:custDataLst>
              <p:tags r:id="rId7"/>
            </p:custDataLst>
          </p:nvPr>
        </p:nvPicPr>
        <p:blipFill>
          <a:blip r:embed="rId8"/>
          <a:srcRect/>
          <a:stretch>
            <a:fillRect/>
          </a:stretch>
        </p:blipFill>
        <p:spPr>
          <a:xfrm>
            <a:off x="3215640" y="3356611"/>
            <a:ext cx="6000750" cy="3427095"/>
          </a:xfrm>
          <a:prstGeom prst="rect">
            <a:avLst/>
          </a:prstGeom>
          <a:noFill/>
          <a:ln>
            <a:noFill/>
          </a:ln>
        </p:spPr>
      </p:pic>
      <p:sp>
        <p:nvSpPr>
          <p:cNvPr id="1048632" name="内容占位符 1048631"/>
          <p:cNvSpPr>
            <a:spLocks noGrp="1"/>
          </p:cNvSpPr>
          <p:nvPr/>
        </p:nvSpPr>
        <p:spPr>
          <a:xfrm>
            <a:off x="935355" y="335915"/>
            <a:ext cx="10455910" cy="5708650"/>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gn="just">
              <a:buNone/>
            </a:pP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5.3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简单网络管理协议（</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为应用层协议，是</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TCP/IP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协议族的一部分。它通过用户数据报协议</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(UDP)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来操作。</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的协议首先从管理站发出</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类与管理应用有关的</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的消息</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GetRequest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GetNextRequest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SetRequest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类消息都由代理用</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GetResponse</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消息应答，该消息被上交给管理应用进程。另外，代理可以发出</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Trap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消息，向管理站报告有关</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及管理资源的事件。</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9"/>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36" name="内容占位符 1048635"/>
          <p:cNvSpPr>
            <a:spLocks noGrp="1"/>
          </p:cNvSpPr>
          <p:nvPr>
            <p:ph idx="4294967295"/>
            <p:custDataLst>
              <p:tags r:id="rId7"/>
            </p:custDataLst>
          </p:nvPr>
        </p:nvSpPr>
        <p:spPr>
          <a:xfrm>
            <a:off x="983615" y="1340803"/>
            <a:ext cx="8229600" cy="4857750"/>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6.1 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的体系结构</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采用集中式的管理方案，主要由管理站</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(Manager)</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、管理代理（</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Agent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）、管理对象（</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Managed Object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）以及描述管理对象状态的管理信息库（</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）组成。 </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pic>
        <p:nvPicPr>
          <p:cNvPr id="2097161" name="图片 2097160" descr="2-12"/>
          <p:cNvPicPr/>
          <p:nvPr/>
        </p:nvPicPr>
        <p:blipFill>
          <a:blip r:embed="rId8"/>
          <a:srcRect/>
          <a:stretch>
            <a:fillRect/>
          </a:stretch>
        </p:blipFill>
        <p:spPr>
          <a:xfrm>
            <a:off x="5951856" y="2997200"/>
            <a:ext cx="4321175" cy="3155950"/>
          </a:xfrm>
          <a:prstGeom prst="rect">
            <a:avLst/>
          </a:prstGeom>
          <a:noFill/>
          <a:ln>
            <a:noFill/>
          </a:ln>
        </p:spPr>
      </p:pic>
      <p:sp>
        <p:nvSpPr>
          <p:cNvPr id="1048637" name="矩形 1048636"/>
          <p:cNvSpPr/>
          <p:nvPr>
            <p:custDataLst>
              <p:tags r:id="rId9"/>
            </p:custDataLst>
          </p:nvPr>
        </p:nvSpPr>
        <p:spPr>
          <a:xfrm>
            <a:off x="6610668" y="6165850"/>
            <a:ext cx="1767840" cy="368300"/>
          </a:xfrm>
          <a:prstGeom prst="rect">
            <a:avLst/>
          </a:prstGeom>
          <a:noFill/>
          <a:ln>
            <a:noFill/>
          </a:ln>
        </p:spPr>
        <p:txBody>
          <a:bodyPr vert="horz" wrap="none" lIns="91440" tIns="45720" rIns="91440" bIns="45720" anchor="ctr">
            <a:spAutoFit/>
          </a:bodyPr>
          <a:lstStyle>
            <a:lvl1pPr marL="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1pPr>
            <a:lvl2pPr marL="4572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2pPr>
            <a:lvl3pPr marL="9144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3pPr>
            <a:lvl4pPr marL="13716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4pPr>
            <a:lvl5pPr marL="18288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5pPr>
          </a:lstStyle>
          <a:p>
            <a:pPr indent="-342900" algn="ct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体系结构</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35" name="标题 1048634"/>
          <p:cNvSpPr>
            <a:spLocks noGrp="1"/>
          </p:cNvSpPr>
          <p:nvPr>
            <p:custDataLst>
              <p:tags r:id="rId10"/>
            </p:custDataLst>
          </p:nvPr>
        </p:nvSpPr>
        <p:spPr>
          <a:xfrm>
            <a:off x="2063750" y="188278"/>
            <a:ext cx="8229600" cy="1143000"/>
          </a:xfrm>
          <a:prstGeom prst="rect">
            <a:avLst/>
          </a:prstGeom>
          <a:noFill/>
          <a:ln>
            <a:noFill/>
          </a:ln>
        </p:spPr>
        <p:txBody>
          <a:bodyPr vert="horz" lIns="91440" tIns="45720" rIns="91440" bIns="45720" rtlCol="0" anchor="ctr">
            <a:normAutofit/>
          </a:bodyPr>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defRPr>
            </a:lvl1pPr>
          </a:lstStyle>
          <a:p>
            <a:pPr indent="-342900" algn="l"/>
            <a:r>
              <a:rPr lang="en-US" altLang="zh-CN"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6.SNMP</a:t>
            </a:r>
            <a:r>
              <a:rPr lang="zh-CN" altLang="en-US"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a:t>
            </a:r>
            <a:endParaRPr lang="zh-CN" altLang="en-US"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38" name="内容占位符 1048637"/>
          <p:cNvSpPr>
            <a:spLocks noGrp="1"/>
          </p:cNvSpPr>
          <p:nvPr/>
        </p:nvSpPr>
        <p:spPr>
          <a:xfrm>
            <a:off x="720090" y="765175"/>
            <a:ext cx="11271250" cy="5434330"/>
          </a:xfrm>
          <a:prstGeom prst="rect">
            <a:avLst/>
          </a:prstGeom>
          <a:noFill/>
          <a:ln>
            <a:noFill/>
          </a:ln>
        </p:spPr>
        <p:txBody>
          <a:bodyPr vert="horz" lIns="91440" tIns="45720" rIns="91440" bIns="45720" rtlCol="0" anchor="t">
            <a:normAutofit lnSpcReduction="20000"/>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gn="just">
              <a:lnSpc>
                <a:spcPct val="15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6.2 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的工作机制</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的操作很简单，仅仅是对变量的修改和检查，共定义了以下</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类管理操作：</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·GetRequest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：读对象操作，使管理进程向代理发起读的操作读取管理对象的值，以获取设备或网络的运行数据以及配置信息等。</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·GetNextRequest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：读取当前对象的下一个可读取的对象实例值。因为</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不支持一次读取一张表或表中的一行数据，为了解决这一问题便提供了</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GetNextRequest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操作：首先对对象标识（</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OID</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）进行</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GetNextRequest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操作，将收到下一个可读取对象的实例标识，接着对这个实例标识执行</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GetNextRequest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，会得到再下一个实例标识，这样不断执行下去就可以读取完整的一张表。</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80000"/>
              </a:lnSpc>
              <a:buNone/>
            </a:pP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39" name="内容占位符 1048638"/>
          <p:cNvSpPr>
            <a:spLocks noGrp="1"/>
          </p:cNvSpPr>
          <p:nvPr>
            <p:custDataLst>
              <p:tags r:id="rId7"/>
            </p:custDataLst>
          </p:nvPr>
        </p:nvSpPr>
        <p:spPr>
          <a:xfrm>
            <a:off x="839470" y="1125220"/>
            <a:ext cx="10492740" cy="4679315"/>
          </a:xfrm>
          <a:prstGeom prst="rect">
            <a:avLst/>
          </a:prstGeom>
          <a:noFill/>
          <a:ln>
            <a:noFill/>
          </a:ln>
        </p:spPr>
        <p:txBody>
          <a:bodyPr vert="horz" lIns="91440" tIns="45720" rIns="91440" bIns="45720" rtlCol="0" anchor="t">
            <a:normAutofit lnSpcReduction="10000"/>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nSpc>
                <a:spcPct val="150000"/>
              </a:lnSpc>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·SetRequest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：管理进程更新代理中对象的值。在网络管理中，当需要对设备的一些参数、配置、状态等进行重新配置时，就需要用到</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SetRequest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操作。</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SetRequest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可以对</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中权限为只写（</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wtite-only</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）和可读写（</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read-write</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）的对象进行操作。这样管理进程就可以使用</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SetRequest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操作改变设备的配置。</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GetResponse</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：代理对</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GetRequest/GetNextRequest/SetRequest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这</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种操作的应答。</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·Trap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：代理向管理进程发送事件值。</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pic>
        <p:nvPicPr>
          <p:cNvPr id="2097162" name="图片 2097161" descr="2-13"/>
          <p:cNvPicPr/>
          <p:nvPr/>
        </p:nvPicPr>
        <p:blipFill>
          <a:blip r:embed="rId7"/>
          <a:srcRect/>
          <a:stretch>
            <a:fillRect/>
          </a:stretch>
        </p:blipFill>
        <p:spPr>
          <a:xfrm>
            <a:off x="2927350" y="2276475"/>
            <a:ext cx="6121400" cy="3403600"/>
          </a:xfrm>
          <a:prstGeom prst="rect">
            <a:avLst/>
          </a:prstGeom>
          <a:noFill/>
          <a:ln>
            <a:noFill/>
          </a:ln>
        </p:spPr>
      </p:pic>
      <p:sp>
        <p:nvSpPr>
          <p:cNvPr id="1048641" name="矩形 1048640"/>
          <p:cNvSpPr/>
          <p:nvPr>
            <p:custDataLst>
              <p:tags r:id="rId8"/>
            </p:custDataLst>
          </p:nvPr>
        </p:nvSpPr>
        <p:spPr>
          <a:xfrm>
            <a:off x="4421188" y="5805487"/>
            <a:ext cx="2867025" cy="368300"/>
          </a:xfrm>
          <a:prstGeom prst="rect">
            <a:avLst/>
          </a:prstGeom>
          <a:noFill/>
          <a:ln>
            <a:noFill/>
          </a:ln>
        </p:spPr>
        <p:txBody>
          <a:bodyPr vert="horz" wrap="none" lIns="91440" tIns="45720" rIns="91440" bIns="45720" anchor="ctr">
            <a:spAutoFit/>
          </a:bodyPr>
          <a:lstStyle>
            <a:lvl1pPr marL="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1pPr>
            <a:lvl2pPr marL="4572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2pPr>
            <a:lvl3pPr marL="9144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3pPr>
            <a:lvl4pPr marL="13716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4pPr>
            <a:lvl5pPr marL="1828800" indent="0" algn="l" rtl="0" eaLnBrk="1" fontAlgn="base" latinLnBrk="1" hangingPunct="1">
              <a:lnSpc>
                <a:spcPct val="100000"/>
              </a:lnSpc>
              <a:spcBef>
                <a:spcPct val="0"/>
              </a:spcBef>
              <a:spcAft>
                <a:spcPct val="0"/>
              </a:spcAft>
              <a:buNone/>
              <a:defRPr sz="1800" b="0" i="0" u="none" baseline="0">
                <a:solidFill>
                  <a:schemeClr val="dk1"/>
                </a:solidFill>
                <a:latin typeface="Arial" panose="020B0604020202020204" pitchFamily="34" charset="0"/>
                <a:ea typeface="宋体" panose="02010600030101010101" pitchFamily="2" charset="-122"/>
              </a:defRPr>
            </a:lvl5pPr>
          </a:lstStyle>
          <a:p>
            <a:pPr indent="-342900" algn="ct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SNMP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种报文操作方式</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40" name="内容占位符 1048639"/>
          <p:cNvSpPr>
            <a:spLocks noGrp="1"/>
          </p:cNvSpPr>
          <p:nvPr>
            <p:custDataLst>
              <p:tags r:id="rId9"/>
            </p:custDataLst>
          </p:nvPr>
        </p:nvSpPr>
        <p:spPr>
          <a:xfrm>
            <a:off x="0" y="621030"/>
            <a:ext cx="10200005" cy="5505450"/>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注意，在代理进程端使用了</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161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端口接收</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或</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set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报文，而在管理进程端使用了</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162</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端口来接收</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trap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报文。</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另外，</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trap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没有响应报文。 </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6145" name="Rectangle 2"/>
          <p:cNvSpPr>
            <a:spLocks noChangeArrowheads="1"/>
          </p:cNvSpPr>
          <p:nvPr>
            <p:custDataLst>
              <p:tags r:id="rId7"/>
            </p:custDataLst>
          </p:nvPr>
        </p:nvSpPr>
        <p:spPr bwMode="auto">
          <a:xfrm>
            <a:off x="4440238" y="188914"/>
            <a:ext cx="396081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hangingPunct="1"/>
            <a:r>
              <a:rPr lang="en-US" altLang="zh-CN"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3.1 </a:t>
            </a:r>
            <a:r>
              <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网络管理概述</a:t>
            </a:r>
            <a:endParaRPr lang="zh-CN" altLang="en-US" sz="3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8307" name="Text Box 3"/>
          <p:cNvSpPr txBox="1">
            <a:spLocks noChangeArrowheads="1"/>
          </p:cNvSpPr>
          <p:nvPr>
            <p:custDataLst>
              <p:tags r:id="rId8"/>
            </p:custDataLst>
          </p:nvPr>
        </p:nvSpPr>
        <p:spPr bwMode="auto">
          <a:xfrm>
            <a:off x="2351088" y="836613"/>
            <a:ext cx="7543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pP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3.1.1 </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为什么需要引入网络管理？</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8309" name="Text Box 5"/>
          <p:cNvSpPr txBox="1">
            <a:spLocks noChangeArrowheads="1"/>
          </p:cNvSpPr>
          <p:nvPr>
            <p:custDataLst>
              <p:tags r:id="rId9"/>
            </p:custDataLst>
          </p:nvPr>
        </p:nvSpPr>
        <p:spPr bwMode="auto">
          <a:xfrm>
            <a:off x="2424114" y="1520826"/>
            <a:ext cx="79216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buFont typeface="Wingdings" panose="05000000000000000000" pitchFamily="2" charset="2"/>
              <a:buChar char="Ø"/>
            </a:pPr>
            <a:r>
              <a:rPr lang="zh-CN" altLang="en-US">
                <a:solidFill>
                  <a:schemeClr val="dk1"/>
                </a:solidFill>
                <a:latin typeface="微软雅黑" panose="020B0503020204020204" pitchFamily="34" charset="-122"/>
                <a:ea typeface="微软雅黑" panose="020B0503020204020204" pitchFamily="34" charset="-122"/>
                <a:sym typeface="Calibri" panose="020F0502020204030204" pitchFamily="34" charset="0"/>
              </a:rPr>
              <a:t>网络规模扩大和网络复杂性的增加，网络问题不能对应确定有效解决方法，如拥塞问题。</a:t>
            </a:r>
            <a:endParaRPr lang="zh-CN" altLang="en-US">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8310" name="Text Box 6"/>
          <p:cNvSpPr txBox="1">
            <a:spLocks noChangeArrowheads="1"/>
          </p:cNvSpPr>
          <p:nvPr>
            <p:custDataLst>
              <p:tags r:id="rId10"/>
            </p:custDataLst>
          </p:nvPr>
        </p:nvSpPr>
        <p:spPr bwMode="auto">
          <a:xfrm>
            <a:off x="2424113" y="2565401"/>
            <a:ext cx="78486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buFont typeface="Wingdings" panose="05000000000000000000" pitchFamily="2" charset="2"/>
              <a:buChar char="Ø"/>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故障问题，设备故障和人为错误是不可避免的；硬件</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协议可靠性设计、自动检纠错和重传机制与故障关系。</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8311" name="Text Box 7"/>
          <p:cNvSpPr txBox="1">
            <a:spLocks noChangeArrowheads="1"/>
          </p:cNvSpPr>
          <p:nvPr>
            <p:custDataLst>
              <p:tags r:id="rId11"/>
            </p:custDataLst>
          </p:nvPr>
        </p:nvSpPr>
        <p:spPr bwMode="auto">
          <a:xfrm>
            <a:off x="2424114" y="3573464"/>
            <a:ext cx="77057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buFont typeface="Wingdings" panose="05000000000000000000" pitchFamily="2" charset="2"/>
              <a:buChar char="Ø"/>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安全问题，不可信网络环境（攻击、窃取、病毒、破坏</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8312" name="Text Box 8"/>
          <p:cNvSpPr txBox="1">
            <a:spLocks noChangeArrowheads="1"/>
          </p:cNvSpPr>
          <p:nvPr>
            <p:custDataLst>
              <p:tags r:id="rId12"/>
            </p:custDataLst>
          </p:nvPr>
        </p:nvSpPr>
        <p:spPr bwMode="auto">
          <a:xfrm>
            <a:off x="2424113" y="4437064"/>
            <a:ext cx="78486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buFont typeface="Wingdings" panose="05000000000000000000" pitchFamily="2" charset="2"/>
              <a:buChar char="Ø"/>
            </a:pPr>
            <a:r>
              <a:rPr lang="zh-CN" altLang="en-US">
                <a:solidFill>
                  <a:schemeClr val="dk1"/>
                </a:solidFill>
                <a:latin typeface="微软雅黑" panose="020B0503020204020204" pitchFamily="34" charset="-122"/>
                <a:ea typeface="微软雅黑" panose="020B0503020204020204" pitchFamily="34" charset="-122"/>
                <a:sym typeface="Calibri" panose="020F0502020204030204" pitchFamily="34" charset="0"/>
              </a:rPr>
              <a:t>网络满足多个用户群体的需求与计费，相对确定网络与变化的业务。</a:t>
            </a:r>
            <a:endParaRPr lang="zh-CN" altLang="en-US">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8313" name="Text Box 9"/>
          <p:cNvSpPr txBox="1">
            <a:spLocks noChangeArrowheads="1"/>
          </p:cNvSpPr>
          <p:nvPr>
            <p:custDataLst>
              <p:tags r:id="rId13"/>
            </p:custDataLst>
          </p:nvPr>
        </p:nvSpPr>
        <p:spPr bwMode="auto">
          <a:xfrm>
            <a:off x="2424113" y="5300664"/>
            <a:ext cx="75438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buFont typeface="Wingdings" panose="05000000000000000000" pitchFamily="2" charset="2"/>
              <a:buChar char="Ø"/>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不同设备厂家的硬软件产品（异构性）管理问题。</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gn="just" eaLnBrk="1" hangingPunct="1">
              <a:spcBef>
                <a:spcPct val="50000"/>
              </a:spcBef>
              <a:buFont typeface="Wingdings" panose="05000000000000000000" pitchFamily="2" charset="2"/>
              <a:buChar char="Ø"/>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新技术和服务的不断增加</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0-#ppt_w/2"/>
                                          </p:val>
                                        </p:tav>
                                        <p:tav tm="100000">
                                          <p:val>
                                            <p:strVal val="#ppt_x"/>
                                          </p:val>
                                        </p:tav>
                                      </p:tavLst>
                                    </p:anim>
                                    <p:anim calcmode="lin" valueType="num">
                                      <p:cBhvr additive="base">
                                        <p:cTn id="8"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9"/>
                                        </p:tgtEl>
                                        <p:attrNameLst>
                                          <p:attrName>style.visibility</p:attrName>
                                        </p:attrNameLst>
                                      </p:cBhvr>
                                      <p:to>
                                        <p:strVal val="visible"/>
                                      </p:to>
                                    </p:set>
                                    <p:anim calcmode="lin" valueType="num">
                                      <p:cBhvr additive="base">
                                        <p:cTn id="13" dur="500" fill="hold"/>
                                        <p:tgtEl>
                                          <p:spTgt spid="98309"/>
                                        </p:tgtEl>
                                        <p:attrNameLst>
                                          <p:attrName>ppt_x</p:attrName>
                                        </p:attrNameLst>
                                      </p:cBhvr>
                                      <p:tavLst>
                                        <p:tav tm="0">
                                          <p:val>
                                            <p:strVal val="0-#ppt_w/2"/>
                                          </p:val>
                                        </p:tav>
                                        <p:tav tm="100000">
                                          <p:val>
                                            <p:strVal val="#ppt_x"/>
                                          </p:val>
                                        </p:tav>
                                      </p:tavLst>
                                    </p:anim>
                                    <p:anim calcmode="lin" valueType="num">
                                      <p:cBhvr additive="base">
                                        <p:cTn id="14"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10"/>
                                        </p:tgtEl>
                                        <p:attrNameLst>
                                          <p:attrName>style.visibility</p:attrName>
                                        </p:attrNameLst>
                                      </p:cBhvr>
                                      <p:to>
                                        <p:strVal val="visible"/>
                                      </p:to>
                                    </p:set>
                                    <p:anim calcmode="lin" valueType="num">
                                      <p:cBhvr additive="base">
                                        <p:cTn id="19" dur="500" fill="hold"/>
                                        <p:tgtEl>
                                          <p:spTgt spid="98310"/>
                                        </p:tgtEl>
                                        <p:attrNameLst>
                                          <p:attrName>ppt_x</p:attrName>
                                        </p:attrNameLst>
                                      </p:cBhvr>
                                      <p:tavLst>
                                        <p:tav tm="0">
                                          <p:val>
                                            <p:strVal val="0-#ppt_w/2"/>
                                          </p:val>
                                        </p:tav>
                                        <p:tav tm="100000">
                                          <p:val>
                                            <p:strVal val="#ppt_x"/>
                                          </p:val>
                                        </p:tav>
                                      </p:tavLst>
                                    </p:anim>
                                    <p:anim calcmode="lin" valueType="num">
                                      <p:cBhvr additive="base">
                                        <p:cTn id="20" dur="500" fill="hold"/>
                                        <p:tgtEl>
                                          <p:spTgt spid="983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11"/>
                                        </p:tgtEl>
                                        <p:attrNameLst>
                                          <p:attrName>style.visibility</p:attrName>
                                        </p:attrNameLst>
                                      </p:cBhvr>
                                      <p:to>
                                        <p:strVal val="visible"/>
                                      </p:to>
                                    </p:set>
                                    <p:anim calcmode="lin" valueType="num">
                                      <p:cBhvr additive="base">
                                        <p:cTn id="25" dur="500" fill="hold"/>
                                        <p:tgtEl>
                                          <p:spTgt spid="98311"/>
                                        </p:tgtEl>
                                        <p:attrNameLst>
                                          <p:attrName>ppt_x</p:attrName>
                                        </p:attrNameLst>
                                      </p:cBhvr>
                                      <p:tavLst>
                                        <p:tav tm="0">
                                          <p:val>
                                            <p:strVal val="0-#ppt_w/2"/>
                                          </p:val>
                                        </p:tav>
                                        <p:tav tm="100000">
                                          <p:val>
                                            <p:strVal val="#ppt_x"/>
                                          </p:val>
                                        </p:tav>
                                      </p:tavLst>
                                    </p:anim>
                                    <p:anim calcmode="lin" valueType="num">
                                      <p:cBhvr additive="base">
                                        <p:cTn id="26" dur="500" fill="hold"/>
                                        <p:tgtEl>
                                          <p:spTgt spid="983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12"/>
                                        </p:tgtEl>
                                        <p:attrNameLst>
                                          <p:attrName>style.visibility</p:attrName>
                                        </p:attrNameLst>
                                      </p:cBhvr>
                                      <p:to>
                                        <p:strVal val="visible"/>
                                      </p:to>
                                    </p:set>
                                    <p:anim calcmode="lin" valueType="num">
                                      <p:cBhvr additive="base">
                                        <p:cTn id="31" dur="500" fill="hold"/>
                                        <p:tgtEl>
                                          <p:spTgt spid="98312"/>
                                        </p:tgtEl>
                                        <p:attrNameLst>
                                          <p:attrName>ppt_x</p:attrName>
                                        </p:attrNameLst>
                                      </p:cBhvr>
                                      <p:tavLst>
                                        <p:tav tm="0">
                                          <p:val>
                                            <p:strVal val="0-#ppt_w/2"/>
                                          </p:val>
                                        </p:tav>
                                        <p:tav tm="100000">
                                          <p:val>
                                            <p:strVal val="#ppt_x"/>
                                          </p:val>
                                        </p:tav>
                                      </p:tavLst>
                                    </p:anim>
                                    <p:anim calcmode="lin" valueType="num">
                                      <p:cBhvr additive="base">
                                        <p:cTn id="32" dur="500" fill="hold"/>
                                        <p:tgtEl>
                                          <p:spTgt spid="983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8313"/>
                                        </p:tgtEl>
                                        <p:attrNameLst>
                                          <p:attrName>style.visibility</p:attrName>
                                        </p:attrNameLst>
                                      </p:cBhvr>
                                      <p:to>
                                        <p:strVal val="visible"/>
                                      </p:to>
                                    </p:set>
                                    <p:anim calcmode="lin" valueType="num">
                                      <p:cBhvr additive="base">
                                        <p:cTn id="37" dur="500" fill="hold"/>
                                        <p:tgtEl>
                                          <p:spTgt spid="98313"/>
                                        </p:tgtEl>
                                        <p:attrNameLst>
                                          <p:attrName>ppt_x</p:attrName>
                                        </p:attrNameLst>
                                      </p:cBhvr>
                                      <p:tavLst>
                                        <p:tav tm="0">
                                          <p:val>
                                            <p:strVal val="0-#ppt_w/2"/>
                                          </p:val>
                                        </p:tav>
                                        <p:tav tm="100000">
                                          <p:val>
                                            <p:strVal val="#ppt_x"/>
                                          </p:val>
                                        </p:tav>
                                      </p:tavLst>
                                    </p:anim>
                                    <p:anim calcmode="lin" valueType="num">
                                      <p:cBhvr additive="base">
                                        <p:cTn id="38" dur="500" fill="hold"/>
                                        <p:tgtEl>
                                          <p:spTgt spid="983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9" grpId="0"/>
      <p:bldP spid="98310" grpId="0"/>
      <p:bldP spid="98311" grpId="0"/>
      <p:bldP spid="98312" grpId="0"/>
      <p:bldP spid="983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pic>
        <p:nvPicPr>
          <p:cNvPr id="2097163" name="图片 2097162" descr="2-14"/>
          <p:cNvPicPr/>
          <p:nvPr/>
        </p:nvPicPr>
        <p:blipFill>
          <a:blip r:embed="rId7"/>
          <a:srcRect/>
          <a:stretch>
            <a:fillRect/>
          </a:stretch>
        </p:blipFill>
        <p:spPr>
          <a:xfrm>
            <a:off x="2621280" y="2708276"/>
            <a:ext cx="7169150" cy="3355975"/>
          </a:xfrm>
          <a:prstGeom prst="rect">
            <a:avLst/>
          </a:prstGeom>
          <a:noFill/>
          <a:ln>
            <a:noFill/>
          </a:ln>
        </p:spPr>
      </p:pic>
      <p:sp>
        <p:nvSpPr>
          <p:cNvPr id="1048642" name="内容占位符 1048641"/>
          <p:cNvSpPr>
            <a:spLocks noGrp="1"/>
          </p:cNvSpPr>
          <p:nvPr/>
        </p:nvSpPr>
        <p:spPr>
          <a:xfrm>
            <a:off x="0" y="696595"/>
            <a:ext cx="11028680" cy="5429885"/>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6.3 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的报文格式</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定义了</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种协议数据单元</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PDU</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（也就是</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报文），用于管理进程和代理进程之间的信息交换。可见一个</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报文共有三个部分组成：公共</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首部、</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get/set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首部和变量绑定。</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44" name="内容占位符 1048643"/>
          <p:cNvSpPr>
            <a:spLocks noGrp="1"/>
          </p:cNvSpPr>
          <p:nvPr/>
        </p:nvSpPr>
        <p:spPr>
          <a:xfrm>
            <a:off x="695325" y="1268730"/>
            <a:ext cx="10704195" cy="4857750"/>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gn="just">
              <a:lnSpc>
                <a:spcPct val="150000"/>
              </a:lnSpc>
              <a:buNone/>
            </a:pP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6.4 SNMP</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共同体和安全控制</a:t>
            </a:r>
            <a:endPar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lnSpc>
                <a:spcPct val="150000"/>
              </a:lnSpc>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通过共同体（</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community</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）提供了基本的和有限的安全保护。</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lnSpc>
                <a:spcPct val="150000"/>
              </a:lnSpc>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用共同体来定义一个代理（</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agent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）和一组管理进程（</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manager</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）之间的认证、访问控制和代管的关系。</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lnSpc>
                <a:spcPct val="150000"/>
              </a:lnSpc>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共同体是一个在被管理设备中定义的本地概念。被管理设备为每组可选的认证、访问控制和代理（代管）特性建立一个共同体。</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0">
              <a:lnSpc>
                <a:spcPct val="150000"/>
              </a:lnSpc>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每个共同体被赋予一个在被管理设备内部唯一的共同体名，该共同体名要提供给</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系统内的所有管理进程，以便它们在</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和</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set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操作中应用。 </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45" name="内容占位符 1048644"/>
          <p:cNvSpPr>
            <a:spLocks noGrp="1"/>
          </p:cNvSpPr>
          <p:nvPr/>
        </p:nvSpPr>
        <p:spPr>
          <a:xfrm>
            <a:off x="1981200" y="765175"/>
            <a:ext cx="8229600" cy="5434013"/>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6.5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轮询和中断</a:t>
            </a:r>
            <a:endPar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代理从被管设备中收集数据有三种方法：轮询、中断和面向自陷的轮询。</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gn="just">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轮询（</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polling-only</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）。管理进程通过向代理的</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发出查询信号可以得到信息，这个过程就叫轮询（</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polling</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中断（</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interrupt-based</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）。与轮询方法相比，当有异常事件发生时，使用中断的方法可以立即通知网管系统，实时性很强。</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面向自陷的轮询（</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trap-directed polling</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。面向自陷的轮询是轮询和中断两种方式的结合，是目前执行网络管理最有效的方法。</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51" name="内容占位符 1048650"/>
          <p:cNvSpPr>
            <a:spLocks noGrp="1"/>
          </p:cNvSpPr>
          <p:nvPr>
            <p:custDataLst>
              <p:tags r:id="rId7"/>
            </p:custDataLst>
          </p:nvPr>
        </p:nvSpPr>
        <p:spPr>
          <a:xfrm>
            <a:off x="1415415" y="621030"/>
            <a:ext cx="9643745" cy="5787390"/>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nSpc>
                <a:spcPct val="150000"/>
              </a:lnSpc>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SNMPv3</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使用基于用户的安全模型（</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USM</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）实现安全性。具体来讲，</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USM</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定义了下面的目标：</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通过数据完整性检查，保护数据在传输过程中没有被篡改或毁坏，传输顺序也没有被有意改变；</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通过数据来源鉴别能够验证数据和发送源的一致性；</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数据保密能够使数据在传输过程中不被窃听，也未发生泄露；</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通过消息时序性限制，如果消息在一个指定的时间范围外产生，则拒绝接收。 </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52" name="内容占位符 1048651"/>
          <p:cNvSpPr>
            <a:spLocks noGrp="1"/>
          </p:cNvSpPr>
          <p:nvPr/>
        </p:nvSpPr>
        <p:spPr>
          <a:xfrm>
            <a:off x="1487805" y="692150"/>
            <a:ext cx="9172575" cy="5840095"/>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gn="just">
              <a:buNone/>
            </a:pPr>
            <a:r>
              <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使用</a:t>
            </a:r>
            <a:r>
              <a:rPr lang="en-US" altLang="zh-CN"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时的注意事项</a:t>
            </a:r>
            <a:endParaRPr lang="zh-CN" altLang="en-US" sz="2400" b="1">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加载</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服务补丁：安装</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服务的补丁，尽量将</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服务升级到</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v3</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版本。其中，硬件设备的服务补丁需要向制造商联系获得，而操作系统（如</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Linux</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Windows 2000/2003</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等）可从网上直接下载安装。</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保护</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共同体名称：许多设备缺省的</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共同体名称为“</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public”</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，很不安全的。管理人员需修改该缺省值，并增加字符串的复杂性。</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在网络出口设备上过滤</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：目前，</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主要用于企业内部网络的管理，对于外部用户来说一般没有必要使用</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53250" name="Rectangle 3"/>
          <p:cNvSpPr>
            <a:spLocks noGrp="1"/>
          </p:cNvSpPr>
          <p:nvPr>
            <p:ph idx="4294967295"/>
          </p:nvPr>
        </p:nvSpPr>
        <p:spPr>
          <a:xfrm>
            <a:off x="1703705" y="1341120"/>
            <a:ext cx="8442325" cy="5053013"/>
          </a:xfrm>
        </p:spPr>
        <p:txBody>
          <a:bodyPr vert="horz" wrap="square" lIns="68580" tIns="34290" rIns="68580" bIns="34290" anchor="t">
            <a:noAutofit/>
          </a:bodyPr>
          <a:lstStyle/>
          <a:p>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之所以能成为流传最广、应用最多的一个网络管理协议，是因为它具有以下</a:t>
            </a: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优点：</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456565" lvl="1" indent="0">
              <a:buNone/>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）简单、易于实现。</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456565" lvl="1" indent="0">
              <a:buNone/>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）获得了广泛的使用和支持。</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456565" lvl="1" indent="0">
              <a:buNone/>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）具有很好的扩展性。</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r>
              <a:rPr lang="en-US" altLang="zh-CN"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的缺点</a:t>
            </a:r>
            <a:endPar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456565" lvl="1" indent="0">
              <a:buNone/>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）由于</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是基于</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TCP/IP</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的一种网络管理协议，所以它不能超越</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TCP/IP</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的范畴，无法完成高层次的配置工作。另外，</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仍然是一种应急的做法。</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456565" lvl="1" indent="0">
              <a:buNone/>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）像所有</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TCP/IP</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协议簇中的协议一样，</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对安全问题考虑甚少。</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marL="456565" lvl="1" indent="0">
              <a:buNone/>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）当</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刚刚面世时，还没有对管理程序间的通信提出任何需求。</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为了弥补</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的这些不足之处，</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1993</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年，因特网的核心管理机构</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IAB</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Internet Activities Board</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）对其作了相应的改进后，制定了</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SNMPv2</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53249" name="Rectangle 2"/>
          <p:cNvSpPr>
            <a:spLocks noGrp="1"/>
          </p:cNvSpPr>
          <p:nvPr>
            <p:custDataLst>
              <p:tags r:id="rId7"/>
            </p:custDataLst>
          </p:nvPr>
        </p:nvSpPr>
        <p:spPr>
          <a:xfrm>
            <a:off x="0" y="404813"/>
            <a:ext cx="7772400" cy="857250"/>
          </a:xfrm>
          <a:prstGeom prst="rect">
            <a:avLst/>
          </a:prstGeom>
        </p:spPr>
        <p:txBody>
          <a:bodyPr vert="horz" wrap="square"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总结：</a:t>
            </a:r>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的优缺点</a:t>
            </a:r>
            <a:endPar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custDataLst>
              <p:tags r:id="rId1"/>
            </p:custDataLst>
          </p:nvPr>
        </p:nvSpPr>
        <p:spPr>
          <a:xfrm>
            <a:off x="1829982" y="4125951"/>
            <a:ext cx="4572036" cy="463829"/>
          </a:xfrm>
          <a:prstGeom prst="rect">
            <a:avLst/>
          </a:prstGeom>
        </p:spPr>
        <p:txBody>
          <a:bodyPr vert="horz" wrap="square" lIns="91440" tIns="45720" rIns="91440" bIns="45720" rtlCol="0" anchor="t" anchorCtr="0">
            <a:normAutofit/>
          </a:bodyPr>
          <a:lstStyle>
            <a:lvl1pPr marL="457200" marR="0" indent="-45720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dk1">
                    <a:lumMod val="85000"/>
                    <a:lumOff val="15000"/>
                  </a:schemeClr>
                </a:solidFill>
              </a:rPr>
              <a:t>单击此处添加文本具体内容</a:t>
            </a:r>
            <a:endParaRPr lang="zh-CN" altLang="en-US">
              <a:solidFill>
                <a:schemeClr val="dk1">
                  <a:lumMod val="85000"/>
                  <a:lumOff val="15000"/>
                </a:schemeClr>
              </a:solidFill>
            </a:endParaRPr>
          </a:p>
        </p:txBody>
      </p:sp>
      <p:sp>
        <p:nvSpPr>
          <p:cNvPr id="4" name="标题 1"/>
          <p:cNvSpPr>
            <a:spLocks noGrp="1"/>
          </p:cNvSpPr>
          <p:nvPr>
            <p:custDataLst>
              <p:tags r:id="rId2"/>
            </p:custDataLst>
          </p:nvPr>
        </p:nvSpPr>
        <p:spPr>
          <a:xfrm>
            <a:off x="1829982" y="2842895"/>
            <a:ext cx="4572036" cy="1172210"/>
          </a:xfrm>
          <a:prstGeom prst="rect">
            <a:avLst/>
          </a:prstGeom>
        </p:spPr>
        <p:txBody>
          <a:bodyPr vert="horz" wrap="square" lIns="91440" tIns="45720" rIns="91440" bIns="45720" rtlCol="0" anchor="ctr" anchorCtr="0">
            <a:normAutofit fontScale="50000"/>
          </a:bodyPr>
          <a:lstStyle>
            <a:lvl1pPr marL="0" marR="0" indent="0" algn="dist"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u="none" strike="noStrike" kern="1200" cap="none" spc="7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dist">
              <a:lnSpc>
                <a:spcPct val="100000"/>
              </a:lnSpc>
              <a:spcBef>
                <a:spcPts val="0"/>
              </a:spcBef>
              <a:spcAft>
                <a:spcPts val="0"/>
              </a:spcAft>
              <a:buSzPct val="100000"/>
              <a:buNone/>
            </a:pPr>
            <a:r>
              <a:rPr lang="en-US" altLang="zh-CN" sz="6600" dirty="0">
                <a:solidFill>
                  <a:schemeClr val="accent1"/>
                </a:solidFill>
                <a:sym typeface="Calibri" panose="020F0502020204030204" pitchFamily="34" charset="0"/>
              </a:rPr>
              <a:t>SNMP各版本的比较 </a:t>
            </a:r>
            <a:endParaRPr lang="en-US" altLang="zh-CN" sz="6600" dirty="0">
              <a:solidFill>
                <a:schemeClr val="accent1"/>
              </a:solidFill>
              <a:sym typeface="Calibri" panose="020F0502020204030204" pitchFamily="34" charset="0"/>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47" name="内容占位符 1048646"/>
          <p:cNvSpPr>
            <a:spLocks noGrp="1"/>
          </p:cNvSpPr>
          <p:nvPr>
            <p:ph idx="4294967295"/>
          </p:nvPr>
        </p:nvSpPr>
        <p:spPr>
          <a:xfrm>
            <a:off x="809625" y="1165860"/>
            <a:ext cx="10366375" cy="4526280"/>
          </a:xfrm>
          <a:prstGeom prst="rect">
            <a:avLst/>
          </a:prstGeom>
          <a:noFill/>
          <a:ln>
            <a:noFill/>
          </a:ln>
        </p:spPr>
        <p:txBody>
          <a:bodyPr vert="horz" lIns="91440" tIns="45720" rIns="91440" bIns="45720" anchor="t">
            <a:no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nSpc>
                <a:spcPct val="150000"/>
              </a:lnSpc>
              <a:buNone/>
            </a:pP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SNMP</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的发展历史</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发展到现在，共推出了三个版本和两个扩展，具体如下：</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1989</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年，</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发布。</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1991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年，针对</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的扩展</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Remote Monitoring</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，远程监视）发布。</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扩展了</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的功能，主要加强了对局域网及设备的管理。</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1995</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年，</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SNMPv2</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正式发布（</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的升级版在</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1993</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年提出），</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SNMPv2</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在</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的基础上增加了部分功能，并制定了在</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OSI</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网络中使用</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的具体方法。同年，</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升级为</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RMON2</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1998</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年，</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SNMPv3</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发布，重点加强了</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的安全性，并为将来的发展设计了总体的架构。</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646" name="标题 1048645"/>
          <p:cNvSpPr>
            <a:spLocks noGrp="1"/>
          </p:cNvSpPr>
          <p:nvPr/>
        </p:nvSpPr>
        <p:spPr>
          <a:xfrm>
            <a:off x="0" y="274638"/>
            <a:ext cx="8229600" cy="1143000"/>
          </a:xfrm>
          <a:prstGeom prst="rect">
            <a:avLst/>
          </a:prstGeom>
          <a:noFill/>
          <a:ln>
            <a:noFill/>
          </a:ln>
        </p:spPr>
        <p:txBody>
          <a:bodyPr vert="horz" lIns="91440" tIns="45720" rIns="91440" bIns="45720" rtlCol="0" anchor="ctr">
            <a:normAutofit/>
          </a:bodyPr>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defRPr>
            </a:lvl1pPr>
          </a:lstStyle>
          <a:p>
            <a:pPr indent="-342900" algn="l"/>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的发展和现状</a:t>
            </a:r>
            <a:endParaRPr lang="zh-CN" altLang="en-US"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48" name="内容占位符 1048647"/>
          <p:cNvSpPr>
            <a:spLocks noGrp="1"/>
          </p:cNvSpPr>
          <p:nvPr/>
        </p:nvSpPr>
        <p:spPr>
          <a:xfrm>
            <a:off x="1055370" y="332740"/>
            <a:ext cx="10003155" cy="5505450"/>
          </a:xfrm>
          <a:prstGeom prst="rect">
            <a:avLst/>
          </a:prstGeom>
          <a:noFill/>
          <a:ln>
            <a:noFill/>
          </a:ln>
        </p:spPr>
        <p:txBody>
          <a:bodyPr vert="horz" lIns="91440" tIns="45720" rIns="91440" bIns="45720" rtlCol="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nSpc>
                <a:spcPct val="150000"/>
              </a:lnSpc>
              <a:buNone/>
            </a:pP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SNMPv2</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的特点</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简单化是</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标准取得成功的主要原因。正是因为</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的实现较为简单，所以在</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发布后得到了大量应用，也正是因为</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的广泛使用，</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存在的缺陷很快暴露了出来。 </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SNMPv1</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的主要缺陷</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没有提供读取大块数据的有效机制，对大块数据进行存取的效率很低；</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没有提供足够的安全机制，安全性很差。另外，对管理消息不能进行鉴别，也不能防止监听；</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没有提供管理进程（</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manager</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）与管理进程之间的通信机制，只适合集中式管理，而不利于进行分布式管理；</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只适用于监测网络设备，不适用于监测网络本身；</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由于</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trap</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数据报采用面向非连接的</a:t>
            </a:r>
            <a:r>
              <a:rPr lang="en-US" altLang="zh-CN"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UDP</a:t>
            </a:r>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协议传输，而且没有应答。因为这种传输的不可靠性，很容易发生一些重要事件的报警被丢失的现象。</a:t>
            </a:r>
            <a:endPar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49" name="内容占位符 1048648"/>
          <p:cNvSpPr>
            <a:spLocks noGrp="1"/>
          </p:cNvSpPr>
          <p:nvPr/>
        </p:nvSpPr>
        <p:spPr>
          <a:xfrm>
            <a:off x="839470" y="692785"/>
            <a:ext cx="10554970" cy="5361305"/>
          </a:xfrm>
          <a:prstGeom prst="rect">
            <a:avLst/>
          </a:prstGeom>
          <a:noFill/>
          <a:ln>
            <a:noFill/>
          </a:ln>
        </p:spPr>
        <p:txBody>
          <a:bodyPr vert="horz" lIns="91440" tIns="45720" rIns="91440" bIns="45720" rtlCol="0" anchor="t">
            <a:normAutofit fontScale="90000" lnSpcReduction="20000"/>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gn="just">
              <a:lnSpc>
                <a:spcPct val="150000"/>
              </a:lnSpc>
              <a:buNone/>
            </a:pP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SNMPv2</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的主要功能改进</a:t>
            </a:r>
            <a:endPar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提供了一次读取大块数据的能力（主要由新增加的</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GetBulkRequest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操作来实现），效率大大提高；</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增加了管理进程（</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manager</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）与管理进程之间的信息交换机制（主要由新增加的</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InformRequest</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操作来实现），从而支持分布式管理结构。由中间（</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intermediate</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manager</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来分担主</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manager</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的任务，增加了远程站点的局部自主性；</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可在多种网络协议上运行，如</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OSI</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Appletalk</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和</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IPX</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等，适用多协议网络环境（但它的缺省网络协议仍是</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UDP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SMI</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为被管理对象和</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提供了更详尽的规范和文档；</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SNMPv2</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定义在</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MIB-Ⅱ</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基础上，并对</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MIB-Ⅱ</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进行了修改和扩充；</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提供了安全管理规范。 </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96610" name="Text Box 2"/>
          <p:cNvSpPr txBox="1">
            <a:spLocks noChangeArrowheads="1"/>
          </p:cNvSpPr>
          <p:nvPr/>
        </p:nvSpPr>
        <p:spPr bwMode="auto">
          <a:xfrm>
            <a:off x="2279650" y="2276476"/>
            <a:ext cx="7772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pP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配制管理（</a:t>
            </a:r>
            <a:r>
              <a:rPr lang="en-US" altLang="zh-CN">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Configuration and operation</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）：网络管理首先能够对网络所有子系统进行各种初始化配置；</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96611" name="Text Box 3"/>
          <p:cNvSpPr txBox="1">
            <a:spLocks noChangeArrowheads="1"/>
          </p:cNvSpPr>
          <p:nvPr>
            <p:custDataLst>
              <p:tags r:id="rId7"/>
            </p:custDataLst>
          </p:nvPr>
        </p:nvSpPr>
        <p:spPr bwMode="auto">
          <a:xfrm>
            <a:off x="2279650" y="765175"/>
            <a:ext cx="7848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故障管理（</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Fault detection and crrection</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：网络的运行需要在监视、管理和控制之下，防止或降低软硬件故障所造成的危害；其措施包括潜在故障的预报、检测存在的故障、减低故障的危害以及修复网络。 </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96612" name="Text Box 4"/>
          <p:cNvSpPr txBox="1">
            <a:spLocks noChangeArrowheads="1"/>
          </p:cNvSpPr>
          <p:nvPr>
            <p:custDataLst>
              <p:tags r:id="rId8"/>
            </p:custDataLst>
          </p:nvPr>
        </p:nvSpPr>
        <p:spPr bwMode="auto">
          <a:xfrm>
            <a:off x="2279650" y="4868863"/>
            <a:ext cx="7848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安全管理（</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Security assurance and protection</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）：安全确信和防护，保护网络不会受到有意或无意的破坏，防止非授权用户对访问机密信息。以及安全等级管理、人员管理、操作规程和审计跟踪等 。</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96613" name="Text Box 5"/>
          <p:cNvSpPr txBox="1">
            <a:spLocks noChangeArrowheads="1"/>
          </p:cNvSpPr>
          <p:nvPr>
            <p:custDataLst>
              <p:tags r:id="rId9"/>
            </p:custDataLst>
          </p:nvPr>
        </p:nvSpPr>
        <p:spPr bwMode="auto">
          <a:xfrm>
            <a:off x="2286000" y="3276600"/>
            <a:ext cx="7848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性能管理（</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Performance assessment and optimization</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）：诊断评估：检测问题和低效率情况，寻找网络利用率最大化途径；趋势评估：估计需要增加的容量，寻找网络性能满足未来需求的方法。</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7173" name="Text Box 7"/>
          <p:cNvSpPr txBox="1">
            <a:spLocks noChangeArrowheads="1"/>
          </p:cNvSpPr>
          <p:nvPr>
            <p:custDataLst>
              <p:tags r:id="rId10"/>
            </p:custDataLst>
          </p:nvPr>
        </p:nvSpPr>
        <p:spPr bwMode="auto">
          <a:xfrm>
            <a:off x="2286001" y="228601"/>
            <a:ext cx="75549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pPr>
            <a:r>
              <a:rPr lang="en-US" altLang="zh-CN"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3.1.2 ITU</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标准网络管理功能模型：</a:t>
            </a:r>
            <a:r>
              <a:rPr lang="en-US" altLang="zh-CN"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FCAPS</a:t>
            </a:r>
            <a:endParaRPr lang="en-US" altLang="zh-CN"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7" name="Text Box 8"/>
          <p:cNvSpPr txBox="1">
            <a:spLocks noChangeArrowheads="1"/>
          </p:cNvSpPr>
          <p:nvPr>
            <p:custDataLst>
              <p:tags r:id="rId11"/>
            </p:custDataLst>
          </p:nvPr>
        </p:nvSpPr>
        <p:spPr bwMode="auto">
          <a:xfrm>
            <a:off x="2279650" y="6400800"/>
            <a:ext cx="784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传统运营商中</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FCPS</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内容统称为运行支撑管理系统</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OSS</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6611"/>
                                        </p:tgtEl>
                                        <p:attrNameLst>
                                          <p:attrName>style.visibility</p:attrName>
                                        </p:attrNameLst>
                                      </p:cBhvr>
                                      <p:to>
                                        <p:strVal val="visible"/>
                                      </p:to>
                                    </p:set>
                                    <p:anim calcmode="lin" valueType="num">
                                      <p:cBhvr additive="base">
                                        <p:cTn id="7" dur="500" fill="hold"/>
                                        <p:tgtEl>
                                          <p:spTgt spid="196611"/>
                                        </p:tgtEl>
                                        <p:attrNameLst>
                                          <p:attrName>ppt_x</p:attrName>
                                        </p:attrNameLst>
                                      </p:cBhvr>
                                      <p:tavLst>
                                        <p:tav tm="0">
                                          <p:val>
                                            <p:strVal val="0-#ppt_w/2"/>
                                          </p:val>
                                        </p:tav>
                                        <p:tav tm="100000">
                                          <p:val>
                                            <p:strVal val="#ppt_x"/>
                                          </p:val>
                                        </p:tav>
                                      </p:tavLst>
                                    </p:anim>
                                    <p:anim calcmode="lin" valueType="num">
                                      <p:cBhvr additive="base">
                                        <p:cTn id="8" dur="500" fill="hold"/>
                                        <p:tgtEl>
                                          <p:spTgt spid="1966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6610"/>
                                        </p:tgtEl>
                                        <p:attrNameLst>
                                          <p:attrName>style.visibility</p:attrName>
                                        </p:attrNameLst>
                                      </p:cBhvr>
                                      <p:to>
                                        <p:strVal val="visible"/>
                                      </p:to>
                                    </p:set>
                                    <p:anim calcmode="lin" valueType="num">
                                      <p:cBhvr additive="base">
                                        <p:cTn id="13" dur="500" fill="hold"/>
                                        <p:tgtEl>
                                          <p:spTgt spid="196610"/>
                                        </p:tgtEl>
                                        <p:attrNameLst>
                                          <p:attrName>ppt_x</p:attrName>
                                        </p:attrNameLst>
                                      </p:cBhvr>
                                      <p:tavLst>
                                        <p:tav tm="0">
                                          <p:val>
                                            <p:strVal val="0-#ppt_w/2"/>
                                          </p:val>
                                        </p:tav>
                                        <p:tav tm="100000">
                                          <p:val>
                                            <p:strVal val="#ppt_x"/>
                                          </p:val>
                                        </p:tav>
                                      </p:tavLst>
                                    </p:anim>
                                    <p:anim calcmode="lin" valueType="num">
                                      <p:cBhvr additive="base">
                                        <p:cTn id="14" dur="500" fill="hold"/>
                                        <p:tgtEl>
                                          <p:spTgt spid="1966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6613"/>
                                        </p:tgtEl>
                                        <p:attrNameLst>
                                          <p:attrName>style.visibility</p:attrName>
                                        </p:attrNameLst>
                                      </p:cBhvr>
                                      <p:to>
                                        <p:strVal val="visible"/>
                                      </p:to>
                                    </p:set>
                                    <p:anim calcmode="lin" valueType="num">
                                      <p:cBhvr additive="base">
                                        <p:cTn id="19" dur="500" fill="hold"/>
                                        <p:tgtEl>
                                          <p:spTgt spid="196613"/>
                                        </p:tgtEl>
                                        <p:attrNameLst>
                                          <p:attrName>ppt_x</p:attrName>
                                        </p:attrNameLst>
                                      </p:cBhvr>
                                      <p:tavLst>
                                        <p:tav tm="0">
                                          <p:val>
                                            <p:strVal val="0-#ppt_w/2"/>
                                          </p:val>
                                        </p:tav>
                                        <p:tav tm="100000">
                                          <p:val>
                                            <p:strVal val="#ppt_x"/>
                                          </p:val>
                                        </p:tav>
                                      </p:tavLst>
                                    </p:anim>
                                    <p:anim calcmode="lin" valueType="num">
                                      <p:cBhvr additive="base">
                                        <p:cTn id="20" dur="500" fill="hold"/>
                                        <p:tgtEl>
                                          <p:spTgt spid="1966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6612"/>
                                        </p:tgtEl>
                                        <p:attrNameLst>
                                          <p:attrName>style.visibility</p:attrName>
                                        </p:attrNameLst>
                                      </p:cBhvr>
                                      <p:to>
                                        <p:strVal val="visible"/>
                                      </p:to>
                                    </p:set>
                                    <p:anim calcmode="lin" valueType="num">
                                      <p:cBhvr additive="base">
                                        <p:cTn id="25" dur="500" fill="hold"/>
                                        <p:tgtEl>
                                          <p:spTgt spid="196612"/>
                                        </p:tgtEl>
                                        <p:attrNameLst>
                                          <p:attrName>ppt_x</p:attrName>
                                        </p:attrNameLst>
                                      </p:cBhvr>
                                      <p:tavLst>
                                        <p:tav tm="0">
                                          <p:val>
                                            <p:strVal val="0-#ppt_w/2"/>
                                          </p:val>
                                        </p:tav>
                                        <p:tav tm="100000">
                                          <p:val>
                                            <p:strVal val="#ppt_x"/>
                                          </p:val>
                                        </p:tav>
                                      </p:tavLst>
                                    </p:anim>
                                    <p:anim calcmode="lin" valueType="num">
                                      <p:cBhvr additive="base">
                                        <p:cTn id="26" dur="500" fill="hold"/>
                                        <p:tgtEl>
                                          <p:spTgt spid="1966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p:bldP spid="196612" grpId="0"/>
      <p:bldP spid="196613"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650" name="内容占位符 1048649"/>
          <p:cNvSpPr>
            <a:spLocks noGrp="1"/>
          </p:cNvSpPr>
          <p:nvPr/>
        </p:nvSpPr>
        <p:spPr>
          <a:xfrm>
            <a:off x="1271270" y="836930"/>
            <a:ext cx="10432415" cy="5379720"/>
          </a:xfrm>
          <a:prstGeom prst="rect">
            <a:avLst/>
          </a:prstGeom>
          <a:noFill/>
          <a:ln>
            <a:noFill/>
          </a:ln>
        </p:spPr>
        <p:txBody>
          <a:bodyPr vert="horz" lIns="91440" tIns="45720" rIns="91440" bIns="45720" rtlCol="0" anchor="t">
            <a:normAutofit fontScale="90000"/>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nSpc>
                <a:spcPct val="150000"/>
              </a:lnSpc>
              <a:buNone/>
            </a:pP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SNMPv3</a:t>
            </a: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的特点 </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为了解决安全问题，</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SNMPv3</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通过对数据进行加密和鉴别加强了数据的安全性。</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加密：</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加密的目的是保证数据不被窃取。</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SNMPv3</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使用了</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DES</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Data Encryption Standard</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，数据加密标准）算法对</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消息进行加密处理，防止窃听。</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鉴别：</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鉴别的目的是保证数据的完整性和发送者的正确性，防止别人伪造或篡改数据。</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SNMPv3</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用</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MD5</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Message-Digest Algorithm 5</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，信息摘要算法）和</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SHA</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Secure Hash Algorithm</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SHA</a:t>
            </a:r>
            <a:r>
              <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）技术验证管理对象的标识符，从而防止攻击者冒充管理节点的身份操作网络。</a:t>
            </a:r>
            <a:endParaRPr lang="zh-CN" altLang="en-US" sz="2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7"/>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custDataLst>
              <p:tags r:id="rId1"/>
            </p:custDataLst>
          </p:nvPr>
        </p:nvSpPr>
        <p:spPr>
          <a:xfrm>
            <a:off x="1829982" y="4125951"/>
            <a:ext cx="4572036" cy="463829"/>
          </a:xfrm>
          <a:prstGeom prst="rect">
            <a:avLst/>
          </a:prstGeom>
        </p:spPr>
        <p:txBody>
          <a:bodyPr vert="horz" wrap="square" lIns="91440" tIns="45720" rIns="91440" bIns="45720" rtlCol="0" anchor="t" anchorCtr="0">
            <a:normAutofit/>
          </a:bodyPr>
          <a:lstStyle>
            <a:lvl1pPr marL="457200" marR="0" indent="-45720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dk1">
                    <a:lumMod val="85000"/>
                    <a:lumOff val="15000"/>
                  </a:schemeClr>
                </a:solidFill>
              </a:rPr>
              <a:t>单击此处添加文本具体内容</a:t>
            </a:r>
            <a:endParaRPr lang="zh-CN" altLang="en-US">
              <a:solidFill>
                <a:schemeClr val="dk1">
                  <a:lumMod val="85000"/>
                  <a:lumOff val="15000"/>
                </a:schemeClr>
              </a:solidFill>
            </a:endParaRPr>
          </a:p>
        </p:txBody>
      </p:sp>
      <p:sp>
        <p:nvSpPr>
          <p:cNvPr id="4" name="标题 1"/>
          <p:cNvSpPr>
            <a:spLocks noGrp="1"/>
          </p:cNvSpPr>
          <p:nvPr>
            <p:custDataLst>
              <p:tags r:id="rId2"/>
            </p:custDataLst>
          </p:nvPr>
        </p:nvSpPr>
        <p:spPr>
          <a:xfrm>
            <a:off x="1829982" y="2842895"/>
            <a:ext cx="4572036" cy="1172210"/>
          </a:xfrm>
          <a:prstGeom prst="rect">
            <a:avLst/>
          </a:prstGeom>
        </p:spPr>
        <p:txBody>
          <a:bodyPr vert="horz" wrap="square" lIns="91440" tIns="45720" rIns="91440" bIns="45720" rtlCol="0" anchor="ctr" anchorCtr="0">
            <a:normAutofit fontScale="50000"/>
          </a:bodyPr>
          <a:lstStyle>
            <a:lvl1pPr marL="0" marR="0" indent="0" algn="dist"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u="none" strike="noStrike" kern="1200" cap="none" spc="7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dist">
              <a:lnSpc>
                <a:spcPct val="100000"/>
              </a:lnSpc>
              <a:spcBef>
                <a:spcPts val="0"/>
              </a:spcBef>
              <a:spcAft>
                <a:spcPts val="0"/>
              </a:spcAft>
              <a:buSzPct val="100000"/>
              <a:buNone/>
            </a:pPr>
            <a:r>
              <a:rPr lang="zh-CN" altLang="zh-CN" sz="6600" dirty="0">
                <a:solidFill>
                  <a:schemeClr val="accent1"/>
                </a:solidFill>
                <a:sym typeface="Calibri" panose="020F0502020204030204" pitchFamily="34" charset="0"/>
              </a:rPr>
              <a:t>其他网络管理协议 </a:t>
            </a:r>
            <a:endParaRPr lang="zh-CN" altLang="zh-CN" sz="6600" dirty="0">
              <a:solidFill>
                <a:schemeClr val="accent1"/>
              </a:solidFill>
              <a:sym typeface="Calibri" panose="020F0502020204030204" pitchFamily="34" charset="0"/>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1219835"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594" name="内容占位符 1048593"/>
          <p:cNvSpPr>
            <a:spLocks noGrp="1"/>
          </p:cNvSpPr>
          <p:nvPr>
            <p:ph idx="4294967295"/>
            <p:custDataLst>
              <p:tags r:id="rId7"/>
            </p:custDataLst>
          </p:nvPr>
        </p:nvSpPr>
        <p:spPr>
          <a:xfrm>
            <a:off x="1219835" y="1600200"/>
            <a:ext cx="8229600" cy="4525963"/>
          </a:xfrm>
          <a:prstGeom prst="rect">
            <a:avLst/>
          </a:prstGeom>
          <a:no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gn="just">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1.1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网络管理协议的发展</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目前，已制定的几种标准的网络管理协议有：</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：简单网络管理协议（</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Simple Network Management Protocol</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），该协议也是应用最为广泛的网络管理协议。</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CMIP/CMIS</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：公共管理信息协议</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公共管理信息服务（</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Common Management Information Protocol /Common Management Information Services</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），主要针对</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OSI</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结构制定的网络管理协议。</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048593" name="标题 1048592"/>
          <p:cNvSpPr>
            <a:spLocks noGrp="1"/>
          </p:cNvSpPr>
          <p:nvPr>
            <p:custDataLst>
              <p:tags r:id="rId8"/>
            </p:custDataLst>
          </p:nvPr>
        </p:nvSpPr>
        <p:spPr>
          <a:xfrm>
            <a:off x="1219835" y="274638"/>
            <a:ext cx="8229600" cy="1143000"/>
          </a:xfrm>
          <a:prstGeom prst="rect">
            <a:avLst/>
          </a:prstGeom>
          <a:noFill/>
          <a:ln>
            <a:noFill/>
          </a:ln>
        </p:spPr>
        <p:txBody>
          <a:bodyPr vert="horz" lIns="91440" tIns="45720" rIns="91440" bIns="45720" rtlCol="0" anchor="ctr">
            <a:normAutofit/>
          </a:bodyPr>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defRPr>
            </a:lvl1pPr>
          </a:lstStyle>
          <a:p>
            <a:pPr indent="-342900" algn="l"/>
            <a:r>
              <a:rPr lang="en-US" altLang="zh-CN"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 </a:t>
            </a:r>
            <a:r>
              <a:rPr lang="zh-CN" altLang="en-US" sz="2800">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网络管理协议及功能</a:t>
            </a:r>
            <a:r>
              <a:rPr lang="zh-CN" altLang="en-US">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endParaRPr lang="zh-CN" altLang="en-US">
              <a:solidFill>
                <a:schemeClr val="lt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9"/>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595" name="内容占位符 1048594"/>
          <p:cNvSpPr>
            <a:spLocks noGrp="1"/>
          </p:cNvSpPr>
          <p:nvPr>
            <p:custDataLst>
              <p:tags r:id="rId7"/>
            </p:custDataLst>
          </p:nvPr>
        </p:nvSpPr>
        <p:spPr>
          <a:xfrm>
            <a:off x="983615" y="1600200"/>
            <a:ext cx="8229600" cy="4525963"/>
          </a:xfrm>
          <a:prstGeom prst="rect">
            <a:avLst/>
          </a:prstGeom>
          <a:noFill/>
          <a:ln>
            <a:noFill/>
          </a:ln>
        </p:spPr>
        <p:txBody>
          <a:bodyPr vert="horz" lIns="91440" tIns="45720" rIns="91440" bIns="45720" rtlCol="0" anchor="t">
            <a:normAutofit/>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CMOT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 Over TCP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）：在</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TCP/IP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网络中实现</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CMIS</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服务的公共管理信息协议。</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LMMP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：局域网个人管理协议（</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LAN Man Management Protoco1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），该协议最早由</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3COM</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和</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IBM</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公司开发，试图为</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LAN</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环境提供一个网络管理方案。</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1506855"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55298" name="Rectangle 3"/>
          <p:cNvSpPr>
            <a:spLocks noGrp="1"/>
          </p:cNvSpPr>
          <p:nvPr>
            <p:ph idx="4294967295"/>
          </p:nvPr>
        </p:nvSpPr>
        <p:spPr>
          <a:xfrm>
            <a:off x="1506855" y="1773238"/>
            <a:ext cx="7824788" cy="4554537"/>
          </a:xfrm>
        </p:spPr>
        <p:txBody>
          <a:bodyPr vert="horz" wrap="square" lIns="68580" tIns="34290" rIns="68580" bIns="34290" anchor="t">
            <a:normAutofit lnSpcReduction="10000"/>
          </a:bodyPr>
          <a:lstStyle/>
          <a:p>
            <a:pPr>
              <a:lnSpc>
                <a:spcPct val="130000"/>
              </a:lnSpc>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公共管理信息协议（</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）是在</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ISO</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制定的网络管理框架中提出的网络管理协议。是一个分布式的网络管理解决方案，应用在</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OSI</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环境下。</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30000"/>
              </a:lnSpc>
            </a:pP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与</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一样，也是由被管代理、管理者、管理协议与管理信息库组成。在</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中，被管代理和管理者没有明确的区分，任何一个网络设备既可以是被管代理，也可以是管理者。</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30000"/>
              </a:lnSpc>
            </a:pP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克服了</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的许多缺点，如在安全性方面，</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支持授权、访问控制、安全日志等机制，构成一个相对安全的系统，定义相当详细复杂。</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30000"/>
              </a:lnSpc>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其设计与</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有相似之处，如网管信息的传递也是通过协议数据单元来实现的，但</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定义了</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11</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种协议数据单元，而</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定义了</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种，</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SNMPv2</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定义了</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7</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种。</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55297" name="Rectangle 2"/>
          <p:cNvSpPr>
            <a:spLocks noGrp="1"/>
          </p:cNvSpPr>
          <p:nvPr>
            <p:custDataLst>
              <p:tags r:id="rId7"/>
            </p:custDataLst>
          </p:nvPr>
        </p:nvSpPr>
        <p:spPr>
          <a:xfrm>
            <a:off x="1506855" y="549275"/>
            <a:ext cx="7772400" cy="857250"/>
          </a:xfrm>
          <a:prstGeom prst="rect">
            <a:avLst/>
          </a:prstGeom>
        </p:spPr>
        <p:txBody>
          <a:bodyPr vert="horz" wrap="square"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一、公共管理信息协议</a:t>
            </a:r>
            <a:endPar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56322" name="Rectangle 3"/>
          <p:cNvSpPr>
            <a:spLocks noGrp="1"/>
          </p:cNvSpPr>
          <p:nvPr>
            <p:ph idx="4294967295"/>
          </p:nvPr>
        </p:nvSpPr>
        <p:spPr>
          <a:xfrm>
            <a:off x="1559243" y="1917700"/>
            <a:ext cx="8275637" cy="4487863"/>
          </a:xfrm>
        </p:spPr>
        <p:txBody>
          <a:bodyPr vert="horz" wrap="square" lIns="68580" tIns="34290" rIns="68580" bIns="34290" anchor="t"/>
          <a:lstStyle/>
          <a:p>
            <a:pPr>
              <a:lnSpc>
                <a:spcPct val="120000"/>
              </a:lnSpc>
            </a:pP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可以用</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种模型进行描述：</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20000"/>
              </a:lnSpc>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组织模型用于描述管理任务如何分配；</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20000"/>
              </a:lnSpc>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功能模型描述了各种网络管理功能及其相互关系；</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20000"/>
              </a:lnSpc>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信息模型提供了描述被管对象和相关管理信息的准则。</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56321" name="Rectangle 2"/>
          <p:cNvSpPr>
            <a:spLocks noGrp="1"/>
          </p:cNvSpPr>
          <p:nvPr>
            <p:custDataLst>
              <p:tags r:id="rId7"/>
            </p:custDataLst>
          </p:nvPr>
        </p:nvSpPr>
        <p:spPr>
          <a:xfrm>
            <a:off x="0" y="333375"/>
            <a:ext cx="7772400" cy="857250"/>
          </a:xfrm>
          <a:prstGeom prst="rect">
            <a:avLst/>
          </a:prstGeom>
        </p:spPr>
        <p:txBody>
          <a:bodyPr vert="horz" wrap="square"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管理模型</a:t>
            </a:r>
            <a:endPar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57346" name="Rectangle 3"/>
          <p:cNvSpPr>
            <a:spLocks noGrp="1"/>
          </p:cNvSpPr>
          <p:nvPr>
            <p:ph idx="4294967295"/>
          </p:nvPr>
        </p:nvSpPr>
        <p:spPr>
          <a:xfrm>
            <a:off x="1127760" y="1988820"/>
            <a:ext cx="8486775" cy="4359275"/>
          </a:xfrm>
        </p:spPr>
        <p:txBody>
          <a:bodyPr vert="horz" wrap="square" lIns="68580" tIns="34290" rIns="68580" bIns="34290" anchor="t"/>
          <a:lstStyle/>
          <a:p>
            <a:pPr>
              <a:lnSpc>
                <a:spcPct val="110000"/>
              </a:lnSpc>
            </a:pP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模型定义的网络管理功能包括错误管理、配置管理、性能管理、安全管理和记账管理等。</a:t>
            </a:r>
            <a:endPar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错误管理检测出现的问题并采取措施孤立它们。</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配置管理提供了现有处于活动状态的连接和设备的信息，它与错误管理密切相关，因为改变配置是孤立错误的基本方法。</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性能管理记录事件次数，如信息包、磁盘访问和对特定文件的访问次数等。</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安全管理向网络主管报告在什么地方、哪一个层次上出现了未经授权的访问企图等。</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记账管理用于给用户计费和开账单。</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57345" name="Rectangle 2"/>
          <p:cNvSpPr>
            <a:spLocks noGrp="1"/>
          </p:cNvSpPr>
          <p:nvPr>
            <p:custDataLst>
              <p:tags r:id="rId7"/>
            </p:custDataLst>
          </p:nvPr>
        </p:nvSpPr>
        <p:spPr>
          <a:xfrm>
            <a:off x="720090" y="548640"/>
            <a:ext cx="7772400" cy="857250"/>
          </a:xfrm>
          <a:prstGeom prst="rect">
            <a:avLst/>
          </a:prstGeom>
        </p:spPr>
        <p:txBody>
          <a:bodyPr vert="horz" wrap="square"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的网络管理功能</a:t>
            </a:r>
            <a:endPar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58370" name="Rectangle 3"/>
          <p:cNvSpPr>
            <a:spLocks noGrp="1"/>
          </p:cNvSpPr>
          <p:nvPr>
            <p:ph idx="4294967295"/>
          </p:nvPr>
        </p:nvSpPr>
        <p:spPr>
          <a:xfrm>
            <a:off x="2207578" y="1556703"/>
            <a:ext cx="8291512" cy="4660900"/>
          </a:xfrm>
        </p:spPr>
        <p:txBody>
          <a:bodyPr vert="horz" wrap="square" lIns="68580" tIns="34290" rIns="68580" bIns="34290" anchor="t">
            <a:normAutofit fontScale="92500" lnSpcReduction="20000"/>
          </a:bodyPr>
          <a:lstStyle/>
          <a:p>
            <a:pPr>
              <a:lnSpc>
                <a:spcPct val="11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由国际标准化组织提出的网络管理协议标准，其优点如下：</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每个变量不仅传递信息，而且还完成一定的网络管理任务，可以减少管理者的负担并减少网络负载，这在</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中是不可能的。</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具有完全安全性，提供验证、访问控制和安全日志等一整套安全管理方法。</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1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在技术上比</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先进，最初被认为是替代</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的一个解决方案。但经过</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10</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年左右的推广，目前仍不如</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应用广泛。其原因如下：</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占用系统资源过多，大约是</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10</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倍以上。</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由于</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的定义相当复杂（包括其结构和被管对象的定义），所以</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的实现有许多困难。</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其管理信息数据库过分复杂，难于实现。</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58369" name="Rectangle 2"/>
          <p:cNvSpPr>
            <a:spLocks noGrp="1"/>
          </p:cNvSpPr>
          <p:nvPr>
            <p:custDataLst>
              <p:tags r:id="rId7"/>
            </p:custDataLst>
          </p:nvPr>
        </p:nvSpPr>
        <p:spPr>
          <a:xfrm>
            <a:off x="983615" y="260668"/>
            <a:ext cx="7772400" cy="857250"/>
          </a:xfrm>
          <a:prstGeom prst="rect">
            <a:avLst/>
          </a:prstGeom>
        </p:spPr>
        <p:txBody>
          <a:bodyPr vert="horz" wrap="square"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CMIP</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的特点</a:t>
            </a:r>
            <a:endPar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59394" name="Rectangle 3"/>
          <p:cNvSpPr>
            <a:spLocks noGrp="1"/>
          </p:cNvSpPr>
          <p:nvPr>
            <p:ph idx="4294967295"/>
            <p:custDataLst>
              <p:tags r:id="rId7"/>
            </p:custDataLst>
          </p:nvPr>
        </p:nvSpPr>
        <p:spPr>
          <a:xfrm>
            <a:off x="3952875" y="2525713"/>
            <a:ext cx="8239125" cy="3122612"/>
          </a:xfrm>
        </p:spPr>
        <p:txBody>
          <a:bodyPr vert="horz" wrap="square" lIns="68580" tIns="34290" rIns="68580" bIns="34290" anchor="t"/>
          <a:lstStyle/>
          <a:p>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技术（远程监控技术）</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基于</a:t>
            </a:r>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Web</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的网络管理技术</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r>
              <a:rPr lang="en-US" altLang="zh-CN"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等</a:t>
            </a:r>
            <a:endParaRPr lang="zh-CN" altLang="en-US" sz="2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59393" name="Rectangle 2"/>
          <p:cNvSpPr>
            <a:spLocks noGrp="1"/>
          </p:cNvSpPr>
          <p:nvPr>
            <p:custDataLst>
              <p:tags r:id="rId8"/>
            </p:custDataLst>
          </p:nvPr>
        </p:nvSpPr>
        <p:spPr>
          <a:xfrm>
            <a:off x="1343660" y="981075"/>
            <a:ext cx="7772400" cy="857250"/>
          </a:xfrm>
          <a:prstGeom prst="rect">
            <a:avLst/>
          </a:prstGeom>
        </p:spPr>
        <p:txBody>
          <a:bodyPr vert="horz" wrap="square"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chemeClr val="dk1"/>
                </a:solidFill>
                <a:latin typeface="微软雅黑" panose="020B0503020204020204" pitchFamily="34" charset="-122"/>
                <a:ea typeface="微软雅黑" panose="020B0503020204020204" pitchFamily="34" charset="-122"/>
                <a:sym typeface="Calibri" panose="020F0502020204030204" pitchFamily="34" charset="0"/>
              </a:rPr>
              <a:t>二、网络管理新技术</a:t>
            </a:r>
            <a:endParaRPr lang="zh-CN" altLang="en-US" b="1" dirty="0">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spTree>
    <p:custDataLst>
      <p:tags r:id="rId9"/>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60418" name="Rectangle 3"/>
          <p:cNvSpPr>
            <a:spLocks noGrp="1"/>
          </p:cNvSpPr>
          <p:nvPr>
            <p:ph idx="4294967295"/>
          </p:nvPr>
        </p:nvSpPr>
        <p:spPr>
          <a:xfrm>
            <a:off x="1991360" y="1557020"/>
            <a:ext cx="7867650" cy="4908550"/>
          </a:xfrm>
        </p:spPr>
        <p:txBody>
          <a:bodyPr vert="horz" wrap="square" lIns="68580" tIns="34290" rIns="68580" bIns="34290" anchor="t">
            <a:normAutofit lnSpcReduction="20000"/>
          </a:bodyPr>
          <a:lstStyle/>
          <a:p>
            <a:pPr>
              <a:lnSpc>
                <a:spcPct val="11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远程监控（</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）的目的是使</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更为积极主动、更为有效地监控远程设备。</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1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是通过一组</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来实现的。</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1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 MIB</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由一组统计数据、分析数据和诊断数据构成，利用许多供应商生产的标准工具都可以显示出这些数据，因而它具有独立于供应商的远程网络分析功能。</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1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分成</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9</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个主要的监控组，即统计量、历史、告警、主机、</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HostTopN</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（最高</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N</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台主机组）、真值表、过滤器、捕获数据包和事件。</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10000"/>
              </a:lnSpc>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在监控元素的</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9</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个</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组中传递信息，各个组通过提供不同的数据来满足网络监控的要求。</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60417" name="Rectangle 2"/>
          <p:cNvSpPr>
            <a:spLocks noGrp="1"/>
          </p:cNvSpPr>
          <p:nvPr>
            <p:custDataLst>
              <p:tags r:id="rId7"/>
            </p:custDataLst>
          </p:nvPr>
        </p:nvSpPr>
        <p:spPr>
          <a:xfrm>
            <a:off x="0" y="549275"/>
            <a:ext cx="7772400" cy="857250"/>
          </a:xfrm>
          <a:prstGeom prst="rect">
            <a:avLst/>
          </a:prstGeom>
        </p:spPr>
        <p:txBody>
          <a:bodyPr vert="horz" wrap="square"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RMON</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技术</a:t>
            </a:r>
            <a:endPar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35170" name="Text Box 2"/>
          <p:cNvSpPr txBox="1">
            <a:spLocks noChangeArrowheads="1"/>
          </p:cNvSpPr>
          <p:nvPr/>
        </p:nvSpPr>
        <p:spPr bwMode="auto">
          <a:xfrm>
            <a:off x="2135560" y="692697"/>
            <a:ext cx="80645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30000"/>
              </a:spcBef>
            </a:pP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计费</a:t>
            </a:r>
            <a:r>
              <a:rPr lang="en-US" altLang="zh-CN">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运帐管理（</a:t>
            </a:r>
            <a:r>
              <a:rPr lang="en-US" altLang="zh-CN">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Accounting and billing</a:t>
            </a: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：对公共的运营网络还有服务费用的处理；</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35177" name="Text Box 9"/>
          <p:cNvSpPr txBox="1">
            <a:spLocks noChangeArrowheads="1"/>
          </p:cNvSpPr>
          <p:nvPr>
            <p:custDataLst>
              <p:tags r:id="rId7"/>
            </p:custDataLst>
          </p:nvPr>
        </p:nvSpPr>
        <p:spPr bwMode="auto">
          <a:xfrm>
            <a:off x="2135560" y="2348460"/>
            <a:ext cx="80645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spcBef>
                <a:spcPct val="20000"/>
              </a:spcBef>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其他管理：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spcBef>
                <a:spcPct val="20000"/>
              </a:spcBef>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业务管理：满足用户业务的多样性、个性化和变化的需求，如套餐、时段费率等；</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spcBef>
                <a:spcPct val="20000"/>
              </a:spcBef>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客户管理：提高服务满意度、挖掘客户需求；</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spcBef>
                <a:spcPct val="20000"/>
              </a:spcBef>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工程管理、</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endPar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35178" name="Text Box 10"/>
          <p:cNvSpPr txBox="1">
            <a:spLocks noChangeArrowheads="1"/>
          </p:cNvSpPr>
          <p:nvPr>
            <p:custDataLst>
              <p:tags r:id="rId8"/>
            </p:custDataLst>
          </p:nvPr>
        </p:nvSpPr>
        <p:spPr bwMode="auto">
          <a:xfrm>
            <a:off x="2135560" y="4653510"/>
            <a:ext cx="78486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pP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传统运营商中以上管理称为业务支撑管理系统</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BSS</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，合在一起称为</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BOSS</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系统。</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35179" name="Text Box 11"/>
          <p:cNvSpPr txBox="1">
            <a:spLocks noChangeArrowheads="1"/>
          </p:cNvSpPr>
          <p:nvPr>
            <p:custDataLst>
              <p:tags r:id="rId9"/>
            </p:custDataLst>
          </p:nvPr>
        </p:nvSpPr>
        <p:spPr bwMode="auto">
          <a:xfrm>
            <a:off x="2208585" y="1700759"/>
            <a:ext cx="8064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30000"/>
              </a:spcBef>
            </a:pP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PCAPS</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是</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ITU</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和</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OSI</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定义的网络管理的主要功能域。</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0-#ppt_w/2"/>
                                          </p:val>
                                        </p:tav>
                                        <p:tav tm="100000">
                                          <p:val>
                                            <p:strVal val="#ppt_x"/>
                                          </p:val>
                                        </p:tav>
                                      </p:tavLst>
                                    </p:anim>
                                    <p:anim calcmode="lin" valueType="num">
                                      <p:cBhvr additive="base">
                                        <p:cTn id="8" dur="500" fill="hold"/>
                                        <p:tgtEl>
                                          <p:spTgt spid="1351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9"/>
                                        </p:tgtEl>
                                        <p:attrNameLst>
                                          <p:attrName>style.visibility</p:attrName>
                                        </p:attrNameLst>
                                      </p:cBhvr>
                                      <p:to>
                                        <p:strVal val="visible"/>
                                      </p:to>
                                    </p:set>
                                    <p:anim calcmode="lin" valueType="num">
                                      <p:cBhvr additive="base">
                                        <p:cTn id="13" dur="500" fill="hold"/>
                                        <p:tgtEl>
                                          <p:spTgt spid="135179"/>
                                        </p:tgtEl>
                                        <p:attrNameLst>
                                          <p:attrName>ppt_x</p:attrName>
                                        </p:attrNameLst>
                                      </p:cBhvr>
                                      <p:tavLst>
                                        <p:tav tm="0">
                                          <p:val>
                                            <p:strVal val="0-#ppt_w/2"/>
                                          </p:val>
                                        </p:tav>
                                        <p:tav tm="100000">
                                          <p:val>
                                            <p:strVal val="#ppt_x"/>
                                          </p:val>
                                        </p:tav>
                                      </p:tavLst>
                                    </p:anim>
                                    <p:anim calcmode="lin" valueType="num">
                                      <p:cBhvr additive="base">
                                        <p:cTn id="14" dur="500" fill="hold"/>
                                        <p:tgtEl>
                                          <p:spTgt spid="1351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5177"/>
                                        </p:tgtEl>
                                        <p:attrNameLst>
                                          <p:attrName>style.visibility</p:attrName>
                                        </p:attrNameLst>
                                      </p:cBhvr>
                                      <p:to>
                                        <p:strVal val="visible"/>
                                      </p:to>
                                    </p:set>
                                    <p:anim calcmode="lin" valueType="num">
                                      <p:cBhvr additive="base">
                                        <p:cTn id="19" dur="500" fill="hold"/>
                                        <p:tgtEl>
                                          <p:spTgt spid="135177"/>
                                        </p:tgtEl>
                                        <p:attrNameLst>
                                          <p:attrName>ppt_x</p:attrName>
                                        </p:attrNameLst>
                                      </p:cBhvr>
                                      <p:tavLst>
                                        <p:tav tm="0">
                                          <p:val>
                                            <p:strVal val="0-#ppt_w/2"/>
                                          </p:val>
                                        </p:tav>
                                        <p:tav tm="100000">
                                          <p:val>
                                            <p:strVal val="#ppt_x"/>
                                          </p:val>
                                        </p:tav>
                                      </p:tavLst>
                                    </p:anim>
                                    <p:anim calcmode="lin" valueType="num">
                                      <p:cBhvr additive="base">
                                        <p:cTn id="20" dur="500" fill="hold"/>
                                        <p:tgtEl>
                                          <p:spTgt spid="1351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5178"/>
                                        </p:tgtEl>
                                        <p:attrNameLst>
                                          <p:attrName>style.visibility</p:attrName>
                                        </p:attrNameLst>
                                      </p:cBhvr>
                                      <p:to>
                                        <p:strVal val="visible"/>
                                      </p:to>
                                    </p:set>
                                    <p:anim calcmode="lin" valueType="num">
                                      <p:cBhvr additive="base">
                                        <p:cTn id="25" dur="500" fill="hold"/>
                                        <p:tgtEl>
                                          <p:spTgt spid="135178"/>
                                        </p:tgtEl>
                                        <p:attrNameLst>
                                          <p:attrName>ppt_x</p:attrName>
                                        </p:attrNameLst>
                                      </p:cBhvr>
                                      <p:tavLst>
                                        <p:tav tm="0">
                                          <p:val>
                                            <p:strVal val="0-#ppt_w/2"/>
                                          </p:val>
                                        </p:tav>
                                        <p:tav tm="100000">
                                          <p:val>
                                            <p:strVal val="#ppt_x"/>
                                          </p:val>
                                        </p:tav>
                                      </p:tavLst>
                                    </p:anim>
                                    <p:anim calcmode="lin" valueType="num">
                                      <p:cBhvr additive="base">
                                        <p:cTn id="26" dur="500" fill="hold"/>
                                        <p:tgtEl>
                                          <p:spTgt spid="135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7" grpId="0"/>
      <p:bldP spid="135178" grpId="0"/>
      <p:bldP spid="13517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61442" name="Rectangle 3"/>
          <p:cNvSpPr>
            <a:spLocks noGrp="1"/>
          </p:cNvSpPr>
          <p:nvPr>
            <p:ph idx="4294967295"/>
          </p:nvPr>
        </p:nvSpPr>
        <p:spPr>
          <a:xfrm>
            <a:off x="1919605" y="1484948"/>
            <a:ext cx="8124825" cy="4849812"/>
          </a:xfrm>
        </p:spPr>
        <p:txBody>
          <a:bodyPr vert="horz" wrap="square" lIns="68580" tIns="34290" rIns="68580" bIns="34290" anchor="t"/>
          <a:lstStyle/>
          <a:p>
            <a:pPr>
              <a:lnSpc>
                <a:spcPct val="11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所谓基于</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Web</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的管理就是可以通过</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Web</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浏览器对网络系统进行管理，是网络管理的发展方向之一。</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1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基于</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Web</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的网络管理有两种实现方式，即代理方式和嵌入方式。</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在代理方式下，在一个网上工作站上运行</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Web</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服务器，该工作站称为代理，通过轮流的方式与网上设备通信，管理端的浏览器用户与代理通信。</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lvl="1">
              <a:lnSpc>
                <a:spcPct val="110000"/>
              </a:lnSpc>
            </a:pP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所谓嵌入方式，将</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Web</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功能嵌入网络设备本身，即每个设备成为一个功能相对简单的</a:t>
            </a:r>
            <a:r>
              <a:rPr lang="en-US" altLang="zh-CN"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Web</a:t>
            </a:r>
            <a:r>
              <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服务器，网管人员通过浏览器可以直接访问并管理该设备。</a:t>
            </a:r>
            <a:endParaRPr lang="zh-CN" altLang="en-US" sz="1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61441" name="Rectangle 2"/>
          <p:cNvSpPr>
            <a:spLocks noGrp="1"/>
          </p:cNvSpPr>
          <p:nvPr>
            <p:custDataLst>
              <p:tags r:id="rId7"/>
            </p:custDataLst>
          </p:nvPr>
        </p:nvSpPr>
        <p:spPr>
          <a:xfrm>
            <a:off x="0" y="692150"/>
            <a:ext cx="7772400" cy="857250"/>
          </a:xfrm>
          <a:prstGeom prst="rect">
            <a:avLst/>
          </a:prstGeom>
        </p:spPr>
        <p:txBody>
          <a:bodyPr vert="horz" wrap="square"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基于</a:t>
            </a:r>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Web</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的网络管理技术</a:t>
            </a:r>
            <a:endPar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8"/>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9697" name="Rectangle 26"/>
          <p:cNvSpPr>
            <a:spLocks noChangeArrowheads="1"/>
          </p:cNvSpPr>
          <p:nvPr>
            <p:custDataLst>
              <p:tags r:id="rId7"/>
            </p:custDataLst>
          </p:nvPr>
        </p:nvSpPr>
        <p:spPr bwMode="auto">
          <a:xfrm>
            <a:off x="1524000" y="1314451"/>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ctr"/>
            <a:endParaRPr lang="zh-CN" altLang="en-US">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9698" name="Rectangle 41"/>
          <p:cNvSpPr>
            <a:spLocks noChangeArrowheads="1"/>
          </p:cNvSpPr>
          <p:nvPr/>
        </p:nvSpPr>
        <p:spPr bwMode="auto">
          <a:xfrm>
            <a:off x="2514600" y="457200"/>
            <a:ext cx="647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hangingPunct="1"/>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第</a:t>
            </a: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章 作业</a:t>
            </a:r>
            <a:endPar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29699" name="Text Box 42"/>
          <p:cNvSpPr txBox="1">
            <a:spLocks noChangeArrowheads="1"/>
          </p:cNvSpPr>
          <p:nvPr>
            <p:custDataLst>
              <p:tags r:id="rId8"/>
            </p:custDataLst>
          </p:nvPr>
        </p:nvSpPr>
        <p:spPr bwMode="auto">
          <a:xfrm>
            <a:off x="2590800" y="1371600"/>
            <a:ext cx="708660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、请简述互联网网络管理的模型结构和主要组成单元？</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、怎样理解</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协议与</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是独立的？为什么目前的网络设备基本使用</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，但大部分相互之间仍不能实现统一的网管。</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、网络管理中为什么要有</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MIB</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变量构成特点。</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eaLnBrk="1" hangingPunct="1">
              <a:spcBef>
                <a:spcPct val="50000"/>
              </a:spcBef>
            </a:pP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SNMP</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使用什么协议传输，定义了哪些基本操作和</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PDU</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类型？。</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9"/>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97637" name="Text Box 5"/>
          <p:cNvSpPr txBox="1">
            <a:spLocks noChangeArrowheads="1"/>
          </p:cNvSpPr>
          <p:nvPr/>
        </p:nvSpPr>
        <p:spPr bwMode="auto">
          <a:xfrm>
            <a:off x="2063750" y="1125538"/>
            <a:ext cx="7848600"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pPr>
            <a:r>
              <a:rPr lang="zh-CN" altLang="en-US" sz="2800">
                <a:solidFill>
                  <a:srgbClr val="000000"/>
                </a:solidFill>
                <a:latin typeface="微软雅黑" panose="020B0503020204020204" pitchFamily="34" charset="-122"/>
                <a:ea typeface="微软雅黑" panose="020B0503020204020204" pitchFamily="34" charset="-122"/>
                <a:sym typeface="Calibri" panose="020F0502020204030204" pitchFamily="34" charset="0"/>
              </a:rPr>
              <a:t>网络管理（简称网管）：包括了网络系统（广义）所有硬件设备、软件、业务和人力的使用、综合和协调，以实现对网络资源进行监视、测试、配置、分析和控制，并以合理代价满足网络的使用需求（实时性能、服务质量等）。</a:t>
            </a:r>
            <a:endParaRPr lang="zh-CN" altLang="en-US" sz="2800">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97638" name="Text Box 6"/>
          <p:cNvSpPr txBox="1">
            <a:spLocks noChangeArrowheads="1"/>
          </p:cNvSpPr>
          <p:nvPr>
            <p:custDataLst>
              <p:tags r:id="rId7"/>
            </p:custDataLst>
          </p:nvPr>
        </p:nvSpPr>
        <p:spPr bwMode="auto">
          <a:xfrm>
            <a:off x="2063751" y="3644901"/>
            <a:ext cx="7921625" cy="246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algn="just" eaLnBrk="1" hangingPunct="1">
              <a:spcBef>
                <a:spcPct val="50000"/>
              </a:spcBef>
            </a:pP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重要思想：对于网络面临的许多问题，一部分是设备与设计提供解决，相当部分的问题需要专门管理系统解决，传统网管是运营商的范畴。</a:t>
            </a:r>
            <a:endParaRPr lang="en-US" altLang="zh-CN"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gn="just" eaLnBrk="1" hangingPunct="1">
              <a:spcBef>
                <a:spcPct val="50000"/>
              </a:spcBef>
            </a:pP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但随着信息化发展，</a:t>
            </a:r>
            <a:r>
              <a:rPr lang="en-US" altLang="zh-CN"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IT</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系统都面临网管问题，产生了专门的</a:t>
            </a:r>
            <a:r>
              <a:rPr lang="en-US" altLang="zh-CN"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IT</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运维领域，和</a:t>
            </a:r>
            <a:r>
              <a:rPr lang="en-US" altLang="zh-CN"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ITIL</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标准体系和方法。</a:t>
            </a:r>
            <a:endPar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97639" name="Text Box 7"/>
          <p:cNvSpPr txBox="1">
            <a:spLocks noChangeArrowheads="1"/>
          </p:cNvSpPr>
          <p:nvPr>
            <p:custDataLst>
              <p:tags r:id="rId8"/>
            </p:custDataLst>
          </p:nvPr>
        </p:nvSpPr>
        <p:spPr bwMode="auto">
          <a:xfrm>
            <a:off x="2063750" y="404813"/>
            <a:ext cx="7010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r>
              <a:rPr lang="zh-CN" altLang="en-US" sz="2800">
                <a:solidFill>
                  <a:schemeClr val="dk1"/>
                </a:solidFill>
                <a:latin typeface="微软雅黑" panose="020B0503020204020204" pitchFamily="34" charset="-122"/>
                <a:ea typeface="微软雅黑" panose="020B0503020204020204" pitchFamily="34" charset="-122"/>
                <a:sym typeface="Calibri" panose="020F0502020204030204" pitchFamily="34" charset="0"/>
              </a:rPr>
              <a:t>网络管理定义：</a:t>
            </a:r>
            <a:endParaRPr lang="zh-CN" altLang="en-US" sz="2800">
              <a:solidFill>
                <a:schemeClr val="dk1"/>
              </a:solidFill>
              <a:latin typeface="微软雅黑" panose="020B0503020204020204" pitchFamily="34" charset="-122"/>
              <a:ea typeface="微软雅黑" panose="020B0503020204020204" pitchFamily="34" charset="-122"/>
              <a:sym typeface="Calibri" panose="020F0502020204030204" pitchFamily="34" charset="0"/>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7637"/>
                                        </p:tgtEl>
                                        <p:attrNameLst>
                                          <p:attrName>style.visibility</p:attrName>
                                        </p:attrNameLst>
                                      </p:cBhvr>
                                      <p:to>
                                        <p:strVal val="visible"/>
                                      </p:to>
                                    </p:set>
                                    <p:anim calcmode="lin" valueType="num">
                                      <p:cBhvr additive="base">
                                        <p:cTn id="7" dur="500" fill="hold"/>
                                        <p:tgtEl>
                                          <p:spTgt spid="197637"/>
                                        </p:tgtEl>
                                        <p:attrNameLst>
                                          <p:attrName>ppt_x</p:attrName>
                                        </p:attrNameLst>
                                      </p:cBhvr>
                                      <p:tavLst>
                                        <p:tav tm="0">
                                          <p:val>
                                            <p:strVal val="0-#ppt_w/2"/>
                                          </p:val>
                                        </p:tav>
                                        <p:tav tm="100000">
                                          <p:val>
                                            <p:strVal val="#ppt_x"/>
                                          </p:val>
                                        </p:tav>
                                      </p:tavLst>
                                    </p:anim>
                                    <p:anim calcmode="lin" valueType="num">
                                      <p:cBhvr additive="base">
                                        <p:cTn id="8" dur="500" fill="hold"/>
                                        <p:tgtEl>
                                          <p:spTgt spid="1976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7638"/>
                                        </p:tgtEl>
                                        <p:attrNameLst>
                                          <p:attrName>style.visibility</p:attrName>
                                        </p:attrNameLst>
                                      </p:cBhvr>
                                      <p:to>
                                        <p:strVal val="visible"/>
                                      </p:to>
                                    </p:set>
                                    <p:anim calcmode="lin" valueType="num">
                                      <p:cBhvr additive="base">
                                        <p:cTn id="13" dur="500" fill="hold"/>
                                        <p:tgtEl>
                                          <p:spTgt spid="197638"/>
                                        </p:tgtEl>
                                        <p:attrNameLst>
                                          <p:attrName>ppt_x</p:attrName>
                                        </p:attrNameLst>
                                      </p:cBhvr>
                                      <p:tavLst>
                                        <p:tav tm="0">
                                          <p:val>
                                            <p:strVal val="0-#ppt_w/2"/>
                                          </p:val>
                                        </p:tav>
                                        <p:tav tm="100000">
                                          <p:val>
                                            <p:strVal val="#ppt_x"/>
                                          </p:val>
                                        </p:tav>
                                      </p:tavLst>
                                    </p:anim>
                                    <p:anim calcmode="lin" valueType="num">
                                      <p:cBhvr additive="base">
                                        <p:cTn id="14" dur="500" fill="hold"/>
                                        <p:tgtEl>
                                          <p:spTgt spid="1976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7639"/>
                                        </p:tgtEl>
                                        <p:attrNameLst>
                                          <p:attrName>style.visibility</p:attrName>
                                        </p:attrNameLst>
                                      </p:cBhvr>
                                      <p:to>
                                        <p:strVal val="visible"/>
                                      </p:to>
                                    </p:set>
                                    <p:anim calcmode="lin" valueType="num">
                                      <p:cBhvr additive="base">
                                        <p:cTn id="19" dur="500" fill="hold"/>
                                        <p:tgtEl>
                                          <p:spTgt spid="197639"/>
                                        </p:tgtEl>
                                        <p:attrNameLst>
                                          <p:attrName>ppt_x</p:attrName>
                                        </p:attrNameLst>
                                      </p:cBhvr>
                                      <p:tavLst>
                                        <p:tav tm="0">
                                          <p:val>
                                            <p:strVal val="0-#ppt_w/2"/>
                                          </p:val>
                                        </p:tav>
                                        <p:tav tm="100000">
                                          <p:val>
                                            <p:strVal val="#ppt_x"/>
                                          </p:val>
                                        </p:tav>
                                      </p:tavLst>
                                    </p:anim>
                                    <p:anim calcmode="lin" valueType="num">
                                      <p:cBhvr additive="base">
                                        <p:cTn id="20" dur="500" fill="hold"/>
                                        <p:tgtEl>
                                          <p:spTgt spid="1976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p:bldP spid="197638" grpId="0"/>
      <p:bldP spid="1976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91142" name="Text Box 6"/>
          <p:cNvSpPr txBox="1">
            <a:spLocks noChangeArrowheads="1"/>
          </p:cNvSpPr>
          <p:nvPr>
            <p:custDataLst>
              <p:tags r:id="rId7"/>
            </p:custDataLst>
          </p:nvPr>
        </p:nvSpPr>
        <p:spPr bwMode="auto">
          <a:xfrm>
            <a:off x="2351088" y="2133600"/>
            <a:ext cx="739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、物理层测试工具：网卡、光和</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RF</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信号检测等设备</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1143" name="Text Box 7"/>
          <p:cNvSpPr txBox="1">
            <a:spLocks noChangeArrowheads="1"/>
          </p:cNvSpPr>
          <p:nvPr>
            <p:custDataLst>
              <p:tags r:id="rId8"/>
            </p:custDataLst>
          </p:nvPr>
        </p:nvSpPr>
        <p:spPr bwMode="auto">
          <a:xfrm>
            <a:off x="2351088" y="404813"/>
            <a:ext cx="7010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3.1.3 </a:t>
            </a:r>
            <a:r>
              <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网络管理工具：</a:t>
            </a:r>
            <a:endParaRPr lang="zh-CN" altLang="en-US" sz="28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1144" name="Text Box 8"/>
          <p:cNvSpPr txBox="1">
            <a:spLocks noChangeArrowheads="1"/>
          </p:cNvSpPr>
          <p:nvPr>
            <p:custDataLst>
              <p:tags r:id="rId9"/>
            </p:custDataLst>
          </p:nvPr>
        </p:nvSpPr>
        <p:spPr bwMode="auto">
          <a:xfrm>
            <a:off x="2362200" y="1143001"/>
            <a:ext cx="77660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根据通常用途，网络管理工具（功能）可以分为</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12</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类，包括专用软硬件，独立或包含在网络管理系统中。</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1146" name="Text Box 10"/>
          <p:cNvSpPr txBox="1">
            <a:spLocks noChangeArrowheads="1"/>
          </p:cNvSpPr>
          <p:nvPr>
            <p:custDataLst>
              <p:tags r:id="rId10"/>
            </p:custDataLst>
          </p:nvPr>
        </p:nvSpPr>
        <p:spPr bwMode="auto">
          <a:xfrm>
            <a:off x="2351088" y="3717925"/>
            <a:ext cx="739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、连通性工具：</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ping</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等软件</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1149" name="Text Box 13"/>
          <p:cNvSpPr txBox="1">
            <a:spLocks noChangeArrowheads="1"/>
          </p:cNvSpPr>
          <p:nvPr>
            <p:custDataLst>
              <p:tags r:id="rId11"/>
            </p:custDataLst>
          </p:nvPr>
        </p:nvSpPr>
        <p:spPr bwMode="auto">
          <a:xfrm>
            <a:off x="2351088" y="2781301"/>
            <a:ext cx="7391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、分组或协议分析工具：抓包和分析设备，如</a:t>
            </a:r>
            <a:r>
              <a:rPr lang="en-US" altLang="zh-CN"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snifer</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、专用网络协议分析设备。</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1150" name="Text Box 14"/>
          <p:cNvSpPr txBox="1">
            <a:spLocks noChangeArrowheads="1"/>
          </p:cNvSpPr>
          <p:nvPr>
            <p:custDataLst>
              <p:tags r:id="rId12"/>
            </p:custDataLst>
          </p:nvPr>
        </p:nvSpPr>
        <p:spPr bwMode="auto">
          <a:xfrm>
            <a:off x="2351089" y="4294188"/>
            <a:ext cx="7705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、网络拓扑发现工具</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自动发现网元和生成网络拓扑</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1151" name="Text Box 15"/>
          <p:cNvSpPr txBox="1">
            <a:spLocks noChangeArrowheads="1"/>
          </p:cNvSpPr>
          <p:nvPr>
            <p:custDataLst>
              <p:tags r:id="rId13"/>
            </p:custDataLst>
          </p:nvPr>
        </p:nvSpPr>
        <p:spPr bwMode="auto">
          <a:xfrm>
            <a:off x="2351088" y="5518151"/>
            <a:ext cx="7391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6</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、事件监控：发现、记录和告警网络各种可能的事件，如故障、或人为行为等。</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1152" name="Text Box 16"/>
          <p:cNvSpPr txBox="1">
            <a:spLocks noChangeArrowheads="1"/>
          </p:cNvSpPr>
          <p:nvPr>
            <p:custDataLst>
              <p:tags r:id="rId14"/>
            </p:custDataLst>
          </p:nvPr>
        </p:nvSpPr>
        <p:spPr bwMode="auto">
          <a:xfrm>
            <a:off x="2351088" y="4941888"/>
            <a:ext cx="739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、设备询问：访问和采集网元的各种信息</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43"/>
                                        </p:tgtEl>
                                        <p:attrNameLst>
                                          <p:attrName>style.visibility</p:attrName>
                                        </p:attrNameLst>
                                      </p:cBhvr>
                                      <p:to>
                                        <p:strVal val="visible"/>
                                      </p:to>
                                    </p:set>
                                    <p:anim calcmode="lin" valueType="num">
                                      <p:cBhvr additive="base">
                                        <p:cTn id="7" dur="500" fill="hold"/>
                                        <p:tgtEl>
                                          <p:spTgt spid="91143"/>
                                        </p:tgtEl>
                                        <p:attrNameLst>
                                          <p:attrName>ppt_x</p:attrName>
                                        </p:attrNameLst>
                                      </p:cBhvr>
                                      <p:tavLst>
                                        <p:tav tm="0">
                                          <p:val>
                                            <p:strVal val="0-#ppt_w/2"/>
                                          </p:val>
                                        </p:tav>
                                        <p:tav tm="100000">
                                          <p:val>
                                            <p:strVal val="#ppt_x"/>
                                          </p:val>
                                        </p:tav>
                                      </p:tavLst>
                                    </p:anim>
                                    <p:anim calcmode="lin" valueType="num">
                                      <p:cBhvr additive="base">
                                        <p:cTn id="8" dur="500" fill="hold"/>
                                        <p:tgtEl>
                                          <p:spTgt spid="911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44"/>
                                        </p:tgtEl>
                                        <p:attrNameLst>
                                          <p:attrName>style.visibility</p:attrName>
                                        </p:attrNameLst>
                                      </p:cBhvr>
                                      <p:to>
                                        <p:strVal val="visible"/>
                                      </p:to>
                                    </p:set>
                                    <p:anim calcmode="lin" valueType="num">
                                      <p:cBhvr additive="base">
                                        <p:cTn id="13" dur="500" fill="hold"/>
                                        <p:tgtEl>
                                          <p:spTgt spid="91144"/>
                                        </p:tgtEl>
                                        <p:attrNameLst>
                                          <p:attrName>ppt_x</p:attrName>
                                        </p:attrNameLst>
                                      </p:cBhvr>
                                      <p:tavLst>
                                        <p:tav tm="0">
                                          <p:val>
                                            <p:strVal val="0-#ppt_w/2"/>
                                          </p:val>
                                        </p:tav>
                                        <p:tav tm="100000">
                                          <p:val>
                                            <p:strVal val="#ppt_x"/>
                                          </p:val>
                                        </p:tav>
                                      </p:tavLst>
                                    </p:anim>
                                    <p:anim calcmode="lin" valueType="num">
                                      <p:cBhvr additive="base">
                                        <p:cTn id="14" dur="500" fill="hold"/>
                                        <p:tgtEl>
                                          <p:spTgt spid="911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42"/>
                                        </p:tgtEl>
                                        <p:attrNameLst>
                                          <p:attrName>style.visibility</p:attrName>
                                        </p:attrNameLst>
                                      </p:cBhvr>
                                      <p:to>
                                        <p:strVal val="visible"/>
                                      </p:to>
                                    </p:set>
                                    <p:anim calcmode="lin" valueType="num">
                                      <p:cBhvr additive="base">
                                        <p:cTn id="19" dur="500" fill="hold"/>
                                        <p:tgtEl>
                                          <p:spTgt spid="91142"/>
                                        </p:tgtEl>
                                        <p:attrNameLst>
                                          <p:attrName>ppt_x</p:attrName>
                                        </p:attrNameLst>
                                      </p:cBhvr>
                                      <p:tavLst>
                                        <p:tav tm="0">
                                          <p:val>
                                            <p:strVal val="0-#ppt_w/2"/>
                                          </p:val>
                                        </p:tav>
                                        <p:tav tm="100000">
                                          <p:val>
                                            <p:strVal val="#ppt_x"/>
                                          </p:val>
                                        </p:tav>
                                      </p:tavLst>
                                    </p:anim>
                                    <p:anim calcmode="lin" valueType="num">
                                      <p:cBhvr additive="base">
                                        <p:cTn id="20" dur="500" fill="hold"/>
                                        <p:tgtEl>
                                          <p:spTgt spid="911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49"/>
                                        </p:tgtEl>
                                        <p:attrNameLst>
                                          <p:attrName>style.visibility</p:attrName>
                                        </p:attrNameLst>
                                      </p:cBhvr>
                                      <p:to>
                                        <p:strVal val="visible"/>
                                      </p:to>
                                    </p:set>
                                    <p:anim calcmode="lin" valueType="num">
                                      <p:cBhvr additive="base">
                                        <p:cTn id="25" dur="500" fill="hold"/>
                                        <p:tgtEl>
                                          <p:spTgt spid="91149"/>
                                        </p:tgtEl>
                                        <p:attrNameLst>
                                          <p:attrName>ppt_x</p:attrName>
                                        </p:attrNameLst>
                                      </p:cBhvr>
                                      <p:tavLst>
                                        <p:tav tm="0">
                                          <p:val>
                                            <p:strVal val="0-#ppt_w/2"/>
                                          </p:val>
                                        </p:tav>
                                        <p:tav tm="100000">
                                          <p:val>
                                            <p:strVal val="#ppt_x"/>
                                          </p:val>
                                        </p:tav>
                                      </p:tavLst>
                                    </p:anim>
                                    <p:anim calcmode="lin" valueType="num">
                                      <p:cBhvr additive="base">
                                        <p:cTn id="26" dur="500" fill="hold"/>
                                        <p:tgtEl>
                                          <p:spTgt spid="911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1146"/>
                                        </p:tgtEl>
                                        <p:attrNameLst>
                                          <p:attrName>style.visibility</p:attrName>
                                        </p:attrNameLst>
                                      </p:cBhvr>
                                      <p:to>
                                        <p:strVal val="visible"/>
                                      </p:to>
                                    </p:set>
                                    <p:anim calcmode="lin" valueType="num">
                                      <p:cBhvr additive="base">
                                        <p:cTn id="31" dur="500" fill="hold"/>
                                        <p:tgtEl>
                                          <p:spTgt spid="91146"/>
                                        </p:tgtEl>
                                        <p:attrNameLst>
                                          <p:attrName>ppt_x</p:attrName>
                                        </p:attrNameLst>
                                      </p:cBhvr>
                                      <p:tavLst>
                                        <p:tav tm="0">
                                          <p:val>
                                            <p:strVal val="0-#ppt_w/2"/>
                                          </p:val>
                                        </p:tav>
                                        <p:tav tm="100000">
                                          <p:val>
                                            <p:strVal val="#ppt_x"/>
                                          </p:val>
                                        </p:tav>
                                      </p:tavLst>
                                    </p:anim>
                                    <p:anim calcmode="lin" valueType="num">
                                      <p:cBhvr additive="base">
                                        <p:cTn id="32" dur="500" fill="hold"/>
                                        <p:tgtEl>
                                          <p:spTgt spid="9114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1150"/>
                                        </p:tgtEl>
                                        <p:attrNameLst>
                                          <p:attrName>style.visibility</p:attrName>
                                        </p:attrNameLst>
                                      </p:cBhvr>
                                      <p:to>
                                        <p:strVal val="visible"/>
                                      </p:to>
                                    </p:set>
                                    <p:anim calcmode="lin" valueType="num">
                                      <p:cBhvr additive="base">
                                        <p:cTn id="37" dur="500" fill="hold"/>
                                        <p:tgtEl>
                                          <p:spTgt spid="91150"/>
                                        </p:tgtEl>
                                        <p:attrNameLst>
                                          <p:attrName>ppt_x</p:attrName>
                                        </p:attrNameLst>
                                      </p:cBhvr>
                                      <p:tavLst>
                                        <p:tav tm="0">
                                          <p:val>
                                            <p:strVal val="0-#ppt_w/2"/>
                                          </p:val>
                                        </p:tav>
                                        <p:tav tm="100000">
                                          <p:val>
                                            <p:strVal val="#ppt_x"/>
                                          </p:val>
                                        </p:tav>
                                      </p:tavLst>
                                    </p:anim>
                                    <p:anim calcmode="lin" valueType="num">
                                      <p:cBhvr additive="base">
                                        <p:cTn id="38" dur="500" fill="hold"/>
                                        <p:tgtEl>
                                          <p:spTgt spid="9115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1152"/>
                                        </p:tgtEl>
                                        <p:attrNameLst>
                                          <p:attrName>style.visibility</p:attrName>
                                        </p:attrNameLst>
                                      </p:cBhvr>
                                      <p:to>
                                        <p:strVal val="visible"/>
                                      </p:to>
                                    </p:set>
                                    <p:anim calcmode="lin" valueType="num">
                                      <p:cBhvr additive="base">
                                        <p:cTn id="43" dur="500" fill="hold"/>
                                        <p:tgtEl>
                                          <p:spTgt spid="91152"/>
                                        </p:tgtEl>
                                        <p:attrNameLst>
                                          <p:attrName>ppt_x</p:attrName>
                                        </p:attrNameLst>
                                      </p:cBhvr>
                                      <p:tavLst>
                                        <p:tav tm="0">
                                          <p:val>
                                            <p:strVal val="0-#ppt_w/2"/>
                                          </p:val>
                                        </p:tav>
                                        <p:tav tm="100000">
                                          <p:val>
                                            <p:strVal val="#ppt_x"/>
                                          </p:val>
                                        </p:tav>
                                      </p:tavLst>
                                    </p:anim>
                                    <p:anim calcmode="lin" valueType="num">
                                      <p:cBhvr additive="base">
                                        <p:cTn id="44" dur="500" fill="hold"/>
                                        <p:tgtEl>
                                          <p:spTgt spid="9115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1151"/>
                                        </p:tgtEl>
                                        <p:attrNameLst>
                                          <p:attrName>style.visibility</p:attrName>
                                        </p:attrNameLst>
                                      </p:cBhvr>
                                      <p:to>
                                        <p:strVal val="visible"/>
                                      </p:to>
                                    </p:set>
                                    <p:anim calcmode="lin" valueType="num">
                                      <p:cBhvr additive="base">
                                        <p:cTn id="49" dur="500" fill="hold"/>
                                        <p:tgtEl>
                                          <p:spTgt spid="91151"/>
                                        </p:tgtEl>
                                        <p:attrNameLst>
                                          <p:attrName>ppt_x</p:attrName>
                                        </p:attrNameLst>
                                      </p:cBhvr>
                                      <p:tavLst>
                                        <p:tav tm="0">
                                          <p:val>
                                            <p:strVal val="0-#ppt_w/2"/>
                                          </p:val>
                                        </p:tav>
                                        <p:tav tm="100000">
                                          <p:val>
                                            <p:strVal val="#ppt_x"/>
                                          </p:val>
                                        </p:tav>
                                      </p:tavLst>
                                    </p:anim>
                                    <p:anim calcmode="lin" valueType="num">
                                      <p:cBhvr additive="base">
                                        <p:cTn id="50" dur="500" fill="hold"/>
                                        <p:tgtEl>
                                          <p:spTgt spid="91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91143" grpId="0"/>
      <p:bldP spid="91144" grpId="0"/>
      <p:bldP spid="91146" grpId="0"/>
      <p:bldP spid="91149" grpId="0"/>
      <p:bldP spid="91150" grpId="0"/>
      <p:bldP spid="91151" grpId="0"/>
      <p:bldP spid="911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99682" name="Text Box 2"/>
          <p:cNvSpPr txBox="1">
            <a:spLocks noChangeArrowheads="1"/>
          </p:cNvSpPr>
          <p:nvPr>
            <p:custDataLst>
              <p:tags r:id="rId7"/>
            </p:custDataLst>
          </p:nvPr>
        </p:nvSpPr>
        <p:spPr bwMode="auto">
          <a:xfrm>
            <a:off x="2135188" y="549276"/>
            <a:ext cx="73914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7</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、性能分析工具：对网络主要性能指标，如</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CPU</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计算量、内存占用、包平均延时、丢包率等给出文字或图形化表达和统计分析。</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99686" name="Text Box 6"/>
          <p:cNvSpPr txBox="1">
            <a:spLocks noChangeArrowheads="1"/>
          </p:cNvSpPr>
          <p:nvPr>
            <p:custDataLst>
              <p:tags r:id="rId8"/>
            </p:custDataLst>
          </p:nvPr>
        </p:nvSpPr>
        <p:spPr bwMode="auto">
          <a:xfrm>
            <a:off x="2135188" y="1844676"/>
            <a:ext cx="7391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8</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、流量分析工具：网络链路、端口或各种业务流量（</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P2P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VOIP……</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）的分析和显示。</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99687" name="Text Box 7"/>
          <p:cNvSpPr txBox="1">
            <a:spLocks noChangeArrowheads="1"/>
          </p:cNvSpPr>
          <p:nvPr>
            <p:custDataLst>
              <p:tags r:id="rId9"/>
            </p:custDataLst>
          </p:nvPr>
        </p:nvSpPr>
        <p:spPr bwMode="auto">
          <a:xfrm>
            <a:off x="2135189" y="2708276"/>
            <a:ext cx="77057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9</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、配置工具：设置、改变网络元素的参数，如初始化、业务开通、管理目的配置</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99688" name="Text Box 8"/>
          <p:cNvSpPr txBox="1">
            <a:spLocks noChangeArrowheads="1"/>
          </p:cNvSpPr>
          <p:nvPr>
            <p:custDataLst>
              <p:tags r:id="rId10"/>
            </p:custDataLst>
          </p:nvPr>
        </p:nvSpPr>
        <p:spPr bwMode="auto">
          <a:xfrm>
            <a:off x="2135188" y="4652964"/>
            <a:ext cx="7391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11</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、安全管理工具：安全策略、攻击监控、安全审计、认证和密码管理等，向专业化发展。</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99689" name="Text Box 9"/>
          <p:cNvSpPr txBox="1">
            <a:spLocks noChangeArrowheads="1"/>
          </p:cNvSpPr>
          <p:nvPr>
            <p:custDataLst>
              <p:tags r:id="rId11"/>
            </p:custDataLst>
          </p:nvPr>
        </p:nvSpPr>
        <p:spPr bwMode="auto">
          <a:xfrm>
            <a:off x="2135188" y="3644901"/>
            <a:ext cx="7391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10</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、路由和流量工程：路由协议、转发表、</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QoS</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、网络负载均衡等专项监控和管理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199690" name="Text Box 10"/>
          <p:cNvSpPr txBox="1">
            <a:spLocks noChangeArrowheads="1"/>
          </p:cNvSpPr>
          <p:nvPr>
            <p:custDataLst>
              <p:tags r:id="rId12"/>
            </p:custDataLst>
          </p:nvPr>
        </p:nvSpPr>
        <p:spPr bwMode="auto">
          <a:xfrm>
            <a:off x="2135188" y="5589589"/>
            <a:ext cx="7993062"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eaLnBrk="0" hangingPunct="0">
              <a:defRPr sz="2400" b="1">
                <a:solidFill>
                  <a:schemeClr val="tx1"/>
                </a:solidFill>
                <a:latin typeface="宋体" panose="02010600030101010101" pitchFamily="2" charset="-122"/>
                <a:ea typeface="宋体" panose="02010600030101010101" pitchFamily="2" charset="-122"/>
              </a:defRPr>
            </a:lvl2pPr>
            <a:lvl3pPr eaLnBrk="0" hangingPunct="0">
              <a:defRPr sz="2400" b="1">
                <a:solidFill>
                  <a:schemeClr val="tx1"/>
                </a:solidFill>
                <a:latin typeface="宋体" panose="02010600030101010101" pitchFamily="2" charset="-122"/>
                <a:ea typeface="宋体" panose="02010600030101010101" pitchFamily="2" charset="-122"/>
              </a:defRPr>
            </a:lvl3pPr>
            <a:lvl4pPr eaLnBrk="0" hangingPunct="0">
              <a:defRPr sz="2400" b="1">
                <a:solidFill>
                  <a:schemeClr val="tx1"/>
                </a:solidFill>
                <a:latin typeface="宋体" panose="02010600030101010101" pitchFamily="2" charset="-122"/>
                <a:ea typeface="宋体" panose="02010600030101010101" pitchFamily="2" charset="-122"/>
              </a:defRPr>
            </a:lvl4pPr>
            <a:lvl5pPr eaLnBrk="0" hangingPunct="0">
              <a:defRPr sz="2400" b="1">
                <a:solidFill>
                  <a:schemeClr val="tx1"/>
                </a:solidFill>
                <a:latin typeface="宋体" panose="02010600030101010101" pitchFamily="2" charset="-122"/>
                <a:ea typeface="宋体" panose="02010600030101010101" pitchFamily="2" charset="-122"/>
              </a:defRPr>
            </a:lvl5pPr>
            <a:lvl6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6pPr>
            <a:lvl7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7pPr>
            <a:lvl8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8pPr>
            <a:lvl9pPr eaLnBrk="0" fontAlgn="base" hangingPunct="0">
              <a:spcBef>
                <a:spcPct val="0"/>
              </a:spcBef>
              <a:spcAft>
                <a:spcPct val="0"/>
              </a:spcAft>
              <a:buFont typeface="Arial" panose="020B0604020202020204" pitchFamily="34" charset="0"/>
              <a:defRPr sz="2400" b="1">
                <a:solidFill>
                  <a:schemeClr val="tx1"/>
                </a:solidFill>
                <a:latin typeface="宋体" panose="02010600030101010101" pitchFamily="2" charset="-122"/>
                <a:ea typeface="宋体" panose="02010600030101010101" pitchFamily="2" charset="-122"/>
              </a:defRPr>
            </a:lvl9pPr>
          </a:lstStyle>
          <a:p>
            <a:pPr eaLnBrk="1"/>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12</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、网络规划和优化工具：规划和优化网络的整体性能、服务质量，如移动网络规划和优化。</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9682"/>
                                        </p:tgtEl>
                                        <p:attrNameLst>
                                          <p:attrName>style.visibility</p:attrName>
                                        </p:attrNameLst>
                                      </p:cBhvr>
                                      <p:to>
                                        <p:strVal val="visible"/>
                                      </p:to>
                                    </p:set>
                                    <p:anim calcmode="lin" valueType="num">
                                      <p:cBhvr additive="base">
                                        <p:cTn id="7" dur="500" fill="hold"/>
                                        <p:tgtEl>
                                          <p:spTgt spid="199682"/>
                                        </p:tgtEl>
                                        <p:attrNameLst>
                                          <p:attrName>ppt_x</p:attrName>
                                        </p:attrNameLst>
                                      </p:cBhvr>
                                      <p:tavLst>
                                        <p:tav tm="0">
                                          <p:val>
                                            <p:strVal val="0-#ppt_w/2"/>
                                          </p:val>
                                        </p:tav>
                                        <p:tav tm="100000">
                                          <p:val>
                                            <p:strVal val="#ppt_x"/>
                                          </p:val>
                                        </p:tav>
                                      </p:tavLst>
                                    </p:anim>
                                    <p:anim calcmode="lin" valueType="num">
                                      <p:cBhvr additive="base">
                                        <p:cTn id="8" dur="500" fill="hold"/>
                                        <p:tgtEl>
                                          <p:spTgt spid="1996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9686"/>
                                        </p:tgtEl>
                                        <p:attrNameLst>
                                          <p:attrName>style.visibility</p:attrName>
                                        </p:attrNameLst>
                                      </p:cBhvr>
                                      <p:to>
                                        <p:strVal val="visible"/>
                                      </p:to>
                                    </p:set>
                                    <p:anim calcmode="lin" valueType="num">
                                      <p:cBhvr additive="base">
                                        <p:cTn id="13" dur="500" fill="hold"/>
                                        <p:tgtEl>
                                          <p:spTgt spid="199686"/>
                                        </p:tgtEl>
                                        <p:attrNameLst>
                                          <p:attrName>ppt_x</p:attrName>
                                        </p:attrNameLst>
                                      </p:cBhvr>
                                      <p:tavLst>
                                        <p:tav tm="0">
                                          <p:val>
                                            <p:strVal val="0-#ppt_w/2"/>
                                          </p:val>
                                        </p:tav>
                                        <p:tav tm="100000">
                                          <p:val>
                                            <p:strVal val="#ppt_x"/>
                                          </p:val>
                                        </p:tav>
                                      </p:tavLst>
                                    </p:anim>
                                    <p:anim calcmode="lin" valueType="num">
                                      <p:cBhvr additive="base">
                                        <p:cTn id="14" dur="500" fill="hold"/>
                                        <p:tgtEl>
                                          <p:spTgt spid="19968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9687"/>
                                        </p:tgtEl>
                                        <p:attrNameLst>
                                          <p:attrName>style.visibility</p:attrName>
                                        </p:attrNameLst>
                                      </p:cBhvr>
                                      <p:to>
                                        <p:strVal val="visible"/>
                                      </p:to>
                                    </p:set>
                                    <p:anim calcmode="lin" valueType="num">
                                      <p:cBhvr additive="base">
                                        <p:cTn id="19" dur="500" fill="hold"/>
                                        <p:tgtEl>
                                          <p:spTgt spid="199687"/>
                                        </p:tgtEl>
                                        <p:attrNameLst>
                                          <p:attrName>ppt_x</p:attrName>
                                        </p:attrNameLst>
                                      </p:cBhvr>
                                      <p:tavLst>
                                        <p:tav tm="0">
                                          <p:val>
                                            <p:strVal val="0-#ppt_w/2"/>
                                          </p:val>
                                        </p:tav>
                                        <p:tav tm="100000">
                                          <p:val>
                                            <p:strVal val="#ppt_x"/>
                                          </p:val>
                                        </p:tav>
                                      </p:tavLst>
                                    </p:anim>
                                    <p:anim calcmode="lin" valueType="num">
                                      <p:cBhvr additive="base">
                                        <p:cTn id="20" dur="500" fill="hold"/>
                                        <p:tgtEl>
                                          <p:spTgt spid="19968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9689"/>
                                        </p:tgtEl>
                                        <p:attrNameLst>
                                          <p:attrName>style.visibility</p:attrName>
                                        </p:attrNameLst>
                                      </p:cBhvr>
                                      <p:to>
                                        <p:strVal val="visible"/>
                                      </p:to>
                                    </p:set>
                                    <p:anim calcmode="lin" valueType="num">
                                      <p:cBhvr additive="base">
                                        <p:cTn id="25" dur="500" fill="hold"/>
                                        <p:tgtEl>
                                          <p:spTgt spid="199689"/>
                                        </p:tgtEl>
                                        <p:attrNameLst>
                                          <p:attrName>ppt_x</p:attrName>
                                        </p:attrNameLst>
                                      </p:cBhvr>
                                      <p:tavLst>
                                        <p:tav tm="0">
                                          <p:val>
                                            <p:strVal val="0-#ppt_w/2"/>
                                          </p:val>
                                        </p:tav>
                                        <p:tav tm="100000">
                                          <p:val>
                                            <p:strVal val="#ppt_x"/>
                                          </p:val>
                                        </p:tav>
                                      </p:tavLst>
                                    </p:anim>
                                    <p:anim calcmode="lin" valueType="num">
                                      <p:cBhvr additive="base">
                                        <p:cTn id="26" dur="500" fill="hold"/>
                                        <p:tgtEl>
                                          <p:spTgt spid="19968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9688"/>
                                        </p:tgtEl>
                                        <p:attrNameLst>
                                          <p:attrName>style.visibility</p:attrName>
                                        </p:attrNameLst>
                                      </p:cBhvr>
                                      <p:to>
                                        <p:strVal val="visible"/>
                                      </p:to>
                                    </p:set>
                                    <p:anim calcmode="lin" valueType="num">
                                      <p:cBhvr additive="base">
                                        <p:cTn id="31" dur="500" fill="hold"/>
                                        <p:tgtEl>
                                          <p:spTgt spid="199688"/>
                                        </p:tgtEl>
                                        <p:attrNameLst>
                                          <p:attrName>ppt_x</p:attrName>
                                        </p:attrNameLst>
                                      </p:cBhvr>
                                      <p:tavLst>
                                        <p:tav tm="0">
                                          <p:val>
                                            <p:strVal val="0-#ppt_w/2"/>
                                          </p:val>
                                        </p:tav>
                                        <p:tav tm="100000">
                                          <p:val>
                                            <p:strVal val="#ppt_x"/>
                                          </p:val>
                                        </p:tav>
                                      </p:tavLst>
                                    </p:anim>
                                    <p:anim calcmode="lin" valueType="num">
                                      <p:cBhvr additive="base">
                                        <p:cTn id="32" dur="500" fill="hold"/>
                                        <p:tgtEl>
                                          <p:spTgt spid="1996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9690"/>
                                        </p:tgtEl>
                                        <p:attrNameLst>
                                          <p:attrName>style.visibility</p:attrName>
                                        </p:attrNameLst>
                                      </p:cBhvr>
                                      <p:to>
                                        <p:strVal val="visible"/>
                                      </p:to>
                                    </p:set>
                                    <p:anim calcmode="lin" valueType="num">
                                      <p:cBhvr additive="base">
                                        <p:cTn id="37" dur="500" fill="hold"/>
                                        <p:tgtEl>
                                          <p:spTgt spid="199690"/>
                                        </p:tgtEl>
                                        <p:attrNameLst>
                                          <p:attrName>ppt_x</p:attrName>
                                        </p:attrNameLst>
                                      </p:cBhvr>
                                      <p:tavLst>
                                        <p:tav tm="0">
                                          <p:val>
                                            <p:strVal val="0-#ppt_w/2"/>
                                          </p:val>
                                        </p:tav>
                                        <p:tav tm="100000">
                                          <p:val>
                                            <p:strVal val="#ppt_x"/>
                                          </p:val>
                                        </p:tav>
                                      </p:tavLst>
                                    </p:anim>
                                    <p:anim calcmode="lin" valueType="num">
                                      <p:cBhvr additive="base">
                                        <p:cTn id="38" dur="500" fill="hold"/>
                                        <p:tgtEl>
                                          <p:spTgt spid="1996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6" grpId="0"/>
      <p:bldP spid="199687" grpId="0"/>
      <p:bldP spid="199688" grpId="0"/>
      <p:bldP spid="199689" grpId="0"/>
      <p:bldP spid="1996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1048596" name="标题 1048595"/>
          <p:cNvSpPr>
            <a:spLocks noGrp="1"/>
          </p:cNvSpPr>
          <p:nvPr>
            <p:custDataLst>
              <p:tags r:id="rId7"/>
            </p:custDataLst>
          </p:nvPr>
        </p:nvSpPr>
        <p:spPr>
          <a:xfrm>
            <a:off x="0" y="274638"/>
            <a:ext cx="8229600" cy="1143000"/>
          </a:xfrm>
          <a:prstGeom prst="rect">
            <a:avLst/>
          </a:prstGeom>
          <a:noFill/>
          <a:ln>
            <a:noFill/>
          </a:ln>
        </p:spPr>
        <p:txBody>
          <a:bodyPr vert="horz" lIns="91440" tIns="45720" rIns="91440" bIns="45720" rtlCol="0" anchor="ctr">
            <a:normAutofit/>
            <a:scene3d>
              <a:camera prst="orthographicFront"/>
              <a:lightRig rig="threePt" dir="t"/>
            </a:scene3d>
          </a:bodyPr>
          <a:lstStyle>
            <a:lvl1pPr marL="0" indent="0" algn="ctr" rtl="0" eaLnBrk="1" fontAlgn="base" latinLnBrk="1" hangingPunct="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defRPr>
            </a:lvl1pPr>
          </a:lstStyle>
          <a:p>
            <a:pPr indent="-342900" algn="l"/>
            <a:r>
              <a:rPr lang="zh-CN" altLang="en-US" sz="280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Calibri" panose="020F0502020204030204" pitchFamily="34" charset="0"/>
              </a:rPr>
              <a:t>从管理设备获取数据的方式</a:t>
            </a:r>
            <a:endParaRPr lang="zh-CN" altLang="en-US" sz="280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Calibri" panose="020F0502020204030204" pitchFamily="34" charset="0"/>
            </a:endParaRPr>
          </a:p>
        </p:txBody>
      </p:sp>
      <p:sp>
        <p:nvSpPr>
          <p:cNvPr id="1048597" name="内容占位符 1048596"/>
          <p:cNvSpPr>
            <a:spLocks noGrp="1"/>
          </p:cNvSpPr>
          <p:nvPr>
            <p:custDataLst>
              <p:tags r:id="rId8"/>
            </p:custDataLst>
          </p:nvPr>
        </p:nvSpPr>
        <p:spPr>
          <a:xfrm>
            <a:off x="1268730" y="1090295"/>
            <a:ext cx="10511790" cy="5380355"/>
          </a:xfrm>
          <a:prstGeom prst="rect">
            <a:avLst/>
          </a:prstGeom>
          <a:noFill/>
          <a:ln>
            <a:noFill/>
          </a:ln>
        </p:spPr>
        <p:txBody>
          <a:bodyPr vert="horz" wrap="square" lIns="91440" tIns="45720" rIns="91440" bIns="45720" rtlCol="0" anchor="t">
            <a:normAutofit fontScale="80000"/>
          </a:bodyPr>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defRPr>
            </a:lvl5pPr>
          </a:lstStyle>
          <a:p>
            <a:pPr>
              <a:lnSpc>
                <a:spcPct val="150000"/>
              </a:lnSpc>
              <a:buNone/>
            </a:pP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1</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本地终端方式</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本地终端方式是通过被管理设备的</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RS-232</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端口或</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Console</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端口与管理机相连，通过管理机上的终端程序（如</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Windows</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操作系统的“超级终端”）登录到被管理设备，对其进行监控、配置等操作。</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远程</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telnet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命令方式</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远程</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telnet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命令方式是在管理机上通过</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telnet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程序远程登录到被管理设备，再对设备进行相关操作的一种方式。 </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3</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基于网络管理协议的方式</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p>
            <a:pPr>
              <a:lnSpc>
                <a:spcPct val="150000"/>
              </a:lnSpc>
              <a:buNone/>
            </a:pP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        前面两种管理方式都无法实现对多台设备的同时管理。为了实现网络管理的目标，目前各类网络管理系统普遍采用基于网络管理协议的方式。 </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ustDataLst>
      <p:tags r:id="rId9"/>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0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0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1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2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27"/>
</p:tagLst>
</file>

<file path=ppt/tags/tag13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27"/>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custom"/>
  <p:tag name="KSO_WM_TEMPLATE_INDEX" val="20204327"/>
  <p:tag name="KSO_WM_TEMPLATE_SUBCATEGORY" val="0"/>
  <p:tag name="KSO_WM_TEMPLATE_MASTER_TYPE" val="1"/>
  <p:tag name="KSO_WM_TEMPLATE_COLOR_TYPE" val="1"/>
  <p:tag name="KSO_WM_TEMPLATE_MASTER_THUMB_INDEX" val="12"/>
  <p:tag name="KSO_WM_TEMPLATE_THUMBS_INDEX" val="1、4、7、9、12、15、16、19、20、21、22、23、26、30、34、37、38"/>
</p:tagLst>
</file>

<file path=ppt/tags/tag1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SLIDE_BACKGROUND_TYPE" val="general"/>
  <p:tag name="KSO_WM_SLIDE_BK_DARK_LIGHT" val="2"/>
</p:tagLst>
</file>

<file path=ppt/tags/tag1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SLIDE_BACKGROUND_TYPE" val="general"/>
  <p:tag name="KSO_WM_SLIDE_BK_DARK_LIGHT" val="2"/>
</p:tagLst>
</file>

<file path=ppt/tags/tag1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SLIDE_BACKGROUND_TYPE" val="general"/>
  <p:tag name="KSO_WM_SLIDE_BK_DARK_LIGHT" val="2"/>
</p:tagLst>
</file>

<file path=ppt/tags/tag1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SLIDE_BACKGROUND_TYPE" val="general"/>
  <p:tag name="KSO_WM_SLIDE_BK_DARK_LIGHT" val="2"/>
</p:tagLst>
</file>

<file path=ppt/tags/tag1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SLIDE_BACKGROUND_TYPE" val="general"/>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SLIDE_BACKGROUND_TYPE" val="general"/>
  <p:tag name="KSO_WM_SLIDE_BK_DARK_LIGHT" val="2"/>
</p:tagLst>
</file>

<file path=ppt/tags/tag1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SLIDE_BACKGROUND_TYPE" val="general"/>
  <p:tag name="KSO_WM_SLIDE_BK_DARK_LIGHT" val="2"/>
</p:tagLst>
</file>

<file path=ppt/tags/tag1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SLIDE_BACKGROUND_TYPE" val="general"/>
  <p:tag name="KSO_WM_SLIDE_BK_DARK_LIGHT" val="2"/>
</p:tagLst>
</file>

<file path=ppt/tags/tag2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07.xml><?xml version="1.0" encoding="utf-8"?>
<p:tagLst xmlns:p="http://schemas.openxmlformats.org/presentationml/2006/main">
  <p:tag name="KSO_WM_UNIT_TEXT_SHADOW_SCHEMECOLOR_INDEX_BRIGHTNESS" val="0"/>
  <p:tag name="KSO_WM_UNIT_TEXT_SHADOW_SCHEMECOLOR_INDEX" val="1"/>
</p:tagLst>
</file>

<file path=ppt/tags/tag20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09.xml><?xml version="1.0" encoding="utf-8"?>
<p:tagLst xmlns:p="http://schemas.openxmlformats.org/presentationml/2006/main">
  <p:tag name="KSO_WM_SLIDE_BACKGROUND_TYPE" val="general"/>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2.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13.xml><?xml version="1.0" encoding="utf-8"?>
<p:tagLst xmlns:p="http://schemas.openxmlformats.org/presentationml/2006/main">
  <p:tag name="KSO_WM_SLIDE_BACKGROUND_TYPE" val="general"/>
  <p:tag name="KSO_WM_SLIDE_BK_DARK_LIGHT" val="2"/>
</p:tagLst>
</file>

<file path=ppt/tags/tag2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6.xml><?xml version="1.0" encoding="utf-8"?>
<p:tagLst xmlns:p="http://schemas.openxmlformats.org/presentationml/2006/main">
  <p:tag name="KSO_WM_UNIT_TEXT_FILL_FORE_SCHEMECOLOR_INDEX_BRIGHTNESS" val="0"/>
  <p:tag name="KSO_WM_UNIT_TEXT_FILL_FORE_SCHEMECOLOR_INDEX" val="4"/>
  <p:tag name="KSO_WM_UNIT_TEXT_FILL_TYPE" val="1"/>
</p:tagLst>
</file>

<file path=ppt/tags/tag217.xml><?xml version="1.0" encoding="utf-8"?>
<p:tagLst xmlns:p="http://schemas.openxmlformats.org/presentationml/2006/main">
  <p:tag name="KSO_WM_SLIDE_BACKGROUND_TYPE" val="general"/>
  <p:tag name="KSO_WM_SLIDE_BK_DARK_LIGHT" val="2"/>
</p:tagLst>
</file>

<file path=ppt/tags/tag2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ACKGROUND_TYPE" val="general"/>
  <p:tag name="KSO_WM_SLIDE_BK_DARK_LIGHT" val="2"/>
</p:tagLst>
</file>

<file path=ppt/tags/tag2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3.xml><?xml version="1.0" encoding="utf-8"?>
<p:tagLst xmlns:p="http://schemas.openxmlformats.org/presentationml/2006/main">
  <p:tag name="KSO_WM_SLIDE_BACKGROUND_TYPE" val="general"/>
  <p:tag name="KSO_WM_SLIDE_BK_DARK_LIGHT" val="2"/>
</p:tagLst>
</file>

<file path=ppt/tags/tag2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6.xml><?xml version="1.0" encoding="utf-8"?>
<p:tagLst xmlns:p="http://schemas.openxmlformats.org/presentationml/2006/main">
  <p:tag name="KSO_WM_SLIDE_BACKGROUND_TYPE" val="general"/>
  <p:tag name="KSO_WM_SLIDE_BK_DARK_LIGHT" val="2"/>
</p:tagLst>
</file>

<file path=ppt/tags/tag2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29.xml><?xml version="1.0" encoding="utf-8"?>
<p:tagLst xmlns:p="http://schemas.openxmlformats.org/presentationml/2006/main">
  <p:tag name="KSO_WM_UNIT_TEXT_FILL_FORE_SCHEMECOLOR_INDEX_BRIGHTNESS" val="0"/>
  <p:tag name="KSO_WM_UNIT_TEXT_FILL_FORE_SCHEMECOLOR_INDEX" val="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SLIDE_BK_DARK_LIGHT" val="2"/>
</p:tagLst>
</file>

<file path=ppt/tags/tag2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33.xml><?xml version="1.0" encoding="utf-8"?>
<p:tagLst xmlns:p="http://schemas.openxmlformats.org/presentationml/2006/main">
  <p:tag name="KSO_WM_SLIDE_BACKGROUND_TYPE" val="general"/>
  <p:tag name="KSO_WM_SLIDE_BK_DARK_LIGHT" val="2"/>
</p:tagLst>
</file>

<file path=ppt/tags/tag2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SLIDE_BACKGROUND_TYPE" val="general"/>
  <p:tag name="KSO_WM_SLIDE_BK_DARK_LIGHT" val="2"/>
</p:tagLst>
</file>

<file path=ppt/tags/tag2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43.xml><?xml version="1.0" encoding="utf-8"?>
<p:tagLst xmlns:p="http://schemas.openxmlformats.org/presentationml/2006/main">
  <p:tag name="KSO_WM_SLIDE_BACKGROUND_TYPE" val="general"/>
  <p:tag name="KSO_WM_SLIDE_BK_DARK_LIGHT" val="2"/>
</p:tagLst>
</file>

<file path=ppt/tags/tag2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46.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ACKGROUND_TYPE" val="general"/>
  <p:tag name="KSO_WM_SLIDE_BK_DARK_LIGHT" val="2"/>
</p:tagLst>
</file>

<file path=ppt/tags/tag2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53.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55.xml><?xml version="1.0" encoding="utf-8"?>
<p:tagLst xmlns:p="http://schemas.openxmlformats.org/presentationml/2006/main">
  <p:tag name="KSO_WM_SLIDE_BACKGROUND_TYPE" val="general"/>
  <p:tag name="KSO_WM_SLIDE_BK_DARK_LIGHT" val="2"/>
</p:tagLst>
</file>

<file path=ppt/tags/tag2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58.xml><?xml version="1.0" encoding="utf-8"?>
<p:tagLst xmlns:p="http://schemas.openxmlformats.org/presentationml/2006/main">
  <p:tag name="KSO_WM_UNIT_TEXT_FILL_FORE_SCHEMECOLOR_INDEX_BRIGHTNESS" val="0"/>
  <p:tag name="KSO_WM_UNIT_TEXT_FILL_FORE_SCHEMECOLOR_INDEX" val="4"/>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general"/>
  <p:tag name="KSO_WM_SLIDE_BK_DARK_LIGHT" val="2"/>
</p:tagLst>
</file>

<file path=ppt/tags/tag2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63.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64.xml><?xml version="1.0" encoding="utf-8"?>
<p:tagLst xmlns:p="http://schemas.openxmlformats.org/presentationml/2006/main">
  <p:tag name="KSO_WM_SLIDE_BACKGROUND_TYPE" val="general"/>
  <p:tag name="KSO_WM_SLIDE_BK_DARK_LIGHT" val="2"/>
</p:tagLst>
</file>

<file path=ppt/tags/tag2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67.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6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69.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BEAUTIFY_FLAG" val=""/>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3.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SLIDE_BACKGROUND_TYPE" val="general"/>
  <p:tag name="KSO_WM_SLIDE_BK_DARK_LIGHT" val="2"/>
</p:tagLst>
</file>

<file path=ppt/tags/tag2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82.xml><?xml version="1.0" encoding="utf-8"?>
<p:tagLst xmlns:p="http://schemas.openxmlformats.org/presentationml/2006/main">
  <p:tag name="KSO_WM_SLIDE_BACKGROUND_TYPE" val="general"/>
  <p:tag name="KSO_WM_SLIDE_BK_DARK_LIGHT" val="2"/>
</p:tagLst>
</file>

<file path=ppt/tags/tag2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SLIDE_BK_DARK_LIGHT" val="2"/>
  <p:tag name="KSO_WM_SLIDE_BACKGROUND_TYPE" val="general"/>
</p:tagLst>
</file>

<file path=ppt/tags/tag2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8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91.xml><?xml version="1.0" encoding="utf-8"?>
<p:tagLst xmlns:p="http://schemas.openxmlformats.org/presentationml/2006/main">
  <p:tag name="KSO_WM_UNIT_TEXT_FILL_FORE_SCHEMECOLOR_INDEX_BRIGHTNESS" val="0"/>
  <p:tag name="KSO_WM_UNIT_TEXT_FILL_FORE_SCHEMECOLOR_INDEX" val="4"/>
  <p:tag name="KSO_WM_UNIT_TEXT_FILL_TYPE" val="1"/>
</p:tagLst>
</file>

<file path=ppt/tags/tag292.xml><?xml version="1.0" encoding="utf-8"?>
<p:tagLst xmlns:p="http://schemas.openxmlformats.org/presentationml/2006/main">
  <p:tag name="KSO_WM_SLIDE_BK_DARK_LIGHT" val="2"/>
  <p:tag name="KSO_WM_SLIDE_BACKGROUND_TYPE" val="general"/>
</p:tagLst>
</file>

<file path=ppt/tags/tag2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95.xml><?xml version="1.0" encoding="utf-8"?>
<p:tagLst xmlns:p="http://schemas.openxmlformats.org/presentationml/2006/main">
  <p:tag name="KSO_WM_SLIDE_BK_DARK_LIGHT" val="2"/>
  <p:tag name="KSO_WM_SLIDE_BACKGROUND_TYPE" val="general"/>
</p:tagLst>
</file>

<file path=ppt/tags/tag29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98.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99.xml><?xml version="1.0" encoding="utf-8"?>
<p:tagLst xmlns:p="http://schemas.openxmlformats.org/presentationml/2006/main">
  <p:tag name="KSO_WM_SLIDE_BK_DARK_LIGHT" val="2"/>
  <p:tag name="KSO_WM_SLIDE_BACKGROUND_TYPE" val="general"/>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2.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04.xml><?xml version="1.0" encoding="utf-8"?>
<p:tagLst xmlns:p="http://schemas.openxmlformats.org/presentationml/2006/main">
  <p:tag name="KSO_WM_SLIDE_BK_DARK_LIGHT" val="2"/>
  <p:tag name="KSO_WM_SLIDE_BACKGROUND_TYPE" val="general"/>
</p:tagLst>
</file>

<file path=ppt/tags/tag3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7.xml><?xml version="1.0" encoding="utf-8"?>
<p:tagLst xmlns:p="http://schemas.openxmlformats.org/presentationml/2006/main">
  <p:tag name="KSO_WM_SLIDE_BK_DARK_LIGHT" val="2"/>
  <p:tag name="KSO_WM_SLIDE_BACKGROUND_TYPE" val="general"/>
</p:tagLst>
</file>

<file path=ppt/tags/tag3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K_DARK_LIGHT" val="2"/>
  <p:tag name="KSO_WM_SLIDE_BACKGROUND_TYPE" val="general"/>
</p:tagLst>
</file>

<file path=ppt/tags/tag3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3.xml><?xml version="1.0" encoding="utf-8"?>
<p:tagLst xmlns:p="http://schemas.openxmlformats.org/presentationml/2006/main">
  <p:tag name="KSO_WM_SLIDE_BK_DARK_LIGHT" val="2"/>
  <p:tag name="KSO_WM_SLIDE_BACKGROUND_TYPE" val="general"/>
</p:tagLst>
</file>

<file path=ppt/tags/tag3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6.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17.xml><?xml version="1.0" encoding="utf-8"?>
<p:tagLst xmlns:p="http://schemas.openxmlformats.org/presentationml/2006/main">
  <p:tag name="KSO_WM_SLIDE_BK_DARK_LIGHT" val="2"/>
  <p:tag name="KSO_WM_SLIDE_BACKGROUND_TYPE" val="general"/>
</p:tagLst>
</file>

<file path=ppt/tags/tag3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K_DARK_LIGHT" val="2"/>
  <p:tag name="KSO_WM_SLIDE_BACKGROUND_TYPE" val="general"/>
</p:tagLst>
</file>

<file path=ppt/tags/tag3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SLIDE_BK_DARK_LIGHT" val="2"/>
  <p:tag name="KSO_WM_SLIDE_BACKGROUND_TYPE" val="general"/>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b"/>
  <p:tag name="KSO_WM_UNIT_INDEX" val="1"/>
  <p:tag name="KSO_WM_UNIT_PRESET_TEXT" val="单击此处添加文本具体内容"/>
  <p:tag name="KSO_WM_TEMPLATE_CATEGORY" val="custom"/>
  <p:tag name="KSO_WM_TEMPLATE_INDEX" val="20204327"/>
  <p:tag name="KSO_WM_UNIT_ID" val="custom20204327_38*b*1"/>
  <p:tag name="KSO_WM_UNIT_ISNUMDGMTITLE" val="0"/>
  <p:tag name="KSO_WM_UNIT_TEXT_FILL_FORE_SCHEMECOLOR_INDEX_BRIGHTNESS" val="0.15"/>
  <p:tag name="KSO_WM_UNIT_TEXT_FILL_FORE_SCHEMECOLOR_INDEX" val="13"/>
  <p:tag name="KSO_WM_UNIT_TEXT_FILL_TYPE" val="1"/>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聆听"/>
  <p:tag name="KSO_WM_TEMPLATE_CATEGORY" val="custom"/>
  <p:tag name="KSO_WM_TEMPLATE_INDEX" val="20204327"/>
  <p:tag name="KSO_WM_UNIT_ID" val="custom20204327_38*a*1"/>
  <p:tag name="KSO_WM_UNIT_ISNUMDGMTITLE" val="0"/>
  <p:tag name="KSO_WM_UNIT_TEXT_FILL_FORE_SCHEMECOLOR_INDEX_BRIGHTNESS" val="0.15"/>
  <p:tag name="KSO_WM_UNIT_TEXT_FILL_FORE_SCHEMECOLOR_INDEX" val="13"/>
  <p:tag name="KSO_WM_UNIT_TEXT_FILL_TYPE" val="1"/>
</p:tagLst>
</file>

<file path=ppt/tags/tag327.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38"/>
  <p:tag name="KSO_WM_TAG_VERSION" val="1.0"/>
  <p:tag name="KSO_WM_SLIDE_LAYOUT" val="a_b"/>
  <p:tag name="KSO_WM_SLIDE_LAYOUT_CNT" val="1_1"/>
  <p:tag name="KSO_WM_TEMPLATE_MASTER_TYPE" val="1"/>
  <p:tag name="KSO_WM_TEMPLATE_COLOR_TYPE" val="1"/>
  <p:tag name="KSO_WM_TEMPLATE_CATEGORY" val="custom"/>
  <p:tag name="KSO_WM_TEMPLATE_INDEX" val="20204327"/>
  <p:tag name="KSO_WM_SLIDE_ID" val="custom20204327_38"/>
</p:tagLst>
</file>

<file path=ppt/tags/tag3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2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MODEL_TYPE" val="timeline"/>
  <p:tag name="KSO_WM_SLIDE_BK_DARK_LIGHT" val="2"/>
  <p:tag name="KSO_WM_SLIDE_BACKGROUND_TYPE" val="general"/>
</p:tagLst>
</file>

<file path=ppt/tags/tag3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3.xml><?xml version="1.0" encoding="utf-8"?>
<p:tagLst xmlns:p="http://schemas.openxmlformats.org/presentationml/2006/main">
  <p:tag name="KSO_WM_SLIDE_BK_DARK_LIGHT" val="2"/>
  <p:tag name="KSO_WM_SLIDE_BACKGROUND_TYPE" val="general"/>
</p:tagLst>
</file>

<file path=ppt/tags/tag3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6.xml><?xml version="1.0" encoding="utf-8"?>
<p:tagLst xmlns:p="http://schemas.openxmlformats.org/presentationml/2006/main">
  <p:tag name="KSO_WM_SLIDE_BK_DARK_LIGHT" val="2"/>
  <p:tag name="KSO_WM_SLIDE_BACKGROUND_TYPE" val="general"/>
</p:tagLst>
</file>

<file path=ppt/tags/tag33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39.xml><?xml version="1.0" encoding="utf-8"?>
<p:tagLst xmlns:p="http://schemas.openxmlformats.org/presentationml/2006/main">
  <p:tag name="KSO_WM_SLIDE_BK_DARK_LIGHT" val="2"/>
  <p:tag name="KSO_WM_SLIDE_BACKGROUND_TYPE" val="gener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b"/>
  <p:tag name="KSO_WM_UNIT_INDEX" val="1"/>
  <p:tag name="KSO_WM_UNIT_PRESET_TEXT" val="单击此处添加文本具体内容"/>
  <p:tag name="KSO_WM_TEMPLATE_CATEGORY" val="custom"/>
  <p:tag name="KSO_WM_TEMPLATE_INDEX" val="20204327"/>
  <p:tag name="KSO_WM_UNIT_ID" val="custom20204327_38*b*1"/>
  <p:tag name="KSO_WM_UNIT_ISNUMDGMTITLE" val="0"/>
  <p:tag name="KSO_WM_UNIT_TEXT_FILL_FORE_SCHEMECOLOR_INDEX_BRIGHTNESS" val="0.15"/>
  <p:tag name="KSO_WM_UNIT_TEXT_FILL_FORE_SCHEMECOLOR_INDEX" val="13"/>
  <p:tag name="KSO_WM_UNIT_TEXT_FILL_TYPE"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聆听"/>
  <p:tag name="KSO_WM_TEMPLATE_CATEGORY" val="custom"/>
  <p:tag name="KSO_WM_TEMPLATE_INDEX" val="20204327"/>
  <p:tag name="KSO_WM_UNIT_ID" val="custom20204327_38*a*1"/>
  <p:tag name="KSO_WM_UNIT_ISNUMDGMTITLE" val="0"/>
  <p:tag name="KSO_WM_UNIT_TEXT_FILL_FORE_SCHEMECOLOR_INDEX_BRIGHTNESS" val="0.15"/>
  <p:tag name="KSO_WM_UNIT_TEXT_FILL_FORE_SCHEMECOLOR_INDEX" val="13"/>
  <p:tag name="KSO_WM_UNIT_TEXT_FILL_TYPE" val="1"/>
</p:tagLst>
</file>

<file path=ppt/tags/tag342.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38"/>
  <p:tag name="KSO_WM_TAG_VERSION" val="1.0"/>
  <p:tag name="KSO_WM_SLIDE_LAYOUT" val="a_b"/>
  <p:tag name="KSO_WM_SLIDE_LAYOUT_CNT" val="1_1"/>
  <p:tag name="KSO_WM_TEMPLATE_MASTER_TYPE" val="1"/>
  <p:tag name="KSO_WM_TEMPLATE_COLOR_TYPE" val="1"/>
  <p:tag name="KSO_WM_TEMPLATE_CATEGORY" val="custom"/>
  <p:tag name="KSO_WM_TEMPLATE_INDEX" val="20204327"/>
  <p:tag name="KSO_WM_SLIDE_ID" val="custom20204327_38"/>
</p:tagLst>
</file>

<file path=ppt/tags/tag3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45.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4"/>
  <p:tag name="KSO_WM_UNIT_TEXT_FILL_TYPE" val="1"/>
</p:tagLst>
</file>

<file path=ppt/tags/tag347.xml><?xml version="1.0" encoding="utf-8"?>
<p:tagLst xmlns:p="http://schemas.openxmlformats.org/presentationml/2006/main">
  <p:tag name="KSO_WM_SLIDE_BK_DARK_LIGHT" val="2"/>
  <p:tag name="KSO_WM_SLIDE_BACKGROUND_TYPE" val="general"/>
</p:tagLst>
</file>

<file path=ppt/tags/tag3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51.xml><?xml version="1.0" encoding="utf-8"?>
<p:tagLst xmlns:p="http://schemas.openxmlformats.org/presentationml/2006/main">
  <p:tag name="KSO_WM_SLIDE_BK_DARK_LIGHT" val="2"/>
  <p:tag name="KSO_WM_SLIDE_BACKGROUND_TYPE" val="general"/>
</p:tagLst>
</file>

<file path=ppt/tags/tag3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5.xml><?xml version="1.0" encoding="utf-8"?>
<p:tagLst xmlns:p="http://schemas.openxmlformats.org/presentationml/2006/main">
  <p:tag name="KSO_WM_SLIDE_BK_DARK_LIGHT" val="2"/>
  <p:tag name="KSO_WM_SLIDE_BACKGROUND_TYPE" val="general"/>
</p:tagLst>
</file>

<file path=ppt/tags/tag3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SLIDE_BK_DARK_LIGHT" val="2"/>
  <p:tag name="KSO_WM_SLIDE_BACKGROUND_TYPE" val="gener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3.xml><?xml version="1.0" encoding="utf-8"?>
<p:tagLst xmlns:p="http://schemas.openxmlformats.org/presentationml/2006/main">
  <p:tag name="KSO_WM_SLIDE_BK_DARK_LIGHT" val="2"/>
  <p:tag name="KSO_WM_SLIDE_BACKGROUND_TYPE" val="general"/>
</p:tagLst>
</file>

<file path=ppt/tags/tag3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7.xml><?xml version="1.0" encoding="utf-8"?>
<p:tagLst xmlns:p="http://schemas.openxmlformats.org/presentationml/2006/main">
  <p:tag name="KSO_WM_SLIDE_BK_DARK_LIGHT" val="2"/>
  <p:tag name="KSO_WM_SLIDE_BACKGROUND_TYPE" val="general"/>
</p:tagLst>
</file>

<file path=ppt/tags/tag3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SLIDE_BK_DARK_LIGHT" val="2"/>
  <p:tag name="KSO_WM_SLIDE_BACKGROUND_TYPE" val="general"/>
</p:tagLst>
</file>

<file path=ppt/tags/tag3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SLIDE_BK_DARK_LIGHT" val="2"/>
  <p:tag name="KSO_WM_SLIDE_BACKGROUND_TYPE" val="general"/>
</p:tagLst>
</file>

<file path=ppt/tags/tag3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SLIDE_BK_DARK_LIGHT" val="2"/>
  <p:tag name="KSO_WM_SLIDE_BACKGROUND_TYPE" val="general"/>
</p:tagLst>
</file>

<file path=ppt/tags/tag3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SLIDE_BK_DARK_LIGHT" val="2"/>
  <p:tag name="KSO_WM_SLIDE_BACKGROUND_TYPE" val="general"/>
</p:tagLst>
</file>

<file path=ppt/tags/tag386.xml><?xml version="1.0" encoding="utf-8"?>
<p:tagLst xmlns:p="http://schemas.openxmlformats.org/presentationml/2006/main">
  <p:tag name="KSO_WPP_MARK_KEY" val="38de45f8-6637-49f1-9df0-cedb358c5e46"/>
  <p:tag name="COMMONDATA" val="eyJoZGlkIjoiZDAzYzYzYWQ1ZGQ5ZGQ0MDZlZjg4ZTlkYjU1OTExMjUifQ=="/>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SUBTYPE" val="h"/>
  <p:tag name="KSO_WM_UNIT_TYPE" val="i"/>
  <p:tag name="KSO_WM_UNIT_INDEX" val="1"/>
  <p:tag name="KSO_WM_SLIDE_BK_DARK_LIGHT" val="2"/>
  <p:tag name="KSO_WM_UNIT_BK_DARK_LIGHT" val="2"/>
</p:tagLst>
</file>

<file path=ppt/tags/tag8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9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9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
      <a:dk1>
        <a:srgbClr val="000000"/>
      </a:dk1>
      <a:lt1>
        <a:srgbClr val="FFFFFF"/>
      </a:lt1>
      <a:dk2>
        <a:srgbClr val="EFEAEA"/>
      </a:dk2>
      <a:lt2>
        <a:srgbClr val="FCFBFB"/>
      </a:lt2>
      <a:accent1>
        <a:srgbClr val="C9393A"/>
      </a:accent1>
      <a:accent2>
        <a:srgbClr val="C84D28"/>
      </a:accent2>
      <a:accent3>
        <a:srgbClr val="AE6823"/>
      </a:accent3>
      <a:accent4>
        <a:srgbClr val="87892B"/>
      </a:accent4>
      <a:accent5>
        <a:srgbClr val="5DAA46"/>
      </a:accent5>
      <a:accent6>
        <a:srgbClr val="38C97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10467</Words>
  <Application>WPS 演示</Application>
  <PresentationFormat>宽屏</PresentationFormat>
  <Paragraphs>390</Paragraphs>
  <Slides>51</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51</vt:i4>
      </vt:variant>
    </vt:vector>
  </HeadingPairs>
  <TitlesOfParts>
    <vt:vector size="64" baseType="lpstr">
      <vt:lpstr>Arial</vt:lpstr>
      <vt:lpstr>宋体</vt:lpstr>
      <vt:lpstr>Wingdings</vt:lpstr>
      <vt:lpstr>Calibri</vt:lpstr>
      <vt:lpstr>微软雅黑</vt:lpstr>
      <vt:lpstr>Times New Roman</vt:lpstr>
      <vt:lpstr>Arial Unicode MS</vt:lpstr>
      <vt:lpstr>等线 Light</vt:lpstr>
      <vt:lpstr>等线</vt:lpstr>
      <vt:lpstr>汉仪旗黑-85S</vt:lpstr>
      <vt:lpstr>黑体</vt:lpstr>
      <vt:lpstr>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科研部</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范冰冰</dc:creator>
  <cp:lastModifiedBy>shenesan</cp:lastModifiedBy>
  <cp:revision>128</cp:revision>
  <dcterms:created xsi:type="dcterms:W3CDTF">2004-11-08T01:13:00Z</dcterms:created>
  <dcterms:modified xsi:type="dcterms:W3CDTF">2023-12-07T10:31:15Z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840AF50A706343228B321EB6ACD3C247_13</vt:lpwstr>
  </property>
</Properties>
</file>