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2" r:id="rId3"/>
    <p:sldId id="269" r:id="rId4"/>
    <p:sldId id="276" r:id="rId5"/>
    <p:sldId id="257" r:id="rId6"/>
    <p:sldId id="266" r:id="rId7"/>
    <p:sldId id="277" r:id="rId8"/>
    <p:sldId id="258" r:id="rId9"/>
    <p:sldId id="278" r:id="rId10"/>
    <p:sldId id="279" r:id="rId11"/>
    <p:sldId id="267" r:id="rId12"/>
    <p:sldId id="261" r:id="rId13"/>
    <p:sldId id="268" r:id="rId14"/>
    <p:sldId id="296" r:id="rId15"/>
    <p:sldId id="297" r:id="rId16"/>
    <p:sldId id="259" r:id="rId17"/>
    <p:sldId id="264" r:id="rId18"/>
    <p:sldId id="270" r:id="rId19"/>
    <p:sldId id="271" r:id="rId20"/>
    <p:sldId id="272" r:id="rId21"/>
    <p:sldId id="273" r:id="rId22"/>
    <p:sldId id="274" r:id="rId23"/>
    <p:sldId id="275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8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圆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F3504-C65C-4168-BBE3-6DEBFBB4581F}" type="datetimeFigureOut">
              <a:rPr lang="en-US" smtClean="0"/>
            </a:fld>
            <a:endParaRPr lang="en-CA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CADAF617-D4C9-40DE-BD68-A296D5FF8F8C}" type="slidenum">
              <a:rPr lang="en-CA" smtClean="0"/>
            </a:fld>
            <a:endParaRPr lang="en-CA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F3504-C65C-4168-BBE3-6DEBFBB4581F}" type="datetimeFigureOut">
              <a:rPr lang="en-US" smtClean="0"/>
            </a:fld>
            <a:endParaRPr lang="en-CA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AF617-D4C9-40DE-BD68-A296D5FF8F8C}" type="slidenum">
              <a:rPr lang="en-CA" smtClean="0"/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F3504-C65C-4168-BBE3-6DEBFBB4581F}" type="datetimeFigureOut">
              <a:rPr lang="en-US" smtClean="0"/>
            </a:fld>
            <a:endParaRPr lang="en-CA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AF617-D4C9-40DE-BD68-A296D5FF8F8C}" type="slidenum">
              <a:rPr lang="en-CA" smtClean="0"/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F3504-C65C-4168-BBE3-6DEBFBB4581F}" type="datetimeFigureOut">
              <a:rPr lang="en-US" smtClean="0"/>
            </a:fld>
            <a:endParaRPr lang="en-CA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AF617-D4C9-40DE-BD68-A296D5FF8F8C}" type="slidenum">
              <a:rPr lang="en-CA" smtClean="0"/>
            </a:fld>
            <a:endParaRPr lang="en-CA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圆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  <a:endParaRPr kumimoji="0"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F3504-C65C-4168-BBE3-6DEBFBB4581F}" type="datetimeFigureOut">
              <a:rPr lang="en-US" smtClean="0"/>
            </a:fld>
            <a:endParaRPr lang="en-CA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CA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CADAF617-D4C9-40DE-BD68-A296D5FF8F8C}" type="slidenum">
              <a:rPr lang="en-CA" smtClean="0"/>
            </a:fld>
            <a:endParaRPr lang="en-C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F3504-C65C-4168-BBE3-6DEBFBB4581F}" type="datetimeFigureOut">
              <a:rPr lang="en-US" smtClean="0"/>
            </a:fld>
            <a:endParaRPr lang="en-CA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AF617-D4C9-40DE-BD68-A296D5FF8F8C}" type="slidenum">
              <a:rPr lang="en-CA" smtClean="0"/>
            </a:fld>
            <a:endParaRPr lang="en-CA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  <a:endParaRPr kumimoji="0" lang="zh-CN" altLang="en-US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  <a:endParaRPr kumimoji="0" lang="zh-CN" altLang="en-US" smtClean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F3504-C65C-4168-BBE3-6DEBFBB4581F}" type="datetimeFigureOut">
              <a:rPr lang="en-US" smtClean="0"/>
            </a:fld>
            <a:endParaRPr lang="en-CA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AF617-D4C9-40DE-BD68-A296D5FF8F8C}" type="slidenum">
              <a:rPr lang="en-CA" smtClean="0"/>
            </a:fld>
            <a:endParaRPr lang="en-CA"/>
          </a:p>
        </p:txBody>
      </p:sp>
      <p:sp>
        <p:nvSpPr>
          <p:cNvPr id="11" name="内容占位符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F3504-C65C-4168-BBE3-6DEBFBB4581F}" type="datetimeFigureOut">
              <a:rPr lang="en-US" smtClean="0"/>
            </a:fld>
            <a:endParaRPr lang="en-CA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AF617-D4C9-40DE-BD68-A296D5FF8F8C}" type="slidenum">
              <a:rPr lang="en-CA" smtClean="0"/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F3504-C65C-4168-BBE3-6DEBFBB4581F}" type="datetimeFigureOut">
              <a:rPr lang="en-US" smtClean="0"/>
            </a:fld>
            <a:endParaRPr lang="en-CA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AF617-D4C9-40DE-BD68-A296D5FF8F8C}" type="slidenum">
              <a:rPr lang="en-CA" smtClean="0"/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圆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  <a:endParaRPr kumimoji="0"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F3504-C65C-4168-BBE3-6DEBFBB4581F}" type="datetimeFigureOut">
              <a:rPr lang="en-US" smtClean="0"/>
            </a:fld>
            <a:endParaRPr lang="en-CA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AF617-D4C9-40DE-BD68-A296D5FF8F8C}" type="slidenum">
              <a:rPr lang="en-CA" smtClean="0"/>
            </a:fld>
            <a:endParaRPr lang="en-CA"/>
          </a:p>
        </p:txBody>
      </p:sp>
      <p:sp>
        <p:nvSpPr>
          <p:cNvPr id="11" name="内容占位符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  <a:endParaRPr kumimoji="0"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F3504-C65C-4168-BBE3-6DEBFBB4581F}" type="datetimeFigureOut">
              <a:rPr lang="en-US" smtClean="0"/>
            </a:fld>
            <a:endParaRPr lang="en-CA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CA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CADAF617-D4C9-40DE-BD68-A296D5FF8F8C}" type="slidenum">
              <a:rPr lang="en-CA" smtClean="0"/>
            </a:fld>
            <a:endParaRPr lang="en-CA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CN" altLang="en-US" smtClean="0"/>
              <a:t>单击图标添加图片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圆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  <a:endParaRPr kumimoji="0" lang="zh-CN" altLang="en-US" smtClean="0"/>
          </a:p>
          <a:p>
            <a:pPr lvl="1" eaLnBrk="1" latinLnBrk="0" hangingPunct="1"/>
            <a:r>
              <a:rPr kumimoji="0" lang="zh-CN" altLang="en-US" smtClean="0"/>
              <a:t>第二级</a:t>
            </a:r>
            <a:endParaRPr kumimoji="0" lang="zh-CN" altLang="en-US" smtClean="0"/>
          </a:p>
          <a:p>
            <a:pPr lvl="2" eaLnBrk="1" latinLnBrk="0" hangingPunct="1"/>
            <a:r>
              <a:rPr kumimoji="0" lang="zh-CN" altLang="en-US" smtClean="0"/>
              <a:t>第三级</a:t>
            </a:r>
            <a:endParaRPr kumimoji="0" lang="zh-CN" altLang="en-US" smtClean="0"/>
          </a:p>
          <a:p>
            <a:pPr lvl="3" eaLnBrk="1" latinLnBrk="0" hangingPunct="1"/>
            <a:r>
              <a:rPr kumimoji="0" lang="zh-CN" altLang="en-US" smtClean="0"/>
              <a:t>第四级</a:t>
            </a:r>
            <a:endParaRPr kumimoji="0" lang="zh-CN" altLang="en-US" smtClean="0"/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DFF3504-C65C-4168-BBE3-6DEBFBB4581F}" type="datetimeFigureOut">
              <a:rPr lang="en-US" smtClean="0"/>
            </a:fld>
            <a:endParaRPr lang="en-CA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CA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CADAF617-D4C9-40DE-BD68-A296D5FF8F8C}" type="slidenum">
              <a:rPr lang="en-CA" smtClean="0"/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 panose="05020102010507070707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 panose="05020102010507070707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 panose="05020102010507070707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 panose="05020102010507070707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72343" y="1828800"/>
            <a:ext cx="61296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000" dirty="0" smtClean="0">
                <a:solidFill>
                  <a:schemeClr val="bg1"/>
                </a:solidFill>
              </a:rPr>
              <a:t>Business Presentation</a:t>
            </a:r>
            <a:endParaRPr lang="zh-CN" altLang="en-US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Purpose and Scope</a:t>
            </a:r>
            <a:endParaRPr lang="en-CA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676400"/>
            <a:ext cx="7772400" cy="1981200"/>
          </a:xfrm>
        </p:spPr>
        <p:txBody>
          <a:bodyPr>
            <a:normAutofit/>
          </a:bodyPr>
          <a:lstStyle/>
          <a:p>
            <a:pPr marL="514350" indent="-514350"/>
            <a:r>
              <a:rPr lang="en-US" sz="3200" dirty="0" smtClean="0"/>
              <a:t>Describe who in your company performed the research</a:t>
            </a:r>
            <a:endParaRPr lang="en-US" sz="3200" dirty="0" smtClean="0"/>
          </a:p>
          <a:p>
            <a:pPr marL="514350" indent="-514350"/>
            <a:r>
              <a:rPr lang="en-US" sz="3200" dirty="0" smtClean="0"/>
              <a:t>Describe how the research was performed                                      </a:t>
            </a:r>
            <a:endParaRPr lang="en-CA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Analysis and Discussion</a:t>
            </a:r>
            <a:endParaRPr lang="en-CA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295400"/>
            <a:ext cx="8229600" cy="4906963"/>
          </a:xfrm>
        </p:spPr>
        <p:txBody>
          <a:bodyPr>
            <a:normAutofit fontScale="92500"/>
          </a:bodyPr>
          <a:lstStyle/>
          <a:p>
            <a:pPr marL="514350" indent="-514350"/>
            <a:endParaRPr lang="en-US" dirty="0" smtClean="0"/>
          </a:p>
          <a:p>
            <a:pPr marL="514350" indent="-514350"/>
            <a:r>
              <a:rPr lang="en-US" sz="3600" dirty="0" smtClean="0"/>
              <a:t>Describe the criteria used during the analysis and why it was used.</a:t>
            </a:r>
            <a:endParaRPr lang="en-US" sz="3600" dirty="0" smtClean="0"/>
          </a:p>
          <a:p>
            <a:pPr marL="514350" indent="-514350"/>
            <a:r>
              <a:rPr lang="en-US" sz="3600" dirty="0" smtClean="0"/>
              <a:t>Clearly define any constraints that must be applied with a particular criteria</a:t>
            </a:r>
            <a:endParaRPr lang="en-US" sz="3600" dirty="0" smtClean="0"/>
          </a:p>
          <a:p>
            <a:pPr marL="514350" indent="-514350"/>
            <a:r>
              <a:rPr lang="en-US" sz="3600" dirty="0" smtClean="0"/>
              <a:t>Presentation of tables should be brief</a:t>
            </a:r>
            <a:endParaRPr lang="en-US" sz="3600" dirty="0" smtClean="0"/>
          </a:p>
          <a:p>
            <a:pPr marL="514350" indent="-514350"/>
            <a:r>
              <a:rPr lang="en-US" sz="3600" dirty="0" smtClean="0"/>
              <a:t>Use bullet format for both analysis and discussion</a:t>
            </a:r>
            <a:endParaRPr lang="en-US" sz="3600" dirty="0" smtClean="0"/>
          </a:p>
          <a:p>
            <a:pPr marL="514350" indent="-514350"/>
            <a:r>
              <a:rPr lang="en-US" sz="3600" dirty="0" smtClean="0"/>
              <a:t>Provide comparison between different options, but do not give recommendations</a:t>
            </a:r>
            <a:r>
              <a:rPr lang="en-US" dirty="0"/>
              <a:t>	</a:t>
            </a:r>
            <a:endParaRPr lang="en-US" dirty="0" smtClean="0"/>
          </a:p>
          <a:p>
            <a:pPr marL="514350" indent="-514350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Analysis and Discussion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295400"/>
            <a:ext cx="8229600" cy="4906963"/>
          </a:xfrm>
        </p:spPr>
        <p:txBody>
          <a:bodyPr>
            <a:normAutofit/>
          </a:bodyPr>
          <a:lstStyle/>
          <a:p>
            <a:pPr marL="514350" indent="-514350"/>
            <a:r>
              <a:rPr lang="en-US" sz="3600" dirty="0" smtClean="0"/>
              <a:t>May use alternative representation of information, such as a flowchart or stoplight, as illustration</a:t>
            </a:r>
            <a:endParaRPr lang="en-US" sz="3600" dirty="0" smtClean="0"/>
          </a:p>
          <a:p>
            <a:pPr marL="514350" indent="-514350"/>
            <a:endParaRPr lang="en-US" dirty="0" smtClean="0"/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None/>
            </a:pPr>
            <a:r>
              <a:rPr lang="en-US" dirty="0"/>
              <a:t>	</a:t>
            </a:r>
            <a:endParaRPr lang="en-US" dirty="0" smtClean="0"/>
          </a:p>
          <a:p>
            <a:pPr marL="514350" indent="-514350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524000" y="2971799"/>
          <a:ext cx="6096000" cy="36271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769389">
                <a:tc>
                  <a:txBody>
                    <a:bodyPr/>
                    <a:lstStyle/>
                    <a:p>
                      <a:r>
                        <a:rPr lang="en-US" dirty="0" smtClean="0"/>
                        <a:t>Options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College Student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Young</a:t>
                      </a:r>
                      <a:r>
                        <a:rPr lang="en-US" baseline="0" dirty="0" smtClean="0"/>
                        <a:t> Pro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Middle Aged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Retired</a:t>
                      </a:r>
                      <a:endParaRPr lang="en-CA" dirty="0"/>
                    </a:p>
                  </a:txBody>
                  <a:tcPr/>
                </a:tc>
              </a:tr>
              <a:tr h="714433">
                <a:tc>
                  <a:txBody>
                    <a:bodyPr/>
                    <a:lstStyle/>
                    <a:p>
                      <a:r>
                        <a:rPr lang="en-US" dirty="0" smtClean="0"/>
                        <a:t>Website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</a:tr>
              <a:tr h="714433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Microblog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</a:tr>
              <a:tr h="714433">
                <a:tc>
                  <a:txBody>
                    <a:bodyPr/>
                    <a:lstStyle/>
                    <a:p>
                      <a:r>
                        <a:rPr lang="en-US" dirty="0" smtClean="0"/>
                        <a:t>Journal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</a:tr>
              <a:tr h="714433">
                <a:tc>
                  <a:txBody>
                    <a:bodyPr/>
                    <a:lstStyle/>
                    <a:p>
                      <a:r>
                        <a:rPr lang="en-US" dirty="0" smtClean="0"/>
                        <a:t>Poster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Oval 7"/>
          <p:cNvSpPr/>
          <p:nvPr/>
        </p:nvSpPr>
        <p:spPr>
          <a:xfrm>
            <a:off x="3048000" y="3886200"/>
            <a:ext cx="609600" cy="4572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Oval 8"/>
          <p:cNvSpPr/>
          <p:nvPr/>
        </p:nvSpPr>
        <p:spPr>
          <a:xfrm>
            <a:off x="4267200" y="3886200"/>
            <a:ext cx="609600" cy="4572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Oval 9"/>
          <p:cNvSpPr/>
          <p:nvPr/>
        </p:nvSpPr>
        <p:spPr>
          <a:xfrm>
            <a:off x="4267200" y="5334000"/>
            <a:ext cx="609600" cy="4572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Oval 10"/>
          <p:cNvSpPr/>
          <p:nvPr/>
        </p:nvSpPr>
        <p:spPr>
          <a:xfrm>
            <a:off x="6629400" y="3886200"/>
            <a:ext cx="609600" cy="457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Oval 11"/>
          <p:cNvSpPr/>
          <p:nvPr/>
        </p:nvSpPr>
        <p:spPr>
          <a:xfrm>
            <a:off x="5410200" y="3886200"/>
            <a:ext cx="609600" cy="4572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Oval 12"/>
          <p:cNvSpPr/>
          <p:nvPr/>
        </p:nvSpPr>
        <p:spPr>
          <a:xfrm>
            <a:off x="3048000" y="4572000"/>
            <a:ext cx="609600" cy="4572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Oval 13"/>
          <p:cNvSpPr/>
          <p:nvPr/>
        </p:nvSpPr>
        <p:spPr>
          <a:xfrm>
            <a:off x="4267200" y="4572000"/>
            <a:ext cx="609600" cy="4572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Oval 14"/>
          <p:cNvSpPr/>
          <p:nvPr/>
        </p:nvSpPr>
        <p:spPr>
          <a:xfrm>
            <a:off x="3048000" y="6019800"/>
            <a:ext cx="609600" cy="4572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Oval 16"/>
          <p:cNvSpPr/>
          <p:nvPr/>
        </p:nvSpPr>
        <p:spPr>
          <a:xfrm>
            <a:off x="5410200" y="4572000"/>
            <a:ext cx="609600" cy="4572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Oval 17"/>
          <p:cNvSpPr/>
          <p:nvPr/>
        </p:nvSpPr>
        <p:spPr>
          <a:xfrm>
            <a:off x="3048000" y="5257800"/>
            <a:ext cx="609600" cy="457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Oval 18"/>
          <p:cNvSpPr/>
          <p:nvPr/>
        </p:nvSpPr>
        <p:spPr>
          <a:xfrm>
            <a:off x="6629400" y="4572000"/>
            <a:ext cx="609600" cy="457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Oval 19"/>
          <p:cNvSpPr/>
          <p:nvPr/>
        </p:nvSpPr>
        <p:spPr>
          <a:xfrm>
            <a:off x="6629400" y="5257800"/>
            <a:ext cx="609600" cy="4572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Oval 20"/>
          <p:cNvSpPr/>
          <p:nvPr/>
        </p:nvSpPr>
        <p:spPr>
          <a:xfrm>
            <a:off x="4267200" y="5943600"/>
            <a:ext cx="609600" cy="4572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Oval 21"/>
          <p:cNvSpPr/>
          <p:nvPr/>
        </p:nvSpPr>
        <p:spPr>
          <a:xfrm>
            <a:off x="5410200" y="5257800"/>
            <a:ext cx="609600" cy="4572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Oval 22"/>
          <p:cNvSpPr/>
          <p:nvPr/>
        </p:nvSpPr>
        <p:spPr>
          <a:xfrm>
            <a:off x="6629400" y="5943600"/>
            <a:ext cx="609600" cy="4572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Oval 23"/>
          <p:cNvSpPr/>
          <p:nvPr/>
        </p:nvSpPr>
        <p:spPr>
          <a:xfrm>
            <a:off x="5410200" y="6019800"/>
            <a:ext cx="609600" cy="4572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b="1" dirty="0" smtClean="0">
                <a:solidFill>
                  <a:srgbClr val="C00000"/>
                </a:solidFill>
              </a:rPr>
              <a:t>Conclusion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CN" b="1" dirty="0"/>
              <a:t>Sum up</a:t>
            </a:r>
            <a:endParaRPr lang="en-US" altLang="zh-CN" dirty="0"/>
          </a:p>
          <a:p>
            <a:r>
              <a:rPr lang="en-US" altLang="zh-CN" b="1" dirty="0"/>
              <a:t>(Give recommendations if appropriate)</a:t>
            </a:r>
            <a:endParaRPr lang="en-US" altLang="zh-CN" dirty="0"/>
          </a:p>
          <a:p>
            <a:r>
              <a:rPr lang="en-US" altLang="zh-CN" b="1" dirty="0"/>
              <a:t>Thank your audience</a:t>
            </a:r>
            <a:endParaRPr lang="en-US" altLang="zh-CN" dirty="0"/>
          </a:p>
          <a:p>
            <a:r>
              <a:rPr lang="en-US" altLang="zh-CN" b="1" dirty="0"/>
              <a:t>Invite questions</a:t>
            </a:r>
            <a:endParaRPr lang="en-US" altLang="zh-CN" dirty="0"/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41" y="381000"/>
            <a:ext cx="8725473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Findings</a:t>
            </a:r>
            <a:endParaRPr lang="en-CA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514350" indent="-514350"/>
            <a:r>
              <a:rPr lang="en-US" sz="3600" dirty="0" smtClean="0"/>
              <a:t>Set the stage for each findings by defining terms that might be unknown</a:t>
            </a:r>
            <a:endParaRPr lang="en-US" sz="3600" dirty="0" smtClean="0"/>
          </a:p>
          <a:p>
            <a:pPr marL="514350" indent="-514350"/>
            <a:r>
              <a:rPr lang="en-US" sz="3600" dirty="0" smtClean="0"/>
              <a:t>Give the audience a general idea of the number of options that might be available under each option</a:t>
            </a:r>
            <a:endParaRPr lang="en-US" sz="3600" dirty="0" smtClean="0"/>
          </a:p>
          <a:p>
            <a:pPr marL="514350" indent="-514350"/>
            <a:r>
              <a:rPr lang="en-US" sz="3600" dirty="0" smtClean="0"/>
              <a:t>Use PP slides for details if necessary to effectiveness of presentation, but DO NOT READ slide to audience</a:t>
            </a:r>
            <a:endParaRPr lang="en-US" sz="3600" dirty="0" smtClean="0"/>
          </a:p>
          <a:p>
            <a:pPr marL="514350" indent="-514350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Recommendations</a:t>
            </a:r>
            <a:endParaRPr lang="en-CA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295400"/>
            <a:ext cx="8229600" cy="4906963"/>
          </a:xfrm>
        </p:spPr>
        <p:txBody>
          <a:bodyPr>
            <a:normAutofit/>
          </a:bodyPr>
          <a:lstStyle/>
          <a:p>
            <a:pPr marL="514350" indent="-514350"/>
            <a:r>
              <a:rPr lang="en-US" sz="3200" dirty="0" smtClean="0"/>
              <a:t>Follow same order as finding for describing relative merit of options</a:t>
            </a:r>
            <a:endParaRPr lang="en-US" sz="3200" dirty="0" smtClean="0"/>
          </a:p>
          <a:p>
            <a:pPr marL="514350" indent="-514350"/>
            <a:r>
              <a:rPr lang="en-US" sz="3200" dirty="0" smtClean="0"/>
              <a:t>Use bullet format for recommendations</a:t>
            </a:r>
            <a:endParaRPr lang="en-US" sz="3200" dirty="0" smtClean="0"/>
          </a:p>
          <a:p>
            <a:pPr marL="514350" indent="-514350"/>
            <a:r>
              <a:rPr lang="en-US" sz="3200" dirty="0" smtClean="0"/>
              <a:t>Conclude presentation by opening the floor for questions</a:t>
            </a:r>
            <a:endParaRPr lang="en-US" sz="3200" dirty="0" smtClean="0"/>
          </a:p>
          <a:p>
            <a:pPr marL="514350" indent="-514350"/>
            <a:r>
              <a:rPr lang="en-US" sz="3200" dirty="0" smtClean="0"/>
              <a:t>Leave recommendation slide up during discussion</a:t>
            </a:r>
            <a:endParaRPr lang="en-US" sz="3200" dirty="0" smtClean="0"/>
          </a:p>
          <a:p>
            <a:pPr marL="514350" indent="-514350"/>
            <a:r>
              <a:rPr lang="en-US" sz="3200" dirty="0" smtClean="0"/>
              <a:t>Have matrix with all data and Reference Page available if asked specific question</a:t>
            </a:r>
            <a:endParaRPr lang="en-US" sz="3200" dirty="0" smtClean="0"/>
          </a:p>
          <a:p>
            <a:pPr marL="514350" indent="-514350"/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/>
            <a:r>
              <a:rPr lang="en-AU" b="1" dirty="0" smtClean="0">
                <a:solidFill>
                  <a:srgbClr val="C00000"/>
                </a:solidFill>
              </a:rPr>
              <a:t>The four keys to improve your BP</a:t>
            </a:r>
            <a:endParaRPr lang="en-AU" b="1" dirty="0" smtClean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28625" y="1928813"/>
            <a:ext cx="8229600" cy="3328987"/>
          </a:xfrm>
        </p:spPr>
        <p:txBody>
          <a:bodyPr>
            <a:normAutofit/>
          </a:bodyPr>
          <a:lstStyle/>
          <a:p>
            <a:pPr marL="514350" indent="-514350">
              <a:buFont typeface="Tw Cen MT" panose="020B0602020104020603" pitchFamily="34" charset="0"/>
              <a:buAutoNum type="arabicPeriod"/>
            </a:pPr>
            <a:r>
              <a:rPr lang="en-AU" sz="3600" dirty="0" smtClean="0"/>
              <a:t>Give the audience a reason why they should be interested</a:t>
            </a:r>
            <a:endParaRPr lang="en-AU" sz="3600" dirty="0" smtClean="0"/>
          </a:p>
          <a:p>
            <a:pPr marL="514350" indent="-514350">
              <a:buFont typeface="Tw Cen MT" panose="020B0602020104020603" pitchFamily="34" charset="0"/>
              <a:buAutoNum type="arabicPeriod"/>
            </a:pPr>
            <a:r>
              <a:rPr lang="en-AU" sz="3600" dirty="0" smtClean="0"/>
              <a:t>Follow a clear structure</a:t>
            </a:r>
            <a:endParaRPr lang="en-AU" sz="3600" dirty="0" smtClean="0"/>
          </a:p>
          <a:p>
            <a:pPr marL="514350" indent="-514350">
              <a:buFont typeface="Tw Cen MT" panose="020B0602020104020603" pitchFamily="34" charset="0"/>
              <a:buAutoNum type="arabicPeriod"/>
            </a:pPr>
            <a:r>
              <a:rPr lang="en-AU" sz="3600" dirty="0" smtClean="0"/>
              <a:t>Maintain eye contact / forget the notes !</a:t>
            </a:r>
            <a:endParaRPr lang="en-AU" sz="3600" dirty="0" smtClean="0"/>
          </a:p>
          <a:p>
            <a:pPr marL="514350" indent="-514350">
              <a:buFont typeface="Tw Cen MT" panose="020B0602020104020603" pitchFamily="34" charset="0"/>
              <a:buAutoNum type="arabicPeriod"/>
            </a:pPr>
            <a:r>
              <a:rPr lang="en-AU" sz="3600" dirty="0" smtClean="0"/>
              <a:t>Stick to the time limit</a:t>
            </a:r>
            <a:endParaRPr lang="en-AU" sz="3600" dirty="0" smtClean="0"/>
          </a:p>
          <a:p>
            <a:pPr marL="514350" indent="-514350"/>
            <a:endParaRPr lang="en-A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AU" b="1" dirty="0" smtClean="0">
                <a:solidFill>
                  <a:srgbClr val="C00000"/>
                </a:solidFill>
              </a:rPr>
              <a:t>1.  </a:t>
            </a:r>
            <a:r>
              <a:rPr lang="en-AU" dirty="0" smtClean="0">
                <a:solidFill>
                  <a:srgbClr val="C00000"/>
                </a:solidFill>
              </a:rPr>
              <a:t>Give a reason why the audience should be interested</a:t>
            </a:r>
            <a:endParaRPr lang="en-AU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14375" y="1571625"/>
            <a:ext cx="8215313" cy="3482975"/>
          </a:xfrm>
        </p:spPr>
        <p:txBody>
          <a:bodyPr>
            <a:normAutofit lnSpcReduction="10000"/>
          </a:bodyPr>
          <a:lstStyle/>
          <a:p>
            <a:pPr>
              <a:lnSpc>
                <a:spcPct val="140000"/>
              </a:lnSpc>
            </a:pPr>
            <a:r>
              <a:rPr lang="en-AU" sz="3200" dirty="0" smtClean="0"/>
              <a:t>You are doing the presentation for a reason – you want to convey something</a:t>
            </a:r>
            <a:endParaRPr lang="en-AU" sz="3200" dirty="0" smtClean="0"/>
          </a:p>
          <a:p>
            <a:pPr>
              <a:lnSpc>
                <a:spcPct val="140000"/>
              </a:lnSpc>
            </a:pPr>
            <a:r>
              <a:rPr lang="en-AU" sz="3200" dirty="0" smtClean="0"/>
              <a:t>So you want the audience to pay attention</a:t>
            </a:r>
            <a:endParaRPr lang="en-AU" sz="3200" dirty="0" smtClean="0"/>
          </a:p>
          <a:p>
            <a:pPr>
              <a:lnSpc>
                <a:spcPct val="140000"/>
              </a:lnSpc>
            </a:pPr>
            <a:r>
              <a:rPr lang="en-AU" sz="3200" dirty="0" smtClean="0"/>
              <a:t>So you need to give a reason – </a:t>
            </a:r>
            <a:br>
              <a:rPr lang="en-AU" sz="3200" dirty="0" smtClean="0"/>
            </a:br>
            <a:r>
              <a:rPr lang="en-AU" sz="3200" dirty="0" smtClean="0"/>
              <a:t>“what’s in it for me ?”</a:t>
            </a:r>
            <a:endParaRPr lang="en-AU" sz="3200" dirty="0" smtClean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AU" dirty="0" smtClean="0"/>
          </a:p>
        </p:txBody>
      </p:sp>
      <p:pic>
        <p:nvPicPr>
          <p:cNvPr id="11268" name="Picture 2" descr="http://www.oatmealtraining.co.uk/assets/ppt4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0" y="4429125"/>
            <a:ext cx="2952750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3071813" y="5214938"/>
            <a:ext cx="27860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AU" dirty="0">
                <a:latin typeface="Tw Cen MT" panose="020B0602020104020603" pitchFamily="34" charset="0"/>
              </a:rPr>
              <a:t>“today we’re going to explain </a:t>
            </a:r>
            <a:br>
              <a:rPr lang="en-AU" dirty="0">
                <a:latin typeface="Tw Cen MT" panose="020B0602020104020603" pitchFamily="34" charset="0"/>
              </a:rPr>
            </a:br>
            <a:r>
              <a:rPr lang="en-AU" dirty="0">
                <a:latin typeface="Tw Cen MT" panose="020B0602020104020603" pitchFamily="34" charset="0"/>
              </a:rPr>
              <a:t>Motorola’s success with the </a:t>
            </a:r>
            <a:r>
              <a:rPr lang="en-AU" dirty="0" err="1">
                <a:latin typeface="Tw Cen MT" panose="020B0602020104020603" pitchFamily="34" charset="0"/>
              </a:rPr>
              <a:t>Razr</a:t>
            </a:r>
            <a:r>
              <a:rPr lang="en-AU" dirty="0">
                <a:latin typeface="Tw Cen MT" panose="020B0602020104020603" pitchFamily="34" charset="0"/>
              </a:rPr>
              <a:t>……”  </a:t>
            </a:r>
            <a:endParaRPr lang="en-AU" dirty="0">
              <a:latin typeface="Tw Cen MT" panose="020B06020201040206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AU" b="1" dirty="0" smtClean="0">
                <a:solidFill>
                  <a:srgbClr val="C00000"/>
                </a:solidFill>
              </a:rPr>
              <a:t>2.  </a:t>
            </a:r>
            <a:r>
              <a:rPr lang="en-AU" dirty="0" smtClean="0">
                <a:solidFill>
                  <a:srgbClr val="C00000"/>
                </a:solidFill>
              </a:rPr>
              <a:t>Follow a clear structure</a:t>
            </a:r>
            <a:endParaRPr lang="en-AU" dirty="0" smtClean="0">
              <a:solidFill>
                <a:srgbClr val="C00000"/>
              </a:solidFill>
            </a:endParaRPr>
          </a:p>
        </p:txBody>
      </p:sp>
      <p:sp>
        <p:nvSpPr>
          <p:cNvPr id="12291" name="Content Placeholder 2"/>
          <p:cNvSpPr>
            <a:spLocks noGrp="1"/>
          </p:cNvSpPr>
          <p:nvPr>
            <p:ph sz="quarter" idx="1"/>
          </p:nvPr>
        </p:nvSpPr>
        <p:spPr>
          <a:xfrm>
            <a:off x="428625" y="1714500"/>
            <a:ext cx="5643563" cy="4857750"/>
          </a:xfrm>
        </p:spPr>
        <p:txBody>
          <a:bodyPr>
            <a:normAutofit/>
          </a:bodyPr>
          <a:lstStyle/>
          <a:p>
            <a:r>
              <a:rPr lang="en-AU" sz="3200" dirty="0" smtClean="0"/>
              <a:t>Remember the audience have limited attention span</a:t>
            </a:r>
            <a:endParaRPr lang="en-AU" sz="3200" dirty="0" smtClean="0"/>
          </a:p>
          <a:p>
            <a:r>
              <a:rPr lang="en-AU" sz="3200" dirty="0" smtClean="0"/>
              <a:t>They lose track of where you are up to</a:t>
            </a:r>
            <a:endParaRPr lang="en-AU" sz="3200" dirty="0" smtClean="0"/>
          </a:p>
          <a:p>
            <a:r>
              <a:rPr lang="en-AU" sz="3200" dirty="0" smtClean="0"/>
              <a:t>So “signpost”, and ideally you conclude each part of the presentation verbally</a:t>
            </a:r>
            <a:endParaRPr lang="en-AU" sz="3200" dirty="0" smtClean="0"/>
          </a:p>
        </p:txBody>
      </p:sp>
      <p:pic>
        <p:nvPicPr>
          <p:cNvPr id="12292" name="Picture 2" descr="http://upload.wikimedia.org/wikipedia/en/thumb/2/22/Nevada_State_Highway_Signposts_Carson_Range.jpg/300px-Nevada_State_Highway_Signposts_Carson_Range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2571750"/>
            <a:ext cx="28575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4300" smtClean="0">
                <a:ea typeface="宋体" panose="02010600030101010101" pitchFamily="2" charset="-122"/>
              </a:rPr>
              <a:t>Types of Presentations</a:t>
            </a:r>
            <a:endParaRPr lang="en-US" altLang="zh-CN" sz="4300" smtClean="0">
              <a:ea typeface="宋体" panose="02010600030101010101" pitchFamily="2" charset="-122"/>
            </a:endParaRPr>
          </a:p>
        </p:txBody>
      </p:sp>
      <p:grpSp>
        <p:nvGrpSpPr>
          <p:cNvPr id="5123" name="Group 3"/>
          <p:cNvGrpSpPr/>
          <p:nvPr/>
        </p:nvGrpSpPr>
        <p:grpSpPr bwMode="auto">
          <a:xfrm>
            <a:off x="1104900" y="1876425"/>
            <a:ext cx="1619250" cy="3605213"/>
            <a:chOff x="677" y="998"/>
            <a:chExt cx="939" cy="2271"/>
          </a:xfrm>
        </p:grpSpPr>
        <p:sp>
          <p:nvSpPr>
            <p:cNvPr id="5138" name="Freeform 4"/>
            <p:cNvSpPr/>
            <p:nvPr/>
          </p:nvSpPr>
          <p:spPr bwMode="gray">
            <a:xfrm flipV="1">
              <a:off x="683" y="2087"/>
              <a:ext cx="933" cy="1182"/>
            </a:xfrm>
            <a:custGeom>
              <a:avLst/>
              <a:gdLst>
                <a:gd name="T0" fmla="*/ 118 w 933"/>
                <a:gd name="T1" fmla="*/ 1044 h 1182"/>
                <a:gd name="T2" fmla="*/ 128 w 933"/>
                <a:gd name="T3" fmla="*/ 340 h 1182"/>
                <a:gd name="T4" fmla="*/ 264 w 933"/>
                <a:gd name="T5" fmla="*/ 210 h 1182"/>
                <a:gd name="T6" fmla="*/ 720 w 933"/>
                <a:gd name="T7" fmla="*/ 202 h 1182"/>
                <a:gd name="T8" fmla="*/ 720 w 933"/>
                <a:gd name="T9" fmla="*/ 320 h 1182"/>
                <a:gd name="T10" fmla="*/ 933 w 933"/>
                <a:gd name="T11" fmla="*/ 153 h 1182"/>
                <a:gd name="T12" fmla="*/ 712 w 933"/>
                <a:gd name="T13" fmla="*/ 0 h 1182"/>
                <a:gd name="T14" fmla="*/ 714 w 933"/>
                <a:gd name="T15" fmla="*/ 92 h 1182"/>
                <a:gd name="T16" fmla="*/ 234 w 933"/>
                <a:gd name="T17" fmla="*/ 94 h 1182"/>
                <a:gd name="T18" fmla="*/ 0 w 933"/>
                <a:gd name="T19" fmla="*/ 298 h 1182"/>
                <a:gd name="T20" fmla="*/ 0 w 933"/>
                <a:gd name="T21" fmla="*/ 1058 h 1182"/>
                <a:gd name="T22" fmla="*/ 118 w 933"/>
                <a:gd name="T23" fmla="*/ 1044 h 118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33"/>
                <a:gd name="T37" fmla="*/ 0 h 1182"/>
                <a:gd name="T38" fmla="*/ 933 w 933"/>
                <a:gd name="T39" fmla="*/ 1182 h 118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33" h="1182">
                  <a:moveTo>
                    <a:pt x="118" y="1044"/>
                  </a:moveTo>
                  <a:lnTo>
                    <a:pt x="128" y="340"/>
                  </a:lnTo>
                  <a:cubicBezTo>
                    <a:pt x="134" y="214"/>
                    <a:pt x="182" y="212"/>
                    <a:pt x="264" y="210"/>
                  </a:cubicBezTo>
                  <a:lnTo>
                    <a:pt x="720" y="202"/>
                  </a:lnTo>
                  <a:lnTo>
                    <a:pt x="720" y="320"/>
                  </a:lnTo>
                  <a:lnTo>
                    <a:pt x="933" y="153"/>
                  </a:lnTo>
                  <a:lnTo>
                    <a:pt x="712" y="0"/>
                  </a:lnTo>
                  <a:lnTo>
                    <a:pt x="714" y="92"/>
                  </a:lnTo>
                  <a:cubicBezTo>
                    <a:pt x="714" y="92"/>
                    <a:pt x="406" y="94"/>
                    <a:pt x="234" y="94"/>
                  </a:cubicBezTo>
                  <a:cubicBezTo>
                    <a:pt x="60" y="96"/>
                    <a:pt x="2" y="156"/>
                    <a:pt x="0" y="298"/>
                  </a:cubicBezTo>
                  <a:lnTo>
                    <a:pt x="0" y="1058"/>
                  </a:lnTo>
                  <a:cubicBezTo>
                    <a:pt x="20" y="1182"/>
                    <a:pt x="93" y="1170"/>
                    <a:pt x="118" y="10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39" name="Freeform 6"/>
            <p:cNvSpPr/>
            <p:nvPr/>
          </p:nvSpPr>
          <p:spPr bwMode="gray">
            <a:xfrm>
              <a:off x="677" y="998"/>
              <a:ext cx="933" cy="1182"/>
            </a:xfrm>
            <a:custGeom>
              <a:avLst/>
              <a:gdLst>
                <a:gd name="T0" fmla="*/ 118 w 933"/>
                <a:gd name="T1" fmla="*/ 1044 h 1182"/>
                <a:gd name="T2" fmla="*/ 128 w 933"/>
                <a:gd name="T3" fmla="*/ 340 h 1182"/>
                <a:gd name="T4" fmla="*/ 264 w 933"/>
                <a:gd name="T5" fmla="*/ 210 h 1182"/>
                <a:gd name="T6" fmla="*/ 720 w 933"/>
                <a:gd name="T7" fmla="*/ 202 h 1182"/>
                <a:gd name="T8" fmla="*/ 720 w 933"/>
                <a:gd name="T9" fmla="*/ 320 h 1182"/>
                <a:gd name="T10" fmla="*/ 933 w 933"/>
                <a:gd name="T11" fmla="*/ 153 h 1182"/>
                <a:gd name="T12" fmla="*/ 712 w 933"/>
                <a:gd name="T13" fmla="*/ 0 h 1182"/>
                <a:gd name="T14" fmla="*/ 714 w 933"/>
                <a:gd name="T15" fmla="*/ 92 h 1182"/>
                <a:gd name="T16" fmla="*/ 234 w 933"/>
                <a:gd name="T17" fmla="*/ 94 h 1182"/>
                <a:gd name="T18" fmla="*/ 0 w 933"/>
                <a:gd name="T19" fmla="*/ 298 h 1182"/>
                <a:gd name="T20" fmla="*/ 0 w 933"/>
                <a:gd name="T21" fmla="*/ 1058 h 1182"/>
                <a:gd name="T22" fmla="*/ 118 w 933"/>
                <a:gd name="T23" fmla="*/ 1044 h 118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33"/>
                <a:gd name="T37" fmla="*/ 0 h 1182"/>
                <a:gd name="T38" fmla="*/ 933 w 933"/>
                <a:gd name="T39" fmla="*/ 1182 h 118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33" h="1182">
                  <a:moveTo>
                    <a:pt x="118" y="1044"/>
                  </a:moveTo>
                  <a:lnTo>
                    <a:pt x="128" y="340"/>
                  </a:lnTo>
                  <a:cubicBezTo>
                    <a:pt x="134" y="214"/>
                    <a:pt x="182" y="212"/>
                    <a:pt x="264" y="210"/>
                  </a:cubicBezTo>
                  <a:lnTo>
                    <a:pt x="720" y="202"/>
                  </a:lnTo>
                  <a:lnTo>
                    <a:pt x="720" y="320"/>
                  </a:lnTo>
                  <a:lnTo>
                    <a:pt x="933" y="153"/>
                  </a:lnTo>
                  <a:lnTo>
                    <a:pt x="712" y="0"/>
                  </a:lnTo>
                  <a:lnTo>
                    <a:pt x="714" y="92"/>
                  </a:lnTo>
                  <a:cubicBezTo>
                    <a:pt x="714" y="92"/>
                    <a:pt x="406" y="94"/>
                    <a:pt x="234" y="94"/>
                  </a:cubicBezTo>
                  <a:cubicBezTo>
                    <a:pt x="60" y="96"/>
                    <a:pt x="2" y="156"/>
                    <a:pt x="0" y="298"/>
                  </a:cubicBezTo>
                  <a:lnTo>
                    <a:pt x="0" y="1058"/>
                  </a:lnTo>
                  <a:cubicBezTo>
                    <a:pt x="20" y="1182"/>
                    <a:pt x="93" y="1170"/>
                    <a:pt x="118" y="10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5124" name="AutoShape 8"/>
          <p:cNvSpPr>
            <a:spLocks noChangeArrowheads="1"/>
          </p:cNvSpPr>
          <p:nvPr/>
        </p:nvSpPr>
        <p:spPr bwMode="gray">
          <a:xfrm>
            <a:off x="4287838" y="3476625"/>
            <a:ext cx="376237" cy="344488"/>
          </a:xfrm>
          <a:prstGeom prst="rightArrow">
            <a:avLst>
              <a:gd name="adj1" fmla="val 50000"/>
              <a:gd name="adj2" fmla="val 45507"/>
            </a:avLst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225" name="AutoShape 9"/>
          <p:cNvSpPr>
            <a:spLocks noChangeArrowheads="1"/>
          </p:cNvSpPr>
          <p:nvPr/>
        </p:nvSpPr>
        <p:spPr bwMode="ltGray">
          <a:xfrm>
            <a:off x="4714875" y="4143375"/>
            <a:ext cx="4154488" cy="1724025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 w="6350" algn="ctr">
            <a:noFill/>
            <a:prstDash val="sysDot"/>
            <a:rou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 b="1"/>
          </a:p>
        </p:txBody>
      </p:sp>
      <p:sp>
        <p:nvSpPr>
          <p:cNvPr id="5126" name="AutoShape 10"/>
          <p:cNvSpPr>
            <a:spLocks noChangeArrowheads="1"/>
          </p:cNvSpPr>
          <p:nvPr/>
        </p:nvSpPr>
        <p:spPr bwMode="gray">
          <a:xfrm>
            <a:off x="4260850" y="5018088"/>
            <a:ext cx="376238" cy="347662"/>
          </a:xfrm>
          <a:prstGeom prst="rightArrow">
            <a:avLst>
              <a:gd name="adj1" fmla="val 50000"/>
              <a:gd name="adj2" fmla="val 45091"/>
            </a:avLst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227" name="AutoShape 11"/>
          <p:cNvSpPr>
            <a:spLocks noChangeArrowheads="1"/>
          </p:cNvSpPr>
          <p:nvPr/>
        </p:nvSpPr>
        <p:spPr bwMode="gray">
          <a:xfrm>
            <a:off x="4572000" y="1500188"/>
            <a:ext cx="4214813" cy="2108200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hlink">
                  <a:alpha val="80000"/>
                </a:schemeClr>
              </a:gs>
              <a:gs pos="100000">
                <a:schemeClr val="hlink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 w="6350" algn="ctr">
            <a:noFill/>
            <a:prstDash val="sysDot"/>
            <a:rou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altLang="zh-CN" sz="2800" b="1" i="1" u="sng" dirty="0">
                <a:ea typeface="+mn-ea"/>
              </a:rPr>
              <a:t>Sales Presentations</a:t>
            </a:r>
            <a:endParaRPr lang="en-US" altLang="zh-CN" sz="2800" b="1" i="1" u="sng" dirty="0">
              <a:ea typeface="+mn-ea"/>
            </a:endParaRPr>
          </a:p>
          <a:p>
            <a:pPr>
              <a:defRPr/>
            </a:pPr>
            <a:r>
              <a:rPr lang="en-US" altLang="zh-CN" sz="2800" b="1" i="1" u="sng" dirty="0">
                <a:ea typeface="+mn-ea"/>
              </a:rPr>
              <a:t>Motivation Presentations</a:t>
            </a:r>
            <a:endParaRPr lang="en-US" altLang="zh-CN" sz="2800" b="1" i="1" u="sng" dirty="0">
              <a:ea typeface="+mn-ea"/>
            </a:endParaRPr>
          </a:p>
        </p:txBody>
      </p:sp>
      <p:sp>
        <p:nvSpPr>
          <p:cNvPr id="5128" name="AutoShape 12"/>
          <p:cNvSpPr>
            <a:spLocks noChangeArrowheads="1"/>
          </p:cNvSpPr>
          <p:nvPr/>
        </p:nvSpPr>
        <p:spPr bwMode="gray">
          <a:xfrm>
            <a:off x="4268788" y="1981200"/>
            <a:ext cx="376237" cy="344488"/>
          </a:xfrm>
          <a:prstGeom prst="rightArrow">
            <a:avLst>
              <a:gd name="adj1" fmla="val 50000"/>
              <a:gd name="adj2" fmla="val 45507"/>
            </a:avLst>
          </a:pr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229" name="AutoShape 13"/>
          <p:cNvSpPr>
            <a:spLocks noChangeArrowheads="1"/>
          </p:cNvSpPr>
          <p:nvPr/>
        </p:nvSpPr>
        <p:spPr bwMode="gray">
          <a:xfrm>
            <a:off x="2643188" y="1519238"/>
            <a:ext cx="1811337" cy="1298575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9230" name="Freeform 14"/>
          <p:cNvSpPr/>
          <p:nvPr/>
        </p:nvSpPr>
        <p:spPr bwMode="gray">
          <a:xfrm>
            <a:off x="2889250" y="1584325"/>
            <a:ext cx="811213" cy="649288"/>
          </a:xfrm>
          <a:custGeom>
            <a:avLst/>
            <a:gdLst/>
            <a:ahLst/>
            <a:cxnLst>
              <a:cxn ang="0">
                <a:pos x="118" y="0"/>
              </a:cxn>
              <a:cxn ang="0">
                <a:pos x="0" y="118"/>
              </a:cxn>
              <a:cxn ang="0">
                <a:pos x="0" y="589"/>
              </a:cxn>
              <a:cxn ang="0">
                <a:pos x="161" y="174"/>
              </a:cxn>
              <a:cxn ang="0">
                <a:pos x="589" y="0"/>
              </a:cxn>
              <a:cxn ang="0">
                <a:pos x="118" y="0"/>
              </a:cxn>
            </a:cxnLst>
            <a:rect l="0" t="0" r="r" b="b"/>
            <a:pathLst>
              <a:path w="596" h="598"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lnTo>
                  <a:pt x="0" y="589"/>
                </a:lnTo>
                <a:cubicBezTo>
                  <a:pt x="27" y="598"/>
                  <a:pt x="12" y="309"/>
                  <a:pt x="161" y="174"/>
                </a:cubicBezTo>
                <a:cubicBezTo>
                  <a:pt x="310" y="39"/>
                  <a:pt x="596" y="29"/>
                  <a:pt x="589" y="0"/>
                </a:cubicBezTo>
                <a:lnTo>
                  <a:pt x="118" y="0"/>
                </a:lnTo>
                <a:close/>
              </a:path>
            </a:pathLst>
          </a:custGeom>
          <a:gradFill rotWithShape="1">
            <a:gsLst>
              <a:gs pos="0">
                <a:schemeClr val="hlink">
                  <a:gamma/>
                  <a:tint val="48627"/>
                  <a:invGamma/>
                </a:schemeClr>
              </a:gs>
              <a:gs pos="50000">
                <a:schemeClr val="hlink">
                  <a:alpha val="0"/>
                </a:schemeClr>
              </a:gs>
              <a:gs pos="100000">
                <a:schemeClr val="hlink">
                  <a:gamma/>
                  <a:tint val="48627"/>
                  <a:invGamma/>
                </a:schemeClr>
              </a:gs>
            </a:gsLst>
            <a:lin ang="2700000" scaled="1"/>
          </a:gradFill>
          <a:ln w="0">
            <a:noFill/>
            <a:prstDash val="solid"/>
            <a:rou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233" name="AutoShape 17"/>
          <p:cNvSpPr>
            <a:spLocks noChangeArrowheads="1"/>
          </p:cNvSpPr>
          <p:nvPr/>
        </p:nvSpPr>
        <p:spPr bwMode="gray">
          <a:xfrm>
            <a:off x="2643188" y="4543425"/>
            <a:ext cx="1928812" cy="1298575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9234" name="Freeform 18"/>
          <p:cNvSpPr/>
          <p:nvPr/>
        </p:nvSpPr>
        <p:spPr bwMode="gray">
          <a:xfrm>
            <a:off x="2873375" y="4598988"/>
            <a:ext cx="811213" cy="649287"/>
          </a:xfrm>
          <a:custGeom>
            <a:avLst/>
            <a:gdLst/>
            <a:ahLst/>
            <a:cxnLst>
              <a:cxn ang="0">
                <a:pos x="118" y="0"/>
              </a:cxn>
              <a:cxn ang="0">
                <a:pos x="0" y="118"/>
              </a:cxn>
              <a:cxn ang="0">
                <a:pos x="0" y="589"/>
              </a:cxn>
              <a:cxn ang="0">
                <a:pos x="161" y="174"/>
              </a:cxn>
              <a:cxn ang="0">
                <a:pos x="589" y="0"/>
              </a:cxn>
              <a:cxn ang="0">
                <a:pos x="118" y="0"/>
              </a:cxn>
            </a:cxnLst>
            <a:rect l="0" t="0" r="r" b="b"/>
            <a:pathLst>
              <a:path w="596" h="598"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lnTo>
                  <a:pt x="0" y="589"/>
                </a:lnTo>
                <a:cubicBezTo>
                  <a:pt x="27" y="598"/>
                  <a:pt x="12" y="309"/>
                  <a:pt x="161" y="174"/>
                </a:cubicBezTo>
                <a:cubicBezTo>
                  <a:pt x="310" y="39"/>
                  <a:pt x="596" y="29"/>
                  <a:pt x="589" y="0"/>
                </a:cubicBezTo>
                <a:lnTo>
                  <a:pt x="118" y="0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gamma/>
                  <a:tint val="48627"/>
                  <a:invGamma/>
                </a:schemeClr>
              </a:gs>
              <a:gs pos="50000">
                <a:schemeClr val="accent2">
                  <a:alpha val="0"/>
                </a:schemeClr>
              </a:gs>
              <a:gs pos="100000">
                <a:schemeClr val="accent2">
                  <a:gamma/>
                  <a:tint val="48627"/>
                  <a:invGamma/>
                </a:schemeClr>
              </a:gs>
            </a:gsLst>
            <a:lin ang="2700000" scaled="1"/>
          </a:gradFill>
          <a:ln w="0">
            <a:noFill/>
            <a:prstDash val="solid"/>
            <a:rou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pic>
        <p:nvPicPr>
          <p:cNvPr id="5133" name="Picture 19" descr="YG_circle00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2695575"/>
            <a:ext cx="1882775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4" name="Text Box 20"/>
          <p:cNvSpPr txBox="1">
            <a:spLocks noChangeArrowheads="1"/>
          </p:cNvSpPr>
          <p:nvPr/>
        </p:nvSpPr>
        <p:spPr bwMode="black">
          <a:xfrm>
            <a:off x="4678363" y="1747838"/>
            <a:ext cx="39322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en-US" altLang="zh-CN" sz="1600">
              <a:solidFill>
                <a:srgbClr val="000000"/>
              </a:solidFill>
            </a:endParaRPr>
          </a:p>
        </p:txBody>
      </p:sp>
      <p:sp>
        <p:nvSpPr>
          <p:cNvPr id="5135" name="Text Box 22"/>
          <p:cNvSpPr txBox="1">
            <a:spLocks noChangeArrowheads="1"/>
          </p:cNvSpPr>
          <p:nvPr/>
        </p:nvSpPr>
        <p:spPr bwMode="black">
          <a:xfrm>
            <a:off x="4854575" y="4250013"/>
            <a:ext cx="393223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400" b="1" dirty="0" smtClean="0">
                <a:solidFill>
                  <a:srgbClr val="000000"/>
                </a:solidFill>
              </a:rPr>
              <a:t>Information Exchange Presentations</a:t>
            </a:r>
            <a:endParaRPr lang="en-US" altLang="zh-CN" sz="2400" b="1" dirty="0">
              <a:solidFill>
                <a:srgbClr val="000000"/>
              </a:solidFill>
            </a:endParaRPr>
          </a:p>
          <a:p>
            <a:r>
              <a:rPr lang="en-US" altLang="zh-CN" sz="2400" b="1" dirty="0">
                <a:solidFill>
                  <a:srgbClr val="000000"/>
                </a:solidFill>
              </a:rPr>
              <a:t>Training Presentations</a:t>
            </a:r>
            <a:endParaRPr lang="en-US" altLang="zh-CN" sz="2400" b="1" dirty="0">
              <a:solidFill>
                <a:srgbClr val="000000"/>
              </a:solidFill>
            </a:endParaRPr>
          </a:p>
        </p:txBody>
      </p:sp>
      <p:sp>
        <p:nvSpPr>
          <p:cNvPr id="5136" name="Text Box 24"/>
          <p:cNvSpPr txBox="1">
            <a:spLocks noChangeArrowheads="1"/>
          </p:cNvSpPr>
          <p:nvPr/>
        </p:nvSpPr>
        <p:spPr bwMode="white">
          <a:xfrm>
            <a:off x="2643188" y="1689100"/>
            <a:ext cx="183673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rgbClr val="FEFFFF"/>
                </a:solidFill>
              </a:rPr>
              <a:t> </a:t>
            </a:r>
            <a:r>
              <a:rPr lang="en-US" altLang="zh-CN" sz="2400" b="1" dirty="0"/>
              <a:t>Persuasive</a:t>
            </a:r>
            <a:endParaRPr lang="en-US" altLang="zh-CN" sz="2400" b="1" dirty="0"/>
          </a:p>
        </p:txBody>
      </p:sp>
      <p:sp>
        <p:nvSpPr>
          <p:cNvPr id="5137" name="Text Box 26"/>
          <p:cNvSpPr txBox="1">
            <a:spLocks noChangeArrowheads="1"/>
          </p:cNvSpPr>
          <p:nvPr/>
        </p:nvSpPr>
        <p:spPr bwMode="white">
          <a:xfrm>
            <a:off x="2628787" y="4651375"/>
            <a:ext cx="19081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chemeClr val="bg1"/>
                </a:solidFill>
              </a:rPr>
              <a:t> Informative</a:t>
            </a:r>
            <a:endParaRPr lang="en-US" altLang="zh-CN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AU" b="1" dirty="0" smtClean="0">
                <a:solidFill>
                  <a:srgbClr val="C00000"/>
                </a:solidFill>
              </a:rPr>
              <a:t>3.  </a:t>
            </a:r>
            <a:r>
              <a:rPr lang="en-AU" dirty="0" smtClean="0">
                <a:solidFill>
                  <a:srgbClr val="C00000"/>
                </a:solidFill>
              </a:rPr>
              <a:t>Maintain eye contact</a:t>
            </a:r>
            <a:endParaRPr lang="en-AU" dirty="0" smtClean="0">
              <a:solidFill>
                <a:srgbClr val="C00000"/>
              </a:solidFill>
            </a:endParaRPr>
          </a:p>
        </p:txBody>
      </p:sp>
      <p:sp>
        <p:nvSpPr>
          <p:cNvPr id="13315" name="Content Placeholder 2"/>
          <p:cNvSpPr>
            <a:spLocks noGrp="1"/>
          </p:cNvSpPr>
          <p:nvPr>
            <p:ph sz="quarter" idx="1"/>
          </p:nvPr>
        </p:nvSpPr>
        <p:spPr>
          <a:xfrm>
            <a:off x="285750" y="1714500"/>
            <a:ext cx="5143500" cy="4572000"/>
          </a:xfrm>
        </p:spPr>
        <p:txBody>
          <a:bodyPr>
            <a:noAutofit/>
          </a:bodyPr>
          <a:lstStyle/>
          <a:p>
            <a:r>
              <a:rPr lang="en-AU" sz="3200" dirty="0" smtClean="0"/>
              <a:t>Good eye contact suggests you are confident and that you have something worthwhile to say</a:t>
            </a:r>
            <a:endParaRPr lang="en-AU" sz="3200" dirty="0" smtClean="0"/>
          </a:p>
          <a:p>
            <a:r>
              <a:rPr lang="en-AU" sz="3200" dirty="0" smtClean="0"/>
              <a:t>It also helps the audience to maintain attention</a:t>
            </a:r>
            <a:endParaRPr lang="en-AU" sz="3200" dirty="0" smtClean="0"/>
          </a:p>
          <a:p>
            <a:r>
              <a:rPr lang="en-AU" sz="3200" dirty="0" smtClean="0"/>
              <a:t>Lose the notes – be a professional.  </a:t>
            </a:r>
            <a:br>
              <a:rPr lang="en-AU" sz="3200" dirty="0" smtClean="0"/>
            </a:br>
            <a:r>
              <a:rPr lang="en-AU" sz="3200" dirty="0" smtClean="0"/>
              <a:t>Occasional reference is okay but don’t stand and read !</a:t>
            </a:r>
            <a:endParaRPr lang="en-AU" sz="3200" dirty="0" smtClean="0"/>
          </a:p>
        </p:txBody>
      </p:sp>
      <p:pic>
        <p:nvPicPr>
          <p:cNvPr id="13316" name="Picture 2" descr="http://www.lifetimeeyecenter.com/picts/contact_lens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1785938"/>
            <a:ext cx="3276600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153400" cy="990600"/>
          </a:xfrm>
        </p:spPr>
        <p:txBody>
          <a:bodyPr/>
          <a:lstStyle/>
          <a:p>
            <a:r>
              <a:rPr lang="en-AU" b="1" smtClean="0">
                <a:solidFill>
                  <a:srgbClr val="C00000"/>
                </a:solidFill>
              </a:rPr>
              <a:t>4.  </a:t>
            </a:r>
            <a:r>
              <a:rPr lang="en-AU" smtClean="0">
                <a:solidFill>
                  <a:srgbClr val="C00000"/>
                </a:solidFill>
              </a:rPr>
              <a:t>Stick to the time limit</a:t>
            </a:r>
            <a:endParaRPr lang="en-AU" smtClean="0">
              <a:solidFill>
                <a:srgbClr val="C00000"/>
              </a:solidFill>
            </a:endParaRPr>
          </a:p>
        </p:txBody>
      </p:sp>
      <p:sp>
        <p:nvSpPr>
          <p:cNvPr id="14339" name="Content Placeholder 2"/>
          <p:cNvSpPr>
            <a:spLocks noGrp="1"/>
          </p:cNvSpPr>
          <p:nvPr>
            <p:ph sz="quarter" idx="1"/>
          </p:nvPr>
        </p:nvSpPr>
        <p:spPr>
          <a:xfrm>
            <a:off x="428625" y="1857375"/>
            <a:ext cx="5214938" cy="5000625"/>
          </a:xfrm>
        </p:spPr>
        <p:txBody>
          <a:bodyPr>
            <a:normAutofit/>
          </a:bodyPr>
          <a:lstStyle/>
          <a:p>
            <a:r>
              <a:rPr lang="en-AU" sz="3200" dirty="0" smtClean="0"/>
              <a:t>Audience loses interest if you go over your allotted time</a:t>
            </a:r>
            <a:endParaRPr lang="en-AU" sz="3200" dirty="0" smtClean="0"/>
          </a:p>
          <a:p>
            <a:r>
              <a:rPr lang="en-AU" sz="3200" dirty="0" smtClean="0"/>
              <a:t>A business audience will resent their time loss</a:t>
            </a:r>
            <a:endParaRPr lang="en-AU" sz="3200" dirty="0" smtClean="0"/>
          </a:p>
          <a:p>
            <a:r>
              <a:rPr lang="en-AU" sz="3200" dirty="0" smtClean="0"/>
              <a:t>Don’t have too many slides.  One slide per 2-3 minutes.  Don’t overload slides.</a:t>
            </a:r>
            <a:endParaRPr lang="en-AU" sz="3200" dirty="0" smtClean="0"/>
          </a:p>
          <a:p>
            <a:endParaRPr lang="en-AU" sz="3200" dirty="0" smtClean="0"/>
          </a:p>
        </p:txBody>
      </p:sp>
      <p:pic>
        <p:nvPicPr>
          <p:cNvPr id="14340" name="Picture 2" descr="http://www.optimizeinstitute.com/life/images/iStock_hourglass-sm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1500188"/>
            <a:ext cx="2857500" cy="535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AU" dirty="0" smtClean="0">
                <a:solidFill>
                  <a:srgbClr val="C00000"/>
                </a:solidFill>
              </a:rPr>
              <a:t>Conclusion</a:t>
            </a:r>
            <a:endParaRPr lang="en-AU" dirty="0" smtClean="0">
              <a:solidFill>
                <a:srgbClr val="C00000"/>
              </a:solidFill>
            </a:endParaRPr>
          </a:p>
        </p:txBody>
      </p:sp>
      <p:sp>
        <p:nvSpPr>
          <p:cNvPr id="15363" name="Content Placeholder 2"/>
          <p:cNvSpPr>
            <a:spLocks noGrp="1"/>
          </p:cNvSpPr>
          <p:nvPr>
            <p:ph sz="quarter" idx="1"/>
          </p:nvPr>
        </p:nvSpPr>
        <p:spPr>
          <a:xfrm>
            <a:off x="785813" y="2071688"/>
            <a:ext cx="7686675" cy="2757487"/>
          </a:xfrm>
        </p:spPr>
        <p:txBody>
          <a:bodyPr>
            <a:normAutofit/>
          </a:bodyPr>
          <a:lstStyle/>
          <a:p>
            <a:r>
              <a:rPr lang="en-AU" sz="3600" dirty="0" smtClean="0"/>
              <a:t>By following these four easy steps you can make a presentation with impact</a:t>
            </a:r>
            <a:endParaRPr lang="en-AU" sz="3600" dirty="0" smtClean="0"/>
          </a:p>
          <a:p>
            <a:r>
              <a:rPr lang="en-AU" sz="3600" dirty="0" smtClean="0"/>
              <a:t>Earn good marks …. But also get ahead in business</a:t>
            </a:r>
            <a:endParaRPr lang="en-AU" sz="3600" dirty="0" smtClean="0"/>
          </a:p>
        </p:txBody>
      </p:sp>
      <p:pic>
        <p:nvPicPr>
          <p:cNvPr id="15364" name="Picture 2" descr="http://z.hubpages.com/u/210160_f520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13" y="0"/>
            <a:ext cx="2643187" cy="226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4" descr="http://images2.cafemom.com/images/user/gallery/post_1492134_1223903306_m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29188"/>
            <a:ext cx="2571750" cy="192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CN" sz="3600" dirty="0"/>
              <a:t>In presentations, there is a golden rule about repetition:</a:t>
            </a:r>
            <a:endParaRPr lang="en-US" altLang="zh-CN" sz="3600" dirty="0"/>
          </a:p>
          <a:p>
            <a:r>
              <a:rPr lang="en-US" altLang="zh-CN" sz="2800" dirty="0">
                <a:solidFill>
                  <a:srgbClr val="002060"/>
                </a:solidFill>
              </a:rPr>
              <a:t>Say what you are going to say...</a:t>
            </a:r>
            <a:endParaRPr lang="en-US" altLang="zh-CN" sz="2800" dirty="0">
              <a:solidFill>
                <a:srgbClr val="002060"/>
              </a:solidFill>
            </a:endParaRPr>
          </a:p>
          <a:p>
            <a:r>
              <a:rPr lang="en-US" altLang="zh-CN" sz="2800" dirty="0">
                <a:solidFill>
                  <a:srgbClr val="002060"/>
                </a:solidFill>
              </a:rPr>
              <a:t>say it...</a:t>
            </a:r>
            <a:endParaRPr lang="en-US" altLang="zh-CN" sz="2800" dirty="0">
              <a:solidFill>
                <a:srgbClr val="002060"/>
              </a:solidFill>
            </a:endParaRPr>
          </a:p>
          <a:p>
            <a:r>
              <a:rPr lang="en-US" altLang="zh-CN" sz="2800" dirty="0">
                <a:solidFill>
                  <a:srgbClr val="002060"/>
                </a:solidFill>
              </a:rPr>
              <a:t>then say what you have just said.</a:t>
            </a:r>
            <a:endParaRPr lang="en-US" altLang="zh-CN" sz="2800" dirty="0">
              <a:solidFill>
                <a:srgbClr val="002060"/>
              </a:solidFill>
            </a:endParaRPr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Business Presentation structure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Title</a:t>
            </a:r>
            <a:endParaRPr lang="en-US" sz="3600" b="1" dirty="0" smtClean="0">
              <a:solidFill>
                <a:srgbClr val="0070C0"/>
              </a:solidFill>
            </a:endParaRPr>
          </a:p>
          <a:p>
            <a:r>
              <a:rPr lang="en-US" sz="3600" b="1" dirty="0" smtClean="0">
                <a:solidFill>
                  <a:srgbClr val="0070C0"/>
                </a:solidFill>
              </a:rPr>
              <a:t>Introduction</a:t>
            </a:r>
            <a:endParaRPr lang="en-US" sz="3600" b="1" dirty="0" smtClean="0">
              <a:solidFill>
                <a:srgbClr val="0070C0"/>
              </a:solidFill>
            </a:endParaRPr>
          </a:p>
          <a:p>
            <a:r>
              <a:rPr lang="en-US" sz="3600" b="1" dirty="0" smtClean="0">
                <a:solidFill>
                  <a:srgbClr val="0070C0"/>
                </a:solidFill>
              </a:rPr>
              <a:t>Purpose and Scope</a:t>
            </a:r>
            <a:endParaRPr lang="en-US" sz="3600" b="1" dirty="0" smtClean="0">
              <a:solidFill>
                <a:srgbClr val="0070C0"/>
              </a:solidFill>
            </a:endParaRPr>
          </a:p>
          <a:p>
            <a:r>
              <a:rPr lang="en-US" altLang="zh-CN" sz="3600" b="1" dirty="0">
                <a:solidFill>
                  <a:srgbClr val="0070C0"/>
                </a:solidFill>
              </a:rPr>
              <a:t>Analysis and Discussion</a:t>
            </a:r>
            <a:endParaRPr lang="en-US" altLang="zh-CN" sz="3600" b="1" dirty="0">
              <a:solidFill>
                <a:srgbClr val="0070C0"/>
              </a:solidFill>
            </a:endParaRPr>
          </a:p>
          <a:p>
            <a:r>
              <a:rPr lang="en-US" sz="3600" b="1" dirty="0" smtClean="0">
                <a:solidFill>
                  <a:srgbClr val="0070C0"/>
                </a:solidFill>
              </a:rPr>
              <a:t>Findings &amp; conclusion</a:t>
            </a:r>
            <a:endParaRPr lang="en-US" sz="3600" b="1" dirty="0" smtClean="0">
              <a:solidFill>
                <a:srgbClr val="0070C0"/>
              </a:solidFill>
            </a:endParaRPr>
          </a:p>
          <a:p>
            <a:r>
              <a:rPr lang="en-US" sz="3600" b="1" dirty="0" smtClean="0">
                <a:solidFill>
                  <a:srgbClr val="0070C0"/>
                </a:solidFill>
              </a:rPr>
              <a:t>Recommendations</a:t>
            </a:r>
            <a:endParaRPr lang="en-US" sz="3600" b="1" dirty="0" smtClean="0">
              <a:solidFill>
                <a:srgbClr val="0070C0"/>
              </a:solidFill>
            </a:endParaRPr>
          </a:p>
        </p:txBody>
      </p:sp>
      <p:sp>
        <p:nvSpPr>
          <p:cNvPr id="4" name="右大括号 3"/>
          <p:cNvSpPr/>
          <p:nvPr/>
        </p:nvSpPr>
        <p:spPr>
          <a:xfrm>
            <a:off x="5943600" y="2819400"/>
            <a:ext cx="838200" cy="914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629400" y="2971800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/>
              <a:t>body</a:t>
            </a:r>
            <a:endParaRPr lang="zh-CN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Title</a:t>
            </a:r>
            <a:endParaRPr lang="en-CA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/>
            <a:r>
              <a:rPr lang="en-US" sz="3200" dirty="0" smtClean="0"/>
              <a:t>Company logo</a:t>
            </a:r>
            <a:endParaRPr lang="en-US" sz="3200" dirty="0" smtClean="0"/>
          </a:p>
          <a:p>
            <a:pPr marL="514350" indent="-514350"/>
            <a:r>
              <a:rPr lang="en-US" sz="3200" dirty="0" smtClean="0"/>
              <a:t>Title of your report</a:t>
            </a:r>
            <a:endParaRPr lang="en-US" sz="3200" dirty="0" smtClean="0"/>
          </a:p>
          <a:p>
            <a:pPr marL="514350" indent="-514350"/>
            <a:r>
              <a:rPr lang="en-US" sz="3200" dirty="0" smtClean="0"/>
              <a:t>Title of your company</a:t>
            </a:r>
            <a:endParaRPr lang="en-US" sz="3200" dirty="0" smtClean="0"/>
          </a:p>
          <a:p>
            <a:pPr marL="514350" indent="-514350"/>
            <a:r>
              <a:rPr lang="en-US" sz="3200" dirty="0" smtClean="0"/>
              <a:t>Group members</a:t>
            </a:r>
            <a:endParaRPr lang="en-US" sz="3200" dirty="0" smtClean="0"/>
          </a:p>
          <a:p>
            <a:pPr marL="514350" indent="-514350"/>
            <a:r>
              <a:rPr lang="en-US" sz="3200" dirty="0" smtClean="0"/>
              <a:t>Prepared for</a:t>
            </a:r>
            <a:endParaRPr lang="en-US" sz="3200" dirty="0" smtClean="0"/>
          </a:p>
          <a:p>
            <a:pPr marL="514350" indent="-514350"/>
            <a:r>
              <a:rPr lang="en-US" sz="3200" dirty="0" smtClean="0"/>
              <a:t>Date</a:t>
            </a:r>
            <a:endParaRPr lang="en-US" sz="3200" dirty="0" smtClean="0"/>
          </a:p>
          <a:p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b="1" dirty="0" smtClean="0">
                <a:solidFill>
                  <a:srgbClr val="0070C0"/>
                </a:solidFill>
              </a:rPr>
              <a:t>Introduction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CN" sz="3600" b="1" dirty="0"/>
              <a:t>welcome your audience</a:t>
            </a:r>
            <a:endParaRPr lang="en-US" altLang="zh-CN" sz="3600" dirty="0"/>
          </a:p>
          <a:p>
            <a:r>
              <a:rPr lang="en-US" altLang="zh-CN" sz="3600" b="1" dirty="0"/>
              <a:t>introduce your subject</a:t>
            </a:r>
            <a:endParaRPr lang="en-US" altLang="zh-CN" sz="3600" dirty="0"/>
          </a:p>
          <a:p>
            <a:r>
              <a:rPr lang="en-US" altLang="zh-CN" sz="3600" b="1" dirty="0"/>
              <a:t>outline the structure of your presentation</a:t>
            </a:r>
            <a:endParaRPr lang="en-US" altLang="zh-CN" sz="3600" dirty="0"/>
          </a:p>
          <a:p>
            <a:r>
              <a:rPr lang="en-US" altLang="zh-CN" sz="3600" b="1" dirty="0"/>
              <a:t>give instructions about questions</a:t>
            </a:r>
            <a:endParaRPr lang="en-US" altLang="zh-CN" sz="3600" dirty="0"/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Introduction----Effective Opening Lines</a:t>
            </a:r>
            <a:endParaRPr lang="en-CA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endParaRPr lang="en-US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600" dirty="0" smtClean="0"/>
              <a:t>Quote a well-known person</a:t>
            </a:r>
            <a:endParaRPr lang="en-US" sz="36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600" dirty="0" smtClean="0"/>
              <a:t>Ask a question</a:t>
            </a:r>
            <a:endParaRPr lang="en-US" sz="36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600" dirty="0" smtClean="0"/>
              <a:t>Present a hypothetical(</a:t>
            </a:r>
            <a:r>
              <a:rPr lang="zh-CN" altLang="en-US" sz="3600" dirty="0" smtClean="0"/>
              <a:t>假定的）</a:t>
            </a:r>
            <a:r>
              <a:rPr lang="en-US" sz="3600" dirty="0" smtClean="0"/>
              <a:t> situation</a:t>
            </a:r>
            <a:endParaRPr lang="en-US" sz="36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600" dirty="0" smtClean="0"/>
              <a:t>Relate an appropriate anecdote</a:t>
            </a:r>
            <a:r>
              <a:rPr lang="zh-CN" altLang="en-US" sz="3600" dirty="0" smtClean="0"/>
              <a:t>（趣事）</a:t>
            </a:r>
            <a:endParaRPr lang="en-US" sz="36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600" dirty="0" smtClean="0"/>
              <a:t>Give an unusual  fact</a:t>
            </a:r>
            <a:endParaRPr lang="en-US" sz="36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600" dirty="0" smtClean="0"/>
              <a:t>Use a dramatic prop</a:t>
            </a:r>
            <a:r>
              <a:rPr lang="en-US" altLang="zh-CN" sz="3600" dirty="0" smtClean="0"/>
              <a:t>(</a:t>
            </a:r>
            <a:r>
              <a:rPr lang="zh-CN" altLang="zh-CN" sz="3600" dirty="0" smtClean="0"/>
              <a:t>道具</a:t>
            </a:r>
            <a:r>
              <a:rPr lang="en-US" altLang="zh-CN" sz="3600" dirty="0" smtClean="0"/>
              <a:t>)</a:t>
            </a:r>
            <a:r>
              <a:rPr lang="en-US" sz="3600" dirty="0" smtClean="0"/>
              <a:t> or visual aid</a:t>
            </a:r>
            <a:endParaRPr lang="en-US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444" y="457200"/>
            <a:ext cx="8919556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 smtClean="0">
                <a:solidFill>
                  <a:srgbClr val="C00000"/>
                </a:solidFill>
              </a:rPr>
              <a:t>Body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zh-CN" dirty="0"/>
              <a:t>Remember these key points while delivering the body of your presentation:</a:t>
            </a:r>
            <a:endParaRPr lang="en-US" altLang="zh-CN" dirty="0"/>
          </a:p>
          <a:p>
            <a:r>
              <a:rPr lang="en-US" altLang="zh-CN" sz="3000" dirty="0">
                <a:solidFill>
                  <a:srgbClr val="0070C0"/>
                </a:solidFill>
              </a:rPr>
              <a:t>do not hurry</a:t>
            </a:r>
            <a:endParaRPr lang="en-US" altLang="zh-CN" sz="3000" dirty="0">
              <a:solidFill>
                <a:srgbClr val="0070C0"/>
              </a:solidFill>
            </a:endParaRPr>
          </a:p>
          <a:p>
            <a:r>
              <a:rPr lang="en-US" altLang="zh-CN" sz="3000" dirty="0">
                <a:solidFill>
                  <a:srgbClr val="0070C0"/>
                </a:solidFill>
              </a:rPr>
              <a:t>be enthusiastic</a:t>
            </a:r>
            <a:endParaRPr lang="en-US" altLang="zh-CN" sz="3000" dirty="0">
              <a:solidFill>
                <a:srgbClr val="0070C0"/>
              </a:solidFill>
            </a:endParaRPr>
          </a:p>
          <a:p>
            <a:r>
              <a:rPr lang="en-US" altLang="zh-CN" sz="3000" dirty="0">
                <a:solidFill>
                  <a:srgbClr val="0070C0"/>
                </a:solidFill>
              </a:rPr>
              <a:t>give time on visuals</a:t>
            </a:r>
            <a:endParaRPr lang="en-US" altLang="zh-CN" sz="3000" dirty="0">
              <a:solidFill>
                <a:srgbClr val="0070C0"/>
              </a:solidFill>
            </a:endParaRPr>
          </a:p>
          <a:p>
            <a:r>
              <a:rPr lang="en-US" altLang="zh-CN" sz="3000" dirty="0">
                <a:solidFill>
                  <a:srgbClr val="0070C0"/>
                </a:solidFill>
              </a:rPr>
              <a:t>maintain eye contact</a:t>
            </a:r>
            <a:endParaRPr lang="en-US" altLang="zh-CN" sz="3000" dirty="0">
              <a:solidFill>
                <a:srgbClr val="0070C0"/>
              </a:solidFill>
            </a:endParaRPr>
          </a:p>
          <a:p>
            <a:r>
              <a:rPr lang="en-US" altLang="zh-CN" sz="3000" dirty="0">
                <a:solidFill>
                  <a:srgbClr val="0070C0"/>
                </a:solidFill>
              </a:rPr>
              <a:t>modulate </a:t>
            </a:r>
            <a:r>
              <a:rPr lang="en-US" altLang="zh-CN" sz="3000" dirty="0" smtClean="0">
                <a:solidFill>
                  <a:srgbClr val="0070C0"/>
                </a:solidFill>
              </a:rPr>
              <a:t>(</a:t>
            </a:r>
            <a:r>
              <a:rPr lang="zh-CN" altLang="en-US" sz="3000" dirty="0" smtClean="0">
                <a:solidFill>
                  <a:srgbClr val="0070C0"/>
                </a:solidFill>
              </a:rPr>
              <a:t>变调）</a:t>
            </a:r>
            <a:r>
              <a:rPr lang="en-US" altLang="zh-CN" sz="3000" dirty="0" smtClean="0">
                <a:solidFill>
                  <a:srgbClr val="0070C0"/>
                </a:solidFill>
              </a:rPr>
              <a:t>your </a:t>
            </a:r>
            <a:r>
              <a:rPr lang="en-US" altLang="zh-CN" sz="3000" dirty="0">
                <a:solidFill>
                  <a:srgbClr val="0070C0"/>
                </a:solidFill>
              </a:rPr>
              <a:t>voice</a:t>
            </a:r>
            <a:endParaRPr lang="en-US" altLang="zh-CN" sz="3000" dirty="0">
              <a:solidFill>
                <a:srgbClr val="0070C0"/>
              </a:solidFill>
            </a:endParaRPr>
          </a:p>
          <a:p>
            <a:r>
              <a:rPr lang="en-US" altLang="zh-CN" sz="3000" dirty="0">
                <a:solidFill>
                  <a:srgbClr val="0070C0"/>
                </a:solidFill>
              </a:rPr>
              <a:t>look friendly</a:t>
            </a:r>
            <a:endParaRPr lang="en-US" altLang="zh-CN" sz="3000" dirty="0">
              <a:solidFill>
                <a:srgbClr val="0070C0"/>
              </a:solidFill>
            </a:endParaRPr>
          </a:p>
          <a:p>
            <a:r>
              <a:rPr lang="en-US" altLang="zh-CN" sz="3000" dirty="0">
                <a:solidFill>
                  <a:srgbClr val="0070C0"/>
                </a:solidFill>
              </a:rPr>
              <a:t>keep to your structure</a:t>
            </a:r>
            <a:endParaRPr lang="en-US" altLang="zh-CN" sz="3000" dirty="0">
              <a:solidFill>
                <a:srgbClr val="0070C0"/>
              </a:solidFill>
            </a:endParaRPr>
          </a:p>
          <a:p>
            <a:r>
              <a:rPr lang="en-US" altLang="zh-CN" sz="3000" dirty="0">
                <a:solidFill>
                  <a:srgbClr val="0070C0"/>
                </a:solidFill>
              </a:rPr>
              <a:t>use your notes</a:t>
            </a:r>
            <a:endParaRPr lang="en-US" altLang="zh-CN" sz="3000" dirty="0">
              <a:solidFill>
                <a:srgbClr val="0070C0"/>
              </a:solidFill>
            </a:endParaRPr>
          </a:p>
          <a:p>
            <a:r>
              <a:rPr lang="en-US" altLang="zh-CN" sz="3000" dirty="0">
                <a:solidFill>
                  <a:srgbClr val="0070C0"/>
                </a:solidFill>
              </a:rPr>
              <a:t>signpost throughout</a:t>
            </a:r>
            <a:endParaRPr lang="en-US" altLang="zh-CN" sz="3000" dirty="0">
              <a:solidFill>
                <a:srgbClr val="0070C0"/>
              </a:solidFill>
            </a:endParaRPr>
          </a:p>
          <a:p>
            <a:r>
              <a:rPr lang="en-US" altLang="zh-CN" sz="3000" dirty="0">
                <a:solidFill>
                  <a:srgbClr val="0070C0"/>
                </a:solidFill>
              </a:rPr>
              <a:t>remain polite when dealing with difficult questions</a:t>
            </a:r>
            <a:endParaRPr lang="en-US" altLang="zh-CN" sz="3000" dirty="0">
              <a:solidFill>
                <a:srgbClr val="0070C0"/>
              </a:solidFill>
            </a:endParaRPr>
          </a:p>
          <a:p>
            <a:endParaRPr lang="zh-CN" alt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平衡">
  <a:themeElements>
    <a:clrScheme name="平衡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平衡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平衡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0</TotalTime>
  <Words>3754</Words>
  <Application>WPS 演示</Application>
  <PresentationFormat>全屏显示(4:3)</PresentationFormat>
  <Paragraphs>182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4" baseType="lpstr">
      <vt:lpstr>Arial</vt:lpstr>
      <vt:lpstr>宋体</vt:lpstr>
      <vt:lpstr>Wingdings</vt:lpstr>
      <vt:lpstr>Wingdings 2</vt:lpstr>
      <vt:lpstr>Perpetua</vt:lpstr>
      <vt:lpstr>微软雅黑</vt:lpstr>
      <vt:lpstr>Arial Unicode MS</vt:lpstr>
      <vt:lpstr>Franklin Gothic Book</vt:lpstr>
      <vt:lpstr>幼圆</vt:lpstr>
      <vt:lpstr>Calibri</vt:lpstr>
      <vt:lpstr>Tw Cen MT</vt:lpstr>
      <vt:lpstr>平衡</vt:lpstr>
      <vt:lpstr>PowerPoint 演示文稿</vt:lpstr>
      <vt:lpstr>Types of Presentations</vt:lpstr>
      <vt:lpstr>PowerPoint 演示文稿</vt:lpstr>
      <vt:lpstr>Business Presentation structure</vt:lpstr>
      <vt:lpstr>Title</vt:lpstr>
      <vt:lpstr>Introduction</vt:lpstr>
      <vt:lpstr>Introduction----Effective Opening Lines</vt:lpstr>
      <vt:lpstr>PowerPoint 演示文稿</vt:lpstr>
      <vt:lpstr>Body</vt:lpstr>
      <vt:lpstr>Purpose and Scope</vt:lpstr>
      <vt:lpstr>Analysis and Discussion</vt:lpstr>
      <vt:lpstr>Analysis and Discussion</vt:lpstr>
      <vt:lpstr>Conclusion</vt:lpstr>
      <vt:lpstr>PowerPoint 演示文稿</vt:lpstr>
      <vt:lpstr>Findings</vt:lpstr>
      <vt:lpstr>Recommendations</vt:lpstr>
      <vt:lpstr>The four keys to improve your BP</vt:lpstr>
      <vt:lpstr>1.  Give a reason why the audience should be interested</vt:lpstr>
      <vt:lpstr>2.  Follow a clear structure</vt:lpstr>
      <vt:lpstr>3.  Maintain eye contact</vt:lpstr>
      <vt:lpstr>4.  Stick to the time limit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Revising Your Writing</dc:title>
  <dc:creator>aa</dc:creator>
  <cp:lastModifiedBy>Luna</cp:lastModifiedBy>
  <cp:revision>47</cp:revision>
  <dcterms:created xsi:type="dcterms:W3CDTF">2011-10-29T21:41:00Z</dcterms:created>
  <dcterms:modified xsi:type="dcterms:W3CDTF">2017-12-18T03:36:26Z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2052-10.1.0.6929</vt:lpwstr>
  </property>
</Properties>
</file>