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2"/>
  </p:notesMasterIdLst>
  <p:handoutMasterIdLst>
    <p:handoutMasterId r:id="rId13"/>
  </p:handoutMasterIdLst>
  <p:sldIdLst>
    <p:sldId id="295" r:id="rId2"/>
    <p:sldId id="369" r:id="rId3"/>
    <p:sldId id="294" r:id="rId4"/>
    <p:sldId id="296" r:id="rId5"/>
    <p:sldId id="365" r:id="rId6"/>
    <p:sldId id="368" r:id="rId7"/>
    <p:sldId id="358" r:id="rId8"/>
    <p:sldId id="363" r:id="rId9"/>
    <p:sldId id="370" r:id="rId10"/>
    <p:sldId id="371" r:id="rId11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FF0000"/>
    <a:srgbClr val="DEEE12"/>
    <a:srgbClr val="00FF00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51" autoAdjust="0"/>
  </p:normalViewPr>
  <p:slideViewPr>
    <p:cSldViewPr>
      <p:cViewPr varScale="1">
        <p:scale>
          <a:sx n="57" d="100"/>
          <a:sy n="57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17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结构体数组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556718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结构体数组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结构体数组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二、结构体数组的引出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三、结构体数组的定义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四、结构体数组的初始化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五、结构体数组的引用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六、代码实现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七、小结</a:t>
            </a: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7993063" cy="4104358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了解结构体数组的基本应用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熟练掌握结构体数组的几种定义方法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掌握结构体数组的几种初始化方法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掌握结构体数组的引用和赋值操作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掌握结构体数组的代码实现和运用</a:t>
            </a: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二、结构体数组的引出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3201759"/>
            <a:ext cx="8289032" cy="180010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CN" altLang="en-US" sz="2800" b="1" dirty="0" smtClean="0"/>
              <a:t>一个结构体变量只能存放一个学生的信息，对于多个学生的信息，可以使用一个结构体数组来存放，结构体数组的每个元素是一个结构体类型的变量</a:t>
            </a:r>
            <a:endParaRPr lang="en-US" altLang="zh-CN" sz="2800" b="1" dirty="0"/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7544" y="4869160"/>
            <a:ext cx="8136904" cy="1800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zh-CN" altLang="en-US" sz="2800" b="1" dirty="0" smtClean="0">
                <a:solidFill>
                  <a:srgbClr val="0000FF"/>
                </a:solidFill>
              </a:rPr>
              <a:t>定义结构体数组的方法与定义普通的数组的方法类似：</a:t>
            </a:r>
            <a:endParaRPr lang="en-US" altLang="zh-CN" sz="2800" b="1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zh-CN" altLang="en-US" sz="2800" dirty="0" smtClean="0">
                <a:solidFill>
                  <a:srgbClr val="FF0000"/>
                </a:solidFill>
              </a:rPr>
              <a:t>结构体类型  数组名</a:t>
            </a:r>
            <a:r>
              <a:rPr lang="en-US" altLang="zh-CN" sz="2800" dirty="0" smtClean="0">
                <a:solidFill>
                  <a:srgbClr val="FF0000"/>
                </a:solidFill>
              </a:rPr>
              <a:t>[</a:t>
            </a:r>
            <a:r>
              <a:rPr lang="zh-CN" altLang="en-US" sz="2800" dirty="0" smtClean="0">
                <a:solidFill>
                  <a:srgbClr val="FF0000"/>
                </a:solidFill>
              </a:rPr>
              <a:t>数组长度</a:t>
            </a:r>
            <a:r>
              <a:rPr lang="en-US" altLang="zh-CN" sz="2800" dirty="0" smtClean="0">
                <a:solidFill>
                  <a:srgbClr val="FF0000"/>
                </a:solidFill>
              </a:rPr>
              <a:t>]</a:t>
            </a:r>
            <a:r>
              <a:rPr lang="zh-CN" altLang="en-US" sz="2800" dirty="0" smtClean="0">
                <a:solidFill>
                  <a:srgbClr val="FF0000"/>
                </a:solidFill>
              </a:rPr>
              <a:t>；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442583"/>
              </p:ext>
            </p:extLst>
          </p:nvPr>
        </p:nvGraphicFramePr>
        <p:xfrm>
          <a:off x="755574" y="1397000"/>
          <a:ext cx="7560840" cy="167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140"/>
                <a:gridCol w="1260140"/>
                <a:gridCol w="1260140"/>
                <a:gridCol w="1260140"/>
                <a:gridCol w="1260140"/>
                <a:gridCol w="1260140"/>
              </a:tblGrid>
              <a:tr h="41799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学号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姓名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solidFill>
                            <a:schemeClr val="tx1"/>
                          </a:solidFill>
                        </a:rPr>
                        <a:t>性别</a:t>
                      </a:r>
                      <a:endParaRPr lang="zh-CN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年龄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入学成绩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所属学院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1799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0501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李明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男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610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计算机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1799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0502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张莉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女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595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软件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1799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0503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王涛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男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580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solidFill>
                            <a:schemeClr val="tx1"/>
                          </a:solidFill>
                        </a:rPr>
                        <a:t>数学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20700" y="1812489"/>
            <a:ext cx="3185016" cy="3049169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l" eaLnBrk="0" hangingPunct="0"/>
            <a:r>
              <a:rPr kumimoji="1" lang="zh-CN" altLang="en-US" sz="2400" dirty="0">
                <a:latin typeface="隶书" pitchFamily="49" charset="-122"/>
                <a:ea typeface="隶书" pitchFamily="49" charset="-122"/>
              </a:rPr>
              <a:t>形式一</a:t>
            </a:r>
            <a:r>
              <a:rPr kumimoji="1" lang="en-US" altLang="zh-CN" sz="2400" dirty="0">
                <a:latin typeface="隶书" pitchFamily="49" charset="-122"/>
                <a:ea typeface="隶书" pitchFamily="49" charset="-122"/>
              </a:rPr>
              <a:t>:  </a:t>
            </a:r>
            <a:r>
              <a:rPr kumimoji="1" lang="zh-CN" altLang="en-US" sz="2400" dirty="0">
                <a:latin typeface="隶书" pitchFamily="49" charset="-122"/>
                <a:ea typeface="隶书" pitchFamily="49" charset="-122"/>
              </a:rPr>
              <a:t>间接定义</a:t>
            </a:r>
            <a:endParaRPr kumimoji="1" lang="en-US" altLang="zh-CN" sz="2400" dirty="0">
              <a:latin typeface="隶书" pitchFamily="49" charset="-122"/>
              <a:ea typeface="隶书" pitchFamily="49" charset="-122"/>
            </a:endParaRPr>
          </a:p>
          <a:p>
            <a:pPr algn="l" eaLnBrk="0" hangingPunct="0"/>
            <a:r>
              <a:rPr kumimoji="1" lang="en-US" altLang="zh-CN" sz="2400" dirty="0" err="1">
                <a:latin typeface="Times New Roman" pitchFamily="18" charset="0"/>
              </a:rPr>
              <a:t>struct</a:t>
            </a:r>
            <a:r>
              <a:rPr kumimoji="1" lang="en-US" altLang="zh-CN" sz="2400" dirty="0">
                <a:latin typeface="Times New Roman" pitchFamily="18" charset="0"/>
              </a:rPr>
              <a:t>  student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{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 </a:t>
            </a:r>
            <a:r>
              <a:rPr kumimoji="1" lang="en-US" altLang="zh-CN" sz="2400" dirty="0" err="1">
                <a:latin typeface="Times New Roman" pitchFamily="18" charset="0"/>
              </a:rPr>
              <a:t>num</a:t>
            </a:r>
            <a:r>
              <a:rPr kumimoji="1" lang="en-US" altLang="zh-CN" sz="2400" dirty="0">
                <a:latin typeface="Times New Roman" pitchFamily="18" charset="0"/>
              </a:rPr>
              <a:t>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name[20];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sex;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age;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};</a:t>
            </a:r>
          </a:p>
          <a:p>
            <a:pPr algn="l" eaLnBrk="0" hangingPunct="0"/>
            <a:r>
              <a:rPr kumimoji="1" lang="en-US" altLang="zh-CN" sz="2400" dirty="0" err="1">
                <a:latin typeface="Times New Roman" pitchFamily="18" charset="0"/>
              </a:rPr>
              <a:t>struct</a:t>
            </a:r>
            <a:r>
              <a:rPr kumimoji="1" lang="en-US" altLang="zh-CN" sz="2400" dirty="0">
                <a:latin typeface="Times New Roman" pitchFamily="18" charset="0"/>
              </a:rPr>
              <a:t>  student   </a:t>
            </a:r>
            <a:r>
              <a:rPr kumimoji="1" lang="en-US" altLang="zh-CN" sz="2400" dirty="0" err="1">
                <a:latin typeface="Times New Roman" pitchFamily="18" charset="0"/>
              </a:rPr>
              <a:t>stu</a:t>
            </a:r>
            <a:r>
              <a:rPr kumimoji="1" lang="en-US" altLang="zh-CN" sz="2400" dirty="0">
                <a:latin typeface="Times New Roman" pitchFamily="18" charset="0"/>
              </a:rPr>
              <a:t>[2];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09600" y="2646442"/>
            <a:ext cx="3185016" cy="2679837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l" eaLnBrk="0" hangingPunct="0"/>
            <a:r>
              <a:rPr kumimoji="1" lang="zh-CN" altLang="en-US" sz="2400" dirty="0">
                <a:latin typeface="隶书" pitchFamily="49" charset="-122"/>
                <a:ea typeface="隶书" pitchFamily="49" charset="-122"/>
              </a:rPr>
              <a:t>形式二</a:t>
            </a:r>
            <a:r>
              <a:rPr kumimoji="1" lang="en-US" altLang="zh-CN" sz="2400" dirty="0" smtClean="0">
                <a:latin typeface="隶书" pitchFamily="49" charset="-122"/>
                <a:ea typeface="隶书" pitchFamily="49" charset="-122"/>
              </a:rPr>
              <a:t>:</a:t>
            </a:r>
            <a:r>
              <a:rPr kumimoji="1" lang="zh-CN" altLang="en-US" sz="2400" dirty="0" smtClean="0">
                <a:latin typeface="隶书" pitchFamily="49" charset="-122"/>
                <a:ea typeface="隶书" pitchFamily="49" charset="-122"/>
              </a:rPr>
              <a:t>直接定义</a:t>
            </a:r>
            <a:endParaRPr kumimoji="1" lang="en-US" altLang="zh-CN" sz="2400" dirty="0">
              <a:latin typeface="Times New Roman" pitchFamily="18" charset="0"/>
            </a:endParaRP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</a:t>
            </a:r>
            <a:r>
              <a:rPr kumimoji="1" lang="en-US" altLang="zh-CN" sz="2400" dirty="0" err="1">
                <a:latin typeface="Times New Roman" pitchFamily="18" charset="0"/>
              </a:rPr>
              <a:t>struct</a:t>
            </a:r>
            <a:r>
              <a:rPr kumimoji="1" lang="en-US" altLang="zh-CN" sz="2400" dirty="0">
                <a:latin typeface="Times New Roman" pitchFamily="18" charset="0"/>
              </a:rPr>
              <a:t>  student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{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 </a:t>
            </a:r>
            <a:r>
              <a:rPr kumimoji="1" lang="en-US" altLang="zh-CN" sz="2400" dirty="0" err="1">
                <a:latin typeface="Times New Roman" pitchFamily="18" charset="0"/>
              </a:rPr>
              <a:t>num</a:t>
            </a:r>
            <a:r>
              <a:rPr kumimoji="1" lang="en-US" altLang="zh-CN" sz="2400" dirty="0">
                <a:latin typeface="Times New Roman" pitchFamily="18" charset="0"/>
              </a:rPr>
              <a:t>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name[20];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sex;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age;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}</a:t>
            </a:r>
            <a:r>
              <a:rPr kumimoji="1" lang="en-US" altLang="zh-CN" sz="2400" dirty="0" err="1">
                <a:latin typeface="Times New Roman" pitchFamily="18" charset="0"/>
              </a:rPr>
              <a:t>stu</a:t>
            </a:r>
            <a:r>
              <a:rPr kumimoji="1" lang="en-US" altLang="zh-CN" sz="2400" dirty="0">
                <a:latin typeface="Times New Roman" pitchFamily="18" charset="0"/>
              </a:rPr>
              <a:t>[2];</a:t>
            </a:r>
          </a:p>
        </p:txBody>
      </p:sp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三、结构体数组的定义</a:t>
            </a:r>
            <a:endParaRPr lang="zh-CN" altLang="en-US" dirty="0" smtClean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17550" y="3508455"/>
            <a:ext cx="3185016" cy="2679837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l" eaLnBrk="0" hangingPunct="0"/>
            <a:r>
              <a:rPr kumimoji="1" lang="zh-CN" altLang="en-US" sz="2400" dirty="0">
                <a:latin typeface="Times New Roman" pitchFamily="18" charset="0"/>
                <a:ea typeface="隶书" pitchFamily="49" charset="-122"/>
              </a:rPr>
              <a:t>形式三</a:t>
            </a:r>
            <a:r>
              <a:rPr kumimoji="1" lang="en-US" altLang="zh-CN" sz="2400" dirty="0" smtClean="0">
                <a:latin typeface="Times New Roman" pitchFamily="18" charset="0"/>
                <a:ea typeface="隶书" pitchFamily="49" charset="-122"/>
              </a:rPr>
              <a:t>:</a:t>
            </a:r>
            <a:r>
              <a:rPr kumimoji="1" lang="zh-CN" altLang="en-US" sz="2400" dirty="0" smtClean="0">
                <a:latin typeface="Times New Roman" pitchFamily="18" charset="0"/>
                <a:ea typeface="隶书" pitchFamily="49" charset="-122"/>
              </a:rPr>
              <a:t>无名定义</a:t>
            </a:r>
            <a:endParaRPr kumimoji="1" lang="en-US" altLang="zh-CN" sz="2400" dirty="0">
              <a:latin typeface="Times New Roman" pitchFamily="18" charset="0"/>
            </a:endParaRP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</a:t>
            </a:r>
            <a:r>
              <a:rPr kumimoji="1" lang="en-US" altLang="zh-CN" sz="2400" dirty="0" err="1">
                <a:latin typeface="Times New Roman" pitchFamily="18" charset="0"/>
              </a:rPr>
              <a:t>struct</a:t>
            </a:r>
            <a:r>
              <a:rPr kumimoji="1" lang="en-US" altLang="zh-CN" sz="2400" dirty="0">
                <a:latin typeface="Times New Roman" pitchFamily="18" charset="0"/>
              </a:rPr>
              <a:t> 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{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 </a:t>
            </a:r>
            <a:r>
              <a:rPr kumimoji="1" lang="en-US" altLang="zh-CN" sz="2400" dirty="0" err="1">
                <a:latin typeface="Times New Roman" pitchFamily="18" charset="0"/>
              </a:rPr>
              <a:t>num</a:t>
            </a:r>
            <a:r>
              <a:rPr kumimoji="1" lang="en-US" altLang="zh-CN" sz="2400" dirty="0">
                <a:latin typeface="Times New Roman" pitchFamily="18" charset="0"/>
              </a:rPr>
              <a:t>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name[20];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sex;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age;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}</a:t>
            </a:r>
            <a:r>
              <a:rPr kumimoji="1" lang="en-US" altLang="zh-CN" sz="2400" dirty="0" err="1">
                <a:latin typeface="Times New Roman" pitchFamily="18" charset="0"/>
              </a:rPr>
              <a:t>stu</a:t>
            </a:r>
            <a:r>
              <a:rPr kumimoji="1" lang="en-US" altLang="zh-CN" sz="2400" dirty="0">
                <a:latin typeface="Times New Roman" pitchFamily="18" charset="0"/>
              </a:rPr>
              <a:t>[2];</a:t>
            </a:r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5410200" y="1652736"/>
            <a:ext cx="3057525" cy="4800600"/>
            <a:chOff x="3312" y="864"/>
            <a:chExt cx="1926" cy="3024"/>
          </a:xfrm>
        </p:grpSpPr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3648" y="864"/>
              <a:ext cx="960" cy="3024"/>
            </a:xfrm>
            <a:prstGeom prst="foldedCorner">
              <a:avLst>
                <a:gd name="adj" fmla="val 125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3648" y="1152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3648" y="1392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3648" y="1728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3648" y="1968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3648" y="2208"/>
              <a:ext cx="9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888" y="1152"/>
              <a:ext cx="39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33CC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en-US" altLang="zh-CN" sz="2000">
                  <a:latin typeface="Times New Roman" pitchFamily="18" charset="0"/>
                </a:rPr>
                <a:t>num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3858" y="1424"/>
              <a:ext cx="4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33CC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en-US" altLang="zh-CN" sz="2000">
                  <a:latin typeface="Times New Roman" pitchFamily="18" charset="0"/>
                </a:rPr>
                <a:t>name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3924" y="1696"/>
              <a:ext cx="3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33CC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en-US" altLang="zh-CN" sz="2000">
                  <a:latin typeface="Times New Roman" pitchFamily="18" charset="0"/>
                </a:rPr>
                <a:t>sex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3919" y="1968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33CC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en-US" altLang="zh-CN" sz="2000">
                  <a:latin typeface="Times New Roman" pitchFamily="18" charset="0"/>
                </a:rPr>
                <a:t>age</a:t>
              </a:r>
            </a:p>
          </p:txBody>
        </p: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3648" y="2208"/>
              <a:ext cx="960" cy="1066"/>
              <a:chOff x="3648" y="1152"/>
              <a:chExt cx="960" cy="1066"/>
            </a:xfrm>
          </p:grpSpPr>
          <p:sp>
            <p:nvSpPr>
              <p:cNvPr id="29" name="Line 17"/>
              <p:cNvSpPr>
                <a:spLocks noChangeShapeType="1"/>
              </p:cNvSpPr>
              <p:nvPr/>
            </p:nvSpPr>
            <p:spPr bwMode="auto">
              <a:xfrm>
                <a:off x="3648" y="1392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0" name="Line 18"/>
              <p:cNvSpPr>
                <a:spLocks noChangeShapeType="1"/>
              </p:cNvSpPr>
              <p:nvPr/>
            </p:nvSpPr>
            <p:spPr bwMode="auto">
              <a:xfrm>
                <a:off x="3648" y="1728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1" name="Line 19"/>
              <p:cNvSpPr>
                <a:spLocks noChangeShapeType="1"/>
              </p:cNvSpPr>
              <p:nvPr/>
            </p:nvSpPr>
            <p:spPr bwMode="auto">
              <a:xfrm>
                <a:off x="3648" y="1968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2" name="Line 20"/>
              <p:cNvSpPr>
                <a:spLocks noChangeShapeType="1"/>
              </p:cNvSpPr>
              <p:nvPr/>
            </p:nvSpPr>
            <p:spPr bwMode="auto">
              <a:xfrm>
                <a:off x="3648" y="2208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3" name="Text Box 21"/>
              <p:cNvSpPr txBox="1">
                <a:spLocks noChangeArrowheads="1"/>
              </p:cNvSpPr>
              <p:nvPr/>
            </p:nvSpPr>
            <p:spPr bwMode="auto">
              <a:xfrm>
                <a:off x="3888" y="1152"/>
                <a:ext cx="39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pitchFamily="18" charset="0"/>
                  </a:rPr>
                  <a:t>num</a:t>
                </a:r>
              </a:p>
            </p:txBody>
          </p:sp>
          <p:sp>
            <p:nvSpPr>
              <p:cNvPr id="34" name="Text Box 22"/>
              <p:cNvSpPr txBox="1">
                <a:spLocks noChangeArrowheads="1"/>
              </p:cNvSpPr>
              <p:nvPr/>
            </p:nvSpPr>
            <p:spPr bwMode="auto">
              <a:xfrm>
                <a:off x="3858" y="1424"/>
                <a:ext cx="46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pitchFamily="18" charset="0"/>
                  </a:rPr>
                  <a:t>name</a:t>
                </a:r>
              </a:p>
            </p:txBody>
          </p:sp>
          <p:sp>
            <p:nvSpPr>
              <p:cNvPr id="35" name="Text Box 23"/>
              <p:cNvSpPr txBox="1">
                <a:spLocks noChangeArrowheads="1"/>
              </p:cNvSpPr>
              <p:nvPr/>
            </p:nvSpPr>
            <p:spPr bwMode="auto">
              <a:xfrm>
                <a:off x="3924" y="1696"/>
                <a:ext cx="32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pitchFamily="18" charset="0"/>
                  </a:rPr>
                  <a:t>sex</a:t>
                </a:r>
              </a:p>
            </p:txBody>
          </p:sp>
          <p:sp>
            <p:nvSpPr>
              <p:cNvPr id="36" name="Text Box 24"/>
              <p:cNvSpPr txBox="1">
                <a:spLocks noChangeArrowheads="1"/>
              </p:cNvSpPr>
              <p:nvPr/>
            </p:nvSpPr>
            <p:spPr bwMode="auto">
              <a:xfrm>
                <a:off x="3919" y="1968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pitchFamily="18" charset="0"/>
                  </a:rPr>
                  <a:t>age</a:t>
                </a:r>
              </a:p>
            </p:txBody>
          </p:sp>
        </p:grpSp>
        <p:sp>
          <p:nvSpPr>
            <p:cNvPr id="20" name="AutoShape 25"/>
            <p:cNvSpPr>
              <a:spLocks/>
            </p:cNvSpPr>
            <p:nvPr/>
          </p:nvSpPr>
          <p:spPr bwMode="auto">
            <a:xfrm>
              <a:off x="4608" y="1152"/>
              <a:ext cx="144" cy="1056"/>
            </a:xfrm>
            <a:prstGeom prst="rightBrace">
              <a:avLst>
                <a:gd name="adj1" fmla="val 61111"/>
                <a:gd name="adj2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1" name="AutoShape 26"/>
            <p:cNvSpPr>
              <a:spLocks/>
            </p:cNvSpPr>
            <p:nvPr/>
          </p:nvSpPr>
          <p:spPr bwMode="auto">
            <a:xfrm>
              <a:off x="4608" y="2208"/>
              <a:ext cx="144" cy="1056"/>
            </a:xfrm>
            <a:prstGeom prst="rightBrace">
              <a:avLst>
                <a:gd name="adj1" fmla="val 61111"/>
                <a:gd name="adj2" fmla="val 50000"/>
              </a:avLst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4752" y="1536"/>
              <a:ext cx="4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33CC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en-US" altLang="zh-CN" sz="2000">
                  <a:latin typeface="Times New Roman" pitchFamily="18" charset="0"/>
                </a:rPr>
                <a:t>stu[0]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4752" y="2592"/>
              <a:ext cx="4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33CC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en-US" altLang="zh-CN" sz="2000">
                  <a:latin typeface="Times New Roman" pitchFamily="18" charset="0"/>
                </a:rPr>
                <a:t>stu[1]</a:t>
              </a:r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 flipH="1">
              <a:off x="3504" y="1152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5" name="Line 30"/>
            <p:cNvSpPr>
              <a:spLocks noChangeShapeType="1"/>
            </p:cNvSpPr>
            <p:nvPr/>
          </p:nvSpPr>
          <p:spPr bwMode="auto">
            <a:xfrm flipH="1">
              <a:off x="3504" y="2208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6" name="Line 31"/>
            <p:cNvSpPr>
              <a:spLocks noChangeShapeType="1"/>
            </p:cNvSpPr>
            <p:nvPr/>
          </p:nvSpPr>
          <p:spPr bwMode="auto">
            <a:xfrm>
              <a:off x="3552" y="182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7" name="Line 32"/>
            <p:cNvSpPr>
              <a:spLocks noChangeShapeType="1"/>
            </p:cNvSpPr>
            <p:nvPr/>
          </p:nvSpPr>
          <p:spPr bwMode="auto">
            <a:xfrm flipV="1">
              <a:off x="3552" y="1152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8" name="Text Box 33"/>
            <p:cNvSpPr txBox="1">
              <a:spLocks noChangeArrowheads="1"/>
            </p:cNvSpPr>
            <p:nvPr/>
          </p:nvSpPr>
          <p:spPr bwMode="auto">
            <a:xfrm>
              <a:off x="3312" y="1488"/>
              <a:ext cx="3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33CC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en-US" altLang="zh-CN" sz="2000">
                  <a:latin typeface="Times New Roman" pitchFamily="18" charset="0"/>
                </a:rPr>
                <a:t>25B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998810" y="1562695"/>
            <a:ext cx="4862513" cy="2686050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l" eaLnBrk="0" hangingPunct="0"/>
            <a:r>
              <a:rPr kumimoji="1" lang="zh-CN" altLang="en-US" sz="2400" dirty="0">
                <a:latin typeface="Times New Roman" pitchFamily="18" charset="0"/>
              </a:rPr>
              <a:t>例</a:t>
            </a:r>
            <a:r>
              <a:rPr kumimoji="1" lang="zh-CN" altLang="en-US" sz="2400" dirty="0">
                <a:latin typeface="Times New Roman" pitchFamily="18" charset="0"/>
                <a:ea typeface="隶书" pitchFamily="49" charset="-122"/>
              </a:rPr>
              <a:t>：定义类型时省略类型名</a:t>
            </a:r>
            <a:endParaRPr kumimoji="1" lang="zh-CN" altLang="en-US" sz="2400" dirty="0">
              <a:latin typeface="Times New Roman" pitchFamily="18" charset="0"/>
            </a:endParaRPr>
          </a:p>
          <a:p>
            <a:pPr algn="l" eaLnBrk="0" hangingPunct="0"/>
            <a:r>
              <a:rPr kumimoji="1" lang="zh-CN" altLang="en-US" sz="2400" dirty="0">
                <a:latin typeface="Times New Roman" pitchFamily="18" charset="0"/>
              </a:rPr>
              <a:t> </a:t>
            </a:r>
            <a:r>
              <a:rPr kumimoji="1" lang="en-US" altLang="zh-CN" sz="2400" dirty="0" err="1">
                <a:latin typeface="Times New Roman" pitchFamily="18" charset="0"/>
              </a:rPr>
              <a:t>struct</a:t>
            </a:r>
            <a:r>
              <a:rPr kumimoji="1" lang="en-US" altLang="zh-CN" sz="2400" dirty="0">
                <a:latin typeface="Times New Roman" pitchFamily="18" charset="0"/>
              </a:rPr>
              <a:t> 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{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 </a:t>
            </a:r>
            <a:r>
              <a:rPr kumimoji="1" lang="en-US" altLang="zh-CN" sz="2400" dirty="0" err="1">
                <a:latin typeface="Times New Roman" pitchFamily="18" charset="0"/>
              </a:rPr>
              <a:t>num</a:t>
            </a:r>
            <a:r>
              <a:rPr kumimoji="1" lang="en-US" altLang="zh-CN" sz="2400" dirty="0">
                <a:latin typeface="Times New Roman" pitchFamily="18" charset="0"/>
              </a:rPr>
              <a:t>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name[20];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sex;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age;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}</a:t>
            </a:r>
            <a:r>
              <a:rPr kumimoji="1" lang="en-US" altLang="zh-CN" sz="2400" dirty="0" err="1">
                <a:latin typeface="Times New Roman" pitchFamily="18" charset="0"/>
              </a:rPr>
              <a:t>stu</a:t>
            </a:r>
            <a:r>
              <a:rPr kumimoji="1" lang="en-US" altLang="zh-CN" sz="2400" dirty="0">
                <a:latin typeface="Times New Roman" pitchFamily="18" charset="0"/>
              </a:rPr>
              <a:t>[ ]={{……},{……},{……}};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151210" y="1680141"/>
            <a:ext cx="6474186" cy="3787833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l" eaLnBrk="0" hangingPunct="0"/>
            <a:r>
              <a:rPr kumimoji="1" lang="zh-CN" altLang="en-US" sz="2400" dirty="0">
                <a:latin typeface="Times New Roman" pitchFamily="18" charset="0"/>
              </a:rPr>
              <a:t>顺序初始化</a:t>
            </a:r>
            <a:r>
              <a:rPr kumimoji="1" lang="en-US" altLang="zh-CN" sz="2400" dirty="0">
                <a:latin typeface="Times New Roman" pitchFamily="18" charset="0"/>
              </a:rPr>
              <a:t>: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</a:t>
            </a:r>
            <a:r>
              <a:rPr kumimoji="1" lang="en-US" altLang="zh-CN" sz="2400" dirty="0" err="1">
                <a:latin typeface="Times New Roman" pitchFamily="18" charset="0"/>
              </a:rPr>
              <a:t>struct</a:t>
            </a:r>
            <a:r>
              <a:rPr kumimoji="1" lang="en-US" altLang="zh-CN" sz="2400" dirty="0">
                <a:latin typeface="Times New Roman" pitchFamily="18" charset="0"/>
              </a:rPr>
              <a:t>  student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{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 </a:t>
            </a:r>
            <a:r>
              <a:rPr kumimoji="1" lang="en-US" altLang="zh-CN" sz="2400" dirty="0" err="1">
                <a:latin typeface="Times New Roman" pitchFamily="18" charset="0"/>
              </a:rPr>
              <a:t>num</a:t>
            </a:r>
            <a:r>
              <a:rPr kumimoji="1" lang="en-US" altLang="zh-CN" sz="2400" dirty="0">
                <a:latin typeface="Times New Roman" pitchFamily="18" charset="0"/>
              </a:rPr>
              <a:t>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name[20];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sex;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age;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};</a:t>
            </a:r>
          </a:p>
          <a:p>
            <a:pPr algn="l" eaLnBrk="0" hangingPunct="0"/>
            <a:r>
              <a:rPr kumimoji="1" lang="en-US" altLang="zh-CN" sz="2400" dirty="0" err="1">
                <a:latin typeface="Times New Roman" pitchFamily="18" charset="0"/>
              </a:rPr>
              <a:t>struct</a:t>
            </a:r>
            <a:r>
              <a:rPr kumimoji="1" lang="en-US" altLang="zh-CN" sz="2400" dirty="0">
                <a:latin typeface="Times New Roman" pitchFamily="18" charset="0"/>
              </a:rPr>
              <a:t>  student   </a:t>
            </a:r>
            <a:r>
              <a:rPr kumimoji="1" lang="en-US" altLang="zh-CN" sz="2400" dirty="0" err="1">
                <a:latin typeface="Times New Roman" pitchFamily="18" charset="0"/>
              </a:rPr>
              <a:t>stu</a:t>
            </a:r>
            <a:r>
              <a:rPr kumimoji="1" lang="en-US" altLang="zh-CN" sz="2400" dirty="0">
                <a:latin typeface="Times New Roman" pitchFamily="18" charset="0"/>
              </a:rPr>
              <a:t>[ ]={100,“Wang Lin”,‘M’,20,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                         101,“Li Gang”,‘M’,19,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                         110,“Liu Yan”,‘F’,19}; </a:t>
            </a:r>
          </a:p>
        </p:txBody>
      </p:sp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四、结构体数组的初始化</a:t>
            </a:r>
            <a:endParaRPr lang="zh-CN" altLang="en-US" dirty="0" smtClean="0"/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267098" y="1815108"/>
            <a:ext cx="5705475" cy="2686050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l" eaLnBrk="0" hangingPunct="0"/>
            <a:r>
              <a:rPr kumimoji="1" lang="zh-CN" altLang="en-US" sz="2400" dirty="0">
                <a:latin typeface="Times New Roman" pitchFamily="18" charset="0"/>
              </a:rPr>
              <a:t>例</a:t>
            </a:r>
            <a:r>
              <a:rPr kumimoji="1" lang="zh-CN" altLang="en-US" sz="2400" dirty="0">
                <a:latin typeface="Times New Roman" pitchFamily="18" charset="0"/>
                <a:ea typeface="隶书" pitchFamily="49" charset="-122"/>
              </a:rPr>
              <a:t>：定义类型的同时，定义变量并初始化</a:t>
            </a:r>
            <a:endParaRPr kumimoji="1" lang="zh-CN" altLang="en-US" sz="2400" dirty="0">
              <a:latin typeface="Times New Roman" pitchFamily="18" charset="0"/>
            </a:endParaRPr>
          </a:p>
          <a:p>
            <a:pPr algn="l" eaLnBrk="0" hangingPunct="0"/>
            <a:r>
              <a:rPr kumimoji="1" lang="en-US" altLang="zh-CN" sz="2400" dirty="0" err="1">
                <a:latin typeface="Times New Roman" pitchFamily="18" charset="0"/>
              </a:rPr>
              <a:t>struct</a:t>
            </a:r>
            <a:r>
              <a:rPr kumimoji="1" lang="en-US" altLang="zh-CN" sz="2400" dirty="0">
                <a:latin typeface="Times New Roman" pitchFamily="18" charset="0"/>
              </a:rPr>
              <a:t>  student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{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 </a:t>
            </a:r>
            <a:r>
              <a:rPr kumimoji="1" lang="en-US" altLang="zh-CN" sz="2400" dirty="0" err="1">
                <a:latin typeface="Times New Roman" pitchFamily="18" charset="0"/>
              </a:rPr>
              <a:t>num</a:t>
            </a:r>
            <a:r>
              <a:rPr kumimoji="1" lang="en-US" altLang="zh-CN" sz="2400" dirty="0">
                <a:latin typeface="Times New Roman" pitchFamily="18" charset="0"/>
              </a:rPr>
              <a:t>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name[20];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char sex;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age;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}</a:t>
            </a:r>
            <a:r>
              <a:rPr kumimoji="1" lang="en-US" altLang="zh-CN" sz="2400" dirty="0" err="1">
                <a:latin typeface="Times New Roman" pitchFamily="18" charset="0"/>
              </a:rPr>
              <a:t>stu</a:t>
            </a:r>
            <a:r>
              <a:rPr kumimoji="1" lang="en-US" altLang="zh-CN" sz="2400" dirty="0">
                <a:latin typeface="Times New Roman" pitchFamily="18" charset="0"/>
              </a:rPr>
              <a:t>[ ]={{……},{……},{……}};</a:t>
            </a:r>
          </a:p>
        </p:txBody>
      </p:sp>
      <p:grpSp>
        <p:nvGrpSpPr>
          <p:cNvPr id="22" name="Group 5"/>
          <p:cNvGrpSpPr>
            <a:grpSpLocks/>
          </p:cNvGrpSpPr>
          <p:nvPr/>
        </p:nvGrpSpPr>
        <p:grpSpPr bwMode="auto">
          <a:xfrm>
            <a:off x="1375048" y="1962745"/>
            <a:ext cx="6718299" cy="4346575"/>
            <a:chOff x="432" y="1582"/>
            <a:chExt cx="4232" cy="2738"/>
          </a:xfrm>
        </p:grpSpPr>
        <p:sp>
          <p:nvSpPr>
            <p:cNvPr id="23" name="Text Box 6"/>
            <p:cNvSpPr txBox="1">
              <a:spLocks noChangeArrowheads="1"/>
            </p:cNvSpPr>
            <p:nvPr/>
          </p:nvSpPr>
          <p:spPr bwMode="auto">
            <a:xfrm>
              <a:off x="432" y="1582"/>
              <a:ext cx="4232" cy="2386"/>
            </a:xfrm>
            <a:prstGeom prst="rect">
              <a:avLst/>
            </a:prstGeom>
            <a:solidFill>
              <a:srgbClr val="EBFFFF"/>
            </a:solidFill>
            <a:ln w="38100">
              <a:solidFill>
                <a:srgbClr val="3399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l" eaLnBrk="0" hangingPunct="0"/>
              <a:r>
                <a:rPr kumimoji="1" lang="zh-CN" altLang="en-US" sz="2400" dirty="0">
                  <a:latin typeface="Times New Roman" pitchFamily="18" charset="0"/>
                </a:rPr>
                <a:t>分行初始化</a:t>
              </a:r>
              <a:r>
                <a:rPr kumimoji="1" lang="en-US" altLang="zh-CN" sz="2400" dirty="0">
                  <a:latin typeface="Times New Roman" pitchFamily="18" charset="0"/>
                </a:rPr>
                <a:t>: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</a:t>
              </a:r>
              <a:r>
                <a:rPr kumimoji="1" lang="en-US" altLang="zh-CN" sz="2400" dirty="0" err="1">
                  <a:latin typeface="Times New Roman" pitchFamily="18" charset="0"/>
                </a:rPr>
                <a:t>struct</a:t>
              </a:r>
              <a:r>
                <a:rPr kumimoji="1" lang="en-US" altLang="zh-CN" sz="2400" dirty="0">
                  <a:latin typeface="Times New Roman" pitchFamily="18" charset="0"/>
                </a:rPr>
                <a:t>  student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{     </a:t>
              </a:r>
              <a:r>
                <a:rPr kumimoji="1" lang="en-US" altLang="zh-CN" sz="2400" dirty="0" err="1">
                  <a:latin typeface="Times New Roman" pitchFamily="18" charset="0"/>
                </a:rPr>
                <a:t>int</a:t>
              </a:r>
              <a:r>
                <a:rPr kumimoji="1" lang="en-US" altLang="zh-CN" sz="2400" dirty="0">
                  <a:latin typeface="Times New Roman" pitchFamily="18" charset="0"/>
                </a:rPr>
                <a:t>  </a:t>
              </a:r>
              <a:r>
                <a:rPr kumimoji="1" lang="en-US" altLang="zh-CN" sz="2400" dirty="0" err="1">
                  <a:latin typeface="Times New Roman" pitchFamily="18" charset="0"/>
                </a:rPr>
                <a:t>num</a:t>
              </a:r>
              <a:r>
                <a:rPr kumimoji="1" lang="en-US" altLang="zh-CN" sz="2400" dirty="0">
                  <a:latin typeface="Times New Roman" pitchFamily="18" charset="0"/>
                </a:rPr>
                <a:t>;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       char name[20];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       char sex;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       </a:t>
              </a:r>
              <a:r>
                <a:rPr kumimoji="1" lang="en-US" altLang="zh-CN" sz="2400" dirty="0" err="1">
                  <a:latin typeface="Times New Roman" pitchFamily="18" charset="0"/>
                </a:rPr>
                <a:t>int</a:t>
              </a:r>
              <a:r>
                <a:rPr kumimoji="1" lang="en-US" altLang="zh-CN" sz="2400" dirty="0">
                  <a:latin typeface="Times New Roman" pitchFamily="18" charset="0"/>
                </a:rPr>
                <a:t> age;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};</a:t>
              </a:r>
            </a:p>
            <a:p>
              <a:pPr algn="l" eaLnBrk="0" hangingPunct="0"/>
              <a:r>
                <a:rPr kumimoji="1" lang="en-US" altLang="zh-CN" sz="2400" dirty="0" err="1">
                  <a:latin typeface="Times New Roman" pitchFamily="18" charset="0"/>
                </a:rPr>
                <a:t>struct</a:t>
              </a:r>
              <a:r>
                <a:rPr kumimoji="1" lang="en-US" altLang="zh-CN" sz="2400" dirty="0">
                  <a:latin typeface="Times New Roman" pitchFamily="18" charset="0"/>
                </a:rPr>
                <a:t>  student   </a:t>
              </a:r>
              <a:r>
                <a:rPr kumimoji="1" lang="en-US" altLang="zh-CN" sz="2400" dirty="0" err="1">
                  <a:latin typeface="Times New Roman" pitchFamily="18" charset="0"/>
                </a:rPr>
                <a:t>stu</a:t>
              </a:r>
              <a:r>
                <a:rPr kumimoji="1" lang="en-US" altLang="zh-CN" sz="2400" dirty="0">
                  <a:latin typeface="Times New Roman" pitchFamily="18" charset="0"/>
                </a:rPr>
                <a:t>[ ]={{100,“Wang Lin”,‘M’,20},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                                {101,“Li Gang”,‘M’,19},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                                {110,“Liu Yan”,‘F’,19}}; </a:t>
              </a:r>
            </a:p>
          </p:txBody>
        </p:sp>
        <p:sp>
          <p:nvSpPr>
            <p:cNvPr id="24" name="AutoShape 7"/>
            <p:cNvSpPr>
              <a:spLocks noChangeArrowheads="1"/>
            </p:cNvSpPr>
            <p:nvPr/>
          </p:nvSpPr>
          <p:spPr bwMode="auto">
            <a:xfrm>
              <a:off x="432" y="4046"/>
              <a:ext cx="1738" cy="274"/>
            </a:xfrm>
            <a:prstGeom prst="wedgeRectCallout">
              <a:avLst>
                <a:gd name="adj1" fmla="val 41139"/>
                <a:gd name="adj2" fmla="val -251458"/>
              </a:avLst>
            </a:prstGeom>
            <a:noFill/>
            <a:ln w="38100">
              <a:solidFill>
                <a:srgbClr val="33CC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zh-CN" altLang="en-US" sz="2000">
                  <a:latin typeface="Times New Roman" pitchFamily="18" charset="0"/>
                </a:rPr>
                <a:t>全部初始化时维数可省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 autoUpdateAnimBg="0"/>
      <p:bldP spid="2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467544" y="570831"/>
            <a:ext cx="584326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zh-CN" altLang="en-US" sz="44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五、结构体数组的引用</a:t>
            </a:r>
            <a:endParaRPr lang="zh-CN" altLang="en-US" sz="4400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7" name="Rectangle 10"/>
          <p:cNvSpPr>
            <a:spLocks noChangeArrowheads="1"/>
          </p:cNvSpPr>
          <p:nvPr/>
        </p:nvSpPr>
        <p:spPr bwMode="auto">
          <a:xfrm>
            <a:off x="533400" y="1400944"/>
            <a:ext cx="8062913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90500" lvl="1" indent="92075" algn="l" eaLnBrk="1" hangingPunct="1">
              <a:buClr>
                <a:schemeClr val="hlink"/>
              </a:buClr>
              <a:buFont typeface="Wingdings" pitchFamily="2" charset="2"/>
              <a:buNone/>
            </a:pPr>
            <a:r>
              <a:rPr lang="zh-CN" alt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隶书" pitchFamily="49" charset="-122"/>
              </a:rPr>
              <a:t>引用形式</a:t>
            </a:r>
            <a:r>
              <a:rPr lang="zh-CN" altLang="en-US" sz="2800" dirty="0">
                <a:ea typeface="隶书" pitchFamily="49" charset="-122"/>
              </a:rPr>
              <a:t>：</a:t>
            </a:r>
            <a:r>
              <a:rPr lang="zh-CN" altLang="en-US" sz="2800" dirty="0">
                <a:solidFill>
                  <a:schemeClr val="tx2"/>
                </a:solidFill>
                <a:ea typeface="隶书" pitchFamily="49" charset="-122"/>
              </a:rPr>
              <a:t>结构数组名</a:t>
            </a:r>
            <a:r>
              <a:rPr lang="en-US" altLang="zh-CN" sz="2800" dirty="0">
                <a:solidFill>
                  <a:schemeClr val="tx2"/>
                </a:solidFill>
                <a:ea typeface="隶书" pitchFamily="49" charset="-122"/>
              </a:rPr>
              <a:t>[</a:t>
            </a:r>
            <a:r>
              <a:rPr lang="zh-CN" altLang="en-US" sz="2800" dirty="0">
                <a:solidFill>
                  <a:schemeClr val="tx2"/>
                </a:solidFill>
                <a:ea typeface="隶书" pitchFamily="49" charset="-122"/>
              </a:rPr>
              <a:t>下标</a:t>
            </a:r>
            <a:r>
              <a:rPr lang="en-US" altLang="zh-CN" sz="2800" dirty="0">
                <a:solidFill>
                  <a:schemeClr val="tx2"/>
                </a:solidFill>
                <a:ea typeface="隶书" pitchFamily="49" charset="-122"/>
              </a:rPr>
              <a:t>]</a:t>
            </a:r>
            <a:r>
              <a:rPr lang="en-US" altLang="zh-CN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隶书" pitchFamily="49" charset="-122"/>
              </a:rPr>
              <a:t>.</a:t>
            </a:r>
            <a:r>
              <a:rPr lang="zh-CN" altLang="en-US" sz="2800" dirty="0">
                <a:solidFill>
                  <a:schemeClr val="tx2"/>
                </a:solidFill>
                <a:ea typeface="隶书" pitchFamily="49" charset="-122"/>
              </a:rPr>
              <a:t>成员名</a:t>
            </a:r>
          </a:p>
          <a:p>
            <a:pPr marL="190500" lvl="1" indent="92075" algn="l" eaLnBrk="1" hangingPunct="1">
              <a:buClr>
                <a:schemeClr val="hlink"/>
              </a:buClr>
              <a:buFont typeface="Wingdings" pitchFamily="2" charset="2"/>
              <a:buNone/>
            </a:pPr>
            <a:r>
              <a:rPr lang="zh-CN" altLang="en-US" sz="2800" dirty="0">
                <a:solidFill>
                  <a:schemeClr val="tx2"/>
                </a:solidFill>
                <a:ea typeface="隶书" pitchFamily="49" charset="-122"/>
              </a:rPr>
              <a:t>                   </a:t>
            </a:r>
            <a:r>
              <a:rPr lang="en-US" altLang="zh-CN" sz="2800" dirty="0">
                <a:solidFill>
                  <a:schemeClr val="tx2"/>
                </a:solidFill>
                <a:ea typeface="隶书" pitchFamily="49" charset="-122"/>
              </a:rPr>
              <a:t>(</a:t>
            </a:r>
            <a:r>
              <a:rPr lang="zh-CN" altLang="en-US" sz="2800" dirty="0">
                <a:solidFill>
                  <a:schemeClr val="tx2"/>
                </a:solidFill>
                <a:ea typeface="隶书" pitchFamily="49" charset="-122"/>
              </a:rPr>
              <a:t>结构数组元素</a:t>
            </a:r>
            <a:r>
              <a:rPr lang="en-US" altLang="zh-CN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隶书" pitchFamily="49" charset="-122"/>
              </a:rPr>
              <a:t>.</a:t>
            </a:r>
            <a:r>
              <a:rPr lang="zh-CN" altLang="en-US" sz="2800" dirty="0">
                <a:solidFill>
                  <a:schemeClr val="tx2"/>
                </a:solidFill>
                <a:ea typeface="隶书" pitchFamily="49" charset="-122"/>
              </a:rPr>
              <a:t>成员名</a:t>
            </a:r>
            <a:r>
              <a:rPr lang="en-US" altLang="zh-CN" sz="2800" dirty="0">
                <a:solidFill>
                  <a:schemeClr val="tx2"/>
                </a:solidFill>
                <a:ea typeface="隶书" pitchFamily="49" charset="-122"/>
              </a:rPr>
              <a:t>)</a:t>
            </a:r>
          </a:p>
          <a:p>
            <a:pPr marL="190500" lvl="1" indent="92075" algn="l" eaLnBrk="1" hangingPunct="1">
              <a:buClr>
                <a:schemeClr val="hlink"/>
              </a:buClr>
              <a:buFont typeface="Wingdings" pitchFamily="2" charset="2"/>
              <a:buNone/>
            </a:pPr>
            <a:r>
              <a:rPr lang="zh-CN" altLang="en-US" sz="2800" dirty="0">
                <a:solidFill>
                  <a:schemeClr val="tx2"/>
                </a:solidFill>
                <a:ea typeface="隶书" pitchFamily="49" charset="-122"/>
              </a:rPr>
              <a:t>例如</a:t>
            </a:r>
            <a:r>
              <a:rPr lang="zh-CN" altLang="en-US" sz="2800" b="1" dirty="0">
                <a:solidFill>
                  <a:schemeClr val="tx2"/>
                </a:solidFill>
                <a:ea typeface="隶书" pitchFamily="49" charset="-122"/>
              </a:rPr>
              <a:t>：</a:t>
            </a:r>
            <a:r>
              <a:rPr lang="en-US" altLang="zh-CN" sz="2800" b="1" dirty="0" err="1">
                <a:solidFill>
                  <a:schemeClr val="tx2"/>
                </a:solidFill>
                <a:ea typeface="隶书" pitchFamily="49" charset="-122"/>
              </a:rPr>
              <a:t>stu</a:t>
            </a:r>
            <a:r>
              <a:rPr lang="en-US" altLang="zh-CN" sz="2800" b="1" dirty="0">
                <a:solidFill>
                  <a:schemeClr val="tx2"/>
                </a:solidFill>
                <a:ea typeface="隶书" pitchFamily="49" charset="-122"/>
              </a:rPr>
              <a:t>[0].</a:t>
            </a:r>
            <a:r>
              <a:rPr lang="en-US" altLang="zh-CN" sz="2800" b="1" dirty="0" err="1">
                <a:solidFill>
                  <a:schemeClr val="tx2"/>
                </a:solidFill>
                <a:ea typeface="隶书" pitchFamily="49" charset="-122"/>
              </a:rPr>
              <a:t>num</a:t>
            </a:r>
            <a:endParaRPr lang="en-US" altLang="zh-CN" sz="2800" b="1" dirty="0">
              <a:solidFill>
                <a:schemeClr val="tx2"/>
              </a:solidFill>
              <a:ea typeface="隶书" pitchFamily="49" charset="-122"/>
            </a:endParaRPr>
          </a:p>
        </p:txBody>
      </p:sp>
      <p:grpSp>
        <p:nvGrpSpPr>
          <p:cNvPr id="58" name="Group 3"/>
          <p:cNvGrpSpPr>
            <a:grpSpLocks/>
          </p:cNvGrpSpPr>
          <p:nvPr/>
        </p:nvGrpSpPr>
        <p:grpSpPr bwMode="auto">
          <a:xfrm>
            <a:off x="837680" y="3068960"/>
            <a:ext cx="6975476" cy="2511425"/>
            <a:chOff x="633" y="1536"/>
            <a:chExt cx="4394" cy="1582"/>
          </a:xfrm>
        </p:grpSpPr>
        <p:sp>
          <p:nvSpPr>
            <p:cNvPr id="59" name="Text Box 4"/>
            <p:cNvSpPr txBox="1">
              <a:spLocks noChangeArrowheads="1"/>
            </p:cNvSpPr>
            <p:nvPr/>
          </p:nvSpPr>
          <p:spPr bwMode="auto">
            <a:xfrm>
              <a:off x="633" y="1663"/>
              <a:ext cx="2006" cy="1455"/>
            </a:xfrm>
            <a:prstGeom prst="rect">
              <a:avLst/>
            </a:prstGeom>
            <a:solidFill>
              <a:srgbClr val="EBFFFF"/>
            </a:solidFill>
            <a:ln w="38100">
              <a:solidFill>
                <a:srgbClr val="3399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</a:t>
              </a:r>
              <a:r>
                <a:rPr kumimoji="1" lang="en-US" altLang="zh-CN" sz="2400" dirty="0" err="1">
                  <a:latin typeface="Times New Roman" pitchFamily="18" charset="0"/>
                </a:rPr>
                <a:t>struct</a:t>
              </a:r>
              <a:r>
                <a:rPr kumimoji="1" lang="en-US" altLang="zh-CN" sz="2400" dirty="0">
                  <a:latin typeface="Times New Roman" pitchFamily="18" charset="0"/>
                </a:rPr>
                <a:t>  student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{     </a:t>
              </a:r>
              <a:r>
                <a:rPr kumimoji="1" lang="en-US" altLang="zh-CN" sz="2400" dirty="0" err="1">
                  <a:latin typeface="Times New Roman" pitchFamily="18" charset="0"/>
                </a:rPr>
                <a:t>int</a:t>
              </a:r>
              <a:r>
                <a:rPr kumimoji="1" lang="en-US" altLang="zh-CN" sz="2400" dirty="0">
                  <a:latin typeface="Times New Roman" pitchFamily="18" charset="0"/>
                </a:rPr>
                <a:t>  </a:t>
              </a:r>
              <a:r>
                <a:rPr kumimoji="1" lang="en-US" altLang="zh-CN" sz="2400" dirty="0" err="1">
                  <a:latin typeface="Times New Roman" pitchFamily="18" charset="0"/>
                </a:rPr>
                <a:t>num</a:t>
              </a:r>
              <a:r>
                <a:rPr kumimoji="1" lang="en-US" altLang="zh-CN" sz="2400" dirty="0">
                  <a:latin typeface="Times New Roman" pitchFamily="18" charset="0"/>
                </a:rPr>
                <a:t>;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       char name[20];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       char sex;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       </a:t>
              </a:r>
              <a:r>
                <a:rPr kumimoji="1" lang="en-US" altLang="zh-CN" sz="2400" dirty="0" err="1">
                  <a:latin typeface="Times New Roman" pitchFamily="18" charset="0"/>
                </a:rPr>
                <a:t>int</a:t>
              </a:r>
              <a:r>
                <a:rPr kumimoji="1" lang="en-US" altLang="zh-CN" sz="2400" dirty="0">
                  <a:latin typeface="Times New Roman" pitchFamily="18" charset="0"/>
                </a:rPr>
                <a:t> age;</a:t>
              </a:r>
            </a:p>
            <a:p>
              <a:pPr algn="l" eaLnBrk="0" hangingPunct="0"/>
              <a:r>
                <a:rPr kumimoji="1" lang="en-US" altLang="zh-CN" sz="2400" dirty="0">
                  <a:latin typeface="Times New Roman" pitchFamily="18" charset="0"/>
                </a:rPr>
                <a:t>      }</a:t>
              </a:r>
              <a:r>
                <a:rPr kumimoji="1" lang="en-US" altLang="zh-CN" sz="2400" dirty="0" err="1" smtClean="0">
                  <a:latin typeface="Times New Roman" pitchFamily="18" charset="0"/>
                </a:rPr>
                <a:t>stu</a:t>
              </a:r>
              <a:r>
                <a:rPr kumimoji="1" lang="en-US" altLang="zh-CN" sz="2400" dirty="0" smtClean="0">
                  <a:latin typeface="Times New Roman" pitchFamily="18" charset="0"/>
                </a:rPr>
                <a:t>[3</a:t>
              </a:r>
              <a:r>
                <a:rPr kumimoji="1" lang="en-US" altLang="zh-CN" sz="2400" dirty="0">
                  <a:latin typeface="Times New Roman" pitchFamily="18" charset="0"/>
                </a:rPr>
                <a:t>];</a:t>
              </a:r>
            </a:p>
          </p:txBody>
        </p:sp>
        <p:sp>
          <p:nvSpPr>
            <p:cNvPr id="60" name="AutoShape 5"/>
            <p:cNvSpPr>
              <a:spLocks noChangeArrowheads="1"/>
            </p:cNvSpPr>
            <p:nvPr/>
          </p:nvSpPr>
          <p:spPr bwMode="auto">
            <a:xfrm>
              <a:off x="2832" y="1536"/>
              <a:ext cx="996" cy="274"/>
            </a:xfrm>
            <a:prstGeom prst="wedgeRectCallout">
              <a:avLst>
                <a:gd name="adj1" fmla="val -89958"/>
                <a:gd name="adj2" fmla="val 151458"/>
              </a:avLst>
            </a:prstGeom>
            <a:noFill/>
            <a:ln w="38100">
              <a:solidFill>
                <a:srgbClr val="33CC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en-US" altLang="zh-CN" sz="2000">
                  <a:solidFill>
                    <a:schemeClr val="tx2"/>
                  </a:solidFill>
                  <a:latin typeface="Times New Roman" pitchFamily="18" charset="0"/>
                </a:rPr>
                <a:t>stu[1].age</a:t>
              </a:r>
              <a:r>
                <a:rPr kumimoji="1" lang="en-US" altLang="zh-CN" sz="2000">
                  <a:latin typeface="Times New Roman" pitchFamily="18" charset="0"/>
                </a:rPr>
                <a:t>++;</a:t>
              </a:r>
            </a:p>
          </p:txBody>
        </p:sp>
        <p:sp>
          <p:nvSpPr>
            <p:cNvPr id="61" name="AutoShape 6"/>
            <p:cNvSpPr>
              <a:spLocks noChangeArrowheads="1"/>
            </p:cNvSpPr>
            <p:nvPr/>
          </p:nvSpPr>
          <p:spPr bwMode="auto">
            <a:xfrm>
              <a:off x="2893" y="2736"/>
              <a:ext cx="2134" cy="274"/>
            </a:xfrm>
            <a:prstGeom prst="wedgeRectCallout">
              <a:avLst>
                <a:gd name="adj1" fmla="val -73278"/>
                <a:gd name="adj2" fmla="val -168250"/>
              </a:avLst>
            </a:prstGeom>
            <a:noFill/>
            <a:ln w="38100">
              <a:solidFill>
                <a:srgbClr val="33CC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B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kumimoji="1" lang="en-US" altLang="zh-CN" sz="2000">
                  <a:latin typeface="Times New Roman" pitchFamily="18" charset="0"/>
                </a:rPr>
                <a:t>strcpy(</a:t>
              </a:r>
              <a:r>
                <a:rPr kumimoji="1" lang="en-US" altLang="zh-CN" sz="2000">
                  <a:solidFill>
                    <a:schemeClr val="tx2"/>
                  </a:solidFill>
                  <a:latin typeface="Times New Roman" pitchFamily="18" charset="0"/>
                </a:rPr>
                <a:t>stu[0].name</a:t>
              </a:r>
              <a:r>
                <a:rPr kumimoji="1" lang="en-US" altLang="zh-CN" sz="2000">
                  <a:latin typeface="Times New Roman" pitchFamily="18" charset="0"/>
                </a:rPr>
                <a:t>,”ZhaoDa”);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735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2"/>
          <p:cNvSpPr>
            <a:spLocks noGrp="1"/>
          </p:cNvSpPr>
          <p:nvPr>
            <p:ph type="title"/>
          </p:nvPr>
        </p:nvSpPr>
        <p:spPr>
          <a:xfrm>
            <a:off x="628650" y="303237"/>
            <a:ext cx="7886700" cy="1325563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六、代码实现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00063" y="1250892"/>
            <a:ext cx="7541145" cy="5634492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l" eaLnBrk="0" hangingPunct="0"/>
            <a:r>
              <a:rPr kumimoji="1" lang="en-US" altLang="zh-CN" sz="2400" dirty="0" err="1">
                <a:solidFill>
                  <a:srgbClr val="CC3300"/>
                </a:solidFill>
                <a:latin typeface="Times New Roman" pitchFamily="18" charset="0"/>
              </a:rPr>
              <a:t>struct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 person</a:t>
            </a:r>
          </a:p>
          <a:p>
            <a:pPr algn="l" eaLnBrk="0" hangingPunct="0"/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{   char name[20];</a:t>
            </a:r>
          </a:p>
          <a:p>
            <a:pPr algn="l" eaLnBrk="0" hangingPunct="0"/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     </a:t>
            </a:r>
            <a:r>
              <a:rPr kumimoji="1" lang="en-US" altLang="zh-CN" sz="2400" dirty="0" err="1">
                <a:solidFill>
                  <a:srgbClr val="CC3300"/>
                </a:solidFill>
                <a:latin typeface="Times New Roman" pitchFamily="18" charset="0"/>
              </a:rPr>
              <a:t>int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 count;</a:t>
            </a:r>
          </a:p>
          <a:p>
            <a:pPr algn="l" eaLnBrk="0" hangingPunct="0"/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}leader[3]={</a:t>
            </a:r>
            <a:r>
              <a:rPr kumimoji="1" lang="en-US" altLang="zh-CN" sz="2400" dirty="0">
                <a:latin typeface="Times New Roman" pitchFamily="18" charset="0"/>
              </a:rPr>
              <a:t>"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Li1</a:t>
            </a:r>
            <a:r>
              <a:rPr kumimoji="1" lang="en-US" altLang="zh-CN" sz="2400" dirty="0">
                <a:latin typeface="Times New Roman" pitchFamily="18" charset="0"/>
              </a:rPr>
              <a:t>"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,0, </a:t>
            </a:r>
            <a:r>
              <a:rPr kumimoji="1" lang="en-US" altLang="zh-CN" sz="2400" dirty="0">
                <a:latin typeface="Times New Roman" pitchFamily="18" charset="0"/>
              </a:rPr>
              <a:t>"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Zhang2</a:t>
            </a:r>
            <a:r>
              <a:rPr kumimoji="1" lang="en-US" altLang="zh-CN" sz="2400" dirty="0">
                <a:latin typeface="Times New Roman" pitchFamily="18" charset="0"/>
              </a:rPr>
              <a:t>"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,0, </a:t>
            </a:r>
            <a:r>
              <a:rPr kumimoji="1" lang="en-US" altLang="zh-CN" sz="2400" dirty="0">
                <a:latin typeface="Times New Roman" pitchFamily="18" charset="0"/>
              </a:rPr>
              <a:t>"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Wang3</a:t>
            </a:r>
            <a:r>
              <a:rPr kumimoji="1" lang="en-US" altLang="zh-CN" sz="2400" dirty="0">
                <a:latin typeface="Times New Roman" pitchFamily="18" charset="0"/>
              </a:rPr>
              <a:t>"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pitchFamily="18" charset="0"/>
              </a:rPr>
              <a:t>,0}; 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void  main()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{    </a:t>
            </a:r>
            <a:r>
              <a:rPr kumimoji="1" lang="en-US" altLang="zh-CN" sz="2400" dirty="0" err="1">
                <a:latin typeface="Times New Roman" pitchFamily="18" charset="0"/>
              </a:rPr>
              <a:t>int</a:t>
            </a:r>
            <a:r>
              <a:rPr kumimoji="1" lang="en-US" altLang="zh-CN" sz="2400" dirty="0">
                <a:latin typeface="Times New Roman" pitchFamily="18" charset="0"/>
              </a:rPr>
              <a:t> i, j;  char   </a:t>
            </a:r>
            <a:r>
              <a:rPr kumimoji="1" lang="en-US" altLang="zh-CN" sz="2400" dirty="0" err="1">
                <a:latin typeface="Times New Roman" pitchFamily="18" charset="0"/>
              </a:rPr>
              <a:t>leader_name</a:t>
            </a:r>
            <a:r>
              <a:rPr kumimoji="1" lang="en-US" altLang="zh-CN" sz="2400" dirty="0">
                <a:latin typeface="Times New Roman" pitchFamily="18" charset="0"/>
              </a:rPr>
              <a:t>[20];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</a:t>
            </a:r>
            <a:r>
              <a:rPr kumimoji="1" lang="en-US" altLang="zh-CN" sz="2400" dirty="0">
                <a:solidFill>
                  <a:srgbClr val="009900"/>
                </a:solidFill>
                <a:latin typeface="Times New Roman" pitchFamily="18" charset="0"/>
              </a:rPr>
              <a:t>for(i=1;i&lt;=10;i++)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{   </a:t>
            </a:r>
            <a:r>
              <a:rPr kumimoji="1" lang="en-US" altLang="zh-CN" sz="2400" dirty="0" err="1">
                <a:latin typeface="Times New Roman" pitchFamily="18" charset="0"/>
              </a:rPr>
              <a:t>scanf</a:t>
            </a:r>
            <a:r>
              <a:rPr kumimoji="1" lang="en-US" altLang="zh-CN" sz="2400" dirty="0">
                <a:latin typeface="Times New Roman" pitchFamily="18" charset="0"/>
              </a:rPr>
              <a:t>("%s",</a:t>
            </a:r>
            <a:r>
              <a:rPr kumimoji="1" lang="en-US" altLang="zh-CN" sz="2400" dirty="0" err="1">
                <a:latin typeface="Times New Roman" pitchFamily="18" charset="0"/>
              </a:rPr>
              <a:t>leader_name</a:t>
            </a:r>
            <a:r>
              <a:rPr kumimoji="1" lang="en-US" altLang="zh-CN" sz="2400" dirty="0">
                <a:latin typeface="Times New Roman" pitchFamily="18" charset="0"/>
              </a:rPr>
              <a:t>);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  </a:t>
            </a:r>
            <a:r>
              <a:rPr kumimoji="1" lang="en-US" altLang="zh-CN" sz="2400" dirty="0">
                <a:solidFill>
                  <a:srgbClr val="3333FF"/>
                </a:solidFill>
                <a:latin typeface="Times New Roman" pitchFamily="18" charset="0"/>
              </a:rPr>
              <a:t>for(j=0;j&lt;3;j++)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	if</a:t>
            </a:r>
            <a:r>
              <a:rPr kumimoji="1" lang="en-US" altLang="zh-CN" sz="2400" dirty="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kumimoji="1" lang="en-US" altLang="zh-CN" sz="2400" dirty="0" err="1">
                <a:solidFill>
                  <a:srgbClr val="FF0000"/>
                </a:solidFill>
                <a:latin typeface="Times New Roman" pitchFamily="18" charset="0"/>
              </a:rPr>
              <a:t>strcmp</a:t>
            </a:r>
            <a:r>
              <a:rPr kumimoji="1" lang="en-US" altLang="zh-CN" sz="2400" dirty="0">
                <a:latin typeface="Times New Roman" pitchFamily="18" charset="0"/>
              </a:rPr>
              <a:t>(</a:t>
            </a:r>
            <a:r>
              <a:rPr kumimoji="1" lang="en-US" altLang="zh-CN" sz="2400" dirty="0" err="1">
                <a:latin typeface="Times New Roman" pitchFamily="18" charset="0"/>
              </a:rPr>
              <a:t>leader_name,leader</a:t>
            </a:r>
            <a:r>
              <a:rPr kumimoji="1" lang="en-US" altLang="zh-CN" sz="2400" dirty="0">
                <a:latin typeface="Times New Roman" pitchFamily="18" charset="0"/>
              </a:rPr>
              <a:t>[j].name)</a:t>
            </a:r>
            <a:r>
              <a:rPr kumimoji="1" lang="en-US" altLang="zh-CN" sz="2400" dirty="0">
                <a:latin typeface="Tahoma" pitchFamily="34" charset="0"/>
              </a:rPr>
              <a:t>==</a:t>
            </a:r>
            <a:r>
              <a:rPr kumimoji="1" lang="en-US" altLang="zh-CN" sz="2400" dirty="0">
                <a:latin typeface="Times New Roman" pitchFamily="18" charset="0"/>
              </a:rPr>
              <a:t>0)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	      leader[j].count++;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}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for(i=0;i&lt;3;i++)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       </a:t>
            </a:r>
            <a:r>
              <a:rPr kumimoji="1" lang="en-US" altLang="zh-CN" sz="2400" dirty="0" err="1">
                <a:latin typeface="Times New Roman" pitchFamily="18" charset="0"/>
              </a:rPr>
              <a:t>printf</a:t>
            </a:r>
            <a:r>
              <a:rPr kumimoji="1" lang="en-US" altLang="zh-CN" sz="2400" dirty="0">
                <a:latin typeface="Times New Roman" pitchFamily="18" charset="0"/>
              </a:rPr>
              <a:t>("%5s:%d\</a:t>
            </a:r>
            <a:r>
              <a:rPr kumimoji="1" lang="en-US" altLang="zh-CN" sz="2400" dirty="0" err="1">
                <a:latin typeface="Times New Roman" pitchFamily="18" charset="0"/>
              </a:rPr>
              <a:t>n",leader</a:t>
            </a:r>
            <a:r>
              <a:rPr kumimoji="1" lang="en-US" altLang="zh-CN" sz="2400" dirty="0">
                <a:latin typeface="Times New Roman" pitchFamily="18" charset="0"/>
              </a:rPr>
              <a:t>[i].</a:t>
            </a:r>
            <a:r>
              <a:rPr kumimoji="1" lang="en-US" altLang="zh-CN" sz="2400" dirty="0" err="1">
                <a:latin typeface="Times New Roman" pitchFamily="18" charset="0"/>
              </a:rPr>
              <a:t>name,leader</a:t>
            </a:r>
            <a:r>
              <a:rPr kumimoji="1" lang="en-US" altLang="zh-CN" sz="2400" dirty="0">
                <a:latin typeface="Times New Roman" pitchFamily="18" charset="0"/>
              </a:rPr>
              <a:t>[i].count);</a:t>
            </a:r>
          </a:p>
          <a:p>
            <a:pPr algn="l" eaLnBrk="0" hangingPunct="0"/>
            <a:r>
              <a:rPr kumimoji="1" lang="en-US" altLang="zh-CN" sz="2400" dirty="0">
                <a:latin typeface="Times New Roman" pitchFamily="18" charset="0"/>
              </a:rPr>
              <a:t>}</a:t>
            </a: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6750496" y="2768203"/>
            <a:ext cx="2286000" cy="1812925"/>
            <a:chOff x="4128" y="672"/>
            <a:chExt cx="1440" cy="1142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4128" y="672"/>
              <a:ext cx="1440" cy="11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4128" y="938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867" y="672"/>
              <a:ext cx="0" cy="11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4245" y="710"/>
              <a:ext cx="46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000">
                  <a:latin typeface="Times New Roman" pitchFamily="18" charset="0"/>
                </a:rPr>
                <a:t>name</a:t>
              </a: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5023" y="710"/>
              <a:ext cx="4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000">
                  <a:latin typeface="Times New Roman" pitchFamily="18" charset="0"/>
                </a:rPr>
                <a:t>count</a:t>
              </a: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4237" y="98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000">
                  <a:latin typeface="Times New Roman" pitchFamily="18" charset="0"/>
                </a:rPr>
                <a:t>Li1</a:t>
              </a: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4237" y="1268"/>
              <a:ext cx="6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000">
                  <a:latin typeface="Times New Roman" pitchFamily="18" charset="0"/>
                </a:rPr>
                <a:t>Zhang2</a:t>
              </a:r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4237" y="1554"/>
              <a:ext cx="5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000">
                  <a:latin typeface="Times New Roman" pitchFamily="18" charset="0"/>
                </a:rPr>
                <a:t>Wang3</a:t>
              </a: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5062" y="976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5062" y="1262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5062" y="1548"/>
              <a:ext cx="1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000">
                  <a:latin typeface="Times New Roman" pitchFamily="18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107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七、小结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3528" y="1916832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en-US" altLang="zh-CN" sz="3200" dirty="0">
                <a:solidFill>
                  <a:srgbClr val="FF0000"/>
                </a:solidFill>
              </a:rPr>
              <a:t>3</a:t>
            </a:r>
            <a:r>
              <a:rPr lang="zh-CN" altLang="en-US" sz="3200" dirty="0" smtClean="0">
                <a:solidFill>
                  <a:srgbClr val="FF0000"/>
                </a:solidFill>
              </a:rPr>
              <a:t>种定义方法</a:t>
            </a:r>
            <a:endParaRPr lang="en-US" altLang="zh-CN" sz="3200" dirty="0"/>
          </a:p>
          <a:p>
            <a:pPr marL="457200" indent="-457200" algn="l">
              <a:buFont typeface="Wingdings" panose="05000000000000000000" pitchFamily="2" charset="2"/>
              <a:buChar char="u"/>
            </a:pPr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en-US" altLang="zh-CN" sz="3200" dirty="0" smtClean="0">
                <a:solidFill>
                  <a:srgbClr val="0000FF"/>
                </a:solidFill>
              </a:rPr>
              <a:t>2</a:t>
            </a:r>
            <a:r>
              <a:rPr lang="zh-CN" altLang="en-US" sz="3200" dirty="0" smtClean="0">
                <a:solidFill>
                  <a:srgbClr val="0000FF"/>
                </a:solidFill>
              </a:rPr>
              <a:t>种初始化方法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FF0000"/>
                </a:solidFill>
              </a:rPr>
              <a:t>引用与赋值方法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endParaRPr lang="en-US" altLang="zh-CN" sz="3200" dirty="0">
              <a:solidFill>
                <a:srgbClr val="FF000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>
                <a:solidFill>
                  <a:srgbClr val="0000FF"/>
                </a:solidFill>
              </a:rPr>
              <a:t>代码的实现和运用</a:t>
            </a:r>
            <a:endParaRPr lang="en-US" altLang="zh-CN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3319</TotalTime>
  <Words>649</Words>
  <Application>Microsoft Office PowerPoint</Application>
  <PresentationFormat>全屏显示(4:3)</PresentationFormat>
  <Paragraphs>164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PowerPoint 演示文稿</vt:lpstr>
      <vt:lpstr>《结构体数组》提纲</vt:lpstr>
      <vt:lpstr>一、教学目标</vt:lpstr>
      <vt:lpstr>二、结构体数组的引出</vt:lpstr>
      <vt:lpstr>三、结构体数组的定义</vt:lpstr>
      <vt:lpstr>四、结构体数组的初始化</vt:lpstr>
      <vt:lpstr>PowerPoint 演示文稿</vt:lpstr>
      <vt:lpstr>六、代码实现</vt:lpstr>
      <vt:lpstr>七、小结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admin</cp:lastModifiedBy>
  <cp:revision>230</cp:revision>
  <dcterms:created xsi:type="dcterms:W3CDTF">2004-11-26T05:12:32Z</dcterms:created>
  <dcterms:modified xsi:type="dcterms:W3CDTF">2016-12-06T02:56:04Z</dcterms:modified>
</cp:coreProperties>
</file>