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8"/>
  </p:notesMasterIdLst>
  <p:sldIdLst>
    <p:sldId id="269" r:id="rId4"/>
    <p:sldId id="305" r:id="rId5"/>
    <p:sldId id="571" r:id="rId6"/>
    <p:sldId id="615" r:id="rId7"/>
    <p:sldId id="616" r:id="rId9"/>
    <p:sldId id="628" r:id="rId10"/>
    <p:sldId id="618" r:id="rId11"/>
    <p:sldId id="629" r:id="rId12"/>
    <p:sldId id="601" r:id="rId13"/>
    <p:sldId id="458" r:id="rId14"/>
    <p:sldId id="631" r:id="rId15"/>
    <p:sldId id="632" r:id="rId16"/>
    <p:sldId id="633" r:id="rId17"/>
    <p:sldId id="634" r:id="rId18"/>
    <p:sldId id="635" r:id="rId19"/>
    <p:sldId id="450" r:id="rId20"/>
  </p:sldIdLst>
  <p:sldSz cx="12192000" cy="6858000"/>
  <p:notesSz cx="6858000" cy="9144000"/>
  <p:embeddedFontLst>
    <p:embeddedFont>
      <p:font typeface="Calibri" panose="020F0502020204030204" pitchFamily="2" charset="0"/>
      <p:regular r:id="rId24"/>
      <p:bold r:id="rId25"/>
      <p:italic r:id="rId26"/>
      <p:boldItalic r:id="rId27"/>
    </p:embeddedFont>
    <p:embeddedFont>
      <p:font typeface="微软雅黑" panose="020B0503020204020204" pitchFamily="2" charset="-122"/>
      <p:regular r:id="rId28"/>
    </p:embeddedFont>
    <p:embeddedFont>
      <p:font typeface="Droid Sans" panose="020B0606030804020204" pitchFamily="2" charset="0"/>
      <p:regular r:id="rId29"/>
    </p:embeddedFont>
    <p:embeddedFont>
      <p:font typeface="Calibri Light" panose="020F0302020204030204" charset="0"/>
      <p:regular r:id="rId30"/>
      <p:italic r:id="rId31"/>
    </p:embeddedFont>
  </p:embeddedFont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D65"/>
    <a:srgbClr val="FFFFFF"/>
    <a:srgbClr val="4077A5"/>
    <a:srgbClr val="5B9BD5"/>
    <a:srgbClr val="F2F2F2"/>
    <a:srgbClr val="C55A11"/>
    <a:srgbClr val="FAFAFA"/>
    <a:srgbClr val="385723"/>
    <a:srgbClr val="9EDEE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40" d="100"/>
          <a:sy n="40" d="100"/>
        </p:scale>
        <p:origin x="624" y="588"/>
      </p:cViewPr>
      <p:guideLst>
        <p:guide orient="horz" pos="23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endParaRPr lang="zh-CN" altLang="en-US" sz="1200" dirty="0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当用户点击广告栏的时候就会进入指定的界面或链接，可以了解广告主详情或者是参与活动，这种模式操作简单，适用范围广，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200000"/>
              </a:lnSpc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，用户是应用的使用者，手机应用成为用户的一种工具，能够为用户的生活提供便利性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公众号要申请微信支付权限需要具备两个条件:第一必须是服务号;第二还需要申请微信认证，以获得微信高级接口权限。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商户申请了微信支付后，才能进一步利用微信的开放资源搭建微信店铺 ，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1</a:t>
            </a: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）该游戏融入广告品牌营销，把Nike，IKEA之类的品牌的作为关键词，既达到了广告宣传效果，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又不影响用户玩游戏的乐趣，而且因为融入了用户的互动，广告效果更好。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）将伊利舒化奶作为游戏的一个道具植入其中，让消费者在游戏的同时对伊利舒化奶产品产生独特诉求认知与记忆，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提升品牌或产品知名度，在消费者心中树立企业的品牌形象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）将MOTO的手机广告作为停车位的一个背景图标，给消费者无形中植入了MOTO的品牌形象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200000"/>
              </a:lnSpc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，用户是应用的使用者，手机应用成为用户的一种工具，能够为用户的生活提供便利性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当用户点击广告栏的时候就会进入指定的界面或链接，可以了解广告主详情或者是参与活动，这种模式操作简单，适用范围广，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200000"/>
              </a:lnSpc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，用户是应用的使用者，手机应用成为用户的一种工具，能够为用户的生活提供便利性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在大数据环境下，消费者既是大数据的生产者，又是大数据的消费者。在移动互联网商业模式中，把消费者纳入产业链中进行考虑。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200000"/>
              </a:lnSpc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用户点击"查看附近的人"后，可以根据自己的地理位置查找到周围的微信用户。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在这些附近的微信用户中，除了显示用户姓名等基本信息外，还会显示用户签名档的内容。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所以用户可以利用这个免费的广告位为自己的产品打广告。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漂流瓶有两个简单功能:(1)"扔一个"，用户可以选择发布语音或者文字然后投入大海中(2)"捡一个"，</a:t>
            </a:r>
            <a:endParaRPr lang="zh-CN" altLang="en-US"/>
          </a:p>
          <a:p>
            <a:r>
              <a:rPr lang="zh-CN" altLang="en-US"/>
              <a:t>"捞"大海中无数个用户投放的漂流瓶，"捞"到后也可以和对方展开对话但每个用户每天只有20次机会。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移动应用中加入二维码扫描这种O2O方式早已普及开来，坐拥上亿用户且活跃度足够高的微信，价值不言而喻</a:t>
            </a: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307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40" y="-7620"/>
            <a:ext cx="6872605" cy="6872605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48590" y="3223895"/>
            <a:ext cx="8905875" cy="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9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4077A5"/>
                </a:solidFill>
                <a:latin typeface="Droid Sans" panose="020B0606030804020204" pitchFamily="2" charset="0"/>
                <a:sym typeface="+mn-ea"/>
              </a:rPr>
              <a:t>基于app和微信开展移动互联网创业</a:t>
            </a:r>
            <a:endParaRPr lang="zh-CN" altLang="en-US" sz="4400" b="1" dirty="0">
              <a:solidFill>
                <a:srgbClr val="4077A5"/>
              </a:solidFill>
              <a:latin typeface="Droid Sans" panose="020B0606030804020204" pitchFamily="2" charset="0"/>
              <a:sym typeface="+mn-ea"/>
            </a:endParaRPr>
          </a:p>
        </p:txBody>
      </p:sp>
      <p:grpSp>
        <p:nvGrpSpPr>
          <p:cNvPr id="5139" name="组合 19"/>
          <p:cNvGrpSpPr/>
          <p:nvPr/>
        </p:nvGrpSpPr>
        <p:grpSpPr>
          <a:xfrm>
            <a:off x="481330" y="219710"/>
            <a:ext cx="1422400" cy="1319213"/>
            <a:chOff x="0" y="0"/>
            <a:chExt cx="1423666" cy="1320172"/>
          </a:xfrm>
        </p:grpSpPr>
        <p:sp>
          <p:nvSpPr>
            <p:cNvPr id="5140" name="椭圆 20"/>
            <p:cNvSpPr/>
            <p:nvPr/>
          </p:nvSpPr>
          <p:spPr>
            <a:xfrm>
              <a:off x="0" y="487717"/>
              <a:ext cx="832590" cy="832455"/>
            </a:xfrm>
            <a:prstGeom prst="ellipse">
              <a:avLst/>
            </a:prstGeom>
            <a:solidFill>
              <a:srgbClr val="20BA7C">
                <a:alpha val="93999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5141" name="椭圆 21"/>
            <p:cNvSpPr/>
            <p:nvPr/>
          </p:nvSpPr>
          <p:spPr>
            <a:xfrm>
              <a:off x="591076" y="487717"/>
              <a:ext cx="832590" cy="832455"/>
            </a:xfrm>
            <a:prstGeom prst="ellipse">
              <a:avLst/>
            </a:prstGeom>
            <a:solidFill>
              <a:srgbClr val="FFC000">
                <a:alpha val="98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b="1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5142" name="椭圆 18"/>
            <p:cNvSpPr/>
            <p:nvPr/>
          </p:nvSpPr>
          <p:spPr>
            <a:xfrm>
              <a:off x="287594" y="0"/>
              <a:ext cx="832590" cy="832455"/>
            </a:xfrm>
            <a:prstGeom prst="ellipse">
              <a:avLst/>
            </a:prstGeom>
            <a:solidFill>
              <a:srgbClr val="00A6BC">
                <a:alpha val="93999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5143" name="组合 8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76255" y="378354"/>
              <a:ext cx="561331" cy="67104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7777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微信营销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2875" y="4330700"/>
            <a:ext cx="3155315" cy="236664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412240" y="1882775"/>
            <a:ext cx="9490710" cy="1565275"/>
            <a:chOff x="1689" y="2174"/>
            <a:chExt cx="14946" cy="2465"/>
          </a:xfrm>
        </p:grpSpPr>
        <p:sp>
          <p:nvSpPr>
            <p:cNvPr id="14" name="矩形: 圆角 2"/>
            <p:cNvSpPr/>
            <p:nvPr/>
          </p:nvSpPr>
          <p:spPr>
            <a:xfrm>
              <a:off x="1689" y="2174"/>
              <a:ext cx="14752" cy="2465"/>
            </a:xfrm>
            <a:prstGeom prst="roundRect">
              <a:avLst/>
            </a:prstGeom>
            <a:noFill/>
            <a:ln w="76200">
              <a:solidFill>
                <a:srgbClr val="402D65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/>
                <a:ea typeface="微软雅黑" panose="020B0503020204020204" pitchFamily="2" charset="-122"/>
                <a:sym typeface="Arial" panose="020B0604020202020204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27" y="2462"/>
              <a:ext cx="14208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sz="2400">
                  <a:latin typeface="微软雅黑" panose="020B0503020204020204" pitchFamily="2" charset="-122"/>
                  <a:ea typeface="微软雅黑" panose="020B0503020204020204" pitchFamily="2" charset="-122"/>
                  <a:sym typeface="+mn-ea"/>
                </a:rPr>
                <a:t>主要指商家通过</a:t>
              </a:r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+mn-ea"/>
                </a:rPr>
                <a:t>微信公众平台</a:t>
              </a:r>
              <a:r>
                <a:rPr lang="zh-CN" altLang="en-US" sz="2400">
                  <a:latin typeface="微软雅黑" panose="020B0503020204020204" pitchFamily="2" charset="-122"/>
                  <a:ea typeface="微软雅黑" panose="020B0503020204020204" pitchFamily="2" charset="-122"/>
                  <a:sym typeface="+mn-ea"/>
                </a:rPr>
                <a:t>，结合转介率微信会员管理系统展示</a:t>
              </a:r>
              <a:endParaRPr lang="zh-CN" altLang="en-US" sz="24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400">
                  <a:latin typeface="微软雅黑" panose="020B0503020204020204" pitchFamily="2" charset="-122"/>
                  <a:ea typeface="微软雅黑" panose="020B0503020204020204" pitchFamily="2" charset="-122"/>
                  <a:sym typeface="+mn-ea"/>
                </a:rPr>
                <a:t>商家微官网、微会员、微推送、微支付、微活动</a:t>
              </a:r>
              <a:endParaRPr lang="zh-CN" altLang="en-US" sz="24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微信营销模式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1415" y="1929765"/>
            <a:ext cx="8178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草根广告式——查看附近的人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78810" y="3176270"/>
            <a:ext cx="8178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具体操作：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用户点击"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查看附近的人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"后，找到附近的微信用户，微信除了显示用户姓名等基本信息外，还会显示用户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签名档的内容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95550" y="1998980"/>
            <a:ext cx="683260" cy="683260"/>
            <a:chOff x="3678404" y="2170455"/>
            <a:chExt cx="736600" cy="7366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385723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385723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5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310" y="3797300"/>
            <a:ext cx="2292985" cy="1586230"/>
          </a:xfrm>
          <a:prstGeom prst="round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微信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4075" y="3148965"/>
            <a:ext cx="81781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335" y="1427480"/>
            <a:ext cx="8178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品牌活动式——漂流瓶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71980" y="2646680"/>
            <a:ext cx="8178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具体操作：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"漂流瓶"模式本身可以发送不同的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文字内容甚至语音小游戏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等，如果营销得当，也能产生不错的营销效果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47470" y="1496695"/>
            <a:ext cx="683260" cy="683260"/>
            <a:chOff x="3678404" y="2170455"/>
            <a:chExt cx="736600" cy="7366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385723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385723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5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2240" y="4163695"/>
            <a:ext cx="2787650" cy="1833245"/>
          </a:xfrm>
          <a:prstGeom prst="round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微信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4075" y="3148965"/>
            <a:ext cx="81781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335" y="2360295"/>
            <a:ext cx="8178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O2O折扣式——扫一扫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71980" y="3579495"/>
            <a:ext cx="8178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具体操作：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将二维码图案置于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取景框内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，然后你将可以获得成员折扣、商家优惠亦或是一些新闻资讯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47470" y="2429510"/>
            <a:ext cx="683260" cy="683260"/>
            <a:chOff x="3678404" y="2170455"/>
            <a:chExt cx="736600" cy="7366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385723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385723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5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6790" y="1487805"/>
            <a:ext cx="2232025" cy="223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微信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1415" y="1929765"/>
            <a:ext cx="8178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互动营销式——微信公众平台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78810" y="3176270"/>
            <a:ext cx="81781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具体操作：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微信开放平台+朋友圈的社交分享功能的开放，使微信作为一种移动互联网上不可忽视的营销渠道，而微信公众平台的上线，则使这种营销渠道更加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细化和直接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95550" y="1998980"/>
            <a:ext cx="683260" cy="683260"/>
            <a:chOff x="3678404" y="2170455"/>
            <a:chExt cx="736600" cy="7366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385723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385723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5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20" y="4245610"/>
            <a:ext cx="2095500" cy="1485900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微信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4075" y="3148965"/>
            <a:ext cx="81781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335" y="1427480"/>
            <a:ext cx="8178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微信开店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71980" y="2646680"/>
            <a:ext cx="81781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具体操作：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是指商户申请获得微信支付权限并开设微信店铺的平台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47470" y="1496695"/>
            <a:ext cx="683260" cy="683260"/>
            <a:chOff x="3678404" y="2170455"/>
            <a:chExt cx="736600" cy="7366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385723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385723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5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2240" y="4362450"/>
            <a:ext cx="2422525" cy="173609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-506412" y="4354513"/>
            <a:ext cx="13206412" cy="3879850"/>
            <a:chOff x="0" y="0"/>
            <a:chExt cx="13221753" cy="3880814"/>
          </a:xfrm>
        </p:grpSpPr>
        <p:sp>
          <p:nvSpPr>
            <p:cNvPr id="9219" name="椭圆 4"/>
            <p:cNvSpPr/>
            <p:nvPr/>
          </p:nvSpPr>
          <p:spPr>
            <a:xfrm>
              <a:off x="377855" y="0"/>
              <a:ext cx="987505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0" name="椭圆 5"/>
            <p:cNvSpPr/>
            <p:nvPr/>
          </p:nvSpPr>
          <p:spPr>
            <a:xfrm>
              <a:off x="0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1" name="椭圆 6"/>
            <p:cNvSpPr/>
            <p:nvPr/>
          </p:nvSpPr>
          <p:spPr>
            <a:xfrm>
              <a:off x="2154409" y="833644"/>
              <a:ext cx="1039896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2" name="椭圆 7"/>
            <p:cNvSpPr/>
            <p:nvPr/>
          </p:nvSpPr>
          <p:spPr>
            <a:xfrm>
              <a:off x="2537028" y="2240519"/>
              <a:ext cx="1039895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3" name="椭圆 8"/>
            <p:cNvSpPr/>
            <p:nvPr/>
          </p:nvSpPr>
          <p:spPr>
            <a:xfrm>
              <a:off x="3845232" y="1849897"/>
              <a:ext cx="2030574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4" name="椭圆 12"/>
            <p:cNvSpPr/>
            <p:nvPr/>
          </p:nvSpPr>
          <p:spPr>
            <a:xfrm flipH="1">
              <a:off x="11856394" y="0"/>
              <a:ext cx="987504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5" name="椭圆 13"/>
            <p:cNvSpPr/>
            <p:nvPr/>
          </p:nvSpPr>
          <p:spPr>
            <a:xfrm flipH="1">
              <a:off x="10752994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6" name="椭圆 14"/>
            <p:cNvSpPr/>
            <p:nvPr/>
          </p:nvSpPr>
          <p:spPr>
            <a:xfrm flipH="1">
              <a:off x="10027449" y="833644"/>
              <a:ext cx="1039895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7" name="椭圆 15"/>
            <p:cNvSpPr/>
            <p:nvPr/>
          </p:nvSpPr>
          <p:spPr>
            <a:xfrm flipH="1">
              <a:off x="9644830" y="2240519"/>
              <a:ext cx="1039896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8" name="椭圆 16"/>
            <p:cNvSpPr/>
            <p:nvPr/>
          </p:nvSpPr>
          <p:spPr>
            <a:xfrm flipH="1">
              <a:off x="7345947" y="1849897"/>
              <a:ext cx="2030575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422140" y="2278380"/>
            <a:ext cx="334772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谢  谢</a:t>
            </a:r>
            <a:endParaRPr lang="zh-CN" altLang="en-US" sz="9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-506412" y="4354513"/>
            <a:ext cx="13206412" cy="3879850"/>
            <a:chOff x="0" y="0"/>
            <a:chExt cx="13221753" cy="3880814"/>
          </a:xfrm>
        </p:grpSpPr>
        <p:sp>
          <p:nvSpPr>
            <p:cNvPr id="9219" name="椭圆 4"/>
            <p:cNvSpPr/>
            <p:nvPr/>
          </p:nvSpPr>
          <p:spPr>
            <a:xfrm>
              <a:off x="377855" y="0"/>
              <a:ext cx="987505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0" name="椭圆 5"/>
            <p:cNvSpPr/>
            <p:nvPr/>
          </p:nvSpPr>
          <p:spPr>
            <a:xfrm>
              <a:off x="0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1" name="椭圆 6"/>
            <p:cNvSpPr/>
            <p:nvPr/>
          </p:nvSpPr>
          <p:spPr>
            <a:xfrm>
              <a:off x="2154409" y="833644"/>
              <a:ext cx="1039896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2" name="椭圆 7"/>
            <p:cNvSpPr/>
            <p:nvPr/>
          </p:nvSpPr>
          <p:spPr>
            <a:xfrm>
              <a:off x="2537028" y="2240519"/>
              <a:ext cx="1039895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3" name="椭圆 8"/>
            <p:cNvSpPr/>
            <p:nvPr/>
          </p:nvSpPr>
          <p:spPr>
            <a:xfrm>
              <a:off x="3845232" y="1849897"/>
              <a:ext cx="2030574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4" name="椭圆 12"/>
            <p:cNvSpPr/>
            <p:nvPr/>
          </p:nvSpPr>
          <p:spPr>
            <a:xfrm flipH="1">
              <a:off x="11856394" y="0"/>
              <a:ext cx="987504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5" name="椭圆 13"/>
            <p:cNvSpPr/>
            <p:nvPr/>
          </p:nvSpPr>
          <p:spPr>
            <a:xfrm flipH="1">
              <a:off x="10752994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6" name="椭圆 14"/>
            <p:cNvSpPr/>
            <p:nvPr/>
          </p:nvSpPr>
          <p:spPr>
            <a:xfrm flipH="1">
              <a:off x="10027449" y="833644"/>
              <a:ext cx="1039895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7" name="椭圆 15"/>
            <p:cNvSpPr/>
            <p:nvPr/>
          </p:nvSpPr>
          <p:spPr>
            <a:xfrm flipH="1">
              <a:off x="9644830" y="2240519"/>
              <a:ext cx="1039896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8" name="椭圆 16"/>
            <p:cNvSpPr/>
            <p:nvPr/>
          </p:nvSpPr>
          <p:spPr>
            <a:xfrm flipH="1">
              <a:off x="7345947" y="1849897"/>
              <a:ext cx="2030575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29" name="组合 10"/>
          <p:cNvGrpSpPr/>
          <p:nvPr/>
        </p:nvGrpSpPr>
        <p:grpSpPr>
          <a:xfrm>
            <a:off x="4506918" y="3858260"/>
            <a:ext cx="3270250" cy="1511305"/>
            <a:chOff x="685721" y="-15220"/>
            <a:chExt cx="3269853" cy="1509357"/>
          </a:xfrm>
        </p:grpSpPr>
        <p:sp>
          <p:nvSpPr>
            <p:cNvPr id="9230" name="矩形 23"/>
            <p:cNvSpPr/>
            <p:nvPr/>
          </p:nvSpPr>
          <p:spPr>
            <a:xfrm>
              <a:off x="867305" y="-15220"/>
              <a:ext cx="2907312" cy="64052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31" name="矩形 35"/>
            <p:cNvSpPr/>
            <p:nvPr/>
          </p:nvSpPr>
          <p:spPr>
            <a:xfrm>
              <a:off x="685721" y="788293"/>
              <a:ext cx="3269853" cy="7058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en-US" altLang="zh-CN" sz="4000" b="1" dirty="0">
                  <a:solidFill>
                    <a:srgbClr val="10495E"/>
                  </a:solidFill>
                  <a:latin typeface="Droid Sans" panose="020B0606030804020204" pitchFamily="2" charset="0"/>
                </a:rPr>
                <a:t>APP</a:t>
              </a:r>
              <a:r>
                <a:rPr lang="zh-CN" altLang="en-US" sz="4000" b="1" dirty="0">
                  <a:solidFill>
                    <a:srgbClr val="10495E"/>
                  </a:solidFill>
                  <a:latin typeface="Droid Sans" panose="020B0606030804020204" pitchFamily="2" charset="0"/>
                </a:rPr>
                <a:t>营销模式</a:t>
              </a:r>
              <a:endParaRPr lang="zh-CN" altLang="en-US" sz="4000" b="1" dirty="0">
                <a:solidFill>
                  <a:srgbClr val="10495E"/>
                </a:solidFill>
                <a:latin typeface="Droid Sans" panose="020B0606030804020204" pitchFamily="2" charset="0"/>
              </a:endParaRPr>
            </a:p>
          </p:txBody>
        </p:sp>
      </p:grpSp>
      <p:grpSp>
        <p:nvGrpSpPr>
          <p:cNvPr id="9233" name="组合 3"/>
          <p:cNvGrpSpPr/>
          <p:nvPr/>
        </p:nvGrpSpPr>
        <p:grpSpPr>
          <a:xfrm>
            <a:off x="5308600" y="1620838"/>
            <a:ext cx="1574800" cy="1773237"/>
            <a:chOff x="0" y="0"/>
            <a:chExt cx="1573566" cy="1773359"/>
          </a:xfrm>
        </p:grpSpPr>
        <p:grpSp>
          <p:nvGrpSpPr>
            <p:cNvPr id="9234" name="组合 17"/>
            <p:cNvGrpSpPr/>
            <p:nvPr/>
          </p:nvGrpSpPr>
          <p:grpSpPr>
            <a:xfrm>
              <a:off x="0" y="0"/>
              <a:ext cx="1573566" cy="1773359"/>
              <a:chOff x="0" y="0"/>
              <a:chExt cx="1573566" cy="1773359"/>
            </a:xfrm>
          </p:grpSpPr>
          <p:sp>
            <p:nvSpPr>
              <p:cNvPr id="9235" name="椭圆 20"/>
              <p:cNvSpPr/>
              <p:nvPr/>
            </p:nvSpPr>
            <p:spPr>
              <a:xfrm>
                <a:off x="0" y="487396"/>
                <a:ext cx="832785" cy="833495"/>
              </a:xfrm>
              <a:prstGeom prst="ellipse">
                <a:avLst/>
              </a:prstGeom>
              <a:solidFill>
                <a:srgbClr val="20BA7C">
                  <a:alpha val="79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6" name="椭圆 21"/>
              <p:cNvSpPr/>
              <p:nvPr/>
            </p:nvSpPr>
            <p:spPr>
              <a:xfrm>
                <a:off x="740782" y="487396"/>
                <a:ext cx="832784" cy="833495"/>
              </a:xfrm>
              <a:prstGeom prst="ellipse">
                <a:avLst/>
              </a:prstGeom>
              <a:solidFill>
                <a:srgbClr val="FFC000">
                  <a:alpha val="87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7" name="椭圆 18"/>
              <p:cNvSpPr/>
              <p:nvPr/>
            </p:nvSpPr>
            <p:spPr>
              <a:xfrm>
                <a:off x="361666" y="0"/>
                <a:ext cx="832785" cy="833494"/>
              </a:xfrm>
              <a:prstGeom prst="ellipse">
                <a:avLst/>
              </a:prstGeom>
              <a:solidFill>
                <a:srgbClr val="00A6BC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8" name="椭圆 37"/>
              <p:cNvSpPr/>
              <p:nvPr/>
            </p:nvSpPr>
            <p:spPr>
              <a:xfrm>
                <a:off x="377529" y="939865"/>
                <a:ext cx="832785" cy="833494"/>
              </a:xfrm>
              <a:prstGeom prst="ellipse">
                <a:avLst/>
              </a:prstGeom>
              <a:solidFill>
                <a:srgbClr val="595959">
                  <a:alpha val="98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9239" name="组合 3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03036" y="500604"/>
              <a:ext cx="700491" cy="6645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35"/>
          <p:cNvSpPr/>
          <p:nvPr/>
        </p:nvSpPr>
        <p:spPr>
          <a:xfrm>
            <a:off x="5909310" y="3873500"/>
            <a:ext cx="46545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r>
              <a:rPr lang="en-US" altLang="zh-CN" sz="4000" b="1" i="1" dirty="0">
                <a:solidFill>
                  <a:srgbClr val="10495E"/>
                </a:solidFill>
                <a:latin typeface="Droid Sans" panose="020B0606030804020204" pitchFamily="2" charset="0"/>
              </a:rPr>
              <a:t>1</a:t>
            </a:r>
            <a:endParaRPr lang="en-US" altLang="zh-CN" sz="4000" b="1" i="1" dirty="0">
              <a:solidFill>
                <a:srgbClr val="10495E"/>
              </a:solidFill>
              <a:latin typeface="Droid Sans" panose="020B06060308040202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APP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营销模式的内涵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9640" y="1836420"/>
            <a:ext cx="81781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内涵：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通过特制</a:t>
            </a:r>
            <a:r>
              <a:rPr lang="zh-CN" altLang="en-US" sz="2000" b="1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手机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、</a:t>
            </a:r>
            <a:r>
              <a:rPr lang="zh-CN" altLang="en-US" sz="2000" b="1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社区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、</a:t>
            </a:r>
            <a:r>
              <a:rPr lang="zh-CN" altLang="en-US" sz="2000" b="1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SNS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等平台上运行的应用程序来开展营销活动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1267460" y="1898650"/>
            <a:ext cx="505460" cy="505460"/>
            <a:chOff x="3678404" y="2170455"/>
            <a:chExt cx="736600" cy="736600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01ACBE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01ACBE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49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50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1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2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3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267460" y="3865245"/>
            <a:ext cx="492125" cy="492125"/>
            <a:chOff x="3678404" y="2170455"/>
            <a:chExt cx="736600" cy="736600"/>
          </a:xfrm>
        </p:grpSpPr>
        <p:grpSp>
          <p:nvGrpSpPr>
            <p:cNvPr id="9" name="组合 8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4077A5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4077A5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3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4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" name="Freeform 912"/>
              <p:cNvSpPr/>
              <p:nvPr/>
            </p:nvSpPr>
            <p:spPr bwMode="auto">
              <a:xfrm>
                <a:off x="6299" y="1221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7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2199640" y="3805555"/>
            <a:ext cx="81781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特点：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成本低、持续性、促销售、信息全面、品牌建设、随时服务、跨时空、精准营销、互动性强、用户粘性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APP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1415" y="1953895"/>
            <a:ext cx="8178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广告营销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2595245" y="2031365"/>
            <a:ext cx="657860" cy="657860"/>
            <a:chOff x="3678404" y="2170455"/>
            <a:chExt cx="736600" cy="736600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01ACBE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01ACBE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49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50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1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2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3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3020060" y="3148965"/>
            <a:ext cx="8178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具体操作：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广告主通过植入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动态广告栏链接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进行广告植入，将广告投放到那些热门的、与自己产品受众相关的应用上就能达到良好的传播效果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4867275"/>
            <a:ext cx="1960245" cy="1354455"/>
          </a:xfrm>
          <a:prstGeom prst="round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APP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420" y="5208270"/>
            <a:ext cx="25673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2" charset="-122"/>
                <a:ea typeface="微软雅黑" panose="020B0503020204020204" pitchFamily="2" charset="-122"/>
              </a:rPr>
              <a:t>内容植入</a:t>
            </a:r>
            <a:endParaRPr lang="zh-CN" altLang="en-US" sz="24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（</a:t>
            </a:r>
            <a:r>
              <a:rPr lang="en-US" altLang="zh-CN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“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疯狂猜图”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）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6195" y="1038225"/>
            <a:ext cx="81781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App植入</a:t>
            </a:r>
            <a:endParaRPr lang="zh-CN" altLang="en-US" sz="36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770" y="2366645"/>
            <a:ext cx="1562100" cy="260350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05" y="2589530"/>
            <a:ext cx="2983865" cy="215709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680" y="2950210"/>
            <a:ext cx="2296795" cy="143573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4812665" y="5208270"/>
            <a:ext cx="25673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2" charset="-122"/>
                <a:ea typeface="微软雅黑" panose="020B0503020204020204" pitchFamily="2" charset="-122"/>
              </a:rPr>
              <a:t>道具植入</a:t>
            </a:r>
            <a:endParaRPr lang="zh-CN" altLang="en-US" sz="24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（人人网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人人餐厅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）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25815" y="5208270"/>
            <a:ext cx="38366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2" charset="-122"/>
                <a:ea typeface="微软雅黑" panose="020B0503020204020204" pitchFamily="2" charset="-122"/>
              </a:rPr>
              <a:t>背景植入和奖励广告</a:t>
            </a:r>
            <a:endParaRPr lang="zh-CN" altLang="en-US" sz="24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（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MOTO手机广告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）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851910" y="1276350"/>
            <a:ext cx="607695" cy="607695"/>
            <a:chOff x="3678404" y="3977185"/>
            <a:chExt cx="736600" cy="736600"/>
          </a:xfrm>
        </p:grpSpPr>
        <p:grpSp>
          <p:nvGrpSpPr>
            <p:cNvPr id="109" name="组合 108"/>
            <p:cNvGrpSpPr/>
            <p:nvPr/>
          </p:nvGrpSpPr>
          <p:grpSpPr>
            <a:xfrm>
              <a:off x="3678404" y="3977185"/>
              <a:ext cx="736600" cy="736600"/>
              <a:chOff x="8286667" y="635396"/>
              <a:chExt cx="736600" cy="736600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5C346B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663A77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10" name="Group 38"/>
            <p:cNvGrpSpPr>
              <a:grpSpLocks noChangeAspect="1"/>
            </p:cNvGrpSpPr>
            <p:nvPr/>
          </p:nvGrpSpPr>
          <p:grpSpPr bwMode="auto">
            <a:xfrm>
              <a:off x="3885883" y="4202897"/>
              <a:ext cx="331304" cy="273727"/>
              <a:chOff x="3136" y="1579"/>
              <a:chExt cx="1404" cy="1160"/>
            </a:xfrm>
            <a:solidFill>
              <a:schemeClr val="bg1"/>
            </a:solidFill>
          </p:grpSpPr>
          <p:sp>
            <p:nvSpPr>
              <p:cNvPr id="111" name="Freeform 39"/>
              <p:cNvSpPr/>
              <p:nvPr/>
            </p:nvSpPr>
            <p:spPr bwMode="auto">
              <a:xfrm>
                <a:off x="3152" y="1783"/>
                <a:ext cx="1371" cy="409"/>
              </a:xfrm>
              <a:custGeom>
                <a:avLst/>
                <a:gdLst>
                  <a:gd name="T0" fmla="*/ 532 w 1371"/>
                  <a:gd name="T1" fmla="*/ 288 h 409"/>
                  <a:gd name="T2" fmla="*/ 839 w 1371"/>
                  <a:gd name="T3" fmla="*/ 288 h 409"/>
                  <a:gd name="T4" fmla="*/ 839 w 1371"/>
                  <a:gd name="T5" fmla="*/ 409 h 409"/>
                  <a:gd name="T6" fmla="*/ 1191 w 1371"/>
                  <a:gd name="T7" fmla="*/ 409 h 409"/>
                  <a:gd name="T8" fmla="*/ 1371 w 1371"/>
                  <a:gd name="T9" fmla="*/ 0 h 409"/>
                  <a:gd name="T10" fmla="*/ 0 w 1371"/>
                  <a:gd name="T11" fmla="*/ 0 h 409"/>
                  <a:gd name="T12" fmla="*/ 181 w 1371"/>
                  <a:gd name="T13" fmla="*/ 409 h 409"/>
                  <a:gd name="T14" fmla="*/ 532 w 1371"/>
                  <a:gd name="T15" fmla="*/ 409 h 409"/>
                  <a:gd name="T16" fmla="*/ 532 w 1371"/>
                  <a:gd name="T17" fmla="*/ 288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1" h="409">
                    <a:moveTo>
                      <a:pt x="532" y="288"/>
                    </a:moveTo>
                    <a:lnTo>
                      <a:pt x="839" y="288"/>
                    </a:lnTo>
                    <a:lnTo>
                      <a:pt x="839" y="409"/>
                    </a:lnTo>
                    <a:lnTo>
                      <a:pt x="1191" y="409"/>
                    </a:lnTo>
                    <a:lnTo>
                      <a:pt x="1371" y="0"/>
                    </a:lnTo>
                    <a:lnTo>
                      <a:pt x="0" y="0"/>
                    </a:lnTo>
                    <a:lnTo>
                      <a:pt x="181" y="409"/>
                    </a:lnTo>
                    <a:lnTo>
                      <a:pt x="532" y="409"/>
                    </a:lnTo>
                    <a:lnTo>
                      <a:pt x="532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2" name="Rectangle 40"/>
              <p:cNvSpPr>
                <a:spLocks noChangeArrowheads="1"/>
              </p:cNvSpPr>
              <p:nvPr/>
            </p:nvSpPr>
            <p:spPr bwMode="auto">
              <a:xfrm>
                <a:off x="3741" y="2128"/>
                <a:ext cx="193" cy="1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3" name="Freeform 41"/>
              <p:cNvSpPr/>
              <p:nvPr/>
            </p:nvSpPr>
            <p:spPr bwMode="auto">
              <a:xfrm>
                <a:off x="3150" y="1919"/>
                <a:ext cx="1375" cy="808"/>
              </a:xfrm>
              <a:custGeom>
                <a:avLst/>
                <a:gdLst>
                  <a:gd name="T0" fmla="*/ 841 w 1375"/>
                  <a:gd name="T1" fmla="*/ 409 h 808"/>
                  <a:gd name="T2" fmla="*/ 534 w 1375"/>
                  <a:gd name="T3" fmla="*/ 409 h 808"/>
                  <a:gd name="T4" fmla="*/ 534 w 1375"/>
                  <a:gd name="T5" fmla="*/ 330 h 808"/>
                  <a:gd name="T6" fmla="*/ 147 w 1375"/>
                  <a:gd name="T7" fmla="*/ 330 h 808"/>
                  <a:gd name="T8" fmla="*/ 0 w 1375"/>
                  <a:gd name="T9" fmla="*/ 0 h 808"/>
                  <a:gd name="T10" fmla="*/ 0 w 1375"/>
                  <a:gd name="T11" fmla="*/ 808 h 808"/>
                  <a:gd name="T12" fmla="*/ 1375 w 1375"/>
                  <a:gd name="T13" fmla="*/ 808 h 808"/>
                  <a:gd name="T14" fmla="*/ 1375 w 1375"/>
                  <a:gd name="T15" fmla="*/ 0 h 808"/>
                  <a:gd name="T16" fmla="*/ 1228 w 1375"/>
                  <a:gd name="T17" fmla="*/ 330 h 808"/>
                  <a:gd name="T18" fmla="*/ 841 w 1375"/>
                  <a:gd name="T19" fmla="*/ 330 h 808"/>
                  <a:gd name="T20" fmla="*/ 841 w 1375"/>
                  <a:gd name="T21" fmla="*/ 409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5" h="808">
                    <a:moveTo>
                      <a:pt x="841" y="409"/>
                    </a:moveTo>
                    <a:lnTo>
                      <a:pt x="534" y="409"/>
                    </a:lnTo>
                    <a:lnTo>
                      <a:pt x="534" y="330"/>
                    </a:lnTo>
                    <a:lnTo>
                      <a:pt x="147" y="330"/>
                    </a:lnTo>
                    <a:lnTo>
                      <a:pt x="0" y="0"/>
                    </a:lnTo>
                    <a:lnTo>
                      <a:pt x="0" y="808"/>
                    </a:lnTo>
                    <a:lnTo>
                      <a:pt x="1375" y="808"/>
                    </a:lnTo>
                    <a:lnTo>
                      <a:pt x="1375" y="0"/>
                    </a:lnTo>
                    <a:lnTo>
                      <a:pt x="1228" y="330"/>
                    </a:lnTo>
                    <a:lnTo>
                      <a:pt x="841" y="330"/>
                    </a:lnTo>
                    <a:lnTo>
                      <a:pt x="841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4" name="Freeform 42"/>
              <p:cNvSpPr/>
              <p:nvPr/>
            </p:nvSpPr>
            <p:spPr bwMode="auto">
              <a:xfrm>
                <a:off x="3680" y="1588"/>
                <a:ext cx="316" cy="138"/>
              </a:xfrm>
              <a:custGeom>
                <a:avLst/>
                <a:gdLst>
                  <a:gd name="T0" fmla="*/ 256 w 316"/>
                  <a:gd name="T1" fmla="*/ 60 h 138"/>
                  <a:gd name="T2" fmla="*/ 256 w 316"/>
                  <a:gd name="T3" fmla="*/ 138 h 138"/>
                  <a:gd name="T4" fmla="*/ 316 w 316"/>
                  <a:gd name="T5" fmla="*/ 138 h 138"/>
                  <a:gd name="T6" fmla="*/ 316 w 316"/>
                  <a:gd name="T7" fmla="*/ 0 h 138"/>
                  <a:gd name="T8" fmla="*/ 0 w 316"/>
                  <a:gd name="T9" fmla="*/ 0 h 138"/>
                  <a:gd name="T10" fmla="*/ 0 w 316"/>
                  <a:gd name="T11" fmla="*/ 138 h 138"/>
                  <a:gd name="T12" fmla="*/ 59 w 316"/>
                  <a:gd name="T13" fmla="*/ 138 h 138"/>
                  <a:gd name="T14" fmla="*/ 59 w 316"/>
                  <a:gd name="T15" fmla="*/ 60 h 138"/>
                  <a:gd name="T16" fmla="*/ 256 w 316"/>
                  <a:gd name="T17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138">
                    <a:moveTo>
                      <a:pt x="256" y="60"/>
                    </a:moveTo>
                    <a:lnTo>
                      <a:pt x="256" y="138"/>
                    </a:lnTo>
                    <a:lnTo>
                      <a:pt x="316" y="138"/>
                    </a:lnTo>
                    <a:lnTo>
                      <a:pt x="316" y="0"/>
                    </a:lnTo>
                    <a:lnTo>
                      <a:pt x="0" y="0"/>
                    </a:lnTo>
                    <a:lnTo>
                      <a:pt x="0" y="138"/>
                    </a:lnTo>
                    <a:lnTo>
                      <a:pt x="59" y="138"/>
                    </a:lnTo>
                    <a:lnTo>
                      <a:pt x="59" y="60"/>
                    </a:lnTo>
                    <a:lnTo>
                      <a:pt x="25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5" name="Freeform 43"/>
              <p:cNvSpPr/>
              <p:nvPr/>
            </p:nvSpPr>
            <p:spPr bwMode="auto">
              <a:xfrm>
                <a:off x="3924" y="1648"/>
                <a:ext cx="12" cy="90"/>
              </a:xfrm>
              <a:custGeom>
                <a:avLst/>
                <a:gdLst>
                  <a:gd name="T0" fmla="*/ 12 w 12"/>
                  <a:gd name="T1" fmla="*/ 0 h 90"/>
                  <a:gd name="T2" fmla="*/ 0 w 12"/>
                  <a:gd name="T3" fmla="*/ 12 h 90"/>
                  <a:gd name="T4" fmla="*/ 0 w 12"/>
                  <a:gd name="T5" fmla="*/ 90 h 90"/>
                  <a:gd name="T6" fmla="*/ 12 w 12"/>
                  <a:gd name="T7" fmla="*/ 78 h 90"/>
                  <a:gd name="T8" fmla="*/ 12 w 1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0"/>
                    </a:moveTo>
                    <a:lnTo>
                      <a:pt x="0" y="12"/>
                    </a:lnTo>
                    <a:lnTo>
                      <a:pt x="0" y="90"/>
                    </a:lnTo>
                    <a:lnTo>
                      <a:pt x="12" y="7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6" name="Freeform 44"/>
              <p:cNvSpPr/>
              <p:nvPr/>
            </p:nvSpPr>
            <p:spPr bwMode="auto">
              <a:xfrm>
                <a:off x="3924" y="1726"/>
                <a:ext cx="81" cy="12"/>
              </a:xfrm>
              <a:custGeom>
                <a:avLst/>
                <a:gdLst>
                  <a:gd name="T0" fmla="*/ 12 w 81"/>
                  <a:gd name="T1" fmla="*/ 0 h 12"/>
                  <a:gd name="T2" fmla="*/ 0 w 81"/>
                  <a:gd name="T3" fmla="*/ 12 h 12"/>
                  <a:gd name="T4" fmla="*/ 81 w 81"/>
                  <a:gd name="T5" fmla="*/ 12 h 12"/>
                  <a:gd name="T6" fmla="*/ 72 w 81"/>
                  <a:gd name="T7" fmla="*/ 0 h 12"/>
                  <a:gd name="T8" fmla="*/ 12 w 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">
                    <a:moveTo>
                      <a:pt x="12" y="0"/>
                    </a:moveTo>
                    <a:lnTo>
                      <a:pt x="0" y="12"/>
                    </a:lnTo>
                    <a:lnTo>
                      <a:pt x="81" y="12"/>
                    </a:lnTo>
                    <a:lnTo>
                      <a:pt x="7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7" name="Freeform 45"/>
              <p:cNvSpPr/>
              <p:nvPr/>
            </p:nvSpPr>
            <p:spPr bwMode="auto">
              <a:xfrm>
                <a:off x="3996" y="1579"/>
                <a:ext cx="9" cy="159"/>
              </a:xfrm>
              <a:custGeom>
                <a:avLst/>
                <a:gdLst>
                  <a:gd name="T0" fmla="*/ 0 w 9"/>
                  <a:gd name="T1" fmla="*/ 147 h 159"/>
                  <a:gd name="T2" fmla="*/ 9 w 9"/>
                  <a:gd name="T3" fmla="*/ 159 h 159"/>
                  <a:gd name="T4" fmla="*/ 9 w 9"/>
                  <a:gd name="T5" fmla="*/ 0 h 159"/>
                  <a:gd name="T6" fmla="*/ 0 w 9"/>
                  <a:gd name="T7" fmla="*/ 9 h 159"/>
                  <a:gd name="T8" fmla="*/ 0 w 9"/>
                  <a:gd name="T9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9">
                    <a:moveTo>
                      <a:pt x="0" y="147"/>
                    </a:moveTo>
                    <a:lnTo>
                      <a:pt x="9" y="15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8" name="Freeform 46"/>
              <p:cNvSpPr/>
              <p:nvPr/>
            </p:nvSpPr>
            <p:spPr bwMode="auto">
              <a:xfrm>
                <a:off x="3670" y="1579"/>
                <a:ext cx="335" cy="9"/>
              </a:xfrm>
              <a:custGeom>
                <a:avLst/>
                <a:gdLst>
                  <a:gd name="T0" fmla="*/ 326 w 335"/>
                  <a:gd name="T1" fmla="*/ 9 h 9"/>
                  <a:gd name="T2" fmla="*/ 335 w 335"/>
                  <a:gd name="T3" fmla="*/ 0 h 9"/>
                  <a:gd name="T4" fmla="*/ 0 w 335"/>
                  <a:gd name="T5" fmla="*/ 0 h 9"/>
                  <a:gd name="T6" fmla="*/ 10 w 335"/>
                  <a:gd name="T7" fmla="*/ 9 h 9"/>
                  <a:gd name="T8" fmla="*/ 326 w 33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9">
                    <a:moveTo>
                      <a:pt x="326" y="9"/>
                    </a:moveTo>
                    <a:lnTo>
                      <a:pt x="335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32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9" name="Freeform 47"/>
              <p:cNvSpPr/>
              <p:nvPr/>
            </p:nvSpPr>
            <p:spPr bwMode="auto">
              <a:xfrm>
                <a:off x="3739" y="1648"/>
                <a:ext cx="197" cy="12"/>
              </a:xfrm>
              <a:custGeom>
                <a:avLst/>
                <a:gdLst>
                  <a:gd name="T0" fmla="*/ 0 w 197"/>
                  <a:gd name="T1" fmla="*/ 0 h 12"/>
                  <a:gd name="T2" fmla="*/ 12 w 197"/>
                  <a:gd name="T3" fmla="*/ 12 h 12"/>
                  <a:gd name="T4" fmla="*/ 185 w 197"/>
                  <a:gd name="T5" fmla="*/ 12 h 12"/>
                  <a:gd name="T6" fmla="*/ 197 w 197"/>
                  <a:gd name="T7" fmla="*/ 0 h 12"/>
                  <a:gd name="T8" fmla="*/ 0 w 19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2">
                    <a:moveTo>
                      <a:pt x="0" y="0"/>
                    </a:moveTo>
                    <a:lnTo>
                      <a:pt x="12" y="12"/>
                    </a:lnTo>
                    <a:lnTo>
                      <a:pt x="185" y="12"/>
                    </a:lnTo>
                    <a:lnTo>
                      <a:pt x="19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0" name="Freeform 48"/>
              <p:cNvSpPr/>
              <p:nvPr/>
            </p:nvSpPr>
            <p:spPr bwMode="auto">
              <a:xfrm>
                <a:off x="3739" y="1648"/>
                <a:ext cx="12" cy="90"/>
              </a:xfrm>
              <a:custGeom>
                <a:avLst/>
                <a:gdLst>
                  <a:gd name="T0" fmla="*/ 0 w 12"/>
                  <a:gd name="T1" fmla="*/ 78 h 90"/>
                  <a:gd name="T2" fmla="*/ 12 w 12"/>
                  <a:gd name="T3" fmla="*/ 90 h 90"/>
                  <a:gd name="T4" fmla="*/ 12 w 12"/>
                  <a:gd name="T5" fmla="*/ 12 h 90"/>
                  <a:gd name="T6" fmla="*/ 0 w 12"/>
                  <a:gd name="T7" fmla="*/ 0 h 90"/>
                  <a:gd name="T8" fmla="*/ 0 w 12"/>
                  <a:gd name="T9" fmla="*/ 7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0" y="78"/>
                    </a:moveTo>
                    <a:lnTo>
                      <a:pt x="12" y="90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1" name="Freeform 49"/>
              <p:cNvSpPr/>
              <p:nvPr/>
            </p:nvSpPr>
            <p:spPr bwMode="auto">
              <a:xfrm>
                <a:off x="3670" y="1726"/>
                <a:ext cx="81" cy="12"/>
              </a:xfrm>
              <a:custGeom>
                <a:avLst/>
                <a:gdLst>
                  <a:gd name="T0" fmla="*/ 69 w 81"/>
                  <a:gd name="T1" fmla="*/ 0 h 12"/>
                  <a:gd name="T2" fmla="*/ 10 w 81"/>
                  <a:gd name="T3" fmla="*/ 0 h 12"/>
                  <a:gd name="T4" fmla="*/ 0 w 81"/>
                  <a:gd name="T5" fmla="*/ 12 h 12"/>
                  <a:gd name="T6" fmla="*/ 81 w 81"/>
                  <a:gd name="T7" fmla="*/ 12 h 12"/>
                  <a:gd name="T8" fmla="*/ 69 w 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">
                    <a:moveTo>
                      <a:pt x="69" y="0"/>
                    </a:moveTo>
                    <a:lnTo>
                      <a:pt x="10" y="0"/>
                    </a:lnTo>
                    <a:lnTo>
                      <a:pt x="0" y="12"/>
                    </a:lnTo>
                    <a:lnTo>
                      <a:pt x="81" y="1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2" name="Freeform 50"/>
              <p:cNvSpPr/>
              <p:nvPr/>
            </p:nvSpPr>
            <p:spPr bwMode="auto">
              <a:xfrm>
                <a:off x="3670" y="1579"/>
                <a:ext cx="10" cy="159"/>
              </a:xfrm>
              <a:custGeom>
                <a:avLst/>
                <a:gdLst>
                  <a:gd name="T0" fmla="*/ 10 w 10"/>
                  <a:gd name="T1" fmla="*/ 9 h 159"/>
                  <a:gd name="T2" fmla="*/ 0 w 10"/>
                  <a:gd name="T3" fmla="*/ 0 h 159"/>
                  <a:gd name="T4" fmla="*/ 0 w 10"/>
                  <a:gd name="T5" fmla="*/ 159 h 159"/>
                  <a:gd name="T6" fmla="*/ 10 w 10"/>
                  <a:gd name="T7" fmla="*/ 147 h 159"/>
                  <a:gd name="T8" fmla="*/ 10 w 10"/>
                  <a:gd name="T9" fmla="*/ 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9">
                    <a:moveTo>
                      <a:pt x="10" y="9"/>
                    </a:moveTo>
                    <a:lnTo>
                      <a:pt x="0" y="0"/>
                    </a:lnTo>
                    <a:lnTo>
                      <a:pt x="0" y="159"/>
                    </a:lnTo>
                    <a:lnTo>
                      <a:pt x="10" y="147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3" name="Freeform 51"/>
              <p:cNvSpPr/>
              <p:nvPr/>
            </p:nvSpPr>
            <p:spPr bwMode="auto">
              <a:xfrm>
                <a:off x="3138" y="1864"/>
                <a:ext cx="12" cy="875"/>
              </a:xfrm>
              <a:custGeom>
                <a:avLst/>
                <a:gdLst>
                  <a:gd name="T0" fmla="*/ 12 w 12"/>
                  <a:gd name="T1" fmla="*/ 55 h 875"/>
                  <a:gd name="T2" fmla="*/ 0 w 12"/>
                  <a:gd name="T3" fmla="*/ 0 h 875"/>
                  <a:gd name="T4" fmla="*/ 0 w 12"/>
                  <a:gd name="T5" fmla="*/ 875 h 875"/>
                  <a:gd name="T6" fmla="*/ 12 w 12"/>
                  <a:gd name="T7" fmla="*/ 863 h 875"/>
                  <a:gd name="T8" fmla="*/ 12 w 12"/>
                  <a:gd name="T9" fmla="*/ 55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75">
                    <a:moveTo>
                      <a:pt x="12" y="55"/>
                    </a:moveTo>
                    <a:lnTo>
                      <a:pt x="0" y="0"/>
                    </a:lnTo>
                    <a:lnTo>
                      <a:pt x="0" y="875"/>
                    </a:lnTo>
                    <a:lnTo>
                      <a:pt x="12" y="863"/>
                    </a:lnTo>
                    <a:lnTo>
                      <a:pt x="1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4" name="Freeform 52"/>
              <p:cNvSpPr/>
              <p:nvPr/>
            </p:nvSpPr>
            <p:spPr bwMode="auto">
              <a:xfrm>
                <a:off x="3684" y="2316"/>
                <a:ext cx="307" cy="12"/>
              </a:xfrm>
              <a:custGeom>
                <a:avLst/>
                <a:gdLst>
                  <a:gd name="T0" fmla="*/ 307 w 307"/>
                  <a:gd name="T1" fmla="*/ 12 h 12"/>
                  <a:gd name="T2" fmla="*/ 297 w 307"/>
                  <a:gd name="T3" fmla="*/ 0 h 12"/>
                  <a:gd name="T4" fmla="*/ 10 w 307"/>
                  <a:gd name="T5" fmla="*/ 0 h 12"/>
                  <a:gd name="T6" fmla="*/ 0 w 307"/>
                  <a:gd name="T7" fmla="*/ 12 h 12"/>
                  <a:gd name="T8" fmla="*/ 307 w 30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2">
                    <a:moveTo>
                      <a:pt x="307" y="12"/>
                    </a:moveTo>
                    <a:lnTo>
                      <a:pt x="297" y="0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30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5" name="Freeform 53"/>
              <p:cNvSpPr/>
              <p:nvPr/>
            </p:nvSpPr>
            <p:spPr bwMode="auto">
              <a:xfrm>
                <a:off x="3981" y="2240"/>
                <a:ext cx="397" cy="9"/>
              </a:xfrm>
              <a:custGeom>
                <a:avLst/>
                <a:gdLst>
                  <a:gd name="T0" fmla="*/ 397 w 397"/>
                  <a:gd name="T1" fmla="*/ 9 h 9"/>
                  <a:gd name="T2" fmla="*/ 390 w 397"/>
                  <a:gd name="T3" fmla="*/ 0 h 9"/>
                  <a:gd name="T4" fmla="*/ 0 w 397"/>
                  <a:gd name="T5" fmla="*/ 0 h 9"/>
                  <a:gd name="T6" fmla="*/ 10 w 397"/>
                  <a:gd name="T7" fmla="*/ 9 h 9"/>
                  <a:gd name="T8" fmla="*/ 397 w 39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9">
                    <a:moveTo>
                      <a:pt x="397" y="9"/>
                    </a:moveTo>
                    <a:lnTo>
                      <a:pt x="390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39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6" name="Freeform 54"/>
              <p:cNvSpPr/>
              <p:nvPr/>
            </p:nvSpPr>
            <p:spPr bwMode="auto">
              <a:xfrm>
                <a:off x="4525" y="1864"/>
                <a:ext cx="12" cy="875"/>
              </a:xfrm>
              <a:custGeom>
                <a:avLst/>
                <a:gdLst>
                  <a:gd name="T0" fmla="*/ 0 w 12"/>
                  <a:gd name="T1" fmla="*/ 863 h 875"/>
                  <a:gd name="T2" fmla="*/ 12 w 12"/>
                  <a:gd name="T3" fmla="*/ 875 h 875"/>
                  <a:gd name="T4" fmla="*/ 12 w 12"/>
                  <a:gd name="T5" fmla="*/ 0 h 875"/>
                  <a:gd name="T6" fmla="*/ 0 w 12"/>
                  <a:gd name="T7" fmla="*/ 55 h 875"/>
                  <a:gd name="T8" fmla="*/ 0 w 12"/>
                  <a:gd name="T9" fmla="*/ 863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75">
                    <a:moveTo>
                      <a:pt x="0" y="863"/>
                    </a:moveTo>
                    <a:lnTo>
                      <a:pt x="12" y="875"/>
                    </a:lnTo>
                    <a:lnTo>
                      <a:pt x="12" y="0"/>
                    </a:lnTo>
                    <a:lnTo>
                      <a:pt x="0" y="55"/>
                    </a:lnTo>
                    <a:lnTo>
                      <a:pt x="0" y="8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7" name="Freeform 55"/>
              <p:cNvSpPr/>
              <p:nvPr/>
            </p:nvSpPr>
            <p:spPr bwMode="auto">
              <a:xfrm>
                <a:off x="3138" y="2727"/>
                <a:ext cx="1399" cy="12"/>
              </a:xfrm>
              <a:custGeom>
                <a:avLst/>
                <a:gdLst>
                  <a:gd name="T0" fmla="*/ 12 w 1399"/>
                  <a:gd name="T1" fmla="*/ 0 h 12"/>
                  <a:gd name="T2" fmla="*/ 0 w 1399"/>
                  <a:gd name="T3" fmla="*/ 12 h 12"/>
                  <a:gd name="T4" fmla="*/ 1399 w 1399"/>
                  <a:gd name="T5" fmla="*/ 12 h 12"/>
                  <a:gd name="T6" fmla="*/ 1387 w 1399"/>
                  <a:gd name="T7" fmla="*/ 0 h 12"/>
                  <a:gd name="T8" fmla="*/ 12 w 139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9" h="12">
                    <a:moveTo>
                      <a:pt x="12" y="0"/>
                    </a:moveTo>
                    <a:lnTo>
                      <a:pt x="0" y="12"/>
                    </a:lnTo>
                    <a:lnTo>
                      <a:pt x="1399" y="12"/>
                    </a:lnTo>
                    <a:lnTo>
                      <a:pt x="1387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8" name="Freeform 56"/>
              <p:cNvSpPr/>
              <p:nvPr/>
            </p:nvSpPr>
            <p:spPr bwMode="auto">
              <a:xfrm>
                <a:off x="4371" y="1864"/>
                <a:ext cx="166" cy="385"/>
              </a:xfrm>
              <a:custGeom>
                <a:avLst/>
                <a:gdLst>
                  <a:gd name="T0" fmla="*/ 7 w 166"/>
                  <a:gd name="T1" fmla="*/ 385 h 385"/>
                  <a:gd name="T2" fmla="*/ 154 w 166"/>
                  <a:gd name="T3" fmla="*/ 55 h 385"/>
                  <a:gd name="T4" fmla="*/ 166 w 166"/>
                  <a:gd name="T5" fmla="*/ 0 h 385"/>
                  <a:gd name="T6" fmla="*/ 0 w 166"/>
                  <a:gd name="T7" fmla="*/ 376 h 385"/>
                  <a:gd name="T8" fmla="*/ 7 w 166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85">
                    <a:moveTo>
                      <a:pt x="7" y="385"/>
                    </a:moveTo>
                    <a:lnTo>
                      <a:pt x="154" y="55"/>
                    </a:lnTo>
                    <a:lnTo>
                      <a:pt x="166" y="0"/>
                    </a:lnTo>
                    <a:lnTo>
                      <a:pt x="0" y="376"/>
                    </a:lnTo>
                    <a:lnTo>
                      <a:pt x="7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9" name="Freeform 57"/>
              <p:cNvSpPr/>
              <p:nvPr/>
            </p:nvSpPr>
            <p:spPr bwMode="auto">
              <a:xfrm>
                <a:off x="3981" y="2240"/>
                <a:ext cx="10" cy="88"/>
              </a:xfrm>
              <a:custGeom>
                <a:avLst/>
                <a:gdLst>
                  <a:gd name="T0" fmla="*/ 10 w 10"/>
                  <a:gd name="T1" fmla="*/ 9 h 88"/>
                  <a:gd name="T2" fmla="*/ 0 w 10"/>
                  <a:gd name="T3" fmla="*/ 0 h 88"/>
                  <a:gd name="T4" fmla="*/ 0 w 10"/>
                  <a:gd name="T5" fmla="*/ 76 h 88"/>
                  <a:gd name="T6" fmla="*/ 10 w 10"/>
                  <a:gd name="T7" fmla="*/ 88 h 88"/>
                  <a:gd name="T8" fmla="*/ 10 w 10"/>
                  <a:gd name="T9" fmla="*/ 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8">
                    <a:moveTo>
                      <a:pt x="10" y="9"/>
                    </a:moveTo>
                    <a:lnTo>
                      <a:pt x="0" y="0"/>
                    </a:lnTo>
                    <a:lnTo>
                      <a:pt x="0" y="76"/>
                    </a:lnTo>
                    <a:lnTo>
                      <a:pt x="10" y="88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0" name="Freeform 58"/>
              <p:cNvSpPr/>
              <p:nvPr/>
            </p:nvSpPr>
            <p:spPr bwMode="auto">
              <a:xfrm>
                <a:off x="3684" y="2240"/>
                <a:ext cx="10" cy="88"/>
              </a:xfrm>
              <a:custGeom>
                <a:avLst/>
                <a:gdLst>
                  <a:gd name="T0" fmla="*/ 0 w 10"/>
                  <a:gd name="T1" fmla="*/ 88 h 88"/>
                  <a:gd name="T2" fmla="*/ 10 w 10"/>
                  <a:gd name="T3" fmla="*/ 76 h 88"/>
                  <a:gd name="T4" fmla="*/ 10 w 10"/>
                  <a:gd name="T5" fmla="*/ 0 h 88"/>
                  <a:gd name="T6" fmla="*/ 0 w 10"/>
                  <a:gd name="T7" fmla="*/ 9 h 88"/>
                  <a:gd name="T8" fmla="*/ 0 w 10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8">
                    <a:moveTo>
                      <a:pt x="0" y="88"/>
                    </a:moveTo>
                    <a:lnTo>
                      <a:pt x="10" y="76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1" name="Freeform 59"/>
              <p:cNvSpPr/>
              <p:nvPr/>
            </p:nvSpPr>
            <p:spPr bwMode="auto">
              <a:xfrm>
                <a:off x="3297" y="2240"/>
                <a:ext cx="397" cy="9"/>
              </a:xfrm>
              <a:custGeom>
                <a:avLst/>
                <a:gdLst>
                  <a:gd name="T0" fmla="*/ 387 w 397"/>
                  <a:gd name="T1" fmla="*/ 9 h 9"/>
                  <a:gd name="T2" fmla="*/ 397 w 397"/>
                  <a:gd name="T3" fmla="*/ 0 h 9"/>
                  <a:gd name="T4" fmla="*/ 7 w 397"/>
                  <a:gd name="T5" fmla="*/ 0 h 9"/>
                  <a:gd name="T6" fmla="*/ 0 w 397"/>
                  <a:gd name="T7" fmla="*/ 9 h 9"/>
                  <a:gd name="T8" fmla="*/ 387 w 39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9">
                    <a:moveTo>
                      <a:pt x="387" y="9"/>
                    </a:moveTo>
                    <a:lnTo>
                      <a:pt x="397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38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2" name="Freeform 60"/>
              <p:cNvSpPr/>
              <p:nvPr/>
            </p:nvSpPr>
            <p:spPr bwMode="auto">
              <a:xfrm>
                <a:off x="3138" y="1864"/>
                <a:ext cx="166" cy="385"/>
              </a:xfrm>
              <a:custGeom>
                <a:avLst/>
                <a:gdLst>
                  <a:gd name="T0" fmla="*/ 159 w 166"/>
                  <a:gd name="T1" fmla="*/ 385 h 385"/>
                  <a:gd name="T2" fmla="*/ 166 w 166"/>
                  <a:gd name="T3" fmla="*/ 376 h 385"/>
                  <a:gd name="T4" fmla="*/ 0 w 166"/>
                  <a:gd name="T5" fmla="*/ 0 h 385"/>
                  <a:gd name="T6" fmla="*/ 12 w 166"/>
                  <a:gd name="T7" fmla="*/ 55 h 385"/>
                  <a:gd name="T8" fmla="*/ 159 w 166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85">
                    <a:moveTo>
                      <a:pt x="159" y="385"/>
                    </a:moveTo>
                    <a:lnTo>
                      <a:pt x="166" y="376"/>
                    </a:lnTo>
                    <a:lnTo>
                      <a:pt x="0" y="0"/>
                    </a:lnTo>
                    <a:lnTo>
                      <a:pt x="12" y="55"/>
                    </a:lnTo>
                    <a:lnTo>
                      <a:pt x="159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3" name="Freeform 61"/>
              <p:cNvSpPr/>
              <p:nvPr/>
            </p:nvSpPr>
            <p:spPr bwMode="auto">
              <a:xfrm>
                <a:off x="3730" y="2270"/>
                <a:ext cx="216" cy="12"/>
              </a:xfrm>
              <a:custGeom>
                <a:avLst/>
                <a:gdLst>
                  <a:gd name="T0" fmla="*/ 11 w 216"/>
                  <a:gd name="T1" fmla="*/ 0 h 12"/>
                  <a:gd name="T2" fmla="*/ 0 w 216"/>
                  <a:gd name="T3" fmla="*/ 12 h 12"/>
                  <a:gd name="T4" fmla="*/ 216 w 216"/>
                  <a:gd name="T5" fmla="*/ 12 h 12"/>
                  <a:gd name="T6" fmla="*/ 204 w 216"/>
                  <a:gd name="T7" fmla="*/ 0 h 12"/>
                  <a:gd name="T8" fmla="*/ 11 w 21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2">
                    <a:moveTo>
                      <a:pt x="11" y="0"/>
                    </a:moveTo>
                    <a:lnTo>
                      <a:pt x="0" y="12"/>
                    </a:lnTo>
                    <a:lnTo>
                      <a:pt x="216" y="12"/>
                    </a:lnTo>
                    <a:lnTo>
                      <a:pt x="204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4" name="Freeform 62"/>
              <p:cNvSpPr/>
              <p:nvPr/>
            </p:nvSpPr>
            <p:spPr bwMode="auto">
              <a:xfrm>
                <a:off x="3934" y="2116"/>
                <a:ext cx="12" cy="166"/>
              </a:xfrm>
              <a:custGeom>
                <a:avLst/>
                <a:gdLst>
                  <a:gd name="T0" fmla="*/ 0 w 12"/>
                  <a:gd name="T1" fmla="*/ 154 h 166"/>
                  <a:gd name="T2" fmla="*/ 12 w 12"/>
                  <a:gd name="T3" fmla="*/ 166 h 166"/>
                  <a:gd name="T4" fmla="*/ 12 w 12"/>
                  <a:gd name="T5" fmla="*/ 0 h 166"/>
                  <a:gd name="T6" fmla="*/ 0 w 12"/>
                  <a:gd name="T7" fmla="*/ 12 h 166"/>
                  <a:gd name="T8" fmla="*/ 0 w 12"/>
                  <a:gd name="T9" fmla="*/ 15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6">
                    <a:moveTo>
                      <a:pt x="0" y="154"/>
                    </a:moveTo>
                    <a:lnTo>
                      <a:pt x="12" y="16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5" name="Freeform 63"/>
              <p:cNvSpPr/>
              <p:nvPr/>
            </p:nvSpPr>
            <p:spPr bwMode="auto">
              <a:xfrm>
                <a:off x="3730" y="2116"/>
                <a:ext cx="216" cy="12"/>
              </a:xfrm>
              <a:custGeom>
                <a:avLst/>
                <a:gdLst>
                  <a:gd name="T0" fmla="*/ 204 w 216"/>
                  <a:gd name="T1" fmla="*/ 12 h 12"/>
                  <a:gd name="T2" fmla="*/ 216 w 216"/>
                  <a:gd name="T3" fmla="*/ 0 h 12"/>
                  <a:gd name="T4" fmla="*/ 0 w 216"/>
                  <a:gd name="T5" fmla="*/ 0 h 12"/>
                  <a:gd name="T6" fmla="*/ 11 w 216"/>
                  <a:gd name="T7" fmla="*/ 12 h 12"/>
                  <a:gd name="T8" fmla="*/ 204 w 21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2">
                    <a:moveTo>
                      <a:pt x="204" y="12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0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6" name="Freeform 64"/>
              <p:cNvSpPr/>
              <p:nvPr/>
            </p:nvSpPr>
            <p:spPr bwMode="auto">
              <a:xfrm>
                <a:off x="3730" y="2116"/>
                <a:ext cx="11" cy="166"/>
              </a:xfrm>
              <a:custGeom>
                <a:avLst/>
                <a:gdLst>
                  <a:gd name="T0" fmla="*/ 11 w 11"/>
                  <a:gd name="T1" fmla="*/ 154 h 166"/>
                  <a:gd name="T2" fmla="*/ 11 w 11"/>
                  <a:gd name="T3" fmla="*/ 12 h 166"/>
                  <a:gd name="T4" fmla="*/ 0 w 11"/>
                  <a:gd name="T5" fmla="*/ 0 h 166"/>
                  <a:gd name="T6" fmla="*/ 0 w 11"/>
                  <a:gd name="T7" fmla="*/ 166 h 166"/>
                  <a:gd name="T8" fmla="*/ 11 w 11"/>
                  <a:gd name="T9" fmla="*/ 15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6">
                    <a:moveTo>
                      <a:pt x="11" y="154"/>
                    </a:moveTo>
                    <a:lnTo>
                      <a:pt x="11" y="12"/>
                    </a:lnTo>
                    <a:lnTo>
                      <a:pt x="0" y="0"/>
                    </a:lnTo>
                    <a:lnTo>
                      <a:pt x="0" y="166"/>
                    </a:lnTo>
                    <a:lnTo>
                      <a:pt x="11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7" name="Freeform 65"/>
              <p:cNvSpPr/>
              <p:nvPr/>
            </p:nvSpPr>
            <p:spPr bwMode="auto">
              <a:xfrm>
                <a:off x="3136" y="1774"/>
                <a:ext cx="197" cy="430"/>
              </a:xfrm>
              <a:custGeom>
                <a:avLst/>
                <a:gdLst>
                  <a:gd name="T0" fmla="*/ 197 w 197"/>
                  <a:gd name="T1" fmla="*/ 418 h 430"/>
                  <a:gd name="T2" fmla="*/ 16 w 197"/>
                  <a:gd name="T3" fmla="*/ 9 h 430"/>
                  <a:gd name="T4" fmla="*/ 0 w 197"/>
                  <a:gd name="T5" fmla="*/ 0 h 430"/>
                  <a:gd name="T6" fmla="*/ 190 w 197"/>
                  <a:gd name="T7" fmla="*/ 430 h 430"/>
                  <a:gd name="T8" fmla="*/ 197 w 197"/>
                  <a:gd name="T9" fmla="*/ 41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30">
                    <a:moveTo>
                      <a:pt x="197" y="418"/>
                    </a:moveTo>
                    <a:lnTo>
                      <a:pt x="16" y="9"/>
                    </a:lnTo>
                    <a:lnTo>
                      <a:pt x="0" y="0"/>
                    </a:lnTo>
                    <a:lnTo>
                      <a:pt x="190" y="430"/>
                    </a:lnTo>
                    <a:lnTo>
                      <a:pt x="197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8" name="Freeform 66"/>
              <p:cNvSpPr/>
              <p:nvPr/>
            </p:nvSpPr>
            <p:spPr bwMode="auto">
              <a:xfrm>
                <a:off x="3684" y="2071"/>
                <a:ext cx="307" cy="9"/>
              </a:xfrm>
              <a:custGeom>
                <a:avLst/>
                <a:gdLst>
                  <a:gd name="T0" fmla="*/ 0 w 307"/>
                  <a:gd name="T1" fmla="*/ 0 h 9"/>
                  <a:gd name="T2" fmla="*/ 10 w 307"/>
                  <a:gd name="T3" fmla="*/ 9 h 9"/>
                  <a:gd name="T4" fmla="*/ 297 w 307"/>
                  <a:gd name="T5" fmla="*/ 9 h 9"/>
                  <a:gd name="T6" fmla="*/ 307 w 307"/>
                  <a:gd name="T7" fmla="*/ 0 h 9"/>
                  <a:gd name="T8" fmla="*/ 0 w 3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9">
                    <a:moveTo>
                      <a:pt x="0" y="0"/>
                    </a:moveTo>
                    <a:lnTo>
                      <a:pt x="10" y="9"/>
                    </a:lnTo>
                    <a:lnTo>
                      <a:pt x="297" y="9"/>
                    </a:lnTo>
                    <a:lnTo>
                      <a:pt x="30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9" name="Freeform 67"/>
              <p:cNvSpPr/>
              <p:nvPr/>
            </p:nvSpPr>
            <p:spPr bwMode="auto">
              <a:xfrm>
                <a:off x="3981" y="2071"/>
                <a:ext cx="10" cy="133"/>
              </a:xfrm>
              <a:custGeom>
                <a:avLst/>
                <a:gdLst>
                  <a:gd name="T0" fmla="*/ 10 w 10"/>
                  <a:gd name="T1" fmla="*/ 0 h 133"/>
                  <a:gd name="T2" fmla="*/ 0 w 10"/>
                  <a:gd name="T3" fmla="*/ 9 h 133"/>
                  <a:gd name="T4" fmla="*/ 0 w 10"/>
                  <a:gd name="T5" fmla="*/ 133 h 133"/>
                  <a:gd name="T6" fmla="*/ 10 w 10"/>
                  <a:gd name="T7" fmla="*/ 121 h 133"/>
                  <a:gd name="T8" fmla="*/ 10 w 10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3">
                    <a:moveTo>
                      <a:pt x="10" y="0"/>
                    </a:moveTo>
                    <a:lnTo>
                      <a:pt x="0" y="9"/>
                    </a:lnTo>
                    <a:lnTo>
                      <a:pt x="0" y="133"/>
                    </a:lnTo>
                    <a:lnTo>
                      <a:pt x="10" y="12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0" name="Freeform 68"/>
              <p:cNvSpPr/>
              <p:nvPr/>
            </p:nvSpPr>
            <p:spPr bwMode="auto">
              <a:xfrm>
                <a:off x="3684" y="2071"/>
                <a:ext cx="10" cy="133"/>
              </a:xfrm>
              <a:custGeom>
                <a:avLst/>
                <a:gdLst>
                  <a:gd name="T0" fmla="*/ 0 w 10"/>
                  <a:gd name="T1" fmla="*/ 121 h 133"/>
                  <a:gd name="T2" fmla="*/ 10 w 10"/>
                  <a:gd name="T3" fmla="*/ 133 h 133"/>
                  <a:gd name="T4" fmla="*/ 10 w 10"/>
                  <a:gd name="T5" fmla="*/ 9 h 133"/>
                  <a:gd name="T6" fmla="*/ 0 w 10"/>
                  <a:gd name="T7" fmla="*/ 0 h 133"/>
                  <a:gd name="T8" fmla="*/ 0 w 10"/>
                  <a:gd name="T9" fmla="*/ 1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3">
                    <a:moveTo>
                      <a:pt x="0" y="121"/>
                    </a:moveTo>
                    <a:lnTo>
                      <a:pt x="10" y="133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1" name="Freeform 69"/>
              <p:cNvSpPr/>
              <p:nvPr/>
            </p:nvSpPr>
            <p:spPr bwMode="auto">
              <a:xfrm>
                <a:off x="3981" y="2192"/>
                <a:ext cx="369" cy="12"/>
              </a:xfrm>
              <a:custGeom>
                <a:avLst/>
                <a:gdLst>
                  <a:gd name="T0" fmla="*/ 10 w 369"/>
                  <a:gd name="T1" fmla="*/ 0 h 12"/>
                  <a:gd name="T2" fmla="*/ 0 w 369"/>
                  <a:gd name="T3" fmla="*/ 12 h 12"/>
                  <a:gd name="T4" fmla="*/ 369 w 369"/>
                  <a:gd name="T5" fmla="*/ 12 h 12"/>
                  <a:gd name="T6" fmla="*/ 362 w 369"/>
                  <a:gd name="T7" fmla="*/ 0 h 12"/>
                  <a:gd name="T8" fmla="*/ 10 w 36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12">
                    <a:moveTo>
                      <a:pt x="10" y="0"/>
                    </a:moveTo>
                    <a:lnTo>
                      <a:pt x="0" y="12"/>
                    </a:lnTo>
                    <a:lnTo>
                      <a:pt x="369" y="12"/>
                    </a:lnTo>
                    <a:lnTo>
                      <a:pt x="36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2" name="Freeform 70"/>
              <p:cNvSpPr/>
              <p:nvPr/>
            </p:nvSpPr>
            <p:spPr bwMode="auto">
              <a:xfrm>
                <a:off x="3136" y="1774"/>
                <a:ext cx="1404" cy="9"/>
              </a:xfrm>
              <a:custGeom>
                <a:avLst/>
                <a:gdLst>
                  <a:gd name="T0" fmla="*/ 1387 w 1404"/>
                  <a:gd name="T1" fmla="*/ 9 h 9"/>
                  <a:gd name="T2" fmla="*/ 1404 w 1404"/>
                  <a:gd name="T3" fmla="*/ 0 h 9"/>
                  <a:gd name="T4" fmla="*/ 0 w 1404"/>
                  <a:gd name="T5" fmla="*/ 0 h 9"/>
                  <a:gd name="T6" fmla="*/ 16 w 1404"/>
                  <a:gd name="T7" fmla="*/ 9 h 9"/>
                  <a:gd name="T8" fmla="*/ 1387 w 140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4" h="9">
                    <a:moveTo>
                      <a:pt x="1387" y="9"/>
                    </a:moveTo>
                    <a:lnTo>
                      <a:pt x="1404" y="0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138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3" name="Freeform 71"/>
              <p:cNvSpPr/>
              <p:nvPr/>
            </p:nvSpPr>
            <p:spPr bwMode="auto">
              <a:xfrm>
                <a:off x="4343" y="1774"/>
                <a:ext cx="197" cy="430"/>
              </a:xfrm>
              <a:custGeom>
                <a:avLst/>
                <a:gdLst>
                  <a:gd name="T0" fmla="*/ 0 w 197"/>
                  <a:gd name="T1" fmla="*/ 418 h 430"/>
                  <a:gd name="T2" fmla="*/ 7 w 197"/>
                  <a:gd name="T3" fmla="*/ 430 h 430"/>
                  <a:gd name="T4" fmla="*/ 197 w 197"/>
                  <a:gd name="T5" fmla="*/ 0 h 430"/>
                  <a:gd name="T6" fmla="*/ 180 w 197"/>
                  <a:gd name="T7" fmla="*/ 9 h 430"/>
                  <a:gd name="T8" fmla="*/ 0 w 197"/>
                  <a:gd name="T9" fmla="*/ 41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30">
                    <a:moveTo>
                      <a:pt x="0" y="418"/>
                    </a:moveTo>
                    <a:lnTo>
                      <a:pt x="7" y="430"/>
                    </a:lnTo>
                    <a:lnTo>
                      <a:pt x="197" y="0"/>
                    </a:lnTo>
                    <a:lnTo>
                      <a:pt x="180" y="9"/>
                    </a:lnTo>
                    <a:lnTo>
                      <a:pt x="0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4" name="Freeform 72"/>
              <p:cNvSpPr/>
              <p:nvPr/>
            </p:nvSpPr>
            <p:spPr bwMode="auto">
              <a:xfrm>
                <a:off x="3326" y="2192"/>
                <a:ext cx="368" cy="12"/>
              </a:xfrm>
              <a:custGeom>
                <a:avLst/>
                <a:gdLst>
                  <a:gd name="T0" fmla="*/ 7 w 368"/>
                  <a:gd name="T1" fmla="*/ 0 h 12"/>
                  <a:gd name="T2" fmla="*/ 0 w 368"/>
                  <a:gd name="T3" fmla="*/ 12 h 12"/>
                  <a:gd name="T4" fmla="*/ 368 w 368"/>
                  <a:gd name="T5" fmla="*/ 12 h 12"/>
                  <a:gd name="T6" fmla="*/ 358 w 368"/>
                  <a:gd name="T7" fmla="*/ 0 h 12"/>
                  <a:gd name="T8" fmla="*/ 7 w 36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12">
                    <a:moveTo>
                      <a:pt x="7" y="0"/>
                    </a:moveTo>
                    <a:lnTo>
                      <a:pt x="0" y="12"/>
                    </a:lnTo>
                    <a:lnTo>
                      <a:pt x="368" y="12"/>
                    </a:lnTo>
                    <a:lnTo>
                      <a:pt x="358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APP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1415" y="1929765"/>
            <a:ext cx="8178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用户营销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20060" y="3148965"/>
            <a:ext cx="81781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具体操作：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多用于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网站移植类和品牌应用类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，企业把符合自己定位的应用发布到应用商店内，供智能手机用户下载，用户利用这种应用可以很直观的了解企业的信息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805" y="4459605"/>
            <a:ext cx="1769745" cy="1407795"/>
          </a:xfrm>
          <a:prstGeom prst="round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grpSp>
        <p:nvGrpSpPr>
          <p:cNvPr id="21" name="组合 20"/>
          <p:cNvGrpSpPr/>
          <p:nvPr/>
        </p:nvGrpSpPr>
        <p:grpSpPr>
          <a:xfrm>
            <a:off x="2495550" y="1998980"/>
            <a:ext cx="683260" cy="683260"/>
            <a:chOff x="3678404" y="2170455"/>
            <a:chExt cx="736600" cy="7366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385723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385723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5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APP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4075" y="3148965"/>
            <a:ext cx="81781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7490" y="1376680"/>
            <a:ext cx="2896870" cy="1659255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文本框 8"/>
          <p:cNvSpPr txBox="1"/>
          <p:nvPr/>
        </p:nvSpPr>
        <p:spPr>
          <a:xfrm>
            <a:off x="2553335" y="2360295"/>
            <a:ext cx="8178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移植营销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71980" y="3579495"/>
            <a:ext cx="8178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具体操作：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商家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开发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自己的产品的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APP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，然后将其投放到各大应用商店以及网站上，供用户免费下载实用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47470" y="2429510"/>
            <a:ext cx="683260" cy="683260"/>
            <a:chOff x="3678404" y="2170455"/>
            <a:chExt cx="736600" cy="7366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385723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385723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5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APP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营销模式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1415" y="1929765"/>
            <a:ext cx="8178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内容营销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78810" y="3176270"/>
            <a:ext cx="81781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具体操作：</a:t>
            </a:r>
            <a:endParaRPr lang="zh-CN" altLang="en-US" sz="20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通过优质的内容，吸引到精准的客户和潜在客户，例如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汇搭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95550" y="1998980"/>
            <a:ext cx="683260" cy="683260"/>
            <a:chOff x="3678404" y="2170455"/>
            <a:chExt cx="736600" cy="7366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385723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385723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5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805" y="3973195"/>
            <a:ext cx="1579245" cy="1579245"/>
          </a:xfrm>
          <a:prstGeom prst="round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-506412" y="4354513"/>
            <a:ext cx="13206412" cy="3879850"/>
            <a:chOff x="0" y="0"/>
            <a:chExt cx="13221753" cy="3880814"/>
          </a:xfrm>
        </p:grpSpPr>
        <p:sp>
          <p:nvSpPr>
            <p:cNvPr id="9219" name="椭圆 4"/>
            <p:cNvSpPr/>
            <p:nvPr/>
          </p:nvSpPr>
          <p:spPr>
            <a:xfrm>
              <a:off x="377855" y="0"/>
              <a:ext cx="987505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0" name="椭圆 5"/>
            <p:cNvSpPr/>
            <p:nvPr/>
          </p:nvSpPr>
          <p:spPr>
            <a:xfrm>
              <a:off x="0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1" name="椭圆 6"/>
            <p:cNvSpPr/>
            <p:nvPr/>
          </p:nvSpPr>
          <p:spPr>
            <a:xfrm>
              <a:off x="2154409" y="833644"/>
              <a:ext cx="1039896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2" name="椭圆 7"/>
            <p:cNvSpPr/>
            <p:nvPr/>
          </p:nvSpPr>
          <p:spPr>
            <a:xfrm>
              <a:off x="2537028" y="2240519"/>
              <a:ext cx="1039895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3" name="椭圆 8"/>
            <p:cNvSpPr/>
            <p:nvPr/>
          </p:nvSpPr>
          <p:spPr>
            <a:xfrm>
              <a:off x="3845232" y="1849897"/>
              <a:ext cx="2030574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4" name="椭圆 12"/>
            <p:cNvSpPr/>
            <p:nvPr/>
          </p:nvSpPr>
          <p:spPr>
            <a:xfrm flipH="1">
              <a:off x="11856394" y="0"/>
              <a:ext cx="987504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5" name="椭圆 13"/>
            <p:cNvSpPr/>
            <p:nvPr/>
          </p:nvSpPr>
          <p:spPr>
            <a:xfrm flipH="1">
              <a:off x="10752994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6" name="椭圆 14"/>
            <p:cNvSpPr/>
            <p:nvPr/>
          </p:nvSpPr>
          <p:spPr>
            <a:xfrm flipH="1">
              <a:off x="10027449" y="833644"/>
              <a:ext cx="1039895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7" name="椭圆 15"/>
            <p:cNvSpPr/>
            <p:nvPr/>
          </p:nvSpPr>
          <p:spPr>
            <a:xfrm flipH="1">
              <a:off x="9644830" y="2240519"/>
              <a:ext cx="1039896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8" name="椭圆 16"/>
            <p:cNvSpPr/>
            <p:nvPr/>
          </p:nvSpPr>
          <p:spPr>
            <a:xfrm flipH="1">
              <a:off x="7345947" y="1849897"/>
              <a:ext cx="2030575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29" name="组合 10"/>
          <p:cNvGrpSpPr/>
          <p:nvPr/>
        </p:nvGrpSpPr>
        <p:grpSpPr>
          <a:xfrm>
            <a:off x="4008443" y="3858260"/>
            <a:ext cx="4267200" cy="1511305"/>
            <a:chOff x="187307" y="-15220"/>
            <a:chExt cx="4266682" cy="1509357"/>
          </a:xfrm>
        </p:grpSpPr>
        <p:sp>
          <p:nvSpPr>
            <p:cNvPr id="9230" name="矩形 23"/>
            <p:cNvSpPr/>
            <p:nvPr/>
          </p:nvSpPr>
          <p:spPr>
            <a:xfrm>
              <a:off x="867305" y="-15220"/>
              <a:ext cx="2907312" cy="64052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31" name="矩形 35"/>
            <p:cNvSpPr/>
            <p:nvPr/>
          </p:nvSpPr>
          <p:spPr>
            <a:xfrm>
              <a:off x="187307" y="788293"/>
              <a:ext cx="4266682" cy="7058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4000" b="1" dirty="0">
                  <a:solidFill>
                    <a:srgbClr val="10495E"/>
                  </a:solidFill>
                  <a:latin typeface="Droid Sans" panose="020B0606030804020204" pitchFamily="2" charset="0"/>
                </a:rPr>
                <a:t>基于微信营销模式</a:t>
              </a:r>
              <a:endParaRPr lang="zh-CN" altLang="en-US" sz="4000" b="1" dirty="0">
                <a:solidFill>
                  <a:srgbClr val="10495E"/>
                </a:solidFill>
                <a:latin typeface="Droid Sans" panose="020B0606030804020204" pitchFamily="2" charset="0"/>
              </a:endParaRPr>
            </a:p>
          </p:txBody>
        </p:sp>
      </p:grpSp>
      <p:grpSp>
        <p:nvGrpSpPr>
          <p:cNvPr id="9233" name="组合 3"/>
          <p:cNvGrpSpPr/>
          <p:nvPr/>
        </p:nvGrpSpPr>
        <p:grpSpPr>
          <a:xfrm>
            <a:off x="5308600" y="1620838"/>
            <a:ext cx="1574800" cy="1773237"/>
            <a:chOff x="0" y="0"/>
            <a:chExt cx="1573566" cy="1773359"/>
          </a:xfrm>
        </p:grpSpPr>
        <p:grpSp>
          <p:nvGrpSpPr>
            <p:cNvPr id="9234" name="组合 17"/>
            <p:cNvGrpSpPr/>
            <p:nvPr/>
          </p:nvGrpSpPr>
          <p:grpSpPr>
            <a:xfrm>
              <a:off x="0" y="0"/>
              <a:ext cx="1573566" cy="1773359"/>
              <a:chOff x="0" y="0"/>
              <a:chExt cx="1573566" cy="1773359"/>
            </a:xfrm>
          </p:grpSpPr>
          <p:sp>
            <p:nvSpPr>
              <p:cNvPr id="9235" name="椭圆 20"/>
              <p:cNvSpPr/>
              <p:nvPr/>
            </p:nvSpPr>
            <p:spPr>
              <a:xfrm>
                <a:off x="0" y="487396"/>
                <a:ext cx="832785" cy="833495"/>
              </a:xfrm>
              <a:prstGeom prst="ellipse">
                <a:avLst/>
              </a:prstGeom>
              <a:solidFill>
                <a:srgbClr val="20BA7C">
                  <a:alpha val="79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6" name="椭圆 21"/>
              <p:cNvSpPr/>
              <p:nvPr/>
            </p:nvSpPr>
            <p:spPr>
              <a:xfrm>
                <a:off x="740782" y="487396"/>
                <a:ext cx="832784" cy="833495"/>
              </a:xfrm>
              <a:prstGeom prst="ellipse">
                <a:avLst/>
              </a:prstGeom>
              <a:solidFill>
                <a:srgbClr val="FFC000">
                  <a:alpha val="87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7" name="椭圆 18"/>
              <p:cNvSpPr/>
              <p:nvPr/>
            </p:nvSpPr>
            <p:spPr>
              <a:xfrm>
                <a:off x="361666" y="0"/>
                <a:ext cx="832785" cy="833494"/>
              </a:xfrm>
              <a:prstGeom prst="ellipse">
                <a:avLst/>
              </a:prstGeom>
              <a:solidFill>
                <a:srgbClr val="00A6BC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8" name="椭圆 37"/>
              <p:cNvSpPr/>
              <p:nvPr/>
            </p:nvSpPr>
            <p:spPr>
              <a:xfrm>
                <a:off x="377529" y="939865"/>
                <a:ext cx="832785" cy="833494"/>
              </a:xfrm>
              <a:prstGeom prst="ellipse">
                <a:avLst/>
              </a:prstGeom>
              <a:solidFill>
                <a:srgbClr val="595959">
                  <a:alpha val="98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9239" name="组合 3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03036" y="500604"/>
              <a:ext cx="700491" cy="6645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35"/>
          <p:cNvSpPr/>
          <p:nvPr/>
        </p:nvSpPr>
        <p:spPr>
          <a:xfrm>
            <a:off x="5909310" y="3873500"/>
            <a:ext cx="46545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1" hangingPunct="1"/>
            <a:r>
              <a:rPr lang="en-US" altLang="zh-CN" sz="4000" b="1" i="1" dirty="0">
                <a:solidFill>
                  <a:srgbClr val="10495E"/>
                </a:solidFill>
                <a:latin typeface="Droid Sans" panose="020B0606030804020204" pitchFamily="2" charset="0"/>
              </a:rPr>
              <a:t>2</a:t>
            </a:r>
            <a:endParaRPr lang="en-US" altLang="zh-CN" sz="4000" b="1" i="1" dirty="0">
              <a:solidFill>
                <a:srgbClr val="10495E"/>
              </a:solidFill>
              <a:latin typeface="Droid Sans" panose="020B06060308040202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7BE"/>
      </a:accent5>
      <a:accent6>
        <a:srgbClr val="C14343"/>
      </a:accent6>
      <a:hlink>
        <a:srgbClr val="D74B4B"/>
      </a:hlink>
      <a:folHlink>
        <a:srgbClr val="869FB7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7BE"/>
        </a:accent5>
        <a:accent6>
          <a:srgbClr val="C1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WPS 演示</Application>
  <PresentationFormat>宽屏</PresentationFormat>
  <Paragraphs>112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Droid Sans</vt:lpstr>
      <vt:lpstr>Arial</vt:lpstr>
      <vt:lpstr>Arial Unicode MS</vt:lpstr>
      <vt:lpstr>Calibri Light</vt:lpstr>
      <vt:lpstr>Office 主题</vt:lpstr>
      <vt:lpstr>9_Office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四川大学商学院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贺镕庄</dc:creator>
  <cp:lastModifiedBy>融雪</cp:lastModifiedBy>
  <cp:revision>74</cp:revision>
  <dcterms:created xsi:type="dcterms:W3CDTF">2014-11-05T04:28:00Z</dcterms:created>
  <dcterms:modified xsi:type="dcterms:W3CDTF">2018-04-19T11:18:33Z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