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4"/>
  </p:notesMasterIdLst>
  <p:sldIdLst>
    <p:sldId id="374" r:id="rId2"/>
    <p:sldId id="375" r:id="rId3"/>
    <p:sldId id="377" r:id="rId4"/>
    <p:sldId id="376" r:id="rId5"/>
    <p:sldId id="378" r:id="rId6"/>
    <p:sldId id="414" r:id="rId7"/>
    <p:sldId id="415" r:id="rId8"/>
    <p:sldId id="416" r:id="rId9"/>
    <p:sldId id="426" r:id="rId10"/>
    <p:sldId id="427" r:id="rId11"/>
    <p:sldId id="387" r:id="rId12"/>
    <p:sldId id="390" r:id="rId13"/>
    <p:sldId id="391" r:id="rId14"/>
    <p:sldId id="438" r:id="rId15"/>
    <p:sldId id="396" r:id="rId16"/>
    <p:sldId id="433" r:id="rId17"/>
    <p:sldId id="434" r:id="rId18"/>
    <p:sldId id="392" r:id="rId19"/>
    <p:sldId id="393" r:id="rId20"/>
    <p:sldId id="394" r:id="rId21"/>
    <p:sldId id="395" r:id="rId22"/>
    <p:sldId id="406" r:id="rId23"/>
    <p:sldId id="399" r:id="rId24"/>
    <p:sldId id="403" r:id="rId25"/>
    <p:sldId id="402" r:id="rId26"/>
    <p:sldId id="401" r:id="rId27"/>
    <p:sldId id="400" r:id="rId28"/>
    <p:sldId id="407" r:id="rId29"/>
    <p:sldId id="405" r:id="rId30"/>
    <p:sldId id="428" r:id="rId31"/>
    <p:sldId id="429" r:id="rId32"/>
    <p:sldId id="430" r:id="rId33"/>
    <p:sldId id="404" r:id="rId34"/>
    <p:sldId id="409" r:id="rId35"/>
    <p:sldId id="435" r:id="rId36"/>
    <p:sldId id="411" r:id="rId37"/>
    <p:sldId id="408" r:id="rId38"/>
    <p:sldId id="413" r:id="rId39"/>
    <p:sldId id="436" r:id="rId40"/>
    <p:sldId id="432" r:id="rId41"/>
    <p:sldId id="437" r:id="rId42"/>
    <p:sldId id="431" r:id="rId4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0000"/>
    <a:srgbClr val="00FF99"/>
    <a:srgbClr val="FFFF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4" d="100"/>
          <a:sy n="64" d="100"/>
        </p:scale>
        <p:origin x="1340" y="4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388"/>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latinLnBrk="1" hangingPunct="1">
              <a:defRPr sz="1200"/>
            </a:lvl1pPr>
          </a:lstStyle>
          <a:p>
            <a:pPr>
              <a:defRPr/>
            </a:pPr>
            <a:endParaRPr lang="en-US" altLang="zh-CN"/>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latinLnBrk="1" hangingPunct="1">
              <a:defRPr sz="1200"/>
            </a:lvl1pPr>
          </a:lstStyle>
          <a:p>
            <a:pPr>
              <a:defRPr/>
            </a:pPr>
            <a:endParaRPr lang="en-US" altLang="zh-CN"/>
          </a:p>
        </p:txBody>
      </p:sp>
      <p:sp>
        <p:nvSpPr>
          <p:cNvPr id="74756" name="Rectangle 4"/>
          <p:cNvSpPr>
            <a:spLocks noGrp="1" noRot="1" noChangeAspect="1" noChangeArrowheads="1"/>
          </p:cNvSpPr>
          <p:nvPr>
            <p:ph type="sldImg" idx="2"/>
          </p:nvPr>
        </p:nvSpPr>
        <p:spPr bwMode="auto">
          <a:xfrm>
            <a:off x="1143000" y="6858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latinLnBrk="1" hangingPunct="1">
              <a:defRPr sz="1200"/>
            </a:lvl1pPr>
          </a:lstStyle>
          <a:p>
            <a:pPr>
              <a:defRPr/>
            </a:pPr>
            <a:endParaRPr lang="en-US" altLang="zh-CN"/>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latinLnBrk="1" hangingPunct="1">
              <a:defRPr sz="1200"/>
            </a:lvl1pPr>
          </a:lstStyle>
          <a:p>
            <a:fld id="{F9F7DD4D-D027-4225-8674-080F7A1CB80C}" type="slidenum">
              <a:rPr lang="en-US" altLang="zh-CN"/>
              <a:pPr/>
              <a:t>‹#›</a:t>
            </a:fld>
            <a:endParaRPr lang="en-US" altLang="zh-CN"/>
          </a:p>
        </p:txBody>
      </p:sp>
    </p:spTree>
    <p:extLst>
      <p:ext uri="{BB962C8B-B14F-4D97-AF65-F5344CB8AC3E}">
        <p14:creationId xmlns:p14="http://schemas.microsoft.com/office/powerpoint/2010/main" val="42355574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p:cNvSpPr>
            <a:spLocks noGrp="1" noRot="1" noChangeAspect="1" noTextEdit="1"/>
          </p:cNvSpPr>
          <p:nvPr>
            <p:ph type="sldImg"/>
          </p:nvPr>
        </p:nvSpPr>
        <p:spPr/>
      </p:sp>
      <p:sp>
        <p:nvSpPr>
          <p:cNvPr id="7577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7578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fld id="{D46244C5-4EB4-439F-93DD-6FB913E45584}" type="slidenum">
              <a:rPr lang="en-US" altLang="zh-CN"/>
              <a:pPr/>
              <a:t>24</a:t>
            </a:fld>
            <a:endParaRPr lang="en-US" altLang="zh-CN"/>
          </a:p>
        </p:txBody>
      </p:sp>
    </p:spTree>
    <p:extLst>
      <p:ext uri="{BB962C8B-B14F-4D97-AF65-F5344CB8AC3E}">
        <p14:creationId xmlns:p14="http://schemas.microsoft.com/office/powerpoint/2010/main" val="999504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幻灯片图像占位符 1"/>
          <p:cNvSpPr>
            <a:spLocks noGrp="1" noRot="1" noChangeAspect="1" noTextEdit="1"/>
          </p:cNvSpPr>
          <p:nvPr>
            <p:ph type="sldImg"/>
          </p:nvPr>
        </p:nvSpPr>
        <p:spPr/>
      </p:sp>
      <p:sp>
        <p:nvSpPr>
          <p:cNvPr id="7680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7680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fld id="{F258D60A-47FC-4FFE-84E6-DC5F247FF8A1}" type="slidenum">
              <a:rPr lang="en-US" altLang="zh-CN"/>
              <a:pPr/>
              <a:t>36</a:t>
            </a:fld>
            <a:endParaRPr lang="en-US" altLang="zh-CN"/>
          </a:p>
        </p:txBody>
      </p:sp>
    </p:spTree>
    <p:extLst>
      <p:ext uri="{BB962C8B-B14F-4D97-AF65-F5344CB8AC3E}">
        <p14:creationId xmlns:p14="http://schemas.microsoft.com/office/powerpoint/2010/main" val="467948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CD86FF44-B45B-41CE-BE14-B43D9E7FE0D0}" type="datetime8">
              <a:rPr lang="zh-CN" altLang="en-US"/>
              <a:pPr>
                <a:defRPr/>
              </a:pPr>
              <a:t>2019年11月30日12时23分</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fld id="{BD69DE7E-EAD3-486E-AD6F-5D7B81D8BFDD}" type="slidenum">
              <a:rPr lang="en-US" altLang="zh-CN"/>
              <a:pPr/>
              <a:t>‹#›</a:t>
            </a:fld>
            <a:endParaRPr lang="en-US" altLang="zh-CN"/>
          </a:p>
        </p:txBody>
      </p:sp>
    </p:spTree>
    <p:extLst>
      <p:ext uri="{BB962C8B-B14F-4D97-AF65-F5344CB8AC3E}">
        <p14:creationId xmlns:p14="http://schemas.microsoft.com/office/powerpoint/2010/main" val="3424054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C3F9BE80-2308-40AF-81F6-F6A942803BDE}" type="datetime8">
              <a:rPr lang="zh-CN" altLang="en-US"/>
              <a:pPr>
                <a:defRPr/>
              </a:pPr>
              <a:t>2019年11月30日12时23分</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fld id="{64067B6E-378A-4245-9CDF-8584EDFA18D6}" type="slidenum">
              <a:rPr lang="en-US" altLang="zh-CN"/>
              <a:pPr/>
              <a:t>‹#›</a:t>
            </a:fld>
            <a:endParaRPr lang="en-US" altLang="zh-CN"/>
          </a:p>
        </p:txBody>
      </p:sp>
    </p:spTree>
    <p:extLst>
      <p:ext uri="{BB962C8B-B14F-4D97-AF65-F5344CB8AC3E}">
        <p14:creationId xmlns:p14="http://schemas.microsoft.com/office/powerpoint/2010/main" val="1107483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391400" y="609600"/>
            <a:ext cx="1524000" cy="54864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2819400" y="609600"/>
            <a:ext cx="4419600" cy="54864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FF574F20-B36D-403F-A6DE-1CEF1A2C194A}" type="datetime8">
              <a:rPr lang="zh-CN" altLang="en-US"/>
              <a:pPr>
                <a:defRPr/>
              </a:pPr>
              <a:t>2019年11月30日12时23分</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fld id="{6F527F57-5C18-4C03-AFB5-6106632B661D}" type="slidenum">
              <a:rPr lang="en-US" altLang="zh-CN"/>
              <a:pPr/>
              <a:t>‹#›</a:t>
            </a:fld>
            <a:endParaRPr lang="en-US" altLang="zh-CN"/>
          </a:p>
        </p:txBody>
      </p:sp>
    </p:spTree>
    <p:extLst>
      <p:ext uri="{BB962C8B-B14F-4D97-AF65-F5344CB8AC3E}">
        <p14:creationId xmlns:p14="http://schemas.microsoft.com/office/powerpoint/2010/main" val="3184394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C1F13568-25AF-45C0-9ED4-CA51A913FF3B}" type="datetime8">
              <a:rPr lang="zh-CN" altLang="en-US"/>
              <a:pPr>
                <a:defRPr/>
              </a:pPr>
              <a:t>2019年11月30日12时23分</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fld id="{48B43FF6-211F-4CFC-9C4B-BF8655959774}" type="slidenum">
              <a:rPr lang="en-US" altLang="zh-CN"/>
              <a:pPr/>
              <a:t>‹#›</a:t>
            </a:fld>
            <a:endParaRPr lang="en-US" altLang="zh-CN"/>
          </a:p>
        </p:txBody>
      </p:sp>
    </p:spTree>
    <p:extLst>
      <p:ext uri="{BB962C8B-B14F-4D97-AF65-F5344CB8AC3E}">
        <p14:creationId xmlns:p14="http://schemas.microsoft.com/office/powerpoint/2010/main" val="398629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E0F1C68C-0903-40F1-B9A2-477DC53D8029}" type="datetime8">
              <a:rPr lang="zh-CN" altLang="en-US"/>
              <a:pPr>
                <a:defRPr/>
              </a:pPr>
              <a:t>2019年11月30日12时23分</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fld id="{58E12DFD-28BE-4369-872C-C936700AC4F7}" type="slidenum">
              <a:rPr lang="en-US" altLang="zh-CN"/>
              <a:pPr/>
              <a:t>‹#›</a:t>
            </a:fld>
            <a:endParaRPr lang="en-US" altLang="zh-CN"/>
          </a:p>
        </p:txBody>
      </p:sp>
    </p:spTree>
    <p:extLst>
      <p:ext uri="{BB962C8B-B14F-4D97-AF65-F5344CB8AC3E}">
        <p14:creationId xmlns:p14="http://schemas.microsoft.com/office/powerpoint/2010/main" val="122556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pPr>
              <a:defRPr/>
            </a:pPr>
            <a:fld id="{5F85D840-BFFB-41C0-93B1-F8B57F31334D}" type="datetime8">
              <a:rPr lang="zh-CN" altLang="en-US"/>
              <a:pPr>
                <a:defRPr/>
              </a:pPr>
              <a:t>2019年11月30日12时23分</a:t>
            </a:fld>
            <a:endParaRPr lang="zh-CN" altLang="en-US"/>
          </a:p>
        </p:txBody>
      </p:sp>
      <p:sp>
        <p:nvSpPr>
          <p:cNvPr id="6" name="页脚占位符 5"/>
          <p:cNvSpPr>
            <a:spLocks noGrp="1"/>
          </p:cNvSpPr>
          <p:nvPr>
            <p:ph type="ftr" sz="quarter" idx="11"/>
          </p:nvPr>
        </p:nvSpPr>
        <p:spPr/>
        <p:txBody>
          <a:bodyPr/>
          <a:lstStyle>
            <a:lvl1pPr>
              <a:defRPr/>
            </a:lvl1pPr>
          </a:lstStyle>
          <a:p>
            <a:pPr>
              <a:defRPr/>
            </a:pPr>
            <a:endParaRPr lang="en-US" altLang="zh-CN"/>
          </a:p>
        </p:txBody>
      </p:sp>
      <p:sp>
        <p:nvSpPr>
          <p:cNvPr id="7" name="灯片编号占位符 6"/>
          <p:cNvSpPr>
            <a:spLocks noGrp="1"/>
          </p:cNvSpPr>
          <p:nvPr>
            <p:ph type="sldNum" sz="quarter" idx="12"/>
          </p:nvPr>
        </p:nvSpPr>
        <p:spPr/>
        <p:txBody>
          <a:bodyPr/>
          <a:lstStyle>
            <a:lvl1pPr>
              <a:defRPr/>
            </a:lvl1pPr>
          </a:lstStyle>
          <a:p>
            <a:fld id="{A15BBA64-A7C7-4EE7-8A2B-3833BCC57EC5}" type="slidenum">
              <a:rPr lang="en-US" altLang="zh-CN"/>
              <a:pPr/>
              <a:t>‹#›</a:t>
            </a:fld>
            <a:endParaRPr lang="en-US" altLang="zh-CN"/>
          </a:p>
        </p:txBody>
      </p:sp>
    </p:spTree>
    <p:extLst>
      <p:ext uri="{BB962C8B-B14F-4D97-AF65-F5344CB8AC3E}">
        <p14:creationId xmlns:p14="http://schemas.microsoft.com/office/powerpoint/2010/main" val="1339543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pPr>
              <a:defRPr/>
            </a:pPr>
            <a:fld id="{BE438E4A-D736-4393-9B4E-D8E135E36CF6}" type="datetime8">
              <a:rPr lang="zh-CN" altLang="en-US"/>
              <a:pPr>
                <a:defRPr/>
              </a:pPr>
              <a:t>2019年11月30日12时23分</a:t>
            </a:fld>
            <a:endParaRPr lang="zh-CN" altLang="en-US"/>
          </a:p>
        </p:txBody>
      </p:sp>
      <p:sp>
        <p:nvSpPr>
          <p:cNvPr id="8" name="页脚占位符 7"/>
          <p:cNvSpPr>
            <a:spLocks noGrp="1"/>
          </p:cNvSpPr>
          <p:nvPr>
            <p:ph type="ftr" sz="quarter" idx="11"/>
          </p:nvPr>
        </p:nvSpPr>
        <p:spPr/>
        <p:txBody>
          <a:bodyPr/>
          <a:lstStyle>
            <a:lvl1pPr>
              <a:defRPr/>
            </a:lvl1pPr>
          </a:lstStyle>
          <a:p>
            <a:pPr>
              <a:defRPr/>
            </a:pPr>
            <a:endParaRPr lang="en-US" altLang="zh-CN"/>
          </a:p>
        </p:txBody>
      </p:sp>
      <p:sp>
        <p:nvSpPr>
          <p:cNvPr id="9" name="灯片编号占位符 8"/>
          <p:cNvSpPr>
            <a:spLocks noGrp="1"/>
          </p:cNvSpPr>
          <p:nvPr>
            <p:ph type="sldNum" sz="quarter" idx="12"/>
          </p:nvPr>
        </p:nvSpPr>
        <p:spPr/>
        <p:txBody>
          <a:bodyPr/>
          <a:lstStyle>
            <a:lvl1pPr>
              <a:defRPr/>
            </a:lvl1pPr>
          </a:lstStyle>
          <a:p>
            <a:fld id="{2A7BC28F-E99B-45A9-A126-C21141725DC8}" type="slidenum">
              <a:rPr lang="en-US" altLang="zh-CN"/>
              <a:pPr/>
              <a:t>‹#›</a:t>
            </a:fld>
            <a:endParaRPr lang="en-US" altLang="zh-CN"/>
          </a:p>
        </p:txBody>
      </p:sp>
    </p:spTree>
    <p:extLst>
      <p:ext uri="{BB962C8B-B14F-4D97-AF65-F5344CB8AC3E}">
        <p14:creationId xmlns:p14="http://schemas.microsoft.com/office/powerpoint/2010/main" val="3937601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pPr>
              <a:defRPr/>
            </a:pPr>
            <a:fld id="{128FF9FD-6BF2-46CE-B400-1B8FB151151A}" type="datetime8">
              <a:rPr lang="zh-CN" altLang="en-US"/>
              <a:pPr>
                <a:defRPr/>
              </a:pPr>
              <a:t>2019年11月30日12时23分</a:t>
            </a:fld>
            <a:endParaRPr lang="zh-CN" altLang="en-US"/>
          </a:p>
        </p:txBody>
      </p:sp>
      <p:sp>
        <p:nvSpPr>
          <p:cNvPr id="4" name="页脚占位符 3"/>
          <p:cNvSpPr>
            <a:spLocks noGrp="1"/>
          </p:cNvSpPr>
          <p:nvPr>
            <p:ph type="ftr" sz="quarter" idx="11"/>
          </p:nvPr>
        </p:nvSpPr>
        <p:spPr/>
        <p:txBody>
          <a:bodyPr/>
          <a:lstStyle>
            <a:lvl1pPr>
              <a:defRPr/>
            </a:lvl1pPr>
          </a:lstStyle>
          <a:p>
            <a:pPr>
              <a:defRPr/>
            </a:pPr>
            <a:endParaRPr lang="en-US" altLang="zh-CN"/>
          </a:p>
        </p:txBody>
      </p:sp>
      <p:sp>
        <p:nvSpPr>
          <p:cNvPr id="5" name="灯片编号占位符 4"/>
          <p:cNvSpPr>
            <a:spLocks noGrp="1"/>
          </p:cNvSpPr>
          <p:nvPr>
            <p:ph type="sldNum" sz="quarter" idx="12"/>
          </p:nvPr>
        </p:nvSpPr>
        <p:spPr/>
        <p:txBody>
          <a:bodyPr/>
          <a:lstStyle>
            <a:lvl1pPr>
              <a:defRPr/>
            </a:lvl1pPr>
          </a:lstStyle>
          <a:p>
            <a:fld id="{1E412D04-0284-4DB8-99A5-F7378FDD1FA5}" type="slidenum">
              <a:rPr lang="en-US" altLang="zh-CN"/>
              <a:pPr/>
              <a:t>‹#›</a:t>
            </a:fld>
            <a:endParaRPr lang="en-US" altLang="zh-CN"/>
          </a:p>
        </p:txBody>
      </p:sp>
    </p:spTree>
    <p:extLst>
      <p:ext uri="{BB962C8B-B14F-4D97-AF65-F5344CB8AC3E}">
        <p14:creationId xmlns:p14="http://schemas.microsoft.com/office/powerpoint/2010/main" val="3924300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pPr>
              <a:defRPr/>
            </a:pPr>
            <a:fld id="{B5ECC2A3-43AC-40C5-8070-555BD73DC5FB}" type="datetime8">
              <a:rPr lang="zh-CN" altLang="en-US"/>
              <a:pPr>
                <a:defRPr/>
              </a:pPr>
              <a:t>2019年11月30日12时23分</a:t>
            </a:fld>
            <a:endParaRPr lang="zh-CN" altLang="en-US"/>
          </a:p>
        </p:txBody>
      </p:sp>
      <p:sp>
        <p:nvSpPr>
          <p:cNvPr id="3" name="页脚占位符 2"/>
          <p:cNvSpPr>
            <a:spLocks noGrp="1"/>
          </p:cNvSpPr>
          <p:nvPr>
            <p:ph type="ftr" sz="quarter" idx="11"/>
          </p:nvPr>
        </p:nvSpPr>
        <p:spPr/>
        <p:txBody>
          <a:bodyPr/>
          <a:lstStyle>
            <a:lvl1pPr>
              <a:defRPr/>
            </a:lvl1pPr>
          </a:lstStyle>
          <a:p>
            <a:pPr>
              <a:defRPr/>
            </a:pPr>
            <a:endParaRPr lang="en-US" altLang="zh-CN"/>
          </a:p>
        </p:txBody>
      </p:sp>
      <p:sp>
        <p:nvSpPr>
          <p:cNvPr id="4" name="灯片编号占位符 3"/>
          <p:cNvSpPr>
            <a:spLocks noGrp="1"/>
          </p:cNvSpPr>
          <p:nvPr>
            <p:ph type="sldNum" sz="quarter" idx="12"/>
          </p:nvPr>
        </p:nvSpPr>
        <p:spPr/>
        <p:txBody>
          <a:bodyPr/>
          <a:lstStyle>
            <a:lvl1pPr>
              <a:defRPr/>
            </a:lvl1pPr>
          </a:lstStyle>
          <a:p>
            <a:fld id="{11219275-1C56-4012-89EC-53D41B83DCBE}" type="slidenum">
              <a:rPr lang="en-US" altLang="zh-CN"/>
              <a:pPr/>
              <a:t>‹#›</a:t>
            </a:fld>
            <a:endParaRPr lang="en-US" altLang="zh-CN"/>
          </a:p>
        </p:txBody>
      </p:sp>
    </p:spTree>
    <p:extLst>
      <p:ext uri="{BB962C8B-B14F-4D97-AF65-F5344CB8AC3E}">
        <p14:creationId xmlns:p14="http://schemas.microsoft.com/office/powerpoint/2010/main" val="3763061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pPr>
              <a:defRPr/>
            </a:pPr>
            <a:fld id="{A2551FBD-4424-45FC-9DB4-B8D290C0093D}" type="datetime8">
              <a:rPr lang="zh-CN" altLang="en-US"/>
              <a:pPr>
                <a:defRPr/>
              </a:pPr>
              <a:t>2019年11月30日12时23分</a:t>
            </a:fld>
            <a:endParaRPr lang="zh-CN" altLang="en-US"/>
          </a:p>
        </p:txBody>
      </p:sp>
      <p:sp>
        <p:nvSpPr>
          <p:cNvPr id="6" name="页脚占位符 5"/>
          <p:cNvSpPr>
            <a:spLocks noGrp="1"/>
          </p:cNvSpPr>
          <p:nvPr>
            <p:ph type="ftr" sz="quarter" idx="11"/>
          </p:nvPr>
        </p:nvSpPr>
        <p:spPr/>
        <p:txBody>
          <a:bodyPr/>
          <a:lstStyle>
            <a:lvl1pPr>
              <a:defRPr/>
            </a:lvl1pPr>
          </a:lstStyle>
          <a:p>
            <a:pPr>
              <a:defRPr/>
            </a:pPr>
            <a:endParaRPr lang="en-US" altLang="zh-CN"/>
          </a:p>
        </p:txBody>
      </p:sp>
      <p:sp>
        <p:nvSpPr>
          <p:cNvPr id="7" name="灯片编号占位符 6"/>
          <p:cNvSpPr>
            <a:spLocks noGrp="1"/>
          </p:cNvSpPr>
          <p:nvPr>
            <p:ph type="sldNum" sz="quarter" idx="12"/>
          </p:nvPr>
        </p:nvSpPr>
        <p:spPr/>
        <p:txBody>
          <a:bodyPr/>
          <a:lstStyle>
            <a:lvl1pPr>
              <a:defRPr/>
            </a:lvl1pPr>
          </a:lstStyle>
          <a:p>
            <a:fld id="{94C9FB1F-DB80-4592-8CA9-601D34FEC3D1}" type="slidenum">
              <a:rPr lang="en-US" altLang="zh-CN"/>
              <a:pPr/>
              <a:t>‹#›</a:t>
            </a:fld>
            <a:endParaRPr lang="en-US" altLang="zh-CN"/>
          </a:p>
        </p:txBody>
      </p:sp>
    </p:spTree>
    <p:extLst>
      <p:ext uri="{BB962C8B-B14F-4D97-AF65-F5344CB8AC3E}">
        <p14:creationId xmlns:p14="http://schemas.microsoft.com/office/powerpoint/2010/main" val="1744643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pPr>
              <a:defRPr/>
            </a:pPr>
            <a:fld id="{3ABDF595-347F-4041-9C04-F1E32E7999A1}" type="datetime8">
              <a:rPr lang="zh-CN" altLang="en-US"/>
              <a:pPr>
                <a:defRPr/>
              </a:pPr>
              <a:t>2019年11月30日12时23分</a:t>
            </a:fld>
            <a:endParaRPr lang="zh-CN" altLang="en-US"/>
          </a:p>
        </p:txBody>
      </p:sp>
      <p:sp>
        <p:nvSpPr>
          <p:cNvPr id="6" name="页脚占位符 5"/>
          <p:cNvSpPr>
            <a:spLocks noGrp="1"/>
          </p:cNvSpPr>
          <p:nvPr>
            <p:ph type="ftr" sz="quarter" idx="11"/>
          </p:nvPr>
        </p:nvSpPr>
        <p:spPr/>
        <p:txBody>
          <a:bodyPr/>
          <a:lstStyle>
            <a:lvl1pPr>
              <a:defRPr/>
            </a:lvl1pPr>
          </a:lstStyle>
          <a:p>
            <a:pPr>
              <a:defRPr/>
            </a:pPr>
            <a:endParaRPr lang="en-US" altLang="zh-CN"/>
          </a:p>
        </p:txBody>
      </p:sp>
      <p:sp>
        <p:nvSpPr>
          <p:cNvPr id="7" name="灯片编号占位符 6"/>
          <p:cNvSpPr>
            <a:spLocks noGrp="1"/>
          </p:cNvSpPr>
          <p:nvPr>
            <p:ph type="sldNum" sz="quarter" idx="12"/>
          </p:nvPr>
        </p:nvSpPr>
        <p:spPr/>
        <p:txBody>
          <a:bodyPr/>
          <a:lstStyle>
            <a:lvl1pPr>
              <a:defRPr/>
            </a:lvl1pPr>
          </a:lstStyle>
          <a:p>
            <a:fld id="{BBE96957-6364-441A-A9FC-753B3F2D81A6}" type="slidenum">
              <a:rPr lang="en-US" altLang="zh-CN"/>
              <a:pPr/>
              <a:t>‹#›</a:t>
            </a:fld>
            <a:endParaRPr lang="en-US" altLang="zh-CN"/>
          </a:p>
        </p:txBody>
      </p:sp>
    </p:spTree>
    <p:extLst>
      <p:ext uri="{BB962C8B-B14F-4D97-AF65-F5344CB8AC3E}">
        <p14:creationId xmlns:p14="http://schemas.microsoft.com/office/powerpoint/2010/main" val="107132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00B0F0"/>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7188" cy="601503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bg1"/>
              </a:gs>
              <a:gs pos="100000">
                <a:schemeClr val="accent2"/>
              </a:gs>
            </a:gsLst>
            <a:lin ang="5400000" scaled="1"/>
          </a:gradFill>
          <a:ln w="9525">
            <a:noFill/>
            <a:round/>
            <a:headEnd/>
            <a:tailEnd/>
          </a:ln>
        </p:spPr>
        <p:txBody>
          <a:bodyPr/>
          <a:lstStyle/>
          <a:p>
            <a:pPr eaLnBrk="1" hangingPunct="1">
              <a:defRPr/>
            </a:pPr>
            <a:endParaRPr lang="zh-CN" altLang="zh-CN" sz="2400"/>
          </a:p>
        </p:txBody>
      </p:sp>
      <p:sp>
        <p:nvSpPr>
          <p:cNvPr id="1027" name="Rectangle 3"/>
          <p:cNvSpPr>
            <a:spLocks noGrp="1" noChangeArrowheads="1"/>
          </p:cNvSpPr>
          <p:nvPr>
            <p:ph type="title"/>
          </p:nvPr>
        </p:nvSpPr>
        <p:spPr bwMode="auto">
          <a:xfrm>
            <a:off x="2819400" y="60960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ctr" anchorCtr="0" compatLnSpc="1">
            <a:prstTxWarp prst="textNoShape">
              <a:avLst/>
            </a:prstTxWarp>
          </a:bodyPr>
          <a:lstStyle/>
          <a:p>
            <a:pPr lvl="0"/>
            <a:endParaRPr lang="zh-CN" altLang="zh-CN" smtClean="0"/>
          </a:p>
        </p:txBody>
      </p:sp>
      <p:sp>
        <p:nvSpPr>
          <p:cNvPr id="1028" name="Rectangle 4"/>
          <p:cNvSpPr>
            <a:spLocks noGrp="1" noChangeArrowheads="1"/>
          </p:cNvSpPr>
          <p:nvPr>
            <p:ph type="body" idx="1"/>
          </p:nvPr>
        </p:nvSpPr>
        <p:spPr bwMode="auto">
          <a:xfrm>
            <a:off x="2819400" y="1981200"/>
            <a:ext cx="609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zh-CN" altLang="en-US" smtClean="0"/>
              <a:t>单击此处编辑母版文本样式</a:t>
            </a:r>
          </a:p>
          <a:p>
            <a:pPr lvl="1"/>
            <a:r>
              <a:rPr lang="zh-CN" altLang="en-US" smtClean="0"/>
              <a:t>第二层</a:t>
            </a:r>
          </a:p>
          <a:p>
            <a:pPr lvl="2"/>
            <a:r>
              <a:rPr lang="zh-CN" altLang="en-US" smtClean="0"/>
              <a:t>第三层</a:t>
            </a:r>
          </a:p>
          <a:p>
            <a:pPr lvl="3"/>
            <a:r>
              <a:rPr lang="zh-CN" altLang="en-US" smtClean="0"/>
              <a:t>第四层</a:t>
            </a:r>
          </a:p>
          <a:p>
            <a:pPr lvl="4"/>
            <a:r>
              <a:rPr lang="zh-CN" altLang="en-US" smtClean="0"/>
              <a:t>第五层</a:t>
            </a:r>
          </a:p>
        </p:txBody>
      </p:sp>
      <p:sp>
        <p:nvSpPr>
          <p:cNvPr id="1029" name="Rectangle 5"/>
          <p:cNvSpPr>
            <a:spLocks noGrp="1" noChangeArrowheads="1"/>
          </p:cNvSpPr>
          <p:nvPr>
            <p:ph type="dt" sz="half" idx="2"/>
          </p:nvPr>
        </p:nvSpPr>
        <p:spPr bwMode="auto">
          <a:xfrm>
            <a:off x="0" y="6381750"/>
            <a:ext cx="2232025"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eaLnBrk="1" hangingPunct="1">
              <a:defRPr sz="1400">
                <a:latin typeface="+mn-lt"/>
              </a:defRPr>
            </a:lvl1pPr>
          </a:lstStyle>
          <a:p>
            <a:pPr>
              <a:defRPr/>
            </a:pPr>
            <a:fld id="{B8EBDE21-CB1D-4C6C-BD0B-EDC568F7B14B}" type="datetime8">
              <a:rPr lang="zh-CN" altLang="en-US"/>
              <a:pPr>
                <a:defRPr/>
              </a:pPr>
              <a:t>2019年11月30日12时23分</a:t>
            </a:fld>
            <a:endParaRPr lang="zh-CN" altLang="en-US"/>
          </a:p>
        </p:txBody>
      </p:sp>
      <p:sp>
        <p:nvSpPr>
          <p:cNvPr id="1030" name="Rectangle 6"/>
          <p:cNvSpPr>
            <a:spLocks noGrp="1" noChangeArrowheads="1"/>
          </p:cNvSpPr>
          <p:nvPr>
            <p:ph type="ftr" sz="quarter" idx="3"/>
          </p:nvPr>
        </p:nvSpPr>
        <p:spPr bwMode="auto">
          <a:xfrm>
            <a:off x="3563938" y="6237288"/>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eaLnBrk="1" hangingPunct="1">
              <a:defRPr sz="1400">
                <a:latin typeface="+mn-lt"/>
              </a:defRPr>
            </a:lvl1pPr>
          </a:lstStyle>
          <a:p>
            <a:pPr>
              <a:defRPr/>
            </a:pPr>
            <a:endParaRPr lang="en-US" altLang="zh-CN"/>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eaLnBrk="1" hangingPunct="1">
              <a:defRPr sz="1400">
                <a:latin typeface="Arial" panose="020B0604020202020204" pitchFamily="34" charset="0"/>
              </a:defRPr>
            </a:lvl1pPr>
          </a:lstStyle>
          <a:p>
            <a:fld id="{1E8FEF99-1FF0-4B83-808F-5BBE0FEAFD45}" type="slidenum">
              <a:rPr lang="en-US" altLang="zh-CN"/>
              <a:pPr/>
              <a:t>‹#›</a:t>
            </a:fld>
            <a:endParaRPr lang="en-US" altLang="zh-CN"/>
          </a:p>
        </p:txBody>
      </p:sp>
    </p:spTree>
  </p:cSld>
  <p:clrMap bg1="dk2" tx1="lt1" bg2="dk1" tx2="lt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Lst>
  <p:hf hdr="0" ftr="0"/>
  <p:txStyles>
    <p:titleStyle>
      <a:lvl1pPr algn="l" rtl="0" eaLnBrk="0" fontAlgn="base" hangingPunct="0">
        <a:lnSpc>
          <a:spcPct val="70000"/>
        </a:lnSpc>
        <a:spcBef>
          <a:spcPct val="0"/>
        </a:spcBef>
        <a:spcAft>
          <a:spcPct val="0"/>
        </a:spcAft>
        <a:defRPr sz="4800">
          <a:solidFill>
            <a:schemeClr val="tx2"/>
          </a:solidFill>
          <a:latin typeface="+mj-lt"/>
          <a:ea typeface="+mj-ea"/>
          <a:cs typeface="+mj-cs"/>
        </a:defRPr>
      </a:lvl1pPr>
      <a:lvl2pPr algn="l" rtl="0" eaLnBrk="0" fontAlgn="base" hangingPunct="0">
        <a:lnSpc>
          <a:spcPct val="70000"/>
        </a:lnSpc>
        <a:spcBef>
          <a:spcPct val="0"/>
        </a:spcBef>
        <a:spcAft>
          <a:spcPct val="0"/>
        </a:spcAft>
        <a:defRPr sz="4800">
          <a:solidFill>
            <a:schemeClr val="tx2"/>
          </a:solidFill>
          <a:latin typeface="Arial Narrow" pitchFamily="2" charset="0"/>
        </a:defRPr>
      </a:lvl2pPr>
      <a:lvl3pPr algn="l" rtl="0" eaLnBrk="0" fontAlgn="base" hangingPunct="0">
        <a:lnSpc>
          <a:spcPct val="70000"/>
        </a:lnSpc>
        <a:spcBef>
          <a:spcPct val="0"/>
        </a:spcBef>
        <a:spcAft>
          <a:spcPct val="0"/>
        </a:spcAft>
        <a:defRPr sz="4800">
          <a:solidFill>
            <a:schemeClr val="tx2"/>
          </a:solidFill>
          <a:latin typeface="Arial Narrow" pitchFamily="2" charset="0"/>
        </a:defRPr>
      </a:lvl3pPr>
      <a:lvl4pPr algn="l" rtl="0" eaLnBrk="0" fontAlgn="base" hangingPunct="0">
        <a:lnSpc>
          <a:spcPct val="70000"/>
        </a:lnSpc>
        <a:spcBef>
          <a:spcPct val="0"/>
        </a:spcBef>
        <a:spcAft>
          <a:spcPct val="0"/>
        </a:spcAft>
        <a:defRPr sz="4800">
          <a:solidFill>
            <a:schemeClr val="tx2"/>
          </a:solidFill>
          <a:latin typeface="Arial Narrow" pitchFamily="2" charset="0"/>
        </a:defRPr>
      </a:lvl4pPr>
      <a:lvl5pPr algn="l" rtl="0" eaLnBrk="0" fontAlgn="base" hangingPunct="0">
        <a:lnSpc>
          <a:spcPct val="70000"/>
        </a:lnSpc>
        <a:spcBef>
          <a:spcPct val="0"/>
        </a:spcBef>
        <a:spcAft>
          <a:spcPct val="0"/>
        </a:spcAft>
        <a:defRPr sz="4800">
          <a:solidFill>
            <a:schemeClr val="tx2"/>
          </a:solidFill>
          <a:latin typeface="Arial Narrow" pitchFamily="2" charset="0"/>
        </a:defRPr>
      </a:lvl5pPr>
      <a:lvl6pPr marL="457200" algn="l" rtl="0" fontAlgn="base">
        <a:lnSpc>
          <a:spcPct val="70000"/>
        </a:lnSpc>
        <a:spcBef>
          <a:spcPct val="0"/>
        </a:spcBef>
        <a:spcAft>
          <a:spcPct val="0"/>
        </a:spcAft>
        <a:defRPr sz="4800">
          <a:solidFill>
            <a:schemeClr val="tx2"/>
          </a:solidFill>
          <a:latin typeface="Arial Narrow" pitchFamily="2" charset="0"/>
        </a:defRPr>
      </a:lvl6pPr>
      <a:lvl7pPr marL="914400" algn="l" rtl="0" fontAlgn="base">
        <a:lnSpc>
          <a:spcPct val="70000"/>
        </a:lnSpc>
        <a:spcBef>
          <a:spcPct val="0"/>
        </a:spcBef>
        <a:spcAft>
          <a:spcPct val="0"/>
        </a:spcAft>
        <a:defRPr sz="4800">
          <a:solidFill>
            <a:schemeClr val="tx2"/>
          </a:solidFill>
          <a:latin typeface="Arial Narrow" pitchFamily="2" charset="0"/>
        </a:defRPr>
      </a:lvl7pPr>
      <a:lvl8pPr marL="1371600" algn="l" rtl="0" fontAlgn="base">
        <a:lnSpc>
          <a:spcPct val="70000"/>
        </a:lnSpc>
        <a:spcBef>
          <a:spcPct val="0"/>
        </a:spcBef>
        <a:spcAft>
          <a:spcPct val="0"/>
        </a:spcAft>
        <a:defRPr sz="4800">
          <a:solidFill>
            <a:schemeClr val="tx2"/>
          </a:solidFill>
          <a:latin typeface="Arial Narrow" pitchFamily="2" charset="0"/>
        </a:defRPr>
      </a:lvl8pPr>
      <a:lvl9pPr marL="1828800" algn="l" rtl="0" fontAlgn="base">
        <a:lnSpc>
          <a:spcPct val="70000"/>
        </a:lnSpc>
        <a:spcBef>
          <a:spcPct val="0"/>
        </a:spcBef>
        <a:spcAft>
          <a:spcPct val="0"/>
        </a:spcAft>
        <a:defRPr sz="4800">
          <a:solidFill>
            <a:schemeClr val="tx2"/>
          </a:solidFill>
          <a:latin typeface="Arial Narrow" pitchFamily="2"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宋体" pitchFamily="2" charset="-122"/>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宋体" pitchFamily="2" charset="-122"/>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宋体" pitchFamily="2" charset="-122"/>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宋体" pitchFamily="2" charset="-122"/>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宋体" pitchFamily="2" charset="-122"/>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宋体" pitchFamily="2" charset="-122"/>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宋体" pitchFamily="2" charset="-122"/>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宋体"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gh.scnu.edu.cn/aprescms/redbud.php?s=/Index/view/id/261" TargetMode="External"/><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news.scnu.edu.cn/?p=6649"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50825" y="549275"/>
            <a:ext cx="8634413" cy="2209800"/>
          </a:xfrm>
        </p:spPr>
        <p:txBody>
          <a:bodyPr/>
          <a:lstStyle/>
          <a:p>
            <a:pPr algn="ctr" eaLnBrk="1" hangingPunct="1">
              <a:defRPr/>
            </a:pPr>
            <a:r>
              <a:rPr lang="zh-CN" altLang="en-US" sz="6000" b="1" dirty="0" smtClean="0">
                <a:solidFill>
                  <a:srgbClr val="FF0000"/>
                </a:solidFill>
                <a:effectLst>
                  <a:outerShdw blurRad="38100" dist="38100" dir="2700000" algn="tl">
                    <a:srgbClr val="000000"/>
                  </a:outerShdw>
                </a:effectLst>
                <a:ea typeface="宋体" pitchFamily="2" charset="-122"/>
              </a:rPr>
              <a:t>正式上课之前要说的话</a:t>
            </a:r>
          </a:p>
        </p:txBody>
      </p:sp>
      <p:sp>
        <p:nvSpPr>
          <p:cNvPr id="7" name="Rectangle 3"/>
          <p:cNvSpPr>
            <a:spLocks noChangeArrowheads="1"/>
          </p:cNvSpPr>
          <p:nvPr/>
        </p:nvSpPr>
        <p:spPr bwMode="auto">
          <a:xfrm>
            <a:off x="1022350" y="4033838"/>
            <a:ext cx="2657475" cy="762000"/>
          </a:xfrm>
          <a:prstGeom prst="rect">
            <a:avLst/>
          </a:prstGeom>
          <a:noFill/>
          <a:ln w="9525">
            <a:noFill/>
            <a:miter lim="800000"/>
            <a:headEnd/>
            <a:tailEnd/>
          </a:ln>
        </p:spPr>
        <p:txBody>
          <a:bodyPr anchor="b"/>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ctr">
              <a:spcBef>
                <a:spcPct val="20000"/>
              </a:spcBef>
              <a:buClr>
                <a:schemeClr val="tx2"/>
              </a:buClr>
              <a:buFont typeface="Wingdings" pitchFamily="2" charset="2"/>
              <a:buNone/>
              <a:defRPr/>
            </a:pPr>
            <a:r>
              <a:rPr lang="zh-CN" altLang="en-US" sz="3600" b="1" dirty="0">
                <a:solidFill>
                  <a:srgbClr val="FF0000"/>
                </a:solidFill>
                <a:effectLst>
                  <a:outerShdw blurRad="38100" dist="38100" dir="2700000" algn="tl">
                    <a:srgbClr val="C0C0C0"/>
                  </a:outerShdw>
                </a:effectLst>
                <a:latin typeface="华文行楷" pitchFamily="2" charset="-122"/>
                <a:ea typeface="华文行楷" pitchFamily="2" charset="-122"/>
              </a:rPr>
              <a:t>软件学院</a:t>
            </a:r>
          </a:p>
        </p:txBody>
      </p:sp>
      <p:sp>
        <p:nvSpPr>
          <p:cNvPr id="8" name="Rectangle 3"/>
          <p:cNvSpPr>
            <a:spLocks noChangeArrowheads="1"/>
          </p:cNvSpPr>
          <p:nvPr/>
        </p:nvSpPr>
        <p:spPr bwMode="auto">
          <a:xfrm>
            <a:off x="3600450" y="4005263"/>
            <a:ext cx="4032250" cy="762000"/>
          </a:xfrm>
          <a:prstGeom prst="rect">
            <a:avLst/>
          </a:prstGeom>
          <a:noFill/>
          <a:ln w="9525">
            <a:noFill/>
            <a:miter lim="800000"/>
            <a:headEnd/>
            <a:tailEnd/>
          </a:ln>
        </p:spPr>
        <p:txBody>
          <a:bodyPr anchor="b"/>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ctr">
              <a:spcBef>
                <a:spcPct val="20000"/>
              </a:spcBef>
              <a:buClr>
                <a:schemeClr val="tx2"/>
              </a:buClr>
              <a:buFont typeface="Wingdings" pitchFamily="2" charset="2"/>
              <a:buNone/>
              <a:defRPr/>
            </a:pPr>
            <a:r>
              <a:rPr lang="zh-CN" altLang="en-US" sz="2800" b="1" dirty="0">
                <a:solidFill>
                  <a:srgbClr val="FF0000"/>
                </a:solidFill>
                <a:effectLst>
                  <a:outerShdw blurRad="38100" dist="38100" dir="2700000" algn="tl">
                    <a:srgbClr val="C0C0C0"/>
                  </a:outerShdw>
                </a:effectLst>
                <a:latin typeface="华文行楷" pitchFamily="2" charset="-122"/>
                <a:ea typeface="华文行楷" pitchFamily="2" charset="-122"/>
              </a:rPr>
              <a:t>曾碧卿   博士、教授</a:t>
            </a:r>
          </a:p>
        </p:txBody>
      </p:sp>
      <p:sp>
        <p:nvSpPr>
          <p:cNvPr id="25605" name="Rectangle 6"/>
          <p:cNvSpPr>
            <a:spLocks noChangeArrowheads="1"/>
          </p:cNvSpPr>
          <p:nvPr/>
        </p:nvSpPr>
        <p:spPr bwMode="auto">
          <a:xfrm>
            <a:off x="1468438" y="5006975"/>
            <a:ext cx="67691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r>
              <a:rPr lang="en-US" altLang="zh-CN" sz="2800" dirty="0">
                <a:solidFill>
                  <a:srgbClr val="003399"/>
                </a:solidFill>
              </a:rPr>
              <a:t>Tel: 13760895528  (</a:t>
            </a:r>
            <a:r>
              <a:rPr lang="zh-CN" altLang="en-US" sz="2800" dirty="0">
                <a:solidFill>
                  <a:srgbClr val="003399"/>
                </a:solidFill>
              </a:rPr>
              <a:t>手机、短信最可靠)</a:t>
            </a:r>
            <a:endParaRPr lang="en-US" altLang="zh-CN" sz="2800" dirty="0">
              <a:solidFill>
                <a:srgbClr val="003399"/>
              </a:solidFill>
            </a:endParaRPr>
          </a:p>
          <a:p>
            <a:r>
              <a:rPr lang="en-US" altLang="zh-CN" sz="2800" dirty="0">
                <a:solidFill>
                  <a:srgbClr val="003399"/>
                </a:solidFill>
              </a:rPr>
              <a:t>       </a:t>
            </a:r>
            <a:r>
              <a:rPr lang="en-US" altLang="zh-CN" sz="2800" dirty="0" smtClean="0">
                <a:solidFill>
                  <a:srgbClr val="003399"/>
                </a:solidFill>
              </a:rPr>
              <a:t>0757-86687 266</a:t>
            </a:r>
            <a:r>
              <a:rPr lang="zh-CN" altLang="en-US" sz="2800" dirty="0" smtClean="0">
                <a:solidFill>
                  <a:srgbClr val="003399"/>
                </a:solidFill>
              </a:rPr>
              <a:t>、</a:t>
            </a:r>
            <a:r>
              <a:rPr lang="en-US" altLang="zh-CN" sz="2800" dirty="0" smtClean="0">
                <a:solidFill>
                  <a:srgbClr val="003399"/>
                </a:solidFill>
              </a:rPr>
              <a:t>020-85213329</a:t>
            </a:r>
            <a:endParaRPr lang="zh-CN" altLang="en-US" sz="2800" dirty="0">
              <a:solidFill>
                <a:srgbClr val="003399"/>
              </a:solidFill>
            </a:endParaRPr>
          </a:p>
          <a:p>
            <a:r>
              <a:rPr lang="en-US" altLang="zh-CN" sz="2800" dirty="0">
                <a:solidFill>
                  <a:srgbClr val="003399"/>
                </a:solidFill>
              </a:rPr>
              <a:t>E-mail: 517626839@163.com</a:t>
            </a:r>
            <a:endParaRPr lang="zh-CN" altLang="en-US" sz="2800" dirty="0">
              <a:solidFill>
                <a:srgbClr val="003399"/>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标题 21505"/>
          <p:cNvSpPr>
            <a:spLocks noGrp="1" noChangeArrowheads="1"/>
          </p:cNvSpPr>
          <p:nvPr>
            <p:ph type="title"/>
          </p:nvPr>
        </p:nvSpPr>
        <p:spPr/>
        <p:txBody>
          <a:bodyPr/>
          <a:lstStyle/>
          <a:p>
            <a:pPr eaLnBrk="1" hangingPunct="1"/>
            <a:r>
              <a:rPr lang="zh-CN" altLang="en-US" smtClean="0"/>
              <a:t>实验指导</a:t>
            </a:r>
          </a:p>
        </p:txBody>
      </p:sp>
      <p:sp>
        <p:nvSpPr>
          <p:cNvPr id="28675" name="文本占位符 21506"/>
          <p:cNvSpPr>
            <a:spLocks noGrp="1" noChangeArrowheads="1"/>
          </p:cNvSpPr>
          <p:nvPr>
            <p:ph type="body" idx="1"/>
          </p:nvPr>
        </p:nvSpPr>
        <p:spPr/>
        <p:txBody>
          <a:bodyPr/>
          <a:lstStyle/>
          <a:p>
            <a:pPr eaLnBrk="1" hangingPunct="1">
              <a:lnSpc>
                <a:spcPct val="80000"/>
              </a:lnSpc>
            </a:pPr>
            <a:r>
              <a:rPr lang="zh-CN" altLang="en-US" sz="2600" smtClean="0"/>
              <a:t>实验一  </a:t>
            </a:r>
            <a:r>
              <a:rPr lang="en-US" altLang="zh-CN" sz="2600" smtClean="0"/>
              <a:t>Visual C++6.0</a:t>
            </a:r>
            <a:r>
              <a:rPr lang="zh-CN" altLang="en-US" sz="2600" smtClean="0"/>
              <a:t>开发环境使用</a:t>
            </a:r>
          </a:p>
          <a:p>
            <a:pPr eaLnBrk="1" hangingPunct="1">
              <a:lnSpc>
                <a:spcPct val="80000"/>
              </a:lnSpc>
            </a:pPr>
            <a:r>
              <a:rPr lang="zh-CN" altLang="en-US" sz="2600" smtClean="0"/>
              <a:t>实验二 数据类型、运算符和表达式</a:t>
            </a:r>
          </a:p>
          <a:p>
            <a:pPr eaLnBrk="1" hangingPunct="1">
              <a:lnSpc>
                <a:spcPct val="80000"/>
              </a:lnSpc>
            </a:pPr>
            <a:r>
              <a:rPr lang="zh-CN" altLang="en-US" sz="2600" smtClean="0"/>
              <a:t>实验三 格式化输入输出函数的使用</a:t>
            </a:r>
          </a:p>
          <a:p>
            <a:pPr eaLnBrk="1" hangingPunct="1">
              <a:lnSpc>
                <a:spcPct val="80000"/>
              </a:lnSpc>
            </a:pPr>
            <a:r>
              <a:rPr lang="zh-CN" altLang="en-US" sz="2600" smtClean="0"/>
              <a:t>实验四 分支结构程序设计</a:t>
            </a:r>
          </a:p>
          <a:p>
            <a:pPr eaLnBrk="1" hangingPunct="1">
              <a:lnSpc>
                <a:spcPct val="80000"/>
              </a:lnSpc>
            </a:pPr>
            <a:r>
              <a:rPr lang="zh-CN" altLang="en-US" sz="2600" smtClean="0"/>
              <a:t>实验五 循环结构程序设计</a:t>
            </a:r>
          </a:p>
          <a:p>
            <a:pPr eaLnBrk="1" hangingPunct="1">
              <a:lnSpc>
                <a:spcPct val="80000"/>
              </a:lnSpc>
            </a:pPr>
            <a:r>
              <a:rPr lang="zh-CN" altLang="en-US" sz="2600" smtClean="0"/>
              <a:t>实验六 函数</a:t>
            </a:r>
          </a:p>
          <a:p>
            <a:pPr eaLnBrk="1" hangingPunct="1">
              <a:lnSpc>
                <a:spcPct val="80000"/>
              </a:lnSpc>
            </a:pPr>
            <a:r>
              <a:rPr lang="zh-CN" altLang="en-US" sz="2600" smtClean="0"/>
              <a:t>实验七 数组及其应用</a:t>
            </a:r>
          </a:p>
          <a:p>
            <a:pPr eaLnBrk="1" hangingPunct="1">
              <a:lnSpc>
                <a:spcPct val="80000"/>
              </a:lnSpc>
            </a:pPr>
            <a:r>
              <a:rPr lang="zh-CN" altLang="en-US" sz="2600" smtClean="0"/>
              <a:t>实验八 指针及其应用</a:t>
            </a:r>
          </a:p>
          <a:p>
            <a:pPr eaLnBrk="1" hangingPunct="1">
              <a:lnSpc>
                <a:spcPct val="80000"/>
              </a:lnSpc>
            </a:pPr>
            <a:r>
              <a:rPr lang="zh-CN" altLang="en-US" sz="2600" smtClean="0"/>
              <a:t>实验九 结构体及其应用</a:t>
            </a:r>
          </a:p>
          <a:p>
            <a:pPr eaLnBrk="1" hangingPunct="1">
              <a:lnSpc>
                <a:spcPct val="80000"/>
              </a:lnSpc>
            </a:pPr>
            <a:r>
              <a:rPr lang="zh-CN" altLang="en-US" sz="2600" smtClean="0"/>
              <a:t>实验十 文件</a:t>
            </a:r>
          </a:p>
        </p:txBody>
      </p:sp>
      <p:sp>
        <p:nvSpPr>
          <p:cNvPr id="28676" name="日期占位符 1"/>
          <p:cNvSpPr>
            <a:spLocks noGrp="1" noChangeArrowheads="1"/>
          </p:cNvSpPr>
          <p:nvPr>
            <p:ph type="dt" sz="quarter" idx="10"/>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smtClean="0"/>
          </a:p>
        </p:txBody>
      </p:sp>
    </p:spTree>
    <p:extLst>
      <p:ext uri="{BB962C8B-B14F-4D97-AF65-F5344CB8AC3E}">
        <p14:creationId xmlns:p14="http://schemas.microsoft.com/office/powerpoint/2010/main" val="41085420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标题 1"/>
          <p:cNvSpPr>
            <a:spLocks noGrp="1"/>
          </p:cNvSpPr>
          <p:nvPr>
            <p:ph type="title"/>
          </p:nvPr>
        </p:nvSpPr>
        <p:spPr>
          <a:xfrm>
            <a:off x="311720" y="440668"/>
            <a:ext cx="8556625" cy="1143000"/>
          </a:xfrm>
        </p:spPr>
        <p:txBody>
          <a:bodyPr/>
          <a:lstStyle/>
          <a:p>
            <a:r>
              <a:rPr lang="zh-CN" altLang="zh-CN" dirty="0" smtClean="0">
                <a:ea typeface="宋体" panose="02010600030101010101" pitchFamily="2" charset="-122"/>
              </a:rPr>
              <a:t>教学内容</a:t>
            </a:r>
            <a:r>
              <a:rPr lang="zh-CN" altLang="en-US" dirty="0" smtClean="0">
                <a:ea typeface="宋体" panose="02010600030101010101" pitchFamily="2" charset="-122"/>
              </a:rPr>
              <a:t>与</a:t>
            </a:r>
            <a:r>
              <a:rPr lang="zh-CN" altLang="zh-CN" dirty="0" smtClean="0">
                <a:ea typeface="宋体" panose="02010600030101010101" pitchFamily="2" charset="-122"/>
              </a:rPr>
              <a:t>进度</a:t>
            </a:r>
            <a:endParaRPr lang="zh-CN" altLang="en-US" dirty="0" smtClean="0">
              <a:ea typeface="宋体" panose="02010600030101010101" pitchFamily="2" charset="-122"/>
            </a:endParaRPr>
          </a:p>
        </p:txBody>
      </p:sp>
      <p:sp>
        <p:nvSpPr>
          <p:cNvPr id="4" name="页脚占位符 3"/>
          <p:cNvSpPr>
            <a:spLocks noGrp="1"/>
          </p:cNvSpPr>
          <p:nvPr>
            <p:ph type="ftr" sz="quarter" idx="11"/>
          </p:nvPr>
        </p:nvSpPr>
        <p:spPr>
          <a:xfrm>
            <a:off x="0" y="6381750"/>
            <a:ext cx="2232025" cy="457200"/>
          </a:xfrm>
        </p:spPr>
        <p:txBody>
          <a:bodyPr/>
          <a:lstStyle/>
          <a:p>
            <a:pPr algn="l">
              <a:defRPr/>
            </a:pPr>
            <a:r>
              <a:rPr lang="en-US" altLang="zh-CN" dirty="0" smtClean="0"/>
              <a:t>《C</a:t>
            </a:r>
            <a:r>
              <a:rPr lang="zh-CN" altLang="en-US" dirty="0" smtClean="0"/>
              <a:t>语言程序设计</a:t>
            </a:r>
            <a:r>
              <a:rPr lang="en-US" altLang="zh-CN" dirty="0" smtClean="0"/>
              <a:t>》</a:t>
            </a:r>
            <a:r>
              <a:rPr lang="zh-CN" altLang="en-US" dirty="0" smtClean="0"/>
              <a:t>课程</a:t>
            </a:r>
            <a:endParaRPr lang="zh-CN" altLang="en-US" dirty="0"/>
          </a:p>
        </p:txBody>
      </p:sp>
      <p:sp>
        <p:nvSpPr>
          <p:cNvPr id="38917" name="Rectangle 1"/>
          <p:cNvSpPr>
            <a:spLocks noChangeArrowheads="1"/>
          </p:cNvSpPr>
          <p:nvPr/>
        </p:nvSpPr>
        <p:spPr bwMode="auto">
          <a:xfrm>
            <a:off x="107504" y="1656087"/>
            <a:ext cx="8965059" cy="4401205"/>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a:buFontTx/>
              <a:buChar char="•"/>
            </a:pPr>
            <a:r>
              <a:rPr lang="zh-CN" altLang="en-US" sz="2800" b="1" dirty="0">
                <a:solidFill>
                  <a:srgbClr val="FF0000"/>
                </a:solidFill>
              </a:rPr>
              <a:t>秋季学期，大一（</a:t>
            </a:r>
            <a:r>
              <a:rPr lang="en-US" altLang="zh-CN" sz="2800" b="1" dirty="0">
                <a:solidFill>
                  <a:srgbClr val="FF0000"/>
                </a:solidFill>
              </a:rPr>
              <a:t>1</a:t>
            </a:r>
            <a:r>
              <a:rPr lang="zh-CN" altLang="en-US" sz="2800" b="1" dirty="0">
                <a:solidFill>
                  <a:srgbClr val="FF0000"/>
                </a:solidFill>
              </a:rPr>
              <a:t>）</a:t>
            </a:r>
            <a:r>
              <a:rPr lang="en-US" altLang="zh-CN" sz="2800" b="1" dirty="0" smtClean="0">
                <a:solidFill>
                  <a:srgbClr val="FF0000"/>
                </a:solidFill>
              </a:rPr>
              <a:t>18</a:t>
            </a:r>
            <a:r>
              <a:rPr lang="zh-CN" altLang="en-US" sz="2800" b="1" dirty="0" smtClean="0">
                <a:solidFill>
                  <a:srgbClr val="FF0000"/>
                </a:solidFill>
              </a:rPr>
              <a:t>周</a:t>
            </a:r>
            <a:r>
              <a:rPr lang="zh-CN" altLang="en-US" sz="2800" b="1" dirty="0">
                <a:solidFill>
                  <a:srgbClr val="FF0000"/>
                </a:solidFill>
              </a:rPr>
              <a:t>教学周，开学教育</a:t>
            </a:r>
            <a:r>
              <a:rPr lang="en-US" altLang="zh-CN" sz="2800" b="1" dirty="0">
                <a:solidFill>
                  <a:srgbClr val="FF0000"/>
                </a:solidFill>
              </a:rPr>
              <a:t>+</a:t>
            </a:r>
            <a:r>
              <a:rPr lang="zh-CN" altLang="en-US" sz="2800" b="1" dirty="0">
                <a:solidFill>
                  <a:srgbClr val="FF0000"/>
                </a:solidFill>
              </a:rPr>
              <a:t>军训</a:t>
            </a:r>
            <a:r>
              <a:rPr lang="en-US" altLang="zh-CN" sz="2800" b="1" dirty="0">
                <a:solidFill>
                  <a:srgbClr val="FF0000"/>
                </a:solidFill>
              </a:rPr>
              <a:t>=3</a:t>
            </a:r>
            <a:r>
              <a:rPr lang="zh-CN" altLang="en-US" sz="2800" b="1" dirty="0">
                <a:solidFill>
                  <a:srgbClr val="FF0000"/>
                </a:solidFill>
              </a:rPr>
              <a:t>周，实际教学</a:t>
            </a:r>
            <a:r>
              <a:rPr lang="en-US" altLang="zh-CN" sz="2800" b="1" dirty="0">
                <a:solidFill>
                  <a:srgbClr val="FF0000"/>
                </a:solidFill>
              </a:rPr>
              <a:t>15</a:t>
            </a:r>
            <a:r>
              <a:rPr lang="zh-CN" altLang="en-US" sz="2800" b="1" dirty="0">
                <a:solidFill>
                  <a:srgbClr val="FF0000"/>
                </a:solidFill>
              </a:rPr>
              <a:t>周。</a:t>
            </a:r>
            <a:endParaRPr lang="en-US" altLang="zh-CN" sz="2800" b="1" dirty="0">
              <a:solidFill>
                <a:srgbClr val="FF0000"/>
              </a:solidFill>
            </a:endParaRPr>
          </a:p>
          <a:p>
            <a:pPr>
              <a:buFontTx/>
              <a:buChar char="•"/>
            </a:pPr>
            <a:endParaRPr lang="en-US" altLang="zh-CN" sz="2800" b="1" dirty="0">
              <a:solidFill>
                <a:srgbClr val="FF0000"/>
              </a:solidFill>
            </a:endParaRPr>
          </a:p>
          <a:p>
            <a:pPr>
              <a:buFontTx/>
              <a:buChar char="•"/>
            </a:pPr>
            <a:r>
              <a:rPr lang="zh-CN" altLang="en-US" sz="2800" b="1" dirty="0">
                <a:solidFill>
                  <a:srgbClr val="FF0000"/>
                </a:solidFill>
              </a:rPr>
              <a:t>可能放假冲突（中秋、国庆、元旦）</a:t>
            </a:r>
            <a:r>
              <a:rPr lang="en-US" altLang="zh-CN" sz="2800" b="1" dirty="0">
                <a:solidFill>
                  <a:srgbClr val="FF0000"/>
                </a:solidFill>
              </a:rPr>
              <a:t>+</a:t>
            </a:r>
            <a:r>
              <a:rPr lang="zh-CN" altLang="en-US" sz="2800" b="1" dirty="0">
                <a:solidFill>
                  <a:srgbClr val="002060"/>
                </a:solidFill>
              </a:rPr>
              <a:t>期末复习</a:t>
            </a:r>
            <a:r>
              <a:rPr lang="en-US" altLang="zh-CN" sz="2800" b="1" dirty="0">
                <a:solidFill>
                  <a:srgbClr val="002060"/>
                </a:solidFill>
              </a:rPr>
              <a:t>1</a:t>
            </a:r>
            <a:r>
              <a:rPr lang="zh-CN" altLang="en-US" sz="2800" b="1" dirty="0">
                <a:solidFill>
                  <a:srgbClr val="002060"/>
                </a:solidFill>
              </a:rPr>
              <a:t>次</a:t>
            </a:r>
            <a:r>
              <a:rPr lang="zh-CN" altLang="en-US" sz="2800" b="1" dirty="0">
                <a:solidFill>
                  <a:srgbClr val="FF0000"/>
                </a:solidFill>
              </a:rPr>
              <a:t>，</a:t>
            </a:r>
            <a:r>
              <a:rPr lang="zh-CN" altLang="en-US" sz="2800" b="1" dirty="0">
                <a:solidFill>
                  <a:srgbClr val="002060"/>
                </a:solidFill>
              </a:rPr>
              <a:t>机动</a:t>
            </a:r>
            <a:r>
              <a:rPr lang="en-US" altLang="zh-CN" sz="2800" b="1" dirty="0">
                <a:solidFill>
                  <a:srgbClr val="002060"/>
                </a:solidFill>
              </a:rPr>
              <a:t>1</a:t>
            </a:r>
            <a:r>
              <a:rPr lang="zh-CN" altLang="en-US" sz="2800" b="1" dirty="0">
                <a:solidFill>
                  <a:srgbClr val="002060"/>
                </a:solidFill>
              </a:rPr>
              <a:t>次</a:t>
            </a:r>
            <a:r>
              <a:rPr lang="zh-CN" altLang="en-US" sz="2800" b="1" dirty="0">
                <a:solidFill>
                  <a:srgbClr val="FF0000"/>
                </a:solidFill>
              </a:rPr>
              <a:t>，总共预留</a:t>
            </a:r>
            <a:r>
              <a:rPr lang="en-US" altLang="zh-CN" sz="2800" b="1" dirty="0">
                <a:solidFill>
                  <a:srgbClr val="FF0000"/>
                </a:solidFill>
              </a:rPr>
              <a:t>2</a:t>
            </a:r>
            <a:r>
              <a:rPr lang="zh-CN" altLang="en-US" sz="2800" b="1" dirty="0">
                <a:solidFill>
                  <a:srgbClr val="FF0000"/>
                </a:solidFill>
              </a:rPr>
              <a:t>次</a:t>
            </a:r>
            <a:endParaRPr lang="en-US" altLang="zh-CN" sz="2800" b="1" dirty="0">
              <a:solidFill>
                <a:srgbClr val="FF0000"/>
              </a:solidFill>
            </a:endParaRPr>
          </a:p>
          <a:p>
            <a:pPr>
              <a:buFontTx/>
              <a:buChar char="•"/>
            </a:pPr>
            <a:endParaRPr lang="en-US" altLang="zh-CN" sz="2800" b="1" dirty="0">
              <a:solidFill>
                <a:srgbClr val="FF0000"/>
              </a:solidFill>
            </a:endParaRPr>
          </a:p>
          <a:p>
            <a:pPr>
              <a:buFontTx/>
              <a:buChar char="•"/>
            </a:pPr>
            <a:r>
              <a:rPr lang="zh-CN" altLang="en-US" sz="2800" b="1" dirty="0">
                <a:solidFill>
                  <a:srgbClr val="FF0000"/>
                </a:solidFill>
              </a:rPr>
              <a:t>教学</a:t>
            </a:r>
            <a:r>
              <a:rPr lang="en-US" altLang="zh-CN" sz="2800" b="1" dirty="0">
                <a:solidFill>
                  <a:srgbClr val="FF0000"/>
                </a:solidFill>
              </a:rPr>
              <a:t>13</a:t>
            </a:r>
            <a:r>
              <a:rPr lang="zh-CN" altLang="en-US" sz="2800" b="1" dirty="0">
                <a:solidFill>
                  <a:srgbClr val="FF0000"/>
                </a:solidFill>
              </a:rPr>
              <a:t>周</a:t>
            </a:r>
            <a:r>
              <a:rPr lang="zh-CN" altLang="en-US" sz="2800" b="1" dirty="0" smtClean="0">
                <a:solidFill>
                  <a:srgbClr val="FF0000"/>
                </a:solidFill>
              </a:rPr>
              <a:t>（最多仅仅</a:t>
            </a:r>
            <a:r>
              <a:rPr lang="zh-CN" altLang="en-US" sz="2800" b="1" dirty="0">
                <a:solidFill>
                  <a:srgbClr val="FF0000"/>
                </a:solidFill>
              </a:rPr>
              <a:t>只有这么多时间）</a:t>
            </a:r>
            <a:endParaRPr lang="en-US" altLang="zh-CN" sz="2800" b="1" dirty="0">
              <a:solidFill>
                <a:srgbClr val="FF0000"/>
              </a:solidFill>
            </a:endParaRPr>
          </a:p>
          <a:p>
            <a:pPr>
              <a:buFontTx/>
              <a:buChar char="•"/>
            </a:pPr>
            <a:endParaRPr lang="en-US" altLang="zh-CN" sz="2800" b="1" dirty="0">
              <a:solidFill>
                <a:srgbClr val="FF0000"/>
              </a:solidFill>
            </a:endParaRPr>
          </a:p>
          <a:p>
            <a:pPr>
              <a:buFontTx/>
              <a:buChar char="•"/>
            </a:pPr>
            <a:r>
              <a:rPr lang="zh-CN" altLang="en-US" sz="2800" b="1" dirty="0">
                <a:solidFill>
                  <a:srgbClr val="FF0000"/>
                </a:solidFill>
                <a:latin typeface="Arial" panose="020B0604020202020204" pitchFamily="34" charset="0"/>
              </a:rPr>
              <a:t>教学</a:t>
            </a:r>
            <a:r>
              <a:rPr lang="zh-CN" altLang="en-US" sz="2800" b="1" dirty="0" smtClean="0">
                <a:solidFill>
                  <a:srgbClr val="FF0000"/>
                </a:solidFill>
                <a:latin typeface="Arial" panose="020B0604020202020204" pitchFamily="34" charset="0"/>
              </a:rPr>
              <a:t>内容</a:t>
            </a:r>
            <a:r>
              <a:rPr lang="en-US" altLang="zh-CN" sz="2800" b="1" dirty="0" smtClean="0">
                <a:solidFill>
                  <a:srgbClr val="FF0000"/>
                </a:solidFill>
                <a:latin typeface="Arial" panose="020B0604020202020204" pitchFamily="34" charset="0"/>
              </a:rPr>
              <a:t>300</a:t>
            </a:r>
            <a:r>
              <a:rPr lang="zh-CN" altLang="en-US" sz="2800" b="1" dirty="0" smtClean="0">
                <a:solidFill>
                  <a:srgbClr val="FF0000"/>
                </a:solidFill>
                <a:latin typeface="Arial" panose="020B0604020202020204" pitchFamily="34" charset="0"/>
              </a:rPr>
              <a:t>页以上  </a:t>
            </a:r>
            <a:r>
              <a:rPr lang="en-US" altLang="zh-CN" sz="2800" b="1" dirty="0" smtClean="0">
                <a:solidFill>
                  <a:srgbClr val="FF0000"/>
                </a:solidFill>
                <a:latin typeface="Arial" panose="020B0604020202020204" pitchFamily="34" charset="0"/>
              </a:rPr>
              <a:t>[</a:t>
            </a:r>
            <a:r>
              <a:rPr lang="zh-CN" altLang="en-US" sz="2800" b="1" dirty="0">
                <a:solidFill>
                  <a:srgbClr val="FF0000"/>
                </a:solidFill>
                <a:latin typeface="Arial" panose="020B0604020202020204" pitchFamily="34" charset="0"/>
              </a:rPr>
              <a:t>含作业等</a:t>
            </a:r>
            <a:r>
              <a:rPr lang="en-US" altLang="zh-CN" sz="2800" b="1" dirty="0" smtClean="0">
                <a:solidFill>
                  <a:srgbClr val="FF0000"/>
                </a:solidFill>
                <a:latin typeface="Arial" panose="020B0604020202020204" pitchFamily="34" charset="0"/>
              </a:rPr>
              <a:t>] / 13=  </a:t>
            </a:r>
            <a:r>
              <a:rPr lang="en-US" altLang="zh-CN" sz="2800" b="1" dirty="0" smtClean="0">
                <a:solidFill>
                  <a:srgbClr val="002060"/>
                </a:solidFill>
                <a:latin typeface="Bauhaus 93" panose="04030905020B02020C02" pitchFamily="82" charset="0"/>
              </a:rPr>
              <a:t>23</a:t>
            </a:r>
            <a:r>
              <a:rPr lang="zh-CN" altLang="en-US" sz="2800" b="1" dirty="0">
                <a:solidFill>
                  <a:srgbClr val="002060"/>
                </a:solidFill>
                <a:latin typeface="Bauhaus 93" panose="04030905020B02020C02" pitchFamily="82" charset="0"/>
              </a:rPr>
              <a:t> </a:t>
            </a:r>
            <a:r>
              <a:rPr lang="zh-CN" altLang="en-US" sz="2800" b="1" dirty="0" smtClean="0">
                <a:solidFill>
                  <a:srgbClr val="002060"/>
                </a:solidFill>
                <a:latin typeface="Bauhaus 93" panose="04030905020B02020C02" pitchFamily="82" charset="0"/>
              </a:rPr>
              <a:t>页以上 </a:t>
            </a:r>
            <a:r>
              <a:rPr lang="en-US" altLang="zh-CN" sz="2800" b="1" dirty="0" smtClean="0">
                <a:solidFill>
                  <a:srgbClr val="002060"/>
                </a:solidFill>
                <a:latin typeface="Bauhaus 93" panose="04030905020B02020C02" pitchFamily="82" charset="0"/>
              </a:rPr>
              <a:t>/</a:t>
            </a:r>
            <a:r>
              <a:rPr lang="zh-CN" altLang="en-US" sz="2800" b="1" dirty="0" smtClean="0">
                <a:solidFill>
                  <a:srgbClr val="002060"/>
                </a:solidFill>
                <a:latin typeface="Bauhaus 93" panose="04030905020B02020C02" pitchFamily="82" charset="0"/>
              </a:rPr>
              <a:t>次课 </a:t>
            </a:r>
            <a:r>
              <a:rPr lang="en-US" altLang="zh-CN" sz="2800" b="1" dirty="0" smtClean="0">
                <a:solidFill>
                  <a:srgbClr val="FF0000"/>
                </a:solidFill>
              </a:rPr>
              <a:t>【</a:t>
            </a:r>
            <a:r>
              <a:rPr lang="zh-CN" altLang="en-US" sz="2800" b="1" dirty="0" smtClean="0">
                <a:solidFill>
                  <a:srgbClr val="FF0000"/>
                </a:solidFill>
              </a:rPr>
              <a:t>平均进度</a:t>
            </a:r>
            <a:r>
              <a:rPr lang="en-US" altLang="zh-CN" sz="2800" b="1" dirty="0" smtClean="0">
                <a:solidFill>
                  <a:srgbClr val="FF0000"/>
                </a:solidFill>
              </a:rPr>
              <a:t>】</a:t>
            </a:r>
            <a:endParaRPr lang="zh-CN" altLang="zh-CN" sz="2800" b="1" dirty="0">
              <a:solidFill>
                <a:srgbClr val="FF0000"/>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标题 1"/>
          <p:cNvSpPr>
            <a:spLocks noGrp="1"/>
          </p:cNvSpPr>
          <p:nvPr>
            <p:ph type="title"/>
          </p:nvPr>
        </p:nvSpPr>
        <p:spPr>
          <a:xfrm>
            <a:off x="2484438" y="0"/>
            <a:ext cx="6096000" cy="1143000"/>
          </a:xfrm>
        </p:spPr>
        <p:txBody>
          <a:bodyPr/>
          <a:lstStyle/>
          <a:p>
            <a:r>
              <a:rPr lang="zh-CN" altLang="en-US" smtClean="0">
                <a:ea typeface="宋体" panose="02010600030101010101" pitchFamily="2" charset="-122"/>
              </a:rPr>
              <a:t>教法</a:t>
            </a:r>
          </a:p>
        </p:txBody>
      </p:sp>
      <p:sp>
        <p:nvSpPr>
          <p:cNvPr id="4" name="页脚占位符 3"/>
          <p:cNvSpPr>
            <a:spLocks noGrp="1"/>
          </p:cNvSpPr>
          <p:nvPr>
            <p:ph type="ftr" sz="quarter" idx="11"/>
          </p:nvPr>
        </p:nvSpPr>
        <p:spPr>
          <a:xfrm>
            <a:off x="0" y="6381750"/>
            <a:ext cx="2232025" cy="457200"/>
          </a:xfrm>
        </p:spPr>
        <p:txBody>
          <a:bodyPr/>
          <a:lstStyle/>
          <a:p>
            <a:pPr algn="l">
              <a:defRPr/>
            </a:pPr>
            <a:r>
              <a:rPr lang="en-US" altLang="zh-CN" dirty="0" smtClean="0"/>
              <a:t>《C</a:t>
            </a:r>
            <a:r>
              <a:rPr lang="zh-CN" altLang="en-US" dirty="0" smtClean="0"/>
              <a:t>语言程序设计</a:t>
            </a:r>
            <a:r>
              <a:rPr lang="en-US" altLang="zh-CN" dirty="0" smtClean="0"/>
              <a:t>》</a:t>
            </a:r>
            <a:r>
              <a:rPr lang="zh-CN" altLang="en-US" dirty="0" smtClean="0"/>
              <a:t>课程</a:t>
            </a:r>
            <a:endParaRPr lang="zh-CN" altLang="en-US" dirty="0"/>
          </a:p>
        </p:txBody>
      </p:sp>
      <p:sp>
        <p:nvSpPr>
          <p:cNvPr id="115713" name="Rectangle 1"/>
          <p:cNvSpPr>
            <a:spLocks noChangeArrowheads="1"/>
          </p:cNvSpPr>
          <p:nvPr/>
        </p:nvSpPr>
        <p:spPr bwMode="auto">
          <a:xfrm>
            <a:off x="1116013" y="1052513"/>
            <a:ext cx="7777162" cy="461962"/>
          </a:xfrm>
          <a:prstGeom prst="rect">
            <a:avLst/>
          </a:prstGeom>
          <a:solidFill>
            <a:schemeClr val="tx2">
              <a:lumMod val="40000"/>
              <a:lumOff val="60000"/>
            </a:schemeClr>
          </a:solidFill>
          <a:ln w="9525">
            <a:noFill/>
            <a:miter lim="800000"/>
            <a:headEnd/>
            <a:tailEnd/>
          </a:ln>
          <a:effectLst/>
        </p:spPr>
        <p:txBody>
          <a:bodyPr anchor="ctr">
            <a:spAutoFit/>
          </a:bodyPr>
          <a:lstStyle/>
          <a:p>
            <a:pPr>
              <a:buFontTx/>
              <a:buChar char="•"/>
              <a:defRPr/>
            </a:pPr>
            <a:r>
              <a:rPr lang="zh-CN" sz="2400" dirty="0">
                <a:solidFill>
                  <a:srgbClr val="FF0000"/>
                </a:solidFill>
                <a:latin typeface="新宋体" pitchFamily="49" charset="-122"/>
                <a:ea typeface="新宋体" pitchFamily="49" charset="-122"/>
                <a:cs typeface="Tahoma" pitchFamily="34" charset="0"/>
              </a:rPr>
              <a:t>教法（即教学手段与方法）</a:t>
            </a:r>
            <a:endParaRPr lang="zh-CN" sz="2400" dirty="0">
              <a:solidFill>
                <a:srgbClr val="FF0000"/>
              </a:solidFill>
              <a:latin typeface="Arial" pitchFamily="34" charset="0"/>
              <a:cs typeface="宋体" pitchFamily="2" charset="-122"/>
            </a:endParaRPr>
          </a:p>
        </p:txBody>
      </p:sp>
      <p:sp>
        <p:nvSpPr>
          <p:cNvPr id="39941" name="矩形 4"/>
          <p:cNvSpPr>
            <a:spLocks noChangeArrowheads="1"/>
          </p:cNvSpPr>
          <p:nvPr/>
        </p:nvSpPr>
        <p:spPr bwMode="auto">
          <a:xfrm>
            <a:off x="660400" y="1557338"/>
            <a:ext cx="8280400" cy="31702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a:lnSpc>
                <a:spcPct val="200000"/>
              </a:lnSpc>
            </a:pPr>
            <a:r>
              <a:rPr lang="zh-CN" altLang="en-US" sz="2000" b="1" dirty="0">
                <a:solidFill>
                  <a:srgbClr val="FF0000"/>
                </a:solidFill>
                <a:latin typeface="宋体" panose="02010600030101010101" pitchFamily="2" charset="-122"/>
              </a:rPr>
              <a:t>     从基本的语法规则入手，突出对重点内容的掌握，以知识点的应用方法教学作为突破口，进行针对性的</a:t>
            </a:r>
            <a:r>
              <a:rPr lang="zh-CN" altLang="en-US" sz="2000" b="1" dirty="0" smtClean="0">
                <a:solidFill>
                  <a:srgbClr val="FF0000"/>
                </a:solidFill>
                <a:latin typeface="宋体" panose="02010600030101010101" pitchFamily="2" charset="-122"/>
              </a:rPr>
              <a:t>讲解，</a:t>
            </a:r>
            <a:r>
              <a:rPr lang="zh-CN" altLang="en-US" sz="2000" b="1" dirty="0">
                <a:solidFill>
                  <a:srgbClr val="FF0000"/>
                </a:solidFill>
                <a:latin typeface="宋体" panose="02010600030101010101" pitchFamily="2" charset="-122"/>
              </a:rPr>
              <a:t>并留下学生课外做的理论与实践题目。 </a:t>
            </a:r>
            <a:r>
              <a:rPr lang="zh-CN" altLang="en-US" sz="2000" b="1" dirty="0" smtClean="0">
                <a:solidFill>
                  <a:srgbClr val="FF0000"/>
                </a:solidFill>
                <a:latin typeface="宋体" panose="02010600030101010101" pitchFamily="2" charset="-122"/>
              </a:rPr>
              <a:t>训练以同学们自主为主，所以，</a:t>
            </a:r>
            <a:r>
              <a:rPr lang="zh-CN" altLang="en-US" sz="2000" b="1" dirty="0" smtClean="0">
                <a:solidFill>
                  <a:srgbClr val="002060"/>
                </a:solidFill>
                <a:latin typeface="宋体" panose="02010600030101010101" pitchFamily="2" charset="-122"/>
              </a:rPr>
              <a:t>需要有电脑</a:t>
            </a:r>
            <a:r>
              <a:rPr lang="zh-CN" altLang="en-US" sz="2000" b="1" dirty="0" smtClean="0">
                <a:solidFill>
                  <a:srgbClr val="FF0000"/>
                </a:solidFill>
                <a:latin typeface="宋体" panose="02010600030101010101" pitchFamily="2" charset="-122"/>
              </a:rPr>
              <a:t>。</a:t>
            </a:r>
            <a:endParaRPr lang="zh-CN" altLang="en-US" sz="2000" b="1" dirty="0">
              <a:solidFill>
                <a:srgbClr val="FF0000"/>
              </a:solidFill>
              <a:latin typeface="宋体" panose="02010600030101010101" pitchFamily="2" charset="-122"/>
            </a:endParaRPr>
          </a:p>
          <a:p>
            <a:pPr>
              <a:lnSpc>
                <a:spcPct val="200000"/>
              </a:lnSpc>
            </a:pPr>
            <a:r>
              <a:rPr lang="zh-CN" altLang="en-US" sz="2000" b="1" dirty="0">
                <a:solidFill>
                  <a:srgbClr val="FF0000"/>
                </a:solidFill>
                <a:latin typeface="宋体" panose="02010600030101010101" pitchFamily="2" charset="-122"/>
              </a:rPr>
              <a:t>    严格遵循“</a:t>
            </a:r>
            <a:r>
              <a:rPr lang="zh-CN" altLang="en-US" sz="2000" b="1" dirty="0">
                <a:solidFill>
                  <a:srgbClr val="002060"/>
                </a:solidFill>
                <a:latin typeface="宋体" panose="02010600030101010101" pitchFamily="2" charset="-122"/>
              </a:rPr>
              <a:t>教、学、做合一</a:t>
            </a:r>
            <a:r>
              <a:rPr lang="zh-CN" altLang="en-US" sz="2000" b="1" dirty="0">
                <a:solidFill>
                  <a:srgbClr val="FF0000"/>
                </a:solidFill>
                <a:latin typeface="宋体" panose="02010600030101010101" pitchFamily="2" charset="-122"/>
              </a:rPr>
              <a:t>”的原则，在每一个教学模块中，均给学生设计 “教、学、做合一”具体的任务。</a:t>
            </a:r>
          </a:p>
        </p:txBody>
      </p:sp>
      <p:sp>
        <p:nvSpPr>
          <p:cNvPr id="6" name="矩形 5"/>
          <p:cNvSpPr/>
          <p:nvPr/>
        </p:nvSpPr>
        <p:spPr>
          <a:xfrm>
            <a:off x="3132138" y="4833938"/>
            <a:ext cx="3384550" cy="1754187"/>
          </a:xfrm>
          <a:prstGeom prst="rect">
            <a:avLst/>
          </a:prstGeom>
          <a:solidFill>
            <a:srgbClr val="DDDDDD"/>
          </a:solidFill>
        </p:spPr>
        <p:txBody>
          <a:bodyPr>
            <a:spAutoFit/>
          </a:bodyPr>
          <a:lstStyle/>
          <a:p>
            <a:pPr>
              <a:lnSpc>
                <a:spcPct val="150000"/>
              </a:lnSpc>
              <a:defRPr/>
            </a:pPr>
            <a:r>
              <a:rPr lang="zh-CN" altLang="en-US" b="1" dirty="0">
                <a:solidFill>
                  <a:srgbClr val="FF0000"/>
                </a:solidFill>
              </a:rPr>
              <a:t>三个结合： </a:t>
            </a:r>
          </a:p>
          <a:p>
            <a:pPr marL="342900" indent="-342900">
              <a:lnSpc>
                <a:spcPct val="150000"/>
              </a:lnSpc>
              <a:buFontTx/>
              <a:buAutoNum type="arabicParenBoth"/>
              <a:defRPr/>
            </a:pPr>
            <a:r>
              <a:rPr lang="zh-CN" altLang="en-US" b="1" dirty="0">
                <a:solidFill>
                  <a:srgbClr val="FF0000"/>
                </a:solidFill>
              </a:rPr>
              <a:t>课堂教学</a:t>
            </a:r>
            <a:r>
              <a:rPr lang="en-US" altLang="zh-CN" b="1" dirty="0">
                <a:solidFill>
                  <a:srgbClr val="FF0000"/>
                </a:solidFill>
              </a:rPr>
              <a:t>+</a:t>
            </a:r>
            <a:r>
              <a:rPr lang="zh-CN" altLang="en-US" b="1" dirty="0">
                <a:solidFill>
                  <a:srgbClr val="002060"/>
                </a:solidFill>
              </a:rPr>
              <a:t>自主学习</a:t>
            </a:r>
            <a:r>
              <a:rPr lang="zh-CN" altLang="en-US" b="1" dirty="0">
                <a:solidFill>
                  <a:srgbClr val="FF0000"/>
                </a:solidFill>
              </a:rPr>
              <a:t>相结合</a:t>
            </a:r>
            <a:endParaRPr lang="en-US" altLang="zh-CN" b="1" dirty="0">
              <a:solidFill>
                <a:srgbClr val="FF0000"/>
              </a:solidFill>
            </a:endParaRPr>
          </a:p>
          <a:p>
            <a:pPr marL="342900" indent="-342900">
              <a:lnSpc>
                <a:spcPct val="150000"/>
              </a:lnSpc>
              <a:buFontTx/>
              <a:buAutoNum type="arabicParenBoth"/>
              <a:defRPr/>
            </a:pPr>
            <a:r>
              <a:rPr lang="zh-CN" altLang="en-US" b="1" dirty="0">
                <a:solidFill>
                  <a:srgbClr val="FF0000"/>
                </a:solidFill>
              </a:rPr>
              <a:t>老师讲授</a:t>
            </a:r>
            <a:r>
              <a:rPr lang="en-US" altLang="zh-CN" b="1" dirty="0">
                <a:solidFill>
                  <a:srgbClr val="FF0000"/>
                </a:solidFill>
              </a:rPr>
              <a:t>+</a:t>
            </a:r>
            <a:r>
              <a:rPr lang="zh-CN" altLang="en-US" b="1" dirty="0">
                <a:solidFill>
                  <a:srgbClr val="FF0000"/>
                </a:solidFill>
              </a:rPr>
              <a:t>师生讨论相结合 </a:t>
            </a:r>
            <a:endParaRPr lang="en-US" altLang="zh-CN" b="1" dirty="0">
              <a:solidFill>
                <a:srgbClr val="FF0000"/>
              </a:solidFill>
            </a:endParaRPr>
          </a:p>
          <a:p>
            <a:pPr marL="342900" indent="-342900">
              <a:lnSpc>
                <a:spcPct val="150000"/>
              </a:lnSpc>
              <a:buFontTx/>
              <a:buAutoNum type="arabicParenBoth"/>
              <a:defRPr/>
            </a:pPr>
            <a:r>
              <a:rPr lang="zh-CN" altLang="en-US" b="1" dirty="0">
                <a:solidFill>
                  <a:srgbClr val="FF0000"/>
                </a:solidFill>
              </a:rPr>
              <a:t>理论学习</a:t>
            </a:r>
            <a:r>
              <a:rPr lang="en-US" altLang="zh-CN" b="1" dirty="0">
                <a:solidFill>
                  <a:srgbClr val="FF0000"/>
                </a:solidFill>
              </a:rPr>
              <a:t>+</a:t>
            </a:r>
            <a:r>
              <a:rPr lang="zh-CN" altLang="en-US" b="1" dirty="0">
                <a:solidFill>
                  <a:srgbClr val="002060"/>
                </a:solidFill>
              </a:rPr>
              <a:t>实践实训</a:t>
            </a:r>
            <a:r>
              <a:rPr lang="zh-CN" altLang="en-US" b="1" dirty="0">
                <a:solidFill>
                  <a:srgbClr val="FF0000"/>
                </a:solidFill>
              </a:rPr>
              <a:t>相结合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标题 1"/>
          <p:cNvSpPr>
            <a:spLocks noGrp="1"/>
          </p:cNvSpPr>
          <p:nvPr>
            <p:ph type="title"/>
          </p:nvPr>
        </p:nvSpPr>
        <p:spPr>
          <a:xfrm>
            <a:off x="2016125" y="0"/>
            <a:ext cx="6096000" cy="1143000"/>
          </a:xfrm>
        </p:spPr>
        <p:txBody>
          <a:bodyPr/>
          <a:lstStyle/>
          <a:p>
            <a:r>
              <a:rPr lang="zh-CN" altLang="en-US" dirty="0" smtClean="0">
                <a:ea typeface="宋体" panose="02010600030101010101" pitchFamily="2" charset="-122"/>
              </a:rPr>
              <a:t>教法（一）</a:t>
            </a:r>
            <a:endParaRPr lang="zh-CN" altLang="en-US" dirty="0" smtClean="0">
              <a:ea typeface="宋体" panose="02010600030101010101" pitchFamily="2" charset="-122"/>
            </a:endParaRPr>
          </a:p>
        </p:txBody>
      </p:sp>
      <p:sp>
        <p:nvSpPr>
          <p:cNvPr id="4" name="页脚占位符 3"/>
          <p:cNvSpPr>
            <a:spLocks noGrp="1"/>
          </p:cNvSpPr>
          <p:nvPr>
            <p:ph type="ftr" sz="quarter" idx="11"/>
          </p:nvPr>
        </p:nvSpPr>
        <p:spPr>
          <a:xfrm>
            <a:off x="0" y="6381750"/>
            <a:ext cx="2232025" cy="457200"/>
          </a:xfrm>
        </p:spPr>
        <p:txBody>
          <a:bodyPr/>
          <a:lstStyle/>
          <a:p>
            <a:pPr algn="l">
              <a:defRPr/>
            </a:pPr>
            <a:r>
              <a:rPr lang="en-US" altLang="zh-CN" dirty="0" smtClean="0"/>
              <a:t>《C</a:t>
            </a:r>
            <a:r>
              <a:rPr lang="zh-CN" altLang="en-US" dirty="0" smtClean="0"/>
              <a:t>语言程序设计</a:t>
            </a:r>
            <a:r>
              <a:rPr lang="en-US" altLang="zh-CN" dirty="0" smtClean="0"/>
              <a:t>》</a:t>
            </a:r>
            <a:r>
              <a:rPr lang="zh-CN" altLang="en-US" dirty="0" smtClean="0"/>
              <a:t>课程</a:t>
            </a:r>
            <a:endParaRPr lang="zh-CN" altLang="en-US" dirty="0"/>
          </a:p>
        </p:txBody>
      </p:sp>
      <p:sp>
        <p:nvSpPr>
          <p:cNvPr id="115713" name="Rectangle 1"/>
          <p:cNvSpPr>
            <a:spLocks noChangeArrowheads="1"/>
          </p:cNvSpPr>
          <p:nvPr/>
        </p:nvSpPr>
        <p:spPr bwMode="auto">
          <a:xfrm>
            <a:off x="1403350" y="1052513"/>
            <a:ext cx="5329238" cy="461962"/>
          </a:xfrm>
          <a:prstGeom prst="rect">
            <a:avLst/>
          </a:prstGeom>
          <a:solidFill>
            <a:schemeClr val="tx2">
              <a:lumMod val="40000"/>
              <a:lumOff val="60000"/>
            </a:schemeClr>
          </a:solidFill>
          <a:ln w="9525">
            <a:noFill/>
            <a:miter lim="800000"/>
            <a:headEnd/>
            <a:tailEnd/>
          </a:ln>
          <a:effectLst/>
        </p:spPr>
        <p:txBody>
          <a:bodyPr anchor="ctr">
            <a:spAutoFit/>
          </a:bodyPr>
          <a:lstStyle/>
          <a:p>
            <a:pPr>
              <a:buFontTx/>
              <a:buChar char="•"/>
              <a:defRPr/>
            </a:pPr>
            <a:r>
              <a:rPr lang="zh-CN" sz="2400" dirty="0">
                <a:solidFill>
                  <a:srgbClr val="FF0000"/>
                </a:solidFill>
                <a:latin typeface="新宋体" pitchFamily="49" charset="-122"/>
                <a:ea typeface="新宋体" pitchFamily="49" charset="-122"/>
                <a:cs typeface="Tahoma" pitchFamily="34" charset="0"/>
              </a:rPr>
              <a:t>教法（即教学手段与方法）</a:t>
            </a:r>
            <a:endParaRPr lang="zh-CN" sz="2400" dirty="0">
              <a:solidFill>
                <a:srgbClr val="FF0000"/>
              </a:solidFill>
              <a:latin typeface="Arial" pitchFamily="34" charset="0"/>
              <a:cs typeface="宋体" pitchFamily="2" charset="-122"/>
            </a:endParaRPr>
          </a:p>
        </p:txBody>
      </p:sp>
      <p:sp>
        <p:nvSpPr>
          <p:cNvPr id="5" name="矩形 4"/>
          <p:cNvSpPr/>
          <p:nvPr/>
        </p:nvSpPr>
        <p:spPr>
          <a:xfrm>
            <a:off x="215900" y="1700213"/>
            <a:ext cx="8820150" cy="1938992"/>
          </a:xfrm>
          <a:prstGeom prst="rect">
            <a:avLst/>
          </a:prstGeom>
          <a:solidFill>
            <a:srgbClr val="FFFF00"/>
          </a:solidFill>
        </p:spPr>
        <p:txBody>
          <a:bodyPr>
            <a:spAutoFit/>
          </a:bodyPr>
          <a:lstStyle/>
          <a:p>
            <a:pPr>
              <a:lnSpc>
                <a:spcPct val="200000"/>
              </a:lnSpc>
              <a:defRPr/>
            </a:pPr>
            <a:r>
              <a:rPr lang="zh-CN" altLang="en-US" sz="2000" dirty="0">
                <a:solidFill>
                  <a:srgbClr val="FF0000"/>
                </a:solidFill>
                <a:latin typeface="+mj-ea"/>
                <a:ea typeface="+mj-ea"/>
              </a:rPr>
              <a:t>          综合运用现代教育技术与手段，特别突出网络课程教学平台在本课程中的</a:t>
            </a:r>
            <a:r>
              <a:rPr lang="zh-CN" altLang="en-US" sz="2000" dirty="0" smtClean="0">
                <a:solidFill>
                  <a:srgbClr val="FF0000"/>
                </a:solidFill>
                <a:latin typeface="+mj-ea"/>
                <a:ea typeface="+mj-ea"/>
              </a:rPr>
              <a:t>作用。</a:t>
            </a:r>
            <a:endParaRPr lang="en-US" altLang="zh-CN" sz="2000" dirty="0" smtClean="0">
              <a:solidFill>
                <a:srgbClr val="FF0000"/>
              </a:solidFill>
              <a:latin typeface="+mj-ea"/>
              <a:ea typeface="+mj-ea"/>
            </a:endParaRPr>
          </a:p>
          <a:p>
            <a:pPr>
              <a:lnSpc>
                <a:spcPct val="200000"/>
              </a:lnSpc>
              <a:defRPr/>
            </a:pPr>
            <a:r>
              <a:rPr lang="en-US" altLang="zh-CN" sz="2000" dirty="0" smtClean="0">
                <a:solidFill>
                  <a:srgbClr val="FF0000"/>
                </a:solidFill>
                <a:latin typeface="+mj-ea"/>
                <a:ea typeface="+mj-ea"/>
              </a:rPr>
              <a:t>                     </a:t>
            </a:r>
            <a:r>
              <a:rPr lang="en-US" altLang="zh-CN" sz="2000" dirty="0" smtClean="0">
                <a:solidFill>
                  <a:srgbClr val="FF0000"/>
                </a:solidFill>
                <a:latin typeface="+mj-ea"/>
              </a:rPr>
              <a:t>-</a:t>
            </a:r>
            <a:r>
              <a:rPr lang="en-US" altLang="zh-CN" sz="2000" dirty="0" smtClean="0">
                <a:solidFill>
                  <a:srgbClr val="FF0000"/>
                </a:solidFill>
                <a:latin typeface="+mj-ea"/>
                <a:ea typeface="+mj-ea"/>
              </a:rPr>
              <a:t>----</a:t>
            </a:r>
            <a:r>
              <a:rPr lang="zh-CN" altLang="en-US" sz="2000" dirty="0">
                <a:solidFill>
                  <a:srgbClr val="FF0000"/>
                </a:solidFill>
                <a:latin typeface="+mj-ea"/>
                <a:ea typeface="+mj-ea"/>
              </a:rPr>
              <a:t>继续运用</a:t>
            </a:r>
            <a:r>
              <a:rPr lang="zh-CN" altLang="en-US" sz="2000" dirty="0" smtClean="0">
                <a:solidFill>
                  <a:srgbClr val="FF0000"/>
                </a:solidFill>
                <a:latin typeface="+mj-ea"/>
                <a:ea typeface="+mj-ea"/>
              </a:rPr>
              <a:t>“砺礝云课程”和“学者网”二个平台开展</a:t>
            </a:r>
            <a:r>
              <a:rPr lang="zh-CN" altLang="en-US" sz="2000" dirty="0">
                <a:solidFill>
                  <a:srgbClr val="FF0000"/>
                </a:solidFill>
                <a:latin typeface="+mj-ea"/>
                <a:ea typeface="+mj-ea"/>
              </a:rPr>
              <a:t>教学</a:t>
            </a:r>
          </a:p>
        </p:txBody>
      </p:sp>
      <p:pic>
        <p:nvPicPr>
          <p:cNvPr id="2" name="图片 1"/>
          <p:cNvPicPr>
            <a:picLocks noChangeAspect="1"/>
          </p:cNvPicPr>
          <p:nvPr/>
        </p:nvPicPr>
        <p:blipFill>
          <a:blip r:embed="rId2"/>
          <a:stretch>
            <a:fillRect/>
          </a:stretch>
        </p:blipFill>
        <p:spPr>
          <a:xfrm>
            <a:off x="899592" y="3758160"/>
            <a:ext cx="7753855" cy="308079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标题 1"/>
          <p:cNvSpPr>
            <a:spLocks noGrp="1"/>
          </p:cNvSpPr>
          <p:nvPr>
            <p:ph type="title"/>
          </p:nvPr>
        </p:nvSpPr>
        <p:spPr>
          <a:xfrm>
            <a:off x="2016125" y="0"/>
            <a:ext cx="6096000" cy="1143000"/>
          </a:xfrm>
        </p:spPr>
        <p:txBody>
          <a:bodyPr/>
          <a:lstStyle/>
          <a:p>
            <a:r>
              <a:rPr lang="zh-CN" altLang="en-US" dirty="0" smtClean="0">
                <a:ea typeface="宋体" panose="02010600030101010101" pitchFamily="2" charset="-122"/>
              </a:rPr>
              <a:t>教法（二）</a:t>
            </a:r>
            <a:endParaRPr lang="zh-CN" altLang="en-US" dirty="0" smtClean="0">
              <a:ea typeface="宋体" panose="02010600030101010101" pitchFamily="2" charset="-122"/>
            </a:endParaRPr>
          </a:p>
        </p:txBody>
      </p:sp>
      <p:sp>
        <p:nvSpPr>
          <p:cNvPr id="4" name="页脚占位符 3"/>
          <p:cNvSpPr>
            <a:spLocks noGrp="1"/>
          </p:cNvSpPr>
          <p:nvPr>
            <p:ph type="ftr" sz="quarter" idx="11"/>
          </p:nvPr>
        </p:nvSpPr>
        <p:spPr>
          <a:xfrm>
            <a:off x="0" y="6381750"/>
            <a:ext cx="2232025" cy="457200"/>
          </a:xfrm>
        </p:spPr>
        <p:txBody>
          <a:bodyPr/>
          <a:lstStyle/>
          <a:p>
            <a:pPr algn="l">
              <a:defRPr/>
            </a:pPr>
            <a:r>
              <a:rPr lang="en-US" altLang="zh-CN" dirty="0" smtClean="0"/>
              <a:t>《C</a:t>
            </a:r>
            <a:r>
              <a:rPr lang="zh-CN" altLang="en-US" dirty="0" smtClean="0"/>
              <a:t>语言程序设计</a:t>
            </a:r>
            <a:r>
              <a:rPr lang="en-US" altLang="zh-CN" dirty="0" smtClean="0"/>
              <a:t>》</a:t>
            </a:r>
            <a:r>
              <a:rPr lang="zh-CN" altLang="en-US" dirty="0" smtClean="0"/>
              <a:t>课程</a:t>
            </a:r>
            <a:endParaRPr lang="zh-CN" altLang="en-US" dirty="0"/>
          </a:p>
        </p:txBody>
      </p:sp>
      <p:sp>
        <p:nvSpPr>
          <p:cNvPr id="115713" name="Rectangle 1"/>
          <p:cNvSpPr>
            <a:spLocks noChangeArrowheads="1"/>
          </p:cNvSpPr>
          <p:nvPr/>
        </p:nvSpPr>
        <p:spPr bwMode="auto">
          <a:xfrm>
            <a:off x="1403350" y="1052513"/>
            <a:ext cx="5329238" cy="461962"/>
          </a:xfrm>
          <a:prstGeom prst="rect">
            <a:avLst/>
          </a:prstGeom>
          <a:solidFill>
            <a:schemeClr val="tx2">
              <a:lumMod val="40000"/>
              <a:lumOff val="60000"/>
            </a:schemeClr>
          </a:solidFill>
          <a:ln w="9525">
            <a:noFill/>
            <a:miter lim="800000"/>
            <a:headEnd/>
            <a:tailEnd/>
          </a:ln>
          <a:effectLst/>
        </p:spPr>
        <p:txBody>
          <a:bodyPr anchor="ctr">
            <a:spAutoFit/>
          </a:bodyPr>
          <a:lstStyle/>
          <a:p>
            <a:pPr>
              <a:buFontTx/>
              <a:buChar char="•"/>
              <a:defRPr/>
            </a:pPr>
            <a:r>
              <a:rPr lang="zh-CN" sz="2400" dirty="0">
                <a:solidFill>
                  <a:srgbClr val="FF0000"/>
                </a:solidFill>
                <a:latin typeface="新宋体" pitchFamily="49" charset="-122"/>
                <a:ea typeface="新宋体" pitchFamily="49" charset="-122"/>
                <a:cs typeface="Tahoma" pitchFamily="34" charset="0"/>
              </a:rPr>
              <a:t>教法（即教学手段与方法）</a:t>
            </a:r>
            <a:endParaRPr lang="zh-CN" sz="2400" dirty="0">
              <a:solidFill>
                <a:srgbClr val="FF0000"/>
              </a:solidFill>
              <a:latin typeface="Arial" pitchFamily="34" charset="0"/>
              <a:cs typeface="宋体" pitchFamily="2" charset="-122"/>
            </a:endParaRPr>
          </a:p>
        </p:txBody>
      </p:sp>
      <p:sp>
        <p:nvSpPr>
          <p:cNvPr id="5" name="矩形 4"/>
          <p:cNvSpPr/>
          <p:nvPr/>
        </p:nvSpPr>
        <p:spPr>
          <a:xfrm>
            <a:off x="215900" y="1700213"/>
            <a:ext cx="8820150" cy="1938992"/>
          </a:xfrm>
          <a:prstGeom prst="rect">
            <a:avLst/>
          </a:prstGeom>
          <a:solidFill>
            <a:srgbClr val="FFFF00"/>
          </a:solidFill>
        </p:spPr>
        <p:txBody>
          <a:bodyPr>
            <a:spAutoFit/>
          </a:bodyPr>
          <a:lstStyle/>
          <a:p>
            <a:pPr>
              <a:lnSpc>
                <a:spcPct val="200000"/>
              </a:lnSpc>
              <a:defRPr/>
            </a:pPr>
            <a:r>
              <a:rPr lang="zh-CN" altLang="en-US" sz="2000" dirty="0">
                <a:solidFill>
                  <a:srgbClr val="FF0000"/>
                </a:solidFill>
                <a:latin typeface="+mj-ea"/>
                <a:ea typeface="+mj-ea"/>
              </a:rPr>
              <a:t>          综合运用现代教育技术与手段，特别突出网络课程教学平台在本课程中的作用。</a:t>
            </a:r>
            <a:endParaRPr lang="en-US" altLang="zh-CN" sz="2000" dirty="0">
              <a:solidFill>
                <a:srgbClr val="FF0000"/>
              </a:solidFill>
              <a:latin typeface="+mj-ea"/>
              <a:ea typeface="+mj-ea"/>
            </a:endParaRPr>
          </a:p>
          <a:p>
            <a:pPr>
              <a:lnSpc>
                <a:spcPct val="200000"/>
              </a:lnSpc>
              <a:defRPr/>
            </a:pPr>
            <a:r>
              <a:rPr lang="en-US" altLang="zh-CN" sz="2000" dirty="0" smtClean="0">
                <a:solidFill>
                  <a:srgbClr val="FF0000"/>
                </a:solidFill>
                <a:latin typeface="+mj-ea"/>
              </a:rPr>
              <a:t>                 -----</a:t>
            </a:r>
            <a:r>
              <a:rPr lang="zh-CN" altLang="en-US" sz="2000" dirty="0">
                <a:solidFill>
                  <a:srgbClr val="FF0000"/>
                </a:solidFill>
                <a:latin typeface="+mj-ea"/>
              </a:rPr>
              <a:t>继续运用“砺礝云课程”和“学者网”二个平台开展</a:t>
            </a:r>
            <a:r>
              <a:rPr lang="zh-CN" altLang="en-US" sz="2000" dirty="0" smtClean="0">
                <a:solidFill>
                  <a:srgbClr val="FF0000"/>
                </a:solidFill>
                <a:latin typeface="+mj-ea"/>
              </a:rPr>
              <a:t>教学</a:t>
            </a:r>
            <a:endParaRPr lang="zh-CN" altLang="en-US" sz="2000" dirty="0">
              <a:solidFill>
                <a:srgbClr val="FF0000"/>
              </a:solidFill>
              <a:latin typeface="+mj-ea"/>
              <a:ea typeface="+mj-ea"/>
            </a:endParaRPr>
          </a:p>
        </p:txBody>
      </p:sp>
      <p:pic>
        <p:nvPicPr>
          <p:cNvPr id="4096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0" y="4329113"/>
            <a:ext cx="67056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 y="3860800"/>
            <a:ext cx="17049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85852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quarter" idx="10"/>
          </p:nvPr>
        </p:nvSpPr>
        <p:spPr/>
        <p:txBody>
          <a:bodyPr/>
          <a:lstStyle/>
          <a:p>
            <a:pPr>
              <a:defRPr/>
            </a:pPr>
            <a:fld id="{7A53D5C5-618A-4B2C-BBD9-A56C46527A50}" type="datetime8">
              <a:rPr lang="zh-CN" altLang="en-US" smtClean="0"/>
              <a:pPr>
                <a:defRPr/>
              </a:pPr>
              <a:t>2019年11月30日12时23分</a:t>
            </a:fld>
            <a:endParaRPr lang="zh-CN" altLang="en-US"/>
          </a:p>
        </p:txBody>
      </p:sp>
      <p:sp>
        <p:nvSpPr>
          <p:cNvPr id="5" name="灯片编号占位符 4"/>
          <p:cNvSpPr>
            <a:spLocks noGrp="1"/>
          </p:cNvSpPr>
          <p:nvPr>
            <p:ph type="sldNum" sz="quarter" idx="12"/>
          </p:nvPr>
        </p:nvSpPr>
        <p:spPr/>
        <p:txBody>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fld id="{D670D4E4-22E9-49FE-938D-A5F152BF67B8}" type="slidenum">
              <a:rPr lang="en-US" altLang="zh-CN">
                <a:latin typeface="Arial" panose="020B0604020202020204" pitchFamily="34" charset="0"/>
              </a:rPr>
              <a:pPr/>
              <a:t>15</a:t>
            </a:fld>
            <a:endParaRPr lang="en-US" altLang="zh-CN">
              <a:latin typeface="Arial" panose="020B0604020202020204" pitchFamily="34" charset="0"/>
            </a:endParaRPr>
          </a:p>
        </p:txBody>
      </p:sp>
      <p:pic>
        <p:nvPicPr>
          <p:cNvPr id="419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0938" y="225425"/>
            <a:ext cx="598170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矩形 7"/>
          <p:cNvSpPr>
            <a:spLocks noChangeArrowheads="1"/>
          </p:cNvSpPr>
          <p:nvPr/>
        </p:nvSpPr>
        <p:spPr bwMode="auto">
          <a:xfrm>
            <a:off x="539750" y="4905375"/>
            <a:ext cx="7632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r>
              <a:rPr lang="zh-CN" altLang="en-US" b="1">
                <a:solidFill>
                  <a:srgbClr val="FF0000"/>
                </a:solidFill>
              </a:rPr>
              <a:t>曾碧卿：我带大一新生学编程</a:t>
            </a:r>
            <a:r>
              <a:rPr lang="en-US" altLang="zh-CN" b="1">
                <a:solidFill>
                  <a:srgbClr val="FF0000"/>
                </a:solidFill>
              </a:rPr>
              <a:t>/</a:t>
            </a:r>
            <a:r>
              <a:rPr lang="zh-CN" altLang="en-US" b="1">
                <a:solidFill>
                  <a:srgbClr val="FF0000"/>
                </a:solidFill>
              </a:rPr>
              <a:t>结缘学者网，与教学新模​式结伴前行 </a:t>
            </a:r>
            <a:endParaRPr lang="zh-CN" altLang="en-US">
              <a:solidFill>
                <a:srgbClr val="FF0000"/>
              </a:solidFill>
            </a:endParaRPr>
          </a:p>
        </p:txBody>
      </p:sp>
      <p:sp>
        <p:nvSpPr>
          <p:cNvPr id="41990" name="矩形 8"/>
          <p:cNvSpPr>
            <a:spLocks noChangeArrowheads="1"/>
          </p:cNvSpPr>
          <p:nvPr/>
        </p:nvSpPr>
        <p:spPr bwMode="auto">
          <a:xfrm>
            <a:off x="647700" y="5192713"/>
            <a:ext cx="6011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r>
              <a:rPr lang="en-US" altLang="zh-CN"/>
              <a:t>http://www.scholat.com/vpost.html?pid=17780</a:t>
            </a:r>
            <a:endParaRPr lang="zh-CN" altLang="en-US"/>
          </a:p>
        </p:txBody>
      </p:sp>
      <p:sp>
        <p:nvSpPr>
          <p:cNvPr id="41991" name="矩形 9"/>
          <p:cNvSpPr>
            <a:spLocks noChangeArrowheads="1"/>
          </p:cNvSpPr>
          <p:nvPr/>
        </p:nvSpPr>
        <p:spPr bwMode="auto">
          <a:xfrm>
            <a:off x="539750" y="5710238"/>
            <a:ext cx="7812088"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r>
              <a:rPr lang="zh-CN" altLang="en-US" sz="2000" dirty="0">
                <a:solidFill>
                  <a:srgbClr val="FF0000"/>
                </a:solidFill>
              </a:rPr>
              <a:t>华南师范大学工会专刊</a:t>
            </a:r>
            <a:r>
              <a:rPr lang="en-US" altLang="zh-CN" sz="2000" dirty="0">
                <a:solidFill>
                  <a:srgbClr val="FF0000"/>
                </a:solidFill>
              </a:rPr>
              <a:t>----《</a:t>
            </a:r>
            <a:r>
              <a:rPr lang="zh-CN" altLang="en-US" sz="2000" dirty="0">
                <a:solidFill>
                  <a:srgbClr val="FF0000"/>
                </a:solidFill>
              </a:rPr>
              <a:t>紫荆树下</a:t>
            </a:r>
            <a:r>
              <a:rPr lang="en-US" altLang="zh-CN" sz="2000" dirty="0">
                <a:solidFill>
                  <a:srgbClr val="FF0000"/>
                </a:solidFill>
              </a:rPr>
              <a:t>》2015</a:t>
            </a:r>
            <a:r>
              <a:rPr lang="zh-CN" altLang="en-US" sz="2000" dirty="0">
                <a:solidFill>
                  <a:srgbClr val="FF0000"/>
                </a:solidFill>
              </a:rPr>
              <a:t>年第</a:t>
            </a:r>
            <a:r>
              <a:rPr lang="en-US" altLang="zh-CN" sz="2000" dirty="0">
                <a:solidFill>
                  <a:srgbClr val="FF0000"/>
                </a:solidFill>
              </a:rPr>
              <a:t>3</a:t>
            </a:r>
            <a:r>
              <a:rPr lang="zh-CN" altLang="en-US" sz="2000" dirty="0">
                <a:solidFill>
                  <a:srgbClr val="FF0000"/>
                </a:solidFill>
              </a:rPr>
              <a:t>期总第</a:t>
            </a:r>
            <a:r>
              <a:rPr lang="en-US" altLang="zh-CN" sz="2000" dirty="0">
                <a:solidFill>
                  <a:srgbClr val="FF0000"/>
                </a:solidFill>
              </a:rPr>
              <a:t>7</a:t>
            </a:r>
            <a:r>
              <a:rPr lang="zh-CN" altLang="en-US" sz="2000" dirty="0">
                <a:solidFill>
                  <a:srgbClr val="FF0000"/>
                </a:solidFill>
              </a:rPr>
              <a:t>期</a:t>
            </a:r>
          </a:p>
          <a:p>
            <a:r>
              <a:rPr lang="en-US" altLang="zh-CN" sz="2000" u="sng" dirty="0">
                <a:solidFill>
                  <a:srgbClr val="FF0000"/>
                </a:solidFill>
                <a:hlinkClick r:id="rId3"/>
              </a:rPr>
              <a:t>http://gh.scnu.edu.cn/aprescms/redbud.php?s=/Index/view/id/261</a:t>
            </a:r>
            <a:endParaRPr lang="en-US" altLang="zh-CN" sz="2000" dirty="0">
              <a:solidFill>
                <a:srgbClr val="FF0000"/>
              </a:solidFill>
            </a:endParaRPr>
          </a:p>
        </p:txBody>
      </p:sp>
      <p:pic>
        <p:nvPicPr>
          <p:cNvPr id="419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836613"/>
            <a:ext cx="58324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0938" y="1916113"/>
            <a:ext cx="59055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sp>
        <p:nvSpPr>
          <p:cNvPr id="4" name="日期占位符 3"/>
          <p:cNvSpPr>
            <a:spLocks noGrp="1"/>
          </p:cNvSpPr>
          <p:nvPr>
            <p:ph type="dt" sz="half" idx="10"/>
          </p:nvPr>
        </p:nvSpPr>
        <p:spPr/>
        <p:txBody>
          <a:bodyPr/>
          <a:lstStyle/>
          <a:p>
            <a:pPr>
              <a:defRPr/>
            </a:pPr>
            <a:fld id="{C1F13568-25AF-45C0-9ED4-CA51A913FF3B}" type="datetime8">
              <a:rPr lang="zh-CN" altLang="en-US" smtClean="0"/>
              <a:pPr>
                <a:defRPr/>
              </a:pPr>
              <a:t>2019年11月30日12时23分</a:t>
            </a:fld>
            <a:endParaRPr lang="zh-CN" altLang="en-US"/>
          </a:p>
        </p:txBody>
      </p:sp>
      <p:sp>
        <p:nvSpPr>
          <p:cNvPr id="5" name="灯片编号占位符 4"/>
          <p:cNvSpPr>
            <a:spLocks noGrp="1"/>
          </p:cNvSpPr>
          <p:nvPr>
            <p:ph type="sldNum" sz="quarter" idx="12"/>
          </p:nvPr>
        </p:nvSpPr>
        <p:spPr/>
        <p:txBody>
          <a:bodyPr/>
          <a:lstStyle/>
          <a:p>
            <a:fld id="{48B43FF6-211F-4CFC-9C4B-BF8655959774}" type="slidenum">
              <a:rPr lang="en-US" altLang="zh-CN" smtClean="0"/>
              <a:pPr/>
              <a:t>16</a:t>
            </a:fld>
            <a:endParaRPr lang="en-US" altLang="zh-CN"/>
          </a:p>
        </p:txBody>
      </p:sp>
      <p:pic>
        <p:nvPicPr>
          <p:cNvPr id="6" name="图片 5"/>
          <p:cNvPicPr>
            <a:picLocks noChangeAspect="1"/>
          </p:cNvPicPr>
          <p:nvPr/>
        </p:nvPicPr>
        <p:blipFill>
          <a:blip r:embed="rId2"/>
          <a:stretch>
            <a:fillRect/>
          </a:stretch>
        </p:blipFill>
        <p:spPr>
          <a:xfrm>
            <a:off x="683568" y="195984"/>
            <a:ext cx="7416824" cy="6181912"/>
          </a:xfrm>
          <a:prstGeom prst="rect">
            <a:avLst/>
          </a:prstGeom>
        </p:spPr>
      </p:pic>
    </p:spTree>
    <p:extLst>
      <p:ext uri="{BB962C8B-B14F-4D97-AF65-F5344CB8AC3E}">
        <p14:creationId xmlns:p14="http://schemas.microsoft.com/office/powerpoint/2010/main" val="39233527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sp>
        <p:nvSpPr>
          <p:cNvPr id="4" name="日期占位符 3"/>
          <p:cNvSpPr>
            <a:spLocks noGrp="1"/>
          </p:cNvSpPr>
          <p:nvPr>
            <p:ph type="dt" sz="half" idx="10"/>
          </p:nvPr>
        </p:nvSpPr>
        <p:spPr/>
        <p:txBody>
          <a:bodyPr/>
          <a:lstStyle/>
          <a:p>
            <a:pPr>
              <a:defRPr/>
            </a:pPr>
            <a:fld id="{C1F13568-25AF-45C0-9ED4-CA51A913FF3B}" type="datetime8">
              <a:rPr lang="zh-CN" altLang="en-US" smtClean="0"/>
              <a:pPr>
                <a:defRPr/>
              </a:pPr>
              <a:t>2019年11月30日12时23分</a:t>
            </a:fld>
            <a:endParaRPr lang="zh-CN" altLang="en-US"/>
          </a:p>
        </p:txBody>
      </p:sp>
      <p:sp>
        <p:nvSpPr>
          <p:cNvPr id="5" name="灯片编号占位符 4"/>
          <p:cNvSpPr>
            <a:spLocks noGrp="1"/>
          </p:cNvSpPr>
          <p:nvPr>
            <p:ph type="sldNum" sz="quarter" idx="12"/>
          </p:nvPr>
        </p:nvSpPr>
        <p:spPr/>
        <p:txBody>
          <a:bodyPr/>
          <a:lstStyle/>
          <a:p>
            <a:fld id="{48B43FF6-211F-4CFC-9C4B-BF8655959774}" type="slidenum">
              <a:rPr lang="en-US" altLang="zh-CN" smtClean="0"/>
              <a:pPr/>
              <a:t>17</a:t>
            </a:fld>
            <a:endParaRPr lang="en-US" altLang="zh-CN"/>
          </a:p>
        </p:txBody>
      </p:sp>
      <p:pic>
        <p:nvPicPr>
          <p:cNvPr id="6" name="图片 5"/>
          <p:cNvPicPr>
            <a:picLocks noChangeAspect="1"/>
          </p:cNvPicPr>
          <p:nvPr/>
        </p:nvPicPr>
        <p:blipFill>
          <a:blip r:embed="rId2"/>
          <a:stretch>
            <a:fillRect/>
          </a:stretch>
        </p:blipFill>
        <p:spPr>
          <a:xfrm>
            <a:off x="683568" y="512676"/>
            <a:ext cx="8155482" cy="5735724"/>
          </a:xfrm>
          <a:prstGeom prst="rect">
            <a:avLst/>
          </a:prstGeom>
        </p:spPr>
      </p:pic>
    </p:spTree>
    <p:extLst>
      <p:ext uri="{BB962C8B-B14F-4D97-AF65-F5344CB8AC3E}">
        <p14:creationId xmlns:p14="http://schemas.microsoft.com/office/powerpoint/2010/main" val="17174367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标题 1"/>
          <p:cNvSpPr>
            <a:spLocks noGrp="1"/>
          </p:cNvSpPr>
          <p:nvPr>
            <p:ph type="title"/>
          </p:nvPr>
        </p:nvSpPr>
        <p:spPr>
          <a:xfrm>
            <a:off x="1908175" y="0"/>
            <a:ext cx="6096000" cy="1143000"/>
          </a:xfrm>
        </p:spPr>
        <p:txBody>
          <a:bodyPr/>
          <a:lstStyle/>
          <a:p>
            <a:r>
              <a:rPr lang="zh-CN" altLang="en-US" smtClean="0">
                <a:ea typeface="宋体" panose="02010600030101010101" pitchFamily="2" charset="-122"/>
              </a:rPr>
              <a:t>教法</a:t>
            </a:r>
          </a:p>
        </p:txBody>
      </p:sp>
      <p:sp>
        <p:nvSpPr>
          <p:cNvPr id="4" name="页脚占位符 3"/>
          <p:cNvSpPr>
            <a:spLocks noGrp="1"/>
          </p:cNvSpPr>
          <p:nvPr>
            <p:ph type="ftr" sz="quarter" idx="11"/>
          </p:nvPr>
        </p:nvSpPr>
        <p:spPr>
          <a:xfrm>
            <a:off x="0" y="6381750"/>
            <a:ext cx="2232025" cy="457200"/>
          </a:xfrm>
        </p:spPr>
        <p:txBody>
          <a:bodyPr/>
          <a:lstStyle/>
          <a:p>
            <a:pPr algn="l">
              <a:defRPr/>
            </a:pPr>
            <a:r>
              <a:rPr lang="en-US" altLang="zh-CN" dirty="0" smtClean="0"/>
              <a:t>《C</a:t>
            </a:r>
            <a:r>
              <a:rPr lang="zh-CN" altLang="en-US" dirty="0" smtClean="0"/>
              <a:t>语言程序设计</a:t>
            </a:r>
            <a:r>
              <a:rPr lang="en-US" altLang="zh-CN" dirty="0" smtClean="0"/>
              <a:t>》</a:t>
            </a:r>
            <a:r>
              <a:rPr lang="zh-CN" altLang="en-US" dirty="0" smtClean="0"/>
              <a:t>课程</a:t>
            </a:r>
            <a:endParaRPr lang="zh-CN" altLang="en-US" dirty="0"/>
          </a:p>
        </p:txBody>
      </p:sp>
      <p:sp>
        <p:nvSpPr>
          <p:cNvPr id="115713" name="Rectangle 1"/>
          <p:cNvSpPr>
            <a:spLocks noChangeArrowheads="1"/>
          </p:cNvSpPr>
          <p:nvPr/>
        </p:nvSpPr>
        <p:spPr bwMode="auto">
          <a:xfrm>
            <a:off x="287524" y="909638"/>
            <a:ext cx="5329238" cy="461962"/>
          </a:xfrm>
          <a:prstGeom prst="rect">
            <a:avLst/>
          </a:prstGeom>
          <a:solidFill>
            <a:schemeClr val="tx2">
              <a:lumMod val="40000"/>
              <a:lumOff val="60000"/>
            </a:schemeClr>
          </a:solidFill>
          <a:ln w="9525">
            <a:noFill/>
            <a:miter lim="800000"/>
            <a:headEnd/>
            <a:tailEnd/>
          </a:ln>
          <a:effectLst/>
        </p:spPr>
        <p:txBody>
          <a:bodyPr anchor="ctr">
            <a:spAutoFit/>
          </a:bodyPr>
          <a:lstStyle/>
          <a:p>
            <a:pPr>
              <a:buFontTx/>
              <a:buChar char="•"/>
              <a:defRPr/>
            </a:pPr>
            <a:r>
              <a:rPr lang="zh-CN" sz="2400" dirty="0">
                <a:solidFill>
                  <a:srgbClr val="FF0000"/>
                </a:solidFill>
                <a:latin typeface="新宋体" pitchFamily="49" charset="-122"/>
                <a:ea typeface="新宋体" pitchFamily="49" charset="-122"/>
                <a:cs typeface="Tahoma" pitchFamily="34" charset="0"/>
              </a:rPr>
              <a:t>教法（即教学手段与方法）</a:t>
            </a:r>
            <a:endParaRPr lang="zh-CN" sz="2400" dirty="0">
              <a:solidFill>
                <a:srgbClr val="FF0000"/>
              </a:solidFill>
              <a:latin typeface="Arial" pitchFamily="34" charset="0"/>
              <a:cs typeface="宋体" pitchFamily="2" charset="-122"/>
            </a:endParaRPr>
          </a:p>
        </p:txBody>
      </p:sp>
      <p:sp>
        <p:nvSpPr>
          <p:cNvPr id="5" name="矩形 4"/>
          <p:cNvSpPr/>
          <p:nvPr/>
        </p:nvSpPr>
        <p:spPr>
          <a:xfrm>
            <a:off x="179512" y="1496159"/>
            <a:ext cx="7632700" cy="1230312"/>
          </a:xfrm>
          <a:prstGeom prst="rect">
            <a:avLst/>
          </a:prstGeom>
          <a:solidFill>
            <a:srgbClr val="FFFF00"/>
          </a:solidFill>
        </p:spPr>
        <p:txBody>
          <a:bodyPr>
            <a:spAutoFit/>
          </a:bodyPr>
          <a:lstStyle/>
          <a:p>
            <a:pPr>
              <a:lnSpc>
                <a:spcPct val="200000"/>
              </a:lnSpc>
              <a:defRPr/>
            </a:pPr>
            <a:r>
              <a:rPr lang="en-US" altLang="zh-CN" sz="2000" b="1" dirty="0">
                <a:solidFill>
                  <a:srgbClr val="FF0000"/>
                </a:solidFill>
                <a:latin typeface="+mj-ea"/>
                <a:ea typeface="+mj-ea"/>
              </a:rPr>
              <a:t>    </a:t>
            </a:r>
            <a:r>
              <a:rPr lang="zh-CN" altLang="en-US" sz="2000" b="1" dirty="0">
                <a:solidFill>
                  <a:srgbClr val="FF0000"/>
                </a:solidFill>
                <a:latin typeface="+mj-ea"/>
                <a:ea typeface="+mj-ea"/>
              </a:rPr>
              <a:t>“学者网”上“</a:t>
            </a:r>
            <a:r>
              <a:rPr lang="en-US" altLang="zh-CN" sz="2000" b="1" dirty="0">
                <a:solidFill>
                  <a:srgbClr val="FF0000"/>
                </a:solidFill>
                <a:latin typeface="+mj-ea"/>
                <a:ea typeface="+mj-ea"/>
              </a:rPr>
              <a:t>C</a:t>
            </a:r>
            <a:r>
              <a:rPr lang="zh-CN" altLang="en-US" sz="2000" b="1" dirty="0">
                <a:solidFill>
                  <a:srgbClr val="FF0000"/>
                </a:solidFill>
                <a:latin typeface="+mj-ea"/>
                <a:ea typeface="+mj-ea"/>
              </a:rPr>
              <a:t>语言程序设计”课程网站网址</a:t>
            </a:r>
            <a:endParaRPr lang="en-US" altLang="zh-CN" sz="2000" b="1" dirty="0">
              <a:solidFill>
                <a:srgbClr val="FF0000"/>
              </a:solidFill>
              <a:latin typeface="+mj-ea"/>
              <a:ea typeface="+mj-ea"/>
            </a:endParaRPr>
          </a:p>
          <a:p>
            <a:pPr>
              <a:lnSpc>
                <a:spcPct val="200000"/>
              </a:lnSpc>
              <a:defRPr/>
            </a:pPr>
            <a:r>
              <a:rPr lang="en-US" altLang="zh-CN" sz="2000" b="1" dirty="0">
                <a:solidFill>
                  <a:srgbClr val="FF0000"/>
                </a:solidFill>
                <a:latin typeface="+mj-ea"/>
                <a:ea typeface="+mj-ea"/>
              </a:rPr>
              <a:t> </a:t>
            </a:r>
            <a:r>
              <a:rPr lang="zh-CN" altLang="en-US" sz="2000" b="1" dirty="0">
                <a:solidFill>
                  <a:srgbClr val="FF0000"/>
                </a:solidFill>
                <a:latin typeface="+mj-ea"/>
                <a:ea typeface="+mj-ea"/>
              </a:rPr>
              <a:t>    </a:t>
            </a:r>
            <a:r>
              <a:rPr lang="en-US" altLang="zh-CN" sz="2000" b="1" dirty="0">
                <a:solidFill>
                  <a:srgbClr val="FF0000"/>
                </a:solidFill>
                <a:latin typeface="+mj-ea"/>
                <a:ea typeface="+mj-ea"/>
              </a:rPr>
              <a:t>http://www.scholat.com/course/c_language</a:t>
            </a:r>
            <a:endParaRPr lang="zh-CN" altLang="en-US" sz="2000" b="1" dirty="0">
              <a:solidFill>
                <a:srgbClr val="FF0000"/>
              </a:solidFill>
              <a:latin typeface="+mj-ea"/>
              <a:ea typeface="+mj-ea"/>
            </a:endParaRPr>
          </a:p>
        </p:txBody>
      </p:sp>
      <p:pic>
        <p:nvPicPr>
          <p:cNvPr id="2" name="图片 1"/>
          <p:cNvPicPr>
            <a:picLocks noChangeAspect="1"/>
          </p:cNvPicPr>
          <p:nvPr/>
        </p:nvPicPr>
        <p:blipFill>
          <a:blip r:embed="rId2"/>
          <a:stretch>
            <a:fillRect/>
          </a:stretch>
        </p:blipFill>
        <p:spPr>
          <a:xfrm>
            <a:off x="0" y="2955071"/>
            <a:ext cx="6084676" cy="3426679"/>
          </a:xfrm>
          <a:prstGeom prst="rect">
            <a:avLst/>
          </a:prstGeom>
        </p:spPr>
      </p:pic>
      <p:pic>
        <p:nvPicPr>
          <p:cNvPr id="3" name="图片 2"/>
          <p:cNvPicPr>
            <a:picLocks noChangeAspect="1"/>
          </p:cNvPicPr>
          <p:nvPr/>
        </p:nvPicPr>
        <p:blipFill>
          <a:blip r:embed="rId3"/>
          <a:stretch>
            <a:fillRect/>
          </a:stretch>
        </p:blipFill>
        <p:spPr>
          <a:xfrm>
            <a:off x="6436648" y="2060848"/>
            <a:ext cx="2095792" cy="1457528"/>
          </a:xfrm>
          <a:prstGeom prst="rect">
            <a:avLst/>
          </a:prstGeom>
        </p:spPr>
      </p:pic>
      <p:pic>
        <p:nvPicPr>
          <p:cNvPr id="8" name="图片 7"/>
          <p:cNvPicPr>
            <a:picLocks noChangeAspect="1"/>
          </p:cNvPicPr>
          <p:nvPr/>
        </p:nvPicPr>
        <p:blipFill>
          <a:blip r:embed="rId4"/>
          <a:stretch>
            <a:fillRect/>
          </a:stretch>
        </p:blipFill>
        <p:spPr>
          <a:xfrm>
            <a:off x="6298565" y="3759320"/>
            <a:ext cx="2438740" cy="838317"/>
          </a:xfrm>
          <a:prstGeom prst="rect">
            <a:avLst/>
          </a:prstGeom>
        </p:spPr>
      </p:pic>
      <p:pic>
        <p:nvPicPr>
          <p:cNvPr id="6" name="图片 5"/>
          <p:cNvPicPr>
            <a:picLocks noChangeAspect="1"/>
          </p:cNvPicPr>
          <p:nvPr/>
        </p:nvPicPr>
        <p:blipFill>
          <a:blip r:embed="rId5"/>
          <a:stretch>
            <a:fillRect/>
          </a:stretch>
        </p:blipFill>
        <p:spPr>
          <a:xfrm>
            <a:off x="6084168" y="5049180"/>
            <a:ext cx="3020383" cy="926981"/>
          </a:xfrm>
          <a:prstGeom prst="rect">
            <a:avLst/>
          </a:prstGeom>
        </p:spPr>
      </p:pic>
      <p:sp>
        <p:nvSpPr>
          <p:cNvPr id="10" name="文本框 9"/>
          <p:cNvSpPr txBox="1"/>
          <p:nvPr/>
        </p:nvSpPr>
        <p:spPr>
          <a:xfrm>
            <a:off x="5364088" y="6186962"/>
            <a:ext cx="4032448" cy="646331"/>
          </a:xfrm>
          <a:prstGeom prst="rect">
            <a:avLst/>
          </a:prstGeom>
          <a:noFill/>
        </p:spPr>
        <p:txBody>
          <a:bodyPr wrap="square" rtlCol="0">
            <a:spAutoFit/>
          </a:bodyPr>
          <a:lstStyle/>
          <a:p>
            <a:r>
              <a:rPr lang="zh-CN" altLang="en-US" dirty="0" smtClean="0">
                <a:solidFill>
                  <a:srgbClr val="FF0000"/>
                </a:solidFill>
              </a:rPr>
              <a:t>国内外共</a:t>
            </a:r>
            <a:r>
              <a:rPr lang="en-US" altLang="zh-CN" dirty="0" smtClean="0">
                <a:solidFill>
                  <a:srgbClr val="FF0000"/>
                </a:solidFill>
              </a:rPr>
              <a:t>50</a:t>
            </a:r>
            <a:r>
              <a:rPr lang="zh-CN" altLang="en-US" dirty="0" smtClean="0">
                <a:solidFill>
                  <a:srgbClr val="FF0000"/>
                </a:solidFill>
              </a:rPr>
              <a:t>余名教师加入在团队中，共同建设这门课程</a:t>
            </a:r>
            <a:endParaRPr lang="zh-CN" altLang="en-US" dirty="0">
              <a:solidFill>
                <a:srgbClr val="FF00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标题 1"/>
          <p:cNvSpPr>
            <a:spLocks noGrp="1"/>
          </p:cNvSpPr>
          <p:nvPr>
            <p:ph type="title"/>
          </p:nvPr>
        </p:nvSpPr>
        <p:spPr>
          <a:xfrm>
            <a:off x="1800225" y="296863"/>
            <a:ext cx="6096000" cy="1143000"/>
          </a:xfrm>
        </p:spPr>
        <p:txBody>
          <a:bodyPr/>
          <a:lstStyle/>
          <a:p>
            <a:r>
              <a:rPr lang="zh-CN" altLang="en-US" smtClean="0">
                <a:ea typeface="宋体" panose="02010600030101010101" pitchFamily="2" charset="-122"/>
              </a:rPr>
              <a:t>学情与学法</a:t>
            </a:r>
          </a:p>
        </p:txBody>
      </p:sp>
      <p:sp>
        <p:nvSpPr>
          <p:cNvPr id="4" name="页脚占位符 3"/>
          <p:cNvSpPr>
            <a:spLocks noGrp="1"/>
          </p:cNvSpPr>
          <p:nvPr>
            <p:ph type="ftr" sz="quarter" idx="11"/>
          </p:nvPr>
        </p:nvSpPr>
        <p:spPr>
          <a:xfrm>
            <a:off x="0" y="6381750"/>
            <a:ext cx="2232025" cy="457200"/>
          </a:xfrm>
        </p:spPr>
        <p:txBody>
          <a:bodyPr/>
          <a:lstStyle/>
          <a:p>
            <a:pPr algn="l">
              <a:defRPr/>
            </a:pPr>
            <a:r>
              <a:rPr lang="en-US" altLang="zh-CN" dirty="0" smtClean="0"/>
              <a:t>《C</a:t>
            </a:r>
            <a:r>
              <a:rPr lang="zh-CN" altLang="en-US" dirty="0" smtClean="0"/>
              <a:t>语言程序设计</a:t>
            </a:r>
            <a:r>
              <a:rPr lang="en-US" altLang="zh-CN" dirty="0" smtClean="0"/>
              <a:t>》</a:t>
            </a:r>
            <a:r>
              <a:rPr lang="zh-CN" altLang="en-US" dirty="0" smtClean="0"/>
              <a:t>课程</a:t>
            </a:r>
            <a:endParaRPr lang="zh-CN" altLang="en-US" dirty="0"/>
          </a:p>
        </p:txBody>
      </p:sp>
      <p:sp>
        <p:nvSpPr>
          <p:cNvPr id="45060" name="Rectangle 1"/>
          <p:cNvSpPr>
            <a:spLocks noChangeArrowheads="1"/>
          </p:cNvSpPr>
          <p:nvPr/>
        </p:nvSpPr>
        <p:spPr bwMode="auto">
          <a:xfrm>
            <a:off x="503238" y="1636713"/>
            <a:ext cx="8027987" cy="43862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a:lnSpc>
                <a:spcPct val="150000"/>
              </a:lnSpc>
              <a:buFontTx/>
              <a:buChar char="•"/>
            </a:pPr>
            <a:r>
              <a:rPr lang="zh-CN" altLang="en-US" sz="2400" b="1" dirty="0">
                <a:solidFill>
                  <a:srgbClr val="FF0000"/>
                </a:solidFill>
                <a:latin typeface="新宋体" panose="02010609030101010101" pitchFamily="49" charset="-122"/>
                <a:ea typeface="新宋体" panose="02010609030101010101" pitchFamily="49" charset="-122"/>
                <a:cs typeface="Tahoma" panose="020B0604030504040204" pitchFamily="34" charset="0"/>
              </a:rPr>
              <a:t>学情</a:t>
            </a:r>
            <a:endParaRPr lang="en-US" altLang="zh-CN" sz="2400" b="1" dirty="0">
              <a:solidFill>
                <a:srgbClr val="FF0000"/>
              </a:solidFill>
              <a:latin typeface="新宋体" panose="02010609030101010101" pitchFamily="49" charset="-122"/>
              <a:ea typeface="新宋体" panose="02010609030101010101" pitchFamily="49" charset="-122"/>
              <a:cs typeface="Tahoma" panose="020B0604030504040204" pitchFamily="34" charset="0"/>
            </a:endParaRPr>
          </a:p>
          <a:p>
            <a:pPr>
              <a:lnSpc>
                <a:spcPct val="150000"/>
              </a:lnSpc>
              <a:buFontTx/>
              <a:buChar char="•"/>
            </a:pPr>
            <a:r>
              <a:rPr lang="en-US" altLang="zh-CN" b="1" dirty="0">
                <a:solidFill>
                  <a:srgbClr val="FF0000"/>
                </a:solidFill>
                <a:latin typeface="新宋体" panose="02010609030101010101" pitchFamily="49" charset="-122"/>
                <a:ea typeface="新宋体" panose="02010609030101010101" pitchFamily="49" charset="-122"/>
                <a:cs typeface="Tahoma" panose="020B0604030504040204" pitchFamily="34" charset="0"/>
              </a:rPr>
              <a:t>    C</a:t>
            </a:r>
            <a:r>
              <a:rPr lang="zh-CN" altLang="en-US" b="1" dirty="0">
                <a:solidFill>
                  <a:srgbClr val="FF0000"/>
                </a:solidFill>
                <a:latin typeface="新宋体" panose="02010609030101010101" pitchFamily="49" charset="-122"/>
                <a:ea typeface="新宋体" panose="02010609030101010101" pitchFamily="49" charset="-122"/>
                <a:cs typeface="Tahoma" panose="020B0604030504040204" pitchFamily="34" charset="0"/>
              </a:rPr>
              <a:t>语言是大多数同学的第一门编程课程，初次接触编程语言，没有并没有程序设计的概念，对于写代码一无所知</a:t>
            </a:r>
            <a:endParaRPr lang="en-US" altLang="zh-CN" b="1" dirty="0">
              <a:solidFill>
                <a:srgbClr val="FF0000"/>
              </a:solidFill>
              <a:latin typeface="新宋体" panose="02010609030101010101" pitchFamily="49" charset="-122"/>
              <a:ea typeface="新宋体" panose="02010609030101010101" pitchFamily="49" charset="-122"/>
              <a:cs typeface="Tahoma" panose="020B0604030504040204" pitchFamily="34" charset="0"/>
            </a:endParaRPr>
          </a:p>
          <a:p>
            <a:pPr>
              <a:lnSpc>
                <a:spcPct val="150000"/>
              </a:lnSpc>
              <a:buFontTx/>
              <a:buChar char="•"/>
            </a:pPr>
            <a:r>
              <a:rPr lang="zh-CN" altLang="en-US" b="1" dirty="0">
                <a:solidFill>
                  <a:srgbClr val="FF0000"/>
                </a:solidFill>
                <a:latin typeface="新宋体" panose="02010609030101010101" pitchFamily="49" charset="-122"/>
                <a:ea typeface="新宋体" panose="02010609030101010101" pitchFamily="49" charset="-122"/>
                <a:cs typeface="Tahoma" panose="020B0604030504040204" pitchFamily="34" charset="0"/>
              </a:rPr>
              <a:t>     </a:t>
            </a:r>
            <a:r>
              <a:rPr lang="zh-CN" altLang="en-US" b="1" dirty="0">
                <a:solidFill>
                  <a:srgbClr val="0070C0"/>
                </a:solidFill>
                <a:latin typeface="新宋体" panose="02010609030101010101" pitchFamily="49" charset="-122"/>
                <a:ea typeface="新宋体" panose="02010609030101010101" pitchFamily="49" charset="-122"/>
                <a:cs typeface="Tahoma" panose="020B0604030504040204" pitchFamily="34" charset="0"/>
              </a:rPr>
              <a:t>没有形成结构化程序设计的概念，在初入门写程序时，不知从何处入手。程序设计课程与中学所学习的数理化生物等课程有很大的区别。有的学生一时无法适应。</a:t>
            </a:r>
            <a:endParaRPr lang="en-US" altLang="zh-CN" b="1" dirty="0">
              <a:solidFill>
                <a:srgbClr val="0070C0"/>
              </a:solidFill>
              <a:latin typeface="新宋体" panose="02010609030101010101" pitchFamily="49" charset="-122"/>
              <a:ea typeface="新宋体" panose="02010609030101010101" pitchFamily="49" charset="-122"/>
              <a:cs typeface="Tahoma" panose="020B0604030504040204" pitchFamily="34" charset="0"/>
            </a:endParaRPr>
          </a:p>
          <a:p>
            <a:pPr>
              <a:lnSpc>
                <a:spcPct val="150000"/>
              </a:lnSpc>
              <a:buFontTx/>
              <a:buChar char="•"/>
            </a:pPr>
            <a:endParaRPr lang="en-US" altLang="zh-CN" b="1" dirty="0">
              <a:solidFill>
                <a:srgbClr val="FF0000"/>
              </a:solidFill>
              <a:latin typeface="新宋体" panose="02010609030101010101" pitchFamily="49" charset="-122"/>
              <a:ea typeface="新宋体" panose="02010609030101010101" pitchFamily="49" charset="-122"/>
              <a:cs typeface="Tahoma" panose="020B0604030504040204" pitchFamily="34" charset="0"/>
            </a:endParaRPr>
          </a:p>
          <a:p>
            <a:pPr>
              <a:lnSpc>
                <a:spcPct val="150000"/>
              </a:lnSpc>
              <a:buFontTx/>
              <a:buChar char="•"/>
            </a:pPr>
            <a:r>
              <a:rPr lang="en-US" altLang="zh-CN" b="1" dirty="0">
                <a:solidFill>
                  <a:srgbClr val="FF0000"/>
                </a:solidFill>
                <a:latin typeface="新宋体" panose="02010609030101010101" pitchFamily="49" charset="-122"/>
                <a:ea typeface="新宋体" panose="02010609030101010101" pitchFamily="49" charset="-122"/>
                <a:cs typeface="Tahoma" panose="020B0604030504040204" pitchFamily="34" charset="0"/>
              </a:rPr>
              <a:t>      C</a:t>
            </a:r>
            <a:r>
              <a:rPr lang="zh-CN" altLang="en-US" b="1" dirty="0">
                <a:solidFill>
                  <a:srgbClr val="FF0000"/>
                </a:solidFill>
                <a:latin typeface="新宋体" panose="02010609030101010101" pitchFamily="49" charset="-122"/>
                <a:ea typeface="新宋体" panose="02010609030101010101" pitchFamily="49" charset="-122"/>
                <a:cs typeface="Tahoma" panose="020B0604030504040204" pitchFamily="34" charset="0"/>
              </a:rPr>
              <a:t>语言中有不少的知识是需要去记忆的，而理工科学生比较抗拒记忆知识。</a:t>
            </a:r>
            <a:r>
              <a:rPr lang="en-US" altLang="zh-CN" b="1" dirty="0">
                <a:solidFill>
                  <a:srgbClr val="FF0000"/>
                </a:solidFill>
                <a:latin typeface="新宋体" panose="02010609030101010101" pitchFamily="49" charset="-122"/>
                <a:ea typeface="新宋体" panose="02010609030101010101" pitchFamily="49" charset="-122"/>
                <a:cs typeface="Tahoma" panose="020B0604030504040204" pitchFamily="34" charset="0"/>
              </a:rPr>
              <a:t>C</a:t>
            </a:r>
            <a:r>
              <a:rPr lang="zh-CN" altLang="en-US" b="1" dirty="0">
                <a:solidFill>
                  <a:srgbClr val="FF0000"/>
                </a:solidFill>
                <a:latin typeface="新宋体" panose="02010609030101010101" pitchFamily="49" charset="-122"/>
                <a:ea typeface="新宋体" panose="02010609030101010101" pitchFamily="49" charset="-122"/>
                <a:cs typeface="Tahoma" panose="020B0604030504040204" pitchFamily="34" charset="0"/>
              </a:rPr>
              <a:t>语言需要编程实践，需要培养动手能力，这些与中学高考升学的学习方法都不一致，学生有迷茫感。</a:t>
            </a:r>
            <a:endParaRPr lang="zh-CN" altLang="zh-CN" b="1" dirty="0">
              <a:solidFill>
                <a:srgbClr val="FF0000"/>
              </a:solidFill>
              <a:latin typeface="Arial" panose="020B0604020202020204" pitchFamily="34" charset="0"/>
              <a:ea typeface="新宋体" panose="02010609030101010101" pitchFamily="49" charset="-122"/>
              <a:cs typeface="Tahoma" panose="020B0604030504040204"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339752" y="-63500"/>
            <a:ext cx="5832648" cy="1143000"/>
          </a:xfrm>
        </p:spPr>
        <p:txBody>
          <a:bodyPr/>
          <a:lstStyle/>
          <a:p>
            <a:pPr eaLnBrk="1" hangingPunct="1"/>
            <a:r>
              <a:rPr lang="zh-CN" altLang="en-US" dirty="0" smtClean="0">
                <a:ea typeface="宋体" panose="02010600030101010101" pitchFamily="2" charset="-122"/>
              </a:rPr>
              <a:t>关于</a:t>
            </a:r>
            <a:r>
              <a:rPr lang="zh-CN" altLang="en-US" dirty="0" smtClean="0">
                <a:ea typeface="宋体" panose="02010600030101010101" pitchFamily="2" charset="-122"/>
              </a:rPr>
              <a:t>我</a:t>
            </a:r>
            <a:r>
              <a:rPr lang="en-US" altLang="zh-CN" dirty="0" smtClean="0">
                <a:ea typeface="宋体" panose="02010600030101010101" pitchFamily="2" charset="-122"/>
              </a:rPr>
              <a:t>--</a:t>
            </a:r>
            <a:r>
              <a:rPr lang="zh-CN" altLang="en-US" dirty="0">
                <a:ea typeface="宋体" panose="02010600030101010101" pitchFamily="2" charset="-122"/>
              </a:rPr>
              <a:t>曾碧卿</a:t>
            </a:r>
            <a:endParaRPr lang="zh-CN" altLang="en-US" dirty="0" smtClean="0">
              <a:ea typeface="宋体" panose="02010600030101010101" pitchFamily="2" charset="-122"/>
            </a:endParaRPr>
          </a:p>
        </p:txBody>
      </p:sp>
      <p:sp>
        <p:nvSpPr>
          <p:cNvPr id="26627" name="Rectangle 3"/>
          <p:cNvSpPr>
            <a:spLocks noGrp="1" noChangeArrowheads="1"/>
          </p:cNvSpPr>
          <p:nvPr>
            <p:ph type="body" idx="1"/>
          </p:nvPr>
        </p:nvSpPr>
        <p:spPr>
          <a:xfrm>
            <a:off x="287338" y="1946097"/>
            <a:ext cx="8497130" cy="4680520"/>
          </a:xfrm>
        </p:spPr>
        <p:txBody>
          <a:bodyPr/>
          <a:lstStyle/>
          <a:p>
            <a:pPr eaLnBrk="1" hangingPunct="1"/>
            <a:r>
              <a:rPr lang="zh-CN" altLang="en-US" sz="2400" dirty="0">
                <a:ea typeface="宋体" panose="02010600030101010101" pitchFamily="2" charset="-122"/>
              </a:rPr>
              <a:t>华南</a:t>
            </a:r>
            <a:r>
              <a:rPr lang="zh-CN" altLang="en-US" sz="2400" dirty="0">
                <a:ea typeface="宋体" panose="02010600030101010101" pitchFamily="2" charset="-122"/>
              </a:rPr>
              <a:t>师范大学 博士、</a:t>
            </a:r>
            <a:r>
              <a:rPr lang="zh-CN" altLang="en-US" sz="2400" dirty="0">
                <a:ea typeface="宋体" panose="02010600030101010101" pitchFamily="2" charset="-122"/>
              </a:rPr>
              <a:t>教授、软件学院</a:t>
            </a:r>
            <a:r>
              <a:rPr lang="zh-CN" altLang="en-US" sz="2400" dirty="0">
                <a:ea typeface="宋体" panose="02010600030101010101" pitchFamily="2" charset="-122"/>
              </a:rPr>
              <a:t>院长、“教学名师”</a:t>
            </a:r>
            <a:endParaRPr lang="en-US" altLang="zh-CN" sz="2400" dirty="0">
              <a:ea typeface="宋体" panose="02010600030101010101" pitchFamily="2" charset="-122"/>
            </a:endParaRPr>
          </a:p>
          <a:p>
            <a:pPr eaLnBrk="1" hangingPunct="1"/>
            <a:r>
              <a:rPr lang="zh-CN" altLang="en-US" sz="2400" dirty="0" smtClean="0">
                <a:solidFill>
                  <a:srgbClr val="FF0000"/>
                </a:solidFill>
                <a:ea typeface="宋体" panose="02010600030101010101" pitchFamily="2" charset="-122"/>
              </a:rPr>
              <a:t>广东省本科高校软件工程专业教学指导</a:t>
            </a:r>
            <a:r>
              <a:rPr lang="zh-CN" altLang="en-US" sz="2400" dirty="0" smtClean="0">
                <a:solidFill>
                  <a:srgbClr val="FF0000"/>
                </a:solidFill>
                <a:ea typeface="宋体" panose="02010600030101010101" pitchFamily="2" charset="-122"/>
              </a:rPr>
              <a:t>委员会</a:t>
            </a:r>
            <a:r>
              <a:rPr lang="en-US" altLang="zh-CN" sz="2400" dirty="0" smtClean="0">
                <a:solidFill>
                  <a:srgbClr val="FF0000"/>
                </a:solidFill>
                <a:ea typeface="宋体" panose="02010600030101010101" pitchFamily="2" charset="-122"/>
              </a:rPr>
              <a:t>  </a:t>
            </a:r>
            <a:r>
              <a:rPr lang="zh-CN" altLang="en-US" sz="2400" dirty="0">
                <a:solidFill>
                  <a:srgbClr val="FF0000"/>
                </a:solidFill>
                <a:ea typeface="宋体" panose="02010600030101010101" pitchFamily="2" charset="-122"/>
              </a:rPr>
              <a:t>委员</a:t>
            </a:r>
            <a:endParaRPr lang="en-US" altLang="zh-CN" sz="2400" dirty="0">
              <a:solidFill>
                <a:srgbClr val="FF0000"/>
              </a:solidFill>
              <a:ea typeface="宋体" panose="02010600030101010101" pitchFamily="2" charset="-122"/>
            </a:endParaRPr>
          </a:p>
          <a:p>
            <a:pPr eaLnBrk="1" hangingPunct="1"/>
            <a:r>
              <a:rPr lang="zh-CN" altLang="en-US" sz="2400" dirty="0">
                <a:ea typeface="宋体" panose="02010600030101010101" pitchFamily="2" charset="-122"/>
              </a:rPr>
              <a:t>中国计算机</a:t>
            </a:r>
            <a:r>
              <a:rPr lang="zh-CN" altLang="en-US" sz="2400" dirty="0" smtClean="0">
                <a:ea typeface="宋体" panose="02010600030101010101" pitchFamily="2" charset="-122"/>
              </a:rPr>
              <a:t>学会   高级</a:t>
            </a:r>
            <a:r>
              <a:rPr lang="zh-CN" altLang="en-US" sz="2400" dirty="0">
                <a:ea typeface="宋体" panose="02010600030101010101" pitchFamily="2" charset="-122"/>
              </a:rPr>
              <a:t>会员</a:t>
            </a:r>
            <a:endParaRPr lang="en-US" altLang="zh-CN" sz="2400" dirty="0">
              <a:ea typeface="宋体" panose="02010600030101010101" pitchFamily="2" charset="-122"/>
            </a:endParaRPr>
          </a:p>
          <a:p>
            <a:pPr eaLnBrk="1" hangingPunct="1"/>
            <a:r>
              <a:rPr lang="zh-CN" altLang="en-US" sz="2400" dirty="0" smtClean="0">
                <a:solidFill>
                  <a:srgbClr val="FF0000"/>
                </a:solidFill>
                <a:ea typeface="宋体" panose="02010600030101010101" pitchFamily="2" charset="-122"/>
              </a:rPr>
              <a:t>中国</a:t>
            </a:r>
            <a:r>
              <a:rPr lang="zh-CN" altLang="en-US" sz="2400" dirty="0">
                <a:solidFill>
                  <a:srgbClr val="FF0000"/>
                </a:solidFill>
                <a:ea typeface="宋体" panose="02010600030101010101" pitchFamily="2" charset="-122"/>
              </a:rPr>
              <a:t>计算机学会计算机应用专业</a:t>
            </a:r>
            <a:r>
              <a:rPr lang="zh-CN" altLang="en-US" sz="2400" dirty="0" smtClean="0">
                <a:solidFill>
                  <a:srgbClr val="FF0000"/>
                </a:solidFill>
                <a:ea typeface="宋体" panose="02010600030101010101" pitchFamily="2" charset="-122"/>
              </a:rPr>
              <a:t>委员会   委员</a:t>
            </a:r>
            <a:endParaRPr lang="en-US" altLang="zh-CN" sz="2400" dirty="0" smtClean="0">
              <a:solidFill>
                <a:srgbClr val="FF0000"/>
              </a:solidFill>
              <a:ea typeface="宋体" panose="02010600030101010101" pitchFamily="2" charset="-122"/>
            </a:endParaRPr>
          </a:p>
          <a:p>
            <a:pPr eaLnBrk="1" hangingPunct="1"/>
            <a:r>
              <a:rPr lang="zh-CN" altLang="en-US" sz="2400" dirty="0" smtClean="0">
                <a:ea typeface="宋体" panose="02010600030101010101" pitchFamily="2" charset="-122"/>
              </a:rPr>
              <a:t>中国计算机学会中文信息技术专业委员会  委员</a:t>
            </a:r>
            <a:endParaRPr lang="en-US" altLang="zh-CN" sz="2400" dirty="0" smtClean="0">
              <a:ea typeface="宋体" panose="02010600030101010101" pitchFamily="2" charset="-122"/>
            </a:endParaRPr>
          </a:p>
          <a:p>
            <a:pPr eaLnBrk="1" hangingPunct="1"/>
            <a:r>
              <a:rPr lang="zh-CN" altLang="en-US" sz="2400" dirty="0" smtClean="0">
                <a:solidFill>
                  <a:srgbClr val="FF0000"/>
                </a:solidFill>
                <a:ea typeface="宋体" panose="02010600030101010101" pitchFamily="2" charset="-122"/>
              </a:rPr>
              <a:t>广东省科技咨询专家</a:t>
            </a:r>
            <a:endParaRPr lang="en-US" altLang="zh-CN" sz="2400" dirty="0" smtClean="0">
              <a:solidFill>
                <a:srgbClr val="FF0000"/>
              </a:solidFill>
              <a:ea typeface="宋体" panose="02010600030101010101" pitchFamily="2" charset="-122"/>
            </a:endParaRPr>
          </a:p>
          <a:p>
            <a:pPr eaLnBrk="1" hangingPunct="1"/>
            <a:r>
              <a:rPr lang="en-US" altLang="zh-CN" sz="2400" dirty="0" smtClean="0">
                <a:ea typeface="宋体" panose="02010600030101010101" pitchFamily="2" charset="-122"/>
              </a:rPr>
              <a:t>1991</a:t>
            </a:r>
            <a:r>
              <a:rPr lang="zh-CN" altLang="en-US" sz="2400" dirty="0" smtClean="0">
                <a:ea typeface="宋体" panose="02010600030101010101" pitchFamily="2" charset="-122"/>
              </a:rPr>
              <a:t>年上大学、</a:t>
            </a:r>
            <a:r>
              <a:rPr lang="en-US" altLang="zh-CN" sz="2400" dirty="0" smtClean="0">
                <a:ea typeface="宋体" panose="02010600030101010101" pitchFamily="2" charset="-122"/>
              </a:rPr>
              <a:t>1995</a:t>
            </a:r>
            <a:r>
              <a:rPr lang="zh-CN" altLang="en-US" sz="2400" dirty="0" smtClean="0">
                <a:ea typeface="宋体" panose="02010600030101010101" pitchFamily="2" charset="-122"/>
              </a:rPr>
              <a:t>读研、</a:t>
            </a:r>
            <a:r>
              <a:rPr lang="en-US" altLang="zh-CN" sz="2400" dirty="0" smtClean="0">
                <a:ea typeface="宋体" panose="02010600030101010101" pitchFamily="2" charset="-122"/>
              </a:rPr>
              <a:t>2002</a:t>
            </a:r>
            <a:r>
              <a:rPr lang="zh-CN" altLang="en-US" sz="2400" dirty="0" smtClean="0">
                <a:ea typeface="宋体" panose="02010600030101010101" pitchFamily="2" charset="-122"/>
              </a:rPr>
              <a:t>年读博士</a:t>
            </a:r>
            <a:endParaRPr lang="en-US" altLang="zh-CN" sz="2400" dirty="0" smtClean="0">
              <a:ea typeface="宋体" panose="02010600030101010101" pitchFamily="2" charset="-122"/>
            </a:endParaRPr>
          </a:p>
          <a:p>
            <a:pPr eaLnBrk="1" hangingPunct="1"/>
            <a:r>
              <a:rPr lang="en-US" altLang="zh-CN" sz="2400" dirty="0" smtClean="0">
                <a:solidFill>
                  <a:srgbClr val="FF0000"/>
                </a:solidFill>
                <a:ea typeface="宋体" panose="02010600030101010101" pitchFamily="2" charset="-122"/>
              </a:rPr>
              <a:t>2009</a:t>
            </a:r>
            <a:r>
              <a:rPr lang="zh-CN" altLang="en-US" sz="2400" dirty="0" smtClean="0">
                <a:solidFill>
                  <a:srgbClr val="FF0000"/>
                </a:solidFill>
                <a:ea typeface="宋体" panose="02010600030101010101" pitchFamily="2" charset="-122"/>
              </a:rPr>
              <a:t>年评上</a:t>
            </a:r>
            <a:r>
              <a:rPr lang="en-US" altLang="zh-CN" sz="2400" dirty="0" smtClean="0">
                <a:solidFill>
                  <a:srgbClr val="FF0000"/>
                </a:solidFill>
                <a:ea typeface="宋体" panose="02010600030101010101" pitchFamily="2" charset="-122"/>
              </a:rPr>
              <a:t> </a:t>
            </a:r>
            <a:r>
              <a:rPr lang="zh-CN" altLang="en-US" sz="2400" dirty="0" smtClean="0">
                <a:solidFill>
                  <a:srgbClr val="FF0000"/>
                </a:solidFill>
                <a:ea typeface="宋体" panose="02010600030101010101" pitchFamily="2" charset="-122"/>
              </a:rPr>
              <a:t>计算机</a:t>
            </a:r>
            <a:r>
              <a:rPr lang="zh-CN" altLang="en-US" sz="2400" dirty="0" smtClean="0">
                <a:solidFill>
                  <a:srgbClr val="FF0000"/>
                </a:solidFill>
                <a:ea typeface="宋体" panose="02010600030101010101" pitchFamily="2" charset="-122"/>
              </a:rPr>
              <a:t>专业  教授</a:t>
            </a:r>
            <a:endParaRPr lang="en-US" altLang="zh-CN" sz="2400" dirty="0" smtClean="0">
              <a:solidFill>
                <a:srgbClr val="FF0000"/>
              </a:solidFill>
              <a:ea typeface="宋体" panose="02010600030101010101" pitchFamily="2" charset="-122"/>
            </a:endParaRPr>
          </a:p>
          <a:p>
            <a:pPr eaLnBrk="1" hangingPunct="1"/>
            <a:r>
              <a:rPr lang="zh-CN" altLang="en-US" sz="2400" dirty="0">
                <a:solidFill>
                  <a:srgbClr val="00FF99"/>
                </a:solidFill>
                <a:ea typeface="宋体" panose="02010600030101010101" pitchFamily="2" charset="-122"/>
              </a:rPr>
              <a:t>主讲本科课程：</a:t>
            </a:r>
            <a:r>
              <a:rPr lang="en-US" altLang="zh-CN" sz="2400" u="sng" dirty="0">
                <a:solidFill>
                  <a:srgbClr val="00FF99"/>
                </a:solidFill>
                <a:ea typeface="宋体" panose="02010600030101010101" pitchFamily="2" charset="-122"/>
              </a:rPr>
              <a:t>C</a:t>
            </a:r>
            <a:r>
              <a:rPr lang="zh-CN" altLang="en-US" sz="2400" u="sng" dirty="0">
                <a:solidFill>
                  <a:srgbClr val="00FF99"/>
                </a:solidFill>
                <a:ea typeface="宋体" panose="02010600030101010101" pitchFamily="2" charset="-122"/>
              </a:rPr>
              <a:t>语言程序设计</a:t>
            </a:r>
            <a:endParaRPr lang="en-US" altLang="zh-CN" sz="2400" u="sng" dirty="0">
              <a:solidFill>
                <a:srgbClr val="00FF99"/>
              </a:solidFill>
              <a:ea typeface="宋体" panose="02010600030101010101" pitchFamily="2" charset="-122"/>
            </a:endParaRPr>
          </a:p>
          <a:p>
            <a:pPr eaLnBrk="1" hangingPunct="1"/>
            <a:r>
              <a:rPr lang="zh-CN" altLang="en-US" sz="2400" dirty="0">
                <a:solidFill>
                  <a:srgbClr val="FF0000"/>
                </a:solidFill>
                <a:ea typeface="宋体" panose="02010600030101010101" pitchFamily="2" charset="-122"/>
              </a:rPr>
              <a:t>主讲硕士研究生课程：</a:t>
            </a:r>
            <a:r>
              <a:rPr lang="zh-CN" altLang="en-US" sz="2400" u="sng" dirty="0">
                <a:solidFill>
                  <a:srgbClr val="FF0000"/>
                </a:solidFill>
                <a:ea typeface="宋体" panose="02010600030101010101" pitchFamily="2" charset="-122"/>
              </a:rPr>
              <a:t>高等计算机</a:t>
            </a:r>
            <a:r>
              <a:rPr lang="zh-CN" altLang="en-US" sz="2400" u="sng" dirty="0" smtClean="0">
                <a:solidFill>
                  <a:srgbClr val="FF0000"/>
                </a:solidFill>
                <a:ea typeface="宋体" panose="02010600030101010101" pitchFamily="2" charset="-122"/>
              </a:rPr>
              <a:t>算法</a:t>
            </a:r>
            <a:endParaRPr lang="en-US" altLang="zh-CN" sz="2400" u="sng" dirty="0">
              <a:solidFill>
                <a:srgbClr val="FF0000"/>
              </a:solidFill>
              <a:ea typeface="宋体" panose="02010600030101010101" pitchFamily="2" charset="-122"/>
            </a:endParaRPr>
          </a:p>
        </p:txBody>
      </p:sp>
      <p:sp>
        <p:nvSpPr>
          <p:cNvPr id="26628" name="矩形 4"/>
          <p:cNvSpPr>
            <a:spLocks noChangeArrowheads="1"/>
          </p:cNvSpPr>
          <p:nvPr/>
        </p:nvSpPr>
        <p:spPr bwMode="auto">
          <a:xfrm>
            <a:off x="287338" y="756334"/>
            <a:ext cx="8856662" cy="87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a:lnSpc>
                <a:spcPct val="150000"/>
              </a:lnSpc>
            </a:pPr>
            <a:r>
              <a:rPr lang="en-US" altLang="zh-CN" dirty="0"/>
              <a:t>1</a:t>
            </a:r>
            <a:r>
              <a:rPr lang="zh-CN" altLang="en-US" dirty="0"/>
              <a:t>、百科百科</a:t>
            </a:r>
            <a:r>
              <a:rPr lang="zh-CN" altLang="en-US" dirty="0" smtClean="0"/>
              <a:t>：</a:t>
            </a:r>
            <a:r>
              <a:rPr lang="en-US" altLang="zh-CN" dirty="0" smtClean="0"/>
              <a:t>https</a:t>
            </a:r>
            <a:r>
              <a:rPr lang="en-US" altLang="zh-CN" dirty="0"/>
              <a:t>://baike.baidu.com/item/</a:t>
            </a:r>
            <a:r>
              <a:rPr lang="zh-CN" altLang="en-US" dirty="0"/>
              <a:t>曾碧卿</a:t>
            </a:r>
            <a:r>
              <a:rPr lang="en-US" altLang="zh-CN" dirty="0"/>
              <a:t>/16755835?fr=</a:t>
            </a:r>
            <a:r>
              <a:rPr lang="en-US" altLang="zh-CN" dirty="0" err="1"/>
              <a:t>aladdin</a:t>
            </a:r>
            <a:endParaRPr lang="en-US" altLang="zh-CN" dirty="0" smtClean="0"/>
          </a:p>
          <a:p>
            <a:pPr>
              <a:lnSpc>
                <a:spcPct val="150000"/>
              </a:lnSpc>
            </a:pPr>
            <a:r>
              <a:rPr lang="en-US" altLang="zh-CN" dirty="0" smtClean="0"/>
              <a:t>2</a:t>
            </a:r>
            <a:r>
              <a:rPr lang="zh-CN" altLang="en-US" dirty="0"/>
              <a:t>、学者</a:t>
            </a:r>
            <a:r>
              <a:rPr lang="zh-CN" altLang="en-US" dirty="0"/>
              <a:t>网</a:t>
            </a:r>
            <a:r>
              <a:rPr lang="zh-CN" altLang="en-US" dirty="0" smtClean="0"/>
              <a:t>：</a:t>
            </a:r>
            <a:r>
              <a:rPr lang="en-US" altLang="zh-CN" dirty="0" smtClean="0"/>
              <a:t>http</a:t>
            </a:r>
            <a:r>
              <a:rPr lang="en-US" altLang="zh-CN" dirty="0"/>
              <a:t>://www.scholat.com/zengbiqing</a:t>
            </a:r>
            <a:endParaRPr lang="en-US" altLang="zh-CN"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标题 1"/>
          <p:cNvSpPr>
            <a:spLocks noGrp="1"/>
          </p:cNvSpPr>
          <p:nvPr>
            <p:ph type="title"/>
          </p:nvPr>
        </p:nvSpPr>
        <p:spPr>
          <a:xfrm>
            <a:off x="1692275" y="188913"/>
            <a:ext cx="6096000" cy="1143000"/>
          </a:xfrm>
        </p:spPr>
        <p:txBody>
          <a:bodyPr/>
          <a:lstStyle/>
          <a:p>
            <a:r>
              <a:rPr lang="zh-CN" altLang="en-US" smtClean="0">
                <a:ea typeface="宋体" panose="02010600030101010101" pitchFamily="2" charset="-122"/>
              </a:rPr>
              <a:t>说学情与学法</a:t>
            </a:r>
          </a:p>
        </p:txBody>
      </p:sp>
      <p:sp>
        <p:nvSpPr>
          <p:cNvPr id="4" name="页脚占位符 3"/>
          <p:cNvSpPr>
            <a:spLocks noGrp="1"/>
          </p:cNvSpPr>
          <p:nvPr>
            <p:ph type="ftr" sz="quarter" idx="11"/>
          </p:nvPr>
        </p:nvSpPr>
        <p:spPr>
          <a:xfrm>
            <a:off x="0" y="6381750"/>
            <a:ext cx="2232025" cy="457200"/>
          </a:xfrm>
        </p:spPr>
        <p:txBody>
          <a:bodyPr/>
          <a:lstStyle/>
          <a:p>
            <a:pPr algn="l">
              <a:defRPr/>
            </a:pPr>
            <a:r>
              <a:rPr lang="en-US" altLang="zh-CN" dirty="0" smtClean="0"/>
              <a:t>《C</a:t>
            </a:r>
            <a:r>
              <a:rPr lang="zh-CN" altLang="en-US" dirty="0" smtClean="0"/>
              <a:t>语言程序设计</a:t>
            </a:r>
            <a:r>
              <a:rPr lang="en-US" altLang="zh-CN" dirty="0" smtClean="0"/>
              <a:t>》</a:t>
            </a:r>
            <a:r>
              <a:rPr lang="zh-CN" altLang="en-US" dirty="0" smtClean="0"/>
              <a:t>课程</a:t>
            </a:r>
            <a:endParaRPr lang="zh-CN" altLang="en-US" dirty="0"/>
          </a:p>
        </p:txBody>
      </p:sp>
      <p:sp>
        <p:nvSpPr>
          <p:cNvPr id="115713" name="Rectangle 1"/>
          <p:cNvSpPr>
            <a:spLocks noChangeArrowheads="1"/>
          </p:cNvSpPr>
          <p:nvPr/>
        </p:nvSpPr>
        <p:spPr bwMode="auto">
          <a:xfrm>
            <a:off x="539750" y="1484313"/>
            <a:ext cx="8459788" cy="4802187"/>
          </a:xfrm>
          <a:prstGeom prst="rect">
            <a:avLst/>
          </a:prstGeom>
          <a:solidFill>
            <a:srgbClr val="FFFF00"/>
          </a:solidFill>
          <a:ln w="9525">
            <a:noFill/>
            <a:miter lim="800000"/>
            <a:headEnd/>
            <a:tailEnd/>
          </a:ln>
          <a:effectLst/>
        </p:spPr>
        <p:txBody>
          <a:bodyPr anchor="ctr">
            <a:spAutoFit/>
          </a:bodyPr>
          <a:lstStyle/>
          <a:p>
            <a:pPr>
              <a:lnSpc>
                <a:spcPct val="150000"/>
              </a:lnSpc>
              <a:buFontTx/>
              <a:buChar char="•"/>
              <a:defRPr/>
            </a:pPr>
            <a:r>
              <a:rPr lang="zh-CN" altLang="en-US" sz="2400" b="1" dirty="0">
                <a:solidFill>
                  <a:srgbClr val="FF0000"/>
                </a:solidFill>
                <a:latin typeface="+mj-lt"/>
                <a:ea typeface="新宋体" pitchFamily="49" charset="-122"/>
                <a:cs typeface="Tahoma" pitchFamily="34" charset="0"/>
              </a:rPr>
              <a:t>说学法</a:t>
            </a:r>
            <a:r>
              <a:rPr lang="en-US" altLang="zh-CN" sz="2400" b="1" dirty="0">
                <a:solidFill>
                  <a:srgbClr val="FF0000"/>
                </a:solidFill>
                <a:latin typeface="+mj-lt"/>
                <a:ea typeface="新宋体" pitchFamily="49" charset="-122"/>
                <a:cs typeface="Tahoma" pitchFamily="34" charset="0"/>
              </a:rPr>
              <a:t>----</a:t>
            </a:r>
            <a:r>
              <a:rPr lang="zh-CN" altLang="en-US" sz="2400" b="1" dirty="0">
                <a:solidFill>
                  <a:srgbClr val="FF0000"/>
                </a:solidFill>
                <a:latin typeface="+mj-lt"/>
                <a:ea typeface="新宋体" pitchFamily="49" charset="-122"/>
                <a:cs typeface="Tahoma" pitchFamily="34" charset="0"/>
              </a:rPr>
              <a:t>学生</a:t>
            </a:r>
            <a:r>
              <a:rPr lang="zh-CN" altLang="zh-CN" sz="2400" b="1" dirty="0">
                <a:solidFill>
                  <a:srgbClr val="FF0000"/>
                </a:solidFill>
                <a:latin typeface="+mj-lt"/>
                <a:ea typeface="新宋体" pitchFamily="49" charset="-122"/>
                <a:cs typeface="Tahoma" pitchFamily="34" charset="0"/>
              </a:rPr>
              <a:t>学</a:t>
            </a:r>
            <a:r>
              <a:rPr lang="zh-CN" altLang="en-US" sz="2400" b="1" dirty="0">
                <a:solidFill>
                  <a:srgbClr val="FF0000"/>
                </a:solidFill>
                <a:latin typeface="+mj-lt"/>
                <a:ea typeface="新宋体" pitchFamily="49" charset="-122"/>
                <a:cs typeface="Tahoma" pitchFamily="34" charset="0"/>
              </a:rPr>
              <a:t>习方</a:t>
            </a:r>
            <a:r>
              <a:rPr lang="zh-CN" altLang="zh-CN" sz="2400" b="1" dirty="0">
                <a:solidFill>
                  <a:srgbClr val="FF0000"/>
                </a:solidFill>
                <a:latin typeface="+mj-lt"/>
                <a:ea typeface="新宋体" pitchFamily="49" charset="-122"/>
                <a:cs typeface="Tahoma" pitchFamily="34" charset="0"/>
              </a:rPr>
              <a:t>法（对学生的要求）</a:t>
            </a:r>
            <a:endParaRPr lang="en-US" altLang="zh-CN" sz="2400" b="1" dirty="0">
              <a:solidFill>
                <a:srgbClr val="FF0000"/>
              </a:solidFill>
              <a:latin typeface="+mj-lt"/>
              <a:ea typeface="新宋体" pitchFamily="49" charset="-122"/>
              <a:cs typeface="Tahoma" pitchFamily="34" charset="0"/>
            </a:endParaRPr>
          </a:p>
          <a:p>
            <a:pPr>
              <a:lnSpc>
                <a:spcPct val="150000"/>
              </a:lnSpc>
              <a:buFontTx/>
              <a:buChar char="•"/>
              <a:defRPr/>
            </a:pPr>
            <a:r>
              <a:rPr lang="en-US" altLang="zh-CN" sz="2000" b="1" dirty="0">
                <a:solidFill>
                  <a:srgbClr val="FF0000"/>
                </a:solidFill>
                <a:latin typeface="+mj-lt"/>
                <a:ea typeface="新宋体" pitchFamily="49" charset="-122"/>
                <a:cs typeface="Tahoma" pitchFamily="34" charset="0"/>
              </a:rPr>
              <a:t> </a:t>
            </a:r>
            <a:r>
              <a:rPr lang="zh-CN" altLang="en-US" sz="2000" b="1" dirty="0">
                <a:solidFill>
                  <a:srgbClr val="FF0000"/>
                </a:solidFill>
                <a:latin typeface="+mj-lt"/>
                <a:ea typeface="新宋体" pitchFamily="49" charset="-122"/>
                <a:cs typeface="Tahoma" pitchFamily="34" charset="0"/>
              </a:rPr>
              <a:t>（</a:t>
            </a:r>
            <a:r>
              <a:rPr lang="en-US" altLang="zh-CN" sz="2000" b="1" dirty="0">
                <a:solidFill>
                  <a:srgbClr val="FF0000"/>
                </a:solidFill>
                <a:latin typeface="+mj-lt"/>
                <a:ea typeface="新宋体" pitchFamily="49" charset="-122"/>
                <a:cs typeface="Tahoma" pitchFamily="34" charset="0"/>
              </a:rPr>
              <a:t>1</a:t>
            </a:r>
            <a:r>
              <a:rPr lang="zh-CN" altLang="en-US" sz="2000" b="1" dirty="0">
                <a:solidFill>
                  <a:srgbClr val="FF0000"/>
                </a:solidFill>
                <a:latin typeface="+mj-lt"/>
                <a:ea typeface="新宋体" pitchFamily="49" charset="-122"/>
                <a:cs typeface="Tahoma" pitchFamily="34" charset="0"/>
              </a:rPr>
              <a:t>）不断动手实践，不断重复，产生对知识点的记忆。</a:t>
            </a:r>
            <a:endParaRPr lang="en-US" altLang="zh-CN" sz="2000" b="1" dirty="0">
              <a:solidFill>
                <a:srgbClr val="FF0000"/>
              </a:solidFill>
              <a:latin typeface="+mj-lt"/>
              <a:ea typeface="新宋体" pitchFamily="49" charset="-122"/>
              <a:cs typeface="Tahoma" pitchFamily="34" charset="0"/>
            </a:endParaRPr>
          </a:p>
          <a:p>
            <a:pPr>
              <a:lnSpc>
                <a:spcPct val="150000"/>
              </a:lnSpc>
              <a:buFontTx/>
              <a:buChar char="•"/>
              <a:defRPr/>
            </a:pPr>
            <a:r>
              <a:rPr lang="zh-CN" altLang="en-US" sz="2000" b="1" dirty="0">
                <a:solidFill>
                  <a:srgbClr val="0070C0"/>
                </a:solidFill>
                <a:latin typeface="+mj-lt"/>
                <a:ea typeface="新宋体" pitchFamily="49" charset="-122"/>
                <a:cs typeface="Tahoma" pitchFamily="34" charset="0"/>
              </a:rPr>
              <a:t> （</a:t>
            </a:r>
            <a:r>
              <a:rPr lang="en-US" altLang="zh-CN" sz="2000" b="1" dirty="0">
                <a:solidFill>
                  <a:srgbClr val="0070C0"/>
                </a:solidFill>
                <a:latin typeface="+mj-lt"/>
                <a:ea typeface="新宋体" pitchFamily="49" charset="-122"/>
                <a:cs typeface="Tahoma" pitchFamily="34" charset="0"/>
              </a:rPr>
              <a:t>2</a:t>
            </a:r>
            <a:r>
              <a:rPr lang="zh-CN" altLang="en-US" sz="2000" b="1" dirty="0">
                <a:solidFill>
                  <a:srgbClr val="0070C0"/>
                </a:solidFill>
                <a:latin typeface="+mj-lt"/>
                <a:ea typeface="新宋体" pitchFamily="49" charset="-122"/>
                <a:cs typeface="Tahoma" pitchFamily="34" charset="0"/>
              </a:rPr>
              <a:t>）教材教辅灵活使用，发挥学生自身学习的主动性。</a:t>
            </a:r>
            <a:endParaRPr lang="en-US" altLang="zh-CN" sz="2000" b="1" dirty="0">
              <a:solidFill>
                <a:srgbClr val="0070C0"/>
              </a:solidFill>
              <a:latin typeface="+mj-lt"/>
              <a:ea typeface="新宋体" pitchFamily="49" charset="-122"/>
              <a:cs typeface="Tahoma" pitchFamily="34" charset="0"/>
            </a:endParaRPr>
          </a:p>
          <a:p>
            <a:pPr>
              <a:lnSpc>
                <a:spcPct val="150000"/>
              </a:lnSpc>
              <a:buFontTx/>
              <a:buChar char="•"/>
              <a:defRPr/>
            </a:pPr>
            <a:r>
              <a:rPr lang="zh-CN" altLang="en-US" sz="2000" b="1" dirty="0">
                <a:solidFill>
                  <a:srgbClr val="FF0000"/>
                </a:solidFill>
                <a:latin typeface="+mj-lt"/>
                <a:ea typeface="新宋体" pitchFamily="49" charset="-122"/>
                <a:cs typeface="Tahoma" pitchFamily="34" charset="0"/>
              </a:rPr>
              <a:t> （</a:t>
            </a:r>
            <a:r>
              <a:rPr lang="en-US" altLang="zh-CN" sz="2000" b="1" dirty="0">
                <a:solidFill>
                  <a:srgbClr val="FF0000"/>
                </a:solidFill>
                <a:latin typeface="+mj-lt"/>
                <a:ea typeface="新宋体" pitchFamily="49" charset="-122"/>
                <a:cs typeface="Tahoma" pitchFamily="34" charset="0"/>
              </a:rPr>
              <a:t>3</a:t>
            </a:r>
            <a:r>
              <a:rPr lang="zh-CN" altLang="en-US" sz="2000" b="1" dirty="0">
                <a:solidFill>
                  <a:srgbClr val="FF0000"/>
                </a:solidFill>
                <a:latin typeface="+mj-lt"/>
                <a:ea typeface="新宋体" pitchFamily="49" charset="-122"/>
                <a:cs typeface="Tahoma" pitchFamily="34" charset="0"/>
              </a:rPr>
              <a:t>）</a:t>
            </a:r>
            <a:r>
              <a:rPr lang="zh-CN" altLang="en-US" sz="2000" b="1" dirty="0">
                <a:solidFill>
                  <a:srgbClr val="FF0000"/>
                </a:solidFill>
                <a:ea typeface="新宋体" pitchFamily="49" charset="-122"/>
                <a:cs typeface="Tahoma" pitchFamily="34" charset="0"/>
              </a:rPr>
              <a:t>提前进行预习，提前</a:t>
            </a:r>
            <a:r>
              <a:rPr lang="zh-CN" altLang="en-US" sz="2000" b="1" dirty="0">
                <a:solidFill>
                  <a:srgbClr val="FF0000"/>
                </a:solidFill>
                <a:latin typeface="+mj-lt"/>
                <a:ea typeface="新宋体" pitchFamily="49" charset="-122"/>
                <a:cs typeface="Tahoma" pitchFamily="34" charset="0"/>
              </a:rPr>
              <a:t>完成老师布置的实验题与作业题，主动适应学校“自主发展、追求卓越”的人才培养理念和要求。</a:t>
            </a:r>
            <a:endParaRPr lang="en-US" altLang="zh-CN" sz="2000" b="1" dirty="0">
              <a:solidFill>
                <a:srgbClr val="FF0000"/>
              </a:solidFill>
              <a:latin typeface="+mj-lt"/>
              <a:ea typeface="新宋体" pitchFamily="49" charset="-122"/>
              <a:cs typeface="Tahoma" pitchFamily="34" charset="0"/>
            </a:endParaRPr>
          </a:p>
          <a:p>
            <a:pPr>
              <a:lnSpc>
                <a:spcPct val="150000"/>
              </a:lnSpc>
              <a:buFontTx/>
              <a:buChar char="•"/>
              <a:defRPr/>
            </a:pPr>
            <a:r>
              <a:rPr lang="zh-CN" altLang="en-US" sz="2000" b="1" dirty="0">
                <a:solidFill>
                  <a:srgbClr val="0070C0"/>
                </a:solidFill>
                <a:latin typeface="+mj-lt"/>
                <a:ea typeface="新宋体" pitchFamily="49" charset="-122"/>
                <a:cs typeface="Tahoma" pitchFamily="34" charset="0"/>
              </a:rPr>
              <a:t> （</a:t>
            </a:r>
            <a:r>
              <a:rPr lang="en-US" altLang="zh-CN" sz="2000" b="1" dirty="0">
                <a:solidFill>
                  <a:srgbClr val="0070C0"/>
                </a:solidFill>
                <a:latin typeface="+mj-lt"/>
                <a:ea typeface="新宋体" pitchFamily="49" charset="-122"/>
                <a:cs typeface="Tahoma" pitchFamily="34" charset="0"/>
              </a:rPr>
              <a:t>4</a:t>
            </a:r>
            <a:r>
              <a:rPr lang="zh-CN" altLang="en-US" sz="2000" b="1" dirty="0">
                <a:solidFill>
                  <a:srgbClr val="0070C0"/>
                </a:solidFill>
                <a:latin typeface="+mj-lt"/>
                <a:ea typeface="新宋体" pitchFamily="49" charset="-122"/>
                <a:cs typeface="Tahoma" pitchFamily="34" charset="0"/>
              </a:rPr>
              <a:t>）加强程序调试能力培养和经验积累，对于编写的程序能够在调试中进行举一反三地变化，达到触类旁通的效果。</a:t>
            </a:r>
            <a:endParaRPr lang="en-US" altLang="zh-CN" sz="2000" b="1" dirty="0">
              <a:solidFill>
                <a:srgbClr val="0070C0"/>
              </a:solidFill>
              <a:latin typeface="+mj-lt"/>
              <a:ea typeface="新宋体" pitchFamily="49" charset="-122"/>
              <a:cs typeface="Tahoma" pitchFamily="34" charset="0"/>
            </a:endParaRPr>
          </a:p>
          <a:p>
            <a:pPr>
              <a:lnSpc>
                <a:spcPct val="150000"/>
              </a:lnSpc>
              <a:buFontTx/>
              <a:buChar char="•"/>
              <a:defRPr/>
            </a:pPr>
            <a:r>
              <a:rPr lang="zh-CN" altLang="en-US" sz="2000" b="1" dirty="0">
                <a:solidFill>
                  <a:srgbClr val="FF0000"/>
                </a:solidFill>
                <a:latin typeface="+mj-lt"/>
                <a:ea typeface="新宋体" pitchFamily="49" charset="-122"/>
                <a:cs typeface="Tahoma" pitchFamily="34" charset="0"/>
              </a:rPr>
              <a:t> （</a:t>
            </a:r>
            <a:r>
              <a:rPr lang="en-US" altLang="zh-CN" sz="2000" b="1" dirty="0">
                <a:solidFill>
                  <a:srgbClr val="FF0000"/>
                </a:solidFill>
                <a:latin typeface="+mj-lt"/>
                <a:ea typeface="新宋体" pitchFamily="49" charset="-122"/>
                <a:cs typeface="Tahoma" pitchFamily="34" charset="0"/>
              </a:rPr>
              <a:t>5</a:t>
            </a:r>
            <a:r>
              <a:rPr lang="zh-CN" altLang="en-US" sz="2000" b="1" dirty="0">
                <a:solidFill>
                  <a:srgbClr val="FF0000"/>
                </a:solidFill>
                <a:latin typeface="+mj-lt"/>
                <a:ea typeface="新宋体" pitchFamily="49" charset="-122"/>
                <a:cs typeface="Tahoma" pitchFamily="34" charset="0"/>
              </a:rPr>
              <a:t>）充分利用好“学者网”中的“</a:t>
            </a:r>
            <a:r>
              <a:rPr lang="en-US" altLang="zh-CN" sz="2000" b="1" dirty="0">
                <a:solidFill>
                  <a:srgbClr val="FF0000"/>
                </a:solidFill>
                <a:latin typeface="+mj-lt"/>
                <a:ea typeface="新宋体" pitchFamily="49" charset="-122"/>
                <a:cs typeface="Tahoma" pitchFamily="34" charset="0"/>
              </a:rPr>
              <a:t>C</a:t>
            </a:r>
            <a:r>
              <a:rPr lang="zh-CN" altLang="en-US" sz="2000" b="1" dirty="0">
                <a:solidFill>
                  <a:srgbClr val="FF0000"/>
                </a:solidFill>
                <a:latin typeface="+mj-lt"/>
                <a:ea typeface="新宋体" pitchFamily="49" charset="-122"/>
                <a:cs typeface="Tahoma" pitchFamily="34" charset="0"/>
              </a:rPr>
              <a:t>语言程序设计”这个网络课程教学平台，达到事半功倍的效果。</a:t>
            </a:r>
            <a:endParaRPr lang="en-US" altLang="zh-CN" sz="2000" b="1" dirty="0">
              <a:solidFill>
                <a:srgbClr val="FF0000"/>
              </a:solidFill>
              <a:latin typeface="+mj-lt"/>
              <a:ea typeface="新宋体" pitchFamily="49" charset="-122"/>
              <a:cs typeface="Tahoma" pitchFamily="34" charset="0"/>
            </a:endParaRPr>
          </a:p>
          <a:p>
            <a:pPr>
              <a:lnSpc>
                <a:spcPct val="150000"/>
              </a:lnSpc>
              <a:buFontTx/>
              <a:buChar char="•"/>
              <a:defRPr/>
            </a:pPr>
            <a:r>
              <a:rPr lang="en-US" altLang="zh-CN" sz="2000" b="1" dirty="0">
                <a:solidFill>
                  <a:srgbClr val="0070C0"/>
                </a:solidFill>
                <a:latin typeface="+mj-lt"/>
                <a:ea typeface="新宋体" pitchFamily="49" charset="-122"/>
                <a:cs typeface="Tahoma" pitchFamily="34" charset="0"/>
              </a:rPr>
              <a:t> </a:t>
            </a:r>
            <a:r>
              <a:rPr lang="zh-CN" altLang="en-US" sz="2000" b="1" dirty="0">
                <a:solidFill>
                  <a:srgbClr val="0070C0"/>
                </a:solidFill>
                <a:ea typeface="新宋体" pitchFamily="49" charset="-122"/>
                <a:cs typeface="Tahoma" pitchFamily="34" charset="0"/>
              </a:rPr>
              <a:t>（</a:t>
            </a:r>
            <a:r>
              <a:rPr lang="en-US" altLang="zh-CN" sz="2000" b="1" dirty="0">
                <a:solidFill>
                  <a:srgbClr val="0070C0"/>
                </a:solidFill>
                <a:ea typeface="新宋体" pitchFamily="49" charset="-122"/>
                <a:cs typeface="Tahoma" pitchFamily="34" charset="0"/>
              </a:rPr>
              <a:t>6</a:t>
            </a:r>
            <a:r>
              <a:rPr lang="zh-CN" altLang="en-US" sz="2000" b="1" dirty="0">
                <a:solidFill>
                  <a:srgbClr val="0070C0"/>
                </a:solidFill>
                <a:ea typeface="新宋体" pitchFamily="49" charset="-122"/>
                <a:cs typeface="Tahoma" pitchFamily="34" charset="0"/>
              </a:rPr>
              <a:t>）树立正确的学习目标，端正学习态度，延续中学以来的学习状态</a:t>
            </a:r>
            <a:endParaRPr lang="en-US" altLang="zh-CN" sz="2000" b="1" dirty="0">
              <a:solidFill>
                <a:srgbClr val="0070C0"/>
              </a:solidFill>
              <a:latin typeface="+mj-lt"/>
              <a:ea typeface="新宋体" pitchFamily="49" charset="-122"/>
              <a:cs typeface="Tahoma"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标题 1"/>
          <p:cNvSpPr>
            <a:spLocks noGrp="1"/>
          </p:cNvSpPr>
          <p:nvPr>
            <p:ph type="title"/>
          </p:nvPr>
        </p:nvSpPr>
        <p:spPr>
          <a:xfrm>
            <a:off x="503238" y="225425"/>
            <a:ext cx="7572375" cy="1143000"/>
          </a:xfrm>
        </p:spPr>
        <p:txBody>
          <a:bodyPr/>
          <a:lstStyle/>
          <a:p>
            <a:r>
              <a:rPr lang="zh-CN" altLang="en-US" smtClean="0">
                <a:ea typeface="宋体" panose="02010600030101010101" pitchFamily="2" charset="-122"/>
              </a:rPr>
              <a:t>能力培养与后续课程的学习</a:t>
            </a:r>
          </a:p>
        </p:txBody>
      </p:sp>
      <p:sp>
        <p:nvSpPr>
          <p:cNvPr id="4" name="页脚占位符 3"/>
          <p:cNvSpPr>
            <a:spLocks noGrp="1"/>
          </p:cNvSpPr>
          <p:nvPr>
            <p:ph type="ftr" sz="quarter" idx="11"/>
          </p:nvPr>
        </p:nvSpPr>
        <p:spPr>
          <a:xfrm>
            <a:off x="0" y="6381750"/>
            <a:ext cx="2232025" cy="457200"/>
          </a:xfrm>
        </p:spPr>
        <p:txBody>
          <a:bodyPr/>
          <a:lstStyle/>
          <a:p>
            <a:pPr algn="l">
              <a:defRPr/>
            </a:pPr>
            <a:r>
              <a:rPr lang="en-US" altLang="zh-CN" dirty="0" smtClean="0"/>
              <a:t>《C</a:t>
            </a:r>
            <a:r>
              <a:rPr lang="zh-CN" altLang="en-US" dirty="0" smtClean="0"/>
              <a:t>语言程序设计</a:t>
            </a:r>
            <a:r>
              <a:rPr lang="en-US" altLang="zh-CN" dirty="0" smtClean="0"/>
              <a:t>》</a:t>
            </a:r>
            <a:r>
              <a:rPr lang="zh-CN" altLang="en-US" dirty="0" smtClean="0"/>
              <a:t>课程</a:t>
            </a:r>
            <a:endParaRPr lang="zh-CN" altLang="en-US" dirty="0"/>
          </a:p>
        </p:txBody>
      </p:sp>
      <p:sp>
        <p:nvSpPr>
          <p:cNvPr id="47108" name="Rectangle 1"/>
          <p:cNvSpPr>
            <a:spLocks noChangeArrowheads="1"/>
          </p:cNvSpPr>
          <p:nvPr/>
        </p:nvSpPr>
        <p:spPr bwMode="auto">
          <a:xfrm>
            <a:off x="1116013" y="1628775"/>
            <a:ext cx="7777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a:buFontTx/>
              <a:buChar char="•"/>
            </a:pPr>
            <a:r>
              <a:rPr lang="zh-CN" altLang="en-US" sz="2400" b="1">
                <a:solidFill>
                  <a:srgbClr val="FF0000"/>
                </a:solidFill>
                <a:latin typeface="新宋体" panose="02010609030101010101" pitchFamily="49" charset="-122"/>
                <a:ea typeface="新宋体" panose="02010609030101010101" pitchFamily="49" charset="-122"/>
                <a:cs typeface="Tahoma" panose="020B0604030504040204" pitchFamily="34" charset="0"/>
              </a:rPr>
              <a:t>学生</a:t>
            </a:r>
            <a:r>
              <a:rPr lang="zh-CN" altLang="zh-CN" sz="2400" b="1">
                <a:solidFill>
                  <a:srgbClr val="FF0000"/>
                </a:solidFill>
                <a:latin typeface="新宋体" panose="02010609030101010101" pitchFamily="49" charset="-122"/>
                <a:ea typeface="新宋体" panose="02010609030101010101" pitchFamily="49" charset="-122"/>
                <a:cs typeface="Tahoma" panose="020B0604030504040204" pitchFamily="34" charset="0"/>
              </a:rPr>
              <a:t>能力培养目标</a:t>
            </a:r>
            <a:r>
              <a:rPr lang="zh-CN" altLang="zh-CN" sz="1600" b="1">
                <a:solidFill>
                  <a:srgbClr val="FF0000"/>
                </a:solidFill>
                <a:latin typeface="新宋体" panose="02010609030101010101" pitchFamily="49" charset="-122"/>
                <a:ea typeface="新宋体" panose="02010609030101010101" pitchFamily="49" charset="-122"/>
                <a:cs typeface="Tahoma" panose="020B0604030504040204" pitchFamily="34" charset="0"/>
              </a:rPr>
              <a:t>（分析与解决问题能力、实践能力、创新能力）</a:t>
            </a:r>
            <a:endParaRPr lang="zh-CN" altLang="zh-CN" sz="1600" b="1">
              <a:solidFill>
                <a:srgbClr val="FF0000"/>
              </a:solidFill>
              <a:latin typeface="Arial" panose="020B0604020202020204" pitchFamily="34" charset="0"/>
              <a:ea typeface="新宋体" panose="02010609030101010101" pitchFamily="49" charset="-122"/>
              <a:cs typeface="Tahoma" panose="020B0604030504040204" pitchFamily="34" charset="0"/>
            </a:endParaRPr>
          </a:p>
        </p:txBody>
      </p:sp>
      <p:sp>
        <p:nvSpPr>
          <p:cNvPr id="5" name="Rectangle 1"/>
          <p:cNvSpPr>
            <a:spLocks noChangeArrowheads="1"/>
          </p:cNvSpPr>
          <p:nvPr/>
        </p:nvSpPr>
        <p:spPr bwMode="auto">
          <a:xfrm>
            <a:off x="684213" y="2436138"/>
            <a:ext cx="7775575" cy="3323987"/>
          </a:xfrm>
          <a:prstGeom prst="rect">
            <a:avLst/>
          </a:prstGeom>
          <a:noFill/>
          <a:ln w="9525">
            <a:noFill/>
            <a:miter lim="800000"/>
            <a:headEnd/>
            <a:tailEnd/>
          </a:ln>
          <a:effectLst/>
        </p:spPr>
        <p:txBody>
          <a:bodyPr anchor="ctr">
            <a:spAutoFit/>
          </a:bodyPr>
          <a:lstStyle/>
          <a:p>
            <a:pPr>
              <a:lnSpc>
                <a:spcPct val="150000"/>
              </a:lnSpc>
              <a:buFontTx/>
              <a:buChar char="•"/>
              <a:defRPr/>
            </a:pPr>
            <a:r>
              <a:rPr lang="en-US" altLang="zh-CN" sz="2000" b="1" dirty="0">
                <a:solidFill>
                  <a:schemeClr val="tx1">
                    <a:lumMod val="60000"/>
                    <a:lumOff val="40000"/>
                  </a:schemeClr>
                </a:solidFill>
                <a:cs typeface="宋体" pitchFamily="2" charset="-122"/>
              </a:rPr>
              <a:t>《C</a:t>
            </a:r>
            <a:r>
              <a:rPr lang="zh-CN" altLang="en-US" sz="2000" b="1" dirty="0">
                <a:solidFill>
                  <a:schemeClr val="tx1">
                    <a:lumMod val="60000"/>
                    <a:lumOff val="40000"/>
                  </a:schemeClr>
                </a:solidFill>
                <a:cs typeface="宋体" pitchFamily="2" charset="-122"/>
              </a:rPr>
              <a:t>语言程序设计</a:t>
            </a:r>
            <a:r>
              <a:rPr lang="en-US" altLang="zh-CN" sz="2000" b="1" dirty="0">
                <a:solidFill>
                  <a:schemeClr val="tx1">
                    <a:lumMod val="60000"/>
                    <a:lumOff val="40000"/>
                  </a:schemeClr>
                </a:solidFill>
                <a:cs typeface="宋体" pitchFamily="2" charset="-122"/>
              </a:rPr>
              <a:t>》</a:t>
            </a:r>
            <a:r>
              <a:rPr lang="zh-CN" altLang="en-US" sz="2000" b="1" dirty="0">
                <a:solidFill>
                  <a:schemeClr val="tx1">
                    <a:lumMod val="60000"/>
                    <a:lumOff val="40000"/>
                  </a:schemeClr>
                </a:solidFill>
                <a:cs typeface="宋体" pitchFamily="2" charset="-122"/>
              </a:rPr>
              <a:t>课程的直接后续课程：</a:t>
            </a:r>
            <a:endParaRPr lang="en-US" altLang="zh-CN" sz="2000" b="1" dirty="0">
              <a:solidFill>
                <a:schemeClr val="tx1">
                  <a:lumMod val="60000"/>
                  <a:lumOff val="40000"/>
                </a:schemeClr>
              </a:solidFill>
              <a:cs typeface="宋体" pitchFamily="2" charset="-122"/>
            </a:endParaRPr>
          </a:p>
          <a:p>
            <a:pPr>
              <a:lnSpc>
                <a:spcPct val="150000"/>
              </a:lnSpc>
              <a:buFontTx/>
              <a:buChar char="•"/>
              <a:defRPr/>
            </a:pPr>
            <a:r>
              <a:rPr lang="en-US" altLang="zh-CN" sz="2000" b="1" dirty="0">
                <a:solidFill>
                  <a:schemeClr val="tx1">
                    <a:lumMod val="60000"/>
                    <a:lumOff val="40000"/>
                  </a:schemeClr>
                </a:solidFill>
                <a:cs typeface="宋体" pitchFamily="2" charset="-122"/>
              </a:rPr>
              <a:t>   </a:t>
            </a:r>
            <a:r>
              <a:rPr lang="zh-CN" altLang="en-US" sz="2000" b="1" dirty="0">
                <a:solidFill>
                  <a:schemeClr val="tx1">
                    <a:lumMod val="60000"/>
                    <a:lumOff val="40000"/>
                  </a:schemeClr>
                </a:solidFill>
                <a:cs typeface="宋体" pitchFamily="2" charset="-122"/>
              </a:rPr>
              <a:t>面向对象程序设计（</a:t>
            </a:r>
            <a:r>
              <a:rPr lang="en-US" altLang="zh-CN" sz="2000" b="1" dirty="0">
                <a:solidFill>
                  <a:schemeClr val="tx1">
                    <a:lumMod val="60000"/>
                    <a:lumOff val="40000"/>
                  </a:schemeClr>
                </a:solidFill>
                <a:cs typeface="宋体" pitchFamily="2" charset="-122"/>
              </a:rPr>
              <a:t>C++</a:t>
            </a:r>
            <a:r>
              <a:rPr lang="zh-CN" altLang="en-US" sz="2000" b="1" dirty="0">
                <a:solidFill>
                  <a:schemeClr val="tx1">
                    <a:lumMod val="60000"/>
                    <a:lumOff val="40000"/>
                  </a:schemeClr>
                </a:solidFill>
                <a:cs typeface="宋体" pitchFamily="2" charset="-122"/>
              </a:rPr>
              <a:t>）、</a:t>
            </a:r>
            <a:r>
              <a:rPr lang="zh-CN" altLang="en-US" sz="2000" b="1" dirty="0" smtClean="0">
                <a:solidFill>
                  <a:srgbClr val="FF3300"/>
                </a:solidFill>
                <a:cs typeface="宋体" pitchFamily="2" charset="-122"/>
              </a:rPr>
              <a:t>数据结构</a:t>
            </a:r>
            <a:endParaRPr lang="en-US" altLang="zh-CN" sz="2000" b="1" dirty="0" smtClean="0">
              <a:solidFill>
                <a:srgbClr val="FF3300"/>
              </a:solidFill>
              <a:cs typeface="宋体" pitchFamily="2" charset="-122"/>
            </a:endParaRPr>
          </a:p>
          <a:p>
            <a:pPr>
              <a:lnSpc>
                <a:spcPct val="150000"/>
              </a:lnSpc>
              <a:buFontTx/>
              <a:buChar char="•"/>
              <a:defRPr/>
            </a:pPr>
            <a:endParaRPr lang="en-US" altLang="zh-CN" sz="2000" b="1" dirty="0">
              <a:solidFill>
                <a:schemeClr val="tx1">
                  <a:lumMod val="60000"/>
                  <a:lumOff val="40000"/>
                </a:schemeClr>
              </a:solidFill>
              <a:cs typeface="宋体" pitchFamily="2" charset="-122"/>
            </a:endParaRPr>
          </a:p>
          <a:p>
            <a:pPr>
              <a:lnSpc>
                <a:spcPct val="150000"/>
              </a:lnSpc>
              <a:buFontTx/>
              <a:buChar char="•"/>
              <a:defRPr/>
            </a:pPr>
            <a:r>
              <a:rPr lang="en-US" altLang="zh-CN" sz="2000" b="1" dirty="0">
                <a:solidFill>
                  <a:srgbClr val="FF0000"/>
                </a:solidFill>
                <a:cs typeface="宋体" pitchFamily="2" charset="-122"/>
              </a:rPr>
              <a:t>      C</a:t>
            </a:r>
            <a:r>
              <a:rPr lang="zh-CN" altLang="en-US" sz="2000" b="1" dirty="0">
                <a:solidFill>
                  <a:srgbClr val="FF0000"/>
                </a:solidFill>
                <a:cs typeface="宋体" pitchFamily="2" charset="-122"/>
              </a:rPr>
              <a:t>语言程序设计</a:t>
            </a:r>
            <a:r>
              <a:rPr lang="zh-CN" altLang="en-US" sz="2000" b="1" dirty="0" smtClean="0">
                <a:solidFill>
                  <a:schemeClr val="tx1">
                    <a:lumMod val="60000"/>
                    <a:lumOff val="40000"/>
                  </a:schemeClr>
                </a:solidFill>
                <a:cs typeface="宋体" pitchFamily="2" charset="-122"/>
              </a:rPr>
              <a:t>（</a:t>
            </a:r>
            <a:r>
              <a:rPr lang="en-US" altLang="zh-CN" sz="2000" b="1" dirty="0" smtClean="0">
                <a:solidFill>
                  <a:schemeClr val="tx1">
                    <a:lumMod val="60000"/>
                    <a:lumOff val="40000"/>
                  </a:schemeClr>
                </a:solidFill>
                <a:cs typeface="宋体" pitchFamily="2" charset="-122"/>
              </a:rPr>
              <a:t>2+2</a:t>
            </a:r>
            <a:r>
              <a:rPr lang="zh-CN" altLang="en-US" sz="2000" b="1" dirty="0" smtClean="0">
                <a:solidFill>
                  <a:schemeClr val="tx1">
                    <a:lumMod val="60000"/>
                    <a:lumOff val="40000"/>
                  </a:schemeClr>
                </a:solidFill>
                <a:cs typeface="宋体" pitchFamily="2" charset="-122"/>
              </a:rPr>
              <a:t>、</a:t>
            </a:r>
            <a:r>
              <a:rPr lang="en-US" altLang="zh-CN" sz="2000" b="1" dirty="0" smtClean="0">
                <a:solidFill>
                  <a:schemeClr val="tx1">
                    <a:lumMod val="60000"/>
                    <a:lumOff val="40000"/>
                  </a:schemeClr>
                </a:solidFill>
                <a:cs typeface="宋体" pitchFamily="2" charset="-122"/>
              </a:rPr>
              <a:t>3</a:t>
            </a:r>
            <a:r>
              <a:rPr lang="zh-CN" altLang="en-US" sz="2000" b="1" dirty="0" smtClean="0">
                <a:solidFill>
                  <a:schemeClr val="tx1">
                    <a:lumMod val="60000"/>
                    <a:lumOff val="40000"/>
                  </a:schemeClr>
                </a:solidFill>
                <a:cs typeface="宋体" pitchFamily="2" charset="-122"/>
              </a:rPr>
              <a:t>学分</a:t>
            </a:r>
            <a:r>
              <a:rPr lang="zh-CN" altLang="en-US" sz="2000" b="1" dirty="0">
                <a:solidFill>
                  <a:schemeClr val="tx1">
                    <a:lumMod val="60000"/>
                    <a:lumOff val="40000"/>
                  </a:schemeClr>
                </a:solidFill>
                <a:cs typeface="宋体" pitchFamily="2" charset="-122"/>
              </a:rPr>
              <a:t>）</a:t>
            </a:r>
            <a:endParaRPr lang="en-US" altLang="zh-CN" sz="2000" b="1" dirty="0">
              <a:solidFill>
                <a:schemeClr val="tx1">
                  <a:lumMod val="60000"/>
                  <a:lumOff val="40000"/>
                </a:schemeClr>
              </a:solidFill>
              <a:cs typeface="宋体" pitchFamily="2" charset="-122"/>
            </a:endParaRPr>
          </a:p>
          <a:p>
            <a:pPr>
              <a:lnSpc>
                <a:spcPct val="150000"/>
              </a:lnSpc>
              <a:buFontTx/>
              <a:buChar char="•"/>
              <a:defRPr/>
            </a:pPr>
            <a:r>
              <a:rPr lang="en-US" altLang="zh-CN" sz="2000" b="1" dirty="0">
                <a:solidFill>
                  <a:srgbClr val="000000"/>
                </a:solidFill>
              </a:rPr>
              <a:t>      </a:t>
            </a:r>
            <a:r>
              <a:rPr lang="zh-CN" altLang="zh-CN" sz="2000" b="1" dirty="0">
                <a:solidFill>
                  <a:srgbClr val="000000"/>
                </a:solidFill>
              </a:rPr>
              <a:t>面向对象程序设计</a:t>
            </a:r>
            <a:r>
              <a:rPr lang="en-US" altLang="zh-CN" sz="2000" b="1" dirty="0">
                <a:solidFill>
                  <a:srgbClr val="000000"/>
                </a:solidFill>
              </a:rPr>
              <a:t>(C++</a:t>
            </a:r>
            <a:r>
              <a:rPr lang="zh-CN" altLang="zh-CN" sz="2000" b="1" dirty="0">
                <a:solidFill>
                  <a:srgbClr val="000000"/>
                </a:solidFill>
              </a:rPr>
              <a:t>语言</a:t>
            </a:r>
            <a:r>
              <a:rPr lang="en-US" altLang="zh-CN" sz="2000" b="1" dirty="0">
                <a:solidFill>
                  <a:srgbClr val="000000"/>
                </a:solidFill>
              </a:rPr>
              <a:t>) </a:t>
            </a:r>
            <a:r>
              <a:rPr lang="zh-CN" altLang="en-US" sz="2000" b="1" dirty="0" smtClean="0">
                <a:solidFill>
                  <a:srgbClr val="000000"/>
                </a:solidFill>
                <a:cs typeface="宋体" pitchFamily="2" charset="-122"/>
              </a:rPr>
              <a:t>（</a:t>
            </a:r>
            <a:r>
              <a:rPr lang="en-US" altLang="zh-CN" sz="2000" b="1" dirty="0" smtClean="0">
                <a:solidFill>
                  <a:srgbClr val="000000"/>
                </a:solidFill>
                <a:cs typeface="宋体" pitchFamily="2" charset="-122"/>
              </a:rPr>
              <a:t>2+2</a:t>
            </a:r>
            <a:r>
              <a:rPr lang="zh-CN" altLang="en-US" sz="2000" b="1" dirty="0" smtClean="0">
                <a:solidFill>
                  <a:srgbClr val="000000"/>
                </a:solidFill>
                <a:cs typeface="宋体" pitchFamily="2" charset="-122"/>
              </a:rPr>
              <a:t>、</a:t>
            </a:r>
            <a:r>
              <a:rPr lang="en-US" altLang="zh-CN" sz="2000" b="1" dirty="0" smtClean="0">
                <a:solidFill>
                  <a:srgbClr val="000000"/>
                </a:solidFill>
                <a:cs typeface="宋体" pitchFamily="2" charset="-122"/>
              </a:rPr>
              <a:t>3</a:t>
            </a:r>
            <a:r>
              <a:rPr lang="zh-CN" altLang="en-US" sz="2000" b="1" dirty="0" smtClean="0">
                <a:solidFill>
                  <a:srgbClr val="000000"/>
                </a:solidFill>
                <a:cs typeface="宋体" pitchFamily="2" charset="-122"/>
              </a:rPr>
              <a:t>学分</a:t>
            </a:r>
            <a:r>
              <a:rPr lang="zh-CN" altLang="en-US" sz="2000" b="1" dirty="0">
                <a:solidFill>
                  <a:srgbClr val="000000"/>
                </a:solidFill>
                <a:cs typeface="宋体" pitchFamily="2" charset="-122"/>
              </a:rPr>
              <a:t>）</a:t>
            </a:r>
            <a:endParaRPr lang="en-US" altLang="zh-CN" sz="2000" b="1" dirty="0">
              <a:solidFill>
                <a:srgbClr val="000000"/>
              </a:solidFill>
              <a:cs typeface="宋体" pitchFamily="2" charset="-122"/>
            </a:endParaRPr>
          </a:p>
          <a:p>
            <a:pPr>
              <a:lnSpc>
                <a:spcPct val="150000"/>
              </a:lnSpc>
              <a:buFontTx/>
              <a:buChar char="•"/>
              <a:defRPr/>
            </a:pPr>
            <a:r>
              <a:rPr lang="en-US" altLang="zh-CN" sz="2000" b="1" dirty="0">
                <a:solidFill>
                  <a:schemeClr val="tx1">
                    <a:lumMod val="60000"/>
                    <a:lumOff val="40000"/>
                  </a:schemeClr>
                </a:solidFill>
              </a:rPr>
              <a:t>      </a:t>
            </a:r>
            <a:r>
              <a:rPr lang="zh-CN" altLang="zh-CN" sz="2000" b="1" dirty="0">
                <a:solidFill>
                  <a:srgbClr val="FF0000"/>
                </a:solidFill>
              </a:rPr>
              <a:t>数据结构与算法</a:t>
            </a:r>
            <a:r>
              <a:rPr lang="en-US" altLang="zh-CN" sz="2000" b="1" dirty="0">
                <a:solidFill>
                  <a:schemeClr val="tx1">
                    <a:lumMod val="60000"/>
                    <a:lumOff val="40000"/>
                  </a:schemeClr>
                </a:solidFill>
              </a:rPr>
              <a:t>(C++</a:t>
            </a:r>
            <a:r>
              <a:rPr lang="zh-CN" altLang="zh-CN" sz="2000" b="1" dirty="0">
                <a:solidFill>
                  <a:schemeClr val="tx1">
                    <a:lumMod val="60000"/>
                    <a:lumOff val="40000"/>
                  </a:schemeClr>
                </a:solidFill>
              </a:rPr>
              <a:t>描述</a:t>
            </a:r>
            <a:r>
              <a:rPr lang="en-US" altLang="zh-CN" sz="2000" b="1" dirty="0">
                <a:solidFill>
                  <a:schemeClr val="tx1">
                    <a:lumMod val="60000"/>
                    <a:lumOff val="40000"/>
                  </a:schemeClr>
                </a:solidFill>
              </a:rPr>
              <a:t>) </a:t>
            </a:r>
            <a:r>
              <a:rPr lang="zh-CN" altLang="en-US" sz="2000" b="1" dirty="0">
                <a:solidFill>
                  <a:schemeClr val="tx1">
                    <a:lumMod val="60000"/>
                    <a:lumOff val="40000"/>
                  </a:schemeClr>
                </a:solidFill>
                <a:cs typeface="宋体" pitchFamily="2" charset="-122"/>
              </a:rPr>
              <a:t>（</a:t>
            </a:r>
            <a:r>
              <a:rPr lang="en-US" altLang="zh-CN" sz="2000" b="1" dirty="0">
                <a:solidFill>
                  <a:schemeClr val="tx1">
                    <a:lumMod val="60000"/>
                    <a:lumOff val="40000"/>
                  </a:schemeClr>
                </a:solidFill>
                <a:cs typeface="宋体" pitchFamily="2" charset="-122"/>
              </a:rPr>
              <a:t>4+2</a:t>
            </a:r>
            <a:r>
              <a:rPr lang="zh-CN" altLang="en-US" sz="2000" b="1" dirty="0">
                <a:solidFill>
                  <a:schemeClr val="tx1">
                    <a:lumMod val="60000"/>
                    <a:lumOff val="40000"/>
                  </a:schemeClr>
                </a:solidFill>
                <a:cs typeface="宋体" pitchFamily="2" charset="-122"/>
              </a:rPr>
              <a:t>、</a:t>
            </a:r>
            <a:r>
              <a:rPr lang="en-US" altLang="zh-CN" sz="2000" b="1" dirty="0">
                <a:solidFill>
                  <a:schemeClr val="tx1">
                    <a:lumMod val="60000"/>
                    <a:lumOff val="40000"/>
                  </a:schemeClr>
                </a:solidFill>
                <a:cs typeface="宋体" pitchFamily="2" charset="-122"/>
              </a:rPr>
              <a:t>5</a:t>
            </a:r>
            <a:r>
              <a:rPr lang="zh-CN" altLang="en-US" sz="2000" b="1" dirty="0">
                <a:solidFill>
                  <a:schemeClr val="tx1">
                    <a:lumMod val="60000"/>
                    <a:lumOff val="40000"/>
                  </a:schemeClr>
                </a:solidFill>
                <a:cs typeface="宋体" pitchFamily="2" charset="-122"/>
              </a:rPr>
              <a:t>学分）</a:t>
            </a:r>
            <a:endParaRPr lang="en-US" altLang="zh-CN" sz="2000" b="1" dirty="0">
              <a:solidFill>
                <a:schemeClr val="tx1">
                  <a:lumMod val="60000"/>
                  <a:lumOff val="40000"/>
                </a:schemeClr>
              </a:solidFill>
              <a:cs typeface="宋体" pitchFamily="2" charset="-122"/>
            </a:endParaRPr>
          </a:p>
          <a:p>
            <a:pPr>
              <a:lnSpc>
                <a:spcPct val="150000"/>
              </a:lnSpc>
              <a:buFontTx/>
              <a:buChar char="•"/>
              <a:defRPr/>
            </a:pPr>
            <a:r>
              <a:rPr lang="zh-CN" altLang="en-US" sz="2000" b="1" dirty="0">
                <a:solidFill>
                  <a:schemeClr val="tx1">
                    <a:lumMod val="60000"/>
                    <a:lumOff val="40000"/>
                  </a:schemeClr>
                </a:solidFill>
                <a:latin typeface="Arial" pitchFamily="34" charset="0"/>
                <a:cs typeface="宋体" pitchFamily="2" charset="-122"/>
              </a:rPr>
              <a:t>           </a:t>
            </a:r>
            <a:endParaRPr lang="en-US" altLang="zh-CN" sz="2000" b="1" dirty="0">
              <a:solidFill>
                <a:schemeClr val="tx1">
                  <a:lumMod val="60000"/>
                  <a:lumOff val="40000"/>
                </a:schemeClr>
              </a:solidFill>
              <a:cs typeface="宋体" pitchFamily="2" charset="-122"/>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标题 1"/>
          <p:cNvSpPr>
            <a:spLocks noGrp="1"/>
          </p:cNvSpPr>
          <p:nvPr>
            <p:ph type="title"/>
          </p:nvPr>
        </p:nvSpPr>
        <p:spPr>
          <a:xfrm>
            <a:off x="611188" y="225425"/>
            <a:ext cx="8232775" cy="1143000"/>
          </a:xfrm>
        </p:spPr>
        <p:txBody>
          <a:bodyPr/>
          <a:lstStyle/>
          <a:p>
            <a:r>
              <a:rPr lang="en-US" altLang="zh-CN" sz="2800" dirty="0" smtClean="0">
                <a:ea typeface="宋体" panose="02010600030101010101" pitchFamily="2" charset="-122"/>
              </a:rPr>
              <a:t>2018-2019</a:t>
            </a:r>
            <a:r>
              <a:rPr lang="zh-CN" altLang="en-US" sz="2800" dirty="0" smtClean="0">
                <a:ea typeface="宋体" panose="02010600030101010101" pitchFamily="2" charset="-122"/>
              </a:rPr>
              <a:t>年</a:t>
            </a:r>
            <a:r>
              <a:rPr lang="en-US" altLang="zh-CN" sz="2800" dirty="0" smtClean="0">
                <a:ea typeface="宋体" panose="02010600030101010101" pitchFamily="2" charset="-122"/>
              </a:rPr>
              <a:t>C</a:t>
            </a:r>
            <a:r>
              <a:rPr lang="zh-CN" altLang="en-US" sz="2800" dirty="0" smtClean="0">
                <a:ea typeface="宋体" panose="02010600030101010101" pitchFamily="2" charset="-122"/>
              </a:rPr>
              <a:t>语言类竞赛（主推）</a:t>
            </a:r>
          </a:p>
        </p:txBody>
      </p:sp>
      <p:sp>
        <p:nvSpPr>
          <p:cNvPr id="4" name="日期占位符 3"/>
          <p:cNvSpPr>
            <a:spLocks noGrp="1"/>
          </p:cNvSpPr>
          <p:nvPr>
            <p:ph type="dt" sz="quarter" idx="10"/>
          </p:nvPr>
        </p:nvSpPr>
        <p:spPr/>
        <p:txBody>
          <a:bodyPr/>
          <a:lstStyle/>
          <a:p>
            <a:pPr>
              <a:defRPr/>
            </a:pPr>
            <a:fld id="{B7BCEAAA-8589-4A8C-B457-1B8B2E39849E}" type="datetime8">
              <a:rPr lang="zh-CN" altLang="en-US" smtClean="0"/>
              <a:pPr>
                <a:defRPr/>
              </a:pPr>
              <a:t>2019年11月30日12时23分</a:t>
            </a:fld>
            <a:endParaRPr lang="zh-CN" altLang="en-US"/>
          </a:p>
        </p:txBody>
      </p:sp>
      <p:sp>
        <p:nvSpPr>
          <p:cNvPr id="5" name="灯片编号占位符 4"/>
          <p:cNvSpPr>
            <a:spLocks noGrp="1"/>
          </p:cNvSpPr>
          <p:nvPr>
            <p:ph type="sldNum" sz="quarter" idx="12"/>
          </p:nvPr>
        </p:nvSpPr>
        <p:spPr/>
        <p:txBody>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fld id="{D50D5A1A-BF3D-4B81-BE83-E16DBCD3E9BD}" type="slidenum">
              <a:rPr lang="en-US" altLang="zh-CN">
                <a:latin typeface="Arial" panose="020B0604020202020204" pitchFamily="34" charset="0"/>
              </a:rPr>
              <a:pPr/>
              <a:t>22</a:t>
            </a:fld>
            <a:endParaRPr lang="en-US" altLang="zh-CN">
              <a:latin typeface="Arial" panose="020B0604020202020204" pitchFamily="34" charset="0"/>
            </a:endParaRPr>
          </a:p>
        </p:txBody>
      </p:sp>
      <p:sp>
        <p:nvSpPr>
          <p:cNvPr id="7" name="矩形 6"/>
          <p:cNvSpPr/>
          <p:nvPr/>
        </p:nvSpPr>
        <p:spPr>
          <a:xfrm>
            <a:off x="431800" y="1449388"/>
            <a:ext cx="8135938" cy="1415772"/>
          </a:xfrm>
          <a:prstGeom prst="rect">
            <a:avLst/>
          </a:prstGeom>
        </p:spPr>
        <p:txBody>
          <a:bodyPr>
            <a:spAutoFit/>
          </a:bodyPr>
          <a:lstStyle/>
          <a:p>
            <a:pPr>
              <a:defRPr/>
            </a:pPr>
            <a:r>
              <a:rPr lang="zh-CN" altLang="en-US" sz="2000" b="1" kern="0" dirty="0">
                <a:solidFill>
                  <a:srgbClr val="FF0000"/>
                </a:solidFill>
                <a:latin typeface="+mj-lt"/>
                <a:ea typeface="+mj-ea"/>
                <a:cs typeface="+mj-cs"/>
              </a:rPr>
              <a:t>一</a:t>
            </a:r>
            <a:r>
              <a:rPr lang="zh-CN" altLang="en-US" sz="2000" b="1" kern="0" dirty="0" smtClean="0">
                <a:solidFill>
                  <a:srgbClr val="FF0000"/>
                </a:solidFill>
                <a:latin typeface="+mj-lt"/>
                <a:ea typeface="+mj-ea"/>
                <a:cs typeface="+mj-cs"/>
              </a:rPr>
              <a:t>、第九届“蓝桥杯”</a:t>
            </a:r>
            <a:r>
              <a:rPr lang="zh-CN" altLang="en-US" sz="2000" b="1" kern="0" dirty="0">
                <a:solidFill>
                  <a:srgbClr val="FF0000"/>
                </a:solidFill>
                <a:latin typeface="+mj-lt"/>
                <a:ea typeface="+mj-ea"/>
                <a:cs typeface="+mj-cs"/>
              </a:rPr>
              <a:t>全国软件和信息技术专业人才大赛。大赛官方网 站：</a:t>
            </a:r>
            <a:endParaRPr lang="en-US" altLang="zh-CN" sz="2000" b="1" kern="0" dirty="0">
              <a:solidFill>
                <a:srgbClr val="FF0000"/>
              </a:solidFill>
              <a:latin typeface="+mj-lt"/>
              <a:ea typeface="+mj-ea"/>
              <a:cs typeface="+mj-cs"/>
            </a:endParaRPr>
          </a:p>
          <a:p>
            <a:pPr>
              <a:defRPr/>
            </a:pPr>
            <a:endParaRPr lang="en-US" altLang="zh-CN" dirty="0"/>
          </a:p>
          <a:p>
            <a:pPr>
              <a:defRPr/>
            </a:pPr>
            <a:r>
              <a:rPr lang="en-US" altLang="zh-CN" sz="2800" dirty="0"/>
              <a:t>http://dasai.lanqiao.cn/</a:t>
            </a:r>
            <a:endParaRPr lang="zh-CN" altLang="en-US" sz="28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quarter" idx="10"/>
          </p:nvPr>
        </p:nvSpPr>
        <p:spPr/>
        <p:txBody>
          <a:bodyPr/>
          <a:lstStyle/>
          <a:p>
            <a:pPr>
              <a:defRPr/>
            </a:pPr>
            <a:fld id="{FDE0CBEA-7A3F-4947-A124-CF00C35F5A28}" type="datetime8">
              <a:rPr lang="zh-CN" altLang="en-US" smtClean="0"/>
              <a:pPr>
                <a:defRPr/>
              </a:pPr>
              <a:t>2019年11月30日12时23分</a:t>
            </a:fld>
            <a:endParaRPr lang="zh-CN" altLang="en-US"/>
          </a:p>
        </p:txBody>
      </p:sp>
      <p:sp>
        <p:nvSpPr>
          <p:cNvPr id="5" name="灯片编号占位符 4"/>
          <p:cNvSpPr>
            <a:spLocks noGrp="1"/>
          </p:cNvSpPr>
          <p:nvPr>
            <p:ph type="sldNum" sz="quarter" idx="12"/>
          </p:nvPr>
        </p:nvSpPr>
        <p:spPr/>
        <p:txBody>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fld id="{09C8EEA1-C9D5-4165-BC60-6586136D8F4B}" type="slidenum">
              <a:rPr lang="en-US" altLang="zh-CN">
                <a:latin typeface="Arial" panose="020B0604020202020204" pitchFamily="34" charset="0"/>
              </a:rPr>
              <a:pPr/>
              <a:t>23</a:t>
            </a:fld>
            <a:endParaRPr lang="en-US" altLang="zh-CN">
              <a:latin typeface="Arial" panose="020B0604020202020204" pitchFamily="34" charset="0"/>
            </a:endParaRPr>
          </a:p>
        </p:txBody>
      </p:sp>
      <p:sp>
        <p:nvSpPr>
          <p:cNvPr id="49156" name="标题 1"/>
          <p:cNvSpPr>
            <a:spLocks noGrp="1"/>
          </p:cNvSpPr>
          <p:nvPr>
            <p:ph type="title"/>
          </p:nvPr>
        </p:nvSpPr>
        <p:spPr>
          <a:xfrm>
            <a:off x="503238" y="225425"/>
            <a:ext cx="8208962" cy="1143000"/>
          </a:xfrm>
        </p:spPr>
        <p:txBody>
          <a:bodyPr/>
          <a:lstStyle/>
          <a:p>
            <a:r>
              <a:rPr lang="zh-CN" altLang="en-US" smtClean="0">
                <a:ea typeface="宋体" panose="02010600030101010101" pitchFamily="2" charset="-122"/>
              </a:rPr>
              <a:t>这门课程取得的效果</a:t>
            </a:r>
            <a:r>
              <a:rPr lang="en-US" altLang="zh-CN" smtClean="0">
                <a:ea typeface="宋体" panose="02010600030101010101" pitchFamily="2" charset="-122"/>
              </a:rPr>
              <a:t>【</a:t>
            </a:r>
            <a:r>
              <a:rPr lang="zh-CN" altLang="en-US" smtClean="0">
                <a:ea typeface="宋体" panose="02010600030101010101" pitchFamily="2" charset="-122"/>
              </a:rPr>
              <a:t>成绩</a:t>
            </a:r>
            <a:r>
              <a:rPr lang="en-US" altLang="zh-CN" smtClean="0">
                <a:ea typeface="宋体" panose="02010600030101010101" pitchFamily="2" charset="-122"/>
              </a:rPr>
              <a:t>】</a:t>
            </a:r>
            <a:endParaRPr lang="zh-CN" altLang="en-US" smtClean="0">
              <a:ea typeface="宋体" panose="02010600030101010101" pitchFamily="2" charset="-122"/>
            </a:endParaRPr>
          </a:p>
        </p:txBody>
      </p:sp>
      <p:sp>
        <p:nvSpPr>
          <p:cNvPr id="49157" name="矩形 6"/>
          <p:cNvSpPr>
            <a:spLocks noChangeArrowheads="1"/>
          </p:cNvSpPr>
          <p:nvPr/>
        </p:nvSpPr>
        <p:spPr bwMode="auto">
          <a:xfrm>
            <a:off x="827088" y="1160463"/>
            <a:ext cx="70215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r>
              <a:rPr lang="zh-CN" altLang="en-US" sz="2000" b="1">
                <a:solidFill>
                  <a:srgbClr val="FF0000"/>
                </a:solidFill>
              </a:rPr>
              <a:t>第五届“蓝桥杯”全国软件和信息技术专业人才大赛</a:t>
            </a:r>
          </a:p>
        </p:txBody>
      </p:sp>
      <p:pic>
        <p:nvPicPr>
          <p:cNvPr id="491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700213"/>
            <a:ext cx="7812088" cy="46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quarter" idx="10"/>
          </p:nvPr>
        </p:nvSpPr>
        <p:spPr/>
        <p:txBody>
          <a:bodyPr/>
          <a:lstStyle/>
          <a:p>
            <a:pPr>
              <a:defRPr/>
            </a:pPr>
            <a:fld id="{FDE0CBEA-7A3F-4947-A124-CF00C35F5A28}" type="datetime8">
              <a:rPr lang="zh-CN" altLang="en-US" smtClean="0"/>
              <a:pPr>
                <a:defRPr/>
              </a:pPr>
              <a:t>2019年11月30日12时23分</a:t>
            </a:fld>
            <a:endParaRPr lang="zh-CN" altLang="en-US"/>
          </a:p>
        </p:txBody>
      </p:sp>
      <p:pic>
        <p:nvPicPr>
          <p:cNvPr id="50179" name="Picture 2" descr="H:\lenovo_B\华师大-软件学院的工作\25-学生创新-课题-竞赛\00-已参加的比赛\04-已参加-2014-第五届“蓝桥杯”全国软件和信息技术专业人才大赛\00-2014年-蓝桥杯证书扫描版（最终版）\省赛\13软工\陈炳志.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441325"/>
            <a:ext cx="1711325"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图片 6" descr="H:\lenovo_B\华师大-软件学院的工作\25-学生创新-课题-竞赛\00-已参加的比赛\04-已参加-2014-第五届“蓝桥杯”全国软件和信息技术专业人才大赛\00-2014年-蓝桥杯证书扫描版（最终版）\省赛\13软工\谢鹏源.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6075" y="549275"/>
            <a:ext cx="1692275"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图片 7" descr="H:\lenovo_B\华师大-软件学院的工作\25-学生创新-课题-竞赛\00-已参加的比赛\04-已参加-2014-第五届“蓝桥杯”全国软件和信息技术专业人才大赛\00-2014年-蓝桥杯证书扫描版（最终版）\省赛\13软工\翁玮坚.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5263" y="476250"/>
            <a:ext cx="17653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图片 8" descr="H:\lenovo_B\华师大-软件学院的工作\25-学生创新-课题-竞赛\00-已参加的比赛\04-已参加-2014-第五届“蓝桥杯”全国软件和信息技术专业人才大赛\00-2014年-蓝桥杯证书扫描版（最终版）\省赛\13软工\黄绍锋.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6075" y="3573463"/>
            <a:ext cx="1655763"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图片 9" descr="H:\lenovo_B\华师大-软件学院的工作\25-学生创新-课题-竞赛\00-已参加的比赛\04-已参加-2014-第五届“蓝桥杯”全国软件和信息技术专业人才大赛\00-2014年-蓝桥杯证书扫描版（最终版）\省赛\13软工\陈泽坚.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1388" y="3573463"/>
            <a:ext cx="1728787"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图片 10" descr="H:\lenovo_B\华师大-软件学院的工作\25-学生创新-课题-竞赛\00-已参加的比赛\04-已参加-2014-第五届“蓝桥杯”全国软件和信息技术专业人才大赛\00-2014年-蓝桥杯证书扫描版（最终版）\省赛\13软工\陈泽坚.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1388" y="512763"/>
            <a:ext cx="1728787"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5" name="图片 11" descr="H:\lenovo_B\华师大-软件学院的工作\25-学生创新-课题-竞赛\00-已参加的比赛\04-已参加-2014-第五届“蓝桥杯”全国软件和信息技术专业人才大赛\00-2014年-蓝桥杯证书扫描版（最终版）\省赛\13软工\张粤玲.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08288" y="3573463"/>
            <a:ext cx="169227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6" name="图片 12" descr="H:\lenovo_B\华师大-软件学院的工作\25-学生创新-课题-竞赛\00-已参加的比赛\04-已参加-2014-第五届“蓝桥杯”全国软件和信息技术专业人才大赛\00-2014年-蓝桥杯证书扫描版（最终版）\省赛\13软工\陈春荣.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5650" y="3608388"/>
            <a:ext cx="1763713"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quarter" idx="10"/>
          </p:nvPr>
        </p:nvSpPr>
        <p:spPr/>
        <p:txBody>
          <a:bodyPr/>
          <a:lstStyle/>
          <a:p>
            <a:pPr>
              <a:defRPr/>
            </a:pPr>
            <a:fld id="{FDE0CBEA-7A3F-4947-A124-CF00C35F5A28}" type="datetime8">
              <a:rPr lang="zh-CN" altLang="en-US" smtClean="0"/>
              <a:pPr>
                <a:defRPr/>
              </a:pPr>
              <a:t>2019年11月30日12时23分</a:t>
            </a:fld>
            <a:endParaRPr lang="zh-CN" altLang="en-US"/>
          </a:p>
        </p:txBody>
      </p:sp>
      <p:sp>
        <p:nvSpPr>
          <p:cNvPr id="5" name="灯片编号占位符 4"/>
          <p:cNvSpPr>
            <a:spLocks noGrp="1"/>
          </p:cNvSpPr>
          <p:nvPr>
            <p:ph type="sldNum" sz="quarter" idx="12"/>
          </p:nvPr>
        </p:nvSpPr>
        <p:spPr/>
        <p:txBody>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fld id="{D0870C5C-5FBB-4B8F-A529-B12D185F049B}" type="slidenum">
              <a:rPr lang="en-US" altLang="zh-CN">
                <a:latin typeface="Arial" panose="020B0604020202020204" pitchFamily="34" charset="0"/>
              </a:rPr>
              <a:pPr/>
              <a:t>25</a:t>
            </a:fld>
            <a:endParaRPr lang="en-US" altLang="zh-CN">
              <a:latin typeface="Arial" panose="020B0604020202020204" pitchFamily="34" charset="0"/>
            </a:endParaRPr>
          </a:p>
        </p:txBody>
      </p:sp>
      <p:sp>
        <p:nvSpPr>
          <p:cNvPr id="51204" name="标题 1"/>
          <p:cNvSpPr>
            <a:spLocks noGrp="1"/>
          </p:cNvSpPr>
          <p:nvPr>
            <p:ph type="title"/>
          </p:nvPr>
        </p:nvSpPr>
        <p:spPr>
          <a:xfrm>
            <a:off x="503238" y="225425"/>
            <a:ext cx="7572375" cy="1143000"/>
          </a:xfrm>
        </p:spPr>
        <p:txBody>
          <a:bodyPr/>
          <a:lstStyle/>
          <a:p>
            <a:r>
              <a:rPr lang="zh-CN" altLang="en-US" smtClean="0">
                <a:ea typeface="宋体" panose="02010600030101010101" pitchFamily="2" charset="-122"/>
              </a:rPr>
              <a:t>这门课程的成绩</a:t>
            </a:r>
          </a:p>
        </p:txBody>
      </p:sp>
      <p:pic>
        <p:nvPicPr>
          <p:cNvPr id="5120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8" y="2228850"/>
            <a:ext cx="8201025"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quarter" idx="10"/>
          </p:nvPr>
        </p:nvSpPr>
        <p:spPr/>
        <p:txBody>
          <a:bodyPr/>
          <a:lstStyle/>
          <a:p>
            <a:pPr>
              <a:defRPr/>
            </a:pPr>
            <a:fld id="{FDE0CBEA-7A3F-4947-A124-CF00C35F5A28}" type="datetime8">
              <a:rPr lang="zh-CN" altLang="en-US" smtClean="0"/>
              <a:pPr>
                <a:defRPr/>
              </a:pPr>
              <a:t>2019年11月30日12时23分</a:t>
            </a:fld>
            <a:endParaRPr lang="zh-CN" altLang="en-US"/>
          </a:p>
        </p:txBody>
      </p:sp>
      <p:sp>
        <p:nvSpPr>
          <p:cNvPr id="5" name="灯片编号占位符 4"/>
          <p:cNvSpPr>
            <a:spLocks noGrp="1"/>
          </p:cNvSpPr>
          <p:nvPr>
            <p:ph type="sldNum" sz="quarter" idx="12"/>
          </p:nvPr>
        </p:nvSpPr>
        <p:spPr/>
        <p:txBody>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fld id="{66618EC3-F3DF-482F-ACC6-E27F13C32F95}" type="slidenum">
              <a:rPr lang="en-US" altLang="zh-CN">
                <a:latin typeface="Arial" panose="020B0604020202020204" pitchFamily="34" charset="0"/>
              </a:rPr>
              <a:pPr/>
              <a:t>26</a:t>
            </a:fld>
            <a:endParaRPr lang="en-US" altLang="zh-CN">
              <a:latin typeface="Arial" panose="020B0604020202020204" pitchFamily="34" charset="0"/>
            </a:endParaRPr>
          </a:p>
        </p:txBody>
      </p:sp>
      <p:sp>
        <p:nvSpPr>
          <p:cNvPr id="52228" name="标题 1"/>
          <p:cNvSpPr>
            <a:spLocks noGrp="1"/>
          </p:cNvSpPr>
          <p:nvPr>
            <p:ph type="title"/>
          </p:nvPr>
        </p:nvSpPr>
        <p:spPr>
          <a:xfrm>
            <a:off x="503238" y="225425"/>
            <a:ext cx="7572375" cy="1143000"/>
          </a:xfrm>
        </p:spPr>
        <p:txBody>
          <a:bodyPr/>
          <a:lstStyle/>
          <a:p>
            <a:r>
              <a:rPr lang="zh-CN" altLang="en-US" smtClean="0">
                <a:ea typeface="宋体" panose="02010600030101010101" pitchFamily="2" charset="-122"/>
              </a:rPr>
              <a:t>这门课程的成绩</a:t>
            </a:r>
          </a:p>
        </p:txBody>
      </p:sp>
      <p:pic>
        <p:nvPicPr>
          <p:cNvPr id="52229" name="图片 10" descr="谢鹏源"/>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1713" y="1304925"/>
            <a:ext cx="182245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图片 9" descr="翁玮坚"/>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25" y="1304925"/>
            <a:ext cx="1858963"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图片 8" descr="陈泽坚"/>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1317625"/>
            <a:ext cx="1677987"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图片 7" descr="张粤玲"/>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439400"/>
            <a:ext cx="209550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3" name="Rectangle 5"/>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endParaRPr lang="zh-CN" altLang="en-US"/>
          </a:p>
        </p:txBody>
      </p:sp>
      <p:pic>
        <p:nvPicPr>
          <p:cNvPr id="52234" name="图片 9" descr="H:\lenovo_B\华师大-软件学院的工作\25-学生创新-课题-竞赛\00-已参加的比赛\04-已参加-2014-第五届“蓝桥杯”全国软件和信息技术专业人才大赛\00-2014年-蓝桥杯证书扫描版（最终版）\国赛\13软工\张粤玲.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3938" y="4041775"/>
            <a:ext cx="1731962"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quarter" idx="10"/>
          </p:nvPr>
        </p:nvSpPr>
        <p:spPr/>
        <p:txBody>
          <a:bodyPr/>
          <a:lstStyle/>
          <a:p>
            <a:pPr>
              <a:defRPr/>
            </a:pPr>
            <a:fld id="{FDE0CBEA-7A3F-4947-A124-CF00C35F5A28}" type="datetime8">
              <a:rPr lang="zh-CN" altLang="en-US" smtClean="0"/>
              <a:pPr>
                <a:defRPr/>
              </a:pPr>
              <a:t>2019年11月30日12时23分</a:t>
            </a:fld>
            <a:endParaRPr lang="zh-CN" altLang="en-US"/>
          </a:p>
        </p:txBody>
      </p:sp>
      <p:sp>
        <p:nvSpPr>
          <p:cNvPr id="53251" name="矩形 6"/>
          <p:cNvSpPr>
            <a:spLocks noChangeArrowheads="1"/>
          </p:cNvSpPr>
          <p:nvPr/>
        </p:nvSpPr>
        <p:spPr bwMode="auto">
          <a:xfrm>
            <a:off x="719138" y="404813"/>
            <a:ext cx="70215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r>
              <a:rPr lang="zh-CN" altLang="en-US" sz="2000" b="1">
                <a:solidFill>
                  <a:srgbClr val="FF0000"/>
                </a:solidFill>
              </a:rPr>
              <a:t>第六届“蓝桥杯”全国软件和信息技术专业人才大赛</a:t>
            </a:r>
            <a:r>
              <a:rPr lang="en-US" altLang="zh-CN" sz="2000" b="1">
                <a:solidFill>
                  <a:srgbClr val="FF0000"/>
                </a:solidFill>
              </a:rPr>
              <a:t>---</a:t>
            </a:r>
            <a:r>
              <a:rPr lang="zh-CN" altLang="en-US" sz="2000" b="1" i="1">
                <a:solidFill>
                  <a:srgbClr val="FF0000"/>
                </a:solidFill>
              </a:rPr>
              <a:t>省赛</a:t>
            </a:r>
            <a:endParaRPr lang="zh-CN" altLang="en-US" sz="2000" b="1">
              <a:solidFill>
                <a:srgbClr val="FF0000"/>
              </a:solidFill>
            </a:endParaRPr>
          </a:p>
        </p:txBody>
      </p:sp>
      <p:pic>
        <p:nvPicPr>
          <p:cNvPr id="5325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 y="836613"/>
            <a:ext cx="5002213" cy="558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2838" y="1160463"/>
            <a:ext cx="2038350"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4149725"/>
            <a:ext cx="20161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quarter" idx="10"/>
          </p:nvPr>
        </p:nvSpPr>
        <p:spPr/>
        <p:txBody>
          <a:bodyPr/>
          <a:lstStyle/>
          <a:p>
            <a:pPr>
              <a:defRPr/>
            </a:pPr>
            <a:fld id="{FDE0CBEA-7A3F-4947-A124-CF00C35F5A28}" type="datetime8">
              <a:rPr lang="zh-CN" altLang="en-US" smtClean="0"/>
              <a:pPr>
                <a:defRPr/>
              </a:pPr>
              <a:t>2019年11月30日12时23分</a:t>
            </a:fld>
            <a:endParaRPr lang="zh-CN" altLang="en-US"/>
          </a:p>
        </p:txBody>
      </p:sp>
      <p:pic>
        <p:nvPicPr>
          <p:cNvPr id="542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963" y="211138"/>
            <a:ext cx="699135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13" y="1497013"/>
            <a:ext cx="4038600"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1700" y="1497013"/>
            <a:ext cx="400050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quarter" idx="10"/>
          </p:nvPr>
        </p:nvSpPr>
        <p:spPr/>
        <p:txBody>
          <a:bodyPr/>
          <a:lstStyle/>
          <a:p>
            <a:pPr>
              <a:defRPr/>
            </a:pPr>
            <a:fld id="{FDE0CBEA-7A3F-4947-A124-CF00C35F5A28}" type="datetime8">
              <a:rPr lang="zh-CN" altLang="en-US" smtClean="0"/>
              <a:pPr>
                <a:defRPr/>
              </a:pPr>
              <a:t>2019年11月30日12时23分</a:t>
            </a:fld>
            <a:endParaRPr lang="zh-CN" altLang="en-US"/>
          </a:p>
        </p:txBody>
      </p:sp>
      <p:sp>
        <p:nvSpPr>
          <p:cNvPr id="55299" name="矩形 6"/>
          <p:cNvSpPr>
            <a:spLocks noChangeArrowheads="1"/>
          </p:cNvSpPr>
          <p:nvPr/>
        </p:nvSpPr>
        <p:spPr bwMode="auto">
          <a:xfrm>
            <a:off x="647700" y="152400"/>
            <a:ext cx="7021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r>
              <a:rPr lang="zh-CN" altLang="en-US" sz="2000" b="1">
                <a:solidFill>
                  <a:srgbClr val="FF0000"/>
                </a:solidFill>
              </a:rPr>
              <a:t>第六届“蓝桥杯”全国软件和信息技术专业人才大赛</a:t>
            </a:r>
            <a:r>
              <a:rPr lang="en-US" altLang="zh-CN" sz="2000" b="1">
                <a:solidFill>
                  <a:srgbClr val="FF0000"/>
                </a:solidFill>
              </a:rPr>
              <a:t>---</a:t>
            </a:r>
            <a:r>
              <a:rPr lang="zh-CN" altLang="en-US" sz="2000" b="1" i="1">
                <a:solidFill>
                  <a:srgbClr val="FF0000"/>
                </a:solidFill>
              </a:rPr>
              <a:t>国赛</a:t>
            </a:r>
          </a:p>
        </p:txBody>
      </p:sp>
      <p:pic>
        <p:nvPicPr>
          <p:cNvPr id="5530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584200"/>
            <a:ext cx="8207375" cy="532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655763" y="8620"/>
            <a:ext cx="6096000" cy="1143000"/>
          </a:xfrm>
        </p:spPr>
        <p:txBody>
          <a:bodyPr/>
          <a:lstStyle/>
          <a:p>
            <a:pPr eaLnBrk="1" hangingPunct="1"/>
            <a:r>
              <a:rPr lang="zh-CN" altLang="en-US" dirty="0" smtClean="0">
                <a:ea typeface="宋体" panose="02010600030101010101" pitchFamily="2" charset="-122"/>
              </a:rPr>
              <a:t>关于我们、关于我</a:t>
            </a:r>
          </a:p>
        </p:txBody>
      </p:sp>
      <p:pic>
        <p:nvPicPr>
          <p:cNvPr id="27652" name="图片 8" descr="c:\users\administrator\appdata\roaming\360se6\User Data\temp\b21c8701a18b87d623719333030828381f30fde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699" y="1146752"/>
            <a:ext cx="2427085" cy="241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å¾®ä¿¡å¾ç_201911200928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7404" y="4041068"/>
            <a:ext cx="2718444" cy="21337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å¾®ä¿¡å¾ç_201911252308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0613" y="4046065"/>
            <a:ext cx="3240687" cy="2128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68748" y="1156183"/>
            <a:ext cx="3207408" cy="24168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å¾®ä¿¡å¾ç_20191030æ¾é¢å¹è®­.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2566" y="4046065"/>
            <a:ext cx="2592288" cy="21288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tatics.scnu.edu.cn/pics/ss/2019/1111/1573431745357206.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6145944" y="1156183"/>
            <a:ext cx="2958428" cy="24066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quarter" idx="10"/>
          </p:nvPr>
        </p:nvSpPr>
        <p:spPr/>
        <p:txBody>
          <a:bodyPr/>
          <a:lstStyle/>
          <a:p>
            <a:pPr>
              <a:defRPr/>
            </a:pPr>
            <a:fld id="{FDE0CBEA-7A3F-4947-A124-CF00C35F5A28}" type="datetime8">
              <a:rPr lang="zh-CN" altLang="en-US" smtClean="0"/>
              <a:pPr>
                <a:defRPr/>
              </a:pPr>
              <a:t>2019年11月30日12时23分</a:t>
            </a:fld>
            <a:endParaRPr lang="zh-CN" altLang="en-US"/>
          </a:p>
        </p:txBody>
      </p:sp>
      <p:pic>
        <p:nvPicPr>
          <p:cNvPr id="2" name="图片 1"/>
          <p:cNvPicPr>
            <a:picLocks noChangeAspect="1"/>
          </p:cNvPicPr>
          <p:nvPr/>
        </p:nvPicPr>
        <p:blipFill>
          <a:blip r:embed="rId2"/>
          <a:stretch>
            <a:fillRect/>
          </a:stretch>
        </p:blipFill>
        <p:spPr>
          <a:xfrm>
            <a:off x="431540" y="116632"/>
            <a:ext cx="8135485" cy="1066949"/>
          </a:xfrm>
          <a:prstGeom prst="rect">
            <a:avLst/>
          </a:prstGeom>
        </p:spPr>
      </p:pic>
      <p:pic>
        <p:nvPicPr>
          <p:cNvPr id="3" name="图片 2"/>
          <p:cNvPicPr>
            <a:picLocks noChangeAspect="1"/>
          </p:cNvPicPr>
          <p:nvPr/>
        </p:nvPicPr>
        <p:blipFill>
          <a:blip r:embed="rId3"/>
          <a:stretch>
            <a:fillRect/>
          </a:stretch>
        </p:blipFill>
        <p:spPr>
          <a:xfrm>
            <a:off x="971600" y="1351850"/>
            <a:ext cx="7259063" cy="1648055"/>
          </a:xfrm>
          <a:prstGeom prst="rect">
            <a:avLst/>
          </a:prstGeom>
        </p:spPr>
      </p:pic>
      <p:pic>
        <p:nvPicPr>
          <p:cNvPr id="5" name="图片 4"/>
          <p:cNvPicPr>
            <a:picLocks noChangeAspect="1"/>
          </p:cNvPicPr>
          <p:nvPr/>
        </p:nvPicPr>
        <p:blipFill>
          <a:blip r:embed="rId4"/>
          <a:stretch>
            <a:fillRect/>
          </a:stretch>
        </p:blipFill>
        <p:spPr>
          <a:xfrm>
            <a:off x="981126" y="3298424"/>
            <a:ext cx="7249537" cy="2534004"/>
          </a:xfrm>
          <a:prstGeom prst="rect">
            <a:avLst/>
          </a:prstGeom>
        </p:spPr>
      </p:pic>
    </p:spTree>
    <p:extLst>
      <p:ext uri="{BB962C8B-B14F-4D97-AF65-F5344CB8AC3E}">
        <p14:creationId xmlns:p14="http://schemas.microsoft.com/office/powerpoint/2010/main" val="11439421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sp>
        <p:nvSpPr>
          <p:cNvPr id="4" name="日期占位符 3"/>
          <p:cNvSpPr>
            <a:spLocks noGrp="1"/>
          </p:cNvSpPr>
          <p:nvPr>
            <p:ph type="dt" sz="half" idx="10"/>
          </p:nvPr>
        </p:nvSpPr>
        <p:spPr/>
        <p:txBody>
          <a:bodyPr/>
          <a:lstStyle/>
          <a:p>
            <a:pPr>
              <a:defRPr/>
            </a:pPr>
            <a:fld id="{C1F13568-25AF-45C0-9ED4-CA51A913FF3B}" type="datetime8">
              <a:rPr lang="zh-CN" altLang="en-US" smtClean="0"/>
              <a:pPr>
                <a:defRPr/>
              </a:pPr>
              <a:t>2019年11月30日12时23分</a:t>
            </a:fld>
            <a:endParaRPr lang="zh-CN" altLang="en-US"/>
          </a:p>
        </p:txBody>
      </p:sp>
      <p:sp>
        <p:nvSpPr>
          <p:cNvPr id="5" name="灯片编号占位符 4"/>
          <p:cNvSpPr>
            <a:spLocks noGrp="1"/>
          </p:cNvSpPr>
          <p:nvPr>
            <p:ph type="sldNum" sz="quarter" idx="12"/>
          </p:nvPr>
        </p:nvSpPr>
        <p:spPr/>
        <p:txBody>
          <a:bodyPr/>
          <a:lstStyle/>
          <a:p>
            <a:fld id="{48B43FF6-211F-4CFC-9C4B-BF8655959774}" type="slidenum">
              <a:rPr lang="en-US" altLang="zh-CN" smtClean="0"/>
              <a:pPr/>
              <a:t>31</a:t>
            </a:fld>
            <a:endParaRPr lang="en-US" altLang="zh-CN"/>
          </a:p>
        </p:txBody>
      </p:sp>
      <p:pic>
        <p:nvPicPr>
          <p:cNvPr id="6" name="图片 5"/>
          <p:cNvPicPr>
            <a:picLocks noChangeAspect="1"/>
          </p:cNvPicPr>
          <p:nvPr/>
        </p:nvPicPr>
        <p:blipFill>
          <a:blip r:embed="rId2"/>
          <a:stretch>
            <a:fillRect/>
          </a:stretch>
        </p:blipFill>
        <p:spPr>
          <a:xfrm>
            <a:off x="971600" y="1052736"/>
            <a:ext cx="7287642" cy="3496163"/>
          </a:xfrm>
          <a:prstGeom prst="rect">
            <a:avLst/>
          </a:prstGeom>
        </p:spPr>
      </p:pic>
    </p:spTree>
    <p:extLst>
      <p:ext uri="{BB962C8B-B14F-4D97-AF65-F5344CB8AC3E}">
        <p14:creationId xmlns:p14="http://schemas.microsoft.com/office/powerpoint/2010/main" val="17875543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sp>
        <p:nvSpPr>
          <p:cNvPr id="4" name="日期占位符 3"/>
          <p:cNvSpPr>
            <a:spLocks noGrp="1"/>
          </p:cNvSpPr>
          <p:nvPr>
            <p:ph type="dt" sz="half" idx="10"/>
          </p:nvPr>
        </p:nvSpPr>
        <p:spPr/>
        <p:txBody>
          <a:bodyPr/>
          <a:lstStyle/>
          <a:p>
            <a:pPr>
              <a:defRPr/>
            </a:pPr>
            <a:fld id="{C1F13568-25AF-45C0-9ED4-CA51A913FF3B}" type="datetime8">
              <a:rPr lang="zh-CN" altLang="en-US" smtClean="0"/>
              <a:pPr>
                <a:defRPr/>
              </a:pPr>
              <a:t>2019年11月30日12时23分</a:t>
            </a:fld>
            <a:endParaRPr lang="zh-CN" altLang="en-US"/>
          </a:p>
        </p:txBody>
      </p:sp>
      <p:sp>
        <p:nvSpPr>
          <p:cNvPr id="5" name="灯片编号占位符 4"/>
          <p:cNvSpPr>
            <a:spLocks noGrp="1"/>
          </p:cNvSpPr>
          <p:nvPr>
            <p:ph type="sldNum" sz="quarter" idx="12"/>
          </p:nvPr>
        </p:nvSpPr>
        <p:spPr/>
        <p:txBody>
          <a:bodyPr/>
          <a:lstStyle/>
          <a:p>
            <a:fld id="{48B43FF6-211F-4CFC-9C4B-BF8655959774}" type="slidenum">
              <a:rPr lang="en-US" altLang="zh-CN" smtClean="0"/>
              <a:pPr/>
              <a:t>32</a:t>
            </a:fld>
            <a:endParaRPr lang="en-US" altLang="zh-CN"/>
          </a:p>
        </p:txBody>
      </p:sp>
      <p:pic>
        <p:nvPicPr>
          <p:cNvPr id="6" name="图片 5"/>
          <p:cNvPicPr>
            <a:picLocks noChangeAspect="1"/>
          </p:cNvPicPr>
          <p:nvPr/>
        </p:nvPicPr>
        <p:blipFill>
          <a:blip r:embed="rId2"/>
          <a:stretch>
            <a:fillRect/>
          </a:stretch>
        </p:blipFill>
        <p:spPr>
          <a:xfrm>
            <a:off x="107504" y="152636"/>
            <a:ext cx="2736146" cy="3816424"/>
          </a:xfrm>
          <a:prstGeom prst="rect">
            <a:avLst/>
          </a:prstGeom>
        </p:spPr>
      </p:pic>
      <p:pic>
        <p:nvPicPr>
          <p:cNvPr id="7" name="图片 6"/>
          <p:cNvPicPr>
            <a:picLocks noChangeAspect="1"/>
          </p:cNvPicPr>
          <p:nvPr/>
        </p:nvPicPr>
        <p:blipFill>
          <a:blip r:embed="rId3"/>
          <a:stretch>
            <a:fillRect/>
          </a:stretch>
        </p:blipFill>
        <p:spPr>
          <a:xfrm>
            <a:off x="2915816" y="1181100"/>
            <a:ext cx="2844316" cy="4091582"/>
          </a:xfrm>
          <a:prstGeom prst="rect">
            <a:avLst/>
          </a:prstGeom>
        </p:spPr>
      </p:pic>
      <p:pic>
        <p:nvPicPr>
          <p:cNvPr id="8" name="图片 7"/>
          <p:cNvPicPr>
            <a:picLocks noChangeAspect="1"/>
          </p:cNvPicPr>
          <p:nvPr/>
        </p:nvPicPr>
        <p:blipFill>
          <a:blip r:embed="rId4"/>
          <a:stretch>
            <a:fillRect/>
          </a:stretch>
        </p:blipFill>
        <p:spPr>
          <a:xfrm>
            <a:off x="5867400" y="1752601"/>
            <a:ext cx="3183215" cy="4629150"/>
          </a:xfrm>
          <a:prstGeom prst="rect">
            <a:avLst/>
          </a:prstGeom>
        </p:spPr>
      </p:pic>
    </p:spTree>
    <p:extLst>
      <p:ext uri="{BB962C8B-B14F-4D97-AF65-F5344CB8AC3E}">
        <p14:creationId xmlns:p14="http://schemas.microsoft.com/office/powerpoint/2010/main" val="5833920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标题 1"/>
          <p:cNvSpPr>
            <a:spLocks noGrp="1"/>
          </p:cNvSpPr>
          <p:nvPr>
            <p:ph type="title"/>
          </p:nvPr>
        </p:nvSpPr>
        <p:spPr>
          <a:xfrm>
            <a:off x="684213" y="152400"/>
            <a:ext cx="8015287" cy="2243138"/>
          </a:xfrm>
        </p:spPr>
        <p:txBody>
          <a:bodyPr/>
          <a:lstStyle/>
          <a:p>
            <a:pPr>
              <a:lnSpc>
                <a:spcPct val="200000"/>
              </a:lnSpc>
            </a:pPr>
            <a:r>
              <a:rPr lang="zh-CN" altLang="en-US" sz="2000" b="1" smtClean="0">
                <a:solidFill>
                  <a:srgbClr val="FF0000"/>
                </a:solidFill>
                <a:ea typeface="宋体" panose="02010600030101010101" pitchFamily="2" charset="-122"/>
              </a:rPr>
              <a:t>学校新闻头条：</a:t>
            </a:r>
            <a:r>
              <a:rPr lang="en-US" altLang="zh-CN" sz="2000" b="1" smtClean="0">
                <a:solidFill>
                  <a:srgbClr val="FF0000"/>
                </a:solidFill>
                <a:ea typeface="宋体" panose="02010600030101010101" pitchFamily="2" charset="-122"/>
              </a:rPr>
              <a:t/>
            </a:r>
            <a:br>
              <a:rPr lang="en-US" altLang="zh-CN" sz="2000" b="1" smtClean="0">
                <a:solidFill>
                  <a:srgbClr val="FF0000"/>
                </a:solidFill>
                <a:ea typeface="宋体" panose="02010600030101010101" pitchFamily="2" charset="-122"/>
              </a:rPr>
            </a:br>
            <a:r>
              <a:rPr lang="en-US" altLang="zh-CN" sz="2000" b="1" smtClean="0">
                <a:solidFill>
                  <a:srgbClr val="FF0000"/>
                </a:solidFill>
                <a:ea typeface="宋体" panose="02010600030101010101" pitchFamily="2" charset="-122"/>
              </a:rPr>
              <a:t>     </a:t>
            </a:r>
            <a:r>
              <a:rPr lang="zh-CN" altLang="en-US" sz="2000" b="1" smtClean="0">
                <a:solidFill>
                  <a:srgbClr val="FF0000"/>
                </a:solidFill>
                <a:ea typeface="宋体" panose="02010600030101010101" pitchFamily="2" charset="-122"/>
              </a:rPr>
              <a:t>华师学子在第六届全国软件大赛中获佳绩：</a:t>
            </a:r>
            <a:r>
              <a:rPr lang="en-US" altLang="zh-CN" sz="2000" smtClean="0">
                <a:solidFill>
                  <a:srgbClr val="FF0000"/>
                </a:solidFill>
                <a:ea typeface="宋体" panose="02010600030101010101" pitchFamily="2" charset="-122"/>
              </a:rPr>
              <a:t/>
            </a:r>
            <a:br>
              <a:rPr lang="en-US" altLang="zh-CN" sz="2000" smtClean="0">
                <a:solidFill>
                  <a:srgbClr val="FF0000"/>
                </a:solidFill>
                <a:ea typeface="宋体" panose="02010600030101010101" pitchFamily="2" charset="-122"/>
              </a:rPr>
            </a:br>
            <a:r>
              <a:rPr lang="en-US" altLang="zh-CN" sz="2000" smtClean="0">
                <a:solidFill>
                  <a:srgbClr val="FF0000"/>
                </a:solidFill>
                <a:ea typeface="宋体" panose="02010600030101010101" pitchFamily="2" charset="-122"/>
              </a:rPr>
              <a:t>          </a:t>
            </a:r>
            <a:r>
              <a:rPr lang="en-US" altLang="zh-CN" sz="2000" smtClean="0">
                <a:solidFill>
                  <a:srgbClr val="FF0000"/>
                </a:solidFill>
                <a:ea typeface="宋体" panose="02010600030101010101" pitchFamily="2" charset="-122"/>
                <a:hlinkClick r:id="rId2"/>
              </a:rPr>
              <a:t>http://news.scnu.edu.cn/?p=6649</a:t>
            </a:r>
            <a:endParaRPr lang="zh-CN" altLang="en-US" sz="2000" smtClean="0">
              <a:solidFill>
                <a:srgbClr val="FF0000"/>
              </a:solidFill>
              <a:ea typeface="宋体" panose="02010600030101010101" pitchFamily="2" charset="-122"/>
            </a:endParaRPr>
          </a:p>
        </p:txBody>
      </p:sp>
      <p:sp>
        <p:nvSpPr>
          <p:cNvPr id="4" name="日期占位符 3"/>
          <p:cNvSpPr>
            <a:spLocks noGrp="1"/>
          </p:cNvSpPr>
          <p:nvPr>
            <p:ph type="dt" sz="quarter" idx="10"/>
          </p:nvPr>
        </p:nvSpPr>
        <p:spPr/>
        <p:txBody>
          <a:bodyPr/>
          <a:lstStyle/>
          <a:p>
            <a:pPr>
              <a:defRPr/>
            </a:pPr>
            <a:fld id="{FDE0CBEA-7A3F-4947-A124-CF00C35F5A28}" type="datetime8">
              <a:rPr lang="zh-CN" altLang="en-US" smtClean="0"/>
              <a:pPr>
                <a:defRPr/>
              </a:pPr>
              <a:t>2019年11月30日12时23分</a:t>
            </a:fld>
            <a:endParaRPr lang="zh-CN" altLang="en-US"/>
          </a:p>
        </p:txBody>
      </p:sp>
      <p:sp>
        <p:nvSpPr>
          <p:cNvPr id="5" name="灯片编号占位符 4"/>
          <p:cNvSpPr>
            <a:spLocks noGrp="1"/>
          </p:cNvSpPr>
          <p:nvPr>
            <p:ph type="sldNum" sz="quarter" idx="12"/>
          </p:nvPr>
        </p:nvSpPr>
        <p:spPr/>
        <p:txBody>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fld id="{9F813147-E55B-470E-A0C1-AA94EBA89025}" type="slidenum">
              <a:rPr lang="en-US" altLang="zh-CN">
                <a:latin typeface="Arial" panose="020B0604020202020204" pitchFamily="34" charset="0"/>
              </a:rPr>
              <a:pPr/>
              <a:t>33</a:t>
            </a:fld>
            <a:endParaRPr lang="en-US" altLang="zh-CN">
              <a:latin typeface="Arial" panose="020B0604020202020204" pitchFamily="34" charset="0"/>
            </a:endParaRPr>
          </a:p>
        </p:txBody>
      </p:sp>
      <p:pic>
        <p:nvPicPr>
          <p:cNvPr id="56325" name="Picture 6" descr="C:\Users\Administrator\Desktop\201507071102_1_jp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425" y="2241550"/>
            <a:ext cx="5567363"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quarter" idx="10"/>
          </p:nvPr>
        </p:nvSpPr>
        <p:spPr/>
        <p:txBody>
          <a:bodyPr/>
          <a:lstStyle/>
          <a:p>
            <a:pPr>
              <a:defRPr/>
            </a:pPr>
            <a:fld id="{6AE391AE-B0A6-4EA5-B621-99BDF885E418}" type="datetime8">
              <a:rPr lang="zh-CN" altLang="en-US" smtClean="0"/>
              <a:pPr>
                <a:defRPr/>
              </a:pPr>
              <a:t>2019年11月30日12时23分</a:t>
            </a:fld>
            <a:endParaRPr lang="zh-CN" altLang="en-US"/>
          </a:p>
        </p:txBody>
      </p:sp>
      <p:pic>
        <p:nvPicPr>
          <p:cNvPr id="573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 y="368300"/>
            <a:ext cx="190817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160463"/>
            <a:ext cx="7164388"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zh-CN" altLang="en-US" dirty="0"/>
          </a:p>
        </p:txBody>
      </p:sp>
      <p:sp>
        <p:nvSpPr>
          <p:cNvPr id="4" name="日期占位符 3"/>
          <p:cNvSpPr>
            <a:spLocks noGrp="1"/>
          </p:cNvSpPr>
          <p:nvPr>
            <p:ph type="dt" sz="half" idx="10"/>
          </p:nvPr>
        </p:nvSpPr>
        <p:spPr/>
        <p:txBody>
          <a:bodyPr/>
          <a:lstStyle/>
          <a:p>
            <a:pPr>
              <a:defRPr/>
            </a:pPr>
            <a:fld id="{C1F13568-25AF-45C0-9ED4-CA51A913FF3B}" type="datetime8">
              <a:rPr lang="zh-CN" altLang="en-US" smtClean="0"/>
              <a:pPr>
                <a:defRPr/>
              </a:pPr>
              <a:t>2019年11月30日12时23分</a:t>
            </a:fld>
            <a:endParaRPr lang="zh-CN" altLang="en-US"/>
          </a:p>
        </p:txBody>
      </p:sp>
      <p:sp>
        <p:nvSpPr>
          <p:cNvPr id="5" name="灯片编号占位符 4"/>
          <p:cNvSpPr>
            <a:spLocks noGrp="1"/>
          </p:cNvSpPr>
          <p:nvPr>
            <p:ph type="sldNum" sz="quarter" idx="12"/>
          </p:nvPr>
        </p:nvSpPr>
        <p:spPr/>
        <p:txBody>
          <a:bodyPr/>
          <a:lstStyle/>
          <a:p>
            <a:fld id="{48B43FF6-211F-4CFC-9C4B-BF8655959774}" type="slidenum">
              <a:rPr lang="en-US" altLang="zh-CN" smtClean="0"/>
              <a:pPr/>
              <a:t>35</a:t>
            </a:fld>
            <a:endParaRPr lang="en-US" altLang="zh-CN"/>
          </a:p>
        </p:txBody>
      </p:sp>
      <p:sp>
        <p:nvSpPr>
          <p:cNvPr id="6" name="矩形 5"/>
          <p:cNvSpPr/>
          <p:nvPr/>
        </p:nvSpPr>
        <p:spPr>
          <a:xfrm>
            <a:off x="719572" y="1429650"/>
            <a:ext cx="6447086" cy="523220"/>
          </a:xfrm>
          <a:prstGeom prst="rect">
            <a:avLst/>
          </a:prstGeom>
        </p:spPr>
        <p:txBody>
          <a:bodyPr wrap="none">
            <a:spAutoFit/>
          </a:bodyPr>
          <a:lstStyle/>
          <a:p>
            <a:r>
              <a:rPr lang="zh-CN" altLang="en-US" sz="2800" dirty="0">
                <a:solidFill>
                  <a:srgbClr val="FF3300"/>
                </a:solidFill>
              </a:rPr>
              <a:t>http://ss.scnu.edu.cn/a/20180411/1276.html</a:t>
            </a:r>
          </a:p>
        </p:txBody>
      </p:sp>
      <p:sp>
        <p:nvSpPr>
          <p:cNvPr id="7" name="矩形 6"/>
          <p:cNvSpPr/>
          <p:nvPr/>
        </p:nvSpPr>
        <p:spPr>
          <a:xfrm>
            <a:off x="533400" y="381000"/>
            <a:ext cx="7747012" cy="954107"/>
          </a:xfrm>
          <a:prstGeom prst="rect">
            <a:avLst/>
          </a:prstGeom>
        </p:spPr>
        <p:txBody>
          <a:bodyPr wrap="square">
            <a:spAutoFit/>
          </a:bodyPr>
          <a:lstStyle/>
          <a:p>
            <a:r>
              <a:rPr lang="zh-CN" altLang="en-US" sz="2800" b="1" dirty="0">
                <a:solidFill>
                  <a:srgbClr val="FF3300"/>
                </a:solidFill>
              </a:rPr>
              <a:t>我院学生在第九届蓝桥杯全国软件大赛省赛中喜获佳绩</a:t>
            </a:r>
            <a:endParaRPr lang="zh-CN" altLang="en-US" sz="2800" dirty="0">
              <a:solidFill>
                <a:srgbClr val="FF3300"/>
              </a:solidFill>
            </a:endParaRPr>
          </a:p>
        </p:txBody>
      </p:sp>
      <p:pic>
        <p:nvPicPr>
          <p:cNvPr id="8" name="图片 7"/>
          <p:cNvPicPr>
            <a:picLocks noChangeAspect="1"/>
          </p:cNvPicPr>
          <p:nvPr/>
        </p:nvPicPr>
        <p:blipFill>
          <a:blip r:embed="rId2"/>
          <a:stretch>
            <a:fillRect/>
          </a:stretch>
        </p:blipFill>
        <p:spPr>
          <a:xfrm>
            <a:off x="531067" y="2102924"/>
            <a:ext cx="8001373" cy="4313008"/>
          </a:xfrm>
          <a:prstGeom prst="rect">
            <a:avLst/>
          </a:prstGeom>
        </p:spPr>
      </p:pic>
    </p:spTree>
    <p:extLst>
      <p:ext uri="{BB962C8B-B14F-4D97-AF65-F5344CB8AC3E}">
        <p14:creationId xmlns:p14="http://schemas.microsoft.com/office/powerpoint/2010/main" val="32799129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quarter" idx="10"/>
          </p:nvPr>
        </p:nvSpPr>
        <p:spPr/>
        <p:txBody>
          <a:bodyPr/>
          <a:lstStyle/>
          <a:p>
            <a:pPr>
              <a:defRPr/>
            </a:pPr>
            <a:fld id="{6AE391AE-B0A6-4EA5-B621-99BDF885E418}" type="datetime8">
              <a:rPr lang="zh-CN" altLang="en-US" smtClean="0"/>
              <a:pPr>
                <a:defRPr/>
              </a:pPr>
              <a:t>2019年11月30日12时23分</a:t>
            </a:fld>
            <a:endParaRPr lang="zh-CN" altLang="en-US"/>
          </a:p>
        </p:txBody>
      </p:sp>
      <p:pic>
        <p:nvPicPr>
          <p:cNvPr id="583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368300"/>
            <a:ext cx="190817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 y="1341438"/>
            <a:ext cx="3671888"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1328738"/>
            <a:ext cx="3678237"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标题 1"/>
          <p:cNvSpPr>
            <a:spLocks noGrp="1"/>
          </p:cNvSpPr>
          <p:nvPr>
            <p:ph type="title"/>
          </p:nvPr>
        </p:nvSpPr>
        <p:spPr>
          <a:xfrm>
            <a:off x="539552" y="772274"/>
            <a:ext cx="8137525" cy="3311525"/>
          </a:xfrm>
        </p:spPr>
        <p:txBody>
          <a:bodyPr/>
          <a:lstStyle/>
          <a:p>
            <a:pPr>
              <a:lnSpc>
                <a:spcPct val="150000"/>
              </a:lnSpc>
            </a:pPr>
            <a:r>
              <a:rPr lang="en-US" altLang="zh-CN" sz="2400" dirty="0" smtClean="0">
                <a:solidFill>
                  <a:srgbClr val="FFFF00"/>
                </a:solidFill>
                <a:ea typeface="宋体" panose="02010600030101010101" pitchFamily="2" charset="-122"/>
              </a:rPr>
              <a:t>2013</a:t>
            </a:r>
            <a:r>
              <a:rPr lang="zh-CN" altLang="en-US" sz="2400" dirty="0" smtClean="0">
                <a:solidFill>
                  <a:srgbClr val="FFFF00"/>
                </a:solidFill>
                <a:ea typeface="宋体" panose="02010600030101010101" pitchFamily="2" charset="-122"/>
              </a:rPr>
              <a:t>级软工的学子</a:t>
            </a:r>
            <a:r>
              <a:rPr lang="en-US" altLang="zh-CN" sz="2400" dirty="0" smtClean="0">
                <a:solidFill>
                  <a:srgbClr val="FFFF00"/>
                </a:solidFill>
                <a:ea typeface="宋体" panose="02010600030101010101" pitchFamily="2" charset="-122"/>
              </a:rPr>
              <a:t/>
            </a:r>
            <a:br>
              <a:rPr lang="en-US" altLang="zh-CN" sz="2400" dirty="0" smtClean="0">
                <a:solidFill>
                  <a:srgbClr val="FFFF00"/>
                </a:solidFill>
                <a:ea typeface="宋体" panose="02010600030101010101" pitchFamily="2" charset="-122"/>
              </a:rPr>
            </a:br>
            <a:r>
              <a:rPr lang="en-US" altLang="zh-CN" sz="2400" dirty="0" smtClean="0">
                <a:solidFill>
                  <a:srgbClr val="FFFF00"/>
                </a:solidFill>
                <a:ea typeface="宋体" panose="02010600030101010101" pitchFamily="2" charset="-122"/>
              </a:rPr>
              <a:t>2014</a:t>
            </a:r>
            <a:r>
              <a:rPr lang="zh-CN" altLang="en-US" sz="2400" dirty="0" smtClean="0">
                <a:solidFill>
                  <a:srgbClr val="FFFF00"/>
                </a:solidFill>
                <a:ea typeface="宋体" panose="02010600030101010101" pitchFamily="2" charset="-122"/>
              </a:rPr>
              <a:t>级软工的学子</a:t>
            </a:r>
            <a:r>
              <a:rPr lang="en-US" altLang="zh-CN" sz="2400" dirty="0">
                <a:solidFill>
                  <a:srgbClr val="FFFF00"/>
                </a:solidFill>
                <a:ea typeface="宋体" panose="02010600030101010101" pitchFamily="2" charset="-122"/>
              </a:rPr>
              <a:t/>
            </a:r>
            <a:br>
              <a:rPr lang="en-US" altLang="zh-CN" sz="2400" dirty="0">
                <a:solidFill>
                  <a:srgbClr val="FFFF00"/>
                </a:solidFill>
                <a:ea typeface="宋体" panose="02010600030101010101" pitchFamily="2" charset="-122"/>
              </a:rPr>
            </a:br>
            <a:r>
              <a:rPr lang="en-US" altLang="zh-CN" sz="2400" dirty="0" smtClean="0">
                <a:solidFill>
                  <a:srgbClr val="FFFF00"/>
                </a:solidFill>
                <a:ea typeface="宋体" panose="02010600030101010101" pitchFamily="2" charset="-122"/>
              </a:rPr>
              <a:t>2015</a:t>
            </a:r>
            <a:r>
              <a:rPr lang="zh-CN" altLang="en-US" sz="2400" dirty="0" smtClean="0">
                <a:solidFill>
                  <a:srgbClr val="FFFF00"/>
                </a:solidFill>
                <a:ea typeface="宋体" panose="02010600030101010101" pitchFamily="2" charset="-122"/>
              </a:rPr>
              <a:t>级</a:t>
            </a:r>
            <a:r>
              <a:rPr lang="zh-CN" altLang="en-US" sz="2400" dirty="0">
                <a:solidFill>
                  <a:srgbClr val="FFFF00"/>
                </a:solidFill>
                <a:ea typeface="宋体" panose="02010600030101010101" pitchFamily="2" charset="-122"/>
              </a:rPr>
              <a:t>软工的学子</a:t>
            </a:r>
            <a:r>
              <a:rPr lang="en-US" altLang="zh-CN" sz="2400" dirty="0">
                <a:solidFill>
                  <a:srgbClr val="FFFF00"/>
                </a:solidFill>
                <a:ea typeface="宋体" panose="02010600030101010101" pitchFamily="2" charset="-122"/>
              </a:rPr>
              <a:t/>
            </a:r>
            <a:br>
              <a:rPr lang="en-US" altLang="zh-CN" sz="2400" dirty="0">
                <a:solidFill>
                  <a:srgbClr val="FFFF00"/>
                </a:solidFill>
                <a:ea typeface="宋体" panose="02010600030101010101" pitchFamily="2" charset="-122"/>
              </a:rPr>
            </a:br>
            <a:r>
              <a:rPr lang="en-US" altLang="zh-CN" sz="2400" dirty="0" smtClean="0">
                <a:solidFill>
                  <a:srgbClr val="FFFF00"/>
                </a:solidFill>
                <a:ea typeface="宋体" panose="02010600030101010101" pitchFamily="2" charset="-122"/>
              </a:rPr>
              <a:t>2016</a:t>
            </a:r>
            <a:r>
              <a:rPr lang="zh-CN" altLang="en-US" sz="2400" dirty="0" smtClean="0">
                <a:solidFill>
                  <a:srgbClr val="FFFF00"/>
                </a:solidFill>
                <a:ea typeface="宋体" panose="02010600030101010101" pitchFamily="2" charset="-122"/>
              </a:rPr>
              <a:t>级</a:t>
            </a:r>
            <a:r>
              <a:rPr lang="zh-CN" altLang="en-US" sz="2400" dirty="0">
                <a:solidFill>
                  <a:srgbClr val="FFFF00"/>
                </a:solidFill>
                <a:ea typeface="宋体" panose="02010600030101010101" pitchFamily="2" charset="-122"/>
              </a:rPr>
              <a:t>软工的</a:t>
            </a:r>
            <a:r>
              <a:rPr lang="zh-CN" altLang="en-US" sz="2400" dirty="0" smtClean="0">
                <a:solidFill>
                  <a:srgbClr val="FFFF00"/>
                </a:solidFill>
                <a:ea typeface="宋体" panose="02010600030101010101" pitchFamily="2" charset="-122"/>
              </a:rPr>
              <a:t>学子</a:t>
            </a:r>
            <a:r>
              <a:rPr lang="en-US" altLang="zh-CN" sz="2400" dirty="0">
                <a:solidFill>
                  <a:srgbClr val="FFFF00"/>
                </a:solidFill>
                <a:ea typeface="宋体" panose="02010600030101010101" pitchFamily="2" charset="-122"/>
              </a:rPr>
              <a:t/>
            </a:r>
            <a:br>
              <a:rPr lang="en-US" altLang="zh-CN" sz="2400" dirty="0">
                <a:solidFill>
                  <a:srgbClr val="FFFF00"/>
                </a:solidFill>
                <a:ea typeface="宋体" panose="02010600030101010101" pitchFamily="2" charset="-122"/>
              </a:rPr>
            </a:br>
            <a:r>
              <a:rPr lang="en-US" altLang="zh-CN" sz="2400" dirty="0" smtClean="0">
                <a:solidFill>
                  <a:srgbClr val="FFFF00"/>
                </a:solidFill>
                <a:ea typeface="宋体" panose="02010600030101010101" pitchFamily="2" charset="-122"/>
              </a:rPr>
              <a:t>2017</a:t>
            </a:r>
            <a:r>
              <a:rPr lang="zh-CN" altLang="en-US" sz="2400" dirty="0" smtClean="0">
                <a:solidFill>
                  <a:srgbClr val="FFFF00"/>
                </a:solidFill>
                <a:ea typeface="宋体" panose="02010600030101010101" pitchFamily="2" charset="-122"/>
              </a:rPr>
              <a:t>级</a:t>
            </a:r>
            <a:r>
              <a:rPr lang="zh-CN" altLang="en-US" sz="2400" dirty="0">
                <a:solidFill>
                  <a:srgbClr val="FFFF00"/>
                </a:solidFill>
                <a:ea typeface="宋体" panose="02010600030101010101" pitchFamily="2" charset="-122"/>
              </a:rPr>
              <a:t>软工的</a:t>
            </a:r>
            <a:r>
              <a:rPr lang="zh-CN" altLang="en-US" sz="2400" dirty="0" smtClean="0">
                <a:solidFill>
                  <a:srgbClr val="FFFF00"/>
                </a:solidFill>
                <a:ea typeface="宋体" panose="02010600030101010101" pitchFamily="2" charset="-122"/>
              </a:rPr>
              <a:t>学子</a:t>
            </a:r>
            <a:r>
              <a:rPr lang="en-US" altLang="zh-CN" sz="2400" dirty="0" smtClean="0">
                <a:solidFill>
                  <a:srgbClr val="FFFF00"/>
                </a:solidFill>
                <a:ea typeface="宋体" panose="02010600030101010101" pitchFamily="2" charset="-122"/>
              </a:rPr>
              <a:t/>
            </a:r>
            <a:br>
              <a:rPr lang="en-US" altLang="zh-CN" sz="2400" dirty="0" smtClean="0">
                <a:solidFill>
                  <a:srgbClr val="FFFF00"/>
                </a:solidFill>
                <a:ea typeface="宋体" panose="02010600030101010101" pitchFamily="2" charset="-122"/>
              </a:rPr>
            </a:br>
            <a:r>
              <a:rPr lang="en-US" altLang="zh-CN" sz="2400" dirty="0" smtClean="0">
                <a:solidFill>
                  <a:srgbClr val="FFFF00"/>
                </a:solidFill>
                <a:ea typeface="宋体" panose="02010600030101010101" pitchFamily="2" charset="-122"/>
              </a:rPr>
              <a:t>       </a:t>
            </a:r>
            <a:r>
              <a:rPr lang="zh-CN" altLang="en-US" sz="2400" b="1" dirty="0" smtClean="0">
                <a:solidFill>
                  <a:srgbClr val="FF3300"/>
                </a:solidFill>
                <a:ea typeface="宋体" panose="02010600030101010101" pitchFamily="2" charset="-122"/>
              </a:rPr>
              <a:t>已经灿烂过啦、表现</a:t>
            </a:r>
            <a:r>
              <a:rPr lang="zh-CN" altLang="en-US" sz="2400" b="1" dirty="0">
                <a:solidFill>
                  <a:srgbClr val="FF3300"/>
                </a:solidFill>
                <a:ea typeface="宋体" panose="02010600030101010101" pitchFamily="2" charset="-122"/>
              </a:rPr>
              <a:t>过啦、</a:t>
            </a:r>
            <a:r>
              <a:rPr lang="zh-CN" altLang="en-US" sz="2400" b="1" dirty="0" smtClean="0">
                <a:solidFill>
                  <a:srgbClr val="FF3300"/>
                </a:solidFill>
                <a:ea typeface="宋体" panose="02010600030101010101" pitchFamily="2" charset="-122"/>
              </a:rPr>
              <a:t>辉煌</a:t>
            </a:r>
            <a:r>
              <a:rPr lang="zh-CN" altLang="en-US" sz="2400" b="1" dirty="0">
                <a:solidFill>
                  <a:srgbClr val="FF3300"/>
                </a:solidFill>
                <a:ea typeface="宋体" panose="02010600030101010101" pitchFamily="2" charset="-122"/>
              </a:rPr>
              <a:t>过啦</a:t>
            </a:r>
            <a:r>
              <a:rPr lang="en-US" altLang="zh-CN" sz="2400" b="1" dirty="0" smtClean="0">
                <a:solidFill>
                  <a:srgbClr val="FF3300"/>
                </a:solidFill>
                <a:ea typeface="宋体" panose="02010600030101010101" pitchFamily="2" charset="-122"/>
              </a:rPr>
              <a:t>……</a:t>
            </a:r>
            <a:r>
              <a:rPr lang="en-US" altLang="zh-CN" sz="2400" dirty="0" smtClean="0">
                <a:solidFill>
                  <a:srgbClr val="FF0000"/>
                </a:solidFill>
                <a:ea typeface="宋体" panose="02010600030101010101" pitchFamily="2" charset="-122"/>
              </a:rPr>
              <a:t/>
            </a:r>
            <a:br>
              <a:rPr lang="en-US" altLang="zh-CN" sz="2400" dirty="0" smtClean="0">
                <a:solidFill>
                  <a:srgbClr val="FF0000"/>
                </a:solidFill>
                <a:ea typeface="宋体" panose="02010600030101010101" pitchFamily="2" charset="-122"/>
              </a:rPr>
            </a:br>
            <a:r>
              <a:rPr lang="en-US" altLang="zh-CN" sz="2400" dirty="0" smtClean="0">
                <a:solidFill>
                  <a:srgbClr val="002060"/>
                </a:solidFill>
                <a:ea typeface="宋体" panose="02010600030101010101" pitchFamily="2" charset="-122"/>
              </a:rPr>
              <a:t>2018</a:t>
            </a:r>
            <a:r>
              <a:rPr lang="zh-CN" altLang="en-US" sz="2400" dirty="0" smtClean="0">
                <a:solidFill>
                  <a:srgbClr val="002060"/>
                </a:solidFill>
                <a:ea typeface="宋体" panose="02010600030101010101" pitchFamily="2" charset="-122"/>
              </a:rPr>
              <a:t>级软工的学子，我们该怎么办？</a:t>
            </a:r>
          </a:p>
        </p:txBody>
      </p:sp>
      <p:sp>
        <p:nvSpPr>
          <p:cNvPr id="4" name="日期占位符 3"/>
          <p:cNvSpPr>
            <a:spLocks noGrp="1"/>
          </p:cNvSpPr>
          <p:nvPr>
            <p:ph type="dt" sz="quarter" idx="10"/>
          </p:nvPr>
        </p:nvSpPr>
        <p:spPr/>
        <p:txBody>
          <a:bodyPr/>
          <a:lstStyle/>
          <a:p>
            <a:pPr>
              <a:defRPr/>
            </a:pPr>
            <a:fld id="{B7BCEAAA-8589-4A8C-B457-1B8B2E39849E}" type="datetime8">
              <a:rPr lang="zh-CN" altLang="en-US" smtClean="0"/>
              <a:pPr>
                <a:defRPr/>
              </a:pPr>
              <a:t>2019年11月30日12时23分</a:t>
            </a:fld>
            <a:endParaRPr lang="zh-CN" altLang="en-US"/>
          </a:p>
        </p:txBody>
      </p:sp>
      <p:sp>
        <p:nvSpPr>
          <p:cNvPr id="5" name="灯片编号占位符 4"/>
          <p:cNvSpPr>
            <a:spLocks noGrp="1"/>
          </p:cNvSpPr>
          <p:nvPr>
            <p:ph type="sldNum" sz="quarter" idx="12"/>
          </p:nvPr>
        </p:nvSpPr>
        <p:spPr/>
        <p:txBody>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fld id="{D150C5A1-CF45-449D-BDCE-A6DE9DA7C7A1}" type="slidenum">
              <a:rPr lang="en-US" altLang="zh-CN">
                <a:latin typeface="Arial" panose="020B0604020202020204" pitchFamily="34" charset="0"/>
              </a:rPr>
              <a:pPr/>
              <a:t>37</a:t>
            </a:fld>
            <a:endParaRPr lang="en-US" altLang="zh-CN">
              <a:latin typeface="Arial" panose="020B0604020202020204" pitchFamily="34" charset="0"/>
            </a:endParaRPr>
          </a:p>
        </p:txBody>
      </p:sp>
      <p:sp>
        <p:nvSpPr>
          <p:cNvPr id="60421" name="TextBox 5"/>
          <p:cNvSpPr txBox="1">
            <a:spLocks noChangeArrowheads="1"/>
          </p:cNvSpPr>
          <p:nvPr/>
        </p:nvSpPr>
        <p:spPr bwMode="auto">
          <a:xfrm>
            <a:off x="535901" y="4509120"/>
            <a:ext cx="837949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r>
              <a:rPr lang="en-US" altLang="zh-CN" sz="4800" b="1" dirty="0" smtClean="0">
                <a:solidFill>
                  <a:srgbClr val="FF0000"/>
                </a:solidFill>
              </a:rPr>
              <a:t>2018</a:t>
            </a:r>
            <a:r>
              <a:rPr lang="zh-CN" altLang="en-US" sz="4800" b="1" dirty="0" smtClean="0">
                <a:solidFill>
                  <a:srgbClr val="FF0000"/>
                </a:solidFill>
              </a:rPr>
              <a:t>级</a:t>
            </a:r>
            <a:r>
              <a:rPr lang="zh-CN" altLang="en-US" sz="4800" b="1" dirty="0">
                <a:solidFill>
                  <a:srgbClr val="FF0000"/>
                </a:solidFill>
              </a:rPr>
              <a:t>的责任、需要</a:t>
            </a:r>
            <a:r>
              <a:rPr lang="zh-CN" altLang="en-US" sz="4800" b="1" dirty="0" smtClean="0">
                <a:solidFill>
                  <a:srgbClr val="FF0000"/>
                </a:solidFill>
              </a:rPr>
              <a:t>担当</a:t>
            </a:r>
            <a:endParaRPr lang="en-US" altLang="zh-CN" sz="4800" b="1" dirty="0" smtClean="0">
              <a:solidFill>
                <a:srgbClr val="FF0000"/>
              </a:solidFill>
            </a:endParaRPr>
          </a:p>
          <a:p>
            <a:r>
              <a:rPr lang="zh-CN" altLang="en-US" sz="4800" b="1" dirty="0" smtClean="0">
                <a:solidFill>
                  <a:srgbClr val="002060"/>
                </a:solidFill>
              </a:rPr>
              <a:t>一代又一代学子，薪火相传</a:t>
            </a:r>
            <a:endParaRPr lang="en-US" altLang="zh-CN" sz="4800" b="1" dirty="0" smtClean="0">
              <a:solidFill>
                <a:srgbClr val="00206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标题 1"/>
          <p:cNvSpPr>
            <a:spLocks noGrp="1"/>
          </p:cNvSpPr>
          <p:nvPr>
            <p:ph type="title"/>
          </p:nvPr>
        </p:nvSpPr>
        <p:spPr>
          <a:xfrm>
            <a:off x="251520" y="152636"/>
            <a:ext cx="8316218" cy="1866645"/>
          </a:xfrm>
        </p:spPr>
        <p:txBody>
          <a:bodyPr/>
          <a:lstStyle/>
          <a:p>
            <a:pPr>
              <a:lnSpc>
                <a:spcPct val="100000"/>
              </a:lnSpc>
            </a:pPr>
            <a:r>
              <a:rPr lang="en-US" altLang="zh-CN" sz="2800" dirty="0" smtClean="0">
                <a:ea typeface="宋体" panose="02010600030101010101" pitchFamily="2" charset="-122"/>
              </a:rPr>
              <a:t>2018</a:t>
            </a:r>
            <a:r>
              <a:rPr lang="zh-CN" altLang="en-US" sz="2800" dirty="0" smtClean="0">
                <a:ea typeface="宋体" panose="02010600030101010101" pitchFamily="2" charset="-122"/>
              </a:rPr>
              <a:t>级需要有一个“</a:t>
            </a:r>
            <a:r>
              <a:rPr lang="zh-CN" altLang="en-US" sz="2800" b="1" dirty="0" smtClean="0">
                <a:solidFill>
                  <a:srgbClr val="002060"/>
                </a:solidFill>
                <a:ea typeface="宋体" panose="02010600030101010101" pitchFamily="2" charset="-122"/>
              </a:rPr>
              <a:t>学习交流</a:t>
            </a:r>
            <a:r>
              <a:rPr lang="zh-CN" altLang="en-US" sz="2800" dirty="0" smtClean="0">
                <a:ea typeface="宋体" panose="02010600030101010101" pitchFamily="2" charset="-122"/>
              </a:rPr>
              <a:t>”</a:t>
            </a:r>
            <a:r>
              <a:rPr lang="en-US" altLang="zh-CN" sz="2800" dirty="0" smtClean="0">
                <a:ea typeface="宋体" panose="02010600030101010101" pitchFamily="2" charset="-122"/>
              </a:rPr>
              <a:t>QQ</a:t>
            </a:r>
            <a:r>
              <a:rPr lang="zh-CN" altLang="en-US" sz="2800" dirty="0" smtClean="0">
                <a:ea typeface="宋体" panose="02010600030101010101" pitchFamily="2" charset="-122"/>
              </a:rPr>
              <a:t>群：</a:t>
            </a:r>
            <a:r>
              <a:rPr lang="en-US" altLang="zh-CN" sz="2800" dirty="0" smtClean="0">
                <a:ea typeface="宋体" panose="02010600030101010101" pitchFamily="2" charset="-122"/>
              </a:rPr>
              <a:t/>
            </a:r>
            <a:br>
              <a:rPr lang="en-US" altLang="zh-CN" sz="2800" dirty="0" smtClean="0">
                <a:ea typeface="宋体" panose="02010600030101010101" pitchFamily="2" charset="-122"/>
              </a:rPr>
            </a:br>
            <a:r>
              <a:rPr lang="zh-CN" altLang="en-US" sz="4400" dirty="0" smtClean="0">
                <a:solidFill>
                  <a:srgbClr val="FF0000"/>
                </a:solidFill>
                <a:ea typeface="宋体" panose="02010600030101010101" pitchFamily="2" charset="-122"/>
              </a:rPr>
              <a:t>群名称：</a:t>
            </a:r>
            <a:r>
              <a:rPr lang="en-US" altLang="zh-CN" sz="4400" dirty="0" smtClean="0">
                <a:solidFill>
                  <a:srgbClr val="FF0000"/>
                </a:solidFill>
                <a:ea typeface="宋体" panose="02010600030101010101" pitchFamily="2" charset="-122"/>
              </a:rPr>
              <a:t>18</a:t>
            </a:r>
            <a:r>
              <a:rPr lang="zh-CN" altLang="en-US" sz="4400" dirty="0" smtClean="0">
                <a:solidFill>
                  <a:srgbClr val="FF0000"/>
                </a:solidFill>
                <a:ea typeface="宋体" panose="02010600030101010101" pitchFamily="2" charset="-122"/>
              </a:rPr>
              <a:t>华师软工学习交流群</a:t>
            </a:r>
            <a:r>
              <a:rPr lang="en-US" altLang="zh-CN" sz="4400" dirty="0" smtClean="0">
                <a:solidFill>
                  <a:srgbClr val="FF0000"/>
                </a:solidFill>
                <a:ea typeface="宋体" panose="02010600030101010101" pitchFamily="2" charset="-122"/>
              </a:rPr>
              <a:t>   </a:t>
            </a:r>
            <a:r>
              <a:rPr lang="en-US" altLang="zh-CN" sz="2800" dirty="0" smtClean="0">
                <a:ea typeface="宋体" panose="02010600030101010101" pitchFamily="2" charset="-122"/>
              </a:rPr>
              <a:t/>
            </a:r>
            <a:br>
              <a:rPr lang="en-US" altLang="zh-CN" sz="2800" dirty="0" smtClean="0">
                <a:ea typeface="宋体" panose="02010600030101010101" pitchFamily="2" charset="-122"/>
              </a:rPr>
            </a:br>
            <a:endParaRPr lang="zh-CN" altLang="en-US" sz="2800" dirty="0" smtClean="0">
              <a:ea typeface="宋体" panose="02010600030101010101" pitchFamily="2" charset="-122"/>
            </a:endParaRPr>
          </a:p>
        </p:txBody>
      </p:sp>
      <p:sp>
        <p:nvSpPr>
          <p:cNvPr id="4" name="日期占位符 3"/>
          <p:cNvSpPr>
            <a:spLocks noGrp="1"/>
          </p:cNvSpPr>
          <p:nvPr>
            <p:ph type="dt" sz="quarter" idx="10"/>
          </p:nvPr>
        </p:nvSpPr>
        <p:spPr/>
        <p:txBody>
          <a:bodyPr/>
          <a:lstStyle/>
          <a:p>
            <a:pPr>
              <a:defRPr/>
            </a:pPr>
            <a:fld id="{DE629284-4C65-447B-8EE3-99717C85F65C}" type="datetime8">
              <a:rPr lang="zh-CN" altLang="en-US" smtClean="0"/>
              <a:pPr>
                <a:defRPr/>
              </a:pPr>
              <a:t>2019年11月30日12时23分</a:t>
            </a:fld>
            <a:endParaRPr lang="zh-CN" altLang="en-US"/>
          </a:p>
        </p:txBody>
      </p:sp>
      <p:sp>
        <p:nvSpPr>
          <p:cNvPr id="5" name="灯片编号占位符 4"/>
          <p:cNvSpPr>
            <a:spLocks noGrp="1"/>
          </p:cNvSpPr>
          <p:nvPr>
            <p:ph type="sldNum" sz="quarter" idx="12"/>
          </p:nvPr>
        </p:nvSpPr>
        <p:spPr/>
        <p:txBody>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fld id="{7480C7B3-5B77-4BE2-8BBE-872395AAC9DD}" type="slidenum">
              <a:rPr lang="en-US" altLang="zh-CN">
                <a:latin typeface="Arial" panose="020B0604020202020204" pitchFamily="34" charset="0"/>
              </a:rPr>
              <a:pPr/>
              <a:t>38</a:t>
            </a:fld>
            <a:endParaRPr lang="en-US" altLang="zh-CN">
              <a:latin typeface="Arial" panose="020B0604020202020204" pitchFamily="34" charset="0"/>
            </a:endParaRPr>
          </a:p>
        </p:txBody>
      </p:sp>
      <p:pic>
        <p:nvPicPr>
          <p:cNvPr id="6" name="图片 5"/>
          <p:cNvPicPr>
            <a:picLocks noChangeAspect="1"/>
          </p:cNvPicPr>
          <p:nvPr/>
        </p:nvPicPr>
        <p:blipFill>
          <a:blip r:embed="rId2"/>
          <a:stretch>
            <a:fillRect/>
          </a:stretch>
        </p:blipFill>
        <p:spPr>
          <a:xfrm>
            <a:off x="2987824" y="1719253"/>
            <a:ext cx="3495675" cy="4829175"/>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标题 1"/>
          <p:cNvSpPr>
            <a:spLocks noGrp="1"/>
          </p:cNvSpPr>
          <p:nvPr>
            <p:ph type="title"/>
          </p:nvPr>
        </p:nvSpPr>
        <p:spPr>
          <a:xfrm>
            <a:off x="251520" y="152636"/>
            <a:ext cx="8316218" cy="1866645"/>
          </a:xfrm>
        </p:spPr>
        <p:txBody>
          <a:bodyPr/>
          <a:lstStyle/>
          <a:p>
            <a:pPr>
              <a:lnSpc>
                <a:spcPct val="100000"/>
              </a:lnSpc>
            </a:pPr>
            <a:r>
              <a:rPr lang="en-US" altLang="zh-CN" sz="2800" dirty="0" smtClean="0">
                <a:ea typeface="宋体" panose="02010600030101010101" pitchFamily="2" charset="-122"/>
              </a:rPr>
              <a:t>2018</a:t>
            </a:r>
            <a:r>
              <a:rPr lang="zh-CN" altLang="en-US" sz="2800" dirty="0" smtClean="0">
                <a:ea typeface="宋体" panose="02010600030101010101" pitchFamily="2" charset="-122"/>
              </a:rPr>
              <a:t>级需要有一个“</a:t>
            </a:r>
            <a:r>
              <a:rPr lang="zh-CN" altLang="en-US" sz="2800" b="1" dirty="0" smtClean="0">
                <a:solidFill>
                  <a:srgbClr val="002060"/>
                </a:solidFill>
                <a:ea typeface="宋体" panose="02010600030101010101" pitchFamily="2" charset="-122"/>
              </a:rPr>
              <a:t>通知</a:t>
            </a:r>
            <a:r>
              <a:rPr lang="zh-CN" altLang="en-US" sz="2800" dirty="0" smtClean="0">
                <a:ea typeface="宋体" panose="02010600030101010101" pitchFamily="2" charset="-122"/>
              </a:rPr>
              <a:t>”微信群：</a:t>
            </a:r>
            <a:r>
              <a:rPr lang="en-US" altLang="zh-CN" sz="2800" dirty="0" smtClean="0">
                <a:ea typeface="宋体" panose="02010600030101010101" pitchFamily="2" charset="-122"/>
              </a:rPr>
              <a:t/>
            </a:r>
            <a:br>
              <a:rPr lang="en-US" altLang="zh-CN" sz="2800" dirty="0" smtClean="0">
                <a:ea typeface="宋体" panose="02010600030101010101" pitchFamily="2" charset="-122"/>
              </a:rPr>
            </a:br>
            <a:r>
              <a:rPr lang="zh-CN" altLang="en-US" sz="4400" dirty="0" smtClean="0">
                <a:solidFill>
                  <a:srgbClr val="FF0000"/>
                </a:solidFill>
                <a:ea typeface="宋体" panose="02010600030101010101" pitchFamily="2" charset="-122"/>
              </a:rPr>
              <a:t>微信群名称：</a:t>
            </a:r>
            <a:r>
              <a:rPr lang="en-US" altLang="zh-CN" sz="4400" dirty="0" smtClean="0">
                <a:solidFill>
                  <a:srgbClr val="FF0000"/>
                </a:solidFill>
                <a:ea typeface="宋体" panose="02010600030101010101" pitchFamily="2" charset="-122"/>
              </a:rPr>
              <a:t>18</a:t>
            </a:r>
            <a:r>
              <a:rPr lang="zh-CN" altLang="en-US" sz="4400" dirty="0" smtClean="0">
                <a:solidFill>
                  <a:srgbClr val="FF0000"/>
                </a:solidFill>
                <a:ea typeface="宋体" panose="02010600030101010101" pitchFamily="2" charset="-122"/>
              </a:rPr>
              <a:t>软工通知群</a:t>
            </a:r>
            <a:r>
              <a:rPr lang="en-US" altLang="zh-CN" sz="4400" dirty="0" smtClean="0">
                <a:solidFill>
                  <a:srgbClr val="FF0000"/>
                </a:solidFill>
                <a:ea typeface="宋体" panose="02010600030101010101" pitchFamily="2" charset="-122"/>
              </a:rPr>
              <a:t>   </a:t>
            </a:r>
            <a:r>
              <a:rPr lang="en-US" altLang="zh-CN" sz="2800" dirty="0" smtClean="0">
                <a:ea typeface="宋体" panose="02010600030101010101" pitchFamily="2" charset="-122"/>
              </a:rPr>
              <a:t/>
            </a:r>
            <a:br>
              <a:rPr lang="en-US" altLang="zh-CN" sz="2800" dirty="0" smtClean="0">
                <a:ea typeface="宋体" panose="02010600030101010101" pitchFamily="2" charset="-122"/>
              </a:rPr>
            </a:br>
            <a:endParaRPr lang="zh-CN" altLang="en-US" sz="2800" dirty="0" smtClean="0">
              <a:ea typeface="宋体" panose="02010600030101010101" pitchFamily="2" charset="-122"/>
            </a:endParaRPr>
          </a:p>
        </p:txBody>
      </p:sp>
      <p:sp>
        <p:nvSpPr>
          <p:cNvPr id="4" name="日期占位符 3"/>
          <p:cNvSpPr>
            <a:spLocks noGrp="1"/>
          </p:cNvSpPr>
          <p:nvPr>
            <p:ph type="dt" sz="quarter" idx="10"/>
          </p:nvPr>
        </p:nvSpPr>
        <p:spPr/>
        <p:txBody>
          <a:bodyPr/>
          <a:lstStyle/>
          <a:p>
            <a:pPr>
              <a:defRPr/>
            </a:pPr>
            <a:fld id="{DE629284-4C65-447B-8EE3-99717C85F65C}" type="datetime8">
              <a:rPr lang="zh-CN" altLang="en-US" smtClean="0"/>
              <a:pPr>
                <a:defRPr/>
              </a:pPr>
              <a:t>2019年11月30日12时23分</a:t>
            </a:fld>
            <a:endParaRPr lang="zh-CN" altLang="en-US"/>
          </a:p>
        </p:txBody>
      </p:sp>
      <p:sp>
        <p:nvSpPr>
          <p:cNvPr id="5" name="灯片编号占位符 4"/>
          <p:cNvSpPr>
            <a:spLocks noGrp="1"/>
          </p:cNvSpPr>
          <p:nvPr>
            <p:ph type="sldNum" sz="quarter" idx="12"/>
          </p:nvPr>
        </p:nvSpPr>
        <p:spPr/>
        <p:txBody>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fld id="{7480C7B3-5B77-4BE2-8BBE-872395AAC9DD}" type="slidenum">
              <a:rPr lang="en-US" altLang="zh-CN">
                <a:latin typeface="Arial" panose="020B0604020202020204" pitchFamily="34" charset="0"/>
              </a:rPr>
              <a:pPr/>
              <a:t>39</a:t>
            </a:fld>
            <a:endParaRPr lang="en-US" altLang="zh-CN">
              <a:latin typeface="Arial" panose="020B0604020202020204" pitchFamily="34" charset="0"/>
            </a:endParaRPr>
          </a:p>
        </p:txBody>
      </p:sp>
      <p:pic>
        <p:nvPicPr>
          <p:cNvPr id="7" name="图片 6"/>
          <p:cNvPicPr>
            <a:picLocks noChangeAspect="1"/>
          </p:cNvPicPr>
          <p:nvPr/>
        </p:nvPicPr>
        <p:blipFill>
          <a:blip r:embed="rId2"/>
          <a:stretch>
            <a:fillRect/>
          </a:stretch>
        </p:blipFill>
        <p:spPr>
          <a:xfrm>
            <a:off x="3105150" y="1448780"/>
            <a:ext cx="3905250" cy="5314950"/>
          </a:xfrm>
          <a:prstGeom prst="rect">
            <a:avLst/>
          </a:prstGeom>
        </p:spPr>
      </p:pic>
    </p:spTree>
    <p:extLst>
      <p:ext uri="{BB962C8B-B14F-4D97-AF65-F5344CB8AC3E}">
        <p14:creationId xmlns:p14="http://schemas.microsoft.com/office/powerpoint/2010/main" val="11191476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68313" y="842963"/>
            <a:ext cx="7848600" cy="762000"/>
          </a:xfrm>
          <a:noFill/>
        </p:spPr>
        <p:txBody>
          <a:bodyPr anchor="b"/>
          <a:lstStyle/>
          <a:p>
            <a:pPr algn="ctr"/>
            <a:r>
              <a:rPr lang="zh-CN" altLang="en-US" b="1" smtClean="0">
                <a:solidFill>
                  <a:srgbClr val="FF0000"/>
                </a:solidFill>
                <a:ea typeface="宋体" panose="02010600030101010101" pitchFamily="2" charset="-122"/>
              </a:rPr>
              <a:t>学习要求</a:t>
            </a:r>
          </a:p>
        </p:txBody>
      </p:sp>
      <p:sp>
        <p:nvSpPr>
          <p:cNvPr id="28675" name="矩形 5"/>
          <p:cNvSpPr>
            <a:spLocks noChangeArrowheads="1"/>
          </p:cNvSpPr>
          <p:nvPr/>
        </p:nvSpPr>
        <p:spPr bwMode="auto">
          <a:xfrm>
            <a:off x="71438" y="1700213"/>
            <a:ext cx="8929687"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r>
              <a:rPr lang="zh-CN" altLang="en-US" sz="2400" b="1">
                <a:solidFill>
                  <a:srgbClr val="FF0000"/>
                </a:solidFill>
              </a:rPr>
              <a:t>一、不能迟到、早退，如有特殊情况，需要请假；</a:t>
            </a:r>
          </a:p>
          <a:p>
            <a:r>
              <a:rPr lang="zh-CN" altLang="en-US" sz="2400" b="1">
                <a:solidFill>
                  <a:srgbClr val="00FF99"/>
                </a:solidFill>
              </a:rPr>
              <a:t>二、缺课次数达到</a:t>
            </a:r>
            <a:r>
              <a:rPr lang="en-US" altLang="zh-CN" sz="2400" b="1">
                <a:solidFill>
                  <a:srgbClr val="00FF99"/>
                </a:solidFill>
              </a:rPr>
              <a:t>3</a:t>
            </a:r>
            <a:r>
              <a:rPr lang="zh-CN" altLang="en-US" sz="2400" b="1">
                <a:solidFill>
                  <a:srgbClr val="00FF99"/>
                </a:solidFill>
              </a:rPr>
              <a:t>次以上(含</a:t>
            </a:r>
            <a:r>
              <a:rPr lang="en-US" altLang="zh-CN" sz="2400" b="1">
                <a:solidFill>
                  <a:srgbClr val="00FF99"/>
                </a:solidFill>
              </a:rPr>
              <a:t>3</a:t>
            </a:r>
            <a:r>
              <a:rPr lang="zh-CN" altLang="en-US" sz="2400" b="1">
                <a:solidFill>
                  <a:srgbClr val="00FF99"/>
                </a:solidFill>
              </a:rPr>
              <a:t>次)，平时成绩计60%;</a:t>
            </a:r>
          </a:p>
          <a:p>
            <a:r>
              <a:rPr lang="zh-CN" altLang="en-US" sz="2400" b="1">
                <a:solidFill>
                  <a:srgbClr val="00FF99"/>
                </a:solidFill>
              </a:rPr>
              <a:t>    缺课次数达到5次，平时成绩计0分；</a:t>
            </a:r>
          </a:p>
          <a:p>
            <a:r>
              <a:rPr lang="zh-CN" altLang="en-US" sz="2400" b="1">
                <a:solidFill>
                  <a:srgbClr val="00FF99"/>
                </a:solidFill>
              </a:rPr>
              <a:t>    点名或者是随堂提问都是考勤，没有到课的同学计为缺课1次；</a:t>
            </a:r>
          </a:p>
          <a:p>
            <a:endParaRPr lang="zh-CN" altLang="en-US" sz="2400" b="1">
              <a:solidFill>
                <a:srgbClr val="FF0000"/>
              </a:solidFill>
            </a:endParaRPr>
          </a:p>
          <a:p>
            <a:r>
              <a:rPr lang="zh-CN" altLang="en-US" sz="2400" b="1">
                <a:solidFill>
                  <a:srgbClr val="FF0000"/>
                </a:solidFill>
              </a:rPr>
              <a:t>三、需要做作业，按要求交作业即可，缺做作业将会严重影响平时成绩；</a:t>
            </a:r>
            <a:r>
              <a:rPr lang="en-US" altLang="zh-CN" sz="2400" b="1">
                <a:solidFill>
                  <a:srgbClr val="FF0000"/>
                </a:solidFill>
              </a:rPr>
              <a:t>----</a:t>
            </a:r>
            <a:r>
              <a:rPr lang="zh-CN" altLang="en-US" sz="2400" b="1">
                <a:solidFill>
                  <a:srgbClr val="FF0000"/>
                </a:solidFill>
              </a:rPr>
              <a:t>通过“学者网”提交作业</a:t>
            </a:r>
            <a:endParaRPr lang="zh-CN" altLang="en-US" sz="2400" b="1" i="1">
              <a:solidFill>
                <a:srgbClr val="FF0000"/>
              </a:solidFill>
            </a:endParaRPr>
          </a:p>
          <a:p>
            <a:r>
              <a:rPr lang="zh-CN" altLang="en-US" sz="2400" b="1">
                <a:solidFill>
                  <a:srgbClr val="00FF99"/>
                </a:solidFill>
              </a:rPr>
              <a:t>四、实验课考勤、实验任务完成情况以及最后上机考试的成绩都将作为总评成绩的一部分；</a:t>
            </a:r>
          </a:p>
          <a:p>
            <a:endParaRPr lang="zh-CN" altLang="en-US" sz="2400" b="1">
              <a:solidFill>
                <a:srgbClr val="FF0000"/>
              </a:solidFill>
            </a:endParaRPr>
          </a:p>
          <a:p>
            <a:r>
              <a:rPr lang="zh-CN" altLang="en-US" sz="2400" b="1">
                <a:solidFill>
                  <a:srgbClr val="FF0000"/>
                </a:solidFill>
              </a:rPr>
              <a:t>五、上课不能讲小话，以免影响其它同学。</a:t>
            </a:r>
          </a:p>
          <a:p>
            <a:r>
              <a:rPr lang="zh-CN" altLang="en-US" sz="2400" b="1">
                <a:solidFill>
                  <a:srgbClr val="00FF99"/>
                </a:solidFill>
              </a:rPr>
              <a:t>六、课余自主进行</a:t>
            </a:r>
            <a:r>
              <a:rPr lang="en-US" altLang="zh-CN" sz="2400" b="1">
                <a:solidFill>
                  <a:srgbClr val="00FF99"/>
                </a:solidFill>
              </a:rPr>
              <a:t>C</a:t>
            </a:r>
            <a:r>
              <a:rPr lang="zh-CN" altLang="en-US" sz="2400" b="1">
                <a:solidFill>
                  <a:srgbClr val="00FF99"/>
                </a:solidFill>
              </a:rPr>
              <a:t>语言编程方面的实践。</a:t>
            </a:r>
            <a:endParaRPr lang="en-US" altLang="zh-CN" sz="2400" b="1">
              <a:solidFill>
                <a:srgbClr val="00FF99"/>
              </a:solidFill>
            </a:endParaRPr>
          </a:p>
          <a:p>
            <a:r>
              <a:rPr lang="en-US" altLang="zh-CN" sz="2400" b="1">
                <a:solidFill>
                  <a:srgbClr val="00FF99"/>
                </a:solidFill>
              </a:rPr>
              <a:t>     ----</a:t>
            </a:r>
            <a:r>
              <a:rPr lang="zh-CN" altLang="en-US" sz="2400" b="1">
                <a:solidFill>
                  <a:srgbClr val="00FF99"/>
                </a:solidFill>
              </a:rPr>
              <a:t>学院不安排课外实验用的实验室，需要同学自主配备电脑</a:t>
            </a:r>
          </a:p>
        </p:txBody>
      </p:sp>
      <p:sp>
        <p:nvSpPr>
          <p:cNvPr id="4" name="Rectangle 2"/>
          <p:cNvSpPr txBox="1">
            <a:spLocks noChangeArrowheads="1"/>
          </p:cNvSpPr>
          <p:nvPr/>
        </p:nvSpPr>
        <p:spPr bwMode="auto">
          <a:xfrm>
            <a:off x="457200" y="0"/>
            <a:ext cx="8229600" cy="800100"/>
          </a:xfrm>
          <a:prstGeom prst="rect">
            <a:avLst/>
          </a:prstGeom>
          <a:noFill/>
          <a:ln w="9525">
            <a:noFill/>
            <a:miter lim="800000"/>
            <a:headEnd/>
            <a:tailEnd/>
          </a:ln>
        </p:spPr>
        <p:txBody>
          <a:bodyPr anchor="ctr"/>
          <a:lstStyle/>
          <a:p>
            <a:pPr>
              <a:defRPr/>
            </a:pPr>
            <a:r>
              <a:rPr lang="zh-CN" altLang="en-US" sz="4400" kern="0" dirty="0">
                <a:latin typeface="+mj-lt"/>
                <a:ea typeface="+mj-ea"/>
                <a:cs typeface="+mj-cs"/>
              </a:rPr>
              <a:t>关于我们的课程</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标题 1"/>
          <p:cNvSpPr>
            <a:spLocks noGrp="1"/>
          </p:cNvSpPr>
          <p:nvPr>
            <p:ph type="title"/>
          </p:nvPr>
        </p:nvSpPr>
        <p:spPr>
          <a:xfrm>
            <a:off x="684213" y="296863"/>
            <a:ext cx="7883525" cy="5976937"/>
          </a:xfrm>
        </p:spPr>
        <p:txBody>
          <a:bodyPr/>
          <a:lstStyle/>
          <a:p>
            <a:pPr>
              <a:lnSpc>
                <a:spcPct val="100000"/>
              </a:lnSpc>
            </a:pPr>
            <a:r>
              <a:rPr lang="en-US" altLang="zh-CN" sz="2800" dirty="0" smtClean="0">
                <a:ea typeface="宋体" panose="02010600030101010101" pitchFamily="2" charset="-122"/>
              </a:rPr>
              <a:t/>
            </a:r>
            <a:br>
              <a:rPr lang="en-US" altLang="zh-CN" sz="2800" dirty="0" smtClean="0">
                <a:ea typeface="宋体" panose="02010600030101010101" pitchFamily="2" charset="-122"/>
              </a:rPr>
            </a:br>
            <a:r>
              <a:rPr lang="zh-CN" altLang="en-US" sz="2800" dirty="0" smtClean="0">
                <a:ea typeface="宋体" panose="02010600030101010101" pitchFamily="2" charset="-122"/>
              </a:rPr>
              <a:t>特别实践一：</a:t>
            </a:r>
            <a:r>
              <a:rPr lang="en-US" altLang="zh-CN" sz="2800" dirty="0" smtClean="0">
                <a:ea typeface="宋体" panose="02010600030101010101" pitchFamily="2" charset="-122"/>
              </a:rPr>
              <a:t/>
            </a:r>
            <a:br>
              <a:rPr lang="en-US" altLang="zh-CN" sz="2800" dirty="0" smtClean="0">
                <a:ea typeface="宋体" panose="02010600030101010101" pitchFamily="2" charset="-122"/>
              </a:rPr>
            </a:br>
            <a:r>
              <a:rPr lang="en-US" altLang="zh-CN" sz="2800" dirty="0" smtClean="0">
                <a:ea typeface="宋体" panose="02010600030101010101" pitchFamily="2" charset="-122"/>
              </a:rPr>
              <a:t/>
            </a:r>
            <a:br>
              <a:rPr lang="en-US" altLang="zh-CN" sz="2800" dirty="0" smtClean="0">
                <a:ea typeface="宋体" panose="02010600030101010101" pitchFamily="2" charset="-122"/>
              </a:rPr>
            </a:br>
            <a:r>
              <a:rPr lang="en-US" altLang="zh-CN" sz="2800" dirty="0" smtClean="0">
                <a:ea typeface="宋体" panose="02010600030101010101" pitchFamily="2" charset="-122"/>
              </a:rPr>
              <a:t>    </a:t>
            </a:r>
            <a:r>
              <a:rPr lang="zh-CN" altLang="en-US" sz="4400" dirty="0">
                <a:solidFill>
                  <a:srgbClr val="FF0000"/>
                </a:solidFill>
                <a:ea typeface="宋体" panose="02010600030101010101" pitchFamily="2" charset="-122"/>
              </a:rPr>
              <a:t>面对面</a:t>
            </a:r>
            <a:r>
              <a:rPr lang="zh-CN" altLang="en-US" sz="4400" b="1" dirty="0" smtClean="0">
                <a:solidFill>
                  <a:srgbClr val="002060"/>
                </a:solidFill>
                <a:ea typeface="宋体" panose="02010600030101010101" pitchFamily="2" charset="-122"/>
              </a:rPr>
              <a:t>建群</a:t>
            </a:r>
            <a:r>
              <a:rPr lang="en-US" altLang="zh-CN" sz="4400" b="1" dirty="0" smtClean="0">
                <a:solidFill>
                  <a:srgbClr val="FF3300"/>
                </a:solidFill>
                <a:ea typeface="宋体" panose="02010600030101010101" pitchFamily="2" charset="-122"/>
              </a:rPr>
              <a:t>【</a:t>
            </a:r>
            <a:r>
              <a:rPr lang="zh-CN" altLang="en-US" sz="4400" b="1" dirty="0" smtClean="0">
                <a:solidFill>
                  <a:srgbClr val="FF3300"/>
                </a:solidFill>
                <a:ea typeface="宋体" panose="02010600030101010101" pitchFamily="2" charset="-122"/>
              </a:rPr>
              <a:t>微信群</a:t>
            </a:r>
            <a:r>
              <a:rPr lang="en-US" altLang="zh-CN" sz="4400" b="1" dirty="0" smtClean="0">
                <a:solidFill>
                  <a:srgbClr val="FF3300"/>
                </a:solidFill>
                <a:ea typeface="宋体" panose="02010600030101010101" pitchFamily="2" charset="-122"/>
              </a:rPr>
              <a:t>】</a:t>
            </a:r>
            <a:r>
              <a:rPr lang="zh-CN" altLang="en-US" sz="4400" dirty="0" smtClean="0">
                <a:solidFill>
                  <a:srgbClr val="FF0000"/>
                </a:solidFill>
                <a:ea typeface="宋体" panose="02010600030101010101" pitchFamily="2" charset="-122"/>
              </a:rPr>
              <a:t>：</a:t>
            </a:r>
            <a:r>
              <a:rPr lang="en-US" altLang="zh-CN" sz="2800" dirty="0" smtClean="0">
                <a:ea typeface="宋体" panose="02010600030101010101" pitchFamily="2" charset="-122"/>
              </a:rPr>
              <a:t/>
            </a:r>
            <a:br>
              <a:rPr lang="en-US" altLang="zh-CN" sz="2800" dirty="0" smtClean="0">
                <a:ea typeface="宋体" panose="02010600030101010101" pitchFamily="2" charset="-122"/>
              </a:rPr>
            </a:br>
            <a:r>
              <a:rPr lang="en-US" altLang="zh-CN" sz="2800" dirty="0">
                <a:ea typeface="宋体" panose="02010600030101010101" pitchFamily="2" charset="-122"/>
              </a:rPr>
              <a:t/>
            </a:r>
            <a:br>
              <a:rPr lang="en-US" altLang="zh-CN" sz="2800" dirty="0">
                <a:ea typeface="宋体" panose="02010600030101010101" pitchFamily="2" charset="-122"/>
              </a:rPr>
            </a:br>
            <a:r>
              <a:rPr lang="en-US" altLang="zh-CN" sz="2800" dirty="0" smtClean="0">
                <a:ea typeface="宋体" panose="02010600030101010101" pitchFamily="2" charset="-122"/>
              </a:rPr>
              <a:t/>
            </a:r>
            <a:br>
              <a:rPr lang="en-US" altLang="zh-CN" sz="2800" dirty="0" smtClean="0">
                <a:ea typeface="宋体" panose="02010600030101010101" pitchFamily="2" charset="-122"/>
              </a:rPr>
            </a:br>
            <a:r>
              <a:rPr lang="en-US" altLang="zh-CN" sz="2800" dirty="0" smtClean="0">
                <a:ea typeface="宋体" panose="02010600030101010101" pitchFamily="2" charset="-122"/>
              </a:rPr>
              <a:t>                </a:t>
            </a:r>
            <a:r>
              <a:rPr lang="zh-CN" altLang="en-US" sz="4400" dirty="0" smtClean="0">
                <a:solidFill>
                  <a:srgbClr val="FF0000"/>
                </a:solidFill>
                <a:ea typeface="宋体" panose="02010600030101010101" pitchFamily="2" charset="-122"/>
              </a:rPr>
              <a:t>密码</a:t>
            </a:r>
            <a:r>
              <a:rPr lang="zh-CN" altLang="en-US" sz="4400" dirty="0">
                <a:solidFill>
                  <a:srgbClr val="FF0000"/>
                </a:solidFill>
                <a:ea typeface="宋体" panose="02010600030101010101" pitchFamily="2" charset="-122"/>
              </a:rPr>
              <a:t>：</a:t>
            </a:r>
            <a:r>
              <a:rPr lang="en-US" altLang="zh-CN" sz="4400" dirty="0">
                <a:solidFill>
                  <a:srgbClr val="FF0000"/>
                </a:solidFill>
                <a:ea typeface="宋体" panose="02010600030101010101" pitchFamily="2" charset="-122"/>
              </a:rPr>
              <a:t>09**</a:t>
            </a:r>
            <a:r>
              <a:rPr lang="en-US" altLang="zh-CN" sz="2800" dirty="0" smtClean="0">
                <a:ea typeface="宋体" panose="02010600030101010101" pitchFamily="2" charset="-122"/>
              </a:rPr>
              <a:t/>
            </a:r>
            <a:br>
              <a:rPr lang="en-US" altLang="zh-CN" sz="2800" dirty="0" smtClean="0">
                <a:ea typeface="宋体" panose="02010600030101010101" pitchFamily="2" charset="-122"/>
              </a:rPr>
            </a:br>
            <a:r>
              <a:rPr lang="en-US" altLang="zh-CN" sz="4400" dirty="0" smtClean="0">
                <a:ea typeface="宋体" panose="02010600030101010101" pitchFamily="2" charset="-122"/>
              </a:rPr>
              <a:t>         </a:t>
            </a:r>
            <a:r>
              <a:rPr lang="en-US" altLang="zh-CN" sz="4400" dirty="0" smtClean="0">
                <a:solidFill>
                  <a:srgbClr val="FF0000"/>
                </a:solidFill>
                <a:ea typeface="宋体" panose="02010600030101010101" pitchFamily="2" charset="-122"/>
              </a:rPr>
              <a:t/>
            </a:r>
            <a:br>
              <a:rPr lang="en-US" altLang="zh-CN" sz="4400" dirty="0" smtClean="0">
                <a:solidFill>
                  <a:srgbClr val="FF0000"/>
                </a:solidFill>
                <a:ea typeface="宋体" panose="02010600030101010101" pitchFamily="2" charset="-122"/>
              </a:rPr>
            </a:br>
            <a:r>
              <a:rPr lang="en-US" altLang="zh-CN" sz="2800" dirty="0" smtClean="0">
                <a:ea typeface="宋体" panose="02010600030101010101" pitchFamily="2" charset="-122"/>
              </a:rPr>
              <a:t/>
            </a:r>
            <a:br>
              <a:rPr lang="en-US" altLang="zh-CN" sz="2800" dirty="0" smtClean="0">
                <a:ea typeface="宋体" panose="02010600030101010101" pitchFamily="2" charset="-122"/>
              </a:rPr>
            </a:br>
            <a:endParaRPr lang="zh-CN" altLang="en-US" sz="2800" dirty="0" smtClean="0">
              <a:ea typeface="宋体" panose="02010600030101010101" pitchFamily="2" charset="-122"/>
            </a:endParaRPr>
          </a:p>
        </p:txBody>
      </p:sp>
      <p:sp>
        <p:nvSpPr>
          <p:cNvPr id="4" name="日期占位符 3"/>
          <p:cNvSpPr>
            <a:spLocks noGrp="1"/>
          </p:cNvSpPr>
          <p:nvPr>
            <p:ph type="dt" sz="quarter" idx="10"/>
          </p:nvPr>
        </p:nvSpPr>
        <p:spPr/>
        <p:txBody>
          <a:bodyPr/>
          <a:lstStyle/>
          <a:p>
            <a:pPr>
              <a:defRPr/>
            </a:pPr>
            <a:fld id="{DE629284-4C65-447B-8EE3-99717C85F65C}" type="datetime8">
              <a:rPr lang="zh-CN" altLang="en-US" smtClean="0"/>
              <a:pPr>
                <a:defRPr/>
              </a:pPr>
              <a:t>2019年11月30日12时23分</a:t>
            </a:fld>
            <a:endParaRPr lang="zh-CN" altLang="en-US"/>
          </a:p>
        </p:txBody>
      </p:sp>
      <p:sp>
        <p:nvSpPr>
          <p:cNvPr id="5" name="灯片编号占位符 4"/>
          <p:cNvSpPr>
            <a:spLocks noGrp="1"/>
          </p:cNvSpPr>
          <p:nvPr>
            <p:ph type="sldNum" sz="quarter" idx="12"/>
          </p:nvPr>
        </p:nvSpPr>
        <p:spPr/>
        <p:txBody>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fld id="{7480C7B3-5B77-4BE2-8BBE-872395AAC9DD}" type="slidenum">
              <a:rPr lang="en-US" altLang="zh-CN">
                <a:latin typeface="Arial" panose="020B0604020202020204" pitchFamily="34" charset="0"/>
              </a:rPr>
              <a:pPr/>
              <a:t>40</a:t>
            </a:fld>
            <a:endParaRPr lang="en-US" altLang="zh-CN">
              <a:latin typeface="Arial" panose="020B0604020202020204" pitchFamily="34" charset="0"/>
            </a:endParaRPr>
          </a:p>
        </p:txBody>
      </p:sp>
    </p:spTree>
    <p:extLst>
      <p:ext uri="{BB962C8B-B14F-4D97-AF65-F5344CB8AC3E}">
        <p14:creationId xmlns:p14="http://schemas.microsoft.com/office/powerpoint/2010/main" val="31992955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标题 1"/>
          <p:cNvSpPr>
            <a:spLocks noGrp="1"/>
          </p:cNvSpPr>
          <p:nvPr>
            <p:ph type="title"/>
          </p:nvPr>
        </p:nvSpPr>
        <p:spPr>
          <a:xfrm>
            <a:off x="679348" y="625704"/>
            <a:ext cx="7883525" cy="5976937"/>
          </a:xfrm>
        </p:spPr>
        <p:txBody>
          <a:bodyPr/>
          <a:lstStyle/>
          <a:p>
            <a:pPr>
              <a:lnSpc>
                <a:spcPct val="100000"/>
              </a:lnSpc>
            </a:pPr>
            <a:r>
              <a:rPr lang="en-US" altLang="zh-CN" sz="2800" dirty="0" smtClean="0">
                <a:ea typeface="宋体" panose="02010600030101010101" pitchFamily="2" charset="-122"/>
              </a:rPr>
              <a:t/>
            </a:r>
            <a:br>
              <a:rPr lang="en-US" altLang="zh-CN" sz="2800" dirty="0" smtClean="0">
                <a:ea typeface="宋体" panose="02010600030101010101" pitchFamily="2" charset="-122"/>
              </a:rPr>
            </a:br>
            <a:r>
              <a:rPr lang="zh-CN" altLang="en-US" sz="2800" dirty="0" smtClean="0">
                <a:ea typeface="宋体" panose="02010600030101010101" pitchFamily="2" charset="-122"/>
              </a:rPr>
              <a:t>特别实践二：</a:t>
            </a:r>
            <a:r>
              <a:rPr lang="en-US" altLang="zh-CN" sz="2800" dirty="0" smtClean="0">
                <a:ea typeface="宋体" panose="02010600030101010101" pitchFamily="2" charset="-122"/>
              </a:rPr>
              <a:t/>
            </a:r>
            <a:br>
              <a:rPr lang="en-US" altLang="zh-CN" sz="2800" dirty="0" smtClean="0">
                <a:ea typeface="宋体" panose="02010600030101010101" pitchFamily="2" charset="-122"/>
              </a:rPr>
            </a:br>
            <a:r>
              <a:rPr lang="en-US" altLang="zh-CN" sz="2800" dirty="0" smtClean="0">
                <a:ea typeface="宋体" panose="02010600030101010101" pitchFamily="2" charset="-122"/>
              </a:rPr>
              <a:t/>
            </a:r>
            <a:br>
              <a:rPr lang="en-US" altLang="zh-CN" sz="2800" dirty="0" smtClean="0">
                <a:ea typeface="宋体" panose="02010600030101010101" pitchFamily="2" charset="-122"/>
              </a:rPr>
            </a:br>
            <a:r>
              <a:rPr lang="en-US" altLang="zh-CN" sz="2800" dirty="0" smtClean="0">
                <a:ea typeface="宋体" panose="02010600030101010101" pitchFamily="2" charset="-122"/>
              </a:rPr>
              <a:t>    </a:t>
            </a:r>
            <a:r>
              <a:rPr lang="zh-CN" altLang="en-US" sz="2800" dirty="0" smtClean="0">
                <a:ea typeface="宋体" panose="02010600030101010101" pitchFamily="2" charset="-122"/>
              </a:rPr>
              <a:t>编辑一条短信，内容格式是（</a:t>
            </a:r>
            <a:r>
              <a:rPr lang="zh-CN" altLang="en-US" sz="2800" dirty="0" smtClean="0">
                <a:solidFill>
                  <a:srgbClr val="002060"/>
                </a:solidFill>
                <a:ea typeface="宋体" panose="02010600030101010101" pitchFamily="2" charset="-122"/>
              </a:rPr>
              <a:t>不能多字、不能少字</a:t>
            </a:r>
            <a:r>
              <a:rPr lang="zh-CN" altLang="en-US" sz="2800" dirty="0" smtClean="0">
                <a:ea typeface="宋体" panose="02010600030101010101" pitchFamily="2" charset="-122"/>
              </a:rPr>
              <a:t>）：</a:t>
            </a:r>
            <a:r>
              <a:rPr lang="en-US" altLang="zh-CN" sz="2800" dirty="0" smtClean="0">
                <a:ea typeface="宋体" panose="02010600030101010101" pitchFamily="2" charset="-122"/>
              </a:rPr>
              <a:t/>
            </a:r>
            <a:br>
              <a:rPr lang="en-US" altLang="zh-CN" sz="2800" dirty="0" smtClean="0">
                <a:ea typeface="宋体" panose="02010600030101010101" pitchFamily="2" charset="-122"/>
              </a:rPr>
            </a:br>
            <a:r>
              <a:rPr lang="en-US" altLang="zh-CN" sz="2800" dirty="0" smtClean="0">
                <a:ea typeface="宋体" panose="02010600030101010101" pitchFamily="2" charset="-122"/>
              </a:rPr>
              <a:t/>
            </a:r>
            <a:br>
              <a:rPr lang="en-US" altLang="zh-CN" sz="2800" dirty="0" smtClean="0">
                <a:ea typeface="宋体" panose="02010600030101010101" pitchFamily="2" charset="-122"/>
              </a:rPr>
            </a:br>
            <a:r>
              <a:rPr lang="en-US" altLang="zh-CN" sz="4400" dirty="0" smtClean="0">
                <a:ea typeface="宋体" panose="02010600030101010101" pitchFamily="2" charset="-122"/>
              </a:rPr>
              <a:t>         </a:t>
            </a:r>
            <a:r>
              <a:rPr lang="en-US" altLang="zh-CN" sz="4400" dirty="0" smtClean="0">
                <a:solidFill>
                  <a:srgbClr val="FF0000"/>
                </a:solidFill>
                <a:ea typeface="宋体" panose="02010600030101010101" pitchFamily="2" charset="-122"/>
              </a:rPr>
              <a:t>18</a:t>
            </a:r>
            <a:r>
              <a:rPr lang="zh-CN" altLang="en-US" sz="4400" dirty="0" smtClean="0">
                <a:solidFill>
                  <a:srgbClr val="FF0000"/>
                </a:solidFill>
                <a:ea typeface="宋体" panose="02010600030101010101" pitchFamily="2" charset="-122"/>
              </a:rPr>
              <a:t>软工*班***</a:t>
            </a:r>
            <a:r>
              <a:rPr lang="en-US" altLang="zh-CN" sz="4400" dirty="0" smtClean="0">
                <a:solidFill>
                  <a:srgbClr val="FF0000"/>
                </a:solidFill>
                <a:ea typeface="宋体" panose="02010600030101010101" pitchFamily="2" charset="-122"/>
              </a:rPr>
              <a:t/>
            </a:r>
            <a:br>
              <a:rPr lang="en-US" altLang="zh-CN" sz="4400" dirty="0" smtClean="0">
                <a:solidFill>
                  <a:srgbClr val="FF0000"/>
                </a:solidFill>
                <a:ea typeface="宋体" panose="02010600030101010101" pitchFamily="2" charset="-122"/>
              </a:rPr>
            </a:br>
            <a:r>
              <a:rPr lang="en-US" altLang="zh-CN" sz="4400" dirty="0" smtClean="0">
                <a:solidFill>
                  <a:srgbClr val="FF0000"/>
                </a:solidFill>
                <a:ea typeface="宋体" panose="02010600030101010101" pitchFamily="2" charset="-122"/>
              </a:rPr>
              <a:t/>
            </a:r>
            <a:br>
              <a:rPr lang="en-US" altLang="zh-CN" sz="4400" dirty="0" smtClean="0">
                <a:solidFill>
                  <a:srgbClr val="FF0000"/>
                </a:solidFill>
                <a:ea typeface="宋体" panose="02010600030101010101" pitchFamily="2" charset="-122"/>
              </a:rPr>
            </a:br>
            <a:r>
              <a:rPr lang="en-US" altLang="zh-CN" sz="4400" dirty="0" smtClean="0">
                <a:solidFill>
                  <a:srgbClr val="FF0000"/>
                </a:solidFill>
                <a:ea typeface="宋体" panose="02010600030101010101" pitchFamily="2" charset="-122"/>
              </a:rPr>
              <a:t>    </a:t>
            </a:r>
            <a:r>
              <a:rPr lang="zh-CN" altLang="en-US" sz="4400" dirty="0" smtClean="0">
                <a:solidFill>
                  <a:srgbClr val="FF0000"/>
                </a:solidFill>
                <a:ea typeface="宋体" panose="02010600030101010101" pitchFamily="2" charset="-122"/>
              </a:rPr>
              <a:t>如：</a:t>
            </a:r>
            <a:r>
              <a:rPr lang="en-US" altLang="zh-CN" sz="4400" dirty="0" smtClean="0">
                <a:solidFill>
                  <a:srgbClr val="FF0000"/>
                </a:solidFill>
                <a:ea typeface="宋体" panose="02010600030101010101" pitchFamily="2" charset="-122"/>
              </a:rPr>
              <a:t>18</a:t>
            </a:r>
            <a:r>
              <a:rPr lang="zh-CN" altLang="en-US" sz="4400" dirty="0" smtClean="0">
                <a:solidFill>
                  <a:srgbClr val="FF0000"/>
                </a:solidFill>
                <a:ea typeface="宋体" panose="02010600030101010101" pitchFamily="2" charset="-122"/>
              </a:rPr>
              <a:t>软</a:t>
            </a:r>
            <a:r>
              <a:rPr lang="zh-CN" altLang="en-US" sz="4400" dirty="0">
                <a:solidFill>
                  <a:srgbClr val="FF0000"/>
                </a:solidFill>
                <a:ea typeface="宋体" panose="02010600030101010101" pitchFamily="2" charset="-122"/>
              </a:rPr>
              <a:t>工</a:t>
            </a:r>
            <a:r>
              <a:rPr lang="en-US" altLang="zh-CN" sz="4400" dirty="0">
                <a:solidFill>
                  <a:srgbClr val="FF0000"/>
                </a:solidFill>
                <a:ea typeface="宋体" panose="02010600030101010101" pitchFamily="2" charset="-122"/>
              </a:rPr>
              <a:t>1</a:t>
            </a:r>
            <a:r>
              <a:rPr lang="zh-CN" altLang="en-US" sz="4400" dirty="0" smtClean="0">
                <a:solidFill>
                  <a:srgbClr val="FF0000"/>
                </a:solidFill>
                <a:ea typeface="宋体" panose="02010600030101010101" pitchFamily="2" charset="-122"/>
              </a:rPr>
              <a:t>班陈秋乐</a:t>
            </a:r>
            <a:r>
              <a:rPr lang="en-US" altLang="zh-CN" sz="4400" dirty="0">
                <a:solidFill>
                  <a:srgbClr val="FF0000"/>
                </a:solidFill>
                <a:ea typeface="宋体" panose="02010600030101010101" pitchFamily="2" charset="-122"/>
              </a:rPr>
              <a:t/>
            </a:r>
            <a:br>
              <a:rPr lang="en-US" altLang="zh-CN" sz="4400" dirty="0">
                <a:solidFill>
                  <a:srgbClr val="FF0000"/>
                </a:solidFill>
                <a:ea typeface="宋体" panose="02010600030101010101" pitchFamily="2" charset="-122"/>
              </a:rPr>
            </a:br>
            <a:r>
              <a:rPr lang="en-US" altLang="zh-CN" sz="4400" dirty="0">
                <a:solidFill>
                  <a:srgbClr val="FF0000"/>
                </a:solidFill>
                <a:ea typeface="宋体" panose="02010600030101010101" pitchFamily="2" charset="-122"/>
              </a:rPr>
              <a:t/>
            </a:r>
            <a:br>
              <a:rPr lang="en-US" altLang="zh-CN" sz="4400" dirty="0">
                <a:solidFill>
                  <a:srgbClr val="FF0000"/>
                </a:solidFill>
                <a:ea typeface="宋体" panose="02010600030101010101" pitchFamily="2" charset="-122"/>
              </a:rPr>
            </a:br>
            <a:r>
              <a:rPr lang="zh-CN" altLang="en-US" sz="2800" dirty="0" smtClean="0">
                <a:ea typeface="宋体" panose="02010600030101010101" pitchFamily="2" charset="-122"/>
              </a:rPr>
              <a:t>发送到曾碧卿老师的手机上：</a:t>
            </a:r>
            <a:r>
              <a:rPr lang="en-US" altLang="zh-CN" sz="2800" dirty="0" smtClean="0">
                <a:ea typeface="宋体" panose="02010600030101010101" pitchFamily="2" charset="-122"/>
              </a:rPr>
              <a:t/>
            </a:r>
            <a:br>
              <a:rPr lang="en-US" altLang="zh-CN" sz="2800" dirty="0" smtClean="0">
                <a:ea typeface="宋体" panose="02010600030101010101" pitchFamily="2" charset="-122"/>
              </a:rPr>
            </a:br>
            <a:r>
              <a:rPr lang="en-US" altLang="zh-CN" sz="2800" dirty="0" smtClean="0">
                <a:ea typeface="宋体" panose="02010600030101010101" pitchFamily="2" charset="-122"/>
              </a:rPr>
              <a:t/>
            </a:r>
            <a:br>
              <a:rPr lang="en-US" altLang="zh-CN" sz="2800" dirty="0" smtClean="0">
                <a:ea typeface="宋体" panose="02010600030101010101" pitchFamily="2" charset="-122"/>
              </a:rPr>
            </a:br>
            <a:r>
              <a:rPr lang="en-US" altLang="zh-CN" sz="4400" dirty="0" smtClean="0">
                <a:solidFill>
                  <a:srgbClr val="FF0000"/>
                </a:solidFill>
                <a:ea typeface="宋体" panose="02010600030101010101" pitchFamily="2" charset="-122"/>
              </a:rPr>
              <a:t>           13760895528</a:t>
            </a:r>
            <a:r>
              <a:rPr lang="en-US" altLang="zh-CN" sz="2800" dirty="0" smtClean="0">
                <a:ea typeface="宋体" panose="02010600030101010101" pitchFamily="2" charset="-122"/>
              </a:rPr>
              <a:t/>
            </a:r>
            <a:br>
              <a:rPr lang="en-US" altLang="zh-CN" sz="2800" dirty="0" smtClean="0">
                <a:ea typeface="宋体" panose="02010600030101010101" pitchFamily="2" charset="-122"/>
              </a:rPr>
            </a:br>
            <a:r>
              <a:rPr lang="en-US" altLang="zh-CN" sz="2800" dirty="0" smtClean="0">
                <a:ea typeface="宋体" panose="02010600030101010101" pitchFamily="2" charset="-122"/>
              </a:rPr>
              <a:t/>
            </a:r>
            <a:br>
              <a:rPr lang="en-US" altLang="zh-CN" sz="2800" dirty="0" smtClean="0">
                <a:ea typeface="宋体" panose="02010600030101010101" pitchFamily="2" charset="-122"/>
              </a:rPr>
            </a:br>
            <a:endParaRPr lang="zh-CN" altLang="en-US" sz="2800" dirty="0" smtClean="0">
              <a:ea typeface="宋体" panose="02010600030101010101" pitchFamily="2" charset="-122"/>
            </a:endParaRPr>
          </a:p>
        </p:txBody>
      </p:sp>
      <p:sp>
        <p:nvSpPr>
          <p:cNvPr id="4" name="日期占位符 3"/>
          <p:cNvSpPr>
            <a:spLocks noGrp="1"/>
          </p:cNvSpPr>
          <p:nvPr>
            <p:ph type="dt" sz="quarter" idx="10"/>
          </p:nvPr>
        </p:nvSpPr>
        <p:spPr/>
        <p:txBody>
          <a:bodyPr/>
          <a:lstStyle/>
          <a:p>
            <a:pPr>
              <a:defRPr/>
            </a:pPr>
            <a:fld id="{DE629284-4C65-447B-8EE3-99717C85F65C}" type="datetime8">
              <a:rPr lang="zh-CN" altLang="en-US" smtClean="0"/>
              <a:pPr>
                <a:defRPr/>
              </a:pPr>
              <a:t>2019年11月30日12时23分</a:t>
            </a:fld>
            <a:endParaRPr lang="zh-CN" altLang="en-US"/>
          </a:p>
        </p:txBody>
      </p:sp>
      <p:sp>
        <p:nvSpPr>
          <p:cNvPr id="5" name="灯片编号占位符 4"/>
          <p:cNvSpPr>
            <a:spLocks noGrp="1"/>
          </p:cNvSpPr>
          <p:nvPr>
            <p:ph type="sldNum" sz="quarter" idx="12"/>
          </p:nvPr>
        </p:nvSpPr>
        <p:spPr/>
        <p:txBody>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fld id="{7480C7B3-5B77-4BE2-8BBE-872395AAC9DD}" type="slidenum">
              <a:rPr lang="en-US" altLang="zh-CN">
                <a:latin typeface="Arial" panose="020B0604020202020204" pitchFamily="34" charset="0"/>
              </a:rPr>
              <a:pPr/>
              <a:t>41</a:t>
            </a:fld>
            <a:endParaRPr lang="en-US" altLang="zh-CN">
              <a:latin typeface="Arial" panose="020B0604020202020204" pitchFamily="34" charset="0"/>
            </a:endParaRPr>
          </a:p>
        </p:txBody>
      </p:sp>
    </p:spTree>
    <p:extLst>
      <p:ext uri="{BB962C8B-B14F-4D97-AF65-F5344CB8AC3E}">
        <p14:creationId xmlns:p14="http://schemas.microsoft.com/office/powerpoint/2010/main" val="20761038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71600" y="1365312"/>
            <a:ext cx="7761529" cy="3035796"/>
          </a:xfrm>
        </p:spPr>
        <p:txBody>
          <a:bodyPr/>
          <a:lstStyle/>
          <a:p>
            <a:r>
              <a:rPr lang="zh-CN" altLang="en-US" sz="8800" dirty="0" smtClean="0">
                <a:solidFill>
                  <a:srgbClr val="FF0000"/>
                </a:solidFill>
              </a:rPr>
              <a:t>谢谢同学们！</a:t>
            </a:r>
            <a:endParaRPr lang="zh-CN" altLang="en-US" sz="8800" dirty="0">
              <a:solidFill>
                <a:srgbClr val="FF0000"/>
              </a:solidFill>
            </a:endParaRPr>
          </a:p>
        </p:txBody>
      </p:sp>
      <p:sp>
        <p:nvSpPr>
          <p:cNvPr id="4" name="日期占位符 3"/>
          <p:cNvSpPr>
            <a:spLocks noGrp="1"/>
          </p:cNvSpPr>
          <p:nvPr>
            <p:ph type="dt" sz="half" idx="10"/>
          </p:nvPr>
        </p:nvSpPr>
        <p:spPr/>
        <p:txBody>
          <a:bodyPr/>
          <a:lstStyle/>
          <a:p>
            <a:pPr>
              <a:defRPr/>
            </a:pPr>
            <a:fld id="{C1F13568-25AF-45C0-9ED4-CA51A913FF3B}" type="datetime8">
              <a:rPr lang="zh-CN" altLang="en-US" smtClean="0"/>
              <a:pPr>
                <a:defRPr/>
              </a:pPr>
              <a:t>2019年11月30日12时23分</a:t>
            </a:fld>
            <a:endParaRPr lang="zh-CN" altLang="en-US"/>
          </a:p>
        </p:txBody>
      </p:sp>
      <p:sp>
        <p:nvSpPr>
          <p:cNvPr id="5" name="灯片编号占位符 4"/>
          <p:cNvSpPr>
            <a:spLocks noGrp="1"/>
          </p:cNvSpPr>
          <p:nvPr>
            <p:ph type="sldNum" sz="quarter" idx="12"/>
          </p:nvPr>
        </p:nvSpPr>
        <p:spPr/>
        <p:txBody>
          <a:bodyPr/>
          <a:lstStyle/>
          <a:p>
            <a:fld id="{48B43FF6-211F-4CFC-9C4B-BF8655959774}" type="slidenum">
              <a:rPr lang="en-US" altLang="zh-CN" smtClean="0"/>
              <a:pPr/>
              <a:t>42</a:t>
            </a:fld>
            <a:endParaRPr lang="en-US" altLang="zh-CN"/>
          </a:p>
        </p:txBody>
      </p:sp>
    </p:spTree>
    <p:extLst>
      <p:ext uri="{BB962C8B-B14F-4D97-AF65-F5344CB8AC3E}">
        <p14:creationId xmlns:p14="http://schemas.microsoft.com/office/powerpoint/2010/main" val="32568067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标题 1"/>
          <p:cNvSpPr>
            <a:spLocks noGrp="1"/>
          </p:cNvSpPr>
          <p:nvPr>
            <p:ph type="title"/>
          </p:nvPr>
        </p:nvSpPr>
        <p:spPr>
          <a:xfrm>
            <a:off x="1979613" y="17463"/>
            <a:ext cx="6096000" cy="1143000"/>
          </a:xfrm>
        </p:spPr>
        <p:txBody>
          <a:bodyPr/>
          <a:lstStyle/>
          <a:p>
            <a:r>
              <a:rPr lang="zh-CN" altLang="en-US" b="1" smtClean="0">
                <a:ea typeface="宋体" panose="02010600030101010101" pitchFamily="2" charset="-122"/>
              </a:rPr>
              <a:t>教材</a:t>
            </a:r>
          </a:p>
        </p:txBody>
      </p:sp>
      <p:sp>
        <p:nvSpPr>
          <p:cNvPr id="4" name="页脚占位符 3"/>
          <p:cNvSpPr>
            <a:spLocks noGrp="1"/>
          </p:cNvSpPr>
          <p:nvPr>
            <p:ph type="ftr" sz="quarter" idx="11"/>
          </p:nvPr>
        </p:nvSpPr>
        <p:spPr>
          <a:xfrm>
            <a:off x="0" y="6381750"/>
            <a:ext cx="2232025" cy="457200"/>
          </a:xfrm>
        </p:spPr>
        <p:txBody>
          <a:bodyPr/>
          <a:lstStyle/>
          <a:p>
            <a:pPr algn="l">
              <a:defRPr/>
            </a:pPr>
            <a:r>
              <a:rPr lang="en-US" altLang="zh-CN" dirty="0" smtClean="0"/>
              <a:t>《C</a:t>
            </a:r>
            <a:r>
              <a:rPr lang="zh-CN" altLang="en-US" dirty="0" smtClean="0"/>
              <a:t>语言程序设计</a:t>
            </a:r>
            <a:r>
              <a:rPr lang="en-US" altLang="zh-CN" dirty="0" smtClean="0"/>
              <a:t>》</a:t>
            </a:r>
            <a:r>
              <a:rPr lang="zh-CN" altLang="en-US" dirty="0" smtClean="0"/>
              <a:t>课程</a:t>
            </a:r>
            <a:endParaRPr lang="zh-CN" altLang="en-US" dirty="0"/>
          </a:p>
        </p:txBody>
      </p:sp>
      <p:sp>
        <p:nvSpPr>
          <p:cNvPr id="29700" name="Rectangle 1"/>
          <p:cNvSpPr>
            <a:spLocks noChangeArrowheads="1"/>
          </p:cNvSpPr>
          <p:nvPr/>
        </p:nvSpPr>
        <p:spPr bwMode="auto">
          <a:xfrm>
            <a:off x="179388" y="1160463"/>
            <a:ext cx="8640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buFontTx/>
              <a:buChar char="•"/>
            </a:pPr>
            <a:r>
              <a:rPr lang="zh-CN" altLang="en-US" sz="2800" b="1" dirty="0" smtClean="0">
                <a:solidFill>
                  <a:srgbClr val="FF0000"/>
                </a:solidFill>
                <a:latin typeface="Arial" panose="020B0604020202020204" pitchFamily="34" charset="0"/>
              </a:rPr>
              <a:t>软件工程</a:t>
            </a:r>
            <a:r>
              <a:rPr lang="zh-CN" altLang="en-US" sz="2800" b="1" dirty="0">
                <a:solidFill>
                  <a:srgbClr val="FF0000"/>
                </a:solidFill>
                <a:latin typeface="Arial" panose="020B0604020202020204" pitchFamily="34" charset="0"/>
              </a:rPr>
              <a:t>专业</a:t>
            </a:r>
            <a:r>
              <a:rPr lang="en-US" altLang="zh-CN" sz="2800" b="1" dirty="0">
                <a:solidFill>
                  <a:srgbClr val="FF0000"/>
                </a:solidFill>
                <a:latin typeface="Arial" panose="020B0604020202020204" pitchFamily="34" charset="0"/>
              </a:rPr>
              <a:t>《C</a:t>
            </a:r>
            <a:r>
              <a:rPr lang="zh-CN" altLang="en-US" sz="2800" b="1" dirty="0">
                <a:solidFill>
                  <a:srgbClr val="FF0000"/>
                </a:solidFill>
                <a:latin typeface="Arial" panose="020B0604020202020204" pitchFamily="34" charset="0"/>
              </a:rPr>
              <a:t>语言程序设计</a:t>
            </a:r>
            <a:r>
              <a:rPr lang="en-US" altLang="zh-CN" sz="2800" b="1" dirty="0">
                <a:solidFill>
                  <a:srgbClr val="FF0000"/>
                </a:solidFill>
                <a:latin typeface="Arial" panose="020B0604020202020204" pitchFamily="34" charset="0"/>
              </a:rPr>
              <a:t>》</a:t>
            </a:r>
            <a:r>
              <a:rPr lang="zh-CN" altLang="en-US" sz="2800" b="1" dirty="0">
                <a:solidFill>
                  <a:srgbClr val="FF0000"/>
                </a:solidFill>
                <a:latin typeface="Arial" panose="020B0604020202020204" pitchFamily="34" charset="0"/>
              </a:rPr>
              <a:t>课程的教材 </a:t>
            </a:r>
            <a:endParaRPr lang="zh-CN" altLang="zh-CN" sz="2800" b="1" dirty="0">
              <a:solidFill>
                <a:srgbClr val="FF0000"/>
              </a:solidFill>
              <a:latin typeface="Arial" panose="020B0604020202020204" pitchFamily="34" charset="0"/>
            </a:endParaRPr>
          </a:p>
        </p:txBody>
      </p:sp>
      <p:sp>
        <p:nvSpPr>
          <p:cNvPr id="29703" name="Rectangle 1"/>
          <p:cNvSpPr>
            <a:spLocks noChangeArrowheads="1"/>
          </p:cNvSpPr>
          <p:nvPr/>
        </p:nvSpPr>
        <p:spPr bwMode="auto">
          <a:xfrm>
            <a:off x="431800" y="5697071"/>
            <a:ext cx="75247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New Roman" panose="02020603050405020304" pitchFamily="18" charset="0"/>
                <a:ea typeface="宋体" panose="02010600030101010101" pitchFamily="2" charset="-122"/>
              </a:defRPr>
            </a:lvl1pPr>
            <a:lvl2pPr marL="742950" indent="-285750">
              <a:defRPr>
                <a:solidFill>
                  <a:schemeClr val="tx1"/>
                </a:solidFill>
                <a:latin typeface="Times New Roman" panose="02020603050405020304" pitchFamily="18" charset="0"/>
                <a:ea typeface="宋体" panose="02010600030101010101" pitchFamily="2" charset="-122"/>
              </a:defRPr>
            </a:lvl2pPr>
            <a:lvl3pPr marL="1143000" indent="-228600">
              <a:defRPr>
                <a:solidFill>
                  <a:schemeClr val="tx1"/>
                </a:solidFill>
                <a:latin typeface="Times New Roman" panose="02020603050405020304" pitchFamily="18" charset="0"/>
                <a:ea typeface="宋体" panose="02010600030101010101" pitchFamily="2" charset="-122"/>
              </a:defRPr>
            </a:lvl3pPr>
            <a:lvl4pPr marL="1600200" indent="-228600">
              <a:defRPr>
                <a:solidFill>
                  <a:schemeClr val="tx1"/>
                </a:solidFill>
                <a:latin typeface="Times New Roman" panose="02020603050405020304" pitchFamily="18" charset="0"/>
                <a:ea typeface="宋体" panose="02010600030101010101" pitchFamily="2" charset="-122"/>
              </a:defRPr>
            </a:lvl4pPr>
            <a:lvl5pPr marL="2057400" indent="-22860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Times New Roman" panose="02020603050405020304" pitchFamily="18" charset="0"/>
                <a:ea typeface="宋体" panose="02010600030101010101" pitchFamily="2" charset="-122"/>
              </a:defRPr>
            </a:lvl9pPr>
          </a:lstStyle>
          <a:p>
            <a:pPr eaLnBrk="1" hangingPunct="1">
              <a:buFontTx/>
              <a:buChar char="•"/>
            </a:pPr>
            <a:r>
              <a:rPr lang="zh-CN" altLang="en-US" sz="2800" b="1" dirty="0" smtClean="0">
                <a:solidFill>
                  <a:srgbClr val="FF0000"/>
                </a:solidFill>
                <a:latin typeface="Arial" panose="020B0604020202020204" pitchFamily="34" charset="0"/>
              </a:rPr>
              <a:t>普通高等教育</a:t>
            </a:r>
            <a:r>
              <a:rPr lang="zh-CN" altLang="en-US" sz="2800" b="1" dirty="0" smtClean="0">
                <a:solidFill>
                  <a:srgbClr val="FF0000"/>
                </a:solidFill>
              </a:rPr>
              <a:t>“十一五”国家级</a:t>
            </a:r>
            <a:r>
              <a:rPr lang="zh-CN" altLang="en-US" sz="2800" b="1" dirty="0">
                <a:solidFill>
                  <a:srgbClr val="FF0000"/>
                </a:solidFill>
              </a:rPr>
              <a:t>规划教材</a:t>
            </a:r>
            <a:r>
              <a:rPr lang="zh-CN" altLang="en-US" sz="2800" b="1" dirty="0">
                <a:solidFill>
                  <a:srgbClr val="FF0000"/>
                </a:solidFill>
                <a:latin typeface="Arial" panose="020B0604020202020204" pitchFamily="34" charset="0"/>
              </a:rPr>
              <a:t> </a:t>
            </a:r>
            <a:endParaRPr lang="zh-CN" altLang="zh-CN" sz="2800" b="1" dirty="0">
              <a:solidFill>
                <a:srgbClr val="FF0000"/>
              </a:solidFill>
              <a:latin typeface="Arial" panose="020B0604020202020204" pitchFamily="34" charset="0"/>
            </a:endParaRPr>
          </a:p>
        </p:txBody>
      </p:sp>
      <p:pic>
        <p:nvPicPr>
          <p:cNvPr id="2" name="图片 1"/>
          <p:cNvPicPr>
            <a:picLocks noChangeAspect="1"/>
          </p:cNvPicPr>
          <p:nvPr/>
        </p:nvPicPr>
        <p:blipFill>
          <a:blip r:embed="rId2"/>
          <a:stretch>
            <a:fillRect/>
          </a:stretch>
        </p:blipFill>
        <p:spPr>
          <a:xfrm>
            <a:off x="827583" y="1684756"/>
            <a:ext cx="2897264" cy="3796881"/>
          </a:xfrm>
          <a:prstGeom prst="rect">
            <a:avLst/>
          </a:prstGeom>
        </p:spPr>
      </p:pic>
      <p:pic>
        <p:nvPicPr>
          <p:cNvPr id="5" name="图片 4"/>
          <p:cNvPicPr>
            <a:picLocks noChangeAspect="1"/>
          </p:cNvPicPr>
          <p:nvPr/>
        </p:nvPicPr>
        <p:blipFill>
          <a:blip r:embed="rId3"/>
          <a:stretch>
            <a:fillRect/>
          </a:stretch>
        </p:blipFill>
        <p:spPr>
          <a:xfrm>
            <a:off x="3865698" y="1680890"/>
            <a:ext cx="3982666" cy="3800747"/>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7169"/>
          <p:cNvSpPr>
            <a:spLocks noGrp="1" noChangeArrowheads="1"/>
          </p:cNvSpPr>
          <p:nvPr>
            <p:ph type="title"/>
          </p:nvPr>
        </p:nvSpPr>
        <p:spPr>
          <a:xfrm>
            <a:off x="1519238" y="619518"/>
            <a:ext cx="6096000" cy="1143000"/>
          </a:xfrm>
        </p:spPr>
        <p:txBody>
          <a:bodyPr/>
          <a:lstStyle/>
          <a:p>
            <a:pPr algn="ctr" eaLnBrk="1" hangingPunct="1"/>
            <a:r>
              <a:rPr lang="zh-CN" altLang="en-US" dirty="0" smtClean="0">
                <a:solidFill>
                  <a:srgbClr val="FF0000"/>
                </a:solidFill>
              </a:rPr>
              <a:t>教材选取</a:t>
            </a:r>
          </a:p>
        </p:txBody>
      </p:sp>
      <p:sp>
        <p:nvSpPr>
          <p:cNvPr id="15363" name="文本占位符 7170"/>
          <p:cNvSpPr>
            <a:spLocks noGrp="1" noChangeArrowheads="1"/>
          </p:cNvSpPr>
          <p:nvPr>
            <p:ph type="body" idx="1"/>
          </p:nvPr>
        </p:nvSpPr>
        <p:spPr>
          <a:xfrm>
            <a:off x="566738" y="1752600"/>
            <a:ext cx="8001000" cy="1963738"/>
          </a:xfrm>
        </p:spPr>
        <p:txBody>
          <a:bodyPr/>
          <a:lstStyle/>
          <a:p>
            <a:pPr eaLnBrk="1" hangingPunct="1"/>
            <a:r>
              <a:rPr lang="zh-CN" altLang="en-US" dirty="0" smtClean="0">
                <a:solidFill>
                  <a:srgbClr val="FF0000"/>
                </a:solidFill>
              </a:rPr>
              <a:t>教材名称：</a:t>
            </a:r>
            <a:r>
              <a:rPr lang="en-US" altLang="zh-CN" dirty="0" smtClean="0">
                <a:solidFill>
                  <a:srgbClr val="FF0000"/>
                </a:solidFill>
              </a:rPr>
              <a:t>C</a:t>
            </a:r>
            <a:r>
              <a:rPr lang="zh-CN" altLang="en-US" dirty="0" smtClean="0">
                <a:solidFill>
                  <a:srgbClr val="FF0000"/>
                </a:solidFill>
              </a:rPr>
              <a:t>语言程序设计教程</a:t>
            </a:r>
          </a:p>
          <a:p>
            <a:pPr eaLnBrk="1" hangingPunct="1"/>
            <a:r>
              <a:rPr lang="zh-CN" altLang="en-US" dirty="0" smtClean="0">
                <a:solidFill>
                  <a:srgbClr val="00FF99"/>
                </a:solidFill>
              </a:rPr>
              <a:t>编著者：李含光、郑关胜</a:t>
            </a:r>
          </a:p>
          <a:p>
            <a:pPr eaLnBrk="1" hangingPunct="1"/>
            <a:r>
              <a:rPr lang="zh-CN" altLang="en-US" dirty="0" smtClean="0">
                <a:solidFill>
                  <a:srgbClr val="FF0000"/>
                </a:solidFill>
              </a:rPr>
              <a:t>出版社：清华大学出版社</a:t>
            </a:r>
            <a:endParaRPr lang="en-US" altLang="zh-CN" dirty="0" smtClean="0">
              <a:solidFill>
                <a:srgbClr val="FF0000"/>
              </a:solidFill>
            </a:endParaRPr>
          </a:p>
          <a:p>
            <a:pPr eaLnBrk="1" hangingPunct="1"/>
            <a:endParaRPr lang="en-US" altLang="zh-CN" dirty="0">
              <a:solidFill>
                <a:srgbClr val="FF0000"/>
              </a:solidFill>
            </a:endParaRPr>
          </a:p>
          <a:p>
            <a:pPr marL="0" indent="0" eaLnBrk="1" hangingPunct="1">
              <a:buNone/>
            </a:pPr>
            <a:r>
              <a:rPr lang="zh-CN" altLang="en-US" dirty="0" smtClean="0">
                <a:solidFill>
                  <a:srgbClr val="FF0000"/>
                </a:solidFill>
              </a:rPr>
              <a:t>经受考验，为广大师生接受</a:t>
            </a:r>
            <a:endParaRPr lang="en-US" altLang="zh-CN" dirty="0" smtClean="0">
              <a:solidFill>
                <a:srgbClr val="FF0000"/>
              </a:solidFill>
            </a:endParaRPr>
          </a:p>
          <a:p>
            <a:pPr marL="0" indent="0" eaLnBrk="1" hangingPunct="1">
              <a:buNone/>
            </a:pPr>
            <a:endParaRPr lang="zh-CN" altLang="en-US" dirty="0" smtClean="0">
              <a:solidFill>
                <a:srgbClr val="FF0000"/>
              </a:solidFill>
            </a:endParaRPr>
          </a:p>
        </p:txBody>
      </p:sp>
      <p:sp>
        <p:nvSpPr>
          <p:cNvPr id="15364" name="日期占位符 1"/>
          <p:cNvSpPr>
            <a:spLocks noGrp="1" noChangeArrowheads="1"/>
          </p:cNvSpPr>
          <p:nvPr>
            <p:ph type="dt" sz="quarter" idx="10"/>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smtClean="0">
              <a:solidFill>
                <a:srgbClr val="FF0000"/>
              </a:solidFill>
            </a:endParaRPr>
          </a:p>
        </p:txBody>
      </p:sp>
    </p:spTree>
    <p:extLst>
      <p:ext uri="{BB962C8B-B14F-4D97-AF65-F5344CB8AC3E}">
        <p14:creationId xmlns:p14="http://schemas.microsoft.com/office/powerpoint/2010/main" val="30764604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8193"/>
          <p:cNvSpPr>
            <a:spLocks noGrp="1" noChangeArrowheads="1"/>
          </p:cNvSpPr>
          <p:nvPr>
            <p:ph type="title"/>
          </p:nvPr>
        </p:nvSpPr>
        <p:spPr/>
        <p:txBody>
          <a:bodyPr/>
          <a:lstStyle/>
          <a:p>
            <a:pPr eaLnBrk="1" hangingPunct="1"/>
            <a:r>
              <a:rPr lang="zh-CN" altLang="en-US" smtClean="0">
                <a:solidFill>
                  <a:srgbClr val="FF0000"/>
                </a:solidFill>
              </a:rPr>
              <a:t>教材体系</a:t>
            </a:r>
          </a:p>
        </p:txBody>
      </p:sp>
      <p:sp>
        <p:nvSpPr>
          <p:cNvPr id="16387" name="文本占位符 8194"/>
          <p:cNvSpPr>
            <a:spLocks noGrp="1" noChangeArrowheads="1"/>
          </p:cNvSpPr>
          <p:nvPr>
            <p:ph type="body" idx="1"/>
          </p:nvPr>
        </p:nvSpPr>
        <p:spPr>
          <a:xfrm>
            <a:off x="1043608" y="1981200"/>
            <a:ext cx="7871792" cy="4114800"/>
          </a:xfrm>
        </p:spPr>
        <p:txBody>
          <a:bodyPr/>
          <a:lstStyle/>
          <a:p>
            <a:pPr eaLnBrk="1" hangingPunct="1"/>
            <a:r>
              <a:rPr lang="zh-CN" altLang="en-US" dirty="0" smtClean="0">
                <a:solidFill>
                  <a:srgbClr val="FF0000"/>
                </a:solidFill>
              </a:rPr>
              <a:t>按照</a:t>
            </a:r>
            <a:r>
              <a:rPr lang="en-US" altLang="zh-CN" dirty="0" smtClean="0">
                <a:solidFill>
                  <a:srgbClr val="FF0000"/>
                </a:solidFill>
              </a:rPr>
              <a:t>C</a:t>
            </a:r>
            <a:r>
              <a:rPr lang="zh-CN" altLang="en-US" dirty="0" smtClean="0">
                <a:solidFill>
                  <a:srgbClr val="FF0000"/>
                </a:solidFill>
              </a:rPr>
              <a:t>语言的新标准：</a:t>
            </a:r>
            <a:r>
              <a:rPr lang="en-US" altLang="zh-CN" dirty="0" smtClean="0">
                <a:solidFill>
                  <a:srgbClr val="FF0000"/>
                </a:solidFill>
              </a:rPr>
              <a:t>C99</a:t>
            </a:r>
          </a:p>
          <a:p>
            <a:pPr eaLnBrk="1" hangingPunct="1"/>
            <a:r>
              <a:rPr lang="zh-CN" altLang="en-US" dirty="0" smtClean="0">
                <a:solidFill>
                  <a:srgbClr val="00FF99"/>
                </a:solidFill>
              </a:rPr>
              <a:t>贴近等级考试</a:t>
            </a:r>
          </a:p>
          <a:p>
            <a:pPr eaLnBrk="1" hangingPunct="1"/>
            <a:r>
              <a:rPr lang="zh-CN" altLang="en-US" dirty="0" smtClean="0">
                <a:solidFill>
                  <a:srgbClr val="FF0000"/>
                </a:solidFill>
              </a:rPr>
              <a:t>教材内容作了调整</a:t>
            </a:r>
          </a:p>
          <a:p>
            <a:pPr eaLnBrk="1" hangingPunct="1"/>
            <a:r>
              <a:rPr lang="zh-CN" altLang="en-US" dirty="0" smtClean="0">
                <a:solidFill>
                  <a:srgbClr val="00FF99"/>
                </a:solidFill>
              </a:rPr>
              <a:t>每章都有教学要求和本章总结</a:t>
            </a:r>
          </a:p>
          <a:p>
            <a:pPr eaLnBrk="1" hangingPunct="1"/>
            <a:r>
              <a:rPr lang="zh-CN" altLang="en-US" dirty="0" smtClean="0">
                <a:solidFill>
                  <a:srgbClr val="FF0000"/>
                </a:solidFill>
              </a:rPr>
              <a:t>大量例题</a:t>
            </a:r>
          </a:p>
          <a:p>
            <a:pPr eaLnBrk="1" hangingPunct="1"/>
            <a:r>
              <a:rPr lang="zh-CN" altLang="en-US" dirty="0" smtClean="0">
                <a:solidFill>
                  <a:srgbClr val="00FF99"/>
                </a:solidFill>
              </a:rPr>
              <a:t>习题多样化</a:t>
            </a:r>
          </a:p>
          <a:p>
            <a:pPr eaLnBrk="1" hangingPunct="1"/>
            <a:r>
              <a:rPr lang="zh-CN" altLang="en-US" dirty="0" smtClean="0">
                <a:solidFill>
                  <a:srgbClr val="FF0000"/>
                </a:solidFill>
              </a:rPr>
              <a:t>集成实验指导</a:t>
            </a:r>
          </a:p>
        </p:txBody>
      </p:sp>
      <p:sp>
        <p:nvSpPr>
          <p:cNvPr id="16388" name="日期占位符 1"/>
          <p:cNvSpPr>
            <a:spLocks noGrp="1" noChangeArrowheads="1"/>
          </p:cNvSpPr>
          <p:nvPr>
            <p:ph type="dt" sz="quarter" idx="10"/>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smtClean="0">
              <a:solidFill>
                <a:srgbClr val="FF0000"/>
              </a:solidFill>
            </a:endParaRPr>
          </a:p>
        </p:txBody>
      </p:sp>
    </p:spTree>
    <p:extLst>
      <p:ext uri="{BB962C8B-B14F-4D97-AF65-F5344CB8AC3E}">
        <p14:creationId xmlns:p14="http://schemas.microsoft.com/office/powerpoint/2010/main" val="14857716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标题 9217"/>
          <p:cNvSpPr>
            <a:spLocks noGrp="1" noChangeArrowheads="1"/>
          </p:cNvSpPr>
          <p:nvPr>
            <p:ph type="title"/>
          </p:nvPr>
        </p:nvSpPr>
        <p:spPr>
          <a:xfrm>
            <a:off x="1116012" y="440668"/>
            <a:ext cx="6096000" cy="1143000"/>
          </a:xfrm>
        </p:spPr>
        <p:txBody>
          <a:bodyPr/>
          <a:lstStyle/>
          <a:p>
            <a:pPr algn="ctr" eaLnBrk="1" hangingPunct="1"/>
            <a:r>
              <a:rPr lang="zh-CN" altLang="en-US" smtClean="0">
                <a:solidFill>
                  <a:srgbClr val="FF0000"/>
                </a:solidFill>
              </a:rPr>
              <a:t>教材主要内容</a:t>
            </a:r>
          </a:p>
        </p:txBody>
      </p:sp>
      <p:sp>
        <p:nvSpPr>
          <p:cNvPr id="17411" name="文本占位符 9218"/>
          <p:cNvSpPr>
            <a:spLocks noGrp="1" noChangeArrowheads="1"/>
          </p:cNvSpPr>
          <p:nvPr>
            <p:ph type="body" idx="1"/>
          </p:nvPr>
        </p:nvSpPr>
        <p:spPr>
          <a:xfrm>
            <a:off x="1583668" y="1880828"/>
            <a:ext cx="6096000" cy="4114800"/>
          </a:xfrm>
        </p:spPr>
        <p:txBody>
          <a:bodyPr/>
          <a:lstStyle/>
          <a:p>
            <a:pPr eaLnBrk="1" hangingPunct="1">
              <a:lnSpc>
                <a:spcPct val="90000"/>
              </a:lnSpc>
            </a:pPr>
            <a:r>
              <a:rPr lang="zh-CN" altLang="en-US" sz="2600" dirty="0" smtClean="0">
                <a:solidFill>
                  <a:srgbClr val="FF0000"/>
                </a:solidFill>
              </a:rPr>
              <a:t>第</a:t>
            </a:r>
            <a:r>
              <a:rPr lang="en-US" altLang="zh-CN" sz="2600" dirty="0" smtClean="0">
                <a:solidFill>
                  <a:srgbClr val="FF0000"/>
                </a:solidFill>
              </a:rPr>
              <a:t>1</a:t>
            </a:r>
            <a:r>
              <a:rPr lang="zh-CN" altLang="en-US" sz="2600" dirty="0" smtClean="0">
                <a:solidFill>
                  <a:srgbClr val="FF0000"/>
                </a:solidFill>
              </a:rPr>
              <a:t>章 概述</a:t>
            </a:r>
          </a:p>
          <a:p>
            <a:pPr eaLnBrk="1" hangingPunct="1">
              <a:lnSpc>
                <a:spcPct val="90000"/>
              </a:lnSpc>
            </a:pPr>
            <a:r>
              <a:rPr lang="zh-CN" altLang="en-US" sz="2600" dirty="0" smtClean="0">
                <a:solidFill>
                  <a:srgbClr val="00FF99"/>
                </a:solidFill>
              </a:rPr>
              <a:t>第</a:t>
            </a:r>
            <a:r>
              <a:rPr lang="en-US" altLang="zh-CN" sz="2600" dirty="0" smtClean="0">
                <a:solidFill>
                  <a:srgbClr val="00FF99"/>
                </a:solidFill>
              </a:rPr>
              <a:t>2</a:t>
            </a:r>
            <a:r>
              <a:rPr lang="zh-CN" altLang="en-US" sz="2600" dirty="0" smtClean="0">
                <a:solidFill>
                  <a:srgbClr val="00FF99"/>
                </a:solidFill>
              </a:rPr>
              <a:t>章 数据类型、运算符和表达式</a:t>
            </a:r>
          </a:p>
          <a:p>
            <a:pPr eaLnBrk="1" hangingPunct="1">
              <a:lnSpc>
                <a:spcPct val="90000"/>
              </a:lnSpc>
            </a:pPr>
            <a:r>
              <a:rPr lang="zh-CN" altLang="en-US" sz="2600" dirty="0" smtClean="0">
                <a:solidFill>
                  <a:srgbClr val="FF0000"/>
                </a:solidFill>
              </a:rPr>
              <a:t>第</a:t>
            </a:r>
            <a:r>
              <a:rPr lang="en-US" altLang="zh-CN" sz="2600" dirty="0" smtClean="0">
                <a:solidFill>
                  <a:srgbClr val="FF0000"/>
                </a:solidFill>
              </a:rPr>
              <a:t>3</a:t>
            </a:r>
            <a:r>
              <a:rPr lang="zh-CN" altLang="en-US" sz="2600" dirty="0" smtClean="0">
                <a:solidFill>
                  <a:srgbClr val="FF0000"/>
                </a:solidFill>
              </a:rPr>
              <a:t>章 算法和控制语句 </a:t>
            </a:r>
          </a:p>
          <a:p>
            <a:pPr eaLnBrk="1" hangingPunct="1">
              <a:lnSpc>
                <a:spcPct val="90000"/>
              </a:lnSpc>
            </a:pPr>
            <a:r>
              <a:rPr lang="zh-CN" altLang="en-US" sz="2600" dirty="0" smtClean="0">
                <a:solidFill>
                  <a:srgbClr val="00FF99"/>
                </a:solidFill>
              </a:rPr>
              <a:t>第</a:t>
            </a:r>
            <a:r>
              <a:rPr lang="en-US" altLang="zh-CN" sz="2600" dirty="0" smtClean="0">
                <a:solidFill>
                  <a:srgbClr val="00FF99"/>
                </a:solidFill>
              </a:rPr>
              <a:t>4</a:t>
            </a:r>
            <a:r>
              <a:rPr lang="zh-CN" altLang="en-US" sz="2600" dirty="0" smtClean="0">
                <a:solidFill>
                  <a:srgbClr val="00FF99"/>
                </a:solidFill>
              </a:rPr>
              <a:t>章 函数 </a:t>
            </a:r>
          </a:p>
          <a:p>
            <a:pPr eaLnBrk="1" hangingPunct="1">
              <a:lnSpc>
                <a:spcPct val="90000"/>
              </a:lnSpc>
            </a:pPr>
            <a:r>
              <a:rPr lang="zh-CN" altLang="en-US" sz="2600" dirty="0" smtClean="0">
                <a:solidFill>
                  <a:srgbClr val="FF0000"/>
                </a:solidFill>
              </a:rPr>
              <a:t>第</a:t>
            </a:r>
            <a:r>
              <a:rPr lang="en-US" altLang="zh-CN" sz="2600" dirty="0" smtClean="0">
                <a:solidFill>
                  <a:srgbClr val="FF0000"/>
                </a:solidFill>
              </a:rPr>
              <a:t>5</a:t>
            </a:r>
            <a:r>
              <a:rPr lang="zh-CN" altLang="en-US" sz="2600" dirty="0" smtClean="0">
                <a:solidFill>
                  <a:srgbClr val="FF0000"/>
                </a:solidFill>
              </a:rPr>
              <a:t>章 数组  </a:t>
            </a:r>
          </a:p>
          <a:p>
            <a:pPr eaLnBrk="1" hangingPunct="1">
              <a:lnSpc>
                <a:spcPct val="90000"/>
              </a:lnSpc>
            </a:pPr>
            <a:r>
              <a:rPr lang="zh-CN" altLang="en-US" sz="2600" dirty="0" smtClean="0">
                <a:solidFill>
                  <a:srgbClr val="00FF99"/>
                </a:solidFill>
              </a:rPr>
              <a:t>第</a:t>
            </a:r>
            <a:r>
              <a:rPr lang="en-US" altLang="zh-CN" sz="2600" dirty="0" smtClean="0">
                <a:solidFill>
                  <a:srgbClr val="00FF99"/>
                </a:solidFill>
              </a:rPr>
              <a:t>6</a:t>
            </a:r>
            <a:r>
              <a:rPr lang="zh-CN" altLang="en-US" sz="2600" dirty="0" smtClean="0">
                <a:solidFill>
                  <a:srgbClr val="00FF99"/>
                </a:solidFill>
              </a:rPr>
              <a:t>章 指针 </a:t>
            </a:r>
          </a:p>
          <a:p>
            <a:pPr eaLnBrk="1" hangingPunct="1">
              <a:lnSpc>
                <a:spcPct val="90000"/>
              </a:lnSpc>
            </a:pPr>
            <a:r>
              <a:rPr lang="zh-CN" altLang="en-US" sz="2600" dirty="0" smtClean="0">
                <a:solidFill>
                  <a:srgbClr val="FF0000"/>
                </a:solidFill>
              </a:rPr>
              <a:t>第</a:t>
            </a:r>
            <a:r>
              <a:rPr lang="en-US" altLang="zh-CN" sz="2600" dirty="0" smtClean="0">
                <a:solidFill>
                  <a:srgbClr val="FF0000"/>
                </a:solidFill>
              </a:rPr>
              <a:t>7</a:t>
            </a:r>
            <a:r>
              <a:rPr lang="zh-CN" altLang="en-US" sz="2600" dirty="0" smtClean="0">
                <a:solidFill>
                  <a:srgbClr val="FF0000"/>
                </a:solidFill>
              </a:rPr>
              <a:t>章 预编译命令</a:t>
            </a:r>
          </a:p>
          <a:p>
            <a:pPr eaLnBrk="1" hangingPunct="1">
              <a:lnSpc>
                <a:spcPct val="90000"/>
              </a:lnSpc>
            </a:pPr>
            <a:r>
              <a:rPr lang="zh-CN" altLang="en-US" sz="2600" dirty="0" smtClean="0">
                <a:solidFill>
                  <a:srgbClr val="00FF99"/>
                </a:solidFill>
              </a:rPr>
              <a:t>第</a:t>
            </a:r>
            <a:r>
              <a:rPr lang="en-US" altLang="zh-CN" sz="2600" dirty="0" smtClean="0">
                <a:solidFill>
                  <a:srgbClr val="00FF99"/>
                </a:solidFill>
              </a:rPr>
              <a:t>8</a:t>
            </a:r>
            <a:r>
              <a:rPr lang="zh-CN" altLang="en-US" sz="2600" dirty="0" smtClean="0">
                <a:solidFill>
                  <a:srgbClr val="00FF99"/>
                </a:solidFill>
              </a:rPr>
              <a:t>章 结构体与共用体</a:t>
            </a:r>
          </a:p>
          <a:p>
            <a:pPr eaLnBrk="1" hangingPunct="1">
              <a:lnSpc>
                <a:spcPct val="90000"/>
              </a:lnSpc>
            </a:pPr>
            <a:r>
              <a:rPr lang="zh-CN" altLang="en-US" sz="2600" dirty="0" smtClean="0">
                <a:solidFill>
                  <a:srgbClr val="FF0000"/>
                </a:solidFill>
              </a:rPr>
              <a:t>第</a:t>
            </a:r>
            <a:r>
              <a:rPr lang="en-US" altLang="zh-CN" sz="2600" dirty="0" smtClean="0">
                <a:solidFill>
                  <a:srgbClr val="FF0000"/>
                </a:solidFill>
              </a:rPr>
              <a:t>9</a:t>
            </a:r>
            <a:r>
              <a:rPr lang="zh-CN" altLang="en-US" sz="2600" dirty="0" smtClean="0">
                <a:solidFill>
                  <a:srgbClr val="FF0000"/>
                </a:solidFill>
              </a:rPr>
              <a:t>章  文件系统    </a:t>
            </a:r>
          </a:p>
        </p:txBody>
      </p:sp>
      <p:sp>
        <p:nvSpPr>
          <p:cNvPr id="17412" name="日期占位符 1"/>
          <p:cNvSpPr>
            <a:spLocks noGrp="1" noChangeArrowheads="1"/>
          </p:cNvSpPr>
          <p:nvPr>
            <p:ph type="dt" sz="quarter" idx="10"/>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smtClean="0">
              <a:solidFill>
                <a:srgbClr val="FF0000"/>
              </a:solidFill>
            </a:endParaRPr>
          </a:p>
        </p:txBody>
      </p:sp>
    </p:spTree>
    <p:extLst>
      <p:ext uri="{BB962C8B-B14F-4D97-AF65-F5344CB8AC3E}">
        <p14:creationId xmlns:p14="http://schemas.microsoft.com/office/powerpoint/2010/main" val="27823115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标题 20481"/>
          <p:cNvSpPr>
            <a:spLocks noGrp="1" noChangeArrowheads="1"/>
          </p:cNvSpPr>
          <p:nvPr>
            <p:ph type="title"/>
          </p:nvPr>
        </p:nvSpPr>
        <p:spPr/>
        <p:txBody>
          <a:bodyPr/>
          <a:lstStyle/>
          <a:p>
            <a:pPr eaLnBrk="1" hangingPunct="1"/>
            <a:r>
              <a:rPr lang="zh-CN" altLang="en-US" smtClean="0"/>
              <a:t>习题</a:t>
            </a:r>
          </a:p>
        </p:txBody>
      </p:sp>
      <p:sp>
        <p:nvSpPr>
          <p:cNvPr id="27651" name="文本占位符 20482"/>
          <p:cNvSpPr>
            <a:spLocks noGrp="1" noChangeArrowheads="1"/>
          </p:cNvSpPr>
          <p:nvPr>
            <p:ph type="body" idx="1"/>
          </p:nvPr>
        </p:nvSpPr>
        <p:spPr/>
        <p:txBody>
          <a:bodyPr/>
          <a:lstStyle/>
          <a:p>
            <a:pPr eaLnBrk="1" hangingPunct="1"/>
            <a:r>
              <a:rPr lang="zh-CN" altLang="en-US" smtClean="0"/>
              <a:t>选择题</a:t>
            </a:r>
          </a:p>
          <a:p>
            <a:pPr eaLnBrk="1" hangingPunct="1"/>
            <a:r>
              <a:rPr lang="zh-CN" altLang="en-US" smtClean="0"/>
              <a:t>基础知识填空</a:t>
            </a:r>
          </a:p>
          <a:p>
            <a:pPr eaLnBrk="1" hangingPunct="1"/>
            <a:r>
              <a:rPr lang="zh-CN" altLang="en-US" smtClean="0"/>
              <a:t>阅读程序</a:t>
            </a:r>
          </a:p>
          <a:p>
            <a:pPr eaLnBrk="1" hangingPunct="1"/>
            <a:r>
              <a:rPr lang="zh-CN" altLang="en-US" smtClean="0"/>
              <a:t>程序填空</a:t>
            </a:r>
          </a:p>
          <a:p>
            <a:pPr eaLnBrk="1" hangingPunct="1"/>
            <a:r>
              <a:rPr lang="zh-CN" altLang="en-US" smtClean="0"/>
              <a:t>编程和改错</a:t>
            </a:r>
          </a:p>
        </p:txBody>
      </p:sp>
      <p:sp>
        <p:nvSpPr>
          <p:cNvPr id="27652" name="日期占位符 1"/>
          <p:cNvSpPr>
            <a:spLocks noGrp="1" noChangeArrowheads="1"/>
          </p:cNvSpPr>
          <p:nvPr>
            <p:ph type="dt" sz="quarter" idx="10"/>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smtClean="0"/>
          </a:p>
        </p:txBody>
      </p:sp>
    </p:spTree>
    <p:extLst>
      <p:ext uri="{BB962C8B-B14F-4D97-AF65-F5344CB8AC3E}">
        <p14:creationId xmlns:p14="http://schemas.microsoft.com/office/powerpoint/2010/main" val="2579598505"/>
      </p:ext>
    </p:extLst>
  </p:cSld>
  <p:clrMapOvr>
    <a:masterClrMapping/>
  </p:clrMapOvr>
  <p:timing>
    <p:tnLst>
      <p:par>
        <p:cTn id="1" dur="indefinite" restart="never" nodeType="tmRoot"/>
      </p:par>
    </p:tnLst>
  </p:timing>
</p:sld>
</file>

<file path=ppt/theme/theme1.xml><?xml version="1.0" encoding="utf-8"?>
<a:theme xmlns:a="http://schemas.openxmlformats.org/drawingml/2006/main" name="通用信息">
  <a:themeElements>
    <a:clrScheme name="通用信息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通用信息">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ea typeface="宋体" pitchFamily="2" charset="-122"/>
          </a:defRPr>
        </a:defPPr>
      </a:lstStyle>
    </a:lnDef>
  </a:objectDefaults>
  <a:extraClrSchemeLst>
    <a:extraClrScheme>
      <a:clrScheme name="通用信息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通用信息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通用信息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431</TotalTime>
  <Pages>0</Pages>
  <Words>1523</Words>
  <Characters>0</Characters>
  <Application>Microsoft Office PowerPoint</Application>
  <DocSecurity>0</DocSecurity>
  <PresentationFormat>全屏显示(4:3)</PresentationFormat>
  <Lines>0</Lines>
  <Paragraphs>206</Paragraphs>
  <Slides>42</Slides>
  <Notes>2</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42</vt:i4>
      </vt:variant>
    </vt:vector>
  </HeadingPairs>
  <TitlesOfParts>
    <vt:vector size="52" baseType="lpstr">
      <vt:lpstr>华文行楷</vt:lpstr>
      <vt:lpstr>宋体</vt:lpstr>
      <vt:lpstr>新宋体</vt:lpstr>
      <vt:lpstr>Arial</vt:lpstr>
      <vt:lpstr>Arial Narrow</vt:lpstr>
      <vt:lpstr>Bauhaus 93</vt:lpstr>
      <vt:lpstr>Tahoma</vt:lpstr>
      <vt:lpstr>Times New Roman</vt:lpstr>
      <vt:lpstr>Wingdings</vt:lpstr>
      <vt:lpstr>通用信息</vt:lpstr>
      <vt:lpstr>正式上课之前要说的话</vt:lpstr>
      <vt:lpstr>关于我--曾碧卿</vt:lpstr>
      <vt:lpstr>关于我们、关于我</vt:lpstr>
      <vt:lpstr>学习要求</vt:lpstr>
      <vt:lpstr>教材</vt:lpstr>
      <vt:lpstr>教材选取</vt:lpstr>
      <vt:lpstr>教材体系</vt:lpstr>
      <vt:lpstr>教材主要内容</vt:lpstr>
      <vt:lpstr>习题</vt:lpstr>
      <vt:lpstr>实验指导</vt:lpstr>
      <vt:lpstr>教学内容与进度</vt:lpstr>
      <vt:lpstr>教法</vt:lpstr>
      <vt:lpstr>教法（一）</vt:lpstr>
      <vt:lpstr>教法（二）</vt:lpstr>
      <vt:lpstr>PowerPoint 演示文稿</vt:lpstr>
      <vt:lpstr>PowerPoint 演示文稿</vt:lpstr>
      <vt:lpstr>PowerPoint 演示文稿</vt:lpstr>
      <vt:lpstr>教法</vt:lpstr>
      <vt:lpstr>学情与学法</vt:lpstr>
      <vt:lpstr>说学情与学法</vt:lpstr>
      <vt:lpstr>能力培养与后续课程的学习</vt:lpstr>
      <vt:lpstr>2018-2019年C语言类竞赛（主推）</vt:lpstr>
      <vt:lpstr>这门课程取得的效果【成绩】</vt:lpstr>
      <vt:lpstr>PowerPoint 演示文稿</vt:lpstr>
      <vt:lpstr>这门课程的成绩</vt:lpstr>
      <vt:lpstr>这门课程的成绩</vt:lpstr>
      <vt:lpstr>PowerPoint 演示文稿</vt:lpstr>
      <vt:lpstr>PowerPoint 演示文稿</vt:lpstr>
      <vt:lpstr>PowerPoint 演示文稿</vt:lpstr>
      <vt:lpstr>PowerPoint 演示文稿</vt:lpstr>
      <vt:lpstr>PowerPoint 演示文稿</vt:lpstr>
      <vt:lpstr>PowerPoint 演示文稿</vt:lpstr>
      <vt:lpstr>学校新闻头条：      华师学子在第六届全国软件大赛中获佳绩：           http://news.scnu.edu.cn/?p=6649</vt:lpstr>
      <vt:lpstr>PowerPoint 演示文稿</vt:lpstr>
      <vt:lpstr>PowerPoint 演示文稿</vt:lpstr>
      <vt:lpstr>PowerPoint 演示文稿</vt:lpstr>
      <vt:lpstr>2013级软工的学子 2014级软工的学子 2015级软工的学子 2016级软工的学子 2017级软工的学子        已经灿烂过啦、表现过啦、辉煌过啦…… 2018级软工的学子，我们该怎么办？</vt:lpstr>
      <vt:lpstr>2018级需要有一个“学习交流”QQ群： 群名称：18华师软工学习交流群    </vt:lpstr>
      <vt:lpstr>2018级需要有一个“通知”微信群： 微信群名称：18软工通知群    </vt:lpstr>
      <vt:lpstr> 特别实践一：      面对面建群【微信群】：                   密码：09**            </vt:lpstr>
      <vt:lpstr> 特别实践二：      编辑一条短信，内容格式是（不能多字、不能少字）：           18软工*班***      如：18软工1班陈秋乐  发送到曾碧卿老师的手机上：             13760895528  </vt:lpstr>
      <vt:lpstr>谢谢同学们！</vt:lpstr>
    </vt:vector>
  </TitlesOfParts>
  <Manager/>
  <Company/>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zbq</cp:lastModifiedBy>
  <cp:revision>307</cp:revision>
  <cp:lastPrinted>1601-01-01T00:00:00Z</cp:lastPrinted>
  <dcterms:created xsi:type="dcterms:W3CDTF">1601-01-01T00:00:00Z</dcterms:created>
  <dcterms:modified xsi:type="dcterms:W3CDTF">2019-11-30T05:08:06Z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r8>1</vt:r8>
  </property>
  <property fmtid="{D5CDD505-2E9C-101B-9397-08002B2CF9AE}" pid="3" name="LCID">
    <vt:r8>2052</vt:r8>
  </property>
  <property fmtid="{D5CDD505-2E9C-101B-9397-08002B2CF9AE}" pid="4" name="KSOProductBuildVer">
    <vt:lpwstr>2052-8.1.0.3000</vt:lpwstr>
  </property>
</Properties>
</file>