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notesMasterIdLst>
    <p:notesMasterId r:id="rId16"/>
  </p:notesMasterIdLst>
  <p:sldIdLst>
    <p:sldId id="269" r:id="rId4"/>
    <p:sldId id="305" r:id="rId5"/>
    <p:sldId id="440" r:id="rId6"/>
    <p:sldId id="458" r:id="rId7"/>
    <p:sldId id="459" r:id="rId8"/>
    <p:sldId id="460" r:id="rId9"/>
    <p:sldId id="451" r:id="rId10"/>
    <p:sldId id="463" r:id="rId11"/>
    <p:sldId id="433" r:id="rId12"/>
    <p:sldId id="452" r:id="rId13"/>
    <p:sldId id="445" r:id="rId14"/>
    <p:sldId id="450" r:id="rId15"/>
  </p:sldIdLst>
  <p:sldSz cx="12192000" cy="6858000"/>
  <p:notesSz cx="6858000" cy="9144000"/>
  <p:embeddedFontLst>
    <p:embeddedFont>
      <p:font typeface="Calibri" panose="020F0502020204030204" pitchFamily="2" charset="0"/>
      <p:regular r:id="rId20"/>
      <p:bold r:id="rId21"/>
      <p:italic r:id="rId22"/>
      <p:boldItalic r:id="rId23"/>
    </p:embeddedFont>
    <p:embeddedFont>
      <p:font typeface="微软雅黑" panose="020B0503020204020204" pitchFamily="2" charset="-122"/>
      <p:regular r:id="rId24"/>
    </p:embeddedFont>
    <p:embeddedFont>
      <p:font typeface="Droid Sans" panose="020B0606030804020204" pitchFamily="2" charset="0"/>
      <p:regular r:id="rId25"/>
    </p:embeddedFont>
    <p:embeddedFont>
      <p:font typeface="Calibri Light" panose="020F0302020204030204" charset="0"/>
      <p:regular r:id="rId26"/>
      <p:italic r:id="rId27"/>
    </p:embeddedFont>
  </p:embeddedFontLst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7A5"/>
    <a:srgbClr val="385723"/>
    <a:srgbClr val="9EDEE5"/>
    <a:srgbClr val="0070C0"/>
    <a:srgbClr val="2AB7AE"/>
    <a:srgbClr val="FAD0BE"/>
    <a:srgbClr val="ED7D31"/>
    <a:srgbClr val="39AFC1"/>
    <a:srgbClr val="E87071"/>
    <a:srgbClr val="5C3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40" d="100"/>
          <a:sy n="40" d="100"/>
        </p:scale>
        <p:origin x="624" y="588"/>
      </p:cViewPr>
      <p:guideLst>
        <p:guide orient="horz" pos="2128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200" dirty="0"/>
          </a:p>
        </p:txBody>
      </p:sp>
      <p:sp>
        <p:nvSpPr>
          <p:cNvPr id="4099" name="日期占位符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endParaRPr lang="zh-CN" altLang="en-US" sz="1200" dirty="0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endParaRPr lang="zh-CN" altLang="en-US" sz="1200" dirty="0"/>
          </a:p>
        </p:txBody>
      </p:sp>
      <p:sp>
        <p:nvSpPr>
          <p:cNvPr id="41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307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fade/>
  </p:transition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40" y="-7620"/>
            <a:ext cx="6872605" cy="6872605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009650" y="3223895"/>
            <a:ext cx="6320790" cy="7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Calibri" panose="020F0502020204030204" pitchFamily="2" charset="0"/>
              </a:defRPr>
            </a:lvl9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rgbClr val="4077A5"/>
                </a:solidFill>
                <a:latin typeface="Droid Sans" panose="020B0606030804020204" pitchFamily="2" charset="0"/>
                <a:sym typeface="+mn-ea"/>
              </a:rPr>
              <a:t>移动互联网</a:t>
            </a:r>
            <a:endParaRPr lang="zh-CN" altLang="en-US" sz="4800" b="1" cap="all" dirty="0">
              <a:solidFill>
                <a:srgbClr val="4077A5"/>
              </a:solidFill>
              <a:latin typeface="Droid Sans" panose="020B0606030804020204" pitchFamily="2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5139" name="组合 19"/>
          <p:cNvGrpSpPr/>
          <p:nvPr/>
        </p:nvGrpSpPr>
        <p:grpSpPr>
          <a:xfrm>
            <a:off x="481330" y="219710"/>
            <a:ext cx="1422400" cy="1319213"/>
            <a:chOff x="0" y="0"/>
            <a:chExt cx="1423666" cy="1320172"/>
          </a:xfrm>
        </p:grpSpPr>
        <p:sp>
          <p:nvSpPr>
            <p:cNvPr id="5140" name="椭圆 20"/>
            <p:cNvSpPr/>
            <p:nvPr/>
          </p:nvSpPr>
          <p:spPr>
            <a:xfrm>
              <a:off x="0" y="487717"/>
              <a:ext cx="832590" cy="832455"/>
            </a:xfrm>
            <a:prstGeom prst="ellipse">
              <a:avLst/>
            </a:prstGeom>
            <a:solidFill>
              <a:srgbClr val="20BA7C">
                <a:alpha val="93999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5141" name="椭圆 21"/>
            <p:cNvSpPr/>
            <p:nvPr/>
          </p:nvSpPr>
          <p:spPr>
            <a:xfrm>
              <a:off x="591076" y="487717"/>
              <a:ext cx="832590" cy="832455"/>
            </a:xfrm>
            <a:prstGeom prst="ellipse">
              <a:avLst/>
            </a:prstGeom>
            <a:solidFill>
              <a:srgbClr val="FFC000">
                <a:alpha val="98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b="1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5142" name="椭圆 18"/>
            <p:cNvSpPr/>
            <p:nvPr/>
          </p:nvSpPr>
          <p:spPr>
            <a:xfrm>
              <a:off x="287594" y="0"/>
              <a:ext cx="832590" cy="832455"/>
            </a:xfrm>
            <a:prstGeom prst="ellipse">
              <a:avLst/>
            </a:prstGeom>
            <a:solidFill>
              <a:srgbClr val="00A6BC">
                <a:alpha val="93999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pic>
          <p:nvPicPr>
            <p:cNvPr id="5143" name="组合 8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76255" y="378354"/>
              <a:ext cx="561331" cy="67104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"/>
          <p:cNvGrpSpPr/>
          <p:nvPr/>
        </p:nvGrpSpPr>
        <p:grpSpPr>
          <a:xfrm>
            <a:off x="-506412" y="4354513"/>
            <a:ext cx="13206412" cy="3879850"/>
            <a:chOff x="0" y="0"/>
            <a:chExt cx="13221753" cy="3880814"/>
          </a:xfrm>
        </p:grpSpPr>
        <p:sp>
          <p:nvSpPr>
            <p:cNvPr id="9219" name="椭圆 4"/>
            <p:cNvSpPr/>
            <p:nvPr/>
          </p:nvSpPr>
          <p:spPr>
            <a:xfrm>
              <a:off x="377855" y="0"/>
              <a:ext cx="987505" cy="987670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0" name="椭圆 5"/>
            <p:cNvSpPr/>
            <p:nvPr/>
          </p:nvSpPr>
          <p:spPr>
            <a:xfrm>
              <a:off x="0" y="1316364"/>
              <a:ext cx="2468759" cy="2467588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1" name="椭圆 6"/>
            <p:cNvSpPr/>
            <p:nvPr/>
          </p:nvSpPr>
          <p:spPr>
            <a:xfrm>
              <a:off x="2154409" y="833644"/>
              <a:ext cx="1039896" cy="1040071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2" name="椭圆 7"/>
            <p:cNvSpPr/>
            <p:nvPr/>
          </p:nvSpPr>
          <p:spPr>
            <a:xfrm>
              <a:off x="2537028" y="2240519"/>
              <a:ext cx="1039895" cy="104007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3" name="椭圆 8"/>
            <p:cNvSpPr/>
            <p:nvPr/>
          </p:nvSpPr>
          <p:spPr>
            <a:xfrm>
              <a:off x="3845232" y="1849897"/>
              <a:ext cx="2030574" cy="2030917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4" name="椭圆 12"/>
            <p:cNvSpPr/>
            <p:nvPr/>
          </p:nvSpPr>
          <p:spPr>
            <a:xfrm flipH="1">
              <a:off x="11856394" y="0"/>
              <a:ext cx="987504" cy="987670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5" name="椭圆 13"/>
            <p:cNvSpPr/>
            <p:nvPr/>
          </p:nvSpPr>
          <p:spPr>
            <a:xfrm flipH="1">
              <a:off x="10752994" y="1316364"/>
              <a:ext cx="2468759" cy="2467588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6" name="椭圆 14"/>
            <p:cNvSpPr/>
            <p:nvPr/>
          </p:nvSpPr>
          <p:spPr>
            <a:xfrm flipH="1">
              <a:off x="10027449" y="833644"/>
              <a:ext cx="1039895" cy="1040071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7" name="椭圆 15"/>
            <p:cNvSpPr/>
            <p:nvPr/>
          </p:nvSpPr>
          <p:spPr>
            <a:xfrm flipH="1">
              <a:off x="9644830" y="2240519"/>
              <a:ext cx="1039896" cy="104007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8" name="椭圆 16"/>
            <p:cNvSpPr/>
            <p:nvPr/>
          </p:nvSpPr>
          <p:spPr>
            <a:xfrm flipH="1">
              <a:off x="7345947" y="1849897"/>
              <a:ext cx="2030575" cy="2030917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229" name="组合 10"/>
          <p:cNvGrpSpPr/>
          <p:nvPr/>
        </p:nvGrpSpPr>
        <p:grpSpPr>
          <a:xfrm>
            <a:off x="3821113" y="3873500"/>
            <a:ext cx="4481512" cy="706755"/>
            <a:chOff x="0" y="0"/>
            <a:chExt cx="4480968" cy="705844"/>
          </a:xfrm>
        </p:grpSpPr>
        <p:sp>
          <p:nvSpPr>
            <p:cNvPr id="9230" name="矩形 23"/>
            <p:cNvSpPr/>
            <p:nvPr/>
          </p:nvSpPr>
          <p:spPr>
            <a:xfrm>
              <a:off x="0" y="0"/>
              <a:ext cx="4480968" cy="64052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31" name="矩形 35"/>
            <p:cNvSpPr/>
            <p:nvPr/>
          </p:nvSpPr>
          <p:spPr>
            <a:xfrm>
              <a:off x="1208258" y="0"/>
              <a:ext cx="2224770" cy="7058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4000" b="1" dirty="0">
                  <a:solidFill>
                    <a:srgbClr val="10495E"/>
                  </a:solidFill>
                  <a:latin typeface="Droid Sans" panose="020B0606030804020204" pitchFamily="2" charset="0"/>
                </a:rPr>
                <a:t>发展趋势</a:t>
              </a:r>
              <a:endParaRPr lang="zh-CN" altLang="en-US" sz="4000" b="1" dirty="0">
                <a:solidFill>
                  <a:srgbClr val="10495E"/>
                </a:solidFill>
                <a:latin typeface="Droid Sans" panose="020B0606030804020204" pitchFamily="2" charset="0"/>
              </a:endParaRPr>
            </a:p>
          </p:txBody>
        </p:sp>
      </p:grpSp>
      <p:grpSp>
        <p:nvGrpSpPr>
          <p:cNvPr id="9233" name="组合 3"/>
          <p:cNvGrpSpPr/>
          <p:nvPr/>
        </p:nvGrpSpPr>
        <p:grpSpPr>
          <a:xfrm>
            <a:off x="5308600" y="1620838"/>
            <a:ext cx="1574800" cy="1773237"/>
            <a:chOff x="0" y="0"/>
            <a:chExt cx="1573566" cy="1773359"/>
          </a:xfrm>
        </p:grpSpPr>
        <p:grpSp>
          <p:nvGrpSpPr>
            <p:cNvPr id="9234" name="组合 17"/>
            <p:cNvGrpSpPr/>
            <p:nvPr/>
          </p:nvGrpSpPr>
          <p:grpSpPr>
            <a:xfrm>
              <a:off x="0" y="0"/>
              <a:ext cx="1573566" cy="1773359"/>
              <a:chOff x="0" y="0"/>
              <a:chExt cx="1573566" cy="1773359"/>
            </a:xfrm>
          </p:grpSpPr>
          <p:sp>
            <p:nvSpPr>
              <p:cNvPr id="9235" name="椭圆 20"/>
              <p:cNvSpPr/>
              <p:nvPr/>
            </p:nvSpPr>
            <p:spPr>
              <a:xfrm>
                <a:off x="0" y="487396"/>
                <a:ext cx="832785" cy="833495"/>
              </a:xfrm>
              <a:prstGeom prst="ellipse">
                <a:avLst/>
              </a:prstGeom>
              <a:solidFill>
                <a:srgbClr val="20BA7C">
                  <a:alpha val="79999"/>
                </a:srgb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6" name="椭圆 21"/>
              <p:cNvSpPr/>
              <p:nvPr/>
            </p:nvSpPr>
            <p:spPr>
              <a:xfrm>
                <a:off x="740782" y="487396"/>
                <a:ext cx="832784" cy="833495"/>
              </a:xfrm>
              <a:prstGeom prst="ellipse">
                <a:avLst/>
              </a:prstGeom>
              <a:solidFill>
                <a:srgbClr val="FFC000">
                  <a:alpha val="87999"/>
                </a:srgb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b="1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7" name="椭圆 18"/>
              <p:cNvSpPr/>
              <p:nvPr/>
            </p:nvSpPr>
            <p:spPr>
              <a:xfrm>
                <a:off x="361666" y="0"/>
                <a:ext cx="832785" cy="833494"/>
              </a:xfrm>
              <a:prstGeom prst="ellipse">
                <a:avLst/>
              </a:prstGeom>
              <a:solidFill>
                <a:srgbClr val="00A6BC"/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8" name="椭圆 37"/>
              <p:cNvSpPr/>
              <p:nvPr/>
            </p:nvSpPr>
            <p:spPr>
              <a:xfrm>
                <a:off x="377529" y="939865"/>
                <a:ext cx="832785" cy="833494"/>
              </a:xfrm>
              <a:prstGeom prst="ellipse">
                <a:avLst/>
              </a:prstGeom>
              <a:solidFill>
                <a:srgbClr val="595959">
                  <a:alpha val="98999"/>
                </a:srgb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b="1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9239" name="组合 30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403036" y="500604"/>
              <a:ext cx="700491" cy="66451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852420" y="1963420"/>
            <a:ext cx="2116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endParaRPr lang="zh-CN" altLang="en-US" sz="24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2065856" y="1583739"/>
            <a:ext cx="552450" cy="552450"/>
            <a:chOff x="3678404" y="2170455"/>
            <a:chExt cx="736600" cy="736600"/>
          </a:xfrm>
        </p:grpSpPr>
        <p:grpSp>
          <p:nvGrpSpPr>
            <p:cNvPr id="148" name="组合 147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154" name="椭圆 153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01ACBE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01ACBE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149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50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1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2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3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3032125" y="2996565"/>
            <a:ext cx="8268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应用蓬勃发展，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SoLoMoEc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趋势明显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32125" y="5431790"/>
            <a:ext cx="675386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ym typeface="+mn-ea"/>
            </a:endParaRPr>
          </a:p>
          <a:p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与云计算相结合，开创移动云服务新时代</a:t>
            </a:r>
            <a:endParaRPr lang="en-US" altLang="zh-CN" sz="20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32125" y="3980180"/>
            <a:ext cx="715581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ym typeface="+mn-ea"/>
            </a:endParaRPr>
          </a:p>
          <a:p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传统互联网企业加快其布局，市场竞争激烈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2065856" y="4162486"/>
            <a:ext cx="552450" cy="552450"/>
            <a:chOff x="7715921" y="1789455"/>
            <a:chExt cx="736600" cy="736600"/>
          </a:xfrm>
        </p:grpSpPr>
        <p:grpSp>
          <p:nvGrpSpPr>
            <p:cNvPr id="87" name="组合 86"/>
            <p:cNvGrpSpPr/>
            <p:nvPr/>
          </p:nvGrpSpPr>
          <p:grpSpPr>
            <a:xfrm>
              <a:off x="7715921" y="1789455"/>
              <a:ext cx="736600" cy="736600"/>
              <a:chOff x="8286667" y="635396"/>
              <a:chExt cx="736600" cy="736600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FFB850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FFB850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88" name="Group 18"/>
            <p:cNvGrpSpPr>
              <a:grpSpLocks noChangeAspect="1"/>
            </p:cNvGrpSpPr>
            <p:nvPr/>
          </p:nvGrpSpPr>
          <p:grpSpPr bwMode="auto">
            <a:xfrm>
              <a:off x="7887974" y="2058396"/>
              <a:ext cx="381104" cy="224116"/>
              <a:chOff x="5315" y="1433"/>
              <a:chExt cx="2197" cy="1292"/>
            </a:xfrm>
            <a:solidFill>
              <a:schemeClr val="bg1"/>
            </a:solidFill>
          </p:grpSpPr>
          <p:sp>
            <p:nvSpPr>
              <p:cNvPr id="89" name="Freeform 19"/>
              <p:cNvSpPr/>
              <p:nvPr/>
            </p:nvSpPr>
            <p:spPr bwMode="auto">
              <a:xfrm>
                <a:off x="5915" y="1440"/>
                <a:ext cx="1014" cy="1278"/>
              </a:xfrm>
              <a:custGeom>
                <a:avLst/>
                <a:gdLst>
                  <a:gd name="T0" fmla="*/ 221 w 428"/>
                  <a:gd name="T1" fmla="*/ 231 h 538"/>
                  <a:gd name="T2" fmla="*/ 324 w 428"/>
                  <a:gd name="T3" fmla="*/ 115 h 538"/>
                  <a:gd name="T4" fmla="*/ 207 w 428"/>
                  <a:gd name="T5" fmla="*/ 1 h 538"/>
                  <a:gd name="T6" fmla="*/ 93 w 428"/>
                  <a:gd name="T7" fmla="*/ 118 h 538"/>
                  <a:gd name="T8" fmla="*/ 200 w 428"/>
                  <a:gd name="T9" fmla="*/ 231 h 538"/>
                  <a:gd name="T10" fmla="*/ 2 w 428"/>
                  <a:gd name="T11" fmla="*/ 446 h 538"/>
                  <a:gd name="T12" fmla="*/ 216 w 428"/>
                  <a:gd name="T13" fmla="*/ 537 h 538"/>
                  <a:gd name="T14" fmla="*/ 426 w 428"/>
                  <a:gd name="T15" fmla="*/ 439 h 538"/>
                  <a:gd name="T16" fmla="*/ 221 w 428"/>
                  <a:gd name="T17" fmla="*/ 231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538">
                    <a:moveTo>
                      <a:pt x="221" y="231"/>
                    </a:moveTo>
                    <a:cubicBezTo>
                      <a:pt x="280" y="224"/>
                      <a:pt x="325" y="175"/>
                      <a:pt x="324" y="115"/>
                    </a:cubicBezTo>
                    <a:cubicBezTo>
                      <a:pt x="323" y="51"/>
                      <a:pt x="270" y="0"/>
                      <a:pt x="207" y="1"/>
                    </a:cubicBezTo>
                    <a:cubicBezTo>
                      <a:pt x="143" y="2"/>
                      <a:pt x="92" y="55"/>
                      <a:pt x="93" y="118"/>
                    </a:cubicBezTo>
                    <a:cubicBezTo>
                      <a:pt x="94" y="178"/>
                      <a:pt x="141" y="226"/>
                      <a:pt x="200" y="231"/>
                    </a:cubicBezTo>
                    <a:cubicBezTo>
                      <a:pt x="88" y="239"/>
                      <a:pt x="0" y="333"/>
                      <a:pt x="2" y="446"/>
                    </a:cubicBezTo>
                    <a:cubicBezTo>
                      <a:pt x="3" y="511"/>
                      <a:pt x="110" y="538"/>
                      <a:pt x="216" y="537"/>
                    </a:cubicBezTo>
                    <a:cubicBezTo>
                      <a:pt x="321" y="535"/>
                      <a:pt x="428" y="504"/>
                      <a:pt x="426" y="439"/>
                    </a:cubicBezTo>
                    <a:cubicBezTo>
                      <a:pt x="425" y="326"/>
                      <a:pt x="334" y="235"/>
                      <a:pt x="221" y="2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90" name="Freeform 20"/>
              <p:cNvSpPr/>
              <p:nvPr/>
            </p:nvSpPr>
            <p:spPr bwMode="auto">
              <a:xfrm>
                <a:off x="6825" y="1501"/>
                <a:ext cx="678" cy="946"/>
              </a:xfrm>
              <a:custGeom>
                <a:avLst/>
                <a:gdLst>
                  <a:gd name="T0" fmla="*/ 132 w 286"/>
                  <a:gd name="T1" fmla="*/ 171 h 398"/>
                  <a:gd name="T2" fmla="*/ 210 w 286"/>
                  <a:gd name="T3" fmla="*/ 85 h 398"/>
                  <a:gd name="T4" fmla="*/ 123 w 286"/>
                  <a:gd name="T5" fmla="*/ 1 h 398"/>
                  <a:gd name="T6" fmla="*/ 39 w 286"/>
                  <a:gd name="T7" fmla="*/ 88 h 398"/>
                  <a:gd name="T8" fmla="*/ 120 w 286"/>
                  <a:gd name="T9" fmla="*/ 171 h 398"/>
                  <a:gd name="T10" fmla="*/ 0 w 286"/>
                  <a:gd name="T11" fmla="*/ 237 h 398"/>
                  <a:gd name="T12" fmla="*/ 77 w 286"/>
                  <a:gd name="T13" fmla="*/ 396 h 398"/>
                  <a:gd name="T14" fmla="*/ 129 w 286"/>
                  <a:gd name="T15" fmla="*/ 398 h 398"/>
                  <a:gd name="T16" fmla="*/ 235 w 286"/>
                  <a:gd name="T17" fmla="*/ 380 h 398"/>
                  <a:gd name="T18" fmla="*/ 286 w 286"/>
                  <a:gd name="T19" fmla="*/ 326 h 398"/>
                  <a:gd name="T20" fmla="*/ 132 w 286"/>
                  <a:gd name="T21" fmla="*/ 17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6" h="398">
                    <a:moveTo>
                      <a:pt x="132" y="171"/>
                    </a:moveTo>
                    <a:cubicBezTo>
                      <a:pt x="176" y="167"/>
                      <a:pt x="210" y="130"/>
                      <a:pt x="210" y="85"/>
                    </a:cubicBezTo>
                    <a:cubicBezTo>
                      <a:pt x="209" y="38"/>
                      <a:pt x="170" y="0"/>
                      <a:pt x="123" y="1"/>
                    </a:cubicBezTo>
                    <a:cubicBezTo>
                      <a:pt x="76" y="1"/>
                      <a:pt x="38" y="40"/>
                      <a:pt x="39" y="88"/>
                    </a:cubicBezTo>
                    <a:cubicBezTo>
                      <a:pt x="39" y="133"/>
                      <a:pt x="75" y="169"/>
                      <a:pt x="120" y="171"/>
                    </a:cubicBezTo>
                    <a:cubicBezTo>
                      <a:pt x="71" y="174"/>
                      <a:pt x="28" y="198"/>
                      <a:pt x="0" y="237"/>
                    </a:cubicBezTo>
                    <a:cubicBezTo>
                      <a:pt x="43" y="277"/>
                      <a:pt x="72" y="333"/>
                      <a:pt x="77" y="396"/>
                    </a:cubicBezTo>
                    <a:cubicBezTo>
                      <a:pt x="94" y="398"/>
                      <a:pt x="111" y="398"/>
                      <a:pt x="129" y="398"/>
                    </a:cubicBezTo>
                    <a:cubicBezTo>
                      <a:pt x="170" y="397"/>
                      <a:pt x="207" y="391"/>
                      <a:pt x="235" y="380"/>
                    </a:cubicBezTo>
                    <a:cubicBezTo>
                      <a:pt x="278" y="364"/>
                      <a:pt x="286" y="342"/>
                      <a:pt x="286" y="326"/>
                    </a:cubicBezTo>
                    <a:cubicBezTo>
                      <a:pt x="285" y="241"/>
                      <a:pt x="216" y="173"/>
                      <a:pt x="13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91" name="Freeform 21"/>
              <p:cNvSpPr/>
              <p:nvPr/>
            </p:nvSpPr>
            <p:spPr bwMode="auto">
              <a:xfrm>
                <a:off x="5324" y="1520"/>
                <a:ext cx="678" cy="948"/>
              </a:xfrm>
              <a:custGeom>
                <a:avLst/>
                <a:gdLst>
                  <a:gd name="T0" fmla="*/ 286 w 286"/>
                  <a:gd name="T1" fmla="*/ 235 h 399"/>
                  <a:gd name="T2" fmla="*/ 163 w 286"/>
                  <a:gd name="T3" fmla="*/ 171 h 399"/>
                  <a:gd name="T4" fmla="*/ 241 w 286"/>
                  <a:gd name="T5" fmla="*/ 85 h 399"/>
                  <a:gd name="T6" fmla="*/ 154 w 286"/>
                  <a:gd name="T7" fmla="*/ 1 h 399"/>
                  <a:gd name="T8" fmla="*/ 70 w 286"/>
                  <a:gd name="T9" fmla="*/ 88 h 399"/>
                  <a:gd name="T10" fmla="*/ 151 w 286"/>
                  <a:gd name="T11" fmla="*/ 171 h 399"/>
                  <a:gd name="T12" fmla="*/ 2 w 286"/>
                  <a:gd name="T13" fmla="*/ 331 h 399"/>
                  <a:gd name="T14" fmla="*/ 54 w 286"/>
                  <a:gd name="T15" fmla="*/ 384 h 399"/>
                  <a:gd name="T16" fmla="*/ 161 w 286"/>
                  <a:gd name="T17" fmla="*/ 398 h 399"/>
                  <a:gd name="T18" fmla="*/ 216 w 286"/>
                  <a:gd name="T19" fmla="*/ 394 h 399"/>
                  <a:gd name="T20" fmla="*/ 286 w 286"/>
                  <a:gd name="T21" fmla="*/ 235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6" h="399">
                    <a:moveTo>
                      <a:pt x="286" y="235"/>
                    </a:moveTo>
                    <a:cubicBezTo>
                      <a:pt x="257" y="196"/>
                      <a:pt x="212" y="172"/>
                      <a:pt x="163" y="171"/>
                    </a:cubicBezTo>
                    <a:cubicBezTo>
                      <a:pt x="207" y="167"/>
                      <a:pt x="242" y="130"/>
                      <a:pt x="241" y="85"/>
                    </a:cubicBezTo>
                    <a:cubicBezTo>
                      <a:pt x="240" y="38"/>
                      <a:pt x="201" y="0"/>
                      <a:pt x="154" y="1"/>
                    </a:cubicBezTo>
                    <a:cubicBezTo>
                      <a:pt x="107" y="1"/>
                      <a:pt x="69" y="41"/>
                      <a:pt x="70" y="88"/>
                    </a:cubicBezTo>
                    <a:cubicBezTo>
                      <a:pt x="71" y="133"/>
                      <a:pt x="106" y="169"/>
                      <a:pt x="151" y="171"/>
                    </a:cubicBezTo>
                    <a:cubicBezTo>
                      <a:pt x="67" y="176"/>
                      <a:pt x="0" y="247"/>
                      <a:pt x="2" y="331"/>
                    </a:cubicBezTo>
                    <a:cubicBezTo>
                      <a:pt x="2" y="347"/>
                      <a:pt x="11" y="369"/>
                      <a:pt x="54" y="384"/>
                    </a:cubicBezTo>
                    <a:cubicBezTo>
                      <a:pt x="83" y="394"/>
                      <a:pt x="120" y="399"/>
                      <a:pt x="161" y="398"/>
                    </a:cubicBezTo>
                    <a:cubicBezTo>
                      <a:pt x="180" y="398"/>
                      <a:pt x="198" y="396"/>
                      <a:pt x="216" y="394"/>
                    </a:cubicBezTo>
                    <a:cubicBezTo>
                      <a:pt x="219" y="332"/>
                      <a:pt x="246" y="277"/>
                      <a:pt x="286" y="2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92" name="Freeform 22"/>
              <p:cNvSpPr/>
              <p:nvPr/>
            </p:nvSpPr>
            <p:spPr bwMode="auto">
              <a:xfrm>
                <a:off x="6837" y="1513"/>
                <a:ext cx="656" cy="925"/>
              </a:xfrm>
              <a:custGeom>
                <a:avLst/>
                <a:gdLst>
                  <a:gd name="T0" fmla="*/ 127 w 277"/>
                  <a:gd name="T1" fmla="*/ 170 h 389"/>
                  <a:gd name="T2" fmla="*/ 127 w 277"/>
                  <a:gd name="T3" fmla="*/ 162 h 389"/>
                  <a:gd name="T4" fmla="*/ 201 w 277"/>
                  <a:gd name="T5" fmla="*/ 80 h 389"/>
                  <a:gd name="T6" fmla="*/ 119 w 277"/>
                  <a:gd name="T7" fmla="*/ 0 h 389"/>
                  <a:gd name="T8" fmla="*/ 118 w 277"/>
                  <a:gd name="T9" fmla="*/ 0 h 389"/>
                  <a:gd name="T10" fmla="*/ 61 w 277"/>
                  <a:gd name="T11" fmla="*/ 24 h 389"/>
                  <a:gd name="T12" fmla="*/ 38 w 277"/>
                  <a:gd name="T13" fmla="*/ 82 h 389"/>
                  <a:gd name="T14" fmla="*/ 115 w 277"/>
                  <a:gd name="T15" fmla="*/ 162 h 389"/>
                  <a:gd name="T16" fmla="*/ 115 w 277"/>
                  <a:gd name="T17" fmla="*/ 170 h 389"/>
                  <a:gd name="T18" fmla="*/ 0 w 277"/>
                  <a:gd name="T19" fmla="*/ 231 h 389"/>
                  <a:gd name="T20" fmla="*/ 76 w 277"/>
                  <a:gd name="T21" fmla="*/ 387 h 389"/>
                  <a:gd name="T22" fmla="*/ 124 w 277"/>
                  <a:gd name="T23" fmla="*/ 389 h 389"/>
                  <a:gd name="T24" fmla="*/ 229 w 277"/>
                  <a:gd name="T25" fmla="*/ 372 h 389"/>
                  <a:gd name="T26" fmla="*/ 277 w 277"/>
                  <a:gd name="T27" fmla="*/ 321 h 389"/>
                  <a:gd name="T28" fmla="*/ 127 w 277"/>
                  <a:gd name="T29" fmla="*/ 17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7" h="389">
                    <a:moveTo>
                      <a:pt x="127" y="170"/>
                    </a:moveTo>
                    <a:cubicBezTo>
                      <a:pt x="127" y="162"/>
                      <a:pt x="127" y="162"/>
                      <a:pt x="127" y="162"/>
                    </a:cubicBezTo>
                    <a:cubicBezTo>
                      <a:pt x="169" y="158"/>
                      <a:pt x="201" y="122"/>
                      <a:pt x="201" y="80"/>
                    </a:cubicBezTo>
                    <a:cubicBezTo>
                      <a:pt x="200" y="36"/>
                      <a:pt x="163" y="0"/>
                      <a:pt x="119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96" y="0"/>
                      <a:pt x="76" y="9"/>
                      <a:pt x="61" y="24"/>
                    </a:cubicBezTo>
                    <a:cubicBezTo>
                      <a:pt x="45" y="40"/>
                      <a:pt x="37" y="61"/>
                      <a:pt x="38" y="82"/>
                    </a:cubicBezTo>
                    <a:cubicBezTo>
                      <a:pt x="38" y="125"/>
                      <a:pt x="72" y="160"/>
                      <a:pt x="115" y="162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69" y="173"/>
                      <a:pt x="28" y="195"/>
                      <a:pt x="0" y="231"/>
                    </a:cubicBezTo>
                    <a:cubicBezTo>
                      <a:pt x="43" y="273"/>
                      <a:pt x="70" y="328"/>
                      <a:pt x="76" y="387"/>
                    </a:cubicBezTo>
                    <a:cubicBezTo>
                      <a:pt x="91" y="389"/>
                      <a:pt x="108" y="389"/>
                      <a:pt x="124" y="389"/>
                    </a:cubicBezTo>
                    <a:cubicBezTo>
                      <a:pt x="164" y="388"/>
                      <a:pt x="201" y="382"/>
                      <a:pt x="229" y="372"/>
                    </a:cubicBezTo>
                    <a:cubicBezTo>
                      <a:pt x="261" y="359"/>
                      <a:pt x="277" y="342"/>
                      <a:pt x="277" y="321"/>
                    </a:cubicBezTo>
                    <a:cubicBezTo>
                      <a:pt x="276" y="238"/>
                      <a:pt x="210" y="172"/>
                      <a:pt x="12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93" name="Freeform 23"/>
              <p:cNvSpPr/>
              <p:nvPr/>
            </p:nvSpPr>
            <p:spPr bwMode="auto">
              <a:xfrm>
                <a:off x="5924" y="1452"/>
                <a:ext cx="993" cy="1254"/>
              </a:xfrm>
              <a:custGeom>
                <a:avLst/>
                <a:gdLst>
                  <a:gd name="T0" fmla="*/ 217 w 419"/>
                  <a:gd name="T1" fmla="*/ 230 h 528"/>
                  <a:gd name="T2" fmla="*/ 217 w 419"/>
                  <a:gd name="T3" fmla="*/ 222 h 528"/>
                  <a:gd name="T4" fmla="*/ 316 w 419"/>
                  <a:gd name="T5" fmla="*/ 110 h 528"/>
                  <a:gd name="T6" fmla="*/ 205 w 419"/>
                  <a:gd name="T7" fmla="*/ 0 h 528"/>
                  <a:gd name="T8" fmla="*/ 203 w 419"/>
                  <a:gd name="T9" fmla="*/ 0 h 528"/>
                  <a:gd name="T10" fmla="*/ 93 w 419"/>
                  <a:gd name="T11" fmla="*/ 113 h 528"/>
                  <a:gd name="T12" fmla="*/ 196 w 419"/>
                  <a:gd name="T13" fmla="*/ 222 h 528"/>
                  <a:gd name="T14" fmla="*/ 196 w 419"/>
                  <a:gd name="T15" fmla="*/ 230 h 528"/>
                  <a:gd name="T16" fmla="*/ 2 w 419"/>
                  <a:gd name="T17" fmla="*/ 441 h 528"/>
                  <a:gd name="T18" fmla="*/ 202 w 419"/>
                  <a:gd name="T19" fmla="*/ 528 h 528"/>
                  <a:gd name="T20" fmla="*/ 202 w 419"/>
                  <a:gd name="T21" fmla="*/ 528 h 528"/>
                  <a:gd name="T22" fmla="*/ 211 w 419"/>
                  <a:gd name="T23" fmla="*/ 528 h 528"/>
                  <a:gd name="T24" fmla="*/ 418 w 419"/>
                  <a:gd name="T25" fmla="*/ 434 h 528"/>
                  <a:gd name="T26" fmla="*/ 217 w 419"/>
                  <a:gd name="T27" fmla="*/ 23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9" h="528">
                    <a:moveTo>
                      <a:pt x="217" y="230"/>
                    </a:moveTo>
                    <a:cubicBezTo>
                      <a:pt x="217" y="222"/>
                      <a:pt x="217" y="222"/>
                      <a:pt x="217" y="222"/>
                    </a:cubicBezTo>
                    <a:cubicBezTo>
                      <a:pt x="274" y="215"/>
                      <a:pt x="317" y="167"/>
                      <a:pt x="316" y="110"/>
                    </a:cubicBezTo>
                    <a:cubicBezTo>
                      <a:pt x="315" y="49"/>
                      <a:pt x="265" y="0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ubicBezTo>
                      <a:pt x="141" y="1"/>
                      <a:pt x="92" y="52"/>
                      <a:pt x="93" y="113"/>
                    </a:cubicBezTo>
                    <a:cubicBezTo>
                      <a:pt x="94" y="171"/>
                      <a:pt x="138" y="217"/>
                      <a:pt x="196" y="222"/>
                    </a:cubicBezTo>
                    <a:cubicBezTo>
                      <a:pt x="196" y="230"/>
                      <a:pt x="196" y="230"/>
                      <a:pt x="196" y="230"/>
                    </a:cubicBezTo>
                    <a:cubicBezTo>
                      <a:pt x="85" y="238"/>
                      <a:pt x="0" y="330"/>
                      <a:pt x="2" y="441"/>
                    </a:cubicBezTo>
                    <a:cubicBezTo>
                      <a:pt x="3" y="501"/>
                      <a:pt x="103" y="528"/>
                      <a:pt x="202" y="528"/>
                    </a:cubicBezTo>
                    <a:cubicBezTo>
                      <a:pt x="202" y="528"/>
                      <a:pt x="202" y="528"/>
                      <a:pt x="202" y="528"/>
                    </a:cubicBezTo>
                    <a:cubicBezTo>
                      <a:pt x="205" y="528"/>
                      <a:pt x="208" y="528"/>
                      <a:pt x="211" y="528"/>
                    </a:cubicBezTo>
                    <a:cubicBezTo>
                      <a:pt x="315" y="526"/>
                      <a:pt x="419" y="496"/>
                      <a:pt x="418" y="434"/>
                    </a:cubicBezTo>
                    <a:cubicBezTo>
                      <a:pt x="417" y="323"/>
                      <a:pt x="328" y="234"/>
                      <a:pt x="217" y="2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94" name="Freeform 24"/>
              <p:cNvSpPr/>
              <p:nvPr/>
            </p:nvSpPr>
            <p:spPr bwMode="auto">
              <a:xfrm>
                <a:off x="5334" y="1532"/>
                <a:ext cx="656" cy="927"/>
              </a:xfrm>
              <a:custGeom>
                <a:avLst/>
                <a:gdLst>
                  <a:gd name="T0" fmla="*/ 159 w 277"/>
                  <a:gd name="T1" fmla="*/ 170 h 390"/>
                  <a:gd name="T2" fmla="*/ 159 w 277"/>
                  <a:gd name="T3" fmla="*/ 162 h 390"/>
                  <a:gd name="T4" fmla="*/ 233 w 277"/>
                  <a:gd name="T5" fmla="*/ 80 h 390"/>
                  <a:gd name="T6" fmla="*/ 152 w 277"/>
                  <a:gd name="T7" fmla="*/ 0 h 390"/>
                  <a:gd name="T8" fmla="*/ 150 w 277"/>
                  <a:gd name="T9" fmla="*/ 0 h 390"/>
                  <a:gd name="T10" fmla="*/ 70 w 277"/>
                  <a:gd name="T11" fmla="*/ 83 h 390"/>
                  <a:gd name="T12" fmla="*/ 147 w 277"/>
                  <a:gd name="T13" fmla="*/ 162 h 390"/>
                  <a:gd name="T14" fmla="*/ 147 w 277"/>
                  <a:gd name="T15" fmla="*/ 170 h 390"/>
                  <a:gd name="T16" fmla="*/ 2 w 277"/>
                  <a:gd name="T17" fmla="*/ 326 h 390"/>
                  <a:gd name="T18" fmla="*/ 52 w 277"/>
                  <a:gd name="T19" fmla="*/ 375 h 390"/>
                  <a:gd name="T20" fmla="*/ 157 w 277"/>
                  <a:gd name="T21" fmla="*/ 389 h 390"/>
                  <a:gd name="T22" fmla="*/ 208 w 277"/>
                  <a:gd name="T23" fmla="*/ 385 h 390"/>
                  <a:gd name="T24" fmla="*/ 277 w 277"/>
                  <a:gd name="T25" fmla="*/ 230 h 390"/>
                  <a:gd name="T26" fmla="*/ 159 w 277"/>
                  <a:gd name="T27" fmla="*/ 17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7" h="390">
                    <a:moveTo>
                      <a:pt x="159" y="170"/>
                    </a:moveTo>
                    <a:cubicBezTo>
                      <a:pt x="159" y="162"/>
                      <a:pt x="159" y="162"/>
                      <a:pt x="159" y="162"/>
                    </a:cubicBezTo>
                    <a:cubicBezTo>
                      <a:pt x="201" y="159"/>
                      <a:pt x="234" y="122"/>
                      <a:pt x="233" y="80"/>
                    </a:cubicBezTo>
                    <a:cubicBezTo>
                      <a:pt x="232" y="36"/>
                      <a:pt x="196" y="0"/>
                      <a:pt x="152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05" y="0"/>
                      <a:pt x="69" y="38"/>
                      <a:pt x="70" y="83"/>
                    </a:cubicBezTo>
                    <a:cubicBezTo>
                      <a:pt x="71" y="125"/>
                      <a:pt x="104" y="160"/>
                      <a:pt x="147" y="162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64" y="175"/>
                      <a:pt x="0" y="244"/>
                      <a:pt x="2" y="326"/>
                    </a:cubicBezTo>
                    <a:cubicBezTo>
                      <a:pt x="2" y="341"/>
                      <a:pt x="11" y="361"/>
                      <a:pt x="52" y="375"/>
                    </a:cubicBezTo>
                    <a:cubicBezTo>
                      <a:pt x="79" y="385"/>
                      <a:pt x="117" y="390"/>
                      <a:pt x="157" y="389"/>
                    </a:cubicBezTo>
                    <a:cubicBezTo>
                      <a:pt x="174" y="389"/>
                      <a:pt x="191" y="388"/>
                      <a:pt x="208" y="385"/>
                    </a:cubicBezTo>
                    <a:cubicBezTo>
                      <a:pt x="212" y="327"/>
                      <a:pt x="237" y="272"/>
                      <a:pt x="277" y="230"/>
                    </a:cubicBezTo>
                    <a:cubicBezTo>
                      <a:pt x="249" y="193"/>
                      <a:pt x="206" y="171"/>
                      <a:pt x="159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95" name="Freeform 25"/>
              <p:cNvSpPr/>
              <p:nvPr/>
            </p:nvSpPr>
            <p:spPr bwMode="auto">
              <a:xfrm>
                <a:off x="5334" y="1532"/>
                <a:ext cx="656" cy="927"/>
              </a:xfrm>
              <a:custGeom>
                <a:avLst/>
                <a:gdLst>
                  <a:gd name="T0" fmla="*/ 233 w 277"/>
                  <a:gd name="T1" fmla="*/ 80 h 390"/>
                  <a:gd name="T2" fmla="*/ 152 w 277"/>
                  <a:gd name="T3" fmla="*/ 0 h 390"/>
                  <a:gd name="T4" fmla="*/ 150 w 277"/>
                  <a:gd name="T5" fmla="*/ 0 h 390"/>
                  <a:gd name="T6" fmla="*/ 70 w 277"/>
                  <a:gd name="T7" fmla="*/ 83 h 390"/>
                  <a:gd name="T8" fmla="*/ 147 w 277"/>
                  <a:gd name="T9" fmla="*/ 162 h 390"/>
                  <a:gd name="T10" fmla="*/ 147 w 277"/>
                  <a:gd name="T11" fmla="*/ 166 h 390"/>
                  <a:gd name="T12" fmla="*/ 149 w 277"/>
                  <a:gd name="T13" fmla="*/ 167 h 390"/>
                  <a:gd name="T14" fmla="*/ 147 w 277"/>
                  <a:gd name="T15" fmla="*/ 166 h 390"/>
                  <a:gd name="T16" fmla="*/ 147 w 277"/>
                  <a:gd name="T17" fmla="*/ 170 h 390"/>
                  <a:gd name="T18" fmla="*/ 2 w 277"/>
                  <a:gd name="T19" fmla="*/ 326 h 390"/>
                  <a:gd name="T20" fmla="*/ 52 w 277"/>
                  <a:gd name="T21" fmla="*/ 375 h 390"/>
                  <a:gd name="T22" fmla="*/ 157 w 277"/>
                  <a:gd name="T23" fmla="*/ 389 h 390"/>
                  <a:gd name="T24" fmla="*/ 208 w 277"/>
                  <a:gd name="T25" fmla="*/ 385 h 390"/>
                  <a:gd name="T26" fmla="*/ 277 w 277"/>
                  <a:gd name="T27" fmla="*/ 230 h 390"/>
                  <a:gd name="T28" fmla="*/ 159 w 277"/>
                  <a:gd name="T29" fmla="*/ 170 h 390"/>
                  <a:gd name="T30" fmla="*/ 159 w 277"/>
                  <a:gd name="T31" fmla="*/ 166 h 390"/>
                  <a:gd name="T32" fmla="*/ 156 w 277"/>
                  <a:gd name="T33" fmla="*/ 167 h 390"/>
                  <a:gd name="T34" fmla="*/ 159 w 277"/>
                  <a:gd name="T35" fmla="*/ 166 h 390"/>
                  <a:gd name="T36" fmla="*/ 159 w 277"/>
                  <a:gd name="T37" fmla="*/ 162 h 390"/>
                  <a:gd name="T38" fmla="*/ 233 w 277"/>
                  <a:gd name="T39" fmla="*/ 8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7" h="390">
                    <a:moveTo>
                      <a:pt x="233" y="80"/>
                    </a:moveTo>
                    <a:cubicBezTo>
                      <a:pt x="232" y="36"/>
                      <a:pt x="196" y="0"/>
                      <a:pt x="152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05" y="0"/>
                      <a:pt x="69" y="38"/>
                      <a:pt x="70" y="83"/>
                    </a:cubicBezTo>
                    <a:cubicBezTo>
                      <a:pt x="71" y="125"/>
                      <a:pt x="104" y="160"/>
                      <a:pt x="147" y="162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149" y="167"/>
                      <a:pt x="149" y="167"/>
                      <a:pt x="149" y="167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64" y="175"/>
                      <a:pt x="0" y="244"/>
                      <a:pt x="2" y="326"/>
                    </a:cubicBezTo>
                    <a:cubicBezTo>
                      <a:pt x="2" y="341"/>
                      <a:pt x="11" y="361"/>
                      <a:pt x="52" y="375"/>
                    </a:cubicBezTo>
                    <a:cubicBezTo>
                      <a:pt x="79" y="385"/>
                      <a:pt x="117" y="390"/>
                      <a:pt x="157" y="389"/>
                    </a:cubicBezTo>
                    <a:cubicBezTo>
                      <a:pt x="174" y="389"/>
                      <a:pt x="191" y="388"/>
                      <a:pt x="208" y="385"/>
                    </a:cubicBezTo>
                    <a:cubicBezTo>
                      <a:pt x="212" y="327"/>
                      <a:pt x="237" y="272"/>
                      <a:pt x="277" y="230"/>
                    </a:cubicBezTo>
                    <a:cubicBezTo>
                      <a:pt x="249" y="193"/>
                      <a:pt x="206" y="171"/>
                      <a:pt x="159" y="170"/>
                    </a:cubicBezTo>
                    <a:cubicBezTo>
                      <a:pt x="159" y="166"/>
                      <a:pt x="159" y="166"/>
                      <a:pt x="159" y="166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59" y="166"/>
                      <a:pt x="159" y="166"/>
                      <a:pt x="159" y="166"/>
                    </a:cubicBezTo>
                    <a:cubicBezTo>
                      <a:pt x="159" y="162"/>
                      <a:pt x="159" y="162"/>
                      <a:pt x="159" y="162"/>
                    </a:cubicBezTo>
                    <a:cubicBezTo>
                      <a:pt x="201" y="159"/>
                      <a:pt x="234" y="122"/>
                      <a:pt x="233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96" name="Freeform 26"/>
              <p:cNvSpPr/>
              <p:nvPr/>
            </p:nvSpPr>
            <p:spPr bwMode="auto">
              <a:xfrm>
                <a:off x="5315" y="1924"/>
                <a:ext cx="702" cy="552"/>
              </a:xfrm>
              <a:custGeom>
                <a:avLst/>
                <a:gdLst>
                  <a:gd name="T0" fmla="*/ 294 w 296"/>
                  <a:gd name="T1" fmla="*/ 63 h 232"/>
                  <a:gd name="T2" fmla="*/ 192 w 296"/>
                  <a:gd name="T3" fmla="*/ 0 h 232"/>
                  <a:gd name="T4" fmla="*/ 167 w 296"/>
                  <a:gd name="T5" fmla="*/ 1 h 232"/>
                  <a:gd name="T6" fmla="*/ 167 w 296"/>
                  <a:gd name="T7" fmla="*/ 5 h 232"/>
                  <a:gd name="T8" fmla="*/ 285 w 296"/>
                  <a:gd name="T9" fmla="*/ 65 h 232"/>
                  <a:gd name="T10" fmla="*/ 216 w 296"/>
                  <a:gd name="T11" fmla="*/ 220 h 232"/>
                  <a:gd name="T12" fmla="*/ 165 w 296"/>
                  <a:gd name="T13" fmla="*/ 224 h 232"/>
                  <a:gd name="T14" fmla="*/ 60 w 296"/>
                  <a:gd name="T15" fmla="*/ 210 h 232"/>
                  <a:gd name="T16" fmla="*/ 10 w 296"/>
                  <a:gd name="T17" fmla="*/ 161 h 232"/>
                  <a:gd name="T18" fmla="*/ 155 w 296"/>
                  <a:gd name="T19" fmla="*/ 5 h 232"/>
                  <a:gd name="T20" fmla="*/ 155 w 296"/>
                  <a:gd name="T21" fmla="*/ 1 h 232"/>
                  <a:gd name="T22" fmla="*/ 130 w 296"/>
                  <a:gd name="T23" fmla="*/ 1 h 232"/>
                  <a:gd name="T24" fmla="*/ 155 w 296"/>
                  <a:gd name="T25" fmla="*/ 1 h 232"/>
                  <a:gd name="T26" fmla="*/ 130 w 296"/>
                  <a:gd name="T27" fmla="*/ 1 h 232"/>
                  <a:gd name="T28" fmla="*/ 2 w 296"/>
                  <a:gd name="T29" fmla="*/ 161 h 232"/>
                  <a:gd name="T30" fmla="*/ 57 w 296"/>
                  <a:gd name="T31" fmla="*/ 218 h 232"/>
                  <a:gd name="T32" fmla="*/ 157 w 296"/>
                  <a:gd name="T33" fmla="*/ 232 h 232"/>
                  <a:gd name="T34" fmla="*/ 165 w 296"/>
                  <a:gd name="T35" fmla="*/ 232 h 232"/>
                  <a:gd name="T36" fmla="*/ 220 w 296"/>
                  <a:gd name="T37" fmla="*/ 228 h 232"/>
                  <a:gd name="T38" fmla="*/ 224 w 296"/>
                  <a:gd name="T39" fmla="*/ 227 h 232"/>
                  <a:gd name="T40" fmla="*/ 224 w 296"/>
                  <a:gd name="T41" fmla="*/ 224 h 232"/>
                  <a:gd name="T42" fmla="*/ 293 w 296"/>
                  <a:gd name="T43" fmla="*/ 68 h 232"/>
                  <a:gd name="T44" fmla="*/ 296 w 296"/>
                  <a:gd name="T45" fmla="*/ 66 h 232"/>
                  <a:gd name="T46" fmla="*/ 294 w 296"/>
                  <a:gd name="T47" fmla="*/ 6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6" h="232">
                    <a:moveTo>
                      <a:pt x="294" y="63"/>
                    </a:moveTo>
                    <a:cubicBezTo>
                      <a:pt x="269" y="29"/>
                      <a:pt x="232" y="7"/>
                      <a:pt x="192" y="0"/>
                    </a:cubicBezTo>
                    <a:cubicBezTo>
                      <a:pt x="167" y="1"/>
                      <a:pt x="167" y="1"/>
                      <a:pt x="167" y="1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214" y="6"/>
                      <a:pt x="257" y="28"/>
                      <a:pt x="285" y="65"/>
                    </a:cubicBezTo>
                    <a:cubicBezTo>
                      <a:pt x="245" y="107"/>
                      <a:pt x="220" y="162"/>
                      <a:pt x="216" y="220"/>
                    </a:cubicBezTo>
                    <a:cubicBezTo>
                      <a:pt x="199" y="223"/>
                      <a:pt x="182" y="224"/>
                      <a:pt x="165" y="224"/>
                    </a:cubicBezTo>
                    <a:cubicBezTo>
                      <a:pt x="125" y="225"/>
                      <a:pt x="87" y="220"/>
                      <a:pt x="60" y="210"/>
                    </a:cubicBezTo>
                    <a:cubicBezTo>
                      <a:pt x="19" y="196"/>
                      <a:pt x="10" y="176"/>
                      <a:pt x="10" y="161"/>
                    </a:cubicBezTo>
                    <a:cubicBezTo>
                      <a:pt x="8" y="79"/>
                      <a:pt x="72" y="10"/>
                      <a:pt x="155" y="5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55" y="16"/>
                      <a:pt x="0" y="83"/>
                      <a:pt x="2" y="161"/>
                    </a:cubicBezTo>
                    <a:cubicBezTo>
                      <a:pt x="2" y="178"/>
                      <a:pt x="12" y="202"/>
                      <a:pt x="57" y="218"/>
                    </a:cubicBezTo>
                    <a:cubicBezTo>
                      <a:pt x="84" y="227"/>
                      <a:pt x="119" y="232"/>
                      <a:pt x="157" y="232"/>
                    </a:cubicBezTo>
                    <a:cubicBezTo>
                      <a:pt x="160" y="232"/>
                      <a:pt x="162" y="232"/>
                      <a:pt x="165" y="232"/>
                    </a:cubicBezTo>
                    <a:cubicBezTo>
                      <a:pt x="183" y="232"/>
                      <a:pt x="202" y="230"/>
                      <a:pt x="220" y="228"/>
                    </a:cubicBezTo>
                    <a:cubicBezTo>
                      <a:pt x="224" y="227"/>
                      <a:pt x="224" y="227"/>
                      <a:pt x="224" y="227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7" y="165"/>
                      <a:pt x="252" y="110"/>
                      <a:pt x="293" y="68"/>
                    </a:cubicBezTo>
                    <a:cubicBezTo>
                      <a:pt x="296" y="66"/>
                      <a:pt x="296" y="66"/>
                      <a:pt x="296" y="66"/>
                    </a:cubicBezTo>
                    <a:lnTo>
                      <a:pt x="294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97" name="Freeform 27"/>
              <p:cNvSpPr/>
              <p:nvPr/>
            </p:nvSpPr>
            <p:spPr bwMode="auto">
              <a:xfrm>
                <a:off x="5479" y="1513"/>
                <a:ext cx="429" cy="414"/>
              </a:xfrm>
              <a:custGeom>
                <a:avLst/>
                <a:gdLst>
                  <a:gd name="T0" fmla="*/ 86 w 181"/>
                  <a:gd name="T1" fmla="*/ 170 h 174"/>
                  <a:gd name="T2" fmla="*/ 9 w 181"/>
                  <a:gd name="T3" fmla="*/ 91 h 174"/>
                  <a:gd name="T4" fmla="*/ 89 w 181"/>
                  <a:gd name="T5" fmla="*/ 8 h 174"/>
                  <a:gd name="T6" fmla="*/ 91 w 181"/>
                  <a:gd name="T7" fmla="*/ 8 h 174"/>
                  <a:gd name="T8" fmla="*/ 172 w 181"/>
                  <a:gd name="T9" fmla="*/ 88 h 174"/>
                  <a:gd name="T10" fmla="*/ 98 w 181"/>
                  <a:gd name="T11" fmla="*/ 170 h 174"/>
                  <a:gd name="T12" fmla="*/ 98 w 181"/>
                  <a:gd name="T13" fmla="*/ 174 h 174"/>
                  <a:gd name="T14" fmla="*/ 123 w 181"/>
                  <a:gd name="T15" fmla="*/ 173 h 174"/>
                  <a:gd name="T16" fmla="*/ 98 w 181"/>
                  <a:gd name="T17" fmla="*/ 174 h 174"/>
                  <a:gd name="T18" fmla="*/ 123 w 181"/>
                  <a:gd name="T19" fmla="*/ 173 h 174"/>
                  <a:gd name="T20" fmla="*/ 180 w 181"/>
                  <a:gd name="T21" fmla="*/ 88 h 174"/>
                  <a:gd name="T22" fmla="*/ 91 w 181"/>
                  <a:gd name="T23" fmla="*/ 0 h 174"/>
                  <a:gd name="T24" fmla="*/ 89 w 181"/>
                  <a:gd name="T25" fmla="*/ 0 h 174"/>
                  <a:gd name="T26" fmla="*/ 1 w 181"/>
                  <a:gd name="T27" fmla="*/ 91 h 174"/>
                  <a:gd name="T28" fmla="*/ 61 w 181"/>
                  <a:gd name="T29" fmla="*/ 174 h 174"/>
                  <a:gd name="T30" fmla="*/ 86 w 181"/>
                  <a:gd name="T31" fmla="*/ 174 h 174"/>
                  <a:gd name="T32" fmla="*/ 86 w 181"/>
                  <a:gd name="T33" fmla="*/ 1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1" h="174">
                    <a:moveTo>
                      <a:pt x="86" y="170"/>
                    </a:moveTo>
                    <a:cubicBezTo>
                      <a:pt x="43" y="168"/>
                      <a:pt x="10" y="133"/>
                      <a:pt x="9" y="91"/>
                    </a:cubicBezTo>
                    <a:cubicBezTo>
                      <a:pt x="8" y="46"/>
                      <a:pt x="44" y="8"/>
                      <a:pt x="89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135" y="8"/>
                      <a:pt x="171" y="44"/>
                      <a:pt x="172" y="88"/>
                    </a:cubicBezTo>
                    <a:cubicBezTo>
                      <a:pt x="173" y="130"/>
                      <a:pt x="140" y="167"/>
                      <a:pt x="98" y="170"/>
                    </a:cubicBezTo>
                    <a:cubicBezTo>
                      <a:pt x="98" y="174"/>
                      <a:pt x="98" y="174"/>
                      <a:pt x="98" y="174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98" y="174"/>
                      <a:pt x="98" y="174"/>
                      <a:pt x="98" y="174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57" y="159"/>
                      <a:pt x="181" y="126"/>
                      <a:pt x="180" y="88"/>
                    </a:cubicBezTo>
                    <a:cubicBezTo>
                      <a:pt x="179" y="39"/>
                      <a:pt x="139" y="0"/>
                      <a:pt x="91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40" y="0"/>
                      <a:pt x="0" y="41"/>
                      <a:pt x="1" y="91"/>
                    </a:cubicBezTo>
                    <a:cubicBezTo>
                      <a:pt x="2" y="129"/>
                      <a:pt x="27" y="162"/>
                      <a:pt x="61" y="174"/>
                    </a:cubicBezTo>
                    <a:cubicBezTo>
                      <a:pt x="86" y="174"/>
                      <a:pt x="86" y="174"/>
                      <a:pt x="86" y="174"/>
                    </a:cubicBezTo>
                    <a:lnTo>
                      <a:pt x="86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98" name="Freeform 28"/>
              <p:cNvSpPr/>
              <p:nvPr/>
            </p:nvSpPr>
            <p:spPr bwMode="auto">
              <a:xfrm>
                <a:off x="5924" y="1452"/>
                <a:ext cx="993" cy="1254"/>
              </a:xfrm>
              <a:custGeom>
                <a:avLst/>
                <a:gdLst>
                  <a:gd name="T0" fmla="*/ 316 w 419"/>
                  <a:gd name="T1" fmla="*/ 110 h 528"/>
                  <a:gd name="T2" fmla="*/ 205 w 419"/>
                  <a:gd name="T3" fmla="*/ 0 h 528"/>
                  <a:gd name="T4" fmla="*/ 203 w 419"/>
                  <a:gd name="T5" fmla="*/ 0 h 528"/>
                  <a:gd name="T6" fmla="*/ 93 w 419"/>
                  <a:gd name="T7" fmla="*/ 113 h 528"/>
                  <a:gd name="T8" fmla="*/ 196 w 419"/>
                  <a:gd name="T9" fmla="*/ 222 h 528"/>
                  <a:gd name="T10" fmla="*/ 196 w 419"/>
                  <a:gd name="T11" fmla="*/ 226 h 528"/>
                  <a:gd name="T12" fmla="*/ 198 w 419"/>
                  <a:gd name="T13" fmla="*/ 226 h 528"/>
                  <a:gd name="T14" fmla="*/ 196 w 419"/>
                  <a:gd name="T15" fmla="*/ 226 h 528"/>
                  <a:gd name="T16" fmla="*/ 196 w 419"/>
                  <a:gd name="T17" fmla="*/ 230 h 528"/>
                  <a:gd name="T18" fmla="*/ 2 w 419"/>
                  <a:gd name="T19" fmla="*/ 441 h 528"/>
                  <a:gd name="T20" fmla="*/ 202 w 419"/>
                  <a:gd name="T21" fmla="*/ 528 h 528"/>
                  <a:gd name="T22" fmla="*/ 202 w 419"/>
                  <a:gd name="T23" fmla="*/ 528 h 528"/>
                  <a:gd name="T24" fmla="*/ 211 w 419"/>
                  <a:gd name="T25" fmla="*/ 528 h 528"/>
                  <a:gd name="T26" fmla="*/ 418 w 419"/>
                  <a:gd name="T27" fmla="*/ 434 h 528"/>
                  <a:gd name="T28" fmla="*/ 217 w 419"/>
                  <a:gd name="T29" fmla="*/ 230 h 528"/>
                  <a:gd name="T30" fmla="*/ 217 w 419"/>
                  <a:gd name="T31" fmla="*/ 226 h 528"/>
                  <a:gd name="T32" fmla="*/ 213 w 419"/>
                  <a:gd name="T33" fmla="*/ 226 h 528"/>
                  <a:gd name="T34" fmla="*/ 217 w 419"/>
                  <a:gd name="T35" fmla="*/ 226 h 528"/>
                  <a:gd name="T36" fmla="*/ 217 w 419"/>
                  <a:gd name="T37" fmla="*/ 222 h 528"/>
                  <a:gd name="T38" fmla="*/ 316 w 419"/>
                  <a:gd name="T39" fmla="*/ 11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9" h="528">
                    <a:moveTo>
                      <a:pt x="316" y="110"/>
                    </a:moveTo>
                    <a:cubicBezTo>
                      <a:pt x="315" y="49"/>
                      <a:pt x="265" y="0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ubicBezTo>
                      <a:pt x="141" y="1"/>
                      <a:pt x="92" y="52"/>
                      <a:pt x="93" y="113"/>
                    </a:cubicBezTo>
                    <a:cubicBezTo>
                      <a:pt x="94" y="171"/>
                      <a:pt x="138" y="217"/>
                      <a:pt x="196" y="222"/>
                    </a:cubicBezTo>
                    <a:cubicBezTo>
                      <a:pt x="196" y="226"/>
                      <a:pt x="196" y="226"/>
                      <a:pt x="196" y="226"/>
                    </a:cubicBezTo>
                    <a:cubicBezTo>
                      <a:pt x="198" y="226"/>
                      <a:pt x="198" y="226"/>
                      <a:pt x="198" y="226"/>
                    </a:cubicBezTo>
                    <a:cubicBezTo>
                      <a:pt x="196" y="226"/>
                      <a:pt x="196" y="226"/>
                      <a:pt x="196" y="226"/>
                    </a:cubicBezTo>
                    <a:cubicBezTo>
                      <a:pt x="196" y="230"/>
                      <a:pt x="196" y="230"/>
                      <a:pt x="196" y="230"/>
                    </a:cubicBezTo>
                    <a:cubicBezTo>
                      <a:pt x="85" y="238"/>
                      <a:pt x="0" y="330"/>
                      <a:pt x="2" y="441"/>
                    </a:cubicBezTo>
                    <a:cubicBezTo>
                      <a:pt x="3" y="501"/>
                      <a:pt x="103" y="528"/>
                      <a:pt x="202" y="528"/>
                    </a:cubicBezTo>
                    <a:cubicBezTo>
                      <a:pt x="202" y="528"/>
                      <a:pt x="202" y="528"/>
                      <a:pt x="202" y="528"/>
                    </a:cubicBezTo>
                    <a:cubicBezTo>
                      <a:pt x="205" y="528"/>
                      <a:pt x="208" y="528"/>
                      <a:pt x="211" y="528"/>
                    </a:cubicBezTo>
                    <a:cubicBezTo>
                      <a:pt x="315" y="526"/>
                      <a:pt x="419" y="496"/>
                      <a:pt x="418" y="434"/>
                    </a:cubicBezTo>
                    <a:cubicBezTo>
                      <a:pt x="417" y="323"/>
                      <a:pt x="328" y="234"/>
                      <a:pt x="217" y="230"/>
                    </a:cubicBezTo>
                    <a:cubicBezTo>
                      <a:pt x="217" y="226"/>
                      <a:pt x="217" y="226"/>
                      <a:pt x="217" y="226"/>
                    </a:cubicBezTo>
                    <a:cubicBezTo>
                      <a:pt x="213" y="226"/>
                      <a:pt x="213" y="226"/>
                      <a:pt x="213" y="226"/>
                    </a:cubicBezTo>
                    <a:cubicBezTo>
                      <a:pt x="217" y="226"/>
                      <a:pt x="217" y="226"/>
                      <a:pt x="217" y="226"/>
                    </a:cubicBezTo>
                    <a:cubicBezTo>
                      <a:pt x="217" y="222"/>
                      <a:pt x="217" y="222"/>
                      <a:pt x="217" y="222"/>
                    </a:cubicBezTo>
                    <a:cubicBezTo>
                      <a:pt x="274" y="215"/>
                      <a:pt x="317" y="167"/>
                      <a:pt x="316" y="1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99" name="Freeform 29"/>
              <p:cNvSpPr/>
              <p:nvPr/>
            </p:nvSpPr>
            <p:spPr bwMode="auto">
              <a:xfrm>
                <a:off x="5905" y="1984"/>
                <a:ext cx="1034" cy="741"/>
              </a:xfrm>
              <a:custGeom>
                <a:avLst/>
                <a:gdLst>
                  <a:gd name="T0" fmla="*/ 251 w 436"/>
                  <a:gd name="T1" fmla="*/ 0 h 312"/>
                  <a:gd name="T2" fmla="*/ 225 w 436"/>
                  <a:gd name="T3" fmla="*/ 2 h 312"/>
                  <a:gd name="T4" fmla="*/ 225 w 436"/>
                  <a:gd name="T5" fmla="*/ 6 h 312"/>
                  <a:gd name="T6" fmla="*/ 426 w 436"/>
                  <a:gd name="T7" fmla="*/ 210 h 312"/>
                  <a:gd name="T8" fmla="*/ 219 w 436"/>
                  <a:gd name="T9" fmla="*/ 304 h 312"/>
                  <a:gd name="T10" fmla="*/ 210 w 436"/>
                  <a:gd name="T11" fmla="*/ 304 h 312"/>
                  <a:gd name="T12" fmla="*/ 210 w 436"/>
                  <a:gd name="T13" fmla="*/ 304 h 312"/>
                  <a:gd name="T14" fmla="*/ 10 w 436"/>
                  <a:gd name="T15" fmla="*/ 217 h 312"/>
                  <a:gd name="T16" fmla="*/ 204 w 436"/>
                  <a:gd name="T17" fmla="*/ 6 h 312"/>
                  <a:gd name="T18" fmla="*/ 204 w 436"/>
                  <a:gd name="T19" fmla="*/ 2 h 312"/>
                  <a:gd name="T20" fmla="*/ 178 w 436"/>
                  <a:gd name="T21" fmla="*/ 1 h 312"/>
                  <a:gd name="T22" fmla="*/ 204 w 436"/>
                  <a:gd name="T23" fmla="*/ 2 h 312"/>
                  <a:gd name="T24" fmla="*/ 178 w 436"/>
                  <a:gd name="T25" fmla="*/ 1 h 312"/>
                  <a:gd name="T26" fmla="*/ 2 w 436"/>
                  <a:gd name="T27" fmla="*/ 217 h 312"/>
                  <a:gd name="T28" fmla="*/ 210 w 436"/>
                  <a:gd name="T29" fmla="*/ 312 h 312"/>
                  <a:gd name="T30" fmla="*/ 210 w 436"/>
                  <a:gd name="T31" fmla="*/ 312 h 312"/>
                  <a:gd name="T32" fmla="*/ 220 w 436"/>
                  <a:gd name="T33" fmla="*/ 312 h 312"/>
                  <a:gd name="T34" fmla="*/ 435 w 436"/>
                  <a:gd name="T35" fmla="*/ 210 h 312"/>
                  <a:gd name="T36" fmla="*/ 251 w 436"/>
                  <a:gd name="T3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6" h="312">
                    <a:moveTo>
                      <a:pt x="251" y="0"/>
                    </a:moveTo>
                    <a:cubicBezTo>
                      <a:pt x="225" y="2"/>
                      <a:pt x="225" y="2"/>
                      <a:pt x="225" y="2"/>
                    </a:cubicBezTo>
                    <a:cubicBezTo>
                      <a:pt x="225" y="6"/>
                      <a:pt x="225" y="6"/>
                      <a:pt x="225" y="6"/>
                    </a:cubicBezTo>
                    <a:cubicBezTo>
                      <a:pt x="336" y="10"/>
                      <a:pt x="425" y="99"/>
                      <a:pt x="426" y="210"/>
                    </a:cubicBezTo>
                    <a:cubicBezTo>
                      <a:pt x="427" y="272"/>
                      <a:pt x="323" y="302"/>
                      <a:pt x="219" y="304"/>
                    </a:cubicBezTo>
                    <a:cubicBezTo>
                      <a:pt x="216" y="304"/>
                      <a:pt x="213" y="304"/>
                      <a:pt x="210" y="304"/>
                    </a:cubicBezTo>
                    <a:cubicBezTo>
                      <a:pt x="210" y="304"/>
                      <a:pt x="210" y="304"/>
                      <a:pt x="210" y="304"/>
                    </a:cubicBezTo>
                    <a:cubicBezTo>
                      <a:pt x="111" y="304"/>
                      <a:pt x="11" y="277"/>
                      <a:pt x="10" y="217"/>
                    </a:cubicBezTo>
                    <a:cubicBezTo>
                      <a:pt x="8" y="106"/>
                      <a:pt x="93" y="14"/>
                      <a:pt x="204" y="6"/>
                    </a:cubicBezTo>
                    <a:cubicBezTo>
                      <a:pt x="204" y="2"/>
                      <a:pt x="204" y="2"/>
                      <a:pt x="204" y="2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204" y="2"/>
                      <a:pt x="204" y="2"/>
                      <a:pt x="204" y="2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75" y="20"/>
                      <a:pt x="0" y="111"/>
                      <a:pt x="2" y="217"/>
                    </a:cubicBezTo>
                    <a:cubicBezTo>
                      <a:pt x="3" y="287"/>
                      <a:pt x="115" y="312"/>
                      <a:pt x="210" y="312"/>
                    </a:cubicBezTo>
                    <a:cubicBezTo>
                      <a:pt x="210" y="312"/>
                      <a:pt x="210" y="312"/>
                      <a:pt x="210" y="312"/>
                    </a:cubicBezTo>
                    <a:cubicBezTo>
                      <a:pt x="213" y="312"/>
                      <a:pt x="216" y="312"/>
                      <a:pt x="220" y="312"/>
                    </a:cubicBezTo>
                    <a:cubicBezTo>
                      <a:pt x="327" y="310"/>
                      <a:pt x="436" y="278"/>
                      <a:pt x="435" y="210"/>
                    </a:cubicBezTo>
                    <a:cubicBezTo>
                      <a:pt x="433" y="104"/>
                      <a:pt x="354" y="16"/>
                      <a:pt x="2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00" name="Freeform 30"/>
              <p:cNvSpPr/>
              <p:nvPr/>
            </p:nvSpPr>
            <p:spPr bwMode="auto">
              <a:xfrm>
                <a:off x="6123" y="1433"/>
                <a:ext cx="571" cy="556"/>
              </a:xfrm>
              <a:custGeom>
                <a:avLst/>
                <a:gdLst>
                  <a:gd name="T0" fmla="*/ 112 w 241"/>
                  <a:gd name="T1" fmla="*/ 230 h 234"/>
                  <a:gd name="T2" fmla="*/ 9 w 241"/>
                  <a:gd name="T3" fmla="*/ 121 h 234"/>
                  <a:gd name="T4" fmla="*/ 119 w 241"/>
                  <a:gd name="T5" fmla="*/ 8 h 234"/>
                  <a:gd name="T6" fmla="*/ 121 w 241"/>
                  <a:gd name="T7" fmla="*/ 8 h 234"/>
                  <a:gd name="T8" fmla="*/ 232 w 241"/>
                  <a:gd name="T9" fmla="*/ 118 h 234"/>
                  <a:gd name="T10" fmla="*/ 133 w 241"/>
                  <a:gd name="T11" fmla="*/ 230 h 234"/>
                  <a:gd name="T12" fmla="*/ 133 w 241"/>
                  <a:gd name="T13" fmla="*/ 234 h 234"/>
                  <a:gd name="T14" fmla="*/ 159 w 241"/>
                  <a:gd name="T15" fmla="*/ 232 h 234"/>
                  <a:gd name="T16" fmla="*/ 133 w 241"/>
                  <a:gd name="T17" fmla="*/ 234 h 234"/>
                  <a:gd name="T18" fmla="*/ 159 w 241"/>
                  <a:gd name="T19" fmla="*/ 232 h 234"/>
                  <a:gd name="T20" fmla="*/ 240 w 241"/>
                  <a:gd name="T21" fmla="*/ 118 h 234"/>
                  <a:gd name="T22" fmla="*/ 121 w 241"/>
                  <a:gd name="T23" fmla="*/ 0 h 234"/>
                  <a:gd name="T24" fmla="*/ 119 w 241"/>
                  <a:gd name="T25" fmla="*/ 0 h 234"/>
                  <a:gd name="T26" fmla="*/ 1 w 241"/>
                  <a:gd name="T27" fmla="*/ 122 h 234"/>
                  <a:gd name="T28" fmla="*/ 86 w 241"/>
                  <a:gd name="T29" fmla="*/ 233 h 234"/>
                  <a:gd name="T30" fmla="*/ 112 w 241"/>
                  <a:gd name="T31" fmla="*/ 234 h 234"/>
                  <a:gd name="T32" fmla="*/ 112 w 241"/>
                  <a:gd name="T33" fmla="*/ 23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1" h="234">
                    <a:moveTo>
                      <a:pt x="112" y="230"/>
                    </a:moveTo>
                    <a:cubicBezTo>
                      <a:pt x="54" y="225"/>
                      <a:pt x="10" y="179"/>
                      <a:pt x="9" y="121"/>
                    </a:cubicBezTo>
                    <a:cubicBezTo>
                      <a:pt x="8" y="60"/>
                      <a:pt x="57" y="9"/>
                      <a:pt x="119" y="8"/>
                    </a:cubicBezTo>
                    <a:cubicBezTo>
                      <a:pt x="119" y="8"/>
                      <a:pt x="120" y="8"/>
                      <a:pt x="121" y="8"/>
                    </a:cubicBezTo>
                    <a:cubicBezTo>
                      <a:pt x="181" y="8"/>
                      <a:pt x="231" y="57"/>
                      <a:pt x="232" y="118"/>
                    </a:cubicBezTo>
                    <a:cubicBezTo>
                      <a:pt x="233" y="175"/>
                      <a:pt x="190" y="223"/>
                      <a:pt x="133" y="230"/>
                    </a:cubicBezTo>
                    <a:cubicBezTo>
                      <a:pt x="133" y="234"/>
                      <a:pt x="133" y="234"/>
                      <a:pt x="133" y="234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133" y="234"/>
                      <a:pt x="133" y="234"/>
                      <a:pt x="133" y="234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208" y="216"/>
                      <a:pt x="241" y="170"/>
                      <a:pt x="240" y="118"/>
                    </a:cubicBezTo>
                    <a:cubicBezTo>
                      <a:pt x="239" y="53"/>
                      <a:pt x="186" y="0"/>
                      <a:pt x="121" y="0"/>
                    </a:cubicBezTo>
                    <a:cubicBezTo>
                      <a:pt x="120" y="0"/>
                      <a:pt x="119" y="0"/>
                      <a:pt x="119" y="0"/>
                    </a:cubicBezTo>
                    <a:cubicBezTo>
                      <a:pt x="53" y="1"/>
                      <a:pt x="0" y="56"/>
                      <a:pt x="1" y="122"/>
                    </a:cubicBezTo>
                    <a:cubicBezTo>
                      <a:pt x="2" y="174"/>
                      <a:pt x="37" y="219"/>
                      <a:pt x="86" y="233"/>
                    </a:cubicBezTo>
                    <a:cubicBezTo>
                      <a:pt x="112" y="234"/>
                      <a:pt x="112" y="234"/>
                      <a:pt x="112" y="234"/>
                    </a:cubicBezTo>
                    <a:lnTo>
                      <a:pt x="11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01" name="Freeform 31"/>
              <p:cNvSpPr/>
              <p:nvPr/>
            </p:nvSpPr>
            <p:spPr bwMode="auto">
              <a:xfrm>
                <a:off x="6837" y="1513"/>
                <a:ext cx="656" cy="925"/>
              </a:xfrm>
              <a:custGeom>
                <a:avLst/>
                <a:gdLst>
                  <a:gd name="T0" fmla="*/ 201 w 277"/>
                  <a:gd name="T1" fmla="*/ 80 h 389"/>
                  <a:gd name="T2" fmla="*/ 119 w 277"/>
                  <a:gd name="T3" fmla="*/ 0 h 389"/>
                  <a:gd name="T4" fmla="*/ 118 w 277"/>
                  <a:gd name="T5" fmla="*/ 0 h 389"/>
                  <a:gd name="T6" fmla="*/ 61 w 277"/>
                  <a:gd name="T7" fmla="*/ 24 h 389"/>
                  <a:gd name="T8" fmla="*/ 38 w 277"/>
                  <a:gd name="T9" fmla="*/ 82 h 389"/>
                  <a:gd name="T10" fmla="*/ 115 w 277"/>
                  <a:gd name="T11" fmla="*/ 162 h 389"/>
                  <a:gd name="T12" fmla="*/ 115 w 277"/>
                  <a:gd name="T13" fmla="*/ 166 h 389"/>
                  <a:gd name="T14" fmla="*/ 117 w 277"/>
                  <a:gd name="T15" fmla="*/ 166 h 389"/>
                  <a:gd name="T16" fmla="*/ 115 w 277"/>
                  <a:gd name="T17" fmla="*/ 166 h 389"/>
                  <a:gd name="T18" fmla="*/ 115 w 277"/>
                  <a:gd name="T19" fmla="*/ 170 h 389"/>
                  <a:gd name="T20" fmla="*/ 0 w 277"/>
                  <a:gd name="T21" fmla="*/ 231 h 389"/>
                  <a:gd name="T22" fmla="*/ 76 w 277"/>
                  <a:gd name="T23" fmla="*/ 387 h 389"/>
                  <a:gd name="T24" fmla="*/ 124 w 277"/>
                  <a:gd name="T25" fmla="*/ 389 h 389"/>
                  <a:gd name="T26" fmla="*/ 229 w 277"/>
                  <a:gd name="T27" fmla="*/ 372 h 389"/>
                  <a:gd name="T28" fmla="*/ 277 w 277"/>
                  <a:gd name="T29" fmla="*/ 321 h 389"/>
                  <a:gd name="T30" fmla="*/ 127 w 277"/>
                  <a:gd name="T31" fmla="*/ 170 h 389"/>
                  <a:gd name="T32" fmla="*/ 127 w 277"/>
                  <a:gd name="T33" fmla="*/ 166 h 389"/>
                  <a:gd name="T34" fmla="*/ 124 w 277"/>
                  <a:gd name="T35" fmla="*/ 166 h 389"/>
                  <a:gd name="T36" fmla="*/ 127 w 277"/>
                  <a:gd name="T37" fmla="*/ 166 h 389"/>
                  <a:gd name="T38" fmla="*/ 127 w 277"/>
                  <a:gd name="T39" fmla="*/ 162 h 389"/>
                  <a:gd name="T40" fmla="*/ 201 w 277"/>
                  <a:gd name="T41" fmla="*/ 8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7" h="389">
                    <a:moveTo>
                      <a:pt x="201" y="80"/>
                    </a:moveTo>
                    <a:cubicBezTo>
                      <a:pt x="200" y="36"/>
                      <a:pt x="163" y="0"/>
                      <a:pt x="119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96" y="0"/>
                      <a:pt x="76" y="9"/>
                      <a:pt x="61" y="24"/>
                    </a:cubicBezTo>
                    <a:cubicBezTo>
                      <a:pt x="45" y="40"/>
                      <a:pt x="37" y="61"/>
                      <a:pt x="38" y="82"/>
                    </a:cubicBezTo>
                    <a:cubicBezTo>
                      <a:pt x="38" y="125"/>
                      <a:pt x="72" y="160"/>
                      <a:pt x="115" y="162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69" y="173"/>
                      <a:pt x="28" y="195"/>
                      <a:pt x="0" y="231"/>
                    </a:cubicBezTo>
                    <a:cubicBezTo>
                      <a:pt x="43" y="273"/>
                      <a:pt x="70" y="328"/>
                      <a:pt x="76" y="387"/>
                    </a:cubicBezTo>
                    <a:cubicBezTo>
                      <a:pt x="91" y="389"/>
                      <a:pt x="108" y="389"/>
                      <a:pt x="124" y="389"/>
                    </a:cubicBezTo>
                    <a:cubicBezTo>
                      <a:pt x="164" y="388"/>
                      <a:pt x="201" y="382"/>
                      <a:pt x="229" y="372"/>
                    </a:cubicBezTo>
                    <a:cubicBezTo>
                      <a:pt x="261" y="359"/>
                      <a:pt x="277" y="342"/>
                      <a:pt x="277" y="321"/>
                    </a:cubicBezTo>
                    <a:cubicBezTo>
                      <a:pt x="276" y="238"/>
                      <a:pt x="210" y="172"/>
                      <a:pt x="127" y="170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27" y="162"/>
                      <a:pt x="127" y="162"/>
                      <a:pt x="127" y="162"/>
                    </a:cubicBezTo>
                    <a:cubicBezTo>
                      <a:pt x="169" y="158"/>
                      <a:pt x="201" y="122"/>
                      <a:pt x="20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02" name="Freeform 32"/>
              <p:cNvSpPr/>
              <p:nvPr/>
            </p:nvSpPr>
            <p:spPr bwMode="auto">
              <a:xfrm>
                <a:off x="6905" y="1492"/>
                <a:ext cx="427" cy="416"/>
              </a:xfrm>
              <a:custGeom>
                <a:avLst/>
                <a:gdLst>
                  <a:gd name="T0" fmla="*/ 86 w 180"/>
                  <a:gd name="T1" fmla="*/ 171 h 175"/>
                  <a:gd name="T2" fmla="*/ 9 w 180"/>
                  <a:gd name="T3" fmla="*/ 91 h 175"/>
                  <a:gd name="T4" fmla="*/ 32 w 180"/>
                  <a:gd name="T5" fmla="*/ 33 h 175"/>
                  <a:gd name="T6" fmla="*/ 89 w 180"/>
                  <a:gd name="T7" fmla="*/ 9 h 175"/>
                  <a:gd name="T8" fmla="*/ 90 w 180"/>
                  <a:gd name="T9" fmla="*/ 9 h 175"/>
                  <a:gd name="T10" fmla="*/ 172 w 180"/>
                  <a:gd name="T11" fmla="*/ 89 h 175"/>
                  <a:gd name="T12" fmla="*/ 98 w 180"/>
                  <a:gd name="T13" fmla="*/ 171 h 175"/>
                  <a:gd name="T14" fmla="*/ 98 w 180"/>
                  <a:gd name="T15" fmla="*/ 175 h 175"/>
                  <a:gd name="T16" fmla="*/ 122 w 180"/>
                  <a:gd name="T17" fmla="*/ 173 h 175"/>
                  <a:gd name="T18" fmla="*/ 98 w 180"/>
                  <a:gd name="T19" fmla="*/ 175 h 175"/>
                  <a:gd name="T20" fmla="*/ 122 w 180"/>
                  <a:gd name="T21" fmla="*/ 173 h 175"/>
                  <a:gd name="T22" fmla="*/ 180 w 180"/>
                  <a:gd name="T23" fmla="*/ 89 h 175"/>
                  <a:gd name="T24" fmla="*/ 90 w 180"/>
                  <a:gd name="T25" fmla="*/ 0 h 175"/>
                  <a:gd name="T26" fmla="*/ 89 w 180"/>
                  <a:gd name="T27" fmla="*/ 1 h 175"/>
                  <a:gd name="T28" fmla="*/ 26 w 180"/>
                  <a:gd name="T29" fmla="*/ 28 h 175"/>
                  <a:gd name="T30" fmla="*/ 1 w 180"/>
                  <a:gd name="T31" fmla="*/ 92 h 175"/>
                  <a:gd name="T32" fmla="*/ 61 w 180"/>
                  <a:gd name="T33" fmla="*/ 174 h 175"/>
                  <a:gd name="T34" fmla="*/ 86 w 180"/>
                  <a:gd name="T35" fmla="*/ 175 h 175"/>
                  <a:gd name="T36" fmla="*/ 61 w 180"/>
                  <a:gd name="T37" fmla="*/ 174 h 175"/>
                  <a:gd name="T38" fmla="*/ 86 w 180"/>
                  <a:gd name="T39" fmla="*/ 175 h 175"/>
                  <a:gd name="T40" fmla="*/ 86 w 180"/>
                  <a:gd name="T41" fmla="*/ 17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0" h="175">
                    <a:moveTo>
                      <a:pt x="86" y="171"/>
                    </a:moveTo>
                    <a:cubicBezTo>
                      <a:pt x="43" y="169"/>
                      <a:pt x="9" y="134"/>
                      <a:pt x="9" y="91"/>
                    </a:cubicBezTo>
                    <a:cubicBezTo>
                      <a:pt x="8" y="70"/>
                      <a:pt x="16" y="49"/>
                      <a:pt x="32" y="33"/>
                    </a:cubicBezTo>
                    <a:cubicBezTo>
                      <a:pt x="47" y="18"/>
                      <a:pt x="67" y="9"/>
                      <a:pt x="89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134" y="9"/>
                      <a:pt x="171" y="45"/>
                      <a:pt x="172" y="89"/>
                    </a:cubicBezTo>
                    <a:cubicBezTo>
                      <a:pt x="172" y="131"/>
                      <a:pt x="140" y="167"/>
                      <a:pt x="98" y="171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122" y="173"/>
                      <a:pt x="122" y="173"/>
                      <a:pt x="122" y="173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122" y="173"/>
                      <a:pt x="122" y="173"/>
                      <a:pt x="122" y="173"/>
                    </a:cubicBezTo>
                    <a:cubicBezTo>
                      <a:pt x="156" y="160"/>
                      <a:pt x="180" y="127"/>
                      <a:pt x="180" y="89"/>
                    </a:cubicBezTo>
                    <a:cubicBezTo>
                      <a:pt x="179" y="40"/>
                      <a:pt x="139" y="0"/>
                      <a:pt x="90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65" y="1"/>
                      <a:pt x="42" y="11"/>
                      <a:pt x="26" y="28"/>
                    </a:cubicBezTo>
                    <a:cubicBezTo>
                      <a:pt x="9" y="45"/>
                      <a:pt x="0" y="68"/>
                      <a:pt x="1" y="92"/>
                    </a:cubicBezTo>
                    <a:cubicBezTo>
                      <a:pt x="1" y="130"/>
                      <a:pt x="26" y="162"/>
                      <a:pt x="61" y="174"/>
                    </a:cubicBezTo>
                    <a:cubicBezTo>
                      <a:pt x="86" y="175"/>
                      <a:pt x="86" y="175"/>
                      <a:pt x="86" y="175"/>
                    </a:cubicBezTo>
                    <a:cubicBezTo>
                      <a:pt x="61" y="174"/>
                      <a:pt x="61" y="174"/>
                      <a:pt x="61" y="174"/>
                    </a:cubicBezTo>
                    <a:cubicBezTo>
                      <a:pt x="86" y="175"/>
                      <a:pt x="86" y="175"/>
                      <a:pt x="86" y="175"/>
                    </a:cubicBezTo>
                    <a:lnTo>
                      <a:pt x="86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03" name="Freeform 33"/>
              <p:cNvSpPr/>
              <p:nvPr/>
            </p:nvSpPr>
            <p:spPr bwMode="auto">
              <a:xfrm>
                <a:off x="6813" y="1903"/>
                <a:ext cx="699" cy="554"/>
              </a:xfrm>
              <a:custGeom>
                <a:avLst/>
                <a:gdLst>
                  <a:gd name="T0" fmla="*/ 161 w 295"/>
                  <a:gd name="T1" fmla="*/ 0 h 233"/>
                  <a:gd name="T2" fmla="*/ 137 w 295"/>
                  <a:gd name="T3" fmla="*/ 2 h 233"/>
                  <a:gd name="T4" fmla="*/ 137 w 295"/>
                  <a:gd name="T5" fmla="*/ 6 h 233"/>
                  <a:gd name="T6" fmla="*/ 287 w 295"/>
                  <a:gd name="T7" fmla="*/ 157 h 233"/>
                  <a:gd name="T8" fmla="*/ 239 w 295"/>
                  <a:gd name="T9" fmla="*/ 208 h 233"/>
                  <a:gd name="T10" fmla="*/ 134 w 295"/>
                  <a:gd name="T11" fmla="*/ 225 h 233"/>
                  <a:gd name="T12" fmla="*/ 86 w 295"/>
                  <a:gd name="T13" fmla="*/ 223 h 233"/>
                  <a:gd name="T14" fmla="*/ 10 w 295"/>
                  <a:gd name="T15" fmla="*/ 67 h 233"/>
                  <a:gd name="T16" fmla="*/ 125 w 295"/>
                  <a:gd name="T17" fmla="*/ 6 h 233"/>
                  <a:gd name="T18" fmla="*/ 125 w 295"/>
                  <a:gd name="T19" fmla="*/ 2 h 233"/>
                  <a:gd name="T20" fmla="*/ 100 w 295"/>
                  <a:gd name="T21" fmla="*/ 1 h 233"/>
                  <a:gd name="T22" fmla="*/ 2 w 295"/>
                  <a:gd name="T23" fmla="*/ 65 h 233"/>
                  <a:gd name="T24" fmla="*/ 0 w 295"/>
                  <a:gd name="T25" fmla="*/ 68 h 233"/>
                  <a:gd name="T26" fmla="*/ 2 w 295"/>
                  <a:gd name="T27" fmla="*/ 71 h 233"/>
                  <a:gd name="T28" fmla="*/ 78 w 295"/>
                  <a:gd name="T29" fmla="*/ 227 h 233"/>
                  <a:gd name="T30" fmla="*/ 78 w 295"/>
                  <a:gd name="T31" fmla="*/ 230 h 233"/>
                  <a:gd name="T32" fmla="*/ 81 w 295"/>
                  <a:gd name="T33" fmla="*/ 231 h 233"/>
                  <a:gd name="T34" fmla="*/ 127 w 295"/>
                  <a:gd name="T35" fmla="*/ 233 h 233"/>
                  <a:gd name="T36" fmla="*/ 134 w 295"/>
                  <a:gd name="T37" fmla="*/ 233 h 233"/>
                  <a:gd name="T38" fmla="*/ 242 w 295"/>
                  <a:gd name="T39" fmla="*/ 215 h 233"/>
                  <a:gd name="T40" fmla="*/ 295 w 295"/>
                  <a:gd name="T41" fmla="*/ 157 h 233"/>
                  <a:gd name="T42" fmla="*/ 161 w 295"/>
                  <a:gd name="T4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5" h="233">
                    <a:moveTo>
                      <a:pt x="161" y="0"/>
                    </a:move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220" y="8"/>
                      <a:pt x="286" y="74"/>
                      <a:pt x="287" y="157"/>
                    </a:cubicBezTo>
                    <a:cubicBezTo>
                      <a:pt x="287" y="178"/>
                      <a:pt x="271" y="195"/>
                      <a:pt x="239" y="208"/>
                    </a:cubicBezTo>
                    <a:cubicBezTo>
                      <a:pt x="211" y="218"/>
                      <a:pt x="174" y="224"/>
                      <a:pt x="134" y="225"/>
                    </a:cubicBezTo>
                    <a:cubicBezTo>
                      <a:pt x="118" y="225"/>
                      <a:pt x="101" y="225"/>
                      <a:pt x="86" y="223"/>
                    </a:cubicBezTo>
                    <a:cubicBezTo>
                      <a:pt x="80" y="164"/>
                      <a:pt x="53" y="109"/>
                      <a:pt x="10" y="67"/>
                    </a:cubicBezTo>
                    <a:cubicBezTo>
                      <a:pt x="38" y="31"/>
                      <a:pt x="79" y="9"/>
                      <a:pt x="125" y="6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60" y="10"/>
                      <a:pt x="26" y="32"/>
                      <a:pt x="2" y="65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46" y="112"/>
                      <a:pt x="73" y="167"/>
                      <a:pt x="78" y="227"/>
                    </a:cubicBezTo>
                    <a:cubicBezTo>
                      <a:pt x="78" y="230"/>
                      <a:pt x="78" y="230"/>
                      <a:pt x="78" y="230"/>
                    </a:cubicBezTo>
                    <a:cubicBezTo>
                      <a:pt x="81" y="231"/>
                      <a:pt x="81" y="231"/>
                      <a:pt x="81" y="231"/>
                    </a:cubicBezTo>
                    <a:cubicBezTo>
                      <a:pt x="96" y="232"/>
                      <a:pt x="112" y="233"/>
                      <a:pt x="127" y="233"/>
                    </a:cubicBezTo>
                    <a:cubicBezTo>
                      <a:pt x="130" y="233"/>
                      <a:pt x="132" y="233"/>
                      <a:pt x="134" y="233"/>
                    </a:cubicBezTo>
                    <a:cubicBezTo>
                      <a:pt x="175" y="233"/>
                      <a:pt x="213" y="226"/>
                      <a:pt x="242" y="215"/>
                    </a:cubicBezTo>
                    <a:cubicBezTo>
                      <a:pt x="286" y="198"/>
                      <a:pt x="295" y="174"/>
                      <a:pt x="295" y="157"/>
                    </a:cubicBezTo>
                    <a:cubicBezTo>
                      <a:pt x="294" y="78"/>
                      <a:pt x="237" y="14"/>
                      <a:pt x="1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04" name="Freeform 34"/>
              <p:cNvSpPr/>
              <p:nvPr/>
            </p:nvSpPr>
            <p:spPr bwMode="auto">
              <a:xfrm>
                <a:off x="6327" y="2038"/>
                <a:ext cx="173" cy="324"/>
              </a:xfrm>
              <a:custGeom>
                <a:avLst/>
                <a:gdLst>
                  <a:gd name="T0" fmla="*/ 83 w 173"/>
                  <a:gd name="T1" fmla="*/ 0 h 324"/>
                  <a:gd name="T2" fmla="*/ 0 w 173"/>
                  <a:gd name="T3" fmla="*/ 86 h 324"/>
                  <a:gd name="T4" fmla="*/ 83 w 173"/>
                  <a:gd name="T5" fmla="*/ 324 h 324"/>
                  <a:gd name="T6" fmla="*/ 173 w 173"/>
                  <a:gd name="T7" fmla="*/ 88 h 324"/>
                  <a:gd name="T8" fmla="*/ 83 w 173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324">
                    <a:moveTo>
                      <a:pt x="83" y="0"/>
                    </a:moveTo>
                    <a:lnTo>
                      <a:pt x="0" y="86"/>
                    </a:lnTo>
                    <a:lnTo>
                      <a:pt x="83" y="324"/>
                    </a:lnTo>
                    <a:lnTo>
                      <a:pt x="173" y="88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05" name="Freeform 35"/>
              <p:cNvSpPr/>
              <p:nvPr/>
            </p:nvSpPr>
            <p:spPr bwMode="auto">
              <a:xfrm>
                <a:off x="6327" y="2038"/>
                <a:ext cx="173" cy="324"/>
              </a:xfrm>
              <a:custGeom>
                <a:avLst/>
                <a:gdLst>
                  <a:gd name="T0" fmla="*/ 83 w 173"/>
                  <a:gd name="T1" fmla="*/ 0 h 324"/>
                  <a:gd name="T2" fmla="*/ 0 w 173"/>
                  <a:gd name="T3" fmla="*/ 86 h 324"/>
                  <a:gd name="T4" fmla="*/ 83 w 173"/>
                  <a:gd name="T5" fmla="*/ 324 h 324"/>
                  <a:gd name="T6" fmla="*/ 173 w 173"/>
                  <a:gd name="T7" fmla="*/ 88 h 324"/>
                  <a:gd name="T8" fmla="*/ 83 w 173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324">
                    <a:moveTo>
                      <a:pt x="83" y="0"/>
                    </a:moveTo>
                    <a:lnTo>
                      <a:pt x="0" y="86"/>
                    </a:lnTo>
                    <a:lnTo>
                      <a:pt x="83" y="324"/>
                    </a:lnTo>
                    <a:lnTo>
                      <a:pt x="173" y="88"/>
                    </a:lnTo>
                    <a:lnTo>
                      <a:pt x="8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2065856" y="2924859"/>
            <a:ext cx="552450" cy="552450"/>
            <a:chOff x="3678404" y="3977185"/>
            <a:chExt cx="736600" cy="736600"/>
          </a:xfrm>
        </p:grpSpPr>
        <p:grpSp>
          <p:nvGrpSpPr>
            <p:cNvPr id="109" name="组合 108"/>
            <p:cNvGrpSpPr/>
            <p:nvPr/>
          </p:nvGrpSpPr>
          <p:grpSpPr>
            <a:xfrm>
              <a:off x="3678404" y="3977185"/>
              <a:ext cx="736600" cy="736600"/>
              <a:chOff x="8286667" y="635396"/>
              <a:chExt cx="736600" cy="736600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5C346B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663A77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110" name="Group 38"/>
            <p:cNvGrpSpPr>
              <a:grpSpLocks noChangeAspect="1"/>
            </p:cNvGrpSpPr>
            <p:nvPr/>
          </p:nvGrpSpPr>
          <p:grpSpPr bwMode="auto">
            <a:xfrm>
              <a:off x="3885883" y="4202897"/>
              <a:ext cx="331304" cy="273727"/>
              <a:chOff x="3136" y="1579"/>
              <a:chExt cx="1404" cy="1160"/>
            </a:xfrm>
            <a:solidFill>
              <a:schemeClr val="bg1"/>
            </a:solidFill>
          </p:grpSpPr>
          <p:sp>
            <p:nvSpPr>
              <p:cNvPr id="111" name="Freeform 39"/>
              <p:cNvSpPr/>
              <p:nvPr/>
            </p:nvSpPr>
            <p:spPr bwMode="auto">
              <a:xfrm>
                <a:off x="3152" y="1783"/>
                <a:ext cx="1371" cy="409"/>
              </a:xfrm>
              <a:custGeom>
                <a:avLst/>
                <a:gdLst>
                  <a:gd name="T0" fmla="*/ 532 w 1371"/>
                  <a:gd name="T1" fmla="*/ 288 h 409"/>
                  <a:gd name="T2" fmla="*/ 839 w 1371"/>
                  <a:gd name="T3" fmla="*/ 288 h 409"/>
                  <a:gd name="T4" fmla="*/ 839 w 1371"/>
                  <a:gd name="T5" fmla="*/ 409 h 409"/>
                  <a:gd name="T6" fmla="*/ 1191 w 1371"/>
                  <a:gd name="T7" fmla="*/ 409 h 409"/>
                  <a:gd name="T8" fmla="*/ 1371 w 1371"/>
                  <a:gd name="T9" fmla="*/ 0 h 409"/>
                  <a:gd name="T10" fmla="*/ 0 w 1371"/>
                  <a:gd name="T11" fmla="*/ 0 h 409"/>
                  <a:gd name="T12" fmla="*/ 181 w 1371"/>
                  <a:gd name="T13" fmla="*/ 409 h 409"/>
                  <a:gd name="T14" fmla="*/ 532 w 1371"/>
                  <a:gd name="T15" fmla="*/ 409 h 409"/>
                  <a:gd name="T16" fmla="*/ 532 w 1371"/>
                  <a:gd name="T17" fmla="*/ 288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1" h="409">
                    <a:moveTo>
                      <a:pt x="532" y="288"/>
                    </a:moveTo>
                    <a:lnTo>
                      <a:pt x="839" y="288"/>
                    </a:lnTo>
                    <a:lnTo>
                      <a:pt x="839" y="409"/>
                    </a:lnTo>
                    <a:lnTo>
                      <a:pt x="1191" y="409"/>
                    </a:lnTo>
                    <a:lnTo>
                      <a:pt x="1371" y="0"/>
                    </a:lnTo>
                    <a:lnTo>
                      <a:pt x="0" y="0"/>
                    </a:lnTo>
                    <a:lnTo>
                      <a:pt x="181" y="409"/>
                    </a:lnTo>
                    <a:lnTo>
                      <a:pt x="532" y="409"/>
                    </a:lnTo>
                    <a:lnTo>
                      <a:pt x="532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2" name="Rectangle 40"/>
              <p:cNvSpPr>
                <a:spLocks noChangeArrowheads="1"/>
              </p:cNvSpPr>
              <p:nvPr/>
            </p:nvSpPr>
            <p:spPr bwMode="auto">
              <a:xfrm>
                <a:off x="3741" y="2128"/>
                <a:ext cx="193" cy="1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3" name="Freeform 41"/>
              <p:cNvSpPr/>
              <p:nvPr/>
            </p:nvSpPr>
            <p:spPr bwMode="auto">
              <a:xfrm>
                <a:off x="3150" y="1919"/>
                <a:ext cx="1375" cy="808"/>
              </a:xfrm>
              <a:custGeom>
                <a:avLst/>
                <a:gdLst>
                  <a:gd name="T0" fmla="*/ 841 w 1375"/>
                  <a:gd name="T1" fmla="*/ 409 h 808"/>
                  <a:gd name="T2" fmla="*/ 534 w 1375"/>
                  <a:gd name="T3" fmla="*/ 409 h 808"/>
                  <a:gd name="T4" fmla="*/ 534 w 1375"/>
                  <a:gd name="T5" fmla="*/ 330 h 808"/>
                  <a:gd name="T6" fmla="*/ 147 w 1375"/>
                  <a:gd name="T7" fmla="*/ 330 h 808"/>
                  <a:gd name="T8" fmla="*/ 0 w 1375"/>
                  <a:gd name="T9" fmla="*/ 0 h 808"/>
                  <a:gd name="T10" fmla="*/ 0 w 1375"/>
                  <a:gd name="T11" fmla="*/ 808 h 808"/>
                  <a:gd name="T12" fmla="*/ 1375 w 1375"/>
                  <a:gd name="T13" fmla="*/ 808 h 808"/>
                  <a:gd name="T14" fmla="*/ 1375 w 1375"/>
                  <a:gd name="T15" fmla="*/ 0 h 808"/>
                  <a:gd name="T16" fmla="*/ 1228 w 1375"/>
                  <a:gd name="T17" fmla="*/ 330 h 808"/>
                  <a:gd name="T18" fmla="*/ 841 w 1375"/>
                  <a:gd name="T19" fmla="*/ 330 h 808"/>
                  <a:gd name="T20" fmla="*/ 841 w 1375"/>
                  <a:gd name="T21" fmla="*/ 409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5" h="808">
                    <a:moveTo>
                      <a:pt x="841" y="409"/>
                    </a:moveTo>
                    <a:lnTo>
                      <a:pt x="534" y="409"/>
                    </a:lnTo>
                    <a:lnTo>
                      <a:pt x="534" y="330"/>
                    </a:lnTo>
                    <a:lnTo>
                      <a:pt x="147" y="330"/>
                    </a:lnTo>
                    <a:lnTo>
                      <a:pt x="0" y="0"/>
                    </a:lnTo>
                    <a:lnTo>
                      <a:pt x="0" y="808"/>
                    </a:lnTo>
                    <a:lnTo>
                      <a:pt x="1375" y="808"/>
                    </a:lnTo>
                    <a:lnTo>
                      <a:pt x="1375" y="0"/>
                    </a:lnTo>
                    <a:lnTo>
                      <a:pt x="1228" y="330"/>
                    </a:lnTo>
                    <a:lnTo>
                      <a:pt x="841" y="330"/>
                    </a:lnTo>
                    <a:lnTo>
                      <a:pt x="841" y="4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4" name="Freeform 42"/>
              <p:cNvSpPr/>
              <p:nvPr/>
            </p:nvSpPr>
            <p:spPr bwMode="auto">
              <a:xfrm>
                <a:off x="3680" y="1588"/>
                <a:ext cx="316" cy="138"/>
              </a:xfrm>
              <a:custGeom>
                <a:avLst/>
                <a:gdLst>
                  <a:gd name="T0" fmla="*/ 256 w 316"/>
                  <a:gd name="T1" fmla="*/ 60 h 138"/>
                  <a:gd name="T2" fmla="*/ 256 w 316"/>
                  <a:gd name="T3" fmla="*/ 138 h 138"/>
                  <a:gd name="T4" fmla="*/ 316 w 316"/>
                  <a:gd name="T5" fmla="*/ 138 h 138"/>
                  <a:gd name="T6" fmla="*/ 316 w 316"/>
                  <a:gd name="T7" fmla="*/ 0 h 138"/>
                  <a:gd name="T8" fmla="*/ 0 w 316"/>
                  <a:gd name="T9" fmla="*/ 0 h 138"/>
                  <a:gd name="T10" fmla="*/ 0 w 316"/>
                  <a:gd name="T11" fmla="*/ 138 h 138"/>
                  <a:gd name="T12" fmla="*/ 59 w 316"/>
                  <a:gd name="T13" fmla="*/ 138 h 138"/>
                  <a:gd name="T14" fmla="*/ 59 w 316"/>
                  <a:gd name="T15" fmla="*/ 60 h 138"/>
                  <a:gd name="T16" fmla="*/ 256 w 316"/>
                  <a:gd name="T17" fmla="*/ 6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138">
                    <a:moveTo>
                      <a:pt x="256" y="60"/>
                    </a:moveTo>
                    <a:lnTo>
                      <a:pt x="256" y="138"/>
                    </a:lnTo>
                    <a:lnTo>
                      <a:pt x="316" y="138"/>
                    </a:lnTo>
                    <a:lnTo>
                      <a:pt x="316" y="0"/>
                    </a:lnTo>
                    <a:lnTo>
                      <a:pt x="0" y="0"/>
                    </a:lnTo>
                    <a:lnTo>
                      <a:pt x="0" y="138"/>
                    </a:lnTo>
                    <a:lnTo>
                      <a:pt x="59" y="138"/>
                    </a:lnTo>
                    <a:lnTo>
                      <a:pt x="59" y="60"/>
                    </a:lnTo>
                    <a:lnTo>
                      <a:pt x="256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5" name="Freeform 43"/>
              <p:cNvSpPr/>
              <p:nvPr/>
            </p:nvSpPr>
            <p:spPr bwMode="auto">
              <a:xfrm>
                <a:off x="3924" y="1648"/>
                <a:ext cx="12" cy="90"/>
              </a:xfrm>
              <a:custGeom>
                <a:avLst/>
                <a:gdLst>
                  <a:gd name="T0" fmla="*/ 12 w 12"/>
                  <a:gd name="T1" fmla="*/ 0 h 90"/>
                  <a:gd name="T2" fmla="*/ 0 w 12"/>
                  <a:gd name="T3" fmla="*/ 12 h 90"/>
                  <a:gd name="T4" fmla="*/ 0 w 12"/>
                  <a:gd name="T5" fmla="*/ 90 h 90"/>
                  <a:gd name="T6" fmla="*/ 12 w 12"/>
                  <a:gd name="T7" fmla="*/ 78 h 90"/>
                  <a:gd name="T8" fmla="*/ 12 w 12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12" y="0"/>
                    </a:moveTo>
                    <a:lnTo>
                      <a:pt x="0" y="12"/>
                    </a:lnTo>
                    <a:lnTo>
                      <a:pt x="0" y="90"/>
                    </a:lnTo>
                    <a:lnTo>
                      <a:pt x="12" y="7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6" name="Freeform 44"/>
              <p:cNvSpPr/>
              <p:nvPr/>
            </p:nvSpPr>
            <p:spPr bwMode="auto">
              <a:xfrm>
                <a:off x="3924" y="1726"/>
                <a:ext cx="81" cy="12"/>
              </a:xfrm>
              <a:custGeom>
                <a:avLst/>
                <a:gdLst>
                  <a:gd name="T0" fmla="*/ 12 w 81"/>
                  <a:gd name="T1" fmla="*/ 0 h 12"/>
                  <a:gd name="T2" fmla="*/ 0 w 81"/>
                  <a:gd name="T3" fmla="*/ 12 h 12"/>
                  <a:gd name="T4" fmla="*/ 81 w 81"/>
                  <a:gd name="T5" fmla="*/ 12 h 12"/>
                  <a:gd name="T6" fmla="*/ 72 w 81"/>
                  <a:gd name="T7" fmla="*/ 0 h 12"/>
                  <a:gd name="T8" fmla="*/ 12 w 8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2">
                    <a:moveTo>
                      <a:pt x="12" y="0"/>
                    </a:moveTo>
                    <a:lnTo>
                      <a:pt x="0" y="12"/>
                    </a:lnTo>
                    <a:lnTo>
                      <a:pt x="81" y="12"/>
                    </a:lnTo>
                    <a:lnTo>
                      <a:pt x="7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7" name="Freeform 45"/>
              <p:cNvSpPr/>
              <p:nvPr/>
            </p:nvSpPr>
            <p:spPr bwMode="auto">
              <a:xfrm>
                <a:off x="3996" y="1579"/>
                <a:ext cx="9" cy="159"/>
              </a:xfrm>
              <a:custGeom>
                <a:avLst/>
                <a:gdLst>
                  <a:gd name="T0" fmla="*/ 0 w 9"/>
                  <a:gd name="T1" fmla="*/ 147 h 159"/>
                  <a:gd name="T2" fmla="*/ 9 w 9"/>
                  <a:gd name="T3" fmla="*/ 159 h 159"/>
                  <a:gd name="T4" fmla="*/ 9 w 9"/>
                  <a:gd name="T5" fmla="*/ 0 h 159"/>
                  <a:gd name="T6" fmla="*/ 0 w 9"/>
                  <a:gd name="T7" fmla="*/ 9 h 159"/>
                  <a:gd name="T8" fmla="*/ 0 w 9"/>
                  <a:gd name="T9" fmla="*/ 14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9">
                    <a:moveTo>
                      <a:pt x="0" y="147"/>
                    </a:moveTo>
                    <a:lnTo>
                      <a:pt x="9" y="15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8" name="Freeform 46"/>
              <p:cNvSpPr/>
              <p:nvPr/>
            </p:nvSpPr>
            <p:spPr bwMode="auto">
              <a:xfrm>
                <a:off x="3670" y="1579"/>
                <a:ext cx="335" cy="9"/>
              </a:xfrm>
              <a:custGeom>
                <a:avLst/>
                <a:gdLst>
                  <a:gd name="T0" fmla="*/ 326 w 335"/>
                  <a:gd name="T1" fmla="*/ 9 h 9"/>
                  <a:gd name="T2" fmla="*/ 335 w 335"/>
                  <a:gd name="T3" fmla="*/ 0 h 9"/>
                  <a:gd name="T4" fmla="*/ 0 w 335"/>
                  <a:gd name="T5" fmla="*/ 0 h 9"/>
                  <a:gd name="T6" fmla="*/ 10 w 335"/>
                  <a:gd name="T7" fmla="*/ 9 h 9"/>
                  <a:gd name="T8" fmla="*/ 326 w 33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9">
                    <a:moveTo>
                      <a:pt x="326" y="9"/>
                    </a:moveTo>
                    <a:lnTo>
                      <a:pt x="335" y="0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32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19" name="Freeform 47"/>
              <p:cNvSpPr/>
              <p:nvPr/>
            </p:nvSpPr>
            <p:spPr bwMode="auto">
              <a:xfrm>
                <a:off x="3739" y="1648"/>
                <a:ext cx="197" cy="12"/>
              </a:xfrm>
              <a:custGeom>
                <a:avLst/>
                <a:gdLst>
                  <a:gd name="T0" fmla="*/ 0 w 197"/>
                  <a:gd name="T1" fmla="*/ 0 h 12"/>
                  <a:gd name="T2" fmla="*/ 12 w 197"/>
                  <a:gd name="T3" fmla="*/ 12 h 12"/>
                  <a:gd name="T4" fmla="*/ 185 w 197"/>
                  <a:gd name="T5" fmla="*/ 12 h 12"/>
                  <a:gd name="T6" fmla="*/ 197 w 197"/>
                  <a:gd name="T7" fmla="*/ 0 h 12"/>
                  <a:gd name="T8" fmla="*/ 0 w 19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2">
                    <a:moveTo>
                      <a:pt x="0" y="0"/>
                    </a:moveTo>
                    <a:lnTo>
                      <a:pt x="12" y="12"/>
                    </a:lnTo>
                    <a:lnTo>
                      <a:pt x="185" y="12"/>
                    </a:lnTo>
                    <a:lnTo>
                      <a:pt x="19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0" name="Freeform 48"/>
              <p:cNvSpPr/>
              <p:nvPr/>
            </p:nvSpPr>
            <p:spPr bwMode="auto">
              <a:xfrm>
                <a:off x="3739" y="1648"/>
                <a:ext cx="12" cy="90"/>
              </a:xfrm>
              <a:custGeom>
                <a:avLst/>
                <a:gdLst>
                  <a:gd name="T0" fmla="*/ 0 w 12"/>
                  <a:gd name="T1" fmla="*/ 78 h 90"/>
                  <a:gd name="T2" fmla="*/ 12 w 12"/>
                  <a:gd name="T3" fmla="*/ 90 h 90"/>
                  <a:gd name="T4" fmla="*/ 12 w 12"/>
                  <a:gd name="T5" fmla="*/ 12 h 90"/>
                  <a:gd name="T6" fmla="*/ 0 w 12"/>
                  <a:gd name="T7" fmla="*/ 0 h 90"/>
                  <a:gd name="T8" fmla="*/ 0 w 12"/>
                  <a:gd name="T9" fmla="*/ 7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0" y="78"/>
                    </a:moveTo>
                    <a:lnTo>
                      <a:pt x="12" y="90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1" name="Freeform 49"/>
              <p:cNvSpPr/>
              <p:nvPr/>
            </p:nvSpPr>
            <p:spPr bwMode="auto">
              <a:xfrm>
                <a:off x="3670" y="1726"/>
                <a:ext cx="81" cy="12"/>
              </a:xfrm>
              <a:custGeom>
                <a:avLst/>
                <a:gdLst>
                  <a:gd name="T0" fmla="*/ 69 w 81"/>
                  <a:gd name="T1" fmla="*/ 0 h 12"/>
                  <a:gd name="T2" fmla="*/ 10 w 81"/>
                  <a:gd name="T3" fmla="*/ 0 h 12"/>
                  <a:gd name="T4" fmla="*/ 0 w 81"/>
                  <a:gd name="T5" fmla="*/ 12 h 12"/>
                  <a:gd name="T6" fmla="*/ 81 w 81"/>
                  <a:gd name="T7" fmla="*/ 12 h 12"/>
                  <a:gd name="T8" fmla="*/ 69 w 8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2">
                    <a:moveTo>
                      <a:pt x="69" y="0"/>
                    </a:moveTo>
                    <a:lnTo>
                      <a:pt x="10" y="0"/>
                    </a:lnTo>
                    <a:lnTo>
                      <a:pt x="0" y="12"/>
                    </a:lnTo>
                    <a:lnTo>
                      <a:pt x="81" y="1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2" name="Freeform 50"/>
              <p:cNvSpPr/>
              <p:nvPr/>
            </p:nvSpPr>
            <p:spPr bwMode="auto">
              <a:xfrm>
                <a:off x="3670" y="1579"/>
                <a:ext cx="10" cy="159"/>
              </a:xfrm>
              <a:custGeom>
                <a:avLst/>
                <a:gdLst>
                  <a:gd name="T0" fmla="*/ 10 w 10"/>
                  <a:gd name="T1" fmla="*/ 9 h 159"/>
                  <a:gd name="T2" fmla="*/ 0 w 10"/>
                  <a:gd name="T3" fmla="*/ 0 h 159"/>
                  <a:gd name="T4" fmla="*/ 0 w 10"/>
                  <a:gd name="T5" fmla="*/ 159 h 159"/>
                  <a:gd name="T6" fmla="*/ 10 w 10"/>
                  <a:gd name="T7" fmla="*/ 147 h 159"/>
                  <a:gd name="T8" fmla="*/ 10 w 10"/>
                  <a:gd name="T9" fmla="*/ 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9">
                    <a:moveTo>
                      <a:pt x="10" y="9"/>
                    </a:moveTo>
                    <a:lnTo>
                      <a:pt x="0" y="0"/>
                    </a:lnTo>
                    <a:lnTo>
                      <a:pt x="0" y="159"/>
                    </a:lnTo>
                    <a:lnTo>
                      <a:pt x="10" y="147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3" name="Freeform 51"/>
              <p:cNvSpPr/>
              <p:nvPr/>
            </p:nvSpPr>
            <p:spPr bwMode="auto">
              <a:xfrm>
                <a:off x="3138" y="1864"/>
                <a:ext cx="12" cy="875"/>
              </a:xfrm>
              <a:custGeom>
                <a:avLst/>
                <a:gdLst>
                  <a:gd name="T0" fmla="*/ 12 w 12"/>
                  <a:gd name="T1" fmla="*/ 55 h 875"/>
                  <a:gd name="T2" fmla="*/ 0 w 12"/>
                  <a:gd name="T3" fmla="*/ 0 h 875"/>
                  <a:gd name="T4" fmla="*/ 0 w 12"/>
                  <a:gd name="T5" fmla="*/ 875 h 875"/>
                  <a:gd name="T6" fmla="*/ 12 w 12"/>
                  <a:gd name="T7" fmla="*/ 863 h 875"/>
                  <a:gd name="T8" fmla="*/ 12 w 12"/>
                  <a:gd name="T9" fmla="*/ 55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75">
                    <a:moveTo>
                      <a:pt x="12" y="55"/>
                    </a:moveTo>
                    <a:lnTo>
                      <a:pt x="0" y="0"/>
                    </a:lnTo>
                    <a:lnTo>
                      <a:pt x="0" y="875"/>
                    </a:lnTo>
                    <a:lnTo>
                      <a:pt x="12" y="863"/>
                    </a:lnTo>
                    <a:lnTo>
                      <a:pt x="12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4" name="Freeform 52"/>
              <p:cNvSpPr/>
              <p:nvPr/>
            </p:nvSpPr>
            <p:spPr bwMode="auto">
              <a:xfrm>
                <a:off x="3684" y="2316"/>
                <a:ext cx="307" cy="12"/>
              </a:xfrm>
              <a:custGeom>
                <a:avLst/>
                <a:gdLst>
                  <a:gd name="T0" fmla="*/ 307 w 307"/>
                  <a:gd name="T1" fmla="*/ 12 h 12"/>
                  <a:gd name="T2" fmla="*/ 297 w 307"/>
                  <a:gd name="T3" fmla="*/ 0 h 12"/>
                  <a:gd name="T4" fmla="*/ 10 w 307"/>
                  <a:gd name="T5" fmla="*/ 0 h 12"/>
                  <a:gd name="T6" fmla="*/ 0 w 307"/>
                  <a:gd name="T7" fmla="*/ 12 h 12"/>
                  <a:gd name="T8" fmla="*/ 307 w 30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12">
                    <a:moveTo>
                      <a:pt x="307" y="12"/>
                    </a:moveTo>
                    <a:lnTo>
                      <a:pt x="297" y="0"/>
                    </a:lnTo>
                    <a:lnTo>
                      <a:pt x="10" y="0"/>
                    </a:lnTo>
                    <a:lnTo>
                      <a:pt x="0" y="12"/>
                    </a:lnTo>
                    <a:lnTo>
                      <a:pt x="30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5" name="Freeform 53"/>
              <p:cNvSpPr/>
              <p:nvPr/>
            </p:nvSpPr>
            <p:spPr bwMode="auto">
              <a:xfrm>
                <a:off x="3981" y="2240"/>
                <a:ext cx="397" cy="9"/>
              </a:xfrm>
              <a:custGeom>
                <a:avLst/>
                <a:gdLst>
                  <a:gd name="T0" fmla="*/ 397 w 397"/>
                  <a:gd name="T1" fmla="*/ 9 h 9"/>
                  <a:gd name="T2" fmla="*/ 390 w 397"/>
                  <a:gd name="T3" fmla="*/ 0 h 9"/>
                  <a:gd name="T4" fmla="*/ 0 w 397"/>
                  <a:gd name="T5" fmla="*/ 0 h 9"/>
                  <a:gd name="T6" fmla="*/ 10 w 397"/>
                  <a:gd name="T7" fmla="*/ 9 h 9"/>
                  <a:gd name="T8" fmla="*/ 397 w 39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9">
                    <a:moveTo>
                      <a:pt x="397" y="9"/>
                    </a:moveTo>
                    <a:lnTo>
                      <a:pt x="390" y="0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39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6" name="Freeform 54"/>
              <p:cNvSpPr/>
              <p:nvPr/>
            </p:nvSpPr>
            <p:spPr bwMode="auto">
              <a:xfrm>
                <a:off x="4525" y="1864"/>
                <a:ext cx="12" cy="875"/>
              </a:xfrm>
              <a:custGeom>
                <a:avLst/>
                <a:gdLst>
                  <a:gd name="T0" fmla="*/ 0 w 12"/>
                  <a:gd name="T1" fmla="*/ 863 h 875"/>
                  <a:gd name="T2" fmla="*/ 12 w 12"/>
                  <a:gd name="T3" fmla="*/ 875 h 875"/>
                  <a:gd name="T4" fmla="*/ 12 w 12"/>
                  <a:gd name="T5" fmla="*/ 0 h 875"/>
                  <a:gd name="T6" fmla="*/ 0 w 12"/>
                  <a:gd name="T7" fmla="*/ 55 h 875"/>
                  <a:gd name="T8" fmla="*/ 0 w 12"/>
                  <a:gd name="T9" fmla="*/ 863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75">
                    <a:moveTo>
                      <a:pt x="0" y="863"/>
                    </a:moveTo>
                    <a:lnTo>
                      <a:pt x="12" y="875"/>
                    </a:lnTo>
                    <a:lnTo>
                      <a:pt x="12" y="0"/>
                    </a:lnTo>
                    <a:lnTo>
                      <a:pt x="0" y="55"/>
                    </a:lnTo>
                    <a:lnTo>
                      <a:pt x="0" y="8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7" name="Freeform 55"/>
              <p:cNvSpPr/>
              <p:nvPr/>
            </p:nvSpPr>
            <p:spPr bwMode="auto">
              <a:xfrm>
                <a:off x="3138" y="2727"/>
                <a:ext cx="1399" cy="12"/>
              </a:xfrm>
              <a:custGeom>
                <a:avLst/>
                <a:gdLst>
                  <a:gd name="T0" fmla="*/ 12 w 1399"/>
                  <a:gd name="T1" fmla="*/ 0 h 12"/>
                  <a:gd name="T2" fmla="*/ 0 w 1399"/>
                  <a:gd name="T3" fmla="*/ 12 h 12"/>
                  <a:gd name="T4" fmla="*/ 1399 w 1399"/>
                  <a:gd name="T5" fmla="*/ 12 h 12"/>
                  <a:gd name="T6" fmla="*/ 1387 w 1399"/>
                  <a:gd name="T7" fmla="*/ 0 h 12"/>
                  <a:gd name="T8" fmla="*/ 12 w 139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9" h="12">
                    <a:moveTo>
                      <a:pt x="12" y="0"/>
                    </a:moveTo>
                    <a:lnTo>
                      <a:pt x="0" y="12"/>
                    </a:lnTo>
                    <a:lnTo>
                      <a:pt x="1399" y="12"/>
                    </a:lnTo>
                    <a:lnTo>
                      <a:pt x="1387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8" name="Freeform 56"/>
              <p:cNvSpPr/>
              <p:nvPr/>
            </p:nvSpPr>
            <p:spPr bwMode="auto">
              <a:xfrm>
                <a:off x="4371" y="1864"/>
                <a:ext cx="166" cy="385"/>
              </a:xfrm>
              <a:custGeom>
                <a:avLst/>
                <a:gdLst>
                  <a:gd name="T0" fmla="*/ 7 w 166"/>
                  <a:gd name="T1" fmla="*/ 385 h 385"/>
                  <a:gd name="T2" fmla="*/ 154 w 166"/>
                  <a:gd name="T3" fmla="*/ 55 h 385"/>
                  <a:gd name="T4" fmla="*/ 166 w 166"/>
                  <a:gd name="T5" fmla="*/ 0 h 385"/>
                  <a:gd name="T6" fmla="*/ 0 w 166"/>
                  <a:gd name="T7" fmla="*/ 376 h 385"/>
                  <a:gd name="T8" fmla="*/ 7 w 166"/>
                  <a:gd name="T9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385">
                    <a:moveTo>
                      <a:pt x="7" y="385"/>
                    </a:moveTo>
                    <a:lnTo>
                      <a:pt x="154" y="55"/>
                    </a:lnTo>
                    <a:lnTo>
                      <a:pt x="166" y="0"/>
                    </a:lnTo>
                    <a:lnTo>
                      <a:pt x="0" y="376"/>
                    </a:lnTo>
                    <a:lnTo>
                      <a:pt x="7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29" name="Freeform 57"/>
              <p:cNvSpPr/>
              <p:nvPr/>
            </p:nvSpPr>
            <p:spPr bwMode="auto">
              <a:xfrm>
                <a:off x="3981" y="2240"/>
                <a:ext cx="10" cy="88"/>
              </a:xfrm>
              <a:custGeom>
                <a:avLst/>
                <a:gdLst>
                  <a:gd name="T0" fmla="*/ 10 w 10"/>
                  <a:gd name="T1" fmla="*/ 9 h 88"/>
                  <a:gd name="T2" fmla="*/ 0 w 10"/>
                  <a:gd name="T3" fmla="*/ 0 h 88"/>
                  <a:gd name="T4" fmla="*/ 0 w 10"/>
                  <a:gd name="T5" fmla="*/ 76 h 88"/>
                  <a:gd name="T6" fmla="*/ 10 w 10"/>
                  <a:gd name="T7" fmla="*/ 88 h 88"/>
                  <a:gd name="T8" fmla="*/ 10 w 10"/>
                  <a:gd name="T9" fmla="*/ 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8">
                    <a:moveTo>
                      <a:pt x="10" y="9"/>
                    </a:moveTo>
                    <a:lnTo>
                      <a:pt x="0" y="0"/>
                    </a:lnTo>
                    <a:lnTo>
                      <a:pt x="0" y="76"/>
                    </a:lnTo>
                    <a:lnTo>
                      <a:pt x="10" y="88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0" name="Freeform 58"/>
              <p:cNvSpPr/>
              <p:nvPr/>
            </p:nvSpPr>
            <p:spPr bwMode="auto">
              <a:xfrm>
                <a:off x="3684" y="2240"/>
                <a:ext cx="10" cy="88"/>
              </a:xfrm>
              <a:custGeom>
                <a:avLst/>
                <a:gdLst>
                  <a:gd name="T0" fmla="*/ 0 w 10"/>
                  <a:gd name="T1" fmla="*/ 88 h 88"/>
                  <a:gd name="T2" fmla="*/ 10 w 10"/>
                  <a:gd name="T3" fmla="*/ 76 h 88"/>
                  <a:gd name="T4" fmla="*/ 10 w 10"/>
                  <a:gd name="T5" fmla="*/ 0 h 88"/>
                  <a:gd name="T6" fmla="*/ 0 w 10"/>
                  <a:gd name="T7" fmla="*/ 9 h 88"/>
                  <a:gd name="T8" fmla="*/ 0 w 10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8">
                    <a:moveTo>
                      <a:pt x="0" y="88"/>
                    </a:moveTo>
                    <a:lnTo>
                      <a:pt x="10" y="76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0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1" name="Freeform 59"/>
              <p:cNvSpPr/>
              <p:nvPr/>
            </p:nvSpPr>
            <p:spPr bwMode="auto">
              <a:xfrm>
                <a:off x="3297" y="2240"/>
                <a:ext cx="397" cy="9"/>
              </a:xfrm>
              <a:custGeom>
                <a:avLst/>
                <a:gdLst>
                  <a:gd name="T0" fmla="*/ 387 w 397"/>
                  <a:gd name="T1" fmla="*/ 9 h 9"/>
                  <a:gd name="T2" fmla="*/ 397 w 397"/>
                  <a:gd name="T3" fmla="*/ 0 h 9"/>
                  <a:gd name="T4" fmla="*/ 7 w 397"/>
                  <a:gd name="T5" fmla="*/ 0 h 9"/>
                  <a:gd name="T6" fmla="*/ 0 w 397"/>
                  <a:gd name="T7" fmla="*/ 9 h 9"/>
                  <a:gd name="T8" fmla="*/ 387 w 39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9">
                    <a:moveTo>
                      <a:pt x="387" y="9"/>
                    </a:moveTo>
                    <a:lnTo>
                      <a:pt x="397" y="0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38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2" name="Freeform 60"/>
              <p:cNvSpPr/>
              <p:nvPr/>
            </p:nvSpPr>
            <p:spPr bwMode="auto">
              <a:xfrm>
                <a:off x="3138" y="1864"/>
                <a:ext cx="166" cy="385"/>
              </a:xfrm>
              <a:custGeom>
                <a:avLst/>
                <a:gdLst>
                  <a:gd name="T0" fmla="*/ 159 w 166"/>
                  <a:gd name="T1" fmla="*/ 385 h 385"/>
                  <a:gd name="T2" fmla="*/ 166 w 166"/>
                  <a:gd name="T3" fmla="*/ 376 h 385"/>
                  <a:gd name="T4" fmla="*/ 0 w 166"/>
                  <a:gd name="T5" fmla="*/ 0 h 385"/>
                  <a:gd name="T6" fmla="*/ 12 w 166"/>
                  <a:gd name="T7" fmla="*/ 55 h 385"/>
                  <a:gd name="T8" fmla="*/ 159 w 166"/>
                  <a:gd name="T9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385">
                    <a:moveTo>
                      <a:pt x="159" y="385"/>
                    </a:moveTo>
                    <a:lnTo>
                      <a:pt x="166" y="376"/>
                    </a:lnTo>
                    <a:lnTo>
                      <a:pt x="0" y="0"/>
                    </a:lnTo>
                    <a:lnTo>
                      <a:pt x="12" y="55"/>
                    </a:lnTo>
                    <a:lnTo>
                      <a:pt x="159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3" name="Freeform 61"/>
              <p:cNvSpPr/>
              <p:nvPr/>
            </p:nvSpPr>
            <p:spPr bwMode="auto">
              <a:xfrm>
                <a:off x="3730" y="2270"/>
                <a:ext cx="216" cy="12"/>
              </a:xfrm>
              <a:custGeom>
                <a:avLst/>
                <a:gdLst>
                  <a:gd name="T0" fmla="*/ 11 w 216"/>
                  <a:gd name="T1" fmla="*/ 0 h 12"/>
                  <a:gd name="T2" fmla="*/ 0 w 216"/>
                  <a:gd name="T3" fmla="*/ 12 h 12"/>
                  <a:gd name="T4" fmla="*/ 216 w 216"/>
                  <a:gd name="T5" fmla="*/ 12 h 12"/>
                  <a:gd name="T6" fmla="*/ 204 w 216"/>
                  <a:gd name="T7" fmla="*/ 0 h 12"/>
                  <a:gd name="T8" fmla="*/ 11 w 21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2">
                    <a:moveTo>
                      <a:pt x="11" y="0"/>
                    </a:moveTo>
                    <a:lnTo>
                      <a:pt x="0" y="12"/>
                    </a:lnTo>
                    <a:lnTo>
                      <a:pt x="216" y="12"/>
                    </a:lnTo>
                    <a:lnTo>
                      <a:pt x="204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4" name="Freeform 62"/>
              <p:cNvSpPr/>
              <p:nvPr/>
            </p:nvSpPr>
            <p:spPr bwMode="auto">
              <a:xfrm>
                <a:off x="3934" y="2116"/>
                <a:ext cx="12" cy="166"/>
              </a:xfrm>
              <a:custGeom>
                <a:avLst/>
                <a:gdLst>
                  <a:gd name="T0" fmla="*/ 0 w 12"/>
                  <a:gd name="T1" fmla="*/ 154 h 166"/>
                  <a:gd name="T2" fmla="*/ 12 w 12"/>
                  <a:gd name="T3" fmla="*/ 166 h 166"/>
                  <a:gd name="T4" fmla="*/ 12 w 12"/>
                  <a:gd name="T5" fmla="*/ 0 h 166"/>
                  <a:gd name="T6" fmla="*/ 0 w 12"/>
                  <a:gd name="T7" fmla="*/ 12 h 166"/>
                  <a:gd name="T8" fmla="*/ 0 w 12"/>
                  <a:gd name="T9" fmla="*/ 15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6">
                    <a:moveTo>
                      <a:pt x="0" y="154"/>
                    </a:moveTo>
                    <a:lnTo>
                      <a:pt x="12" y="16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5" name="Freeform 63"/>
              <p:cNvSpPr/>
              <p:nvPr/>
            </p:nvSpPr>
            <p:spPr bwMode="auto">
              <a:xfrm>
                <a:off x="3730" y="2116"/>
                <a:ext cx="216" cy="12"/>
              </a:xfrm>
              <a:custGeom>
                <a:avLst/>
                <a:gdLst>
                  <a:gd name="T0" fmla="*/ 204 w 216"/>
                  <a:gd name="T1" fmla="*/ 12 h 12"/>
                  <a:gd name="T2" fmla="*/ 216 w 216"/>
                  <a:gd name="T3" fmla="*/ 0 h 12"/>
                  <a:gd name="T4" fmla="*/ 0 w 216"/>
                  <a:gd name="T5" fmla="*/ 0 h 12"/>
                  <a:gd name="T6" fmla="*/ 11 w 216"/>
                  <a:gd name="T7" fmla="*/ 12 h 12"/>
                  <a:gd name="T8" fmla="*/ 204 w 21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2">
                    <a:moveTo>
                      <a:pt x="204" y="12"/>
                    </a:moveTo>
                    <a:lnTo>
                      <a:pt x="216" y="0"/>
                    </a:lnTo>
                    <a:lnTo>
                      <a:pt x="0" y="0"/>
                    </a:lnTo>
                    <a:lnTo>
                      <a:pt x="11" y="12"/>
                    </a:lnTo>
                    <a:lnTo>
                      <a:pt x="20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6" name="Freeform 64"/>
              <p:cNvSpPr/>
              <p:nvPr/>
            </p:nvSpPr>
            <p:spPr bwMode="auto">
              <a:xfrm>
                <a:off x="3730" y="2116"/>
                <a:ext cx="11" cy="166"/>
              </a:xfrm>
              <a:custGeom>
                <a:avLst/>
                <a:gdLst>
                  <a:gd name="T0" fmla="*/ 11 w 11"/>
                  <a:gd name="T1" fmla="*/ 154 h 166"/>
                  <a:gd name="T2" fmla="*/ 11 w 11"/>
                  <a:gd name="T3" fmla="*/ 12 h 166"/>
                  <a:gd name="T4" fmla="*/ 0 w 11"/>
                  <a:gd name="T5" fmla="*/ 0 h 166"/>
                  <a:gd name="T6" fmla="*/ 0 w 11"/>
                  <a:gd name="T7" fmla="*/ 166 h 166"/>
                  <a:gd name="T8" fmla="*/ 11 w 11"/>
                  <a:gd name="T9" fmla="*/ 15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6">
                    <a:moveTo>
                      <a:pt x="11" y="154"/>
                    </a:moveTo>
                    <a:lnTo>
                      <a:pt x="11" y="12"/>
                    </a:lnTo>
                    <a:lnTo>
                      <a:pt x="0" y="0"/>
                    </a:lnTo>
                    <a:lnTo>
                      <a:pt x="0" y="166"/>
                    </a:lnTo>
                    <a:lnTo>
                      <a:pt x="11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7" name="Freeform 65"/>
              <p:cNvSpPr/>
              <p:nvPr/>
            </p:nvSpPr>
            <p:spPr bwMode="auto">
              <a:xfrm>
                <a:off x="3136" y="1774"/>
                <a:ext cx="197" cy="430"/>
              </a:xfrm>
              <a:custGeom>
                <a:avLst/>
                <a:gdLst>
                  <a:gd name="T0" fmla="*/ 197 w 197"/>
                  <a:gd name="T1" fmla="*/ 418 h 430"/>
                  <a:gd name="T2" fmla="*/ 16 w 197"/>
                  <a:gd name="T3" fmla="*/ 9 h 430"/>
                  <a:gd name="T4" fmla="*/ 0 w 197"/>
                  <a:gd name="T5" fmla="*/ 0 h 430"/>
                  <a:gd name="T6" fmla="*/ 190 w 197"/>
                  <a:gd name="T7" fmla="*/ 430 h 430"/>
                  <a:gd name="T8" fmla="*/ 197 w 197"/>
                  <a:gd name="T9" fmla="*/ 418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430">
                    <a:moveTo>
                      <a:pt x="197" y="418"/>
                    </a:moveTo>
                    <a:lnTo>
                      <a:pt x="16" y="9"/>
                    </a:lnTo>
                    <a:lnTo>
                      <a:pt x="0" y="0"/>
                    </a:lnTo>
                    <a:lnTo>
                      <a:pt x="190" y="430"/>
                    </a:lnTo>
                    <a:lnTo>
                      <a:pt x="197" y="4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8" name="Freeform 66"/>
              <p:cNvSpPr/>
              <p:nvPr/>
            </p:nvSpPr>
            <p:spPr bwMode="auto">
              <a:xfrm>
                <a:off x="3684" y="2071"/>
                <a:ext cx="307" cy="9"/>
              </a:xfrm>
              <a:custGeom>
                <a:avLst/>
                <a:gdLst>
                  <a:gd name="T0" fmla="*/ 0 w 307"/>
                  <a:gd name="T1" fmla="*/ 0 h 9"/>
                  <a:gd name="T2" fmla="*/ 10 w 307"/>
                  <a:gd name="T3" fmla="*/ 9 h 9"/>
                  <a:gd name="T4" fmla="*/ 297 w 307"/>
                  <a:gd name="T5" fmla="*/ 9 h 9"/>
                  <a:gd name="T6" fmla="*/ 307 w 307"/>
                  <a:gd name="T7" fmla="*/ 0 h 9"/>
                  <a:gd name="T8" fmla="*/ 0 w 3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9">
                    <a:moveTo>
                      <a:pt x="0" y="0"/>
                    </a:moveTo>
                    <a:lnTo>
                      <a:pt x="10" y="9"/>
                    </a:lnTo>
                    <a:lnTo>
                      <a:pt x="297" y="9"/>
                    </a:lnTo>
                    <a:lnTo>
                      <a:pt x="30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39" name="Freeform 67"/>
              <p:cNvSpPr/>
              <p:nvPr/>
            </p:nvSpPr>
            <p:spPr bwMode="auto">
              <a:xfrm>
                <a:off x="3981" y="2071"/>
                <a:ext cx="10" cy="133"/>
              </a:xfrm>
              <a:custGeom>
                <a:avLst/>
                <a:gdLst>
                  <a:gd name="T0" fmla="*/ 10 w 10"/>
                  <a:gd name="T1" fmla="*/ 0 h 133"/>
                  <a:gd name="T2" fmla="*/ 0 w 10"/>
                  <a:gd name="T3" fmla="*/ 9 h 133"/>
                  <a:gd name="T4" fmla="*/ 0 w 10"/>
                  <a:gd name="T5" fmla="*/ 133 h 133"/>
                  <a:gd name="T6" fmla="*/ 10 w 10"/>
                  <a:gd name="T7" fmla="*/ 121 h 133"/>
                  <a:gd name="T8" fmla="*/ 10 w 10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3">
                    <a:moveTo>
                      <a:pt x="10" y="0"/>
                    </a:moveTo>
                    <a:lnTo>
                      <a:pt x="0" y="9"/>
                    </a:lnTo>
                    <a:lnTo>
                      <a:pt x="0" y="133"/>
                    </a:lnTo>
                    <a:lnTo>
                      <a:pt x="10" y="12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40" name="Freeform 68"/>
              <p:cNvSpPr/>
              <p:nvPr/>
            </p:nvSpPr>
            <p:spPr bwMode="auto">
              <a:xfrm>
                <a:off x="3684" y="2071"/>
                <a:ext cx="10" cy="133"/>
              </a:xfrm>
              <a:custGeom>
                <a:avLst/>
                <a:gdLst>
                  <a:gd name="T0" fmla="*/ 0 w 10"/>
                  <a:gd name="T1" fmla="*/ 121 h 133"/>
                  <a:gd name="T2" fmla="*/ 10 w 10"/>
                  <a:gd name="T3" fmla="*/ 133 h 133"/>
                  <a:gd name="T4" fmla="*/ 10 w 10"/>
                  <a:gd name="T5" fmla="*/ 9 h 133"/>
                  <a:gd name="T6" fmla="*/ 0 w 10"/>
                  <a:gd name="T7" fmla="*/ 0 h 133"/>
                  <a:gd name="T8" fmla="*/ 0 w 10"/>
                  <a:gd name="T9" fmla="*/ 12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3">
                    <a:moveTo>
                      <a:pt x="0" y="121"/>
                    </a:moveTo>
                    <a:lnTo>
                      <a:pt x="10" y="133"/>
                    </a:lnTo>
                    <a:lnTo>
                      <a:pt x="10" y="9"/>
                    </a:lnTo>
                    <a:lnTo>
                      <a:pt x="0" y="0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41" name="Freeform 69"/>
              <p:cNvSpPr/>
              <p:nvPr/>
            </p:nvSpPr>
            <p:spPr bwMode="auto">
              <a:xfrm>
                <a:off x="3981" y="2192"/>
                <a:ext cx="369" cy="12"/>
              </a:xfrm>
              <a:custGeom>
                <a:avLst/>
                <a:gdLst>
                  <a:gd name="T0" fmla="*/ 10 w 369"/>
                  <a:gd name="T1" fmla="*/ 0 h 12"/>
                  <a:gd name="T2" fmla="*/ 0 w 369"/>
                  <a:gd name="T3" fmla="*/ 12 h 12"/>
                  <a:gd name="T4" fmla="*/ 369 w 369"/>
                  <a:gd name="T5" fmla="*/ 12 h 12"/>
                  <a:gd name="T6" fmla="*/ 362 w 369"/>
                  <a:gd name="T7" fmla="*/ 0 h 12"/>
                  <a:gd name="T8" fmla="*/ 10 w 36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12">
                    <a:moveTo>
                      <a:pt x="10" y="0"/>
                    </a:moveTo>
                    <a:lnTo>
                      <a:pt x="0" y="12"/>
                    </a:lnTo>
                    <a:lnTo>
                      <a:pt x="369" y="12"/>
                    </a:lnTo>
                    <a:lnTo>
                      <a:pt x="362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42" name="Freeform 70"/>
              <p:cNvSpPr/>
              <p:nvPr/>
            </p:nvSpPr>
            <p:spPr bwMode="auto">
              <a:xfrm>
                <a:off x="3136" y="1774"/>
                <a:ext cx="1404" cy="9"/>
              </a:xfrm>
              <a:custGeom>
                <a:avLst/>
                <a:gdLst>
                  <a:gd name="T0" fmla="*/ 1387 w 1404"/>
                  <a:gd name="T1" fmla="*/ 9 h 9"/>
                  <a:gd name="T2" fmla="*/ 1404 w 1404"/>
                  <a:gd name="T3" fmla="*/ 0 h 9"/>
                  <a:gd name="T4" fmla="*/ 0 w 1404"/>
                  <a:gd name="T5" fmla="*/ 0 h 9"/>
                  <a:gd name="T6" fmla="*/ 16 w 1404"/>
                  <a:gd name="T7" fmla="*/ 9 h 9"/>
                  <a:gd name="T8" fmla="*/ 1387 w 140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4" h="9">
                    <a:moveTo>
                      <a:pt x="1387" y="9"/>
                    </a:moveTo>
                    <a:lnTo>
                      <a:pt x="1404" y="0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138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43" name="Freeform 71"/>
              <p:cNvSpPr/>
              <p:nvPr/>
            </p:nvSpPr>
            <p:spPr bwMode="auto">
              <a:xfrm>
                <a:off x="4343" y="1774"/>
                <a:ext cx="197" cy="430"/>
              </a:xfrm>
              <a:custGeom>
                <a:avLst/>
                <a:gdLst>
                  <a:gd name="T0" fmla="*/ 0 w 197"/>
                  <a:gd name="T1" fmla="*/ 418 h 430"/>
                  <a:gd name="T2" fmla="*/ 7 w 197"/>
                  <a:gd name="T3" fmla="*/ 430 h 430"/>
                  <a:gd name="T4" fmla="*/ 197 w 197"/>
                  <a:gd name="T5" fmla="*/ 0 h 430"/>
                  <a:gd name="T6" fmla="*/ 180 w 197"/>
                  <a:gd name="T7" fmla="*/ 9 h 430"/>
                  <a:gd name="T8" fmla="*/ 0 w 197"/>
                  <a:gd name="T9" fmla="*/ 418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430">
                    <a:moveTo>
                      <a:pt x="0" y="418"/>
                    </a:moveTo>
                    <a:lnTo>
                      <a:pt x="7" y="430"/>
                    </a:lnTo>
                    <a:lnTo>
                      <a:pt x="197" y="0"/>
                    </a:lnTo>
                    <a:lnTo>
                      <a:pt x="180" y="9"/>
                    </a:lnTo>
                    <a:lnTo>
                      <a:pt x="0" y="4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44" name="Freeform 72"/>
              <p:cNvSpPr/>
              <p:nvPr/>
            </p:nvSpPr>
            <p:spPr bwMode="auto">
              <a:xfrm>
                <a:off x="3326" y="2192"/>
                <a:ext cx="368" cy="12"/>
              </a:xfrm>
              <a:custGeom>
                <a:avLst/>
                <a:gdLst>
                  <a:gd name="T0" fmla="*/ 7 w 368"/>
                  <a:gd name="T1" fmla="*/ 0 h 12"/>
                  <a:gd name="T2" fmla="*/ 0 w 368"/>
                  <a:gd name="T3" fmla="*/ 12 h 12"/>
                  <a:gd name="T4" fmla="*/ 368 w 368"/>
                  <a:gd name="T5" fmla="*/ 12 h 12"/>
                  <a:gd name="T6" fmla="*/ 358 w 368"/>
                  <a:gd name="T7" fmla="*/ 0 h 12"/>
                  <a:gd name="T8" fmla="*/ 7 w 36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12">
                    <a:moveTo>
                      <a:pt x="7" y="0"/>
                    </a:moveTo>
                    <a:lnTo>
                      <a:pt x="0" y="12"/>
                    </a:lnTo>
                    <a:lnTo>
                      <a:pt x="368" y="12"/>
                    </a:lnTo>
                    <a:lnTo>
                      <a:pt x="358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156" name="组合 155"/>
          <p:cNvGrpSpPr/>
          <p:nvPr/>
        </p:nvGrpSpPr>
        <p:grpSpPr>
          <a:xfrm>
            <a:off x="2065856" y="5595046"/>
            <a:ext cx="552450" cy="552450"/>
            <a:chOff x="7715921" y="3596185"/>
            <a:chExt cx="736600" cy="736600"/>
          </a:xfrm>
        </p:grpSpPr>
        <p:grpSp>
          <p:nvGrpSpPr>
            <p:cNvPr id="157" name="组合 156"/>
            <p:cNvGrpSpPr/>
            <p:nvPr/>
          </p:nvGrpSpPr>
          <p:grpSpPr>
            <a:xfrm>
              <a:off x="7715921" y="3596185"/>
              <a:ext cx="736600" cy="736600"/>
              <a:chOff x="8286667" y="635396"/>
              <a:chExt cx="736600" cy="736600"/>
            </a:xfrm>
          </p:grpSpPr>
          <p:sp>
            <p:nvSpPr>
              <p:cNvPr id="163" name="椭圆 162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E87071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E87071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>
              <a:off x="7948637" y="3804338"/>
              <a:ext cx="275408" cy="296010"/>
              <a:chOff x="8042594" y="2360613"/>
              <a:chExt cx="403225" cy="433388"/>
            </a:xfrm>
            <a:solidFill>
              <a:schemeClr val="bg1"/>
            </a:solidFill>
          </p:grpSpPr>
          <p:sp>
            <p:nvSpPr>
              <p:cNvPr id="159" name="Freeform 23"/>
              <p:cNvSpPr/>
              <p:nvPr/>
            </p:nvSpPr>
            <p:spPr bwMode="auto">
              <a:xfrm>
                <a:off x="8042594" y="2541588"/>
                <a:ext cx="223838" cy="252413"/>
              </a:xfrm>
              <a:custGeom>
                <a:avLst/>
                <a:gdLst>
                  <a:gd name="T0" fmla="*/ 106 w 128"/>
                  <a:gd name="T1" fmla="*/ 144 h 144"/>
                  <a:gd name="T2" fmla="*/ 12 w 128"/>
                  <a:gd name="T3" fmla="*/ 144 h 144"/>
                  <a:gd name="T4" fmla="*/ 12 w 128"/>
                  <a:gd name="T5" fmla="*/ 14 h 144"/>
                  <a:gd name="T6" fmla="*/ 0 w 128"/>
                  <a:gd name="T7" fmla="*/ 14 h 144"/>
                  <a:gd name="T8" fmla="*/ 0 w 128"/>
                  <a:gd name="T9" fmla="*/ 0 h 144"/>
                  <a:gd name="T10" fmla="*/ 128 w 128"/>
                  <a:gd name="T11" fmla="*/ 0 h 144"/>
                  <a:gd name="T12" fmla="*/ 128 w 128"/>
                  <a:gd name="T13" fmla="*/ 14 h 144"/>
                  <a:gd name="T14" fmla="*/ 106 w 128"/>
                  <a:gd name="T15" fmla="*/ 14 h 144"/>
                  <a:gd name="T16" fmla="*/ 106 w 128"/>
                  <a:gd name="T1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44">
                    <a:moveTo>
                      <a:pt x="106" y="144"/>
                    </a:moveTo>
                    <a:cubicBezTo>
                      <a:pt x="74" y="144"/>
                      <a:pt x="43" y="144"/>
                      <a:pt x="12" y="144"/>
                    </a:cubicBezTo>
                    <a:cubicBezTo>
                      <a:pt x="12" y="100"/>
                      <a:pt x="12" y="57"/>
                      <a:pt x="12" y="14"/>
                    </a:cubicBezTo>
                    <a:cubicBezTo>
                      <a:pt x="8" y="14"/>
                      <a:pt x="4" y="14"/>
                      <a:pt x="0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43" y="0"/>
                      <a:pt x="85" y="0"/>
                      <a:pt x="128" y="0"/>
                    </a:cubicBezTo>
                    <a:cubicBezTo>
                      <a:pt x="128" y="4"/>
                      <a:pt x="128" y="9"/>
                      <a:pt x="128" y="14"/>
                    </a:cubicBezTo>
                    <a:cubicBezTo>
                      <a:pt x="121" y="14"/>
                      <a:pt x="114" y="14"/>
                      <a:pt x="106" y="14"/>
                    </a:cubicBezTo>
                    <a:cubicBezTo>
                      <a:pt x="106" y="57"/>
                      <a:pt x="106" y="100"/>
                      <a:pt x="106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60" name="Freeform 24"/>
              <p:cNvSpPr/>
              <p:nvPr/>
            </p:nvSpPr>
            <p:spPr bwMode="auto">
              <a:xfrm>
                <a:off x="8190231" y="2424113"/>
                <a:ext cx="228600" cy="369888"/>
              </a:xfrm>
              <a:custGeom>
                <a:avLst/>
                <a:gdLst>
                  <a:gd name="T0" fmla="*/ 0 w 131"/>
                  <a:gd name="T1" fmla="*/ 19 h 211"/>
                  <a:gd name="T2" fmla="*/ 18 w 131"/>
                  <a:gd name="T3" fmla="*/ 0 h 211"/>
                  <a:gd name="T4" fmla="*/ 51 w 131"/>
                  <a:gd name="T5" fmla="*/ 30 h 211"/>
                  <a:gd name="T6" fmla="*/ 48 w 131"/>
                  <a:gd name="T7" fmla="*/ 33 h 211"/>
                  <a:gd name="T8" fmla="*/ 50 w 131"/>
                  <a:gd name="T9" fmla="*/ 36 h 211"/>
                  <a:gd name="T10" fmla="*/ 46 w 131"/>
                  <a:gd name="T11" fmla="*/ 39 h 211"/>
                  <a:gd name="T12" fmla="*/ 60 w 131"/>
                  <a:gd name="T13" fmla="*/ 41 h 211"/>
                  <a:gd name="T14" fmla="*/ 89 w 131"/>
                  <a:gd name="T15" fmla="*/ 35 h 211"/>
                  <a:gd name="T16" fmla="*/ 96 w 131"/>
                  <a:gd name="T17" fmla="*/ 26 h 211"/>
                  <a:gd name="T18" fmla="*/ 115 w 131"/>
                  <a:gd name="T19" fmla="*/ 15 h 211"/>
                  <a:gd name="T20" fmla="*/ 131 w 131"/>
                  <a:gd name="T21" fmla="*/ 30 h 211"/>
                  <a:gd name="T22" fmla="*/ 131 w 131"/>
                  <a:gd name="T23" fmla="*/ 33 h 211"/>
                  <a:gd name="T24" fmla="*/ 122 w 131"/>
                  <a:gd name="T25" fmla="*/ 109 h 211"/>
                  <a:gd name="T26" fmla="*/ 119 w 131"/>
                  <a:gd name="T27" fmla="*/ 122 h 211"/>
                  <a:gd name="T28" fmla="*/ 110 w 131"/>
                  <a:gd name="T29" fmla="*/ 132 h 211"/>
                  <a:gd name="T30" fmla="*/ 57 w 131"/>
                  <a:gd name="T31" fmla="*/ 140 h 211"/>
                  <a:gd name="T32" fmla="*/ 56 w 131"/>
                  <a:gd name="T33" fmla="*/ 140 h 211"/>
                  <a:gd name="T34" fmla="*/ 55 w 131"/>
                  <a:gd name="T35" fmla="*/ 140 h 211"/>
                  <a:gd name="T36" fmla="*/ 55 w 131"/>
                  <a:gd name="T37" fmla="*/ 145 h 211"/>
                  <a:gd name="T38" fmla="*/ 55 w 131"/>
                  <a:gd name="T39" fmla="*/ 195 h 211"/>
                  <a:gd name="T40" fmla="*/ 46 w 131"/>
                  <a:gd name="T41" fmla="*/ 209 h 211"/>
                  <a:gd name="T42" fmla="*/ 31 w 131"/>
                  <a:gd name="T43" fmla="*/ 200 h 211"/>
                  <a:gd name="T44" fmla="*/ 29 w 131"/>
                  <a:gd name="T45" fmla="*/ 170 h 211"/>
                  <a:gd name="T46" fmla="*/ 31 w 131"/>
                  <a:gd name="T47" fmla="*/ 138 h 211"/>
                  <a:gd name="T48" fmla="*/ 34 w 131"/>
                  <a:gd name="T49" fmla="*/ 130 h 211"/>
                  <a:gd name="T50" fmla="*/ 52 w 131"/>
                  <a:gd name="T51" fmla="*/ 116 h 211"/>
                  <a:gd name="T52" fmla="*/ 80 w 131"/>
                  <a:gd name="T53" fmla="*/ 111 h 211"/>
                  <a:gd name="T54" fmla="*/ 85 w 131"/>
                  <a:gd name="T55" fmla="*/ 107 h 211"/>
                  <a:gd name="T56" fmla="*/ 92 w 131"/>
                  <a:gd name="T57" fmla="*/ 62 h 211"/>
                  <a:gd name="T58" fmla="*/ 92 w 131"/>
                  <a:gd name="T59" fmla="*/ 60 h 211"/>
                  <a:gd name="T60" fmla="*/ 82 w 131"/>
                  <a:gd name="T61" fmla="*/ 63 h 211"/>
                  <a:gd name="T62" fmla="*/ 53 w 131"/>
                  <a:gd name="T63" fmla="*/ 63 h 211"/>
                  <a:gd name="T64" fmla="*/ 36 w 131"/>
                  <a:gd name="T65" fmla="*/ 60 h 211"/>
                  <a:gd name="T66" fmla="*/ 27 w 131"/>
                  <a:gd name="T67" fmla="*/ 46 h 211"/>
                  <a:gd name="T68" fmla="*/ 26 w 131"/>
                  <a:gd name="T69" fmla="*/ 43 h 211"/>
                  <a:gd name="T70" fmla="*/ 2 w 131"/>
                  <a:gd name="T71" fmla="*/ 21 h 211"/>
                  <a:gd name="T72" fmla="*/ 0 w 131"/>
                  <a:gd name="T73" fmla="*/ 1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211">
                    <a:moveTo>
                      <a:pt x="0" y="19"/>
                    </a:moveTo>
                    <a:cubicBezTo>
                      <a:pt x="6" y="12"/>
                      <a:pt x="12" y="6"/>
                      <a:pt x="18" y="0"/>
                    </a:cubicBezTo>
                    <a:cubicBezTo>
                      <a:pt x="29" y="10"/>
                      <a:pt x="40" y="20"/>
                      <a:pt x="51" y="30"/>
                    </a:cubicBezTo>
                    <a:cubicBezTo>
                      <a:pt x="50" y="31"/>
                      <a:pt x="49" y="32"/>
                      <a:pt x="48" y="33"/>
                    </a:cubicBezTo>
                    <a:cubicBezTo>
                      <a:pt x="49" y="34"/>
                      <a:pt x="49" y="35"/>
                      <a:pt x="50" y="36"/>
                    </a:cubicBezTo>
                    <a:cubicBezTo>
                      <a:pt x="49" y="37"/>
                      <a:pt x="48" y="37"/>
                      <a:pt x="46" y="39"/>
                    </a:cubicBezTo>
                    <a:cubicBezTo>
                      <a:pt x="51" y="39"/>
                      <a:pt x="55" y="40"/>
                      <a:pt x="60" y="41"/>
                    </a:cubicBezTo>
                    <a:cubicBezTo>
                      <a:pt x="70" y="42"/>
                      <a:pt x="80" y="41"/>
                      <a:pt x="89" y="35"/>
                    </a:cubicBezTo>
                    <a:cubicBezTo>
                      <a:pt x="92" y="32"/>
                      <a:pt x="95" y="30"/>
                      <a:pt x="96" y="26"/>
                    </a:cubicBezTo>
                    <a:cubicBezTo>
                      <a:pt x="100" y="18"/>
                      <a:pt x="107" y="15"/>
                      <a:pt x="115" y="15"/>
                    </a:cubicBezTo>
                    <a:cubicBezTo>
                      <a:pt x="122" y="16"/>
                      <a:pt x="129" y="23"/>
                      <a:pt x="131" y="30"/>
                    </a:cubicBezTo>
                    <a:cubicBezTo>
                      <a:pt x="131" y="31"/>
                      <a:pt x="131" y="32"/>
                      <a:pt x="131" y="33"/>
                    </a:cubicBezTo>
                    <a:cubicBezTo>
                      <a:pt x="129" y="59"/>
                      <a:pt x="128" y="84"/>
                      <a:pt x="122" y="109"/>
                    </a:cubicBezTo>
                    <a:cubicBezTo>
                      <a:pt x="121" y="114"/>
                      <a:pt x="120" y="118"/>
                      <a:pt x="119" y="122"/>
                    </a:cubicBezTo>
                    <a:cubicBezTo>
                      <a:pt x="118" y="127"/>
                      <a:pt x="114" y="130"/>
                      <a:pt x="110" y="132"/>
                    </a:cubicBezTo>
                    <a:cubicBezTo>
                      <a:pt x="93" y="140"/>
                      <a:pt x="75" y="142"/>
                      <a:pt x="57" y="140"/>
                    </a:cubicBezTo>
                    <a:cubicBezTo>
                      <a:pt x="57" y="140"/>
                      <a:pt x="56" y="140"/>
                      <a:pt x="56" y="140"/>
                    </a:cubicBezTo>
                    <a:cubicBezTo>
                      <a:pt x="56" y="140"/>
                      <a:pt x="56" y="140"/>
                      <a:pt x="55" y="140"/>
                    </a:cubicBezTo>
                    <a:cubicBezTo>
                      <a:pt x="55" y="142"/>
                      <a:pt x="55" y="144"/>
                      <a:pt x="55" y="145"/>
                    </a:cubicBezTo>
                    <a:cubicBezTo>
                      <a:pt x="53" y="162"/>
                      <a:pt x="53" y="178"/>
                      <a:pt x="55" y="195"/>
                    </a:cubicBezTo>
                    <a:cubicBezTo>
                      <a:pt x="56" y="202"/>
                      <a:pt x="52" y="208"/>
                      <a:pt x="46" y="209"/>
                    </a:cubicBezTo>
                    <a:cubicBezTo>
                      <a:pt x="39" y="211"/>
                      <a:pt x="32" y="207"/>
                      <a:pt x="31" y="200"/>
                    </a:cubicBezTo>
                    <a:cubicBezTo>
                      <a:pt x="30" y="190"/>
                      <a:pt x="29" y="180"/>
                      <a:pt x="29" y="170"/>
                    </a:cubicBezTo>
                    <a:cubicBezTo>
                      <a:pt x="28" y="159"/>
                      <a:pt x="29" y="148"/>
                      <a:pt x="31" y="138"/>
                    </a:cubicBezTo>
                    <a:cubicBezTo>
                      <a:pt x="32" y="135"/>
                      <a:pt x="33" y="133"/>
                      <a:pt x="34" y="130"/>
                    </a:cubicBezTo>
                    <a:cubicBezTo>
                      <a:pt x="37" y="122"/>
                      <a:pt x="44" y="118"/>
                      <a:pt x="52" y="116"/>
                    </a:cubicBezTo>
                    <a:cubicBezTo>
                      <a:pt x="61" y="113"/>
                      <a:pt x="71" y="112"/>
                      <a:pt x="80" y="111"/>
                    </a:cubicBezTo>
                    <a:cubicBezTo>
                      <a:pt x="84" y="111"/>
                      <a:pt x="84" y="111"/>
                      <a:pt x="85" y="107"/>
                    </a:cubicBezTo>
                    <a:cubicBezTo>
                      <a:pt x="88" y="92"/>
                      <a:pt x="90" y="77"/>
                      <a:pt x="92" y="62"/>
                    </a:cubicBezTo>
                    <a:cubicBezTo>
                      <a:pt x="92" y="61"/>
                      <a:pt x="92" y="61"/>
                      <a:pt x="92" y="60"/>
                    </a:cubicBezTo>
                    <a:cubicBezTo>
                      <a:pt x="88" y="61"/>
                      <a:pt x="85" y="62"/>
                      <a:pt x="82" y="63"/>
                    </a:cubicBezTo>
                    <a:cubicBezTo>
                      <a:pt x="72" y="65"/>
                      <a:pt x="63" y="65"/>
                      <a:pt x="53" y="63"/>
                    </a:cubicBezTo>
                    <a:cubicBezTo>
                      <a:pt x="47" y="63"/>
                      <a:pt x="42" y="62"/>
                      <a:pt x="36" y="60"/>
                    </a:cubicBezTo>
                    <a:cubicBezTo>
                      <a:pt x="28" y="59"/>
                      <a:pt x="25" y="54"/>
                      <a:pt x="27" y="46"/>
                    </a:cubicBezTo>
                    <a:cubicBezTo>
                      <a:pt x="27" y="45"/>
                      <a:pt x="27" y="44"/>
                      <a:pt x="26" y="43"/>
                    </a:cubicBezTo>
                    <a:cubicBezTo>
                      <a:pt x="18" y="36"/>
                      <a:pt x="10" y="28"/>
                      <a:pt x="2" y="21"/>
                    </a:cubicBezTo>
                    <a:cubicBezTo>
                      <a:pt x="1" y="20"/>
                      <a:pt x="1" y="2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61" name="Freeform 25"/>
              <p:cNvSpPr/>
              <p:nvPr/>
            </p:nvSpPr>
            <p:spPr bwMode="auto">
              <a:xfrm>
                <a:off x="8293419" y="2566988"/>
                <a:ext cx="152400" cy="219075"/>
              </a:xfrm>
              <a:custGeom>
                <a:avLst/>
                <a:gdLst>
                  <a:gd name="T0" fmla="*/ 39 w 87"/>
                  <a:gd name="T1" fmla="*/ 108 h 125"/>
                  <a:gd name="T2" fmla="*/ 48 w 87"/>
                  <a:gd name="T3" fmla="*/ 111 h 125"/>
                  <a:gd name="T4" fmla="*/ 52 w 87"/>
                  <a:gd name="T5" fmla="*/ 118 h 125"/>
                  <a:gd name="T6" fmla="*/ 50 w 87"/>
                  <a:gd name="T7" fmla="*/ 119 h 125"/>
                  <a:gd name="T8" fmla="*/ 46 w 87"/>
                  <a:gd name="T9" fmla="*/ 118 h 125"/>
                  <a:gd name="T10" fmla="*/ 45 w 87"/>
                  <a:gd name="T11" fmla="*/ 118 h 125"/>
                  <a:gd name="T12" fmla="*/ 44 w 87"/>
                  <a:gd name="T13" fmla="*/ 125 h 125"/>
                  <a:gd name="T14" fmla="*/ 34 w 87"/>
                  <a:gd name="T15" fmla="*/ 114 h 125"/>
                  <a:gd name="T16" fmla="*/ 20 w 87"/>
                  <a:gd name="T17" fmla="*/ 125 h 125"/>
                  <a:gd name="T18" fmla="*/ 22 w 87"/>
                  <a:gd name="T19" fmla="*/ 115 h 125"/>
                  <a:gd name="T20" fmla="*/ 31 w 87"/>
                  <a:gd name="T21" fmla="*/ 109 h 125"/>
                  <a:gd name="T22" fmla="*/ 33 w 87"/>
                  <a:gd name="T23" fmla="*/ 107 h 125"/>
                  <a:gd name="T24" fmla="*/ 33 w 87"/>
                  <a:gd name="T25" fmla="*/ 81 h 125"/>
                  <a:gd name="T26" fmla="*/ 33 w 87"/>
                  <a:gd name="T27" fmla="*/ 80 h 125"/>
                  <a:gd name="T28" fmla="*/ 27 w 87"/>
                  <a:gd name="T29" fmla="*/ 81 h 125"/>
                  <a:gd name="T30" fmla="*/ 7 w 87"/>
                  <a:gd name="T31" fmla="*/ 81 h 125"/>
                  <a:gd name="T32" fmla="*/ 1 w 87"/>
                  <a:gd name="T33" fmla="*/ 73 h 125"/>
                  <a:gd name="T34" fmla="*/ 12 w 87"/>
                  <a:gd name="T35" fmla="*/ 65 h 125"/>
                  <a:gd name="T36" fmla="*/ 43 w 87"/>
                  <a:gd name="T37" fmla="*/ 62 h 125"/>
                  <a:gd name="T38" fmla="*/ 70 w 87"/>
                  <a:gd name="T39" fmla="*/ 31 h 125"/>
                  <a:gd name="T40" fmla="*/ 73 w 87"/>
                  <a:gd name="T41" fmla="*/ 11 h 125"/>
                  <a:gd name="T42" fmla="*/ 81 w 87"/>
                  <a:gd name="T43" fmla="*/ 1 h 125"/>
                  <a:gd name="T44" fmla="*/ 87 w 87"/>
                  <a:gd name="T45" fmla="*/ 5 h 125"/>
                  <a:gd name="T46" fmla="*/ 86 w 87"/>
                  <a:gd name="T47" fmla="*/ 23 h 125"/>
                  <a:gd name="T48" fmla="*/ 72 w 87"/>
                  <a:gd name="T49" fmla="*/ 58 h 125"/>
                  <a:gd name="T50" fmla="*/ 52 w 87"/>
                  <a:gd name="T51" fmla="*/ 73 h 125"/>
                  <a:gd name="T52" fmla="*/ 41 w 87"/>
                  <a:gd name="T53" fmla="*/ 77 h 125"/>
                  <a:gd name="T54" fmla="*/ 39 w 87"/>
                  <a:gd name="T55" fmla="*/ 79 h 125"/>
                  <a:gd name="T56" fmla="*/ 39 w 87"/>
                  <a:gd name="T57" fmla="*/ 10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125">
                    <a:moveTo>
                      <a:pt x="39" y="108"/>
                    </a:moveTo>
                    <a:cubicBezTo>
                      <a:pt x="43" y="109"/>
                      <a:pt x="46" y="110"/>
                      <a:pt x="48" y="111"/>
                    </a:cubicBezTo>
                    <a:cubicBezTo>
                      <a:pt x="52" y="112"/>
                      <a:pt x="53" y="115"/>
                      <a:pt x="52" y="118"/>
                    </a:cubicBezTo>
                    <a:cubicBezTo>
                      <a:pt x="52" y="120"/>
                      <a:pt x="51" y="120"/>
                      <a:pt x="50" y="119"/>
                    </a:cubicBezTo>
                    <a:cubicBezTo>
                      <a:pt x="48" y="119"/>
                      <a:pt x="47" y="119"/>
                      <a:pt x="46" y="118"/>
                    </a:cubicBezTo>
                    <a:cubicBezTo>
                      <a:pt x="46" y="118"/>
                      <a:pt x="45" y="118"/>
                      <a:pt x="45" y="118"/>
                    </a:cubicBezTo>
                    <a:cubicBezTo>
                      <a:pt x="45" y="120"/>
                      <a:pt x="44" y="123"/>
                      <a:pt x="44" y="125"/>
                    </a:cubicBezTo>
                    <a:cubicBezTo>
                      <a:pt x="38" y="122"/>
                      <a:pt x="36" y="120"/>
                      <a:pt x="34" y="114"/>
                    </a:cubicBezTo>
                    <a:cubicBezTo>
                      <a:pt x="30" y="119"/>
                      <a:pt x="26" y="123"/>
                      <a:pt x="20" y="125"/>
                    </a:cubicBezTo>
                    <a:cubicBezTo>
                      <a:pt x="18" y="122"/>
                      <a:pt x="19" y="117"/>
                      <a:pt x="22" y="115"/>
                    </a:cubicBezTo>
                    <a:cubicBezTo>
                      <a:pt x="25" y="113"/>
                      <a:pt x="28" y="111"/>
                      <a:pt x="31" y="109"/>
                    </a:cubicBezTo>
                    <a:cubicBezTo>
                      <a:pt x="32" y="109"/>
                      <a:pt x="33" y="108"/>
                      <a:pt x="33" y="107"/>
                    </a:cubicBezTo>
                    <a:cubicBezTo>
                      <a:pt x="33" y="99"/>
                      <a:pt x="33" y="90"/>
                      <a:pt x="33" y="81"/>
                    </a:cubicBezTo>
                    <a:cubicBezTo>
                      <a:pt x="33" y="81"/>
                      <a:pt x="33" y="81"/>
                      <a:pt x="33" y="80"/>
                    </a:cubicBezTo>
                    <a:cubicBezTo>
                      <a:pt x="31" y="81"/>
                      <a:pt x="29" y="81"/>
                      <a:pt x="27" y="81"/>
                    </a:cubicBezTo>
                    <a:cubicBezTo>
                      <a:pt x="20" y="81"/>
                      <a:pt x="13" y="81"/>
                      <a:pt x="7" y="81"/>
                    </a:cubicBezTo>
                    <a:cubicBezTo>
                      <a:pt x="2" y="81"/>
                      <a:pt x="0" y="78"/>
                      <a:pt x="1" y="73"/>
                    </a:cubicBezTo>
                    <a:cubicBezTo>
                      <a:pt x="3" y="68"/>
                      <a:pt x="7" y="65"/>
                      <a:pt x="12" y="65"/>
                    </a:cubicBezTo>
                    <a:cubicBezTo>
                      <a:pt x="23" y="66"/>
                      <a:pt x="33" y="65"/>
                      <a:pt x="43" y="62"/>
                    </a:cubicBezTo>
                    <a:cubicBezTo>
                      <a:pt x="58" y="57"/>
                      <a:pt x="67" y="46"/>
                      <a:pt x="70" y="31"/>
                    </a:cubicBezTo>
                    <a:cubicBezTo>
                      <a:pt x="72" y="24"/>
                      <a:pt x="72" y="18"/>
                      <a:pt x="73" y="11"/>
                    </a:cubicBezTo>
                    <a:cubicBezTo>
                      <a:pt x="73" y="6"/>
                      <a:pt x="76" y="2"/>
                      <a:pt x="81" y="1"/>
                    </a:cubicBezTo>
                    <a:cubicBezTo>
                      <a:pt x="84" y="0"/>
                      <a:pt x="87" y="2"/>
                      <a:pt x="87" y="5"/>
                    </a:cubicBezTo>
                    <a:cubicBezTo>
                      <a:pt x="87" y="11"/>
                      <a:pt x="87" y="17"/>
                      <a:pt x="86" y="23"/>
                    </a:cubicBezTo>
                    <a:cubicBezTo>
                      <a:pt x="84" y="36"/>
                      <a:pt x="80" y="48"/>
                      <a:pt x="72" y="58"/>
                    </a:cubicBezTo>
                    <a:cubicBezTo>
                      <a:pt x="66" y="64"/>
                      <a:pt x="59" y="69"/>
                      <a:pt x="52" y="73"/>
                    </a:cubicBezTo>
                    <a:cubicBezTo>
                      <a:pt x="48" y="74"/>
                      <a:pt x="45" y="76"/>
                      <a:pt x="41" y="77"/>
                    </a:cubicBezTo>
                    <a:cubicBezTo>
                      <a:pt x="40" y="78"/>
                      <a:pt x="39" y="79"/>
                      <a:pt x="39" y="79"/>
                    </a:cubicBezTo>
                    <a:cubicBezTo>
                      <a:pt x="39" y="89"/>
                      <a:pt x="39" y="99"/>
                      <a:pt x="39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62" name="Freeform 26"/>
              <p:cNvSpPr/>
              <p:nvPr/>
            </p:nvSpPr>
            <p:spPr bwMode="auto">
              <a:xfrm>
                <a:off x="8328344" y="2360613"/>
                <a:ext cx="74613" cy="76200"/>
              </a:xfrm>
              <a:custGeom>
                <a:avLst/>
                <a:gdLst>
                  <a:gd name="T0" fmla="*/ 22 w 43"/>
                  <a:gd name="T1" fmla="*/ 1 h 43"/>
                  <a:gd name="T2" fmla="*/ 43 w 43"/>
                  <a:gd name="T3" fmla="*/ 22 h 43"/>
                  <a:gd name="T4" fmla="*/ 22 w 43"/>
                  <a:gd name="T5" fmla="*/ 43 h 43"/>
                  <a:gd name="T6" fmla="*/ 1 w 43"/>
                  <a:gd name="T7" fmla="*/ 21 h 43"/>
                  <a:gd name="T8" fmla="*/ 22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2" y="1"/>
                    </a:moveTo>
                    <a:cubicBezTo>
                      <a:pt x="34" y="1"/>
                      <a:pt x="43" y="10"/>
                      <a:pt x="43" y="22"/>
                    </a:cubicBezTo>
                    <a:cubicBezTo>
                      <a:pt x="42" y="34"/>
                      <a:pt x="33" y="43"/>
                      <a:pt x="22" y="43"/>
                    </a:cubicBezTo>
                    <a:cubicBezTo>
                      <a:pt x="10" y="42"/>
                      <a:pt x="0" y="33"/>
                      <a:pt x="1" y="21"/>
                    </a:cubicBezTo>
                    <a:cubicBezTo>
                      <a:pt x="1" y="10"/>
                      <a:pt x="11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sp>
        <p:nvSpPr>
          <p:cNvPr id="6" name="文本框 5"/>
          <p:cNvSpPr txBox="1"/>
          <p:nvPr/>
        </p:nvSpPr>
        <p:spPr>
          <a:xfrm>
            <a:off x="3032125" y="1664335"/>
            <a:ext cx="6188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商业价值进一步凸显，产业规模再创新高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5805" y="434340"/>
            <a:ext cx="494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发展趋势（</a:t>
            </a:r>
            <a:r>
              <a:rPr lang="en-US" altLang="zh-CN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4</a:t>
            </a:r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大）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6110" y="4634230"/>
            <a:ext cx="2365375" cy="1473200"/>
          </a:xfrm>
          <a:prstGeom prst="ellipse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17" name="文本框 16"/>
          <p:cNvSpPr txBox="1"/>
          <p:nvPr/>
        </p:nvSpPr>
        <p:spPr>
          <a:xfrm>
            <a:off x="7656830" y="2978785"/>
            <a:ext cx="70561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（社交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+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位置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+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移动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+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电子商务）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"/>
          <p:cNvGrpSpPr/>
          <p:nvPr/>
        </p:nvGrpSpPr>
        <p:grpSpPr>
          <a:xfrm>
            <a:off x="-506412" y="4354513"/>
            <a:ext cx="13206412" cy="3879850"/>
            <a:chOff x="0" y="0"/>
            <a:chExt cx="13221753" cy="3880814"/>
          </a:xfrm>
        </p:grpSpPr>
        <p:sp>
          <p:nvSpPr>
            <p:cNvPr id="9219" name="椭圆 4"/>
            <p:cNvSpPr/>
            <p:nvPr/>
          </p:nvSpPr>
          <p:spPr>
            <a:xfrm>
              <a:off x="377855" y="0"/>
              <a:ext cx="987505" cy="987670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0" name="椭圆 5"/>
            <p:cNvSpPr/>
            <p:nvPr/>
          </p:nvSpPr>
          <p:spPr>
            <a:xfrm>
              <a:off x="0" y="1316364"/>
              <a:ext cx="2468759" cy="2467588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1" name="椭圆 6"/>
            <p:cNvSpPr/>
            <p:nvPr/>
          </p:nvSpPr>
          <p:spPr>
            <a:xfrm>
              <a:off x="2154409" y="833644"/>
              <a:ext cx="1039896" cy="1040071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2" name="椭圆 7"/>
            <p:cNvSpPr/>
            <p:nvPr/>
          </p:nvSpPr>
          <p:spPr>
            <a:xfrm>
              <a:off x="2537028" y="2240519"/>
              <a:ext cx="1039895" cy="104007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3" name="椭圆 8"/>
            <p:cNvSpPr/>
            <p:nvPr/>
          </p:nvSpPr>
          <p:spPr>
            <a:xfrm>
              <a:off x="3845232" y="1849897"/>
              <a:ext cx="2030574" cy="2030917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4" name="椭圆 12"/>
            <p:cNvSpPr/>
            <p:nvPr/>
          </p:nvSpPr>
          <p:spPr>
            <a:xfrm flipH="1">
              <a:off x="11856394" y="0"/>
              <a:ext cx="987504" cy="987670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5" name="椭圆 13"/>
            <p:cNvSpPr/>
            <p:nvPr/>
          </p:nvSpPr>
          <p:spPr>
            <a:xfrm flipH="1">
              <a:off x="10752994" y="1316364"/>
              <a:ext cx="2468759" cy="2467588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6" name="椭圆 14"/>
            <p:cNvSpPr/>
            <p:nvPr/>
          </p:nvSpPr>
          <p:spPr>
            <a:xfrm flipH="1">
              <a:off x="10027449" y="833644"/>
              <a:ext cx="1039895" cy="1040071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7" name="椭圆 15"/>
            <p:cNvSpPr/>
            <p:nvPr/>
          </p:nvSpPr>
          <p:spPr>
            <a:xfrm flipH="1">
              <a:off x="9644830" y="2240519"/>
              <a:ext cx="1039896" cy="104007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8" name="椭圆 16"/>
            <p:cNvSpPr/>
            <p:nvPr/>
          </p:nvSpPr>
          <p:spPr>
            <a:xfrm flipH="1">
              <a:off x="7345947" y="1849897"/>
              <a:ext cx="2030575" cy="2030917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422140" y="2278380"/>
            <a:ext cx="334772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9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谢  谢</a:t>
            </a:r>
            <a:endParaRPr lang="zh-CN" altLang="en-US" sz="96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"/>
          <p:cNvGrpSpPr/>
          <p:nvPr/>
        </p:nvGrpSpPr>
        <p:grpSpPr>
          <a:xfrm>
            <a:off x="-506412" y="4354513"/>
            <a:ext cx="13206412" cy="3879850"/>
            <a:chOff x="0" y="0"/>
            <a:chExt cx="13221753" cy="3880814"/>
          </a:xfrm>
        </p:grpSpPr>
        <p:sp>
          <p:nvSpPr>
            <p:cNvPr id="9219" name="椭圆 4"/>
            <p:cNvSpPr/>
            <p:nvPr/>
          </p:nvSpPr>
          <p:spPr>
            <a:xfrm>
              <a:off x="377855" y="0"/>
              <a:ext cx="987505" cy="987670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0" name="椭圆 5"/>
            <p:cNvSpPr/>
            <p:nvPr/>
          </p:nvSpPr>
          <p:spPr>
            <a:xfrm>
              <a:off x="0" y="1316364"/>
              <a:ext cx="2468759" cy="2467588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1" name="椭圆 6"/>
            <p:cNvSpPr/>
            <p:nvPr/>
          </p:nvSpPr>
          <p:spPr>
            <a:xfrm>
              <a:off x="2154409" y="833644"/>
              <a:ext cx="1039896" cy="1040071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2" name="椭圆 7"/>
            <p:cNvSpPr/>
            <p:nvPr/>
          </p:nvSpPr>
          <p:spPr>
            <a:xfrm>
              <a:off x="2537028" y="2240519"/>
              <a:ext cx="1039895" cy="104007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3" name="椭圆 8"/>
            <p:cNvSpPr/>
            <p:nvPr/>
          </p:nvSpPr>
          <p:spPr>
            <a:xfrm>
              <a:off x="3845232" y="1849897"/>
              <a:ext cx="2030574" cy="2030917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4" name="椭圆 12"/>
            <p:cNvSpPr/>
            <p:nvPr/>
          </p:nvSpPr>
          <p:spPr>
            <a:xfrm flipH="1">
              <a:off x="11856394" y="0"/>
              <a:ext cx="987504" cy="987670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5" name="椭圆 13"/>
            <p:cNvSpPr/>
            <p:nvPr/>
          </p:nvSpPr>
          <p:spPr>
            <a:xfrm flipH="1">
              <a:off x="10752994" y="1316364"/>
              <a:ext cx="2468759" cy="2467588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6" name="椭圆 14"/>
            <p:cNvSpPr/>
            <p:nvPr/>
          </p:nvSpPr>
          <p:spPr>
            <a:xfrm flipH="1">
              <a:off x="10027449" y="833644"/>
              <a:ext cx="1039895" cy="1040071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7" name="椭圆 15"/>
            <p:cNvSpPr/>
            <p:nvPr/>
          </p:nvSpPr>
          <p:spPr>
            <a:xfrm flipH="1">
              <a:off x="9644830" y="2240519"/>
              <a:ext cx="1039896" cy="104007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8" name="椭圆 16"/>
            <p:cNvSpPr/>
            <p:nvPr/>
          </p:nvSpPr>
          <p:spPr>
            <a:xfrm flipH="1">
              <a:off x="7345947" y="1849897"/>
              <a:ext cx="2030575" cy="2030917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229" name="组合 10"/>
          <p:cNvGrpSpPr/>
          <p:nvPr/>
        </p:nvGrpSpPr>
        <p:grpSpPr>
          <a:xfrm>
            <a:off x="3821113" y="3873500"/>
            <a:ext cx="4481512" cy="706755"/>
            <a:chOff x="0" y="0"/>
            <a:chExt cx="4480968" cy="705844"/>
          </a:xfrm>
        </p:grpSpPr>
        <p:sp>
          <p:nvSpPr>
            <p:cNvPr id="9230" name="矩形 23"/>
            <p:cNvSpPr/>
            <p:nvPr/>
          </p:nvSpPr>
          <p:spPr>
            <a:xfrm>
              <a:off x="0" y="0"/>
              <a:ext cx="4480968" cy="64052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31" name="矩形 35"/>
            <p:cNvSpPr/>
            <p:nvPr/>
          </p:nvSpPr>
          <p:spPr>
            <a:xfrm>
              <a:off x="1208258" y="0"/>
              <a:ext cx="2224770" cy="7058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4000" b="1" dirty="0">
                  <a:solidFill>
                    <a:srgbClr val="10495E"/>
                  </a:solidFill>
                  <a:latin typeface="Droid Sans" panose="020B0606030804020204" pitchFamily="2" charset="0"/>
                </a:rPr>
                <a:t>内涵理解</a:t>
              </a:r>
              <a:endParaRPr lang="zh-CN" altLang="en-US" sz="4000" b="1" dirty="0">
                <a:solidFill>
                  <a:srgbClr val="10495E"/>
                </a:solidFill>
                <a:latin typeface="Droid Sans" panose="020B0606030804020204" pitchFamily="2" charset="0"/>
              </a:endParaRPr>
            </a:p>
          </p:txBody>
        </p:sp>
      </p:grpSp>
      <p:grpSp>
        <p:nvGrpSpPr>
          <p:cNvPr id="9233" name="组合 3"/>
          <p:cNvGrpSpPr/>
          <p:nvPr/>
        </p:nvGrpSpPr>
        <p:grpSpPr>
          <a:xfrm>
            <a:off x="5308600" y="1620838"/>
            <a:ext cx="1574800" cy="1773237"/>
            <a:chOff x="0" y="0"/>
            <a:chExt cx="1573566" cy="1773359"/>
          </a:xfrm>
        </p:grpSpPr>
        <p:grpSp>
          <p:nvGrpSpPr>
            <p:cNvPr id="9234" name="组合 17"/>
            <p:cNvGrpSpPr/>
            <p:nvPr/>
          </p:nvGrpSpPr>
          <p:grpSpPr>
            <a:xfrm>
              <a:off x="0" y="0"/>
              <a:ext cx="1573566" cy="1773359"/>
              <a:chOff x="0" y="0"/>
              <a:chExt cx="1573566" cy="1773359"/>
            </a:xfrm>
          </p:grpSpPr>
          <p:sp>
            <p:nvSpPr>
              <p:cNvPr id="9235" name="椭圆 20"/>
              <p:cNvSpPr/>
              <p:nvPr/>
            </p:nvSpPr>
            <p:spPr>
              <a:xfrm>
                <a:off x="0" y="487396"/>
                <a:ext cx="832785" cy="833495"/>
              </a:xfrm>
              <a:prstGeom prst="ellipse">
                <a:avLst/>
              </a:prstGeom>
              <a:solidFill>
                <a:srgbClr val="20BA7C">
                  <a:alpha val="79999"/>
                </a:srgb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6" name="椭圆 21"/>
              <p:cNvSpPr/>
              <p:nvPr/>
            </p:nvSpPr>
            <p:spPr>
              <a:xfrm>
                <a:off x="740782" y="487396"/>
                <a:ext cx="832784" cy="833495"/>
              </a:xfrm>
              <a:prstGeom prst="ellipse">
                <a:avLst/>
              </a:prstGeom>
              <a:solidFill>
                <a:srgbClr val="FFC000">
                  <a:alpha val="87999"/>
                </a:srgb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b="1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7" name="椭圆 18"/>
              <p:cNvSpPr/>
              <p:nvPr/>
            </p:nvSpPr>
            <p:spPr>
              <a:xfrm>
                <a:off x="361666" y="0"/>
                <a:ext cx="832785" cy="833494"/>
              </a:xfrm>
              <a:prstGeom prst="ellipse">
                <a:avLst/>
              </a:prstGeom>
              <a:solidFill>
                <a:srgbClr val="00A6BC"/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8" name="椭圆 37"/>
              <p:cNvSpPr/>
              <p:nvPr/>
            </p:nvSpPr>
            <p:spPr>
              <a:xfrm>
                <a:off x="377529" y="939865"/>
                <a:ext cx="832785" cy="833494"/>
              </a:xfrm>
              <a:prstGeom prst="ellipse">
                <a:avLst/>
              </a:prstGeom>
              <a:solidFill>
                <a:srgbClr val="595959">
                  <a:alpha val="98999"/>
                </a:srgb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b="1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9239" name="组合 30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403036" y="500604"/>
              <a:ext cx="700491" cy="66451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6" name="组合 47"/>
          <p:cNvGrpSpPr/>
          <p:nvPr/>
        </p:nvGrpSpPr>
        <p:grpSpPr>
          <a:xfrm>
            <a:off x="580708" y="955993"/>
            <a:ext cx="10628245" cy="420697"/>
            <a:chOff x="0" y="0"/>
            <a:chExt cx="9719042" cy="384638"/>
          </a:xfrm>
        </p:grpSpPr>
        <p:cxnSp>
          <p:nvCxnSpPr>
            <p:cNvPr id="11277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1278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1279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1280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24535" y="362585"/>
            <a:ext cx="4330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什么是移动互联网？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7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546985" y="3522345"/>
            <a:ext cx="5987415" cy="1565275"/>
            <a:chOff x="3476" y="4756"/>
            <a:chExt cx="9429" cy="2465"/>
          </a:xfrm>
        </p:grpSpPr>
        <p:sp>
          <p:nvSpPr>
            <p:cNvPr id="14" name="矩形: 圆角 2"/>
            <p:cNvSpPr/>
            <p:nvPr/>
          </p:nvSpPr>
          <p:spPr>
            <a:xfrm>
              <a:off x="3476" y="4756"/>
              <a:ext cx="9429" cy="2465"/>
            </a:xfrm>
            <a:prstGeom prst="roundRect">
              <a:avLst/>
            </a:prstGeom>
            <a:noFill/>
            <a:ln w="762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rial" panose="020B0604020202020204"/>
                <a:ea typeface="微软雅黑" panose="020B0503020204020204" pitchFamily="2" charset="-122"/>
                <a:sym typeface="Arial" panose="020B0604020202020204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277" y="4982"/>
              <a:ext cx="8448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微软雅黑" panose="020B0503020204020204" pitchFamily="2" charset="-122"/>
                  <a:ea typeface="微软雅黑" panose="020B0503020204020204" pitchFamily="2" charset="-122"/>
                </a:rPr>
                <a:t>互联网的</a:t>
              </a:r>
              <a:r>
                <a:rPr lang="zh-CN" altLang="en-US" sz="2400" b="1">
                  <a:latin typeface="微软雅黑" panose="020B0503020204020204" pitchFamily="2" charset="-122"/>
                  <a:ea typeface="微软雅黑" panose="020B0503020204020204" pitchFamily="2" charset="-122"/>
                </a:rPr>
                <a:t>技术</a:t>
              </a:r>
              <a:r>
                <a:rPr lang="zh-CN" altLang="en-US" sz="2400">
                  <a:latin typeface="微软雅黑" panose="020B0503020204020204" pitchFamily="2" charset="-122"/>
                  <a:ea typeface="微软雅黑" panose="020B0503020204020204" pitchFamily="2" charset="-122"/>
                </a:rPr>
                <a:t>、</a:t>
              </a:r>
              <a:r>
                <a:rPr lang="zh-CN" altLang="en-US" sz="2400" b="1">
                  <a:latin typeface="微软雅黑" panose="020B0503020204020204" pitchFamily="2" charset="-122"/>
                  <a:ea typeface="微软雅黑" panose="020B0503020204020204" pitchFamily="2" charset="-122"/>
                </a:rPr>
                <a:t>平台</a:t>
              </a:r>
              <a:r>
                <a:rPr lang="zh-CN" altLang="en-US" sz="2400">
                  <a:latin typeface="微软雅黑" panose="020B0503020204020204" pitchFamily="2" charset="-122"/>
                  <a:ea typeface="微软雅黑" panose="020B0503020204020204" pitchFamily="2" charset="-122"/>
                </a:rPr>
                <a:t>、</a:t>
              </a:r>
              <a:r>
                <a:rPr lang="zh-CN" altLang="en-US" sz="2400" b="1">
                  <a:latin typeface="微软雅黑" panose="020B0503020204020204" pitchFamily="2" charset="-122"/>
                  <a:ea typeface="微软雅黑" panose="020B0503020204020204" pitchFamily="2" charset="-122"/>
                </a:rPr>
                <a:t>商业模式</a:t>
              </a:r>
              <a:r>
                <a:rPr lang="zh-CN" altLang="en-US" sz="2400">
                  <a:latin typeface="微软雅黑" panose="020B0503020204020204" pitchFamily="2" charset="-122"/>
                  <a:ea typeface="微软雅黑" panose="020B0503020204020204" pitchFamily="2" charset="-122"/>
                </a:rPr>
                <a:t>和</a:t>
              </a:r>
              <a:r>
                <a:rPr lang="zh-CN" altLang="en-US" sz="2400" b="1">
                  <a:latin typeface="微软雅黑" panose="020B0503020204020204" pitchFamily="2" charset="-122"/>
                  <a:ea typeface="微软雅黑" panose="020B0503020204020204" pitchFamily="2" charset="-122"/>
                </a:rPr>
                <a:t>应用</a:t>
              </a:r>
              <a:endParaRPr lang="zh-CN" altLang="en-US" sz="2400" b="1"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微软雅黑" panose="020B0503020204020204" pitchFamily="2" charset="-122"/>
                  <a:ea typeface="微软雅黑" panose="020B0503020204020204" pitchFamily="2" charset="-122"/>
                </a:rPr>
                <a:t>与</a:t>
              </a:r>
              <a:r>
                <a:rPr lang="zh-CN" altLang="en-US" sz="2400" b="1">
                  <a:latin typeface="微软雅黑" panose="020B0503020204020204" pitchFamily="2" charset="-122"/>
                  <a:ea typeface="微软雅黑" panose="020B0503020204020204" pitchFamily="2" charset="-122"/>
                </a:rPr>
                <a:t>移动通信技术</a:t>
              </a:r>
              <a:r>
                <a:rPr lang="zh-CN" altLang="en-US" sz="2400">
                  <a:latin typeface="微软雅黑" panose="020B0503020204020204" pitchFamily="2" charset="-122"/>
                  <a:ea typeface="微软雅黑" panose="020B0503020204020204" pitchFamily="2" charset="-122"/>
                </a:rPr>
                <a:t>结合并实践的活动</a:t>
              </a:r>
              <a:endParaRPr lang="zh-CN" altLang="en-US" sz="2400"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642995" y="2022475"/>
            <a:ext cx="399986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移动通信</a:t>
            </a:r>
            <a:r>
              <a:rPr lang="en-US" altLang="zh-CN" sz="32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+</a:t>
            </a:r>
            <a:r>
              <a:rPr lang="zh-CN" altLang="en-US" sz="32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互联网</a:t>
            </a:r>
            <a:endParaRPr lang="zh-CN" altLang="en-US" sz="32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547171" y="2044749"/>
            <a:ext cx="552450" cy="552450"/>
            <a:chOff x="3678404" y="2170455"/>
            <a:chExt cx="736600" cy="736600"/>
          </a:xfrm>
        </p:grpSpPr>
        <p:grpSp>
          <p:nvGrpSpPr>
            <p:cNvPr id="18" name="组合 17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01ACBE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01ACBE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21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22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3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4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5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6040" y="3856990"/>
            <a:ext cx="3155315" cy="23666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6" name="组合 47"/>
          <p:cNvGrpSpPr/>
          <p:nvPr/>
        </p:nvGrpSpPr>
        <p:grpSpPr>
          <a:xfrm>
            <a:off x="580708" y="955993"/>
            <a:ext cx="10628245" cy="420697"/>
            <a:chOff x="0" y="0"/>
            <a:chExt cx="9719042" cy="384638"/>
          </a:xfrm>
        </p:grpSpPr>
        <p:cxnSp>
          <p:nvCxnSpPr>
            <p:cNvPr id="11277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1278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1279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1280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3055" y="434340"/>
            <a:ext cx="8004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2017年中国移动互联网市场规模突破6万亿元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7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7550" y="1562735"/>
            <a:ext cx="7926070" cy="45294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6" name="组合 47"/>
          <p:cNvGrpSpPr/>
          <p:nvPr/>
        </p:nvGrpSpPr>
        <p:grpSpPr>
          <a:xfrm>
            <a:off x="580708" y="955993"/>
            <a:ext cx="10628245" cy="420697"/>
            <a:chOff x="0" y="0"/>
            <a:chExt cx="9719042" cy="384638"/>
          </a:xfrm>
        </p:grpSpPr>
        <p:cxnSp>
          <p:nvCxnSpPr>
            <p:cNvPr id="11277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1278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1279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1280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24535" y="362585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中国移动用户规模持续稳定增长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7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4540" y="1643380"/>
            <a:ext cx="7901940" cy="44729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6" name="组合 47"/>
          <p:cNvGrpSpPr/>
          <p:nvPr/>
        </p:nvGrpSpPr>
        <p:grpSpPr>
          <a:xfrm>
            <a:off x="580708" y="955993"/>
            <a:ext cx="10628245" cy="420697"/>
            <a:chOff x="0" y="0"/>
            <a:chExt cx="9719042" cy="384638"/>
          </a:xfrm>
        </p:grpSpPr>
        <p:cxnSp>
          <p:nvCxnSpPr>
            <p:cNvPr id="11277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1278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1279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1280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7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24535" y="362585"/>
            <a:ext cx="4834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移动互联网</a:t>
            </a:r>
            <a:r>
              <a:rPr lang="en-US" altLang="zh-CN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——</a:t>
            </a:r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国内三巨头</a:t>
            </a:r>
            <a:endParaRPr lang="en-US" altLang="zh-CN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400" y="1376680"/>
            <a:ext cx="6645910" cy="47917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092565" y="1985010"/>
            <a:ext cx="211645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000" b="1">
                <a:latin typeface="微软雅黑" panose="020B0503020204020204" pitchFamily="2" charset="-122"/>
                <a:ea typeface="微软雅黑" panose="020B0503020204020204" pitchFamily="2" charset="-122"/>
              </a:rPr>
              <a:t>腾讯</a:t>
            </a:r>
            <a:endParaRPr lang="zh-CN" altLang="en-US" sz="20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>
                <a:latin typeface="微软雅黑" panose="020B0503020204020204" pitchFamily="2" charset="-122"/>
                <a:ea typeface="微软雅黑" panose="020B0503020204020204" pitchFamily="2" charset="-122"/>
              </a:rPr>
              <a:t>百度</a:t>
            </a:r>
            <a:endParaRPr lang="zh-CN" altLang="en-US" sz="20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>
                <a:latin typeface="微软雅黑" panose="020B0503020204020204" pitchFamily="2" charset="-122"/>
                <a:ea typeface="微软雅黑" panose="020B0503020204020204" pitchFamily="2" charset="-122"/>
              </a:rPr>
              <a:t>阿里巴巴</a:t>
            </a:r>
            <a:endParaRPr lang="zh-CN" altLang="en-US" sz="20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200000"/>
              </a:lnSpc>
            </a:pPr>
            <a:endParaRPr lang="zh-CN" altLang="en-US" sz="20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"/>
          <p:cNvGrpSpPr/>
          <p:nvPr/>
        </p:nvGrpSpPr>
        <p:grpSpPr>
          <a:xfrm>
            <a:off x="-506412" y="4354513"/>
            <a:ext cx="13206412" cy="3879850"/>
            <a:chOff x="0" y="0"/>
            <a:chExt cx="13221753" cy="3880814"/>
          </a:xfrm>
        </p:grpSpPr>
        <p:sp>
          <p:nvSpPr>
            <p:cNvPr id="9219" name="椭圆 4"/>
            <p:cNvSpPr/>
            <p:nvPr/>
          </p:nvSpPr>
          <p:spPr>
            <a:xfrm>
              <a:off x="377855" y="0"/>
              <a:ext cx="987505" cy="987670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0" name="椭圆 5"/>
            <p:cNvSpPr/>
            <p:nvPr/>
          </p:nvSpPr>
          <p:spPr>
            <a:xfrm>
              <a:off x="0" y="1316364"/>
              <a:ext cx="2468759" cy="2467588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1" name="椭圆 6"/>
            <p:cNvSpPr/>
            <p:nvPr/>
          </p:nvSpPr>
          <p:spPr>
            <a:xfrm>
              <a:off x="2154409" y="833644"/>
              <a:ext cx="1039896" cy="1040071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2" name="椭圆 7"/>
            <p:cNvSpPr/>
            <p:nvPr/>
          </p:nvSpPr>
          <p:spPr>
            <a:xfrm>
              <a:off x="2537028" y="2240519"/>
              <a:ext cx="1039895" cy="104007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3" name="椭圆 8"/>
            <p:cNvSpPr/>
            <p:nvPr/>
          </p:nvSpPr>
          <p:spPr>
            <a:xfrm>
              <a:off x="3845232" y="1849897"/>
              <a:ext cx="2030574" cy="2030917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4" name="椭圆 12"/>
            <p:cNvSpPr/>
            <p:nvPr/>
          </p:nvSpPr>
          <p:spPr>
            <a:xfrm flipH="1">
              <a:off x="11856394" y="0"/>
              <a:ext cx="987504" cy="987670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5" name="椭圆 13"/>
            <p:cNvSpPr/>
            <p:nvPr/>
          </p:nvSpPr>
          <p:spPr>
            <a:xfrm flipH="1">
              <a:off x="10752994" y="1316364"/>
              <a:ext cx="2468759" cy="2467588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6" name="椭圆 14"/>
            <p:cNvSpPr/>
            <p:nvPr/>
          </p:nvSpPr>
          <p:spPr>
            <a:xfrm flipH="1">
              <a:off x="10027449" y="833644"/>
              <a:ext cx="1039895" cy="1040071"/>
            </a:xfrm>
            <a:prstGeom prst="ellipse">
              <a:avLst/>
            </a:prstGeom>
            <a:solidFill>
              <a:srgbClr val="EF9802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7" name="椭圆 15"/>
            <p:cNvSpPr/>
            <p:nvPr/>
          </p:nvSpPr>
          <p:spPr>
            <a:xfrm flipH="1">
              <a:off x="9644830" y="2240519"/>
              <a:ext cx="1039896" cy="1040071"/>
            </a:xfrm>
            <a:prstGeom prst="ellipse">
              <a:avLst/>
            </a:prstGeom>
            <a:solidFill>
              <a:srgbClr val="20BA7C">
                <a:alpha val="67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28" name="椭圆 16"/>
            <p:cNvSpPr/>
            <p:nvPr/>
          </p:nvSpPr>
          <p:spPr>
            <a:xfrm flipH="1">
              <a:off x="7345947" y="1849897"/>
              <a:ext cx="2030575" cy="2030917"/>
            </a:xfrm>
            <a:prstGeom prst="ellipse">
              <a:avLst/>
            </a:prstGeom>
            <a:solidFill>
              <a:srgbClr val="00A6BC">
                <a:alpha val="70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229" name="组合 10"/>
          <p:cNvGrpSpPr/>
          <p:nvPr/>
        </p:nvGrpSpPr>
        <p:grpSpPr>
          <a:xfrm>
            <a:off x="3821113" y="3873500"/>
            <a:ext cx="4481512" cy="706755"/>
            <a:chOff x="0" y="0"/>
            <a:chExt cx="4480968" cy="705844"/>
          </a:xfrm>
        </p:grpSpPr>
        <p:sp>
          <p:nvSpPr>
            <p:cNvPr id="9230" name="矩形 23"/>
            <p:cNvSpPr/>
            <p:nvPr/>
          </p:nvSpPr>
          <p:spPr>
            <a:xfrm>
              <a:off x="0" y="0"/>
              <a:ext cx="4480968" cy="64052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9231" name="矩形 35"/>
            <p:cNvSpPr/>
            <p:nvPr/>
          </p:nvSpPr>
          <p:spPr>
            <a:xfrm>
              <a:off x="1208256" y="0"/>
              <a:ext cx="2224770" cy="7058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4000" b="1" dirty="0">
                  <a:solidFill>
                    <a:srgbClr val="10495E"/>
                  </a:solidFill>
                  <a:latin typeface="Droid Sans" panose="020B0606030804020204" pitchFamily="2" charset="0"/>
                </a:rPr>
                <a:t>发展规律</a:t>
              </a:r>
              <a:endParaRPr lang="zh-CN" altLang="en-US" sz="4000" b="1" dirty="0">
                <a:solidFill>
                  <a:srgbClr val="10495E"/>
                </a:solidFill>
                <a:latin typeface="Droid Sans" panose="020B0606030804020204" pitchFamily="2" charset="0"/>
              </a:endParaRPr>
            </a:p>
          </p:txBody>
        </p:sp>
      </p:grpSp>
      <p:grpSp>
        <p:nvGrpSpPr>
          <p:cNvPr id="9233" name="组合 3"/>
          <p:cNvGrpSpPr/>
          <p:nvPr/>
        </p:nvGrpSpPr>
        <p:grpSpPr>
          <a:xfrm>
            <a:off x="5308600" y="1620838"/>
            <a:ext cx="1574800" cy="1773237"/>
            <a:chOff x="0" y="0"/>
            <a:chExt cx="1573566" cy="1773359"/>
          </a:xfrm>
        </p:grpSpPr>
        <p:grpSp>
          <p:nvGrpSpPr>
            <p:cNvPr id="9234" name="组合 17"/>
            <p:cNvGrpSpPr/>
            <p:nvPr/>
          </p:nvGrpSpPr>
          <p:grpSpPr>
            <a:xfrm>
              <a:off x="0" y="0"/>
              <a:ext cx="1573566" cy="1773359"/>
              <a:chOff x="0" y="0"/>
              <a:chExt cx="1573566" cy="1773359"/>
            </a:xfrm>
          </p:grpSpPr>
          <p:sp>
            <p:nvSpPr>
              <p:cNvPr id="9235" name="椭圆 20"/>
              <p:cNvSpPr/>
              <p:nvPr/>
            </p:nvSpPr>
            <p:spPr>
              <a:xfrm>
                <a:off x="0" y="487396"/>
                <a:ext cx="832785" cy="833495"/>
              </a:xfrm>
              <a:prstGeom prst="ellipse">
                <a:avLst/>
              </a:prstGeom>
              <a:solidFill>
                <a:srgbClr val="20BA7C">
                  <a:alpha val="79999"/>
                </a:srgb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6" name="椭圆 21"/>
              <p:cNvSpPr/>
              <p:nvPr/>
            </p:nvSpPr>
            <p:spPr>
              <a:xfrm>
                <a:off x="740782" y="487396"/>
                <a:ext cx="832784" cy="833495"/>
              </a:xfrm>
              <a:prstGeom prst="ellipse">
                <a:avLst/>
              </a:prstGeom>
              <a:solidFill>
                <a:srgbClr val="FFC000">
                  <a:alpha val="87999"/>
                </a:srgb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b="1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7" name="椭圆 18"/>
              <p:cNvSpPr/>
              <p:nvPr/>
            </p:nvSpPr>
            <p:spPr>
              <a:xfrm>
                <a:off x="361666" y="0"/>
                <a:ext cx="832785" cy="833494"/>
              </a:xfrm>
              <a:prstGeom prst="ellipse">
                <a:avLst/>
              </a:prstGeom>
              <a:solidFill>
                <a:srgbClr val="00A6BC"/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8" name="椭圆 37"/>
              <p:cNvSpPr/>
              <p:nvPr/>
            </p:nvSpPr>
            <p:spPr>
              <a:xfrm>
                <a:off x="377529" y="939865"/>
                <a:ext cx="832785" cy="833494"/>
              </a:xfrm>
              <a:prstGeom prst="ellipse">
                <a:avLst/>
              </a:prstGeom>
              <a:solidFill>
                <a:srgbClr val="595959">
                  <a:alpha val="98999"/>
                </a:srgbClr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b="1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9239" name="组合 30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403036" y="500604"/>
              <a:ext cx="700491" cy="66451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746375" y="1614805"/>
            <a:ext cx="2926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两家法则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</a:rPr>
              <a:t>，强者恒强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5805" y="434340"/>
            <a:ext cx="494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发展规律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1849941" y="1534209"/>
            <a:ext cx="552450" cy="552450"/>
            <a:chOff x="3678404" y="2170455"/>
            <a:chExt cx="736600" cy="736600"/>
          </a:xfrm>
        </p:grpSpPr>
        <p:grpSp>
          <p:nvGrpSpPr>
            <p:cNvPr id="148" name="组合 147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154" name="椭圆 153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01ACBE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01ACBE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149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50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1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2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3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cxnSp>
        <p:nvCxnSpPr>
          <p:cNvPr id="9" name="肘形连接符 8"/>
          <p:cNvCxnSpPr/>
          <p:nvPr/>
        </p:nvCxnSpPr>
        <p:spPr>
          <a:xfrm>
            <a:off x="2899410" y="2223770"/>
            <a:ext cx="1789430" cy="765175"/>
          </a:xfrm>
          <a:prstGeom prst="bentConnector3">
            <a:avLst>
              <a:gd name="adj1" fmla="val 50035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688840" y="2759710"/>
            <a:ext cx="70561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随着市场稳定与成熟，人们往往只能记住它的两个品牌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aphicFrame>
        <p:nvGraphicFramePr>
          <p:cNvPr id="18" name="表格 17"/>
          <p:cNvGraphicFramePr/>
          <p:nvPr/>
        </p:nvGraphicFramePr>
        <p:xfrm>
          <a:off x="2170430" y="3766820"/>
          <a:ext cx="8533130" cy="2455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/>
                <a:gridCol w="4266565"/>
              </a:tblGrid>
              <a:tr h="5499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业务领域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品牌</a:t>
                      </a:r>
                      <a:endParaRPr lang="zh-CN" altLang="en-US" sz="2400"/>
                    </a:p>
                  </a:txBody>
                  <a:tcPr/>
                </a:tc>
              </a:tr>
              <a:tr h="4762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搜索市场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百度、谷歌</a:t>
                      </a:r>
                      <a:endParaRPr lang="zh-CN" altLang="en-US" sz="2000"/>
                    </a:p>
                  </a:txBody>
                  <a:tcPr/>
                </a:tc>
              </a:tr>
              <a:tr h="4762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移动操作系统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苹果</a:t>
                      </a:r>
                      <a:r>
                        <a:rPr lang="en-US" altLang="zh-CN" sz="2000"/>
                        <a:t>iOS</a:t>
                      </a:r>
                      <a:r>
                        <a:rPr lang="zh-CN" altLang="en-US" sz="2000"/>
                        <a:t>、安卓</a:t>
                      </a:r>
                      <a:r>
                        <a:rPr lang="en-US" altLang="zh-CN" sz="2000"/>
                        <a:t>Android</a:t>
                      </a:r>
                      <a:endParaRPr lang="en-US" altLang="zh-CN" sz="2000"/>
                    </a:p>
                  </a:txBody>
                  <a:tcPr/>
                </a:tc>
              </a:tr>
              <a:tr h="4768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手机安全市场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奇虎</a:t>
                      </a:r>
                      <a:r>
                        <a:rPr lang="en-US" altLang="zh-CN" sz="2000"/>
                        <a:t>360</a:t>
                      </a:r>
                      <a:r>
                        <a:rPr lang="zh-CN" altLang="en-US" sz="2000"/>
                        <a:t>安全卫士、腾讯电脑管家</a:t>
                      </a:r>
                      <a:endParaRPr lang="zh-CN" altLang="en-US" sz="2000"/>
                    </a:p>
                  </a:txBody>
                  <a:tcPr/>
                </a:tc>
              </a:tr>
              <a:tr h="4762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/>
                        <a:t>.........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852420" y="1614805"/>
            <a:ext cx="2926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两家法则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</a:rPr>
              <a:t>，强者恒强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2" name="组合 47"/>
          <p:cNvGrpSpPr/>
          <p:nvPr/>
        </p:nvGrpSpPr>
        <p:grpSpPr>
          <a:xfrm>
            <a:off x="566103" y="955993"/>
            <a:ext cx="10628245" cy="420697"/>
            <a:chOff x="0" y="0"/>
            <a:chExt cx="9719042" cy="384638"/>
          </a:xfrm>
        </p:grpSpPr>
        <p:cxnSp>
          <p:nvCxnSpPr>
            <p:cNvPr id="3" name="直接连接符 48"/>
            <p:cNvCxnSpPr/>
            <p:nvPr/>
          </p:nvCxnSpPr>
          <p:spPr>
            <a:xfrm>
              <a:off x="0" y="0"/>
              <a:ext cx="2867099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" name="直接连接符 49"/>
            <p:cNvCxnSpPr/>
            <p:nvPr/>
          </p:nvCxnSpPr>
          <p:spPr>
            <a:xfrm>
              <a:off x="2867099" y="0"/>
              <a:ext cx="2867100" cy="0"/>
            </a:xfrm>
            <a:prstGeom prst="line">
              <a:avLst/>
            </a:prstGeom>
            <a:ln w="28575" cap="flat" cmpd="sng">
              <a:solidFill>
                <a:srgbClr val="C55A1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" name="直接连接符 50"/>
            <p:cNvCxnSpPr/>
            <p:nvPr/>
          </p:nvCxnSpPr>
          <p:spPr>
            <a:xfrm>
              <a:off x="5735650" y="0"/>
              <a:ext cx="3983392" cy="0"/>
            </a:xfrm>
            <a:prstGeom prst="line">
              <a:avLst/>
            </a:prstGeom>
            <a:ln w="28575" cap="flat" cmpd="sng">
              <a:solidFill>
                <a:srgbClr val="385723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" name="文本框 51"/>
            <p:cNvSpPr txBox="1"/>
            <p:nvPr/>
          </p:nvSpPr>
          <p:spPr>
            <a:xfrm>
              <a:off x="3630241" y="75103"/>
              <a:ext cx="1550141" cy="3095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2" charset="0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600" dirty="0">
                <a:solidFill>
                  <a:srgbClr val="76717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25805" y="434340"/>
            <a:ext cx="494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发展规律</a:t>
            </a:r>
            <a:endParaRPr lang="zh-CN" altLang="en-US" sz="28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1846781" y="1534209"/>
            <a:ext cx="552450" cy="552450"/>
            <a:chOff x="3678404" y="2170455"/>
            <a:chExt cx="736600" cy="736600"/>
          </a:xfrm>
        </p:grpSpPr>
        <p:grpSp>
          <p:nvGrpSpPr>
            <p:cNvPr id="148" name="组合 147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154" name="椭圆 153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01ACBE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01ACBE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149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50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1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2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53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2852420" y="2697480"/>
            <a:ext cx="35121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零距离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（移动互联网与客户）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  <a:p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52420" y="3502025"/>
            <a:ext cx="675386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ym typeface="+mn-ea"/>
            </a:endParaRPr>
          </a:p>
          <a:p>
            <a:r>
              <a:rPr lang="zh-CN" altLang="en-US" sz="20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碎片化时代</a:t>
            </a:r>
            <a:r>
              <a:rPr lang="en-US" altLang="zh-CN" sz="2000">
                <a:latin typeface="微软雅黑" panose="020B0503020204020204" pitchFamily="2" charset="-122"/>
                <a:ea typeface="微软雅黑" panose="020B0503020204020204" pitchFamily="2" charset="-122"/>
              </a:rPr>
              <a:t>——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</a:rPr>
              <a:t>走短、快、精、微路线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52420" y="4602480"/>
            <a:ext cx="454088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ym typeface="+mn-ea"/>
            </a:endParaRPr>
          </a:p>
          <a:p>
            <a:r>
              <a:rPr lang="zh-CN" altLang="en-US" sz="20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专注</a:t>
            </a:r>
            <a:r>
              <a:rPr lang="en-US" altLang="zh-CN" sz="2000">
                <a:latin typeface="微软雅黑" panose="020B0503020204020204" pitchFamily="2" charset="-122"/>
                <a:ea typeface="微软雅黑" panose="020B0503020204020204" pitchFamily="2" charset="-122"/>
              </a:rPr>
              <a:t>——</a:t>
            </a:r>
            <a:r>
              <a:rPr lang="zh-CN" altLang="en-US" sz="2000">
                <a:latin typeface="微软雅黑" panose="020B0503020204020204" pitchFamily="2" charset="-122"/>
                <a:ea typeface="微软雅黑" panose="020B0503020204020204" pitchFamily="2" charset="-122"/>
              </a:rPr>
              <a:t>移动互联网成功的基石</a:t>
            </a:r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endParaRPr lang="zh-CN" altLang="en-US" sz="20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820746" y="4714301"/>
            <a:ext cx="552450" cy="552450"/>
            <a:chOff x="7715921" y="1789455"/>
            <a:chExt cx="736600" cy="736600"/>
          </a:xfrm>
        </p:grpSpPr>
        <p:grpSp>
          <p:nvGrpSpPr>
            <p:cNvPr id="23" name="组合 22"/>
            <p:cNvGrpSpPr/>
            <p:nvPr/>
          </p:nvGrpSpPr>
          <p:grpSpPr>
            <a:xfrm>
              <a:off x="7715921" y="1789455"/>
              <a:ext cx="736600" cy="736600"/>
              <a:chOff x="8286667" y="635396"/>
              <a:chExt cx="736600" cy="7366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FFB850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FFB850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26" name="Group 18"/>
            <p:cNvGrpSpPr>
              <a:grpSpLocks noChangeAspect="1"/>
            </p:cNvGrpSpPr>
            <p:nvPr/>
          </p:nvGrpSpPr>
          <p:grpSpPr bwMode="auto">
            <a:xfrm>
              <a:off x="7887974" y="2058396"/>
              <a:ext cx="381104" cy="224116"/>
              <a:chOff x="5315" y="1433"/>
              <a:chExt cx="2197" cy="1292"/>
            </a:xfrm>
            <a:solidFill>
              <a:schemeClr val="bg1"/>
            </a:solidFill>
          </p:grpSpPr>
          <p:sp>
            <p:nvSpPr>
              <p:cNvPr id="27" name="Freeform 19"/>
              <p:cNvSpPr/>
              <p:nvPr/>
            </p:nvSpPr>
            <p:spPr bwMode="auto">
              <a:xfrm>
                <a:off x="5915" y="1440"/>
                <a:ext cx="1014" cy="1278"/>
              </a:xfrm>
              <a:custGeom>
                <a:avLst/>
                <a:gdLst>
                  <a:gd name="T0" fmla="*/ 221 w 428"/>
                  <a:gd name="T1" fmla="*/ 231 h 538"/>
                  <a:gd name="T2" fmla="*/ 324 w 428"/>
                  <a:gd name="T3" fmla="*/ 115 h 538"/>
                  <a:gd name="T4" fmla="*/ 207 w 428"/>
                  <a:gd name="T5" fmla="*/ 1 h 538"/>
                  <a:gd name="T6" fmla="*/ 93 w 428"/>
                  <a:gd name="T7" fmla="*/ 118 h 538"/>
                  <a:gd name="T8" fmla="*/ 200 w 428"/>
                  <a:gd name="T9" fmla="*/ 231 h 538"/>
                  <a:gd name="T10" fmla="*/ 2 w 428"/>
                  <a:gd name="T11" fmla="*/ 446 h 538"/>
                  <a:gd name="T12" fmla="*/ 216 w 428"/>
                  <a:gd name="T13" fmla="*/ 537 h 538"/>
                  <a:gd name="T14" fmla="*/ 426 w 428"/>
                  <a:gd name="T15" fmla="*/ 439 h 538"/>
                  <a:gd name="T16" fmla="*/ 221 w 428"/>
                  <a:gd name="T17" fmla="*/ 231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538">
                    <a:moveTo>
                      <a:pt x="221" y="231"/>
                    </a:moveTo>
                    <a:cubicBezTo>
                      <a:pt x="280" y="224"/>
                      <a:pt x="325" y="175"/>
                      <a:pt x="324" y="115"/>
                    </a:cubicBezTo>
                    <a:cubicBezTo>
                      <a:pt x="323" y="51"/>
                      <a:pt x="270" y="0"/>
                      <a:pt x="207" y="1"/>
                    </a:cubicBezTo>
                    <a:cubicBezTo>
                      <a:pt x="143" y="2"/>
                      <a:pt x="92" y="55"/>
                      <a:pt x="93" y="118"/>
                    </a:cubicBezTo>
                    <a:cubicBezTo>
                      <a:pt x="94" y="178"/>
                      <a:pt x="141" y="226"/>
                      <a:pt x="200" y="231"/>
                    </a:cubicBezTo>
                    <a:cubicBezTo>
                      <a:pt x="88" y="239"/>
                      <a:pt x="0" y="333"/>
                      <a:pt x="2" y="446"/>
                    </a:cubicBezTo>
                    <a:cubicBezTo>
                      <a:pt x="3" y="511"/>
                      <a:pt x="110" y="538"/>
                      <a:pt x="216" y="537"/>
                    </a:cubicBezTo>
                    <a:cubicBezTo>
                      <a:pt x="321" y="535"/>
                      <a:pt x="428" y="504"/>
                      <a:pt x="426" y="439"/>
                    </a:cubicBezTo>
                    <a:cubicBezTo>
                      <a:pt x="425" y="326"/>
                      <a:pt x="334" y="235"/>
                      <a:pt x="221" y="2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8" name="Freeform 20"/>
              <p:cNvSpPr/>
              <p:nvPr/>
            </p:nvSpPr>
            <p:spPr bwMode="auto">
              <a:xfrm>
                <a:off x="6825" y="1501"/>
                <a:ext cx="678" cy="946"/>
              </a:xfrm>
              <a:custGeom>
                <a:avLst/>
                <a:gdLst>
                  <a:gd name="T0" fmla="*/ 132 w 286"/>
                  <a:gd name="T1" fmla="*/ 171 h 398"/>
                  <a:gd name="T2" fmla="*/ 210 w 286"/>
                  <a:gd name="T3" fmla="*/ 85 h 398"/>
                  <a:gd name="T4" fmla="*/ 123 w 286"/>
                  <a:gd name="T5" fmla="*/ 1 h 398"/>
                  <a:gd name="T6" fmla="*/ 39 w 286"/>
                  <a:gd name="T7" fmla="*/ 88 h 398"/>
                  <a:gd name="T8" fmla="*/ 120 w 286"/>
                  <a:gd name="T9" fmla="*/ 171 h 398"/>
                  <a:gd name="T10" fmla="*/ 0 w 286"/>
                  <a:gd name="T11" fmla="*/ 237 h 398"/>
                  <a:gd name="T12" fmla="*/ 77 w 286"/>
                  <a:gd name="T13" fmla="*/ 396 h 398"/>
                  <a:gd name="T14" fmla="*/ 129 w 286"/>
                  <a:gd name="T15" fmla="*/ 398 h 398"/>
                  <a:gd name="T16" fmla="*/ 235 w 286"/>
                  <a:gd name="T17" fmla="*/ 380 h 398"/>
                  <a:gd name="T18" fmla="*/ 286 w 286"/>
                  <a:gd name="T19" fmla="*/ 326 h 398"/>
                  <a:gd name="T20" fmla="*/ 132 w 286"/>
                  <a:gd name="T21" fmla="*/ 17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6" h="398">
                    <a:moveTo>
                      <a:pt x="132" y="171"/>
                    </a:moveTo>
                    <a:cubicBezTo>
                      <a:pt x="176" y="167"/>
                      <a:pt x="210" y="130"/>
                      <a:pt x="210" y="85"/>
                    </a:cubicBezTo>
                    <a:cubicBezTo>
                      <a:pt x="209" y="38"/>
                      <a:pt x="170" y="0"/>
                      <a:pt x="123" y="1"/>
                    </a:cubicBezTo>
                    <a:cubicBezTo>
                      <a:pt x="76" y="1"/>
                      <a:pt x="38" y="40"/>
                      <a:pt x="39" y="88"/>
                    </a:cubicBezTo>
                    <a:cubicBezTo>
                      <a:pt x="39" y="133"/>
                      <a:pt x="75" y="169"/>
                      <a:pt x="120" y="171"/>
                    </a:cubicBezTo>
                    <a:cubicBezTo>
                      <a:pt x="71" y="174"/>
                      <a:pt x="28" y="198"/>
                      <a:pt x="0" y="237"/>
                    </a:cubicBezTo>
                    <a:cubicBezTo>
                      <a:pt x="43" y="277"/>
                      <a:pt x="72" y="333"/>
                      <a:pt x="77" y="396"/>
                    </a:cubicBezTo>
                    <a:cubicBezTo>
                      <a:pt x="94" y="398"/>
                      <a:pt x="111" y="398"/>
                      <a:pt x="129" y="398"/>
                    </a:cubicBezTo>
                    <a:cubicBezTo>
                      <a:pt x="170" y="397"/>
                      <a:pt x="207" y="391"/>
                      <a:pt x="235" y="380"/>
                    </a:cubicBezTo>
                    <a:cubicBezTo>
                      <a:pt x="278" y="364"/>
                      <a:pt x="286" y="342"/>
                      <a:pt x="286" y="326"/>
                    </a:cubicBezTo>
                    <a:cubicBezTo>
                      <a:pt x="285" y="241"/>
                      <a:pt x="216" y="173"/>
                      <a:pt x="13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29" name="Freeform 21"/>
              <p:cNvSpPr/>
              <p:nvPr/>
            </p:nvSpPr>
            <p:spPr bwMode="auto">
              <a:xfrm>
                <a:off x="5324" y="1520"/>
                <a:ext cx="678" cy="948"/>
              </a:xfrm>
              <a:custGeom>
                <a:avLst/>
                <a:gdLst>
                  <a:gd name="T0" fmla="*/ 286 w 286"/>
                  <a:gd name="T1" fmla="*/ 235 h 399"/>
                  <a:gd name="T2" fmla="*/ 163 w 286"/>
                  <a:gd name="T3" fmla="*/ 171 h 399"/>
                  <a:gd name="T4" fmla="*/ 241 w 286"/>
                  <a:gd name="T5" fmla="*/ 85 h 399"/>
                  <a:gd name="T6" fmla="*/ 154 w 286"/>
                  <a:gd name="T7" fmla="*/ 1 h 399"/>
                  <a:gd name="T8" fmla="*/ 70 w 286"/>
                  <a:gd name="T9" fmla="*/ 88 h 399"/>
                  <a:gd name="T10" fmla="*/ 151 w 286"/>
                  <a:gd name="T11" fmla="*/ 171 h 399"/>
                  <a:gd name="T12" fmla="*/ 2 w 286"/>
                  <a:gd name="T13" fmla="*/ 331 h 399"/>
                  <a:gd name="T14" fmla="*/ 54 w 286"/>
                  <a:gd name="T15" fmla="*/ 384 h 399"/>
                  <a:gd name="T16" fmla="*/ 161 w 286"/>
                  <a:gd name="T17" fmla="*/ 398 h 399"/>
                  <a:gd name="T18" fmla="*/ 216 w 286"/>
                  <a:gd name="T19" fmla="*/ 394 h 399"/>
                  <a:gd name="T20" fmla="*/ 286 w 286"/>
                  <a:gd name="T21" fmla="*/ 235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6" h="399">
                    <a:moveTo>
                      <a:pt x="286" y="235"/>
                    </a:moveTo>
                    <a:cubicBezTo>
                      <a:pt x="257" y="196"/>
                      <a:pt x="212" y="172"/>
                      <a:pt x="163" y="171"/>
                    </a:cubicBezTo>
                    <a:cubicBezTo>
                      <a:pt x="207" y="167"/>
                      <a:pt x="242" y="130"/>
                      <a:pt x="241" y="85"/>
                    </a:cubicBezTo>
                    <a:cubicBezTo>
                      <a:pt x="240" y="38"/>
                      <a:pt x="201" y="0"/>
                      <a:pt x="154" y="1"/>
                    </a:cubicBezTo>
                    <a:cubicBezTo>
                      <a:pt x="107" y="1"/>
                      <a:pt x="69" y="41"/>
                      <a:pt x="70" y="88"/>
                    </a:cubicBezTo>
                    <a:cubicBezTo>
                      <a:pt x="71" y="133"/>
                      <a:pt x="106" y="169"/>
                      <a:pt x="151" y="171"/>
                    </a:cubicBezTo>
                    <a:cubicBezTo>
                      <a:pt x="67" y="176"/>
                      <a:pt x="0" y="247"/>
                      <a:pt x="2" y="331"/>
                    </a:cubicBezTo>
                    <a:cubicBezTo>
                      <a:pt x="2" y="347"/>
                      <a:pt x="11" y="369"/>
                      <a:pt x="54" y="384"/>
                    </a:cubicBezTo>
                    <a:cubicBezTo>
                      <a:pt x="83" y="394"/>
                      <a:pt x="120" y="399"/>
                      <a:pt x="161" y="398"/>
                    </a:cubicBezTo>
                    <a:cubicBezTo>
                      <a:pt x="180" y="398"/>
                      <a:pt x="198" y="396"/>
                      <a:pt x="216" y="394"/>
                    </a:cubicBezTo>
                    <a:cubicBezTo>
                      <a:pt x="219" y="332"/>
                      <a:pt x="246" y="277"/>
                      <a:pt x="286" y="2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30" name="Freeform 22"/>
              <p:cNvSpPr/>
              <p:nvPr/>
            </p:nvSpPr>
            <p:spPr bwMode="auto">
              <a:xfrm>
                <a:off x="6837" y="1513"/>
                <a:ext cx="656" cy="925"/>
              </a:xfrm>
              <a:custGeom>
                <a:avLst/>
                <a:gdLst>
                  <a:gd name="T0" fmla="*/ 127 w 277"/>
                  <a:gd name="T1" fmla="*/ 170 h 389"/>
                  <a:gd name="T2" fmla="*/ 127 w 277"/>
                  <a:gd name="T3" fmla="*/ 162 h 389"/>
                  <a:gd name="T4" fmla="*/ 201 w 277"/>
                  <a:gd name="T5" fmla="*/ 80 h 389"/>
                  <a:gd name="T6" fmla="*/ 119 w 277"/>
                  <a:gd name="T7" fmla="*/ 0 h 389"/>
                  <a:gd name="T8" fmla="*/ 118 w 277"/>
                  <a:gd name="T9" fmla="*/ 0 h 389"/>
                  <a:gd name="T10" fmla="*/ 61 w 277"/>
                  <a:gd name="T11" fmla="*/ 24 h 389"/>
                  <a:gd name="T12" fmla="*/ 38 w 277"/>
                  <a:gd name="T13" fmla="*/ 82 h 389"/>
                  <a:gd name="T14" fmla="*/ 115 w 277"/>
                  <a:gd name="T15" fmla="*/ 162 h 389"/>
                  <a:gd name="T16" fmla="*/ 115 w 277"/>
                  <a:gd name="T17" fmla="*/ 170 h 389"/>
                  <a:gd name="T18" fmla="*/ 0 w 277"/>
                  <a:gd name="T19" fmla="*/ 231 h 389"/>
                  <a:gd name="T20" fmla="*/ 76 w 277"/>
                  <a:gd name="T21" fmla="*/ 387 h 389"/>
                  <a:gd name="T22" fmla="*/ 124 w 277"/>
                  <a:gd name="T23" fmla="*/ 389 h 389"/>
                  <a:gd name="T24" fmla="*/ 229 w 277"/>
                  <a:gd name="T25" fmla="*/ 372 h 389"/>
                  <a:gd name="T26" fmla="*/ 277 w 277"/>
                  <a:gd name="T27" fmla="*/ 321 h 389"/>
                  <a:gd name="T28" fmla="*/ 127 w 277"/>
                  <a:gd name="T29" fmla="*/ 17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7" h="389">
                    <a:moveTo>
                      <a:pt x="127" y="170"/>
                    </a:moveTo>
                    <a:cubicBezTo>
                      <a:pt x="127" y="162"/>
                      <a:pt x="127" y="162"/>
                      <a:pt x="127" y="162"/>
                    </a:cubicBezTo>
                    <a:cubicBezTo>
                      <a:pt x="169" y="158"/>
                      <a:pt x="201" y="122"/>
                      <a:pt x="201" y="80"/>
                    </a:cubicBezTo>
                    <a:cubicBezTo>
                      <a:pt x="200" y="36"/>
                      <a:pt x="163" y="0"/>
                      <a:pt x="119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96" y="0"/>
                      <a:pt x="76" y="9"/>
                      <a:pt x="61" y="24"/>
                    </a:cubicBezTo>
                    <a:cubicBezTo>
                      <a:pt x="45" y="40"/>
                      <a:pt x="37" y="61"/>
                      <a:pt x="38" y="82"/>
                    </a:cubicBezTo>
                    <a:cubicBezTo>
                      <a:pt x="38" y="125"/>
                      <a:pt x="72" y="160"/>
                      <a:pt x="115" y="162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69" y="173"/>
                      <a:pt x="28" y="195"/>
                      <a:pt x="0" y="231"/>
                    </a:cubicBezTo>
                    <a:cubicBezTo>
                      <a:pt x="43" y="273"/>
                      <a:pt x="70" y="328"/>
                      <a:pt x="76" y="387"/>
                    </a:cubicBezTo>
                    <a:cubicBezTo>
                      <a:pt x="91" y="389"/>
                      <a:pt x="108" y="389"/>
                      <a:pt x="124" y="389"/>
                    </a:cubicBezTo>
                    <a:cubicBezTo>
                      <a:pt x="164" y="388"/>
                      <a:pt x="201" y="382"/>
                      <a:pt x="229" y="372"/>
                    </a:cubicBezTo>
                    <a:cubicBezTo>
                      <a:pt x="261" y="359"/>
                      <a:pt x="277" y="342"/>
                      <a:pt x="277" y="321"/>
                    </a:cubicBezTo>
                    <a:cubicBezTo>
                      <a:pt x="276" y="238"/>
                      <a:pt x="210" y="172"/>
                      <a:pt x="12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31" name="Freeform 23"/>
              <p:cNvSpPr/>
              <p:nvPr/>
            </p:nvSpPr>
            <p:spPr bwMode="auto">
              <a:xfrm>
                <a:off x="5924" y="1452"/>
                <a:ext cx="993" cy="1254"/>
              </a:xfrm>
              <a:custGeom>
                <a:avLst/>
                <a:gdLst>
                  <a:gd name="T0" fmla="*/ 217 w 419"/>
                  <a:gd name="T1" fmla="*/ 230 h 528"/>
                  <a:gd name="T2" fmla="*/ 217 w 419"/>
                  <a:gd name="T3" fmla="*/ 222 h 528"/>
                  <a:gd name="T4" fmla="*/ 316 w 419"/>
                  <a:gd name="T5" fmla="*/ 110 h 528"/>
                  <a:gd name="T6" fmla="*/ 205 w 419"/>
                  <a:gd name="T7" fmla="*/ 0 h 528"/>
                  <a:gd name="T8" fmla="*/ 203 w 419"/>
                  <a:gd name="T9" fmla="*/ 0 h 528"/>
                  <a:gd name="T10" fmla="*/ 93 w 419"/>
                  <a:gd name="T11" fmla="*/ 113 h 528"/>
                  <a:gd name="T12" fmla="*/ 196 w 419"/>
                  <a:gd name="T13" fmla="*/ 222 h 528"/>
                  <a:gd name="T14" fmla="*/ 196 w 419"/>
                  <a:gd name="T15" fmla="*/ 230 h 528"/>
                  <a:gd name="T16" fmla="*/ 2 w 419"/>
                  <a:gd name="T17" fmla="*/ 441 h 528"/>
                  <a:gd name="T18" fmla="*/ 202 w 419"/>
                  <a:gd name="T19" fmla="*/ 528 h 528"/>
                  <a:gd name="T20" fmla="*/ 202 w 419"/>
                  <a:gd name="T21" fmla="*/ 528 h 528"/>
                  <a:gd name="T22" fmla="*/ 211 w 419"/>
                  <a:gd name="T23" fmla="*/ 528 h 528"/>
                  <a:gd name="T24" fmla="*/ 418 w 419"/>
                  <a:gd name="T25" fmla="*/ 434 h 528"/>
                  <a:gd name="T26" fmla="*/ 217 w 419"/>
                  <a:gd name="T27" fmla="*/ 23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9" h="528">
                    <a:moveTo>
                      <a:pt x="217" y="230"/>
                    </a:moveTo>
                    <a:cubicBezTo>
                      <a:pt x="217" y="222"/>
                      <a:pt x="217" y="222"/>
                      <a:pt x="217" y="222"/>
                    </a:cubicBezTo>
                    <a:cubicBezTo>
                      <a:pt x="274" y="215"/>
                      <a:pt x="317" y="167"/>
                      <a:pt x="316" y="110"/>
                    </a:cubicBezTo>
                    <a:cubicBezTo>
                      <a:pt x="315" y="49"/>
                      <a:pt x="265" y="0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ubicBezTo>
                      <a:pt x="141" y="1"/>
                      <a:pt x="92" y="52"/>
                      <a:pt x="93" y="113"/>
                    </a:cubicBezTo>
                    <a:cubicBezTo>
                      <a:pt x="94" y="171"/>
                      <a:pt x="138" y="217"/>
                      <a:pt x="196" y="222"/>
                    </a:cubicBezTo>
                    <a:cubicBezTo>
                      <a:pt x="196" y="230"/>
                      <a:pt x="196" y="230"/>
                      <a:pt x="196" y="230"/>
                    </a:cubicBezTo>
                    <a:cubicBezTo>
                      <a:pt x="85" y="238"/>
                      <a:pt x="0" y="330"/>
                      <a:pt x="2" y="441"/>
                    </a:cubicBezTo>
                    <a:cubicBezTo>
                      <a:pt x="3" y="501"/>
                      <a:pt x="103" y="528"/>
                      <a:pt x="202" y="528"/>
                    </a:cubicBezTo>
                    <a:cubicBezTo>
                      <a:pt x="202" y="528"/>
                      <a:pt x="202" y="528"/>
                      <a:pt x="202" y="528"/>
                    </a:cubicBezTo>
                    <a:cubicBezTo>
                      <a:pt x="205" y="528"/>
                      <a:pt x="208" y="528"/>
                      <a:pt x="211" y="528"/>
                    </a:cubicBezTo>
                    <a:cubicBezTo>
                      <a:pt x="315" y="526"/>
                      <a:pt x="419" y="496"/>
                      <a:pt x="418" y="434"/>
                    </a:cubicBezTo>
                    <a:cubicBezTo>
                      <a:pt x="417" y="323"/>
                      <a:pt x="328" y="234"/>
                      <a:pt x="217" y="2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32" name="Freeform 24"/>
              <p:cNvSpPr/>
              <p:nvPr/>
            </p:nvSpPr>
            <p:spPr bwMode="auto">
              <a:xfrm>
                <a:off x="5334" y="1532"/>
                <a:ext cx="656" cy="927"/>
              </a:xfrm>
              <a:custGeom>
                <a:avLst/>
                <a:gdLst>
                  <a:gd name="T0" fmla="*/ 159 w 277"/>
                  <a:gd name="T1" fmla="*/ 170 h 390"/>
                  <a:gd name="T2" fmla="*/ 159 w 277"/>
                  <a:gd name="T3" fmla="*/ 162 h 390"/>
                  <a:gd name="T4" fmla="*/ 233 w 277"/>
                  <a:gd name="T5" fmla="*/ 80 h 390"/>
                  <a:gd name="T6" fmla="*/ 152 w 277"/>
                  <a:gd name="T7" fmla="*/ 0 h 390"/>
                  <a:gd name="T8" fmla="*/ 150 w 277"/>
                  <a:gd name="T9" fmla="*/ 0 h 390"/>
                  <a:gd name="T10" fmla="*/ 70 w 277"/>
                  <a:gd name="T11" fmla="*/ 83 h 390"/>
                  <a:gd name="T12" fmla="*/ 147 w 277"/>
                  <a:gd name="T13" fmla="*/ 162 h 390"/>
                  <a:gd name="T14" fmla="*/ 147 w 277"/>
                  <a:gd name="T15" fmla="*/ 170 h 390"/>
                  <a:gd name="T16" fmla="*/ 2 w 277"/>
                  <a:gd name="T17" fmla="*/ 326 h 390"/>
                  <a:gd name="T18" fmla="*/ 52 w 277"/>
                  <a:gd name="T19" fmla="*/ 375 h 390"/>
                  <a:gd name="T20" fmla="*/ 157 w 277"/>
                  <a:gd name="T21" fmla="*/ 389 h 390"/>
                  <a:gd name="T22" fmla="*/ 208 w 277"/>
                  <a:gd name="T23" fmla="*/ 385 h 390"/>
                  <a:gd name="T24" fmla="*/ 277 w 277"/>
                  <a:gd name="T25" fmla="*/ 230 h 390"/>
                  <a:gd name="T26" fmla="*/ 159 w 277"/>
                  <a:gd name="T27" fmla="*/ 17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7" h="390">
                    <a:moveTo>
                      <a:pt x="159" y="170"/>
                    </a:moveTo>
                    <a:cubicBezTo>
                      <a:pt x="159" y="162"/>
                      <a:pt x="159" y="162"/>
                      <a:pt x="159" y="162"/>
                    </a:cubicBezTo>
                    <a:cubicBezTo>
                      <a:pt x="201" y="159"/>
                      <a:pt x="234" y="122"/>
                      <a:pt x="233" y="80"/>
                    </a:cubicBezTo>
                    <a:cubicBezTo>
                      <a:pt x="232" y="36"/>
                      <a:pt x="196" y="0"/>
                      <a:pt x="152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05" y="0"/>
                      <a:pt x="69" y="38"/>
                      <a:pt x="70" y="83"/>
                    </a:cubicBezTo>
                    <a:cubicBezTo>
                      <a:pt x="71" y="125"/>
                      <a:pt x="104" y="160"/>
                      <a:pt x="147" y="162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64" y="175"/>
                      <a:pt x="0" y="244"/>
                      <a:pt x="2" y="326"/>
                    </a:cubicBezTo>
                    <a:cubicBezTo>
                      <a:pt x="2" y="341"/>
                      <a:pt x="11" y="361"/>
                      <a:pt x="52" y="375"/>
                    </a:cubicBezTo>
                    <a:cubicBezTo>
                      <a:pt x="79" y="385"/>
                      <a:pt x="117" y="390"/>
                      <a:pt x="157" y="389"/>
                    </a:cubicBezTo>
                    <a:cubicBezTo>
                      <a:pt x="174" y="389"/>
                      <a:pt x="191" y="388"/>
                      <a:pt x="208" y="385"/>
                    </a:cubicBezTo>
                    <a:cubicBezTo>
                      <a:pt x="212" y="327"/>
                      <a:pt x="237" y="272"/>
                      <a:pt x="277" y="230"/>
                    </a:cubicBezTo>
                    <a:cubicBezTo>
                      <a:pt x="249" y="193"/>
                      <a:pt x="206" y="171"/>
                      <a:pt x="159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33" name="Freeform 25"/>
              <p:cNvSpPr/>
              <p:nvPr/>
            </p:nvSpPr>
            <p:spPr bwMode="auto">
              <a:xfrm>
                <a:off x="5334" y="1532"/>
                <a:ext cx="656" cy="927"/>
              </a:xfrm>
              <a:custGeom>
                <a:avLst/>
                <a:gdLst>
                  <a:gd name="T0" fmla="*/ 233 w 277"/>
                  <a:gd name="T1" fmla="*/ 80 h 390"/>
                  <a:gd name="T2" fmla="*/ 152 w 277"/>
                  <a:gd name="T3" fmla="*/ 0 h 390"/>
                  <a:gd name="T4" fmla="*/ 150 w 277"/>
                  <a:gd name="T5" fmla="*/ 0 h 390"/>
                  <a:gd name="T6" fmla="*/ 70 w 277"/>
                  <a:gd name="T7" fmla="*/ 83 h 390"/>
                  <a:gd name="T8" fmla="*/ 147 w 277"/>
                  <a:gd name="T9" fmla="*/ 162 h 390"/>
                  <a:gd name="T10" fmla="*/ 147 w 277"/>
                  <a:gd name="T11" fmla="*/ 166 h 390"/>
                  <a:gd name="T12" fmla="*/ 149 w 277"/>
                  <a:gd name="T13" fmla="*/ 167 h 390"/>
                  <a:gd name="T14" fmla="*/ 147 w 277"/>
                  <a:gd name="T15" fmla="*/ 166 h 390"/>
                  <a:gd name="T16" fmla="*/ 147 w 277"/>
                  <a:gd name="T17" fmla="*/ 170 h 390"/>
                  <a:gd name="T18" fmla="*/ 2 w 277"/>
                  <a:gd name="T19" fmla="*/ 326 h 390"/>
                  <a:gd name="T20" fmla="*/ 52 w 277"/>
                  <a:gd name="T21" fmla="*/ 375 h 390"/>
                  <a:gd name="T22" fmla="*/ 157 w 277"/>
                  <a:gd name="T23" fmla="*/ 389 h 390"/>
                  <a:gd name="T24" fmla="*/ 208 w 277"/>
                  <a:gd name="T25" fmla="*/ 385 h 390"/>
                  <a:gd name="T26" fmla="*/ 277 w 277"/>
                  <a:gd name="T27" fmla="*/ 230 h 390"/>
                  <a:gd name="T28" fmla="*/ 159 w 277"/>
                  <a:gd name="T29" fmla="*/ 170 h 390"/>
                  <a:gd name="T30" fmla="*/ 159 w 277"/>
                  <a:gd name="T31" fmla="*/ 166 h 390"/>
                  <a:gd name="T32" fmla="*/ 156 w 277"/>
                  <a:gd name="T33" fmla="*/ 167 h 390"/>
                  <a:gd name="T34" fmla="*/ 159 w 277"/>
                  <a:gd name="T35" fmla="*/ 166 h 390"/>
                  <a:gd name="T36" fmla="*/ 159 w 277"/>
                  <a:gd name="T37" fmla="*/ 162 h 390"/>
                  <a:gd name="T38" fmla="*/ 233 w 277"/>
                  <a:gd name="T39" fmla="*/ 8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7" h="390">
                    <a:moveTo>
                      <a:pt x="233" y="80"/>
                    </a:moveTo>
                    <a:cubicBezTo>
                      <a:pt x="232" y="36"/>
                      <a:pt x="196" y="0"/>
                      <a:pt x="152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05" y="0"/>
                      <a:pt x="69" y="38"/>
                      <a:pt x="70" y="83"/>
                    </a:cubicBezTo>
                    <a:cubicBezTo>
                      <a:pt x="71" y="125"/>
                      <a:pt x="104" y="160"/>
                      <a:pt x="147" y="162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149" y="167"/>
                      <a:pt x="149" y="167"/>
                      <a:pt x="149" y="167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64" y="175"/>
                      <a:pt x="0" y="244"/>
                      <a:pt x="2" y="326"/>
                    </a:cubicBezTo>
                    <a:cubicBezTo>
                      <a:pt x="2" y="341"/>
                      <a:pt x="11" y="361"/>
                      <a:pt x="52" y="375"/>
                    </a:cubicBezTo>
                    <a:cubicBezTo>
                      <a:pt x="79" y="385"/>
                      <a:pt x="117" y="390"/>
                      <a:pt x="157" y="389"/>
                    </a:cubicBezTo>
                    <a:cubicBezTo>
                      <a:pt x="174" y="389"/>
                      <a:pt x="191" y="388"/>
                      <a:pt x="208" y="385"/>
                    </a:cubicBezTo>
                    <a:cubicBezTo>
                      <a:pt x="212" y="327"/>
                      <a:pt x="237" y="272"/>
                      <a:pt x="277" y="230"/>
                    </a:cubicBezTo>
                    <a:cubicBezTo>
                      <a:pt x="249" y="193"/>
                      <a:pt x="206" y="171"/>
                      <a:pt x="159" y="170"/>
                    </a:cubicBezTo>
                    <a:cubicBezTo>
                      <a:pt x="159" y="166"/>
                      <a:pt x="159" y="166"/>
                      <a:pt x="159" y="166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59" y="166"/>
                      <a:pt x="159" y="166"/>
                      <a:pt x="159" y="166"/>
                    </a:cubicBezTo>
                    <a:cubicBezTo>
                      <a:pt x="159" y="162"/>
                      <a:pt x="159" y="162"/>
                      <a:pt x="159" y="162"/>
                    </a:cubicBezTo>
                    <a:cubicBezTo>
                      <a:pt x="201" y="159"/>
                      <a:pt x="234" y="122"/>
                      <a:pt x="233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34" name="Freeform 26"/>
              <p:cNvSpPr/>
              <p:nvPr/>
            </p:nvSpPr>
            <p:spPr bwMode="auto">
              <a:xfrm>
                <a:off x="5315" y="1924"/>
                <a:ext cx="702" cy="552"/>
              </a:xfrm>
              <a:custGeom>
                <a:avLst/>
                <a:gdLst>
                  <a:gd name="T0" fmla="*/ 294 w 296"/>
                  <a:gd name="T1" fmla="*/ 63 h 232"/>
                  <a:gd name="T2" fmla="*/ 192 w 296"/>
                  <a:gd name="T3" fmla="*/ 0 h 232"/>
                  <a:gd name="T4" fmla="*/ 167 w 296"/>
                  <a:gd name="T5" fmla="*/ 1 h 232"/>
                  <a:gd name="T6" fmla="*/ 167 w 296"/>
                  <a:gd name="T7" fmla="*/ 5 h 232"/>
                  <a:gd name="T8" fmla="*/ 285 w 296"/>
                  <a:gd name="T9" fmla="*/ 65 h 232"/>
                  <a:gd name="T10" fmla="*/ 216 w 296"/>
                  <a:gd name="T11" fmla="*/ 220 h 232"/>
                  <a:gd name="T12" fmla="*/ 165 w 296"/>
                  <a:gd name="T13" fmla="*/ 224 h 232"/>
                  <a:gd name="T14" fmla="*/ 60 w 296"/>
                  <a:gd name="T15" fmla="*/ 210 h 232"/>
                  <a:gd name="T16" fmla="*/ 10 w 296"/>
                  <a:gd name="T17" fmla="*/ 161 h 232"/>
                  <a:gd name="T18" fmla="*/ 155 w 296"/>
                  <a:gd name="T19" fmla="*/ 5 h 232"/>
                  <a:gd name="T20" fmla="*/ 155 w 296"/>
                  <a:gd name="T21" fmla="*/ 1 h 232"/>
                  <a:gd name="T22" fmla="*/ 130 w 296"/>
                  <a:gd name="T23" fmla="*/ 1 h 232"/>
                  <a:gd name="T24" fmla="*/ 155 w 296"/>
                  <a:gd name="T25" fmla="*/ 1 h 232"/>
                  <a:gd name="T26" fmla="*/ 130 w 296"/>
                  <a:gd name="T27" fmla="*/ 1 h 232"/>
                  <a:gd name="T28" fmla="*/ 2 w 296"/>
                  <a:gd name="T29" fmla="*/ 161 h 232"/>
                  <a:gd name="T30" fmla="*/ 57 w 296"/>
                  <a:gd name="T31" fmla="*/ 218 h 232"/>
                  <a:gd name="T32" fmla="*/ 157 w 296"/>
                  <a:gd name="T33" fmla="*/ 232 h 232"/>
                  <a:gd name="T34" fmla="*/ 165 w 296"/>
                  <a:gd name="T35" fmla="*/ 232 h 232"/>
                  <a:gd name="T36" fmla="*/ 220 w 296"/>
                  <a:gd name="T37" fmla="*/ 228 h 232"/>
                  <a:gd name="T38" fmla="*/ 224 w 296"/>
                  <a:gd name="T39" fmla="*/ 227 h 232"/>
                  <a:gd name="T40" fmla="*/ 224 w 296"/>
                  <a:gd name="T41" fmla="*/ 224 h 232"/>
                  <a:gd name="T42" fmla="*/ 293 w 296"/>
                  <a:gd name="T43" fmla="*/ 68 h 232"/>
                  <a:gd name="T44" fmla="*/ 296 w 296"/>
                  <a:gd name="T45" fmla="*/ 66 h 232"/>
                  <a:gd name="T46" fmla="*/ 294 w 296"/>
                  <a:gd name="T47" fmla="*/ 6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6" h="232">
                    <a:moveTo>
                      <a:pt x="294" y="63"/>
                    </a:moveTo>
                    <a:cubicBezTo>
                      <a:pt x="269" y="29"/>
                      <a:pt x="232" y="7"/>
                      <a:pt x="192" y="0"/>
                    </a:cubicBezTo>
                    <a:cubicBezTo>
                      <a:pt x="167" y="1"/>
                      <a:pt x="167" y="1"/>
                      <a:pt x="167" y="1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214" y="6"/>
                      <a:pt x="257" y="28"/>
                      <a:pt x="285" y="65"/>
                    </a:cubicBezTo>
                    <a:cubicBezTo>
                      <a:pt x="245" y="107"/>
                      <a:pt x="220" y="162"/>
                      <a:pt x="216" y="220"/>
                    </a:cubicBezTo>
                    <a:cubicBezTo>
                      <a:pt x="199" y="223"/>
                      <a:pt x="182" y="224"/>
                      <a:pt x="165" y="224"/>
                    </a:cubicBezTo>
                    <a:cubicBezTo>
                      <a:pt x="125" y="225"/>
                      <a:pt x="87" y="220"/>
                      <a:pt x="60" y="210"/>
                    </a:cubicBezTo>
                    <a:cubicBezTo>
                      <a:pt x="19" y="196"/>
                      <a:pt x="10" y="176"/>
                      <a:pt x="10" y="161"/>
                    </a:cubicBezTo>
                    <a:cubicBezTo>
                      <a:pt x="8" y="79"/>
                      <a:pt x="72" y="10"/>
                      <a:pt x="155" y="5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55" y="16"/>
                      <a:pt x="0" y="83"/>
                      <a:pt x="2" y="161"/>
                    </a:cubicBezTo>
                    <a:cubicBezTo>
                      <a:pt x="2" y="178"/>
                      <a:pt x="12" y="202"/>
                      <a:pt x="57" y="218"/>
                    </a:cubicBezTo>
                    <a:cubicBezTo>
                      <a:pt x="84" y="227"/>
                      <a:pt x="119" y="232"/>
                      <a:pt x="157" y="232"/>
                    </a:cubicBezTo>
                    <a:cubicBezTo>
                      <a:pt x="160" y="232"/>
                      <a:pt x="162" y="232"/>
                      <a:pt x="165" y="232"/>
                    </a:cubicBezTo>
                    <a:cubicBezTo>
                      <a:pt x="183" y="232"/>
                      <a:pt x="202" y="230"/>
                      <a:pt x="220" y="228"/>
                    </a:cubicBezTo>
                    <a:cubicBezTo>
                      <a:pt x="224" y="227"/>
                      <a:pt x="224" y="227"/>
                      <a:pt x="224" y="227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7" y="165"/>
                      <a:pt x="252" y="110"/>
                      <a:pt x="293" y="68"/>
                    </a:cubicBezTo>
                    <a:cubicBezTo>
                      <a:pt x="296" y="66"/>
                      <a:pt x="296" y="66"/>
                      <a:pt x="296" y="66"/>
                    </a:cubicBezTo>
                    <a:lnTo>
                      <a:pt x="294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35" name="Freeform 27"/>
              <p:cNvSpPr/>
              <p:nvPr/>
            </p:nvSpPr>
            <p:spPr bwMode="auto">
              <a:xfrm>
                <a:off x="5479" y="1513"/>
                <a:ext cx="429" cy="414"/>
              </a:xfrm>
              <a:custGeom>
                <a:avLst/>
                <a:gdLst>
                  <a:gd name="T0" fmla="*/ 86 w 181"/>
                  <a:gd name="T1" fmla="*/ 170 h 174"/>
                  <a:gd name="T2" fmla="*/ 9 w 181"/>
                  <a:gd name="T3" fmla="*/ 91 h 174"/>
                  <a:gd name="T4" fmla="*/ 89 w 181"/>
                  <a:gd name="T5" fmla="*/ 8 h 174"/>
                  <a:gd name="T6" fmla="*/ 91 w 181"/>
                  <a:gd name="T7" fmla="*/ 8 h 174"/>
                  <a:gd name="T8" fmla="*/ 172 w 181"/>
                  <a:gd name="T9" fmla="*/ 88 h 174"/>
                  <a:gd name="T10" fmla="*/ 98 w 181"/>
                  <a:gd name="T11" fmla="*/ 170 h 174"/>
                  <a:gd name="T12" fmla="*/ 98 w 181"/>
                  <a:gd name="T13" fmla="*/ 174 h 174"/>
                  <a:gd name="T14" fmla="*/ 123 w 181"/>
                  <a:gd name="T15" fmla="*/ 173 h 174"/>
                  <a:gd name="T16" fmla="*/ 98 w 181"/>
                  <a:gd name="T17" fmla="*/ 174 h 174"/>
                  <a:gd name="T18" fmla="*/ 123 w 181"/>
                  <a:gd name="T19" fmla="*/ 173 h 174"/>
                  <a:gd name="T20" fmla="*/ 180 w 181"/>
                  <a:gd name="T21" fmla="*/ 88 h 174"/>
                  <a:gd name="T22" fmla="*/ 91 w 181"/>
                  <a:gd name="T23" fmla="*/ 0 h 174"/>
                  <a:gd name="T24" fmla="*/ 89 w 181"/>
                  <a:gd name="T25" fmla="*/ 0 h 174"/>
                  <a:gd name="T26" fmla="*/ 1 w 181"/>
                  <a:gd name="T27" fmla="*/ 91 h 174"/>
                  <a:gd name="T28" fmla="*/ 61 w 181"/>
                  <a:gd name="T29" fmla="*/ 174 h 174"/>
                  <a:gd name="T30" fmla="*/ 86 w 181"/>
                  <a:gd name="T31" fmla="*/ 174 h 174"/>
                  <a:gd name="T32" fmla="*/ 86 w 181"/>
                  <a:gd name="T33" fmla="*/ 1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1" h="174">
                    <a:moveTo>
                      <a:pt x="86" y="170"/>
                    </a:moveTo>
                    <a:cubicBezTo>
                      <a:pt x="43" y="168"/>
                      <a:pt x="10" y="133"/>
                      <a:pt x="9" y="91"/>
                    </a:cubicBezTo>
                    <a:cubicBezTo>
                      <a:pt x="8" y="46"/>
                      <a:pt x="44" y="8"/>
                      <a:pt x="89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135" y="8"/>
                      <a:pt x="171" y="44"/>
                      <a:pt x="172" y="88"/>
                    </a:cubicBezTo>
                    <a:cubicBezTo>
                      <a:pt x="173" y="130"/>
                      <a:pt x="140" y="167"/>
                      <a:pt x="98" y="170"/>
                    </a:cubicBezTo>
                    <a:cubicBezTo>
                      <a:pt x="98" y="174"/>
                      <a:pt x="98" y="174"/>
                      <a:pt x="98" y="174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98" y="174"/>
                      <a:pt x="98" y="174"/>
                      <a:pt x="98" y="174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57" y="159"/>
                      <a:pt x="181" y="126"/>
                      <a:pt x="180" y="88"/>
                    </a:cubicBezTo>
                    <a:cubicBezTo>
                      <a:pt x="179" y="39"/>
                      <a:pt x="139" y="0"/>
                      <a:pt x="91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40" y="0"/>
                      <a:pt x="0" y="41"/>
                      <a:pt x="1" y="91"/>
                    </a:cubicBezTo>
                    <a:cubicBezTo>
                      <a:pt x="2" y="129"/>
                      <a:pt x="27" y="162"/>
                      <a:pt x="61" y="174"/>
                    </a:cubicBezTo>
                    <a:cubicBezTo>
                      <a:pt x="86" y="174"/>
                      <a:pt x="86" y="174"/>
                      <a:pt x="86" y="174"/>
                    </a:cubicBezTo>
                    <a:lnTo>
                      <a:pt x="86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36" name="Freeform 28"/>
              <p:cNvSpPr/>
              <p:nvPr/>
            </p:nvSpPr>
            <p:spPr bwMode="auto">
              <a:xfrm>
                <a:off x="5924" y="1452"/>
                <a:ext cx="993" cy="1254"/>
              </a:xfrm>
              <a:custGeom>
                <a:avLst/>
                <a:gdLst>
                  <a:gd name="T0" fmla="*/ 316 w 419"/>
                  <a:gd name="T1" fmla="*/ 110 h 528"/>
                  <a:gd name="T2" fmla="*/ 205 w 419"/>
                  <a:gd name="T3" fmla="*/ 0 h 528"/>
                  <a:gd name="T4" fmla="*/ 203 w 419"/>
                  <a:gd name="T5" fmla="*/ 0 h 528"/>
                  <a:gd name="T6" fmla="*/ 93 w 419"/>
                  <a:gd name="T7" fmla="*/ 113 h 528"/>
                  <a:gd name="T8" fmla="*/ 196 w 419"/>
                  <a:gd name="T9" fmla="*/ 222 h 528"/>
                  <a:gd name="T10" fmla="*/ 196 w 419"/>
                  <a:gd name="T11" fmla="*/ 226 h 528"/>
                  <a:gd name="T12" fmla="*/ 198 w 419"/>
                  <a:gd name="T13" fmla="*/ 226 h 528"/>
                  <a:gd name="T14" fmla="*/ 196 w 419"/>
                  <a:gd name="T15" fmla="*/ 226 h 528"/>
                  <a:gd name="T16" fmla="*/ 196 w 419"/>
                  <a:gd name="T17" fmla="*/ 230 h 528"/>
                  <a:gd name="T18" fmla="*/ 2 w 419"/>
                  <a:gd name="T19" fmla="*/ 441 h 528"/>
                  <a:gd name="T20" fmla="*/ 202 w 419"/>
                  <a:gd name="T21" fmla="*/ 528 h 528"/>
                  <a:gd name="T22" fmla="*/ 202 w 419"/>
                  <a:gd name="T23" fmla="*/ 528 h 528"/>
                  <a:gd name="T24" fmla="*/ 211 w 419"/>
                  <a:gd name="T25" fmla="*/ 528 h 528"/>
                  <a:gd name="T26" fmla="*/ 418 w 419"/>
                  <a:gd name="T27" fmla="*/ 434 h 528"/>
                  <a:gd name="T28" fmla="*/ 217 w 419"/>
                  <a:gd name="T29" fmla="*/ 230 h 528"/>
                  <a:gd name="T30" fmla="*/ 217 w 419"/>
                  <a:gd name="T31" fmla="*/ 226 h 528"/>
                  <a:gd name="T32" fmla="*/ 213 w 419"/>
                  <a:gd name="T33" fmla="*/ 226 h 528"/>
                  <a:gd name="T34" fmla="*/ 217 w 419"/>
                  <a:gd name="T35" fmla="*/ 226 h 528"/>
                  <a:gd name="T36" fmla="*/ 217 w 419"/>
                  <a:gd name="T37" fmla="*/ 222 h 528"/>
                  <a:gd name="T38" fmla="*/ 316 w 419"/>
                  <a:gd name="T39" fmla="*/ 11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9" h="528">
                    <a:moveTo>
                      <a:pt x="316" y="110"/>
                    </a:moveTo>
                    <a:cubicBezTo>
                      <a:pt x="315" y="49"/>
                      <a:pt x="265" y="0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ubicBezTo>
                      <a:pt x="141" y="1"/>
                      <a:pt x="92" y="52"/>
                      <a:pt x="93" y="113"/>
                    </a:cubicBezTo>
                    <a:cubicBezTo>
                      <a:pt x="94" y="171"/>
                      <a:pt x="138" y="217"/>
                      <a:pt x="196" y="222"/>
                    </a:cubicBezTo>
                    <a:cubicBezTo>
                      <a:pt x="196" y="226"/>
                      <a:pt x="196" y="226"/>
                      <a:pt x="196" y="226"/>
                    </a:cubicBezTo>
                    <a:cubicBezTo>
                      <a:pt x="198" y="226"/>
                      <a:pt x="198" y="226"/>
                      <a:pt x="198" y="226"/>
                    </a:cubicBezTo>
                    <a:cubicBezTo>
                      <a:pt x="196" y="226"/>
                      <a:pt x="196" y="226"/>
                      <a:pt x="196" y="226"/>
                    </a:cubicBezTo>
                    <a:cubicBezTo>
                      <a:pt x="196" y="230"/>
                      <a:pt x="196" y="230"/>
                      <a:pt x="196" y="230"/>
                    </a:cubicBezTo>
                    <a:cubicBezTo>
                      <a:pt x="85" y="238"/>
                      <a:pt x="0" y="330"/>
                      <a:pt x="2" y="441"/>
                    </a:cubicBezTo>
                    <a:cubicBezTo>
                      <a:pt x="3" y="501"/>
                      <a:pt x="103" y="528"/>
                      <a:pt x="202" y="528"/>
                    </a:cubicBezTo>
                    <a:cubicBezTo>
                      <a:pt x="202" y="528"/>
                      <a:pt x="202" y="528"/>
                      <a:pt x="202" y="528"/>
                    </a:cubicBezTo>
                    <a:cubicBezTo>
                      <a:pt x="205" y="528"/>
                      <a:pt x="208" y="528"/>
                      <a:pt x="211" y="528"/>
                    </a:cubicBezTo>
                    <a:cubicBezTo>
                      <a:pt x="315" y="526"/>
                      <a:pt x="419" y="496"/>
                      <a:pt x="418" y="434"/>
                    </a:cubicBezTo>
                    <a:cubicBezTo>
                      <a:pt x="417" y="323"/>
                      <a:pt x="328" y="234"/>
                      <a:pt x="217" y="230"/>
                    </a:cubicBezTo>
                    <a:cubicBezTo>
                      <a:pt x="217" y="226"/>
                      <a:pt x="217" y="226"/>
                      <a:pt x="217" y="226"/>
                    </a:cubicBezTo>
                    <a:cubicBezTo>
                      <a:pt x="213" y="226"/>
                      <a:pt x="213" y="226"/>
                      <a:pt x="213" y="226"/>
                    </a:cubicBezTo>
                    <a:cubicBezTo>
                      <a:pt x="217" y="226"/>
                      <a:pt x="217" y="226"/>
                      <a:pt x="217" y="226"/>
                    </a:cubicBezTo>
                    <a:cubicBezTo>
                      <a:pt x="217" y="222"/>
                      <a:pt x="217" y="222"/>
                      <a:pt x="217" y="222"/>
                    </a:cubicBezTo>
                    <a:cubicBezTo>
                      <a:pt x="274" y="215"/>
                      <a:pt x="317" y="167"/>
                      <a:pt x="316" y="1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37" name="Freeform 29"/>
              <p:cNvSpPr/>
              <p:nvPr/>
            </p:nvSpPr>
            <p:spPr bwMode="auto">
              <a:xfrm>
                <a:off x="5905" y="1984"/>
                <a:ext cx="1034" cy="741"/>
              </a:xfrm>
              <a:custGeom>
                <a:avLst/>
                <a:gdLst>
                  <a:gd name="T0" fmla="*/ 251 w 436"/>
                  <a:gd name="T1" fmla="*/ 0 h 312"/>
                  <a:gd name="T2" fmla="*/ 225 w 436"/>
                  <a:gd name="T3" fmla="*/ 2 h 312"/>
                  <a:gd name="T4" fmla="*/ 225 w 436"/>
                  <a:gd name="T5" fmla="*/ 6 h 312"/>
                  <a:gd name="T6" fmla="*/ 426 w 436"/>
                  <a:gd name="T7" fmla="*/ 210 h 312"/>
                  <a:gd name="T8" fmla="*/ 219 w 436"/>
                  <a:gd name="T9" fmla="*/ 304 h 312"/>
                  <a:gd name="T10" fmla="*/ 210 w 436"/>
                  <a:gd name="T11" fmla="*/ 304 h 312"/>
                  <a:gd name="T12" fmla="*/ 210 w 436"/>
                  <a:gd name="T13" fmla="*/ 304 h 312"/>
                  <a:gd name="T14" fmla="*/ 10 w 436"/>
                  <a:gd name="T15" fmla="*/ 217 h 312"/>
                  <a:gd name="T16" fmla="*/ 204 w 436"/>
                  <a:gd name="T17" fmla="*/ 6 h 312"/>
                  <a:gd name="T18" fmla="*/ 204 w 436"/>
                  <a:gd name="T19" fmla="*/ 2 h 312"/>
                  <a:gd name="T20" fmla="*/ 178 w 436"/>
                  <a:gd name="T21" fmla="*/ 1 h 312"/>
                  <a:gd name="T22" fmla="*/ 204 w 436"/>
                  <a:gd name="T23" fmla="*/ 2 h 312"/>
                  <a:gd name="T24" fmla="*/ 178 w 436"/>
                  <a:gd name="T25" fmla="*/ 1 h 312"/>
                  <a:gd name="T26" fmla="*/ 2 w 436"/>
                  <a:gd name="T27" fmla="*/ 217 h 312"/>
                  <a:gd name="T28" fmla="*/ 210 w 436"/>
                  <a:gd name="T29" fmla="*/ 312 h 312"/>
                  <a:gd name="T30" fmla="*/ 210 w 436"/>
                  <a:gd name="T31" fmla="*/ 312 h 312"/>
                  <a:gd name="T32" fmla="*/ 220 w 436"/>
                  <a:gd name="T33" fmla="*/ 312 h 312"/>
                  <a:gd name="T34" fmla="*/ 435 w 436"/>
                  <a:gd name="T35" fmla="*/ 210 h 312"/>
                  <a:gd name="T36" fmla="*/ 251 w 436"/>
                  <a:gd name="T3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6" h="312">
                    <a:moveTo>
                      <a:pt x="251" y="0"/>
                    </a:moveTo>
                    <a:cubicBezTo>
                      <a:pt x="225" y="2"/>
                      <a:pt x="225" y="2"/>
                      <a:pt x="225" y="2"/>
                    </a:cubicBezTo>
                    <a:cubicBezTo>
                      <a:pt x="225" y="6"/>
                      <a:pt x="225" y="6"/>
                      <a:pt x="225" y="6"/>
                    </a:cubicBezTo>
                    <a:cubicBezTo>
                      <a:pt x="336" y="10"/>
                      <a:pt x="425" y="99"/>
                      <a:pt x="426" y="210"/>
                    </a:cubicBezTo>
                    <a:cubicBezTo>
                      <a:pt x="427" y="272"/>
                      <a:pt x="323" y="302"/>
                      <a:pt x="219" y="304"/>
                    </a:cubicBezTo>
                    <a:cubicBezTo>
                      <a:pt x="216" y="304"/>
                      <a:pt x="213" y="304"/>
                      <a:pt x="210" y="304"/>
                    </a:cubicBezTo>
                    <a:cubicBezTo>
                      <a:pt x="210" y="304"/>
                      <a:pt x="210" y="304"/>
                      <a:pt x="210" y="304"/>
                    </a:cubicBezTo>
                    <a:cubicBezTo>
                      <a:pt x="111" y="304"/>
                      <a:pt x="11" y="277"/>
                      <a:pt x="10" y="217"/>
                    </a:cubicBezTo>
                    <a:cubicBezTo>
                      <a:pt x="8" y="106"/>
                      <a:pt x="93" y="14"/>
                      <a:pt x="204" y="6"/>
                    </a:cubicBezTo>
                    <a:cubicBezTo>
                      <a:pt x="204" y="2"/>
                      <a:pt x="204" y="2"/>
                      <a:pt x="204" y="2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204" y="2"/>
                      <a:pt x="204" y="2"/>
                      <a:pt x="204" y="2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75" y="20"/>
                      <a:pt x="0" y="111"/>
                      <a:pt x="2" y="217"/>
                    </a:cubicBezTo>
                    <a:cubicBezTo>
                      <a:pt x="3" y="287"/>
                      <a:pt x="115" y="312"/>
                      <a:pt x="210" y="312"/>
                    </a:cubicBezTo>
                    <a:cubicBezTo>
                      <a:pt x="210" y="312"/>
                      <a:pt x="210" y="312"/>
                      <a:pt x="210" y="312"/>
                    </a:cubicBezTo>
                    <a:cubicBezTo>
                      <a:pt x="213" y="312"/>
                      <a:pt x="216" y="312"/>
                      <a:pt x="220" y="312"/>
                    </a:cubicBezTo>
                    <a:cubicBezTo>
                      <a:pt x="327" y="310"/>
                      <a:pt x="436" y="278"/>
                      <a:pt x="435" y="210"/>
                    </a:cubicBezTo>
                    <a:cubicBezTo>
                      <a:pt x="433" y="104"/>
                      <a:pt x="354" y="16"/>
                      <a:pt x="2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38" name="Freeform 30"/>
              <p:cNvSpPr/>
              <p:nvPr/>
            </p:nvSpPr>
            <p:spPr bwMode="auto">
              <a:xfrm>
                <a:off x="6123" y="1433"/>
                <a:ext cx="571" cy="556"/>
              </a:xfrm>
              <a:custGeom>
                <a:avLst/>
                <a:gdLst>
                  <a:gd name="T0" fmla="*/ 112 w 241"/>
                  <a:gd name="T1" fmla="*/ 230 h 234"/>
                  <a:gd name="T2" fmla="*/ 9 w 241"/>
                  <a:gd name="T3" fmla="*/ 121 h 234"/>
                  <a:gd name="T4" fmla="*/ 119 w 241"/>
                  <a:gd name="T5" fmla="*/ 8 h 234"/>
                  <a:gd name="T6" fmla="*/ 121 w 241"/>
                  <a:gd name="T7" fmla="*/ 8 h 234"/>
                  <a:gd name="T8" fmla="*/ 232 w 241"/>
                  <a:gd name="T9" fmla="*/ 118 h 234"/>
                  <a:gd name="T10" fmla="*/ 133 w 241"/>
                  <a:gd name="T11" fmla="*/ 230 h 234"/>
                  <a:gd name="T12" fmla="*/ 133 w 241"/>
                  <a:gd name="T13" fmla="*/ 234 h 234"/>
                  <a:gd name="T14" fmla="*/ 159 w 241"/>
                  <a:gd name="T15" fmla="*/ 232 h 234"/>
                  <a:gd name="T16" fmla="*/ 133 w 241"/>
                  <a:gd name="T17" fmla="*/ 234 h 234"/>
                  <a:gd name="T18" fmla="*/ 159 w 241"/>
                  <a:gd name="T19" fmla="*/ 232 h 234"/>
                  <a:gd name="T20" fmla="*/ 240 w 241"/>
                  <a:gd name="T21" fmla="*/ 118 h 234"/>
                  <a:gd name="T22" fmla="*/ 121 w 241"/>
                  <a:gd name="T23" fmla="*/ 0 h 234"/>
                  <a:gd name="T24" fmla="*/ 119 w 241"/>
                  <a:gd name="T25" fmla="*/ 0 h 234"/>
                  <a:gd name="T26" fmla="*/ 1 w 241"/>
                  <a:gd name="T27" fmla="*/ 122 h 234"/>
                  <a:gd name="T28" fmla="*/ 86 w 241"/>
                  <a:gd name="T29" fmla="*/ 233 h 234"/>
                  <a:gd name="T30" fmla="*/ 112 w 241"/>
                  <a:gd name="T31" fmla="*/ 234 h 234"/>
                  <a:gd name="T32" fmla="*/ 112 w 241"/>
                  <a:gd name="T33" fmla="*/ 23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1" h="234">
                    <a:moveTo>
                      <a:pt x="112" y="230"/>
                    </a:moveTo>
                    <a:cubicBezTo>
                      <a:pt x="54" y="225"/>
                      <a:pt x="10" y="179"/>
                      <a:pt x="9" y="121"/>
                    </a:cubicBezTo>
                    <a:cubicBezTo>
                      <a:pt x="8" y="60"/>
                      <a:pt x="57" y="9"/>
                      <a:pt x="119" y="8"/>
                    </a:cubicBezTo>
                    <a:cubicBezTo>
                      <a:pt x="119" y="8"/>
                      <a:pt x="120" y="8"/>
                      <a:pt x="121" y="8"/>
                    </a:cubicBezTo>
                    <a:cubicBezTo>
                      <a:pt x="181" y="8"/>
                      <a:pt x="231" y="57"/>
                      <a:pt x="232" y="118"/>
                    </a:cubicBezTo>
                    <a:cubicBezTo>
                      <a:pt x="233" y="175"/>
                      <a:pt x="190" y="223"/>
                      <a:pt x="133" y="230"/>
                    </a:cubicBezTo>
                    <a:cubicBezTo>
                      <a:pt x="133" y="234"/>
                      <a:pt x="133" y="234"/>
                      <a:pt x="133" y="234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133" y="234"/>
                      <a:pt x="133" y="234"/>
                      <a:pt x="133" y="234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208" y="216"/>
                      <a:pt x="241" y="170"/>
                      <a:pt x="240" y="118"/>
                    </a:cubicBezTo>
                    <a:cubicBezTo>
                      <a:pt x="239" y="53"/>
                      <a:pt x="186" y="0"/>
                      <a:pt x="121" y="0"/>
                    </a:cubicBezTo>
                    <a:cubicBezTo>
                      <a:pt x="120" y="0"/>
                      <a:pt x="119" y="0"/>
                      <a:pt x="119" y="0"/>
                    </a:cubicBezTo>
                    <a:cubicBezTo>
                      <a:pt x="53" y="1"/>
                      <a:pt x="0" y="56"/>
                      <a:pt x="1" y="122"/>
                    </a:cubicBezTo>
                    <a:cubicBezTo>
                      <a:pt x="2" y="174"/>
                      <a:pt x="37" y="219"/>
                      <a:pt x="86" y="233"/>
                    </a:cubicBezTo>
                    <a:cubicBezTo>
                      <a:pt x="112" y="234"/>
                      <a:pt x="112" y="234"/>
                      <a:pt x="112" y="234"/>
                    </a:cubicBezTo>
                    <a:lnTo>
                      <a:pt x="11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39" name="Freeform 31"/>
              <p:cNvSpPr/>
              <p:nvPr/>
            </p:nvSpPr>
            <p:spPr bwMode="auto">
              <a:xfrm>
                <a:off x="6837" y="1513"/>
                <a:ext cx="656" cy="925"/>
              </a:xfrm>
              <a:custGeom>
                <a:avLst/>
                <a:gdLst>
                  <a:gd name="T0" fmla="*/ 201 w 277"/>
                  <a:gd name="T1" fmla="*/ 80 h 389"/>
                  <a:gd name="T2" fmla="*/ 119 w 277"/>
                  <a:gd name="T3" fmla="*/ 0 h 389"/>
                  <a:gd name="T4" fmla="*/ 118 w 277"/>
                  <a:gd name="T5" fmla="*/ 0 h 389"/>
                  <a:gd name="T6" fmla="*/ 61 w 277"/>
                  <a:gd name="T7" fmla="*/ 24 h 389"/>
                  <a:gd name="T8" fmla="*/ 38 w 277"/>
                  <a:gd name="T9" fmla="*/ 82 h 389"/>
                  <a:gd name="T10" fmla="*/ 115 w 277"/>
                  <a:gd name="T11" fmla="*/ 162 h 389"/>
                  <a:gd name="T12" fmla="*/ 115 w 277"/>
                  <a:gd name="T13" fmla="*/ 166 h 389"/>
                  <a:gd name="T14" fmla="*/ 117 w 277"/>
                  <a:gd name="T15" fmla="*/ 166 h 389"/>
                  <a:gd name="T16" fmla="*/ 115 w 277"/>
                  <a:gd name="T17" fmla="*/ 166 h 389"/>
                  <a:gd name="T18" fmla="*/ 115 w 277"/>
                  <a:gd name="T19" fmla="*/ 170 h 389"/>
                  <a:gd name="T20" fmla="*/ 0 w 277"/>
                  <a:gd name="T21" fmla="*/ 231 h 389"/>
                  <a:gd name="T22" fmla="*/ 76 w 277"/>
                  <a:gd name="T23" fmla="*/ 387 h 389"/>
                  <a:gd name="T24" fmla="*/ 124 w 277"/>
                  <a:gd name="T25" fmla="*/ 389 h 389"/>
                  <a:gd name="T26" fmla="*/ 229 w 277"/>
                  <a:gd name="T27" fmla="*/ 372 h 389"/>
                  <a:gd name="T28" fmla="*/ 277 w 277"/>
                  <a:gd name="T29" fmla="*/ 321 h 389"/>
                  <a:gd name="T30" fmla="*/ 127 w 277"/>
                  <a:gd name="T31" fmla="*/ 170 h 389"/>
                  <a:gd name="T32" fmla="*/ 127 w 277"/>
                  <a:gd name="T33" fmla="*/ 166 h 389"/>
                  <a:gd name="T34" fmla="*/ 124 w 277"/>
                  <a:gd name="T35" fmla="*/ 166 h 389"/>
                  <a:gd name="T36" fmla="*/ 127 w 277"/>
                  <a:gd name="T37" fmla="*/ 166 h 389"/>
                  <a:gd name="T38" fmla="*/ 127 w 277"/>
                  <a:gd name="T39" fmla="*/ 162 h 389"/>
                  <a:gd name="T40" fmla="*/ 201 w 277"/>
                  <a:gd name="T41" fmla="*/ 8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7" h="389">
                    <a:moveTo>
                      <a:pt x="201" y="80"/>
                    </a:moveTo>
                    <a:cubicBezTo>
                      <a:pt x="200" y="36"/>
                      <a:pt x="163" y="0"/>
                      <a:pt x="119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96" y="0"/>
                      <a:pt x="76" y="9"/>
                      <a:pt x="61" y="24"/>
                    </a:cubicBezTo>
                    <a:cubicBezTo>
                      <a:pt x="45" y="40"/>
                      <a:pt x="37" y="61"/>
                      <a:pt x="38" y="82"/>
                    </a:cubicBezTo>
                    <a:cubicBezTo>
                      <a:pt x="38" y="125"/>
                      <a:pt x="72" y="160"/>
                      <a:pt x="115" y="162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69" y="173"/>
                      <a:pt x="28" y="195"/>
                      <a:pt x="0" y="231"/>
                    </a:cubicBezTo>
                    <a:cubicBezTo>
                      <a:pt x="43" y="273"/>
                      <a:pt x="70" y="328"/>
                      <a:pt x="76" y="387"/>
                    </a:cubicBezTo>
                    <a:cubicBezTo>
                      <a:pt x="91" y="389"/>
                      <a:pt x="108" y="389"/>
                      <a:pt x="124" y="389"/>
                    </a:cubicBezTo>
                    <a:cubicBezTo>
                      <a:pt x="164" y="388"/>
                      <a:pt x="201" y="382"/>
                      <a:pt x="229" y="372"/>
                    </a:cubicBezTo>
                    <a:cubicBezTo>
                      <a:pt x="261" y="359"/>
                      <a:pt x="277" y="342"/>
                      <a:pt x="277" y="321"/>
                    </a:cubicBezTo>
                    <a:cubicBezTo>
                      <a:pt x="276" y="238"/>
                      <a:pt x="210" y="172"/>
                      <a:pt x="127" y="170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27" y="162"/>
                      <a:pt x="127" y="162"/>
                      <a:pt x="127" y="162"/>
                    </a:cubicBezTo>
                    <a:cubicBezTo>
                      <a:pt x="169" y="158"/>
                      <a:pt x="201" y="122"/>
                      <a:pt x="20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40" name="Freeform 32"/>
              <p:cNvSpPr/>
              <p:nvPr/>
            </p:nvSpPr>
            <p:spPr bwMode="auto">
              <a:xfrm>
                <a:off x="6905" y="1492"/>
                <a:ext cx="427" cy="416"/>
              </a:xfrm>
              <a:custGeom>
                <a:avLst/>
                <a:gdLst>
                  <a:gd name="T0" fmla="*/ 86 w 180"/>
                  <a:gd name="T1" fmla="*/ 171 h 175"/>
                  <a:gd name="T2" fmla="*/ 9 w 180"/>
                  <a:gd name="T3" fmla="*/ 91 h 175"/>
                  <a:gd name="T4" fmla="*/ 32 w 180"/>
                  <a:gd name="T5" fmla="*/ 33 h 175"/>
                  <a:gd name="T6" fmla="*/ 89 w 180"/>
                  <a:gd name="T7" fmla="*/ 9 h 175"/>
                  <a:gd name="T8" fmla="*/ 90 w 180"/>
                  <a:gd name="T9" fmla="*/ 9 h 175"/>
                  <a:gd name="T10" fmla="*/ 172 w 180"/>
                  <a:gd name="T11" fmla="*/ 89 h 175"/>
                  <a:gd name="T12" fmla="*/ 98 w 180"/>
                  <a:gd name="T13" fmla="*/ 171 h 175"/>
                  <a:gd name="T14" fmla="*/ 98 w 180"/>
                  <a:gd name="T15" fmla="*/ 175 h 175"/>
                  <a:gd name="T16" fmla="*/ 122 w 180"/>
                  <a:gd name="T17" fmla="*/ 173 h 175"/>
                  <a:gd name="T18" fmla="*/ 98 w 180"/>
                  <a:gd name="T19" fmla="*/ 175 h 175"/>
                  <a:gd name="T20" fmla="*/ 122 w 180"/>
                  <a:gd name="T21" fmla="*/ 173 h 175"/>
                  <a:gd name="T22" fmla="*/ 180 w 180"/>
                  <a:gd name="T23" fmla="*/ 89 h 175"/>
                  <a:gd name="T24" fmla="*/ 90 w 180"/>
                  <a:gd name="T25" fmla="*/ 0 h 175"/>
                  <a:gd name="T26" fmla="*/ 89 w 180"/>
                  <a:gd name="T27" fmla="*/ 1 h 175"/>
                  <a:gd name="T28" fmla="*/ 26 w 180"/>
                  <a:gd name="T29" fmla="*/ 28 h 175"/>
                  <a:gd name="T30" fmla="*/ 1 w 180"/>
                  <a:gd name="T31" fmla="*/ 92 h 175"/>
                  <a:gd name="T32" fmla="*/ 61 w 180"/>
                  <a:gd name="T33" fmla="*/ 174 h 175"/>
                  <a:gd name="T34" fmla="*/ 86 w 180"/>
                  <a:gd name="T35" fmla="*/ 175 h 175"/>
                  <a:gd name="T36" fmla="*/ 61 w 180"/>
                  <a:gd name="T37" fmla="*/ 174 h 175"/>
                  <a:gd name="T38" fmla="*/ 86 w 180"/>
                  <a:gd name="T39" fmla="*/ 175 h 175"/>
                  <a:gd name="T40" fmla="*/ 86 w 180"/>
                  <a:gd name="T41" fmla="*/ 17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0" h="175">
                    <a:moveTo>
                      <a:pt x="86" y="171"/>
                    </a:moveTo>
                    <a:cubicBezTo>
                      <a:pt x="43" y="169"/>
                      <a:pt x="9" y="134"/>
                      <a:pt x="9" y="91"/>
                    </a:cubicBezTo>
                    <a:cubicBezTo>
                      <a:pt x="8" y="70"/>
                      <a:pt x="16" y="49"/>
                      <a:pt x="32" y="33"/>
                    </a:cubicBezTo>
                    <a:cubicBezTo>
                      <a:pt x="47" y="18"/>
                      <a:pt x="67" y="9"/>
                      <a:pt x="89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134" y="9"/>
                      <a:pt x="171" y="45"/>
                      <a:pt x="172" y="89"/>
                    </a:cubicBezTo>
                    <a:cubicBezTo>
                      <a:pt x="172" y="131"/>
                      <a:pt x="140" y="167"/>
                      <a:pt x="98" y="171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122" y="173"/>
                      <a:pt x="122" y="173"/>
                      <a:pt x="122" y="173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122" y="173"/>
                      <a:pt x="122" y="173"/>
                      <a:pt x="122" y="173"/>
                    </a:cubicBezTo>
                    <a:cubicBezTo>
                      <a:pt x="156" y="160"/>
                      <a:pt x="180" y="127"/>
                      <a:pt x="180" y="89"/>
                    </a:cubicBezTo>
                    <a:cubicBezTo>
                      <a:pt x="179" y="40"/>
                      <a:pt x="139" y="0"/>
                      <a:pt x="90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65" y="1"/>
                      <a:pt x="42" y="11"/>
                      <a:pt x="26" y="28"/>
                    </a:cubicBezTo>
                    <a:cubicBezTo>
                      <a:pt x="9" y="45"/>
                      <a:pt x="0" y="68"/>
                      <a:pt x="1" y="92"/>
                    </a:cubicBezTo>
                    <a:cubicBezTo>
                      <a:pt x="1" y="130"/>
                      <a:pt x="26" y="162"/>
                      <a:pt x="61" y="174"/>
                    </a:cubicBezTo>
                    <a:cubicBezTo>
                      <a:pt x="86" y="175"/>
                      <a:pt x="86" y="175"/>
                      <a:pt x="86" y="175"/>
                    </a:cubicBezTo>
                    <a:cubicBezTo>
                      <a:pt x="61" y="174"/>
                      <a:pt x="61" y="174"/>
                      <a:pt x="61" y="174"/>
                    </a:cubicBezTo>
                    <a:cubicBezTo>
                      <a:pt x="86" y="175"/>
                      <a:pt x="86" y="175"/>
                      <a:pt x="86" y="175"/>
                    </a:cubicBezTo>
                    <a:lnTo>
                      <a:pt x="86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41" name="Freeform 33"/>
              <p:cNvSpPr/>
              <p:nvPr/>
            </p:nvSpPr>
            <p:spPr bwMode="auto">
              <a:xfrm>
                <a:off x="6813" y="1903"/>
                <a:ext cx="699" cy="554"/>
              </a:xfrm>
              <a:custGeom>
                <a:avLst/>
                <a:gdLst>
                  <a:gd name="T0" fmla="*/ 161 w 295"/>
                  <a:gd name="T1" fmla="*/ 0 h 233"/>
                  <a:gd name="T2" fmla="*/ 137 w 295"/>
                  <a:gd name="T3" fmla="*/ 2 h 233"/>
                  <a:gd name="T4" fmla="*/ 137 w 295"/>
                  <a:gd name="T5" fmla="*/ 6 h 233"/>
                  <a:gd name="T6" fmla="*/ 287 w 295"/>
                  <a:gd name="T7" fmla="*/ 157 h 233"/>
                  <a:gd name="T8" fmla="*/ 239 w 295"/>
                  <a:gd name="T9" fmla="*/ 208 h 233"/>
                  <a:gd name="T10" fmla="*/ 134 w 295"/>
                  <a:gd name="T11" fmla="*/ 225 h 233"/>
                  <a:gd name="T12" fmla="*/ 86 w 295"/>
                  <a:gd name="T13" fmla="*/ 223 h 233"/>
                  <a:gd name="T14" fmla="*/ 10 w 295"/>
                  <a:gd name="T15" fmla="*/ 67 h 233"/>
                  <a:gd name="T16" fmla="*/ 125 w 295"/>
                  <a:gd name="T17" fmla="*/ 6 h 233"/>
                  <a:gd name="T18" fmla="*/ 125 w 295"/>
                  <a:gd name="T19" fmla="*/ 2 h 233"/>
                  <a:gd name="T20" fmla="*/ 100 w 295"/>
                  <a:gd name="T21" fmla="*/ 1 h 233"/>
                  <a:gd name="T22" fmla="*/ 2 w 295"/>
                  <a:gd name="T23" fmla="*/ 65 h 233"/>
                  <a:gd name="T24" fmla="*/ 0 w 295"/>
                  <a:gd name="T25" fmla="*/ 68 h 233"/>
                  <a:gd name="T26" fmla="*/ 2 w 295"/>
                  <a:gd name="T27" fmla="*/ 71 h 233"/>
                  <a:gd name="T28" fmla="*/ 78 w 295"/>
                  <a:gd name="T29" fmla="*/ 227 h 233"/>
                  <a:gd name="T30" fmla="*/ 78 w 295"/>
                  <a:gd name="T31" fmla="*/ 230 h 233"/>
                  <a:gd name="T32" fmla="*/ 81 w 295"/>
                  <a:gd name="T33" fmla="*/ 231 h 233"/>
                  <a:gd name="T34" fmla="*/ 127 w 295"/>
                  <a:gd name="T35" fmla="*/ 233 h 233"/>
                  <a:gd name="T36" fmla="*/ 134 w 295"/>
                  <a:gd name="T37" fmla="*/ 233 h 233"/>
                  <a:gd name="T38" fmla="*/ 242 w 295"/>
                  <a:gd name="T39" fmla="*/ 215 h 233"/>
                  <a:gd name="T40" fmla="*/ 295 w 295"/>
                  <a:gd name="T41" fmla="*/ 157 h 233"/>
                  <a:gd name="T42" fmla="*/ 161 w 295"/>
                  <a:gd name="T4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5" h="233">
                    <a:moveTo>
                      <a:pt x="161" y="0"/>
                    </a:move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220" y="8"/>
                      <a:pt x="286" y="74"/>
                      <a:pt x="287" y="157"/>
                    </a:cubicBezTo>
                    <a:cubicBezTo>
                      <a:pt x="287" y="178"/>
                      <a:pt x="271" y="195"/>
                      <a:pt x="239" y="208"/>
                    </a:cubicBezTo>
                    <a:cubicBezTo>
                      <a:pt x="211" y="218"/>
                      <a:pt x="174" y="224"/>
                      <a:pt x="134" y="225"/>
                    </a:cubicBezTo>
                    <a:cubicBezTo>
                      <a:pt x="118" y="225"/>
                      <a:pt x="101" y="225"/>
                      <a:pt x="86" y="223"/>
                    </a:cubicBezTo>
                    <a:cubicBezTo>
                      <a:pt x="80" y="164"/>
                      <a:pt x="53" y="109"/>
                      <a:pt x="10" y="67"/>
                    </a:cubicBezTo>
                    <a:cubicBezTo>
                      <a:pt x="38" y="31"/>
                      <a:pt x="79" y="9"/>
                      <a:pt x="125" y="6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60" y="10"/>
                      <a:pt x="26" y="32"/>
                      <a:pt x="2" y="65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46" y="112"/>
                      <a:pt x="73" y="167"/>
                      <a:pt x="78" y="227"/>
                    </a:cubicBezTo>
                    <a:cubicBezTo>
                      <a:pt x="78" y="230"/>
                      <a:pt x="78" y="230"/>
                      <a:pt x="78" y="230"/>
                    </a:cubicBezTo>
                    <a:cubicBezTo>
                      <a:pt x="81" y="231"/>
                      <a:pt x="81" y="231"/>
                      <a:pt x="81" y="231"/>
                    </a:cubicBezTo>
                    <a:cubicBezTo>
                      <a:pt x="96" y="232"/>
                      <a:pt x="112" y="233"/>
                      <a:pt x="127" y="233"/>
                    </a:cubicBezTo>
                    <a:cubicBezTo>
                      <a:pt x="130" y="233"/>
                      <a:pt x="132" y="233"/>
                      <a:pt x="134" y="233"/>
                    </a:cubicBezTo>
                    <a:cubicBezTo>
                      <a:pt x="175" y="233"/>
                      <a:pt x="213" y="226"/>
                      <a:pt x="242" y="215"/>
                    </a:cubicBezTo>
                    <a:cubicBezTo>
                      <a:pt x="286" y="198"/>
                      <a:pt x="295" y="174"/>
                      <a:pt x="295" y="157"/>
                    </a:cubicBezTo>
                    <a:cubicBezTo>
                      <a:pt x="294" y="78"/>
                      <a:pt x="237" y="14"/>
                      <a:pt x="1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42" name="Freeform 34"/>
              <p:cNvSpPr/>
              <p:nvPr/>
            </p:nvSpPr>
            <p:spPr bwMode="auto">
              <a:xfrm>
                <a:off x="6327" y="2038"/>
                <a:ext cx="173" cy="324"/>
              </a:xfrm>
              <a:custGeom>
                <a:avLst/>
                <a:gdLst>
                  <a:gd name="T0" fmla="*/ 83 w 173"/>
                  <a:gd name="T1" fmla="*/ 0 h 324"/>
                  <a:gd name="T2" fmla="*/ 0 w 173"/>
                  <a:gd name="T3" fmla="*/ 86 h 324"/>
                  <a:gd name="T4" fmla="*/ 83 w 173"/>
                  <a:gd name="T5" fmla="*/ 324 h 324"/>
                  <a:gd name="T6" fmla="*/ 173 w 173"/>
                  <a:gd name="T7" fmla="*/ 88 h 324"/>
                  <a:gd name="T8" fmla="*/ 83 w 173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324">
                    <a:moveTo>
                      <a:pt x="83" y="0"/>
                    </a:moveTo>
                    <a:lnTo>
                      <a:pt x="0" y="86"/>
                    </a:lnTo>
                    <a:lnTo>
                      <a:pt x="83" y="324"/>
                    </a:lnTo>
                    <a:lnTo>
                      <a:pt x="173" y="88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43" name="Freeform 35"/>
              <p:cNvSpPr/>
              <p:nvPr/>
            </p:nvSpPr>
            <p:spPr bwMode="auto">
              <a:xfrm>
                <a:off x="6327" y="2038"/>
                <a:ext cx="173" cy="324"/>
              </a:xfrm>
              <a:custGeom>
                <a:avLst/>
                <a:gdLst>
                  <a:gd name="T0" fmla="*/ 83 w 173"/>
                  <a:gd name="T1" fmla="*/ 0 h 324"/>
                  <a:gd name="T2" fmla="*/ 0 w 173"/>
                  <a:gd name="T3" fmla="*/ 86 h 324"/>
                  <a:gd name="T4" fmla="*/ 83 w 173"/>
                  <a:gd name="T5" fmla="*/ 324 h 324"/>
                  <a:gd name="T6" fmla="*/ 173 w 173"/>
                  <a:gd name="T7" fmla="*/ 88 h 324"/>
                  <a:gd name="T8" fmla="*/ 83 w 173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324">
                    <a:moveTo>
                      <a:pt x="83" y="0"/>
                    </a:moveTo>
                    <a:lnTo>
                      <a:pt x="0" y="86"/>
                    </a:lnTo>
                    <a:lnTo>
                      <a:pt x="83" y="324"/>
                    </a:lnTo>
                    <a:lnTo>
                      <a:pt x="173" y="88"/>
                    </a:lnTo>
                    <a:lnTo>
                      <a:pt x="8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846781" y="2605454"/>
            <a:ext cx="552450" cy="552450"/>
            <a:chOff x="3678404" y="3977185"/>
            <a:chExt cx="736600" cy="736600"/>
          </a:xfrm>
        </p:grpSpPr>
        <p:grpSp>
          <p:nvGrpSpPr>
            <p:cNvPr id="45" name="组合 44"/>
            <p:cNvGrpSpPr/>
            <p:nvPr/>
          </p:nvGrpSpPr>
          <p:grpSpPr>
            <a:xfrm>
              <a:off x="3678404" y="3977185"/>
              <a:ext cx="736600" cy="736600"/>
              <a:chOff x="8286667" y="635396"/>
              <a:chExt cx="736600" cy="73660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5C346B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663A77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48" name="Group 38"/>
            <p:cNvGrpSpPr>
              <a:grpSpLocks noChangeAspect="1"/>
            </p:cNvGrpSpPr>
            <p:nvPr/>
          </p:nvGrpSpPr>
          <p:grpSpPr bwMode="auto">
            <a:xfrm>
              <a:off x="3885883" y="4202897"/>
              <a:ext cx="331304" cy="273727"/>
              <a:chOff x="3136" y="1579"/>
              <a:chExt cx="1404" cy="1160"/>
            </a:xfrm>
            <a:solidFill>
              <a:schemeClr val="bg1"/>
            </a:solidFill>
          </p:grpSpPr>
          <p:sp>
            <p:nvSpPr>
              <p:cNvPr id="49" name="Freeform 39"/>
              <p:cNvSpPr/>
              <p:nvPr/>
            </p:nvSpPr>
            <p:spPr bwMode="auto">
              <a:xfrm>
                <a:off x="3152" y="1783"/>
                <a:ext cx="1371" cy="409"/>
              </a:xfrm>
              <a:custGeom>
                <a:avLst/>
                <a:gdLst>
                  <a:gd name="T0" fmla="*/ 532 w 1371"/>
                  <a:gd name="T1" fmla="*/ 288 h 409"/>
                  <a:gd name="T2" fmla="*/ 839 w 1371"/>
                  <a:gd name="T3" fmla="*/ 288 h 409"/>
                  <a:gd name="T4" fmla="*/ 839 w 1371"/>
                  <a:gd name="T5" fmla="*/ 409 h 409"/>
                  <a:gd name="T6" fmla="*/ 1191 w 1371"/>
                  <a:gd name="T7" fmla="*/ 409 h 409"/>
                  <a:gd name="T8" fmla="*/ 1371 w 1371"/>
                  <a:gd name="T9" fmla="*/ 0 h 409"/>
                  <a:gd name="T10" fmla="*/ 0 w 1371"/>
                  <a:gd name="T11" fmla="*/ 0 h 409"/>
                  <a:gd name="T12" fmla="*/ 181 w 1371"/>
                  <a:gd name="T13" fmla="*/ 409 h 409"/>
                  <a:gd name="T14" fmla="*/ 532 w 1371"/>
                  <a:gd name="T15" fmla="*/ 409 h 409"/>
                  <a:gd name="T16" fmla="*/ 532 w 1371"/>
                  <a:gd name="T17" fmla="*/ 288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1" h="409">
                    <a:moveTo>
                      <a:pt x="532" y="288"/>
                    </a:moveTo>
                    <a:lnTo>
                      <a:pt x="839" y="288"/>
                    </a:lnTo>
                    <a:lnTo>
                      <a:pt x="839" y="409"/>
                    </a:lnTo>
                    <a:lnTo>
                      <a:pt x="1191" y="409"/>
                    </a:lnTo>
                    <a:lnTo>
                      <a:pt x="1371" y="0"/>
                    </a:lnTo>
                    <a:lnTo>
                      <a:pt x="0" y="0"/>
                    </a:lnTo>
                    <a:lnTo>
                      <a:pt x="181" y="409"/>
                    </a:lnTo>
                    <a:lnTo>
                      <a:pt x="532" y="409"/>
                    </a:lnTo>
                    <a:lnTo>
                      <a:pt x="532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50" name="Rectangle 40"/>
              <p:cNvSpPr>
                <a:spLocks noChangeArrowheads="1"/>
              </p:cNvSpPr>
              <p:nvPr/>
            </p:nvSpPr>
            <p:spPr bwMode="auto">
              <a:xfrm>
                <a:off x="3741" y="2128"/>
                <a:ext cx="193" cy="1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51" name="Freeform 41"/>
              <p:cNvSpPr/>
              <p:nvPr/>
            </p:nvSpPr>
            <p:spPr bwMode="auto">
              <a:xfrm>
                <a:off x="3150" y="1919"/>
                <a:ext cx="1375" cy="808"/>
              </a:xfrm>
              <a:custGeom>
                <a:avLst/>
                <a:gdLst>
                  <a:gd name="T0" fmla="*/ 841 w 1375"/>
                  <a:gd name="T1" fmla="*/ 409 h 808"/>
                  <a:gd name="T2" fmla="*/ 534 w 1375"/>
                  <a:gd name="T3" fmla="*/ 409 h 808"/>
                  <a:gd name="T4" fmla="*/ 534 w 1375"/>
                  <a:gd name="T5" fmla="*/ 330 h 808"/>
                  <a:gd name="T6" fmla="*/ 147 w 1375"/>
                  <a:gd name="T7" fmla="*/ 330 h 808"/>
                  <a:gd name="T8" fmla="*/ 0 w 1375"/>
                  <a:gd name="T9" fmla="*/ 0 h 808"/>
                  <a:gd name="T10" fmla="*/ 0 w 1375"/>
                  <a:gd name="T11" fmla="*/ 808 h 808"/>
                  <a:gd name="T12" fmla="*/ 1375 w 1375"/>
                  <a:gd name="T13" fmla="*/ 808 h 808"/>
                  <a:gd name="T14" fmla="*/ 1375 w 1375"/>
                  <a:gd name="T15" fmla="*/ 0 h 808"/>
                  <a:gd name="T16" fmla="*/ 1228 w 1375"/>
                  <a:gd name="T17" fmla="*/ 330 h 808"/>
                  <a:gd name="T18" fmla="*/ 841 w 1375"/>
                  <a:gd name="T19" fmla="*/ 330 h 808"/>
                  <a:gd name="T20" fmla="*/ 841 w 1375"/>
                  <a:gd name="T21" fmla="*/ 409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5" h="808">
                    <a:moveTo>
                      <a:pt x="841" y="409"/>
                    </a:moveTo>
                    <a:lnTo>
                      <a:pt x="534" y="409"/>
                    </a:lnTo>
                    <a:lnTo>
                      <a:pt x="534" y="330"/>
                    </a:lnTo>
                    <a:lnTo>
                      <a:pt x="147" y="330"/>
                    </a:lnTo>
                    <a:lnTo>
                      <a:pt x="0" y="0"/>
                    </a:lnTo>
                    <a:lnTo>
                      <a:pt x="0" y="808"/>
                    </a:lnTo>
                    <a:lnTo>
                      <a:pt x="1375" y="808"/>
                    </a:lnTo>
                    <a:lnTo>
                      <a:pt x="1375" y="0"/>
                    </a:lnTo>
                    <a:lnTo>
                      <a:pt x="1228" y="330"/>
                    </a:lnTo>
                    <a:lnTo>
                      <a:pt x="841" y="330"/>
                    </a:lnTo>
                    <a:lnTo>
                      <a:pt x="841" y="4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52" name="Freeform 42"/>
              <p:cNvSpPr/>
              <p:nvPr/>
            </p:nvSpPr>
            <p:spPr bwMode="auto">
              <a:xfrm>
                <a:off x="3680" y="1588"/>
                <a:ext cx="316" cy="138"/>
              </a:xfrm>
              <a:custGeom>
                <a:avLst/>
                <a:gdLst>
                  <a:gd name="T0" fmla="*/ 256 w 316"/>
                  <a:gd name="T1" fmla="*/ 60 h 138"/>
                  <a:gd name="T2" fmla="*/ 256 w 316"/>
                  <a:gd name="T3" fmla="*/ 138 h 138"/>
                  <a:gd name="T4" fmla="*/ 316 w 316"/>
                  <a:gd name="T5" fmla="*/ 138 h 138"/>
                  <a:gd name="T6" fmla="*/ 316 w 316"/>
                  <a:gd name="T7" fmla="*/ 0 h 138"/>
                  <a:gd name="T8" fmla="*/ 0 w 316"/>
                  <a:gd name="T9" fmla="*/ 0 h 138"/>
                  <a:gd name="T10" fmla="*/ 0 w 316"/>
                  <a:gd name="T11" fmla="*/ 138 h 138"/>
                  <a:gd name="T12" fmla="*/ 59 w 316"/>
                  <a:gd name="T13" fmla="*/ 138 h 138"/>
                  <a:gd name="T14" fmla="*/ 59 w 316"/>
                  <a:gd name="T15" fmla="*/ 60 h 138"/>
                  <a:gd name="T16" fmla="*/ 256 w 316"/>
                  <a:gd name="T17" fmla="*/ 6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138">
                    <a:moveTo>
                      <a:pt x="256" y="60"/>
                    </a:moveTo>
                    <a:lnTo>
                      <a:pt x="256" y="138"/>
                    </a:lnTo>
                    <a:lnTo>
                      <a:pt x="316" y="138"/>
                    </a:lnTo>
                    <a:lnTo>
                      <a:pt x="316" y="0"/>
                    </a:lnTo>
                    <a:lnTo>
                      <a:pt x="0" y="0"/>
                    </a:lnTo>
                    <a:lnTo>
                      <a:pt x="0" y="138"/>
                    </a:lnTo>
                    <a:lnTo>
                      <a:pt x="59" y="138"/>
                    </a:lnTo>
                    <a:lnTo>
                      <a:pt x="59" y="60"/>
                    </a:lnTo>
                    <a:lnTo>
                      <a:pt x="256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53" name="Freeform 43"/>
              <p:cNvSpPr/>
              <p:nvPr/>
            </p:nvSpPr>
            <p:spPr bwMode="auto">
              <a:xfrm>
                <a:off x="3924" y="1648"/>
                <a:ext cx="12" cy="90"/>
              </a:xfrm>
              <a:custGeom>
                <a:avLst/>
                <a:gdLst>
                  <a:gd name="T0" fmla="*/ 12 w 12"/>
                  <a:gd name="T1" fmla="*/ 0 h 90"/>
                  <a:gd name="T2" fmla="*/ 0 w 12"/>
                  <a:gd name="T3" fmla="*/ 12 h 90"/>
                  <a:gd name="T4" fmla="*/ 0 w 12"/>
                  <a:gd name="T5" fmla="*/ 90 h 90"/>
                  <a:gd name="T6" fmla="*/ 12 w 12"/>
                  <a:gd name="T7" fmla="*/ 78 h 90"/>
                  <a:gd name="T8" fmla="*/ 12 w 12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12" y="0"/>
                    </a:moveTo>
                    <a:lnTo>
                      <a:pt x="0" y="12"/>
                    </a:lnTo>
                    <a:lnTo>
                      <a:pt x="0" y="90"/>
                    </a:lnTo>
                    <a:lnTo>
                      <a:pt x="12" y="7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54" name="Freeform 44"/>
              <p:cNvSpPr/>
              <p:nvPr/>
            </p:nvSpPr>
            <p:spPr bwMode="auto">
              <a:xfrm>
                <a:off x="3924" y="1726"/>
                <a:ext cx="81" cy="12"/>
              </a:xfrm>
              <a:custGeom>
                <a:avLst/>
                <a:gdLst>
                  <a:gd name="T0" fmla="*/ 12 w 81"/>
                  <a:gd name="T1" fmla="*/ 0 h 12"/>
                  <a:gd name="T2" fmla="*/ 0 w 81"/>
                  <a:gd name="T3" fmla="*/ 12 h 12"/>
                  <a:gd name="T4" fmla="*/ 81 w 81"/>
                  <a:gd name="T5" fmla="*/ 12 h 12"/>
                  <a:gd name="T6" fmla="*/ 72 w 81"/>
                  <a:gd name="T7" fmla="*/ 0 h 12"/>
                  <a:gd name="T8" fmla="*/ 12 w 8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2">
                    <a:moveTo>
                      <a:pt x="12" y="0"/>
                    </a:moveTo>
                    <a:lnTo>
                      <a:pt x="0" y="12"/>
                    </a:lnTo>
                    <a:lnTo>
                      <a:pt x="81" y="12"/>
                    </a:lnTo>
                    <a:lnTo>
                      <a:pt x="7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55" name="Freeform 45"/>
              <p:cNvSpPr/>
              <p:nvPr/>
            </p:nvSpPr>
            <p:spPr bwMode="auto">
              <a:xfrm>
                <a:off x="3996" y="1579"/>
                <a:ext cx="9" cy="159"/>
              </a:xfrm>
              <a:custGeom>
                <a:avLst/>
                <a:gdLst>
                  <a:gd name="T0" fmla="*/ 0 w 9"/>
                  <a:gd name="T1" fmla="*/ 147 h 159"/>
                  <a:gd name="T2" fmla="*/ 9 w 9"/>
                  <a:gd name="T3" fmla="*/ 159 h 159"/>
                  <a:gd name="T4" fmla="*/ 9 w 9"/>
                  <a:gd name="T5" fmla="*/ 0 h 159"/>
                  <a:gd name="T6" fmla="*/ 0 w 9"/>
                  <a:gd name="T7" fmla="*/ 9 h 159"/>
                  <a:gd name="T8" fmla="*/ 0 w 9"/>
                  <a:gd name="T9" fmla="*/ 14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9">
                    <a:moveTo>
                      <a:pt x="0" y="147"/>
                    </a:moveTo>
                    <a:lnTo>
                      <a:pt x="9" y="15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56" name="Freeform 46"/>
              <p:cNvSpPr/>
              <p:nvPr/>
            </p:nvSpPr>
            <p:spPr bwMode="auto">
              <a:xfrm>
                <a:off x="3670" y="1579"/>
                <a:ext cx="335" cy="9"/>
              </a:xfrm>
              <a:custGeom>
                <a:avLst/>
                <a:gdLst>
                  <a:gd name="T0" fmla="*/ 326 w 335"/>
                  <a:gd name="T1" fmla="*/ 9 h 9"/>
                  <a:gd name="T2" fmla="*/ 335 w 335"/>
                  <a:gd name="T3" fmla="*/ 0 h 9"/>
                  <a:gd name="T4" fmla="*/ 0 w 335"/>
                  <a:gd name="T5" fmla="*/ 0 h 9"/>
                  <a:gd name="T6" fmla="*/ 10 w 335"/>
                  <a:gd name="T7" fmla="*/ 9 h 9"/>
                  <a:gd name="T8" fmla="*/ 326 w 33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9">
                    <a:moveTo>
                      <a:pt x="326" y="9"/>
                    </a:moveTo>
                    <a:lnTo>
                      <a:pt x="335" y="0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32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57" name="Freeform 47"/>
              <p:cNvSpPr/>
              <p:nvPr/>
            </p:nvSpPr>
            <p:spPr bwMode="auto">
              <a:xfrm>
                <a:off x="3739" y="1648"/>
                <a:ext cx="197" cy="12"/>
              </a:xfrm>
              <a:custGeom>
                <a:avLst/>
                <a:gdLst>
                  <a:gd name="T0" fmla="*/ 0 w 197"/>
                  <a:gd name="T1" fmla="*/ 0 h 12"/>
                  <a:gd name="T2" fmla="*/ 12 w 197"/>
                  <a:gd name="T3" fmla="*/ 12 h 12"/>
                  <a:gd name="T4" fmla="*/ 185 w 197"/>
                  <a:gd name="T5" fmla="*/ 12 h 12"/>
                  <a:gd name="T6" fmla="*/ 197 w 197"/>
                  <a:gd name="T7" fmla="*/ 0 h 12"/>
                  <a:gd name="T8" fmla="*/ 0 w 19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2">
                    <a:moveTo>
                      <a:pt x="0" y="0"/>
                    </a:moveTo>
                    <a:lnTo>
                      <a:pt x="12" y="12"/>
                    </a:lnTo>
                    <a:lnTo>
                      <a:pt x="185" y="12"/>
                    </a:lnTo>
                    <a:lnTo>
                      <a:pt x="19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58" name="Freeform 48"/>
              <p:cNvSpPr/>
              <p:nvPr/>
            </p:nvSpPr>
            <p:spPr bwMode="auto">
              <a:xfrm>
                <a:off x="3739" y="1648"/>
                <a:ext cx="12" cy="90"/>
              </a:xfrm>
              <a:custGeom>
                <a:avLst/>
                <a:gdLst>
                  <a:gd name="T0" fmla="*/ 0 w 12"/>
                  <a:gd name="T1" fmla="*/ 78 h 90"/>
                  <a:gd name="T2" fmla="*/ 12 w 12"/>
                  <a:gd name="T3" fmla="*/ 90 h 90"/>
                  <a:gd name="T4" fmla="*/ 12 w 12"/>
                  <a:gd name="T5" fmla="*/ 12 h 90"/>
                  <a:gd name="T6" fmla="*/ 0 w 12"/>
                  <a:gd name="T7" fmla="*/ 0 h 90"/>
                  <a:gd name="T8" fmla="*/ 0 w 12"/>
                  <a:gd name="T9" fmla="*/ 7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0" y="78"/>
                    </a:moveTo>
                    <a:lnTo>
                      <a:pt x="12" y="90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59" name="Freeform 49"/>
              <p:cNvSpPr/>
              <p:nvPr/>
            </p:nvSpPr>
            <p:spPr bwMode="auto">
              <a:xfrm>
                <a:off x="3670" y="1726"/>
                <a:ext cx="81" cy="12"/>
              </a:xfrm>
              <a:custGeom>
                <a:avLst/>
                <a:gdLst>
                  <a:gd name="T0" fmla="*/ 69 w 81"/>
                  <a:gd name="T1" fmla="*/ 0 h 12"/>
                  <a:gd name="T2" fmla="*/ 10 w 81"/>
                  <a:gd name="T3" fmla="*/ 0 h 12"/>
                  <a:gd name="T4" fmla="*/ 0 w 81"/>
                  <a:gd name="T5" fmla="*/ 12 h 12"/>
                  <a:gd name="T6" fmla="*/ 81 w 81"/>
                  <a:gd name="T7" fmla="*/ 12 h 12"/>
                  <a:gd name="T8" fmla="*/ 69 w 8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2">
                    <a:moveTo>
                      <a:pt x="69" y="0"/>
                    </a:moveTo>
                    <a:lnTo>
                      <a:pt x="10" y="0"/>
                    </a:lnTo>
                    <a:lnTo>
                      <a:pt x="0" y="12"/>
                    </a:lnTo>
                    <a:lnTo>
                      <a:pt x="81" y="1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60" name="Freeform 50"/>
              <p:cNvSpPr/>
              <p:nvPr/>
            </p:nvSpPr>
            <p:spPr bwMode="auto">
              <a:xfrm>
                <a:off x="3670" y="1579"/>
                <a:ext cx="10" cy="159"/>
              </a:xfrm>
              <a:custGeom>
                <a:avLst/>
                <a:gdLst>
                  <a:gd name="T0" fmla="*/ 10 w 10"/>
                  <a:gd name="T1" fmla="*/ 9 h 159"/>
                  <a:gd name="T2" fmla="*/ 0 w 10"/>
                  <a:gd name="T3" fmla="*/ 0 h 159"/>
                  <a:gd name="T4" fmla="*/ 0 w 10"/>
                  <a:gd name="T5" fmla="*/ 159 h 159"/>
                  <a:gd name="T6" fmla="*/ 10 w 10"/>
                  <a:gd name="T7" fmla="*/ 147 h 159"/>
                  <a:gd name="T8" fmla="*/ 10 w 10"/>
                  <a:gd name="T9" fmla="*/ 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9">
                    <a:moveTo>
                      <a:pt x="10" y="9"/>
                    </a:moveTo>
                    <a:lnTo>
                      <a:pt x="0" y="0"/>
                    </a:lnTo>
                    <a:lnTo>
                      <a:pt x="0" y="159"/>
                    </a:lnTo>
                    <a:lnTo>
                      <a:pt x="10" y="147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61" name="Freeform 51"/>
              <p:cNvSpPr/>
              <p:nvPr/>
            </p:nvSpPr>
            <p:spPr bwMode="auto">
              <a:xfrm>
                <a:off x="3138" y="1864"/>
                <a:ext cx="12" cy="875"/>
              </a:xfrm>
              <a:custGeom>
                <a:avLst/>
                <a:gdLst>
                  <a:gd name="T0" fmla="*/ 12 w 12"/>
                  <a:gd name="T1" fmla="*/ 55 h 875"/>
                  <a:gd name="T2" fmla="*/ 0 w 12"/>
                  <a:gd name="T3" fmla="*/ 0 h 875"/>
                  <a:gd name="T4" fmla="*/ 0 w 12"/>
                  <a:gd name="T5" fmla="*/ 875 h 875"/>
                  <a:gd name="T6" fmla="*/ 12 w 12"/>
                  <a:gd name="T7" fmla="*/ 863 h 875"/>
                  <a:gd name="T8" fmla="*/ 12 w 12"/>
                  <a:gd name="T9" fmla="*/ 55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75">
                    <a:moveTo>
                      <a:pt x="12" y="55"/>
                    </a:moveTo>
                    <a:lnTo>
                      <a:pt x="0" y="0"/>
                    </a:lnTo>
                    <a:lnTo>
                      <a:pt x="0" y="875"/>
                    </a:lnTo>
                    <a:lnTo>
                      <a:pt x="12" y="863"/>
                    </a:lnTo>
                    <a:lnTo>
                      <a:pt x="12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62" name="Freeform 52"/>
              <p:cNvSpPr/>
              <p:nvPr/>
            </p:nvSpPr>
            <p:spPr bwMode="auto">
              <a:xfrm>
                <a:off x="3684" y="2316"/>
                <a:ext cx="307" cy="12"/>
              </a:xfrm>
              <a:custGeom>
                <a:avLst/>
                <a:gdLst>
                  <a:gd name="T0" fmla="*/ 307 w 307"/>
                  <a:gd name="T1" fmla="*/ 12 h 12"/>
                  <a:gd name="T2" fmla="*/ 297 w 307"/>
                  <a:gd name="T3" fmla="*/ 0 h 12"/>
                  <a:gd name="T4" fmla="*/ 10 w 307"/>
                  <a:gd name="T5" fmla="*/ 0 h 12"/>
                  <a:gd name="T6" fmla="*/ 0 w 307"/>
                  <a:gd name="T7" fmla="*/ 12 h 12"/>
                  <a:gd name="T8" fmla="*/ 307 w 30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12">
                    <a:moveTo>
                      <a:pt x="307" y="12"/>
                    </a:moveTo>
                    <a:lnTo>
                      <a:pt x="297" y="0"/>
                    </a:lnTo>
                    <a:lnTo>
                      <a:pt x="10" y="0"/>
                    </a:lnTo>
                    <a:lnTo>
                      <a:pt x="0" y="12"/>
                    </a:lnTo>
                    <a:lnTo>
                      <a:pt x="30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63" name="Freeform 53"/>
              <p:cNvSpPr/>
              <p:nvPr/>
            </p:nvSpPr>
            <p:spPr bwMode="auto">
              <a:xfrm>
                <a:off x="3981" y="2240"/>
                <a:ext cx="397" cy="9"/>
              </a:xfrm>
              <a:custGeom>
                <a:avLst/>
                <a:gdLst>
                  <a:gd name="T0" fmla="*/ 397 w 397"/>
                  <a:gd name="T1" fmla="*/ 9 h 9"/>
                  <a:gd name="T2" fmla="*/ 390 w 397"/>
                  <a:gd name="T3" fmla="*/ 0 h 9"/>
                  <a:gd name="T4" fmla="*/ 0 w 397"/>
                  <a:gd name="T5" fmla="*/ 0 h 9"/>
                  <a:gd name="T6" fmla="*/ 10 w 397"/>
                  <a:gd name="T7" fmla="*/ 9 h 9"/>
                  <a:gd name="T8" fmla="*/ 397 w 39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9">
                    <a:moveTo>
                      <a:pt x="397" y="9"/>
                    </a:moveTo>
                    <a:lnTo>
                      <a:pt x="390" y="0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39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64" name="Freeform 54"/>
              <p:cNvSpPr/>
              <p:nvPr/>
            </p:nvSpPr>
            <p:spPr bwMode="auto">
              <a:xfrm>
                <a:off x="4525" y="1864"/>
                <a:ext cx="12" cy="875"/>
              </a:xfrm>
              <a:custGeom>
                <a:avLst/>
                <a:gdLst>
                  <a:gd name="T0" fmla="*/ 0 w 12"/>
                  <a:gd name="T1" fmla="*/ 863 h 875"/>
                  <a:gd name="T2" fmla="*/ 12 w 12"/>
                  <a:gd name="T3" fmla="*/ 875 h 875"/>
                  <a:gd name="T4" fmla="*/ 12 w 12"/>
                  <a:gd name="T5" fmla="*/ 0 h 875"/>
                  <a:gd name="T6" fmla="*/ 0 w 12"/>
                  <a:gd name="T7" fmla="*/ 55 h 875"/>
                  <a:gd name="T8" fmla="*/ 0 w 12"/>
                  <a:gd name="T9" fmla="*/ 863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75">
                    <a:moveTo>
                      <a:pt x="0" y="863"/>
                    </a:moveTo>
                    <a:lnTo>
                      <a:pt x="12" y="875"/>
                    </a:lnTo>
                    <a:lnTo>
                      <a:pt x="12" y="0"/>
                    </a:lnTo>
                    <a:lnTo>
                      <a:pt x="0" y="55"/>
                    </a:lnTo>
                    <a:lnTo>
                      <a:pt x="0" y="8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75" name="Freeform 55"/>
              <p:cNvSpPr/>
              <p:nvPr/>
            </p:nvSpPr>
            <p:spPr bwMode="auto">
              <a:xfrm>
                <a:off x="3138" y="2727"/>
                <a:ext cx="1399" cy="12"/>
              </a:xfrm>
              <a:custGeom>
                <a:avLst/>
                <a:gdLst>
                  <a:gd name="T0" fmla="*/ 12 w 1399"/>
                  <a:gd name="T1" fmla="*/ 0 h 12"/>
                  <a:gd name="T2" fmla="*/ 0 w 1399"/>
                  <a:gd name="T3" fmla="*/ 12 h 12"/>
                  <a:gd name="T4" fmla="*/ 1399 w 1399"/>
                  <a:gd name="T5" fmla="*/ 12 h 12"/>
                  <a:gd name="T6" fmla="*/ 1387 w 1399"/>
                  <a:gd name="T7" fmla="*/ 0 h 12"/>
                  <a:gd name="T8" fmla="*/ 12 w 139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9" h="12">
                    <a:moveTo>
                      <a:pt x="12" y="0"/>
                    </a:moveTo>
                    <a:lnTo>
                      <a:pt x="0" y="12"/>
                    </a:lnTo>
                    <a:lnTo>
                      <a:pt x="1399" y="12"/>
                    </a:lnTo>
                    <a:lnTo>
                      <a:pt x="1387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76" name="Freeform 56"/>
              <p:cNvSpPr/>
              <p:nvPr/>
            </p:nvSpPr>
            <p:spPr bwMode="auto">
              <a:xfrm>
                <a:off x="4371" y="1864"/>
                <a:ext cx="166" cy="385"/>
              </a:xfrm>
              <a:custGeom>
                <a:avLst/>
                <a:gdLst>
                  <a:gd name="T0" fmla="*/ 7 w 166"/>
                  <a:gd name="T1" fmla="*/ 385 h 385"/>
                  <a:gd name="T2" fmla="*/ 154 w 166"/>
                  <a:gd name="T3" fmla="*/ 55 h 385"/>
                  <a:gd name="T4" fmla="*/ 166 w 166"/>
                  <a:gd name="T5" fmla="*/ 0 h 385"/>
                  <a:gd name="T6" fmla="*/ 0 w 166"/>
                  <a:gd name="T7" fmla="*/ 376 h 385"/>
                  <a:gd name="T8" fmla="*/ 7 w 166"/>
                  <a:gd name="T9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385">
                    <a:moveTo>
                      <a:pt x="7" y="385"/>
                    </a:moveTo>
                    <a:lnTo>
                      <a:pt x="154" y="55"/>
                    </a:lnTo>
                    <a:lnTo>
                      <a:pt x="166" y="0"/>
                    </a:lnTo>
                    <a:lnTo>
                      <a:pt x="0" y="376"/>
                    </a:lnTo>
                    <a:lnTo>
                      <a:pt x="7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77" name="Freeform 57"/>
              <p:cNvSpPr/>
              <p:nvPr/>
            </p:nvSpPr>
            <p:spPr bwMode="auto">
              <a:xfrm>
                <a:off x="3981" y="2240"/>
                <a:ext cx="10" cy="88"/>
              </a:xfrm>
              <a:custGeom>
                <a:avLst/>
                <a:gdLst>
                  <a:gd name="T0" fmla="*/ 10 w 10"/>
                  <a:gd name="T1" fmla="*/ 9 h 88"/>
                  <a:gd name="T2" fmla="*/ 0 w 10"/>
                  <a:gd name="T3" fmla="*/ 0 h 88"/>
                  <a:gd name="T4" fmla="*/ 0 w 10"/>
                  <a:gd name="T5" fmla="*/ 76 h 88"/>
                  <a:gd name="T6" fmla="*/ 10 w 10"/>
                  <a:gd name="T7" fmla="*/ 88 h 88"/>
                  <a:gd name="T8" fmla="*/ 10 w 10"/>
                  <a:gd name="T9" fmla="*/ 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8">
                    <a:moveTo>
                      <a:pt x="10" y="9"/>
                    </a:moveTo>
                    <a:lnTo>
                      <a:pt x="0" y="0"/>
                    </a:lnTo>
                    <a:lnTo>
                      <a:pt x="0" y="76"/>
                    </a:lnTo>
                    <a:lnTo>
                      <a:pt x="10" y="88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78" name="Freeform 58"/>
              <p:cNvSpPr/>
              <p:nvPr/>
            </p:nvSpPr>
            <p:spPr bwMode="auto">
              <a:xfrm>
                <a:off x="3684" y="2240"/>
                <a:ext cx="10" cy="88"/>
              </a:xfrm>
              <a:custGeom>
                <a:avLst/>
                <a:gdLst>
                  <a:gd name="T0" fmla="*/ 0 w 10"/>
                  <a:gd name="T1" fmla="*/ 88 h 88"/>
                  <a:gd name="T2" fmla="*/ 10 w 10"/>
                  <a:gd name="T3" fmla="*/ 76 h 88"/>
                  <a:gd name="T4" fmla="*/ 10 w 10"/>
                  <a:gd name="T5" fmla="*/ 0 h 88"/>
                  <a:gd name="T6" fmla="*/ 0 w 10"/>
                  <a:gd name="T7" fmla="*/ 9 h 88"/>
                  <a:gd name="T8" fmla="*/ 0 w 10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8">
                    <a:moveTo>
                      <a:pt x="0" y="88"/>
                    </a:moveTo>
                    <a:lnTo>
                      <a:pt x="10" y="76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0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79" name="Freeform 59"/>
              <p:cNvSpPr/>
              <p:nvPr/>
            </p:nvSpPr>
            <p:spPr bwMode="auto">
              <a:xfrm>
                <a:off x="3297" y="2240"/>
                <a:ext cx="397" cy="9"/>
              </a:xfrm>
              <a:custGeom>
                <a:avLst/>
                <a:gdLst>
                  <a:gd name="T0" fmla="*/ 387 w 397"/>
                  <a:gd name="T1" fmla="*/ 9 h 9"/>
                  <a:gd name="T2" fmla="*/ 397 w 397"/>
                  <a:gd name="T3" fmla="*/ 0 h 9"/>
                  <a:gd name="T4" fmla="*/ 7 w 397"/>
                  <a:gd name="T5" fmla="*/ 0 h 9"/>
                  <a:gd name="T6" fmla="*/ 0 w 397"/>
                  <a:gd name="T7" fmla="*/ 9 h 9"/>
                  <a:gd name="T8" fmla="*/ 387 w 39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9">
                    <a:moveTo>
                      <a:pt x="387" y="9"/>
                    </a:moveTo>
                    <a:lnTo>
                      <a:pt x="397" y="0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38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80" name="Freeform 60"/>
              <p:cNvSpPr/>
              <p:nvPr/>
            </p:nvSpPr>
            <p:spPr bwMode="auto">
              <a:xfrm>
                <a:off x="3138" y="1864"/>
                <a:ext cx="166" cy="385"/>
              </a:xfrm>
              <a:custGeom>
                <a:avLst/>
                <a:gdLst>
                  <a:gd name="T0" fmla="*/ 159 w 166"/>
                  <a:gd name="T1" fmla="*/ 385 h 385"/>
                  <a:gd name="T2" fmla="*/ 166 w 166"/>
                  <a:gd name="T3" fmla="*/ 376 h 385"/>
                  <a:gd name="T4" fmla="*/ 0 w 166"/>
                  <a:gd name="T5" fmla="*/ 0 h 385"/>
                  <a:gd name="T6" fmla="*/ 12 w 166"/>
                  <a:gd name="T7" fmla="*/ 55 h 385"/>
                  <a:gd name="T8" fmla="*/ 159 w 166"/>
                  <a:gd name="T9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385">
                    <a:moveTo>
                      <a:pt x="159" y="385"/>
                    </a:moveTo>
                    <a:lnTo>
                      <a:pt x="166" y="376"/>
                    </a:lnTo>
                    <a:lnTo>
                      <a:pt x="0" y="0"/>
                    </a:lnTo>
                    <a:lnTo>
                      <a:pt x="12" y="55"/>
                    </a:lnTo>
                    <a:lnTo>
                      <a:pt x="159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81" name="Freeform 61"/>
              <p:cNvSpPr/>
              <p:nvPr/>
            </p:nvSpPr>
            <p:spPr bwMode="auto">
              <a:xfrm>
                <a:off x="3730" y="2270"/>
                <a:ext cx="216" cy="12"/>
              </a:xfrm>
              <a:custGeom>
                <a:avLst/>
                <a:gdLst>
                  <a:gd name="T0" fmla="*/ 11 w 216"/>
                  <a:gd name="T1" fmla="*/ 0 h 12"/>
                  <a:gd name="T2" fmla="*/ 0 w 216"/>
                  <a:gd name="T3" fmla="*/ 12 h 12"/>
                  <a:gd name="T4" fmla="*/ 216 w 216"/>
                  <a:gd name="T5" fmla="*/ 12 h 12"/>
                  <a:gd name="T6" fmla="*/ 204 w 216"/>
                  <a:gd name="T7" fmla="*/ 0 h 12"/>
                  <a:gd name="T8" fmla="*/ 11 w 21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2">
                    <a:moveTo>
                      <a:pt x="11" y="0"/>
                    </a:moveTo>
                    <a:lnTo>
                      <a:pt x="0" y="12"/>
                    </a:lnTo>
                    <a:lnTo>
                      <a:pt x="216" y="12"/>
                    </a:lnTo>
                    <a:lnTo>
                      <a:pt x="204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82" name="Freeform 62"/>
              <p:cNvSpPr/>
              <p:nvPr/>
            </p:nvSpPr>
            <p:spPr bwMode="auto">
              <a:xfrm>
                <a:off x="3934" y="2116"/>
                <a:ext cx="12" cy="166"/>
              </a:xfrm>
              <a:custGeom>
                <a:avLst/>
                <a:gdLst>
                  <a:gd name="T0" fmla="*/ 0 w 12"/>
                  <a:gd name="T1" fmla="*/ 154 h 166"/>
                  <a:gd name="T2" fmla="*/ 12 w 12"/>
                  <a:gd name="T3" fmla="*/ 166 h 166"/>
                  <a:gd name="T4" fmla="*/ 12 w 12"/>
                  <a:gd name="T5" fmla="*/ 0 h 166"/>
                  <a:gd name="T6" fmla="*/ 0 w 12"/>
                  <a:gd name="T7" fmla="*/ 12 h 166"/>
                  <a:gd name="T8" fmla="*/ 0 w 12"/>
                  <a:gd name="T9" fmla="*/ 15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6">
                    <a:moveTo>
                      <a:pt x="0" y="154"/>
                    </a:moveTo>
                    <a:lnTo>
                      <a:pt x="12" y="16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83" name="Freeform 63"/>
              <p:cNvSpPr/>
              <p:nvPr/>
            </p:nvSpPr>
            <p:spPr bwMode="auto">
              <a:xfrm>
                <a:off x="3730" y="2116"/>
                <a:ext cx="216" cy="12"/>
              </a:xfrm>
              <a:custGeom>
                <a:avLst/>
                <a:gdLst>
                  <a:gd name="T0" fmla="*/ 204 w 216"/>
                  <a:gd name="T1" fmla="*/ 12 h 12"/>
                  <a:gd name="T2" fmla="*/ 216 w 216"/>
                  <a:gd name="T3" fmla="*/ 0 h 12"/>
                  <a:gd name="T4" fmla="*/ 0 w 216"/>
                  <a:gd name="T5" fmla="*/ 0 h 12"/>
                  <a:gd name="T6" fmla="*/ 11 w 216"/>
                  <a:gd name="T7" fmla="*/ 12 h 12"/>
                  <a:gd name="T8" fmla="*/ 204 w 21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2">
                    <a:moveTo>
                      <a:pt x="204" y="12"/>
                    </a:moveTo>
                    <a:lnTo>
                      <a:pt x="216" y="0"/>
                    </a:lnTo>
                    <a:lnTo>
                      <a:pt x="0" y="0"/>
                    </a:lnTo>
                    <a:lnTo>
                      <a:pt x="11" y="12"/>
                    </a:lnTo>
                    <a:lnTo>
                      <a:pt x="20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84" name="Freeform 64"/>
              <p:cNvSpPr/>
              <p:nvPr/>
            </p:nvSpPr>
            <p:spPr bwMode="auto">
              <a:xfrm>
                <a:off x="3730" y="2116"/>
                <a:ext cx="11" cy="166"/>
              </a:xfrm>
              <a:custGeom>
                <a:avLst/>
                <a:gdLst>
                  <a:gd name="T0" fmla="*/ 11 w 11"/>
                  <a:gd name="T1" fmla="*/ 154 h 166"/>
                  <a:gd name="T2" fmla="*/ 11 w 11"/>
                  <a:gd name="T3" fmla="*/ 12 h 166"/>
                  <a:gd name="T4" fmla="*/ 0 w 11"/>
                  <a:gd name="T5" fmla="*/ 0 h 166"/>
                  <a:gd name="T6" fmla="*/ 0 w 11"/>
                  <a:gd name="T7" fmla="*/ 166 h 166"/>
                  <a:gd name="T8" fmla="*/ 11 w 11"/>
                  <a:gd name="T9" fmla="*/ 15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6">
                    <a:moveTo>
                      <a:pt x="11" y="154"/>
                    </a:moveTo>
                    <a:lnTo>
                      <a:pt x="11" y="12"/>
                    </a:lnTo>
                    <a:lnTo>
                      <a:pt x="0" y="0"/>
                    </a:lnTo>
                    <a:lnTo>
                      <a:pt x="0" y="166"/>
                    </a:lnTo>
                    <a:lnTo>
                      <a:pt x="11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85" name="Freeform 65"/>
              <p:cNvSpPr/>
              <p:nvPr/>
            </p:nvSpPr>
            <p:spPr bwMode="auto">
              <a:xfrm>
                <a:off x="3136" y="1774"/>
                <a:ext cx="197" cy="430"/>
              </a:xfrm>
              <a:custGeom>
                <a:avLst/>
                <a:gdLst>
                  <a:gd name="T0" fmla="*/ 197 w 197"/>
                  <a:gd name="T1" fmla="*/ 418 h 430"/>
                  <a:gd name="T2" fmla="*/ 16 w 197"/>
                  <a:gd name="T3" fmla="*/ 9 h 430"/>
                  <a:gd name="T4" fmla="*/ 0 w 197"/>
                  <a:gd name="T5" fmla="*/ 0 h 430"/>
                  <a:gd name="T6" fmla="*/ 190 w 197"/>
                  <a:gd name="T7" fmla="*/ 430 h 430"/>
                  <a:gd name="T8" fmla="*/ 197 w 197"/>
                  <a:gd name="T9" fmla="*/ 418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430">
                    <a:moveTo>
                      <a:pt x="197" y="418"/>
                    </a:moveTo>
                    <a:lnTo>
                      <a:pt x="16" y="9"/>
                    </a:lnTo>
                    <a:lnTo>
                      <a:pt x="0" y="0"/>
                    </a:lnTo>
                    <a:lnTo>
                      <a:pt x="190" y="430"/>
                    </a:lnTo>
                    <a:lnTo>
                      <a:pt x="197" y="4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65" name="Freeform 66"/>
              <p:cNvSpPr/>
              <p:nvPr/>
            </p:nvSpPr>
            <p:spPr bwMode="auto">
              <a:xfrm>
                <a:off x="3684" y="2071"/>
                <a:ext cx="307" cy="9"/>
              </a:xfrm>
              <a:custGeom>
                <a:avLst/>
                <a:gdLst>
                  <a:gd name="T0" fmla="*/ 0 w 307"/>
                  <a:gd name="T1" fmla="*/ 0 h 9"/>
                  <a:gd name="T2" fmla="*/ 10 w 307"/>
                  <a:gd name="T3" fmla="*/ 9 h 9"/>
                  <a:gd name="T4" fmla="*/ 297 w 307"/>
                  <a:gd name="T5" fmla="*/ 9 h 9"/>
                  <a:gd name="T6" fmla="*/ 307 w 307"/>
                  <a:gd name="T7" fmla="*/ 0 h 9"/>
                  <a:gd name="T8" fmla="*/ 0 w 3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9">
                    <a:moveTo>
                      <a:pt x="0" y="0"/>
                    </a:moveTo>
                    <a:lnTo>
                      <a:pt x="10" y="9"/>
                    </a:lnTo>
                    <a:lnTo>
                      <a:pt x="297" y="9"/>
                    </a:lnTo>
                    <a:lnTo>
                      <a:pt x="30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66" name="Freeform 67"/>
              <p:cNvSpPr/>
              <p:nvPr/>
            </p:nvSpPr>
            <p:spPr bwMode="auto">
              <a:xfrm>
                <a:off x="3981" y="2071"/>
                <a:ext cx="10" cy="133"/>
              </a:xfrm>
              <a:custGeom>
                <a:avLst/>
                <a:gdLst>
                  <a:gd name="T0" fmla="*/ 10 w 10"/>
                  <a:gd name="T1" fmla="*/ 0 h 133"/>
                  <a:gd name="T2" fmla="*/ 0 w 10"/>
                  <a:gd name="T3" fmla="*/ 9 h 133"/>
                  <a:gd name="T4" fmla="*/ 0 w 10"/>
                  <a:gd name="T5" fmla="*/ 133 h 133"/>
                  <a:gd name="T6" fmla="*/ 10 w 10"/>
                  <a:gd name="T7" fmla="*/ 121 h 133"/>
                  <a:gd name="T8" fmla="*/ 10 w 10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3">
                    <a:moveTo>
                      <a:pt x="10" y="0"/>
                    </a:moveTo>
                    <a:lnTo>
                      <a:pt x="0" y="9"/>
                    </a:lnTo>
                    <a:lnTo>
                      <a:pt x="0" y="133"/>
                    </a:lnTo>
                    <a:lnTo>
                      <a:pt x="10" y="12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67" name="Freeform 68"/>
              <p:cNvSpPr/>
              <p:nvPr/>
            </p:nvSpPr>
            <p:spPr bwMode="auto">
              <a:xfrm>
                <a:off x="3684" y="2071"/>
                <a:ext cx="10" cy="133"/>
              </a:xfrm>
              <a:custGeom>
                <a:avLst/>
                <a:gdLst>
                  <a:gd name="T0" fmla="*/ 0 w 10"/>
                  <a:gd name="T1" fmla="*/ 121 h 133"/>
                  <a:gd name="T2" fmla="*/ 10 w 10"/>
                  <a:gd name="T3" fmla="*/ 133 h 133"/>
                  <a:gd name="T4" fmla="*/ 10 w 10"/>
                  <a:gd name="T5" fmla="*/ 9 h 133"/>
                  <a:gd name="T6" fmla="*/ 0 w 10"/>
                  <a:gd name="T7" fmla="*/ 0 h 133"/>
                  <a:gd name="T8" fmla="*/ 0 w 10"/>
                  <a:gd name="T9" fmla="*/ 12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3">
                    <a:moveTo>
                      <a:pt x="0" y="121"/>
                    </a:moveTo>
                    <a:lnTo>
                      <a:pt x="10" y="133"/>
                    </a:lnTo>
                    <a:lnTo>
                      <a:pt x="10" y="9"/>
                    </a:lnTo>
                    <a:lnTo>
                      <a:pt x="0" y="0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68" name="Freeform 69"/>
              <p:cNvSpPr/>
              <p:nvPr/>
            </p:nvSpPr>
            <p:spPr bwMode="auto">
              <a:xfrm>
                <a:off x="3981" y="2192"/>
                <a:ext cx="369" cy="12"/>
              </a:xfrm>
              <a:custGeom>
                <a:avLst/>
                <a:gdLst>
                  <a:gd name="T0" fmla="*/ 10 w 369"/>
                  <a:gd name="T1" fmla="*/ 0 h 12"/>
                  <a:gd name="T2" fmla="*/ 0 w 369"/>
                  <a:gd name="T3" fmla="*/ 12 h 12"/>
                  <a:gd name="T4" fmla="*/ 369 w 369"/>
                  <a:gd name="T5" fmla="*/ 12 h 12"/>
                  <a:gd name="T6" fmla="*/ 362 w 369"/>
                  <a:gd name="T7" fmla="*/ 0 h 12"/>
                  <a:gd name="T8" fmla="*/ 10 w 36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12">
                    <a:moveTo>
                      <a:pt x="10" y="0"/>
                    </a:moveTo>
                    <a:lnTo>
                      <a:pt x="0" y="12"/>
                    </a:lnTo>
                    <a:lnTo>
                      <a:pt x="369" y="12"/>
                    </a:lnTo>
                    <a:lnTo>
                      <a:pt x="362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69" name="Freeform 70"/>
              <p:cNvSpPr/>
              <p:nvPr/>
            </p:nvSpPr>
            <p:spPr bwMode="auto">
              <a:xfrm>
                <a:off x="3136" y="1774"/>
                <a:ext cx="1404" cy="9"/>
              </a:xfrm>
              <a:custGeom>
                <a:avLst/>
                <a:gdLst>
                  <a:gd name="T0" fmla="*/ 1387 w 1404"/>
                  <a:gd name="T1" fmla="*/ 9 h 9"/>
                  <a:gd name="T2" fmla="*/ 1404 w 1404"/>
                  <a:gd name="T3" fmla="*/ 0 h 9"/>
                  <a:gd name="T4" fmla="*/ 0 w 1404"/>
                  <a:gd name="T5" fmla="*/ 0 h 9"/>
                  <a:gd name="T6" fmla="*/ 16 w 1404"/>
                  <a:gd name="T7" fmla="*/ 9 h 9"/>
                  <a:gd name="T8" fmla="*/ 1387 w 140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4" h="9">
                    <a:moveTo>
                      <a:pt x="1387" y="9"/>
                    </a:moveTo>
                    <a:lnTo>
                      <a:pt x="1404" y="0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138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70" name="Freeform 71"/>
              <p:cNvSpPr/>
              <p:nvPr/>
            </p:nvSpPr>
            <p:spPr bwMode="auto">
              <a:xfrm>
                <a:off x="4343" y="1774"/>
                <a:ext cx="197" cy="430"/>
              </a:xfrm>
              <a:custGeom>
                <a:avLst/>
                <a:gdLst>
                  <a:gd name="T0" fmla="*/ 0 w 197"/>
                  <a:gd name="T1" fmla="*/ 418 h 430"/>
                  <a:gd name="T2" fmla="*/ 7 w 197"/>
                  <a:gd name="T3" fmla="*/ 430 h 430"/>
                  <a:gd name="T4" fmla="*/ 197 w 197"/>
                  <a:gd name="T5" fmla="*/ 0 h 430"/>
                  <a:gd name="T6" fmla="*/ 180 w 197"/>
                  <a:gd name="T7" fmla="*/ 9 h 430"/>
                  <a:gd name="T8" fmla="*/ 0 w 197"/>
                  <a:gd name="T9" fmla="*/ 418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430">
                    <a:moveTo>
                      <a:pt x="0" y="418"/>
                    </a:moveTo>
                    <a:lnTo>
                      <a:pt x="7" y="430"/>
                    </a:lnTo>
                    <a:lnTo>
                      <a:pt x="197" y="0"/>
                    </a:lnTo>
                    <a:lnTo>
                      <a:pt x="180" y="9"/>
                    </a:lnTo>
                    <a:lnTo>
                      <a:pt x="0" y="4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71" name="Freeform 72"/>
              <p:cNvSpPr/>
              <p:nvPr/>
            </p:nvSpPr>
            <p:spPr bwMode="auto">
              <a:xfrm>
                <a:off x="3326" y="2192"/>
                <a:ext cx="368" cy="12"/>
              </a:xfrm>
              <a:custGeom>
                <a:avLst/>
                <a:gdLst>
                  <a:gd name="T0" fmla="*/ 7 w 368"/>
                  <a:gd name="T1" fmla="*/ 0 h 12"/>
                  <a:gd name="T2" fmla="*/ 0 w 368"/>
                  <a:gd name="T3" fmla="*/ 12 h 12"/>
                  <a:gd name="T4" fmla="*/ 368 w 368"/>
                  <a:gd name="T5" fmla="*/ 12 h 12"/>
                  <a:gd name="T6" fmla="*/ 358 w 368"/>
                  <a:gd name="T7" fmla="*/ 0 h 12"/>
                  <a:gd name="T8" fmla="*/ 7 w 36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12">
                    <a:moveTo>
                      <a:pt x="7" y="0"/>
                    </a:moveTo>
                    <a:lnTo>
                      <a:pt x="0" y="12"/>
                    </a:lnTo>
                    <a:lnTo>
                      <a:pt x="368" y="12"/>
                    </a:lnTo>
                    <a:lnTo>
                      <a:pt x="358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1846781" y="3660201"/>
            <a:ext cx="552450" cy="552450"/>
            <a:chOff x="7715921" y="3596185"/>
            <a:chExt cx="736600" cy="736600"/>
          </a:xfrm>
        </p:grpSpPr>
        <p:grpSp>
          <p:nvGrpSpPr>
            <p:cNvPr id="173" name="组合 172"/>
            <p:cNvGrpSpPr/>
            <p:nvPr/>
          </p:nvGrpSpPr>
          <p:grpSpPr>
            <a:xfrm>
              <a:off x="7715921" y="3596185"/>
              <a:ext cx="736600" cy="736600"/>
              <a:chOff x="8286667" y="635396"/>
              <a:chExt cx="736600" cy="736600"/>
            </a:xfrm>
          </p:grpSpPr>
          <p:sp>
            <p:nvSpPr>
              <p:cNvPr id="174" name="椭圆 173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E87071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E87071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176" name="组合 175"/>
            <p:cNvGrpSpPr/>
            <p:nvPr/>
          </p:nvGrpSpPr>
          <p:grpSpPr>
            <a:xfrm>
              <a:off x="7948637" y="3804338"/>
              <a:ext cx="275408" cy="296010"/>
              <a:chOff x="8042594" y="2360613"/>
              <a:chExt cx="403225" cy="433388"/>
            </a:xfrm>
            <a:solidFill>
              <a:schemeClr val="bg1"/>
            </a:solidFill>
          </p:grpSpPr>
          <p:sp>
            <p:nvSpPr>
              <p:cNvPr id="177" name="Freeform 23"/>
              <p:cNvSpPr/>
              <p:nvPr/>
            </p:nvSpPr>
            <p:spPr bwMode="auto">
              <a:xfrm>
                <a:off x="8042594" y="2541588"/>
                <a:ext cx="223838" cy="252413"/>
              </a:xfrm>
              <a:custGeom>
                <a:avLst/>
                <a:gdLst>
                  <a:gd name="T0" fmla="*/ 106 w 128"/>
                  <a:gd name="T1" fmla="*/ 144 h 144"/>
                  <a:gd name="T2" fmla="*/ 12 w 128"/>
                  <a:gd name="T3" fmla="*/ 144 h 144"/>
                  <a:gd name="T4" fmla="*/ 12 w 128"/>
                  <a:gd name="T5" fmla="*/ 14 h 144"/>
                  <a:gd name="T6" fmla="*/ 0 w 128"/>
                  <a:gd name="T7" fmla="*/ 14 h 144"/>
                  <a:gd name="T8" fmla="*/ 0 w 128"/>
                  <a:gd name="T9" fmla="*/ 0 h 144"/>
                  <a:gd name="T10" fmla="*/ 128 w 128"/>
                  <a:gd name="T11" fmla="*/ 0 h 144"/>
                  <a:gd name="T12" fmla="*/ 128 w 128"/>
                  <a:gd name="T13" fmla="*/ 14 h 144"/>
                  <a:gd name="T14" fmla="*/ 106 w 128"/>
                  <a:gd name="T15" fmla="*/ 14 h 144"/>
                  <a:gd name="T16" fmla="*/ 106 w 128"/>
                  <a:gd name="T1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44">
                    <a:moveTo>
                      <a:pt x="106" y="144"/>
                    </a:moveTo>
                    <a:cubicBezTo>
                      <a:pt x="74" y="144"/>
                      <a:pt x="43" y="144"/>
                      <a:pt x="12" y="144"/>
                    </a:cubicBezTo>
                    <a:cubicBezTo>
                      <a:pt x="12" y="100"/>
                      <a:pt x="12" y="57"/>
                      <a:pt x="12" y="14"/>
                    </a:cubicBezTo>
                    <a:cubicBezTo>
                      <a:pt x="8" y="14"/>
                      <a:pt x="4" y="14"/>
                      <a:pt x="0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43" y="0"/>
                      <a:pt x="85" y="0"/>
                      <a:pt x="128" y="0"/>
                    </a:cubicBezTo>
                    <a:cubicBezTo>
                      <a:pt x="128" y="4"/>
                      <a:pt x="128" y="9"/>
                      <a:pt x="128" y="14"/>
                    </a:cubicBezTo>
                    <a:cubicBezTo>
                      <a:pt x="121" y="14"/>
                      <a:pt x="114" y="14"/>
                      <a:pt x="106" y="14"/>
                    </a:cubicBezTo>
                    <a:cubicBezTo>
                      <a:pt x="106" y="57"/>
                      <a:pt x="106" y="100"/>
                      <a:pt x="106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78" name="Freeform 24"/>
              <p:cNvSpPr/>
              <p:nvPr/>
            </p:nvSpPr>
            <p:spPr bwMode="auto">
              <a:xfrm>
                <a:off x="8190231" y="2424113"/>
                <a:ext cx="228600" cy="369888"/>
              </a:xfrm>
              <a:custGeom>
                <a:avLst/>
                <a:gdLst>
                  <a:gd name="T0" fmla="*/ 0 w 131"/>
                  <a:gd name="T1" fmla="*/ 19 h 211"/>
                  <a:gd name="T2" fmla="*/ 18 w 131"/>
                  <a:gd name="T3" fmla="*/ 0 h 211"/>
                  <a:gd name="T4" fmla="*/ 51 w 131"/>
                  <a:gd name="T5" fmla="*/ 30 h 211"/>
                  <a:gd name="T6" fmla="*/ 48 w 131"/>
                  <a:gd name="T7" fmla="*/ 33 h 211"/>
                  <a:gd name="T8" fmla="*/ 50 w 131"/>
                  <a:gd name="T9" fmla="*/ 36 h 211"/>
                  <a:gd name="T10" fmla="*/ 46 w 131"/>
                  <a:gd name="T11" fmla="*/ 39 h 211"/>
                  <a:gd name="T12" fmla="*/ 60 w 131"/>
                  <a:gd name="T13" fmla="*/ 41 h 211"/>
                  <a:gd name="T14" fmla="*/ 89 w 131"/>
                  <a:gd name="T15" fmla="*/ 35 h 211"/>
                  <a:gd name="T16" fmla="*/ 96 w 131"/>
                  <a:gd name="T17" fmla="*/ 26 h 211"/>
                  <a:gd name="T18" fmla="*/ 115 w 131"/>
                  <a:gd name="T19" fmla="*/ 15 h 211"/>
                  <a:gd name="T20" fmla="*/ 131 w 131"/>
                  <a:gd name="T21" fmla="*/ 30 h 211"/>
                  <a:gd name="T22" fmla="*/ 131 w 131"/>
                  <a:gd name="T23" fmla="*/ 33 h 211"/>
                  <a:gd name="T24" fmla="*/ 122 w 131"/>
                  <a:gd name="T25" fmla="*/ 109 h 211"/>
                  <a:gd name="T26" fmla="*/ 119 w 131"/>
                  <a:gd name="T27" fmla="*/ 122 h 211"/>
                  <a:gd name="T28" fmla="*/ 110 w 131"/>
                  <a:gd name="T29" fmla="*/ 132 h 211"/>
                  <a:gd name="T30" fmla="*/ 57 w 131"/>
                  <a:gd name="T31" fmla="*/ 140 h 211"/>
                  <a:gd name="T32" fmla="*/ 56 w 131"/>
                  <a:gd name="T33" fmla="*/ 140 h 211"/>
                  <a:gd name="T34" fmla="*/ 55 w 131"/>
                  <a:gd name="T35" fmla="*/ 140 h 211"/>
                  <a:gd name="T36" fmla="*/ 55 w 131"/>
                  <a:gd name="T37" fmla="*/ 145 h 211"/>
                  <a:gd name="T38" fmla="*/ 55 w 131"/>
                  <a:gd name="T39" fmla="*/ 195 h 211"/>
                  <a:gd name="T40" fmla="*/ 46 w 131"/>
                  <a:gd name="T41" fmla="*/ 209 h 211"/>
                  <a:gd name="T42" fmla="*/ 31 w 131"/>
                  <a:gd name="T43" fmla="*/ 200 h 211"/>
                  <a:gd name="T44" fmla="*/ 29 w 131"/>
                  <a:gd name="T45" fmla="*/ 170 h 211"/>
                  <a:gd name="T46" fmla="*/ 31 w 131"/>
                  <a:gd name="T47" fmla="*/ 138 h 211"/>
                  <a:gd name="T48" fmla="*/ 34 w 131"/>
                  <a:gd name="T49" fmla="*/ 130 h 211"/>
                  <a:gd name="T50" fmla="*/ 52 w 131"/>
                  <a:gd name="T51" fmla="*/ 116 h 211"/>
                  <a:gd name="T52" fmla="*/ 80 w 131"/>
                  <a:gd name="T53" fmla="*/ 111 h 211"/>
                  <a:gd name="T54" fmla="*/ 85 w 131"/>
                  <a:gd name="T55" fmla="*/ 107 h 211"/>
                  <a:gd name="T56" fmla="*/ 92 w 131"/>
                  <a:gd name="T57" fmla="*/ 62 h 211"/>
                  <a:gd name="T58" fmla="*/ 92 w 131"/>
                  <a:gd name="T59" fmla="*/ 60 h 211"/>
                  <a:gd name="T60" fmla="*/ 82 w 131"/>
                  <a:gd name="T61" fmla="*/ 63 h 211"/>
                  <a:gd name="T62" fmla="*/ 53 w 131"/>
                  <a:gd name="T63" fmla="*/ 63 h 211"/>
                  <a:gd name="T64" fmla="*/ 36 w 131"/>
                  <a:gd name="T65" fmla="*/ 60 h 211"/>
                  <a:gd name="T66" fmla="*/ 27 w 131"/>
                  <a:gd name="T67" fmla="*/ 46 h 211"/>
                  <a:gd name="T68" fmla="*/ 26 w 131"/>
                  <a:gd name="T69" fmla="*/ 43 h 211"/>
                  <a:gd name="T70" fmla="*/ 2 w 131"/>
                  <a:gd name="T71" fmla="*/ 21 h 211"/>
                  <a:gd name="T72" fmla="*/ 0 w 131"/>
                  <a:gd name="T73" fmla="*/ 1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211">
                    <a:moveTo>
                      <a:pt x="0" y="19"/>
                    </a:moveTo>
                    <a:cubicBezTo>
                      <a:pt x="6" y="12"/>
                      <a:pt x="12" y="6"/>
                      <a:pt x="18" y="0"/>
                    </a:cubicBezTo>
                    <a:cubicBezTo>
                      <a:pt x="29" y="10"/>
                      <a:pt x="40" y="20"/>
                      <a:pt x="51" y="30"/>
                    </a:cubicBezTo>
                    <a:cubicBezTo>
                      <a:pt x="50" y="31"/>
                      <a:pt x="49" y="32"/>
                      <a:pt x="48" y="33"/>
                    </a:cubicBezTo>
                    <a:cubicBezTo>
                      <a:pt x="49" y="34"/>
                      <a:pt x="49" y="35"/>
                      <a:pt x="50" y="36"/>
                    </a:cubicBezTo>
                    <a:cubicBezTo>
                      <a:pt x="49" y="37"/>
                      <a:pt x="48" y="37"/>
                      <a:pt x="46" y="39"/>
                    </a:cubicBezTo>
                    <a:cubicBezTo>
                      <a:pt x="51" y="39"/>
                      <a:pt x="55" y="40"/>
                      <a:pt x="60" y="41"/>
                    </a:cubicBezTo>
                    <a:cubicBezTo>
                      <a:pt x="70" y="42"/>
                      <a:pt x="80" y="41"/>
                      <a:pt x="89" y="35"/>
                    </a:cubicBezTo>
                    <a:cubicBezTo>
                      <a:pt x="92" y="32"/>
                      <a:pt x="95" y="30"/>
                      <a:pt x="96" y="26"/>
                    </a:cubicBezTo>
                    <a:cubicBezTo>
                      <a:pt x="100" y="18"/>
                      <a:pt x="107" y="15"/>
                      <a:pt x="115" y="15"/>
                    </a:cubicBezTo>
                    <a:cubicBezTo>
                      <a:pt x="122" y="16"/>
                      <a:pt x="129" y="23"/>
                      <a:pt x="131" y="30"/>
                    </a:cubicBezTo>
                    <a:cubicBezTo>
                      <a:pt x="131" y="31"/>
                      <a:pt x="131" y="32"/>
                      <a:pt x="131" y="33"/>
                    </a:cubicBezTo>
                    <a:cubicBezTo>
                      <a:pt x="129" y="59"/>
                      <a:pt x="128" y="84"/>
                      <a:pt x="122" y="109"/>
                    </a:cubicBezTo>
                    <a:cubicBezTo>
                      <a:pt x="121" y="114"/>
                      <a:pt x="120" y="118"/>
                      <a:pt x="119" y="122"/>
                    </a:cubicBezTo>
                    <a:cubicBezTo>
                      <a:pt x="118" y="127"/>
                      <a:pt x="114" y="130"/>
                      <a:pt x="110" y="132"/>
                    </a:cubicBezTo>
                    <a:cubicBezTo>
                      <a:pt x="93" y="140"/>
                      <a:pt x="75" y="142"/>
                      <a:pt x="57" y="140"/>
                    </a:cubicBezTo>
                    <a:cubicBezTo>
                      <a:pt x="57" y="140"/>
                      <a:pt x="56" y="140"/>
                      <a:pt x="56" y="140"/>
                    </a:cubicBezTo>
                    <a:cubicBezTo>
                      <a:pt x="56" y="140"/>
                      <a:pt x="56" y="140"/>
                      <a:pt x="55" y="140"/>
                    </a:cubicBezTo>
                    <a:cubicBezTo>
                      <a:pt x="55" y="142"/>
                      <a:pt x="55" y="144"/>
                      <a:pt x="55" y="145"/>
                    </a:cubicBezTo>
                    <a:cubicBezTo>
                      <a:pt x="53" y="162"/>
                      <a:pt x="53" y="178"/>
                      <a:pt x="55" y="195"/>
                    </a:cubicBezTo>
                    <a:cubicBezTo>
                      <a:pt x="56" y="202"/>
                      <a:pt x="52" y="208"/>
                      <a:pt x="46" y="209"/>
                    </a:cubicBezTo>
                    <a:cubicBezTo>
                      <a:pt x="39" y="211"/>
                      <a:pt x="32" y="207"/>
                      <a:pt x="31" y="200"/>
                    </a:cubicBezTo>
                    <a:cubicBezTo>
                      <a:pt x="30" y="190"/>
                      <a:pt x="29" y="180"/>
                      <a:pt x="29" y="170"/>
                    </a:cubicBezTo>
                    <a:cubicBezTo>
                      <a:pt x="28" y="159"/>
                      <a:pt x="29" y="148"/>
                      <a:pt x="31" y="138"/>
                    </a:cubicBezTo>
                    <a:cubicBezTo>
                      <a:pt x="32" y="135"/>
                      <a:pt x="33" y="133"/>
                      <a:pt x="34" y="130"/>
                    </a:cubicBezTo>
                    <a:cubicBezTo>
                      <a:pt x="37" y="122"/>
                      <a:pt x="44" y="118"/>
                      <a:pt x="52" y="116"/>
                    </a:cubicBezTo>
                    <a:cubicBezTo>
                      <a:pt x="61" y="113"/>
                      <a:pt x="71" y="112"/>
                      <a:pt x="80" y="111"/>
                    </a:cubicBezTo>
                    <a:cubicBezTo>
                      <a:pt x="84" y="111"/>
                      <a:pt x="84" y="111"/>
                      <a:pt x="85" y="107"/>
                    </a:cubicBezTo>
                    <a:cubicBezTo>
                      <a:pt x="88" y="92"/>
                      <a:pt x="90" y="77"/>
                      <a:pt x="92" y="62"/>
                    </a:cubicBezTo>
                    <a:cubicBezTo>
                      <a:pt x="92" y="61"/>
                      <a:pt x="92" y="61"/>
                      <a:pt x="92" y="60"/>
                    </a:cubicBezTo>
                    <a:cubicBezTo>
                      <a:pt x="88" y="61"/>
                      <a:pt x="85" y="62"/>
                      <a:pt x="82" y="63"/>
                    </a:cubicBezTo>
                    <a:cubicBezTo>
                      <a:pt x="72" y="65"/>
                      <a:pt x="63" y="65"/>
                      <a:pt x="53" y="63"/>
                    </a:cubicBezTo>
                    <a:cubicBezTo>
                      <a:pt x="47" y="63"/>
                      <a:pt x="42" y="62"/>
                      <a:pt x="36" y="60"/>
                    </a:cubicBezTo>
                    <a:cubicBezTo>
                      <a:pt x="28" y="59"/>
                      <a:pt x="25" y="54"/>
                      <a:pt x="27" y="46"/>
                    </a:cubicBezTo>
                    <a:cubicBezTo>
                      <a:pt x="27" y="45"/>
                      <a:pt x="27" y="44"/>
                      <a:pt x="26" y="43"/>
                    </a:cubicBezTo>
                    <a:cubicBezTo>
                      <a:pt x="18" y="36"/>
                      <a:pt x="10" y="28"/>
                      <a:pt x="2" y="21"/>
                    </a:cubicBezTo>
                    <a:cubicBezTo>
                      <a:pt x="1" y="20"/>
                      <a:pt x="1" y="2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79" name="Freeform 25"/>
              <p:cNvSpPr/>
              <p:nvPr/>
            </p:nvSpPr>
            <p:spPr bwMode="auto">
              <a:xfrm>
                <a:off x="8293419" y="2566988"/>
                <a:ext cx="152400" cy="219075"/>
              </a:xfrm>
              <a:custGeom>
                <a:avLst/>
                <a:gdLst>
                  <a:gd name="T0" fmla="*/ 39 w 87"/>
                  <a:gd name="T1" fmla="*/ 108 h 125"/>
                  <a:gd name="T2" fmla="*/ 48 w 87"/>
                  <a:gd name="T3" fmla="*/ 111 h 125"/>
                  <a:gd name="T4" fmla="*/ 52 w 87"/>
                  <a:gd name="T5" fmla="*/ 118 h 125"/>
                  <a:gd name="T6" fmla="*/ 50 w 87"/>
                  <a:gd name="T7" fmla="*/ 119 h 125"/>
                  <a:gd name="T8" fmla="*/ 46 w 87"/>
                  <a:gd name="T9" fmla="*/ 118 h 125"/>
                  <a:gd name="T10" fmla="*/ 45 w 87"/>
                  <a:gd name="T11" fmla="*/ 118 h 125"/>
                  <a:gd name="T12" fmla="*/ 44 w 87"/>
                  <a:gd name="T13" fmla="*/ 125 h 125"/>
                  <a:gd name="T14" fmla="*/ 34 w 87"/>
                  <a:gd name="T15" fmla="*/ 114 h 125"/>
                  <a:gd name="T16" fmla="*/ 20 w 87"/>
                  <a:gd name="T17" fmla="*/ 125 h 125"/>
                  <a:gd name="T18" fmla="*/ 22 w 87"/>
                  <a:gd name="T19" fmla="*/ 115 h 125"/>
                  <a:gd name="T20" fmla="*/ 31 w 87"/>
                  <a:gd name="T21" fmla="*/ 109 h 125"/>
                  <a:gd name="T22" fmla="*/ 33 w 87"/>
                  <a:gd name="T23" fmla="*/ 107 h 125"/>
                  <a:gd name="T24" fmla="*/ 33 w 87"/>
                  <a:gd name="T25" fmla="*/ 81 h 125"/>
                  <a:gd name="T26" fmla="*/ 33 w 87"/>
                  <a:gd name="T27" fmla="*/ 80 h 125"/>
                  <a:gd name="T28" fmla="*/ 27 w 87"/>
                  <a:gd name="T29" fmla="*/ 81 h 125"/>
                  <a:gd name="T30" fmla="*/ 7 w 87"/>
                  <a:gd name="T31" fmla="*/ 81 h 125"/>
                  <a:gd name="T32" fmla="*/ 1 w 87"/>
                  <a:gd name="T33" fmla="*/ 73 h 125"/>
                  <a:gd name="T34" fmla="*/ 12 w 87"/>
                  <a:gd name="T35" fmla="*/ 65 h 125"/>
                  <a:gd name="T36" fmla="*/ 43 w 87"/>
                  <a:gd name="T37" fmla="*/ 62 h 125"/>
                  <a:gd name="T38" fmla="*/ 70 w 87"/>
                  <a:gd name="T39" fmla="*/ 31 h 125"/>
                  <a:gd name="T40" fmla="*/ 73 w 87"/>
                  <a:gd name="T41" fmla="*/ 11 h 125"/>
                  <a:gd name="T42" fmla="*/ 81 w 87"/>
                  <a:gd name="T43" fmla="*/ 1 h 125"/>
                  <a:gd name="T44" fmla="*/ 87 w 87"/>
                  <a:gd name="T45" fmla="*/ 5 h 125"/>
                  <a:gd name="T46" fmla="*/ 86 w 87"/>
                  <a:gd name="T47" fmla="*/ 23 h 125"/>
                  <a:gd name="T48" fmla="*/ 72 w 87"/>
                  <a:gd name="T49" fmla="*/ 58 h 125"/>
                  <a:gd name="T50" fmla="*/ 52 w 87"/>
                  <a:gd name="T51" fmla="*/ 73 h 125"/>
                  <a:gd name="T52" fmla="*/ 41 w 87"/>
                  <a:gd name="T53" fmla="*/ 77 h 125"/>
                  <a:gd name="T54" fmla="*/ 39 w 87"/>
                  <a:gd name="T55" fmla="*/ 79 h 125"/>
                  <a:gd name="T56" fmla="*/ 39 w 87"/>
                  <a:gd name="T57" fmla="*/ 10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125">
                    <a:moveTo>
                      <a:pt x="39" y="108"/>
                    </a:moveTo>
                    <a:cubicBezTo>
                      <a:pt x="43" y="109"/>
                      <a:pt x="46" y="110"/>
                      <a:pt x="48" y="111"/>
                    </a:cubicBezTo>
                    <a:cubicBezTo>
                      <a:pt x="52" y="112"/>
                      <a:pt x="53" y="115"/>
                      <a:pt x="52" y="118"/>
                    </a:cubicBezTo>
                    <a:cubicBezTo>
                      <a:pt x="52" y="120"/>
                      <a:pt x="51" y="120"/>
                      <a:pt x="50" y="119"/>
                    </a:cubicBezTo>
                    <a:cubicBezTo>
                      <a:pt x="48" y="119"/>
                      <a:pt x="47" y="119"/>
                      <a:pt x="46" y="118"/>
                    </a:cubicBezTo>
                    <a:cubicBezTo>
                      <a:pt x="46" y="118"/>
                      <a:pt x="45" y="118"/>
                      <a:pt x="45" y="118"/>
                    </a:cubicBezTo>
                    <a:cubicBezTo>
                      <a:pt x="45" y="120"/>
                      <a:pt x="44" y="123"/>
                      <a:pt x="44" y="125"/>
                    </a:cubicBezTo>
                    <a:cubicBezTo>
                      <a:pt x="38" y="122"/>
                      <a:pt x="36" y="120"/>
                      <a:pt x="34" y="114"/>
                    </a:cubicBezTo>
                    <a:cubicBezTo>
                      <a:pt x="30" y="119"/>
                      <a:pt x="26" y="123"/>
                      <a:pt x="20" y="125"/>
                    </a:cubicBezTo>
                    <a:cubicBezTo>
                      <a:pt x="18" y="122"/>
                      <a:pt x="19" y="117"/>
                      <a:pt x="22" y="115"/>
                    </a:cubicBezTo>
                    <a:cubicBezTo>
                      <a:pt x="25" y="113"/>
                      <a:pt x="28" y="111"/>
                      <a:pt x="31" y="109"/>
                    </a:cubicBezTo>
                    <a:cubicBezTo>
                      <a:pt x="32" y="109"/>
                      <a:pt x="33" y="108"/>
                      <a:pt x="33" y="107"/>
                    </a:cubicBezTo>
                    <a:cubicBezTo>
                      <a:pt x="33" y="99"/>
                      <a:pt x="33" y="90"/>
                      <a:pt x="33" y="81"/>
                    </a:cubicBezTo>
                    <a:cubicBezTo>
                      <a:pt x="33" y="81"/>
                      <a:pt x="33" y="81"/>
                      <a:pt x="33" y="80"/>
                    </a:cubicBezTo>
                    <a:cubicBezTo>
                      <a:pt x="31" y="81"/>
                      <a:pt x="29" y="81"/>
                      <a:pt x="27" y="81"/>
                    </a:cubicBezTo>
                    <a:cubicBezTo>
                      <a:pt x="20" y="81"/>
                      <a:pt x="13" y="81"/>
                      <a:pt x="7" y="81"/>
                    </a:cubicBezTo>
                    <a:cubicBezTo>
                      <a:pt x="2" y="81"/>
                      <a:pt x="0" y="78"/>
                      <a:pt x="1" y="73"/>
                    </a:cubicBezTo>
                    <a:cubicBezTo>
                      <a:pt x="3" y="68"/>
                      <a:pt x="7" y="65"/>
                      <a:pt x="12" y="65"/>
                    </a:cubicBezTo>
                    <a:cubicBezTo>
                      <a:pt x="23" y="66"/>
                      <a:pt x="33" y="65"/>
                      <a:pt x="43" y="62"/>
                    </a:cubicBezTo>
                    <a:cubicBezTo>
                      <a:pt x="58" y="57"/>
                      <a:pt x="67" y="46"/>
                      <a:pt x="70" y="31"/>
                    </a:cubicBezTo>
                    <a:cubicBezTo>
                      <a:pt x="72" y="24"/>
                      <a:pt x="72" y="18"/>
                      <a:pt x="73" y="11"/>
                    </a:cubicBezTo>
                    <a:cubicBezTo>
                      <a:pt x="73" y="6"/>
                      <a:pt x="76" y="2"/>
                      <a:pt x="81" y="1"/>
                    </a:cubicBezTo>
                    <a:cubicBezTo>
                      <a:pt x="84" y="0"/>
                      <a:pt x="87" y="2"/>
                      <a:pt x="87" y="5"/>
                    </a:cubicBezTo>
                    <a:cubicBezTo>
                      <a:pt x="87" y="11"/>
                      <a:pt x="87" y="17"/>
                      <a:pt x="86" y="23"/>
                    </a:cubicBezTo>
                    <a:cubicBezTo>
                      <a:pt x="84" y="36"/>
                      <a:pt x="80" y="48"/>
                      <a:pt x="72" y="58"/>
                    </a:cubicBezTo>
                    <a:cubicBezTo>
                      <a:pt x="66" y="64"/>
                      <a:pt x="59" y="69"/>
                      <a:pt x="52" y="73"/>
                    </a:cubicBezTo>
                    <a:cubicBezTo>
                      <a:pt x="48" y="74"/>
                      <a:pt x="45" y="76"/>
                      <a:pt x="41" y="77"/>
                    </a:cubicBezTo>
                    <a:cubicBezTo>
                      <a:pt x="40" y="78"/>
                      <a:pt x="39" y="79"/>
                      <a:pt x="39" y="79"/>
                    </a:cubicBezTo>
                    <a:cubicBezTo>
                      <a:pt x="39" y="89"/>
                      <a:pt x="39" y="99"/>
                      <a:pt x="39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80" name="Freeform 26"/>
              <p:cNvSpPr/>
              <p:nvPr/>
            </p:nvSpPr>
            <p:spPr bwMode="auto">
              <a:xfrm>
                <a:off x="8328344" y="2360613"/>
                <a:ext cx="74613" cy="76200"/>
              </a:xfrm>
              <a:custGeom>
                <a:avLst/>
                <a:gdLst>
                  <a:gd name="T0" fmla="*/ 22 w 43"/>
                  <a:gd name="T1" fmla="*/ 1 h 43"/>
                  <a:gd name="T2" fmla="*/ 43 w 43"/>
                  <a:gd name="T3" fmla="*/ 22 h 43"/>
                  <a:gd name="T4" fmla="*/ 22 w 43"/>
                  <a:gd name="T5" fmla="*/ 43 h 43"/>
                  <a:gd name="T6" fmla="*/ 1 w 43"/>
                  <a:gd name="T7" fmla="*/ 21 h 43"/>
                  <a:gd name="T8" fmla="*/ 22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2" y="1"/>
                    </a:moveTo>
                    <a:cubicBezTo>
                      <a:pt x="34" y="1"/>
                      <a:pt x="43" y="10"/>
                      <a:pt x="43" y="22"/>
                    </a:cubicBezTo>
                    <a:cubicBezTo>
                      <a:pt x="42" y="34"/>
                      <a:pt x="33" y="43"/>
                      <a:pt x="22" y="43"/>
                    </a:cubicBezTo>
                    <a:cubicBezTo>
                      <a:pt x="10" y="42"/>
                      <a:pt x="0" y="33"/>
                      <a:pt x="1" y="21"/>
                    </a:cubicBezTo>
                    <a:cubicBezTo>
                      <a:pt x="1" y="10"/>
                      <a:pt x="11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sp>
        <p:nvSpPr>
          <p:cNvPr id="181" name="文本框 180"/>
          <p:cNvSpPr txBox="1"/>
          <p:nvPr/>
        </p:nvSpPr>
        <p:spPr>
          <a:xfrm>
            <a:off x="2852420" y="5625465"/>
            <a:ext cx="675386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ym typeface="+mn-ea"/>
            </a:endParaRPr>
          </a:p>
          <a:p>
            <a:r>
              <a:rPr lang="zh-CN" sz="2000"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崇尚</a:t>
            </a:r>
            <a:r>
              <a:rPr lang="zh-CN" sz="2000" b="1">
                <a:solidFill>
                  <a:srgbClr val="4077A5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创新精神</a:t>
            </a:r>
            <a:endParaRPr lang="zh-CN" sz="2000" b="1">
              <a:solidFill>
                <a:srgbClr val="4077A5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grpSp>
        <p:nvGrpSpPr>
          <p:cNvPr id="182" name="组合 181"/>
          <p:cNvGrpSpPr/>
          <p:nvPr/>
        </p:nvGrpSpPr>
        <p:grpSpPr>
          <a:xfrm>
            <a:off x="1846781" y="5757606"/>
            <a:ext cx="552450" cy="552450"/>
            <a:chOff x="7715921" y="3596185"/>
            <a:chExt cx="736600" cy="736600"/>
          </a:xfrm>
        </p:grpSpPr>
        <p:grpSp>
          <p:nvGrpSpPr>
            <p:cNvPr id="183" name="组合 182"/>
            <p:cNvGrpSpPr/>
            <p:nvPr/>
          </p:nvGrpSpPr>
          <p:grpSpPr>
            <a:xfrm>
              <a:off x="7715921" y="3596185"/>
              <a:ext cx="736600" cy="736600"/>
              <a:chOff x="8286667" y="635396"/>
              <a:chExt cx="736600" cy="736600"/>
            </a:xfrm>
          </p:grpSpPr>
          <p:sp>
            <p:nvSpPr>
              <p:cNvPr id="184" name="椭圆 183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solidFill>
                  <a:srgbClr val="385723"/>
                </a:soli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385723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  <p:grpSp>
          <p:nvGrpSpPr>
            <p:cNvPr id="186" name="组合 185"/>
            <p:cNvGrpSpPr/>
            <p:nvPr/>
          </p:nvGrpSpPr>
          <p:grpSpPr>
            <a:xfrm>
              <a:off x="7948637" y="3804338"/>
              <a:ext cx="275408" cy="296010"/>
              <a:chOff x="8042594" y="2360613"/>
              <a:chExt cx="403225" cy="433388"/>
            </a:xfrm>
            <a:solidFill>
              <a:schemeClr val="bg1"/>
            </a:solidFill>
          </p:grpSpPr>
          <p:sp>
            <p:nvSpPr>
              <p:cNvPr id="187" name="Freeform 23"/>
              <p:cNvSpPr/>
              <p:nvPr/>
            </p:nvSpPr>
            <p:spPr bwMode="auto">
              <a:xfrm>
                <a:off x="8042594" y="2541588"/>
                <a:ext cx="223838" cy="252413"/>
              </a:xfrm>
              <a:custGeom>
                <a:avLst/>
                <a:gdLst>
                  <a:gd name="T0" fmla="*/ 106 w 128"/>
                  <a:gd name="T1" fmla="*/ 144 h 144"/>
                  <a:gd name="T2" fmla="*/ 12 w 128"/>
                  <a:gd name="T3" fmla="*/ 144 h 144"/>
                  <a:gd name="T4" fmla="*/ 12 w 128"/>
                  <a:gd name="T5" fmla="*/ 14 h 144"/>
                  <a:gd name="T6" fmla="*/ 0 w 128"/>
                  <a:gd name="T7" fmla="*/ 14 h 144"/>
                  <a:gd name="T8" fmla="*/ 0 w 128"/>
                  <a:gd name="T9" fmla="*/ 0 h 144"/>
                  <a:gd name="T10" fmla="*/ 128 w 128"/>
                  <a:gd name="T11" fmla="*/ 0 h 144"/>
                  <a:gd name="T12" fmla="*/ 128 w 128"/>
                  <a:gd name="T13" fmla="*/ 14 h 144"/>
                  <a:gd name="T14" fmla="*/ 106 w 128"/>
                  <a:gd name="T15" fmla="*/ 14 h 144"/>
                  <a:gd name="T16" fmla="*/ 106 w 128"/>
                  <a:gd name="T1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44">
                    <a:moveTo>
                      <a:pt x="106" y="144"/>
                    </a:moveTo>
                    <a:cubicBezTo>
                      <a:pt x="74" y="144"/>
                      <a:pt x="43" y="144"/>
                      <a:pt x="12" y="144"/>
                    </a:cubicBezTo>
                    <a:cubicBezTo>
                      <a:pt x="12" y="100"/>
                      <a:pt x="12" y="57"/>
                      <a:pt x="12" y="14"/>
                    </a:cubicBezTo>
                    <a:cubicBezTo>
                      <a:pt x="8" y="14"/>
                      <a:pt x="4" y="14"/>
                      <a:pt x="0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43" y="0"/>
                      <a:pt x="85" y="0"/>
                      <a:pt x="128" y="0"/>
                    </a:cubicBezTo>
                    <a:cubicBezTo>
                      <a:pt x="128" y="4"/>
                      <a:pt x="128" y="9"/>
                      <a:pt x="128" y="14"/>
                    </a:cubicBezTo>
                    <a:cubicBezTo>
                      <a:pt x="121" y="14"/>
                      <a:pt x="114" y="14"/>
                      <a:pt x="106" y="14"/>
                    </a:cubicBezTo>
                    <a:cubicBezTo>
                      <a:pt x="106" y="57"/>
                      <a:pt x="106" y="100"/>
                      <a:pt x="106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88" name="Freeform 24"/>
              <p:cNvSpPr/>
              <p:nvPr/>
            </p:nvSpPr>
            <p:spPr bwMode="auto">
              <a:xfrm>
                <a:off x="8190231" y="2424113"/>
                <a:ext cx="228600" cy="369888"/>
              </a:xfrm>
              <a:custGeom>
                <a:avLst/>
                <a:gdLst>
                  <a:gd name="T0" fmla="*/ 0 w 131"/>
                  <a:gd name="T1" fmla="*/ 19 h 211"/>
                  <a:gd name="T2" fmla="*/ 18 w 131"/>
                  <a:gd name="T3" fmla="*/ 0 h 211"/>
                  <a:gd name="T4" fmla="*/ 51 w 131"/>
                  <a:gd name="T5" fmla="*/ 30 h 211"/>
                  <a:gd name="T6" fmla="*/ 48 w 131"/>
                  <a:gd name="T7" fmla="*/ 33 h 211"/>
                  <a:gd name="T8" fmla="*/ 50 w 131"/>
                  <a:gd name="T9" fmla="*/ 36 h 211"/>
                  <a:gd name="T10" fmla="*/ 46 w 131"/>
                  <a:gd name="T11" fmla="*/ 39 h 211"/>
                  <a:gd name="T12" fmla="*/ 60 w 131"/>
                  <a:gd name="T13" fmla="*/ 41 h 211"/>
                  <a:gd name="T14" fmla="*/ 89 w 131"/>
                  <a:gd name="T15" fmla="*/ 35 h 211"/>
                  <a:gd name="T16" fmla="*/ 96 w 131"/>
                  <a:gd name="T17" fmla="*/ 26 h 211"/>
                  <a:gd name="T18" fmla="*/ 115 w 131"/>
                  <a:gd name="T19" fmla="*/ 15 h 211"/>
                  <a:gd name="T20" fmla="*/ 131 w 131"/>
                  <a:gd name="T21" fmla="*/ 30 h 211"/>
                  <a:gd name="T22" fmla="*/ 131 w 131"/>
                  <a:gd name="T23" fmla="*/ 33 h 211"/>
                  <a:gd name="T24" fmla="*/ 122 w 131"/>
                  <a:gd name="T25" fmla="*/ 109 h 211"/>
                  <a:gd name="T26" fmla="*/ 119 w 131"/>
                  <a:gd name="T27" fmla="*/ 122 h 211"/>
                  <a:gd name="T28" fmla="*/ 110 w 131"/>
                  <a:gd name="T29" fmla="*/ 132 h 211"/>
                  <a:gd name="T30" fmla="*/ 57 w 131"/>
                  <a:gd name="T31" fmla="*/ 140 h 211"/>
                  <a:gd name="T32" fmla="*/ 56 w 131"/>
                  <a:gd name="T33" fmla="*/ 140 h 211"/>
                  <a:gd name="T34" fmla="*/ 55 w 131"/>
                  <a:gd name="T35" fmla="*/ 140 h 211"/>
                  <a:gd name="T36" fmla="*/ 55 w 131"/>
                  <a:gd name="T37" fmla="*/ 145 h 211"/>
                  <a:gd name="T38" fmla="*/ 55 w 131"/>
                  <a:gd name="T39" fmla="*/ 195 h 211"/>
                  <a:gd name="T40" fmla="*/ 46 w 131"/>
                  <a:gd name="T41" fmla="*/ 209 h 211"/>
                  <a:gd name="T42" fmla="*/ 31 w 131"/>
                  <a:gd name="T43" fmla="*/ 200 h 211"/>
                  <a:gd name="T44" fmla="*/ 29 w 131"/>
                  <a:gd name="T45" fmla="*/ 170 h 211"/>
                  <a:gd name="T46" fmla="*/ 31 w 131"/>
                  <a:gd name="T47" fmla="*/ 138 h 211"/>
                  <a:gd name="T48" fmla="*/ 34 w 131"/>
                  <a:gd name="T49" fmla="*/ 130 h 211"/>
                  <a:gd name="T50" fmla="*/ 52 w 131"/>
                  <a:gd name="T51" fmla="*/ 116 h 211"/>
                  <a:gd name="T52" fmla="*/ 80 w 131"/>
                  <a:gd name="T53" fmla="*/ 111 h 211"/>
                  <a:gd name="T54" fmla="*/ 85 w 131"/>
                  <a:gd name="T55" fmla="*/ 107 h 211"/>
                  <a:gd name="T56" fmla="*/ 92 w 131"/>
                  <a:gd name="T57" fmla="*/ 62 h 211"/>
                  <a:gd name="T58" fmla="*/ 92 w 131"/>
                  <a:gd name="T59" fmla="*/ 60 h 211"/>
                  <a:gd name="T60" fmla="*/ 82 w 131"/>
                  <a:gd name="T61" fmla="*/ 63 h 211"/>
                  <a:gd name="T62" fmla="*/ 53 w 131"/>
                  <a:gd name="T63" fmla="*/ 63 h 211"/>
                  <a:gd name="T64" fmla="*/ 36 w 131"/>
                  <a:gd name="T65" fmla="*/ 60 h 211"/>
                  <a:gd name="T66" fmla="*/ 27 w 131"/>
                  <a:gd name="T67" fmla="*/ 46 h 211"/>
                  <a:gd name="T68" fmla="*/ 26 w 131"/>
                  <a:gd name="T69" fmla="*/ 43 h 211"/>
                  <a:gd name="T70" fmla="*/ 2 w 131"/>
                  <a:gd name="T71" fmla="*/ 21 h 211"/>
                  <a:gd name="T72" fmla="*/ 0 w 131"/>
                  <a:gd name="T73" fmla="*/ 1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211">
                    <a:moveTo>
                      <a:pt x="0" y="19"/>
                    </a:moveTo>
                    <a:cubicBezTo>
                      <a:pt x="6" y="12"/>
                      <a:pt x="12" y="6"/>
                      <a:pt x="18" y="0"/>
                    </a:cubicBezTo>
                    <a:cubicBezTo>
                      <a:pt x="29" y="10"/>
                      <a:pt x="40" y="20"/>
                      <a:pt x="51" y="30"/>
                    </a:cubicBezTo>
                    <a:cubicBezTo>
                      <a:pt x="50" y="31"/>
                      <a:pt x="49" y="32"/>
                      <a:pt x="48" y="33"/>
                    </a:cubicBezTo>
                    <a:cubicBezTo>
                      <a:pt x="49" y="34"/>
                      <a:pt x="49" y="35"/>
                      <a:pt x="50" y="36"/>
                    </a:cubicBezTo>
                    <a:cubicBezTo>
                      <a:pt x="49" y="37"/>
                      <a:pt x="48" y="37"/>
                      <a:pt x="46" y="39"/>
                    </a:cubicBezTo>
                    <a:cubicBezTo>
                      <a:pt x="51" y="39"/>
                      <a:pt x="55" y="40"/>
                      <a:pt x="60" y="41"/>
                    </a:cubicBezTo>
                    <a:cubicBezTo>
                      <a:pt x="70" y="42"/>
                      <a:pt x="80" y="41"/>
                      <a:pt x="89" y="35"/>
                    </a:cubicBezTo>
                    <a:cubicBezTo>
                      <a:pt x="92" y="32"/>
                      <a:pt x="95" y="30"/>
                      <a:pt x="96" y="26"/>
                    </a:cubicBezTo>
                    <a:cubicBezTo>
                      <a:pt x="100" y="18"/>
                      <a:pt x="107" y="15"/>
                      <a:pt x="115" y="15"/>
                    </a:cubicBezTo>
                    <a:cubicBezTo>
                      <a:pt x="122" y="16"/>
                      <a:pt x="129" y="23"/>
                      <a:pt x="131" y="30"/>
                    </a:cubicBezTo>
                    <a:cubicBezTo>
                      <a:pt x="131" y="31"/>
                      <a:pt x="131" y="32"/>
                      <a:pt x="131" y="33"/>
                    </a:cubicBezTo>
                    <a:cubicBezTo>
                      <a:pt x="129" y="59"/>
                      <a:pt x="128" y="84"/>
                      <a:pt x="122" y="109"/>
                    </a:cubicBezTo>
                    <a:cubicBezTo>
                      <a:pt x="121" y="114"/>
                      <a:pt x="120" y="118"/>
                      <a:pt x="119" y="122"/>
                    </a:cubicBezTo>
                    <a:cubicBezTo>
                      <a:pt x="118" y="127"/>
                      <a:pt x="114" y="130"/>
                      <a:pt x="110" y="132"/>
                    </a:cubicBezTo>
                    <a:cubicBezTo>
                      <a:pt x="93" y="140"/>
                      <a:pt x="75" y="142"/>
                      <a:pt x="57" y="140"/>
                    </a:cubicBezTo>
                    <a:cubicBezTo>
                      <a:pt x="57" y="140"/>
                      <a:pt x="56" y="140"/>
                      <a:pt x="56" y="140"/>
                    </a:cubicBezTo>
                    <a:cubicBezTo>
                      <a:pt x="56" y="140"/>
                      <a:pt x="56" y="140"/>
                      <a:pt x="55" y="140"/>
                    </a:cubicBezTo>
                    <a:cubicBezTo>
                      <a:pt x="55" y="142"/>
                      <a:pt x="55" y="144"/>
                      <a:pt x="55" y="145"/>
                    </a:cubicBezTo>
                    <a:cubicBezTo>
                      <a:pt x="53" y="162"/>
                      <a:pt x="53" y="178"/>
                      <a:pt x="55" y="195"/>
                    </a:cubicBezTo>
                    <a:cubicBezTo>
                      <a:pt x="56" y="202"/>
                      <a:pt x="52" y="208"/>
                      <a:pt x="46" y="209"/>
                    </a:cubicBezTo>
                    <a:cubicBezTo>
                      <a:pt x="39" y="211"/>
                      <a:pt x="32" y="207"/>
                      <a:pt x="31" y="200"/>
                    </a:cubicBezTo>
                    <a:cubicBezTo>
                      <a:pt x="30" y="190"/>
                      <a:pt x="29" y="180"/>
                      <a:pt x="29" y="170"/>
                    </a:cubicBezTo>
                    <a:cubicBezTo>
                      <a:pt x="28" y="159"/>
                      <a:pt x="29" y="148"/>
                      <a:pt x="31" y="138"/>
                    </a:cubicBezTo>
                    <a:cubicBezTo>
                      <a:pt x="32" y="135"/>
                      <a:pt x="33" y="133"/>
                      <a:pt x="34" y="130"/>
                    </a:cubicBezTo>
                    <a:cubicBezTo>
                      <a:pt x="37" y="122"/>
                      <a:pt x="44" y="118"/>
                      <a:pt x="52" y="116"/>
                    </a:cubicBezTo>
                    <a:cubicBezTo>
                      <a:pt x="61" y="113"/>
                      <a:pt x="71" y="112"/>
                      <a:pt x="80" y="111"/>
                    </a:cubicBezTo>
                    <a:cubicBezTo>
                      <a:pt x="84" y="111"/>
                      <a:pt x="84" y="111"/>
                      <a:pt x="85" y="107"/>
                    </a:cubicBezTo>
                    <a:cubicBezTo>
                      <a:pt x="88" y="92"/>
                      <a:pt x="90" y="77"/>
                      <a:pt x="92" y="62"/>
                    </a:cubicBezTo>
                    <a:cubicBezTo>
                      <a:pt x="92" y="61"/>
                      <a:pt x="92" y="61"/>
                      <a:pt x="92" y="60"/>
                    </a:cubicBezTo>
                    <a:cubicBezTo>
                      <a:pt x="88" y="61"/>
                      <a:pt x="85" y="62"/>
                      <a:pt x="82" y="63"/>
                    </a:cubicBezTo>
                    <a:cubicBezTo>
                      <a:pt x="72" y="65"/>
                      <a:pt x="63" y="65"/>
                      <a:pt x="53" y="63"/>
                    </a:cubicBezTo>
                    <a:cubicBezTo>
                      <a:pt x="47" y="63"/>
                      <a:pt x="42" y="62"/>
                      <a:pt x="36" y="60"/>
                    </a:cubicBezTo>
                    <a:cubicBezTo>
                      <a:pt x="28" y="59"/>
                      <a:pt x="25" y="54"/>
                      <a:pt x="27" y="46"/>
                    </a:cubicBezTo>
                    <a:cubicBezTo>
                      <a:pt x="27" y="45"/>
                      <a:pt x="27" y="44"/>
                      <a:pt x="26" y="43"/>
                    </a:cubicBezTo>
                    <a:cubicBezTo>
                      <a:pt x="18" y="36"/>
                      <a:pt x="10" y="28"/>
                      <a:pt x="2" y="21"/>
                    </a:cubicBezTo>
                    <a:cubicBezTo>
                      <a:pt x="1" y="20"/>
                      <a:pt x="1" y="2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89" name="Freeform 25"/>
              <p:cNvSpPr/>
              <p:nvPr/>
            </p:nvSpPr>
            <p:spPr bwMode="auto">
              <a:xfrm>
                <a:off x="8293419" y="2566988"/>
                <a:ext cx="152400" cy="219075"/>
              </a:xfrm>
              <a:custGeom>
                <a:avLst/>
                <a:gdLst>
                  <a:gd name="T0" fmla="*/ 39 w 87"/>
                  <a:gd name="T1" fmla="*/ 108 h 125"/>
                  <a:gd name="T2" fmla="*/ 48 w 87"/>
                  <a:gd name="T3" fmla="*/ 111 h 125"/>
                  <a:gd name="T4" fmla="*/ 52 w 87"/>
                  <a:gd name="T5" fmla="*/ 118 h 125"/>
                  <a:gd name="T6" fmla="*/ 50 w 87"/>
                  <a:gd name="T7" fmla="*/ 119 h 125"/>
                  <a:gd name="T8" fmla="*/ 46 w 87"/>
                  <a:gd name="T9" fmla="*/ 118 h 125"/>
                  <a:gd name="T10" fmla="*/ 45 w 87"/>
                  <a:gd name="T11" fmla="*/ 118 h 125"/>
                  <a:gd name="T12" fmla="*/ 44 w 87"/>
                  <a:gd name="T13" fmla="*/ 125 h 125"/>
                  <a:gd name="T14" fmla="*/ 34 w 87"/>
                  <a:gd name="T15" fmla="*/ 114 h 125"/>
                  <a:gd name="T16" fmla="*/ 20 w 87"/>
                  <a:gd name="T17" fmla="*/ 125 h 125"/>
                  <a:gd name="T18" fmla="*/ 22 w 87"/>
                  <a:gd name="T19" fmla="*/ 115 h 125"/>
                  <a:gd name="T20" fmla="*/ 31 w 87"/>
                  <a:gd name="T21" fmla="*/ 109 h 125"/>
                  <a:gd name="T22" fmla="*/ 33 w 87"/>
                  <a:gd name="T23" fmla="*/ 107 h 125"/>
                  <a:gd name="T24" fmla="*/ 33 w 87"/>
                  <a:gd name="T25" fmla="*/ 81 h 125"/>
                  <a:gd name="T26" fmla="*/ 33 w 87"/>
                  <a:gd name="T27" fmla="*/ 80 h 125"/>
                  <a:gd name="T28" fmla="*/ 27 w 87"/>
                  <a:gd name="T29" fmla="*/ 81 h 125"/>
                  <a:gd name="T30" fmla="*/ 7 w 87"/>
                  <a:gd name="T31" fmla="*/ 81 h 125"/>
                  <a:gd name="T32" fmla="*/ 1 w 87"/>
                  <a:gd name="T33" fmla="*/ 73 h 125"/>
                  <a:gd name="T34" fmla="*/ 12 w 87"/>
                  <a:gd name="T35" fmla="*/ 65 h 125"/>
                  <a:gd name="T36" fmla="*/ 43 w 87"/>
                  <a:gd name="T37" fmla="*/ 62 h 125"/>
                  <a:gd name="T38" fmla="*/ 70 w 87"/>
                  <a:gd name="T39" fmla="*/ 31 h 125"/>
                  <a:gd name="T40" fmla="*/ 73 w 87"/>
                  <a:gd name="T41" fmla="*/ 11 h 125"/>
                  <a:gd name="T42" fmla="*/ 81 w 87"/>
                  <a:gd name="T43" fmla="*/ 1 h 125"/>
                  <a:gd name="T44" fmla="*/ 87 w 87"/>
                  <a:gd name="T45" fmla="*/ 5 h 125"/>
                  <a:gd name="T46" fmla="*/ 86 w 87"/>
                  <a:gd name="T47" fmla="*/ 23 h 125"/>
                  <a:gd name="T48" fmla="*/ 72 w 87"/>
                  <a:gd name="T49" fmla="*/ 58 h 125"/>
                  <a:gd name="T50" fmla="*/ 52 w 87"/>
                  <a:gd name="T51" fmla="*/ 73 h 125"/>
                  <a:gd name="T52" fmla="*/ 41 w 87"/>
                  <a:gd name="T53" fmla="*/ 77 h 125"/>
                  <a:gd name="T54" fmla="*/ 39 w 87"/>
                  <a:gd name="T55" fmla="*/ 79 h 125"/>
                  <a:gd name="T56" fmla="*/ 39 w 87"/>
                  <a:gd name="T57" fmla="*/ 10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125">
                    <a:moveTo>
                      <a:pt x="39" y="108"/>
                    </a:moveTo>
                    <a:cubicBezTo>
                      <a:pt x="43" y="109"/>
                      <a:pt x="46" y="110"/>
                      <a:pt x="48" y="111"/>
                    </a:cubicBezTo>
                    <a:cubicBezTo>
                      <a:pt x="52" y="112"/>
                      <a:pt x="53" y="115"/>
                      <a:pt x="52" y="118"/>
                    </a:cubicBezTo>
                    <a:cubicBezTo>
                      <a:pt x="52" y="120"/>
                      <a:pt x="51" y="120"/>
                      <a:pt x="50" y="119"/>
                    </a:cubicBezTo>
                    <a:cubicBezTo>
                      <a:pt x="48" y="119"/>
                      <a:pt x="47" y="119"/>
                      <a:pt x="46" y="118"/>
                    </a:cubicBezTo>
                    <a:cubicBezTo>
                      <a:pt x="46" y="118"/>
                      <a:pt x="45" y="118"/>
                      <a:pt x="45" y="118"/>
                    </a:cubicBezTo>
                    <a:cubicBezTo>
                      <a:pt x="45" y="120"/>
                      <a:pt x="44" y="123"/>
                      <a:pt x="44" y="125"/>
                    </a:cubicBezTo>
                    <a:cubicBezTo>
                      <a:pt x="38" y="122"/>
                      <a:pt x="36" y="120"/>
                      <a:pt x="34" y="114"/>
                    </a:cubicBezTo>
                    <a:cubicBezTo>
                      <a:pt x="30" y="119"/>
                      <a:pt x="26" y="123"/>
                      <a:pt x="20" y="125"/>
                    </a:cubicBezTo>
                    <a:cubicBezTo>
                      <a:pt x="18" y="122"/>
                      <a:pt x="19" y="117"/>
                      <a:pt x="22" y="115"/>
                    </a:cubicBezTo>
                    <a:cubicBezTo>
                      <a:pt x="25" y="113"/>
                      <a:pt x="28" y="111"/>
                      <a:pt x="31" y="109"/>
                    </a:cubicBezTo>
                    <a:cubicBezTo>
                      <a:pt x="32" y="109"/>
                      <a:pt x="33" y="108"/>
                      <a:pt x="33" y="107"/>
                    </a:cubicBezTo>
                    <a:cubicBezTo>
                      <a:pt x="33" y="99"/>
                      <a:pt x="33" y="90"/>
                      <a:pt x="33" y="81"/>
                    </a:cubicBezTo>
                    <a:cubicBezTo>
                      <a:pt x="33" y="81"/>
                      <a:pt x="33" y="81"/>
                      <a:pt x="33" y="80"/>
                    </a:cubicBezTo>
                    <a:cubicBezTo>
                      <a:pt x="31" y="81"/>
                      <a:pt x="29" y="81"/>
                      <a:pt x="27" y="81"/>
                    </a:cubicBezTo>
                    <a:cubicBezTo>
                      <a:pt x="20" y="81"/>
                      <a:pt x="13" y="81"/>
                      <a:pt x="7" y="81"/>
                    </a:cubicBezTo>
                    <a:cubicBezTo>
                      <a:pt x="2" y="81"/>
                      <a:pt x="0" y="78"/>
                      <a:pt x="1" y="73"/>
                    </a:cubicBezTo>
                    <a:cubicBezTo>
                      <a:pt x="3" y="68"/>
                      <a:pt x="7" y="65"/>
                      <a:pt x="12" y="65"/>
                    </a:cubicBezTo>
                    <a:cubicBezTo>
                      <a:pt x="23" y="66"/>
                      <a:pt x="33" y="65"/>
                      <a:pt x="43" y="62"/>
                    </a:cubicBezTo>
                    <a:cubicBezTo>
                      <a:pt x="58" y="57"/>
                      <a:pt x="67" y="46"/>
                      <a:pt x="70" y="31"/>
                    </a:cubicBezTo>
                    <a:cubicBezTo>
                      <a:pt x="72" y="24"/>
                      <a:pt x="72" y="18"/>
                      <a:pt x="73" y="11"/>
                    </a:cubicBezTo>
                    <a:cubicBezTo>
                      <a:pt x="73" y="6"/>
                      <a:pt x="76" y="2"/>
                      <a:pt x="81" y="1"/>
                    </a:cubicBezTo>
                    <a:cubicBezTo>
                      <a:pt x="84" y="0"/>
                      <a:pt x="87" y="2"/>
                      <a:pt x="87" y="5"/>
                    </a:cubicBezTo>
                    <a:cubicBezTo>
                      <a:pt x="87" y="11"/>
                      <a:pt x="87" y="17"/>
                      <a:pt x="86" y="23"/>
                    </a:cubicBezTo>
                    <a:cubicBezTo>
                      <a:pt x="84" y="36"/>
                      <a:pt x="80" y="48"/>
                      <a:pt x="72" y="58"/>
                    </a:cubicBezTo>
                    <a:cubicBezTo>
                      <a:pt x="66" y="64"/>
                      <a:pt x="59" y="69"/>
                      <a:pt x="52" y="73"/>
                    </a:cubicBezTo>
                    <a:cubicBezTo>
                      <a:pt x="48" y="74"/>
                      <a:pt x="45" y="76"/>
                      <a:pt x="41" y="77"/>
                    </a:cubicBezTo>
                    <a:cubicBezTo>
                      <a:pt x="40" y="78"/>
                      <a:pt x="39" y="79"/>
                      <a:pt x="39" y="79"/>
                    </a:cubicBezTo>
                    <a:cubicBezTo>
                      <a:pt x="39" y="89"/>
                      <a:pt x="39" y="99"/>
                      <a:pt x="39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  <p:sp>
            <p:nvSpPr>
              <p:cNvPr id="190" name="Freeform 26"/>
              <p:cNvSpPr/>
              <p:nvPr/>
            </p:nvSpPr>
            <p:spPr bwMode="auto">
              <a:xfrm>
                <a:off x="8328344" y="2360613"/>
                <a:ext cx="74613" cy="76200"/>
              </a:xfrm>
              <a:custGeom>
                <a:avLst/>
                <a:gdLst>
                  <a:gd name="T0" fmla="*/ 22 w 43"/>
                  <a:gd name="T1" fmla="*/ 1 h 43"/>
                  <a:gd name="T2" fmla="*/ 43 w 43"/>
                  <a:gd name="T3" fmla="*/ 22 h 43"/>
                  <a:gd name="T4" fmla="*/ 22 w 43"/>
                  <a:gd name="T5" fmla="*/ 43 h 43"/>
                  <a:gd name="T6" fmla="*/ 1 w 43"/>
                  <a:gd name="T7" fmla="*/ 21 h 43"/>
                  <a:gd name="T8" fmla="*/ 22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2" y="1"/>
                    </a:moveTo>
                    <a:cubicBezTo>
                      <a:pt x="34" y="1"/>
                      <a:pt x="43" y="10"/>
                      <a:pt x="43" y="22"/>
                    </a:cubicBezTo>
                    <a:cubicBezTo>
                      <a:pt x="42" y="34"/>
                      <a:pt x="33" y="43"/>
                      <a:pt x="22" y="43"/>
                    </a:cubicBezTo>
                    <a:cubicBezTo>
                      <a:pt x="10" y="42"/>
                      <a:pt x="0" y="33"/>
                      <a:pt x="1" y="21"/>
                    </a:cubicBezTo>
                    <a:cubicBezTo>
                      <a:pt x="1" y="10"/>
                      <a:pt x="11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Arial" panose="020B0604020202020204"/>
                  <a:ea typeface="微软雅黑" panose="020B0503020204020204" pitchFamily="2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191" name="图片 19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6040" y="3856990"/>
            <a:ext cx="3155315" cy="23666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FFFFFF"/>
      </a:accent3>
      <a:accent4>
        <a:srgbClr val="000000"/>
      </a:accent4>
      <a:accent5>
        <a:srgbClr val="B1B7BE"/>
      </a:accent5>
      <a:accent6>
        <a:srgbClr val="C14343"/>
      </a:accent6>
      <a:hlink>
        <a:srgbClr val="D74B4B"/>
      </a:hlink>
      <a:folHlink>
        <a:srgbClr val="869FB7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75F77"/>
        </a:accent1>
        <a:accent2>
          <a:srgbClr val="D74B4B"/>
        </a:accent2>
        <a:accent3>
          <a:srgbClr val="FFFFFF"/>
        </a:accent3>
        <a:accent4>
          <a:srgbClr val="000000"/>
        </a:accent4>
        <a:accent5>
          <a:srgbClr val="B1B7BE"/>
        </a:accent5>
        <a:accent6>
          <a:srgbClr val="C14343"/>
        </a:accent6>
        <a:hlink>
          <a:srgbClr val="D74B4B"/>
        </a:hlink>
        <a:folHlink>
          <a:srgbClr val="869F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WPS 演示</Application>
  <PresentationFormat>宽屏</PresentationFormat>
  <Paragraphs>85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微软雅黑</vt:lpstr>
      <vt:lpstr>Droid Sans</vt:lpstr>
      <vt:lpstr>Arial</vt:lpstr>
      <vt:lpstr>Arial Unicode MS</vt:lpstr>
      <vt:lpstr>Calibri Light</vt:lpstr>
      <vt:lpstr>Office 主题</vt:lpstr>
      <vt:lpstr>9_Office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四川大学商学院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贺镕庄</dc:creator>
  <cp:lastModifiedBy>融雪</cp:lastModifiedBy>
  <cp:revision>53</cp:revision>
  <dcterms:created xsi:type="dcterms:W3CDTF">2014-11-05T04:28:00Z</dcterms:created>
  <dcterms:modified xsi:type="dcterms:W3CDTF">2018-04-19T05:55:21Z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