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6" r:id="rId1"/>
  </p:sldMasterIdLst>
  <p:notesMasterIdLst>
    <p:notesMasterId r:id="rId43"/>
  </p:notesMasterIdLst>
  <p:sldIdLst>
    <p:sldId id="323" r:id="rId2"/>
    <p:sldId id="346" r:id="rId3"/>
    <p:sldId id="344" r:id="rId4"/>
    <p:sldId id="472" r:id="rId5"/>
    <p:sldId id="477" r:id="rId6"/>
    <p:sldId id="476" r:id="rId7"/>
    <p:sldId id="398" r:id="rId8"/>
    <p:sldId id="448" r:id="rId9"/>
    <p:sldId id="396" r:id="rId10"/>
    <p:sldId id="401" r:id="rId11"/>
    <p:sldId id="453" r:id="rId12"/>
    <p:sldId id="427" r:id="rId13"/>
    <p:sldId id="428" r:id="rId14"/>
    <p:sldId id="437" r:id="rId15"/>
    <p:sldId id="430" r:id="rId16"/>
    <p:sldId id="461" r:id="rId17"/>
    <p:sldId id="438" r:id="rId18"/>
    <p:sldId id="445" r:id="rId19"/>
    <p:sldId id="446" r:id="rId20"/>
    <p:sldId id="408" r:id="rId21"/>
    <p:sldId id="409" r:id="rId22"/>
    <p:sldId id="449" r:id="rId23"/>
    <p:sldId id="450" r:id="rId24"/>
    <p:sldId id="451" r:id="rId25"/>
    <p:sldId id="440" r:id="rId26"/>
    <p:sldId id="433" r:id="rId27"/>
    <p:sldId id="441" r:id="rId28"/>
    <p:sldId id="415" r:id="rId29"/>
    <p:sldId id="416" r:id="rId30"/>
    <p:sldId id="417" r:id="rId31"/>
    <p:sldId id="452" r:id="rId32"/>
    <p:sldId id="423" r:id="rId33"/>
    <p:sldId id="479" r:id="rId34"/>
    <p:sldId id="464" r:id="rId35"/>
    <p:sldId id="465" r:id="rId36"/>
    <p:sldId id="466" r:id="rId37"/>
    <p:sldId id="478" r:id="rId38"/>
    <p:sldId id="471" r:id="rId39"/>
    <p:sldId id="469" r:id="rId40"/>
    <p:sldId id="470" r:id="rId41"/>
    <p:sldId id="395" r:id="rId4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FFCC"/>
    <a:srgbClr val="008000"/>
    <a:srgbClr val="C0C0C0"/>
    <a:srgbClr val="DDDDDD"/>
    <a:srgbClr val="EAEAEA"/>
    <a:srgbClr val="FF339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5009" autoAdjust="0"/>
  </p:normalViewPr>
  <p:slideViewPr>
    <p:cSldViewPr>
      <p:cViewPr varScale="1">
        <p:scale>
          <a:sx n="86" d="100"/>
          <a:sy n="86" d="100"/>
        </p:scale>
        <p:origin x="11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3" cy="4500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9.xml"/><Relationship Id="rId3" Type="http://schemas.openxmlformats.org/officeDocument/2006/relationships/slide" Target="slides/slide20.xml"/><Relationship Id="rId7" Type="http://schemas.openxmlformats.org/officeDocument/2006/relationships/slide" Target="slides/slide28.xml"/><Relationship Id="rId2" Type="http://schemas.openxmlformats.org/officeDocument/2006/relationships/slide" Target="slides/slide9.xml"/><Relationship Id="rId1" Type="http://schemas.openxmlformats.org/officeDocument/2006/relationships/slide" Target="slides/slide3.xml"/><Relationship Id="rId6" Type="http://schemas.openxmlformats.org/officeDocument/2006/relationships/slide" Target="slides/slide27.xml"/><Relationship Id="rId11" Type="http://schemas.openxmlformats.org/officeDocument/2006/relationships/slide" Target="slides/slide38.xml"/><Relationship Id="rId5" Type="http://schemas.openxmlformats.org/officeDocument/2006/relationships/slide" Target="slides/slide26.xml"/><Relationship Id="rId10" Type="http://schemas.openxmlformats.org/officeDocument/2006/relationships/slide" Target="slides/slide32.xml"/><Relationship Id="rId4" Type="http://schemas.openxmlformats.org/officeDocument/2006/relationships/slide" Target="slides/slide22.xml"/><Relationship Id="rId9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09-27T10:56:04.96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72,'0'0,"0"24,0-24,25 0,25 0,-1 0,-24 0,50 0,0 0,25 0,-1-24,101 0,-26 24,76 0,-26 0,75 0,-74 0,74 0,-25 0,-49 0,-27 0,2 0,-1 0,-74 0,50 0,-26 0,-24 0,0 0,24 0,-74 0,25 0,-26 0,-24 0,25-24,-25 24,0 0,0 0,0 0,-25 0,24 0,1 0,0 0,25 0,0 0,0 0,-1 0,-24 0,0 0,0 0,-25 0,0 0,-50 0,-25-24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09-27T10:56:06.75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-1 172,'0'0,"0"0,25 0,24 0,-24 0,-25 0,50-24,-50 24,24 0,1 0,25 0,0 0,-1 0,1 0,-1 0,26 0,-1 0,1 0,-1 0,-24 0,0 0,-1 0,1 0,-1 0,1 0,0 0,-1 0,-24 0,0 0,0 0,-25 0,25 0,-1 0,1 0,0 0,0 0,24 0,0 0,1 0,-1 0,1 0,-25 0,49 0,-74 0,25 0,25 0,-1 0,-24 0,25 0,0 0,-1 0,26 0,-26 0,-24-25,0 25,25 0,-50 0,24 0,26 0,-25 0,0 0,24 0,1 0,0 0,-1 0,1-24,-25 24,24-25,-24 25,0 0,25 0,-50 0,24 0,26 0,-25 0,0 0,24 0,-49 0,25 0,0 0,-25 0,25 0,0 0,-25 0,24 0,1 0,25 0,-1 0,1 0,0 0,24 0,-24 0,-1 0,1-24,0 24,-1 0,-24 0,25 0,-1 0,1 0,-25 0,25 0,-1 0,-24 0,0 0,0 0,-1 0,1 0,0 0,0 0,0 0,0 0,-2 0,2 0,25 0,-25 0,-1 0,26 0,-25 0,0 0,0 0,-1 0,1 0,0 0,-25 0,25 0,0 0,-1 0,1 0,-25 0,50 0,-50 0,25 0,-25 0,25 0,-25 0,49-25,-49 25,25 0,25 0,-26 0,1 0,25 0,-25 0,24 0,-24 0,0 0,0 0,0 0,-1 0,-24 0,25 0,0 0,-25 0,25 0,25 0,-26 0,1 0,0 0,-25 0,25 0,-25 0,25 0,-1 0,-24 0,50 0,-25 0,0 0,0 0,-1 0,-48 0,-1 0,25 0,-25 0,0 0,0 0,0-24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09-27T10:56:12.5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2,'0'0,"25"0,0 0,0 0,0 0,25 0,24 0,-24 0,0 0,0 0,50 0,-26 0,1 0,0 0,25 0,-51 0,1 0,0 0,0 0,-25 0,-25 0,25 0,0 0,-25 0,25 0,0 0,-1 0,-24 0,25 0,-25 0,25 0,0 0,0 0,-25 0,25 0,0 0,0 0,0 0,0 0,0 0,0 0,-25 0,24 0,1 0,0 0,-25 0,25 0,0 0,0 0,0 0,-25 0,50 0,-25 0,0 0,25 0,-1 0,-49 0,25 0,25 0,-50 0,25 0,25 0,0 0,-25 0,0 0,24 0,1 0,-25 0,0 0,25 0,-25 0,25 0,-25 0,24 0,1 0,0 0,0 0,0 0,0 0,-25 0,24 0,0 0,-24 0,25 0,0 0,-25 0,25 0,-26 0,26 0,0 0,-25 0,0 0,25 0,-25 0,0 0,0 0,24 0,-24 0,0 0,0 0,50 0,-50 0,0 0,0 0,25 0,-1 0,-24 0,25 0,0 0,25 0,-25 0,-1 0,1 0,0 0,0 0,-25 0,0 0,0 0,25 0,-1 0,1 0,0 0,-25 0,25 0,0 0,-25 0,-1 0,1 0,-25 0,25 0,-25 0,25 0,0 0,0 0,-25 0,25 0,-25 0,25 0,0 0,0 0,0 0,0 0,49 0,-24 0,-25 0,25 0,-25 0,25 0,-50 0,25 0,-25 0,0 0,0 0,25 0,-25 0,24 0,-24 0,25 0,-25 0,25 0,0 0,0 0,-25 0,25 0,0 0,-25 0,25 0,0 0,-25 0,25 0,0 0,-25 0,25 0,-25 0,24 0,-24 0,-24 0,24 0,-25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10-02T14:23:12.773"/>
    </inkml:context>
    <inkml:brush xml:id="br0">
      <inkml:brushProperty name="width" value="0.15875" units="cm"/>
      <inkml:brushProperty name="height" value="0.635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-1-81,'0'0,"24"21,26-21,-25 0,24 0,1 0,24 0,-24 0,24 0,1 0,-1 0,1 0,24 0,-25 0,26 0,-26 0,1 0,-1 0,-24 0,24 0,-24 0,24 0,-24 0,-26 0,51 0,-25 0,-1 0,1 0,-25 0,-1 0,51 0,-50 0,24 0,1 0,24-21,-24 21,24 0,-24 0,0 0,-1 0,1 0,-25 0,24 0,26 0,-26 0,-24 0,49 0,-49 0,25 0,24 0,1 0,-26 0,-24 0,24 0,0 0,1 0,0 0,-1 0,1 0,0 0,-26 0,26 0,0 0,-26 0,1 0,-25 0,25 0,-25 0,25 0,-25 0,49 0,-49 0,25 0,-25 0,50 0,-25 0,-1 0,1 0,50 0,-51 0,1 0,25 0,0 0,-1 0,1 0,-1 0,1 0,-25 0,24 0,1 0,-25 0,0 0,24 0,1 0,-25 0,0 0,-1 0,26 0,-50 0,50 0,-26 0,1 0,-25 0,25 0,-25 0,25 0,0 0,-1 0,-24 0,25 0,-25 0,25 0,-25 0,25 0,0 0,-1 0,-24 0,25 0,-25 0,50 0,-25 0,0 0,24 0,-24 0,-25 0,50 0,-50 0,24 0,1 0,0 0,0 0,-25 0,25 0,-1 0,1 0,0 0,0 0,0 0,-25 0,24 0,-24 0,25 0,0 0,-25 0,25 0,0 0,-25 0,49 0,-49 0,25 0,-25 0,25 0,0 0,-25 0,25 0,-25 0,49 0,-49 0,25 0,-25 0,25 0,-25 0,25 0,-1 0,1 0,-25 0,25 0,-25 0,25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10-02T14:23:17.790"/>
    </inkml:context>
    <inkml:brush xml:id="br0">
      <inkml:brushProperty name="width" value="0.15875" units="cm"/>
      <inkml:brushProperty name="height" value="0.635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44,'0'0,"49"0,1 0,0 10,49-10,0 0,-24 0,24 0,-25 0,1 0,-1 0,1 0,-26 0,-24 0,0 0,25 0,-1 0,1 0,0 0,-1 0,1 0,0 0,24 0,1 0,-1 0,-24 0,-1 0,-24 0,50 0,-26 0,26 0,-26 0,1 0,24 0,-24 0,25 0,-51 0,26 0,0 0,-25 0,-1 0,1 0,25 0,-50 0,25 0,24 0,-24 0,0 0,0 0,0 0,-1 0,26 0,0 0,-1 0,1 0,0 0,-1 0,1 0,-1 0,0 0,-24 0,49 0,-24 0,0 0,24 0,-24 0,-1 0,1 0,0 0,-1 0,1 0,0 0,-25 0,-1 0,1 0,0 0,0 0,24 0,-49 0,25 0,25 0,-50 0,25 0,0 0,-25 0,49 0,-24 0,0 0,25 0,24 0,-49 0,24 0,-24 0,25 0,0 0,-1 0,1 0,-1 0,-24 0,25 0,24 0,-24 0,0 0,-25 0,24 0,1 0,-25 0,24 0,-24 0,25 0,-1 0,26 0,-26 0,26 0,-25 0,-1 0,1 0,-25 0,0 0,-1 0,1 0,-25 0,25 0,-25 0,25 0,0 0,-25 0,24 0,-24 0,25 0,-25 0,25 0,0 0,-25 0,25 0,-25 0,25 0,-25 0,24 0,1 0,-25 0,25 0,-25 0,0 0,0 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10-02T14:23:23.749"/>
    </inkml:context>
    <inkml:brush xml:id="br0">
      <inkml:brushProperty name="width" value="0.15875" units="cm"/>
      <inkml:brushProperty name="height" value="0.635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-1-14,'0'0,"0"17,0-17,24 0,51 0,24 0,-49 0,-1 0,100 0,25-17,-75 17,125 0,-50 0,-1 0,1 0,-26 0,1 0,-50 0,25 0,25 0,-50 0,26 0,-51 0,1 0,24 0,-50 0,1 0,25 0,-51 0,26 0,-25 0,24 0,1 0,0 0,-25 0,24 0,1 0,24 0,-24 0,0 0,-26 0,26 0,-25 0,49 0,-24 0,0 0,-1 0,1 0,0 0,-1 0,26 0,-26 0,-24 0,25 0,-1 0,1 0,25 0,-26 0,1 0,-25 0,24 0,-24 0,24 0,-24 0,24 0,1 0,-25 0,0 0,24 0,1 0,-25 0,24 0,-24 0,0 0,-25 0,25 0,0 0,-1 0,-24 0,50 0,-25 0,25 0,-26 0,26 0,0 0,-26 0,1 0,0 0,0 0,0 0,-25 0,25 0,-25 0,24 0,1 0,-25 0,25 0,-25 0,25 0,-25 0,25 0,-25 0,49 0,-49 0,25 0,-25 0,25 0,0 0,-25 0,25 0,-1 0,-24 0,50 0,-50 0,25 0,-25 0,25 0,0 0,-25 0,24 0,-24 0,25 0,-25 0,25 0,0 0,-25 0,25 0,-25 0,24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2AFD384-E146-4349-9AA2-2232F21791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43A7E7B-BCDD-4EFF-827A-1CF89D72D5A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3E46ADE4-D572-4723-AF55-5BF223F2DA3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AD7EC6C6-F71C-4121-90D9-7C6590F205E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CB50695E-18BA-4A9A-8A22-58EB87D8586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C1EE33D1-6CDE-4305-A2DA-D8A2FDB48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51771CD-C9E1-47F3-ABAF-7E3C6040AF1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4494DC7C-D6AC-4A6F-8240-2E68C2C84B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ABED7B7-87DB-4B41-A982-BAFA983E91CE}" type="slidenum">
              <a:rPr lang="zh-CN" altLang="en-US" smtClean="0"/>
              <a:pPr>
                <a:spcBef>
                  <a:spcPct val="0"/>
                </a:spcBef>
              </a:pPr>
              <a:t>3</a:t>
            </a:fld>
            <a:endParaRPr lang="en-US" altLang="zh-CN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1FD6A79-5756-4D96-AABE-34B4211B1FC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B1C86DF-F541-4D53-8320-52B334336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B641624C-155B-4876-9E32-098E64ACE7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33C2771-D56B-406E-BDEF-46C2AE982448}" type="slidenum">
              <a:rPr lang="zh-CN" altLang="en-US" smtClean="0"/>
              <a:pPr>
                <a:spcBef>
                  <a:spcPct val="0"/>
                </a:spcBef>
              </a:pPr>
              <a:t>17</a:t>
            </a:fld>
            <a:endParaRPr lang="en-US" altLang="zh-CN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A4E6DA7-E54E-4A8A-B4E6-5B850B3ACD4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EF63578-5ACB-4700-BD45-0CD54CDEE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C0255B80-59A2-4D6E-8E6F-E88FD8531A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5507215-7B1D-45FE-A512-2D6DDC8EA059}" type="slidenum">
              <a:rPr lang="zh-CN" altLang="en-US" smtClean="0"/>
              <a:pPr>
                <a:spcBef>
                  <a:spcPct val="0"/>
                </a:spcBef>
              </a:pPr>
              <a:t>19</a:t>
            </a:fld>
            <a:endParaRPr lang="en-US" altLang="zh-CN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418CEE31-C5C3-4E03-8C37-DCFEC694D1D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38C722F4-C548-47E6-974C-D9A24F445F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D675863D-8542-43A5-AB5E-EAD77A720F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ED7171E-61C5-40AB-935E-DB1AF77749C8}" type="slidenum">
              <a:rPr lang="zh-CN" altLang="en-US" smtClean="0"/>
              <a:pPr>
                <a:spcBef>
                  <a:spcPct val="0"/>
                </a:spcBef>
              </a:pPr>
              <a:t>20</a:t>
            </a:fld>
            <a:endParaRPr lang="en-US" altLang="zh-CN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C6804002-34B2-4ACF-AD98-99AFBD41B31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93F7DDF5-9F73-403A-B9F7-B38FF7563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zh-CN" altLang="en-US"/>
              <a:t>先讲</a:t>
            </a:r>
            <a:r>
              <a:rPr lang="en-US" altLang="zh-CN"/>
              <a:t>cn</a:t>
            </a:r>
            <a:r>
              <a:rPr lang="zh-CN" altLang="en-US"/>
              <a:t>版本，自己看</a:t>
            </a:r>
            <a:r>
              <a:rPr lang="en-US" altLang="zh-CN"/>
              <a:t>en</a:t>
            </a:r>
            <a:r>
              <a:rPr lang="zh-CN" altLang="en-US"/>
              <a:t>版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9A54FA7B-0CC6-4639-9D07-CFA135DF52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4138FAE-EB35-4147-82EE-12D5A5DE5DFF}" type="slidenum">
              <a:rPr lang="zh-CN" altLang="en-US" smtClean="0"/>
              <a:pPr>
                <a:spcBef>
                  <a:spcPct val="0"/>
                </a:spcBef>
              </a:pPr>
              <a:t>21</a:t>
            </a:fld>
            <a:endParaRPr lang="en-US" altLang="zh-CN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D758AEC9-1B5A-4E83-80F5-5DA84D4E041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0AC42E2E-4F9C-4681-AD59-2868E6BE5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D06DA469-0824-4090-B15F-9721F647E4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217C4AB-D3CF-4A01-86D7-7AE56B5AD8FB}" type="slidenum">
              <a:rPr lang="zh-CN" altLang="en-US" smtClean="0"/>
              <a:pPr>
                <a:spcBef>
                  <a:spcPct val="0"/>
                </a:spcBef>
              </a:pPr>
              <a:t>22</a:t>
            </a:fld>
            <a:endParaRPr lang="en-US" altLang="zh-CN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D0DE80C4-DF63-4F71-8B26-A51C9E08DD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551C5460-56ED-40BC-B998-DB7695C34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E13BCACF-B96B-42FE-A45C-BD7E888418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6A65AA5-D429-41A5-BC8D-344970B2D3E6}" type="slidenum">
              <a:rPr lang="zh-CN" altLang="en-US" smtClean="0"/>
              <a:pPr>
                <a:spcBef>
                  <a:spcPct val="0"/>
                </a:spcBef>
              </a:pPr>
              <a:t>25</a:t>
            </a:fld>
            <a:endParaRPr lang="en-US" altLang="zh-CN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B2BE44B9-8AC8-4CB7-AA6D-9C4FECEF2E4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9C1476D8-A5D8-4818-9170-EB6DCA1C5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F7550482-38A8-40F2-AE25-A3F8806C44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C6A7404-126F-4CD4-B2CC-9178076FDF41}" type="slidenum">
              <a:rPr lang="zh-CN" altLang="en-US" smtClean="0"/>
              <a:pPr>
                <a:spcBef>
                  <a:spcPct val="0"/>
                </a:spcBef>
              </a:pPr>
              <a:t>26</a:t>
            </a:fld>
            <a:endParaRPr lang="en-US" altLang="zh-CN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E73AE40E-C258-4D8B-ACE3-F9C217ECB8E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E23EB977-086C-4C1A-B92A-4FA2301DF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F2FA0758-FA2D-4365-9DF9-D0D28112F7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EE94F65-5CC8-489D-975C-B20E6405912B}" type="slidenum">
              <a:rPr lang="zh-CN" altLang="en-US" smtClean="0"/>
              <a:pPr>
                <a:spcBef>
                  <a:spcPct val="0"/>
                </a:spcBef>
              </a:pPr>
              <a:t>27</a:t>
            </a:fld>
            <a:endParaRPr lang="en-US" altLang="zh-CN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5A7F1B65-807D-4738-82A1-90DAA1AB25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184134F0-9CB2-4F0F-AAB3-A2011DD9A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C1ABA483-1EAA-46B3-B87C-1AA3F1805C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F66545B-589C-4F28-88DF-FAF3A34CE2C1}" type="slidenum">
              <a:rPr lang="zh-CN" altLang="en-US" smtClean="0"/>
              <a:pPr>
                <a:spcBef>
                  <a:spcPct val="0"/>
                </a:spcBef>
              </a:pPr>
              <a:t>28</a:t>
            </a:fld>
            <a:endParaRPr lang="en-US" altLang="zh-CN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7C6CA203-3247-4CFA-91BD-9ECAF56429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AEA92235-3315-409F-82E4-D8DA363084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61908AF0-7BAF-454E-90A5-523FE4BCA6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F199107-D4C5-45D3-B9EE-56BECD27A4E1}" type="slidenum">
              <a:rPr lang="zh-CN" altLang="en-US" smtClean="0"/>
              <a:pPr>
                <a:spcBef>
                  <a:spcPct val="0"/>
                </a:spcBef>
              </a:pPr>
              <a:t>30</a:t>
            </a:fld>
            <a:endParaRPr lang="en-US" altLang="zh-CN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390EE28C-F748-4E9F-A7F0-4A3DADCAF4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4DA47C4F-F880-4502-8A85-927C9C2D4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BEC1650C-18E2-4B3F-BD2B-3D2659B8C2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864450F3-4B31-4858-B6DC-B3A96B4FE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3A6DB6D-1587-4D09-81F9-9608899824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2D403297-DBD5-4A6E-86C0-A2A9D70954A3}" type="slidenum">
              <a:rPr lang="en-US" altLang="zh-CN" sz="1200" smtClean="0">
                <a:latin typeface="Times" panose="02020603050405020304" pitchFamily="18" charset="0"/>
                <a:ea typeface="MS PGothic" panose="020B0600070205080204" pitchFamily="34" charset="-128"/>
              </a:rPr>
              <a:pPr/>
              <a:t>4</a:t>
            </a:fld>
            <a:endParaRPr lang="en-US" altLang="zh-CN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358119A8-626A-41A9-9BF7-CE4FF04C74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A13AC24B-E84D-4BB2-BAE0-99B21A8DDE1C}" type="slidenum">
              <a:rPr lang="zh-CN" altLang="en-US" smtClean="0"/>
              <a:pPr>
                <a:spcBef>
                  <a:spcPct val="0"/>
                </a:spcBef>
              </a:pPr>
              <a:t>31</a:t>
            </a:fld>
            <a:endParaRPr lang="en-US" altLang="zh-CN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607F7B2C-2739-44E2-980E-93181C0A07E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17023292-BCEF-4F62-8427-DBB61BC469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83B31D7A-968F-4BD8-8EF5-AB05D6F635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241971B-6077-4EAD-8A64-38E1A66E832D}" type="slidenum">
              <a:rPr lang="zh-CN" altLang="en-US" smtClean="0"/>
              <a:pPr>
                <a:spcBef>
                  <a:spcPct val="0"/>
                </a:spcBef>
              </a:pPr>
              <a:t>32</a:t>
            </a:fld>
            <a:endParaRPr lang="en-US" altLang="zh-CN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94221F03-9026-42FB-92E9-B4E17EC592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C22F920D-AD28-410A-B1C7-DABE49F2B2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A635792E-903C-4EBE-9F58-7FFC4E418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35105CEF-FF53-4640-8DFE-406FA5937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</a:endParaRP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A45D3CE6-C63E-4FE6-AA53-505781D835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54E02C47-AA85-4E35-A3DF-5689D9120886}" type="slidenum">
              <a:rPr lang="en-US" altLang="zh-CN" sz="1200" smtClean="0">
                <a:latin typeface="Times" panose="02020603050405020304" pitchFamily="18" charset="0"/>
                <a:ea typeface="MS PGothic" panose="020B0600070205080204" pitchFamily="34" charset="-128"/>
              </a:rPr>
              <a:pPr/>
              <a:t>34</a:t>
            </a:fld>
            <a:endParaRPr lang="en-US" altLang="zh-CN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30E95F10-740B-4EDD-B086-2B41960E8A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512A866F-CE8D-4280-93CF-0BB4AA079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</a:endParaRPr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0F0E35CB-518A-4AED-BE25-24DF3E61BC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7B8FC986-8F44-4749-9D67-6BB6A612747C}" type="slidenum">
              <a:rPr lang="en-US" altLang="zh-CN" sz="1200" smtClean="0">
                <a:latin typeface="Times" panose="02020603050405020304" pitchFamily="18" charset="0"/>
                <a:ea typeface="MS PGothic" panose="020B0600070205080204" pitchFamily="34" charset="-128"/>
              </a:rPr>
              <a:pPr/>
              <a:t>35</a:t>
            </a:fld>
            <a:endParaRPr lang="en-US" altLang="zh-CN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C40A54EE-4C01-4083-AA93-569A8931B2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344BA73E-3153-4FD6-9FB1-CF7932EC0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</a:endParaRP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4FAAB1EC-6A4B-4A3E-BD3C-BE74EC254C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94D58E7A-C94D-43A6-917A-9761DCA38408}" type="slidenum">
              <a:rPr lang="en-US" altLang="zh-CN" sz="1200" smtClean="0">
                <a:latin typeface="Times" panose="02020603050405020304" pitchFamily="18" charset="0"/>
                <a:ea typeface="MS PGothic" panose="020B0600070205080204" pitchFamily="34" charset="-128"/>
              </a:rPr>
              <a:pPr/>
              <a:t>36</a:t>
            </a:fld>
            <a:endParaRPr lang="en-US" altLang="zh-CN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D8125907-446D-4110-814E-F9D8A73652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A175BB4-2396-4425-984B-6901EA33B993}" type="slidenum">
              <a:rPr lang="zh-CN" altLang="en-US" smtClean="0"/>
              <a:pPr>
                <a:spcBef>
                  <a:spcPct val="0"/>
                </a:spcBef>
              </a:pPr>
              <a:t>38</a:t>
            </a:fld>
            <a:endParaRPr lang="en-US" altLang="zh-CN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903C2D78-8FCF-43DA-99B1-4793FA77CDE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E38A3B81-BF6E-44FA-963E-56BAE2A26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685800" lvl="1" indent="-228600" algn="just" eaLnBrk="1" hangingPunct="1">
              <a:buFont typeface="Wingdings" panose="05000000000000000000" pitchFamily="2" charset="2"/>
              <a:buNone/>
            </a:pPr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6B808129-4C8E-4322-A2C3-F57989927B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93B9065F-EB83-4859-B45F-6126E91DB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</a:endParaRPr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12B57D09-D30D-415B-AB83-2B7F85BE78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F54EB5EE-734C-4FE9-969F-550EA79B1984}" type="slidenum">
              <a:rPr lang="en-US" altLang="zh-CN" sz="1200" smtClean="0">
                <a:latin typeface="Times" panose="02020603050405020304" pitchFamily="18" charset="0"/>
                <a:ea typeface="MS PGothic" panose="020B0600070205080204" pitchFamily="34" charset="-128"/>
              </a:rPr>
              <a:pPr/>
              <a:t>39</a:t>
            </a:fld>
            <a:endParaRPr lang="en-US" altLang="zh-CN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60CFF215-C550-422F-B828-1972126F3A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EF73E7E5-530F-49AE-A4A5-4889D76E8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</a:endParaRPr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F5A88820-7411-49D0-913C-2D0D4F4FBC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5F2D3CDA-DEB8-49A3-90F0-5B15EEF0FAF7}" type="slidenum">
              <a:rPr lang="en-US" altLang="zh-CN" sz="1200" smtClean="0">
                <a:latin typeface="Times" panose="02020603050405020304" pitchFamily="18" charset="0"/>
                <a:ea typeface="MS PGothic" panose="020B0600070205080204" pitchFamily="34" charset="-128"/>
              </a:rPr>
              <a:pPr/>
              <a:t>40</a:t>
            </a:fld>
            <a:endParaRPr lang="en-US" altLang="zh-CN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2AB96142-0DA5-4EC4-9AD0-CF0D6D0468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C906AEE-5272-4EAF-8296-8B4C6AB4F3DE}" type="slidenum">
              <a:rPr lang="zh-CN" altLang="en-US" smtClean="0"/>
              <a:pPr>
                <a:spcBef>
                  <a:spcPct val="0"/>
                </a:spcBef>
              </a:pPr>
              <a:t>41</a:t>
            </a:fld>
            <a:endParaRPr lang="en-US" altLang="zh-CN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BD5C1CAD-597F-448B-998F-E9C6F139F2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7F4DD2B5-DFD1-4024-B43F-E4F45F77B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3B3F688E-8DEC-487D-B0CC-6021EADB44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3A148482-9AC5-4BAE-8170-1D66FFD35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07B31CF9-C428-4175-91A5-2C61B0FD7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403D1D55-12C6-4D51-B480-7DFF1C0D985B}" type="slidenum">
              <a:rPr lang="en-US" altLang="zh-CN" sz="1200" smtClean="0">
                <a:latin typeface="Times" panose="02020603050405020304" pitchFamily="18" charset="0"/>
                <a:ea typeface="MS PGothic" panose="020B0600070205080204" pitchFamily="34" charset="-128"/>
              </a:rPr>
              <a:pPr/>
              <a:t>6</a:t>
            </a:fld>
            <a:endParaRPr lang="en-US" altLang="zh-CN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016B9D90-9DD6-4AFF-AC8A-1A8C1D2A7C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2C08735-CED1-4E2E-817D-22966B0B485D}" type="slidenum">
              <a:rPr lang="zh-CN" altLang="en-US" smtClean="0"/>
              <a:pPr>
                <a:spcBef>
                  <a:spcPct val="0"/>
                </a:spcBef>
              </a:pPr>
              <a:t>7</a:t>
            </a:fld>
            <a:endParaRPr lang="en-US" altLang="zh-CN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BF83B09-1E7F-4CD7-9CAF-A237830313B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48C2C5B-29E6-4142-B540-2EBD64700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E7D5EC5-4A85-4EB7-A022-1813321CD1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C5EDB13-8DC9-4528-ABA2-3CDBF6FB7A51}" type="slidenum">
              <a:rPr lang="zh-CN" altLang="en-US" smtClean="0"/>
              <a:pPr>
                <a:spcBef>
                  <a:spcPct val="0"/>
                </a:spcBef>
              </a:pPr>
              <a:t>9</a:t>
            </a:fld>
            <a:endParaRPr lang="en-US" altLang="zh-CN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C43174A1-C5EF-43B4-894A-B80FECCDD54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502F8407-425A-42D6-B4BC-980C971C69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27E78616-1027-4A8D-BFFB-1CB3782501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E71D0F28-F0B0-45EC-8F59-EDFA53C3B506}" type="slidenum">
              <a:rPr lang="zh-CN" altLang="en-US" smtClean="0"/>
              <a:pPr>
                <a:spcBef>
                  <a:spcPct val="0"/>
                </a:spcBef>
              </a:pPr>
              <a:t>11</a:t>
            </a:fld>
            <a:endParaRPr lang="en-US" altLang="zh-CN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CE82DF1-1935-4497-90B1-103C42E55A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85E6A317-8A7C-4C44-A775-ADF8BD915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78F396F-F122-4AD2-8E20-B7B792F346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E5F415D6-32DA-46BF-A846-AD569771F1C6}" type="slidenum">
              <a:rPr lang="zh-CN" altLang="en-US" smtClean="0"/>
              <a:pPr>
                <a:spcBef>
                  <a:spcPct val="0"/>
                </a:spcBef>
              </a:pPr>
              <a:t>12</a:t>
            </a:fld>
            <a:endParaRPr lang="en-US" altLang="zh-CN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6BF1D43-57B4-406C-AE29-6FCCA25C564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0474A72-6C28-49D9-A91D-4A95527EF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B7D08F9-9EEF-481B-B40D-35B3DD5C1D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2251B1C-1969-4860-90F0-0C03F85B1186}" type="slidenum">
              <a:rPr lang="zh-CN" altLang="en-US" smtClean="0"/>
              <a:pPr>
                <a:spcBef>
                  <a:spcPct val="0"/>
                </a:spcBef>
              </a:pPr>
              <a:t>13</a:t>
            </a:fld>
            <a:endParaRPr lang="en-US" altLang="zh-CN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04552907-CC8B-4FFA-92CF-45C74EEAA11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00F11F2-742C-46FF-98D7-CEC1AB9CF7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AA00CB96-35DF-4ABB-8B0A-B97CCCFF16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F6E7551-C8E5-46F4-AB00-8DC1F545A041}" type="slidenum">
              <a:rPr lang="zh-CN" altLang="en-US" smtClean="0"/>
              <a:pPr>
                <a:spcBef>
                  <a:spcPct val="0"/>
                </a:spcBef>
              </a:pPr>
              <a:t>15</a:t>
            </a:fld>
            <a:endParaRPr lang="en-US" altLang="zh-CN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134513FB-63D4-459F-96FD-49DC68E708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FCE62912-E717-41E2-858B-4FB15D2E5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zh-CN" altLang="en-US"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8321" y="62068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82DE51-12D6-4B8C-B964-D8365C8F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13680B-9500-4C29-8384-450B4A10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CCF13A-A112-4900-A531-174BCFA7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5DB60-7E8B-43BC-9667-03760A48A3E0}" type="slidenum">
              <a:rPr lang="zh-CN" altLang="en-US"/>
              <a:pPr>
                <a:defRPr/>
              </a:pPr>
              <a:t>‹#›</a:t>
            </a:fld>
            <a:r>
              <a:rPr lang="en-US" altLang="zh-CN"/>
              <a:t>/42</a:t>
            </a:r>
          </a:p>
        </p:txBody>
      </p:sp>
    </p:spTree>
    <p:extLst>
      <p:ext uri="{BB962C8B-B14F-4D97-AF65-F5344CB8AC3E}">
        <p14:creationId xmlns:p14="http://schemas.microsoft.com/office/powerpoint/2010/main" val="8456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970A5B-1519-48E5-905E-0FCC37A80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DE12ED-B706-4BC2-B1F9-F2729EB04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BE57E0-A182-41E6-9E36-BADA020D6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2BBF9-85CE-461F-8108-6AAAB751228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408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564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495354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39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564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40768"/>
            <a:ext cx="3886200" cy="456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40768"/>
            <a:ext cx="3886200" cy="456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AAFEF7F-F446-4782-9D2C-877BF79727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069013"/>
            <a:ext cx="2057400" cy="384175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E4B70D9-CB41-4000-A681-3B1397D21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069013"/>
            <a:ext cx="3086100" cy="384175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D072A4B-A29B-41C8-BDD7-3320BBD5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069013"/>
            <a:ext cx="2057400" cy="384175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912DD1F-549E-4426-B527-45B5C503F1FD}" type="slidenum">
              <a:rPr lang="zh-CN" altLang="en-US"/>
              <a:pPr>
                <a:defRPr/>
              </a:pPr>
              <a:t>‹#›</a:t>
            </a:fld>
            <a:r>
              <a:rPr lang="en-US" altLang="zh-CN"/>
              <a:t>/42</a:t>
            </a:r>
          </a:p>
        </p:txBody>
      </p:sp>
    </p:spTree>
    <p:extLst>
      <p:ext uri="{BB962C8B-B14F-4D97-AF65-F5344CB8AC3E}">
        <p14:creationId xmlns:p14="http://schemas.microsoft.com/office/powerpoint/2010/main" val="231146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91C55916-0411-4349-90BB-5BB3A59D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B42116D-C31C-4EFA-B814-E0AE8B73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777445FC-116C-47E8-A035-009724E4D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BCD56-68D0-401B-803B-023AC53E445E}" type="slidenum">
              <a:rPr lang="zh-CN" altLang="en-US"/>
              <a:pPr>
                <a:defRPr/>
              </a:pPr>
              <a:t>‹#›</a:t>
            </a:fld>
            <a:r>
              <a:rPr lang="en-US" altLang="zh-CN"/>
              <a:t>/42</a:t>
            </a:r>
          </a:p>
        </p:txBody>
      </p:sp>
    </p:spTree>
    <p:extLst>
      <p:ext uri="{BB962C8B-B14F-4D97-AF65-F5344CB8AC3E}">
        <p14:creationId xmlns:p14="http://schemas.microsoft.com/office/powerpoint/2010/main" val="391973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FC42811B-48C2-4B9C-95FA-1A816899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FEC18FE-DF27-48F4-B4B9-ADD415A2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4F9DD770-3EEE-4997-A5EE-F39F3D26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7B0E3-373E-4197-A2D0-01F0DFA79D3B}" type="slidenum">
              <a:rPr lang="zh-CN" altLang="en-US"/>
              <a:pPr>
                <a:defRPr/>
              </a:pPr>
              <a:t>‹#›</a:t>
            </a:fld>
            <a:r>
              <a:rPr lang="en-US" altLang="zh-CN"/>
              <a:t>/42</a:t>
            </a:r>
          </a:p>
        </p:txBody>
      </p:sp>
    </p:spTree>
    <p:extLst>
      <p:ext uri="{BB962C8B-B14F-4D97-AF65-F5344CB8AC3E}">
        <p14:creationId xmlns:p14="http://schemas.microsoft.com/office/powerpoint/2010/main" val="351048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412776"/>
            <a:ext cx="7886700" cy="4351338"/>
          </a:xfrm>
        </p:spPr>
        <p:txBody>
          <a:bodyPr vert="eaVer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998D89-B142-4806-8797-9FA22B496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F89829-71FE-4C93-BBF0-7F17E3911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BA0B20-B653-4019-A0CC-949C2530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011B-AC2C-4630-A74B-2A0A8DFB8DBD}" type="slidenum">
              <a:rPr lang="zh-CN" altLang="en-US"/>
              <a:pPr>
                <a:defRPr/>
              </a:pPr>
              <a:t>‹#›</a:t>
            </a:fld>
            <a:r>
              <a:rPr lang="en-US" altLang="zh-CN"/>
              <a:t>/42</a:t>
            </a:r>
          </a:p>
        </p:txBody>
      </p:sp>
    </p:spTree>
    <p:extLst>
      <p:ext uri="{BB962C8B-B14F-4D97-AF65-F5344CB8AC3E}">
        <p14:creationId xmlns:p14="http://schemas.microsoft.com/office/powerpoint/2010/main" val="147357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350838"/>
            <a:ext cx="7793037" cy="9636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11188" y="1484313"/>
            <a:ext cx="4095750" cy="464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59338" y="1484313"/>
            <a:ext cx="4095750" cy="464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3840C1A-B873-4095-B2C0-DB4E70D5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BF14A65-B3A7-41B1-9CE2-397551C12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582A441-4DF1-45BA-9AE0-BEB3236A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ED73-4400-4C7F-96EA-5963A15C7D73}" type="slidenum">
              <a:rPr lang="zh-CN" altLang="en-US"/>
              <a:pPr>
                <a:defRPr/>
              </a:pPr>
              <a:t>‹#›</a:t>
            </a:fld>
            <a:r>
              <a:rPr lang="en-US" altLang="zh-CN"/>
              <a:t>/42</a:t>
            </a:r>
          </a:p>
        </p:txBody>
      </p:sp>
    </p:spTree>
    <p:extLst>
      <p:ext uri="{BB962C8B-B14F-4D97-AF65-F5344CB8AC3E}">
        <p14:creationId xmlns:p14="http://schemas.microsoft.com/office/powerpoint/2010/main" val="213472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>
            <a:extLst>
              <a:ext uri="{FF2B5EF4-FFF2-40B4-BE49-F238E27FC236}">
                <a16:creationId xmlns:a16="http://schemas.microsoft.com/office/drawing/2014/main" id="{6AE0D4FA-C02C-458C-8BE3-1C2751AF52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>
            <a:extLst>
              <a:ext uri="{FF2B5EF4-FFF2-40B4-BE49-F238E27FC236}">
                <a16:creationId xmlns:a16="http://schemas.microsoft.com/office/drawing/2014/main" id="{1A25DEFF-F912-4C48-9678-DE9CEE70E0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DAE535-3C9E-4337-9DEC-515D09BB1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27F5C9-428C-4080-B263-FB1390800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A0E726-BB5E-4DCC-BB75-79D778F4A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C6A075-0C8A-4C33-9CD5-6A9632F5F225}" type="slidenum">
              <a:rPr lang="zh-CN" altLang="en-US"/>
              <a:pPr>
                <a:defRPr/>
              </a:pPr>
              <a:t>‹#›</a:t>
            </a:fld>
            <a:r>
              <a:rPr lang="en-US" altLang="zh-CN"/>
              <a:t>/42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6" r:id="rId2"/>
    <p:sldLayoutId id="2147483827" r:id="rId3"/>
    <p:sldLayoutId id="2147483829" r:id="rId4"/>
    <p:sldLayoutId id="2147483817" r:id="rId5"/>
    <p:sldLayoutId id="2147483818" r:id="rId6"/>
    <p:sldLayoutId id="2147483821" r:id="rId7"/>
    <p:sldLayoutId id="2147483824" r:id="rId8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4.xml"/><Relationship Id="rId1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F55008E-09C5-47DE-8AEB-8FBAEFCF03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+mn-lt"/>
                <a:ea typeface="+mn-ea"/>
                <a:cs typeface="+mn-ea"/>
                <a:sym typeface="+mn-lt"/>
              </a:rPr>
              <a:t>Introduction to</a:t>
            </a:r>
            <a:br>
              <a:rPr lang="en-US" altLang="en-US">
                <a:latin typeface="+mn-lt"/>
                <a:ea typeface="+mn-ea"/>
                <a:cs typeface="+mn-ea"/>
                <a:sym typeface="+mn-lt"/>
              </a:rPr>
            </a:br>
            <a:r>
              <a:rPr lang="en-US" altLang="en-US" i="1">
                <a:latin typeface="+mn-lt"/>
                <a:ea typeface="+mn-ea"/>
                <a:cs typeface="+mn-ea"/>
                <a:sym typeface="+mn-lt"/>
              </a:rPr>
              <a:t>Computer Science Illuminated</a:t>
            </a:r>
            <a:endParaRPr lang="zh-CN" altLang="en-US" i="1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9263234-8E63-429F-906B-DA80F1A4AE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solidFill>
                  <a:schemeClr val="tx2"/>
                </a:solidFill>
                <a:cs typeface="+mn-ea"/>
                <a:sym typeface="+mn-lt"/>
              </a:rPr>
              <a:t>沈映珊</a:t>
            </a:r>
            <a:endParaRPr lang="en-US" altLang="zh-CN">
              <a:solidFill>
                <a:schemeClr val="tx2"/>
              </a:solidFill>
              <a:cs typeface="+mn-ea"/>
              <a:sym typeface="+mn-lt"/>
            </a:endParaRPr>
          </a:p>
          <a:p>
            <a:pPr eaLnBrk="1" hangingPunct="1"/>
            <a:r>
              <a:rPr lang="en-US" altLang="zh-CN">
                <a:solidFill>
                  <a:schemeClr val="tx2"/>
                </a:solidFill>
                <a:cs typeface="+mn-ea"/>
                <a:sym typeface="+mn-lt"/>
              </a:rPr>
              <a:t>shenys@m.scnu.edu.cn</a:t>
            </a:r>
            <a:endParaRPr lang="zh-CN" altLang="en-US">
              <a:solidFill>
                <a:schemeClr val="tx2"/>
              </a:solidFill>
              <a:cs typeface="+mn-ea"/>
              <a:sym typeface="+mn-lt"/>
            </a:endParaRPr>
          </a:p>
          <a:p>
            <a:pPr eaLnBrk="1" hangingPunct="1"/>
            <a:endParaRPr lang="en-US" altLang="zh-CN">
              <a:solidFill>
                <a:schemeClr val="tx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D890A46-09B6-4244-B456-83CC4A384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The von Neumann architecture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EE5C4E3-F788-4F67-ADC4-0A6D40E7E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1438"/>
            <a:ext cx="7886700" cy="4494212"/>
          </a:xfrm>
        </p:spPr>
        <p:txBody>
          <a:bodyPr/>
          <a:lstStyle/>
          <a:p>
            <a:pPr eaLnBrk="1" hangingPunct="1"/>
            <a:endParaRPr lang="zh-CN" altLang="en-US">
              <a:cs typeface="+mn-ea"/>
              <a:sym typeface="+mn-lt"/>
            </a:endParaRPr>
          </a:p>
        </p:txBody>
      </p:sp>
      <p:pic>
        <p:nvPicPr>
          <p:cNvPr id="30725" name="Picture 4" descr="c05f01">
            <a:extLst>
              <a:ext uri="{FF2B5EF4-FFF2-40B4-BE49-F238E27FC236}">
                <a16:creationId xmlns:a16="http://schemas.microsoft.com/office/drawing/2014/main" id="{E84D37E9-6602-48F1-8FFB-AB7CB0753BE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44638"/>
            <a:ext cx="77724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6" name="Text Box 5">
            <a:extLst>
              <a:ext uri="{FF2B5EF4-FFF2-40B4-BE49-F238E27FC236}">
                <a16:creationId xmlns:a16="http://schemas.microsoft.com/office/drawing/2014/main" id="{D4B617CA-DA5F-403F-B0CA-EA10FE621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6173788"/>
            <a:ext cx="533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>
                <a:solidFill>
                  <a:srgbClr val="327CB8"/>
                </a:solidFill>
                <a:latin typeface="+mn-lt"/>
                <a:ea typeface="+mn-ea"/>
                <a:cs typeface="+mn-ea"/>
                <a:sym typeface="+mn-lt"/>
              </a:rPr>
              <a:t>Figure 5.1</a:t>
            </a: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  The Von Neumann architecture</a:t>
            </a:r>
          </a:p>
        </p:txBody>
      </p:sp>
      <p:sp>
        <p:nvSpPr>
          <p:cNvPr id="30727" name="Rectangle 6">
            <a:extLst>
              <a:ext uri="{FF2B5EF4-FFF2-40B4-BE49-F238E27FC236}">
                <a16:creationId xmlns:a16="http://schemas.microsoft.com/office/drawing/2014/main" id="{7FEDA010-8DA0-468D-9779-3F2C6E62E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104775"/>
            <a:ext cx="14895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+mn-lt"/>
                <a:ea typeface="+mn-ea"/>
                <a:cs typeface="+mn-ea"/>
                <a:sym typeface="+mn-lt"/>
              </a:rPr>
              <a:t>p125</a:t>
            </a:r>
            <a:endParaRPr lang="zh-CN" altLang="en-US" b="1">
              <a:solidFill>
                <a:schemeClr val="folHlin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E535E31-25F2-4D41-BCD4-44020FEC6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marL="685800" indent="-685800" eaLnBrk="1" hangingPunct="1"/>
            <a:r>
              <a:rPr lang="en-US" altLang="zh-CN" sz="3200" dirty="0">
                <a:latin typeface="+mn-lt"/>
                <a:ea typeface="+mn-ea"/>
                <a:cs typeface="+mn-ea"/>
                <a:sym typeface="+mn-lt"/>
              </a:rPr>
              <a:t>The von Neumann architecture (</a:t>
            </a:r>
            <a:r>
              <a:rPr lang="en-US" altLang="zh-CN" sz="3200" dirty="0" err="1">
                <a:latin typeface="+mn-lt"/>
                <a:ea typeface="+mn-ea"/>
                <a:cs typeface="+mn-ea"/>
                <a:sym typeface="+mn-lt"/>
              </a:rPr>
              <a:t>cn</a:t>
            </a:r>
            <a:r>
              <a:rPr lang="en-US" altLang="zh-CN" sz="3200" dirty="0"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en-US" sz="32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1748" name="Group 29">
            <a:extLst>
              <a:ext uri="{FF2B5EF4-FFF2-40B4-BE49-F238E27FC236}">
                <a16:creationId xmlns:a16="http://schemas.microsoft.com/office/drawing/2014/main" id="{24953D2A-23FF-468A-AF97-7563DD9116DB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484313"/>
            <a:ext cx="8343900" cy="4657725"/>
            <a:chOff x="385" y="935"/>
            <a:chExt cx="5256" cy="2934"/>
          </a:xfrm>
        </p:grpSpPr>
        <p:sp>
          <p:nvSpPr>
            <p:cNvPr id="31750" name="Rectangle 3">
              <a:extLst>
                <a:ext uri="{FF2B5EF4-FFF2-40B4-BE49-F238E27FC236}">
                  <a16:creationId xmlns:a16="http://schemas.microsoft.com/office/drawing/2014/main" id="{BBAC133D-8C7A-4FBA-9106-FF964FC82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935"/>
              <a:ext cx="2580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26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751" name="Rectangle 4">
              <a:extLst>
                <a:ext uri="{FF2B5EF4-FFF2-40B4-BE49-F238E27FC236}">
                  <a16:creationId xmlns:a16="http://schemas.microsoft.com/office/drawing/2014/main" id="{3477AEF4-45E2-4F5B-867F-9BE9F09CC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935"/>
              <a:ext cx="2580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26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1752" name="Picture 5" descr="c05f01">
              <a:extLst>
                <a:ext uri="{FF2B5EF4-FFF2-40B4-BE49-F238E27FC236}">
                  <a16:creationId xmlns:a16="http://schemas.microsoft.com/office/drawing/2014/main" id="{D92F4FEE-FDE3-4D97-A836-A7BE5578DD3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981"/>
              <a:ext cx="4896" cy="2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753" name="Rectangle 6">
              <a:extLst>
                <a:ext uri="{FF2B5EF4-FFF2-40B4-BE49-F238E27FC236}">
                  <a16:creationId xmlns:a16="http://schemas.microsoft.com/office/drawing/2014/main" id="{F78CD82F-5A98-4019-A98F-B025C08F8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" y="1560"/>
              <a:ext cx="635" cy="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1" lang="zh-CN" altLang="en-US" sz="2400" b="1">
                  <a:latin typeface="+mn-lt"/>
                  <a:ea typeface="+mn-ea"/>
                  <a:cs typeface="+mn-ea"/>
                  <a:sym typeface="+mn-lt"/>
                </a:rPr>
                <a:t>输入</a:t>
              </a:r>
            </a:p>
            <a:p>
              <a:pPr algn="ctr" eaLnBrk="1" hangingPunct="1"/>
              <a:r>
                <a:rPr kumimoji="1" lang="zh-CN" altLang="en-US" sz="2400" b="1">
                  <a:latin typeface="+mn-lt"/>
                  <a:ea typeface="+mn-ea"/>
                  <a:cs typeface="+mn-ea"/>
                  <a:sym typeface="+mn-lt"/>
                </a:rPr>
                <a:t>设备</a:t>
              </a:r>
            </a:p>
          </p:txBody>
        </p:sp>
        <p:sp>
          <p:nvSpPr>
            <p:cNvPr id="31754" name="Rectangle 7">
              <a:extLst>
                <a:ext uri="{FF2B5EF4-FFF2-40B4-BE49-F238E27FC236}">
                  <a16:creationId xmlns:a16="http://schemas.microsoft.com/office/drawing/2014/main" id="{98756C3F-8350-4253-8697-5E87759E3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570"/>
              <a:ext cx="635" cy="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1" lang="zh-CN" altLang="en-US" sz="2400" b="1">
                  <a:latin typeface="+mn-lt"/>
                  <a:ea typeface="+mn-ea"/>
                  <a:cs typeface="+mn-ea"/>
                  <a:sym typeface="+mn-lt"/>
                </a:rPr>
                <a:t>输出</a:t>
              </a:r>
            </a:p>
            <a:p>
              <a:pPr algn="ctr" eaLnBrk="1" hangingPunct="1"/>
              <a:r>
                <a:rPr kumimoji="1" lang="zh-CN" altLang="en-US" sz="2400" b="1">
                  <a:latin typeface="+mn-lt"/>
                  <a:ea typeface="+mn-ea"/>
                  <a:cs typeface="+mn-ea"/>
                  <a:sym typeface="+mn-lt"/>
                </a:rPr>
                <a:t>设备</a:t>
              </a:r>
            </a:p>
          </p:txBody>
        </p:sp>
        <p:grpSp>
          <p:nvGrpSpPr>
            <p:cNvPr id="31755" name="Group 8">
              <a:extLst>
                <a:ext uri="{FF2B5EF4-FFF2-40B4-BE49-F238E27FC236}">
                  <a16:creationId xmlns:a16="http://schemas.microsoft.com/office/drawing/2014/main" id="{C58B118A-A97A-4DD4-8AE9-22932E9177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9" y="1253"/>
              <a:ext cx="1633" cy="327"/>
              <a:chOff x="2109" y="1253"/>
              <a:chExt cx="1633" cy="327"/>
            </a:xfrm>
          </p:grpSpPr>
          <p:pic>
            <p:nvPicPr>
              <p:cNvPr id="31767" name="Picture 9" descr="c05f01">
                <a:extLst>
                  <a:ext uri="{FF2B5EF4-FFF2-40B4-BE49-F238E27FC236}">
                    <a16:creationId xmlns:a16="http://schemas.microsoft.com/office/drawing/2014/main" id="{D1249B8E-32E5-45A6-AAE9-0AD932CF0D2B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272" t="7826" r="33374" b="85872"/>
              <a:stretch>
                <a:fillRect/>
              </a:stretch>
            </p:blipFill>
            <p:spPr bwMode="auto">
              <a:xfrm>
                <a:off x="2109" y="1343"/>
                <a:ext cx="1633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768" name="Rectangle 10">
                <a:extLst>
                  <a:ext uri="{FF2B5EF4-FFF2-40B4-BE49-F238E27FC236}">
                    <a16:creationId xmlns:a16="http://schemas.microsoft.com/office/drawing/2014/main" id="{FC0AA981-7606-426D-8AD8-20A061CAC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0" y="1253"/>
                <a:ext cx="136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kumimoji="1" lang="en-US" altLang="zh-CN" sz="2800" b="1">
                    <a:latin typeface="+mn-lt"/>
                    <a:ea typeface="+mn-ea"/>
                    <a:cs typeface="+mn-ea"/>
                    <a:sym typeface="+mn-lt"/>
                  </a:rPr>
                  <a:t>CPU</a:t>
                </a:r>
              </a:p>
            </p:txBody>
          </p:sp>
        </p:grpSp>
        <p:grpSp>
          <p:nvGrpSpPr>
            <p:cNvPr id="31756" name="Group 11">
              <a:extLst>
                <a:ext uri="{FF2B5EF4-FFF2-40B4-BE49-F238E27FC236}">
                  <a16:creationId xmlns:a16="http://schemas.microsoft.com/office/drawing/2014/main" id="{F5C06576-1406-479E-A082-AD36B82397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1" y="1706"/>
              <a:ext cx="1134" cy="288"/>
              <a:chOff x="2381" y="1706"/>
              <a:chExt cx="1134" cy="288"/>
            </a:xfrm>
          </p:grpSpPr>
          <p:pic>
            <p:nvPicPr>
              <p:cNvPr id="31765" name="Picture 12" descr="c05f01">
                <a:extLst>
                  <a:ext uri="{FF2B5EF4-FFF2-40B4-BE49-F238E27FC236}">
                    <a16:creationId xmlns:a16="http://schemas.microsoft.com/office/drawing/2014/main" id="{10023149-1BBF-40B2-AFFC-3E3787F78C0A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28" t="23546" r="38011" b="71745"/>
              <a:stretch>
                <a:fillRect/>
              </a:stretch>
            </p:blipFill>
            <p:spPr bwMode="auto">
              <a:xfrm>
                <a:off x="2381" y="1752"/>
                <a:ext cx="1134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766" name="Rectangle 13">
                <a:extLst>
                  <a:ext uri="{FF2B5EF4-FFF2-40B4-BE49-F238E27FC236}">
                    <a16:creationId xmlns:a16="http://schemas.microsoft.com/office/drawing/2014/main" id="{B87E8735-EDB4-4EBC-B4CE-18C2DE85F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6" y="1706"/>
                <a:ext cx="9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9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kumimoji="1" lang="zh-CN" altLang="en-US" sz="2400" b="1">
                    <a:latin typeface="+mn-lt"/>
                    <a:ea typeface="+mn-ea"/>
                    <a:cs typeface="+mn-ea"/>
                    <a:sym typeface="+mn-lt"/>
                  </a:rPr>
                  <a:t>控制器</a:t>
                </a:r>
              </a:p>
            </p:txBody>
          </p:sp>
        </p:grpSp>
        <p:pic>
          <p:nvPicPr>
            <p:cNvPr id="31757" name="Picture 15" descr="c05f01">
              <a:extLst>
                <a:ext uri="{FF2B5EF4-FFF2-40B4-BE49-F238E27FC236}">
                  <a16:creationId xmlns:a16="http://schemas.microsoft.com/office/drawing/2014/main" id="{DC371C8B-AC3A-4BAF-A98C-11CD6AB2B460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28" t="23546" r="38011" b="71745"/>
            <a:stretch>
              <a:fillRect/>
            </a:stretch>
          </p:blipFill>
          <p:spPr bwMode="auto">
            <a:xfrm>
              <a:off x="2381" y="2297"/>
              <a:ext cx="113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758" name="Rectangle 16">
              <a:extLst>
                <a:ext uri="{FF2B5EF4-FFF2-40B4-BE49-F238E27FC236}">
                  <a16:creationId xmlns:a16="http://schemas.microsoft.com/office/drawing/2014/main" id="{1D29F6EA-6B5A-43E1-9F1C-106066B4B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" y="2188"/>
              <a:ext cx="1304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kumimoji="1" lang="zh-CN" altLang="en-US" sz="2400" b="1">
                  <a:latin typeface="+mn-lt"/>
                  <a:ea typeface="+mn-ea"/>
                  <a:cs typeface="+mn-ea"/>
                  <a:sym typeface="+mn-lt"/>
                </a:rPr>
                <a:t>算术逻辑单元格</a:t>
              </a:r>
              <a:r>
                <a:rPr kumimoji="1" lang="en-US" altLang="zh-CN" sz="2400" b="1">
                  <a:latin typeface="+mn-lt"/>
                  <a:ea typeface="+mn-ea"/>
                  <a:cs typeface="+mn-ea"/>
                  <a:sym typeface="+mn-lt"/>
                </a:rPr>
                <a:t>(</a:t>
              </a:r>
              <a:r>
                <a:rPr kumimoji="1" lang="zh-CN" altLang="en-US" sz="2400" b="1">
                  <a:latin typeface="+mn-lt"/>
                  <a:ea typeface="+mn-ea"/>
                  <a:cs typeface="+mn-ea"/>
                  <a:sym typeface="+mn-lt"/>
                </a:rPr>
                <a:t>运算器</a:t>
              </a:r>
              <a:r>
                <a:rPr kumimoji="1" lang="en-US" altLang="zh-CN" sz="2400" b="1">
                  <a:latin typeface="+mn-lt"/>
                  <a:ea typeface="+mn-ea"/>
                  <a:cs typeface="+mn-ea"/>
                  <a:sym typeface="+mn-lt"/>
                </a:rPr>
                <a:t>)</a:t>
              </a:r>
            </a:p>
          </p:txBody>
        </p:sp>
        <p:grpSp>
          <p:nvGrpSpPr>
            <p:cNvPr id="31759" name="Group 26">
              <a:extLst>
                <a:ext uri="{FF2B5EF4-FFF2-40B4-BE49-F238E27FC236}">
                  <a16:creationId xmlns:a16="http://schemas.microsoft.com/office/drawing/2014/main" id="{F7165955-29B7-4A77-86C7-3E363777E8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0" y="3219"/>
              <a:ext cx="1088" cy="477"/>
              <a:chOff x="2426" y="3219"/>
              <a:chExt cx="1088" cy="477"/>
            </a:xfrm>
          </p:grpSpPr>
          <p:pic>
            <p:nvPicPr>
              <p:cNvPr id="31763" name="Picture 18" descr="c05f01">
                <a:extLst>
                  <a:ext uri="{FF2B5EF4-FFF2-40B4-BE49-F238E27FC236}">
                    <a16:creationId xmlns:a16="http://schemas.microsoft.com/office/drawing/2014/main" id="{2334CD0E-5077-4EF7-9B1D-D1FF7174580D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686" t="78532" r="37091" b="18352"/>
              <a:stretch>
                <a:fillRect/>
              </a:stretch>
            </p:blipFill>
            <p:spPr bwMode="auto">
              <a:xfrm>
                <a:off x="2426" y="3368"/>
                <a:ext cx="1088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764" name="Rectangle 19">
                <a:extLst>
                  <a:ext uri="{FF2B5EF4-FFF2-40B4-BE49-F238E27FC236}">
                    <a16:creationId xmlns:a16="http://schemas.microsoft.com/office/drawing/2014/main" id="{645F7DD7-C531-4B78-BF0D-9F0855FF8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3219"/>
                <a:ext cx="998" cy="4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CC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kumimoji="1" lang="zh-CN" altLang="en-US" sz="2400" b="1">
                    <a:latin typeface="+mn-lt"/>
                    <a:ea typeface="+mn-ea"/>
                    <a:cs typeface="+mn-ea"/>
                    <a:sym typeface="+mn-lt"/>
                  </a:rPr>
                  <a:t>内存</a:t>
                </a:r>
                <a:endParaRPr kumimoji="1" lang="en-US" altLang="zh-CN" sz="2400" b="1"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kumimoji="1" lang="en-US" altLang="zh-CN" sz="2400" b="1">
                    <a:latin typeface="+mn-lt"/>
                    <a:ea typeface="+mn-ea"/>
                    <a:cs typeface="+mn-ea"/>
                    <a:sym typeface="+mn-lt"/>
                  </a:rPr>
                  <a:t>(</a:t>
                </a:r>
                <a:r>
                  <a:rPr kumimoji="1" lang="zh-CN" altLang="en-US" sz="2400" b="1">
                    <a:latin typeface="+mn-lt"/>
                    <a:ea typeface="+mn-ea"/>
                    <a:cs typeface="+mn-ea"/>
                    <a:sym typeface="+mn-lt"/>
                  </a:rPr>
                  <a:t>主存储器</a:t>
                </a:r>
                <a:r>
                  <a:rPr kumimoji="1" lang="en-US" altLang="zh-CN" sz="2400" b="1">
                    <a:latin typeface="+mn-lt"/>
                    <a:ea typeface="+mn-ea"/>
                    <a:cs typeface="+mn-ea"/>
                    <a:sym typeface="+mn-lt"/>
                  </a:rPr>
                  <a:t>)</a:t>
                </a:r>
              </a:p>
            </p:txBody>
          </p:sp>
        </p:grpSp>
        <p:grpSp>
          <p:nvGrpSpPr>
            <p:cNvPr id="31760" name="Group 24">
              <a:extLst>
                <a:ext uri="{FF2B5EF4-FFF2-40B4-BE49-F238E27FC236}">
                  <a16:creationId xmlns:a16="http://schemas.microsoft.com/office/drawing/2014/main" id="{A982C0E8-CB78-4604-8609-67D64A13D5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1" y="2650"/>
              <a:ext cx="998" cy="590"/>
              <a:chOff x="4431" y="2650"/>
              <a:chExt cx="998" cy="590"/>
            </a:xfrm>
          </p:grpSpPr>
          <p:sp>
            <p:nvSpPr>
              <p:cNvPr id="31761" name="Rectangle 21">
                <a:extLst>
                  <a:ext uri="{FF2B5EF4-FFF2-40B4-BE49-F238E27FC236}">
                    <a16:creationId xmlns:a16="http://schemas.microsoft.com/office/drawing/2014/main" id="{9CA43E18-CF74-4230-9BA0-8191A0F204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1" y="2650"/>
                <a:ext cx="544" cy="5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762" name="Rectangle 22">
                <a:extLst>
                  <a:ext uri="{FF2B5EF4-FFF2-40B4-BE49-F238E27FC236}">
                    <a16:creationId xmlns:a16="http://schemas.microsoft.com/office/drawing/2014/main" id="{F83FD26B-3574-4AA4-936F-07BEA5783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1" y="2727"/>
                <a:ext cx="998" cy="4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CC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kumimoji="1" lang="zh-CN" altLang="en-US" sz="2300" b="1">
                    <a:latin typeface="+mn-lt"/>
                    <a:ea typeface="+mn-ea"/>
                    <a:cs typeface="+mn-ea"/>
                    <a:sym typeface="+mn-lt"/>
                  </a:rPr>
                  <a:t>辅助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kumimoji="1" lang="zh-CN" altLang="en-US" sz="2300" b="1">
                    <a:latin typeface="+mn-lt"/>
                    <a:ea typeface="+mn-ea"/>
                    <a:cs typeface="+mn-ea"/>
                    <a:sym typeface="+mn-lt"/>
                  </a:rPr>
                  <a:t>存储器</a:t>
                </a:r>
              </a:p>
            </p:txBody>
          </p:sp>
        </p:grpSp>
      </p:grpSp>
      <p:sp>
        <p:nvSpPr>
          <p:cNvPr id="31749" name="Rectangle 30">
            <a:extLst>
              <a:ext uri="{FF2B5EF4-FFF2-40B4-BE49-F238E27FC236}">
                <a16:creationId xmlns:a16="http://schemas.microsoft.com/office/drawing/2014/main" id="{6ED18D16-A10C-44AF-82DC-45D62FD9A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104775"/>
            <a:ext cx="14895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+mn-lt"/>
                <a:ea typeface="+mn-ea"/>
                <a:cs typeface="+mn-ea"/>
                <a:sym typeface="+mn-lt"/>
              </a:rPr>
              <a:t>p125</a:t>
            </a:r>
            <a:endParaRPr lang="zh-CN" altLang="en-US" b="1">
              <a:solidFill>
                <a:schemeClr val="folHlin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A47C997-646B-4DAE-B3CC-52873107F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(1)Memory 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内存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主存</a:t>
            </a:r>
            <a:endParaRPr lang="zh-CN" altLang="en-US" sz="3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795" name="Rectangle 6">
            <a:extLst>
              <a:ext uri="{FF2B5EF4-FFF2-40B4-BE49-F238E27FC236}">
                <a16:creationId xmlns:a16="http://schemas.microsoft.com/office/drawing/2014/main" id="{E2CF59F9-3B15-4C54-A82E-2A2800241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1673225"/>
            <a:ext cx="4949825" cy="4500563"/>
          </a:xfrm>
        </p:spPr>
        <p:txBody>
          <a:bodyPr/>
          <a:lstStyle/>
          <a:p>
            <a:pPr eaLnBrk="1" hangingPunct="1"/>
            <a:r>
              <a:rPr lang="en-US" altLang="zh-CN" dirty="0">
                <a:cs typeface="+mn-ea"/>
                <a:sym typeface="+mn-lt"/>
              </a:rPr>
              <a:t>Memory is </a:t>
            </a:r>
            <a:r>
              <a:rPr lang="en-US" altLang="zh-CN" dirty="0">
                <a:solidFill>
                  <a:schemeClr val="hlink"/>
                </a:solidFill>
                <a:cs typeface="+mn-ea"/>
                <a:sym typeface="+mn-lt"/>
              </a:rPr>
              <a:t>a collection of</a:t>
            </a:r>
            <a:r>
              <a:rPr lang="en-US" altLang="zh-CN" dirty="0"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chemeClr val="folHlink"/>
                </a:solidFill>
                <a:cs typeface="+mn-ea"/>
                <a:sym typeface="+mn-lt"/>
              </a:rPr>
              <a:t>cells</a:t>
            </a:r>
            <a:r>
              <a:rPr lang="zh-CN" altLang="zh-CN" dirty="0">
                <a:cs typeface="+mn-ea"/>
                <a:sym typeface="+mn-lt"/>
              </a:rPr>
              <a:t>单元</a:t>
            </a:r>
            <a:r>
              <a:rPr lang="en-US" altLang="zh-CN" dirty="0">
                <a:cs typeface="+mn-ea"/>
                <a:sym typeface="+mn-lt"/>
              </a:rPr>
              <a:t>.</a:t>
            </a:r>
          </a:p>
          <a:p>
            <a:pPr lvl="1" eaLnBrk="1" hangingPunct="1"/>
            <a:r>
              <a:rPr lang="en-US" altLang="zh-CN" dirty="0">
                <a:cs typeface="+mn-ea"/>
                <a:sym typeface="+mn-lt"/>
              </a:rPr>
              <a:t>each with a </a:t>
            </a:r>
            <a:r>
              <a:rPr lang="en-US" altLang="zh-CN" dirty="0">
                <a:solidFill>
                  <a:schemeClr val="folHlink"/>
                </a:solidFill>
                <a:cs typeface="+mn-ea"/>
                <a:sym typeface="+mn-lt"/>
              </a:rPr>
              <a:t>unique physical address </a:t>
            </a:r>
            <a:r>
              <a:rPr lang="zh-CN" altLang="zh-CN" dirty="0">
                <a:cs typeface="+mn-ea"/>
                <a:sym typeface="+mn-lt"/>
              </a:rPr>
              <a:t>物理地址</a:t>
            </a:r>
            <a:r>
              <a:rPr lang="en-US" altLang="zh-CN" dirty="0">
                <a:cs typeface="+mn-ea"/>
                <a:sym typeface="+mn-lt"/>
              </a:rPr>
              <a:t>, and</a:t>
            </a:r>
          </a:p>
          <a:p>
            <a:pPr lvl="1" eaLnBrk="1" hangingPunct="1"/>
            <a:r>
              <a:rPr lang="en-US" altLang="zh-CN" dirty="0">
                <a:cs typeface="+mn-ea"/>
                <a:sym typeface="+mn-lt"/>
              </a:rPr>
              <a:t>each </a:t>
            </a:r>
            <a:r>
              <a:rPr lang="en-US" altLang="zh-CN" dirty="0">
                <a:solidFill>
                  <a:schemeClr val="folHlink"/>
                </a:solidFill>
                <a:cs typeface="+mn-ea"/>
                <a:sym typeface="+mn-lt"/>
              </a:rPr>
              <a:t>store a number of bits</a:t>
            </a:r>
            <a:r>
              <a:rPr lang="en-US" altLang="zh-CN" dirty="0">
                <a:cs typeface="+mn-ea"/>
                <a:sym typeface="+mn-lt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>
                <a:cs typeface="+mn-ea"/>
                <a:sym typeface="+mn-lt"/>
              </a:rPr>
              <a:t>?physical address</a:t>
            </a:r>
          </a:p>
        </p:txBody>
      </p:sp>
      <p:grpSp>
        <p:nvGrpSpPr>
          <p:cNvPr id="33797" name="Group 9">
            <a:extLst>
              <a:ext uri="{FF2B5EF4-FFF2-40B4-BE49-F238E27FC236}">
                <a16:creationId xmlns:a16="http://schemas.microsoft.com/office/drawing/2014/main" id="{ED7F67E9-D0B9-439A-BD0B-C9C4E8B5E8C3}"/>
              </a:ext>
            </a:extLst>
          </p:cNvPr>
          <p:cNvGrpSpPr>
            <a:grpSpLocks/>
          </p:cNvGrpSpPr>
          <p:nvPr/>
        </p:nvGrpSpPr>
        <p:grpSpPr bwMode="auto">
          <a:xfrm>
            <a:off x="5134199" y="2515896"/>
            <a:ext cx="3893913" cy="3816642"/>
            <a:chOff x="2446" y="1063"/>
            <a:chExt cx="3269" cy="2926"/>
          </a:xfrm>
        </p:grpSpPr>
        <p:pic>
          <p:nvPicPr>
            <p:cNvPr id="33799" name="Picture 4" descr="c05p122a">
              <a:extLst>
                <a:ext uri="{FF2B5EF4-FFF2-40B4-BE49-F238E27FC236}">
                  <a16:creationId xmlns:a16="http://schemas.microsoft.com/office/drawing/2014/main" id="{FA572B65-2F35-44D4-A82A-68DBE322D9D7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" y="1155"/>
              <a:ext cx="2948" cy="2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800" name="Rectangle 8">
              <a:extLst>
                <a:ext uri="{FF2B5EF4-FFF2-40B4-BE49-F238E27FC236}">
                  <a16:creationId xmlns:a16="http://schemas.microsoft.com/office/drawing/2014/main" id="{E85F5C01-5FF1-4791-97E9-AA38E4DE0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" y="1063"/>
              <a:ext cx="1538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990600" indent="-5334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r>
                <a:rPr lang="en-US" altLang="zh-CN" sz="2600" b="1" dirty="0">
                  <a:latin typeface="+mn-lt"/>
                  <a:ea typeface="+mn-ea"/>
                  <a:cs typeface="+mn-ea"/>
                  <a:sym typeface="+mn-lt"/>
                </a:rPr>
                <a:t>Physical</a:t>
              </a:r>
            </a:p>
          </p:txBody>
        </p:sp>
      </p:grpSp>
      <p:sp>
        <p:nvSpPr>
          <p:cNvPr id="33798" name="Rectangle 10">
            <a:extLst>
              <a:ext uri="{FF2B5EF4-FFF2-40B4-BE49-F238E27FC236}">
                <a16:creationId xmlns:a16="http://schemas.microsoft.com/office/drawing/2014/main" id="{6EC30B1A-E1C0-45DD-9A3A-38EFBE3C1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3294" y="352391"/>
            <a:ext cx="14895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chemeClr val="folHlink"/>
                </a:solidFill>
                <a:latin typeface="+mn-lt"/>
                <a:ea typeface="+mn-ea"/>
                <a:cs typeface="+mn-ea"/>
                <a:sym typeface="+mn-lt"/>
              </a:rPr>
              <a:t>p123</a:t>
            </a:r>
            <a:endParaRPr lang="zh-CN" altLang="en-US" b="1" dirty="0">
              <a:solidFill>
                <a:schemeClr val="folHlin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FC43403-A1D6-4AA9-9F6E-F5DB064FA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marL="685800" indent="-685800"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The Memory’s Addressability</a:t>
            </a:r>
            <a:endParaRPr lang="zh-CN" alt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4E49CE8-C6AC-42CD-A817-D59834453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13" y="1754188"/>
            <a:ext cx="8262937" cy="4870450"/>
          </a:xfrm>
        </p:spPr>
        <p:txBody>
          <a:bodyPr/>
          <a:lstStyle/>
          <a:p>
            <a:pPr eaLnBrk="1" hangingPunct="1"/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Addressability </a:t>
            </a:r>
            <a:r>
              <a:rPr lang="zh-CN" altLang="en-US">
                <a:cs typeface="+mn-ea"/>
                <a:sym typeface="+mn-lt"/>
              </a:rPr>
              <a:t>可寻址能力</a:t>
            </a:r>
          </a:p>
          <a:p>
            <a:pPr lvl="1" eaLnBrk="1" hangingPunct="1"/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The number of bits</a:t>
            </a:r>
            <a:r>
              <a:rPr lang="en-US" altLang="zh-CN">
                <a:cs typeface="+mn-ea"/>
                <a:sym typeface="+mn-lt"/>
              </a:rPr>
              <a:t> stored in each addressable location in memory.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zh-CN" altLang="en-US">
                <a:cs typeface="+mn-ea"/>
                <a:sym typeface="+mn-lt"/>
              </a:rPr>
              <a:t>  内存中每个可设定地址的位数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i="1">
                <a:solidFill>
                  <a:schemeClr val="hlink"/>
                </a:solidFill>
                <a:cs typeface="+mn-ea"/>
                <a:sym typeface="+mn-lt"/>
              </a:rPr>
              <a:t>Today</a:t>
            </a:r>
            <a:r>
              <a:rPr lang="en-US" altLang="zh-CN">
                <a:cs typeface="+mn-ea"/>
                <a:sym typeface="+mn-lt"/>
              </a:rPr>
              <a:t> most computers are </a:t>
            </a:r>
            <a:r>
              <a:rPr lang="en-US" altLang="zh-CN" i="1">
                <a:solidFill>
                  <a:schemeClr val="hlink"/>
                </a:solidFill>
                <a:cs typeface="+mn-ea"/>
                <a:sym typeface="+mn-lt"/>
              </a:rPr>
              <a:t>byte addressable </a:t>
            </a:r>
            <a:r>
              <a:rPr lang="zh-CN" altLang="en-US" i="1">
                <a:cs typeface="+mn-ea"/>
                <a:sym typeface="+mn-lt"/>
              </a:rPr>
              <a:t>字节可编址</a:t>
            </a:r>
            <a:r>
              <a:rPr lang="en-US" altLang="zh-CN">
                <a:cs typeface="+mn-ea"/>
                <a:sym typeface="+mn-lt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folHlink"/>
                </a:solidFill>
                <a:cs typeface="+mn-ea"/>
                <a:sym typeface="+mn-lt"/>
              </a:rPr>
              <a:t>n-bit machine can address 2</a:t>
            </a:r>
            <a:r>
              <a:rPr lang="en-US" altLang="zh-CN" baseline="30000">
                <a:solidFill>
                  <a:schemeClr val="folHlink"/>
                </a:solidFill>
                <a:cs typeface="+mn-ea"/>
                <a:sym typeface="+mn-lt"/>
              </a:rPr>
              <a:t>n</a:t>
            </a:r>
            <a:r>
              <a:rPr lang="en-US" altLang="zh-CN">
                <a:solidFill>
                  <a:schemeClr val="folHlink"/>
                </a:solidFill>
                <a:cs typeface="+mn-ea"/>
                <a:sym typeface="+mn-lt"/>
              </a:rPr>
              <a:t> different cells</a:t>
            </a:r>
            <a:r>
              <a:rPr lang="en-US" altLang="zh-CN">
                <a:cs typeface="+mn-ea"/>
                <a:sym typeface="+mn-lt"/>
              </a:rPr>
              <a:t>. n</a:t>
            </a:r>
            <a:r>
              <a:rPr lang="zh-CN" altLang="en-US">
                <a:cs typeface="+mn-ea"/>
                <a:sym typeface="+mn-lt"/>
              </a:rPr>
              <a:t>位处理器可产生</a:t>
            </a:r>
            <a:r>
              <a:rPr lang="en-US" altLang="zh-CN">
                <a:cs typeface="+mn-ea"/>
                <a:sym typeface="+mn-lt"/>
              </a:rPr>
              <a:t>2</a:t>
            </a:r>
            <a:r>
              <a:rPr lang="en-US" altLang="zh-CN" baseline="30000">
                <a:cs typeface="+mn-ea"/>
                <a:sym typeface="+mn-lt"/>
              </a:rPr>
              <a:t>n</a:t>
            </a:r>
            <a:r>
              <a:rPr lang="zh-CN" altLang="en-US">
                <a:cs typeface="+mn-ea"/>
                <a:sym typeface="+mn-lt"/>
              </a:rPr>
              <a:t>个不同的地址</a:t>
            </a:r>
          </a:p>
        </p:txBody>
      </p:sp>
      <p:sp>
        <p:nvSpPr>
          <p:cNvPr id="35845" name="Rectangle 4">
            <a:extLst>
              <a:ext uri="{FF2B5EF4-FFF2-40B4-BE49-F238E27FC236}">
                <a16:creationId xmlns:a16="http://schemas.microsoft.com/office/drawing/2014/main" id="{60E65DFD-98D9-4A7D-9E4C-3B8D66A86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104775"/>
            <a:ext cx="14895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+mn-lt"/>
                <a:ea typeface="+mn-ea"/>
                <a:cs typeface="+mn-ea"/>
                <a:sym typeface="+mn-lt"/>
              </a:rPr>
              <a:t>p123</a:t>
            </a:r>
            <a:endParaRPr lang="zh-CN" altLang="en-US" b="1">
              <a:solidFill>
                <a:schemeClr val="folHlin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3D402ED-BEA1-4A5D-AABA-F4BFF20BF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12" y="350838"/>
            <a:ext cx="9135176" cy="963612"/>
          </a:xfrm>
        </p:spPr>
        <p:txBody>
          <a:bodyPr/>
          <a:lstStyle/>
          <a:p>
            <a:pPr marL="685800" indent="-685800" eaLnBrk="1" hangingPunct="1"/>
            <a:r>
              <a:rPr lang="en-US" altLang="zh-CN" sz="3200" dirty="0">
                <a:latin typeface="+mn-lt"/>
                <a:ea typeface="+mn-ea"/>
                <a:cs typeface="+mn-ea"/>
                <a:sym typeface="+mn-lt"/>
              </a:rPr>
              <a:t>(2) Arithmetic/Logic Unit </a:t>
            </a:r>
            <a:r>
              <a:rPr lang="zh-CN" altLang="en-US" sz="3200" dirty="0">
                <a:solidFill>
                  <a:srgbClr val="FF33CC"/>
                </a:solidFill>
                <a:latin typeface="+mn-lt"/>
                <a:ea typeface="+mn-ea"/>
                <a:cs typeface="+mn-ea"/>
                <a:sym typeface="+mn-lt"/>
              </a:rPr>
              <a:t>算术逻辑部件（运算器）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1A91B0D-9799-41A2-B258-97C986DA0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606550"/>
            <a:ext cx="8577263" cy="5197475"/>
          </a:xfrm>
        </p:spPr>
        <p:txBody>
          <a:bodyPr/>
          <a:lstStyle/>
          <a:p>
            <a:pPr eaLnBrk="1" hangingPunct="1"/>
            <a:r>
              <a:rPr lang="en-US" altLang="zh-CN">
                <a:cs typeface="+mn-ea"/>
                <a:sym typeface="+mn-lt"/>
              </a:rPr>
              <a:t>Arithmetic/Logic Unit (</a:t>
            </a:r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ALU</a:t>
            </a:r>
            <a:r>
              <a:rPr lang="en-US" altLang="zh-CN">
                <a:cs typeface="+mn-ea"/>
                <a:sym typeface="+mn-lt"/>
              </a:rPr>
              <a:t>) </a:t>
            </a:r>
            <a:endParaRPr lang="zh-CN" altLang="en-US">
              <a:cs typeface="+mn-ea"/>
              <a:sym typeface="+mn-lt"/>
            </a:endParaRPr>
          </a:p>
          <a:p>
            <a:pPr lvl="1" eaLnBrk="1" hangingPunct="1"/>
            <a:r>
              <a:rPr lang="en-US" altLang="zh-CN">
                <a:cs typeface="+mn-ea"/>
                <a:sym typeface="+mn-lt"/>
              </a:rPr>
              <a:t>The computer unit that </a:t>
            </a:r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performs  arithmetic operations</a:t>
            </a:r>
            <a:r>
              <a:rPr lang="en-US" altLang="zh-CN">
                <a:cs typeface="+mn-ea"/>
                <a:sym typeface="+mn-lt"/>
              </a:rPr>
              <a:t> (addition, subtraction, multiplication, and division) </a:t>
            </a:r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and logic operations</a:t>
            </a:r>
            <a:r>
              <a:rPr lang="en-US" altLang="zh-CN">
                <a:cs typeface="+mn-ea"/>
                <a:sym typeface="+mn-lt"/>
              </a:rPr>
              <a:t> (NOT,AND, and OR etc.).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cs typeface="+mn-ea"/>
                <a:sym typeface="+mn-lt"/>
              </a:rPr>
              <a:t>The ALU operates </a:t>
            </a:r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on words</a:t>
            </a:r>
            <a:r>
              <a:rPr lang="en-US" altLang="zh-CN">
                <a:cs typeface="+mn-ea"/>
                <a:sym typeface="+mn-lt"/>
              </a:rPr>
              <a:t>. </a:t>
            </a:r>
            <a:r>
              <a:rPr lang="en-US" altLang="zh-CN" sz="2800">
                <a:solidFill>
                  <a:schemeClr val="hlink"/>
                </a:solidFill>
                <a:cs typeface="+mn-ea"/>
                <a:sym typeface="+mn-lt"/>
              </a:rPr>
              <a:t>ALU</a:t>
            </a:r>
            <a:r>
              <a:rPr lang="zh-CN" altLang="en-US" sz="2800">
                <a:solidFill>
                  <a:schemeClr val="hlink"/>
                </a:solidFill>
                <a:cs typeface="+mn-ea"/>
                <a:sym typeface="+mn-lt"/>
              </a:rPr>
              <a:t>操作的是字</a:t>
            </a:r>
          </a:p>
          <a:p>
            <a:pPr lvl="1" eaLnBrk="1" hangingPunct="1"/>
            <a:r>
              <a:rPr lang="en-US" altLang="zh-CN">
                <a:cs typeface="+mn-ea"/>
                <a:sym typeface="+mn-lt"/>
              </a:rPr>
              <a:t>The word length is the size of quantities processed by the ALU.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zh-CN">
                <a:cs typeface="+mn-ea"/>
                <a:sym typeface="+mn-lt"/>
              </a:rPr>
              <a:t>  </a:t>
            </a:r>
            <a:r>
              <a:rPr lang="zh-CN" altLang="en-US">
                <a:cs typeface="+mn-ea"/>
                <a:sym typeface="+mn-lt"/>
              </a:rPr>
              <a:t>计算机的字长是</a:t>
            </a:r>
            <a:r>
              <a:rPr lang="en-US" altLang="zh-CN">
                <a:cs typeface="+mn-ea"/>
                <a:sym typeface="+mn-lt"/>
              </a:rPr>
              <a:t>ALU</a:t>
            </a:r>
            <a:r>
              <a:rPr lang="zh-CN" altLang="en-US">
                <a:cs typeface="+mn-ea"/>
                <a:sym typeface="+mn-lt"/>
              </a:rPr>
              <a:t>处理的量的大小</a:t>
            </a:r>
          </a:p>
        </p:txBody>
      </p:sp>
      <p:sp>
        <p:nvSpPr>
          <p:cNvPr id="37893" name="Rectangle 4">
            <a:extLst>
              <a:ext uri="{FF2B5EF4-FFF2-40B4-BE49-F238E27FC236}">
                <a16:creationId xmlns:a16="http://schemas.microsoft.com/office/drawing/2014/main" id="{CFBC67C2-AC6C-4C59-969B-3C60641E4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104775"/>
            <a:ext cx="14895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+mn-lt"/>
                <a:ea typeface="+mn-ea"/>
                <a:cs typeface="+mn-ea"/>
                <a:sym typeface="+mn-lt"/>
              </a:rPr>
              <a:t>p126</a:t>
            </a:r>
            <a:endParaRPr lang="zh-CN" altLang="en-US" b="1">
              <a:solidFill>
                <a:schemeClr val="folHlin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B3640F0-C31D-4972-A9CE-EB13A137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(3) Input/Output Units (I/O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设备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)</a:t>
            </a:r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EC459353-D219-455B-BA1B-B3A53624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484313"/>
            <a:ext cx="8343900" cy="5005387"/>
          </a:xfrm>
        </p:spPr>
        <p:txBody>
          <a:bodyPr/>
          <a:lstStyle/>
          <a:p>
            <a:pPr eaLnBrk="1" hangingPunct="1"/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Input Unit </a:t>
            </a:r>
            <a:r>
              <a:rPr lang="zh-CN" altLang="en-US">
                <a:cs typeface="+mn-ea"/>
                <a:sym typeface="+mn-lt"/>
              </a:rPr>
              <a:t>输入设备</a:t>
            </a:r>
          </a:p>
          <a:p>
            <a:pPr lvl="1" eaLnBrk="1" hangingPunct="1"/>
            <a:r>
              <a:rPr lang="en-US" altLang="zh-CN">
                <a:cs typeface="+mn-ea"/>
                <a:sym typeface="+mn-lt"/>
              </a:rPr>
              <a:t>A device that </a:t>
            </a:r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accepts data</a:t>
            </a:r>
            <a:r>
              <a:rPr lang="en-US" altLang="zh-CN">
                <a:cs typeface="+mn-ea"/>
                <a:sym typeface="+mn-lt"/>
              </a:rPr>
              <a:t> to be </a:t>
            </a:r>
            <a:r>
              <a:rPr lang="en-US" altLang="zh-CN">
                <a:solidFill>
                  <a:schemeClr val="folHlink"/>
                </a:solidFill>
                <a:cs typeface="+mn-ea"/>
                <a:sym typeface="+mn-lt"/>
              </a:rPr>
              <a:t>stored in memory</a:t>
            </a:r>
            <a:r>
              <a:rPr lang="en-US" altLang="zh-CN">
                <a:cs typeface="+mn-ea"/>
                <a:sym typeface="+mn-lt"/>
              </a:rPr>
              <a:t>.</a:t>
            </a:r>
          </a:p>
          <a:p>
            <a:pPr lvl="1" eaLnBrk="1" hangingPunct="1"/>
            <a:r>
              <a:rPr lang="en-US" altLang="zh-CN">
                <a:cs typeface="+mn-ea"/>
                <a:sym typeface="+mn-lt"/>
              </a:rPr>
              <a:t>Keyboard, mouse, touch screen and scanning device…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Output Unit </a:t>
            </a:r>
            <a:r>
              <a:rPr lang="zh-CN" altLang="en-US">
                <a:cs typeface="+mn-ea"/>
                <a:sym typeface="+mn-lt"/>
              </a:rPr>
              <a:t>输出设备</a:t>
            </a:r>
          </a:p>
          <a:p>
            <a:pPr lvl="1" eaLnBrk="1" hangingPunct="1"/>
            <a:r>
              <a:rPr lang="en-US" altLang="zh-CN">
                <a:cs typeface="+mn-ea"/>
                <a:sym typeface="+mn-lt"/>
              </a:rPr>
              <a:t>A device that </a:t>
            </a:r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prints or</a:t>
            </a:r>
            <a:r>
              <a:rPr lang="en-US" altLang="zh-CN">
                <a:cs typeface="+mn-ea"/>
                <a:sym typeface="+mn-lt"/>
              </a:rPr>
              <a:t> otherwise</a:t>
            </a:r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 displays data</a:t>
            </a:r>
            <a:r>
              <a:rPr lang="en-US" altLang="zh-CN">
                <a:cs typeface="+mn-ea"/>
                <a:sym typeface="+mn-lt"/>
              </a:rPr>
              <a:t> </a:t>
            </a:r>
            <a:r>
              <a:rPr lang="en-US" altLang="zh-CN">
                <a:solidFill>
                  <a:schemeClr val="folHlink"/>
                </a:solidFill>
                <a:cs typeface="+mn-ea"/>
                <a:sym typeface="+mn-lt"/>
              </a:rPr>
              <a:t>stored in memory</a:t>
            </a:r>
            <a:r>
              <a:rPr lang="en-US" altLang="zh-CN">
                <a:cs typeface="+mn-ea"/>
                <a:sym typeface="+mn-lt"/>
              </a:rPr>
              <a:t> or </a:t>
            </a:r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makes a permanent copy</a:t>
            </a:r>
            <a:r>
              <a:rPr lang="en-US" altLang="zh-CN">
                <a:cs typeface="+mn-ea"/>
                <a:sym typeface="+mn-lt"/>
              </a:rPr>
              <a:t> of information </a:t>
            </a:r>
            <a:r>
              <a:rPr lang="en-US" altLang="zh-CN">
                <a:solidFill>
                  <a:schemeClr val="folHlink"/>
                </a:solidFill>
                <a:cs typeface="+mn-ea"/>
                <a:sym typeface="+mn-lt"/>
              </a:rPr>
              <a:t>stored in memory or another device</a:t>
            </a:r>
            <a:r>
              <a:rPr lang="en-US" altLang="zh-CN">
                <a:cs typeface="+mn-ea"/>
                <a:sym typeface="+mn-lt"/>
              </a:rPr>
              <a:t>.</a:t>
            </a:r>
          </a:p>
          <a:p>
            <a:pPr lvl="1" eaLnBrk="1" hangingPunct="1"/>
            <a:r>
              <a:rPr lang="en-US" altLang="zh-CN">
                <a:cs typeface="+mn-ea"/>
                <a:sym typeface="+mn-lt"/>
              </a:rPr>
              <a:t>Monitors, Printers…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18D96B68-9F49-4799-BEA8-54F0D0956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104775"/>
            <a:ext cx="14895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+mn-lt"/>
                <a:ea typeface="+mn-ea"/>
                <a:cs typeface="+mn-ea"/>
                <a:sym typeface="+mn-lt"/>
              </a:rPr>
              <a:t>p127</a:t>
            </a:r>
            <a:endParaRPr lang="zh-CN" altLang="en-US" b="1">
              <a:solidFill>
                <a:schemeClr val="folHlin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A8A77A0-8259-49D4-99F4-15CE6BD68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(4) Control Unit 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控制器</a:t>
            </a:r>
            <a:endParaRPr lang="zh-CN" alt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D213687-5D2A-4498-824C-97BEF5CBE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493838"/>
            <a:ext cx="8343900" cy="4949825"/>
          </a:xfrm>
        </p:spPr>
        <p:txBody>
          <a:bodyPr/>
          <a:lstStyle/>
          <a:p>
            <a:pPr eaLnBrk="1" hangingPunct="1"/>
            <a:r>
              <a:rPr lang="en-US" altLang="zh-CN" sz="2800">
                <a:solidFill>
                  <a:schemeClr val="hlink"/>
                </a:solidFill>
                <a:cs typeface="+mn-ea"/>
                <a:sym typeface="+mn-lt"/>
              </a:rPr>
              <a:t>Control Unit</a:t>
            </a:r>
            <a:endParaRPr lang="zh-CN" altLang="en-US" sz="2800">
              <a:solidFill>
                <a:schemeClr val="hlink"/>
              </a:solidFill>
              <a:cs typeface="+mn-ea"/>
              <a:sym typeface="+mn-lt"/>
            </a:endParaRPr>
          </a:p>
          <a:p>
            <a:pPr lvl="1" eaLnBrk="1" hangingPunct="1"/>
            <a:r>
              <a:rPr lang="en-US" altLang="zh-CN">
                <a:cs typeface="+mn-ea"/>
                <a:sym typeface="+mn-lt"/>
              </a:rPr>
              <a:t>The computer component that </a:t>
            </a:r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controls the actions</a:t>
            </a:r>
            <a:r>
              <a:rPr lang="en-US" altLang="zh-CN">
                <a:cs typeface="+mn-ea"/>
                <a:sym typeface="+mn-lt"/>
              </a:rPr>
              <a:t> of the other components in order </a:t>
            </a:r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to execute instructions in sequence</a:t>
            </a:r>
            <a:r>
              <a:rPr lang="en-US" altLang="zh-CN">
                <a:cs typeface="+mn-ea"/>
                <a:sym typeface="+mn-lt"/>
              </a:rPr>
              <a:t>.</a:t>
            </a:r>
            <a:r>
              <a:rPr lang="zh-CN" altLang="en-US">
                <a:cs typeface="+mn-ea"/>
                <a:sym typeface="+mn-lt"/>
              </a:rPr>
              <a:t>控制器控制其它部件的动作，以能执行指令序列。</a:t>
            </a:r>
          </a:p>
          <a:p>
            <a:pPr eaLnBrk="1" hangingPunct="1"/>
            <a:r>
              <a:rPr lang="en-US" altLang="zh-CN" sz="2800">
                <a:cs typeface="+mn-ea"/>
                <a:sym typeface="+mn-lt"/>
              </a:rPr>
              <a:t>The control unit includes two </a:t>
            </a:r>
            <a:r>
              <a:rPr lang="en-US" altLang="zh-CN" sz="2800">
                <a:solidFill>
                  <a:srgbClr val="FF0000"/>
                </a:solidFill>
                <a:cs typeface="+mn-ea"/>
                <a:sym typeface="+mn-lt"/>
              </a:rPr>
              <a:t>register</a:t>
            </a:r>
            <a:r>
              <a:rPr lang="en-US" altLang="zh-CN" sz="2800">
                <a:cs typeface="+mn-ea"/>
                <a:sym typeface="+mn-lt"/>
              </a:rPr>
              <a:t> </a:t>
            </a:r>
            <a:r>
              <a:rPr lang="zh-CN" altLang="en-US" sz="2800">
                <a:cs typeface="+mn-ea"/>
                <a:sym typeface="+mn-lt"/>
              </a:rPr>
              <a:t>寄存器</a:t>
            </a:r>
          </a:p>
          <a:p>
            <a:pPr lvl="1" eaLnBrk="1" hangingPunct="1"/>
            <a:r>
              <a:rPr lang="en-US" altLang="zh-CN">
                <a:solidFill>
                  <a:schemeClr val="folHlink"/>
                </a:solidFill>
                <a:cs typeface="+mn-ea"/>
                <a:sym typeface="+mn-lt"/>
              </a:rPr>
              <a:t>IR</a:t>
            </a:r>
            <a:r>
              <a:rPr lang="zh-CN" altLang="en-US">
                <a:solidFill>
                  <a:schemeClr val="folHlink"/>
                </a:solidFill>
                <a:cs typeface="+mn-ea"/>
                <a:sym typeface="+mn-lt"/>
              </a:rPr>
              <a:t>指令寄存器</a:t>
            </a:r>
            <a:r>
              <a:rPr lang="zh-CN" altLang="en-US">
                <a:cs typeface="+mn-ea"/>
                <a:sym typeface="+mn-lt"/>
              </a:rPr>
              <a:t>：</a:t>
            </a:r>
            <a:r>
              <a:rPr lang="zh-CN" altLang="en-US" sz="2600">
                <a:cs typeface="+mn-ea"/>
                <a:sym typeface="+mn-lt"/>
              </a:rPr>
              <a:t>存储当前执行的指令；</a:t>
            </a:r>
          </a:p>
          <a:p>
            <a:pPr lvl="1" eaLnBrk="1" hangingPunct="1"/>
            <a:r>
              <a:rPr lang="en-US" altLang="zh-CN">
                <a:solidFill>
                  <a:schemeClr val="folHlink"/>
                </a:solidFill>
                <a:cs typeface="+mn-ea"/>
                <a:sym typeface="+mn-lt"/>
              </a:rPr>
              <a:t>PC</a:t>
            </a:r>
            <a:r>
              <a:rPr lang="zh-CN" altLang="en-US">
                <a:solidFill>
                  <a:schemeClr val="folHlink"/>
                </a:solidFill>
                <a:cs typeface="+mn-ea"/>
                <a:sym typeface="+mn-lt"/>
              </a:rPr>
              <a:t>程序计数器</a:t>
            </a:r>
            <a:r>
              <a:rPr lang="zh-CN" altLang="en-US">
                <a:cs typeface="+mn-ea"/>
                <a:sym typeface="+mn-lt"/>
              </a:rPr>
              <a:t>：</a:t>
            </a:r>
            <a:r>
              <a:rPr lang="zh-CN" altLang="en-US" sz="2600">
                <a:cs typeface="+mn-ea"/>
                <a:sym typeface="+mn-lt"/>
              </a:rPr>
              <a:t>存放下一条要执行的指令的地址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chemeClr val="hlink"/>
                </a:solidFill>
                <a:cs typeface="+mn-ea"/>
                <a:sym typeface="+mn-lt"/>
              </a:rPr>
              <a:t>CPU = ALU + Control Unit</a:t>
            </a:r>
          </a:p>
          <a:p>
            <a:pPr lvl="1" eaLnBrk="1" hangingPunct="1"/>
            <a:r>
              <a:rPr lang="en-US" altLang="zh-CN">
                <a:solidFill>
                  <a:schemeClr val="folHlink"/>
                </a:solidFill>
                <a:cs typeface="+mn-ea"/>
                <a:sym typeface="+mn-lt"/>
              </a:rPr>
              <a:t>Central processing Unit </a:t>
            </a:r>
            <a:r>
              <a:rPr lang="zh-CN" altLang="en-US">
                <a:solidFill>
                  <a:schemeClr val="folHlink"/>
                </a:solidFill>
                <a:cs typeface="+mn-ea"/>
                <a:sym typeface="+mn-lt"/>
              </a:rPr>
              <a:t>中央处理器</a:t>
            </a:r>
          </a:p>
        </p:txBody>
      </p:sp>
      <p:sp>
        <p:nvSpPr>
          <p:cNvPr id="40965" name="Rectangle 4">
            <a:extLst>
              <a:ext uri="{FF2B5EF4-FFF2-40B4-BE49-F238E27FC236}">
                <a16:creationId xmlns:a16="http://schemas.microsoft.com/office/drawing/2014/main" id="{6743DD35-8CD2-44E3-8725-29BC7F6C0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25" y="5978525"/>
            <a:ext cx="432201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3000" b="1">
                <a:solidFill>
                  <a:srgbClr val="DDDDDD"/>
                </a:solidFill>
                <a:latin typeface="+mn-lt"/>
                <a:ea typeface="+mn-ea"/>
                <a:cs typeface="+mn-ea"/>
                <a:sym typeface="+mn-lt"/>
              </a:rPr>
              <a:t>How does data move? </a:t>
            </a:r>
            <a:endParaRPr lang="zh-CN" altLang="en-US" sz="3000" b="1">
              <a:solidFill>
                <a:srgbClr val="DDDDD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66" name="Rectangle 5">
            <a:extLst>
              <a:ext uri="{FF2B5EF4-FFF2-40B4-BE49-F238E27FC236}">
                <a16:creationId xmlns:a16="http://schemas.microsoft.com/office/drawing/2014/main" id="{D5CE5706-8EF2-4967-A966-0D739E0C0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838" y="104775"/>
            <a:ext cx="27446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+mn-lt"/>
                <a:ea typeface="+mn-ea"/>
                <a:cs typeface="+mn-ea"/>
                <a:sym typeface="+mn-lt"/>
              </a:rPr>
              <a:t>p127</a:t>
            </a:r>
            <a:r>
              <a:rPr lang="zh-CN" altLang="en-US" b="1">
                <a:solidFill>
                  <a:schemeClr val="folHlink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b="1">
                <a:solidFill>
                  <a:schemeClr val="folHlink"/>
                </a:solidFill>
                <a:latin typeface="+mn-lt"/>
                <a:ea typeface="+mn-ea"/>
                <a:cs typeface="+mn-ea"/>
                <a:sym typeface="+mn-lt"/>
              </a:rPr>
              <a:t>p128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BD64773-6125-42F1-AE4E-B990AE583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39738"/>
            <a:ext cx="8242300" cy="74295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latin typeface="+mn-lt"/>
                <a:ea typeface="+mn-ea"/>
                <a:cs typeface="+mn-ea"/>
                <a:sym typeface="+mn-lt"/>
              </a:rPr>
              <a:t>How does data move between the different components of a computer?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47B60A8-A3DF-4ACC-BC87-928C42835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88" y="1493838"/>
            <a:ext cx="8343900" cy="4648200"/>
          </a:xfrm>
        </p:spPr>
        <p:txBody>
          <a:bodyPr/>
          <a:lstStyle/>
          <a:p>
            <a:pPr eaLnBrk="1" hangingPunct="1"/>
            <a:r>
              <a:rPr lang="en-US" altLang="zh-CN">
                <a:cs typeface="+mn-ea"/>
                <a:sym typeface="+mn-lt"/>
              </a:rPr>
              <a:t>The parts are connected to one another by </a:t>
            </a:r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a collection of wires</a:t>
            </a:r>
            <a:r>
              <a:rPr lang="en-US" altLang="zh-CN">
                <a:cs typeface="+mn-ea"/>
                <a:sym typeface="+mn-lt"/>
              </a:rPr>
              <a:t> called a </a:t>
            </a:r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bus </a:t>
            </a:r>
            <a:r>
              <a:rPr lang="zh-CN" altLang="en-US">
                <a:solidFill>
                  <a:schemeClr val="hlink"/>
                </a:solidFill>
                <a:cs typeface="+mn-ea"/>
                <a:sym typeface="+mn-lt"/>
              </a:rPr>
              <a:t>总线</a:t>
            </a:r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41989" name="Group 8">
            <a:extLst>
              <a:ext uri="{FF2B5EF4-FFF2-40B4-BE49-F238E27FC236}">
                <a16:creationId xmlns:a16="http://schemas.microsoft.com/office/drawing/2014/main" id="{E4A350D4-6FC7-41FC-8F4C-B2BE313A9404}"/>
              </a:ext>
            </a:extLst>
          </p:cNvPr>
          <p:cNvGrpSpPr>
            <a:grpSpLocks/>
          </p:cNvGrpSpPr>
          <p:nvPr/>
        </p:nvGrpSpPr>
        <p:grpSpPr bwMode="auto">
          <a:xfrm>
            <a:off x="1422400" y="2522539"/>
            <a:ext cx="6615113" cy="2189163"/>
            <a:chOff x="896" y="1589"/>
            <a:chExt cx="4167" cy="1379"/>
          </a:xfrm>
        </p:grpSpPr>
        <p:pic>
          <p:nvPicPr>
            <p:cNvPr id="41992" name="Picture 4" descr="c05f02">
              <a:extLst>
                <a:ext uri="{FF2B5EF4-FFF2-40B4-BE49-F238E27FC236}">
                  <a16:creationId xmlns:a16="http://schemas.microsoft.com/office/drawing/2014/main" id="{B961AD8B-5496-43D3-85E7-C05422CD0F88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" y="1589"/>
              <a:ext cx="4167" cy="1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993" name="Text Box 5">
              <a:extLst>
                <a:ext uri="{FF2B5EF4-FFF2-40B4-BE49-F238E27FC236}">
                  <a16:creationId xmlns:a16="http://schemas.microsoft.com/office/drawing/2014/main" id="{CD8CDCE2-D5CD-43F4-A39B-4E983E84C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4" y="2755"/>
              <a:ext cx="316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rgbClr val="327CB8"/>
                  </a:solidFill>
                  <a:latin typeface="+mn-lt"/>
                  <a:ea typeface="+mn-ea"/>
                  <a:cs typeface="+mn-ea"/>
                  <a:sym typeface="+mn-lt"/>
                </a:rPr>
                <a:t>Figure 5.2</a:t>
              </a: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  Data flow through a Von Neumann architecture</a:t>
              </a:r>
            </a:p>
          </p:txBody>
        </p:sp>
      </p:grpSp>
      <p:sp>
        <p:nvSpPr>
          <p:cNvPr id="323591" name="Rectangle 7">
            <a:extLst>
              <a:ext uri="{FF2B5EF4-FFF2-40B4-BE49-F238E27FC236}">
                <a16:creationId xmlns:a16="http://schemas.microsoft.com/office/drawing/2014/main" id="{87D5E13D-2891-44D6-93F8-106AA4AC8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4554538"/>
            <a:ext cx="8621712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CN" sz="2800" dirty="0">
                <a:latin typeface="+mn-lt"/>
                <a:ea typeface="+mn-ea"/>
                <a:cs typeface="+mn-ea"/>
                <a:sym typeface="+mn-lt"/>
              </a:rPr>
              <a:t>Bus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zh-CN" sz="2800" dirty="0">
                <a:latin typeface="+mn-lt"/>
                <a:ea typeface="+mn-ea"/>
                <a:cs typeface="+mn-ea"/>
                <a:sym typeface="+mn-lt"/>
              </a:rPr>
              <a:t>A set of wires that connected all major sections of a machine through which data flows. 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把机器的主要组成部分连接在一起的一组电线，数据在这组电线中流动。</a:t>
            </a:r>
          </a:p>
        </p:txBody>
      </p:sp>
      <p:sp>
        <p:nvSpPr>
          <p:cNvPr id="41991" name="Rectangle 9">
            <a:extLst>
              <a:ext uri="{FF2B5EF4-FFF2-40B4-BE49-F238E27FC236}">
                <a16:creationId xmlns:a16="http://schemas.microsoft.com/office/drawing/2014/main" id="{15295574-FBEC-455B-BA3E-C71F51DAB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104775"/>
            <a:ext cx="14895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+mn-lt"/>
                <a:ea typeface="+mn-ea"/>
                <a:cs typeface="+mn-ea"/>
                <a:sym typeface="+mn-lt"/>
              </a:rPr>
              <a:t>p128</a:t>
            </a:r>
            <a:endParaRPr lang="zh-CN" altLang="en-US" b="1">
              <a:solidFill>
                <a:schemeClr val="folHlin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DE24379-A7F8-401B-BECD-EF886F309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marL="685800" indent="-685800"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Motherboard 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主板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母板 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(1/2)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48156D8-461E-4D7B-963B-F0FC4E4F7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88" y="1571625"/>
            <a:ext cx="8234362" cy="4648200"/>
          </a:xfrm>
        </p:spPr>
        <p:txBody>
          <a:bodyPr/>
          <a:lstStyle/>
          <a:p>
            <a:pPr eaLnBrk="1" hangingPunct="1"/>
            <a:r>
              <a:rPr lang="en-US" altLang="zh-CN">
                <a:cs typeface="+mn-ea"/>
                <a:sym typeface="+mn-lt"/>
              </a:rPr>
              <a:t>Motherboard</a:t>
            </a:r>
            <a:endParaRPr lang="zh-CN" altLang="en-US">
              <a:cs typeface="+mn-ea"/>
              <a:sym typeface="+mn-lt"/>
            </a:endParaRPr>
          </a:p>
          <a:p>
            <a:pPr lvl="1" eaLnBrk="1" hangingPunct="1"/>
            <a:r>
              <a:rPr lang="en-US" altLang="zh-CN">
                <a:cs typeface="+mn-ea"/>
                <a:sym typeface="+mn-lt"/>
              </a:rPr>
              <a:t>The </a:t>
            </a:r>
            <a:r>
              <a:rPr lang="en-US" altLang="zh-CN">
                <a:solidFill>
                  <a:schemeClr val="folHlink"/>
                </a:solidFill>
                <a:cs typeface="+mn-ea"/>
                <a:sym typeface="+mn-lt"/>
              </a:rPr>
              <a:t>main circuit board</a:t>
            </a:r>
            <a:r>
              <a:rPr lang="en-US" altLang="zh-CN">
                <a:cs typeface="+mn-ea"/>
                <a:sym typeface="+mn-lt"/>
              </a:rPr>
              <a:t> of </a:t>
            </a:r>
            <a:r>
              <a:rPr lang="en-US" altLang="zh-CN" i="1">
                <a:solidFill>
                  <a:schemeClr val="folHlink"/>
                </a:solidFill>
                <a:cs typeface="+mn-ea"/>
                <a:sym typeface="+mn-lt"/>
              </a:rPr>
              <a:t>a personal computer</a:t>
            </a:r>
            <a:r>
              <a:rPr lang="en-US" altLang="zh-CN">
                <a:cs typeface="+mn-ea"/>
                <a:sym typeface="+mn-lt"/>
              </a:rPr>
              <a:t>.</a:t>
            </a:r>
            <a:r>
              <a:rPr lang="zh-CN" altLang="en-US">
                <a:solidFill>
                  <a:schemeClr val="folHlink"/>
                </a:solidFill>
                <a:cs typeface="+mn-ea"/>
                <a:sym typeface="+mn-lt"/>
              </a:rPr>
              <a:t>个人计算机的主电路板</a:t>
            </a:r>
            <a:endParaRPr lang="en-US" altLang="zh-CN">
              <a:solidFill>
                <a:schemeClr val="folHlink"/>
              </a:solidFill>
              <a:cs typeface="+mn-ea"/>
              <a:sym typeface="+mn-lt"/>
            </a:endParaRPr>
          </a:p>
          <a:p>
            <a:pPr lvl="1" eaLnBrk="1" hangingPunct="1"/>
            <a:endParaRPr lang="en-US" altLang="zh-CN">
              <a:solidFill>
                <a:schemeClr val="folHlink"/>
              </a:solidFill>
              <a:cs typeface="+mn-ea"/>
              <a:sym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cs typeface="+mn-ea"/>
                <a:sym typeface="+mn-lt"/>
              </a:rPr>
              <a:t>The motherboard also has the connections for attaching other device to the bus, such as a mouse, a keyboard, or a hard disk.</a:t>
            </a:r>
          </a:p>
        </p:txBody>
      </p:sp>
      <p:sp>
        <p:nvSpPr>
          <p:cNvPr id="44037" name="Rectangle 6">
            <a:extLst>
              <a:ext uri="{FF2B5EF4-FFF2-40B4-BE49-F238E27FC236}">
                <a16:creationId xmlns:a16="http://schemas.microsoft.com/office/drawing/2014/main" id="{AA47B9E2-560F-43EB-A978-B9295A93F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104775"/>
            <a:ext cx="14895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+mn-lt"/>
                <a:ea typeface="+mn-ea"/>
                <a:cs typeface="+mn-ea"/>
                <a:sym typeface="+mn-lt"/>
              </a:rPr>
              <a:t>p128</a:t>
            </a:r>
            <a:endParaRPr lang="zh-CN" altLang="en-US" b="1">
              <a:solidFill>
                <a:schemeClr val="folHlin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>
            <a:extLst>
              <a:ext uri="{FF2B5EF4-FFF2-40B4-BE49-F238E27FC236}">
                <a16:creationId xmlns:a16="http://schemas.microsoft.com/office/drawing/2014/main" id="{C5D94CAB-B44A-4641-BB59-E7CB49D17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  <a:noFill/>
        </p:spPr>
        <p:txBody>
          <a:bodyPr/>
          <a:lstStyle/>
          <a:p>
            <a:pPr marL="685800" indent="-685800"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Motherboard 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主板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母板 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(2/2)</a:t>
            </a:r>
          </a:p>
        </p:txBody>
      </p:sp>
      <p:pic>
        <p:nvPicPr>
          <p:cNvPr id="45060" name="Picture 4" descr="800px-Acer_E360_Socket_939_motherboard_by_Foxconn">
            <a:extLst>
              <a:ext uri="{FF2B5EF4-FFF2-40B4-BE49-F238E27FC236}">
                <a16:creationId xmlns:a16="http://schemas.microsoft.com/office/drawing/2014/main" id="{01210BE1-6479-46E2-8D3A-3EDB3D8B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1365250"/>
            <a:ext cx="7275512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F861E63A-F623-47B5-AF41-6C2B9F92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288"/>
          </a:xfrm>
        </p:spPr>
        <p:txBody>
          <a:bodyPr/>
          <a:lstStyle/>
          <a:p>
            <a:pPr marL="685800" indent="-685800"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The Hardware Layer</a:t>
            </a:r>
          </a:p>
        </p:txBody>
      </p:sp>
      <p:sp>
        <p:nvSpPr>
          <p:cNvPr id="11267" name="灯片编号占位符 4">
            <a:extLst>
              <a:ext uri="{FF2B5EF4-FFF2-40B4-BE49-F238E27FC236}">
                <a16:creationId xmlns:a16="http://schemas.microsoft.com/office/drawing/2014/main" id="{03C24C7B-D12E-40A1-AC6E-78A249AA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16D367BE-632A-412E-8CE5-8A50C01C3AF5}" type="slidenum">
              <a:rPr lang="zh-CN" altLang="en-US" sz="1400" smtClean="0">
                <a:solidFill>
                  <a:srgbClr val="C0C0C0"/>
                </a:solidFill>
                <a:latin typeface="+mn-lt"/>
                <a:ea typeface="+mn-ea"/>
                <a:cs typeface="+mn-ea"/>
                <a:sym typeface="+mn-lt"/>
              </a:rPr>
              <a:pPr/>
              <a:t>2</a:t>
            </a:fld>
            <a:r>
              <a:rPr lang="en-US" altLang="zh-CN" sz="1400">
                <a:solidFill>
                  <a:srgbClr val="C0C0C0"/>
                </a:solidFill>
                <a:latin typeface="+mn-lt"/>
                <a:ea typeface="+mn-ea"/>
                <a:cs typeface="+mn-ea"/>
                <a:sym typeface="+mn-lt"/>
              </a:rPr>
              <a:t>/42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573100EB-A187-4BFB-A055-B08D01106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22939" r="6169" b="8160"/>
          <a:stretch>
            <a:fillRect/>
          </a:stretch>
        </p:blipFill>
        <p:spPr bwMode="auto">
          <a:xfrm>
            <a:off x="701675" y="1673225"/>
            <a:ext cx="7875588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3">
            <a:extLst>
              <a:ext uri="{FF2B5EF4-FFF2-40B4-BE49-F238E27FC236}">
                <a16:creationId xmlns:a16="http://schemas.microsoft.com/office/drawing/2014/main" id="{54D76F4D-5A43-444B-8585-0439E52A7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11270" name="Oval 5">
            <a:extLst>
              <a:ext uri="{FF2B5EF4-FFF2-40B4-BE49-F238E27FC236}">
                <a16:creationId xmlns:a16="http://schemas.microsoft.com/office/drawing/2014/main" id="{BEE94CC4-FB82-44A2-BCF9-1116ED85B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950" y="3878263"/>
            <a:ext cx="2160588" cy="5969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803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D415EB3-19C2-46CA-A447-84A9F97D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marL="685800" indent="-685800" eaLnBrk="1" hangingPunct="1"/>
            <a:r>
              <a:rPr lang="en-US" altLang="zh-CN" sz="3200">
                <a:latin typeface="+mn-lt"/>
                <a:ea typeface="+mn-ea"/>
                <a:cs typeface="+mn-ea"/>
                <a:sym typeface="+mn-lt"/>
              </a:rPr>
              <a:t>5.2.2 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The Fetch-Execute Cycle</a:t>
            </a:r>
            <a:endParaRPr lang="en-US" altLang="zh-CN" sz="40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3171" name="Rectangle 3">
            <a:extLst>
              <a:ext uri="{FF2B5EF4-FFF2-40B4-BE49-F238E27FC236}">
                <a16:creationId xmlns:a16="http://schemas.microsoft.com/office/drawing/2014/main" id="{C596FC84-664F-4191-9151-E9037719F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13" y="1484313"/>
            <a:ext cx="8343900" cy="5094287"/>
          </a:xfrm>
        </p:spPr>
        <p:txBody>
          <a:bodyPr/>
          <a:lstStyle/>
          <a:p>
            <a:pPr eaLnBrk="1" hangingPunct="1"/>
            <a:r>
              <a:rPr lang="en-US" altLang="zh-CN" sz="2800">
                <a:cs typeface="+mn-ea"/>
                <a:sym typeface="+mn-lt"/>
              </a:rPr>
              <a:t>How does CPU do its job?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cs typeface="+mn-ea"/>
                <a:sym typeface="+mn-lt"/>
              </a:rPr>
              <a:t>CPU interprets and executes instructions by repeating </a:t>
            </a:r>
            <a:r>
              <a:rPr lang="en-US" altLang="zh-CN" sz="2800">
                <a:solidFill>
                  <a:schemeClr val="hlink"/>
                </a:solidFill>
                <a:cs typeface="+mn-ea"/>
                <a:sym typeface="+mn-lt"/>
              </a:rPr>
              <a:t>instruction cycle</a:t>
            </a:r>
            <a:r>
              <a:rPr lang="en-US" altLang="zh-CN" sz="2800">
                <a:cs typeface="+mn-ea"/>
                <a:sym typeface="+mn-lt"/>
              </a:rPr>
              <a:t> or </a:t>
            </a:r>
            <a:r>
              <a:rPr lang="en-US" altLang="zh-CN" sz="2800">
                <a:solidFill>
                  <a:schemeClr val="hlink"/>
                </a:solidFill>
                <a:cs typeface="+mn-ea"/>
                <a:sym typeface="+mn-lt"/>
              </a:rPr>
              <a:t>processing cycle</a:t>
            </a:r>
            <a:r>
              <a:rPr lang="zh-CN" altLang="zh-CN" sz="2800">
                <a:cs typeface="+mn-ea"/>
                <a:sym typeface="+mn-lt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solidFill>
                  <a:schemeClr val="hlink"/>
                </a:solidFill>
                <a:cs typeface="+mn-ea"/>
                <a:sym typeface="+mn-lt"/>
              </a:rPr>
              <a:t>The Fetch-Execute Cycle </a:t>
            </a:r>
            <a:r>
              <a:rPr lang="zh-CN" altLang="en-US" sz="2800" i="1">
                <a:cs typeface="+mn-ea"/>
                <a:sym typeface="+mn-lt"/>
              </a:rPr>
              <a:t>取</a:t>
            </a:r>
            <a:r>
              <a:rPr lang="en-US" altLang="zh-CN" sz="2800" i="1">
                <a:cs typeface="+mn-ea"/>
                <a:sym typeface="+mn-lt"/>
              </a:rPr>
              <a:t>-</a:t>
            </a:r>
            <a:r>
              <a:rPr lang="zh-CN" altLang="en-US" sz="2800" i="1">
                <a:cs typeface="+mn-ea"/>
                <a:sym typeface="+mn-lt"/>
              </a:rPr>
              <a:t>执行周期</a:t>
            </a:r>
          </a:p>
          <a:p>
            <a:pPr lvl="1" eaLnBrk="1" hangingPunct="1"/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Fetch</a:t>
            </a:r>
            <a:r>
              <a:rPr lang="en-US" altLang="zh-CN">
                <a:cs typeface="+mn-ea"/>
                <a:sym typeface="+mn-lt"/>
              </a:rPr>
              <a:t> the next instruction </a:t>
            </a:r>
            <a:r>
              <a:rPr lang="zh-CN" altLang="zh-CN">
                <a:cs typeface="+mn-ea"/>
                <a:sym typeface="+mn-lt"/>
              </a:rPr>
              <a:t>取指令</a:t>
            </a:r>
          </a:p>
          <a:p>
            <a:pPr lvl="1" eaLnBrk="1" hangingPunct="1"/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Decode</a:t>
            </a:r>
            <a:r>
              <a:rPr lang="en-US" altLang="zh-CN">
                <a:cs typeface="+mn-ea"/>
                <a:sym typeface="+mn-lt"/>
              </a:rPr>
              <a:t> the instruction </a:t>
            </a:r>
            <a:r>
              <a:rPr lang="zh-CN" altLang="en-US">
                <a:cs typeface="+mn-ea"/>
                <a:sym typeface="+mn-lt"/>
              </a:rPr>
              <a:t>译码</a:t>
            </a:r>
          </a:p>
          <a:p>
            <a:pPr lvl="1" eaLnBrk="1" hangingPunct="1"/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Get data</a:t>
            </a:r>
            <a:r>
              <a:rPr lang="en-US" altLang="zh-CN">
                <a:cs typeface="+mn-ea"/>
                <a:sym typeface="+mn-lt"/>
              </a:rPr>
              <a:t> if needed </a:t>
            </a:r>
            <a:r>
              <a:rPr lang="zh-CN" altLang="zh-CN">
                <a:cs typeface="+mn-ea"/>
                <a:sym typeface="+mn-lt"/>
              </a:rPr>
              <a:t>取数据</a:t>
            </a:r>
            <a:r>
              <a:rPr lang="en-US" altLang="zh-CN">
                <a:cs typeface="+mn-ea"/>
                <a:sym typeface="+mn-lt"/>
              </a:rPr>
              <a:t>(</a:t>
            </a:r>
            <a:r>
              <a:rPr lang="zh-CN" altLang="en-US">
                <a:cs typeface="+mn-ea"/>
                <a:sym typeface="+mn-lt"/>
              </a:rPr>
              <a:t>如果有需要</a:t>
            </a:r>
            <a:r>
              <a:rPr lang="en-US" altLang="zh-CN">
                <a:cs typeface="+mn-ea"/>
                <a:sym typeface="+mn-lt"/>
              </a:rPr>
              <a:t>)</a:t>
            </a:r>
          </a:p>
          <a:p>
            <a:pPr lvl="1" eaLnBrk="1" hangingPunct="1"/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Execute</a:t>
            </a:r>
            <a:r>
              <a:rPr lang="en-US" altLang="zh-CN">
                <a:cs typeface="+mn-ea"/>
                <a:sym typeface="+mn-lt"/>
              </a:rPr>
              <a:t> the instruction </a:t>
            </a:r>
            <a:r>
              <a:rPr lang="zh-CN" altLang="zh-CN">
                <a:cs typeface="+mn-ea"/>
                <a:sym typeface="+mn-lt"/>
              </a:rPr>
              <a:t>执行指令</a:t>
            </a:r>
            <a:endParaRPr lang="en-US" altLang="zh-CN">
              <a:cs typeface="+mn-ea"/>
              <a:sym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800">
                <a:cs typeface="+mn-ea"/>
                <a:sym typeface="+mn-lt"/>
              </a:rPr>
              <a:t>The process starts with the address in memory of </a:t>
            </a:r>
            <a:r>
              <a:rPr lang="en-US" altLang="zh-CN" sz="2800">
                <a:solidFill>
                  <a:schemeClr val="hlink"/>
                </a:solidFill>
                <a:cs typeface="+mn-ea"/>
                <a:sym typeface="+mn-lt"/>
              </a:rPr>
              <a:t>the first instruction</a:t>
            </a:r>
            <a:r>
              <a:rPr lang="en-US" altLang="zh-CN" sz="2800">
                <a:cs typeface="+mn-ea"/>
                <a:sym typeface="+mn-lt"/>
              </a:rPr>
              <a:t> being stored </a:t>
            </a:r>
            <a:r>
              <a:rPr lang="en-US" altLang="zh-CN" sz="2800">
                <a:solidFill>
                  <a:schemeClr val="hlink"/>
                </a:solidFill>
                <a:cs typeface="+mn-ea"/>
                <a:sym typeface="+mn-lt"/>
              </a:rPr>
              <a:t>in</a:t>
            </a:r>
            <a:r>
              <a:rPr lang="en-US" altLang="zh-CN" sz="2800">
                <a:cs typeface="+mn-ea"/>
                <a:sym typeface="+mn-lt"/>
              </a:rPr>
              <a:t> the program counter (</a:t>
            </a:r>
            <a:r>
              <a:rPr lang="en-US" altLang="zh-CN" sz="2800">
                <a:solidFill>
                  <a:schemeClr val="hlink"/>
                </a:solidFill>
                <a:cs typeface="+mn-ea"/>
                <a:sym typeface="+mn-lt"/>
              </a:rPr>
              <a:t>PC</a:t>
            </a:r>
            <a:r>
              <a:rPr lang="en-US" altLang="zh-CN" sz="2800">
                <a:cs typeface="+mn-ea"/>
                <a:sym typeface="+mn-lt"/>
              </a:rPr>
              <a:t>,</a:t>
            </a:r>
            <a:r>
              <a:rPr lang="zh-CN" altLang="en-US" sz="2800">
                <a:cs typeface="+mn-ea"/>
                <a:sym typeface="+mn-lt"/>
              </a:rPr>
              <a:t>程序计数器</a:t>
            </a:r>
            <a:r>
              <a:rPr lang="en-US" altLang="zh-CN" sz="2800">
                <a:cs typeface="+mn-ea"/>
                <a:sym typeface="+mn-lt"/>
              </a:rPr>
              <a:t>)</a:t>
            </a: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24C32326-0C8C-4ACC-85DF-07DA82041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288" y="2840544"/>
            <a:ext cx="2872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grpSp>
        <p:nvGrpSpPr>
          <p:cNvPr id="48134" name="Group 9">
            <a:extLst>
              <a:ext uri="{FF2B5EF4-FFF2-40B4-BE49-F238E27FC236}">
                <a16:creationId xmlns:a16="http://schemas.microsoft.com/office/drawing/2014/main" id="{0195E5C5-8637-4B27-BE63-FE3B571F09FA}"/>
              </a:ext>
            </a:extLst>
          </p:cNvPr>
          <p:cNvGrpSpPr>
            <a:grpSpLocks/>
          </p:cNvGrpSpPr>
          <p:nvPr/>
        </p:nvGrpSpPr>
        <p:grpSpPr bwMode="auto">
          <a:xfrm>
            <a:off x="6821488" y="2843213"/>
            <a:ext cx="2193925" cy="1125537"/>
            <a:chOff x="4378" y="1751"/>
            <a:chExt cx="1382" cy="709"/>
          </a:xfrm>
        </p:grpSpPr>
        <p:sp>
          <p:nvSpPr>
            <p:cNvPr id="48136" name="AutoShape 7">
              <a:extLst>
                <a:ext uri="{FF2B5EF4-FFF2-40B4-BE49-F238E27FC236}">
                  <a16:creationId xmlns:a16="http://schemas.microsoft.com/office/drawing/2014/main" id="{9591BCBD-610F-444F-997A-404474FA4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" y="1751"/>
              <a:ext cx="930" cy="709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CCFFCC"/>
            </a:solidFill>
            <a:ln w="9525" algn="ctr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137" name="Rectangle 8">
              <a:extLst>
                <a:ext uri="{FF2B5EF4-FFF2-40B4-BE49-F238E27FC236}">
                  <a16:creationId xmlns:a16="http://schemas.microsoft.com/office/drawing/2014/main" id="{63FFFE9D-A1C9-4F80-BC89-E36ABED01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" y="1908"/>
              <a:ext cx="138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990600" indent="-5334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r>
                <a:rPr lang="zh-CN" altLang="en-US" sz="2600" b="1">
                  <a:solidFill>
                    <a:schemeClr val="hlink"/>
                  </a:solidFill>
                  <a:latin typeface="+mn-lt"/>
                  <a:ea typeface="+mn-ea"/>
                  <a:cs typeface="+mn-ea"/>
                  <a:sym typeface="+mn-lt"/>
                </a:rPr>
                <a:t>指令周期</a:t>
              </a:r>
              <a:endParaRPr lang="en-US" altLang="zh-CN" sz="2600" b="1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8135" name="Rectangle 10">
            <a:extLst>
              <a:ext uri="{FF2B5EF4-FFF2-40B4-BE49-F238E27FC236}">
                <a16:creationId xmlns:a16="http://schemas.microsoft.com/office/drawing/2014/main" id="{A45445F4-B685-4A9A-B13D-523AB8C81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104775"/>
            <a:ext cx="14895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+mn-lt"/>
                <a:ea typeface="+mn-ea"/>
                <a:cs typeface="+mn-ea"/>
                <a:sym typeface="+mn-lt"/>
              </a:rPr>
              <a:t>p128</a:t>
            </a:r>
            <a:endParaRPr lang="zh-CN" altLang="en-US" b="1">
              <a:solidFill>
                <a:schemeClr val="folHlin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B7F0ABE-7358-407A-92AB-52E5BA0A9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288"/>
          </a:xfrm>
        </p:spPr>
        <p:txBody>
          <a:bodyPr/>
          <a:lstStyle/>
          <a:p>
            <a:pPr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The Fetch-Execute Cycle</a:t>
            </a:r>
          </a:p>
        </p:txBody>
      </p:sp>
      <p:pic>
        <p:nvPicPr>
          <p:cNvPr id="50180" name="Picture 3" descr="c05f03">
            <a:extLst>
              <a:ext uri="{FF2B5EF4-FFF2-40B4-BE49-F238E27FC236}">
                <a16:creationId xmlns:a16="http://schemas.microsoft.com/office/drawing/2014/main" id="{E57DC4F4-1F45-4D07-8B9D-97CF0F2AB71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89113"/>
            <a:ext cx="7715250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1" name="Rectangle 4">
            <a:extLst>
              <a:ext uri="{FF2B5EF4-FFF2-40B4-BE49-F238E27FC236}">
                <a16:creationId xmlns:a16="http://schemas.microsoft.com/office/drawing/2014/main" id="{AD412FA2-7CEF-475A-9479-D172E1D78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5" y="5724525"/>
            <a:ext cx="30423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>
                <a:solidFill>
                  <a:srgbClr val="327CB8"/>
                </a:solidFill>
                <a:latin typeface="+mn-lt"/>
                <a:ea typeface="+mn-ea"/>
                <a:cs typeface="+mn-ea"/>
                <a:sym typeface="+mn-lt"/>
              </a:rPr>
              <a:t>Figure5.3  </a:t>
            </a: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The fetch-execute cycle</a:t>
            </a:r>
            <a:endParaRPr lang="zh-CN" altLang="en-US" sz="16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182" name="Rectangle 5">
            <a:extLst>
              <a:ext uri="{FF2B5EF4-FFF2-40B4-BE49-F238E27FC236}">
                <a16:creationId xmlns:a16="http://schemas.microsoft.com/office/drawing/2014/main" id="{F30D3580-B094-444E-B52F-F2FC35621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104775"/>
            <a:ext cx="14895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+mn-lt"/>
                <a:ea typeface="+mn-ea"/>
                <a:cs typeface="+mn-ea"/>
                <a:sym typeface="+mn-lt"/>
              </a:rPr>
              <a:t>p130</a:t>
            </a:r>
            <a:endParaRPr lang="zh-CN" altLang="en-US" b="1">
              <a:solidFill>
                <a:schemeClr val="folHlin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2EDB1706-DD89-47B3-889C-0A99480FC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CPU 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取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执行周期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(cn)</a:t>
            </a:r>
          </a:p>
        </p:txBody>
      </p:sp>
      <p:sp>
        <p:nvSpPr>
          <p:cNvPr id="353283" name="Rectangle 3">
            <a:extLst>
              <a:ext uri="{FF2B5EF4-FFF2-40B4-BE49-F238E27FC236}">
                <a16:creationId xmlns:a16="http://schemas.microsoft.com/office/drawing/2014/main" id="{8330FB02-5F9E-422C-A9BC-C5BD3F651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44625"/>
            <a:ext cx="7848600" cy="4648200"/>
          </a:xfrm>
        </p:spPr>
        <p:txBody>
          <a:bodyPr/>
          <a:lstStyle/>
          <a:p>
            <a:pPr eaLnBrk="1" hangingPunct="1"/>
            <a:r>
              <a:rPr lang="en-US" altLang="zh-CN" sz="3400">
                <a:cs typeface="+mn-ea"/>
                <a:sym typeface="+mn-lt"/>
              </a:rPr>
              <a:t>CPU</a:t>
            </a:r>
            <a:r>
              <a:rPr lang="zh-CN" altLang="en-US" sz="3400">
                <a:cs typeface="+mn-ea"/>
                <a:sym typeface="+mn-lt"/>
              </a:rPr>
              <a:t>对指令的解释和执行是通过重复指令周期进行的。</a:t>
            </a:r>
          </a:p>
          <a:p>
            <a:pPr eaLnBrk="1" hangingPunct="1"/>
            <a:r>
              <a:rPr lang="zh-CN" altLang="en-US" sz="3400">
                <a:solidFill>
                  <a:schemeClr val="hlink"/>
                </a:solidFill>
                <a:cs typeface="+mn-ea"/>
                <a:sym typeface="+mn-lt"/>
              </a:rPr>
              <a:t>取</a:t>
            </a:r>
            <a:r>
              <a:rPr lang="en-US" altLang="zh-CN" sz="3400">
                <a:solidFill>
                  <a:schemeClr val="hlink"/>
                </a:solidFill>
                <a:cs typeface="+mn-ea"/>
                <a:sym typeface="+mn-lt"/>
              </a:rPr>
              <a:t>-</a:t>
            </a:r>
            <a:r>
              <a:rPr lang="zh-CN" altLang="en-US" sz="3400">
                <a:solidFill>
                  <a:schemeClr val="hlink"/>
                </a:solidFill>
                <a:cs typeface="+mn-ea"/>
                <a:sym typeface="+mn-lt"/>
              </a:rPr>
              <a:t>执行周期</a:t>
            </a:r>
            <a:r>
              <a:rPr lang="en-US" altLang="zh-CN" sz="3400">
                <a:cs typeface="+mn-ea"/>
                <a:sym typeface="+mn-lt"/>
              </a:rPr>
              <a:t>/</a:t>
            </a:r>
            <a:r>
              <a:rPr lang="zh-CN" altLang="en-US" sz="3400">
                <a:cs typeface="+mn-ea"/>
                <a:sym typeface="+mn-lt"/>
              </a:rPr>
              <a:t>指令周期</a:t>
            </a:r>
          </a:p>
          <a:p>
            <a:pPr lvl="1" eaLnBrk="1" hangingPunct="1"/>
            <a:r>
              <a:rPr lang="zh-CN" altLang="zh-CN">
                <a:cs typeface="+mn-ea"/>
                <a:sym typeface="+mn-lt"/>
              </a:rPr>
              <a:t>取指令</a:t>
            </a:r>
            <a:r>
              <a:rPr lang="zh-CN" altLang="en-US">
                <a:cs typeface="+mn-ea"/>
                <a:sym typeface="+mn-lt"/>
              </a:rPr>
              <a:t>；</a:t>
            </a:r>
          </a:p>
          <a:p>
            <a:pPr lvl="1" eaLnBrk="1" hangingPunct="1"/>
            <a:r>
              <a:rPr lang="zh-CN" altLang="en-US">
                <a:cs typeface="+mn-ea"/>
                <a:sym typeface="+mn-lt"/>
              </a:rPr>
              <a:t>译码；</a:t>
            </a:r>
          </a:p>
          <a:p>
            <a:pPr lvl="1" eaLnBrk="1" hangingPunct="1"/>
            <a:r>
              <a:rPr lang="zh-CN" altLang="zh-CN">
                <a:cs typeface="+mn-ea"/>
                <a:sym typeface="+mn-lt"/>
              </a:rPr>
              <a:t>取数据</a:t>
            </a:r>
            <a:r>
              <a:rPr lang="zh-CN" altLang="en-US">
                <a:cs typeface="+mn-ea"/>
                <a:sym typeface="+mn-lt"/>
              </a:rPr>
              <a:t>（如果有需要）；</a:t>
            </a:r>
          </a:p>
          <a:p>
            <a:pPr lvl="1" eaLnBrk="1" hangingPunct="1"/>
            <a:r>
              <a:rPr lang="zh-CN" altLang="zh-CN">
                <a:cs typeface="+mn-ea"/>
                <a:sym typeface="+mn-lt"/>
              </a:rPr>
              <a:t>执行指令</a:t>
            </a:r>
          </a:p>
        </p:txBody>
      </p:sp>
      <p:grpSp>
        <p:nvGrpSpPr>
          <p:cNvPr id="353284" name="Group 4">
            <a:extLst>
              <a:ext uri="{FF2B5EF4-FFF2-40B4-BE49-F238E27FC236}">
                <a16:creationId xmlns:a16="http://schemas.microsoft.com/office/drawing/2014/main" id="{EE5B9A9C-56F8-4CCE-9DF5-A28340330565}"/>
              </a:ext>
            </a:extLst>
          </p:cNvPr>
          <p:cNvGrpSpPr>
            <a:grpSpLocks/>
          </p:cNvGrpSpPr>
          <p:nvPr/>
        </p:nvGrpSpPr>
        <p:grpSpPr bwMode="auto">
          <a:xfrm>
            <a:off x="2476500" y="3119438"/>
            <a:ext cx="6551613" cy="3457575"/>
            <a:chOff x="1338" y="1965"/>
            <a:chExt cx="4127" cy="2178"/>
          </a:xfrm>
        </p:grpSpPr>
        <p:pic>
          <p:nvPicPr>
            <p:cNvPr id="52231" name="Picture 5" descr="5">
              <a:extLst>
                <a:ext uri="{FF2B5EF4-FFF2-40B4-BE49-F238E27FC236}">
                  <a16:creationId xmlns:a16="http://schemas.microsoft.com/office/drawing/2014/main" id="{A513831C-E43F-4524-9B46-D307EAE5EE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20"/>
            <a:stretch>
              <a:fillRect/>
            </a:stretch>
          </p:blipFill>
          <p:spPr bwMode="auto">
            <a:xfrm>
              <a:off x="1338" y="1965"/>
              <a:ext cx="4127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2" name="Rectangle 6">
              <a:extLst>
                <a:ext uri="{FF2B5EF4-FFF2-40B4-BE49-F238E27FC236}">
                  <a16:creationId xmlns:a16="http://schemas.microsoft.com/office/drawing/2014/main" id="{A711BC59-5F55-4378-BFE4-6BD84B90A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3657"/>
              <a:ext cx="363" cy="227"/>
            </a:xfrm>
            <a:prstGeom prst="rect">
              <a:avLst/>
            </a:prstGeom>
            <a:solidFill>
              <a:srgbClr val="FF99CC">
                <a:alpha val="549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233" name="Rectangle 7">
              <a:extLst>
                <a:ext uri="{FF2B5EF4-FFF2-40B4-BE49-F238E27FC236}">
                  <a16:creationId xmlns:a16="http://schemas.microsoft.com/office/drawing/2014/main" id="{F9CCEAC8-B300-4129-9499-0A116301A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3678"/>
              <a:ext cx="544" cy="203"/>
            </a:xfrm>
            <a:prstGeom prst="rect">
              <a:avLst/>
            </a:prstGeom>
            <a:solidFill>
              <a:srgbClr val="FF99CC">
                <a:alpha val="549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2230" name="Rectangle 8">
            <a:extLst>
              <a:ext uri="{FF2B5EF4-FFF2-40B4-BE49-F238E27FC236}">
                <a16:creationId xmlns:a16="http://schemas.microsoft.com/office/drawing/2014/main" id="{232BDABB-641D-4229-92E2-BA1F3AE41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7525" y="104775"/>
            <a:ext cx="20249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+mn-lt"/>
                <a:ea typeface="+mn-ea"/>
                <a:cs typeface="+mn-ea"/>
                <a:sym typeface="+mn-lt"/>
              </a:rPr>
              <a:t>P128 cn</a:t>
            </a:r>
            <a:endParaRPr lang="zh-CN" altLang="en-US" b="1">
              <a:solidFill>
                <a:schemeClr val="folHlin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8634E4DB-4BE4-473E-B06C-2D47815C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eaLnBrk="1" hangingPunct="1"/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例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：非访问内存的指令执行周期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BACFFE3-0E10-4FE0-A004-38628B608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1438"/>
            <a:ext cx="7886700" cy="4494212"/>
          </a:xfrm>
        </p:spPr>
        <p:txBody>
          <a:bodyPr/>
          <a:lstStyle/>
          <a:p>
            <a:pPr eaLnBrk="1" hangingPunct="1"/>
            <a:endParaRPr lang="zh-CN" altLang="en-US">
              <a:cs typeface="+mn-ea"/>
              <a:sym typeface="+mn-lt"/>
            </a:endParaRPr>
          </a:p>
        </p:txBody>
      </p:sp>
      <p:pic>
        <p:nvPicPr>
          <p:cNvPr id="54277" name="Picture 4">
            <a:extLst>
              <a:ext uri="{FF2B5EF4-FFF2-40B4-BE49-F238E27FC236}">
                <a16:creationId xmlns:a16="http://schemas.microsoft.com/office/drawing/2014/main" id="{22062893-8DF4-4407-8631-84E756337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0" r="8011" b="19168"/>
          <a:stretch>
            <a:fillRect/>
          </a:stretch>
        </p:blipFill>
        <p:spPr bwMode="auto">
          <a:xfrm>
            <a:off x="755650" y="1484313"/>
            <a:ext cx="7920038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941FDBB-F349-4A32-B436-8A50BC906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eaLnBrk="1" hangingPunct="1"/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例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：直接访问内存的指令执行周期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D8ED915-7256-4DCD-8A41-CCCADF62C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1438"/>
            <a:ext cx="7886700" cy="4494212"/>
          </a:xfrm>
        </p:spPr>
        <p:txBody>
          <a:bodyPr/>
          <a:lstStyle/>
          <a:p>
            <a:pPr eaLnBrk="1" hangingPunct="1"/>
            <a:endParaRPr lang="zh-CN" altLang="en-US">
              <a:cs typeface="+mn-ea"/>
              <a:sym typeface="+mn-lt"/>
            </a:endParaRPr>
          </a:p>
        </p:txBody>
      </p:sp>
      <p:pic>
        <p:nvPicPr>
          <p:cNvPr id="55301" name="Picture 4">
            <a:extLst>
              <a:ext uri="{FF2B5EF4-FFF2-40B4-BE49-F238E27FC236}">
                <a16:creationId xmlns:a16="http://schemas.microsoft.com/office/drawing/2014/main" id="{9C98A0A8-171B-4B45-8BB8-DE01B9647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r="9535" b="13786"/>
          <a:stretch>
            <a:fillRect/>
          </a:stretch>
        </p:blipFill>
        <p:spPr bwMode="auto">
          <a:xfrm>
            <a:off x="611188" y="1598613"/>
            <a:ext cx="7777162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AE569244-1F5D-46A1-899F-004D3C36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marL="685800" indent="-685800"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5.2.3 ROM and RAM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328780" name="Group 76">
            <a:extLst>
              <a:ext uri="{FF2B5EF4-FFF2-40B4-BE49-F238E27FC236}">
                <a16:creationId xmlns:a16="http://schemas.microsoft.com/office/drawing/2014/main" id="{B53D7471-979F-490E-9CE3-45CA3813ACD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709150"/>
              </p:ext>
            </p:extLst>
          </p:nvPr>
        </p:nvGraphicFramePr>
        <p:xfrm>
          <a:off x="522288" y="1584325"/>
          <a:ext cx="8247062" cy="3462338"/>
        </p:xfrm>
        <a:graphic>
          <a:graphicData uri="http://schemas.openxmlformats.org/drawingml/2006/table">
            <a:tbl>
              <a:tblPr/>
              <a:tblGrid>
                <a:gridCol w="458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RAM</a:t>
                      </a:r>
                      <a:endParaRPr kumimoji="0" lang="zh-CN" altLang="en-US" sz="3000" b="1" i="0" u="none" strike="noStrike" cap="none" normalizeH="0" baseline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ROM</a:t>
                      </a:r>
                      <a:endParaRPr kumimoji="0" lang="zh-CN" altLang="en-US" sz="3000" b="1" i="0" u="none" strike="noStrike" cap="none" normalizeH="0" baseline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13"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Random Access Memory</a:t>
                      </a:r>
                      <a:endParaRPr kumimoji="0" lang="zh-CN" alt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Read Only Memory</a:t>
                      </a:r>
                      <a:endParaRPr kumimoji="0" lang="zh-CN" alt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075"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Volatile </a:t>
                      </a:r>
                      <a:r>
                        <a:rPr kumimoji="0" lang="zh-CN" alt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易失的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Non-Volatile</a:t>
                      </a:r>
                      <a:endParaRPr kumimoji="0" lang="zh-CN" alt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075"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Storing what ?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Storing what ?</a:t>
                      </a:r>
                      <a:endParaRPr kumimoji="0" lang="zh-CN" alt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341" name="Rectangle 67">
            <a:extLst>
              <a:ext uri="{FF2B5EF4-FFF2-40B4-BE49-F238E27FC236}">
                <a16:creationId xmlns:a16="http://schemas.microsoft.com/office/drawing/2014/main" id="{A8DC5428-5E34-4F6C-96F1-B1A3A2B2F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5408613"/>
            <a:ext cx="83439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CN" sz="3000" b="1">
                <a:latin typeface="+mn-lt"/>
                <a:ea typeface="+mn-ea"/>
                <a:cs typeface="+mn-ea"/>
                <a:sym typeface="+mn-lt"/>
              </a:rPr>
              <a:t>Q&amp;A. What does this mean in the first two line? </a:t>
            </a:r>
            <a:r>
              <a:rPr lang="en-US" altLang="zh-CN" sz="3000" b="1">
                <a:solidFill>
                  <a:schemeClr val="folHlink"/>
                </a:solidFill>
                <a:latin typeface="+mn-lt"/>
                <a:ea typeface="+mn-ea"/>
                <a:cs typeface="+mn-ea"/>
                <a:sym typeface="+mn-lt"/>
              </a:rPr>
              <a:t>Storing what ?</a:t>
            </a:r>
          </a:p>
        </p:txBody>
      </p:sp>
      <p:sp>
        <p:nvSpPr>
          <p:cNvPr id="56342" name="Rectangle 77">
            <a:extLst>
              <a:ext uri="{FF2B5EF4-FFF2-40B4-BE49-F238E27FC236}">
                <a16:creationId xmlns:a16="http://schemas.microsoft.com/office/drawing/2014/main" id="{D27C542F-8CE7-466E-AC21-915205296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104775"/>
            <a:ext cx="14895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+mn-lt"/>
                <a:ea typeface="+mn-ea"/>
                <a:cs typeface="+mn-ea"/>
                <a:sym typeface="+mn-lt"/>
              </a:rPr>
              <a:t>p130</a:t>
            </a:r>
            <a:endParaRPr lang="zh-CN" altLang="en-US" b="1">
              <a:solidFill>
                <a:schemeClr val="folHlin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90C669B9-ECD7-473E-97BC-E3E86942F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marL="685800" indent="-685800"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Flash Memory (1/2)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A5B4804-5F4B-4405-B1D4-5153EC4F1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13" y="1566863"/>
            <a:ext cx="8621712" cy="5327650"/>
          </a:xfrm>
        </p:spPr>
        <p:txBody>
          <a:bodyPr/>
          <a:lstStyle/>
          <a:p>
            <a:pPr eaLnBrk="1" hangingPunct="1"/>
            <a:r>
              <a:rPr lang="en-US" altLang="zh-CN" dirty="0">
                <a:cs typeface="+mn-ea"/>
                <a:sym typeface="+mn-lt"/>
              </a:rPr>
              <a:t>Flash memory is a </a:t>
            </a:r>
            <a:r>
              <a:rPr lang="en-US" altLang="zh-CN" dirty="0">
                <a:solidFill>
                  <a:schemeClr val="folHlink"/>
                </a:solidFill>
                <a:cs typeface="+mn-ea"/>
                <a:sym typeface="+mn-lt"/>
              </a:rPr>
              <a:t>non-volatile computer storage</a:t>
            </a:r>
            <a:r>
              <a:rPr lang="en-US" altLang="zh-CN" dirty="0">
                <a:cs typeface="+mn-ea"/>
                <a:sym typeface="+mn-lt"/>
              </a:rPr>
              <a:t> that can be electrically erased and reprogrammed. It is a technology that </a:t>
            </a:r>
            <a:r>
              <a:rPr lang="en-US" altLang="zh-CN" dirty="0">
                <a:solidFill>
                  <a:schemeClr val="folHlink"/>
                </a:solidFill>
                <a:cs typeface="+mn-ea"/>
                <a:sym typeface="+mn-lt"/>
              </a:rPr>
              <a:t>is primarily used in memory cards and USB flash drives</a:t>
            </a:r>
            <a:r>
              <a:rPr lang="en-US" altLang="zh-CN" dirty="0">
                <a:cs typeface="+mn-ea"/>
                <a:sym typeface="+mn-lt"/>
              </a:rPr>
              <a:t> for general storage and transfer of data between computers and other digital products.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>
                <a:cs typeface="+mn-ea"/>
                <a:sym typeface="+mn-lt"/>
              </a:rPr>
              <a:t>It is </a:t>
            </a:r>
            <a:r>
              <a:rPr lang="en-US" altLang="zh-CN" dirty="0">
                <a:solidFill>
                  <a:schemeClr val="folHlink"/>
                </a:solidFill>
                <a:cs typeface="+mn-ea"/>
                <a:sym typeface="+mn-lt"/>
              </a:rPr>
              <a:t>a specific type of EEPROM</a:t>
            </a:r>
            <a:r>
              <a:rPr lang="en-US" altLang="zh-CN" dirty="0">
                <a:cs typeface="+mn-ea"/>
                <a:sym typeface="+mn-lt"/>
              </a:rPr>
              <a:t> (Electrically Erasable Programmable Read-Only Memory</a:t>
            </a:r>
            <a:r>
              <a:rPr lang="zh-CN" altLang="en-US" dirty="0">
                <a:cs typeface="+mn-ea"/>
                <a:sym typeface="+mn-lt"/>
              </a:rPr>
              <a:t>电可擦可编程只读存储器</a:t>
            </a:r>
            <a:r>
              <a:rPr lang="en-US" altLang="zh-CN" dirty="0">
                <a:cs typeface="+mn-ea"/>
                <a:sym typeface="+mn-lt"/>
              </a:rPr>
              <a:t>) that is erased and programmed in large blocks.</a:t>
            </a:r>
          </a:p>
        </p:txBody>
      </p:sp>
      <p:sp>
        <p:nvSpPr>
          <p:cNvPr id="58372" name="灯片编号占位符 5">
            <a:extLst>
              <a:ext uri="{FF2B5EF4-FFF2-40B4-BE49-F238E27FC236}">
                <a16:creationId xmlns:a16="http://schemas.microsoft.com/office/drawing/2014/main" id="{F135FC27-6E67-4507-A7D4-9C70F8126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239000" y="6453188"/>
            <a:ext cx="1905000" cy="39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fld id="{385D2226-4B45-4FF4-8F5E-3E948B466897}" type="slidenum">
              <a:rPr lang="zh-CN" altLang="en-US" sz="1400" smtClean="0">
                <a:solidFill>
                  <a:srgbClr val="C0C0C0"/>
                </a:solidFill>
                <a:latin typeface="+mn-lt"/>
                <a:ea typeface="+mn-ea"/>
                <a:cs typeface="+mn-ea"/>
                <a:sym typeface="+mn-lt"/>
              </a:rPr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r>
              <a:rPr lang="en-US" altLang="zh-CN" sz="1400">
                <a:solidFill>
                  <a:srgbClr val="C0C0C0"/>
                </a:solidFill>
                <a:latin typeface="+mn-lt"/>
                <a:ea typeface="+mn-ea"/>
                <a:cs typeface="+mn-ea"/>
                <a:sym typeface="+mn-lt"/>
              </a:rPr>
              <a:t>/42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ABF9DD4-9D6A-4F89-A95A-340B1B3D4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marL="685800" indent="-685800"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Flash Memory (2/2)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4C452DB-639A-4EB4-B694-6EE880350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484313"/>
            <a:ext cx="8604250" cy="2079625"/>
          </a:xfrm>
        </p:spPr>
        <p:txBody>
          <a:bodyPr/>
          <a:lstStyle/>
          <a:p>
            <a:pPr eaLnBrk="1" hangingPunct="1"/>
            <a:r>
              <a:rPr lang="en-US" altLang="zh-CN">
                <a:solidFill>
                  <a:schemeClr val="folHlink"/>
                </a:solidFill>
                <a:cs typeface="+mn-ea"/>
                <a:sym typeface="+mn-lt"/>
              </a:rPr>
              <a:t>Example applications include</a:t>
            </a:r>
            <a:r>
              <a:rPr lang="en-US" altLang="zh-CN">
                <a:cs typeface="+mn-ea"/>
                <a:sym typeface="+mn-lt"/>
              </a:rPr>
              <a:t> Smart phone, laptop computers, digital cameras and Pad. </a:t>
            </a:r>
          </a:p>
        </p:txBody>
      </p:sp>
      <p:sp>
        <p:nvSpPr>
          <p:cNvPr id="60420" name="灯片编号占位符 5">
            <a:extLst>
              <a:ext uri="{FF2B5EF4-FFF2-40B4-BE49-F238E27FC236}">
                <a16:creationId xmlns:a16="http://schemas.microsoft.com/office/drawing/2014/main" id="{A5345441-8635-4D10-850E-AF77F83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239000" y="6453188"/>
            <a:ext cx="1905000" cy="39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fld id="{77B91683-7DBD-4494-9576-1DB0D7E8FE4A}" type="slidenum">
              <a:rPr lang="zh-CN" altLang="en-US" sz="1400" smtClean="0">
                <a:solidFill>
                  <a:srgbClr val="C0C0C0"/>
                </a:solidFill>
                <a:latin typeface="+mn-lt"/>
                <a:ea typeface="+mn-ea"/>
                <a:cs typeface="+mn-ea"/>
                <a:sym typeface="+mn-lt"/>
              </a:rPr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r>
              <a:rPr lang="en-US" altLang="zh-CN" sz="1400">
                <a:solidFill>
                  <a:srgbClr val="C0C0C0"/>
                </a:solidFill>
                <a:latin typeface="+mn-lt"/>
                <a:ea typeface="+mn-ea"/>
                <a:cs typeface="+mn-ea"/>
                <a:sym typeface="+mn-lt"/>
              </a:rPr>
              <a:t>/42</a:t>
            </a:r>
          </a:p>
        </p:txBody>
      </p:sp>
      <p:sp>
        <p:nvSpPr>
          <p:cNvPr id="60421" name="Rectangle 6">
            <a:extLst>
              <a:ext uri="{FF2B5EF4-FFF2-40B4-BE49-F238E27FC236}">
                <a16:creationId xmlns:a16="http://schemas.microsoft.com/office/drawing/2014/main" id="{ADB41907-9369-4F84-9B20-577C83B5D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" y="3240088"/>
            <a:ext cx="4995862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CN" sz="3000" b="1">
                <a:latin typeface="+mn-lt"/>
                <a:ea typeface="+mn-ea"/>
                <a:cs typeface="+mn-ea"/>
                <a:sym typeface="+mn-lt"/>
              </a:rPr>
              <a:t>It has also gained </a:t>
            </a:r>
            <a:r>
              <a:rPr lang="en-US" altLang="zh-CN" sz="3000" b="1">
                <a:solidFill>
                  <a:schemeClr val="folHlink"/>
                </a:solidFill>
                <a:latin typeface="+mn-lt"/>
                <a:ea typeface="+mn-ea"/>
                <a:cs typeface="+mn-ea"/>
                <a:sym typeface="+mn-lt"/>
              </a:rPr>
              <a:t>popularity in the game console market</a:t>
            </a:r>
            <a:r>
              <a:rPr lang="en-US" altLang="zh-CN" sz="3000" b="1">
                <a:latin typeface="+mn-lt"/>
                <a:ea typeface="+mn-ea"/>
                <a:cs typeface="+mn-ea"/>
                <a:sym typeface="+mn-lt"/>
              </a:rPr>
              <a:t>, where it is often used instead of EEPROMs or battery-powered static RAM (SRAM) for game save data. </a:t>
            </a:r>
            <a:endParaRPr lang="zh-CN" altLang="en-US" sz="3000" b="1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0422" name="Group 8">
            <a:extLst>
              <a:ext uri="{FF2B5EF4-FFF2-40B4-BE49-F238E27FC236}">
                <a16:creationId xmlns:a16="http://schemas.microsoft.com/office/drawing/2014/main" id="{2F92159D-484E-4F55-A36E-5274FC0A6967}"/>
              </a:ext>
            </a:extLst>
          </p:cNvPr>
          <p:cNvGrpSpPr>
            <a:grpSpLocks/>
          </p:cNvGrpSpPr>
          <p:nvPr/>
        </p:nvGrpSpPr>
        <p:grpSpPr bwMode="auto">
          <a:xfrm>
            <a:off x="5157788" y="3357563"/>
            <a:ext cx="3914775" cy="3243262"/>
            <a:chOff x="3249" y="2115"/>
            <a:chExt cx="2466" cy="2043"/>
          </a:xfrm>
        </p:grpSpPr>
        <p:pic>
          <p:nvPicPr>
            <p:cNvPr id="60423" name="Picture 5" descr="800px-DSCN0411">
              <a:extLst>
                <a:ext uri="{FF2B5EF4-FFF2-40B4-BE49-F238E27FC236}">
                  <a16:creationId xmlns:a16="http://schemas.microsoft.com/office/drawing/2014/main" id="{8E49B9DA-5206-4A1A-8304-6A1EF183C3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" y="2115"/>
              <a:ext cx="2466" cy="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4" name="Rectangle 7">
              <a:extLst>
                <a:ext uri="{FF2B5EF4-FFF2-40B4-BE49-F238E27FC236}">
                  <a16:creationId xmlns:a16="http://schemas.microsoft.com/office/drawing/2014/main" id="{F87CCE1B-EC0D-41BC-A509-D3C0CBD4D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3946"/>
              <a:ext cx="135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990600" indent="-5334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None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A USB flash drive</a:t>
              </a:r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463D83B-8E14-44F5-BF26-70317880E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5.2.4 Secondary Storage Devices</a:t>
            </a:r>
            <a:endParaRPr lang="zh-CN" alt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DBAEB2FD-015E-4323-ACEF-A83A84AAC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75" y="1628775"/>
            <a:ext cx="7426325" cy="4648200"/>
          </a:xfrm>
        </p:spPr>
        <p:txBody>
          <a:bodyPr/>
          <a:lstStyle/>
          <a:p>
            <a:pPr eaLnBrk="1" hangingPunct="1"/>
            <a:r>
              <a:rPr lang="en-US" altLang="zh-CN">
                <a:cs typeface="+mn-ea"/>
                <a:sym typeface="+mn-lt"/>
              </a:rPr>
              <a:t>Two categories of Storage Devices</a:t>
            </a:r>
          </a:p>
          <a:p>
            <a:pPr lvl="1" eaLnBrk="1" hangingPunct="1"/>
            <a:r>
              <a:rPr lang="en-US" altLang="zh-CN">
                <a:cs typeface="+mn-ea"/>
                <a:sym typeface="+mn-lt"/>
              </a:rPr>
              <a:t>[Main] Memory,</a:t>
            </a:r>
          </a:p>
          <a:p>
            <a:pPr lvl="1" eaLnBrk="1" hangingPunct="1"/>
            <a:r>
              <a:rPr lang="en-US" altLang="zh-CN">
                <a:cs typeface="+mn-ea"/>
                <a:sym typeface="+mn-lt"/>
              </a:rPr>
              <a:t>Second/Auxiliary Storage Device</a:t>
            </a:r>
          </a:p>
          <a:p>
            <a:pPr lvl="2" eaLnBrk="1" hangingPunct="1"/>
            <a:r>
              <a:rPr lang="en-US" altLang="zh-CN" sz="3000">
                <a:cs typeface="+mn-ea"/>
                <a:sym typeface="+mn-lt"/>
              </a:rPr>
              <a:t>Magnetic Tape</a:t>
            </a:r>
            <a:endParaRPr lang="zh-CN" altLang="zh-CN" sz="3000">
              <a:cs typeface="+mn-ea"/>
              <a:sym typeface="+mn-lt"/>
            </a:endParaRPr>
          </a:p>
          <a:p>
            <a:pPr lvl="2" eaLnBrk="1" hangingPunct="1"/>
            <a:r>
              <a:rPr lang="en-US" altLang="zh-CN" sz="3000">
                <a:cs typeface="+mn-ea"/>
                <a:sym typeface="+mn-lt"/>
              </a:rPr>
              <a:t>Magnetic Disks</a:t>
            </a:r>
            <a:endParaRPr lang="zh-CN" altLang="zh-CN" sz="3000">
              <a:cs typeface="+mn-ea"/>
              <a:sym typeface="+mn-lt"/>
            </a:endParaRPr>
          </a:p>
          <a:p>
            <a:pPr lvl="2" eaLnBrk="1" hangingPunct="1"/>
            <a:r>
              <a:rPr lang="en-US" altLang="zh-CN" sz="3000">
                <a:cs typeface="+mn-ea"/>
                <a:sym typeface="+mn-lt"/>
              </a:rPr>
              <a:t>Compact Disks</a:t>
            </a:r>
            <a:endParaRPr lang="zh-CN" altLang="en-US" sz="3000">
              <a:cs typeface="+mn-ea"/>
              <a:sym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Storage device is also an input and an output device.</a:t>
            </a:r>
            <a:endParaRPr lang="zh-CN" altLang="zh-CN">
              <a:solidFill>
                <a:schemeClr val="hlink"/>
              </a:solidFill>
              <a:cs typeface="+mn-ea"/>
              <a:sym typeface="+mn-lt"/>
            </a:endParaRPr>
          </a:p>
        </p:txBody>
      </p:sp>
      <p:sp>
        <p:nvSpPr>
          <p:cNvPr id="63492" name="灯片编号占位符 5">
            <a:extLst>
              <a:ext uri="{FF2B5EF4-FFF2-40B4-BE49-F238E27FC236}">
                <a16:creationId xmlns:a16="http://schemas.microsoft.com/office/drawing/2014/main" id="{DB5C5991-57F2-443C-8C9C-35AB7BAB4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239000" y="6453188"/>
            <a:ext cx="1905000" cy="39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fld id="{9E209DFF-79F9-410C-8298-7A9DFC586EA8}" type="slidenum">
              <a:rPr lang="zh-CN" altLang="en-US" sz="1400" smtClean="0">
                <a:solidFill>
                  <a:srgbClr val="C0C0C0"/>
                </a:solidFill>
                <a:latin typeface="+mn-lt"/>
                <a:ea typeface="+mn-ea"/>
                <a:cs typeface="+mn-ea"/>
                <a:sym typeface="+mn-lt"/>
              </a:rPr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r>
              <a:rPr lang="en-US" altLang="zh-CN" sz="1400">
                <a:solidFill>
                  <a:srgbClr val="C0C0C0"/>
                </a:solidFill>
                <a:latin typeface="+mn-lt"/>
                <a:ea typeface="+mn-ea"/>
                <a:cs typeface="+mn-ea"/>
                <a:sym typeface="+mn-lt"/>
              </a:rPr>
              <a:t>/42</a:t>
            </a:r>
          </a:p>
        </p:txBody>
      </p:sp>
      <p:sp>
        <p:nvSpPr>
          <p:cNvPr id="63493" name="Rectangle 4">
            <a:extLst>
              <a:ext uri="{FF2B5EF4-FFF2-40B4-BE49-F238E27FC236}">
                <a16:creationId xmlns:a16="http://schemas.microsoft.com/office/drawing/2014/main" id="{92A64AB6-F643-4DDD-B795-95CE7A9BE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053" y="153988"/>
            <a:ext cx="148951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90000"/>
              </a:lnSpc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+mn-lt"/>
                <a:ea typeface="+mn-ea"/>
                <a:cs typeface="+mn-ea"/>
                <a:sym typeface="+mn-lt"/>
              </a:rPr>
              <a:t>p131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3BE2DB0D-B104-49D7-BAAF-5441D2376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Magnetic Tape (p131)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33285165-52DE-4CB0-974E-060DD2A5D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571625"/>
            <a:ext cx="3690937" cy="4648200"/>
          </a:xfrm>
        </p:spPr>
        <p:txBody>
          <a:bodyPr/>
          <a:lstStyle/>
          <a:p>
            <a:pPr eaLnBrk="1" hangingPunct="1"/>
            <a:r>
              <a:rPr lang="en-US" altLang="zh-CN">
                <a:cs typeface="+mn-ea"/>
                <a:sym typeface="+mn-lt"/>
              </a:rPr>
              <a:t>The first truly mass </a:t>
            </a:r>
            <a:r>
              <a:rPr lang="en-US" altLang="zh-CN">
                <a:solidFill>
                  <a:schemeClr val="folHlink"/>
                </a:solidFill>
                <a:cs typeface="+mn-ea"/>
                <a:sym typeface="+mn-lt"/>
              </a:rPr>
              <a:t>auxiliary storage device</a:t>
            </a:r>
            <a:r>
              <a:rPr lang="en-US" altLang="zh-CN">
                <a:cs typeface="+mn-ea"/>
                <a:sym typeface="+mn-lt"/>
              </a:rPr>
              <a:t> was the magnetic tape drive.</a:t>
            </a:r>
            <a:endParaRPr lang="zh-CN" altLang="en-US">
              <a:cs typeface="+mn-ea"/>
              <a:sym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folHlink"/>
                </a:solidFill>
                <a:cs typeface="+mn-ea"/>
                <a:sym typeface="+mn-lt"/>
              </a:rPr>
              <a:t>sequence access</a:t>
            </a:r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 </a:t>
            </a:r>
            <a:r>
              <a:rPr lang="zh-CN" altLang="zh-CN">
                <a:cs typeface="+mn-ea"/>
                <a:sym typeface="+mn-lt"/>
              </a:rPr>
              <a:t>顺序访问 </a:t>
            </a:r>
            <a:r>
              <a:rPr lang="en-US" altLang="zh-CN">
                <a:cs typeface="+mn-ea"/>
                <a:sym typeface="+mn-lt"/>
              </a:rPr>
              <a:t>device, opposite to </a:t>
            </a:r>
            <a:r>
              <a:rPr lang="en-US" altLang="zh-CN">
                <a:solidFill>
                  <a:schemeClr val="folHlink"/>
                </a:solidFill>
                <a:cs typeface="+mn-ea"/>
                <a:sym typeface="+mn-lt"/>
              </a:rPr>
              <a:t>random access</a:t>
            </a:r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 </a:t>
            </a:r>
            <a:r>
              <a:rPr lang="zh-CN" altLang="en-US">
                <a:cs typeface="+mn-ea"/>
                <a:sym typeface="+mn-lt"/>
              </a:rPr>
              <a:t>随机访问</a:t>
            </a:r>
            <a:r>
              <a:rPr lang="en-US" altLang="zh-CN">
                <a:cs typeface="+mn-ea"/>
                <a:sym typeface="+mn-lt"/>
              </a:rPr>
              <a:t>.</a:t>
            </a:r>
          </a:p>
        </p:txBody>
      </p:sp>
      <p:sp>
        <p:nvSpPr>
          <p:cNvPr id="65540" name="灯片编号占位符 5">
            <a:extLst>
              <a:ext uri="{FF2B5EF4-FFF2-40B4-BE49-F238E27FC236}">
                <a16:creationId xmlns:a16="http://schemas.microsoft.com/office/drawing/2014/main" id="{32AD1033-1571-4B67-8F67-5B98DD72F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239000" y="6453188"/>
            <a:ext cx="1905000" cy="39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fld id="{E3E3D10D-5D99-4628-8C83-AD10E6307A6B}" type="slidenum">
              <a:rPr lang="zh-CN" altLang="en-US" sz="1400" smtClean="0">
                <a:solidFill>
                  <a:srgbClr val="C0C0C0"/>
                </a:solidFill>
                <a:latin typeface="+mn-lt"/>
                <a:ea typeface="+mn-ea"/>
                <a:cs typeface="+mn-ea"/>
                <a:sym typeface="+mn-lt"/>
              </a:rPr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r>
              <a:rPr lang="en-US" altLang="zh-CN" sz="1400">
                <a:solidFill>
                  <a:srgbClr val="C0C0C0"/>
                </a:solidFill>
                <a:latin typeface="+mn-lt"/>
                <a:ea typeface="+mn-ea"/>
                <a:cs typeface="+mn-ea"/>
                <a:sym typeface="+mn-lt"/>
              </a:rPr>
              <a:t>/42</a:t>
            </a:r>
          </a:p>
        </p:txBody>
      </p:sp>
      <p:grpSp>
        <p:nvGrpSpPr>
          <p:cNvPr id="65541" name="Group 4">
            <a:extLst>
              <a:ext uri="{FF2B5EF4-FFF2-40B4-BE49-F238E27FC236}">
                <a16:creationId xmlns:a16="http://schemas.microsoft.com/office/drawing/2014/main" id="{29C26340-3D09-44B1-ABA0-97DD5F9C00C9}"/>
              </a:ext>
            </a:extLst>
          </p:cNvPr>
          <p:cNvGrpSpPr>
            <a:grpSpLocks/>
          </p:cNvGrpSpPr>
          <p:nvPr/>
        </p:nvGrpSpPr>
        <p:grpSpPr bwMode="auto">
          <a:xfrm>
            <a:off x="4276725" y="1608138"/>
            <a:ext cx="4570413" cy="4337049"/>
            <a:chOff x="2694" y="1013"/>
            <a:chExt cx="2879" cy="2732"/>
          </a:xfrm>
        </p:grpSpPr>
        <p:pic>
          <p:nvPicPr>
            <p:cNvPr id="65544" name="Picture 5" descr="c05f04">
              <a:extLst>
                <a:ext uri="{FF2B5EF4-FFF2-40B4-BE49-F238E27FC236}">
                  <a16:creationId xmlns:a16="http://schemas.microsoft.com/office/drawing/2014/main" id="{92E9EBF6-11B6-4EB2-8EBB-A689DFFB9C06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" y="1013"/>
              <a:ext cx="2879" cy="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545" name="Text Box 6">
              <a:extLst>
                <a:ext uri="{FF2B5EF4-FFF2-40B4-BE49-F238E27FC236}">
                  <a16:creationId xmlns:a16="http://schemas.microsoft.com/office/drawing/2014/main" id="{BD928EBB-AB2C-4FEC-836E-103F2D705A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5" y="3532"/>
              <a:ext cx="154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rgbClr val="327CB8"/>
                  </a:solidFill>
                  <a:latin typeface="+mn-lt"/>
                  <a:ea typeface="+mn-ea"/>
                  <a:cs typeface="+mn-ea"/>
                  <a:sym typeface="+mn-lt"/>
                </a:rPr>
                <a:t>Figure 5.4</a:t>
              </a: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  A magnetic tape</a:t>
              </a:r>
            </a:p>
          </p:txBody>
        </p:sp>
      </p:grpSp>
      <p:sp>
        <p:nvSpPr>
          <p:cNvPr id="65542" name="Rectangle 7">
            <a:extLst>
              <a:ext uri="{FF2B5EF4-FFF2-40B4-BE49-F238E27FC236}">
                <a16:creationId xmlns:a16="http://schemas.microsoft.com/office/drawing/2014/main" id="{479BDC6B-C501-4B6A-9FB9-5441DF556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400" b="1">
                <a:latin typeface="+mn-lt"/>
                <a:ea typeface="+mn-ea"/>
                <a:cs typeface="+mn-ea"/>
                <a:sym typeface="+mn-lt"/>
              </a:rPr>
              <a:t>5-17</a:t>
            </a:r>
          </a:p>
        </p:txBody>
      </p:sp>
      <p:sp>
        <p:nvSpPr>
          <p:cNvPr id="65543" name="Rectangle 8">
            <a:extLst>
              <a:ext uri="{FF2B5EF4-FFF2-40B4-BE49-F238E27FC236}">
                <a16:creationId xmlns:a16="http://schemas.microsoft.com/office/drawing/2014/main" id="{8F5AF40B-AC44-4045-BAAE-6AF3A71F9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053" y="153988"/>
            <a:ext cx="148951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90000"/>
              </a:lnSpc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+mn-lt"/>
                <a:ea typeface="+mn-ea"/>
                <a:cs typeface="+mn-ea"/>
                <a:sym typeface="+mn-lt"/>
              </a:rPr>
              <a:t>p132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273A317A-292E-47ED-8F32-EE7E929E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  <a:noFill/>
        </p:spPr>
        <p:txBody>
          <a:bodyPr/>
          <a:lstStyle/>
          <a:p>
            <a:pPr eaLnBrk="1" hangingPunct="1"/>
            <a:r>
              <a:rPr lang="en-US" altLang="zh-CN" sz="3200" dirty="0">
                <a:latin typeface="+mn-lt"/>
                <a:ea typeface="+mn-ea"/>
                <a:cs typeface="+mn-ea"/>
                <a:sym typeface="+mn-lt"/>
              </a:rPr>
              <a:t>Chapter 5 Computing Components</a:t>
            </a:r>
            <a:endParaRPr lang="zh-CN" altLang="en-US" sz="3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2398663-34BF-4033-80EF-BC5DFC54F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13" y="1700213"/>
            <a:ext cx="8783637" cy="4608512"/>
          </a:xfrm>
        </p:spPr>
        <p:txBody>
          <a:bodyPr/>
          <a:lstStyle/>
          <a:p>
            <a:pPr marL="457200" indent="-457200" eaLnBrk="1" hangingPunct="1"/>
            <a:r>
              <a:rPr lang="en-US" altLang="zh-CN" sz="2800">
                <a:cs typeface="+mn-ea"/>
                <a:sym typeface="+mn-lt"/>
              </a:rPr>
              <a:t>Mandatory</a:t>
            </a:r>
          </a:p>
          <a:p>
            <a:pPr marL="914400" lvl="1" indent="-457200"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zh-CN">
                <a:cs typeface="+mn-ea"/>
                <a:sym typeface="+mn-lt"/>
              </a:rPr>
              <a:t>1.Von Neumann Architecture.</a:t>
            </a:r>
          </a:p>
          <a:p>
            <a:pPr marL="914400" lvl="1" indent="-457200"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zh-CN">
                <a:cs typeface="+mn-ea"/>
                <a:sym typeface="+mn-lt"/>
              </a:rPr>
              <a:t>2.The Fetch-Execute Cycle / Instruction Cycle / Processing Cycle. </a:t>
            </a:r>
          </a:p>
          <a:p>
            <a:pPr marL="914400" lvl="1" indent="-457200"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zh-CN">
                <a:cs typeface="+mn-ea"/>
                <a:sym typeface="+mn-lt"/>
              </a:rPr>
              <a:t>3.ROM and RAM.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en-US" altLang="zh-CN" sz="2800">
                <a:cs typeface="+mn-ea"/>
                <a:sym typeface="+mn-lt"/>
              </a:rPr>
              <a:t>Extended</a:t>
            </a:r>
          </a:p>
          <a:p>
            <a:pPr marL="914400" lvl="1" indent="-457200"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zh-CN">
                <a:cs typeface="+mn-ea"/>
                <a:sym typeface="+mn-lt"/>
              </a:rPr>
              <a:t>1. Flash memory.</a:t>
            </a:r>
          </a:p>
          <a:p>
            <a:pPr marL="914400" lvl="1" indent="-45720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>
                <a:cs typeface="+mn-ea"/>
                <a:sym typeface="+mn-lt"/>
              </a:rPr>
              <a:t>2.Secondary memory  (Magnetic disk, Touch screens).</a:t>
            </a:r>
          </a:p>
        </p:txBody>
      </p:sp>
      <p:sp>
        <p:nvSpPr>
          <p:cNvPr id="14340" name="灯片编号占位符 5">
            <a:extLst>
              <a:ext uri="{FF2B5EF4-FFF2-40B4-BE49-F238E27FC236}">
                <a16:creationId xmlns:a16="http://schemas.microsoft.com/office/drawing/2014/main" id="{EC510567-860C-40B2-A8B0-B1CFAF3B3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239000" y="6453188"/>
            <a:ext cx="1905000" cy="39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fld id="{40416619-2F7A-4BC0-A50D-10CC7B2BC24B}" type="slidenum">
              <a:rPr lang="zh-CN" altLang="en-US" sz="1400" smtClean="0">
                <a:solidFill>
                  <a:srgbClr val="C0C0C0"/>
                </a:solidFill>
                <a:latin typeface="+mn-lt"/>
                <a:ea typeface="+mn-ea"/>
                <a:cs typeface="+mn-ea"/>
                <a:sym typeface="+mn-lt"/>
              </a:rPr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r>
              <a:rPr lang="en-US" altLang="zh-CN" sz="1400">
                <a:solidFill>
                  <a:srgbClr val="C0C0C0"/>
                </a:solidFill>
                <a:latin typeface="+mn-lt"/>
                <a:ea typeface="+mn-ea"/>
                <a:cs typeface="+mn-ea"/>
                <a:sym typeface="+mn-lt"/>
              </a:rPr>
              <a:t>/42</a:t>
            </a:r>
          </a:p>
        </p:txBody>
      </p:sp>
      <p:grpSp>
        <p:nvGrpSpPr>
          <p:cNvPr id="14341" name="Group 3">
            <a:extLst>
              <a:ext uri="{FF2B5EF4-FFF2-40B4-BE49-F238E27FC236}">
                <a16:creationId xmlns:a16="http://schemas.microsoft.com/office/drawing/2014/main" id="{9BADFA08-7951-468F-840F-82ABE7ACD1D6}"/>
              </a:ext>
            </a:extLst>
          </p:cNvPr>
          <p:cNvGrpSpPr>
            <a:grpSpLocks/>
          </p:cNvGrpSpPr>
          <p:nvPr/>
        </p:nvGrpSpPr>
        <p:grpSpPr bwMode="auto">
          <a:xfrm>
            <a:off x="698500" y="4284663"/>
            <a:ext cx="1982788" cy="238125"/>
            <a:chOff x="595" y="2154"/>
            <a:chExt cx="1249" cy="15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50532" name="Ink 4">
                  <a:extLst>
                    <a:ext uri="{FF2B5EF4-FFF2-40B4-BE49-F238E27FC236}">
                      <a16:creationId xmlns:a16="http://schemas.microsoft.com/office/drawing/2014/main" id="{F13B0EF2-9580-49D2-9280-DE53074A4489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23" y="2251"/>
                <a:ext cx="1210" cy="22"/>
              </p14:xfrm>
            </p:contentPart>
          </mc:Choice>
          <mc:Fallback>
            <p:pic>
              <p:nvPicPr>
                <p:cNvPr id="150532" name="Ink 4">
                  <a:extLst>
                    <a:ext uri="{FF2B5EF4-FFF2-40B4-BE49-F238E27FC236}">
                      <a16:creationId xmlns:a16="http://schemas.microsoft.com/office/drawing/2014/main" id="{F13B0EF2-9580-49D2-9280-DE53074A4489}"/>
                    </a:ext>
                  </a:extLst>
                </p:cNvPr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5" y="2180"/>
                  <a:ext cx="1246" cy="1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50533" name="Ink 5">
                  <a:extLst>
                    <a:ext uri="{FF2B5EF4-FFF2-40B4-BE49-F238E27FC236}">
                      <a16:creationId xmlns:a16="http://schemas.microsoft.com/office/drawing/2014/main" id="{8CCA554A-602F-4AA6-9DA1-930616D42FE4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95" y="2265"/>
                <a:ext cx="1249" cy="39"/>
              </p14:xfrm>
            </p:contentPart>
          </mc:Choice>
          <mc:Fallback>
            <p:pic>
              <p:nvPicPr>
                <p:cNvPr id="150533" name="Ink 5">
                  <a:extLst>
                    <a:ext uri="{FF2B5EF4-FFF2-40B4-BE49-F238E27FC236}">
                      <a16:creationId xmlns:a16="http://schemas.microsoft.com/office/drawing/2014/main" id="{8CCA554A-602F-4AA6-9DA1-930616D42FE4}"/>
                    </a:ext>
                  </a:extLst>
                </p:cNvPr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7" y="2193"/>
                  <a:ext cx="1285" cy="1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50534" name="Ink 6">
                  <a:extLst>
                    <a:ext uri="{FF2B5EF4-FFF2-40B4-BE49-F238E27FC236}">
                      <a16:creationId xmlns:a16="http://schemas.microsoft.com/office/drawing/2014/main" id="{6B0EF1CA-2CC7-420B-AAAD-7F3B8A0784A7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12" y="2154"/>
                <a:ext cx="1232" cy="1"/>
              </p14:xfrm>
            </p:contentPart>
          </mc:Choice>
          <mc:Fallback>
            <p:pic>
              <p:nvPicPr>
                <p:cNvPr id="150534" name="Ink 6">
                  <a:extLst>
                    <a:ext uri="{FF2B5EF4-FFF2-40B4-BE49-F238E27FC236}">
                      <a16:creationId xmlns:a16="http://schemas.microsoft.com/office/drawing/2014/main" id="{6B0EF1CA-2CC7-420B-AAAD-7F3B8A0784A7}"/>
                    </a:ext>
                  </a:extLst>
                </p:cNvPr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4" y="1837"/>
                  <a:ext cx="1268" cy="63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42" name="Group 8">
            <a:extLst>
              <a:ext uri="{FF2B5EF4-FFF2-40B4-BE49-F238E27FC236}">
                <a16:creationId xmlns:a16="http://schemas.microsoft.com/office/drawing/2014/main" id="{60DC6DBD-CF12-4A17-8B61-54AF6B9967F3}"/>
              </a:ext>
            </a:extLst>
          </p:cNvPr>
          <p:cNvGrpSpPr>
            <a:grpSpLocks/>
          </p:cNvGrpSpPr>
          <p:nvPr/>
        </p:nvGrpSpPr>
        <p:grpSpPr bwMode="auto">
          <a:xfrm>
            <a:off x="792163" y="1758950"/>
            <a:ext cx="2117725" cy="319088"/>
            <a:chOff x="641" y="1014"/>
            <a:chExt cx="1334" cy="20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50537" name="Ink 9">
                  <a:extLst>
                    <a:ext uri="{FF2B5EF4-FFF2-40B4-BE49-F238E27FC236}">
                      <a16:creationId xmlns:a16="http://schemas.microsoft.com/office/drawing/2014/main" id="{E0E126A1-0A51-4C3F-895E-DC2ED350ECD1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47" y="1136"/>
                <a:ext cx="1322" cy="6"/>
              </p14:xfrm>
            </p:contentPart>
          </mc:Choice>
          <mc:Fallback>
            <p:pic>
              <p:nvPicPr>
                <p:cNvPr id="150537" name="Ink 9">
                  <a:extLst>
                    <a:ext uri="{FF2B5EF4-FFF2-40B4-BE49-F238E27FC236}">
                      <a16:creationId xmlns:a16="http://schemas.microsoft.com/office/drawing/2014/main" id="{E0E126A1-0A51-4C3F-895E-DC2ED350ECD1}"/>
                    </a:ext>
                  </a:extLst>
                </p:cNvPr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9" y="1105"/>
                  <a:ext cx="1358" cy="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0538" name="Ink 10">
                  <a:extLst>
                    <a:ext uri="{FF2B5EF4-FFF2-40B4-BE49-F238E27FC236}">
                      <a16:creationId xmlns:a16="http://schemas.microsoft.com/office/drawing/2014/main" id="{DA1033C3-832E-4456-BEA9-F3E0EDFA35EE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41" y="1014"/>
                <a:ext cx="1317" cy="12"/>
              </p14:xfrm>
            </p:contentPart>
          </mc:Choice>
          <mc:Fallback>
            <p:pic>
              <p:nvPicPr>
                <p:cNvPr id="150538" name="Ink 10">
                  <a:extLst>
                    <a:ext uri="{FF2B5EF4-FFF2-40B4-BE49-F238E27FC236}">
                      <a16:creationId xmlns:a16="http://schemas.microsoft.com/office/drawing/2014/main" id="{DA1033C3-832E-4456-BEA9-F3E0EDFA35EE}"/>
                    </a:ext>
                  </a:extLst>
                </p:cNvPr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3" y="944"/>
                  <a:ext cx="1353" cy="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0539" name="Ink 11">
                  <a:extLst>
                    <a:ext uri="{FF2B5EF4-FFF2-40B4-BE49-F238E27FC236}">
                      <a16:creationId xmlns:a16="http://schemas.microsoft.com/office/drawing/2014/main" id="{313EB3C3-0E20-44F7-B719-E7E6A71A73BD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47" y="1209"/>
                <a:ext cx="1328" cy="6"/>
              </p14:xfrm>
            </p:contentPart>
          </mc:Choice>
          <mc:Fallback>
            <p:pic>
              <p:nvPicPr>
                <p:cNvPr id="150539" name="Ink 11">
                  <a:extLst>
                    <a:ext uri="{FF2B5EF4-FFF2-40B4-BE49-F238E27FC236}">
                      <a16:creationId xmlns:a16="http://schemas.microsoft.com/office/drawing/2014/main" id="{313EB3C3-0E20-44F7-B719-E7E6A71A73BD}"/>
                    </a:ext>
                  </a:extLst>
                </p:cNvPr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9" y="1103"/>
                  <a:ext cx="1364" cy="217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灯片编号占位符 3">
            <a:extLst>
              <a:ext uri="{FF2B5EF4-FFF2-40B4-BE49-F238E27FC236}">
                <a16:creationId xmlns:a16="http://schemas.microsoft.com/office/drawing/2014/main" id="{F7466EFA-48CE-42DA-B55B-CA7183E4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51C86904-2E02-4E5D-BE87-5CDD6DC04D68}" type="slidenum">
              <a:rPr lang="zh-CN" altLang="en-US" sz="1400" smtClean="0">
                <a:solidFill>
                  <a:srgbClr val="C0C0C0"/>
                </a:solidFill>
                <a:latin typeface="+mn-lt"/>
                <a:ea typeface="+mn-ea"/>
                <a:cs typeface="+mn-ea"/>
                <a:sym typeface="+mn-lt"/>
              </a:rPr>
              <a:pPr/>
              <a:t>30</a:t>
            </a:fld>
            <a:r>
              <a:rPr lang="en-US" altLang="zh-CN" sz="1400">
                <a:solidFill>
                  <a:srgbClr val="C0C0C0"/>
                </a:solidFill>
                <a:latin typeface="+mn-lt"/>
                <a:ea typeface="+mn-ea"/>
                <a:cs typeface="+mn-ea"/>
                <a:sym typeface="+mn-lt"/>
              </a:rPr>
              <a:t>/42</a:t>
            </a:r>
          </a:p>
        </p:txBody>
      </p:sp>
      <p:sp>
        <p:nvSpPr>
          <p:cNvPr id="66563" name="Rectangle 7">
            <a:extLst>
              <a:ext uri="{FF2B5EF4-FFF2-40B4-BE49-F238E27FC236}">
                <a16:creationId xmlns:a16="http://schemas.microsoft.com/office/drawing/2014/main" id="{ED50C077-D99C-4E0B-A9DB-650FB15197D0}"/>
              </a:ext>
            </a:extLst>
          </p:cNvPr>
          <p:cNvSpPr>
            <a:spLocks/>
          </p:cNvSpPr>
          <p:nvPr>
            <p:ph type="title" idx="4294967295"/>
          </p:nvPr>
        </p:nvSpPr>
        <p:spPr>
          <a:xfrm>
            <a:off x="1350963" y="458788"/>
            <a:ext cx="7793037" cy="830262"/>
          </a:xfrm>
        </p:spPr>
        <p:txBody>
          <a:bodyPr/>
          <a:lstStyle/>
          <a:p>
            <a:pPr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Magnetic Disks </a:t>
            </a:r>
          </a:p>
        </p:txBody>
      </p:sp>
      <p:sp>
        <p:nvSpPr>
          <p:cNvPr id="273416" name="Rectangle 8">
            <a:extLst>
              <a:ext uri="{FF2B5EF4-FFF2-40B4-BE49-F238E27FC236}">
                <a16:creationId xmlns:a16="http://schemas.microsoft.com/office/drawing/2014/main" id="{9C9E543B-D352-48A0-AF33-190F1FF95808}"/>
              </a:ext>
            </a:extLst>
          </p:cNvPr>
          <p:cNvSpPr>
            <a:spLocks/>
          </p:cNvSpPr>
          <p:nvPr>
            <p:ph type="body" idx="4294967295"/>
          </p:nvPr>
        </p:nvSpPr>
        <p:spPr>
          <a:xfrm>
            <a:off x="817563" y="1358900"/>
            <a:ext cx="8326437" cy="1096963"/>
          </a:xfrm>
        </p:spPr>
        <p:txBody>
          <a:bodyPr/>
          <a:lstStyle/>
          <a:p>
            <a:pPr eaLnBrk="1" hangingPunct="1"/>
            <a:r>
              <a:rPr lang="en-US" altLang="zh-CN" sz="2600">
                <a:cs typeface="+mn-ea"/>
                <a:sym typeface="+mn-lt"/>
              </a:rPr>
              <a:t>A read/write head travels across a spinning magnetic disk, retrieving or recording data.</a:t>
            </a:r>
          </a:p>
        </p:txBody>
      </p:sp>
      <p:pic>
        <p:nvPicPr>
          <p:cNvPr id="273410" name="Picture 2" descr="200003620">
            <a:extLst>
              <a:ext uri="{FF2B5EF4-FFF2-40B4-BE49-F238E27FC236}">
                <a16:creationId xmlns:a16="http://schemas.microsoft.com/office/drawing/2014/main" id="{8A861FD4-C027-4606-9D24-CC4148436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1552575"/>
            <a:ext cx="6777037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11" name="Picture 3" descr="195057181">
            <a:extLst>
              <a:ext uri="{FF2B5EF4-FFF2-40B4-BE49-F238E27FC236}">
                <a16:creationId xmlns:a16="http://schemas.microsoft.com/office/drawing/2014/main" id="{A1DDC761-A573-4734-AECB-1C60869D7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3"/>
          <a:stretch>
            <a:fillRect/>
          </a:stretch>
        </p:blipFill>
        <p:spPr bwMode="auto">
          <a:xfrm>
            <a:off x="1196975" y="1858963"/>
            <a:ext cx="6280150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3412" name="Group 4">
            <a:extLst>
              <a:ext uri="{FF2B5EF4-FFF2-40B4-BE49-F238E27FC236}">
                <a16:creationId xmlns:a16="http://schemas.microsoft.com/office/drawing/2014/main" id="{008B3601-E5D6-4815-80BB-7D5889EA8964}"/>
              </a:ext>
            </a:extLst>
          </p:cNvPr>
          <p:cNvGrpSpPr>
            <a:grpSpLocks/>
          </p:cNvGrpSpPr>
          <p:nvPr/>
        </p:nvGrpSpPr>
        <p:grpSpPr bwMode="auto">
          <a:xfrm>
            <a:off x="1308100" y="2079625"/>
            <a:ext cx="6324600" cy="4365625"/>
            <a:chOff x="810" y="1451"/>
            <a:chExt cx="3984" cy="2750"/>
          </a:xfrm>
        </p:grpSpPr>
        <p:sp>
          <p:nvSpPr>
            <p:cNvPr id="66569" name="Text Box 5">
              <a:extLst>
                <a:ext uri="{FF2B5EF4-FFF2-40B4-BE49-F238E27FC236}">
                  <a16:creationId xmlns:a16="http://schemas.microsoft.com/office/drawing/2014/main" id="{62F1489D-AB01-4E1C-879D-77BAEDB0B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8" y="4009"/>
              <a:ext cx="26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400" b="1">
                  <a:solidFill>
                    <a:srgbClr val="327CB8"/>
                  </a:solidFill>
                  <a:latin typeface="+mn-lt"/>
                  <a:ea typeface="+mn-ea"/>
                  <a:cs typeface="+mn-ea"/>
                  <a:sym typeface="+mn-lt"/>
                </a:rPr>
                <a:t>Figure 5.5</a:t>
              </a:r>
              <a:r>
                <a:rPr lang="en-US" altLang="zh-CN" sz="1400" b="1">
                  <a:latin typeface="+mn-lt"/>
                  <a:ea typeface="+mn-ea"/>
                  <a:cs typeface="+mn-ea"/>
                  <a:sym typeface="+mn-lt"/>
                </a:rPr>
                <a:t>  The organization of a magnetic disk</a:t>
              </a:r>
            </a:p>
          </p:txBody>
        </p:sp>
        <p:graphicFrame>
          <p:nvGraphicFramePr>
            <p:cNvPr id="66570" name="Object 6">
              <a:extLst>
                <a:ext uri="{FF2B5EF4-FFF2-40B4-BE49-F238E27FC236}">
                  <a16:creationId xmlns:a16="http://schemas.microsoft.com/office/drawing/2014/main" id="{4246A969-9C67-4EB2-A384-445D81CB951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0" y="1451"/>
            <a:ext cx="3984" cy="2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78" r:id="rId6" imgW="4800000" imgH="3038095" progId="Paint.Picture">
                    <p:embed/>
                  </p:oleObj>
                </mc:Choice>
                <mc:Fallback>
                  <p:oleObj r:id="rId6" imgW="4800000" imgH="3038095" progId="Paint.Pictur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0" y="1451"/>
                          <a:ext cx="3984" cy="2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568" name="Rectangle 9">
            <a:extLst>
              <a:ext uri="{FF2B5EF4-FFF2-40B4-BE49-F238E27FC236}">
                <a16:creationId xmlns:a16="http://schemas.microsoft.com/office/drawing/2014/main" id="{DFF82739-8EFD-4CB5-8BB4-256B0A574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053" y="153988"/>
            <a:ext cx="148951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90000"/>
              </a:lnSpc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+mn-lt"/>
                <a:ea typeface="+mn-ea"/>
                <a:cs typeface="+mn-ea"/>
                <a:sym typeface="+mn-lt"/>
              </a:rPr>
              <a:t>p132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273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27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500"/>
                                        <p:tgtEl>
                                          <p:spTgt spid="273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500"/>
                                        <p:tgtEl>
                                          <p:spTgt spid="273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>
            <a:extLst>
              <a:ext uri="{FF2B5EF4-FFF2-40B4-BE49-F238E27FC236}">
                <a16:creationId xmlns:a16="http://schemas.microsoft.com/office/drawing/2014/main" id="{4E50270C-855E-430B-8EF3-B29A904D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CDs and DVDs</a:t>
            </a:r>
          </a:p>
        </p:txBody>
      </p:sp>
      <p:sp>
        <p:nvSpPr>
          <p:cNvPr id="68611" name="Rectangle 4">
            <a:extLst>
              <a:ext uri="{FF2B5EF4-FFF2-40B4-BE49-F238E27FC236}">
                <a16:creationId xmlns:a16="http://schemas.microsoft.com/office/drawing/2014/main" id="{D150D7A7-FE99-43B0-8407-D4A95C53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673225"/>
            <a:ext cx="83439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600">
                <a:solidFill>
                  <a:srgbClr val="3333FF"/>
                </a:solidFill>
                <a:cs typeface="+mn-ea"/>
                <a:sym typeface="+mn-lt"/>
              </a:rPr>
              <a:t>CD </a:t>
            </a:r>
            <a:r>
              <a:rPr lang="en-US" altLang="zh-CN" sz="2600">
                <a:cs typeface="+mn-ea"/>
                <a:sym typeface="+mn-lt"/>
              </a:rPr>
              <a:t>(Compact disc </a:t>
            </a:r>
            <a:r>
              <a:rPr lang="zh-CN" altLang="en-US" sz="2600">
                <a:cs typeface="+mn-ea"/>
                <a:sym typeface="+mn-lt"/>
              </a:rPr>
              <a:t>高密度光盘</a:t>
            </a:r>
            <a:r>
              <a:rPr lang="en-US" altLang="zh-CN" sz="2600">
                <a:cs typeface="+mn-ea"/>
                <a:sym typeface="+mn-lt"/>
              </a:rPr>
              <a:t>) ,CD Drive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600">
                <a:cs typeface="+mn-ea"/>
                <a:sym typeface="+mn-lt"/>
              </a:rPr>
              <a:t>CD-DA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600">
                <a:cs typeface="+mn-ea"/>
                <a:sym typeface="+mn-lt"/>
              </a:rPr>
              <a:t>CD-ROM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600">
                <a:cs typeface="+mn-ea"/>
                <a:sym typeface="+mn-lt"/>
              </a:rPr>
              <a:t>CD-WORM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600">
                <a:cs typeface="+mn-ea"/>
                <a:sym typeface="+mn-lt"/>
              </a:rPr>
              <a:t>CD-RW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600">
                <a:solidFill>
                  <a:srgbClr val="3333FF"/>
                </a:solidFill>
                <a:cs typeface="+mn-ea"/>
                <a:sym typeface="+mn-lt"/>
              </a:rPr>
              <a:t>DVD</a:t>
            </a:r>
            <a:r>
              <a:rPr lang="en-US" altLang="zh-CN" sz="2600">
                <a:cs typeface="+mn-ea"/>
                <a:sym typeface="+mn-lt"/>
              </a:rPr>
              <a:t> (Digital Versatile</a:t>
            </a:r>
            <a:r>
              <a:rPr lang="zh-CN" altLang="zh-CN" sz="2600">
                <a:cs typeface="+mn-ea"/>
                <a:sym typeface="+mn-lt"/>
              </a:rPr>
              <a:t> </a:t>
            </a:r>
            <a:r>
              <a:rPr lang="en-US" altLang="zh-CN" sz="2600">
                <a:cs typeface="+mn-ea"/>
                <a:sym typeface="+mn-lt"/>
              </a:rPr>
              <a:t>Disk </a:t>
            </a:r>
            <a:r>
              <a:rPr lang="zh-CN" altLang="en-US" sz="2600">
                <a:cs typeface="+mn-ea"/>
                <a:sym typeface="+mn-lt"/>
              </a:rPr>
              <a:t>数字化视频光盘</a:t>
            </a:r>
            <a:r>
              <a:rPr lang="en-US" altLang="zh-CN" sz="2600">
                <a:cs typeface="+mn-ea"/>
                <a:sym typeface="+mn-lt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600">
                <a:cs typeface="+mn-ea"/>
                <a:sym typeface="+mn-lt"/>
              </a:rPr>
              <a:t>DVD-ROM/DVD-R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600">
                <a:cs typeface="+mn-ea"/>
                <a:sym typeface="+mn-lt"/>
              </a:rPr>
              <a:t>DVD-RW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Speed Ratings</a:t>
            </a:r>
            <a:r>
              <a:rPr lang="en-US" altLang="zh-CN">
                <a:cs typeface="+mn-ea"/>
                <a:sym typeface="+mn-lt"/>
              </a:rPr>
              <a:t> : 24X for example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>
                <a:cs typeface="+mn-ea"/>
                <a:sym typeface="+mn-lt"/>
              </a:rPr>
              <a:t>X: 150 kilobytes per second (kBps)</a:t>
            </a:r>
          </a:p>
        </p:txBody>
      </p:sp>
      <p:sp>
        <p:nvSpPr>
          <p:cNvPr id="68612" name="灯片编号占位符 5">
            <a:extLst>
              <a:ext uri="{FF2B5EF4-FFF2-40B4-BE49-F238E27FC236}">
                <a16:creationId xmlns:a16="http://schemas.microsoft.com/office/drawing/2014/main" id="{A2F2A53D-F006-4B93-963E-635EA6997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239000" y="6453188"/>
            <a:ext cx="1905000" cy="39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fld id="{9BF5E0D5-1DB9-4F05-95EF-20E622546D40}" type="slidenum">
              <a:rPr lang="zh-CN" altLang="en-US" sz="1400" smtClean="0">
                <a:solidFill>
                  <a:srgbClr val="C0C0C0"/>
                </a:solidFill>
                <a:latin typeface="+mn-lt"/>
                <a:ea typeface="+mn-ea"/>
                <a:cs typeface="+mn-ea"/>
                <a:sym typeface="+mn-lt"/>
              </a:rPr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r>
              <a:rPr lang="en-US" altLang="zh-CN" sz="1400">
                <a:solidFill>
                  <a:srgbClr val="C0C0C0"/>
                </a:solidFill>
                <a:latin typeface="+mn-lt"/>
                <a:ea typeface="+mn-ea"/>
                <a:cs typeface="+mn-ea"/>
                <a:sym typeface="+mn-lt"/>
              </a:rPr>
              <a:t>/42</a:t>
            </a:r>
          </a:p>
        </p:txBody>
      </p:sp>
      <p:pic>
        <p:nvPicPr>
          <p:cNvPr id="68613" name="Picture 2" descr="c03f09">
            <a:extLst>
              <a:ext uri="{FF2B5EF4-FFF2-40B4-BE49-F238E27FC236}">
                <a16:creationId xmlns:a16="http://schemas.microsoft.com/office/drawing/2014/main" id="{DA2B6F19-A28A-4D56-B816-8CF6F448A19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887413"/>
            <a:ext cx="2835275" cy="276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4" name="Rectangle 5">
            <a:extLst>
              <a:ext uri="{FF2B5EF4-FFF2-40B4-BE49-F238E27FC236}">
                <a16:creationId xmlns:a16="http://schemas.microsoft.com/office/drawing/2014/main" id="{B83C77B4-6DD1-4812-96CF-A3D7A9964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053" y="153988"/>
            <a:ext cx="148951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90000"/>
              </a:lnSpc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+mn-lt"/>
                <a:ea typeface="+mn-ea"/>
                <a:cs typeface="+mn-ea"/>
                <a:sym typeface="+mn-lt"/>
              </a:rPr>
              <a:t>p134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1A0ADDC5-882D-4A4F-967A-031BE885D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5.2.5 Touch Screen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24C160B-27F5-4470-8893-6EBBE197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484313"/>
            <a:ext cx="8101013" cy="4914900"/>
          </a:xfrm>
        </p:spPr>
        <p:txBody>
          <a:bodyPr/>
          <a:lstStyle/>
          <a:p>
            <a:pPr eaLnBrk="1" hangingPunct="1"/>
            <a:r>
              <a:rPr lang="en-US" altLang="zh-CN" sz="2800">
                <a:cs typeface="+mn-ea"/>
                <a:sym typeface="+mn-lt"/>
              </a:rPr>
              <a:t>The touch screen has two main attributes. </a:t>
            </a:r>
          </a:p>
          <a:p>
            <a:pPr lvl="1" eaLnBrk="1" hangingPunct="1"/>
            <a:r>
              <a:rPr lang="en-US" altLang="zh-CN">
                <a:cs typeface="+mn-ea"/>
                <a:sym typeface="+mn-lt"/>
              </a:rPr>
              <a:t>display like a regular monitor, and </a:t>
            </a:r>
          </a:p>
          <a:p>
            <a:pPr lvl="1" eaLnBrk="1" hangingPunct="1"/>
            <a:r>
              <a:rPr lang="en-US" altLang="zh-CN">
                <a:cs typeface="+mn-ea"/>
                <a:sym typeface="+mn-lt"/>
              </a:rPr>
              <a:t>detect and respond to the user touching the screen with fingers.</a:t>
            </a:r>
          </a:p>
          <a:p>
            <a:pPr eaLnBrk="1" hangingPunct="1">
              <a:spcBef>
                <a:spcPct val="400000"/>
              </a:spcBef>
            </a:pPr>
            <a:r>
              <a:rPr lang="en-US" altLang="zh-CN" sz="2800">
                <a:cs typeface="+mn-ea"/>
                <a:sym typeface="+mn-lt"/>
              </a:rPr>
              <a:t>Multi-Touch </a:t>
            </a:r>
            <a:r>
              <a:rPr lang="zh-CN" altLang="en-US" sz="2800">
                <a:cs typeface="+mn-ea"/>
                <a:sym typeface="+mn-lt"/>
              </a:rPr>
              <a:t>多点触控</a:t>
            </a:r>
          </a:p>
        </p:txBody>
      </p:sp>
      <p:sp>
        <p:nvSpPr>
          <p:cNvPr id="70660" name="灯片编号占位符 5">
            <a:extLst>
              <a:ext uri="{FF2B5EF4-FFF2-40B4-BE49-F238E27FC236}">
                <a16:creationId xmlns:a16="http://schemas.microsoft.com/office/drawing/2014/main" id="{436E3980-F401-4086-9DC8-BD13CE008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239000" y="6453188"/>
            <a:ext cx="1905000" cy="39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fld id="{41053715-10C9-40F0-8A1B-3E6D132EEDFA}" type="slidenum">
              <a:rPr lang="zh-CN" altLang="en-US" sz="1400" smtClean="0">
                <a:solidFill>
                  <a:srgbClr val="C0C0C0"/>
                </a:solidFill>
                <a:latin typeface="+mn-lt"/>
                <a:ea typeface="+mn-ea"/>
                <a:cs typeface="+mn-ea"/>
                <a:sym typeface="+mn-lt"/>
              </a:rPr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r>
              <a:rPr lang="en-US" altLang="zh-CN" sz="1400">
                <a:solidFill>
                  <a:srgbClr val="C0C0C0"/>
                </a:solidFill>
                <a:latin typeface="+mn-lt"/>
                <a:ea typeface="+mn-ea"/>
                <a:cs typeface="+mn-ea"/>
                <a:sym typeface="+mn-lt"/>
              </a:rPr>
              <a:t>/42</a:t>
            </a:r>
          </a:p>
        </p:txBody>
      </p:sp>
      <p:pic>
        <p:nvPicPr>
          <p:cNvPr id="70661" name="Picture 4" descr="250px-Hear_Music_touchscreen">
            <a:extLst>
              <a:ext uri="{FF2B5EF4-FFF2-40B4-BE49-F238E27FC236}">
                <a16:creationId xmlns:a16="http://schemas.microsoft.com/office/drawing/2014/main" id="{3C13A8A8-0739-4763-A0DA-7D1FD0898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2"/>
          <a:stretch>
            <a:fillRect/>
          </a:stretch>
        </p:blipFill>
        <p:spPr bwMode="auto">
          <a:xfrm>
            <a:off x="6281738" y="3519488"/>
            <a:ext cx="24987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Rectangle 5">
            <a:extLst>
              <a:ext uri="{FF2B5EF4-FFF2-40B4-BE49-F238E27FC236}">
                <a16:creationId xmlns:a16="http://schemas.microsoft.com/office/drawing/2014/main" id="{5057F6E3-73F5-40E2-8470-353ACEB96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8" y="3360738"/>
            <a:ext cx="57467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en-US" altLang="zh-CN" sz="280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→ The touch screen serves as both input device and output device.</a:t>
            </a:r>
          </a:p>
        </p:txBody>
      </p:sp>
      <p:sp>
        <p:nvSpPr>
          <p:cNvPr id="70663" name="Rectangle 6">
            <a:extLst>
              <a:ext uri="{FF2B5EF4-FFF2-40B4-BE49-F238E27FC236}">
                <a16:creationId xmlns:a16="http://schemas.microsoft.com/office/drawing/2014/main" id="{6922B13E-9C15-407E-BE20-17CB691AB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053" y="153988"/>
            <a:ext cx="148951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90000"/>
              </a:lnSpc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+mn-lt"/>
                <a:ea typeface="+mn-ea"/>
                <a:cs typeface="+mn-ea"/>
                <a:sym typeface="+mn-lt"/>
              </a:rPr>
              <a:t>p135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A6CE06-BCBF-4767-9CAB-60169F9E6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A86A86-153E-455F-BF02-928FEA3B2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sz="3600" dirty="0"/>
              <a:t>The main points of von Neumann's system structure (von Neumann theory):</a:t>
            </a:r>
          </a:p>
          <a:p>
            <a:pPr lvl="1"/>
            <a:r>
              <a:rPr lang="en-US" altLang="zh-CN" sz="3100" dirty="0"/>
              <a:t>The program itself is treated as data, and the program is stored in the same way as the data processed by the program</a:t>
            </a:r>
          </a:p>
          <a:p>
            <a:pPr lvl="1"/>
            <a:r>
              <a:rPr lang="en-US" altLang="zh-CN" sz="3100" dirty="0"/>
              <a:t>The number of a computer is used binary system</a:t>
            </a:r>
          </a:p>
          <a:p>
            <a:pPr lvl="1"/>
            <a:r>
              <a:rPr lang="en-US" altLang="zh-CN" sz="3100" dirty="0"/>
              <a:t>Computers should be executed sequentially.</a:t>
            </a:r>
            <a:endParaRPr lang="en-US" altLang="zh-CN" dirty="0"/>
          </a:p>
          <a:p>
            <a:pPr marL="0" indent="0">
              <a:buNone/>
            </a:pPr>
            <a:endParaRPr lang="en-US" altLang="zh-CN" sz="3100" dirty="0"/>
          </a:p>
          <a:p>
            <a:pPr marL="0" indent="0">
              <a:buNone/>
            </a:pP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冯</a:t>
            </a: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·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诺依曼体系结构</a:t>
            </a: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冯</a:t>
            </a: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·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诺依曼理论</a:t>
            </a: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要点：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把程序本身当作数据来对待，程序和该程序处理的数据用同样的方式储存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计算机的数制采用二进制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计算机应该按照程序顺序执行</a:t>
            </a:r>
          </a:p>
        </p:txBody>
      </p:sp>
    </p:spTree>
    <p:extLst>
      <p:ext uri="{BB962C8B-B14F-4D97-AF65-F5344CB8AC3E}">
        <p14:creationId xmlns:p14="http://schemas.microsoft.com/office/powerpoint/2010/main" val="2755841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>
            <a:extLst>
              <a:ext uri="{FF2B5EF4-FFF2-40B4-BE49-F238E27FC236}">
                <a16:creationId xmlns:a16="http://schemas.microsoft.com/office/drawing/2014/main" id="{741B6C1C-6968-4B95-9CFB-11FDBBFD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30275"/>
            <a:ext cx="7886700" cy="974725"/>
          </a:xfrm>
        </p:spPr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Synchronous processing</a:t>
            </a:r>
          </a:p>
        </p:txBody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567F72CE-ACCB-48F0-A738-D629CEE09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919288"/>
            <a:ext cx="7886700" cy="44942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CN" sz="2400">
                <a:cs typeface="+mn-ea"/>
                <a:sym typeface="+mn-lt"/>
              </a:rPr>
              <a:t>One approach to </a:t>
            </a:r>
            <a:r>
              <a:rPr lang="en-US" altLang="zh-CN" sz="2400">
                <a:solidFill>
                  <a:srgbClr val="0000FF"/>
                </a:solidFill>
                <a:cs typeface="+mn-ea"/>
                <a:sym typeface="+mn-lt"/>
              </a:rPr>
              <a:t>parallelism</a:t>
            </a:r>
            <a:r>
              <a:rPr lang="en-US" altLang="zh-CN" sz="2400">
                <a:cs typeface="+mn-ea"/>
                <a:sym typeface="+mn-lt"/>
              </a:rPr>
              <a:t> is to have multiple processors apply the same program to multiple data sets</a:t>
            </a:r>
          </a:p>
        </p:txBody>
      </p:sp>
      <p:sp>
        <p:nvSpPr>
          <p:cNvPr id="72709" name="Text Box 5">
            <a:extLst>
              <a:ext uri="{FF2B5EF4-FFF2-40B4-BE49-F238E27FC236}">
                <a16:creationId xmlns:a16="http://schemas.microsoft.com/office/drawing/2014/main" id="{CA4EB74E-87AE-409B-9455-2B41AF71B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91200"/>
            <a:ext cx="663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1800" b="1">
                <a:solidFill>
                  <a:srgbClr val="327CB8"/>
                </a:solidFill>
                <a:latin typeface="+mn-lt"/>
                <a:ea typeface="+mn-ea"/>
                <a:cs typeface="+mn-ea"/>
                <a:sym typeface="+mn-lt"/>
              </a:rPr>
              <a:t>Figure 5.8</a:t>
            </a:r>
            <a:r>
              <a:rPr lang="en-US" altLang="zh-CN" sz="1800" b="1">
                <a:latin typeface="+mn-lt"/>
                <a:ea typeface="+mn-ea"/>
                <a:cs typeface="+mn-ea"/>
                <a:sym typeface="+mn-lt"/>
              </a:rPr>
              <a:t>  Processors in a synchronous computing environment</a:t>
            </a:r>
          </a:p>
        </p:txBody>
      </p:sp>
      <p:pic>
        <p:nvPicPr>
          <p:cNvPr id="72710" name="Picture 8" descr="17606_02_0069A">
            <a:extLst>
              <a:ext uri="{FF2B5EF4-FFF2-40B4-BE49-F238E27FC236}">
                <a16:creationId xmlns:a16="http://schemas.microsoft.com/office/drawing/2014/main" id="{09B14E29-5378-4880-B92B-46C914098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6934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标题 1">
            <a:extLst>
              <a:ext uri="{FF2B5EF4-FFF2-40B4-BE49-F238E27FC236}">
                <a16:creationId xmlns:a16="http://schemas.microsoft.com/office/drawing/2014/main" id="{BD90613B-D1A5-40B8-9FE1-96BA43C0B335}"/>
              </a:ext>
            </a:extLst>
          </p:cNvPr>
          <p:cNvSpPr txBox="1">
            <a:spLocks/>
          </p:cNvSpPr>
          <p:nvPr/>
        </p:nvSpPr>
        <p:spPr bwMode="auto">
          <a:xfrm>
            <a:off x="296862" y="365125"/>
            <a:ext cx="8550276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5.4 Parallel Architectures——non </a:t>
            </a:r>
            <a:r>
              <a:rPr lang="en-US" altLang="zh-CN" sz="2400" dirty="0">
                <a:cs typeface="+mn-ea"/>
                <a:sym typeface="+mn-lt"/>
              </a:rPr>
              <a:t>von Neumann architecture 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9ECB81CA-B5D4-485D-97CE-5339DCC18027}"/>
              </a:ext>
            </a:extLst>
          </p:cNvPr>
          <p:cNvSpPr txBox="1"/>
          <p:nvPr/>
        </p:nvSpPr>
        <p:spPr>
          <a:xfrm>
            <a:off x="7677150" y="279400"/>
            <a:ext cx="11699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p141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>
            <a:extLst>
              <a:ext uri="{FF2B5EF4-FFF2-40B4-BE49-F238E27FC236}">
                <a16:creationId xmlns:a16="http://schemas.microsoft.com/office/drawing/2014/main" id="{F85F9805-10DF-494E-BD2D-47B76D7B0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Pipelining</a:t>
            </a:r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DC458677-E924-4B0B-9F43-93C68A30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305800" cy="4572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CN">
                <a:cs typeface="+mn-ea"/>
                <a:sym typeface="+mn-lt"/>
              </a:rPr>
              <a:t>Arranges processors in tandem, where each processor contributes one part to an overall computation</a:t>
            </a:r>
          </a:p>
        </p:txBody>
      </p:sp>
      <p:sp>
        <p:nvSpPr>
          <p:cNvPr id="74757" name="Text Box 5">
            <a:extLst>
              <a:ext uri="{FF2B5EF4-FFF2-40B4-BE49-F238E27FC236}">
                <a16:creationId xmlns:a16="http://schemas.microsoft.com/office/drawing/2014/main" id="{2A06D968-D3CA-48A2-B47B-D1BFC3056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5334000"/>
            <a:ext cx="37622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1800" b="1">
                <a:solidFill>
                  <a:srgbClr val="327CB8"/>
                </a:solidFill>
                <a:latin typeface="+mn-lt"/>
                <a:ea typeface="+mn-ea"/>
                <a:cs typeface="+mn-ea"/>
                <a:sym typeface="+mn-lt"/>
              </a:rPr>
              <a:t>Figure 5.9</a:t>
            </a:r>
            <a:r>
              <a:rPr lang="en-US" altLang="zh-CN" sz="1800" b="1">
                <a:latin typeface="+mn-lt"/>
                <a:ea typeface="+mn-ea"/>
                <a:cs typeface="+mn-ea"/>
                <a:sym typeface="+mn-lt"/>
              </a:rPr>
              <a:t>  Processors in a pipeline</a:t>
            </a:r>
          </a:p>
        </p:txBody>
      </p:sp>
      <p:pic>
        <p:nvPicPr>
          <p:cNvPr id="74758" name="Picture 6" descr="17606_02_0070A">
            <a:extLst>
              <a:ext uri="{FF2B5EF4-FFF2-40B4-BE49-F238E27FC236}">
                <a16:creationId xmlns:a16="http://schemas.microsoft.com/office/drawing/2014/main" id="{B92F4352-A71C-4360-8DF5-A2A6A7416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7162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>
            <a:extLst>
              <a:ext uri="{FF2B5EF4-FFF2-40B4-BE49-F238E27FC236}">
                <a16:creationId xmlns:a16="http://schemas.microsoft.com/office/drawing/2014/main" id="{094DA353-0FB4-4F4C-96BB-D7ED1C19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Shared Memory Parallel Processor</a:t>
            </a:r>
          </a:p>
        </p:txBody>
      </p:sp>
      <p:pic>
        <p:nvPicPr>
          <p:cNvPr id="76804" name="Picture 4" descr="17606_02_0071A">
            <a:extLst>
              <a:ext uri="{FF2B5EF4-FFF2-40B4-BE49-F238E27FC236}">
                <a16:creationId xmlns:a16="http://schemas.microsoft.com/office/drawing/2014/main" id="{649C8988-4698-424C-B32C-B31D000E4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5600"/>
            <a:ext cx="5257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5">
            <a:extLst>
              <a:ext uri="{FF2B5EF4-FFF2-40B4-BE49-F238E27FC236}">
                <a16:creationId xmlns:a16="http://schemas.microsoft.com/office/drawing/2014/main" id="{AFB9786D-DAAF-4ACE-9E79-961181771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28800"/>
            <a:ext cx="739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Communicate through shared memory</a:t>
            </a:r>
          </a:p>
        </p:txBody>
      </p:sp>
      <p:sp>
        <p:nvSpPr>
          <p:cNvPr id="76806" name="Rectangle 6">
            <a:extLst>
              <a:ext uri="{FF2B5EF4-FFF2-40B4-BE49-F238E27FC236}">
                <a16:creationId xmlns:a16="http://schemas.microsoft.com/office/drawing/2014/main" id="{46274C78-AE81-43C3-8A13-AE3EE73B5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715000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1800" b="1">
                <a:solidFill>
                  <a:srgbClr val="327CB8"/>
                </a:solidFill>
                <a:latin typeface="+mn-lt"/>
                <a:ea typeface="+mn-ea"/>
                <a:cs typeface="+mn-ea"/>
                <a:sym typeface="+mn-lt"/>
              </a:rPr>
              <a:t>Figure 5.10</a:t>
            </a:r>
            <a:r>
              <a:rPr lang="en-US" altLang="zh-CN" sz="1800" b="1">
                <a:latin typeface="+mn-lt"/>
                <a:ea typeface="+mn-ea"/>
                <a:cs typeface="+mn-ea"/>
                <a:sym typeface="+mn-lt"/>
              </a:rPr>
              <a:t>  Shared memory configuration of processors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D3EE0A-4626-432A-868C-B3A613924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/>
              <a:t>Limitation of computers with </a:t>
            </a:r>
            <a:r>
              <a:rPr lang="en-US" altLang="zh-CN" sz="2400" dirty="0">
                <a:cs typeface="+mn-ea"/>
                <a:sym typeface="+mn-lt"/>
              </a:rPr>
              <a:t>von Neumann Architecture</a:t>
            </a:r>
            <a:endParaRPr lang="zh-CN" altLang="en-US" sz="24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239ED4-0294-4E28-B986-749EB2485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5238442"/>
          </a:xfrm>
        </p:spPr>
        <p:txBody>
          <a:bodyPr>
            <a:normAutofit fontScale="92500"/>
          </a:bodyPr>
          <a:lstStyle/>
          <a:p>
            <a:pPr eaLnBrk="1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dirty="0"/>
              <a:t>从本质上讲，冯</a:t>
            </a:r>
            <a:r>
              <a:rPr lang="en-US" altLang="zh-CN" sz="2400" dirty="0"/>
              <a:t>.</a:t>
            </a:r>
            <a:r>
              <a:rPr lang="zh-CN" altLang="en-US" sz="2400" dirty="0"/>
              <a:t>诺依曼体系结构的本征属性就是二个一维性，即一维的计算模型和一维的存储模型</a:t>
            </a:r>
            <a:r>
              <a:rPr lang="en-US" altLang="zh-CN" sz="2400" dirty="0"/>
              <a:t>.</a:t>
            </a:r>
          </a:p>
          <a:p>
            <a:pPr lvl="1" eaLnBrk="1"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dirty="0"/>
              <a:t>传统的冯</a:t>
            </a:r>
            <a:r>
              <a:rPr lang="en-US" altLang="zh-CN" sz="2000" dirty="0"/>
              <a:t>·</a:t>
            </a:r>
            <a:r>
              <a:rPr lang="zh-CN" altLang="en-US" sz="2000" dirty="0"/>
              <a:t>诺依曼型结构属于控制驱动方式。它是以命令式语言为对象，指令的执行次序受指令计数器的控制，因而指令是串行执行的</a:t>
            </a:r>
            <a:r>
              <a:rPr lang="en-US" altLang="zh-CN" sz="2000" dirty="0"/>
              <a:t>.</a:t>
            </a:r>
          </a:p>
          <a:p>
            <a:pPr lvl="1" eaLnBrk="1"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dirty="0"/>
              <a:t>由于传统冯</a:t>
            </a:r>
            <a:r>
              <a:rPr lang="en-US" altLang="zh-CN" sz="2000" dirty="0"/>
              <a:t>.</a:t>
            </a:r>
            <a:r>
              <a:rPr lang="zh-CN" altLang="en-US" sz="2000" dirty="0"/>
              <a:t>诺依曼计算机体系结构天然所具有的局限性，从根本上限制了计算机的发展。</a:t>
            </a:r>
            <a:endParaRPr lang="en-US" altLang="zh-CN" sz="2000" dirty="0"/>
          </a:p>
          <a:p>
            <a:pPr eaLnBrk="1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dirty="0"/>
              <a:t>非冯</a:t>
            </a:r>
            <a:r>
              <a:rPr lang="en-US" altLang="zh-CN" sz="2400" dirty="0"/>
              <a:t>·</a:t>
            </a:r>
            <a:r>
              <a:rPr lang="zh-CN" altLang="en-US" sz="2400" dirty="0"/>
              <a:t>诺依曼型的程序设计语言</a:t>
            </a:r>
            <a:r>
              <a:rPr lang="en-US" altLang="zh-CN" sz="2400" dirty="0"/>
              <a:t>:</a:t>
            </a:r>
          </a:p>
          <a:p>
            <a:pPr lvl="1" eaLnBrk="1"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dirty="0"/>
              <a:t>探索了适合于除命令式语言的新型计算机系统结构，</a:t>
            </a:r>
            <a:endParaRPr lang="en-US" altLang="zh-CN" sz="2000" dirty="0"/>
          </a:p>
          <a:p>
            <a:pPr lvl="1" eaLnBrk="1"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dirty="0"/>
              <a:t>脱离冯</a:t>
            </a:r>
            <a:r>
              <a:rPr lang="en-US" altLang="zh-CN" sz="2000" dirty="0"/>
              <a:t>·</a:t>
            </a:r>
            <a:r>
              <a:rPr lang="zh-CN" altLang="en-US" sz="2000" dirty="0"/>
              <a:t>诺依曼原有的计算机模式，开发高度并行功能的新型计算机模型</a:t>
            </a:r>
            <a:endParaRPr lang="en-US" altLang="zh-CN" sz="2000" dirty="0"/>
          </a:p>
          <a:p>
            <a:pPr lvl="1" eaLnBrk="1"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dirty="0"/>
              <a:t>例如光子计算机（光处理器利用光的高速和无干扰性，使用光学元件构成处理器。尚在研发中），并行计算机、数据流计算机以及量子计算机等。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A8FD09A-6E0F-4654-B3C2-623442AD9A1F}"/>
              </a:ext>
            </a:extLst>
          </p:cNvPr>
          <p:cNvSpPr txBox="1"/>
          <p:nvPr/>
        </p:nvSpPr>
        <p:spPr>
          <a:xfrm>
            <a:off x="5187" y="188784"/>
            <a:ext cx="5715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External knowledge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4940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>
            <a:extLst>
              <a:ext uri="{FF2B5EF4-FFF2-40B4-BE49-F238E27FC236}">
                <a16:creationId xmlns:a16="http://schemas.microsoft.com/office/drawing/2014/main" id="{71550379-42B7-42D7-BCD6-CDB1E457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marL="762000" indent="-762000"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Chapter 5 Summary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B0371BE0-4978-4CCA-B74B-F361660F0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75" y="1706563"/>
            <a:ext cx="8937625" cy="46482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altLang="zh-CN" sz="2800">
                <a:cs typeface="+mn-ea"/>
                <a:sym typeface="+mn-lt"/>
              </a:rPr>
              <a:t>This chapter is about the </a:t>
            </a:r>
            <a:r>
              <a:rPr lang="en-US" altLang="zh-CN" sz="2800" i="1">
                <a:solidFill>
                  <a:schemeClr val="hlink"/>
                </a:solidFill>
                <a:cs typeface="+mn-ea"/>
                <a:sym typeface="+mn-lt"/>
              </a:rPr>
              <a:t>primary components</a:t>
            </a:r>
            <a:r>
              <a:rPr lang="en-US" altLang="zh-CN" sz="2800">
                <a:cs typeface="+mn-ea"/>
                <a:sym typeface="+mn-lt"/>
              </a:rPr>
              <a:t> of a computer in the </a:t>
            </a:r>
            <a:r>
              <a:rPr lang="en-US" altLang="zh-CN" sz="2800">
                <a:solidFill>
                  <a:schemeClr val="folHlink"/>
                </a:solidFill>
                <a:cs typeface="+mn-ea"/>
                <a:sym typeface="+mn-lt"/>
              </a:rPr>
              <a:t>von Neumann architecture</a:t>
            </a:r>
            <a:r>
              <a:rPr lang="en-US" altLang="zh-CN" sz="2800">
                <a:cs typeface="+mn-ea"/>
                <a:sym typeface="+mn-lt"/>
              </a:rPr>
              <a:t>.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Memory Unit, CPU </a:t>
            </a:r>
            <a:r>
              <a:rPr lang="en-US" altLang="zh-CN">
                <a:cs typeface="+mn-ea"/>
                <a:sym typeface="+mn-lt"/>
              </a:rPr>
              <a:t>(Arithmetic/Logic unit, Control unit)</a:t>
            </a:r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, and I/0 Device.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zh-CN">
                <a:cs typeface="+mn-ea"/>
                <a:sym typeface="+mn-lt"/>
              </a:rPr>
              <a:t>These parts are</a:t>
            </a:r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 connected </a:t>
            </a:r>
            <a:r>
              <a:rPr lang="en-US" altLang="zh-CN">
                <a:cs typeface="+mn-ea"/>
                <a:sym typeface="+mn-lt"/>
              </a:rPr>
              <a:t>to one another</a:t>
            </a:r>
            <a:r>
              <a:rPr lang="en-US" altLang="zh-CN">
                <a:solidFill>
                  <a:schemeClr val="hlink"/>
                </a:solidFill>
                <a:cs typeface="+mn-ea"/>
                <a:sym typeface="+mn-lt"/>
              </a:rPr>
              <a:t> by BUS, </a:t>
            </a:r>
            <a:r>
              <a:rPr lang="en-US" altLang="zh-CN" i="1">
                <a:solidFill>
                  <a:schemeClr val="folHlink"/>
                </a:solidFill>
                <a:cs typeface="+mn-ea"/>
                <a:sym typeface="+mn-lt"/>
              </a:rPr>
              <a:t>through which data travels within the computer</a:t>
            </a:r>
            <a:r>
              <a:rPr lang="en-US" altLang="zh-CN">
                <a:cs typeface="+mn-ea"/>
                <a:sym typeface="+mn-lt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>
                <a:cs typeface="+mn-ea"/>
                <a:sym typeface="+mn-lt"/>
              </a:rPr>
              <a:t>The </a:t>
            </a:r>
            <a:r>
              <a:rPr lang="en-US" altLang="zh-CN" sz="2800">
                <a:solidFill>
                  <a:schemeClr val="hlink"/>
                </a:solidFill>
                <a:cs typeface="+mn-ea"/>
                <a:sym typeface="+mn-lt"/>
              </a:rPr>
              <a:t>Fetch-Execution Cycle </a:t>
            </a:r>
            <a:r>
              <a:rPr lang="en-US" altLang="zh-CN" sz="2800" i="1">
                <a:cs typeface="+mn-ea"/>
                <a:sym typeface="+mn-lt"/>
              </a:rPr>
              <a:t>is the heart of processing</a:t>
            </a:r>
            <a:r>
              <a:rPr lang="en-US" altLang="zh-CN" sz="2800">
                <a:cs typeface="+mn-ea"/>
                <a:sym typeface="+mn-lt"/>
              </a:rPr>
              <a:t>.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zh-CN">
                <a:cs typeface="+mn-ea"/>
                <a:sym typeface="+mn-lt"/>
              </a:rPr>
              <a:t>Fetch→Decode→[Get data]→Execute</a:t>
            </a:r>
          </a:p>
        </p:txBody>
      </p:sp>
      <p:sp>
        <p:nvSpPr>
          <p:cNvPr id="80900" name="灯片编号占位符 5">
            <a:extLst>
              <a:ext uri="{FF2B5EF4-FFF2-40B4-BE49-F238E27FC236}">
                <a16:creationId xmlns:a16="http://schemas.microsoft.com/office/drawing/2014/main" id="{40135DA0-0F87-4C6E-99A5-1AF741D02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239000" y="6453188"/>
            <a:ext cx="1905000" cy="39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fld id="{582FB395-E673-42A7-AE49-A7B995CE3FC9}" type="slidenum">
              <a:rPr lang="zh-CN" altLang="en-US" sz="1400" smtClean="0">
                <a:solidFill>
                  <a:srgbClr val="C0C0C0"/>
                </a:solidFill>
                <a:latin typeface="+mn-lt"/>
                <a:ea typeface="+mn-ea"/>
                <a:cs typeface="+mn-ea"/>
                <a:sym typeface="+mn-lt"/>
              </a:rPr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r>
              <a:rPr lang="en-US" altLang="zh-CN" sz="1400">
                <a:solidFill>
                  <a:srgbClr val="C0C0C0"/>
                </a:solidFill>
                <a:latin typeface="+mn-lt"/>
                <a:ea typeface="+mn-ea"/>
                <a:cs typeface="+mn-ea"/>
                <a:sym typeface="+mn-lt"/>
              </a:rPr>
              <a:t>/42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>
            <a:extLst>
              <a:ext uri="{FF2B5EF4-FFF2-40B4-BE49-F238E27FC236}">
                <a16:creationId xmlns:a16="http://schemas.microsoft.com/office/drawing/2014/main" id="{EE785467-3CAC-401D-A655-9D5B798C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Who am I?</a:t>
            </a:r>
          </a:p>
        </p:txBody>
      </p:sp>
      <p:sp>
        <p:nvSpPr>
          <p:cNvPr id="84996" name="Rectangle 5">
            <a:extLst>
              <a:ext uri="{FF2B5EF4-FFF2-40B4-BE49-F238E27FC236}">
                <a16:creationId xmlns:a16="http://schemas.microsoft.com/office/drawing/2014/main" id="{57347B1B-AB2B-434F-8D33-7410488B5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9" y="1828800"/>
            <a:ext cx="2166247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</a:pPr>
            <a:endParaRPr lang="en-US" altLang="zh-CN" sz="2400" i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4997" name="Picture 1" descr="76466_CH05_Atanasoff.jpg">
            <a:extLst>
              <a:ext uri="{FF2B5EF4-FFF2-40B4-BE49-F238E27FC236}">
                <a16:creationId xmlns:a16="http://schemas.microsoft.com/office/drawing/2014/main" id="{A1DC723B-3D5C-4473-99FB-9D727D8A0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32004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163D198-1D14-4E1A-9A65-080281BF659D}"/>
              </a:ext>
            </a:extLst>
          </p:cNvPr>
          <p:cNvSpPr/>
          <p:nvPr/>
        </p:nvSpPr>
        <p:spPr>
          <a:xfrm>
            <a:off x="6088033" y="1828800"/>
            <a:ext cx="2039204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400" i="1" dirty="0">
                <a:latin typeface="+mn-lt"/>
                <a:ea typeface="+mn-ea"/>
                <a:cs typeface="+mn-ea"/>
                <a:sym typeface="+mn-lt"/>
              </a:rPr>
              <a:t>A lawsuit determined my legacy. 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400" i="1" dirty="0">
                <a:latin typeface="+mn-lt"/>
                <a:ea typeface="+mn-ea"/>
                <a:cs typeface="+mn-ea"/>
                <a:sym typeface="+mn-lt"/>
              </a:rPr>
              <a:t>What was it all about?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93BD8C30-6082-4B73-8ED9-51B9BDE096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Computer Components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C94FB216-5C06-45C6-9508-72D41050D0E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33400" y="1181479"/>
            <a:ext cx="8676838" cy="1905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CN" sz="2400" dirty="0">
                <a:cs typeface="+mn-ea"/>
                <a:sym typeface="+mn-lt"/>
              </a:rPr>
              <a:t>Consider</a:t>
            </a:r>
            <a:r>
              <a:rPr lang="zh-CN" altLang="en-US" sz="2400" dirty="0">
                <a:cs typeface="+mn-ea"/>
                <a:sym typeface="+mn-lt"/>
              </a:rPr>
              <a:t>：</a:t>
            </a:r>
            <a:endParaRPr lang="en-US" altLang="zh-CN" sz="2400" dirty="0">
              <a:cs typeface="+mn-ea"/>
              <a:sym typeface="+mn-lt"/>
            </a:endParaRPr>
          </a:p>
          <a:p>
            <a:pPr marL="0" indent="0" eaLnBrk="1" hangingPunct="1">
              <a:buFontTx/>
              <a:buNone/>
            </a:pPr>
            <a:r>
              <a:rPr lang="en-US" altLang="zh-CN" sz="2400" dirty="0">
                <a:cs typeface="+mn-ea"/>
                <a:sym typeface="+mn-lt"/>
              </a:rPr>
              <a:t>If you</a:t>
            </a:r>
            <a:r>
              <a:rPr lang="zh-CN" altLang="en-US" sz="2400" dirty="0">
                <a:cs typeface="+mn-ea"/>
                <a:sym typeface="+mn-lt"/>
              </a:rPr>
              <a:t> </a:t>
            </a:r>
            <a:r>
              <a:rPr lang="en-US" altLang="zh-CN" sz="2400" dirty="0">
                <a:cs typeface="+mn-ea"/>
                <a:sym typeface="+mn-lt"/>
              </a:rPr>
              <a:t>want</a:t>
            </a:r>
            <a:r>
              <a:rPr lang="zh-CN" altLang="en-US" sz="2400" dirty="0">
                <a:cs typeface="+mn-ea"/>
                <a:sym typeface="+mn-lt"/>
              </a:rPr>
              <a:t> </a:t>
            </a:r>
            <a:r>
              <a:rPr lang="en-US" altLang="zh-CN" sz="2400" dirty="0">
                <a:cs typeface="+mn-ea"/>
                <a:sym typeface="+mn-lt"/>
              </a:rPr>
              <a:t>to</a:t>
            </a:r>
            <a:r>
              <a:rPr lang="zh-CN" altLang="en-US" sz="2400" dirty="0">
                <a:cs typeface="+mn-ea"/>
                <a:sym typeface="+mn-lt"/>
              </a:rPr>
              <a:t> </a:t>
            </a:r>
            <a:r>
              <a:rPr lang="en-US" altLang="zh-CN" sz="2400" dirty="0">
                <a:cs typeface="+mn-ea"/>
                <a:sym typeface="+mn-lt"/>
              </a:rPr>
              <a:t>buy a PC or a laptop, What’s your consideration?</a:t>
            </a:r>
          </a:p>
          <a:p>
            <a:pPr marL="0" indent="0" eaLnBrk="1" hangingPunct="1">
              <a:buFontTx/>
              <a:buNone/>
            </a:pPr>
            <a:r>
              <a:rPr lang="en-US" altLang="zh-CN" sz="2800" dirty="0">
                <a:cs typeface="+mn-ea"/>
                <a:sym typeface="+mn-lt"/>
              </a:rPr>
              <a:t>Exceptional Performance and Portability</a:t>
            </a:r>
          </a:p>
          <a:p>
            <a:pPr marL="0" indent="0" eaLnBrk="1" hangingPunct="1">
              <a:buFontTx/>
              <a:buNone/>
            </a:pPr>
            <a:endParaRPr lang="en-US" altLang="zh-CN" sz="2800" dirty="0">
              <a:cs typeface="+mn-ea"/>
              <a:sym typeface="+mn-lt"/>
            </a:endParaRPr>
          </a:p>
          <a:p>
            <a:pPr marL="0" indent="0" eaLnBrk="1" hangingPunct="1">
              <a:buFontTx/>
              <a:buNone/>
            </a:pPr>
            <a:endParaRPr lang="en-US" altLang="zh-CN" sz="2400" dirty="0">
              <a:cs typeface="+mn-ea"/>
              <a:sym typeface="+mn-lt"/>
            </a:endParaRPr>
          </a:p>
          <a:p>
            <a:pPr marL="0" indent="0" eaLnBrk="1" hangingPunct="1">
              <a:buFontTx/>
              <a:buNone/>
            </a:pPr>
            <a:endParaRPr lang="en-US" altLang="zh-CN" sz="2400" dirty="0">
              <a:cs typeface="+mn-ea"/>
              <a:sym typeface="+mn-lt"/>
            </a:endParaRPr>
          </a:p>
        </p:txBody>
      </p:sp>
      <p:pic>
        <p:nvPicPr>
          <p:cNvPr id="17414" name="Picture 6" descr="17606_02_0059A" hidden="1">
            <a:extLst>
              <a:ext uri="{FF2B5EF4-FFF2-40B4-BE49-F238E27FC236}">
                <a16:creationId xmlns:a16="http://schemas.microsoft.com/office/drawing/2014/main" id="{82619D85-C8AC-42C9-8E32-878E3FF44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76962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94C1249-A2C5-4821-8D6D-026D293D2CEB}"/>
              </a:ext>
            </a:extLst>
          </p:cNvPr>
          <p:cNvSpPr/>
          <p:nvPr/>
        </p:nvSpPr>
        <p:spPr>
          <a:xfrm>
            <a:off x="341718" y="2753955"/>
            <a:ext cx="8676839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dirty="0"/>
              <a:t>参数如下:</a:t>
            </a:r>
          </a:p>
          <a:p>
            <a:r>
              <a:rPr lang="zh-CN" altLang="en-US" sz="2000" dirty="0"/>
              <a:t>1.Intel Core i7-7700处理器,≥16GB DDR4 2400MHz DIMM;</a:t>
            </a:r>
            <a:endParaRPr lang="en-US" altLang="zh-CN" sz="2000" dirty="0"/>
          </a:p>
          <a:p>
            <a:r>
              <a:rPr lang="zh-CN" altLang="en-US" sz="2000" dirty="0"/>
              <a:t>2.配24寸窄边框液晶显示器,分辨率≥1920*1080,支持HDMI或VGA等接口;</a:t>
            </a:r>
            <a:endParaRPr lang="en-US" altLang="zh-CN" sz="2000" dirty="0"/>
          </a:p>
          <a:p>
            <a:r>
              <a:rPr lang="zh-CN" altLang="en-US" sz="2000" dirty="0"/>
              <a:t>3.NVIDIA GTX1080 8G 256bit GDDR5，单风扇涡轮散热，3年主机厂商上门服务；</a:t>
            </a:r>
            <a:endParaRPr lang="en-US" altLang="zh-CN" sz="2000" dirty="0"/>
          </a:p>
          <a:p>
            <a:r>
              <a:rPr lang="zh-CN" altLang="en-US" sz="2000" dirty="0"/>
              <a:t>4.搭配独显，支持集显+独显端口同步多屏输出；</a:t>
            </a:r>
            <a:endParaRPr lang="en-US" altLang="zh-CN" sz="2000" dirty="0"/>
          </a:p>
          <a:p>
            <a:r>
              <a:rPr lang="zh-CN" altLang="en-US" sz="2000" dirty="0"/>
              <a:t>5.256G PCIE SSD固态，≥1.2GB/秒读写速率；1TB 7200转 3.5寸SATA硬盘，免工具拆装设计;</a:t>
            </a:r>
            <a:endParaRPr lang="en-US" altLang="zh-CN" sz="2000" dirty="0"/>
          </a:p>
          <a:p>
            <a:r>
              <a:rPr lang="zh-CN" altLang="en-US" sz="2000" dirty="0"/>
              <a:t>6.前置接口≥4个USB3.0、≥2个音频端口；</a:t>
            </a:r>
            <a:endParaRPr lang="en-US" altLang="zh-CN" sz="2000" dirty="0"/>
          </a:p>
          <a:p>
            <a:r>
              <a:rPr lang="en-US" altLang="zh-CN" sz="2000" dirty="0"/>
              <a:t>7</a:t>
            </a:r>
            <a:r>
              <a:rPr lang="zh-CN" altLang="en-US" sz="2000" dirty="0"/>
              <a:t>.后置接口≥2个USB3.0、2个USB2.0，≥1个千兆网RJ45接口，PS/2 端口，1个串口，3音频接口：1个音频输入，1个音频输出，1个麦克风连接口；</a:t>
            </a:r>
            <a:r>
              <a:rPr lang="en-US" altLang="zh-CN" sz="2000" dirty="0"/>
              <a:t>8</a:t>
            </a:r>
            <a:r>
              <a:rPr lang="zh-CN" altLang="en-US" sz="2000" dirty="0"/>
              <a:t>.≥400W 80plus 92%金牌认证电源；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>
            <a:extLst>
              <a:ext uri="{FF2B5EF4-FFF2-40B4-BE49-F238E27FC236}">
                <a16:creationId xmlns:a16="http://schemas.microsoft.com/office/drawing/2014/main" id="{6FDF1D52-D3BB-4E48-B803-3B4444410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Do you know?</a:t>
            </a:r>
          </a:p>
        </p:txBody>
      </p:sp>
      <p:pic>
        <p:nvPicPr>
          <p:cNvPr id="87044" name="Picture 4" descr="41493_DSGN_questionbs">
            <a:extLst>
              <a:ext uri="{FF2B5EF4-FFF2-40B4-BE49-F238E27FC236}">
                <a16:creationId xmlns:a16="http://schemas.microsoft.com/office/drawing/2014/main" id="{96900D4C-ABE9-4775-BCBA-1507D539A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9342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5">
            <a:extLst>
              <a:ext uri="{FF2B5EF4-FFF2-40B4-BE49-F238E27FC236}">
                <a16:creationId xmlns:a16="http://schemas.microsoft.com/office/drawing/2014/main" id="{09490288-95E2-4904-B40F-4CE90D99F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209800"/>
            <a:ext cx="6477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400" i="1" dirty="0">
                <a:latin typeface="+mn-lt"/>
                <a:ea typeface="+mn-ea"/>
                <a:cs typeface="+mn-ea"/>
                <a:sym typeface="+mn-lt"/>
              </a:rPr>
              <a:t>Maurice Wilkes discovered what within six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lang="en-US" altLang="zh-CN" sz="2400" i="1" dirty="0">
                <a:latin typeface="+mn-lt"/>
                <a:ea typeface="+mn-ea"/>
                <a:cs typeface="+mn-ea"/>
                <a:sym typeface="+mn-lt"/>
              </a:rPr>
              <a:t>weeks of beginning to program?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</a:pPr>
            <a:endParaRPr lang="en-US" altLang="zh-CN" sz="2400" i="1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400" i="1" dirty="0">
                <a:latin typeface="+mn-lt"/>
                <a:ea typeface="+mn-ea"/>
                <a:cs typeface="+mn-ea"/>
                <a:sym typeface="+mn-lt"/>
              </a:rPr>
              <a:t>Bush received 4,258 votes and Kerry received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lang="en-US" altLang="zh-CN" sz="2400" i="1" dirty="0">
                <a:latin typeface="+mn-lt"/>
                <a:ea typeface="+mn-ea"/>
                <a:cs typeface="+mn-ea"/>
                <a:sym typeface="+mn-lt"/>
              </a:rPr>
              <a:t>260 votes, out of 638 votes cast. ???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</a:pPr>
            <a:endParaRPr lang="en-US" altLang="zh-CN" sz="2400" i="1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400" i="1" dirty="0">
                <a:latin typeface="+mn-lt"/>
                <a:ea typeface="+mn-ea"/>
                <a:cs typeface="+mn-ea"/>
                <a:sym typeface="+mn-lt"/>
              </a:rPr>
              <a:t>Who was the father of the computer?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</a:pPr>
            <a:endParaRPr lang="en-US" altLang="zh-CN" sz="2400" i="1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400" i="1" dirty="0">
                <a:latin typeface="+mn-lt"/>
                <a:ea typeface="+mn-ea"/>
                <a:cs typeface="+mn-ea"/>
                <a:sym typeface="+mn-lt"/>
              </a:rPr>
              <a:t>What did President Obama refuse to give up?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E4F73D8B-4D66-4B5D-8CDE-037D537E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What’s the point today ?</a:t>
            </a:r>
          </a:p>
        </p:txBody>
      </p:sp>
      <p:sp>
        <p:nvSpPr>
          <p:cNvPr id="89091" name="灯片编号占位符 6">
            <a:extLst>
              <a:ext uri="{FF2B5EF4-FFF2-40B4-BE49-F238E27FC236}">
                <a16:creationId xmlns:a16="http://schemas.microsoft.com/office/drawing/2014/main" id="{F6A85973-01AB-4524-AD95-9421EB273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8C77B57A-B9DE-463B-AA97-C570B50AAAD2}" type="slidenum">
              <a:rPr lang="zh-CN" altLang="en-US" sz="1400" smtClean="0">
                <a:solidFill>
                  <a:srgbClr val="C0C0C0"/>
                </a:solidFill>
                <a:latin typeface="+mn-lt"/>
                <a:ea typeface="+mn-ea"/>
                <a:cs typeface="+mn-ea"/>
                <a:sym typeface="+mn-lt"/>
              </a:rPr>
              <a:pPr/>
              <a:t>41</a:t>
            </a:fld>
            <a:r>
              <a:rPr lang="en-US" altLang="zh-CN" sz="1400">
                <a:solidFill>
                  <a:srgbClr val="C0C0C0"/>
                </a:solidFill>
                <a:latin typeface="+mn-lt"/>
                <a:ea typeface="+mn-ea"/>
                <a:cs typeface="+mn-ea"/>
                <a:sym typeface="+mn-lt"/>
              </a:rPr>
              <a:t>/42</a:t>
            </a:r>
          </a:p>
        </p:txBody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249B9427-18F7-4472-B88D-6A14B234D665}"/>
              </a:ext>
            </a:extLst>
          </p:cNvPr>
          <p:cNvSpPr>
            <a:spLocks noChangeArrowheads="1"/>
          </p:cNvSpPr>
          <p:nvPr/>
        </p:nvSpPr>
        <p:spPr bwMode="auto">
          <a:xfrm rot="1192445">
            <a:off x="6183017" y="2387432"/>
            <a:ext cx="68480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zh-CN" sz="880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?</a:t>
            </a:r>
          </a:p>
        </p:txBody>
      </p:sp>
      <p:sp>
        <p:nvSpPr>
          <p:cNvPr id="89093" name="Rectangle 4">
            <a:extLst>
              <a:ext uri="{FF2B5EF4-FFF2-40B4-BE49-F238E27FC236}">
                <a16:creationId xmlns:a16="http://schemas.microsoft.com/office/drawing/2014/main" id="{E92280D1-6DBE-418A-8068-055238EFB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613" y="1989138"/>
            <a:ext cx="4205287" cy="2215991"/>
          </a:xfrm>
          <a:prstGeom prst="rect">
            <a:avLst/>
          </a:prstGeom>
          <a:solidFill>
            <a:srgbClr val="FF0000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3000" b="1">
                <a:latin typeface="+mn-lt"/>
                <a:ea typeface="+mn-ea"/>
                <a:cs typeface="+mn-ea"/>
                <a:sym typeface="+mn-lt"/>
              </a:rPr>
              <a:t>(1) Today ?</a:t>
            </a:r>
            <a:endParaRPr lang="zh-CN" altLang="en-US" sz="3000" b="1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3000" b="1">
                <a:latin typeface="+mn-lt"/>
                <a:ea typeface="+mn-ea"/>
                <a:cs typeface="+mn-ea"/>
                <a:sym typeface="+mn-lt"/>
              </a:rPr>
              <a:t>(2) Mine ?</a:t>
            </a:r>
            <a:endParaRPr lang="zh-CN" altLang="en-US" sz="3000" b="1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3000" b="1">
                <a:latin typeface="+mn-lt"/>
                <a:ea typeface="+mn-ea"/>
                <a:cs typeface="+mn-ea"/>
                <a:sym typeface="+mn-lt"/>
              </a:rPr>
              <a:t>(3) Suggestions for  </a:t>
            </a:r>
            <a:r>
              <a:rPr lang="en-US" altLang="zh-CN" sz="3000" b="1">
                <a:solidFill>
                  <a:srgbClr val="FF33CC"/>
                </a:solidFill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lang="en-US" altLang="zh-CN" sz="3000" b="1">
                <a:latin typeface="+mn-lt"/>
                <a:ea typeface="+mn-ea"/>
                <a:cs typeface="+mn-ea"/>
                <a:sym typeface="+mn-lt"/>
              </a:rPr>
              <a:t>Keynote Speakers</a:t>
            </a:r>
          </a:p>
        </p:txBody>
      </p:sp>
      <p:pic>
        <p:nvPicPr>
          <p:cNvPr id="89094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119B528A-3820-46A7-A9D5-99329512D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1F1EA"/>
              </a:clrFrom>
              <a:clrTo>
                <a:srgbClr val="F1F1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2" t="11284" r="39665" b="84874"/>
          <a:stretch>
            <a:fillRect/>
          </a:stretch>
        </p:blipFill>
        <p:spPr bwMode="auto">
          <a:xfrm>
            <a:off x="8628063" y="6315075"/>
            <a:ext cx="5349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5" name="Picture 6" descr="IMAG0278">
            <a:extLst>
              <a:ext uri="{FF2B5EF4-FFF2-40B4-BE49-F238E27FC236}">
                <a16:creationId xmlns:a16="http://schemas.microsoft.com/office/drawing/2014/main" id="{EDBA1C29-ABF8-4173-A1CB-36966B41B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9726" r="9579" b="14450"/>
          <a:stretch>
            <a:fillRect/>
          </a:stretch>
        </p:blipFill>
        <p:spPr bwMode="auto">
          <a:xfrm>
            <a:off x="5292725" y="4748213"/>
            <a:ext cx="2878138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98FFC83-2D8A-4A41-9BDD-5B3C646C1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38095" cy="532380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E95DB76-23FD-43D7-BA89-410B22E73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898" y="2698309"/>
            <a:ext cx="6102102" cy="415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2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0AE44C5-E307-4F16-944E-64F6282C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Sizes in Perspective</a:t>
            </a:r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305DB7C7-26B0-4446-A523-1AC05B64F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38800"/>
            <a:ext cx="3048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</a:pPr>
            <a:endParaRPr lang="zh-CN" altLang="zh-CN" sz="1400" b="1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08" name="Rectangle 7">
            <a:extLst>
              <a:ext uri="{FF2B5EF4-FFF2-40B4-BE49-F238E27FC236}">
                <a16:creationId xmlns:a16="http://schemas.microsoft.com/office/drawing/2014/main" id="{824663F0-0C84-41BC-A5E8-8DF6A9EE8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181600"/>
            <a:ext cx="6934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400" i="1">
                <a:latin typeface="+mn-lt"/>
                <a:ea typeface="+mn-ea"/>
                <a:cs typeface="+mn-ea"/>
                <a:sym typeface="+mn-lt"/>
              </a:rPr>
              <a:t>What is a hertz?</a:t>
            </a:r>
          </a:p>
        </p:txBody>
      </p:sp>
      <p:pic>
        <p:nvPicPr>
          <p:cNvPr id="21509" name="Picture 8">
            <a:extLst>
              <a:ext uri="{FF2B5EF4-FFF2-40B4-BE49-F238E27FC236}">
                <a16:creationId xmlns:a16="http://schemas.microsoft.com/office/drawing/2014/main" id="{DFB20DA9-0FBB-431D-A659-EF73A7183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00225"/>
            <a:ext cx="67818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349B411-01FD-4C13-9759-76E88E93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368300"/>
            <a:ext cx="7793037" cy="963613"/>
          </a:xfrm>
        </p:spPr>
        <p:txBody>
          <a:bodyPr/>
          <a:lstStyle/>
          <a:p>
            <a:pPr eaLnBrk="1" hangingPunct="1"/>
            <a:r>
              <a:rPr lang="en-US" altLang="zh-CN" sz="3200">
                <a:latin typeface="+mn-lt"/>
                <a:ea typeface="+mn-ea"/>
                <a:cs typeface="+mn-ea"/>
                <a:sym typeface="+mn-lt"/>
              </a:rPr>
              <a:t>5.2 Store</a:t>
            </a:r>
            <a:r>
              <a:rPr lang="en-US" altLang="zh-CN" sz="3200">
                <a:solidFill>
                  <a:srgbClr val="FF33CC"/>
                </a:solidFill>
                <a:latin typeface="+mn-lt"/>
                <a:ea typeface="+mn-ea"/>
                <a:cs typeface="+mn-ea"/>
                <a:sym typeface="+mn-lt"/>
              </a:rPr>
              <a:t>d</a:t>
            </a:r>
            <a:r>
              <a:rPr lang="en-US" altLang="zh-CN" sz="3200">
                <a:latin typeface="+mn-lt"/>
                <a:ea typeface="+mn-ea"/>
                <a:cs typeface="+mn-ea"/>
                <a:sym typeface="+mn-lt"/>
              </a:rPr>
              <a:t>-Program Concept </a:t>
            </a:r>
            <a:r>
              <a:rPr lang="zh-CN" altLang="en-US" sz="3200">
                <a:latin typeface="+mn-lt"/>
                <a:ea typeface="+mn-ea"/>
                <a:cs typeface="+mn-ea"/>
                <a:sym typeface="+mn-lt"/>
              </a:rPr>
              <a:t>存储程序</a:t>
            </a:r>
            <a:endParaRPr lang="zh-CN" altLang="zh-CN" sz="3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55A4000-DD91-4598-9034-9F8EA7B71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13" y="1449388"/>
            <a:ext cx="8193087" cy="5040312"/>
          </a:xfrm>
        </p:spPr>
        <p:txBody>
          <a:bodyPr/>
          <a:lstStyle/>
          <a:p>
            <a:pPr eaLnBrk="1" hangingPunct="1"/>
            <a:r>
              <a:rPr lang="en-US" altLang="zh-CN" dirty="0">
                <a:cs typeface="+mn-ea"/>
                <a:sym typeface="+mn-lt"/>
              </a:rPr>
              <a:t>Major Characteristics of Computer Design</a:t>
            </a:r>
          </a:p>
          <a:p>
            <a:pPr lvl="1" eaLnBrk="1" hangingPunct="1"/>
            <a:r>
              <a:rPr lang="en-US" altLang="zh-CN" dirty="0">
                <a:solidFill>
                  <a:schemeClr val="folHlink"/>
                </a:solidFill>
                <a:cs typeface="+mn-ea"/>
                <a:sym typeface="+mn-lt"/>
              </a:rPr>
              <a:t>Data and instructions</a:t>
            </a:r>
            <a:r>
              <a:rPr lang="en-US" altLang="zh-CN" dirty="0">
                <a:cs typeface="+mn-ea"/>
                <a:sym typeface="+mn-lt"/>
              </a:rPr>
              <a:t> are </a:t>
            </a:r>
            <a:r>
              <a:rPr lang="en-US" altLang="zh-CN" dirty="0">
                <a:solidFill>
                  <a:schemeClr val="hlink"/>
                </a:solidFill>
                <a:cs typeface="+mn-ea"/>
                <a:sym typeface="+mn-lt"/>
              </a:rPr>
              <a:t>logically the same</a:t>
            </a:r>
            <a:r>
              <a:rPr lang="en-US" altLang="zh-CN" dirty="0">
                <a:cs typeface="+mn-ea"/>
                <a:sym typeface="+mn-lt"/>
              </a:rPr>
              <a:t> and c</a:t>
            </a:r>
            <a:r>
              <a:rPr lang="zh-CN" altLang="zh-CN" dirty="0">
                <a:cs typeface="+mn-ea"/>
                <a:sym typeface="+mn-lt"/>
              </a:rPr>
              <a:t>an</a:t>
            </a:r>
            <a:r>
              <a:rPr lang="en-US" altLang="zh-CN" dirty="0">
                <a:cs typeface="+mn-ea"/>
                <a:sym typeface="+mn-lt"/>
              </a:rPr>
              <a:t> be </a:t>
            </a:r>
            <a:r>
              <a:rPr lang="en-US" altLang="zh-CN" dirty="0">
                <a:solidFill>
                  <a:schemeClr val="hlink"/>
                </a:solidFill>
                <a:cs typeface="+mn-ea"/>
                <a:sym typeface="+mn-lt"/>
              </a:rPr>
              <a:t>stored in the same place</a:t>
            </a:r>
            <a:r>
              <a:rPr lang="en-US" altLang="zh-CN" dirty="0">
                <a:cs typeface="+mn-ea"/>
                <a:sym typeface="+mn-lt"/>
              </a:rPr>
              <a:t>.</a:t>
            </a:r>
          </a:p>
          <a:p>
            <a:pPr lvl="1" eaLnBrk="1" hangingPunct="1"/>
            <a:r>
              <a:rPr lang="en-US" altLang="zh-CN" dirty="0">
                <a:cs typeface="+mn-ea"/>
                <a:sym typeface="+mn-lt"/>
              </a:rPr>
              <a:t>The </a:t>
            </a:r>
            <a:r>
              <a:rPr lang="en-US" altLang="zh-CN" dirty="0">
                <a:solidFill>
                  <a:schemeClr val="folHlink"/>
                </a:solidFill>
                <a:cs typeface="+mn-ea"/>
                <a:sym typeface="+mn-lt"/>
              </a:rPr>
              <a:t>units that process</a:t>
            </a:r>
            <a:r>
              <a:rPr lang="en-US" altLang="zh-CN" dirty="0">
                <a:cs typeface="+mn-ea"/>
                <a:sym typeface="+mn-lt"/>
              </a:rPr>
              <a:t> information are </a:t>
            </a:r>
            <a:r>
              <a:rPr lang="en-US" altLang="zh-CN" dirty="0">
                <a:solidFill>
                  <a:schemeClr val="hlink"/>
                </a:solidFill>
                <a:cs typeface="+mn-ea"/>
                <a:sym typeface="+mn-lt"/>
              </a:rPr>
              <a:t>separated from</a:t>
            </a:r>
            <a:r>
              <a:rPr lang="en-US" altLang="zh-CN" dirty="0">
                <a:cs typeface="+mn-ea"/>
                <a:sym typeface="+mn-lt"/>
              </a:rPr>
              <a:t> the </a:t>
            </a:r>
            <a:r>
              <a:rPr lang="en-US" altLang="zh-CN" dirty="0">
                <a:solidFill>
                  <a:schemeClr val="folHlink"/>
                </a:solidFill>
                <a:cs typeface="+mn-ea"/>
                <a:sym typeface="+mn-lt"/>
              </a:rPr>
              <a:t>units that store</a:t>
            </a:r>
            <a:r>
              <a:rPr lang="en-US" altLang="zh-CN" dirty="0">
                <a:cs typeface="+mn-ea"/>
                <a:sym typeface="+mn-lt"/>
              </a:rPr>
              <a:t> information.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cs typeface="+mn-ea"/>
                <a:sym typeface="+mn-lt"/>
              </a:rPr>
              <a:t>Characters to be remembered:</a:t>
            </a:r>
          </a:p>
          <a:p>
            <a:pPr lvl="1" eaLnBrk="1" hangingPunct="1"/>
            <a:r>
              <a:rPr lang="en-US" altLang="zh-CN" dirty="0">
                <a:cs typeface="+mn-ea"/>
                <a:sym typeface="+mn-lt"/>
              </a:rPr>
              <a:t>John von Neumann</a:t>
            </a:r>
          </a:p>
          <a:p>
            <a:pPr lvl="1" eaLnBrk="1" hangingPunct="1"/>
            <a:r>
              <a:rPr lang="en-US" altLang="zh-CN" dirty="0" err="1">
                <a:cs typeface="+mn-ea"/>
                <a:sym typeface="+mn-lt"/>
              </a:rPr>
              <a:t>J.Presper</a:t>
            </a:r>
            <a:r>
              <a:rPr lang="en-US" altLang="zh-CN" dirty="0">
                <a:cs typeface="+mn-ea"/>
                <a:sym typeface="+mn-lt"/>
              </a:rPr>
              <a:t> Eckert and John Mauchly</a:t>
            </a:r>
          </a:p>
        </p:txBody>
      </p:sp>
      <p:sp>
        <p:nvSpPr>
          <p:cNvPr id="25605" name="Rectangle 4">
            <a:extLst>
              <a:ext uri="{FF2B5EF4-FFF2-40B4-BE49-F238E27FC236}">
                <a16:creationId xmlns:a16="http://schemas.microsoft.com/office/drawing/2014/main" id="{F8288A4C-67BB-4BAB-88C0-DF7C142F2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104775"/>
            <a:ext cx="14895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+mn-lt"/>
                <a:ea typeface="+mn-ea"/>
                <a:cs typeface="+mn-ea"/>
                <a:sym typeface="+mn-lt"/>
              </a:rPr>
              <a:t>p123</a:t>
            </a:r>
            <a:endParaRPr lang="zh-CN" altLang="en-US" b="1">
              <a:solidFill>
                <a:schemeClr val="folHlin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C41360B-3222-485C-BC63-0A751AF0C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eaLnBrk="1" hangingPunct="1"/>
            <a:r>
              <a:rPr lang="en-US" altLang="ko-KR" sz="3200">
                <a:latin typeface="+mn-lt"/>
                <a:ea typeface="+mn-ea"/>
                <a:cs typeface="+mn-ea"/>
                <a:sym typeface="+mn-lt"/>
              </a:rPr>
              <a:t>The von Neumann Machine</a:t>
            </a:r>
            <a:endParaRPr lang="zh-CN" altLang="en-US" sz="3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EB7B28F-0B64-43F0-9A8A-FF743D474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1438"/>
            <a:ext cx="7886700" cy="4494212"/>
          </a:xfrm>
        </p:spPr>
        <p:txBody>
          <a:bodyPr/>
          <a:lstStyle/>
          <a:p>
            <a:pPr eaLnBrk="1" hangingPunct="1"/>
            <a:endParaRPr lang="zh-CN" altLang="en-US">
              <a:cs typeface="+mn-ea"/>
              <a:sym typeface="+mn-lt"/>
            </a:endParaRPr>
          </a:p>
        </p:txBody>
      </p:sp>
      <p:pic>
        <p:nvPicPr>
          <p:cNvPr id="27653" name="Picture 3" descr="vnc01">
            <a:extLst>
              <a:ext uri="{FF2B5EF4-FFF2-40B4-BE49-F238E27FC236}">
                <a16:creationId xmlns:a16="http://schemas.microsoft.com/office/drawing/2014/main" id="{9D7715B3-5ED7-49F5-91C0-5247A4EAF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1584325"/>
            <a:ext cx="6211887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5">
            <a:extLst>
              <a:ext uri="{FF2B5EF4-FFF2-40B4-BE49-F238E27FC236}">
                <a16:creationId xmlns:a16="http://schemas.microsoft.com/office/drawing/2014/main" id="{A16A0B28-4002-4A81-B30D-C571A7984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113" y="6197600"/>
            <a:ext cx="36311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John von Neumann and his machine</a:t>
            </a:r>
            <a:endParaRPr lang="zh-CN" altLang="en-US" sz="160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8CE3F5F-B359-4CCD-BE70-1C2E3758C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5.2.1 von Neumann Architecture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4D67A977-7614-4DD2-9F56-B45A84773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8" y="1538288"/>
            <a:ext cx="9207500" cy="4816475"/>
          </a:xfrm>
        </p:spPr>
        <p:txBody>
          <a:bodyPr/>
          <a:lstStyle/>
          <a:p>
            <a:pPr marL="495300" indent="-49530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CN" sz="2600" i="1">
                <a:solidFill>
                  <a:schemeClr val="hlink"/>
                </a:solidFill>
                <a:cs typeface="+mn-ea"/>
                <a:sym typeface="+mn-lt"/>
              </a:rPr>
              <a:t>Five components</a:t>
            </a:r>
            <a:r>
              <a:rPr lang="en-US" altLang="zh-CN" sz="2600">
                <a:cs typeface="+mn-ea"/>
                <a:sym typeface="+mn-lt"/>
              </a:rPr>
              <a:t> of  the von Neumann Architecture</a:t>
            </a:r>
          </a:p>
          <a:p>
            <a:pPr marL="952500" lvl="1" indent="-49530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CN" sz="2600">
                <a:cs typeface="+mn-ea"/>
                <a:sym typeface="+mn-lt"/>
              </a:rPr>
              <a:t>The </a:t>
            </a:r>
            <a:r>
              <a:rPr lang="en-US" altLang="zh-CN" sz="2600">
                <a:solidFill>
                  <a:schemeClr val="hlink"/>
                </a:solidFill>
                <a:cs typeface="+mn-ea"/>
                <a:sym typeface="+mn-lt"/>
              </a:rPr>
              <a:t>Memory unit</a:t>
            </a:r>
            <a:r>
              <a:rPr lang="en-US" altLang="zh-CN" sz="2600">
                <a:cs typeface="+mn-ea"/>
                <a:sym typeface="+mn-lt"/>
              </a:rPr>
              <a:t> </a:t>
            </a:r>
            <a:r>
              <a:rPr lang="zh-CN" altLang="en-US" sz="2600">
                <a:solidFill>
                  <a:schemeClr val="hlink"/>
                </a:solidFill>
                <a:cs typeface="+mn-ea"/>
                <a:sym typeface="+mn-lt"/>
              </a:rPr>
              <a:t>内存</a:t>
            </a:r>
            <a:r>
              <a:rPr lang="zh-CN" altLang="en-US" sz="2600">
                <a:cs typeface="+mn-ea"/>
                <a:sym typeface="+mn-lt"/>
              </a:rPr>
              <a:t> </a:t>
            </a:r>
            <a:r>
              <a:rPr lang="en-US" altLang="zh-CN" sz="2600">
                <a:cs typeface="+mn-ea"/>
                <a:sym typeface="+mn-lt"/>
              </a:rPr>
              <a:t>that holds both data and instructions.</a:t>
            </a:r>
            <a:endParaRPr lang="zh-CN" altLang="en-US" sz="2600">
              <a:cs typeface="+mn-ea"/>
              <a:sym typeface="+mn-lt"/>
            </a:endParaRPr>
          </a:p>
          <a:p>
            <a:pPr marL="952500" lvl="1" indent="-49530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CN" sz="2600">
                <a:cs typeface="+mn-ea"/>
                <a:sym typeface="+mn-lt"/>
              </a:rPr>
              <a:t>The </a:t>
            </a:r>
            <a:r>
              <a:rPr lang="en-US" altLang="zh-CN" sz="2600">
                <a:solidFill>
                  <a:schemeClr val="hlink"/>
                </a:solidFill>
                <a:cs typeface="+mn-ea"/>
                <a:sym typeface="+mn-lt"/>
              </a:rPr>
              <a:t>Arithmetic/Logic Unit</a:t>
            </a:r>
            <a:r>
              <a:rPr lang="en-US" altLang="zh-CN" sz="2600">
                <a:cs typeface="+mn-ea"/>
                <a:sym typeface="+mn-lt"/>
              </a:rPr>
              <a:t> </a:t>
            </a:r>
            <a:r>
              <a:rPr lang="zh-CN" altLang="en-US" sz="2600">
                <a:solidFill>
                  <a:srgbClr val="FF33CC"/>
                </a:solidFill>
                <a:cs typeface="+mn-ea"/>
                <a:sym typeface="+mn-lt"/>
              </a:rPr>
              <a:t>算术逻辑单元格</a:t>
            </a:r>
            <a:r>
              <a:rPr lang="en-US" altLang="zh-CN" sz="2600">
                <a:solidFill>
                  <a:schemeClr val="hlink"/>
                </a:solidFill>
                <a:cs typeface="+mn-ea"/>
                <a:sym typeface="+mn-lt"/>
              </a:rPr>
              <a:t>(</a:t>
            </a:r>
            <a:r>
              <a:rPr lang="zh-CN" altLang="en-US" sz="2600">
                <a:solidFill>
                  <a:schemeClr val="hlink"/>
                </a:solidFill>
                <a:cs typeface="+mn-ea"/>
                <a:sym typeface="+mn-lt"/>
              </a:rPr>
              <a:t>运算器</a:t>
            </a:r>
            <a:r>
              <a:rPr lang="en-US" altLang="zh-CN" sz="2600">
                <a:solidFill>
                  <a:schemeClr val="hlink"/>
                </a:solidFill>
                <a:cs typeface="+mn-ea"/>
                <a:sym typeface="+mn-lt"/>
              </a:rPr>
              <a:t>)</a:t>
            </a:r>
            <a:r>
              <a:rPr lang="en-US" altLang="zh-CN" sz="2600">
                <a:cs typeface="+mn-ea"/>
                <a:sym typeface="+mn-lt"/>
              </a:rPr>
              <a:t> that is capable of performing arithmetic and  logic operations on data.</a:t>
            </a:r>
            <a:endParaRPr lang="zh-CN" altLang="en-US" sz="2600">
              <a:cs typeface="+mn-ea"/>
              <a:sym typeface="+mn-lt"/>
            </a:endParaRPr>
          </a:p>
          <a:p>
            <a:pPr marL="952500" lvl="1" indent="-49530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CN" sz="2600">
                <a:cs typeface="+mn-ea"/>
                <a:sym typeface="+mn-lt"/>
              </a:rPr>
              <a:t>The </a:t>
            </a:r>
            <a:r>
              <a:rPr lang="en-US" altLang="zh-CN" sz="2600">
                <a:solidFill>
                  <a:schemeClr val="hlink"/>
                </a:solidFill>
                <a:cs typeface="+mn-ea"/>
                <a:sym typeface="+mn-lt"/>
              </a:rPr>
              <a:t>Input Unit </a:t>
            </a:r>
            <a:r>
              <a:rPr lang="zh-CN" altLang="en-US" sz="2600">
                <a:solidFill>
                  <a:schemeClr val="hlink"/>
                </a:solidFill>
                <a:cs typeface="+mn-ea"/>
                <a:sym typeface="+mn-lt"/>
              </a:rPr>
              <a:t>输入设备</a:t>
            </a:r>
            <a:r>
              <a:rPr lang="zh-CN" altLang="en-US" sz="2600">
                <a:cs typeface="+mn-ea"/>
                <a:sym typeface="+mn-lt"/>
              </a:rPr>
              <a:t> </a:t>
            </a:r>
            <a:r>
              <a:rPr lang="en-US" altLang="zh-CN" sz="2600">
                <a:cs typeface="+mn-ea"/>
                <a:sym typeface="+mn-lt"/>
              </a:rPr>
              <a:t>that moves data from outside the computer into the computer.</a:t>
            </a:r>
            <a:endParaRPr lang="zh-CN" altLang="en-US" sz="2600">
              <a:cs typeface="+mn-ea"/>
              <a:sym typeface="+mn-lt"/>
            </a:endParaRPr>
          </a:p>
          <a:p>
            <a:pPr marL="952500" lvl="1" indent="-49530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CN" sz="2600">
                <a:cs typeface="+mn-ea"/>
                <a:sym typeface="+mn-lt"/>
              </a:rPr>
              <a:t>The </a:t>
            </a:r>
            <a:r>
              <a:rPr lang="en-US" altLang="zh-CN" sz="2600">
                <a:solidFill>
                  <a:schemeClr val="hlink"/>
                </a:solidFill>
                <a:cs typeface="+mn-ea"/>
                <a:sym typeface="+mn-lt"/>
              </a:rPr>
              <a:t>Output Unit</a:t>
            </a:r>
            <a:r>
              <a:rPr lang="en-US" altLang="zh-CN" sz="2600">
                <a:cs typeface="+mn-ea"/>
                <a:sym typeface="+mn-lt"/>
              </a:rPr>
              <a:t> </a:t>
            </a:r>
            <a:r>
              <a:rPr lang="zh-CN" altLang="en-US" sz="2600">
                <a:solidFill>
                  <a:schemeClr val="hlink"/>
                </a:solidFill>
                <a:cs typeface="+mn-ea"/>
                <a:sym typeface="+mn-lt"/>
              </a:rPr>
              <a:t>输出设备</a:t>
            </a:r>
            <a:r>
              <a:rPr lang="zh-CN" altLang="en-US" sz="2600">
                <a:cs typeface="+mn-ea"/>
                <a:sym typeface="+mn-lt"/>
              </a:rPr>
              <a:t> </a:t>
            </a:r>
            <a:r>
              <a:rPr lang="en-US" altLang="zh-CN" sz="2600">
                <a:cs typeface="+mn-ea"/>
                <a:sym typeface="+mn-lt"/>
              </a:rPr>
              <a:t>that moves results from inside the computer to the outside world.</a:t>
            </a:r>
            <a:endParaRPr lang="zh-CN" altLang="en-US" sz="2600">
              <a:cs typeface="+mn-ea"/>
              <a:sym typeface="+mn-lt"/>
            </a:endParaRPr>
          </a:p>
          <a:p>
            <a:pPr marL="952500" lvl="1" indent="-495300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CN" sz="2600">
                <a:cs typeface="+mn-ea"/>
                <a:sym typeface="+mn-lt"/>
              </a:rPr>
              <a:t>The </a:t>
            </a:r>
            <a:r>
              <a:rPr lang="en-US" altLang="zh-CN" sz="2600">
                <a:solidFill>
                  <a:schemeClr val="hlink"/>
                </a:solidFill>
                <a:cs typeface="+mn-ea"/>
                <a:sym typeface="+mn-lt"/>
              </a:rPr>
              <a:t>Control Unit</a:t>
            </a:r>
            <a:r>
              <a:rPr lang="en-US" altLang="zh-CN" sz="2600">
                <a:cs typeface="+mn-ea"/>
                <a:sym typeface="+mn-lt"/>
              </a:rPr>
              <a:t> </a:t>
            </a:r>
            <a:r>
              <a:rPr lang="zh-CN" altLang="en-US" sz="2600">
                <a:solidFill>
                  <a:schemeClr val="hlink"/>
                </a:solidFill>
                <a:cs typeface="+mn-ea"/>
                <a:sym typeface="+mn-lt"/>
              </a:rPr>
              <a:t>控制器</a:t>
            </a:r>
            <a:r>
              <a:rPr lang="zh-CN" altLang="en-US" sz="2600">
                <a:cs typeface="+mn-ea"/>
                <a:sym typeface="+mn-lt"/>
              </a:rPr>
              <a:t> </a:t>
            </a:r>
            <a:r>
              <a:rPr lang="en-US" altLang="zh-CN" sz="2600">
                <a:cs typeface="+mn-ea"/>
                <a:sym typeface="+mn-lt"/>
              </a:rPr>
              <a:t>that acts as the stage manager to ensure that all the other components act in concert.</a:t>
            </a:r>
            <a:endParaRPr lang="zh-CN" altLang="en-US" sz="2600">
              <a:cs typeface="+mn-ea"/>
              <a:sym typeface="+mn-lt"/>
            </a:endParaRPr>
          </a:p>
        </p:txBody>
      </p:sp>
      <p:sp>
        <p:nvSpPr>
          <p:cNvPr id="28677" name="Rectangle 4">
            <a:extLst>
              <a:ext uri="{FF2B5EF4-FFF2-40B4-BE49-F238E27FC236}">
                <a16:creationId xmlns:a16="http://schemas.microsoft.com/office/drawing/2014/main" id="{B5117B16-B806-4FDB-BCD9-6D7E0F809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104775"/>
            <a:ext cx="14895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90600" indent="-5334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folHlink"/>
                </a:solidFill>
                <a:latin typeface="+mn-lt"/>
                <a:ea typeface="+mn-ea"/>
                <a:cs typeface="+mn-ea"/>
                <a:sym typeface="+mn-lt"/>
              </a:rPr>
              <a:t>p123</a:t>
            </a:r>
            <a:endParaRPr lang="zh-CN" altLang="en-US" b="1">
              <a:solidFill>
                <a:schemeClr val="folHlin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主题1computer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4a4j03s">
      <a:majorFont>
        <a:latin typeface="Times New Roman" panose="020F0302020204030204"/>
        <a:ea typeface="SimSun"/>
        <a:cs typeface=""/>
      </a:majorFont>
      <a:minorFont>
        <a:latin typeface="Times New Roman" panose="020F0502020204030204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computer blue" id="{0C02F5FC-0E4F-44CD-9A11-F64D4A7F6B02}" vid="{38DEF1BE-C24B-4F1B-8BB1-880D04EAE797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4216</TotalTime>
  <Pages>0</Pages>
  <Words>2043</Words>
  <Characters>0</Characters>
  <Application>Microsoft Office PowerPoint</Application>
  <DocSecurity>0</DocSecurity>
  <PresentationFormat>全屏显示(4:3)</PresentationFormat>
  <Lines>0</Lines>
  <Paragraphs>289</Paragraphs>
  <Slides>41</Slides>
  <Notes>28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7" baseType="lpstr">
      <vt:lpstr>Tahoma</vt:lpstr>
      <vt:lpstr>宋体</vt:lpstr>
      <vt:lpstr>Arial</vt:lpstr>
      <vt:lpstr>Comic Sans MS</vt:lpstr>
      <vt:lpstr>Wingdings</vt:lpstr>
      <vt:lpstr>Times New Roman</vt:lpstr>
      <vt:lpstr>Calibri Light</vt:lpstr>
      <vt:lpstr>Calibri</vt:lpstr>
      <vt:lpstr>华文行楷</vt:lpstr>
      <vt:lpstr>MS PGothic</vt:lpstr>
      <vt:lpstr>Times</vt:lpstr>
      <vt:lpstr>楷体_GB2312</vt:lpstr>
      <vt:lpstr>Malgun Gothic</vt:lpstr>
      <vt:lpstr>Verdana</vt:lpstr>
      <vt:lpstr>主题1computer blue</vt:lpstr>
      <vt:lpstr>位图图像</vt:lpstr>
      <vt:lpstr>Introduction to Computer Science Illuminated</vt:lpstr>
      <vt:lpstr>The Hardware Layer</vt:lpstr>
      <vt:lpstr>Chapter 5 Computing Components</vt:lpstr>
      <vt:lpstr>Computer Components</vt:lpstr>
      <vt:lpstr>PowerPoint 演示文稿</vt:lpstr>
      <vt:lpstr>Sizes in Perspective</vt:lpstr>
      <vt:lpstr>5.2 Stored-Program Concept 存储程序</vt:lpstr>
      <vt:lpstr>The von Neumann Machine</vt:lpstr>
      <vt:lpstr>5.2.1 von Neumann Architecture</vt:lpstr>
      <vt:lpstr>The von Neumann architecture</vt:lpstr>
      <vt:lpstr>The von Neumann architecture (cn)</vt:lpstr>
      <vt:lpstr>(1)Memory 内存/主存</vt:lpstr>
      <vt:lpstr>The Memory’s Addressability</vt:lpstr>
      <vt:lpstr>(2) Arithmetic/Logic Unit 算术逻辑部件（运算器）</vt:lpstr>
      <vt:lpstr>(3) Input/Output Units (I/O设备)</vt:lpstr>
      <vt:lpstr>(4) Control Unit 控制器</vt:lpstr>
      <vt:lpstr>How does data move between the different components of a computer?</vt:lpstr>
      <vt:lpstr>Motherboard 主板/母板 (1/2)</vt:lpstr>
      <vt:lpstr>Motherboard 主板/母板 (2/2)</vt:lpstr>
      <vt:lpstr>5.2.2 The Fetch-Execute Cycle</vt:lpstr>
      <vt:lpstr>The Fetch-Execute Cycle</vt:lpstr>
      <vt:lpstr>CPU 取-执行周期(cn)</vt:lpstr>
      <vt:lpstr>例1：非访问内存的指令执行周期</vt:lpstr>
      <vt:lpstr>例2：直接访问内存的指令执行周期</vt:lpstr>
      <vt:lpstr>5.2.3 ROM and RAM</vt:lpstr>
      <vt:lpstr>Flash Memory (1/2)</vt:lpstr>
      <vt:lpstr>Flash Memory (2/2)</vt:lpstr>
      <vt:lpstr>5.2.4 Secondary Storage Devices</vt:lpstr>
      <vt:lpstr>Magnetic Tape (p131)</vt:lpstr>
      <vt:lpstr>Magnetic Disks </vt:lpstr>
      <vt:lpstr>CDs and DVDs</vt:lpstr>
      <vt:lpstr>5.2.5 Touch Screen</vt:lpstr>
      <vt:lpstr>conclusion</vt:lpstr>
      <vt:lpstr>Synchronous processing</vt:lpstr>
      <vt:lpstr>Pipelining</vt:lpstr>
      <vt:lpstr>Shared Memory Parallel Processor</vt:lpstr>
      <vt:lpstr>Limitation of computers with von Neumann Architecture</vt:lpstr>
      <vt:lpstr>Chapter 5 Summary</vt:lpstr>
      <vt:lpstr>Who am I?</vt:lpstr>
      <vt:lpstr>Do you know?</vt:lpstr>
      <vt:lpstr>What’s the point today ?</vt:lpstr>
    </vt:vector>
  </TitlesOfParts>
  <Manager/>
  <Company>hd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The Information Layer</dc:title>
  <dc:subject>Computer Science Illuminated</dc:subject>
  <dc:creator>《计算机科学导论》课程组@华南师范大学</dc:creator>
  <cp:keywords/>
  <cp:lastModifiedBy>shen ys</cp:lastModifiedBy>
  <cp:revision>579</cp:revision>
  <cp:lastPrinted>1899-12-30T00:00:00Z</cp:lastPrinted>
  <dcterms:created xsi:type="dcterms:W3CDTF">2006-10-15T12:59:51Z</dcterms:created>
  <dcterms:modified xsi:type="dcterms:W3CDTF">2018-11-13T04:21:06Z</dcterms:modified>
  <cp:category>Lecture</cp:category>
</cp:coreProperties>
</file>