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57" r:id="rId13"/>
    <p:sldId id="271" r:id="rId14"/>
    <p:sldId id="279" r:id="rId15"/>
    <p:sldId id="281" r:id="rId16"/>
    <p:sldId id="283" r:id="rId17"/>
    <p:sldId id="282" r:id="rId18"/>
    <p:sldId id="260" r:id="rId19"/>
    <p:sldId id="274" r:id="rId20"/>
    <p:sldId id="272" r:id="rId21"/>
    <p:sldId id="276" r:id="rId22"/>
    <p:sldId id="280" r:id="rId23"/>
    <p:sldId id="278" r:id="rId24"/>
    <p:sldId id="277" r:id="rId25"/>
    <p:sldId id="275" r:id="rId26"/>
    <p:sldId id="289" r:id="rId27"/>
    <p:sldId id="286" r:id="rId28"/>
    <p:sldId id="290" r:id="rId29"/>
    <p:sldId id="291" r:id="rId30"/>
    <p:sldId id="292" r:id="rId31"/>
    <p:sldId id="287" r:id="rId32"/>
    <p:sldId id="288" r:id="rId33"/>
    <p:sldId id="273" r:id="rId34"/>
    <p:sldId id="285" r:id="rId35"/>
    <p:sldId id="284" r:id="rId36"/>
    <p:sldId id="293" r:id="rId37"/>
    <p:sldId id="258" r:id="rId3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EAF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44" d="100"/>
          <a:sy n="44" d="100"/>
        </p:scale>
        <p:origin x="-126" y="-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5BA426-B01F-4598-82AF-7A8E38C31327}" type="datetimeFigureOut">
              <a:rPr lang="zh-CN" altLang="en-US" smtClean="0"/>
              <a:pPr/>
              <a:t>2017/10/1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22B76F-989C-455C-B2E4-40D2AF6354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85145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363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412776"/>
            <a:ext cx="10515600" cy="4351338"/>
          </a:xfrm>
        </p:spPr>
        <p:txBody>
          <a:bodyPr vert="eaVert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5BA426-B01F-4598-82AF-7A8E38C31327}" type="datetimeFigureOut">
              <a:rPr lang="zh-CN" altLang="en-US" smtClean="0"/>
              <a:pPr/>
              <a:t>2017/10/1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22B76F-989C-455C-B2E4-40D2AF6354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10239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5BA426-B01F-4598-82AF-7A8E38C31327}" type="datetimeFigureOut">
              <a:rPr lang="zh-CN" altLang="en-US" smtClean="0"/>
              <a:pPr/>
              <a:t>2017/10/1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22B76F-989C-455C-B2E4-40D2AF6354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06350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34585" y="260351"/>
            <a:ext cx="10390716" cy="96361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814917" y="1484313"/>
            <a:ext cx="11125200" cy="4648200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单击图标添加表格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5BA426-B01F-4598-82AF-7A8E38C31327}" type="datetimeFigureOut">
              <a:rPr lang="zh-CN" altLang="en-US" smtClean="0"/>
              <a:pPr/>
              <a:t>2017/10/1</a:t>
            </a:fld>
            <a:endParaRPr lang="zh-CN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22B76F-989C-455C-B2E4-40D2AF6354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89646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564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40768"/>
            <a:ext cx="10515600" cy="4495354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矩形 3"/>
          <p:cNvSpPr/>
          <p:nvPr userDrawn="1"/>
        </p:nvSpPr>
        <p:spPr>
          <a:xfrm>
            <a:off x="10311788" y="1"/>
            <a:ext cx="1880212" cy="30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42717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4428" y="62068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5BA426-B01F-4598-82AF-7A8E38C31327}" type="datetimeFigureOut">
              <a:rPr lang="zh-CN" altLang="en-US" smtClean="0"/>
              <a:pPr/>
              <a:t>2017/10/1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22B76F-989C-455C-B2E4-40D2AF6354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64036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564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340768"/>
            <a:ext cx="5181600" cy="4567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340768"/>
            <a:ext cx="5181600" cy="4567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069391"/>
            <a:ext cx="2743200" cy="383252"/>
          </a:xfrm>
        </p:spPr>
        <p:txBody>
          <a:bodyPr/>
          <a:lstStyle>
            <a:lvl1pPr>
              <a:defRPr sz="1050"/>
            </a:lvl1pPr>
          </a:lstStyle>
          <a:p>
            <a:fld id="{0C5BA426-B01F-4598-82AF-7A8E38C31327}" type="datetimeFigureOut">
              <a:rPr lang="zh-CN" altLang="en-US" smtClean="0"/>
              <a:pPr/>
              <a:t>2017/10/1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069391"/>
            <a:ext cx="4114800" cy="383252"/>
          </a:xfrm>
        </p:spPr>
        <p:txBody>
          <a:bodyPr/>
          <a:lstStyle>
            <a:lvl1pPr>
              <a:defRPr sz="1050"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069391"/>
            <a:ext cx="2743200" cy="383252"/>
          </a:xfrm>
        </p:spPr>
        <p:txBody>
          <a:bodyPr/>
          <a:lstStyle>
            <a:lvl1pPr>
              <a:defRPr sz="1050"/>
            </a:lvl1pPr>
          </a:lstStyle>
          <a:p>
            <a:fld id="{8622B76F-989C-455C-B2E4-40D2AF6354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11277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903634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340768"/>
            <a:ext cx="5157787" cy="82391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164680"/>
            <a:ext cx="5157787" cy="36845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340768"/>
            <a:ext cx="5183188" cy="82391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164680"/>
            <a:ext cx="5183188" cy="36845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015956"/>
            <a:ext cx="2743200" cy="365125"/>
          </a:xfrm>
        </p:spPr>
        <p:txBody>
          <a:bodyPr/>
          <a:lstStyle>
            <a:lvl1pPr>
              <a:defRPr sz="1000"/>
            </a:lvl1pPr>
          </a:lstStyle>
          <a:p>
            <a:fld id="{0C5BA426-B01F-4598-82AF-7A8E38C31327}" type="datetimeFigureOut">
              <a:rPr lang="zh-CN" altLang="en-US" smtClean="0"/>
              <a:pPr/>
              <a:t>2017/10/1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015956"/>
            <a:ext cx="4114800" cy="365125"/>
          </a:xfrm>
        </p:spPr>
        <p:txBody>
          <a:bodyPr/>
          <a:lstStyle>
            <a:lvl1pPr>
              <a:defRPr sz="1000"/>
            </a:lvl1pPr>
          </a:lstStyle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015956"/>
            <a:ext cx="2743200" cy="365125"/>
          </a:xfrm>
        </p:spPr>
        <p:txBody>
          <a:bodyPr/>
          <a:lstStyle>
            <a:lvl1pPr>
              <a:defRPr sz="1000"/>
            </a:lvl1pPr>
          </a:lstStyle>
          <a:p>
            <a:fld id="{8622B76F-989C-455C-B2E4-40D2AF6354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59109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363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5BA426-B01F-4598-82AF-7A8E38C31327}" type="datetimeFigureOut">
              <a:rPr lang="zh-CN" altLang="en-US" smtClean="0"/>
              <a:pPr/>
              <a:t>2017/10/1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22B76F-989C-455C-B2E4-40D2AF6354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68316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5BA426-B01F-4598-82AF-7A8E38C31327}" type="datetimeFigureOut">
              <a:rPr lang="zh-CN" altLang="en-US" smtClean="0"/>
              <a:pPr/>
              <a:t>2017/10/1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22B76F-989C-455C-B2E4-40D2AF6354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17264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09552"/>
            <a:ext cx="3932237" cy="98720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1484785"/>
            <a:ext cx="6172200" cy="4376267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25424" y="1340767"/>
            <a:ext cx="3932237" cy="452028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5BA426-B01F-4598-82AF-7A8E38C31327}" type="datetimeFigureOut">
              <a:rPr lang="zh-CN" altLang="en-US" smtClean="0"/>
              <a:pPr/>
              <a:t>2017/10/1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22B76F-989C-455C-B2E4-40D2AF6354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97055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5BA426-B01F-4598-82AF-7A8E38C31327}" type="datetimeFigureOut">
              <a:rPr lang="zh-CN" altLang="en-US" smtClean="0"/>
              <a:pPr/>
              <a:t>2017/10/1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22B76F-989C-455C-B2E4-40D2AF6354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41200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BA426-B01F-4598-82AF-7A8E38C31327}" type="datetimeFigureOut">
              <a:rPr lang="zh-CN" altLang="en-US" smtClean="0"/>
              <a:pPr/>
              <a:t>2017/10/1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2B76F-989C-455C-B2E4-40D2AF6354D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9868230" y="-22225"/>
            <a:ext cx="23407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eaLnBrk="0" hangingPunct="0">
              <a:defRPr sz="3600" b="1">
                <a:solidFill>
                  <a:srgbClr val="FF33CC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rgbClr val="FF33CC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rgbClr val="FF33CC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rgbClr val="FF33CC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rgbClr val="FF33CC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33CC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33CC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33CC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33CC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20000"/>
              </a:lnSpc>
              <a:defRPr/>
            </a:pPr>
            <a:r>
              <a:rPr lang="en-US" altLang="zh-CN" sz="1000" b="0" smtClean="0">
                <a:solidFill>
                  <a:srgbClr val="C0C0C0"/>
                </a:solidFill>
              </a:rPr>
              <a:t>Computer Science Illuminated</a:t>
            </a:r>
          </a:p>
          <a:p>
            <a:pPr algn="r" eaLnBrk="1" hangingPunct="1">
              <a:lnSpc>
                <a:spcPct val="120000"/>
              </a:lnSpc>
              <a:defRPr/>
            </a:pPr>
            <a:r>
              <a:rPr lang="en-US" altLang="zh-CN" sz="1000" b="0" smtClean="0">
                <a:solidFill>
                  <a:srgbClr val="C0C0C0"/>
                </a:solidFill>
              </a:rPr>
              <a:t>《</a:t>
            </a:r>
            <a:r>
              <a:rPr lang="zh-CN" altLang="en-US" sz="1000" b="0" smtClean="0">
                <a:solidFill>
                  <a:srgbClr val="C0C0C0"/>
                </a:solidFill>
              </a:rPr>
              <a:t>计算机科学导论</a:t>
            </a:r>
            <a:r>
              <a:rPr lang="en-US" altLang="zh-CN" sz="1000" b="0" smtClean="0">
                <a:solidFill>
                  <a:srgbClr val="C0C0C0"/>
                </a:solidFill>
              </a:rPr>
              <a:t>》</a:t>
            </a:r>
            <a:r>
              <a:rPr lang="zh-CN" altLang="en-US" sz="1000" b="0" smtClean="0">
                <a:solidFill>
                  <a:srgbClr val="C0C0C0"/>
                </a:solidFill>
              </a:rPr>
              <a:t>课程组</a:t>
            </a:r>
          </a:p>
        </p:txBody>
      </p:sp>
    </p:spTree>
    <p:extLst>
      <p:ext uri="{BB962C8B-B14F-4D97-AF65-F5344CB8AC3E}">
        <p14:creationId xmlns:p14="http://schemas.microsoft.com/office/powerpoint/2010/main" xmlns="" val="623388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171450" indent="-171450" algn="l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/>
              <a:t>Shen </a:t>
            </a:r>
            <a:r>
              <a:rPr lang="en-US" altLang="zh-CN" dirty="0" err="1" smtClean="0"/>
              <a:t>yingshan</a:t>
            </a:r>
            <a:endParaRPr lang="zh-CN" alt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/>
              <a:t>Unit 2  Instructional system</a:t>
            </a:r>
          </a:p>
        </p:txBody>
      </p:sp>
    </p:spTree>
    <p:extLst>
      <p:ext uri="{BB962C8B-B14F-4D97-AF65-F5344CB8AC3E}">
        <p14:creationId xmlns:p14="http://schemas.microsoft.com/office/powerpoint/2010/main" xmlns="" val="2433939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b="1" dirty="0" smtClean="0"/>
              <a:t>From Different Perspectives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4475" y="1263651"/>
            <a:ext cx="10410021" cy="5423588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zh-CN" dirty="0" smtClean="0"/>
              <a:t>Theory :Learning , Teaching and media of theory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dirty="0" smtClean="0"/>
              <a:t>interaction (two way ,one way; direct or at or through computer)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dirty="0" smtClean="0"/>
              <a:t>Media: traditional media; web 1.0 media; web 2.0  media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dirty="0" smtClean="0"/>
              <a:t>Time : asynchronous or synchronous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dirty="0" smtClean="0"/>
              <a:t>Content: problem- project-design-case-/based learning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dirty="0" smtClean="0"/>
              <a:t>Method: Individual, group/collaborative and community learning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dirty="0" smtClean="0"/>
              <a:t>Environment : physical or virtual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dirty="0" smtClean="0"/>
              <a:t> Procedure: sequential or non-sequential (linear or non-linear)</a:t>
            </a:r>
          </a:p>
          <a:p>
            <a:pPr eaLnBrk="1" hangingPunct="1"/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xmlns="" val="86200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2800" b="1" dirty="0"/>
              <a:t>Categories of instructional system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mtClean="0"/>
              <a:t>Cooperative learning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mtClean="0"/>
              <a:t>Games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mtClean="0"/>
              <a:t>Simulations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mtClean="0"/>
              <a:t>Simulation games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mtClean="0"/>
              <a:t>Programmed instruction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mtClean="0"/>
              <a:t>Programmed tutoring</a:t>
            </a:r>
          </a:p>
        </p:txBody>
      </p:sp>
    </p:spTree>
    <p:extLst>
      <p:ext uri="{BB962C8B-B14F-4D97-AF65-F5344CB8AC3E}">
        <p14:creationId xmlns:p14="http://schemas.microsoft.com/office/powerpoint/2010/main" xmlns="" val="203658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问题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561860" y="1340767"/>
            <a:ext cx="11049918" cy="4586307"/>
          </a:xfrm>
        </p:spPr>
        <p:txBody>
          <a:bodyPr>
            <a:normAutofit/>
          </a:bodyPr>
          <a:lstStyle/>
          <a:p>
            <a:pPr marL="0" indent="0" eaLnBrk="0" hangingPunct="0">
              <a:lnSpc>
                <a:spcPct val="150000"/>
              </a:lnSpc>
              <a:spcBef>
                <a:spcPct val="0"/>
              </a:spcBef>
              <a:buFontTx/>
              <a:buChar char="•"/>
            </a:pPr>
            <a:r>
              <a:rPr lang="en-US" altLang="zh-CN" dirty="0">
                <a:solidFill>
                  <a:srgbClr val="555555"/>
                </a:solidFill>
                <a:latin typeface="+mn-ea"/>
              </a:rPr>
              <a:t>Cooperative Learning</a:t>
            </a:r>
            <a:r>
              <a:rPr lang="zh-CN" altLang="en-US" dirty="0">
                <a:solidFill>
                  <a:srgbClr val="555555"/>
                </a:solidFill>
                <a:latin typeface="+mn-ea"/>
              </a:rPr>
              <a:t>、</a:t>
            </a:r>
            <a:r>
              <a:rPr lang="en-US" altLang="zh-CN" dirty="0">
                <a:solidFill>
                  <a:srgbClr val="555555"/>
                </a:solidFill>
                <a:latin typeface="+mn-ea"/>
              </a:rPr>
              <a:t>Competitive Learning</a:t>
            </a:r>
            <a:r>
              <a:rPr lang="zh-CN" altLang="en-US" dirty="0">
                <a:solidFill>
                  <a:srgbClr val="555555"/>
                </a:solidFill>
                <a:latin typeface="+mn-ea"/>
              </a:rPr>
              <a:t>和</a:t>
            </a:r>
            <a:r>
              <a:rPr lang="en-US" altLang="zh-CN" dirty="0">
                <a:solidFill>
                  <a:srgbClr val="555555"/>
                </a:solidFill>
                <a:latin typeface="+mn-ea"/>
              </a:rPr>
              <a:t>collaborative learning</a:t>
            </a:r>
            <a:r>
              <a:rPr lang="zh-CN" altLang="en-US" dirty="0">
                <a:solidFill>
                  <a:srgbClr val="555555"/>
                </a:solidFill>
                <a:latin typeface="+mn-ea"/>
              </a:rPr>
              <a:t>区别</a:t>
            </a:r>
            <a:endParaRPr lang="en-US" altLang="zh-CN" dirty="0">
              <a:solidFill>
                <a:srgbClr val="555555"/>
              </a:solidFill>
              <a:latin typeface="+mn-ea"/>
            </a:endParaRPr>
          </a:p>
          <a:p>
            <a:pPr marL="0" indent="0" eaLnBrk="0" hangingPunct="0">
              <a:lnSpc>
                <a:spcPct val="150000"/>
              </a:lnSpc>
              <a:spcBef>
                <a:spcPct val="0"/>
              </a:spcBef>
              <a:buFontTx/>
              <a:buChar char="•"/>
            </a:pPr>
            <a:r>
              <a:rPr lang="zh-CN" altLang="zh-CN" dirty="0" smtClean="0">
                <a:solidFill>
                  <a:srgbClr val="555555"/>
                </a:solidFill>
                <a:latin typeface="+mn-ea"/>
              </a:rPr>
              <a:t>计算机辅助</a:t>
            </a:r>
            <a:r>
              <a:rPr lang="zh-CN" altLang="zh-CN" dirty="0">
                <a:solidFill>
                  <a:srgbClr val="555555"/>
                </a:solidFill>
                <a:latin typeface="+mn-ea"/>
              </a:rPr>
              <a:t>协作学习</a:t>
            </a:r>
            <a:r>
              <a:rPr lang="zh-CN" altLang="en-US" dirty="0">
                <a:solidFill>
                  <a:srgbClr val="555555"/>
                </a:solidFill>
                <a:latin typeface="+mn-ea"/>
              </a:rPr>
              <a:t>（</a:t>
            </a:r>
            <a:r>
              <a:rPr lang="en-US" altLang="zh-CN" dirty="0">
                <a:solidFill>
                  <a:srgbClr val="555555"/>
                </a:solidFill>
                <a:latin typeface="+mn-ea"/>
              </a:rPr>
              <a:t>&amp; CSCL</a:t>
            </a:r>
            <a:r>
              <a:rPr lang="zh-CN" altLang="en-US" dirty="0">
                <a:solidFill>
                  <a:srgbClr val="555555"/>
                </a:solidFill>
                <a:latin typeface="+mn-ea"/>
              </a:rPr>
              <a:t>）</a:t>
            </a:r>
            <a:r>
              <a:rPr lang="zh-CN" altLang="zh-CN" dirty="0">
                <a:solidFill>
                  <a:srgbClr val="555555"/>
                </a:solidFill>
                <a:latin typeface="+mn-ea"/>
              </a:rPr>
              <a:t>和在线协作学习概念区别</a:t>
            </a:r>
            <a:r>
              <a:rPr lang="zh-CN" altLang="en-US" dirty="0">
                <a:solidFill>
                  <a:srgbClr val="555555"/>
                </a:solidFill>
                <a:latin typeface="+mn-ea"/>
              </a:rPr>
              <a:t>，是否有</a:t>
            </a:r>
            <a:r>
              <a:rPr lang="zh-CN" altLang="zh-CN" dirty="0">
                <a:solidFill>
                  <a:srgbClr val="555555"/>
                </a:solidFill>
                <a:latin typeface="+mn-ea"/>
              </a:rPr>
              <a:t>包含关系</a:t>
            </a:r>
            <a:r>
              <a:rPr lang="zh-CN" altLang="en-US" dirty="0">
                <a:solidFill>
                  <a:srgbClr val="555555"/>
                </a:solidFill>
                <a:latin typeface="+mn-ea"/>
              </a:rPr>
              <a:t>？</a:t>
            </a:r>
            <a:endParaRPr lang="zh-CN" altLang="zh-CN" dirty="0">
              <a:solidFill>
                <a:srgbClr val="555555"/>
              </a:solidFill>
              <a:latin typeface="+mn-ea"/>
            </a:endParaRPr>
          </a:p>
          <a:p>
            <a:pPr marL="0" indent="0" eaLnBrk="0" hangingPunct="0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zh-CN" altLang="en-US" dirty="0" smtClean="0">
                <a:solidFill>
                  <a:srgbClr val="555555"/>
                </a:solidFill>
                <a:latin typeface="+mn-ea"/>
              </a:rPr>
              <a:t>模拟</a:t>
            </a:r>
            <a:r>
              <a:rPr lang="zh-CN" altLang="en-US" dirty="0">
                <a:solidFill>
                  <a:srgbClr val="555555"/>
                </a:solidFill>
                <a:latin typeface="+mn-ea"/>
              </a:rPr>
              <a:t>和游戏、</a:t>
            </a:r>
            <a:r>
              <a:rPr lang="zh-CN" altLang="zh-CN" dirty="0">
                <a:solidFill>
                  <a:srgbClr val="555555"/>
                </a:solidFill>
                <a:latin typeface="+mn-ea"/>
              </a:rPr>
              <a:t>模拟游戏和模拟教学的</a:t>
            </a:r>
            <a:r>
              <a:rPr lang="zh-CN" altLang="zh-CN" dirty="0" smtClean="0">
                <a:solidFill>
                  <a:srgbClr val="555555"/>
                </a:solidFill>
                <a:latin typeface="+mn-ea"/>
              </a:rPr>
              <a:t>区别</a:t>
            </a:r>
            <a:endParaRPr lang="en-US" altLang="zh-CN" dirty="0" smtClean="0">
              <a:solidFill>
                <a:srgbClr val="555555"/>
              </a:solidFill>
              <a:latin typeface="+mn-ea"/>
            </a:endParaRPr>
          </a:p>
          <a:p>
            <a:pPr marL="0" indent="0" eaLnBrk="0" hangingPunct="0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zh-CN" altLang="en-US" dirty="0" smtClean="0">
                <a:solidFill>
                  <a:srgbClr val="555555"/>
                </a:solidFill>
                <a:latin typeface="+mn-ea"/>
              </a:rPr>
              <a:t>程序式教学</a:t>
            </a:r>
            <a:endParaRPr lang="en-US" altLang="zh-CN" dirty="0">
              <a:solidFill>
                <a:srgbClr val="555555"/>
              </a:solidFill>
              <a:latin typeface="+mn-ea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zh-CN" altLang="zh-CN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  <a:p>
            <a:endParaRPr lang="zh-CN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6490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7484" y="497328"/>
            <a:ext cx="11777032" cy="975643"/>
          </a:xfrm>
        </p:spPr>
        <p:txBody>
          <a:bodyPr/>
          <a:lstStyle/>
          <a:p>
            <a:pPr lvl="0" eaLnBrk="0" hangingPunct="0">
              <a:lnSpc>
                <a:spcPct val="100000"/>
              </a:lnSpc>
              <a:buFontTx/>
              <a:buChar char="•"/>
            </a:pPr>
            <a:r>
              <a:rPr lang="en-US" altLang="zh-CN" sz="3200" dirty="0" smtClean="0"/>
              <a:t>Q1:</a:t>
            </a:r>
            <a:r>
              <a:rPr lang="en-US" altLang="zh-CN" sz="3200" b="1" dirty="0"/>
              <a:t>Cooperative Learning</a:t>
            </a:r>
            <a:r>
              <a:rPr lang="zh-CN" altLang="en-US" sz="3200" b="1" dirty="0" smtClean="0"/>
              <a:t>、</a:t>
            </a:r>
            <a:r>
              <a:rPr lang="en-US" altLang="zh-CN" sz="3200" b="1" dirty="0"/>
              <a:t>collaborative </a:t>
            </a:r>
            <a:r>
              <a:rPr lang="en-US" altLang="zh-CN" sz="3200" b="1" dirty="0" smtClean="0"/>
              <a:t>learning</a:t>
            </a:r>
            <a:r>
              <a:rPr lang="zh-CN" altLang="en-US" sz="3200" b="1" dirty="0" smtClean="0"/>
              <a:t>、</a:t>
            </a:r>
            <a:r>
              <a:rPr lang="en-US" altLang="zh-CN" sz="3200" b="1" dirty="0" smtClean="0"/>
              <a:t>OCL</a:t>
            </a:r>
            <a:r>
              <a:rPr lang="zh-CN" altLang="en-US" sz="3200" b="1" dirty="0" smtClean="0"/>
              <a:t>、</a:t>
            </a:r>
            <a:r>
              <a:rPr lang="en-US" altLang="zh-CN" sz="3200" b="1" dirty="0" smtClean="0"/>
              <a:t>CSCL &amp; </a:t>
            </a:r>
            <a:r>
              <a:rPr lang="en-US" altLang="zh-CN" sz="3600" b="1" dirty="0" smtClean="0"/>
              <a:t>Competitive </a:t>
            </a:r>
            <a:r>
              <a:rPr lang="en-US" altLang="zh-CN" sz="3600" b="1" dirty="0"/>
              <a:t>Learning</a:t>
            </a:r>
            <a:r>
              <a:rPr lang="zh-CN" altLang="en-US" sz="3600" b="1" dirty="0"/>
              <a:t> </a:t>
            </a:r>
            <a:r>
              <a:rPr lang="en-US" altLang="zh-CN" sz="3600" dirty="0"/>
              <a:t/>
            </a:r>
            <a:br>
              <a:rPr lang="en-US" altLang="zh-CN" sz="3600" dirty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Cooperative learning</a:t>
            </a:r>
          </a:p>
          <a:p>
            <a:pPr lvl="1"/>
            <a:r>
              <a:rPr lang="zh-CN" altLang="en-US" dirty="0"/>
              <a:t>合作学习是</a:t>
            </a:r>
            <a:r>
              <a:rPr lang="en-US" altLang="zh-CN" dirty="0"/>
              <a:t>20</a:t>
            </a:r>
            <a:r>
              <a:rPr lang="zh-CN" altLang="en-US" dirty="0"/>
              <a:t>世纪</a:t>
            </a:r>
            <a:r>
              <a:rPr lang="en-US" altLang="zh-CN" dirty="0"/>
              <a:t>70</a:t>
            </a:r>
            <a:r>
              <a:rPr lang="zh-CN" altLang="en-US" dirty="0"/>
              <a:t>年代兴起于美国的教学策略。它是针对学习的组织形式而言</a:t>
            </a:r>
            <a:r>
              <a:rPr lang="zh-CN" altLang="en-US" dirty="0" smtClean="0"/>
              <a:t>的</a:t>
            </a:r>
            <a:r>
              <a:rPr lang="en-US" altLang="zh-CN" dirty="0" smtClean="0"/>
              <a:t>,</a:t>
            </a:r>
            <a:r>
              <a:rPr lang="zh-CN" altLang="en-US" dirty="0" smtClean="0"/>
              <a:t>指</a:t>
            </a:r>
            <a:r>
              <a:rPr lang="zh-CN" altLang="en-US" dirty="0"/>
              <a:t>学生按不同的能力、兴趣编成团队或小组</a:t>
            </a:r>
            <a:r>
              <a:rPr lang="en-US" altLang="zh-CN" dirty="0"/>
              <a:t>,</a:t>
            </a:r>
            <a:r>
              <a:rPr lang="zh-CN" altLang="en-US" dirty="0"/>
              <a:t>共同完成学习任务的互助性学习。合作学习对提高教学质量和改善学生心理有着重要的作用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lvl="1"/>
            <a:r>
              <a:rPr lang="zh-CN" altLang="en-US" b="1" dirty="0" smtClean="0"/>
              <a:t>合作</a:t>
            </a:r>
            <a:r>
              <a:rPr lang="zh-CN" altLang="en-US" b="1" dirty="0"/>
              <a:t>学习涉及多种教学</a:t>
            </a:r>
            <a:r>
              <a:rPr lang="zh-CN" altLang="en-US" b="1" dirty="0" smtClean="0"/>
              <a:t>方法：学生们</a:t>
            </a:r>
            <a:r>
              <a:rPr lang="zh-CN" altLang="en-US" b="1" dirty="0"/>
              <a:t>在小组讨论和争论、相互对当前知识的掌握情况进行评价、互相填补理解上的缺陷。</a:t>
            </a:r>
            <a:endParaRPr lang="en-US" altLang="zh-CN" dirty="0" smtClean="0"/>
          </a:p>
          <a:p>
            <a:pPr lvl="1"/>
            <a:endParaRPr lang="zh-CN" altLang="en-US" dirty="0"/>
          </a:p>
          <a:p>
            <a:pPr lvl="1"/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08452" y="4388318"/>
            <a:ext cx="4478357" cy="246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4117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 smtClean="0"/>
              <a:t>Collaborative </a:t>
            </a:r>
            <a:r>
              <a:rPr lang="en-US" altLang="zh-CN" sz="3600" b="1" dirty="0"/>
              <a:t>learning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800" dirty="0"/>
              <a:t>处于</a:t>
            </a:r>
            <a:r>
              <a:rPr lang="zh-CN" altLang="en-US" sz="2800" dirty="0" smtClean="0"/>
              <a:t>互动学习环境</a:t>
            </a:r>
            <a:r>
              <a:rPr lang="zh-CN" altLang="en-US" sz="2800" dirty="0"/>
              <a:t>中的人或集体，其中一方一旦达到目标，同时也会助长他方达到目标，这种相互依存的助长关系，一般被称为“协作（</a:t>
            </a:r>
            <a:r>
              <a:rPr lang="en-US" altLang="zh-CN" sz="2800" dirty="0"/>
              <a:t>cooperation</a:t>
            </a:r>
            <a:r>
              <a:rPr lang="zh-CN" altLang="en-US" sz="2800" dirty="0"/>
              <a:t>）。在学习中采用这一理念构建学习活动的形式，就是协作学习</a:t>
            </a:r>
            <a:r>
              <a:rPr lang="zh-CN" altLang="en-US" sz="2800" dirty="0" smtClean="0"/>
              <a:t>。</a:t>
            </a:r>
            <a:endParaRPr lang="en-US" altLang="zh-CN" sz="2800" dirty="0"/>
          </a:p>
          <a:p>
            <a:r>
              <a:rPr lang="zh-CN" altLang="en-US" sz="2800" dirty="0" smtClean="0"/>
              <a:t>协作</a:t>
            </a:r>
            <a:r>
              <a:rPr lang="zh-CN" altLang="en-US" sz="2800" dirty="0"/>
              <a:t>学习意味着知识不是直接传递给学生的，而是在理解概念和应用技能的过程中，通过学生之间主动的对话、</a:t>
            </a:r>
            <a:r>
              <a:rPr lang="zh-CN" altLang="en-US" sz="2800" dirty="0" smtClean="0"/>
              <a:t>交流、互动而</a:t>
            </a:r>
            <a:r>
              <a:rPr lang="zh-CN" altLang="en-US" sz="2800" dirty="0"/>
              <a:t>形成的</a:t>
            </a:r>
            <a:r>
              <a:rPr lang="zh-CN" altLang="en-US" sz="2800" dirty="0" smtClean="0"/>
              <a:t>。</a:t>
            </a:r>
            <a:endParaRPr lang="en-US" altLang="zh-CN" sz="2800" dirty="0" smtClean="0"/>
          </a:p>
          <a:p>
            <a:r>
              <a:rPr lang="zh-CN" altLang="en-US" sz="2800" dirty="0" smtClean="0"/>
              <a:t>协作</a:t>
            </a:r>
            <a:r>
              <a:rPr lang="zh-CN" altLang="en-US" sz="2800" dirty="0"/>
              <a:t>学习是达成小组成员间的意义共享，作为学习基础的知识是由社会建构的。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93646" y="4779390"/>
            <a:ext cx="5813063" cy="207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294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Online CL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40767"/>
            <a:ext cx="10515600" cy="514816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altLang="zh-CN" dirty="0"/>
              <a:t>Harasim2012 </a:t>
            </a:r>
            <a:r>
              <a:rPr lang="zh-CN" altLang="en-US" dirty="0" smtClean="0"/>
              <a:t>“</a:t>
            </a:r>
            <a:r>
              <a:rPr lang="zh-CN" altLang="en-US" dirty="0"/>
              <a:t>在线协作学习原理”</a:t>
            </a:r>
            <a:r>
              <a:rPr lang="en-US" altLang="zh-CN" dirty="0"/>
              <a:t>(</a:t>
            </a:r>
            <a:r>
              <a:rPr lang="en-US" altLang="zh-CN" dirty="0" smtClean="0"/>
              <a:t>OCL)</a:t>
            </a:r>
            <a:r>
              <a:rPr lang="zh-CN" altLang="en-US" dirty="0" smtClean="0"/>
              <a:t>中对</a:t>
            </a:r>
            <a:r>
              <a:rPr lang="en-US" altLang="zh-CN" dirty="0"/>
              <a:t>OCL</a:t>
            </a:r>
            <a:r>
              <a:rPr lang="zh-CN" altLang="en-US" dirty="0"/>
              <a:t>的描述为</a:t>
            </a:r>
            <a:r>
              <a:rPr lang="zh-CN" altLang="en-US" dirty="0" smtClean="0"/>
              <a:t>：</a:t>
            </a:r>
            <a:r>
              <a:rPr lang="zh-CN" altLang="en-US" dirty="0"/>
              <a:t/>
            </a:r>
            <a:br>
              <a:rPr lang="zh-CN" altLang="en-US" dirty="0"/>
            </a:br>
            <a:r>
              <a:rPr lang="en-US" altLang="zh-CN" dirty="0"/>
              <a:t>OCL</a:t>
            </a:r>
            <a:r>
              <a:rPr lang="zh-CN" altLang="en-US" dirty="0"/>
              <a:t>理论提供了一个学习模式</a:t>
            </a:r>
            <a:r>
              <a:rPr lang="en-US" altLang="zh-CN" dirty="0"/>
              <a:t>,</a:t>
            </a:r>
            <a:r>
              <a:rPr lang="zh-CN" altLang="en-US" dirty="0"/>
              <a:t>它鼓励和支持学生一起创建知识：去发明和探索创新的方式。寻求解决问题所需的概念性知识而不是背诵他们认为是正确的答案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lvl="1">
              <a:lnSpc>
                <a:spcPct val="110000"/>
              </a:lnSpc>
            </a:pPr>
            <a:r>
              <a:rPr lang="zh-CN" altLang="en-US" dirty="0"/>
              <a:t>学习被定义为概念的改变，也是创建知识的关键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lvl="1">
              <a:lnSpc>
                <a:spcPct val="110000"/>
              </a:lnSpc>
            </a:pPr>
            <a:r>
              <a:rPr lang="zh-CN" altLang="en-US" dirty="0" smtClean="0"/>
              <a:t>学习活动</a:t>
            </a:r>
            <a:r>
              <a:rPr lang="zh-CN" altLang="en-US" dirty="0"/>
              <a:t>需要说明，并由学科规范以及</a:t>
            </a:r>
            <a:r>
              <a:rPr lang="zh-CN" altLang="en-US" dirty="0">
                <a:solidFill>
                  <a:srgbClr val="FF0000"/>
                </a:solidFill>
              </a:rPr>
              <a:t>强调概念学习</a:t>
            </a:r>
            <a:r>
              <a:rPr lang="zh-CN" altLang="en-US" dirty="0"/>
              <a:t>和构建知识的</a:t>
            </a:r>
            <a:r>
              <a:rPr lang="zh-CN" altLang="en-US" dirty="0">
                <a:solidFill>
                  <a:srgbClr val="FF0000"/>
                </a:solidFill>
              </a:rPr>
              <a:t>对话</a:t>
            </a:r>
            <a:r>
              <a:rPr lang="zh-CN" altLang="en-US" dirty="0"/>
              <a:t>过程进行指导</a:t>
            </a:r>
            <a:r>
              <a:rPr lang="zh-CN" altLang="en-US" dirty="0" smtClean="0"/>
              <a:t>。</a:t>
            </a:r>
            <a:endParaRPr lang="en-US" altLang="zh-CN" dirty="0"/>
          </a:p>
          <a:p>
            <a:pPr lvl="1">
              <a:lnSpc>
                <a:spcPct val="110000"/>
              </a:lnSpc>
            </a:pPr>
            <a:r>
              <a:rPr lang="zh-CN" altLang="en-US" dirty="0" smtClean="0"/>
              <a:t>鼓励</a:t>
            </a:r>
            <a:r>
              <a:rPr lang="zh-CN" altLang="en-US" dirty="0"/>
              <a:t>学习者积极参与</a:t>
            </a:r>
            <a:r>
              <a:rPr lang="en-US" altLang="zh-CN" dirty="0" smtClean="0"/>
              <a:t>,</a:t>
            </a:r>
            <a:r>
              <a:rPr lang="zh-CN" altLang="en-US" dirty="0" smtClean="0"/>
              <a:t>认为</a:t>
            </a:r>
            <a:r>
              <a:rPr lang="zh-CN" altLang="en-US" dirty="0"/>
              <a:t>学习或</a:t>
            </a:r>
            <a:r>
              <a:rPr lang="zh-CN" altLang="en-US" dirty="0" smtClean="0"/>
              <a:t>知识并不是只有建构</a:t>
            </a:r>
            <a:r>
              <a:rPr lang="zh-CN" altLang="en-US" dirty="0"/>
              <a:t>就</a:t>
            </a:r>
            <a:r>
              <a:rPr lang="zh-CN" altLang="en-US" dirty="0" smtClean="0"/>
              <a:t>足够了</a:t>
            </a:r>
            <a:endParaRPr lang="en-US" altLang="zh-CN" dirty="0"/>
          </a:p>
          <a:p>
            <a:pPr lvl="1">
              <a:lnSpc>
                <a:spcPct val="110000"/>
              </a:lnSpc>
            </a:pPr>
            <a:r>
              <a:rPr lang="zh-CN" altLang="en-US" dirty="0" smtClean="0"/>
              <a:t>教师</a:t>
            </a:r>
            <a:r>
              <a:rPr lang="zh-CN" altLang="en-US" dirty="0"/>
              <a:t>承担了关键的角色，他不仅仅是学习者的伙伴，也是知识社区和学科前沿知识的桥梁</a:t>
            </a:r>
            <a:r>
              <a:rPr lang="zh-CN" altLang="en-US" dirty="0" smtClean="0"/>
              <a:t>。</a:t>
            </a:r>
            <a:r>
              <a:rPr lang="zh-CN" altLang="en-US" dirty="0"/>
              <a:t/>
            </a:r>
            <a:br>
              <a:rPr lang="zh-CN" altLang="en-US" dirty="0"/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790170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在线协作学习的目标不是替代教师，而主要是应用技术提高和改善教师和学习者之间的</a:t>
            </a:r>
            <a:r>
              <a:rPr lang="zh-CN" altLang="en-US" dirty="0" smtClean="0"/>
              <a:t>交流，将</a:t>
            </a:r>
            <a:r>
              <a:rPr lang="zh-CN" altLang="en-US" dirty="0"/>
              <a:t>这个特殊的方法通过社交对话促进的知识建构</a:t>
            </a:r>
            <a:r>
              <a:rPr lang="zh-CN" altLang="en-US" dirty="0" smtClean="0"/>
              <a:t>。</a:t>
            </a:r>
            <a:endParaRPr lang="en-US" altLang="zh-CN" dirty="0"/>
          </a:p>
          <a:p>
            <a:r>
              <a:rPr lang="zh-CN" altLang="en-US" dirty="0" smtClean="0"/>
              <a:t>社会对话是</a:t>
            </a:r>
            <a:r>
              <a:rPr lang="zh-CN" altLang="en-US" dirty="0"/>
              <a:t>通过“脚手架”的方式来管理的：</a:t>
            </a:r>
            <a:br>
              <a:rPr lang="zh-CN" altLang="en-US" dirty="0"/>
            </a:br>
            <a:r>
              <a:rPr lang="en-US" altLang="zh-CN" dirty="0"/>
              <a:t>--</a:t>
            </a:r>
            <a:r>
              <a:rPr lang="zh-CN" altLang="en-US" dirty="0"/>
              <a:t>教师</a:t>
            </a:r>
            <a:r>
              <a:rPr lang="zh-CN" altLang="en-US" dirty="0" smtClean="0"/>
              <a:t>指导协助</a:t>
            </a:r>
            <a:r>
              <a:rPr lang="zh-CN" altLang="en-US" dirty="0"/>
              <a:t>完成知识的建构</a:t>
            </a:r>
            <a:br>
              <a:rPr lang="zh-CN" altLang="en-US" dirty="0"/>
            </a:br>
            <a:r>
              <a:rPr lang="en-US" altLang="zh-CN" dirty="0"/>
              <a:t>--</a:t>
            </a:r>
            <a:r>
              <a:rPr lang="zh-CN" altLang="en-US" dirty="0"/>
              <a:t>反映学科的规范和价值</a:t>
            </a:r>
            <a:br>
              <a:rPr lang="zh-CN" altLang="en-US" dirty="0"/>
            </a:br>
            <a:r>
              <a:rPr lang="en-US" altLang="zh-CN" dirty="0"/>
              <a:t>--</a:t>
            </a:r>
            <a:r>
              <a:rPr lang="zh-CN" altLang="en-US" dirty="0"/>
              <a:t>考虑并尊重学科内的先验知识。</a:t>
            </a:r>
            <a:br>
              <a:rPr lang="zh-CN" altLang="en-US" dirty="0"/>
            </a:b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29500" y="3588445"/>
            <a:ext cx="476250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9695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2018" y="1263066"/>
            <a:ext cx="7080633" cy="5487491"/>
          </a:xfrm>
        </p:spPr>
      </p:pic>
    </p:spTree>
    <p:extLst>
      <p:ext uri="{BB962C8B-B14F-4D97-AF65-F5344CB8AC3E}">
        <p14:creationId xmlns:p14="http://schemas.microsoft.com/office/powerpoint/2010/main" xmlns="" val="25565965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CSCL</a:t>
            </a:r>
            <a:r>
              <a:rPr lang="zh-CN" altLang="en-US" sz="3600" dirty="0" smtClean="0"/>
              <a:t>：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800" dirty="0" smtClean="0"/>
              <a:t>计算机</a:t>
            </a:r>
            <a:r>
              <a:rPr lang="zh-CN" altLang="en-US" sz="2800" dirty="0"/>
              <a:t>支持协作学习（</a:t>
            </a:r>
            <a:r>
              <a:rPr lang="en-US" altLang="zh-CN" sz="2800" dirty="0"/>
              <a:t>Computer-Supported Collaborative Learning</a:t>
            </a:r>
            <a:r>
              <a:rPr lang="zh-CN" altLang="en-US" sz="2800" dirty="0"/>
              <a:t>，简称</a:t>
            </a:r>
            <a:r>
              <a:rPr lang="en-US" altLang="zh-CN" sz="2800" dirty="0"/>
              <a:t>CSCL</a:t>
            </a:r>
            <a:r>
              <a:rPr lang="zh-CN" altLang="en-US" sz="2800" dirty="0" smtClean="0"/>
              <a:t>），是</a:t>
            </a:r>
            <a:r>
              <a:rPr lang="zh-CN" altLang="en-US" sz="2800" dirty="0"/>
              <a:t>指</a:t>
            </a:r>
            <a:r>
              <a:rPr lang="zh-CN" altLang="en-US" sz="2800" b="1" dirty="0">
                <a:solidFill>
                  <a:schemeClr val="accent1"/>
                </a:solidFill>
              </a:rPr>
              <a:t>利用计算机技术</a:t>
            </a:r>
            <a:r>
              <a:rPr lang="en-US" altLang="zh-CN" sz="2800" b="1" dirty="0">
                <a:solidFill>
                  <a:schemeClr val="accent1"/>
                </a:solidFill>
              </a:rPr>
              <a:t>(</a:t>
            </a:r>
            <a:r>
              <a:rPr lang="zh-CN" altLang="en-US" sz="2800" b="1" dirty="0">
                <a:solidFill>
                  <a:schemeClr val="accent1"/>
                </a:solidFill>
              </a:rPr>
              <a:t>尤其</a:t>
            </a:r>
            <a:r>
              <a:rPr lang="zh-CN" altLang="en-US" sz="2800" b="1" dirty="0" smtClean="0">
                <a:solidFill>
                  <a:schemeClr val="accent1"/>
                </a:solidFill>
              </a:rPr>
              <a:t>是现代多媒体</a:t>
            </a:r>
            <a:r>
              <a:rPr lang="zh-CN" altLang="en-US" sz="2800" b="1" dirty="0">
                <a:solidFill>
                  <a:schemeClr val="accent1"/>
                </a:solidFill>
              </a:rPr>
              <a:t>和网络技术</a:t>
            </a:r>
            <a:r>
              <a:rPr lang="en-US" altLang="zh-CN" sz="2800" b="1" dirty="0">
                <a:solidFill>
                  <a:schemeClr val="accent1"/>
                </a:solidFill>
              </a:rPr>
              <a:t>)</a:t>
            </a:r>
            <a:r>
              <a:rPr lang="zh-CN" altLang="en-US" sz="2800" b="1" dirty="0">
                <a:solidFill>
                  <a:schemeClr val="accent1"/>
                </a:solidFill>
              </a:rPr>
              <a:t>来辅助和支持协作学习</a:t>
            </a:r>
            <a:r>
              <a:rPr lang="zh-CN" altLang="en-US" sz="2800" dirty="0"/>
              <a:t>。</a:t>
            </a:r>
          </a:p>
          <a:p>
            <a:r>
              <a:rPr lang="en-US" altLang="zh-CN" sz="2800" dirty="0" smtClean="0"/>
              <a:t>CSCL</a:t>
            </a:r>
            <a:r>
              <a:rPr lang="zh-CN" altLang="en-US" sz="2800" dirty="0"/>
              <a:t>是建立在建构主义和社会文化理论基础上，认为学习是一个社会人际的和意义建构的过程，这一过程主要是发生在人们之间以及共同体内的互动之中。强调的是学生之间的协作，</a:t>
            </a:r>
            <a:r>
              <a:rPr lang="zh-CN" altLang="en-US" sz="2800" dirty="0" smtClean="0"/>
              <a:t>教师也要参与 其中。</a:t>
            </a:r>
            <a:r>
              <a:rPr lang="zh-CN" altLang="en-US" sz="2800" dirty="0"/>
              <a:t>而不是“几乎不用教师参与”。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1672" y="4201138"/>
            <a:ext cx="4257790" cy="2656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52176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4561" y="337851"/>
            <a:ext cx="7772400" cy="838200"/>
          </a:xfrm>
        </p:spPr>
        <p:txBody>
          <a:bodyPr/>
          <a:lstStyle/>
          <a:p>
            <a:r>
              <a:rPr lang="zh-CN" altLang="en-US" dirty="0"/>
              <a:t>教师角色的变化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769" y="1442000"/>
            <a:ext cx="6202496" cy="506775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zh-CN" sz="2800" dirty="0"/>
              <a:t> </a:t>
            </a:r>
            <a:r>
              <a:rPr lang="zh-CN" altLang="en-US" sz="2800" dirty="0"/>
              <a:t>教师成为学生中的一员，其角色转变成</a:t>
            </a:r>
            <a:r>
              <a:rPr lang="zh-CN" altLang="en-US" sz="2800" b="1" dirty="0">
                <a:solidFill>
                  <a:schemeClr val="accent1"/>
                </a:solidFill>
              </a:rPr>
              <a:t>指导者、咨询者、设计者、调解者</a:t>
            </a:r>
            <a:r>
              <a:rPr lang="zh-CN" altLang="en-US" sz="2800" dirty="0"/>
              <a:t>。</a:t>
            </a:r>
          </a:p>
          <a:p>
            <a:pPr>
              <a:lnSpc>
                <a:spcPct val="100000"/>
              </a:lnSpc>
            </a:pPr>
            <a:r>
              <a:rPr lang="zh-CN" altLang="en-US" sz="2800" dirty="0"/>
              <a:t> 教师要掌握的不仅仅是教学内容的逻辑序列和目标的合理安排，更多的是学生的协作情况、学习进程的规划设计。</a:t>
            </a:r>
          </a:p>
          <a:p>
            <a:pPr>
              <a:lnSpc>
                <a:spcPct val="100000"/>
              </a:lnSpc>
            </a:pPr>
            <a:r>
              <a:rPr lang="zh-CN" altLang="en-US" sz="2800" dirty="0"/>
              <a:t> 教师进入</a:t>
            </a:r>
            <a:r>
              <a:rPr lang="en-US" altLang="zh-CN" sz="2800" dirty="0"/>
              <a:t>CSCL</a:t>
            </a:r>
            <a:r>
              <a:rPr lang="zh-CN" altLang="en-US" sz="2800" dirty="0"/>
              <a:t>环境要明白如何才能成为学生学习的得力助手，并适应新的环境。</a:t>
            </a:r>
          </a:p>
          <a:p>
            <a:pPr>
              <a:lnSpc>
                <a:spcPct val="100000"/>
              </a:lnSpc>
            </a:pPr>
            <a:endParaRPr lang="en-US" altLang="zh-CN" sz="2800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194015" y="337851"/>
            <a:ext cx="4914440" cy="914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 smtClean="0"/>
              <a:t>计算机的作用</a:t>
            </a:r>
            <a:endParaRPr lang="zh-CN" alt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8033133" y="2011095"/>
            <a:ext cx="4075322" cy="3547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zh-CN" dirty="0" smtClean="0"/>
              <a:t>1</a:t>
            </a:r>
            <a:r>
              <a:rPr lang="zh-CN" altLang="en-US" dirty="0" smtClean="0">
                <a:latin typeface="宋体" panose="02010600030101010101" pitchFamily="2" charset="-122"/>
              </a:rPr>
              <a:t>．认知工具</a:t>
            </a:r>
            <a:r>
              <a:rPr lang="zh-CN" altLang="en-US" dirty="0" smtClean="0"/>
              <a:t> </a:t>
            </a:r>
          </a:p>
          <a:p>
            <a:pPr>
              <a:buFontTx/>
              <a:buNone/>
            </a:pPr>
            <a:r>
              <a:rPr lang="en-US" altLang="zh-CN" dirty="0" smtClean="0"/>
              <a:t>2</a:t>
            </a:r>
            <a:r>
              <a:rPr lang="zh-CN" altLang="en-US" dirty="0" smtClean="0">
                <a:latin typeface="宋体" panose="02010600030101010101" pitchFamily="2" charset="-122"/>
              </a:rPr>
              <a:t>．角色扮演</a:t>
            </a:r>
            <a:r>
              <a:rPr lang="zh-CN" altLang="en-US" dirty="0" smtClean="0"/>
              <a:t> </a:t>
            </a:r>
          </a:p>
          <a:p>
            <a:pPr>
              <a:buFontTx/>
              <a:buNone/>
            </a:pPr>
            <a:r>
              <a:rPr lang="en-US" altLang="zh-CN" dirty="0" smtClean="0"/>
              <a:t>3</a:t>
            </a:r>
            <a:r>
              <a:rPr lang="zh-CN" altLang="en-US" dirty="0" smtClean="0">
                <a:latin typeface="宋体" panose="02010600030101010101" pitchFamily="2" charset="-122"/>
              </a:rPr>
              <a:t>．协作平台</a:t>
            </a:r>
            <a:r>
              <a:rPr lang="zh-CN" altLang="en-US" dirty="0" smtClean="0"/>
              <a:t> </a:t>
            </a:r>
          </a:p>
          <a:p>
            <a:endParaRPr lang="en-US" altLang="zh-CN" dirty="0"/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7866961" y="4253630"/>
            <a:ext cx="3095673" cy="2062976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dk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33329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作业情况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6627282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CSCL</a:t>
            </a:r>
            <a:r>
              <a:rPr lang="zh-CN" altLang="en-US" dirty="0" smtClean="0"/>
              <a:t>的模式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958467" y="1166504"/>
            <a:ext cx="9959249" cy="5503298"/>
          </a:xfrm>
          <a:prstGeom prst="rect">
            <a:avLst/>
          </a:prstGeom>
          <a:solidFill>
            <a:schemeClr val="bg1"/>
          </a:solidFill>
          <a:ln/>
        </p:spPr>
      </p:pic>
    </p:spTree>
    <p:extLst>
      <p:ext uri="{BB962C8B-B14F-4D97-AF65-F5344CB8AC3E}">
        <p14:creationId xmlns:p14="http://schemas.microsoft.com/office/powerpoint/2010/main" xmlns="" val="35120081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12215" y="425985"/>
            <a:ext cx="7772400" cy="762000"/>
          </a:xfrm>
        </p:spPr>
        <p:txBody>
          <a:bodyPr/>
          <a:lstStyle/>
          <a:p>
            <a:r>
              <a:rPr lang="zh-CN" altLang="en-US" dirty="0"/>
              <a:t>竞争关系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810" y="1187985"/>
            <a:ext cx="5768248" cy="512284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b="1" dirty="0">
                <a:solidFill>
                  <a:schemeClr val="accent1"/>
                </a:solidFill>
                <a:latin typeface="宋体" panose="02010600030101010101" pitchFamily="2" charset="-122"/>
              </a:rPr>
              <a:t>课堂竞争模式</a:t>
            </a:r>
            <a:r>
              <a:rPr lang="en-US" altLang="zh-CN" dirty="0"/>
              <a:t>(Classroom Competitive Mode)</a:t>
            </a:r>
          </a:p>
          <a:p>
            <a:pPr lvl="1">
              <a:lnSpc>
                <a:spcPct val="100000"/>
              </a:lnSpc>
            </a:pPr>
            <a:r>
              <a:rPr lang="zh-CN" altLang="en-US" sz="2400" dirty="0" smtClean="0">
                <a:latin typeface="宋体" panose="02010600030101010101" pitchFamily="2" charset="-122"/>
              </a:rPr>
              <a:t>每个</a:t>
            </a:r>
            <a:r>
              <a:rPr lang="zh-CN" altLang="en-US" sz="2400" dirty="0">
                <a:latin typeface="宋体" panose="02010600030101010101" pitchFamily="2" charset="-122"/>
              </a:rPr>
              <a:t>协作学习单元的基本流程如下</a:t>
            </a:r>
            <a:r>
              <a:rPr lang="zh-CN" altLang="en-US" sz="2400" dirty="0" smtClean="0">
                <a:latin typeface="宋体" panose="02010600030101010101" pitchFamily="2" charset="-122"/>
              </a:rPr>
              <a:t>：题目</a:t>
            </a:r>
            <a:r>
              <a:rPr lang="zh-CN" altLang="en-US" sz="2400" dirty="0">
                <a:latin typeface="宋体" panose="02010600030101010101" pitchFamily="2" charset="-122"/>
              </a:rPr>
              <a:t>呈现</a:t>
            </a:r>
            <a:r>
              <a:rPr lang="zh-CN" altLang="en-US" sz="2400" dirty="0">
                <a:sym typeface="Symbol" panose="05050102010706020507" pitchFamily="18" charset="2"/>
              </a:rPr>
              <a:t></a:t>
            </a:r>
            <a:r>
              <a:rPr lang="zh-CN" altLang="en-US" sz="2400" dirty="0">
                <a:latin typeface="宋体" panose="02010600030101010101" pitchFamily="2" charset="-122"/>
              </a:rPr>
              <a:t>学生竞争回答</a:t>
            </a:r>
            <a:r>
              <a:rPr lang="zh-CN" altLang="en-US" sz="2400" dirty="0">
                <a:sym typeface="Symbol" panose="05050102010706020507" pitchFamily="18" charset="2"/>
              </a:rPr>
              <a:t></a:t>
            </a:r>
            <a:r>
              <a:rPr lang="zh-CN" altLang="en-US" sz="2400" dirty="0">
                <a:latin typeface="宋体" panose="02010600030101010101" pitchFamily="2" charset="-122"/>
              </a:rPr>
              <a:t>教师评价反馈</a:t>
            </a:r>
            <a:r>
              <a:rPr lang="zh-CN" altLang="en-US" sz="2400" dirty="0">
                <a:sym typeface="Symbol" panose="05050102010706020507" pitchFamily="18" charset="2"/>
              </a:rPr>
              <a:t></a:t>
            </a:r>
            <a:r>
              <a:rPr lang="zh-CN" altLang="en-US" sz="2400" dirty="0">
                <a:latin typeface="宋体" panose="02010600030101010101" pitchFamily="2" charset="-122"/>
              </a:rPr>
              <a:t>学生表征各自收获</a:t>
            </a:r>
            <a:r>
              <a:rPr lang="zh-CN" altLang="en-US" sz="2400" dirty="0">
                <a:sym typeface="Symbol" panose="05050102010706020507" pitchFamily="18" charset="2"/>
              </a:rPr>
              <a:t></a:t>
            </a:r>
            <a:r>
              <a:rPr lang="zh-CN" altLang="en-US" sz="2400" dirty="0">
                <a:latin typeface="宋体" panose="02010600030101010101" pitchFamily="2" charset="-122"/>
              </a:rPr>
              <a:t>根据收获点成比例积分。</a:t>
            </a:r>
            <a:r>
              <a:rPr lang="zh-CN" altLang="en-US" sz="2400" dirty="0"/>
              <a:t> </a:t>
            </a:r>
          </a:p>
          <a:p>
            <a:pPr>
              <a:lnSpc>
                <a:spcPct val="100000"/>
              </a:lnSpc>
            </a:pPr>
            <a:r>
              <a:rPr lang="zh-CN" altLang="en-US" b="1" dirty="0">
                <a:solidFill>
                  <a:schemeClr val="accent1"/>
                </a:solidFill>
                <a:latin typeface="宋体" panose="02010600030101010101" pitchFamily="2" charset="-122"/>
              </a:rPr>
              <a:t>自由竞争模式</a:t>
            </a:r>
            <a:r>
              <a:rPr lang="en-US" altLang="zh-CN" dirty="0"/>
              <a:t>(Self-knowledge Competitive Mode) </a:t>
            </a:r>
            <a:r>
              <a:rPr lang="zh-CN" altLang="en-US" dirty="0"/>
              <a:t>：</a:t>
            </a:r>
          </a:p>
          <a:p>
            <a:pPr lvl="1">
              <a:lnSpc>
                <a:spcPct val="100000"/>
              </a:lnSpc>
            </a:pPr>
            <a:r>
              <a:rPr lang="zh-CN" altLang="en-US" sz="2400" dirty="0"/>
              <a:t> </a:t>
            </a:r>
            <a:r>
              <a:rPr lang="zh-CN" altLang="en-US" sz="2400" dirty="0" smtClean="0"/>
              <a:t>每个</a:t>
            </a:r>
            <a:r>
              <a:rPr lang="zh-CN" altLang="en-US" sz="2400" dirty="0"/>
              <a:t>协作学习单元的基本流程如下</a:t>
            </a:r>
            <a:r>
              <a:rPr lang="zh-CN" altLang="en-US" sz="2400" dirty="0" smtClean="0"/>
              <a:t>：题库</a:t>
            </a:r>
            <a:r>
              <a:rPr lang="zh-CN" altLang="en-US" sz="2400" dirty="0"/>
              <a:t>抽题</a:t>
            </a:r>
            <a:r>
              <a:rPr lang="zh-CN" altLang="en-US" sz="2400" dirty="0">
                <a:sym typeface="Symbol" panose="05050102010706020507" pitchFamily="18" charset="2"/>
              </a:rPr>
              <a:t></a:t>
            </a:r>
            <a:r>
              <a:rPr lang="zh-CN" altLang="en-US" sz="2400" dirty="0"/>
              <a:t>竞争答题</a:t>
            </a:r>
            <a:r>
              <a:rPr lang="zh-CN" altLang="en-US" sz="2400" dirty="0">
                <a:sym typeface="Symbol" panose="05050102010706020507" pitchFamily="18" charset="2"/>
              </a:rPr>
              <a:t></a:t>
            </a:r>
            <a:r>
              <a:rPr lang="zh-CN" altLang="en-US" sz="2400" dirty="0"/>
              <a:t>结果反馈</a:t>
            </a:r>
            <a:r>
              <a:rPr lang="zh-CN" altLang="en-US" sz="2400" dirty="0">
                <a:sym typeface="Symbol" panose="05050102010706020507" pitchFamily="18" charset="2"/>
              </a:rPr>
              <a:t></a:t>
            </a:r>
            <a:r>
              <a:rPr lang="zh-CN" altLang="en-US" sz="2400" dirty="0"/>
              <a:t>讨论总结，通过不断循环竞争进行学习。</a:t>
            </a:r>
          </a:p>
          <a:p>
            <a:pPr>
              <a:lnSpc>
                <a:spcPct val="100000"/>
              </a:lnSpc>
            </a:pPr>
            <a:endParaRPr lang="zh-CN" altLang="en-US" sz="2800" dirty="0"/>
          </a:p>
          <a:p>
            <a:pPr>
              <a:lnSpc>
                <a:spcPct val="100000"/>
              </a:lnSpc>
            </a:pPr>
            <a:endParaRPr lang="en-US" altLang="zh-CN" sz="2800" dirty="0"/>
          </a:p>
        </p:txBody>
      </p:sp>
      <p:sp>
        <p:nvSpPr>
          <p:cNvPr id="7" name="Rectangle 1026"/>
          <p:cNvSpPr txBox="1">
            <a:spLocks noChangeArrowheads="1"/>
          </p:cNvSpPr>
          <p:nvPr/>
        </p:nvSpPr>
        <p:spPr bwMode="auto">
          <a:xfrm>
            <a:off x="6639498" y="425985"/>
            <a:ext cx="3683306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mtClean="0">
                <a:latin typeface="宋体" panose="02010600030101010101" pitchFamily="2" charset="-122"/>
              </a:rPr>
              <a:t>合作关系</a:t>
            </a:r>
            <a:r>
              <a:rPr lang="zh-CN" altLang="en-US" smtClean="0"/>
              <a:t> </a:t>
            </a:r>
            <a:endParaRPr lang="zh-CN" altLang="en-US" dirty="0"/>
          </a:p>
        </p:txBody>
      </p:sp>
      <p:sp>
        <p:nvSpPr>
          <p:cNvPr id="8" name="Rectangle 1027"/>
          <p:cNvSpPr txBox="1">
            <a:spLocks noChangeArrowheads="1"/>
          </p:cNvSpPr>
          <p:nvPr/>
        </p:nvSpPr>
        <p:spPr>
          <a:xfrm>
            <a:off x="6465983" y="1298154"/>
            <a:ext cx="5233930" cy="3174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smtClean="0">
                <a:solidFill>
                  <a:schemeClr val="accent1"/>
                </a:solidFill>
                <a:latin typeface="宋体" panose="02010600030101010101" pitchFamily="2" charset="-122"/>
              </a:rPr>
              <a:t>协同合作模式</a:t>
            </a:r>
            <a:r>
              <a:rPr lang="zh-CN" altLang="en-US" smtClean="0"/>
              <a:t> </a:t>
            </a:r>
            <a:r>
              <a:rPr lang="en-US" altLang="zh-CN" smtClean="0"/>
              <a:t>(Coworking Learning Mode) </a:t>
            </a:r>
            <a:r>
              <a:rPr lang="zh-CN" altLang="en-US" smtClean="0"/>
              <a:t>：</a:t>
            </a:r>
            <a:r>
              <a:rPr lang="zh-CN" altLang="en-US" smtClean="0">
                <a:latin typeface="宋体" panose="02010600030101010101" pitchFamily="2" charset="-122"/>
              </a:rPr>
              <a:t>各学习者合力完成同一任务。</a:t>
            </a:r>
            <a:r>
              <a:rPr lang="zh-CN" altLang="en-US" smtClean="0"/>
              <a:t> </a:t>
            </a:r>
          </a:p>
          <a:p>
            <a:r>
              <a:rPr lang="zh-CN" altLang="en-US" b="1" smtClean="0">
                <a:solidFill>
                  <a:schemeClr val="accent1"/>
                </a:solidFill>
                <a:latin typeface="宋体" panose="02010600030101010101" pitchFamily="2" charset="-122"/>
              </a:rPr>
              <a:t>伴学合作模式</a:t>
            </a:r>
            <a:r>
              <a:rPr lang="zh-CN" altLang="en-US" smtClean="0"/>
              <a:t> </a:t>
            </a:r>
            <a:r>
              <a:rPr lang="en-US" altLang="zh-CN" smtClean="0"/>
              <a:t>(Companion Learning Mode) </a:t>
            </a:r>
            <a:r>
              <a:rPr lang="zh-CN" altLang="en-US" smtClean="0"/>
              <a:t>：</a:t>
            </a:r>
            <a:r>
              <a:rPr lang="zh-CN" altLang="en-US" smtClean="0">
                <a:latin typeface="宋体" panose="02010600030101010101" pitchFamily="2" charset="-122"/>
              </a:rPr>
              <a:t>每个学习者各自独立完成相同的任务。</a:t>
            </a:r>
            <a:r>
              <a:rPr lang="zh-CN" altLang="en-US" smtClean="0"/>
              <a:t> </a:t>
            </a:r>
            <a:endParaRPr lang="zh-CN" altLang="en-US" dirty="0"/>
          </a:p>
        </p:txBody>
      </p:sp>
      <p:sp>
        <p:nvSpPr>
          <p:cNvPr id="3" name="矩形 2"/>
          <p:cNvSpPr>
            <a:spLocks noChangeAspect="1"/>
          </p:cNvSpPr>
          <p:nvPr/>
        </p:nvSpPr>
        <p:spPr>
          <a:xfrm rot="5400000" flipV="1">
            <a:off x="3282224" y="3862447"/>
            <a:ext cx="5670015" cy="321091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t="-255525" b="-289673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dk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892056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b="1" dirty="0"/>
              <a:t>Competitive Learning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40768"/>
            <a:ext cx="10515600" cy="5137150"/>
          </a:xfrm>
        </p:spPr>
        <p:txBody>
          <a:bodyPr>
            <a:normAutofit fontScale="85000" lnSpcReduction="20000"/>
          </a:bodyPr>
          <a:lstStyle/>
          <a:p>
            <a:pPr latinLnBrk="0">
              <a:lnSpc>
                <a:spcPct val="120000"/>
              </a:lnSpc>
            </a:pPr>
            <a:r>
              <a:rPr lang="zh-CN" altLang="en-US" dirty="0"/>
              <a:t>竞争指不同个体、团体为了稀缺的职位、住所、资源进行的争夺。对学生而言，稀缺的资源意味着好的成绩或好的排名。</a:t>
            </a:r>
          </a:p>
          <a:p>
            <a:pPr latinLnBrk="0">
              <a:lnSpc>
                <a:spcPct val="120000"/>
              </a:lnSpc>
            </a:pPr>
            <a:r>
              <a:rPr lang="zh-CN" altLang="en-US" dirty="0"/>
              <a:t>竞争式学习的好处：使人更高效的学习。为了更高的分数，为了更好的排名，会使人更努力的学习与奋斗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>
              <a:lnSpc>
                <a:spcPct val="120000"/>
              </a:lnSpc>
            </a:pPr>
            <a:r>
              <a:rPr lang="zh-CN" altLang="en-US" dirty="0" smtClean="0"/>
              <a:t>竞争学习模式：</a:t>
            </a:r>
            <a:endParaRPr lang="en-US" altLang="zh-CN" dirty="0" smtClean="0"/>
          </a:p>
          <a:p>
            <a:pPr lvl="1">
              <a:lnSpc>
                <a:spcPct val="120000"/>
              </a:lnSpc>
            </a:pPr>
            <a:r>
              <a:rPr lang="zh-CN" altLang="en-US" dirty="0" smtClean="0"/>
              <a:t>学生</a:t>
            </a:r>
            <a:r>
              <a:rPr lang="zh-CN" altLang="en-US" dirty="0"/>
              <a:t>个人的</a:t>
            </a:r>
            <a:r>
              <a:rPr lang="zh-CN" altLang="en-US" dirty="0" smtClean="0"/>
              <a:t>自我竞争</a:t>
            </a:r>
            <a:endParaRPr lang="en-US" altLang="zh-CN" dirty="0" smtClean="0"/>
          </a:p>
          <a:p>
            <a:pPr lvl="1">
              <a:lnSpc>
                <a:spcPct val="120000"/>
              </a:lnSpc>
            </a:pPr>
            <a:r>
              <a:rPr lang="zh-CN" altLang="en-US" dirty="0" smtClean="0"/>
              <a:t>小组</a:t>
            </a:r>
            <a:r>
              <a:rPr lang="zh-CN" altLang="en-US" dirty="0"/>
              <a:t>的</a:t>
            </a:r>
            <a:r>
              <a:rPr lang="zh-CN" altLang="en-US" dirty="0" smtClean="0"/>
              <a:t>自我竞争</a:t>
            </a:r>
            <a:endParaRPr lang="en-US" altLang="zh-CN" dirty="0" smtClean="0"/>
          </a:p>
          <a:p>
            <a:pPr lvl="1">
              <a:lnSpc>
                <a:spcPct val="120000"/>
              </a:lnSpc>
            </a:pPr>
            <a:r>
              <a:rPr lang="zh-CN" altLang="en-US" dirty="0" smtClean="0"/>
              <a:t>相同</a:t>
            </a:r>
            <a:r>
              <a:rPr lang="zh-CN" altLang="en-US" dirty="0"/>
              <a:t>层次学生的</a:t>
            </a:r>
            <a:r>
              <a:rPr lang="zh-CN" altLang="en-US" dirty="0" smtClean="0"/>
              <a:t>竞争</a:t>
            </a:r>
            <a:endParaRPr lang="en-US" altLang="zh-CN" dirty="0" smtClean="0"/>
          </a:p>
          <a:p>
            <a:pPr lvl="1">
              <a:lnSpc>
                <a:spcPct val="120000"/>
              </a:lnSpc>
            </a:pPr>
            <a:r>
              <a:rPr lang="zh-CN" altLang="en-US" dirty="0" smtClean="0"/>
              <a:t>组</a:t>
            </a:r>
            <a:r>
              <a:rPr lang="zh-CN" altLang="en-US" dirty="0"/>
              <a:t>间</a:t>
            </a:r>
            <a:r>
              <a:rPr lang="zh-CN" altLang="en-US" dirty="0" smtClean="0"/>
              <a:t>竞争</a:t>
            </a:r>
            <a:endParaRPr lang="en-US" altLang="zh-CN" dirty="0" smtClean="0"/>
          </a:p>
          <a:p>
            <a:pPr lvl="1">
              <a:lnSpc>
                <a:spcPct val="120000"/>
              </a:lnSpc>
            </a:pPr>
            <a:r>
              <a:rPr lang="zh-CN" altLang="en-US" dirty="0" smtClean="0"/>
              <a:t>角色竞争</a:t>
            </a:r>
            <a:endParaRPr lang="en-US" altLang="zh-CN" dirty="0" smtClean="0"/>
          </a:p>
          <a:p>
            <a:pPr lvl="1">
              <a:lnSpc>
                <a:spcPct val="120000"/>
              </a:lnSpc>
            </a:pPr>
            <a:r>
              <a:rPr lang="zh-CN" altLang="en-US" dirty="0" smtClean="0"/>
              <a:t>全班</a:t>
            </a:r>
            <a:r>
              <a:rPr lang="zh-CN" altLang="en-US" dirty="0"/>
              <a:t>竞争等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34500" y="3057525"/>
            <a:ext cx="2857500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90973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atinLnBrk="0"/>
            <a:r>
              <a:rPr lang="zh-CN" altLang="en-US" b="1" dirty="0"/>
              <a:t>合作、协作、</a:t>
            </a:r>
            <a:r>
              <a:rPr lang="zh-CN" altLang="en-US" b="1" dirty="0" smtClean="0"/>
              <a:t>协同</a:t>
            </a:r>
            <a:r>
              <a:rPr lang="en-US" altLang="zh-CN" b="1" dirty="0" smtClean="0"/>
              <a:t>----</a:t>
            </a:r>
            <a:r>
              <a:rPr lang="zh-CN" altLang="en-US" b="1" dirty="0" smtClean="0"/>
              <a:t>以画画为例</a:t>
            </a:r>
            <a:endParaRPr lang="zh-CN" altLang="en-US" dirty="0"/>
          </a:p>
          <a:p>
            <a:pPr lvl="1"/>
            <a:r>
              <a:rPr lang="zh-CN" altLang="en-US" dirty="0" smtClean="0"/>
              <a:t>合作</a:t>
            </a:r>
            <a:r>
              <a:rPr lang="zh-CN" altLang="en-US" dirty="0"/>
              <a:t>中，任务就像一幅画被分成若干小块，参与者各自负责一块，最终的画是由参与者各自完成的小块的画简单拼凑而成</a:t>
            </a:r>
            <a:r>
              <a:rPr lang="zh-CN" altLang="en-US" dirty="0" smtClean="0"/>
              <a:t>。所有参与者工作量一样，完成质量不一定。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协作</a:t>
            </a:r>
            <a:r>
              <a:rPr lang="zh-CN" altLang="en-US" dirty="0"/>
              <a:t>并不把画撕开，</a:t>
            </a:r>
            <a:r>
              <a:rPr lang="zh-CN" altLang="en-US" dirty="0" smtClean="0"/>
              <a:t>参与者都在这一</a:t>
            </a:r>
            <a:r>
              <a:rPr lang="zh-CN" altLang="en-US" dirty="0"/>
              <a:t>个画布上通过交流、协调、共同完成这幅作品</a:t>
            </a:r>
            <a:r>
              <a:rPr lang="zh-CN" altLang="en-US" dirty="0" smtClean="0"/>
              <a:t>。每个参与者的工作量不同，质量也不同，可能出现竞争现象。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协同可以包含</a:t>
            </a:r>
            <a:r>
              <a:rPr lang="zh-CN" altLang="en-US" dirty="0"/>
              <a:t>上面二个概念，协同参与者是共进退的，不会出现你进我退的现象，而协作中，</a:t>
            </a:r>
            <a:r>
              <a:rPr lang="zh-CN" altLang="en-US" dirty="0" smtClean="0"/>
              <a:t>参与者不能</a:t>
            </a:r>
            <a:r>
              <a:rPr lang="zh-CN" altLang="en-US" dirty="0"/>
              <a:t>达到这个效果，不能保证同进退</a:t>
            </a:r>
            <a:r>
              <a:rPr lang="zh-CN" altLang="en-US" dirty="0" smtClean="0"/>
              <a:t>。参与者工作量不同，完成质量一样。</a:t>
            </a:r>
            <a:endParaRPr lang="zh-CN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2615700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graphicFrame>
        <p:nvGraphicFramePr>
          <p:cNvPr id="7" name="内容占位符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44070529"/>
              </p:ext>
            </p:extLst>
          </p:nvPr>
        </p:nvGraphicFramePr>
        <p:xfrm>
          <a:off x="1697516" y="1326463"/>
          <a:ext cx="8482071" cy="4497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7357"/>
                <a:gridCol w="2827357"/>
                <a:gridCol w="2827357"/>
              </a:tblGrid>
              <a:tr h="372665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合作学习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协作学习</a:t>
                      </a:r>
                      <a:endParaRPr lang="zh-CN" altLang="en-US" dirty="0"/>
                    </a:p>
                  </a:txBody>
                  <a:tcPr/>
                </a:tc>
              </a:tr>
              <a:tr h="372665">
                <a:tc>
                  <a:txBody>
                    <a:bodyPr/>
                    <a:lstStyle/>
                    <a:p>
                      <a:r>
                        <a:rPr lang="zh-CN" altLang="en-US" b="1" dirty="0" smtClean="0"/>
                        <a:t>定义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0" dirty="0" smtClean="0"/>
                        <a:t>不同</a:t>
                      </a:r>
                      <a:endParaRPr lang="zh-CN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0" dirty="0" smtClean="0"/>
                        <a:t>不同</a:t>
                      </a:r>
                      <a:endParaRPr lang="zh-CN" altLang="en-US" b="0" dirty="0"/>
                    </a:p>
                  </a:txBody>
                  <a:tcPr/>
                </a:tc>
              </a:tr>
              <a:tr h="372665">
                <a:tc>
                  <a:txBody>
                    <a:bodyPr/>
                    <a:lstStyle/>
                    <a:p>
                      <a:r>
                        <a:rPr lang="zh-CN" altLang="en-US" b="1" dirty="0" smtClean="0"/>
                        <a:t>学习组织方式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0" dirty="0" smtClean="0"/>
                        <a:t>不同</a:t>
                      </a:r>
                      <a:endParaRPr lang="zh-CN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0" dirty="0" smtClean="0"/>
                        <a:t>不同</a:t>
                      </a:r>
                      <a:endParaRPr lang="zh-CN" altLang="en-US" b="0" dirty="0"/>
                    </a:p>
                  </a:txBody>
                  <a:tcPr/>
                </a:tc>
              </a:tr>
              <a:tr h="372665">
                <a:tc>
                  <a:txBody>
                    <a:bodyPr/>
                    <a:lstStyle/>
                    <a:p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35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存在着协作关系</a:t>
                      </a:r>
                      <a:endParaRPr lang="zh-CN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350" b="0" i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通过合作实现</a:t>
                      </a:r>
                      <a:endParaRPr lang="zh-CN" altLang="en-US" b="0" dirty="0"/>
                    </a:p>
                  </a:txBody>
                  <a:tcPr/>
                </a:tc>
              </a:tr>
              <a:tr h="372665">
                <a:tc>
                  <a:txBody>
                    <a:bodyPr/>
                    <a:lstStyle/>
                    <a:p>
                      <a:r>
                        <a:rPr lang="zh-CN" altLang="en-US" sz="135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小组学习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0" dirty="0" smtClean="0"/>
                        <a:t>有</a:t>
                      </a:r>
                      <a:endParaRPr lang="zh-CN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0" dirty="0" smtClean="0"/>
                        <a:t>有</a:t>
                      </a:r>
                      <a:endParaRPr lang="zh-CN" altLang="en-US" b="0" dirty="0"/>
                    </a:p>
                  </a:txBody>
                  <a:tcPr/>
                </a:tc>
              </a:tr>
              <a:tr h="50539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35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共同目标</a:t>
                      </a:r>
                      <a:endParaRPr lang="zh-CN" altLang="en-US" b="1" dirty="0" smtClean="0"/>
                    </a:p>
                    <a:p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0" dirty="0" smtClean="0"/>
                        <a:t>有</a:t>
                      </a:r>
                      <a:endParaRPr lang="zh-CN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0" dirty="0" smtClean="0"/>
                        <a:t>有</a:t>
                      </a:r>
                      <a:endParaRPr lang="zh-CN" altLang="en-US" b="0" dirty="0"/>
                    </a:p>
                  </a:txBody>
                  <a:tcPr/>
                </a:tc>
              </a:tr>
              <a:tr h="50539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35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小组成员组成</a:t>
                      </a:r>
                      <a:endParaRPr lang="zh-CN" altLang="en-US" b="1" dirty="0" smtClean="0"/>
                    </a:p>
                    <a:p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35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一个班中水平相近的学生组成</a:t>
                      </a:r>
                      <a:endParaRPr lang="zh-CN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35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不同领域和不同水平的学生构成</a:t>
                      </a:r>
                      <a:endParaRPr lang="zh-CN" altLang="en-US" b="0" dirty="0"/>
                    </a:p>
                  </a:txBody>
                  <a:tcPr/>
                </a:tc>
              </a:tr>
              <a:tr h="505395">
                <a:tc>
                  <a:txBody>
                    <a:bodyPr/>
                    <a:lstStyle/>
                    <a:p>
                      <a:r>
                        <a:rPr lang="zh-CN" altLang="en-US" sz="135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小组目标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35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建构新知识、解决问题</a:t>
                      </a:r>
                      <a:endParaRPr lang="zh-CN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35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齐心协力、完成共同目标</a:t>
                      </a:r>
                      <a:endParaRPr lang="zh-CN" altLang="en-US" b="0" dirty="0"/>
                    </a:p>
                  </a:txBody>
                  <a:tcPr/>
                </a:tc>
              </a:tr>
              <a:tr h="372665">
                <a:tc>
                  <a:txBody>
                    <a:bodyPr/>
                    <a:lstStyle/>
                    <a:p>
                      <a:r>
                        <a:rPr lang="zh-CN" altLang="en-US" sz="135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学习任务解决的过程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0" dirty="0" smtClean="0"/>
                        <a:t>不同</a:t>
                      </a:r>
                      <a:endParaRPr lang="zh-CN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0" dirty="0" smtClean="0"/>
                        <a:t>不同</a:t>
                      </a:r>
                      <a:endParaRPr lang="zh-CN" altLang="en-US" b="0" dirty="0"/>
                    </a:p>
                  </a:txBody>
                  <a:tcPr/>
                </a:tc>
              </a:tr>
              <a:tr h="372665">
                <a:tc>
                  <a:txBody>
                    <a:bodyPr/>
                    <a:lstStyle/>
                    <a:p>
                      <a:r>
                        <a:rPr lang="zh-CN" altLang="en-US" sz="135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评价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0" dirty="0" smtClean="0"/>
                        <a:t>不同</a:t>
                      </a:r>
                      <a:endParaRPr lang="zh-CN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0" dirty="0" smtClean="0"/>
                        <a:t>不同</a:t>
                      </a:r>
                      <a:endParaRPr lang="zh-CN" altLang="en-US" b="0" dirty="0"/>
                    </a:p>
                  </a:txBody>
                  <a:tcPr/>
                </a:tc>
              </a:tr>
              <a:tr h="372665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781274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Q2</a:t>
            </a:r>
            <a:r>
              <a:rPr lang="zh-CN" altLang="en-US" dirty="0" smtClean="0"/>
              <a:t>：</a:t>
            </a:r>
            <a:r>
              <a:rPr lang="zh-CN" altLang="en-US" dirty="0">
                <a:solidFill>
                  <a:srgbClr val="555555"/>
                </a:solidFill>
                <a:latin typeface="+mn-ea"/>
              </a:rPr>
              <a:t>模拟和游戏、</a:t>
            </a:r>
            <a:r>
              <a:rPr lang="zh-CN" altLang="zh-CN" dirty="0">
                <a:solidFill>
                  <a:srgbClr val="555555"/>
                </a:solidFill>
                <a:latin typeface="+mn-ea"/>
              </a:rPr>
              <a:t>模拟游戏和模拟教学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370531"/>
            <a:ext cx="10515600" cy="5599859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zh-CN" altLang="en-US" sz="4100" dirty="0" smtClean="0"/>
              <a:t>模拟</a:t>
            </a:r>
            <a:endParaRPr lang="en-US" altLang="zh-CN" sz="4100" dirty="0" smtClean="0"/>
          </a:p>
          <a:p>
            <a:pPr>
              <a:lnSpc>
                <a:spcPct val="120000"/>
              </a:lnSpc>
            </a:pPr>
            <a:r>
              <a:rPr lang="zh-CN" altLang="en-US" dirty="0" smtClean="0"/>
              <a:t>模拟：对</a:t>
            </a:r>
            <a:r>
              <a:rPr lang="zh-CN" altLang="en-US" dirty="0"/>
              <a:t>真实事物或者过程的虚拟</a:t>
            </a:r>
            <a:r>
              <a:rPr lang="zh-CN" altLang="en-US" dirty="0" smtClean="0"/>
              <a:t>。要</a:t>
            </a:r>
            <a:r>
              <a:rPr lang="zh-CN" altLang="en-US" dirty="0"/>
              <a:t>表现出选定的物理系统或抽象系统的关键特性</a:t>
            </a:r>
            <a:r>
              <a:rPr lang="zh-CN" altLang="en-US" dirty="0" smtClean="0"/>
              <a:t>。模拟</a:t>
            </a:r>
            <a:r>
              <a:rPr lang="zh-CN" altLang="en-US" dirty="0"/>
              <a:t>的关键问题包括有效信息的获取、关键特性和表现的选定、近似简化和假设的应用，以及模拟的重现度和有效性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>
              <a:lnSpc>
                <a:spcPct val="120000"/>
              </a:lnSpc>
            </a:pPr>
            <a:r>
              <a:rPr lang="zh-CN" altLang="en-US" dirty="0" smtClean="0"/>
              <a:t>最初</a:t>
            </a:r>
            <a:r>
              <a:rPr lang="zh-CN" altLang="en-US" dirty="0"/>
              <a:t>只用于物理、工程、医学、空间技术等方面</a:t>
            </a:r>
            <a:r>
              <a:rPr lang="zh-CN" altLang="en-US" dirty="0" smtClean="0"/>
              <a:t>。</a:t>
            </a:r>
            <a:endParaRPr lang="en-US" altLang="zh-CN" dirty="0"/>
          </a:p>
          <a:p>
            <a:pPr>
              <a:lnSpc>
                <a:spcPct val="120000"/>
              </a:lnSpc>
            </a:pPr>
            <a:r>
              <a:rPr lang="zh-CN" altLang="en-US" dirty="0" smtClean="0"/>
              <a:t>搭模型、仿真就是</a:t>
            </a:r>
            <a:r>
              <a:rPr lang="zh-CN" altLang="en-US" dirty="0"/>
              <a:t>一种重现系统外在表现的特殊的模拟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>
              <a:lnSpc>
                <a:spcPct val="120000"/>
              </a:lnSpc>
            </a:pPr>
            <a:r>
              <a:rPr lang="zh-CN" altLang="en-US" dirty="0"/>
              <a:t>模拟的作用表现在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 marL="342900" lvl="1" indent="0">
              <a:lnSpc>
                <a:spcPct val="120000"/>
              </a:lnSpc>
              <a:buNone/>
            </a:pPr>
            <a:r>
              <a:rPr lang="zh-CN" altLang="en-US" dirty="0" smtClean="0"/>
              <a:t>①</a:t>
            </a:r>
            <a:r>
              <a:rPr lang="zh-CN" altLang="en-US" dirty="0"/>
              <a:t>能对高度复杂的内部交互作用的系统进行研究和实验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pPr marL="342900" lvl="1" indent="0">
              <a:lnSpc>
                <a:spcPct val="120000"/>
              </a:lnSpc>
              <a:buNone/>
            </a:pPr>
            <a:r>
              <a:rPr lang="zh-CN" altLang="en-US" dirty="0" smtClean="0"/>
              <a:t>②</a:t>
            </a:r>
            <a:r>
              <a:rPr lang="zh-CN" altLang="en-US" dirty="0"/>
              <a:t>能设想各种不同方案，观察这些方案对系统的结构和行为的影响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pPr marL="342900" lvl="1" indent="0">
              <a:lnSpc>
                <a:spcPct val="120000"/>
              </a:lnSpc>
              <a:buNone/>
            </a:pPr>
            <a:r>
              <a:rPr lang="zh-CN" altLang="en-US" dirty="0" smtClean="0"/>
              <a:t>③</a:t>
            </a:r>
            <a:r>
              <a:rPr lang="zh-CN" altLang="en-US" dirty="0"/>
              <a:t>能反映变量间的相互关系，说明哪些变量更重要，如何影响其他变量和整个系统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pPr marL="342900" lvl="1" indent="0">
              <a:lnSpc>
                <a:spcPct val="120000"/>
              </a:lnSpc>
              <a:buNone/>
            </a:pPr>
            <a:r>
              <a:rPr lang="zh-CN" altLang="en-US" dirty="0" smtClean="0"/>
              <a:t>④</a:t>
            </a:r>
            <a:r>
              <a:rPr lang="zh-CN" altLang="en-US" dirty="0"/>
              <a:t>能研究不同时期相互间的动态联系，反映系统行为随时间变化而变化的情况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pPr marL="342900" lvl="1" indent="0">
              <a:lnSpc>
                <a:spcPct val="120000"/>
              </a:lnSpc>
              <a:buNone/>
            </a:pPr>
            <a:r>
              <a:rPr lang="zh-CN" altLang="en-US" dirty="0" smtClean="0"/>
              <a:t>⑤</a:t>
            </a:r>
            <a:r>
              <a:rPr lang="zh-CN" altLang="en-US" dirty="0"/>
              <a:t>能检验模型的假设，改进模型的结构。</a:t>
            </a:r>
            <a:endParaRPr lang="en-US" altLang="zh-CN" dirty="0" smtClean="0"/>
          </a:p>
          <a:p>
            <a:pPr>
              <a:lnSpc>
                <a:spcPct val="120000"/>
              </a:lnSpc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8011640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99682" y="0"/>
            <a:ext cx="4991100" cy="2857500"/>
          </a:xfr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2130"/>
            <a:ext cx="6204701" cy="387793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84225" y="3063226"/>
            <a:ext cx="4762500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18940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555555"/>
                </a:solidFill>
                <a:latin typeface="+mn-ea"/>
              </a:rPr>
              <a:t>游戏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6171" y="1127022"/>
            <a:ext cx="11522726" cy="4495354"/>
          </a:xfrm>
        </p:spPr>
        <p:txBody>
          <a:bodyPr/>
          <a:lstStyle/>
          <a:p>
            <a:r>
              <a:rPr lang="zh-CN" altLang="en-US" dirty="0" smtClean="0"/>
              <a:t>亚里斯多德给游戏定义：劳作</a:t>
            </a:r>
            <a:r>
              <a:rPr lang="zh-CN" altLang="en-US" dirty="0"/>
              <a:t>后的休息和消遣，本身并带有任何目的性的一种行为活动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 </a:t>
            </a:r>
            <a:r>
              <a:rPr lang="zh-CN" altLang="en-US" dirty="0"/>
              <a:t>拉夫</a:t>
            </a:r>
            <a:r>
              <a:rPr lang="en-US" altLang="zh-CN" dirty="0"/>
              <a:t>.</a:t>
            </a:r>
            <a:r>
              <a:rPr lang="zh-CN" altLang="en-US" dirty="0" smtClean="0"/>
              <a:t>科斯特</a:t>
            </a:r>
            <a:r>
              <a:rPr lang="zh-CN" altLang="en-US" dirty="0"/>
              <a:t>（拉夫</a:t>
            </a:r>
            <a:r>
              <a:rPr lang="en-US" altLang="zh-CN" dirty="0"/>
              <a:t>.</a:t>
            </a:r>
            <a:r>
              <a:rPr lang="zh-CN" altLang="en-US" dirty="0"/>
              <a:t>科斯特索尼在线娱乐的首席创意官）</a:t>
            </a:r>
            <a:r>
              <a:rPr lang="zh-CN" altLang="en-US" dirty="0" smtClean="0"/>
              <a:t>认为游戏就是</a:t>
            </a:r>
            <a:r>
              <a:rPr lang="zh-CN" altLang="en-US" dirty="0"/>
              <a:t>在快乐中学会某种本领的活动。 </a:t>
            </a:r>
            <a:endParaRPr lang="en-US" altLang="zh-CN" dirty="0" smtClean="0"/>
          </a:p>
          <a:p>
            <a:r>
              <a:rPr lang="zh-CN" altLang="en-US" dirty="0"/>
              <a:t>游戏的两个最基本的特性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 marL="342900" lvl="1" indent="0">
              <a:buNone/>
            </a:pPr>
            <a:r>
              <a:rPr lang="en-US" altLang="zh-CN" dirty="0" smtClean="0"/>
              <a:t>1</a:t>
            </a:r>
            <a:r>
              <a:rPr lang="zh-CN" altLang="en-US" dirty="0"/>
              <a:t>、以直接获得快感（包括生理和心理的愉悦）为主要目的。 </a:t>
            </a:r>
            <a:endParaRPr lang="en-US" altLang="zh-CN" dirty="0" smtClean="0"/>
          </a:p>
          <a:p>
            <a:pPr marL="342900" lvl="1" indent="0">
              <a:buNone/>
            </a:pPr>
            <a:r>
              <a:rPr lang="en-US" altLang="zh-CN" dirty="0" smtClean="0"/>
              <a:t>2</a:t>
            </a:r>
            <a:r>
              <a:rPr lang="zh-CN" altLang="en-US" dirty="0"/>
              <a:t>、主体参与互动。主体参与互动是指主体动作、语言、表情等变化与获得快感的刺激方式及刺激程度有直接联系</a:t>
            </a:r>
            <a:r>
              <a:rPr lang="en-US" altLang="zh-CN" dirty="0"/>
              <a:t>! 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31666" y="4386752"/>
            <a:ext cx="3960334" cy="247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32996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>
                <a:solidFill>
                  <a:srgbClr val="555555"/>
                </a:solidFill>
                <a:latin typeface="+mn-ea"/>
              </a:rPr>
              <a:t>模拟游戏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662477"/>
            <a:ext cx="10674427" cy="5192234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zh-CN" altLang="en-US" dirty="0"/>
              <a:t>模拟游戏试图去复制各种“现实”生活的各种形式，达到“训练”玩家的</a:t>
            </a:r>
            <a:r>
              <a:rPr lang="zh-CN" altLang="en-US" dirty="0" smtClean="0"/>
              <a:t>目的。</a:t>
            </a:r>
            <a:endParaRPr lang="en-US" altLang="zh-CN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dirty="0" smtClean="0"/>
              <a:t>如</a:t>
            </a:r>
            <a:r>
              <a:rPr lang="zh-CN" altLang="en-US" dirty="0"/>
              <a:t>提高熟练度、分析情况或预测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>
              <a:lnSpc>
                <a:spcPct val="120000"/>
              </a:lnSpc>
            </a:pPr>
            <a:r>
              <a:rPr lang="zh-CN" altLang="en-US" dirty="0" smtClean="0"/>
              <a:t>游戏仿真</a:t>
            </a:r>
            <a:r>
              <a:rPr lang="zh-CN" altLang="en-US" dirty="0"/>
              <a:t>程度不同的模拟游戏有不同的功能，较高的仿真度可以用于专业知识的训练；较低的可以作为娱乐手段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>
              <a:lnSpc>
                <a:spcPct val="120000"/>
              </a:lnSpc>
            </a:pPr>
            <a:r>
              <a:rPr lang="zh-CN" altLang="en-US" dirty="0" smtClean="0"/>
              <a:t>模拟游戏的类型很多，举例来讲有：</a:t>
            </a:r>
            <a:endParaRPr lang="en-US" altLang="zh-CN" dirty="0" smtClean="0"/>
          </a:p>
          <a:p>
            <a:pPr lvl="1">
              <a:lnSpc>
                <a:spcPct val="120000"/>
              </a:lnSpc>
            </a:pPr>
            <a:r>
              <a:rPr lang="zh-CN" altLang="en-US" dirty="0"/>
              <a:t>普通模拟游戏定义比较简单</a:t>
            </a:r>
            <a:r>
              <a:rPr lang="zh-CN" altLang="en-US" dirty="0" smtClean="0"/>
              <a:t>，可以让</a:t>
            </a:r>
            <a:r>
              <a:rPr lang="zh-CN" altLang="en-US" dirty="0"/>
              <a:t>玩家玩家体验通常不能触及的对象（例如飞机、军舰）的游戏</a:t>
            </a:r>
            <a:r>
              <a:rPr lang="zh-CN" altLang="en-US" dirty="0" smtClean="0"/>
              <a:t>。如</a:t>
            </a:r>
            <a:r>
              <a:rPr lang="zh-CN" altLang="en-US" b="1" dirty="0" smtClean="0"/>
              <a:t>飞行</a:t>
            </a:r>
            <a:r>
              <a:rPr lang="zh-CN" altLang="en-US" b="1" dirty="0"/>
              <a:t>模拟</a:t>
            </a:r>
            <a:r>
              <a:rPr lang="zh-CN" altLang="en-US" dirty="0"/>
              <a:t>（</a:t>
            </a:r>
            <a:r>
              <a:rPr lang="en-US" altLang="zh-CN" dirty="0"/>
              <a:t>Flight Simulation</a:t>
            </a:r>
            <a:r>
              <a:rPr lang="zh-CN" altLang="en-US" dirty="0"/>
              <a:t>）、</a:t>
            </a:r>
            <a:r>
              <a:rPr lang="zh-CN" altLang="en-US" b="1" dirty="0"/>
              <a:t>列车模拟</a:t>
            </a:r>
            <a:r>
              <a:rPr lang="zh-CN" altLang="en-US" dirty="0"/>
              <a:t>（</a:t>
            </a:r>
            <a:r>
              <a:rPr lang="en-US" altLang="zh-CN" dirty="0"/>
              <a:t>Train Simulation</a:t>
            </a:r>
            <a:r>
              <a:rPr lang="zh-CN" altLang="en-US" dirty="0"/>
              <a:t>）、</a:t>
            </a:r>
            <a:r>
              <a:rPr lang="zh-CN" altLang="en-US" b="1" dirty="0"/>
              <a:t>赛车模拟</a:t>
            </a:r>
            <a:r>
              <a:rPr lang="zh-CN" altLang="en-US" dirty="0"/>
              <a:t>（</a:t>
            </a:r>
            <a:r>
              <a:rPr lang="en-US" altLang="zh-CN" dirty="0"/>
              <a:t>Racing Simulation</a:t>
            </a:r>
            <a:r>
              <a:rPr lang="zh-CN" altLang="en-US" dirty="0"/>
              <a:t>）等等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lvl="1">
              <a:lnSpc>
                <a:spcPct val="120000"/>
              </a:lnSpc>
            </a:pPr>
            <a:r>
              <a:rPr lang="zh-CN" altLang="en-US" dirty="0"/>
              <a:t>模拟经营</a:t>
            </a:r>
            <a:r>
              <a:rPr lang="zh-CN" altLang="en-US" b="1" dirty="0"/>
              <a:t>扩大模拟</a:t>
            </a:r>
            <a:r>
              <a:rPr lang="zh-CN" altLang="en-US" dirty="0"/>
              <a:t>的概念，第一次将模拟的对象从“单个物体”（如载具），扩大到了广义上的各种概念。通常，在模拟经营游戏中，玩家会作为一个经理等高阶职位，并去试图管理一家企业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lvl="1">
              <a:lnSpc>
                <a:spcPct val="120000"/>
              </a:lnSpc>
            </a:pPr>
            <a:r>
              <a:rPr lang="zh-CN" altLang="en-US" dirty="0"/>
              <a:t>角色扮演模拟</a:t>
            </a:r>
            <a:r>
              <a:rPr lang="zh-CN" altLang="en-US" dirty="0" smtClean="0"/>
              <a:t>游戏可以用于直观</a:t>
            </a:r>
            <a:r>
              <a:rPr lang="zh-CN" altLang="en-US" dirty="0"/>
              <a:t>教学，一些建筑、精密操作、</a:t>
            </a:r>
            <a:r>
              <a:rPr lang="zh-CN" altLang="en-US" dirty="0" smtClean="0"/>
              <a:t>医学可以</a:t>
            </a:r>
            <a:r>
              <a:rPr lang="zh-CN" altLang="en-US" dirty="0"/>
              <a:t>利用模拟角色扮演游戏完成</a:t>
            </a:r>
            <a:r>
              <a:rPr lang="zh-CN" altLang="en-US" dirty="0" smtClean="0"/>
              <a:t>。如可以</a:t>
            </a:r>
            <a:r>
              <a:rPr lang="zh-CN" altLang="en-US" dirty="0"/>
              <a:t>扮演工程师、司机和医生，而不用担心</a:t>
            </a:r>
            <a:r>
              <a:rPr lang="zh-CN" altLang="en-US" dirty="0" smtClean="0"/>
              <a:t>失误。带有</a:t>
            </a:r>
            <a:r>
              <a:rPr lang="zh-CN" altLang="en-US" dirty="0"/>
              <a:t>网络连接的在线角色扮演模拟游戏还可以锻炼团队协作的能力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lvl="1">
              <a:lnSpc>
                <a:spcPct val="120000"/>
              </a:lnSpc>
            </a:pPr>
            <a:r>
              <a:rPr lang="zh-CN" altLang="en-US" dirty="0"/>
              <a:t>沙盒游戏（</a:t>
            </a:r>
            <a:r>
              <a:rPr lang="en-US" altLang="zh-CN" dirty="0"/>
              <a:t>Sandbox Game</a:t>
            </a:r>
            <a:r>
              <a:rPr lang="zh-CN" altLang="en-US" dirty="0"/>
              <a:t>），有时也被称为模拟沙盘游戏（</a:t>
            </a:r>
            <a:r>
              <a:rPr lang="en-US" altLang="zh-CN" dirty="0" err="1"/>
              <a:t>Sandtable</a:t>
            </a:r>
            <a:r>
              <a:rPr lang="en-US" altLang="zh-CN" dirty="0"/>
              <a:t> Simulation Game</a:t>
            </a:r>
            <a:r>
              <a:rPr lang="zh-CN" altLang="en-US" dirty="0"/>
              <a:t>），游戏的核心是“自由与开放”，游戏通常没有很明显的目标，玩家可以自由的移动、建造或进行任何游戏设计上允许的目的。</a:t>
            </a:r>
          </a:p>
          <a:p>
            <a:pPr>
              <a:lnSpc>
                <a:spcPct val="120000"/>
              </a:lnSpc>
            </a:pP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61608" y="365126"/>
            <a:ext cx="3133076" cy="176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59384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>
                <a:solidFill>
                  <a:srgbClr val="555555"/>
                </a:solidFill>
                <a:latin typeface="+mn-ea"/>
              </a:rPr>
              <a:t>模拟教学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40768"/>
            <a:ext cx="10515600" cy="551723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zh-CN" altLang="en-US" dirty="0"/>
              <a:t>模拟教学法是指在导师指导下，学员模拟扮演某一角色或在导师创设的一种背景中，把现实中的情境微缩到模拟课堂，并运用专用的教学器具进行模拟讲演的一种非传统模式的教学方法</a:t>
            </a:r>
            <a:r>
              <a:rPr lang="zh-CN" altLang="en-US" dirty="0" smtClean="0"/>
              <a:t>。</a:t>
            </a:r>
            <a:endParaRPr lang="zh-CN" altLang="en-US" dirty="0"/>
          </a:p>
          <a:p>
            <a:pPr>
              <a:lnSpc>
                <a:spcPct val="120000"/>
              </a:lnSpc>
            </a:pPr>
            <a:r>
              <a:rPr lang="zh-CN" altLang="en-US" dirty="0"/>
              <a:t>模拟教学的意义在于创设一种高度仿真的教学环境，构架起理论与实践相结合的桥梁，增强教学的互动性、认知性，解读学员的行为特点，使学员有所提升和感悟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>
              <a:lnSpc>
                <a:spcPct val="120000"/>
              </a:lnSpc>
            </a:pPr>
            <a:r>
              <a:rPr lang="zh-CN" altLang="en-US" dirty="0"/>
              <a:t>如：角色扮演、模拟</a:t>
            </a:r>
            <a:r>
              <a:rPr lang="zh-CN" altLang="en-US" dirty="0" smtClean="0"/>
              <a:t>游戏等</a:t>
            </a:r>
            <a:endParaRPr lang="en-US" altLang="zh-CN" dirty="0" smtClean="0"/>
          </a:p>
          <a:p>
            <a:pPr>
              <a:lnSpc>
                <a:spcPct val="120000"/>
              </a:lnSpc>
            </a:pPr>
            <a:r>
              <a:rPr lang="zh-CN" altLang="en-US" dirty="0" smtClean="0"/>
              <a:t>案例：微课、微型法院、软件开发公司等</a:t>
            </a:r>
            <a:endParaRPr lang="en-US" altLang="zh-CN" dirty="0" smtClean="0"/>
          </a:p>
          <a:p>
            <a:pPr>
              <a:lnSpc>
                <a:spcPct val="120000"/>
              </a:lnSpc>
            </a:pPr>
            <a:r>
              <a:rPr lang="zh-CN" altLang="en-US" dirty="0" smtClean="0"/>
              <a:t>模拟</a:t>
            </a:r>
            <a:r>
              <a:rPr lang="zh-CN" altLang="en-US" dirty="0"/>
              <a:t>教学法</a:t>
            </a:r>
            <a:r>
              <a:rPr lang="zh-CN" altLang="en-US" dirty="0" smtClean="0"/>
              <a:t>特点：</a:t>
            </a:r>
            <a:endParaRPr lang="en-US" altLang="zh-CN" dirty="0" smtClean="0"/>
          </a:p>
          <a:p>
            <a:pPr lvl="1">
              <a:lnSpc>
                <a:spcPct val="120000"/>
              </a:lnSpc>
            </a:pPr>
            <a:r>
              <a:rPr lang="zh-CN" altLang="en-US" dirty="0" smtClean="0"/>
              <a:t>具有互动</a:t>
            </a:r>
            <a:r>
              <a:rPr lang="zh-CN" altLang="en-US" dirty="0"/>
              <a:t>性、趣味性、</a:t>
            </a:r>
            <a:r>
              <a:rPr lang="zh-CN" altLang="en-US" dirty="0" smtClean="0"/>
              <a:t>竞争性</a:t>
            </a:r>
            <a:endParaRPr lang="en-US" altLang="zh-CN" dirty="0" smtClean="0"/>
          </a:p>
          <a:p>
            <a:pPr lvl="1">
              <a:lnSpc>
                <a:spcPct val="120000"/>
              </a:lnSpc>
            </a:pPr>
            <a:r>
              <a:rPr lang="zh-CN" altLang="en-US" u="sng" dirty="0" smtClean="0"/>
              <a:t>能够</a:t>
            </a:r>
            <a:r>
              <a:rPr lang="zh-CN" altLang="en-US" u="sng" dirty="0"/>
              <a:t>最大限度的调动各学员的学习兴趣，</a:t>
            </a:r>
            <a:r>
              <a:rPr lang="zh-CN" altLang="en-US" dirty="0"/>
              <a:t>使学员在培训中处于高度兴奋状态，充分运用听、说、学、做、改等一系列学习手段，开启一切可以调动的感官功能，对所学内容形成深度记忆，并能够将学到的管理思路和方法在实际工作中很快实践与运用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lvl="1">
              <a:lnSpc>
                <a:spcPct val="120000"/>
              </a:lnSpc>
            </a:pPr>
            <a:r>
              <a:rPr lang="zh-CN" altLang="en-US" dirty="0" smtClean="0"/>
              <a:t>在</a:t>
            </a:r>
            <a:r>
              <a:rPr lang="zh-CN" altLang="en-US" dirty="0"/>
              <a:t>模拟教学中学员得到的不再是空洞乏味的概念、理论，而是极其宝贵的实践经验和深层次的领会与感悟。</a:t>
            </a:r>
          </a:p>
          <a:p>
            <a:pPr>
              <a:lnSpc>
                <a:spcPct val="120000"/>
              </a:lnSpc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29075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什么是教学系统</a:t>
            </a:r>
            <a:endParaRPr lang="zh-CN" altLang="zh-CN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所谓的教学系统，实质上是由相互作用着的教师、学生、内容与环境等空间结构性要素和目标、 活动与评价等时间进程性要素，构成的特殊复合体。</a:t>
            </a:r>
          </a:p>
          <a:p>
            <a:pPr eaLnBrk="1" hangingPunct="1"/>
            <a:endParaRPr lang="zh-CN" altLang="en-US" smtClean="0"/>
          </a:p>
          <a:p>
            <a:pPr eaLnBrk="1" hangingPunct="1"/>
            <a:r>
              <a:rPr lang="zh-CN" altLang="en-US" smtClean="0"/>
              <a:t>教学系统是一种特殊的系统，首先它既有比较稳定的教师、学生、内容与环境等空间性要素，又有目标、活动与 评价等时间性要素；其次这些要素之间构成了异常复杂的关系，产生着复杂的相互作用 </a:t>
            </a:r>
          </a:p>
        </p:txBody>
      </p:sp>
    </p:spTree>
    <p:extLst>
      <p:ext uri="{BB962C8B-B14F-4D97-AF65-F5344CB8AC3E}">
        <p14:creationId xmlns:p14="http://schemas.microsoft.com/office/powerpoint/2010/main" xmlns="" val="110667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6438" y="365126"/>
            <a:ext cx="4762500" cy="38004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00700" y="852947"/>
            <a:ext cx="3814519" cy="25404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0237" y="3782369"/>
            <a:ext cx="4376385" cy="273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18161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2800"/>
              <a:t>Concepts:</a:t>
            </a:r>
            <a:br>
              <a:rPr lang="en-US" altLang="zh-CN" sz="2800"/>
            </a:br>
            <a:r>
              <a:rPr lang="en-US" altLang="zh-CN" sz="2800"/>
              <a:t>Instruction, Simulation, Game</a:t>
            </a:r>
          </a:p>
        </p:txBody>
      </p:sp>
      <p:grpSp>
        <p:nvGrpSpPr>
          <p:cNvPr id="65539" name="Group 3"/>
          <p:cNvGrpSpPr>
            <a:grpSpLocks/>
          </p:cNvGrpSpPr>
          <p:nvPr/>
        </p:nvGrpSpPr>
        <p:grpSpPr bwMode="auto">
          <a:xfrm>
            <a:off x="3386138" y="1752600"/>
            <a:ext cx="5588000" cy="4572000"/>
            <a:chOff x="920" y="836"/>
            <a:chExt cx="3260" cy="3056"/>
          </a:xfrm>
        </p:grpSpPr>
        <p:grpSp>
          <p:nvGrpSpPr>
            <p:cNvPr id="65540" name="Group 4"/>
            <p:cNvGrpSpPr>
              <a:grpSpLocks/>
            </p:cNvGrpSpPr>
            <p:nvPr/>
          </p:nvGrpSpPr>
          <p:grpSpPr bwMode="auto">
            <a:xfrm>
              <a:off x="920" y="836"/>
              <a:ext cx="3260" cy="3056"/>
              <a:chOff x="920" y="836"/>
              <a:chExt cx="3260" cy="3056"/>
            </a:xfrm>
          </p:grpSpPr>
          <p:sp>
            <p:nvSpPr>
              <p:cNvPr id="65548" name="Oval 5"/>
              <p:cNvSpPr>
                <a:spLocks noChangeArrowheads="1"/>
              </p:cNvSpPr>
              <p:nvPr/>
            </p:nvSpPr>
            <p:spPr bwMode="auto">
              <a:xfrm>
                <a:off x="920" y="836"/>
                <a:ext cx="2000" cy="2000"/>
              </a:xfrm>
              <a:prstGeom prst="ellipse">
                <a:avLst/>
              </a:prstGeom>
              <a:solidFill>
                <a:srgbClr val="FFB84F">
                  <a:alpha val="83136"/>
                </a:srgbClr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5549" name="Oval 6"/>
              <p:cNvSpPr>
                <a:spLocks noChangeArrowheads="1"/>
              </p:cNvSpPr>
              <p:nvPr/>
            </p:nvSpPr>
            <p:spPr bwMode="auto">
              <a:xfrm>
                <a:off x="2180" y="836"/>
                <a:ext cx="2000" cy="2000"/>
              </a:xfrm>
              <a:prstGeom prst="ellipse">
                <a:avLst/>
              </a:prstGeom>
              <a:solidFill>
                <a:srgbClr val="114AFF">
                  <a:alpha val="43921"/>
                </a:srgbClr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5550" name="Oval 7"/>
              <p:cNvSpPr>
                <a:spLocks noChangeArrowheads="1"/>
              </p:cNvSpPr>
              <p:nvPr/>
            </p:nvSpPr>
            <p:spPr bwMode="auto">
              <a:xfrm>
                <a:off x="1532" y="1892"/>
                <a:ext cx="2000" cy="2000"/>
              </a:xfrm>
              <a:prstGeom prst="ellipse">
                <a:avLst/>
              </a:prstGeom>
              <a:solidFill>
                <a:srgbClr val="3BBF5A">
                  <a:alpha val="47058"/>
                </a:srgbClr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  <p:sp>
          <p:nvSpPr>
            <p:cNvPr id="65541" name="Rectangle 8"/>
            <p:cNvSpPr>
              <a:spLocks noChangeArrowheads="1"/>
            </p:cNvSpPr>
            <p:nvPr/>
          </p:nvSpPr>
          <p:spPr bwMode="auto">
            <a:xfrm>
              <a:off x="1120" y="1307"/>
              <a:ext cx="1033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2400" b="1">
                  <a:latin typeface="Helvetica" panose="020B0604020202020204" pitchFamily="34" charset="0"/>
                </a:rPr>
                <a:t>Instruction</a:t>
              </a:r>
            </a:p>
          </p:txBody>
        </p:sp>
        <p:sp>
          <p:nvSpPr>
            <p:cNvPr id="65542" name="Rectangle 9"/>
            <p:cNvSpPr>
              <a:spLocks noChangeArrowheads="1"/>
            </p:cNvSpPr>
            <p:nvPr/>
          </p:nvSpPr>
          <p:spPr bwMode="auto">
            <a:xfrm>
              <a:off x="2960" y="1307"/>
              <a:ext cx="1023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2400" b="1">
                  <a:latin typeface="Helvetica" panose="020B0604020202020204" pitchFamily="34" charset="0"/>
                </a:rPr>
                <a:t>Simulation</a:t>
              </a:r>
            </a:p>
          </p:txBody>
        </p:sp>
        <p:sp>
          <p:nvSpPr>
            <p:cNvPr id="65543" name="Rectangle 10"/>
            <p:cNvSpPr>
              <a:spLocks noChangeArrowheads="1"/>
            </p:cNvSpPr>
            <p:nvPr/>
          </p:nvSpPr>
          <p:spPr bwMode="auto">
            <a:xfrm>
              <a:off x="2257" y="3155"/>
              <a:ext cx="606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2400" b="1">
                  <a:latin typeface="Helvetica" panose="020B0604020202020204" pitchFamily="34" charset="0"/>
                </a:rPr>
                <a:t>Game</a:t>
              </a:r>
            </a:p>
          </p:txBody>
        </p:sp>
        <p:sp>
          <p:nvSpPr>
            <p:cNvPr id="65544" name="Rectangle 11"/>
            <p:cNvSpPr>
              <a:spLocks noChangeArrowheads="1"/>
            </p:cNvSpPr>
            <p:nvPr/>
          </p:nvSpPr>
          <p:spPr bwMode="auto">
            <a:xfrm>
              <a:off x="2894" y="2387"/>
              <a:ext cx="366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2400" b="1">
                  <a:solidFill>
                    <a:srgbClr val="DE0035"/>
                  </a:solidFill>
                  <a:latin typeface="Helvetica" panose="020B0604020202020204" pitchFamily="34" charset="0"/>
                </a:rPr>
                <a:t>SG</a:t>
              </a:r>
            </a:p>
          </p:txBody>
        </p:sp>
        <p:sp>
          <p:nvSpPr>
            <p:cNvPr id="65545" name="Rectangle 12"/>
            <p:cNvSpPr>
              <a:spLocks noChangeArrowheads="1"/>
            </p:cNvSpPr>
            <p:nvPr/>
          </p:nvSpPr>
          <p:spPr bwMode="auto">
            <a:xfrm>
              <a:off x="1835" y="2387"/>
              <a:ext cx="296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2400" b="1">
                  <a:solidFill>
                    <a:srgbClr val="DE0035"/>
                  </a:solidFill>
                  <a:latin typeface="Helvetica" panose="020B0604020202020204" pitchFamily="34" charset="0"/>
                </a:rPr>
                <a:t>IG</a:t>
              </a:r>
            </a:p>
          </p:txBody>
        </p:sp>
        <p:sp>
          <p:nvSpPr>
            <p:cNvPr id="65546" name="Rectangle 13"/>
            <p:cNvSpPr>
              <a:spLocks noChangeArrowheads="1"/>
            </p:cNvSpPr>
            <p:nvPr/>
          </p:nvSpPr>
          <p:spPr bwMode="auto">
            <a:xfrm>
              <a:off x="2337" y="2039"/>
              <a:ext cx="415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2400" b="1">
                  <a:latin typeface="Helvetica" panose="020B0604020202020204" pitchFamily="34" charset="0"/>
                </a:rPr>
                <a:t>ISG</a:t>
              </a:r>
            </a:p>
          </p:txBody>
        </p:sp>
        <p:sp>
          <p:nvSpPr>
            <p:cNvPr id="65547" name="Rectangle 14"/>
            <p:cNvSpPr>
              <a:spLocks noChangeArrowheads="1"/>
            </p:cNvSpPr>
            <p:nvPr/>
          </p:nvSpPr>
          <p:spPr bwMode="auto">
            <a:xfrm>
              <a:off x="2409" y="1475"/>
              <a:ext cx="276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2400" b="1">
                  <a:solidFill>
                    <a:srgbClr val="CC0000"/>
                  </a:solidFill>
                  <a:latin typeface="Helvetica" panose="020B0604020202020204" pitchFamily="34" charset="0"/>
                </a:rPr>
                <a:t>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4714869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14476" y="228600"/>
            <a:ext cx="9059863" cy="838200"/>
          </a:xfrm>
          <a:noFill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2800"/>
              <a:t>How To Design Instructional Simulations/Games</a:t>
            </a:r>
          </a:p>
        </p:txBody>
      </p:sp>
      <p:grpSp>
        <p:nvGrpSpPr>
          <p:cNvPr id="68611" name="Group 40"/>
          <p:cNvGrpSpPr>
            <a:grpSpLocks/>
          </p:cNvGrpSpPr>
          <p:nvPr/>
        </p:nvGrpSpPr>
        <p:grpSpPr bwMode="auto">
          <a:xfrm>
            <a:off x="1189823" y="1412874"/>
            <a:ext cx="9411504" cy="4855723"/>
            <a:chOff x="-3" y="960"/>
            <a:chExt cx="5757" cy="2960"/>
          </a:xfrm>
        </p:grpSpPr>
        <p:sp>
          <p:nvSpPr>
            <p:cNvPr id="68612" name="Rectangle 3"/>
            <p:cNvSpPr>
              <a:spLocks noChangeArrowheads="1"/>
            </p:cNvSpPr>
            <p:nvPr/>
          </p:nvSpPr>
          <p:spPr bwMode="auto">
            <a:xfrm>
              <a:off x="0" y="1584"/>
              <a:ext cx="1027" cy="432"/>
            </a:xfrm>
            <a:prstGeom prst="rect">
              <a:avLst/>
            </a:prstGeom>
            <a:noFill/>
            <a:ln w="25400">
              <a:solidFill>
                <a:srgbClr val="FF33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8613" name="Rectangle 4"/>
            <p:cNvSpPr>
              <a:spLocks noChangeArrowheads="1"/>
            </p:cNvSpPr>
            <p:nvPr/>
          </p:nvSpPr>
          <p:spPr bwMode="auto">
            <a:xfrm>
              <a:off x="-3" y="1620"/>
              <a:ext cx="1039" cy="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500"/>
                <a:t>1.Select Content</a:t>
              </a:r>
            </a:p>
            <a:p>
              <a:r>
                <a:rPr lang="en-US" altLang="zh-CN" sz="1500"/>
                <a:t>    and Scope</a:t>
              </a:r>
            </a:p>
          </p:txBody>
        </p:sp>
        <p:sp>
          <p:nvSpPr>
            <p:cNvPr id="68614" name="Rectangle 5"/>
            <p:cNvSpPr>
              <a:spLocks noChangeArrowheads="1"/>
            </p:cNvSpPr>
            <p:nvPr/>
          </p:nvSpPr>
          <p:spPr bwMode="auto">
            <a:xfrm>
              <a:off x="1227" y="1536"/>
              <a:ext cx="1209" cy="2384"/>
            </a:xfrm>
            <a:prstGeom prst="rect">
              <a:avLst/>
            </a:prstGeom>
            <a:noFill/>
            <a:ln w="25400">
              <a:solidFill>
                <a:srgbClr val="FF33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8615" name="Rectangle 6"/>
            <p:cNvSpPr>
              <a:spLocks noChangeArrowheads="1"/>
            </p:cNvSpPr>
            <p:nvPr/>
          </p:nvSpPr>
          <p:spPr bwMode="auto">
            <a:xfrm>
              <a:off x="-3" y="2424"/>
              <a:ext cx="769" cy="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500"/>
                <a:t>2. Specify</a:t>
              </a:r>
            </a:p>
            <a:p>
              <a:r>
                <a:rPr lang="en-US" altLang="zh-CN" sz="1500"/>
                <a:t>    Audience</a:t>
              </a:r>
            </a:p>
          </p:txBody>
        </p:sp>
        <p:sp>
          <p:nvSpPr>
            <p:cNvPr id="68616" name="Rectangle 7"/>
            <p:cNvSpPr>
              <a:spLocks noChangeArrowheads="1"/>
            </p:cNvSpPr>
            <p:nvPr/>
          </p:nvSpPr>
          <p:spPr bwMode="auto">
            <a:xfrm>
              <a:off x="-3" y="3241"/>
              <a:ext cx="837" cy="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500" dirty="0"/>
                <a:t>3. Specify</a:t>
              </a:r>
            </a:p>
            <a:p>
              <a:r>
                <a:rPr lang="en-US" altLang="zh-CN" sz="1500" dirty="0"/>
                <a:t>    Objectives</a:t>
              </a:r>
            </a:p>
          </p:txBody>
        </p:sp>
        <p:sp>
          <p:nvSpPr>
            <p:cNvPr id="68617" name="Rectangle 8"/>
            <p:cNvSpPr>
              <a:spLocks noChangeArrowheads="1"/>
            </p:cNvSpPr>
            <p:nvPr/>
          </p:nvSpPr>
          <p:spPr bwMode="auto">
            <a:xfrm>
              <a:off x="1212" y="1608"/>
              <a:ext cx="1088" cy="1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500"/>
                <a:t>4. Develop</a:t>
              </a:r>
            </a:p>
            <a:p>
              <a:r>
                <a:rPr lang="en-US" altLang="zh-CN" sz="1500"/>
                <a:t>    GAME MODEL</a:t>
              </a:r>
            </a:p>
            <a:p>
              <a:endParaRPr lang="en-US" altLang="zh-CN" sz="1500"/>
            </a:p>
            <a:p>
              <a:r>
                <a:rPr lang="en-US" altLang="zh-CN" sz="1500"/>
                <a:t>A) scenario</a:t>
              </a:r>
            </a:p>
            <a:p>
              <a:endParaRPr lang="en-US" altLang="zh-CN" sz="1500"/>
            </a:p>
            <a:p>
              <a:r>
                <a:rPr lang="en-US" altLang="zh-CN" sz="1500"/>
                <a:t>B) roles, motives</a:t>
              </a:r>
            </a:p>
            <a:p>
              <a:endParaRPr lang="en-US" altLang="zh-CN" sz="1500"/>
            </a:p>
            <a:p>
              <a:r>
                <a:rPr lang="en-US" altLang="zh-CN" sz="1500"/>
                <a:t>C) constraints</a:t>
              </a:r>
            </a:p>
            <a:p>
              <a:r>
                <a:rPr lang="en-US" altLang="zh-CN" sz="1500"/>
                <a:t>     and resources</a:t>
              </a:r>
            </a:p>
            <a:p>
              <a:r>
                <a:rPr lang="en-US" altLang="zh-CN" sz="1500"/>
                <a:t>     (including</a:t>
              </a:r>
            </a:p>
            <a:p>
              <a:r>
                <a:rPr lang="en-US" altLang="zh-CN" sz="1500"/>
                <a:t>     information)</a:t>
              </a:r>
            </a:p>
          </p:txBody>
        </p:sp>
        <p:sp>
          <p:nvSpPr>
            <p:cNvPr id="68618" name="Rectangle 9"/>
            <p:cNvSpPr>
              <a:spLocks noChangeArrowheads="1"/>
            </p:cNvSpPr>
            <p:nvPr/>
          </p:nvSpPr>
          <p:spPr bwMode="auto">
            <a:xfrm>
              <a:off x="1265" y="3372"/>
              <a:ext cx="108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500"/>
                <a:t>D) transactions</a:t>
              </a:r>
            </a:p>
            <a:p>
              <a:endParaRPr lang="en-US" altLang="zh-CN" sz="1500"/>
            </a:p>
            <a:p>
              <a:r>
                <a:rPr lang="en-US" altLang="zh-CN" sz="1500"/>
                <a:t>E) consequences</a:t>
              </a:r>
            </a:p>
          </p:txBody>
        </p:sp>
        <p:sp>
          <p:nvSpPr>
            <p:cNvPr id="68619" name="Rectangle 10"/>
            <p:cNvSpPr>
              <a:spLocks noChangeArrowheads="1"/>
            </p:cNvSpPr>
            <p:nvPr/>
          </p:nvSpPr>
          <p:spPr bwMode="auto">
            <a:xfrm>
              <a:off x="1280" y="3264"/>
              <a:ext cx="1120" cy="576"/>
            </a:xfrm>
            <a:prstGeom prst="rect">
              <a:avLst/>
            </a:prstGeom>
            <a:noFill/>
            <a:ln w="25400">
              <a:solidFill>
                <a:srgbClr val="FF3366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8620" name="Line 11"/>
            <p:cNvSpPr>
              <a:spLocks noChangeShapeType="1"/>
            </p:cNvSpPr>
            <p:nvPr/>
          </p:nvSpPr>
          <p:spPr bwMode="auto">
            <a:xfrm flipV="1">
              <a:off x="107" y="1104"/>
              <a:ext cx="0" cy="432"/>
            </a:xfrm>
            <a:prstGeom prst="line">
              <a:avLst/>
            </a:prstGeom>
            <a:noFill/>
            <a:ln w="12700">
              <a:solidFill>
                <a:srgbClr val="FF3366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8621" name="Line 12"/>
            <p:cNvSpPr>
              <a:spLocks noChangeShapeType="1"/>
            </p:cNvSpPr>
            <p:nvPr/>
          </p:nvSpPr>
          <p:spPr bwMode="auto">
            <a:xfrm flipV="1">
              <a:off x="960" y="1104"/>
              <a:ext cx="0" cy="432"/>
            </a:xfrm>
            <a:prstGeom prst="line">
              <a:avLst/>
            </a:prstGeom>
            <a:noFill/>
            <a:ln w="12700">
              <a:solidFill>
                <a:srgbClr val="FF3366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8622" name="Line 13"/>
            <p:cNvSpPr>
              <a:spLocks noChangeShapeType="1"/>
            </p:cNvSpPr>
            <p:nvPr/>
          </p:nvSpPr>
          <p:spPr bwMode="auto">
            <a:xfrm flipV="1">
              <a:off x="533" y="1104"/>
              <a:ext cx="0" cy="435"/>
            </a:xfrm>
            <a:prstGeom prst="line">
              <a:avLst/>
            </a:prstGeom>
            <a:noFill/>
            <a:ln w="12700">
              <a:solidFill>
                <a:srgbClr val="FF3366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8623" name="Line 14"/>
            <p:cNvSpPr>
              <a:spLocks noChangeShapeType="1"/>
            </p:cNvSpPr>
            <p:nvPr/>
          </p:nvSpPr>
          <p:spPr bwMode="auto">
            <a:xfrm flipV="1">
              <a:off x="1813" y="1104"/>
              <a:ext cx="0" cy="435"/>
            </a:xfrm>
            <a:prstGeom prst="line">
              <a:avLst/>
            </a:prstGeom>
            <a:noFill/>
            <a:ln w="12700">
              <a:solidFill>
                <a:srgbClr val="FF3366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8624" name="Line 15"/>
            <p:cNvSpPr>
              <a:spLocks noChangeShapeType="1"/>
            </p:cNvSpPr>
            <p:nvPr/>
          </p:nvSpPr>
          <p:spPr bwMode="auto">
            <a:xfrm flipV="1">
              <a:off x="3093" y="1104"/>
              <a:ext cx="0" cy="429"/>
            </a:xfrm>
            <a:prstGeom prst="line">
              <a:avLst/>
            </a:prstGeom>
            <a:noFill/>
            <a:ln w="12700">
              <a:solidFill>
                <a:srgbClr val="FF3366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8625" name="Line 16"/>
            <p:cNvSpPr>
              <a:spLocks noChangeShapeType="1"/>
            </p:cNvSpPr>
            <p:nvPr/>
          </p:nvSpPr>
          <p:spPr bwMode="auto">
            <a:xfrm flipV="1">
              <a:off x="4160" y="1248"/>
              <a:ext cx="0" cy="288"/>
            </a:xfrm>
            <a:prstGeom prst="line">
              <a:avLst/>
            </a:prstGeom>
            <a:noFill/>
            <a:ln w="12700">
              <a:solidFill>
                <a:srgbClr val="FF3366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8626" name="Rectangle 17"/>
            <p:cNvSpPr>
              <a:spLocks noChangeArrowheads="1"/>
            </p:cNvSpPr>
            <p:nvPr/>
          </p:nvSpPr>
          <p:spPr bwMode="auto">
            <a:xfrm>
              <a:off x="2759" y="1608"/>
              <a:ext cx="871" cy="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500"/>
                <a:t>5. Develop</a:t>
              </a:r>
            </a:p>
            <a:p>
              <a:r>
                <a:rPr lang="en-US" altLang="zh-CN" sz="1500"/>
                <a:t>    Rules</a:t>
              </a:r>
            </a:p>
          </p:txBody>
        </p:sp>
        <p:sp>
          <p:nvSpPr>
            <p:cNvPr id="68627" name="Rectangle 18"/>
            <p:cNvSpPr>
              <a:spLocks noChangeArrowheads="1"/>
            </p:cNvSpPr>
            <p:nvPr/>
          </p:nvSpPr>
          <p:spPr bwMode="auto">
            <a:xfrm>
              <a:off x="2650" y="3228"/>
              <a:ext cx="1033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500"/>
                <a:t>A) procedures</a:t>
              </a:r>
            </a:p>
            <a:p>
              <a:r>
                <a:rPr lang="en-US" altLang="zh-CN" sz="1500"/>
                <a:t>     for play</a:t>
              </a:r>
            </a:p>
            <a:p>
              <a:r>
                <a:rPr lang="en-US" altLang="zh-CN" sz="1500"/>
                <a:t>B) Scoring</a:t>
              </a:r>
            </a:p>
            <a:p>
              <a:endParaRPr lang="en-US" altLang="zh-CN" sz="1500"/>
            </a:p>
          </p:txBody>
        </p:sp>
        <p:sp>
          <p:nvSpPr>
            <p:cNvPr id="68628" name="Rectangle 19"/>
            <p:cNvSpPr>
              <a:spLocks noChangeArrowheads="1"/>
            </p:cNvSpPr>
            <p:nvPr/>
          </p:nvSpPr>
          <p:spPr bwMode="auto">
            <a:xfrm>
              <a:off x="2667" y="3216"/>
              <a:ext cx="906" cy="624"/>
            </a:xfrm>
            <a:prstGeom prst="rect">
              <a:avLst/>
            </a:prstGeom>
            <a:noFill/>
            <a:ln w="25400">
              <a:solidFill>
                <a:srgbClr val="FF3366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8629" name="Rectangle 20"/>
            <p:cNvSpPr>
              <a:spLocks noChangeArrowheads="1"/>
            </p:cNvSpPr>
            <p:nvPr/>
          </p:nvSpPr>
          <p:spPr bwMode="auto">
            <a:xfrm>
              <a:off x="3759" y="1656"/>
              <a:ext cx="1031" cy="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500"/>
                <a:t>6. Construct</a:t>
              </a:r>
            </a:p>
            <a:p>
              <a:r>
                <a:rPr lang="en-US" altLang="zh-CN" sz="1500"/>
                <a:t>PROTOTYPE</a:t>
              </a:r>
            </a:p>
          </p:txBody>
        </p:sp>
        <p:sp>
          <p:nvSpPr>
            <p:cNvPr id="68630" name="Line 21"/>
            <p:cNvSpPr>
              <a:spLocks noChangeShapeType="1"/>
            </p:cNvSpPr>
            <p:nvPr/>
          </p:nvSpPr>
          <p:spPr bwMode="auto">
            <a:xfrm flipV="1">
              <a:off x="5280" y="1104"/>
              <a:ext cx="0" cy="432"/>
            </a:xfrm>
            <a:prstGeom prst="line">
              <a:avLst/>
            </a:prstGeom>
            <a:noFill/>
            <a:ln w="12700">
              <a:solidFill>
                <a:srgbClr val="FF33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8631" name="Rectangle 22"/>
            <p:cNvSpPr>
              <a:spLocks noChangeArrowheads="1"/>
            </p:cNvSpPr>
            <p:nvPr/>
          </p:nvSpPr>
          <p:spPr bwMode="auto">
            <a:xfrm>
              <a:off x="4789" y="1656"/>
              <a:ext cx="965" cy="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500"/>
                <a:t>7. Try Out</a:t>
              </a:r>
            </a:p>
            <a:p>
              <a:r>
                <a:rPr lang="en-US" altLang="zh-CN" sz="1500"/>
                <a:t>PROTOTYPE</a:t>
              </a:r>
            </a:p>
          </p:txBody>
        </p:sp>
        <p:sp>
          <p:nvSpPr>
            <p:cNvPr id="68632" name="Rectangle 23"/>
            <p:cNvSpPr>
              <a:spLocks noChangeArrowheads="1"/>
            </p:cNvSpPr>
            <p:nvPr/>
          </p:nvSpPr>
          <p:spPr bwMode="auto">
            <a:xfrm>
              <a:off x="31" y="2404"/>
              <a:ext cx="1027" cy="368"/>
            </a:xfrm>
            <a:prstGeom prst="rect">
              <a:avLst/>
            </a:prstGeom>
            <a:noFill/>
            <a:ln w="25400">
              <a:solidFill>
                <a:srgbClr val="FF33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8633" name="Rectangle 24"/>
            <p:cNvSpPr>
              <a:spLocks noChangeArrowheads="1"/>
            </p:cNvSpPr>
            <p:nvPr/>
          </p:nvSpPr>
          <p:spPr bwMode="auto">
            <a:xfrm>
              <a:off x="31" y="3220"/>
              <a:ext cx="1027" cy="368"/>
            </a:xfrm>
            <a:prstGeom prst="rect">
              <a:avLst/>
            </a:prstGeom>
            <a:noFill/>
            <a:ln w="25400">
              <a:solidFill>
                <a:srgbClr val="FF33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8634" name="Rectangle 25"/>
            <p:cNvSpPr>
              <a:spLocks noChangeArrowheads="1"/>
            </p:cNvSpPr>
            <p:nvPr/>
          </p:nvSpPr>
          <p:spPr bwMode="auto">
            <a:xfrm>
              <a:off x="2613" y="1536"/>
              <a:ext cx="996" cy="2384"/>
            </a:xfrm>
            <a:prstGeom prst="rect">
              <a:avLst/>
            </a:prstGeom>
            <a:noFill/>
            <a:ln w="25400">
              <a:solidFill>
                <a:srgbClr val="FF33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8635" name="Rectangle 26"/>
            <p:cNvSpPr>
              <a:spLocks noChangeArrowheads="1"/>
            </p:cNvSpPr>
            <p:nvPr/>
          </p:nvSpPr>
          <p:spPr bwMode="auto">
            <a:xfrm>
              <a:off x="3787" y="1536"/>
              <a:ext cx="889" cy="2384"/>
            </a:xfrm>
            <a:prstGeom prst="rect">
              <a:avLst/>
            </a:prstGeom>
            <a:noFill/>
            <a:ln w="25400">
              <a:solidFill>
                <a:srgbClr val="FF33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8636" name="Rectangle 27"/>
            <p:cNvSpPr>
              <a:spLocks noChangeArrowheads="1"/>
            </p:cNvSpPr>
            <p:nvPr/>
          </p:nvSpPr>
          <p:spPr bwMode="auto">
            <a:xfrm>
              <a:off x="4800" y="1536"/>
              <a:ext cx="853" cy="2352"/>
            </a:xfrm>
            <a:prstGeom prst="rect">
              <a:avLst/>
            </a:prstGeom>
            <a:noFill/>
            <a:ln w="25400">
              <a:solidFill>
                <a:srgbClr val="FF33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8637" name="Rectangle 28"/>
            <p:cNvSpPr>
              <a:spLocks noChangeArrowheads="1"/>
            </p:cNvSpPr>
            <p:nvPr/>
          </p:nvSpPr>
          <p:spPr bwMode="auto">
            <a:xfrm>
              <a:off x="3787" y="960"/>
              <a:ext cx="1369" cy="272"/>
            </a:xfrm>
            <a:prstGeom prst="rect">
              <a:avLst/>
            </a:prstGeom>
            <a:noFill/>
            <a:ln w="25400">
              <a:solidFill>
                <a:srgbClr val="FF33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8638" name="Rectangle 29"/>
            <p:cNvSpPr>
              <a:spLocks noChangeArrowheads="1"/>
            </p:cNvSpPr>
            <p:nvPr/>
          </p:nvSpPr>
          <p:spPr bwMode="auto">
            <a:xfrm>
              <a:off x="3783" y="1056"/>
              <a:ext cx="139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1500"/>
                <a:t>8. REVISE</a:t>
              </a:r>
            </a:p>
          </p:txBody>
        </p:sp>
        <p:sp>
          <p:nvSpPr>
            <p:cNvPr id="68639" name="Line 30"/>
            <p:cNvSpPr>
              <a:spLocks noChangeShapeType="1"/>
            </p:cNvSpPr>
            <p:nvPr/>
          </p:nvSpPr>
          <p:spPr bwMode="auto">
            <a:xfrm flipH="1">
              <a:off x="107" y="1104"/>
              <a:ext cx="3667" cy="0"/>
            </a:xfrm>
            <a:prstGeom prst="line">
              <a:avLst/>
            </a:prstGeom>
            <a:noFill/>
            <a:ln w="12700">
              <a:solidFill>
                <a:srgbClr val="FF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8640" name="Line 31"/>
            <p:cNvSpPr>
              <a:spLocks noChangeShapeType="1"/>
            </p:cNvSpPr>
            <p:nvPr/>
          </p:nvSpPr>
          <p:spPr bwMode="auto">
            <a:xfrm>
              <a:off x="5173" y="1104"/>
              <a:ext cx="125" cy="0"/>
            </a:xfrm>
            <a:prstGeom prst="line">
              <a:avLst/>
            </a:prstGeom>
            <a:noFill/>
            <a:ln w="12700">
              <a:solidFill>
                <a:srgbClr val="FF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8641" name="Line 32"/>
            <p:cNvSpPr>
              <a:spLocks noChangeShapeType="1"/>
            </p:cNvSpPr>
            <p:nvPr/>
          </p:nvSpPr>
          <p:spPr bwMode="auto">
            <a:xfrm>
              <a:off x="1071" y="1772"/>
              <a:ext cx="165" cy="0"/>
            </a:xfrm>
            <a:prstGeom prst="line">
              <a:avLst/>
            </a:prstGeom>
            <a:noFill/>
            <a:ln w="12700">
              <a:solidFill>
                <a:srgbClr val="FF33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8642" name="Line 33"/>
            <p:cNvSpPr>
              <a:spLocks noChangeShapeType="1"/>
            </p:cNvSpPr>
            <p:nvPr/>
          </p:nvSpPr>
          <p:spPr bwMode="auto">
            <a:xfrm>
              <a:off x="1071" y="2588"/>
              <a:ext cx="165" cy="0"/>
            </a:xfrm>
            <a:prstGeom prst="line">
              <a:avLst/>
            </a:prstGeom>
            <a:noFill/>
            <a:ln w="12700">
              <a:solidFill>
                <a:srgbClr val="FF33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8643" name="Line 34"/>
            <p:cNvSpPr>
              <a:spLocks noChangeShapeType="1"/>
            </p:cNvSpPr>
            <p:nvPr/>
          </p:nvSpPr>
          <p:spPr bwMode="auto">
            <a:xfrm>
              <a:off x="1071" y="3404"/>
              <a:ext cx="165" cy="0"/>
            </a:xfrm>
            <a:prstGeom prst="line">
              <a:avLst/>
            </a:prstGeom>
            <a:noFill/>
            <a:ln w="12700">
              <a:solidFill>
                <a:srgbClr val="FF33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8644" name="Line 35"/>
            <p:cNvSpPr>
              <a:spLocks noChangeShapeType="1"/>
            </p:cNvSpPr>
            <p:nvPr/>
          </p:nvSpPr>
          <p:spPr bwMode="auto">
            <a:xfrm>
              <a:off x="2458" y="2588"/>
              <a:ext cx="164" cy="0"/>
            </a:xfrm>
            <a:prstGeom prst="line">
              <a:avLst/>
            </a:prstGeom>
            <a:noFill/>
            <a:ln w="12700">
              <a:solidFill>
                <a:srgbClr val="FF33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8645" name="Line 36"/>
            <p:cNvSpPr>
              <a:spLocks noChangeShapeType="1"/>
            </p:cNvSpPr>
            <p:nvPr/>
          </p:nvSpPr>
          <p:spPr bwMode="auto">
            <a:xfrm>
              <a:off x="3618" y="2588"/>
              <a:ext cx="164" cy="0"/>
            </a:xfrm>
            <a:prstGeom prst="line">
              <a:avLst/>
            </a:prstGeom>
            <a:noFill/>
            <a:ln w="12700">
              <a:solidFill>
                <a:srgbClr val="FF33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8646" name="Line 37"/>
            <p:cNvSpPr>
              <a:spLocks noChangeShapeType="1"/>
            </p:cNvSpPr>
            <p:nvPr/>
          </p:nvSpPr>
          <p:spPr bwMode="auto">
            <a:xfrm>
              <a:off x="4680" y="2588"/>
              <a:ext cx="142" cy="0"/>
            </a:xfrm>
            <a:prstGeom prst="line">
              <a:avLst/>
            </a:prstGeom>
            <a:noFill/>
            <a:ln w="12700">
              <a:solidFill>
                <a:srgbClr val="FF33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8647" name="Line 38"/>
            <p:cNvSpPr>
              <a:spLocks noChangeShapeType="1"/>
            </p:cNvSpPr>
            <p:nvPr/>
          </p:nvSpPr>
          <p:spPr bwMode="auto">
            <a:xfrm>
              <a:off x="2404" y="3376"/>
              <a:ext cx="258" cy="0"/>
            </a:xfrm>
            <a:prstGeom prst="line">
              <a:avLst/>
            </a:prstGeom>
            <a:noFill/>
            <a:ln w="12700">
              <a:solidFill>
                <a:srgbClr val="FF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8648" name="Line 39"/>
            <p:cNvSpPr>
              <a:spLocks noChangeShapeType="1"/>
            </p:cNvSpPr>
            <p:nvPr/>
          </p:nvSpPr>
          <p:spPr bwMode="auto">
            <a:xfrm>
              <a:off x="2413" y="3744"/>
              <a:ext cx="258" cy="0"/>
            </a:xfrm>
            <a:prstGeom prst="line">
              <a:avLst/>
            </a:prstGeom>
            <a:noFill/>
            <a:ln w="12700">
              <a:solidFill>
                <a:srgbClr val="FF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4083492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Q3</a:t>
            </a:r>
            <a:r>
              <a:rPr lang="zh-CN" altLang="en-US" dirty="0" smtClean="0"/>
              <a:t>：</a:t>
            </a:r>
            <a:r>
              <a:rPr lang="zh-CN" altLang="en-US" dirty="0">
                <a:solidFill>
                  <a:srgbClr val="555555"/>
                </a:solidFill>
                <a:latin typeface="+mn-ea"/>
              </a:rPr>
              <a:t>程序式</a:t>
            </a:r>
            <a:r>
              <a:rPr lang="zh-CN" altLang="en-US" dirty="0" smtClean="0">
                <a:solidFill>
                  <a:srgbClr val="555555"/>
                </a:solidFill>
                <a:latin typeface="+mn-ea"/>
              </a:rPr>
              <a:t>教学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276224" y="1340769"/>
            <a:ext cx="865845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dirty="0" smtClean="0"/>
              <a:t>程序教学，是</a:t>
            </a:r>
            <a:r>
              <a:rPr lang="zh-CN" altLang="en-US" sz="2400" dirty="0"/>
              <a:t>指一种能让学生以自己的速度和水平，学习自我教学性材料（以特定顺序和小步子安排的材料）的个别化教学方法。</a:t>
            </a:r>
            <a:endParaRPr lang="en-US" altLang="zh-CN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dirty="0" smtClean="0"/>
              <a:t>程序教学主要由教学机器的发明人</a:t>
            </a:r>
            <a:r>
              <a:rPr lang="zh-CN" altLang="en-US" sz="2400" dirty="0" smtClean="0">
                <a:solidFill>
                  <a:srgbClr val="FF0000"/>
                </a:solidFill>
              </a:rPr>
              <a:t>普莱西</a:t>
            </a:r>
            <a:r>
              <a:rPr lang="zh-CN" altLang="en-US" sz="2400" dirty="0" smtClean="0"/>
              <a:t>首创</a:t>
            </a:r>
            <a:endParaRPr lang="en-US" altLang="zh-C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dirty="0" smtClean="0"/>
              <a:t>行为主义心理学家</a:t>
            </a:r>
            <a:r>
              <a:rPr lang="en-US" altLang="zh-CN" sz="2400" dirty="0" smtClean="0"/>
              <a:t>F·</a:t>
            </a:r>
            <a:r>
              <a:rPr lang="zh-CN" altLang="en-US" sz="2400" dirty="0" smtClean="0"/>
              <a:t>斯金纳是美国著名的教育心理学家，他通过动物实验建立了操作行为主义的学习理论，并据此提出了程序教学论及其教学模式。</a:t>
            </a:r>
            <a:endParaRPr lang="en-US" altLang="zh-CN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dirty="0" smtClean="0"/>
              <a:t>程序教学，就是将教材分成一个个小部分，按照严格的逻辑编成程序附有习题和答案，由学生自己学习，可用机器，也可用程序课本。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dirty="0" smtClean="0"/>
              <a:t>教师</a:t>
            </a:r>
            <a:r>
              <a:rPr lang="zh-CN" altLang="en-US" sz="2400" dirty="0"/>
              <a:t>要实施程序教学必须借助于程序式的教材或者进行机器教学</a:t>
            </a:r>
            <a:r>
              <a:rPr lang="zh-CN" altLang="en-US" sz="2400" dirty="0" smtClean="0"/>
              <a:t>。</a:t>
            </a:r>
            <a:endParaRPr lang="en-US" altLang="zh-CN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dirty="0" smtClean="0"/>
              <a:t>这种模式主要可以用于基本事实性知识的获得以及基本技能的训练，但不适合高级思维和深层知识的培养。 </a:t>
            </a:r>
            <a:endParaRPr lang="en-US" altLang="zh-CN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7161893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14476" y="228600"/>
            <a:ext cx="9153525" cy="838200"/>
          </a:xfrm>
          <a:noFill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Linear and Branching Programs</a:t>
            </a:r>
          </a:p>
        </p:txBody>
      </p:sp>
      <p:grpSp>
        <p:nvGrpSpPr>
          <p:cNvPr id="64515" name="Group 3"/>
          <p:cNvGrpSpPr>
            <a:grpSpLocks/>
          </p:cNvGrpSpPr>
          <p:nvPr/>
        </p:nvGrpSpPr>
        <p:grpSpPr bwMode="auto">
          <a:xfrm>
            <a:off x="1218407" y="1940719"/>
            <a:ext cx="592137" cy="4348163"/>
            <a:chOff x="480" y="1152"/>
            <a:chExt cx="336" cy="2739"/>
          </a:xfrm>
        </p:grpSpPr>
        <p:sp>
          <p:nvSpPr>
            <p:cNvPr id="64552" name="Oval 4"/>
            <p:cNvSpPr>
              <a:spLocks noChangeArrowheads="1"/>
            </p:cNvSpPr>
            <p:nvPr/>
          </p:nvSpPr>
          <p:spPr bwMode="auto">
            <a:xfrm>
              <a:off x="480" y="1152"/>
              <a:ext cx="336" cy="336"/>
            </a:xfrm>
            <a:prstGeom prst="ellipse">
              <a:avLst/>
            </a:prstGeom>
            <a:noFill/>
            <a:ln w="19050">
              <a:solidFill>
                <a:srgbClr val="FF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4553" name="Rectangle 5"/>
            <p:cNvSpPr>
              <a:spLocks noChangeArrowheads="1"/>
            </p:cNvSpPr>
            <p:nvPr/>
          </p:nvSpPr>
          <p:spPr bwMode="auto">
            <a:xfrm>
              <a:off x="528" y="1200"/>
              <a:ext cx="20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400" b="1">
                  <a:latin typeface="Helvetica" panose="020B0604020202020204" pitchFamily="34" charset="0"/>
                </a:rPr>
                <a:t>1</a:t>
              </a:r>
            </a:p>
          </p:txBody>
        </p:sp>
        <p:sp>
          <p:nvSpPr>
            <p:cNvPr id="64554" name="Oval 6"/>
            <p:cNvSpPr>
              <a:spLocks noChangeArrowheads="1"/>
            </p:cNvSpPr>
            <p:nvPr/>
          </p:nvSpPr>
          <p:spPr bwMode="auto">
            <a:xfrm>
              <a:off x="480" y="1632"/>
              <a:ext cx="336" cy="336"/>
            </a:xfrm>
            <a:prstGeom prst="ellipse">
              <a:avLst/>
            </a:prstGeom>
            <a:noFill/>
            <a:ln w="19050">
              <a:solidFill>
                <a:srgbClr val="FF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4555" name="Oval 7"/>
            <p:cNvSpPr>
              <a:spLocks noChangeArrowheads="1"/>
            </p:cNvSpPr>
            <p:nvPr/>
          </p:nvSpPr>
          <p:spPr bwMode="auto">
            <a:xfrm>
              <a:off x="480" y="2112"/>
              <a:ext cx="336" cy="336"/>
            </a:xfrm>
            <a:prstGeom prst="ellipse">
              <a:avLst/>
            </a:prstGeom>
            <a:noFill/>
            <a:ln w="19050">
              <a:solidFill>
                <a:srgbClr val="FF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4556" name="Oval 8"/>
            <p:cNvSpPr>
              <a:spLocks noChangeArrowheads="1"/>
            </p:cNvSpPr>
            <p:nvPr/>
          </p:nvSpPr>
          <p:spPr bwMode="auto">
            <a:xfrm>
              <a:off x="480" y="2592"/>
              <a:ext cx="336" cy="336"/>
            </a:xfrm>
            <a:prstGeom prst="ellipse">
              <a:avLst/>
            </a:prstGeom>
            <a:noFill/>
            <a:ln w="19050">
              <a:solidFill>
                <a:srgbClr val="FF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4557" name="Oval 9"/>
            <p:cNvSpPr>
              <a:spLocks noChangeArrowheads="1"/>
            </p:cNvSpPr>
            <p:nvPr/>
          </p:nvSpPr>
          <p:spPr bwMode="auto">
            <a:xfrm>
              <a:off x="480" y="3072"/>
              <a:ext cx="336" cy="336"/>
            </a:xfrm>
            <a:prstGeom prst="ellipse">
              <a:avLst/>
            </a:prstGeom>
            <a:noFill/>
            <a:ln w="19050">
              <a:solidFill>
                <a:srgbClr val="FF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4558" name="Oval 10"/>
            <p:cNvSpPr>
              <a:spLocks noChangeArrowheads="1"/>
            </p:cNvSpPr>
            <p:nvPr/>
          </p:nvSpPr>
          <p:spPr bwMode="auto">
            <a:xfrm>
              <a:off x="480" y="3552"/>
              <a:ext cx="336" cy="336"/>
            </a:xfrm>
            <a:prstGeom prst="ellipse">
              <a:avLst/>
            </a:prstGeom>
            <a:noFill/>
            <a:ln w="19050">
              <a:solidFill>
                <a:srgbClr val="FF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4559" name="Line 11"/>
            <p:cNvSpPr>
              <a:spLocks noChangeShapeType="1"/>
            </p:cNvSpPr>
            <p:nvPr/>
          </p:nvSpPr>
          <p:spPr bwMode="auto">
            <a:xfrm>
              <a:off x="624" y="196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4560" name="Line 12"/>
            <p:cNvSpPr>
              <a:spLocks noChangeShapeType="1"/>
            </p:cNvSpPr>
            <p:nvPr/>
          </p:nvSpPr>
          <p:spPr bwMode="auto">
            <a:xfrm>
              <a:off x="624" y="14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4561" name="Line 13"/>
            <p:cNvSpPr>
              <a:spLocks noChangeShapeType="1"/>
            </p:cNvSpPr>
            <p:nvPr/>
          </p:nvSpPr>
          <p:spPr bwMode="auto">
            <a:xfrm>
              <a:off x="624" y="244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4562" name="Line 14"/>
            <p:cNvSpPr>
              <a:spLocks noChangeShapeType="1"/>
            </p:cNvSpPr>
            <p:nvPr/>
          </p:nvSpPr>
          <p:spPr bwMode="auto">
            <a:xfrm>
              <a:off x="624" y="292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4563" name="Line 15"/>
            <p:cNvSpPr>
              <a:spLocks noChangeShapeType="1"/>
            </p:cNvSpPr>
            <p:nvPr/>
          </p:nvSpPr>
          <p:spPr bwMode="auto">
            <a:xfrm>
              <a:off x="624" y="340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4564" name="Rectangle 16"/>
            <p:cNvSpPr>
              <a:spLocks noChangeArrowheads="1"/>
            </p:cNvSpPr>
            <p:nvPr/>
          </p:nvSpPr>
          <p:spPr bwMode="auto">
            <a:xfrm>
              <a:off x="528" y="1680"/>
              <a:ext cx="20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400" b="1">
                  <a:latin typeface="Helvetica" panose="020B0604020202020204" pitchFamily="34" charset="0"/>
                </a:rPr>
                <a:t>2</a:t>
              </a:r>
            </a:p>
          </p:txBody>
        </p:sp>
        <p:sp>
          <p:nvSpPr>
            <p:cNvPr id="64565" name="Rectangle 17"/>
            <p:cNvSpPr>
              <a:spLocks noChangeArrowheads="1"/>
            </p:cNvSpPr>
            <p:nvPr/>
          </p:nvSpPr>
          <p:spPr bwMode="auto">
            <a:xfrm>
              <a:off x="528" y="2160"/>
              <a:ext cx="20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400" b="1">
                  <a:latin typeface="Helvetica" panose="020B0604020202020204" pitchFamily="34" charset="0"/>
                </a:rPr>
                <a:t>3</a:t>
              </a:r>
            </a:p>
          </p:txBody>
        </p:sp>
        <p:sp>
          <p:nvSpPr>
            <p:cNvPr id="64566" name="Rectangle 18"/>
            <p:cNvSpPr>
              <a:spLocks noChangeArrowheads="1"/>
            </p:cNvSpPr>
            <p:nvPr/>
          </p:nvSpPr>
          <p:spPr bwMode="auto">
            <a:xfrm>
              <a:off x="528" y="2640"/>
              <a:ext cx="20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400" b="1">
                  <a:latin typeface="Helvetica" panose="020B0604020202020204" pitchFamily="34" charset="0"/>
                </a:rPr>
                <a:t>4</a:t>
              </a:r>
            </a:p>
          </p:txBody>
        </p:sp>
        <p:sp>
          <p:nvSpPr>
            <p:cNvPr id="64567" name="Rectangle 19"/>
            <p:cNvSpPr>
              <a:spLocks noChangeArrowheads="1"/>
            </p:cNvSpPr>
            <p:nvPr/>
          </p:nvSpPr>
          <p:spPr bwMode="auto">
            <a:xfrm>
              <a:off x="528" y="3120"/>
              <a:ext cx="20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400" b="1">
                  <a:latin typeface="Helvetica" panose="020B0604020202020204" pitchFamily="34" charset="0"/>
                </a:rPr>
                <a:t>5</a:t>
              </a:r>
            </a:p>
          </p:txBody>
        </p:sp>
        <p:sp>
          <p:nvSpPr>
            <p:cNvPr id="64568" name="Rectangle 20"/>
            <p:cNvSpPr>
              <a:spLocks noChangeArrowheads="1"/>
            </p:cNvSpPr>
            <p:nvPr/>
          </p:nvSpPr>
          <p:spPr bwMode="auto">
            <a:xfrm>
              <a:off x="528" y="3600"/>
              <a:ext cx="20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400" b="1">
                  <a:latin typeface="Helvetica" panose="020B0604020202020204" pitchFamily="34" charset="0"/>
                </a:rPr>
                <a:t>6</a:t>
              </a:r>
            </a:p>
          </p:txBody>
        </p:sp>
      </p:grpSp>
      <p:grpSp>
        <p:nvGrpSpPr>
          <p:cNvPr id="64516" name="Group 21"/>
          <p:cNvGrpSpPr>
            <a:grpSpLocks/>
          </p:cNvGrpSpPr>
          <p:nvPr/>
        </p:nvGrpSpPr>
        <p:grpSpPr bwMode="auto">
          <a:xfrm>
            <a:off x="2994428" y="2064623"/>
            <a:ext cx="3725862" cy="4424363"/>
            <a:chOff x="2208" y="1056"/>
            <a:chExt cx="2112" cy="2787"/>
          </a:xfrm>
        </p:grpSpPr>
        <p:sp>
          <p:nvSpPr>
            <p:cNvPr id="64517" name="Oval 22"/>
            <p:cNvSpPr>
              <a:spLocks noChangeArrowheads="1"/>
            </p:cNvSpPr>
            <p:nvPr/>
          </p:nvSpPr>
          <p:spPr bwMode="auto">
            <a:xfrm>
              <a:off x="3504" y="1056"/>
              <a:ext cx="336" cy="336"/>
            </a:xfrm>
            <a:prstGeom prst="ellipse">
              <a:avLst/>
            </a:prstGeom>
            <a:noFill/>
            <a:ln w="19050">
              <a:solidFill>
                <a:srgbClr val="FF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4518" name="Oval 23"/>
            <p:cNvSpPr>
              <a:spLocks noChangeArrowheads="1"/>
            </p:cNvSpPr>
            <p:nvPr/>
          </p:nvSpPr>
          <p:spPr bwMode="auto">
            <a:xfrm>
              <a:off x="3504" y="3504"/>
              <a:ext cx="336" cy="336"/>
            </a:xfrm>
            <a:prstGeom prst="ellipse">
              <a:avLst/>
            </a:prstGeom>
            <a:noFill/>
            <a:ln w="19050">
              <a:solidFill>
                <a:srgbClr val="FF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4519" name="Oval 24"/>
            <p:cNvSpPr>
              <a:spLocks noChangeArrowheads="1"/>
            </p:cNvSpPr>
            <p:nvPr/>
          </p:nvSpPr>
          <p:spPr bwMode="auto">
            <a:xfrm>
              <a:off x="3024" y="3504"/>
              <a:ext cx="336" cy="336"/>
            </a:xfrm>
            <a:prstGeom prst="ellipse">
              <a:avLst/>
            </a:prstGeom>
            <a:noFill/>
            <a:ln w="19050">
              <a:solidFill>
                <a:srgbClr val="FF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4520" name="Oval 25"/>
            <p:cNvSpPr>
              <a:spLocks noChangeArrowheads="1"/>
            </p:cNvSpPr>
            <p:nvPr/>
          </p:nvSpPr>
          <p:spPr bwMode="auto">
            <a:xfrm>
              <a:off x="2208" y="3504"/>
              <a:ext cx="336" cy="336"/>
            </a:xfrm>
            <a:prstGeom prst="ellipse">
              <a:avLst/>
            </a:prstGeom>
            <a:noFill/>
            <a:ln w="19050">
              <a:solidFill>
                <a:srgbClr val="FF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4521" name="Oval 26"/>
            <p:cNvSpPr>
              <a:spLocks noChangeArrowheads="1"/>
            </p:cNvSpPr>
            <p:nvPr/>
          </p:nvSpPr>
          <p:spPr bwMode="auto">
            <a:xfrm>
              <a:off x="2640" y="1728"/>
              <a:ext cx="336" cy="336"/>
            </a:xfrm>
            <a:prstGeom prst="ellipse">
              <a:avLst/>
            </a:prstGeom>
            <a:noFill/>
            <a:ln w="19050">
              <a:solidFill>
                <a:srgbClr val="FF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4522" name="Oval 27"/>
            <p:cNvSpPr>
              <a:spLocks noChangeArrowheads="1"/>
            </p:cNvSpPr>
            <p:nvPr/>
          </p:nvSpPr>
          <p:spPr bwMode="auto">
            <a:xfrm>
              <a:off x="3456" y="1872"/>
              <a:ext cx="336" cy="336"/>
            </a:xfrm>
            <a:prstGeom prst="ellipse">
              <a:avLst/>
            </a:prstGeom>
            <a:noFill/>
            <a:ln w="19050">
              <a:solidFill>
                <a:srgbClr val="FF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4523" name="Oval 28"/>
            <p:cNvSpPr>
              <a:spLocks noChangeArrowheads="1"/>
            </p:cNvSpPr>
            <p:nvPr/>
          </p:nvSpPr>
          <p:spPr bwMode="auto">
            <a:xfrm>
              <a:off x="3072" y="1440"/>
              <a:ext cx="336" cy="336"/>
            </a:xfrm>
            <a:prstGeom prst="ellipse">
              <a:avLst/>
            </a:prstGeom>
            <a:noFill/>
            <a:ln w="19050">
              <a:solidFill>
                <a:srgbClr val="FF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4524" name="Oval 29"/>
            <p:cNvSpPr>
              <a:spLocks noChangeArrowheads="1"/>
            </p:cNvSpPr>
            <p:nvPr/>
          </p:nvSpPr>
          <p:spPr bwMode="auto">
            <a:xfrm>
              <a:off x="3984" y="1488"/>
              <a:ext cx="336" cy="336"/>
            </a:xfrm>
            <a:prstGeom prst="ellipse">
              <a:avLst/>
            </a:prstGeom>
            <a:noFill/>
            <a:ln w="19050">
              <a:solidFill>
                <a:srgbClr val="FF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4525" name="Oval 30"/>
            <p:cNvSpPr>
              <a:spLocks noChangeArrowheads="1"/>
            </p:cNvSpPr>
            <p:nvPr/>
          </p:nvSpPr>
          <p:spPr bwMode="auto">
            <a:xfrm>
              <a:off x="2640" y="3168"/>
              <a:ext cx="336" cy="336"/>
            </a:xfrm>
            <a:prstGeom prst="ellipse">
              <a:avLst/>
            </a:prstGeom>
            <a:noFill/>
            <a:ln w="19050">
              <a:solidFill>
                <a:srgbClr val="FF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4526" name="Oval 31"/>
            <p:cNvSpPr>
              <a:spLocks noChangeArrowheads="1"/>
            </p:cNvSpPr>
            <p:nvPr/>
          </p:nvSpPr>
          <p:spPr bwMode="auto">
            <a:xfrm>
              <a:off x="2640" y="2208"/>
              <a:ext cx="336" cy="336"/>
            </a:xfrm>
            <a:prstGeom prst="ellipse">
              <a:avLst/>
            </a:prstGeom>
            <a:noFill/>
            <a:ln w="19050">
              <a:solidFill>
                <a:srgbClr val="FF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4527" name="Oval 32"/>
            <p:cNvSpPr>
              <a:spLocks noChangeArrowheads="1"/>
            </p:cNvSpPr>
            <p:nvPr/>
          </p:nvSpPr>
          <p:spPr bwMode="auto">
            <a:xfrm>
              <a:off x="2640" y="2688"/>
              <a:ext cx="336" cy="336"/>
            </a:xfrm>
            <a:prstGeom prst="ellipse">
              <a:avLst/>
            </a:prstGeom>
            <a:noFill/>
            <a:ln w="19050">
              <a:solidFill>
                <a:srgbClr val="FF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4528" name="Line 33"/>
            <p:cNvSpPr>
              <a:spLocks noChangeShapeType="1"/>
            </p:cNvSpPr>
            <p:nvPr/>
          </p:nvSpPr>
          <p:spPr bwMode="auto">
            <a:xfrm>
              <a:off x="2784" y="3024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4529" name="Line 34"/>
            <p:cNvSpPr>
              <a:spLocks noChangeShapeType="1"/>
            </p:cNvSpPr>
            <p:nvPr/>
          </p:nvSpPr>
          <p:spPr bwMode="auto">
            <a:xfrm>
              <a:off x="2784" y="2544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4530" name="Line 35"/>
            <p:cNvSpPr>
              <a:spLocks noChangeShapeType="1"/>
            </p:cNvSpPr>
            <p:nvPr/>
          </p:nvSpPr>
          <p:spPr bwMode="auto">
            <a:xfrm>
              <a:off x="2784" y="2064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4531" name="Line 36"/>
            <p:cNvSpPr>
              <a:spLocks noChangeShapeType="1"/>
            </p:cNvSpPr>
            <p:nvPr/>
          </p:nvSpPr>
          <p:spPr bwMode="auto">
            <a:xfrm>
              <a:off x="3648" y="2208"/>
              <a:ext cx="0" cy="12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4532" name="Line 37"/>
            <p:cNvSpPr>
              <a:spLocks noChangeShapeType="1"/>
            </p:cNvSpPr>
            <p:nvPr/>
          </p:nvSpPr>
          <p:spPr bwMode="auto">
            <a:xfrm>
              <a:off x="3792" y="1296"/>
              <a:ext cx="288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4533" name="Line 38"/>
            <p:cNvSpPr>
              <a:spLocks noChangeShapeType="1"/>
            </p:cNvSpPr>
            <p:nvPr/>
          </p:nvSpPr>
          <p:spPr bwMode="auto">
            <a:xfrm flipH="1">
              <a:off x="3360" y="1344"/>
              <a:ext cx="192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4534" name="Line 39"/>
            <p:cNvSpPr>
              <a:spLocks noChangeShapeType="1"/>
            </p:cNvSpPr>
            <p:nvPr/>
          </p:nvSpPr>
          <p:spPr bwMode="auto">
            <a:xfrm flipH="1">
              <a:off x="2880" y="1632"/>
              <a:ext cx="192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4535" name="Line 40"/>
            <p:cNvSpPr>
              <a:spLocks noChangeShapeType="1"/>
            </p:cNvSpPr>
            <p:nvPr/>
          </p:nvSpPr>
          <p:spPr bwMode="auto">
            <a:xfrm flipH="1">
              <a:off x="2496" y="3456"/>
              <a:ext cx="144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4536" name="Line 41"/>
            <p:cNvSpPr>
              <a:spLocks noChangeShapeType="1"/>
            </p:cNvSpPr>
            <p:nvPr/>
          </p:nvSpPr>
          <p:spPr bwMode="auto">
            <a:xfrm>
              <a:off x="2928" y="3456"/>
              <a:ext cx="144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4537" name="Line 42"/>
            <p:cNvSpPr>
              <a:spLocks noChangeShapeType="1"/>
            </p:cNvSpPr>
            <p:nvPr/>
          </p:nvSpPr>
          <p:spPr bwMode="auto">
            <a:xfrm>
              <a:off x="3648" y="1392"/>
              <a:ext cx="0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4538" name="Line 43"/>
            <p:cNvSpPr>
              <a:spLocks noChangeShapeType="1"/>
            </p:cNvSpPr>
            <p:nvPr/>
          </p:nvSpPr>
          <p:spPr bwMode="auto">
            <a:xfrm>
              <a:off x="3360" y="1728"/>
              <a:ext cx="144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4539" name="Rectangle 44"/>
            <p:cNvSpPr>
              <a:spLocks noChangeArrowheads="1"/>
            </p:cNvSpPr>
            <p:nvPr/>
          </p:nvSpPr>
          <p:spPr bwMode="auto">
            <a:xfrm>
              <a:off x="3552" y="1104"/>
              <a:ext cx="20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400" b="1">
                  <a:latin typeface="Helvetica" panose="020B0604020202020204" pitchFamily="34" charset="0"/>
                </a:rPr>
                <a:t>1</a:t>
              </a:r>
            </a:p>
          </p:txBody>
        </p:sp>
        <p:sp>
          <p:nvSpPr>
            <p:cNvPr id="64540" name="Rectangle 45"/>
            <p:cNvSpPr>
              <a:spLocks noChangeArrowheads="1"/>
            </p:cNvSpPr>
            <p:nvPr/>
          </p:nvSpPr>
          <p:spPr bwMode="auto">
            <a:xfrm>
              <a:off x="3120" y="1488"/>
              <a:ext cx="20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400" b="1">
                  <a:latin typeface="Helvetica" panose="020B0604020202020204" pitchFamily="34" charset="0"/>
                </a:rPr>
                <a:t>2</a:t>
              </a:r>
            </a:p>
          </p:txBody>
        </p:sp>
        <p:sp>
          <p:nvSpPr>
            <p:cNvPr id="64541" name="Rectangle 46"/>
            <p:cNvSpPr>
              <a:spLocks noChangeArrowheads="1"/>
            </p:cNvSpPr>
            <p:nvPr/>
          </p:nvSpPr>
          <p:spPr bwMode="auto">
            <a:xfrm>
              <a:off x="3984" y="1536"/>
              <a:ext cx="29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400" b="1">
                  <a:latin typeface="Helvetica" panose="020B0604020202020204" pitchFamily="34" charset="0"/>
                </a:rPr>
                <a:t>2a</a:t>
              </a:r>
            </a:p>
          </p:txBody>
        </p:sp>
        <p:sp>
          <p:nvSpPr>
            <p:cNvPr id="64542" name="Rectangle 47"/>
            <p:cNvSpPr>
              <a:spLocks noChangeArrowheads="1"/>
            </p:cNvSpPr>
            <p:nvPr/>
          </p:nvSpPr>
          <p:spPr bwMode="auto">
            <a:xfrm>
              <a:off x="2640" y="1776"/>
              <a:ext cx="29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400" b="1" dirty="0">
                  <a:latin typeface="Helvetica" panose="020B0604020202020204" pitchFamily="34" charset="0"/>
                </a:rPr>
                <a:t>3a</a:t>
              </a:r>
            </a:p>
          </p:txBody>
        </p:sp>
        <p:sp>
          <p:nvSpPr>
            <p:cNvPr id="64543" name="Rectangle 48"/>
            <p:cNvSpPr>
              <a:spLocks noChangeArrowheads="1"/>
            </p:cNvSpPr>
            <p:nvPr/>
          </p:nvSpPr>
          <p:spPr bwMode="auto">
            <a:xfrm>
              <a:off x="3521" y="1920"/>
              <a:ext cx="20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400" b="1">
                  <a:latin typeface="Helvetica" panose="020B0604020202020204" pitchFamily="34" charset="0"/>
                </a:rPr>
                <a:t>3</a:t>
              </a:r>
            </a:p>
          </p:txBody>
        </p:sp>
        <p:sp>
          <p:nvSpPr>
            <p:cNvPr id="64544" name="Rectangle 49"/>
            <p:cNvSpPr>
              <a:spLocks noChangeArrowheads="1"/>
            </p:cNvSpPr>
            <p:nvPr/>
          </p:nvSpPr>
          <p:spPr bwMode="auto">
            <a:xfrm>
              <a:off x="2657" y="2256"/>
              <a:ext cx="20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400" b="1">
                  <a:latin typeface="Helvetica" panose="020B0604020202020204" pitchFamily="34" charset="0"/>
                </a:rPr>
                <a:t>4</a:t>
              </a:r>
            </a:p>
          </p:txBody>
        </p:sp>
        <p:sp>
          <p:nvSpPr>
            <p:cNvPr id="64545" name="Rectangle 50"/>
            <p:cNvSpPr>
              <a:spLocks noChangeArrowheads="1"/>
            </p:cNvSpPr>
            <p:nvPr/>
          </p:nvSpPr>
          <p:spPr bwMode="auto">
            <a:xfrm>
              <a:off x="2688" y="2736"/>
              <a:ext cx="20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400" b="1">
                  <a:latin typeface="Helvetica" panose="020B0604020202020204" pitchFamily="34" charset="0"/>
                </a:rPr>
                <a:t>5</a:t>
              </a:r>
            </a:p>
          </p:txBody>
        </p:sp>
        <p:sp>
          <p:nvSpPr>
            <p:cNvPr id="64546" name="Rectangle 51"/>
            <p:cNvSpPr>
              <a:spLocks noChangeArrowheads="1"/>
            </p:cNvSpPr>
            <p:nvPr/>
          </p:nvSpPr>
          <p:spPr bwMode="auto">
            <a:xfrm>
              <a:off x="2640" y="3216"/>
              <a:ext cx="29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400" b="1">
                  <a:latin typeface="Helvetica" panose="020B0604020202020204" pitchFamily="34" charset="0"/>
                </a:rPr>
                <a:t>6a</a:t>
              </a:r>
            </a:p>
          </p:txBody>
        </p:sp>
        <p:sp>
          <p:nvSpPr>
            <p:cNvPr id="64547" name="Rectangle 52"/>
            <p:cNvSpPr>
              <a:spLocks noChangeArrowheads="1"/>
            </p:cNvSpPr>
            <p:nvPr/>
          </p:nvSpPr>
          <p:spPr bwMode="auto">
            <a:xfrm>
              <a:off x="3601" y="3552"/>
              <a:ext cx="10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2400" b="1">
                <a:latin typeface="Helvetica" panose="020B0604020202020204" pitchFamily="34" charset="0"/>
              </a:endParaRPr>
            </a:p>
          </p:txBody>
        </p:sp>
        <p:sp>
          <p:nvSpPr>
            <p:cNvPr id="64548" name="Rectangle 53"/>
            <p:cNvSpPr>
              <a:spLocks noChangeArrowheads="1"/>
            </p:cNvSpPr>
            <p:nvPr/>
          </p:nvSpPr>
          <p:spPr bwMode="auto">
            <a:xfrm>
              <a:off x="3552" y="3536"/>
              <a:ext cx="20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400" b="1">
                  <a:latin typeface="Helvetica" panose="020B0604020202020204" pitchFamily="34" charset="0"/>
                </a:rPr>
                <a:t>6</a:t>
              </a:r>
            </a:p>
          </p:txBody>
        </p:sp>
        <p:sp>
          <p:nvSpPr>
            <p:cNvPr id="64549" name="Rectangle 54"/>
            <p:cNvSpPr>
              <a:spLocks noChangeArrowheads="1"/>
            </p:cNvSpPr>
            <p:nvPr/>
          </p:nvSpPr>
          <p:spPr bwMode="auto">
            <a:xfrm>
              <a:off x="2256" y="3552"/>
              <a:ext cx="20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400" b="1">
                  <a:latin typeface="Helvetica" panose="020B0604020202020204" pitchFamily="34" charset="0"/>
                </a:rPr>
                <a:t>7</a:t>
              </a:r>
            </a:p>
          </p:txBody>
        </p:sp>
        <p:sp>
          <p:nvSpPr>
            <p:cNvPr id="64550" name="Rectangle 55"/>
            <p:cNvSpPr>
              <a:spLocks noChangeArrowheads="1"/>
            </p:cNvSpPr>
            <p:nvPr/>
          </p:nvSpPr>
          <p:spPr bwMode="auto">
            <a:xfrm>
              <a:off x="3024" y="3552"/>
              <a:ext cx="29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400" b="1">
                  <a:latin typeface="Helvetica" panose="020B0604020202020204" pitchFamily="34" charset="0"/>
                </a:rPr>
                <a:t>7a</a:t>
              </a:r>
            </a:p>
          </p:txBody>
        </p:sp>
        <p:sp>
          <p:nvSpPr>
            <p:cNvPr id="64551" name="Line 56"/>
            <p:cNvSpPr>
              <a:spLocks noChangeShapeType="1"/>
            </p:cNvSpPr>
            <p:nvPr/>
          </p:nvSpPr>
          <p:spPr bwMode="auto">
            <a:xfrm>
              <a:off x="2784" y="3024"/>
              <a:ext cx="864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" name="矩形 1"/>
          <p:cNvSpPr/>
          <p:nvPr/>
        </p:nvSpPr>
        <p:spPr>
          <a:xfrm>
            <a:off x="168925" y="1334879"/>
            <a:ext cx="11674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程序教学模式可分经典型直线式程序、优越型衍枝式程序和莫菲尔德程序</a:t>
            </a:r>
            <a:endParaRPr lang="zh-CN" altLang="en-US" sz="2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27215" y="2174347"/>
            <a:ext cx="2552381" cy="42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05601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zh-CN" altLang="en-US" dirty="0" smtClean="0"/>
              <a:t>直线式程序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2371" y="1340767"/>
            <a:ext cx="11111429" cy="5148167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zh-CN" altLang="en-US" dirty="0" smtClean="0"/>
              <a:t>这</a:t>
            </a:r>
            <a:r>
              <a:rPr lang="zh-CN" altLang="en-US" dirty="0"/>
              <a:t>是斯金纳首创的一种教学程序，是经典的程序教学模式。在这一流程里，教师把材料分成一系列连续的小步子，每一步一个项目，内容很少。系列的安排由浅入深，由简到繁。以“电流”教学内容为例，可以设计成如下小步子：</a:t>
            </a:r>
          </a:p>
          <a:p>
            <a:pPr marL="342900" lvl="1" indent="0">
              <a:lnSpc>
                <a:spcPct val="120000"/>
              </a:lnSpc>
              <a:buNone/>
            </a:pPr>
            <a:r>
              <a:rPr lang="zh-CN" altLang="en-US" dirty="0"/>
              <a:t>①电灯泡发亮的原因是灯丝（发热）；</a:t>
            </a:r>
          </a:p>
          <a:p>
            <a:pPr marL="342900" lvl="1" indent="0">
              <a:lnSpc>
                <a:spcPct val="120000"/>
              </a:lnSpc>
              <a:buNone/>
            </a:pPr>
            <a:r>
              <a:rPr lang="zh-CN" altLang="en-US" dirty="0"/>
              <a:t>②电灯灯丝发热的原因是灯丝通过（电流）；</a:t>
            </a:r>
          </a:p>
          <a:p>
            <a:pPr marL="342900" lvl="1" indent="0">
              <a:lnSpc>
                <a:spcPct val="120000"/>
              </a:lnSpc>
              <a:buNone/>
            </a:pPr>
            <a:r>
              <a:rPr lang="zh-CN" altLang="en-US" dirty="0"/>
              <a:t>③电灯变亮的原因是电流强度（增大）；</a:t>
            </a:r>
          </a:p>
          <a:p>
            <a:pPr marL="342900" lvl="1" indent="0">
              <a:lnSpc>
                <a:spcPct val="120000"/>
              </a:lnSpc>
              <a:buNone/>
            </a:pPr>
            <a:r>
              <a:rPr lang="zh-CN" altLang="en-US" dirty="0"/>
              <a:t>④电灯变暗的原因是电流强度（减小）；</a:t>
            </a:r>
          </a:p>
          <a:p>
            <a:pPr marL="342900" lvl="1" indent="0">
              <a:lnSpc>
                <a:spcPct val="120000"/>
              </a:lnSpc>
              <a:buNone/>
            </a:pPr>
            <a:r>
              <a:rPr lang="zh-CN" altLang="en-US" dirty="0"/>
              <a:t>⑤当电压增大时，电流强度就（增大）；</a:t>
            </a:r>
          </a:p>
          <a:p>
            <a:pPr marL="342900" lvl="1" indent="0">
              <a:lnSpc>
                <a:spcPct val="120000"/>
              </a:lnSpc>
              <a:buNone/>
            </a:pPr>
            <a:r>
              <a:rPr lang="en-US" altLang="zh-CN" dirty="0"/>
              <a:t>……</a:t>
            </a:r>
          </a:p>
          <a:p>
            <a:pPr>
              <a:lnSpc>
                <a:spcPct val="120000"/>
              </a:lnSpc>
            </a:pPr>
            <a:r>
              <a:rPr lang="zh-CN" altLang="en-US" dirty="0"/>
              <a:t>括号里是正确答案。一个学生如能做出正确答案，教学机器就能显示出来，并可以启动开关进行第二步学习。如此一步一步地展开学习，直至达到学习目标。</a:t>
            </a:r>
          </a:p>
          <a:p>
            <a:pPr>
              <a:lnSpc>
                <a:spcPct val="120000"/>
              </a:lnSpc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2481453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程序指导式教学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51558"/>
            <a:ext cx="10383398" cy="3871285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zh-CN" altLang="en-US" dirty="0"/>
              <a:t>程序教学的基本做法是把教材内容细分成很多的小单元，并按照这些单元的逻辑关系顺序地排列起来，构成由易到难的很多小步子，让学生循序渐进，依次进行学习。在学习过程中，学生要尽量做出正确反应，教师（或教学机器）要在学生每回答一个问题、做出一个反应之后立即反馈，出示正确</a:t>
            </a:r>
            <a:r>
              <a:rPr lang="zh-CN" altLang="en-US" dirty="0" smtClean="0"/>
              <a:t>答案。更多用在个别化教学上。</a:t>
            </a:r>
            <a:endParaRPr lang="en-US" altLang="zh-CN" dirty="0" smtClean="0"/>
          </a:p>
          <a:p>
            <a:pPr latinLnBrk="0">
              <a:lnSpc>
                <a:spcPct val="120000"/>
              </a:lnSpc>
            </a:pPr>
            <a:r>
              <a:rPr lang="zh-CN" altLang="en-US" dirty="0" smtClean="0"/>
              <a:t>类型：</a:t>
            </a:r>
            <a:endParaRPr lang="en-US" altLang="zh-CN" dirty="0" smtClean="0"/>
          </a:p>
          <a:p>
            <a:pPr lvl="1">
              <a:lnSpc>
                <a:spcPct val="120000"/>
              </a:lnSpc>
            </a:pPr>
            <a:r>
              <a:rPr lang="zh-CN" altLang="en-US" dirty="0" smtClean="0"/>
              <a:t>教师参与</a:t>
            </a:r>
            <a:endParaRPr lang="en-US" altLang="zh-CN" dirty="0" smtClean="0"/>
          </a:p>
          <a:p>
            <a:pPr lvl="1">
              <a:lnSpc>
                <a:spcPct val="120000"/>
              </a:lnSpc>
            </a:pPr>
            <a:r>
              <a:rPr lang="zh-CN" altLang="en-US" dirty="0" smtClean="0"/>
              <a:t>计算机辅助</a:t>
            </a:r>
            <a:r>
              <a:rPr lang="zh-CN" altLang="en-US" dirty="0"/>
              <a:t>的个别辅导</a:t>
            </a:r>
            <a:r>
              <a:rPr lang="zh-CN" altLang="en-US" dirty="0" smtClean="0"/>
              <a:t>模式：计算机</a:t>
            </a:r>
            <a:r>
              <a:rPr lang="zh-CN" altLang="en-US" dirty="0"/>
              <a:t>呈示与提问</a:t>
            </a:r>
            <a:r>
              <a:rPr lang="en-US" altLang="zh-CN" dirty="0"/>
              <a:t>——</a:t>
            </a:r>
            <a:r>
              <a:rPr lang="zh-CN" altLang="en-US" dirty="0"/>
              <a:t>学生应答</a:t>
            </a:r>
            <a:r>
              <a:rPr lang="en-US" altLang="zh-CN" dirty="0"/>
              <a:t>——</a:t>
            </a:r>
            <a:r>
              <a:rPr lang="zh-CN" altLang="en-US" dirty="0" smtClean="0"/>
              <a:t>计算机</a:t>
            </a:r>
            <a:r>
              <a:rPr lang="zh-CN" altLang="en-US" dirty="0"/>
              <a:t>判别应答并提供</a:t>
            </a:r>
            <a:r>
              <a:rPr lang="zh-CN" altLang="en-US" dirty="0" smtClean="0"/>
              <a:t>反馈</a:t>
            </a:r>
            <a:endParaRPr lang="en-US" altLang="zh-CN" dirty="0" smtClean="0"/>
          </a:p>
          <a:p>
            <a:pPr lvl="1">
              <a:lnSpc>
                <a:spcPct val="120000"/>
              </a:lnSpc>
            </a:pPr>
            <a:r>
              <a:rPr lang="zh-CN" altLang="en-US" dirty="0"/>
              <a:t>智能导师：人工智能技术来模拟“家教”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01397" y="5022412"/>
            <a:ext cx="4884965" cy="1801160"/>
          </a:xfrm>
          <a:prstGeom prst="rect">
            <a:avLst/>
          </a:prstGeom>
        </p:spPr>
      </p:pic>
      <p:pic>
        <p:nvPicPr>
          <p:cNvPr id="5" name="内容占位符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5634" y="4839158"/>
            <a:ext cx="3519515" cy="201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84086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http://web.stanford.edu/group/pdplab/pdphandbook/handbookch7.html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887725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Components of Instructional system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zh-CN" altLang="en-US" sz="2000">
                <a:latin typeface="宋体" panose="02010600030101010101" pitchFamily="2" charset="-122"/>
              </a:rPr>
              <a:t>三要素说   教学系统就是由教师、学生和内容三大要素构成。其中，也有人把内容称作知识或课程。</a:t>
            </a:r>
          </a:p>
          <a:p>
            <a:pPr eaLnBrk="1" hangingPunct="1">
              <a:lnSpc>
                <a:spcPct val="80000"/>
              </a:lnSpc>
            </a:pPr>
            <a:endParaRPr lang="zh-CN" altLang="en-US" sz="2000">
              <a:latin typeface="宋体" panose="02010600030101010101" pitchFamily="2" charset="-122"/>
            </a:endParaRPr>
          </a:p>
          <a:p>
            <a:pPr eaLnBrk="1" hangingPunct="1">
              <a:lnSpc>
                <a:spcPct val="80000"/>
              </a:lnSpc>
            </a:pPr>
            <a:endParaRPr lang="zh-CN" altLang="en-US" sz="2000">
              <a:latin typeface="宋体" panose="02010600030101010101" pitchFamily="2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zh-CN" altLang="en-US" sz="2000">
                <a:latin typeface="宋体" panose="02010600030101010101" pitchFamily="2" charset="-122"/>
              </a:rPr>
              <a:t>四要素说  教学系统的要素区分为过程性要素和构成性要素，其中教学系统的构成性要素包括教师、学生、课程和教学物质条件。在这四个要素中，教师、学生是活动的主体，也是系统的主体，课程是系统的“软件”，物质设施和技术手段是系统的“硬件”。</a:t>
            </a:r>
          </a:p>
          <a:p>
            <a:pPr eaLnBrk="1" hangingPunct="1">
              <a:lnSpc>
                <a:spcPct val="80000"/>
              </a:lnSpc>
            </a:pPr>
            <a:endParaRPr lang="zh-CN" altLang="en-US" sz="2000">
              <a:latin typeface="宋体" panose="02010600030101010101" pitchFamily="2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zh-CN" altLang="en-US" sz="2000">
                <a:latin typeface="宋体" panose="02010600030101010101" pitchFamily="2" charset="-122"/>
              </a:rPr>
              <a:t>五要素说。 有了教师、学生、课程和方法，还不能算是教学活动，怎样才能使它们构成实际的教学活动呢？关键是必须具有使他们得以实现相互作用的媒体。传统教学媒体，主要是语言、文字和书本。现代社会，学校把机器引入了课堂，增加了影视教学媒体、计算机教学媒体、信息技术和网络媒体。在现代教学活 动中，现代教学媒体的使用，在很大程度上影响着教学气氛、教学效果和教学质量。   </a:t>
            </a:r>
          </a:p>
        </p:txBody>
      </p:sp>
    </p:spTree>
    <p:extLst>
      <p:ext uri="{BB962C8B-B14F-4D97-AF65-F5344CB8AC3E}">
        <p14:creationId xmlns:p14="http://schemas.microsoft.com/office/powerpoint/2010/main" xmlns="" val="257637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zh-CN" altLang="en-US" smtClean="0"/>
              <a:t>六要素说    在五要素说的基础上增加教学的目的性。所以，教学系统是由教师、学生、内容、方法、媒体、目的等六种要素构成的。</a:t>
            </a:r>
          </a:p>
          <a:p>
            <a:pPr eaLnBrk="1" hangingPunct="1"/>
            <a:endParaRPr lang="zh-CN" altLang="en-US" smtClean="0"/>
          </a:p>
          <a:p>
            <a:pPr eaLnBrk="1" hangingPunct="1"/>
            <a:r>
              <a:rPr lang="zh-CN" altLang="en-US" smtClean="0"/>
              <a:t>七要素说    李秉德先生提出，教学系统是由学生、目的、课程、方法、环境、反馈和教师等七种要素构成的。因为，教学是为“学生”组织的，是为达成一定“目的”的，是凭借一定“内容”、应用一定“方法”、在一定“环境”中通过“教师”来组织进行的，教学的状况和结果是靠“反馈”来表现和确定的。</a:t>
            </a:r>
          </a:p>
          <a:p>
            <a:pPr eaLnBrk="1" hangingPunct="1"/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xmlns="" val="23044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24735" y="299121"/>
            <a:ext cx="10515600" cy="975643"/>
          </a:xfrm>
        </p:spPr>
        <p:txBody>
          <a:bodyPr/>
          <a:lstStyle/>
          <a:p>
            <a:pPr eaLnBrk="1" hangingPunct="1"/>
            <a:r>
              <a:rPr lang="en-US" altLang="zh-CN" sz="2800"/>
              <a:t>Relationship between components</a:t>
            </a:r>
          </a:p>
        </p:txBody>
      </p:sp>
      <p:sp>
        <p:nvSpPr>
          <p:cNvPr id="9219" name="AutoShape 4"/>
          <p:cNvSpPr>
            <a:spLocks noChangeArrowheads="1"/>
          </p:cNvSpPr>
          <p:nvPr/>
        </p:nvSpPr>
        <p:spPr bwMode="auto">
          <a:xfrm rot="8100000">
            <a:off x="2408317" y="2465713"/>
            <a:ext cx="2230437" cy="2230438"/>
          </a:xfrm>
          <a:prstGeom prst="rtTriangl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3070303" y="1547029"/>
            <a:ext cx="1022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/>
              <a:t>Teacher</a:t>
            </a:r>
          </a:p>
        </p:txBody>
      </p:sp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1400253" y="3689676"/>
            <a:ext cx="1085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Students</a:t>
            </a:r>
          </a:p>
        </p:txBody>
      </p:sp>
      <p:sp>
        <p:nvSpPr>
          <p:cNvPr id="9222" name="Text Box 7"/>
          <p:cNvSpPr txBox="1">
            <a:spLocks noChangeArrowheads="1"/>
          </p:cNvSpPr>
          <p:nvPr/>
        </p:nvSpPr>
        <p:spPr bwMode="auto">
          <a:xfrm>
            <a:off x="4784803" y="3689676"/>
            <a:ext cx="806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Media</a:t>
            </a:r>
          </a:p>
        </p:txBody>
      </p:sp>
      <p:sp>
        <p:nvSpPr>
          <p:cNvPr id="9223" name="Text Box 8"/>
          <p:cNvSpPr txBox="1">
            <a:spLocks noChangeArrowheads="1"/>
          </p:cNvSpPr>
          <p:nvPr/>
        </p:nvSpPr>
        <p:spPr bwMode="auto">
          <a:xfrm>
            <a:off x="3057603" y="2753051"/>
            <a:ext cx="1047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Content </a:t>
            </a:r>
          </a:p>
        </p:txBody>
      </p:sp>
      <p:sp>
        <p:nvSpPr>
          <p:cNvPr id="9224" name="AutoShape 9"/>
          <p:cNvSpPr>
            <a:spLocks noChangeArrowheads="1"/>
          </p:cNvSpPr>
          <p:nvPr/>
        </p:nvSpPr>
        <p:spPr bwMode="auto">
          <a:xfrm rot="8100000">
            <a:off x="6585028" y="2465713"/>
            <a:ext cx="2230438" cy="2230438"/>
          </a:xfrm>
          <a:prstGeom prst="rtTriangl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9225" name="Text Box 10"/>
          <p:cNvSpPr txBox="1">
            <a:spLocks noChangeArrowheads="1"/>
          </p:cNvSpPr>
          <p:nvPr/>
        </p:nvSpPr>
        <p:spPr bwMode="auto">
          <a:xfrm>
            <a:off x="7189072" y="1536763"/>
            <a:ext cx="1022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/>
              <a:t>Teacher</a:t>
            </a:r>
          </a:p>
        </p:txBody>
      </p:sp>
      <p:sp>
        <p:nvSpPr>
          <p:cNvPr id="9226" name="Text Box 11"/>
          <p:cNvSpPr txBox="1">
            <a:spLocks noChangeArrowheads="1"/>
          </p:cNvSpPr>
          <p:nvPr/>
        </p:nvSpPr>
        <p:spPr bwMode="auto">
          <a:xfrm>
            <a:off x="7161291" y="2683201"/>
            <a:ext cx="1085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Students</a:t>
            </a:r>
          </a:p>
        </p:txBody>
      </p:sp>
      <p:sp>
        <p:nvSpPr>
          <p:cNvPr id="9227" name="Text Box 12"/>
          <p:cNvSpPr txBox="1">
            <a:spLocks noChangeArrowheads="1"/>
          </p:cNvSpPr>
          <p:nvPr/>
        </p:nvSpPr>
        <p:spPr bwMode="auto">
          <a:xfrm>
            <a:off x="8961516" y="3689676"/>
            <a:ext cx="806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Media</a:t>
            </a:r>
          </a:p>
        </p:txBody>
      </p:sp>
      <p:sp>
        <p:nvSpPr>
          <p:cNvPr id="9228" name="Text Box 13"/>
          <p:cNvSpPr txBox="1">
            <a:spLocks noChangeArrowheads="1"/>
          </p:cNvSpPr>
          <p:nvPr/>
        </p:nvSpPr>
        <p:spPr bwMode="auto">
          <a:xfrm>
            <a:off x="5792866" y="3691264"/>
            <a:ext cx="1047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Content </a:t>
            </a:r>
          </a:p>
        </p:txBody>
      </p:sp>
      <p:sp>
        <p:nvSpPr>
          <p:cNvPr id="9229" name="AutoShape 14"/>
          <p:cNvSpPr>
            <a:spLocks noChangeArrowheads="1"/>
          </p:cNvSpPr>
          <p:nvPr/>
        </p:nvSpPr>
        <p:spPr bwMode="auto">
          <a:xfrm rot="8100000">
            <a:off x="4567317" y="5058102"/>
            <a:ext cx="2230437" cy="2230437"/>
          </a:xfrm>
          <a:prstGeom prst="rtTriangl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9230" name="Text Box 15"/>
          <p:cNvSpPr txBox="1">
            <a:spLocks noChangeArrowheads="1"/>
          </p:cNvSpPr>
          <p:nvPr/>
        </p:nvSpPr>
        <p:spPr bwMode="auto">
          <a:xfrm>
            <a:off x="5216603" y="4194501"/>
            <a:ext cx="1022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Teacher</a:t>
            </a:r>
          </a:p>
        </p:txBody>
      </p:sp>
      <p:sp>
        <p:nvSpPr>
          <p:cNvPr id="9231" name="Text Box 16"/>
          <p:cNvSpPr txBox="1">
            <a:spLocks noChangeArrowheads="1"/>
          </p:cNvSpPr>
          <p:nvPr/>
        </p:nvSpPr>
        <p:spPr bwMode="auto">
          <a:xfrm>
            <a:off x="3559253" y="6282064"/>
            <a:ext cx="1085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Students</a:t>
            </a:r>
          </a:p>
        </p:txBody>
      </p:sp>
      <p:sp>
        <p:nvSpPr>
          <p:cNvPr id="9232" name="Text Box 17"/>
          <p:cNvSpPr txBox="1">
            <a:spLocks noChangeArrowheads="1"/>
          </p:cNvSpPr>
          <p:nvPr/>
        </p:nvSpPr>
        <p:spPr bwMode="auto">
          <a:xfrm>
            <a:off x="5289628" y="5347026"/>
            <a:ext cx="806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Media</a:t>
            </a:r>
          </a:p>
        </p:txBody>
      </p:sp>
      <p:sp>
        <p:nvSpPr>
          <p:cNvPr id="9233" name="Text Box 18"/>
          <p:cNvSpPr txBox="1">
            <a:spLocks noChangeArrowheads="1"/>
          </p:cNvSpPr>
          <p:nvPr/>
        </p:nvSpPr>
        <p:spPr bwMode="auto">
          <a:xfrm>
            <a:off x="7089853" y="6210626"/>
            <a:ext cx="1047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Content </a:t>
            </a:r>
          </a:p>
        </p:txBody>
      </p:sp>
    </p:spTree>
    <p:extLst>
      <p:ext uri="{BB962C8B-B14F-4D97-AF65-F5344CB8AC3E}">
        <p14:creationId xmlns:p14="http://schemas.microsoft.com/office/powerpoint/2010/main" xmlns="" val="54457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38087" y="436620"/>
            <a:ext cx="10034626" cy="592138"/>
          </a:xfrm>
        </p:spPr>
        <p:txBody>
          <a:bodyPr/>
          <a:lstStyle/>
          <a:p>
            <a:pPr eaLnBrk="1" hangingPunct="1"/>
            <a:r>
              <a:rPr lang="en-US" altLang="zh-CN" sz="2800" dirty="0"/>
              <a:t>The Components and Characteristics of Most Instructional Systems</a:t>
            </a:r>
          </a:p>
        </p:txBody>
      </p:sp>
      <p:pic>
        <p:nvPicPr>
          <p:cNvPr id="10243" name="Picture 3" descr="fg02_001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4113" y="1158876"/>
            <a:ext cx="7848600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0906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Instructional System Design</a:t>
            </a:r>
          </a:p>
        </p:txBody>
      </p:sp>
      <p:pic>
        <p:nvPicPr>
          <p:cNvPr id="12291" name="Picture 5" descr="satdyn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9839" y="1340769"/>
            <a:ext cx="5256213" cy="512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3642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b="1" dirty="0" smtClean="0"/>
              <a:t>Types of Instructional System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4743" y="1432193"/>
            <a:ext cx="10003872" cy="4949558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zh-CN" dirty="0" smtClean="0"/>
              <a:t>Types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dirty="0" smtClean="0"/>
              <a:t>Traditional classroom instructional system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dirty="0" smtClean="0"/>
              <a:t>Personalized system of instruction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dirty="0" smtClean="0"/>
              <a:t>Computer based instructional 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dirty="0" smtClean="0"/>
              <a:t>Online instructional system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dirty="0" smtClean="0"/>
              <a:t>Computer Supported Collaborative Learning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dirty="0" smtClean="0"/>
              <a:t>LMS based instructional system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dirty="0" smtClean="0"/>
              <a:t>Blended instructional system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dirty="0" smtClean="0"/>
              <a:t>Distance Audio video conference  system</a:t>
            </a:r>
          </a:p>
        </p:txBody>
      </p:sp>
    </p:spTree>
    <p:extLst>
      <p:ext uri="{BB962C8B-B14F-4D97-AF65-F5344CB8AC3E}">
        <p14:creationId xmlns:p14="http://schemas.microsoft.com/office/powerpoint/2010/main" xmlns="" val="84005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1computer blu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主题1computer blue" id="{0C02F5FC-0E4F-44CD-9A11-F64D4A7F6B02}" vid="{38DEF1BE-C24B-4F1B-8BB1-880D04EAE79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主题1computer blue</Template>
  <TotalTime>1033</TotalTime>
  <Words>2923</Words>
  <Application>Microsoft Office PowerPoint</Application>
  <PresentationFormat>自定义</PresentationFormat>
  <Paragraphs>257</Paragraphs>
  <Slides>37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38" baseType="lpstr">
      <vt:lpstr>主题1computer blue</vt:lpstr>
      <vt:lpstr>Unit 2  Instructional system</vt:lpstr>
      <vt:lpstr>作业情况</vt:lpstr>
      <vt:lpstr>什么是教学系统</vt:lpstr>
      <vt:lpstr>Components of Instructional system</vt:lpstr>
      <vt:lpstr>幻灯片 5</vt:lpstr>
      <vt:lpstr>Relationship between components</vt:lpstr>
      <vt:lpstr>The Components and Characteristics of Most Instructional Systems</vt:lpstr>
      <vt:lpstr>Instructional System Design</vt:lpstr>
      <vt:lpstr>Types of Instructional System</vt:lpstr>
      <vt:lpstr>From Different Perspectives</vt:lpstr>
      <vt:lpstr>Categories of instructional system</vt:lpstr>
      <vt:lpstr>问题</vt:lpstr>
      <vt:lpstr>Q1:Cooperative Learning、collaborative learning、OCL、CSCL &amp; Competitive Learning  </vt:lpstr>
      <vt:lpstr>Collaborative learning</vt:lpstr>
      <vt:lpstr>Online CL</vt:lpstr>
      <vt:lpstr>幻灯片 16</vt:lpstr>
      <vt:lpstr>幻灯片 17</vt:lpstr>
      <vt:lpstr>CSCL：</vt:lpstr>
      <vt:lpstr>教师角色的变化</vt:lpstr>
      <vt:lpstr>CSCL的模式</vt:lpstr>
      <vt:lpstr>竞争关系</vt:lpstr>
      <vt:lpstr>Competitive Learning</vt:lpstr>
      <vt:lpstr>幻灯片 23</vt:lpstr>
      <vt:lpstr>幻灯片 24</vt:lpstr>
      <vt:lpstr>Q2：模拟和游戏、模拟游戏和模拟教学</vt:lpstr>
      <vt:lpstr>幻灯片 26</vt:lpstr>
      <vt:lpstr>游戏</vt:lpstr>
      <vt:lpstr>模拟游戏</vt:lpstr>
      <vt:lpstr>模拟教学</vt:lpstr>
      <vt:lpstr>幻灯片 30</vt:lpstr>
      <vt:lpstr>Concepts: Instruction, Simulation, Game</vt:lpstr>
      <vt:lpstr>How To Design Instructional Simulations/Games</vt:lpstr>
      <vt:lpstr>Q3：程序式教学</vt:lpstr>
      <vt:lpstr>Linear and Branching Programs</vt:lpstr>
      <vt:lpstr>直线式程序</vt:lpstr>
      <vt:lpstr>程序指导式教学</vt:lpstr>
      <vt:lpstr>幻灯片 37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shen</dc:creator>
  <cp:lastModifiedBy>qiao</cp:lastModifiedBy>
  <cp:revision>25</cp:revision>
  <dcterms:created xsi:type="dcterms:W3CDTF">2017-09-21T12:24:09Z</dcterms:created>
  <dcterms:modified xsi:type="dcterms:W3CDTF">2017-10-01T01:34:03Z</dcterms:modified>
</cp:coreProperties>
</file>