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4" r:id="rId1"/>
  </p:sldMasterIdLst>
  <p:notesMasterIdLst>
    <p:notesMasterId r:id="rId18"/>
  </p:notesMasterIdLst>
  <p:handoutMasterIdLst>
    <p:handoutMasterId r:id="rId19"/>
  </p:handoutMasterIdLst>
  <p:sldIdLst>
    <p:sldId id="295" r:id="rId2"/>
    <p:sldId id="369" r:id="rId3"/>
    <p:sldId id="294" r:id="rId4"/>
    <p:sldId id="296" r:id="rId5"/>
    <p:sldId id="372" r:id="rId6"/>
    <p:sldId id="384" r:id="rId7"/>
    <p:sldId id="373" r:id="rId8"/>
    <p:sldId id="385" r:id="rId9"/>
    <p:sldId id="380" r:id="rId10"/>
    <p:sldId id="381" r:id="rId11"/>
    <p:sldId id="382" r:id="rId12"/>
    <p:sldId id="375" r:id="rId13"/>
    <p:sldId id="383" r:id="rId14"/>
    <p:sldId id="374" r:id="rId15"/>
    <p:sldId id="386" r:id="rId16"/>
    <p:sldId id="371" r:id="rId17"/>
  </p:sldIdLst>
  <p:sldSz cx="9144000" cy="5143500" type="screen16x9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DEEE12"/>
    <a:srgbClr val="00FF00"/>
    <a:srgbClr val="0000CC"/>
    <a:srgbClr val="000000"/>
    <a:srgbClr val="FFFF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12" autoAdjust="0"/>
    <p:restoredTop sz="94660"/>
  </p:normalViewPr>
  <p:slideViewPr>
    <p:cSldViewPr>
      <p:cViewPr varScale="1">
        <p:scale>
          <a:sx n="140" d="100"/>
          <a:sy n="140" d="100"/>
        </p:scale>
        <p:origin x="138" y="2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3822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04150F96-6B00-42F6-9C63-E6D241ABDF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813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EAD1E824-6650-4D57-9198-3CBE312EC4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699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华南师范大学 软件学院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3CBB-EBE9-419F-BDAC-02D037E866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0911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华南师范大学 软件学院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8A677-8195-4C54-BF77-20E0251C1AC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6712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华南师范大学 软件学院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9415567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5813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华南师范大学 软件学院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86220-C61B-4741-9AD1-D0CD4ECB1DA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7815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华南师范大学 软件学院</a:t>
            </a:r>
            <a:endParaRPr lang="en-US" altLang="zh-C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62B-0F3E-4BDD-B129-4A06062AE83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8026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24A0-FCA0-4924-93EC-48B4CD37589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0701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华南师范大学 软件学院</a:t>
            </a:r>
            <a:endParaRPr lang="en-US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FDA3-458C-460F-8967-38FD757E3E9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3072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85FF-4FA9-4C93-8100-F6627A8D7A1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2172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华南师范大学 软件学院</a:t>
            </a:r>
            <a:endParaRPr lang="en-US" altLang="zh-C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5C01-1B19-4A41-B69A-D394B80E5A6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5959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华南师范大学 软件学院</a:t>
            </a:r>
            <a:endParaRPr lang="en-US" altLang="zh-C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7B4-4EA4-453E-8141-D3D548A434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50990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zh-CN" altLang="en-US" smtClean="0"/>
              <a:t>华南师范大学 软件学院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  <p:pic>
        <p:nvPicPr>
          <p:cNvPr id="7" name="Picture 9" descr="GIF-395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303610"/>
            <a:ext cx="9036050" cy="94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948265" y="20241"/>
            <a:ext cx="2232249" cy="283369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defRPr/>
            </a:pPr>
            <a:r>
              <a:rPr kumimoji="1" lang="en-US" altLang="zh-CN" sz="1500" b="0" dirty="0">
                <a:latin typeface="华文楷体" pitchFamily="2" charset="-122"/>
                <a:ea typeface="华文楷体" pitchFamily="2" charset="-122"/>
              </a:rPr>
              <a:t>C</a:t>
            </a:r>
            <a:r>
              <a:rPr kumimoji="1" lang="zh-CN" altLang="en-US" sz="1500" b="0" dirty="0">
                <a:latin typeface="华文楷体" pitchFamily="2" charset="-122"/>
                <a:ea typeface="华文楷体" pitchFamily="2" charset="-122"/>
              </a:rPr>
              <a:t>语言</a:t>
            </a:r>
            <a:r>
              <a:rPr kumimoji="1" lang="zh-CN" altLang="en-US" sz="1500" b="0" dirty="0" smtClean="0">
                <a:latin typeface="华文楷体" pitchFamily="2" charset="-122"/>
                <a:ea typeface="华文楷体" pitchFamily="2" charset="-122"/>
              </a:rPr>
              <a:t>程序设计</a:t>
            </a:r>
            <a:endParaRPr kumimoji="1" lang="zh-CN" altLang="en-US" sz="1500" b="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WordArt 11"/>
          <p:cNvSpPr>
            <a:spLocks noChangeArrowheads="1" noChangeShapeType="1" noTextEdit="1"/>
          </p:cNvSpPr>
          <p:nvPr userDrawn="1"/>
        </p:nvSpPr>
        <p:spPr bwMode="auto">
          <a:xfrm>
            <a:off x="179389" y="1"/>
            <a:ext cx="3343275" cy="27860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2700" b="1" kern="1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  <a:cs typeface="+mn-cs"/>
              </a:rPr>
              <a:t>自</a:t>
            </a:r>
            <a:r>
              <a:rPr lang="zh-CN" altLang="en-US" sz="2700" b="1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  <a:cs typeface="+mn-cs"/>
              </a:rPr>
              <a:t>增与自减运算法</a:t>
            </a:r>
            <a:endParaRPr lang="zh-CN" altLang="en-US" sz="2700" b="1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  <a:cs typeface="+mn-cs"/>
            </a:endParaRPr>
          </a:p>
        </p:txBody>
      </p:sp>
      <p:sp>
        <p:nvSpPr>
          <p:cNvPr id="10" name="Line 12"/>
          <p:cNvSpPr>
            <a:spLocks noChangeShapeType="1"/>
          </p:cNvSpPr>
          <p:nvPr userDrawn="1"/>
        </p:nvSpPr>
        <p:spPr bwMode="auto">
          <a:xfrm flipV="1">
            <a:off x="611188" y="95131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0627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557213" indent="-214313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8572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2001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15430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C1E6AC9-D914-4D2A-9DA6-36AAAF183683}" type="slidenum">
              <a:rPr lang="en-US" altLang="zh-CN" b="0"/>
              <a:pPr eaLnBrk="1" hangingPunct="1"/>
              <a:t>1</a:t>
            </a:fld>
            <a:endParaRPr lang="en-US" altLang="zh-CN" b="0"/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2681790" y="1275550"/>
            <a:ext cx="3942941" cy="135020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2700" kern="10" dirty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自增与自减运算法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152372" y="3349265"/>
            <a:ext cx="1993106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27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软件学院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085946" y="3327834"/>
            <a:ext cx="302418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27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曾碧卿  教授</a:t>
            </a:r>
          </a:p>
        </p:txBody>
      </p:sp>
      <p:pic>
        <p:nvPicPr>
          <p:cNvPr id="7" name="Picture 5" descr="欢迎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7934" y="4029913"/>
            <a:ext cx="1403989" cy="946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8" name="Rectangle 12"/>
          <p:cNvSpPr>
            <a:spLocks noChangeArrowheads="1"/>
          </p:cNvSpPr>
          <p:nvPr/>
        </p:nvSpPr>
        <p:spPr bwMode="auto">
          <a:xfrm>
            <a:off x="1691680" y="1491630"/>
            <a:ext cx="3348038" cy="1754326"/>
          </a:xfrm>
          <a:prstGeom prst="rect">
            <a:avLst/>
          </a:prstGeom>
          <a:solidFill>
            <a:schemeClr val="bg1"/>
          </a:solidFill>
          <a:ln w="25400">
            <a:solidFill>
              <a:srgbClr val="CC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 eaLnBrk="0" hangingPunct="0"/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main( )</a:t>
            </a:r>
          </a:p>
          <a:p>
            <a:pPr algn="l" eaLnBrk="0" hangingPunct="0"/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{  </a:t>
            </a:r>
            <a:r>
              <a:rPr kumimoji="1" lang="en-US" altLang="zh-CN" dirty="0" err="1">
                <a:latin typeface="楷体_GB2312" pitchFamily="49" charset="-122"/>
                <a:ea typeface="楷体_GB2312" pitchFamily="49" charset="-122"/>
              </a:rPr>
              <a:t>int</a:t>
            </a:r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 </a:t>
            </a:r>
            <a:r>
              <a:rPr kumimoji="1" lang="en-US" altLang="zh-CN" dirty="0" smtClean="0">
                <a:latin typeface="楷体_GB2312" pitchFamily="49" charset="-122"/>
                <a:ea typeface="楷体_GB2312" pitchFamily="49" charset="-122"/>
              </a:rPr>
              <a:t>m=3,i</a:t>
            </a:r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;</a:t>
            </a:r>
          </a:p>
          <a:p>
            <a:pPr algn="l" eaLnBrk="0" hangingPunct="0"/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   </a:t>
            </a:r>
            <a:r>
              <a:rPr kumimoji="1" lang="en-US" altLang="zh-CN" dirty="0" err="1">
                <a:latin typeface="楷体_GB2312" pitchFamily="49" charset="-122"/>
                <a:ea typeface="楷体_GB2312" pitchFamily="49" charset="-122"/>
              </a:rPr>
              <a:t>i</a:t>
            </a:r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=++m;</a:t>
            </a:r>
          </a:p>
          <a:p>
            <a:pPr algn="l" eaLnBrk="0" hangingPunct="0"/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   </a:t>
            </a:r>
            <a:r>
              <a:rPr kumimoji="1" lang="en-US" altLang="zh-CN" dirty="0" err="1">
                <a:latin typeface="楷体_GB2312" pitchFamily="49" charset="-122"/>
                <a:ea typeface="楷体_GB2312" pitchFamily="49" charset="-122"/>
              </a:rPr>
              <a:t>printf</a:t>
            </a:r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(</a:t>
            </a:r>
            <a:r>
              <a:rPr kumimoji="1" lang="en-US" altLang="zh-CN" dirty="0">
                <a:ea typeface="楷体_GB2312" pitchFamily="49" charset="-122"/>
              </a:rPr>
              <a:t>“</a:t>
            </a:r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m=%</a:t>
            </a:r>
            <a:r>
              <a:rPr kumimoji="1" lang="en-US" altLang="zh-CN" dirty="0" err="1">
                <a:latin typeface="楷体_GB2312" pitchFamily="49" charset="-122"/>
                <a:ea typeface="楷体_GB2312" pitchFamily="49" charset="-122"/>
              </a:rPr>
              <a:t>d,i</a:t>
            </a:r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=%d</a:t>
            </a:r>
            <a:r>
              <a:rPr kumimoji="1" lang="en-US" altLang="zh-CN" dirty="0">
                <a:ea typeface="楷体_GB2312" pitchFamily="49" charset="-122"/>
              </a:rPr>
              <a:t>”</a:t>
            </a:r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kumimoji="1" lang="en-US" altLang="zh-CN" dirty="0" err="1">
                <a:latin typeface="楷体_GB2312" pitchFamily="49" charset="-122"/>
                <a:ea typeface="楷体_GB2312" pitchFamily="49" charset="-122"/>
              </a:rPr>
              <a:t>m,i</a:t>
            </a:r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);</a:t>
            </a:r>
          </a:p>
          <a:p>
            <a:pPr algn="l" eaLnBrk="0" hangingPunct="0"/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}</a:t>
            </a:r>
          </a:p>
        </p:txBody>
      </p:sp>
      <p:sp>
        <p:nvSpPr>
          <p:cNvPr id="106515" name="Text Box 19"/>
          <p:cNvSpPr txBox="1">
            <a:spLocks noChangeArrowheads="1"/>
          </p:cNvSpPr>
          <p:nvPr/>
        </p:nvSpPr>
        <p:spPr bwMode="auto">
          <a:xfrm>
            <a:off x="3635934" y="1903135"/>
            <a:ext cx="102631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kumimoji="1" lang="zh-CN" altLang="en-US" dirty="0">
                <a:solidFill>
                  <a:srgbClr val="0000FF"/>
                </a:solidFill>
                <a:ea typeface="楷体_GB2312" pitchFamily="49" charset="-122"/>
              </a:rPr>
              <a:t>等价于</a:t>
            </a:r>
          </a:p>
        </p:txBody>
      </p:sp>
      <p:sp>
        <p:nvSpPr>
          <p:cNvPr id="106516" name="Rectangle 20"/>
          <p:cNvSpPr>
            <a:spLocks noChangeArrowheads="1"/>
          </p:cNvSpPr>
          <p:nvPr/>
        </p:nvSpPr>
        <p:spPr bwMode="auto">
          <a:xfrm>
            <a:off x="2070299" y="2109867"/>
            <a:ext cx="809625" cy="369332"/>
          </a:xfrm>
          <a:prstGeom prst="rect">
            <a:avLst/>
          </a:prstGeom>
          <a:noFill/>
          <a:ln w="158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106517" name="Rectangle 21"/>
          <p:cNvSpPr>
            <a:spLocks noChangeArrowheads="1"/>
          </p:cNvSpPr>
          <p:nvPr/>
        </p:nvSpPr>
        <p:spPr bwMode="auto">
          <a:xfrm>
            <a:off x="5957691" y="1934901"/>
            <a:ext cx="935831" cy="646331"/>
          </a:xfrm>
          <a:prstGeom prst="rect">
            <a:avLst/>
          </a:prstGeom>
          <a:solidFill>
            <a:schemeClr val="bg1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kumimoji="1" lang="en-US" altLang="zh-CN">
                <a:latin typeface="楷体_GB2312" pitchFamily="49" charset="-122"/>
                <a:ea typeface="楷体_GB2312" pitchFamily="49" charset="-122"/>
              </a:rPr>
              <a:t>m=m+1;    </a:t>
            </a:r>
          </a:p>
          <a:p>
            <a:pPr eaLnBrk="0" hangingPunct="0"/>
            <a:r>
              <a:rPr kumimoji="1" lang="en-US" altLang="zh-CN">
                <a:latin typeface="楷体_GB2312" pitchFamily="49" charset="-122"/>
                <a:ea typeface="楷体_GB2312" pitchFamily="49" charset="-122"/>
              </a:rPr>
              <a:t>i=m;</a:t>
            </a:r>
          </a:p>
        </p:txBody>
      </p:sp>
      <p:sp>
        <p:nvSpPr>
          <p:cNvPr id="106518" name="Rectangle 22"/>
          <p:cNvSpPr>
            <a:spLocks noChangeArrowheads="1"/>
          </p:cNvSpPr>
          <p:nvPr/>
        </p:nvSpPr>
        <p:spPr bwMode="auto">
          <a:xfrm>
            <a:off x="3472296" y="3795886"/>
            <a:ext cx="3331952" cy="93610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 anchorCtr="0"/>
          <a:lstStyle/>
          <a:p>
            <a:pPr eaLnBrk="0" hangingPunct="0"/>
            <a:r>
              <a:rPr kumimoji="1" lang="zh-CN" altLang="en-US" sz="24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运行结果</a:t>
            </a:r>
            <a:r>
              <a:rPr kumimoji="1" lang="en-US" altLang="zh-CN" sz="24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:</a:t>
            </a:r>
          </a:p>
          <a:p>
            <a:pPr eaLnBrk="0" hangingPunct="0"/>
            <a:r>
              <a:rPr kumimoji="1" lang="en-US" altLang="zh-CN" sz="24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m=4,i=4</a:t>
            </a:r>
          </a:p>
        </p:txBody>
      </p:sp>
      <p:sp>
        <p:nvSpPr>
          <p:cNvPr id="10" name="Rectangle 25"/>
          <p:cNvSpPr txBox="1">
            <a:spLocks noChangeArrowheads="1"/>
          </p:cNvSpPr>
          <p:nvPr/>
        </p:nvSpPr>
        <p:spPr>
          <a:xfrm>
            <a:off x="251520" y="465516"/>
            <a:ext cx="7848872" cy="516749"/>
          </a:xfrm>
          <a:prstGeom prst="rect">
            <a:avLst/>
          </a:prstGeom>
          <a:noFill/>
          <a:ln/>
        </p:spPr>
        <p:txBody>
          <a:bodyPr vert="horz" lIns="68580" tIns="34290" rIns="68580" bIns="3429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None/>
            </a:pP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四、</a:t>
            </a:r>
            <a:r>
              <a:rPr lang="zh-CN" altLang="en-US" sz="2475" dirty="0">
                <a:solidFill>
                  <a:srgbClr val="FF0000"/>
                </a:solidFill>
                <a:latin typeface="黑体" panose="02010609060101010101" pitchFamily="49" charset="-122"/>
              </a:rPr>
              <a:t>程序</a:t>
            </a:r>
            <a:r>
              <a:rPr lang="zh-CN" altLang="en-US" sz="2475" dirty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应用示例</a:t>
            </a: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（</a:t>
            </a:r>
            <a:r>
              <a:rPr lang="en-US" altLang="zh-CN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2</a:t>
            </a: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）</a:t>
            </a:r>
            <a:r>
              <a:rPr lang="en-US" altLang="zh-CN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---</a:t>
            </a:r>
            <a:r>
              <a:rPr lang="zh-CN" altLang="en-US" sz="2800" dirty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自增</a:t>
            </a:r>
            <a:r>
              <a:rPr lang="en-US" altLang="zh-CN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(++)</a:t>
            </a:r>
            <a:r>
              <a:rPr lang="zh-CN" altLang="en-US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、</a:t>
            </a:r>
            <a:r>
              <a:rPr lang="zh-CN" altLang="en-US" sz="2800" dirty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自减</a:t>
            </a:r>
            <a:r>
              <a:rPr lang="en-US" altLang="zh-CN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(--)</a:t>
            </a:r>
            <a:endParaRPr lang="en-US" altLang="zh-CN" sz="2475" dirty="0">
              <a:solidFill>
                <a:srgbClr val="FF0000"/>
              </a:solidFill>
              <a:latin typeface="黑体" panose="02010609060101010101" pitchFamily="49" charset="-122"/>
              <a:ea typeface="+mj-ea"/>
              <a:cs typeface="+mj-cs"/>
            </a:endParaRPr>
          </a:p>
        </p:txBody>
      </p:sp>
      <p:sp>
        <p:nvSpPr>
          <p:cNvPr id="3" name="右箭头 2"/>
          <p:cNvSpPr/>
          <p:nvPr/>
        </p:nvSpPr>
        <p:spPr>
          <a:xfrm>
            <a:off x="2893021" y="2250090"/>
            <a:ext cx="3064669" cy="1571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0848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/>
        </p:nvSpPr>
        <p:spPr bwMode="auto">
          <a:xfrm>
            <a:off x="2234804" y="1637437"/>
            <a:ext cx="3792140" cy="1754326"/>
          </a:xfrm>
          <a:prstGeom prst="rect">
            <a:avLst/>
          </a:prstGeom>
          <a:solidFill>
            <a:schemeClr val="bg1"/>
          </a:solidFill>
          <a:ln w="31750">
            <a:solidFill>
              <a:srgbClr val="CC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 eaLnBrk="0" hangingPunct="0"/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main( )</a:t>
            </a:r>
          </a:p>
          <a:p>
            <a:pPr algn="l" eaLnBrk="0" hangingPunct="0"/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{  </a:t>
            </a:r>
            <a:r>
              <a:rPr kumimoji="1" lang="en-US" altLang="zh-CN" dirty="0" err="1">
                <a:latin typeface="楷体_GB2312" pitchFamily="49" charset="-122"/>
                <a:ea typeface="楷体_GB2312" pitchFamily="49" charset="-122"/>
              </a:rPr>
              <a:t>int</a:t>
            </a:r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  m=3,i;</a:t>
            </a:r>
          </a:p>
          <a:p>
            <a:pPr algn="l" eaLnBrk="0" hangingPunct="0"/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   </a:t>
            </a:r>
            <a:r>
              <a:rPr kumimoji="1" lang="en-US" altLang="zh-CN" dirty="0" err="1">
                <a:latin typeface="楷体_GB2312" pitchFamily="49" charset="-122"/>
                <a:ea typeface="楷体_GB2312" pitchFamily="49" charset="-122"/>
              </a:rPr>
              <a:t>i</a:t>
            </a:r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=m++;</a:t>
            </a:r>
          </a:p>
          <a:p>
            <a:pPr algn="l" eaLnBrk="0" hangingPunct="0"/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   </a:t>
            </a:r>
            <a:endParaRPr kumimoji="1" lang="en-US" altLang="zh-CN" dirty="0" smtClean="0">
              <a:latin typeface="楷体_GB2312" pitchFamily="49" charset="-122"/>
              <a:ea typeface="楷体_GB2312" pitchFamily="49" charset="-122"/>
            </a:endParaRPr>
          </a:p>
          <a:p>
            <a:pPr algn="l" eaLnBrk="0" hangingPunct="0"/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 </a:t>
            </a:r>
            <a:r>
              <a:rPr kumimoji="1" lang="en-US" altLang="zh-CN" dirty="0" smtClean="0">
                <a:latin typeface="楷体_GB2312" pitchFamily="49" charset="-122"/>
                <a:ea typeface="楷体_GB2312" pitchFamily="49" charset="-122"/>
              </a:rPr>
              <a:t>  </a:t>
            </a:r>
            <a:r>
              <a:rPr kumimoji="1" lang="en-US" altLang="zh-CN" dirty="0" err="1" smtClean="0">
                <a:latin typeface="楷体_GB2312" pitchFamily="49" charset="-122"/>
                <a:ea typeface="楷体_GB2312" pitchFamily="49" charset="-122"/>
              </a:rPr>
              <a:t>printf</a:t>
            </a:r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(</a:t>
            </a:r>
            <a:r>
              <a:rPr kumimoji="1" lang="en-US" altLang="zh-CN" dirty="0">
                <a:ea typeface="楷体_GB2312" pitchFamily="49" charset="-122"/>
              </a:rPr>
              <a:t>“</a:t>
            </a:r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m=%</a:t>
            </a:r>
            <a:r>
              <a:rPr kumimoji="1" lang="en-US" altLang="zh-CN" dirty="0" err="1">
                <a:latin typeface="楷体_GB2312" pitchFamily="49" charset="-122"/>
                <a:ea typeface="楷体_GB2312" pitchFamily="49" charset="-122"/>
              </a:rPr>
              <a:t>d,i</a:t>
            </a:r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=%d</a:t>
            </a:r>
            <a:r>
              <a:rPr kumimoji="1" lang="en-US" altLang="zh-CN" dirty="0">
                <a:ea typeface="楷体_GB2312" pitchFamily="49" charset="-122"/>
              </a:rPr>
              <a:t>”</a:t>
            </a:r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kumimoji="1" lang="en-US" altLang="zh-CN" dirty="0" err="1">
                <a:latin typeface="楷体_GB2312" pitchFamily="49" charset="-122"/>
                <a:ea typeface="楷体_GB2312" pitchFamily="49" charset="-122"/>
              </a:rPr>
              <a:t>m,i</a:t>
            </a:r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);</a:t>
            </a:r>
          </a:p>
          <a:p>
            <a:pPr algn="l" eaLnBrk="0" hangingPunct="0"/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}</a:t>
            </a:r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2538189" y="2274426"/>
            <a:ext cx="953691" cy="36933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zh-CN" altLang="en-US"/>
          </a:p>
        </p:txBody>
      </p:sp>
      <p:sp>
        <p:nvSpPr>
          <p:cNvPr id="102407" name="Rectangle 7"/>
          <p:cNvSpPr>
            <a:spLocks noChangeArrowheads="1"/>
          </p:cNvSpPr>
          <p:nvPr/>
        </p:nvSpPr>
        <p:spPr bwMode="auto">
          <a:xfrm>
            <a:off x="6588497" y="2141443"/>
            <a:ext cx="935831" cy="646331"/>
          </a:xfrm>
          <a:prstGeom prst="rect">
            <a:avLst/>
          </a:prstGeom>
          <a:solidFill>
            <a:schemeClr val="bg1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kumimoji="1" lang="en-US" altLang="zh-CN">
                <a:latin typeface="楷体_GB2312" pitchFamily="49" charset="-122"/>
                <a:ea typeface="楷体_GB2312" pitchFamily="49" charset="-122"/>
              </a:rPr>
              <a:t>i=m;</a:t>
            </a:r>
          </a:p>
          <a:p>
            <a:pPr eaLnBrk="0" hangingPunct="0"/>
            <a:r>
              <a:rPr kumimoji="1" lang="en-US" altLang="zh-CN">
                <a:latin typeface="楷体_GB2312" pitchFamily="49" charset="-122"/>
                <a:ea typeface="楷体_GB2312" pitchFamily="49" charset="-122"/>
              </a:rPr>
              <a:t>m=m+1; </a:t>
            </a:r>
          </a:p>
        </p:txBody>
      </p:sp>
      <p:sp>
        <p:nvSpPr>
          <p:cNvPr id="102408" name="Rectangle 8"/>
          <p:cNvSpPr>
            <a:spLocks noChangeArrowheads="1"/>
          </p:cNvSpPr>
          <p:nvPr/>
        </p:nvSpPr>
        <p:spPr bwMode="auto">
          <a:xfrm>
            <a:off x="3419872" y="3939902"/>
            <a:ext cx="3600400" cy="93610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0" hangingPunct="0"/>
            <a:r>
              <a:rPr kumimoji="1" lang="zh-CN" altLang="en-US" sz="28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运行结果</a:t>
            </a:r>
            <a:r>
              <a:rPr kumimoji="1" lang="en-US" altLang="zh-CN" sz="28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:</a:t>
            </a:r>
          </a:p>
          <a:p>
            <a:pPr eaLnBrk="0" hangingPunct="0"/>
            <a:r>
              <a:rPr kumimoji="1" lang="en-US" altLang="zh-CN" sz="28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m=4,i=3</a:t>
            </a:r>
          </a:p>
        </p:txBody>
      </p:sp>
      <p:sp>
        <p:nvSpPr>
          <p:cNvPr id="11" name="Rectangle 25"/>
          <p:cNvSpPr txBox="1">
            <a:spLocks noChangeArrowheads="1"/>
          </p:cNvSpPr>
          <p:nvPr/>
        </p:nvSpPr>
        <p:spPr>
          <a:xfrm>
            <a:off x="251520" y="465516"/>
            <a:ext cx="7848872" cy="516749"/>
          </a:xfrm>
          <a:prstGeom prst="rect">
            <a:avLst/>
          </a:prstGeom>
          <a:noFill/>
          <a:ln/>
        </p:spPr>
        <p:txBody>
          <a:bodyPr vert="horz" lIns="68580" tIns="34290" rIns="68580" bIns="3429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None/>
            </a:pPr>
            <a:r>
              <a:rPr lang="zh-CN" altLang="en-US" sz="2475" dirty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四</a:t>
            </a: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、</a:t>
            </a:r>
            <a:r>
              <a:rPr lang="zh-CN" altLang="en-US" sz="2475" dirty="0">
                <a:solidFill>
                  <a:srgbClr val="FF0000"/>
                </a:solidFill>
                <a:latin typeface="黑体" panose="02010609060101010101" pitchFamily="49" charset="-122"/>
              </a:rPr>
              <a:t>程序</a:t>
            </a:r>
            <a:r>
              <a:rPr lang="zh-CN" altLang="en-US" sz="2475" dirty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应用示例</a:t>
            </a: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（</a:t>
            </a:r>
            <a:r>
              <a:rPr lang="en-US" altLang="zh-CN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3</a:t>
            </a: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）</a:t>
            </a:r>
            <a:r>
              <a:rPr lang="en-US" altLang="zh-CN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---</a:t>
            </a:r>
            <a:r>
              <a:rPr lang="zh-CN" altLang="en-US" sz="2800" dirty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自增</a:t>
            </a:r>
            <a:r>
              <a:rPr lang="en-US" altLang="zh-CN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(++)</a:t>
            </a:r>
            <a:r>
              <a:rPr lang="zh-CN" altLang="en-US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、</a:t>
            </a:r>
            <a:r>
              <a:rPr lang="zh-CN" altLang="en-US" sz="2800" dirty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自减</a:t>
            </a:r>
            <a:r>
              <a:rPr lang="en-US" altLang="zh-CN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(--)</a:t>
            </a:r>
            <a:endParaRPr lang="en-US" altLang="zh-CN" sz="2475" dirty="0">
              <a:solidFill>
                <a:srgbClr val="FF0000"/>
              </a:solidFill>
              <a:latin typeface="黑体" panose="02010609060101010101" pitchFamily="49" charset="-122"/>
              <a:ea typeface="+mj-ea"/>
              <a:cs typeface="+mj-cs"/>
            </a:endParaRPr>
          </a:p>
        </p:txBody>
      </p:sp>
      <p:sp>
        <p:nvSpPr>
          <p:cNvPr id="10" name="右箭头 9"/>
          <p:cNvSpPr/>
          <p:nvPr/>
        </p:nvSpPr>
        <p:spPr>
          <a:xfrm>
            <a:off x="3491880" y="2355726"/>
            <a:ext cx="3064669" cy="1571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ext Box 19"/>
          <p:cNvSpPr txBox="1">
            <a:spLocks noChangeArrowheads="1"/>
          </p:cNvSpPr>
          <p:nvPr/>
        </p:nvSpPr>
        <p:spPr bwMode="auto">
          <a:xfrm>
            <a:off x="4572000" y="1986394"/>
            <a:ext cx="102631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kumimoji="1" lang="zh-CN" altLang="en-US" dirty="0">
                <a:solidFill>
                  <a:srgbClr val="0000FF"/>
                </a:solidFill>
                <a:ea typeface="楷体_GB2312" pitchFamily="49" charset="-122"/>
              </a:rPr>
              <a:t>等价于</a:t>
            </a:r>
          </a:p>
        </p:txBody>
      </p:sp>
    </p:spTree>
    <p:extLst>
      <p:ext uri="{BB962C8B-B14F-4D97-AF65-F5344CB8AC3E}">
        <p14:creationId xmlns:p14="http://schemas.microsoft.com/office/powerpoint/2010/main" val="3128151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1pPr>
            <a:lvl2pPr marL="557213" indent="-214313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2pPr>
            <a:lvl3pPr marL="857250" indent="-171450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3pPr>
            <a:lvl4pPr marL="1200150" indent="-171450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4pPr>
            <a:lvl5pPr marL="1543050" indent="-171450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9pPr>
          </a:lstStyle>
          <a:p>
            <a:pPr eaLnBrk="1" hangingPunct="1"/>
            <a:fld id="{034D029B-922C-4C79-8685-7B8FB8D84C10}" type="slidenum">
              <a:rPr lang="en-US" altLang="zh-CN" sz="900" b="0">
                <a:ea typeface="宋体" panose="02010600030101010101" pitchFamily="2" charset="-122"/>
              </a:rPr>
              <a:pPr eaLnBrk="1" hangingPunct="1"/>
              <a:t>12</a:t>
            </a:fld>
            <a:endParaRPr lang="en-US" altLang="zh-CN" sz="900" b="0">
              <a:ea typeface="宋体" panose="02010600030101010101" pitchFamily="2" charset="-122"/>
            </a:endParaRPr>
          </a:p>
        </p:txBody>
      </p:sp>
      <p:sp>
        <p:nvSpPr>
          <p:cNvPr id="177156" name="Rectangle 4"/>
          <p:cNvSpPr>
            <a:spLocks noChangeArrowheads="1"/>
          </p:cNvSpPr>
          <p:nvPr/>
        </p:nvSpPr>
        <p:spPr bwMode="auto">
          <a:xfrm>
            <a:off x="827584" y="1039252"/>
            <a:ext cx="4785284" cy="3908762"/>
          </a:xfrm>
          <a:prstGeom prst="rect">
            <a:avLst/>
          </a:prstGeom>
          <a:solidFill>
            <a:schemeClr val="bg1"/>
          </a:solidFill>
          <a:ln w="38100" algn="ctr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1"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前置和后置运算</a:t>
            </a:r>
            <a:endParaRPr kumimoji="1" lang="zh-CN" altLang="en-US" sz="2400" b="0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endParaRPr kumimoji="1" lang="en-US" altLang="zh-CN" sz="1800" b="0" dirty="0">
              <a:solidFill>
                <a:srgbClr val="0000CC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1800" b="0" dirty="0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#include&lt;</a:t>
            </a:r>
            <a:r>
              <a:rPr kumimoji="1" lang="en-US" altLang="zh-CN" sz="1800" b="0" dirty="0" err="1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stdio.h</a:t>
            </a:r>
            <a:r>
              <a:rPr kumimoji="1" lang="en-US" altLang="zh-CN" sz="1800" b="0" dirty="0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&gt;</a:t>
            </a:r>
          </a:p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1800" b="0" dirty="0" smtClean="0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void </a:t>
            </a:r>
            <a:r>
              <a:rPr kumimoji="1" lang="en-US" altLang="zh-CN" sz="1800" b="0" dirty="0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main()</a:t>
            </a:r>
          </a:p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1800" b="0" dirty="0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{</a:t>
            </a:r>
          </a:p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1800" b="0" dirty="0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	</a:t>
            </a:r>
            <a:r>
              <a:rPr kumimoji="1" lang="en-US" altLang="zh-CN" sz="1800" b="0" dirty="0" err="1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int</a:t>
            </a:r>
            <a:r>
              <a:rPr kumimoji="1" lang="en-US" altLang="zh-CN" sz="1800" b="0" dirty="0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kumimoji="1" lang="en-US" altLang="zh-CN" sz="1800" b="0" dirty="0" err="1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i,j,m,n</a:t>
            </a:r>
            <a:r>
              <a:rPr kumimoji="1" lang="en-US" altLang="zh-CN" sz="1800" b="0" dirty="0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;</a:t>
            </a:r>
          </a:p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1800" b="0" dirty="0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	</a:t>
            </a:r>
            <a:r>
              <a:rPr kumimoji="1" lang="en-US" altLang="zh-CN" sz="1800" b="0" dirty="0" err="1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i</a:t>
            </a:r>
            <a:r>
              <a:rPr kumimoji="1" lang="en-US" altLang="zh-CN" sz="1800" b="0" dirty="0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=8;</a:t>
            </a:r>
          </a:p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1800" b="0" dirty="0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	j=10;</a:t>
            </a:r>
          </a:p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1800" b="0" dirty="0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	m=++</a:t>
            </a:r>
            <a:r>
              <a:rPr kumimoji="1" lang="en-US" altLang="zh-CN" sz="1800" b="0" dirty="0" err="1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i</a:t>
            </a:r>
            <a:r>
              <a:rPr kumimoji="1" lang="en-US" altLang="zh-CN" sz="1800" b="0" dirty="0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;</a:t>
            </a:r>
          </a:p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1800" b="0" dirty="0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	n=</a:t>
            </a:r>
            <a:r>
              <a:rPr kumimoji="1" lang="en-US" altLang="zh-CN" sz="1800" b="0" dirty="0" err="1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j++</a:t>
            </a:r>
            <a:r>
              <a:rPr kumimoji="1" lang="en-US" altLang="zh-CN" sz="1800" b="0" dirty="0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;</a:t>
            </a:r>
          </a:p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1800" b="0" dirty="0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	</a:t>
            </a:r>
            <a:r>
              <a:rPr kumimoji="1" lang="en-US" altLang="zh-CN" sz="1800" b="0" dirty="0" err="1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printf</a:t>
            </a:r>
            <a:r>
              <a:rPr kumimoji="1" lang="en-US" altLang="zh-CN" sz="1800" b="0" dirty="0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("%d , %d , %d , %d\n",</a:t>
            </a:r>
            <a:r>
              <a:rPr kumimoji="1" lang="en-US" altLang="zh-CN" sz="1800" b="0" dirty="0" err="1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i,j,m,n</a:t>
            </a:r>
            <a:r>
              <a:rPr kumimoji="1" lang="en-US" altLang="zh-CN" sz="1800" b="0" dirty="0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);</a:t>
            </a:r>
          </a:p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1800" b="0" dirty="0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	return 0;</a:t>
            </a:r>
          </a:p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1800" b="0" dirty="0">
                <a:solidFill>
                  <a:srgbClr val="00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}</a:t>
            </a: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6087629" y="3828985"/>
            <a:ext cx="2948867" cy="830997"/>
          </a:xfrm>
          <a:prstGeom prst="rect">
            <a:avLst/>
          </a:prstGeom>
          <a:solidFill>
            <a:schemeClr val="bg1"/>
          </a:solidFill>
          <a:ln w="38100" algn="ctr">
            <a:solidFill>
              <a:srgbClr val="80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zh-CN" altLang="en-US" sz="24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程序运行结果：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24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9 </a:t>
            </a:r>
            <a:r>
              <a:rPr kumimoji="1" lang="zh-CN" altLang="en-US" sz="24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，</a:t>
            </a:r>
            <a:r>
              <a:rPr kumimoji="1" lang="en-US" altLang="zh-CN" sz="24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11</a:t>
            </a:r>
            <a:r>
              <a:rPr kumimoji="1" lang="zh-CN" altLang="en-US" sz="24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，</a:t>
            </a:r>
            <a:r>
              <a:rPr kumimoji="1" lang="en-US" altLang="zh-CN" sz="24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9</a:t>
            </a:r>
            <a:r>
              <a:rPr kumimoji="1" lang="zh-CN" altLang="en-US" sz="24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，</a:t>
            </a:r>
            <a:r>
              <a:rPr kumimoji="1" lang="en-US" altLang="zh-CN" sz="24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10</a:t>
            </a:r>
          </a:p>
        </p:txBody>
      </p:sp>
      <p:sp>
        <p:nvSpPr>
          <p:cNvPr id="7" name="Rectangle 25"/>
          <p:cNvSpPr txBox="1">
            <a:spLocks noChangeArrowheads="1"/>
          </p:cNvSpPr>
          <p:nvPr/>
        </p:nvSpPr>
        <p:spPr>
          <a:xfrm>
            <a:off x="251520" y="465516"/>
            <a:ext cx="7848872" cy="516749"/>
          </a:xfrm>
          <a:prstGeom prst="rect">
            <a:avLst/>
          </a:prstGeom>
          <a:noFill/>
          <a:ln/>
        </p:spPr>
        <p:txBody>
          <a:bodyPr vert="horz" lIns="68580" tIns="34290" rIns="68580" bIns="3429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None/>
            </a:pP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四、</a:t>
            </a:r>
            <a:r>
              <a:rPr lang="zh-CN" altLang="en-US" sz="2475" dirty="0">
                <a:solidFill>
                  <a:srgbClr val="FF0000"/>
                </a:solidFill>
                <a:latin typeface="黑体" panose="02010609060101010101" pitchFamily="49" charset="-122"/>
              </a:rPr>
              <a:t>程序</a:t>
            </a:r>
            <a:r>
              <a:rPr lang="zh-CN" altLang="en-US" sz="2475" dirty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应用示例</a:t>
            </a: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（</a:t>
            </a:r>
            <a:r>
              <a:rPr lang="en-US" altLang="zh-CN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4</a:t>
            </a: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）</a:t>
            </a:r>
            <a:r>
              <a:rPr lang="en-US" altLang="zh-CN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---</a:t>
            </a:r>
            <a:r>
              <a:rPr lang="zh-CN" altLang="en-US" sz="2800" dirty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自增</a:t>
            </a:r>
            <a:r>
              <a:rPr lang="en-US" altLang="zh-CN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(++)</a:t>
            </a:r>
            <a:r>
              <a:rPr lang="zh-CN" altLang="en-US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、</a:t>
            </a:r>
            <a:r>
              <a:rPr lang="zh-CN" altLang="en-US" sz="2800" dirty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自减</a:t>
            </a:r>
            <a:r>
              <a:rPr lang="en-US" altLang="zh-CN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(--)</a:t>
            </a:r>
            <a:endParaRPr lang="en-US" altLang="zh-CN" sz="2475" dirty="0">
              <a:solidFill>
                <a:srgbClr val="FF0000"/>
              </a:solidFill>
              <a:latin typeface="黑体" panose="02010609060101010101" pitchFamily="49" charset="-122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83494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1905596" y="1203598"/>
            <a:ext cx="4754636" cy="648072"/>
          </a:xfrm>
          <a:prstGeom prst="rect">
            <a:avLst/>
          </a:prstGeom>
          <a:gradFill rotWithShape="1">
            <a:gsLst>
              <a:gs pos="0">
                <a:srgbClr val="66CCFF">
                  <a:alpha val="72000"/>
                </a:srgbClr>
              </a:gs>
              <a:gs pos="50000">
                <a:srgbClr val="FFFFFF"/>
              </a:gs>
              <a:gs pos="100000">
                <a:srgbClr val="66CCFF">
                  <a:alpha val="72000"/>
                </a:srgbClr>
              </a:gs>
            </a:gsLst>
            <a:lin ang="5400000" scaled="1"/>
          </a:gradFill>
          <a:ln w="9525">
            <a:solidFill>
              <a:srgbClr val="CCFFFF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anchor="ctr" anchorCtr="0"/>
          <a:lstStyle>
            <a:lvl1pPr marL="342900" indent="-342900">
              <a:spcBef>
                <a:spcPct val="20000"/>
              </a:spcBef>
              <a:defRPr sz="2800" b="1">
                <a:solidFill>
                  <a:schemeClr val="accent2"/>
                </a:solidFill>
                <a:latin typeface="Comic Sans MS" panose="030F0702030302020204" pitchFamily="66" charset="0"/>
                <a:ea typeface="楷体_GB2312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95000"/>
              </a:lnSpc>
              <a:spcBef>
                <a:spcPct val="0"/>
              </a:spcBef>
            </a:pPr>
            <a:r>
              <a:rPr kumimoji="1" lang="en-US" altLang="zh-CN" sz="2400" dirty="0" smtClean="0">
                <a:solidFill>
                  <a:schemeClr val="tx1"/>
                </a:solidFill>
                <a:latin typeface="楷体_GB2312" pitchFamily="49" charset="-122"/>
                <a:sym typeface="Wingdings" panose="05000000000000000000" pitchFamily="2" charset="2"/>
              </a:rPr>
              <a:t>(</a:t>
            </a:r>
            <a:r>
              <a:rPr kumimoji="1" lang="en-US" altLang="zh-CN" sz="2400" dirty="0">
                <a:solidFill>
                  <a:schemeClr val="tx1"/>
                </a:solidFill>
                <a:latin typeface="楷体_GB2312" pitchFamily="49" charset="-122"/>
                <a:sym typeface="Wingdings" panose="05000000000000000000" pitchFamily="2" charset="2"/>
              </a:rPr>
              <a:t>1)</a:t>
            </a:r>
            <a:r>
              <a:rPr kumimoji="1" lang="zh-CN" altLang="zh-CN" sz="2400" dirty="0">
                <a:solidFill>
                  <a:srgbClr val="FF0000"/>
                </a:solidFill>
                <a:latin typeface="楷体_GB2312" pitchFamily="49" charset="-122"/>
              </a:rPr>
              <a:t>不能</a:t>
            </a:r>
            <a:r>
              <a:rPr kumimoji="1" lang="zh-CN" altLang="zh-CN" sz="2400" dirty="0">
                <a:solidFill>
                  <a:schemeClr val="tx1"/>
                </a:solidFill>
                <a:latin typeface="楷体_GB2312" pitchFamily="49" charset="-122"/>
              </a:rPr>
              <a:t>用于</a:t>
            </a:r>
            <a:r>
              <a:rPr kumimoji="1" lang="zh-CN" altLang="zh-CN" sz="2400" dirty="0">
                <a:solidFill>
                  <a:srgbClr val="FF0000"/>
                </a:solidFill>
                <a:latin typeface="楷体_GB2312" pitchFamily="49" charset="-122"/>
              </a:rPr>
              <a:t>常量和表达式</a:t>
            </a:r>
            <a:endParaRPr kumimoji="1" lang="zh-CN" altLang="en-US" sz="2400" dirty="0">
              <a:solidFill>
                <a:srgbClr val="FF0000"/>
              </a:solidFill>
              <a:latin typeface="楷体_GB2312" pitchFamily="49" charset="-122"/>
            </a:endParaRPr>
          </a:p>
        </p:txBody>
      </p:sp>
      <p:sp>
        <p:nvSpPr>
          <p:cNvPr id="107528" name="Text Box 8"/>
          <p:cNvSpPr txBox="1">
            <a:spLocks noChangeArrowheads="1"/>
          </p:cNvSpPr>
          <p:nvPr/>
        </p:nvSpPr>
        <p:spPr bwMode="auto">
          <a:xfrm>
            <a:off x="1115616" y="1995686"/>
            <a:ext cx="511492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hlink">
                        <a:gamma/>
                        <a:shade val="60784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60784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 anchorCtr="0">
            <a:spAutoFit/>
          </a:bodyPr>
          <a:lstStyle/>
          <a:p>
            <a:pPr algn="l" eaLnBrk="0" hangingPunct="0"/>
            <a:r>
              <a:rPr kumimoji="1" lang="zh-CN" altLang="en-US" sz="2400" dirty="0">
                <a:latin typeface="楷体_GB2312" pitchFamily="49" charset="-122"/>
                <a:ea typeface="楷体_GB2312" pitchFamily="49" charset="-122"/>
              </a:rPr>
              <a:t>只能用于</a:t>
            </a:r>
            <a:r>
              <a:rPr kumimoji="1" lang="zh-CN" altLang="en-US" sz="24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变量</a:t>
            </a:r>
            <a:endParaRPr kumimoji="1" lang="en-US" altLang="zh-CN" sz="2400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  <a:p>
            <a:pPr algn="l" eaLnBrk="0" hangingPunct="0"/>
            <a:r>
              <a:rPr kumimoji="1" lang="zh-CN" altLang="en-US" sz="2400" dirty="0" smtClean="0">
                <a:latin typeface="楷体_GB2312" pitchFamily="49" charset="-122"/>
                <a:ea typeface="楷体_GB2312" pitchFamily="49" charset="-122"/>
              </a:rPr>
              <a:t>变量</a:t>
            </a:r>
            <a:r>
              <a:rPr kumimoji="1" lang="zh-CN" altLang="en-US" sz="24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类型</a:t>
            </a:r>
            <a:r>
              <a:rPr kumimoji="1" lang="zh-CN" altLang="en-US" sz="2400" dirty="0" smtClean="0">
                <a:latin typeface="楷体_GB2312" pitchFamily="49" charset="-122"/>
                <a:ea typeface="楷体_GB2312" pitchFamily="49" charset="-122"/>
              </a:rPr>
              <a:t>也</a:t>
            </a:r>
            <a:r>
              <a:rPr kumimoji="1" lang="zh-CN" altLang="en-US" sz="2400" dirty="0">
                <a:latin typeface="楷体_GB2312" pitchFamily="49" charset="-122"/>
                <a:ea typeface="楷体_GB2312" pitchFamily="49" charset="-122"/>
              </a:rPr>
              <a:t>可以是</a:t>
            </a:r>
            <a:r>
              <a:rPr kumimoji="1" lang="en-US" altLang="zh-CN" sz="24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float</a:t>
            </a:r>
            <a:r>
              <a:rPr kumimoji="1" lang="zh-CN" altLang="en-US" sz="24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、</a:t>
            </a:r>
            <a:r>
              <a:rPr kumimoji="1" lang="en-US" altLang="zh-CN" sz="24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char </a:t>
            </a:r>
            <a:r>
              <a:rPr kumimoji="1" lang="zh-CN" altLang="en-US" sz="2400" dirty="0" smtClean="0">
                <a:latin typeface="楷体_GB2312" pitchFamily="49" charset="-122"/>
                <a:ea typeface="楷体_GB2312" pitchFamily="49" charset="-122"/>
              </a:rPr>
              <a:t>等</a:t>
            </a:r>
            <a:endParaRPr kumimoji="1" lang="zh-CN" altLang="en-US" sz="2400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3" name="Rectangle 25"/>
          <p:cNvSpPr txBox="1">
            <a:spLocks noChangeArrowheads="1"/>
          </p:cNvSpPr>
          <p:nvPr/>
        </p:nvSpPr>
        <p:spPr>
          <a:xfrm>
            <a:off x="597138" y="481332"/>
            <a:ext cx="6567149" cy="377429"/>
          </a:xfrm>
          <a:prstGeom prst="rect">
            <a:avLst/>
          </a:prstGeom>
          <a:noFill/>
          <a:ln/>
        </p:spPr>
        <p:txBody>
          <a:bodyPr vert="horz" lIns="68580" tIns="34290" rIns="68580" bIns="3429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None/>
            </a:pP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五、</a:t>
            </a:r>
            <a:r>
              <a:rPr lang="zh-CN" altLang="en-US" sz="2475" dirty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注意</a:t>
            </a: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事项（</a:t>
            </a:r>
            <a:r>
              <a:rPr lang="en-US" altLang="zh-CN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1</a:t>
            </a: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）</a:t>
            </a:r>
            <a:r>
              <a:rPr lang="en-US" altLang="zh-CN" sz="2400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---</a:t>
            </a:r>
            <a:r>
              <a:rPr lang="zh-CN" altLang="en-US" sz="2400" dirty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自增</a:t>
            </a:r>
            <a:r>
              <a:rPr lang="en-US" altLang="zh-CN" sz="24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(++)</a:t>
            </a:r>
            <a:r>
              <a:rPr lang="zh-CN" altLang="en-US" sz="24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、</a:t>
            </a:r>
            <a:r>
              <a:rPr lang="zh-CN" altLang="en-US" sz="2400" dirty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自减</a:t>
            </a:r>
            <a:r>
              <a:rPr lang="en-US" altLang="zh-CN" sz="2400" dirty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(--)</a:t>
            </a:r>
            <a:endParaRPr lang="en-US" altLang="zh-CN" sz="2400" dirty="0">
              <a:solidFill>
                <a:srgbClr val="FF0000"/>
              </a:solidFill>
              <a:latin typeface="黑体" panose="02010609060101010101" pitchFamily="49" charset="-122"/>
            </a:endParaRPr>
          </a:p>
          <a:p>
            <a:pPr marL="0" indent="0" fontAlgn="auto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None/>
            </a:pPr>
            <a:endParaRPr lang="en-US" altLang="zh-CN" sz="2475" dirty="0">
              <a:solidFill>
                <a:srgbClr val="FF0000"/>
              </a:solidFill>
              <a:latin typeface="黑体" panose="02010609060101010101" pitchFamily="49" charset="-122"/>
              <a:ea typeface="+mj-ea"/>
              <a:cs typeface="+mj-cs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3134791" y="4083918"/>
            <a:ext cx="3381425" cy="646331"/>
            <a:chOff x="3134791" y="4150409"/>
            <a:chExt cx="3381425" cy="646331"/>
          </a:xfrm>
        </p:grpSpPr>
        <p:sp>
          <p:nvSpPr>
            <p:cNvPr id="107529" name="Text Box 9"/>
            <p:cNvSpPr txBox="1">
              <a:spLocks noChangeArrowheads="1"/>
            </p:cNvSpPr>
            <p:nvPr/>
          </p:nvSpPr>
          <p:spPr bwMode="auto">
            <a:xfrm>
              <a:off x="3134791" y="4150409"/>
              <a:ext cx="3381425" cy="646331"/>
            </a:xfrm>
            <a:prstGeom prst="rect">
              <a:avLst/>
            </a:prstGeom>
            <a:solidFill>
              <a:schemeClr val="bg1"/>
            </a:solidFill>
            <a:ln w="31750">
              <a:solidFill>
                <a:srgbClr val="CC99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 anchorCtr="0">
              <a:spAutoFit/>
            </a:bodyPr>
            <a:lstStyle/>
            <a:p>
              <a:pPr algn="l" eaLnBrk="0" hangingPunct="0"/>
              <a:r>
                <a:rPr kumimoji="1" lang="zh-CN" altLang="zh-CN" dirty="0" smtClean="0">
                  <a:ea typeface="隶书" panose="02010509060101010101" pitchFamily="49" charset="-122"/>
                </a:rPr>
                <a:t>如</a:t>
              </a:r>
              <a:r>
                <a:rPr kumimoji="1" lang="zh-CN" altLang="en-US" dirty="0" smtClean="0">
                  <a:ea typeface="隶书" panose="02010509060101010101" pitchFamily="49" charset="-122"/>
                </a:rPr>
                <a:t>：</a:t>
              </a:r>
              <a:r>
                <a:rPr kumimoji="1" lang="en-US" altLang="zh-CN" dirty="0" smtClean="0">
                  <a:ea typeface="隶书" panose="02010509060101010101" pitchFamily="49" charset="-122"/>
                </a:rPr>
                <a:t>float </a:t>
              </a:r>
              <a:r>
                <a:rPr kumimoji="1" lang="en-US" altLang="zh-CN" dirty="0">
                  <a:ea typeface="隶书" panose="02010509060101010101" pitchFamily="49" charset="-122"/>
                </a:rPr>
                <a:t>f=6.5;</a:t>
              </a:r>
            </a:p>
            <a:p>
              <a:pPr algn="l" eaLnBrk="0" hangingPunct="0"/>
              <a:r>
                <a:rPr kumimoji="1" lang="en-US" altLang="zh-CN" dirty="0">
                  <a:ea typeface="隶书" panose="02010509060101010101" pitchFamily="49" charset="-122"/>
                </a:rPr>
                <a:t>      f++;  /* f=7.5 </a:t>
              </a:r>
              <a:r>
                <a:rPr kumimoji="1" lang="en-US" altLang="zh-CN" dirty="0" smtClean="0">
                  <a:ea typeface="隶书" panose="02010509060101010101" pitchFamily="49" charset="-122"/>
                </a:rPr>
                <a:t>*/</a:t>
              </a:r>
              <a:endParaRPr kumimoji="1" lang="en-US" altLang="zh-CN" dirty="0">
                <a:ea typeface="隶书" panose="02010509060101010101" pitchFamily="49" charset="-122"/>
              </a:endParaRPr>
            </a:p>
          </p:txBody>
        </p:sp>
        <p:grpSp>
          <p:nvGrpSpPr>
            <p:cNvPr id="4" name="组合 3"/>
            <p:cNvGrpSpPr/>
            <p:nvPr/>
          </p:nvGrpSpPr>
          <p:grpSpPr>
            <a:xfrm>
              <a:off x="6090411" y="4515966"/>
              <a:ext cx="137773" cy="152400"/>
              <a:chOff x="6594467" y="3291309"/>
              <a:chExt cx="209782" cy="213122"/>
            </a:xfrm>
          </p:grpSpPr>
          <p:sp>
            <p:nvSpPr>
              <p:cNvPr id="17" name="Line 13"/>
              <p:cNvSpPr>
                <a:spLocks noChangeShapeType="1"/>
              </p:cNvSpPr>
              <p:nvPr/>
            </p:nvSpPr>
            <p:spPr bwMode="auto">
              <a:xfrm>
                <a:off x="6594467" y="3300834"/>
                <a:ext cx="198192" cy="203597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anchorCtr="0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8" name="Line 14"/>
              <p:cNvSpPr>
                <a:spLocks noChangeShapeType="1"/>
              </p:cNvSpPr>
              <p:nvPr/>
            </p:nvSpPr>
            <p:spPr bwMode="auto">
              <a:xfrm flipH="1">
                <a:off x="6616488" y="3291309"/>
                <a:ext cx="187761" cy="203597"/>
              </a:xfrm>
              <a:prstGeom prst="line">
                <a:avLst/>
              </a:prstGeom>
              <a:noFill/>
              <a:ln w="3175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anchorCtr="0">
                <a:spAutoFit/>
              </a:bodyPr>
              <a:lstStyle/>
              <a:p>
                <a:endParaRPr lang="zh-CN" altLang="en-US"/>
              </a:p>
            </p:txBody>
          </p:sp>
        </p:grpSp>
      </p:grpSp>
      <p:grpSp>
        <p:nvGrpSpPr>
          <p:cNvPr id="5" name="组合 4"/>
          <p:cNvGrpSpPr/>
          <p:nvPr/>
        </p:nvGrpSpPr>
        <p:grpSpPr>
          <a:xfrm>
            <a:off x="3134800" y="3149376"/>
            <a:ext cx="3381416" cy="646510"/>
            <a:chOff x="3134800" y="3075806"/>
            <a:chExt cx="3381416" cy="646510"/>
          </a:xfrm>
        </p:grpSpPr>
        <p:sp>
          <p:nvSpPr>
            <p:cNvPr id="107531" name="Text Box 11"/>
            <p:cNvSpPr txBox="1">
              <a:spLocks noChangeArrowheads="1"/>
            </p:cNvSpPr>
            <p:nvPr/>
          </p:nvSpPr>
          <p:spPr bwMode="auto">
            <a:xfrm>
              <a:off x="3134800" y="3075806"/>
              <a:ext cx="3381416" cy="646510"/>
            </a:xfrm>
            <a:prstGeom prst="rect">
              <a:avLst/>
            </a:prstGeom>
            <a:solidFill>
              <a:schemeClr val="bg1"/>
            </a:solidFill>
            <a:ln w="31750">
              <a:solidFill>
                <a:srgbClr val="CC99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 anchorCtr="0">
              <a:spAutoFit/>
            </a:bodyPr>
            <a:lstStyle/>
            <a:p>
              <a:pPr algn="l" eaLnBrk="0" hangingPunct="0"/>
              <a:r>
                <a:rPr kumimoji="1" lang="zh-CN" altLang="zh-CN" dirty="0" smtClean="0">
                  <a:latin typeface="隶书" panose="02010509060101010101" pitchFamily="49" charset="-122"/>
                  <a:ea typeface="隶书" panose="02010509060101010101" pitchFamily="49" charset="-122"/>
                </a:rPr>
                <a:t>如</a:t>
              </a:r>
              <a:r>
                <a:rPr kumimoji="1" lang="zh-CN" altLang="en-US" dirty="0" smtClean="0">
                  <a:latin typeface="隶书" panose="02010509060101010101" pitchFamily="49" charset="-122"/>
                  <a:ea typeface="隶书" panose="02010509060101010101" pitchFamily="49" charset="-122"/>
                </a:rPr>
                <a:t>：</a:t>
              </a:r>
              <a:r>
                <a:rPr kumimoji="1" lang="zh-CN" altLang="zh-CN" dirty="0" smtClean="0">
                  <a:ea typeface="隶书" panose="02010509060101010101" pitchFamily="49" charset="-122"/>
                </a:rPr>
                <a:t>5</a:t>
              </a:r>
              <a:r>
                <a:rPr kumimoji="1" lang="zh-CN" altLang="zh-CN" dirty="0">
                  <a:ea typeface="隶书" panose="02010509060101010101" pitchFamily="49" charset="-122"/>
                </a:rPr>
                <a:t>++</a:t>
              </a:r>
              <a:endParaRPr kumimoji="1" lang="en-US" altLang="zh-CN" dirty="0">
                <a:ea typeface="隶书" panose="02010509060101010101" pitchFamily="49" charset="-122"/>
              </a:endParaRPr>
            </a:p>
            <a:p>
              <a:pPr algn="l" eaLnBrk="0" hangingPunct="0"/>
              <a:r>
                <a:rPr kumimoji="1" lang="en-US" altLang="zh-CN" dirty="0">
                  <a:ea typeface="隶书" panose="02010509060101010101" pitchFamily="49" charset="-122"/>
                </a:rPr>
                <a:t>     </a:t>
              </a:r>
              <a:r>
                <a:rPr kumimoji="1" lang="en-US" altLang="zh-CN" dirty="0" smtClean="0">
                  <a:ea typeface="隶书" panose="02010509060101010101" pitchFamily="49" charset="-122"/>
                </a:rPr>
                <a:t> </a:t>
              </a:r>
              <a:r>
                <a:rPr kumimoji="1" lang="zh-CN" altLang="zh-CN" dirty="0">
                  <a:ea typeface="隶书" panose="02010509060101010101" pitchFamily="49" charset="-122"/>
                </a:rPr>
                <a:t>(</a:t>
              </a:r>
              <a:r>
                <a:rPr kumimoji="1" lang="en-US" altLang="zh-CN" dirty="0" err="1">
                  <a:ea typeface="隶书" panose="02010509060101010101" pitchFamily="49" charset="-122"/>
                </a:rPr>
                <a:t>a+b</a:t>
              </a:r>
              <a:r>
                <a:rPr kumimoji="1" lang="en-US" altLang="zh-CN" dirty="0">
                  <a:ea typeface="隶书" panose="02010509060101010101" pitchFamily="49" charset="-122"/>
                </a:rPr>
                <a:t>)++</a:t>
              </a:r>
            </a:p>
          </p:txBody>
        </p:sp>
        <p:grpSp>
          <p:nvGrpSpPr>
            <p:cNvPr id="26" name="组合 25"/>
            <p:cNvGrpSpPr/>
            <p:nvPr/>
          </p:nvGrpSpPr>
          <p:grpSpPr>
            <a:xfrm>
              <a:off x="4644008" y="3189342"/>
              <a:ext cx="137773" cy="152400"/>
              <a:chOff x="6594467" y="3291309"/>
              <a:chExt cx="209782" cy="213122"/>
            </a:xfrm>
          </p:grpSpPr>
          <p:sp>
            <p:nvSpPr>
              <p:cNvPr id="27" name="Line 13"/>
              <p:cNvSpPr>
                <a:spLocks noChangeShapeType="1"/>
              </p:cNvSpPr>
              <p:nvPr/>
            </p:nvSpPr>
            <p:spPr bwMode="auto">
              <a:xfrm>
                <a:off x="6594467" y="3300834"/>
                <a:ext cx="198192" cy="203597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anchorCtr="0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28" name="Line 14"/>
              <p:cNvSpPr>
                <a:spLocks noChangeShapeType="1"/>
              </p:cNvSpPr>
              <p:nvPr/>
            </p:nvSpPr>
            <p:spPr bwMode="auto">
              <a:xfrm flipH="1">
                <a:off x="6616488" y="3291309"/>
                <a:ext cx="187761" cy="203597"/>
              </a:xfrm>
              <a:prstGeom prst="line">
                <a:avLst/>
              </a:prstGeom>
              <a:noFill/>
              <a:ln w="3175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anchorCtr="0">
                <a:spAutoFit/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29" name="组合 28"/>
            <p:cNvGrpSpPr/>
            <p:nvPr/>
          </p:nvGrpSpPr>
          <p:grpSpPr>
            <a:xfrm>
              <a:off x="5076056" y="3457186"/>
              <a:ext cx="137773" cy="152400"/>
              <a:chOff x="6594467" y="3291309"/>
              <a:chExt cx="209782" cy="213122"/>
            </a:xfrm>
          </p:grpSpPr>
          <p:sp>
            <p:nvSpPr>
              <p:cNvPr id="30" name="Line 13"/>
              <p:cNvSpPr>
                <a:spLocks noChangeShapeType="1"/>
              </p:cNvSpPr>
              <p:nvPr/>
            </p:nvSpPr>
            <p:spPr bwMode="auto">
              <a:xfrm>
                <a:off x="6594467" y="3300834"/>
                <a:ext cx="198192" cy="203597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anchorCtr="0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1" name="Line 14"/>
              <p:cNvSpPr>
                <a:spLocks noChangeShapeType="1"/>
              </p:cNvSpPr>
              <p:nvPr/>
            </p:nvSpPr>
            <p:spPr bwMode="auto">
              <a:xfrm flipH="1">
                <a:off x="6616488" y="3291309"/>
                <a:ext cx="187761" cy="203597"/>
              </a:xfrm>
              <a:prstGeom prst="line">
                <a:avLst/>
              </a:prstGeom>
              <a:noFill/>
              <a:ln w="3175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anchorCtr="0">
                <a:spAutoFit/>
              </a:bodyPr>
              <a:lstStyle/>
              <a:p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2156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3"/>
          <p:cNvSpPr>
            <a:spLocks noGrp="1" noChangeArrowheads="1"/>
          </p:cNvSpPr>
          <p:nvPr>
            <p:ph idx="1"/>
          </p:nvPr>
        </p:nvSpPr>
        <p:spPr>
          <a:xfrm>
            <a:off x="1475656" y="3003798"/>
            <a:ext cx="6480572" cy="1800200"/>
          </a:xfrm>
        </p:spPr>
        <p:txBody>
          <a:bodyPr>
            <a:normAutofit lnSpcReduction="10000"/>
          </a:bodyPr>
          <a:lstStyle/>
          <a:p>
            <a:pPr marL="342900" lvl="1" indent="0" eaLnBrk="1" hangingPunct="1">
              <a:lnSpc>
                <a:spcPct val="150000"/>
              </a:lnSpc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例如：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150000"/>
              </a:lnSpc>
            </a:pPr>
            <a:r>
              <a:rPr lang="en-US" altLang="zh-CN" dirty="0" smtClean="0">
                <a:solidFill>
                  <a:srgbClr val="0000FF"/>
                </a:solidFill>
              </a:rPr>
              <a:t>x</a:t>
            </a:r>
            <a:r>
              <a:rPr lang="en-US" altLang="zh-CN" dirty="0" smtClean="0">
                <a:solidFill>
                  <a:srgbClr val="0000FF"/>
                </a:solidFill>
              </a:rPr>
              <a:t>+++y </a:t>
            </a:r>
          </a:p>
          <a:p>
            <a:pPr lvl="1" eaLnBrk="1" hangingPunct="1">
              <a:lnSpc>
                <a:spcPct val="150000"/>
              </a:lnSpc>
            </a:pPr>
            <a:r>
              <a:rPr lang="zh-CN" altLang="en-US" dirty="0" smtClean="0"/>
              <a:t>在函数中作为参数：</a:t>
            </a:r>
            <a:r>
              <a:rPr lang="en-US" altLang="zh-CN" dirty="0" err="1">
                <a:solidFill>
                  <a:srgbClr val="0000FF"/>
                </a:solidFill>
              </a:rPr>
              <a:t>printf</a:t>
            </a:r>
            <a:r>
              <a:rPr lang="en-US" altLang="zh-CN" dirty="0">
                <a:solidFill>
                  <a:srgbClr val="0000FF"/>
                </a:solidFill>
              </a:rPr>
              <a:t>(“%</a:t>
            </a:r>
            <a:r>
              <a:rPr lang="en-US" altLang="zh-CN" dirty="0" err="1">
                <a:solidFill>
                  <a:srgbClr val="0000FF"/>
                </a:solidFill>
              </a:rPr>
              <a:t>d,%d</a:t>
            </a:r>
            <a:r>
              <a:rPr lang="en-US" altLang="zh-CN" dirty="0">
                <a:solidFill>
                  <a:srgbClr val="0000FF"/>
                </a:solidFill>
              </a:rPr>
              <a:t>\n”,</a:t>
            </a:r>
            <a:r>
              <a:rPr lang="en-US" altLang="zh-CN" dirty="0" err="1">
                <a:solidFill>
                  <a:srgbClr val="0000FF"/>
                </a:solidFill>
              </a:rPr>
              <a:t>i,i</a:t>
            </a:r>
            <a:r>
              <a:rPr lang="en-US" altLang="zh-CN" dirty="0">
                <a:solidFill>
                  <a:srgbClr val="0000FF"/>
                </a:solidFill>
              </a:rPr>
              <a:t>++) 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zh-CN" dirty="0">
                <a:solidFill>
                  <a:srgbClr val="0000FF"/>
                </a:solidFill>
              </a:rPr>
              <a:t>(++</a:t>
            </a:r>
            <a:r>
              <a:rPr lang="en-US" altLang="zh-CN" dirty="0" err="1">
                <a:solidFill>
                  <a:srgbClr val="0000FF"/>
                </a:solidFill>
              </a:rPr>
              <a:t>i</a:t>
            </a:r>
            <a:r>
              <a:rPr lang="en-US" altLang="zh-CN" dirty="0">
                <a:solidFill>
                  <a:srgbClr val="0000FF"/>
                </a:solidFill>
              </a:rPr>
              <a:t>)+(++</a:t>
            </a:r>
            <a:r>
              <a:rPr lang="en-US" altLang="zh-CN" dirty="0" err="1">
                <a:solidFill>
                  <a:srgbClr val="0000FF"/>
                </a:solidFill>
              </a:rPr>
              <a:t>i</a:t>
            </a:r>
            <a:r>
              <a:rPr lang="en-US" altLang="zh-CN" dirty="0">
                <a:solidFill>
                  <a:srgbClr val="0000FF"/>
                </a:solidFill>
              </a:rPr>
              <a:t>)+(++</a:t>
            </a:r>
            <a:r>
              <a:rPr lang="en-US" altLang="zh-CN" dirty="0" err="1">
                <a:solidFill>
                  <a:srgbClr val="0000FF"/>
                </a:solidFill>
              </a:rPr>
              <a:t>i</a:t>
            </a:r>
            <a:r>
              <a:rPr lang="en-US" altLang="zh-CN" dirty="0">
                <a:solidFill>
                  <a:srgbClr val="0000FF"/>
                </a:solidFill>
              </a:rPr>
              <a:t>)</a:t>
            </a:r>
            <a:r>
              <a:rPr lang="zh-CN" altLang="en-US" dirty="0">
                <a:solidFill>
                  <a:srgbClr val="0000FF"/>
                </a:solidFill>
              </a:rPr>
              <a:t> </a:t>
            </a:r>
            <a:r>
              <a:rPr lang="zh-CN" altLang="en-US" dirty="0" smtClean="0"/>
              <a:t>：在</a:t>
            </a:r>
            <a:r>
              <a:rPr lang="en-US" altLang="zh-CN" dirty="0" smtClean="0"/>
              <a:t>TC2.0</a:t>
            </a:r>
            <a:r>
              <a:rPr lang="zh-CN" altLang="en-US" dirty="0" smtClean="0"/>
              <a:t>和</a:t>
            </a:r>
            <a:r>
              <a:rPr lang="en-US" altLang="zh-CN" dirty="0" smtClean="0"/>
              <a:t>VC++6.0</a:t>
            </a:r>
            <a:r>
              <a:rPr lang="zh-CN" altLang="en-US" dirty="0" smtClean="0"/>
              <a:t>的结果是不一样 </a:t>
            </a:r>
          </a:p>
        </p:txBody>
      </p:sp>
      <p:sp>
        <p:nvSpPr>
          <p:cNvPr id="3686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1pPr>
            <a:lvl2pPr marL="557213" indent="-214313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2pPr>
            <a:lvl3pPr marL="857250" indent="-171450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3pPr>
            <a:lvl4pPr marL="1200150" indent="-171450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4pPr>
            <a:lvl5pPr marL="1543050" indent="-171450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9pPr>
          </a:lstStyle>
          <a:p>
            <a:pPr eaLnBrk="1" hangingPunct="1"/>
            <a:fld id="{0009B7F5-8F50-4286-9861-DA8EF15B5651}" type="slidenum">
              <a:rPr lang="en-US" altLang="zh-CN" sz="900" b="0">
                <a:ea typeface="宋体" panose="02010600030101010101" pitchFamily="2" charset="-122"/>
              </a:rPr>
              <a:pPr eaLnBrk="1" hangingPunct="1"/>
              <a:t>14</a:t>
            </a:fld>
            <a:endParaRPr lang="en-US" altLang="zh-CN" sz="900" b="0">
              <a:ea typeface="宋体" panose="02010600030101010101" pitchFamily="2" charset="-122"/>
            </a:endParaRPr>
          </a:p>
        </p:txBody>
      </p:sp>
      <p:sp>
        <p:nvSpPr>
          <p:cNvPr id="7" name="Rectangle 25"/>
          <p:cNvSpPr txBox="1">
            <a:spLocks noChangeArrowheads="1"/>
          </p:cNvSpPr>
          <p:nvPr/>
        </p:nvSpPr>
        <p:spPr>
          <a:xfrm>
            <a:off x="597138" y="481332"/>
            <a:ext cx="6567149" cy="377429"/>
          </a:xfrm>
          <a:prstGeom prst="rect">
            <a:avLst/>
          </a:prstGeom>
          <a:noFill/>
          <a:ln/>
        </p:spPr>
        <p:txBody>
          <a:bodyPr vert="horz" lIns="68580" tIns="34290" rIns="68580" bIns="3429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None/>
            </a:pP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五、</a:t>
            </a:r>
            <a:r>
              <a:rPr lang="zh-CN" altLang="en-US" sz="2475" dirty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注意</a:t>
            </a: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事项（</a:t>
            </a:r>
            <a:r>
              <a:rPr lang="en-US" altLang="zh-CN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2</a:t>
            </a: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）</a:t>
            </a:r>
            <a:r>
              <a:rPr lang="en-US" altLang="zh-CN" sz="2400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---</a:t>
            </a:r>
            <a:r>
              <a:rPr lang="zh-CN" altLang="en-US" sz="2400" dirty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自增</a:t>
            </a:r>
            <a:r>
              <a:rPr lang="en-US" altLang="zh-CN" sz="2400" dirty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(++) </a:t>
            </a:r>
            <a:r>
              <a:rPr lang="zh-CN" altLang="en-US" sz="2400" dirty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、自减</a:t>
            </a:r>
            <a:r>
              <a:rPr lang="en-US" altLang="zh-CN" sz="2400" dirty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(--)</a:t>
            </a:r>
            <a:endParaRPr lang="en-US" altLang="zh-CN" sz="2400" dirty="0">
              <a:solidFill>
                <a:srgbClr val="FF0000"/>
              </a:solidFill>
              <a:latin typeface="黑体" panose="02010609060101010101" pitchFamily="49" charset="-122"/>
            </a:endParaRPr>
          </a:p>
          <a:p>
            <a:pPr marL="0" indent="0" fontAlgn="auto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None/>
            </a:pPr>
            <a:endParaRPr lang="en-US" altLang="zh-CN" sz="2475" dirty="0">
              <a:solidFill>
                <a:srgbClr val="FF0000"/>
              </a:solidFill>
              <a:latin typeface="黑体" panose="02010609060101010101" pitchFamily="49" charset="-122"/>
              <a:ea typeface="+mj-ea"/>
              <a:cs typeface="+mj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07704" y="1131590"/>
            <a:ext cx="6192688" cy="648072"/>
          </a:xfrm>
          <a:prstGeom prst="rect">
            <a:avLst/>
          </a:prstGeom>
          <a:gradFill rotWithShape="1">
            <a:gsLst>
              <a:gs pos="0">
                <a:srgbClr val="66CCFF">
                  <a:alpha val="72000"/>
                </a:srgbClr>
              </a:gs>
              <a:gs pos="50000">
                <a:srgbClr val="FFFFFF"/>
              </a:gs>
              <a:gs pos="100000">
                <a:srgbClr val="66CCFF">
                  <a:alpha val="72000"/>
                </a:srgbClr>
              </a:gs>
            </a:gsLst>
            <a:lin ang="5400000" scaled="1"/>
          </a:gradFill>
          <a:ln w="9525">
            <a:solidFill>
              <a:srgbClr val="CCFFFF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anchor="ctr" anchorCtr="0"/>
          <a:lstStyle>
            <a:lvl1pPr marL="342900" indent="-342900">
              <a:spcBef>
                <a:spcPct val="20000"/>
              </a:spcBef>
              <a:defRPr sz="2800" b="1">
                <a:solidFill>
                  <a:schemeClr val="accent2"/>
                </a:solidFill>
                <a:latin typeface="Comic Sans MS" panose="030F0702030302020204" pitchFamily="66" charset="0"/>
                <a:ea typeface="楷体_GB2312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9pPr>
          </a:lstStyle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kumimoji="1" lang="en-US" altLang="zh-CN" sz="2400" dirty="0" smtClean="0">
                <a:solidFill>
                  <a:srgbClr val="FF0000"/>
                </a:solidFill>
                <a:latin typeface="楷体_GB2312" pitchFamily="49" charset="-122"/>
                <a:sym typeface="Wingdings" panose="05000000000000000000" pitchFamily="2" charset="2"/>
              </a:rPr>
              <a:t>(2)</a:t>
            </a:r>
            <a:r>
              <a:rPr lang="zh-CN" altLang="en-US" sz="2400" dirty="0">
                <a:solidFill>
                  <a:schemeClr val="tx1"/>
                </a:solidFill>
              </a:rPr>
              <a:t>运算的</a:t>
            </a:r>
            <a:r>
              <a:rPr lang="zh-CN" altLang="en-US" sz="2400" dirty="0">
                <a:solidFill>
                  <a:srgbClr val="FF0000"/>
                </a:solidFill>
              </a:rPr>
              <a:t>优先级</a:t>
            </a:r>
            <a:r>
              <a:rPr lang="zh-CN" altLang="en-US" sz="2400" dirty="0">
                <a:solidFill>
                  <a:schemeClr val="tx1"/>
                </a:solidFill>
              </a:rPr>
              <a:t>为</a:t>
            </a:r>
            <a:r>
              <a:rPr lang="en-US" altLang="zh-CN" sz="2400" dirty="0">
                <a:solidFill>
                  <a:srgbClr val="FF0000"/>
                </a:solidFill>
              </a:rPr>
              <a:t>2</a:t>
            </a:r>
            <a:r>
              <a:rPr lang="zh-CN" altLang="en-US" sz="2400" dirty="0">
                <a:solidFill>
                  <a:srgbClr val="FF0000"/>
                </a:solidFill>
              </a:rPr>
              <a:t>级，</a:t>
            </a:r>
            <a:r>
              <a:rPr lang="zh-CN" altLang="en-US" sz="2400" dirty="0">
                <a:solidFill>
                  <a:schemeClr val="tx1"/>
                </a:solidFill>
              </a:rPr>
              <a:t>高于</a:t>
            </a:r>
            <a:r>
              <a:rPr lang="zh-CN" altLang="en-US" sz="2400" dirty="0">
                <a:solidFill>
                  <a:srgbClr val="FF0000"/>
                </a:solidFill>
              </a:rPr>
              <a:t>*、</a:t>
            </a:r>
            <a:r>
              <a:rPr lang="en-US" altLang="zh-CN" sz="2400" dirty="0">
                <a:solidFill>
                  <a:srgbClr val="FF0000"/>
                </a:solidFill>
              </a:rPr>
              <a:t>/</a:t>
            </a:r>
            <a:r>
              <a:rPr lang="zh-CN" altLang="en-US" sz="2400" dirty="0">
                <a:solidFill>
                  <a:srgbClr val="FF0000"/>
                </a:solidFill>
              </a:rPr>
              <a:t>、</a:t>
            </a:r>
            <a:r>
              <a:rPr lang="en-US" altLang="zh-CN" sz="2400" dirty="0">
                <a:solidFill>
                  <a:srgbClr val="FF0000"/>
                </a:solidFill>
              </a:rPr>
              <a:t>%</a:t>
            </a:r>
            <a:r>
              <a:rPr lang="zh-CN" altLang="en-US" sz="2400" dirty="0">
                <a:solidFill>
                  <a:schemeClr val="tx1"/>
                </a:solidFill>
              </a:rPr>
              <a:t>运算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907704" y="2067694"/>
            <a:ext cx="6192688" cy="648072"/>
          </a:xfrm>
          <a:prstGeom prst="rect">
            <a:avLst/>
          </a:prstGeom>
          <a:gradFill rotWithShape="1">
            <a:gsLst>
              <a:gs pos="0">
                <a:srgbClr val="66CCFF">
                  <a:alpha val="72000"/>
                </a:srgbClr>
              </a:gs>
              <a:gs pos="50000">
                <a:srgbClr val="FFFFFF"/>
              </a:gs>
              <a:gs pos="100000">
                <a:srgbClr val="66CCFF">
                  <a:alpha val="72000"/>
                </a:srgbClr>
              </a:gs>
            </a:gsLst>
            <a:lin ang="5400000" scaled="1"/>
          </a:gradFill>
          <a:ln w="9525">
            <a:solidFill>
              <a:srgbClr val="CCFFFF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anchor="ctr" anchorCtr="0"/>
          <a:lstStyle>
            <a:lvl1pPr marL="342900" indent="-342900">
              <a:spcBef>
                <a:spcPct val="20000"/>
              </a:spcBef>
              <a:defRPr sz="2800" b="1">
                <a:solidFill>
                  <a:schemeClr val="accent2"/>
                </a:solidFill>
                <a:latin typeface="Comic Sans MS" panose="030F0702030302020204" pitchFamily="66" charset="0"/>
                <a:ea typeface="楷体_GB2312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9pPr>
          </a:lstStyle>
          <a:p>
            <a:pPr algn="l" eaLnBrk="1" hangingPunct="1"/>
            <a:r>
              <a:rPr kumimoji="1" lang="en-US" altLang="zh-CN" sz="2400" dirty="0" smtClean="0">
                <a:solidFill>
                  <a:schemeClr val="tx1"/>
                </a:solidFill>
                <a:latin typeface="楷体_GB2312" pitchFamily="49" charset="-122"/>
                <a:sym typeface="Wingdings" panose="05000000000000000000" pitchFamily="2" charset="2"/>
              </a:rPr>
              <a:t>(3)</a:t>
            </a:r>
            <a:r>
              <a:rPr lang="zh-CN" altLang="en-US" sz="2400" dirty="0">
                <a:solidFill>
                  <a:srgbClr val="FF0000"/>
                </a:solidFill>
              </a:rPr>
              <a:t>前置</a:t>
            </a:r>
            <a:r>
              <a:rPr lang="zh-CN" altLang="en-US" sz="2400" dirty="0">
                <a:solidFill>
                  <a:schemeClr val="tx1"/>
                </a:solidFill>
              </a:rPr>
              <a:t>运算</a:t>
            </a:r>
            <a:r>
              <a:rPr lang="zh-CN" altLang="en-US" sz="2400" dirty="0">
                <a:solidFill>
                  <a:schemeClr val="tx1"/>
                </a:solidFill>
              </a:rPr>
              <a:t>和</a:t>
            </a:r>
            <a:r>
              <a:rPr lang="zh-CN" altLang="en-US" sz="2400" dirty="0">
                <a:solidFill>
                  <a:srgbClr val="FF0000"/>
                </a:solidFill>
              </a:rPr>
              <a:t>后置</a:t>
            </a:r>
            <a:r>
              <a:rPr lang="zh-CN" altLang="en-US" sz="2400" dirty="0">
                <a:solidFill>
                  <a:schemeClr val="tx1"/>
                </a:solidFill>
              </a:rPr>
              <a:t>运算可能带来</a:t>
            </a:r>
            <a:r>
              <a:rPr lang="zh-CN" altLang="en-US" sz="2400" dirty="0">
                <a:solidFill>
                  <a:srgbClr val="FF0000"/>
                </a:solidFill>
              </a:rPr>
              <a:t>副作用</a:t>
            </a:r>
            <a:r>
              <a:rPr lang="zh-CN" altLang="en-US" sz="24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5884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1pPr>
            <a:lvl2pPr marL="557213" indent="-214313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2pPr>
            <a:lvl3pPr marL="857250" indent="-171450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3pPr>
            <a:lvl4pPr marL="1200150" indent="-171450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4pPr>
            <a:lvl5pPr marL="1543050" indent="-171450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9pPr>
          </a:lstStyle>
          <a:p>
            <a:pPr eaLnBrk="1" hangingPunct="1"/>
            <a:fld id="{0009B7F5-8F50-4286-9861-DA8EF15B5651}" type="slidenum">
              <a:rPr lang="en-US" altLang="zh-CN" sz="900" b="0">
                <a:solidFill>
                  <a:srgbClr val="0000FF"/>
                </a:solidFill>
                <a:ea typeface="宋体" panose="02010600030101010101" pitchFamily="2" charset="-122"/>
              </a:rPr>
              <a:pPr eaLnBrk="1" hangingPunct="1"/>
              <a:t>15</a:t>
            </a:fld>
            <a:endParaRPr lang="en-US" altLang="zh-CN" sz="900" b="0">
              <a:solidFill>
                <a:srgbClr val="0000FF"/>
              </a:solidFill>
              <a:ea typeface="宋体" panose="02010600030101010101" pitchFamily="2" charset="-122"/>
            </a:endParaRPr>
          </a:p>
        </p:txBody>
      </p:sp>
      <p:sp>
        <p:nvSpPr>
          <p:cNvPr id="7" name="Rectangle 25"/>
          <p:cNvSpPr txBox="1">
            <a:spLocks noChangeArrowheads="1"/>
          </p:cNvSpPr>
          <p:nvPr/>
        </p:nvSpPr>
        <p:spPr>
          <a:xfrm>
            <a:off x="597138" y="481332"/>
            <a:ext cx="6567149" cy="377429"/>
          </a:xfrm>
          <a:prstGeom prst="rect">
            <a:avLst/>
          </a:prstGeom>
          <a:noFill/>
          <a:ln/>
        </p:spPr>
        <p:txBody>
          <a:bodyPr vert="horz" lIns="68580" tIns="34290" rIns="68580" bIns="3429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None/>
            </a:pP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六、小结</a:t>
            </a:r>
            <a:endParaRPr lang="en-US" altLang="zh-CN" sz="2475" dirty="0">
              <a:solidFill>
                <a:srgbClr val="FF0000"/>
              </a:solidFill>
              <a:latin typeface="黑体" panose="02010609060101010101" pitchFamily="49" charset="-122"/>
              <a:ea typeface="+mj-ea"/>
              <a:cs typeface="+mj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71600" y="1137299"/>
            <a:ext cx="7399734" cy="3416320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  <a:ln w="22225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800" dirty="0" smtClean="0">
                <a:solidFill>
                  <a:srgbClr val="FF0000"/>
                </a:solidFill>
              </a:rPr>
              <a:t>加号</a:t>
            </a:r>
            <a:r>
              <a:rPr lang="zh-CN" altLang="en-US" sz="4800" dirty="0" smtClean="0">
                <a:solidFill>
                  <a:srgbClr val="0000FF"/>
                </a:solidFill>
              </a:rPr>
              <a:t>在</a:t>
            </a:r>
            <a:r>
              <a:rPr lang="zh-CN" altLang="en-US" sz="4800" dirty="0">
                <a:solidFill>
                  <a:srgbClr val="FF0000"/>
                </a:solidFill>
              </a:rPr>
              <a:t>前</a:t>
            </a:r>
            <a:r>
              <a:rPr lang="zh-CN" altLang="en-US" sz="4800" dirty="0" smtClean="0">
                <a:solidFill>
                  <a:srgbClr val="0000FF"/>
                </a:solidFill>
              </a:rPr>
              <a:t>，</a:t>
            </a:r>
            <a:r>
              <a:rPr lang="zh-CN" altLang="en-US" sz="4800" dirty="0">
                <a:solidFill>
                  <a:srgbClr val="FF0000"/>
                </a:solidFill>
              </a:rPr>
              <a:t>先加</a:t>
            </a:r>
            <a:r>
              <a:rPr lang="zh-CN" altLang="en-US" sz="4800" dirty="0">
                <a:solidFill>
                  <a:srgbClr val="0000FF"/>
                </a:solidFill>
              </a:rPr>
              <a:t>后</a:t>
            </a:r>
            <a:r>
              <a:rPr lang="zh-CN" altLang="en-US" sz="4800" dirty="0">
                <a:solidFill>
                  <a:srgbClr val="0000FF"/>
                </a:solidFill>
              </a:rPr>
              <a:t>用</a:t>
            </a:r>
            <a:endParaRPr lang="en-US" altLang="zh-CN" sz="4800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4800" dirty="0">
                <a:solidFill>
                  <a:srgbClr val="FF0000"/>
                </a:solidFill>
              </a:rPr>
              <a:t>加号</a:t>
            </a:r>
            <a:r>
              <a:rPr lang="zh-CN" altLang="en-US" sz="4800" dirty="0" smtClean="0">
                <a:solidFill>
                  <a:srgbClr val="0000FF"/>
                </a:solidFill>
              </a:rPr>
              <a:t>在</a:t>
            </a:r>
            <a:r>
              <a:rPr lang="zh-CN" altLang="en-US" sz="4800" dirty="0">
                <a:solidFill>
                  <a:srgbClr val="FF0000"/>
                </a:solidFill>
              </a:rPr>
              <a:t>后</a:t>
            </a:r>
            <a:r>
              <a:rPr lang="zh-CN" altLang="en-US" sz="4800" dirty="0" smtClean="0">
                <a:solidFill>
                  <a:srgbClr val="0000FF"/>
                </a:solidFill>
              </a:rPr>
              <a:t>，</a:t>
            </a:r>
            <a:r>
              <a:rPr lang="zh-CN" altLang="en-US" sz="4800" dirty="0">
                <a:solidFill>
                  <a:srgbClr val="FF0000"/>
                </a:solidFill>
              </a:rPr>
              <a:t>先用</a:t>
            </a:r>
            <a:r>
              <a:rPr lang="zh-CN" altLang="en-US" sz="4800" dirty="0" smtClean="0">
                <a:solidFill>
                  <a:srgbClr val="0000FF"/>
                </a:solidFill>
              </a:rPr>
              <a:t>后加</a:t>
            </a:r>
            <a:endParaRPr lang="en-US" altLang="zh-CN" sz="48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4800" dirty="0" smtClean="0">
                <a:solidFill>
                  <a:srgbClr val="FF0000"/>
                </a:solidFill>
              </a:rPr>
              <a:t>自减</a:t>
            </a:r>
            <a:r>
              <a:rPr lang="zh-CN" altLang="en-US" sz="4800" dirty="0" smtClean="0">
                <a:solidFill>
                  <a:srgbClr val="0000FF"/>
                </a:solidFill>
              </a:rPr>
              <a:t>同理</a:t>
            </a:r>
            <a:endParaRPr lang="zh-CN" altLang="en-US" sz="4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457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141731" y="1383618"/>
            <a:ext cx="4374356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9000" dirty="0">
                <a:solidFill>
                  <a:srgbClr val="FF3300"/>
                </a:solidFill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7200" i="1" dirty="0">
                <a:solidFill>
                  <a:srgbClr val="FF3300"/>
                </a:solidFill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7200" i="1" dirty="0">
              <a:solidFill>
                <a:srgbClr val="FF33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1886" y="3219822"/>
            <a:ext cx="2357438" cy="157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73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《</a:t>
            </a:r>
            <a:r>
              <a:rPr lang="zh-CN" altLang="en-US" b="1" dirty="0" smtClean="0">
                <a:solidFill>
                  <a:srgbClr val="0000FF"/>
                </a:solidFill>
                <a:latin typeface="黑体" panose="02010609060101010101" pitchFamily="49" charset="-122"/>
              </a:rPr>
              <a:t>自增与自减运算符</a:t>
            </a:r>
            <a:r>
              <a:rPr lang="en-US" altLang="zh-CN" b="1" smtClean="0">
                <a:solidFill>
                  <a:srgbClr val="FF0000"/>
                </a:solidFill>
                <a:latin typeface="黑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1547813" y="1059655"/>
            <a:ext cx="5994797" cy="398145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950" b="1" dirty="0">
                <a:solidFill>
                  <a:srgbClr val="0000FF"/>
                </a:solidFill>
              </a:rPr>
              <a:t>一、教学目标</a:t>
            </a:r>
            <a:endParaRPr lang="en-US" altLang="zh-CN" sz="1950" b="1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950" b="1" dirty="0">
                <a:solidFill>
                  <a:srgbClr val="FF0000"/>
                </a:solidFill>
              </a:rPr>
              <a:t>二、问题导入</a:t>
            </a:r>
            <a:endParaRPr lang="en-US" altLang="zh-CN" sz="195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950" b="1" dirty="0">
                <a:solidFill>
                  <a:srgbClr val="0000FF"/>
                </a:solidFill>
              </a:rPr>
              <a:t>三、运算规则</a:t>
            </a:r>
            <a:endParaRPr lang="en-US" altLang="zh-CN" sz="1950" b="1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950" b="1" dirty="0">
                <a:solidFill>
                  <a:srgbClr val="FF0000"/>
                </a:solidFill>
              </a:rPr>
              <a:t>四、程序应用示例</a:t>
            </a:r>
            <a:endParaRPr lang="en-US" altLang="zh-CN" sz="195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950" b="1" dirty="0">
                <a:solidFill>
                  <a:srgbClr val="0000FF"/>
                </a:solidFill>
              </a:rPr>
              <a:t>五、注意事项</a:t>
            </a:r>
            <a:endParaRPr lang="en-US" altLang="zh-CN" sz="1950" b="1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950" b="1" dirty="0">
                <a:solidFill>
                  <a:srgbClr val="FF0000"/>
                </a:solidFill>
              </a:rPr>
              <a:t>六</a:t>
            </a:r>
            <a:r>
              <a:rPr lang="zh-CN" altLang="en-US" sz="1950" b="1" dirty="0" smtClean="0">
                <a:solidFill>
                  <a:srgbClr val="FF0000"/>
                </a:solidFill>
              </a:rPr>
              <a:t>、</a:t>
            </a:r>
            <a:r>
              <a:rPr lang="zh-CN" altLang="en-US" sz="1950" b="1" dirty="0">
                <a:solidFill>
                  <a:srgbClr val="FF0000"/>
                </a:solidFill>
              </a:rPr>
              <a:t>小结</a:t>
            </a:r>
          </a:p>
          <a:p>
            <a:pPr eaLnBrk="1" hangingPunct="1">
              <a:lnSpc>
                <a:spcPct val="90000"/>
              </a:lnSpc>
            </a:pPr>
            <a:endParaRPr lang="zh-CN" altLang="en-US" sz="1950" b="1" dirty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1950" b="1" dirty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557213" indent="-214313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8572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2001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15430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2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03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1547813" y="1329685"/>
            <a:ext cx="5994797" cy="1674113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950" b="1" dirty="0">
                <a:solidFill>
                  <a:srgbClr val="0000FF"/>
                </a:solidFill>
              </a:rPr>
              <a:t>了解</a:t>
            </a:r>
            <a:r>
              <a:rPr lang="en-US" altLang="zh-CN" sz="1950" b="1" dirty="0">
                <a:solidFill>
                  <a:srgbClr val="0000FF"/>
                </a:solidFill>
              </a:rPr>
              <a:t>C</a:t>
            </a:r>
            <a:r>
              <a:rPr lang="zh-CN" altLang="en-US" sz="1950" b="1" dirty="0">
                <a:solidFill>
                  <a:srgbClr val="0000FF"/>
                </a:solidFill>
              </a:rPr>
              <a:t>语言中常用运算符的分类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950" b="1" dirty="0">
                <a:solidFill>
                  <a:srgbClr val="FF0000"/>
                </a:solidFill>
              </a:rPr>
              <a:t>熟练掌握自加与自减运算符的运算规则</a:t>
            </a:r>
            <a:endParaRPr lang="en-US" altLang="zh-CN" sz="195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950" b="1" dirty="0">
                <a:solidFill>
                  <a:srgbClr val="0000FF"/>
                </a:solidFill>
              </a:rPr>
              <a:t>综合运用自加与自减运算符</a:t>
            </a:r>
            <a:endParaRPr lang="en-US" altLang="zh-CN" sz="1950" b="1" dirty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557213" indent="-214313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8572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2001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15430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3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273844"/>
            <a:ext cx="4231382" cy="795319"/>
          </a:xfrm>
        </p:spPr>
        <p:txBody>
          <a:bodyPr>
            <a:normAutofit/>
          </a:bodyPr>
          <a:lstStyle/>
          <a:p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二、问题导入</a:t>
            </a:r>
            <a:endParaRPr lang="zh-CN" altLang="zh-CN" b="1" dirty="0">
              <a:solidFill>
                <a:srgbClr val="FF0000"/>
              </a:solidFill>
              <a:latin typeface="黑体" panose="02010609060101010101" pitchFamily="49" charset="-122"/>
            </a:endParaRPr>
          </a:p>
        </p:txBody>
      </p:sp>
      <p:sp>
        <p:nvSpPr>
          <p:cNvPr id="1331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557213" indent="-214313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8572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2001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15430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4EE9AFA-9F30-469A-8D51-731B514ABA8B}" type="slidenum">
              <a:rPr lang="en-US" altLang="zh-CN" b="0"/>
              <a:pPr eaLnBrk="1" hangingPunct="1"/>
              <a:t>4</a:t>
            </a:fld>
            <a:endParaRPr lang="en-US" altLang="zh-CN" b="0"/>
          </a:p>
        </p:txBody>
      </p:sp>
      <p:sp>
        <p:nvSpPr>
          <p:cNvPr id="8" name="AutoShape 33"/>
          <p:cNvSpPr>
            <a:spLocks/>
          </p:cNvSpPr>
          <p:nvPr/>
        </p:nvSpPr>
        <p:spPr bwMode="auto">
          <a:xfrm>
            <a:off x="2681790" y="1069163"/>
            <a:ext cx="225028" cy="3888432"/>
          </a:xfrm>
          <a:prstGeom prst="leftBrace">
            <a:avLst>
              <a:gd name="adj1" fmla="val 100000"/>
              <a:gd name="adj2" fmla="val 50000"/>
            </a:avLst>
          </a:prstGeom>
          <a:noFill/>
          <a:ln w="25400">
            <a:solidFill>
              <a:srgbClr val="CC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lnSpc>
                <a:spcPct val="150000"/>
              </a:lnSpc>
            </a:pPr>
            <a:endParaRPr lang="zh-CN" altLang="en-US"/>
          </a:p>
        </p:txBody>
      </p:sp>
      <p:sp>
        <p:nvSpPr>
          <p:cNvPr id="9" name="Text Box 34"/>
          <p:cNvSpPr txBox="1">
            <a:spLocks noChangeArrowheads="1"/>
          </p:cNvSpPr>
          <p:nvPr/>
        </p:nvSpPr>
        <p:spPr bwMode="auto">
          <a:xfrm>
            <a:off x="2118446" y="2009258"/>
            <a:ext cx="455574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>
              <a:lnSpc>
                <a:spcPct val="150000"/>
              </a:lnSpc>
            </a:pPr>
            <a:r>
              <a:rPr kumimoji="1" lang="en-US" altLang="zh-CN" sz="2100" dirty="0">
                <a:latin typeface="楷体_GB2312" pitchFamily="49" charset="-122"/>
                <a:ea typeface="楷体_GB2312" pitchFamily="49" charset="-122"/>
              </a:rPr>
              <a:t>C</a:t>
            </a:r>
          </a:p>
          <a:p>
            <a:pPr algn="ctr" eaLnBrk="0" hangingPunct="0">
              <a:lnSpc>
                <a:spcPct val="150000"/>
              </a:lnSpc>
            </a:pPr>
            <a:r>
              <a:rPr kumimoji="1" lang="zh-CN" altLang="zh-CN" sz="2100" dirty="0">
                <a:latin typeface="楷体_GB2312" pitchFamily="49" charset="-122"/>
                <a:ea typeface="楷体_GB2312" pitchFamily="49" charset="-122"/>
              </a:rPr>
              <a:t>运</a:t>
            </a:r>
          </a:p>
          <a:p>
            <a:pPr algn="ctr" eaLnBrk="0" hangingPunct="0">
              <a:lnSpc>
                <a:spcPct val="150000"/>
              </a:lnSpc>
            </a:pPr>
            <a:r>
              <a:rPr kumimoji="1" lang="zh-CN" altLang="zh-CN" sz="2100" dirty="0">
                <a:latin typeface="楷体_GB2312" pitchFamily="49" charset="-122"/>
                <a:ea typeface="楷体_GB2312" pitchFamily="49" charset="-122"/>
              </a:rPr>
              <a:t>算</a:t>
            </a:r>
          </a:p>
          <a:p>
            <a:pPr algn="ctr" eaLnBrk="0" hangingPunct="0">
              <a:lnSpc>
                <a:spcPct val="150000"/>
              </a:lnSpc>
            </a:pPr>
            <a:r>
              <a:rPr kumimoji="1" lang="zh-CN" altLang="zh-CN" sz="2100" dirty="0">
                <a:latin typeface="楷体_GB2312" pitchFamily="49" charset="-122"/>
                <a:ea typeface="楷体_GB2312" pitchFamily="49" charset="-122"/>
              </a:rPr>
              <a:t>符</a:t>
            </a:r>
            <a:endParaRPr kumimoji="1" lang="zh-CN" altLang="en-US" sz="2100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0" name="Text Box 35"/>
          <p:cNvSpPr txBox="1">
            <a:spLocks noChangeArrowheads="1"/>
          </p:cNvSpPr>
          <p:nvPr/>
        </p:nvSpPr>
        <p:spPr bwMode="auto">
          <a:xfrm>
            <a:off x="2921794" y="874258"/>
            <a:ext cx="4036682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 eaLnBrk="0" hangingPunct="0">
              <a:lnSpc>
                <a:spcPct val="150000"/>
              </a:lnSpc>
            </a:pPr>
            <a:r>
              <a:rPr kumimoji="1" lang="zh-CN" altLang="en-US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算术运算符：</a:t>
            </a:r>
            <a:r>
              <a:rPr kumimoji="1" lang="en-US" altLang="zh-CN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+  -  *  /  %  ++  --</a:t>
            </a:r>
          </a:p>
          <a:p>
            <a:pPr algn="l" eaLnBrk="0" hangingPunct="0">
              <a:lnSpc>
                <a:spcPct val="150000"/>
              </a:lnSpc>
            </a:pPr>
            <a:r>
              <a:rPr kumimoji="1" lang="zh-CN" altLang="en-US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关系运算符：</a:t>
            </a:r>
            <a:r>
              <a:rPr kumimoji="1" lang="en-US" altLang="zh-CN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&lt; &lt;=  ==  &gt;  &gt;=  !=</a:t>
            </a:r>
          </a:p>
          <a:p>
            <a:pPr algn="l" eaLnBrk="0" hangingPunct="0">
              <a:lnSpc>
                <a:spcPct val="150000"/>
              </a:lnSpc>
            </a:pPr>
            <a:r>
              <a:rPr kumimoji="1" lang="zh-CN" altLang="en-US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逻辑运算符：</a:t>
            </a:r>
            <a:r>
              <a:rPr kumimoji="1" lang="zh-CN" altLang="en-US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！  </a:t>
            </a:r>
            <a:r>
              <a:rPr kumimoji="1" lang="en-US" altLang="zh-CN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&amp;&amp;  ||</a:t>
            </a:r>
          </a:p>
          <a:p>
            <a:pPr algn="l" eaLnBrk="0" hangingPunct="0">
              <a:lnSpc>
                <a:spcPct val="150000"/>
              </a:lnSpc>
            </a:pPr>
            <a:r>
              <a:rPr kumimoji="1" lang="zh-CN" altLang="en-US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位运算符  ：</a:t>
            </a:r>
            <a:r>
              <a:rPr kumimoji="1" lang="en-US" altLang="zh-CN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&lt;&lt;   &gt;&gt;   ~  |  ^  &amp;</a:t>
            </a:r>
          </a:p>
          <a:p>
            <a:pPr algn="l" eaLnBrk="0" hangingPunct="0">
              <a:lnSpc>
                <a:spcPct val="150000"/>
              </a:lnSpc>
            </a:pPr>
            <a:r>
              <a:rPr kumimoji="1" lang="zh-CN" altLang="en-US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赋值运算符：</a:t>
            </a:r>
            <a:r>
              <a:rPr kumimoji="1" lang="en-US" altLang="zh-CN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= </a:t>
            </a:r>
            <a:r>
              <a:rPr kumimoji="1" lang="zh-CN" altLang="en-US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及其扩展</a:t>
            </a:r>
          </a:p>
          <a:p>
            <a:pPr algn="l" eaLnBrk="0" hangingPunct="0">
              <a:lnSpc>
                <a:spcPct val="150000"/>
              </a:lnSpc>
            </a:pPr>
            <a:r>
              <a:rPr kumimoji="1" lang="zh-CN" altLang="en-US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条件运算符：</a:t>
            </a:r>
            <a:r>
              <a:rPr kumimoji="1" lang="en-US" altLang="zh-CN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?:</a:t>
            </a:r>
          </a:p>
          <a:p>
            <a:pPr algn="l" eaLnBrk="0" hangingPunct="0">
              <a:lnSpc>
                <a:spcPct val="150000"/>
              </a:lnSpc>
            </a:pPr>
            <a:r>
              <a:rPr kumimoji="1" lang="zh-CN" altLang="en-US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逗号运算符：</a:t>
            </a:r>
            <a:r>
              <a:rPr kumimoji="1" lang="en-US" altLang="zh-CN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,</a:t>
            </a:r>
          </a:p>
          <a:p>
            <a:pPr algn="l" eaLnBrk="0" hangingPunct="0">
              <a:lnSpc>
                <a:spcPct val="150000"/>
              </a:lnSpc>
            </a:pPr>
            <a:r>
              <a:rPr kumimoji="1" lang="zh-CN" altLang="en-US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指针运算符：</a:t>
            </a:r>
            <a:r>
              <a:rPr kumimoji="1" lang="zh-CN" altLang="en-US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*  </a:t>
            </a:r>
            <a:r>
              <a:rPr kumimoji="1" lang="en-US" altLang="zh-CN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&amp;</a:t>
            </a:r>
          </a:p>
          <a:p>
            <a:pPr algn="l" eaLnBrk="0" hangingPunct="0">
              <a:lnSpc>
                <a:spcPct val="150000"/>
              </a:lnSpc>
            </a:pPr>
            <a:r>
              <a:rPr kumimoji="1" lang="zh-CN" altLang="en-US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求字节数  ：</a:t>
            </a:r>
            <a:r>
              <a:rPr kumimoji="1" lang="en-US" altLang="zh-CN" dirty="0" err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sizeof</a:t>
            </a:r>
            <a:endParaRPr kumimoji="1" lang="en-US" altLang="zh-CN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  <a:p>
            <a:pPr algn="l" eaLnBrk="0" hangingPunct="0">
              <a:lnSpc>
                <a:spcPct val="150000"/>
              </a:lnSpc>
            </a:pPr>
            <a:r>
              <a:rPr kumimoji="1" lang="zh-CN" altLang="en-US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特殊运算符</a:t>
            </a:r>
            <a:r>
              <a:rPr kumimoji="1" lang="en-US" altLang="zh-CN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:</a:t>
            </a:r>
            <a:r>
              <a:rPr kumimoji="1" lang="zh-CN" altLang="en-US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（）  </a:t>
            </a:r>
            <a:r>
              <a:rPr kumimoji="1" lang="en-US" altLang="zh-CN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.  -&gt;  []</a:t>
            </a:r>
          </a:p>
        </p:txBody>
      </p:sp>
      <p:sp>
        <p:nvSpPr>
          <p:cNvPr id="11" name="矩形 10"/>
          <p:cNvSpPr/>
          <p:nvPr/>
        </p:nvSpPr>
        <p:spPr>
          <a:xfrm>
            <a:off x="5986463" y="1005576"/>
            <a:ext cx="915027" cy="324036"/>
          </a:xfrm>
          <a:prstGeom prst="rect">
            <a:avLst/>
          </a:prstGeom>
          <a:noFill/>
          <a:ln w="15875" cap="flat"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cxnSp>
        <p:nvCxnSpPr>
          <p:cNvPr id="13" name="直接连接符 12"/>
          <p:cNvCxnSpPr/>
          <p:nvPr/>
        </p:nvCxnSpPr>
        <p:spPr>
          <a:xfrm>
            <a:off x="2906818" y="1383618"/>
            <a:ext cx="425747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059582"/>
            <a:ext cx="7344816" cy="3960440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altLang="zh-CN" sz="2400" b="1" dirty="0">
                <a:solidFill>
                  <a:srgbClr val="FF0000"/>
                </a:solidFill>
              </a:rPr>
              <a:t>++</a:t>
            </a:r>
            <a:r>
              <a:rPr lang="zh-CN" altLang="en-US" sz="2400" dirty="0"/>
              <a:t>：变量</a:t>
            </a:r>
            <a:r>
              <a:rPr lang="zh-CN" altLang="en-US" sz="2400" b="1" dirty="0">
                <a:solidFill>
                  <a:srgbClr val="0000FF"/>
                </a:solidFill>
              </a:rPr>
              <a:t>自加</a:t>
            </a:r>
            <a:r>
              <a:rPr lang="en-US" altLang="zh-CN" sz="2400" b="1" dirty="0">
                <a:solidFill>
                  <a:srgbClr val="0000FF"/>
                </a:solidFill>
              </a:rPr>
              <a:t>1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altLang="zh-CN" sz="2400" b="1" dirty="0">
                <a:solidFill>
                  <a:srgbClr val="FF0000"/>
                </a:solidFill>
              </a:rPr>
              <a:t>- -</a:t>
            </a:r>
            <a:r>
              <a:rPr lang="zh-CN" altLang="en-US" sz="2400" dirty="0"/>
              <a:t>： 变量</a:t>
            </a:r>
            <a:r>
              <a:rPr lang="zh-CN" altLang="en-US" sz="2400" b="1" dirty="0">
                <a:solidFill>
                  <a:srgbClr val="0000FF"/>
                </a:solidFill>
              </a:rPr>
              <a:t>自减</a:t>
            </a:r>
            <a:r>
              <a:rPr lang="en-US" altLang="zh-CN" sz="2400" b="1" dirty="0">
                <a:solidFill>
                  <a:srgbClr val="0000FF"/>
                </a:solidFill>
              </a:rPr>
              <a:t>1</a:t>
            </a:r>
            <a:endParaRPr lang="en-US" altLang="zh-CN" sz="2400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2400" b="1" dirty="0">
                <a:solidFill>
                  <a:srgbClr val="FF0000"/>
                </a:solidFill>
              </a:rPr>
              <a:t>（一）前置运算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zh-CN" sz="2400" b="1" dirty="0">
                <a:solidFill>
                  <a:srgbClr val="FF0000"/>
                </a:solidFill>
              </a:rPr>
              <a:t>+ + </a:t>
            </a:r>
            <a:r>
              <a:rPr lang="zh-CN" altLang="en-US" sz="2400" dirty="0"/>
              <a:t>在变量的前面：变量</a:t>
            </a:r>
            <a:r>
              <a:rPr lang="zh-CN" altLang="en-US" sz="2400" b="1" dirty="0">
                <a:solidFill>
                  <a:srgbClr val="0000FF"/>
                </a:solidFill>
              </a:rPr>
              <a:t>先</a:t>
            </a:r>
            <a:r>
              <a:rPr lang="zh-CN" altLang="en-US" sz="2400" dirty="0"/>
              <a:t>进行</a:t>
            </a:r>
            <a:r>
              <a:rPr lang="zh-CN" altLang="en-US" sz="2400" b="1" dirty="0">
                <a:solidFill>
                  <a:srgbClr val="0000FF"/>
                </a:solidFill>
              </a:rPr>
              <a:t>加</a:t>
            </a:r>
            <a:r>
              <a:rPr lang="en-US" altLang="zh-CN" sz="2400" b="1" dirty="0">
                <a:solidFill>
                  <a:srgbClr val="0000FF"/>
                </a:solidFill>
              </a:rPr>
              <a:t>1</a:t>
            </a:r>
            <a:r>
              <a:rPr lang="zh-CN" altLang="en-US" sz="2400" dirty="0"/>
              <a:t>运算，</a:t>
            </a:r>
            <a:endParaRPr lang="en-US" altLang="zh-CN" sz="2400" dirty="0"/>
          </a:p>
          <a:p>
            <a:pPr marL="257175" lvl="1" indent="0">
              <a:lnSpc>
                <a:spcPct val="150000"/>
              </a:lnSpc>
              <a:buNone/>
            </a:pPr>
            <a:r>
              <a:rPr lang="en-US" altLang="zh-CN" sz="2400" dirty="0"/>
              <a:t>                                        </a:t>
            </a:r>
            <a:r>
              <a:rPr lang="zh-CN" altLang="en-US" sz="2400" dirty="0"/>
              <a:t>然后，变量再参与其它</a:t>
            </a:r>
            <a:r>
              <a:rPr lang="zh-CN" altLang="en-US" sz="2400" dirty="0" smtClean="0"/>
              <a:t>运算</a:t>
            </a:r>
            <a:endParaRPr lang="zh-CN" altLang="en-US" sz="2400" dirty="0"/>
          </a:p>
          <a:p>
            <a:pPr lvl="1" eaLnBrk="1" hangingPunct="1"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zh-CN" sz="2400" b="1" dirty="0">
                <a:solidFill>
                  <a:srgbClr val="FF0000"/>
                </a:solidFill>
              </a:rPr>
              <a:t>- - </a:t>
            </a:r>
            <a:r>
              <a:rPr lang="zh-CN" altLang="en-US" sz="2400" dirty="0"/>
              <a:t>在变量的前面：变量</a:t>
            </a:r>
            <a:r>
              <a:rPr lang="zh-CN" altLang="en-US" sz="2400" b="1" dirty="0">
                <a:solidFill>
                  <a:srgbClr val="0000FF"/>
                </a:solidFill>
              </a:rPr>
              <a:t>先</a:t>
            </a:r>
            <a:r>
              <a:rPr lang="zh-CN" altLang="en-US" sz="2400" dirty="0"/>
              <a:t>进行</a:t>
            </a:r>
            <a:r>
              <a:rPr lang="zh-CN" altLang="en-US" sz="2400" b="1" dirty="0">
                <a:solidFill>
                  <a:srgbClr val="0000FF"/>
                </a:solidFill>
              </a:rPr>
              <a:t>减</a:t>
            </a:r>
            <a:r>
              <a:rPr lang="en-US" altLang="zh-CN" sz="2400" b="1" dirty="0">
                <a:solidFill>
                  <a:srgbClr val="0000FF"/>
                </a:solidFill>
              </a:rPr>
              <a:t>1</a:t>
            </a:r>
            <a:r>
              <a:rPr lang="zh-CN" altLang="en-US" sz="2400" dirty="0"/>
              <a:t>运算，</a:t>
            </a:r>
            <a:endParaRPr lang="en-US" altLang="zh-CN" sz="2400" dirty="0"/>
          </a:p>
          <a:p>
            <a:pPr marL="257175" lvl="1" indent="0">
              <a:lnSpc>
                <a:spcPct val="150000"/>
              </a:lnSpc>
              <a:buNone/>
            </a:pPr>
            <a:r>
              <a:rPr lang="en-US" altLang="zh-CN" sz="2400" dirty="0"/>
              <a:t>                                        </a:t>
            </a:r>
            <a:r>
              <a:rPr lang="zh-CN" altLang="en-US" sz="2400" dirty="0"/>
              <a:t>然后，变量再参与其它运算</a:t>
            </a:r>
          </a:p>
        </p:txBody>
      </p:sp>
      <p:sp>
        <p:nvSpPr>
          <p:cNvPr id="34818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1pPr>
            <a:lvl2pPr marL="557213" indent="-214313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2pPr>
            <a:lvl3pPr marL="857250" indent="-171450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3pPr>
            <a:lvl4pPr marL="1200150" indent="-171450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4pPr>
            <a:lvl5pPr marL="1543050" indent="-171450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9pPr>
          </a:lstStyle>
          <a:p>
            <a:pPr eaLnBrk="1" hangingPunct="1"/>
            <a:fld id="{8FACC7C1-0C19-4554-9C48-BA0ECFF37D1A}" type="slidenum">
              <a:rPr lang="en-US" altLang="zh-CN" sz="900" b="0">
                <a:ea typeface="宋体" panose="02010600030101010101" pitchFamily="2" charset="-122"/>
              </a:rPr>
              <a:pPr eaLnBrk="1" hangingPunct="1"/>
              <a:t>5</a:t>
            </a:fld>
            <a:endParaRPr lang="en-US" altLang="zh-CN" sz="900" b="0">
              <a:ea typeface="宋体" panose="02010600030101010101" pitchFamily="2" charset="-122"/>
            </a:endParaRPr>
          </a:p>
        </p:txBody>
      </p:sp>
      <p:sp>
        <p:nvSpPr>
          <p:cNvPr id="8" name="Rectangle 21"/>
          <p:cNvSpPr txBox="1">
            <a:spLocks noChangeArrowheads="1"/>
          </p:cNvSpPr>
          <p:nvPr/>
        </p:nvSpPr>
        <p:spPr>
          <a:xfrm>
            <a:off x="539552" y="465516"/>
            <a:ext cx="7416824" cy="485794"/>
          </a:xfrm>
          <a:prstGeom prst="rect">
            <a:avLst/>
          </a:prstGeom>
          <a:noFill/>
          <a:ln/>
        </p:spPr>
        <p:txBody>
          <a:bodyPr vert="horz" lIns="68580" tIns="34290" rIns="68580" bIns="3429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zh-CN" altLang="en-US" sz="2475" dirty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三、运算规则（</a:t>
            </a:r>
            <a:r>
              <a:rPr lang="en-US" altLang="zh-CN" sz="2475" dirty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1</a:t>
            </a: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）</a:t>
            </a:r>
            <a:r>
              <a:rPr lang="en-US" altLang="zh-CN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---</a:t>
            </a:r>
            <a:r>
              <a:rPr lang="zh-CN" altLang="en-US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自</a:t>
            </a:r>
            <a:r>
              <a:rPr lang="zh-CN" altLang="en-US" sz="2800" dirty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增</a:t>
            </a:r>
            <a:r>
              <a:rPr lang="en-US" altLang="zh-CN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(++)</a:t>
            </a:r>
            <a:r>
              <a:rPr lang="zh-CN" altLang="en-US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、</a:t>
            </a:r>
            <a:r>
              <a:rPr lang="zh-CN" altLang="en-US" sz="2800" dirty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自减</a:t>
            </a:r>
            <a:r>
              <a:rPr lang="en-US" altLang="zh-CN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(--)</a:t>
            </a:r>
            <a:endParaRPr lang="en-US" altLang="zh-CN" sz="2475" dirty="0">
              <a:solidFill>
                <a:srgbClr val="FF0000"/>
              </a:solidFill>
              <a:latin typeface="黑体" panose="02010609060101010101" pitchFamily="49" charset="-122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09734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1pPr>
            <a:lvl2pPr marL="557213" indent="-214313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2pPr>
            <a:lvl3pPr marL="857250" indent="-171450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3pPr>
            <a:lvl4pPr marL="1200150" indent="-171450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4pPr>
            <a:lvl5pPr marL="1543050" indent="-171450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9pPr>
          </a:lstStyle>
          <a:p>
            <a:pPr eaLnBrk="1" hangingPunct="1"/>
            <a:fld id="{8FACC7C1-0C19-4554-9C48-BA0ECFF37D1A}" type="slidenum">
              <a:rPr lang="en-US" altLang="zh-CN" sz="900" b="0">
                <a:ea typeface="宋体" panose="02010600030101010101" pitchFamily="2" charset="-122"/>
              </a:rPr>
              <a:pPr eaLnBrk="1" hangingPunct="1"/>
              <a:t>6</a:t>
            </a:fld>
            <a:endParaRPr lang="en-US" altLang="zh-CN" sz="900" b="0">
              <a:ea typeface="宋体" panose="02010600030101010101" pitchFamily="2" charset="-122"/>
            </a:endParaRPr>
          </a:p>
        </p:txBody>
      </p:sp>
      <p:sp>
        <p:nvSpPr>
          <p:cNvPr id="174084" name="Rectangle 4"/>
          <p:cNvSpPr>
            <a:spLocks noChangeArrowheads="1"/>
          </p:cNvSpPr>
          <p:nvPr/>
        </p:nvSpPr>
        <p:spPr bwMode="auto">
          <a:xfrm>
            <a:off x="482931" y="3958702"/>
            <a:ext cx="1231427" cy="784830"/>
          </a:xfrm>
          <a:prstGeom prst="rect">
            <a:avLst/>
          </a:prstGeom>
          <a:solidFill>
            <a:schemeClr val="bg1"/>
          </a:solidFill>
          <a:ln w="38100" algn="ctr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1500" b="0" dirty="0" err="1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int</a:t>
            </a:r>
            <a:r>
              <a:rPr kumimoji="1" lang="en-US" altLang="zh-CN" sz="1500" b="0" dirty="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x=5, y=6;</a:t>
            </a:r>
            <a:endParaRPr kumimoji="1" lang="zh-CN" altLang="en-US" sz="1500" b="0" dirty="0">
              <a:solidFill>
                <a:srgbClr val="0000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1500" b="0" dirty="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++x;        </a:t>
            </a:r>
          </a:p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1500" b="0" dirty="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--y; </a:t>
            </a:r>
          </a:p>
        </p:txBody>
      </p:sp>
      <p:sp>
        <p:nvSpPr>
          <p:cNvPr id="174086" name="Rectangle 6"/>
          <p:cNvSpPr>
            <a:spLocks noChangeArrowheads="1"/>
          </p:cNvSpPr>
          <p:nvPr/>
        </p:nvSpPr>
        <p:spPr bwMode="auto">
          <a:xfrm>
            <a:off x="2589146" y="3958702"/>
            <a:ext cx="1766830" cy="784830"/>
          </a:xfrm>
          <a:prstGeom prst="rect">
            <a:avLst/>
          </a:prstGeom>
          <a:solidFill>
            <a:schemeClr val="bg1"/>
          </a:solidFill>
          <a:ln w="38100" algn="ctr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++x</a:t>
            </a:r>
            <a:r>
              <a:rPr kumimoji="1" lang="zh-CN" altLang="en-US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为 </a:t>
            </a:r>
            <a:r>
              <a:rPr kumimoji="1" lang="en-US" altLang="zh-CN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6</a:t>
            </a:r>
            <a:r>
              <a:rPr kumimoji="1" lang="zh-CN" altLang="en-US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，</a:t>
            </a:r>
            <a:r>
              <a:rPr kumimoji="1" lang="en-US" altLang="zh-CN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x</a:t>
            </a:r>
            <a:r>
              <a:rPr kumimoji="1" lang="zh-CN" altLang="en-US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值为</a:t>
            </a:r>
            <a:r>
              <a:rPr kumimoji="1" lang="en-US" altLang="zh-CN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6  </a:t>
            </a:r>
          </a:p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 </a:t>
            </a:r>
          </a:p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--y </a:t>
            </a:r>
            <a:r>
              <a:rPr kumimoji="1" lang="zh-CN" altLang="en-US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为</a:t>
            </a:r>
            <a:r>
              <a:rPr kumimoji="1" lang="en-US" altLang="zh-CN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5 </a:t>
            </a:r>
            <a:r>
              <a:rPr kumimoji="1" lang="zh-CN" altLang="en-US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，</a:t>
            </a:r>
            <a:r>
              <a:rPr kumimoji="1" lang="en-US" altLang="zh-CN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y</a:t>
            </a:r>
            <a:r>
              <a:rPr kumimoji="1" lang="zh-CN" altLang="en-US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值为</a:t>
            </a:r>
            <a:r>
              <a:rPr kumimoji="1" lang="en-US" altLang="zh-CN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5</a:t>
            </a:r>
          </a:p>
        </p:txBody>
      </p:sp>
      <p:sp>
        <p:nvSpPr>
          <p:cNvPr id="3" name="矩形 2"/>
          <p:cNvSpPr/>
          <p:nvPr/>
        </p:nvSpPr>
        <p:spPr>
          <a:xfrm>
            <a:off x="467544" y="1113588"/>
            <a:ext cx="2376264" cy="203132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algn="l" eaLnBrk="1" hangingPunct="1">
              <a:defRPr/>
            </a:pPr>
            <a:r>
              <a:rPr lang="zh-CN" altLang="en-US" sz="2100" dirty="0">
                <a:solidFill>
                  <a:srgbClr val="FF0000"/>
                </a:solidFill>
              </a:rPr>
              <a:t>例子</a:t>
            </a:r>
            <a:r>
              <a:rPr lang="en-US" altLang="zh-CN" sz="2100" dirty="0">
                <a:solidFill>
                  <a:srgbClr val="FF0000"/>
                </a:solidFill>
              </a:rPr>
              <a:t>1</a:t>
            </a:r>
            <a:r>
              <a:rPr lang="zh-CN" altLang="en-US" sz="2100" dirty="0">
                <a:solidFill>
                  <a:srgbClr val="FF0000"/>
                </a:solidFill>
              </a:rPr>
              <a:t>：</a:t>
            </a:r>
          </a:p>
          <a:p>
            <a:pPr lvl="1" algn="l" eaLnBrk="1" hangingPunct="1">
              <a:defRPr/>
            </a:pPr>
            <a:r>
              <a:rPr lang="en-US" altLang="zh-CN" sz="2100" dirty="0">
                <a:solidFill>
                  <a:srgbClr val="0000FF"/>
                </a:solidFill>
              </a:rPr>
              <a:t>j=4;</a:t>
            </a:r>
          </a:p>
          <a:p>
            <a:pPr lvl="1" algn="l" eaLnBrk="1" hangingPunct="1">
              <a:defRPr/>
            </a:pPr>
            <a:r>
              <a:rPr lang="en-US" altLang="zh-CN" sz="2100" dirty="0">
                <a:solidFill>
                  <a:srgbClr val="0000FF"/>
                </a:solidFill>
              </a:rPr>
              <a:t>k=++j; </a:t>
            </a:r>
          </a:p>
          <a:p>
            <a:pPr lvl="1" algn="l" eaLnBrk="1" hangingPunct="1">
              <a:defRPr/>
            </a:pPr>
            <a:r>
              <a:rPr lang="zh-CN" altLang="en-US" sz="2100" u="sng" dirty="0">
                <a:solidFill>
                  <a:srgbClr val="FF0000"/>
                </a:solidFill>
              </a:rPr>
              <a:t>等价于：</a:t>
            </a:r>
            <a:endParaRPr lang="en-US" altLang="zh-CN" sz="2100" u="sng" dirty="0">
              <a:solidFill>
                <a:srgbClr val="FF0000"/>
              </a:solidFill>
            </a:endParaRPr>
          </a:p>
          <a:p>
            <a:pPr lvl="1" algn="l">
              <a:defRPr/>
            </a:pPr>
            <a:r>
              <a:rPr lang="en-US" altLang="zh-CN" sz="2100" dirty="0">
                <a:solidFill>
                  <a:srgbClr val="0000FF"/>
                </a:solidFill>
              </a:rPr>
              <a:t>  j=j+1;</a:t>
            </a:r>
          </a:p>
          <a:p>
            <a:pPr lvl="1" algn="l">
              <a:defRPr/>
            </a:pPr>
            <a:r>
              <a:rPr lang="en-US" altLang="zh-CN" sz="2100" dirty="0">
                <a:solidFill>
                  <a:srgbClr val="0000FF"/>
                </a:solidFill>
              </a:rPr>
              <a:t>  k=j;</a:t>
            </a:r>
          </a:p>
        </p:txBody>
      </p:sp>
      <p:sp>
        <p:nvSpPr>
          <p:cNvPr id="4" name="矩形 3"/>
          <p:cNvSpPr/>
          <p:nvPr/>
        </p:nvSpPr>
        <p:spPr>
          <a:xfrm>
            <a:off x="467530" y="3344058"/>
            <a:ext cx="1188146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eaLnBrk="1" hangingPunct="1">
              <a:defRPr/>
            </a:pPr>
            <a:r>
              <a:rPr lang="zh-CN" altLang="en-US" sz="2100" dirty="0">
                <a:solidFill>
                  <a:srgbClr val="FF0000"/>
                </a:solidFill>
              </a:rPr>
              <a:t>例子</a:t>
            </a:r>
            <a:r>
              <a:rPr lang="en-US" altLang="zh-CN" sz="2100" dirty="0">
                <a:solidFill>
                  <a:srgbClr val="FF0000"/>
                </a:solidFill>
              </a:rPr>
              <a:t>2</a:t>
            </a:r>
            <a:r>
              <a:rPr lang="zh-CN" altLang="en-US" sz="2100" dirty="0">
                <a:solidFill>
                  <a:srgbClr val="FF0000"/>
                </a:solidFill>
              </a:rPr>
              <a:t>：</a:t>
            </a:r>
          </a:p>
        </p:txBody>
      </p:sp>
      <p:sp>
        <p:nvSpPr>
          <p:cNvPr id="9" name="Rectangle 21"/>
          <p:cNvSpPr txBox="1">
            <a:spLocks noChangeArrowheads="1"/>
          </p:cNvSpPr>
          <p:nvPr/>
        </p:nvSpPr>
        <p:spPr>
          <a:xfrm>
            <a:off x="539552" y="465516"/>
            <a:ext cx="7416824" cy="485794"/>
          </a:xfrm>
          <a:prstGeom prst="rect">
            <a:avLst/>
          </a:prstGeom>
          <a:noFill/>
          <a:ln/>
        </p:spPr>
        <p:txBody>
          <a:bodyPr vert="horz" lIns="68580" tIns="34290" rIns="68580" bIns="3429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zh-CN" altLang="en-US" sz="2475" dirty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三、运算规则</a:t>
            </a: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（</a:t>
            </a:r>
            <a:r>
              <a:rPr lang="en-US" altLang="zh-CN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2</a:t>
            </a: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）</a:t>
            </a:r>
            <a:r>
              <a:rPr lang="en-US" altLang="zh-CN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---</a:t>
            </a:r>
            <a:r>
              <a:rPr lang="zh-CN" altLang="en-US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自</a:t>
            </a:r>
            <a:r>
              <a:rPr lang="zh-CN" altLang="en-US" sz="2800" dirty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增</a:t>
            </a:r>
            <a:r>
              <a:rPr lang="en-US" altLang="zh-CN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(++)</a:t>
            </a:r>
            <a:r>
              <a:rPr lang="zh-CN" altLang="en-US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、</a:t>
            </a:r>
            <a:r>
              <a:rPr lang="zh-CN" altLang="en-US" sz="2800" dirty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自减</a:t>
            </a:r>
            <a:r>
              <a:rPr lang="en-US" altLang="zh-CN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(--)</a:t>
            </a:r>
            <a:endParaRPr lang="en-US" altLang="zh-CN" sz="2475" dirty="0">
              <a:solidFill>
                <a:srgbClr val="FF0000"/>
              </a:solidFill>
              <a:latin typeface="黑体" panose="02010609060101010101" pitchFamily="49" charset="-122"/>
              <a:ea typeface="+mj-ea"/>
              <a:cs typeface="+mj-cs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067944" y="2151896"/>
            <a:ext cx="38164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00FF"/>
                </a:solidFill>
              </a:rPr>
              <a:t>最后：</a:t>
            </a:r>
            <a:r>
              <a:rPr lang="en-US" altLang="zh-CN" sz="4000" dirty="0" err="1" smtClean="0">
                <a:solidFill>
                  <a:srgbClr val="FF0000"/>
                </a:solidFill>
              </a:rPr>
              <a:t>k,j</a:t>
            </a:r>
            <a:r>
              <a:rPr lang="zh-CN" altLang="en-US" sz="4000" dirty="0" smtClean="0">
                <a:solidFill>
                  <a:srgbClr val="FF0000"/>
                </a:solidFill>
              </a:rPr>
              <a:t>的值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9168" y="1851670"/>
            <a:ext cx="1121304" cy="1124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784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113588"/>
            <a:ext cx="8568952" cy="340237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800" b="1" dirty="0">
                <a:solidFill>
                  <a:srgbClr val="FF0000"/>
                </a:solidFill>
              </a:rPr>
              <a:t>（二）后置运算</a:t>
            </a:r>
            <a:endParaRPr lang="en-US" altLang="zh-CN" sz="2800" b="1" dirty="0">
              <a:solidFill>
                <a:srgbClr val="FF0000"/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altLang="zh-CN" sz="2800" b="1" dirty="0">
                <a:solidFill>
                  <a:srgbClr val="FF0000"/>
                </a:solidFill>
              </a:rPr>
              <a:t>+ + </a:t>
            </a:r>
            <a:r>
              <a:rPr lang="zh-CN" altLang="en-US" sz="2800" dirty="0"/>
              <a:t>在变量的后面：变量先参与其它运算</a:t>
            </a:r>
            <a:endParaRPr lang="en-US" altLang="zh-CN" sz="2800" dirty="0"/>
          </a:p>
          <a:p>
            <a:pPr marL="257175" lvl="1" indent="0">
              <a:lnSpc>
                <a:spcPct val="150000"/>
              </a:lnSpc>
              <a:buNone/>
            </a:pPr>
            <a:r>
              <a:rPr lang="zh-CN" altLang="en-US" sz="2800" dirty="0"/>
              <a:t>                                          然后，变量</a:t>
            </a:r>
            <a:r>
              <a:rPr lang="zh-CN" altLang="en-US" sz="2800" b="1" dirty="0">
                <a:solidFill>
                  <a:srgbClr val="0000FF"/>
                </a:solidFill>
              </a:rPr>
              <a:t>再</a:t>
            </a:r>
            <a:r>
              <a:rPr lang="zh-CN" altLang="en-US" sz="2800" dirty="0"/>
              <a:t>进行</a:t>
            </a:r>
            <a:r>
              <a:rPr lang="zh-CN" altLang="en-US" sz="2800" b="1" dirty="0">
                <a:solidFill>
                  <a:srgbClr val="0000FF"/>
                </a:solidFill>
              </a:rPr>
              <a:t>加</a:t>
            </a:r>
            <a:r>
              <a:rPr lang="en-US" altLang="zh-CN" sz="2800" b="1" dirty="0">
                <a:solidFill>
                  <a:srgbClr val="0000FF"/>
                </a:solidFill>
              </a:rPr>
              <a:t>1</a:t>
            </a:r>
            <a:r>
              <a:rPr lang="zh-CN" altLang="en-US" sz="2800" dirty="0"/>
              <a:t>运算</a:t>
            </a:r>
          </a:p>
          <a:p>
            <a:pPr lvl="1"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zh-CN" sz="2800" b="1" dirty="0">
                <a:solidFill>
                  <a:srgbClr val="FF0000"/>
                </a:solidFill>
              </a:rPr>
              <a:t>- - </a:t>
            </a:r>
            <a:r>
              <a:rPr lang="zh-CN" altLang="en-US" sz="2800" dirty="0"/>
              <a:t>在变量的后面：变量先参与其它运算</a:t>
            </a:r>
            <a:endParaRPr lang="en-US" altLang="zh-CN" sz="2800" dirty="0"/>
          </a:p>
          <a:p>
            <a:pPr marL="257175" lvl="1" indent="0">
              <a:lnSpc>
                <a:spcPct val="150000"/>
              </a:lnSpc>
              <a:buNone/>
            </a:pPr>
            <a:r>
              <a:rPr lang="zh-CN" altLang="en-US" sz="2800" dirty="0"/>
              <a:t>                                          然后，变量</a:t>
            </a:r>
            <a:r>
              <a:rPr lang="zh-CN" altLang="en-US" sz="2800" b="1" dirty="0">
                <a:solidFill>
                  <a:srgbClr val="0000FF"/>
                </a:solidFill>
              </a:rPr>
              <a:t>再</a:t>
            </a:r>
            <a:r>
              <a:rPr lang="zh-CN" altLang="en-US" sz="2800" dirty="0"/>
              <a:t>进行</a:t>
            </a:r>
            <a:r>
              <a:rPr lang="zh-CN" altLang="en-US" sz="2800" b="1" dirty="0">
                <a:solidFill>
                  <a:srgbClr val="0000FF"/>
                </a:solidFill>
              </a:rPr>
              <a:t>减</a:t>
            </a:r>
            <a:r>
              <a:rPr lang="en-US" altLang="zh-CN" sz="2800" b="1" dirty="0">
                <a:solidFill>
                  <a:srgbClr val="0000FF"/>
                </a:solidFill>
              </a:rPr>
              <a:t>1</a:t>
            </a:r>
            <a:r>
              <a:rPr lang="zh-CN" altLang="en-US" sz="2800" dirty="0"/>
              <a:t>运算</a:t>
            </a:r>
            <a:endParaRPr lang="en-US" altLang="zh-CN" sz="2800" dirty="0"/>
          </a:p>
        </p:txBody>
      </p:sp>
      <p:sp>
        <p:nvSpPr>
          <p:cNvPr id="35842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1pPr>
            <a:lvl2pPr marL="557213" indent="-214313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2pPr>
            <a:lvl3pPr marL="857250" indent="-171450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3pPr>
            <a:lvl4pPr marL="1200150" indent="-171450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4pPr>
            <a:lvl5pPr marL="1543050" indent="-171450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9pPr>
          </a:lstStyle>
          <a:p>
            <a:pPr eaLnBrk="1" hangingPunct="1"/>
            <a:fld id="{5CC67585-5D64-42A3-90D2-0BDE94441952}" type="slidenum">
              <a:rPr lang="en-US" altLang="zh-CN" sz="900" b="0">
                <a:ea typeface="宋体" panose="02010600030101010101" pitchFamily="2" charset="-122"/>
              </a:rPr>
              <a:pPr eaLnBrk="1" hangingPunct="1"/>
              <a:t>7</a:t>
            </a:fld>
            <a:endParaRPr lang="en-US" altLang="zh-CN" sz="900" b="0">
              <a:ea typeface="宋体" panose="02010600030101010101" pitchFamily="2" charset="-122"/>
            </a:endParaRPr>
          </a:p>
        </p:txBody>
      </p:sp>
      <p:sp>
        <p:nvSpPr>
          <p:cNvPr id="5" name="Rectangle 21"/>
          <p:cNvSpPr txBox="1">
            <a:spLocks noChangeArrowheads="1"/>
          </p:cNvSpPr>
          <p:nvPr/>
        </p:nvSpPr>
        <p:spPr>
          <a:xfrm>
            <a:off x="539552" y="465516"/>
            <a:ext cx="7416824" cy="485794"/>
          </a:xfrm>
          <a:prstGeom prst="rect">
            <a:avLst/>
          </a:prstGeom>
          <a:noFill/>
          <a:ln/>
        </p:spPr>
        <p:txBody>
          <a:bodyPr vert="horz" lIns="68580" tIns="34290" rIns="68580" bIns="3429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zh-CN" altLang="en-US" sz="2475" dirty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三、运算规则</a:t>
            </a: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（</a:t>
            </a:r>
            <a:r>
              <a:rPr lang="en-US" altLang="zh-CN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3</a:t>
            </a: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）</a:t>
            </a:r>
            <a:r>
              <a:rPr lang="en-US" altLang="zh-CN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---</a:t>
            </a:r>
            <a:r>
              <a:rPr lang="zh-CN" altLang="en-US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自</a:t>
            </a:r>
            <a:r>
              <a:rPr lang="zh-CN" altLang="en-US" sz="2800" dirty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增</a:t>
            </a:r>
            <a:r>
              <a:rPr lang="en-US" altLang="zh-CN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(++)</a:t>
            </a:r>
            <a:r>
              <a:rPr lang="zh-CN" altLang="en-US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、</a:t>
            </a:r>
            <a:r>
              <a:rPr lang="zh-CN" altLang="en-US" sz="2800" dirty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自减</a:t>
            </a:r>
            <a:r>
              <a:rPr lang="en-US" altLang="zh-CN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(--)</a:t>
            </a:r>
            <a:endParaRPr lang="en-US" altLang="zh-CN" sz="2475" dirty="0">
              <a:solidFill>
                <a:srgbClr val="FF0000"/>
              </a:solidFill>
              <a:latin typeface="黑体" panose="02010609060101010101" pitchFamily="49" charset="-122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5818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1pPr>
            <a:lvl2pPr marL="557213" indent="-214313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2pPr>
            <a:lvl3pPr marL="857250" indent="-171450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3pPr>
            <a:lvl4pPr marL="1200150" indent="-171450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4pPr>
            <a:lvl5pPr marL="1543050" indent="-171450" eaLnBrk="0" hangingPunct="0"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15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9pPr>
          </a:lstStyle>
          <a:p>
            <a:pPr eaLnBrk="1" hangingPunct="1"/>
            <a:fld id="{8FACC7C1-0C19-4554-9C48-BA0ECFF37D1A}" type="slidenum">
              <a:rPr lang="en-US" altLang="zh-CN" sz="900" b="0">
                <a:ea typeface="宋体" panose="02010600030101010101" pitchFamily="2" charset="-122"/>
              </a:rPr>
              <a:pPr eaLnBrk="1" hangingPunct="1"/>
              <a:t>8</a:t>
            </a:fld>
            <a:endParaRPr lang="en-US" altLang="zh-CN" sz="900" b="0">
              <a:ea typeface="宋体" panose="0201060003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67544" y="1077033"/>
            <a:ext cx="1782198" cy="203132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algn="l" eaLnBrk="1" hangingPunct="1">
              <a:defRPr/>
            </a:pPr>
            <a:r>
              <a:rPr lang="zh-CN" altLang="en-US" sz="2100" dirty="0">
                <a:solidFill>
                  <a:srgbClr val="FF0000"/>
                </a:solidFill>
              </a:rPr>
              <a:t>例子</a:t>
            </a:r>
            <a:r>
              <a:rPr lang="en-US" altLang="zh-CN" sz="2100" dirty="0">
                <a:solidFill>
                  <a:srgbClr val="FF0000"/>
                </a:solidFill>
              </a:rPr>
              <a:t>1</a:t>
            </a:r>
            <a:r>
              <a:rPr lang="zh-CN" altLang="en-US" sz="2100" dirty="0">
                <a:solidFill>
                  <a:srgbClr val="FF0000"/>
                </a:solidFill>
              </a:rPr>
              <a:t>：</a:t>
            </a:r>
          </a:p>
          <a:p>
            <a:pPr lvl="1" algn="l" eaLnBrk="1" hangingPunct="1">
              <a:defRPr/>
            </a:pPr>
            <a:r>
              <a:rPr lang="en-US" altLang="zh-CN" sz="2100" dirty="0">
                <a:solidFill>
                  <a:srgbClr val="0000FF"/>
                </a:solidFill>
              </a:rPr>
              <a:t>j=4;</a:t>
            </a:r>
          </a:p>
          <a:p>
            <a:pPr lvl="1" algn="l" eaLnBrk="1" hangingPunct="1">
              <a:defRPr/>
            </a:pPr>
            <a:r>
              <a:rPr lang="en-US" altLang="zh-CN" sz="2100" dirty="0">
                <a:solidFill>
                  <a:srgbClr val="0000FF"/>
                </a:solidFill>
              </a:rPr>
              <a:t>k=</a:t>
            </a:r>
            <a:r>
              <a:rPr lang="en-US" altLang="zh-CN" sz="2100" dirty="0" err="1">
                <a:solidFill>
                  <a:srgbClr val="0000FF"/>
                </a:solidFill>
              </a:rPr>
              <a:t>j++</a:t>
            </a:r>
            <a:r>
              <a:rPr lang="en-US" altLang="zh-CN" sz="2100" dirty="0">
                <a:solidFill>
                  <a:srgbClr val="0000FF"/>
                </a:solidFill>
              </a:rPr>
              <a:t>;</a:t>
            </a:r>
          </a:p>
          <a:p>
            <a:pPr lvl="1" algn="l" eaLnBrk="1" hangingPunct="1">
              <a:defRPr/>
            </a:pPr>
            <a:r>
              <a:rPr lang="zh-CN" altLang="en-US" sz="2100" u="sng" dirty="0">
                <a:solidFill>
                  <a:srgbClr val="FF0000"/>
                </a:solidFill>
              </a:rPr>
              <a:t>等价于：</a:t>
            </a:r>
            <a:endParaRPr lang="en-US" altLang="zh-CN" sz="2100" u="sng" dirty="0">
              <a:solidFill>
                <a:srgbClr val="FF0000"/>
              </a:solidFill>
            </a:endParaRPr>
          </a:p>
          <a:p>
            <a:pPr lvl="1" algn="l">
              <a:defRPr/>
            </a:pPr>
            <a:r>
              <a:rPr lang="en-US" altLang="zh-CN" sz="2100" dirty="0">
                <a:solidFill>
                  <a:srgbClr val="0000FF"/>
                </a:solidFill>
              </a:rPr>
              <a:t>  k=j;</a:t>
            </a:r>
          </a:p>
          <a:p>
            <a:pPr lvl="1" algn="l">
              <a:defRPr/>
            </a:pPr>
            <a:r>
              <a:rPr lang="en-US" altLang="zh-CN" sz="2100" dirty="0">
                <a:solidFill>
                  <a:srgbClr val="0000FF"/>
                </a:solidFill>
              </a:rPr>
              <a:t>  j=j+1;</a:t>
            </a:r>
          </a:p>
        </p:txBody>
      </p:sp>
      <p:sp>
        <p:nvSpPr>
          <p:cNvPr id="4" name="矩形 3"/>
          <p:cNvSpPr/>
          <p:nvPr/>
        </p:nvSpPr>
        <p:spPr>
          <a:xfrm>
            <a:off x="467544" y="3370298"/>
            <a:ext cx="1188146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eaLnBrk="1" hangingPunct="1">
              <a:defRPr/>
            </a:pPr>
            <a:r>
              <a:rPr lang="zh-CN" altLang="en-US" sz="2100" dirty="0">
                <a:solidFill>
                  <a:srgbClr val="FF0000"/>
                </a:solidFill>
              </a:rPr>
              <a:t>例子</a:t>
            </a:r>
            <a:r>
              <a:rPr lang="en-US" altLang="zh-CN" sz="2100" dirty="0">
                <a:solidFill>
                  <a:srgbClr val="FF0000"/>
                </a:solidFill>
              </a:rPr>
              <a:t>2</a:t>
            </a:r>
            <a:r>
              <a:rPr lang="zh-CN" altLang="en-US" sz="2100" dirty="0">
                <a:solidFill>
                  <a:srgbClr val="FF0000"/>
                </a:solidFill>
              </a:rPr>
              <a:t>：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636484" y="3913190"/>
            <a:ext cx="1231427" cy="784830"/>
          </a:xfrm>
          <a:prstGeom prst="rect">
            <a:avLst/>
          </a:prstGeom>
          <a:solidFill>
            <a:schemeClr val="bg1"/>
          </a:solidFill>
          <a:ln w="38100" algn="ctr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1500" b="0" dirty="0" err="1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int</a:t>
            </a:r>
            <a:r>
              <a:rPr kumimoji="1" lang="en-US" altLang="zh-CN" sz="1500" b="0" dirty="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x=5, y=6;</a:t>
            </a:r>
            <a:endParaRPr kumimoji="1" lang="zh-CN" altLang="en-US" sz="1500" b="0" dirty="0">
              <a:solidFill>
                <a:srgbClr val="0000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1500" b="0" dirty="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x++;        </a:t>
            </a:r>
          </a:p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1500" b="0" dirty="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y --;</a:t>
            </a: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2742699" y="3947160"/>
            <a:ext cx="1766830" cy="784830"/>
          </a:xfrm>
          <a:prstGeom prst="rect">
            <a:avLst/>
          </a:prstGeom>
          <a:solidFill>
            <a:schemeClr val="bg1"/>
          </a:solidFill>
          <a:ln w="38100" algn="ctr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华文新魏" panose="02010800040101010101" pitchFamily="2" charset="-122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x++</a:t>
            </a:r>
            <a:r>
              <a:rPr kumimoji="1" lang="zh-CN" altLang="en-US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为</a:t>
            </a:r>
            <a:r>
              <a:rPr kumimoji="1" lang="en-US" altLang="zh-CN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5</a:t>
            </a:r>
            <a:r>
              <a:rPr kumimoji="1" lang="zh-CN" altLang="en-US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，</a:t>
            </a:r>
            <a:r>
              <a:rPr kumimoji="1" lang="en-US" altLang="zh-CN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x</a:t>
            </a:r>
            <a:r>
              <a:rPr kumimoji="1" lang="zh-CN" altLang="en-US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值为</a:t>
            </a:r>
            <a:r>
              <a:rPr kumimoji="1" lang="en-US" altLang="zh-CN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6   </a:t>
            </a:r>
          </a:p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</a:t>
            </a:r>
          </a:p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CN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y-- </a:t>
            </a:r>
            <a:r>
              <a:rPr kumimoji="1" lang="zh-CN" altLang="en-US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为</a:t>
            </a:r>
            <a:r>
              <a:rPr kumimoji="1" lang="en-US" altLang="zh-CN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6</a:t>
            </a:r>
            <a:r>
              <a:rPr kumimoji="1" lang="zh-CN" altLang="en-US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， </a:t>
            </a:r>
            <a:r>
              <a:rPr kumimoji="1" lang="en-US" altLang="zh-CN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y</a:t>
            </a:r>
            <a:r>
              <a:rPr kumimoji="1" lang="zh-CN" altLang="en-US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值为</a:t>
            </a:r>
            <a:r>
              <a:rPr kumimoji="1" lang="en-US" altLang="zh-CN" sz="15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5</a:t>
            </a:r>
          </a:p>
        </p:txBody>
      </p:sp>
      <p:sp>
        <p:nvSpPr>
          <p:cNvPr id="12" name="Rectangle 21"/>
          <p:cNvSpPr txBox="1">
            <a:spLocks noChangeArrowheads="1"/>
          </p:cNvSpPr>
          <p:nvPr/>
        </p:nvSpPr>
        <p:spPr>
          <a:xfrm>
            <a:off x="539552" y="465516"/>
            <a:ext cx="7416824" cy="485794"/>
          </a:xfrm>
          <a:prstGeom prst="rect">
            <a:avLst/>
          </a:prstGeom>
          <a:noFill/>
          <a:ln/>
        </p:spPr>
        <p:txBody>
          <a:bodyPr vert="horz" lIns="68580" tIns="34290" rIns="68580" bIns="3429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zh-CN" altLang="en-US" sz="2475" dirty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三、运算规则</a:t>
            </a: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（</a:t>
            </a:r>
            <a:r>
              <a:rPr lang="en-US" altLang="zh-CN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4</a:t>
            </a: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）</a:t>
            </a:r>
            <a:r>
              <a:rPr lang="en-US" altLang="zh-CN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---</a:t>
            </a:r>
            <a:r>
              <a:rPr lang="zh-CN" altLang="en-US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自</a:t>
            </a:r>
            <a:r>
              <a:rPr lang="zh-CN" altLang="en-US" sz="2800" dirty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增</a:t>
            </a:r>
            <a:r>
              <a:rPr lang="en-US" altLang="zh-CN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(++)</a:t>
            </a:r>
            <a:r>
              <a:rPr lang="zh-CN" altLang="en-US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、</a:t>
            </a:r>
            <a:r>
              <a:rPr lang="zh-CN" altLang="en-US" sz="2800" dirty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自减</a:t>
            </a:r>
            <a:r>
              <a:rPr lang="en-US" altLang="zh-CN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(--)</a:t>
            </a:r>
            <a:endParaRPr lang="en-US" altLang="zh-CN" sz="2475" dirty="0">
              <a:solidFill>
                <a:srgbClr val="FF0000"/>
              </a:solidFill>
              <a:latin typeface="黑体" panose="02010609060101010101" pitchFamily="49" charset="-122"/>
              <a:ea typeface="+mj-ea"/>
              <a:cs typeface="+mj-cs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275856" y="1935872"/>
            <a:ext cx="38164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00FF"/>
                </a:solidFill>
              </a:rPr>
              <a:t>最后：</a:t>
            </a:r>
            <a:r>
              <a:rPr lang="en-US" altLang="zh-CN" sz="4000" dirty="0" err="1" smtClean="0">
                <a:solidFill>
                  <a:srgbClr val="FF0000"/>
                </a:solidFill>
              </a:rPr>
              <a:t>k,j</a:t>
            </a:r>
            <a:r>
              <a:rPr lang="zh-CN" altLang="en-US" sz="4000" dirty="0" smtClean="0">
                <a:solidFill>
                  <a:srgbClr val="FF0000"/>
                </a:solidFill>
              </a:rPr>
              <a:t>的值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7080" y="1635646"/>
            <a:ext cx="1121304" cy="1124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549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9" name="Text Box 11"/>
          <p:cNvSpPr txBox="1">
            <a:spLocks noChangeArrowheads="1"/>
          </p:cNvSpPr>
          <p:nvPr/>
        </p:nvSpPr>
        <p:spPr bwMode="auto">
          <a:xfrm>
            <a:off x="323528" y="1173981"/>
            <a:ext cx="432048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hlink">
                        <a:gamma/>
                        <a:shade val="60784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60784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0" hangingPunct="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kumimoji="1" lang="zh-CN" altLang="en-US" sz="2400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运算时，单独作为一条语句</a:t>
            </a:r>
          </a:p>
        </p:txBody>
      </p:sp>
      <p:sp>
        <p:nvSpPr>
          <p:cNvPr id="99340" name="Rectangle 12"/>
          <p:cNvSpPr>
            <a:spLocks noChangeArrowheads="1"/>
          </p:cNvSpPr>
          <p:nvPr/>
        </p:nvSpPr>
        <p:spPr bwMode="auto">
          <a:xfrm>
            <a:off x="4590430" y="1347614"/>
            <a:ext cx="2537222" cy="2031325"/>
          </a:xfrm>
          <a:prstGeom prst="rect">
            <a:avLst/>
          </a:prstGeom>
          <a:solidFill>
            <a:schemeClr val="bg1"/>
          </a:solidFill>
          <a:ln w="25400">
            <a:solidFill>
              <a:srgbClr val="CC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 eaLnBrk="0" hangingPunct="0"/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main( )</a:t>
            </a:r>
          </a:p>
          <a:p>
            <a:pPr algn="l" eaLnBrk="0" hangingPunct="0"/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{</a:t>
            </a:r>
          </a:p>
          <a:p>
            <a:pPr algn="l" eaLnBrk="0" hangingPunct="0"/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   </a:t>
            </a:r>
            <a:r>
              <a:rPr kumimoji="1" lang="en-US" altLang="zh-CN" dirty="0" err="1">
                <a:latin typeface="楷体_GB2312" pitchFamily="49" charset="-122"/>
                <a:ea typeface="楷体_GB2312" pitchFamily="49" charset="-122"/>
              </a:rPr>
              <a:t>int</a:t>
            </a:r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  m=3;</a:t>
            </a:r>
          </a:p>
          <a:p>
            <a:pPr algn="l" eaLnBrk="0" hangingPunct="0"/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   m++;       </a:t>
            </a:r>
          </a:p>
          <a:p>
            <a:pPr algn="l" eaLnBrk="0" hangingPunct="0"/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   </a:t>
            </a:r>
            <a:r>
              <a:rPr kumimoji="1" lang="en-US" altLang="zh-CN" dirty="0" err="1">
                <a:latin typeface="楷体_GB2312" pitchFamily="49" charset="-122"/>
                <a:ea typeface="楷体_GB2312" pitchFamily="49" charset="-122"/>
              </a:rPr>
              <a:t>printf</a:t>
            </a:r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(</a:t>
            </a:r>
            <a:r>
              <a:rPr kumimoji="1" lang="en-US" altLang="zh-CN" dirty="0">
                <a:ea typeface="楷体_GB2312" pitchFamily="49" charset="-122"/>
              </a:rPr>
              <a:t>“</a:t>
            </a:r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m=%</a:t>
            </a:r>
            <a:r>
              <a:rPr kumimoji="1" lang="en-US" altLang="zh-CN" dirty="0" err="1">
                <a:latin typeface="楷体_GB2312" pitchFamily="49" charset="-122"/>
                <a:ea typeface="楷体_GB2312" pitchFamily="49" charset="-122"/>
              </a:rPr>
              <a:t>d</a:t>
            </a:r>
            <a:r>
              <a:rPr kumimoji="1" lang="en-US" altLang="zh-CN" dirty="0" err="1">
                <a:ea typeface="楷体_GB2312" pitchFamily="49" charset="-122"/>
              </a:rPr>
              <a:t>”</a:t>
            </a:r>
            <a:r>
              <a:rPr kumimoji="1" lang="en-US" altLang="zh-CN" dirty="0" err="1">
                <a:latin typeface="楷体_GB2312" pitchFamily="49" charset="-122"/>
                <a:ea typeface="楷体_GB2312" pitchFamily="49" charset="-122"/>
              </a:rPr>
              <a:t>,m</a:t>
            </a:r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);</a:t>
            </a:r>
          </a:p>
          <a:p>
            <a:pPr algn="l" eaLnBrk="0" hangingPunct="0"/>
            <a:r>
              <a:rPr kumimoji="1" lang="en-US" altLang="zh-CN" dirty="0">
                <a:latin typeface="楷体_GB2312" pitchFamily="49" charset="-122"/>
                <a:ea typeface="楷体_GB2312" pitchFamily="49" charset="-122"/>
              </a:rPr>
              <a:t>}</a:t>
            </a:r>
          </a:p>
        </p:txBody>
      </p:sp>
      <p:sp>
        <p:nvSpPr>
          <p:cNvPr id="99341" name="Rectangle 13"/>
          <p:cNvSpPr>
            <a:spLocks noChangeArrowheads="1"/>
          </p:cNvSpPr>
          <p:nvPr/>
        </p:nvSpPr>
        <p:spPr bwMode="auto">
          <a:xfrm>
            <a:off x="3060706" y="4547904"/>
            <a:ext cx="2663422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CC99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kumimoji="1" lang="en-US" altLang="zh-CN" sz="2000">
                <a:latin typeface="楷体_GB2312" pitchFamily="49" charset="-122"/>
                <a:ea typeface="楷体_GB2312" pitchFamily="49" charset="-122"/>
              </a:rPr>
              <a:t>m--; --m;  m=m-1;       </a:t>
            </a:r>
          </a:p>
        </p:txBody>
      </p:sp>
      <p:sp>
        <p:nvSpPr>
          <p:cNvPr id="99342" name="AutoShape 14"/>
          <p:cNvSpPr>
            <a:spLocks noChangeArrowheads="1"/>
          </p:cNvSpPr>
          <p:nvPr/>
        </p:nvSpPr>
        <p:spPr bwMode="auto">
          <a:xfrm>
            <a:off x="251520" y="3388406"/>
            <a:ext cx="2826817" cy="623504"/>
          </a:xfrm>
          <a:prstGeom prst="wedgeEllipseCallout">
            <a:avLst>
              <a:gd name="adj1" fmla="val 115655"/>
              <a:gd name="adj2" fmla="val -196976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0" hangingPunct="0"/>
            <a:r>
              <a:rPr kumimoji="1" lang="zh-CN" altLang="en-US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可改为</a:t>
            </a:r>
            <a:r>
              <a:rPr kumimoji="1" lang="en-US" altLang="zh-CN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++m; </a:t>
            </a:r>
          </a:p>
        </p:txBody>
      </p:sp>
      <p:sp>
        <p:nvSpPr>
          <p:cNvPr id="99343" name="AutoShape 15"/>
          <p:cNvSpPr>
            <a:spLocks noChangeArrowheads="1"/>
          </p:cNvSpPr>
          <p:nvPr/>
        </p:nvSpPr>
        <p:spPr bwMode="auto">
          <a:xfrm>
            <a:off x="3239684" y="3932609"/>
            <a:ext cx="2700468" cy="439341"/>
          </a:xfrm>
          <a:prstGeom prst="wedgeEllipseCallout">
            <a:avLst>
              <a:gd name="adj1" fmla="val 20005"/>
              <a:gd name="adj2" fmla="val -378454"/>
            </a:avLst>
          </a:prstGeom>
          <a:solidFill>
            <a:schemeClr val="bg1">
              <a:lumMod val="95000"/>
              <a:alpha val="49000"/>
            </a:schemeClr>
          </a:solidFill>
          <a:ln w="12700">
            <a:solidFill>
              <a:schemeClr val="tx2">
                <a:alpha val="30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0" hangingPunct="0"/>
            <a:r>
              <a:rPr kumimoji="1" lang="zh-CN" altLang="en-US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也可改为</a:t>
            </a:r>
            <a:r>
              <a:rPr kumimoji="1" lang="en-US" altLang="zh-CN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m=m+1;</a:t>
            </a:r>
          </a:p>
        </p:txBody>
      </p:sp>
      <p:sp>
        <p:nvSpPr>
          <p:cNvPr id="99344" name="Rectangle 16"/>
          <p:cNvSpPr>
            <a:spLocks noChangeArrowheads="1"/>
          </p:cNvSpPr>
          <p:nvPr/>
        </p:nvSpPr>
        <p:spPr bwMode="auto">
          <a:xfrm>
            <a:off x="6425778" y="3744288"/>
            <a:ext cx="2034654" cy="8436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/>
          <a:lstStyle/>
          <a:p>
            <a:pPr eaLnBrk="0" hangingPunct="0"/>
            <a:r>
              <a:rPr kumimoji="1" lang="zh-CN" altLang="en-US" sz="24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运行结果</a:t>
            </a:r>
            <a:r>
              <a:rPr kumimoji="1" lang="en-US" altLang="zh-CN" sz="24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:</a:t>
            </a:r>
          </a:p>
          <a:p>
            <a:pPr eaLnBrk="0" hangingPunct="0"/>
            <a:r>
              <a:rPr kumimoji="1" lang="en-US" altLang="zh-CN" sz="24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m=4       </a:t>
            </a:r>
          </a:p>
        </p:txBody>
      </p:sp>
      <p:sp>
        <p:nvSpPr>
          <p:cNvPr id="12" name="Rectangle 25"/>
          <p:cNvSpPr txBox="1">
            <a:spLocks noChangeArrowheads="1"/>
          </p:cNvSpPr>
          <p:nvPr/>
        </p:nvSpPr>
        <p:spPr>
          <a:xfrm>
            <a:off x="251520" y="465516"/>
            <a:ext cx="7848872" cy="516749"/>
          </a:xfrm>
          <a:prstGeom prst="rect">
            <a:avLst/>
          </a:prstGeom>
          <a:noFill/>
          <a:ln/>
        </p:spPr>
        <p:txBody>
          <a:bodyPr vert="horz" lIns="68580" tIns="34290" rIns="68580" bIns="3429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None/>
            </a:pP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四、</a:t>
            </a:r>
            <a:r>
              <a:rPr lang="zh-CN" altLang="en-US" sz="2475" dirty="0">
                <a:solidFill>
                  <a:srgbClr val="FF0000"/>
                </a:solidFill>
                <a:latin typeface="黑体" panose="02010609060101010101" pitchFamily="49" charset="-122"/>
              </a:rPr>
              <a:t>程序</a:t>
            </a:r>
            <a:r>
              <a:rPr lang="zh-CN" altLang="en-US" sz="2475" dirty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应用示例（</a:t>
            </a:r>
            <a:r>
              <a:rPr lang="en-US" altLang="zh-CN" sz="2475" dirty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1</a:t>
            </a:r>
            <a:r>
              <a:rPr lang="zh-CN" altLang="en-US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）</a:t>
            </a:r>
            <a:r>
              <a:rPr lang="en-US" altLang="zh-CN" sz="2475" dirty="0" smtClean="0">
                <a:solidFill>
                  <a:srgbClr val="FF0000"/>
                </a:solidFill>
                <a:latin typeface="黑体" panose="02010609060101010101" pitchFamily="49" charset="-122"/>
                <a:ea typeface="+mj-ea"/>
                <a:cs typeface="+mj-cs"/>
              </a:rPr>
              <a:t>---</a:t>
            </a:r>
            <a:r>
              <a:rPr lang="zh-CN" altLang="en-US" sz="2800" dirty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自增</a:t>
            </a:r>
            <a:r>
              <a:rPr lang="en-US" altLang="zh-CN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(++)</a:t>
            </a:r>
            <a:r>
              <a:rPr lang="zh-CN" altLang="en-US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、</a:t>
            </a:r>
            <a:r>
              <a:rPr lang="zh-CN" altLang="en-US" sz="2800" dirty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自减</a:t>
            </a:r>
            <a:r>
              <a:rPr lang="en-US" altLang="zh-CN" sz="2800" dirty="0" smtClean="0">
                <a:solidFill>
                  <a:srgbClr val="CC0099"/>
                </a:solidFill>
                <a:latin typeface="楷体_GB2312" pitchFamily="49" charset="-122"/>
                <a:ea typeface="楷体_GB2312" pitchFamily="49" charset="-122"/>
              </a:rPr>
              <a:t>(--)</a:t>
            </a:r>
            <a:endParaRPr lang="en-US" altLang="zh-CN" sz="2475" dirty="0">
              <a:solidFill>
                <a:srgbClr val="FF0000"/>
              </a:solidFill>
              <a:latin typeface="黑体" panose="02010609060101010101" pitchFamily="49" charset="-122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36807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3442</TotalTime>
  <Words>805</Words>
  <Application>Microsoft Office PowerPoint</Application>
  <PresentationFormat>全屏显示(16:9)</PresentationFormat>
  <Paragraphs>156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30" baseType="lpstr">
      <vt:lpstr>黑体</vt:lpstr>
      <vt:lpstr>华文行楷</vt:lpstr>
      <vt:lpstr>华文楷体</vt:lpstr>
      <vt:lpstr>华文新魏</vt:lpstr>
      <vt:lpstr>楷体_GB2312</vt:lpstr>
      <vt:lpstr>隶书</vt:lpstr>
      <vt:lpstr>宋体</vt:lpstr>
      <vt:lpstr>Arial</vt:lpstr>
      <vt:lpstr>Calibri</vt:lpstr>
      <vt:lpstr>Calibri Light</vt:lpstr>
      <vt:lpstr>Comic Sans MS</vt:lpstr>
      <vt:lpstr>Verdana</vt:lpstr>
      <vt:lpstr>Wingdings</vt:lpstr>
      <vt:lpstr>Office 主题</vt:lpstr>
      <vt:lpstr>PowerPoint 演示文稿</vt:lpstr>
      <vt:lpstr>《自增与自减运算符》提纲</vt:lpstr>
      <vt:lpstr>一、教学目标</vt:lpstr>
      <vt:lpstr>二、问题导入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华南师范大学 曾碧卿(软件学院)</dc:creator>
  <cp:lastModifiedBy>zengbiqing</cp:lastModifiedBy>
  <cp:revision>310</cp:revision>
  <dcterms:created xsi:type="dcterms:W3CDTF">2004-11-26T05:12:32Z</dcterms:created>
  <dcterms:modified xsi:type="dcterms:W3CDTF">2016-08-04T06:18:29Z</dcterms:modified>
</cp:coreProperties>
</file>