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9" r:id="rId3"/>
    <p:sldId id="257" r:id="rId4"/>
    <p:sldId id="258" r:id="rId5"/>
    <p:sldId id="260" r:id="rId6"/>
    <p:sldId id="264" r:id="rId7"/>
    <p:sldId id="261" r:id="rId8"/>
    <p:sldId id="262" r:id="rId9"/>
    <p:sldId id="263"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6" d="100"/>
          <a:sy n="86" d="100"/>
        </p:scale>
        <p:origin x="16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9/10/2019</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23620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9/10/2019</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041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9/10/2019</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6322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9/10/2019</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3893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9/10/2019</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757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9/10/2019</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705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9/10/2019</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13445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9/10/2019</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48422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9/10/2019</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03717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9/10/2019</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742061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9/10/2019</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10146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9/10/2019</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105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3647906"/>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9" r:id="rId5"/>
    <p:sldLayoutId id="2147483743" r:id="rId6"/>
    <p:sldLayoutId id="2147483744" r:id="rId7"/>
    <p:sldLayoutId id="2147483745" r:id="rId8"/>
    <p:sldLayoutId id="2147483748" r:id="rId9"/>
    <p:sldLayoutId id="2147483746" r:id="rId10"/>
    <p:sldLayoutId id="2147483747" r:id="rId11"/>
  </p:sldLayoutIdLst>
  <p:hf sldNum="0" hdr="0" ftr="0" dt="0"/>
  <p:txStyles>
    <p:titleStyle>
      <a:lvl1pPr algn="l" defTabSz="914400" rtl="0" eaLnBrk="1" latinLnBrk="0" hangingPunct="1">
        <a:lnSpc>
          <a:spcPct val="90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moodle.scnu.edu.cn/mod/quiz/reviewquestion.php?attempt=547904&amp;slot=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baike.baidu.com/item/%E5%8B%92%E9%82%A6" TargetMode="External"/><Relationship Id="rId2" Type="http://schemas.openxmlformats.org/officeDocument/2006/relationships/hyperlink" Target="https://baike.baidu.com/item/%E6%96%AF%E5%9D%A6%E5%A1%94%E5%B0%9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FDF0794-1B86-42B2-B8C7-F60123E638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4"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876CB55-810F-4E55-A8E9-E3A060F8A379}"/>
              </a:ext>
            </a:extLst>
          </p:cNvPr>
          <p:cNvPicPr>
            <a:picLocks noChangeAspect="1"/>
          </p:cNvPicPr>
          <p:nvPr/>
        </p:nvPicPr>
        <p:blipFill rotWithShape="1">
          <a:blip r:embed="rId2"/>
          <a:srcRect t="3761" b="11970"/>
          <a:stretch/>
        </p:blipFill>
        <p:spPr>
          <a:xfrm>
            <a:off x="20" y="975"/>
            <a:ext cx="12191980" cy="6858000"/>
          </a:xfrm>
          <a:prstGeom prst="rect">
            <a:avLst/>
          </a:prstGeom>
        </p:spPr>
      </p:pic>
      <p:sp>
        <p:nvSpPr>
          <p:cNvPr id="11" name="Rectangle 10">
            <a:extLst>
              <a:ext uri="{FF2B5EF4-FFF2-40B4-BE49-F238E27FC236}">
                <a16:creationId xmlns:a16="http://schemas.microsoft.com/office/drawing/2014/main" id="{C5373426-E26E-431D-959C-5DB96C0B6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1238442"/>
            <a:ext cx="3635926" cy="4355751"/>
          </a:xfrm>
          <a:prstGeom prst="rect">
            <a:avLst/>
          </a:pr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E3D377BF-0935-49FF-BAD1-AF000DEAD59B}"/>
              </a:ext>
            </a:extLst>
          </p:cNvPr>
          <p:cNvSpPr>
            <a:spLocks noGrp="1"/>
          </p:cNvSpPr>
          <p:nvPr>
            <p:ph type="ctrTitle"/>
          </p:nvPr>
        </p:nvSpPr>
        <p:spPr>
          <a:xfrm>
            <a:off x="854277" y="1475234"/>
            <a:ext cx="3214307" cy="2901694"/>
          </a:xfrm>
        </p:spPr>
        <p:txBody>
          <a:bodyPr anchor="b">
            <a:normAutofit/>
          </a:bodyPr>
          <a:lstStyle/>
          <a:p>
            <a:r>
              <a:rPr lang="zh-CN" altLang="en-US" sz="4400" dirty="0">
                <a:solidFill>
                  <a:schemeClr val="tx1"/>
                </a:solidFill>
              </a:rPr>
              <a:t>疑问解答</a:t>
            </a:r>
          </a:p>
        </p:txBody>
      </p:sp>
      <p:sp>
        <p:nvSpPr>
          <p:cNvPr id="3" name="副标题 2">
            <a:extLst>
              <a:ext uri="{FF2B5EF4-FFF2-40B4-BE49-F238E27FC236}">
                <a16:creationId xmlns:a16="http://schemas.microsoft.com/office/drawing/2014/main" id="{F060C82E-7862-4716-8828-E035473F3A55}"/>
              </a:ext>
            </a:extLst>
          </p:cNvPr>
          <p:cNvSpPr>
            <a:spLocks noGrp="1"/>
          </p:cNvSpPr>
          <p:nvPr>
            <p:ph type="subTitle" idx="1"/>
          </p:nvPr>
        </p:nvSpPr>
        <p:spPr>
          <a:xfrm>
            <a:off x="858610" y="4608576"/>
            <a:ext cx="3205640" cy="774186"/>
          </a:xfrm>
        </p:spPr>
        <p:txBody>
          <a:bodyPr anchor="t">
            <a:normAutofit/>
          </a:bodyPr>
          <a:lstStyle/>
          <a:p>
            <a:endParaRPr lang="zh-CN" altLang="en-US" sz="2000" dirty="0"/>
          </a:p>
        </p:txBody>
      </p:sp>
      <p:cxnSp>
        <p:nvCxnSpPr>
          <p:cNvPr id="13" name="Straight Connector 12">
            <a:extLst>
              <a:ext uri="{FF2B5EF4-FFF2-40B4-BE49-F238E27FC236}">
                <a16:creationId xmlns:a16="http://schemas.microsoft.com/office/drawing/2014/main" id="{96D07482-83A3-4451-943C-B46961082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6950" y="4508519"/>
            <a:ext cx="31089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239D8CC-16F4-4B2B-80F0-203C56D0D2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rgbClr val="262626">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8157544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64E00FE-2A64-4261-A59D-67BD30BDA6EE}"/>
              </a:ext>
            </a:extLst>
          </p:cNvPr>
          <p:cNvSpPr>
            <a:spLocks noGrp="1"/>
          </p:cNvSpPr>
          <p:nvPr>
            <p:ph type="title"/>
          </p:nvPr>
        </p:nvSpPr>
        <p:spPr/>
        <p:txBody>
          <a:bodyPr>
            <a:normAutofit/>
          </a:bodyPr>
          <a:lstStyle/>
          <a:p>
            <a:r>
              <a:rPr lang="zh-CN" altLang="en-US" dirty="0"/>
              <a:t>疑问</a:t>
            </a:r>
            <a:r>
              <a:rPr lang="en-US" altLang="zh-CN" dirty="0"/>
              <a:t>3</a:t>
            </a:r>
            <a:r>
              <a:rPr lang="zh-CN" altLang="en-US" dirty="0"/>
              <a:t>：</a:t>
            </a:r>
            <a:r>
              <a:rPr lang="en-US" altLang="zh-CN" b="1" dirty="0"/>
              <a:t>The Roles of Technology and Media in Learning</a:t>
            </a:r>
            <a:endParaRPr lang="zh-CN" altLang="en-US" dirty="0"/>
          </a:p>
        </p:txBody>
      </p:sp>
      <p:sp>
        <p:nvSpPr>
          <p:cNvPr id="3" name="内容占位符 2">
            <a:extLst>
              <a:ext uri="{FF2B5EF4-FFF2-40B4-BE49-F238E27FC236}">
                <a16:creationId xmlns:a16="http://schemas.microsoft.com/office/drawing/2014/main" id="{D8BD7BD7-2776-4998-99E8-AA5BCEF4D6D5}"/>
              </a:ext>
            </a:extLst>
          </p:cNvPr>
          <p:cNvSpPr>
            <a:spLocks noGrp="1"/>
          </p:cNvSpPr>
          <p:nvPr>
            <p:ph idx="1"/>
          </p:nvPr>
        </p:nvSpPr>
        <p:spPr/>
        <p:txBody>
          <a:bodyPr>
            <a:normAutofit fontScale="85000" lnSpcReduction="10000"/>
          </a:bodyPr>
          <a:lstStyle/>
          <a:p>
            <a:r>
              <a:rPr lang="en-US" altLang="zh-CN" dirty="0"/>
              <a:t>Many teachers are now organizing their instruction according to topics or anchors; this is known as </a:t>
            </a:r>
            <a:r>
              <a:rPr lang="zh-CN" altLang="zh-CN" u="sng" dirty="0"/>
              <a:t> </a:t>
            </a:r>
            <a:r>
              <a:rPr lang="en-US" altLang="zh-CN" u="sng" dirty="0"/>
              <a:t> </a:t>
            </a:r>
            <a:r>
              <a:rPr lang="en-US" altLang="zh-CN" u="sng" dirty="0">
                <a:hlinkClick r:id="rId2" tooltip="检查答案"/>
              </a:rPr>
              <a:t>thematic instruction</a:t>
            </a:r>
            <a:r>
              <a:rPr lang="zh-CN" altLang="en-US" u="sng" dirty="0"/>
              <a:t>。</a:t>
            </a:r>
            <a:endParaRPr lang="en-US" altLang="zh-CN" u="sng" dirty="0"/>
          </a:p>
          <a:p>
            <a:r>
              <a:rPr lang="zh-CN" altLang="en-US" dirty="0"/>
              <a:t>许多教师现在根据主题或锚来组织教学，这就是主题教学。</a:t>
            </a:r>
            <a:endParaRPr lang="en-US" altLang="zh-CN" dirty="0"/>
          </a:p>
          <a:p>
            <a:r>
              <a:rPr lang="en-US" altLang="zh-CN" b="1" dirty="0"/>
              <a:t>The roles of technology and media in instructor-directed learning</a:t>
            </a:r>
            <a:r>
              <a:rPr lang="en-US" altLang="zh-CN" dirty="0"/>
              <a:t> </a:t>
            </a:r>
            <a:r>
              <a:rPr lang="zh-CN" altLang="en-US" dirty="0"/>
              <a:t>课堂教学中，技术和媒体常见的作用是辅助教师教学。设计适当的教学媒体可以提高和促进学习，支持教师的教学。但是使用的结果主要取决于教师。</a:t>
            </a:r>
          </a:p>
          <a:p>
            <a:r>
              <a:rPr lang="en-US" altLang="zh-CN" b="1" dirty="0"/>
              <a:t>The roles of technology and media in learner-directed learning,</a:t>
            </a:r>
            <a:r>
              <a:rPr lang="zh-CN" altLang="en-US" b="1" dirty="0"/>
              <a:t>技术和媒体也可以有效地用于教师不在或与其他学生一起工作的正规教育情况。例如，合作学习。但请注意，这并不是说教学技术可以或应该取代教师，而是说媒体可以帮助教师成为学习经验的创造性管理者，而不仅仅是信息的分发者。</a:t>
            </a:r>
            <a:endParaRPr lang="en-US" altLang="zh-CN" b="1" dirty="0"/>
          </a:p>
          <a:p>
            <a:r>
              <a:rPr lang="en-US" altLang="zh-CN" b="1" dirty="0"/>
              <a:t>(1) Portfolio</a:t>
            </a:r>
          </a:p>
          <a:p>
            <a:r>
              <a:rPr lang="en-US" altLang="zh-CN" b="1" dirty="0"/>
              <a:t>(2) Thematic Instruction</a:t>
            </a:r>
          </a:p>
          <a:p>
            <a:r>
              <a:rPr lang="en-US" altLang="zh-CN" b="1" dirty="0"/>
              <a:t>(3) Distance education</a:t>
            </a:r>
            <a:endParaRPr lang="zh-CN" altLang="en-US" dirty="0"/>
          </a:p>
        </p:txBody>
      </p:sp>
    </p:spTree>
    <p:extLst>
      <p:ext uri="{BB962C8B-B14F-4D97-AF65-F5344CB8AC3E}">
        <p14:creationId xmlns:p14="http://schemas.microsoft.com/office/powerpoint/2010/main" val="1282251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B5F93A-394D-4826-8938-831A22D56EB6}"/>
              </a:ext>
            </a:extLst>
          </p:cNvPr>
          <p:cNvSpPr>
            <a:spLocks noGrp="1"/>
          </p:cNvSpPr>
          <p:nvPr>
            <p:ph type="title"/>
          </p:nvPr>
        </p:nvSpPr>
        <p:spPr/>
        <p:txBody>
          <a:bodyPr/>
          <a:lstStyle/>
          <a:p>
            <a:r>
              <a:rPr lang="zh-CN" altLang="en-US" dirty="0"/>
              <a:t>疑问</a:t>
            </a:r>
            <a:r>
              <a:rPr lang="en-US" altLang="zh-CN" dirty="0"/>
              <a:t>4</a:t>
            </a:r>
            <a:r>
              <a:rPr lang="zh-CN" altLang="en-US" dirty="0"/>
              <a:t>：方法</a:t>
            </a:r>
          </a:p>
        </p:txBody>
      </p:sp>
      <p:sp>
        <p:nvSpPr>
          <p:cNvPr id="3" name="内容占位符 2">
            <a:extLst>
              <a:ext uri="{FF2B5EF4-FFF2-40B4-BE49-F238E27FC236}">
                <a16:creationId xmlns:a16="http://schemas.microsoft.com/office/drawing/2014/main" id="{C8D7DD52-A9D0-4328-A0F7-45A631C88EBA}"/>
              </a:ext>
            </a:extLst>
          </p:cNvPr>
          <p:cNvSpPr>
            <a:spLocks noGrp="1"/>
          </p:cNvSpPr>
          <p:nvPr>
            <p:ph idx="1"/>
          </p:nvPr>
        </p:nvSpPr>
        <p:spPr/>
        <p:txBody>
          <a:bodyPr>
            <a:normAutofit fontScale="92500" lnSpcReduction="20000"/>
          </a:bodyPr>
          <a:lstStyle/>
          <a:p>
            <a:r>
              <a:rPr lang="en-US" altLang="zh-CN" dirty="0"/>
              <a:t>7. </a:t>
            </a:r>
            <a:r>
              <a:rPr lang="zh-CN" altLang="zh-CN" dirty="0"/>
              <a:t>列不属于</a:t>
            </a:r>
            <a:r>
              <a:rPr lang="en-US" altLang="zh-CN" dirty="0"/>
              <a:t>Student-Directed Methods</a:t>
            </a:r>
            <a:r>
              <a:rPr lang="zh-CN" altLang="zh-CN" dirty="0"/>
              <a:t>的是（</a:t>
            </a:r>
            <a:r>
              <a:rPr lang="en-US" altLang="zh-CN" dirty="0"/>
              <a:t>    </a:t>
            </a:r>
            <a:r>
              <a:rPr lang="zh-CN" altLang="zh-CN" dirty="0"/>
              <a:t>）</a:t>
            </a:r>
          </a:p>
          <a:p>
            <a:r>
              <a:rPr lang="en-US" altLang="zh-CN" dirty="0"/>
              <a:t>A. Drill-and-practice</a:t>
            </a:r>
            <a:endParaRPr lang="zh-CN" altLang="zh-CN" dirty="0"/>
          </a:p>
          <a:p>
            <a:r>
              <a:rPr lang="en-US" altLang="zh-CN" dirty="0"/>
              <a:t>B. Cooperative Learning</a:t>
            </a:r>
            <a:endParaRPr lang="zh-CN" altLang="zh-CN" dirty="0"/>
          </a:p>
          <a:p>
            <a:r>
              <a:rPr lang="en-US" altLang="zh-CN" dirty="0"/>
              <a:t>C. Discovery</a:t>
            </a:r>
            <a:endParaRPr lang="zh-CN" altLang="zh-CN" dirty="0"/>
          </a:p>
          <a:p>
            <a:r>
              <a:rPr lang="en-US" altLang="zh-CN" dirty="0"/>
              <a:t>D. Simulation</a:t>
            </a:r>
          </a:p>
          <a:p>
            <a:r>
              <a:rPr lang="en-US" altLang="zh-CN" dirty="0"/>
              <a:t>A.</a:t>
            </a:r>
            <a:r>
              <a:rPr lang="zh-CN" altLang="en-US" dirty="0"/>
              <a:t>训练和实践</a:t>
            </a:r>
            <a:endParaRPr lang="en-US" altLang="zh-CN" dirty="0"/>
          </a:p>
          <a:p>
            <a:r>
              <a:rPr lang="en-US" altLang="zh-CN" dirty="0"/>
              <a:t>B.</a:t>
            </a:r>
            <a:r>
              <a:rPr lang="zh-CN" altLang="en-US" dirty="0"/>
              <a:t>合作学习</a:t>
            </a:r>
            <a:endParaRPr lang="en-US" altLang="zh-CN" dirty="0"/>
          </a:p>
          <a:p>
            <a:r>
              <a:rPr lang="en-US" altLang="zh-CN" dirty="0"/>
              <a:t>C.</a:t>
            </a:r>
            <a:r>
              <a:rPr lang="zh-CN" altLang="en-US" dirty="0"/>
              <a:t>发现</a:t>
            </a:r>
            <a:endParaRPr lang="en-US" altLang="zh-CN" dirty="0"/>
          </a:p>
          <a:p>
            <a:r>
              <a:rPr lang="en-US" altLang="zh-CN" dirty="0"/>
              <a:t>D.</a:t>
            </a:r>
            <a:r>
              <a:rPr lang="zh-CN" altLang="en-US" dirty="0"/>
              <a:t>模拟</a:t>
            </a:r>
            <a:endParaRPr lang="zh-CN" altLang="zh-CN" dirty="0"/>
          </a:p>
        </p:txBody>
      </p:sp>
    </p:spTree>
    <p:extLst>
      <p:ext uri="{BB962C8B-B14F-4D97-AF65-F5344CB8AC3E}">
        <p14:creationId xmlns:p14="http://schemas.microsoft.com/office/powerpoint/2010/main" val="56842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A50EED-A826-4EA1-BD2F-80E79CC3ACD0}"/>
              </a:ext>
            </a:extLst>
          </p:cNvPr>
          <p:cNvSpPr>
            <a:spLocks noGrp="1"/>
          </p:cNvSpPr>
          <p:nvPr>
            <p:ph type="title"/>
          </p:nvPr>
        </p:nvSpPr>
        <p:spPr/>
        <p:txBody>
          <a:bodyPr/>
          <a:lstStyle/>
          <a:p>
            <a:r>
              <a:rPr lang="zh-CN" altLang="en-US" dirty="0"/>
              <a:t>以学习者为导向</a:t>
            </a:r>
          </a:p>
        </p:txBody>
      </p:sp>
      <p:sp>
        <p:nvSpPr>
          <p:cNvPr id="3" name="内容占位符 2">
            <a:extLst>
              <a:ext uri="{FF2B5EF4-FFF2-40B4-BE49-F238E27FC236}">
                <a16:creationId xmlns:a16="http://schemas.microsoft.com/office/drawing/2014/main" id="{29605D9F-2BF7-4B70-A691-0F2EA84E3A9B}"/>
              </a:ext>
            </a:extLst>
          </p:cNvPr>
          <p:cNvSpPr>
            <a:spLocks noGrp="1"/>
          </p:cNvSpPr>
          <p:nvPr>
            <p:ph idx="1"/>
          </p:nvPr>
        </p:nvSpPr>
        <p:spPr/>
        <p:txBody>
          <a:bodyPr>
            <a:normAutofit fontScale="85000" lnSpcReduction="10000"/>
          </a:bodyPr>
          <a:lstStyle/>
          <a:p>
            <a:pPr>
              <a:lnSpc>
                <a:spcPct val="120000"/>
              </a:lnSpc>
            </a:pPr>
            <a:r>
              <a:rPr lang="zh-CN" altLang="en-US" dirty="0"/>
              <a:t>（</a:t>
            </a:r>
            <a:r>
              <a:rPr lang="en-US" altLang="zh-CN" dirty="0"/>
              <a:t>1</a:t>
            </a:r>
            <a:r>
              <a:rPr lang="zh-CN" altLang="en-US" dirty="0"/>
              <a:t>）讨论：讨论作为一种方法，涉及学生之间或学生与教师之间的思想和意见交流，可用于教学的任何阶段，也可用于小团体或大团体。</a:t>
            </a:r>
            <a:endParaRPr lang="en-US" altLang="zh-CN" dirty="0"/>
          </a:p>
          <a:p>
            <a:pPr>
              <a:lnSpc>
                <a:spcPct val="120000"/>
              </a:lnSpc>
            </a:pPr>
            <a:r>
              <a:rPr lang="zh-CN" altLang="en-US" dirty="0"/>
              <a:t>（</a:t>
            </a:r>
            <a:r>
              <a:rPr lang="en-US" altLang="zh-CN" dirty="0"/>
              <a:t>2</a:t>
            </a:r>
            <a:r>
              <a:rPr lang="zh-CN" altLang="en-US" dirty="0"/>
              <a:t>）合作学习：越来越多的研究支持这样一种说法，即学生在团队合作项目时相互学习（</a:t>
            </a:r>
            <a:r>
              <a:rPr lang="en-US" altLang="zh-CN" dirty="0" err="1"/>
              <a:t>Slavin</a:t>
            </a:r>
            <a:r>
              <a:rPr lang="zh-CN" altLang="en-US" dirty="0"/>
              <a:t>，</a:t>
            </a:r>
            <a:r>
              <a:rPr lang="en-US" altLang="zh-CN" dirty="0"/>
              <a:t>1989-1990</a:t>
            </a:r>
            <a:r>
              <a:rPr lang="zh-CN" altLang="en-US" dirty="0"/>
              <a:t>；</a:t>
            </a:r>
            <a:r>
              <a:rPr lang="en-US" altLang="zh-CN" dirty="0"/>
              <a:t>Harris</a:t>
            </a:r>
            <a:r>
              <a:rPr lang="zh-CN" altLang="en-US" dirty="0"/>
              <a:t>，</a:t>
            </a:r>
            <a:r>
              <a:rPr lang="en-US" altLang="zh-CN" dirty="0"/>
              <a:t>1998</a:t>
            </a:r>
            <a:r>
              <a:rPr lang="zh-CN" altLang="en-US" dirty="0"/>
              <a:t>）。</a:t>
            </a:r>
            <a:endParaRPr lang="en-US" altLang="zh-CN" dirty="0"/>
          </a:p>
          <a:p>
            <a:pPr>
              <a:lnSpc>
                <a:spcPct val="120000"/>
              </a:lnSpc>
            </a:pPr>
            <a:r>
              <a:rPr lang="zh-CN" altLang="en-US" dirty="0"/>
              <a:t>（</a:t>
            </a:r>
            <a:r>
              <a:rPr lang="en-US" altLang="zh-CN" dirty="0"/>
              <a:t>3</a:t>
            </a:r>
            <a:r>
              <a:rPr lang="zh-CN" altLang="en-US" dirty="0"/>
              <a:t>）游戏：游戏提供了一个有趣的环境，在这个环境中，学习者在努力达到一个具有挑战性的目标时遵循规定的规则。它是一种高度激励性的技术，特别是对于枯燥和重复的内容。</a:t>
            </a:r>
            <a:endParaRPr lang="en-US" altLang="zh-CN" dirty="0"/>
          </a:p>
          <a:p>
            <a:pPr>
              <a:lnSpc>
                <a:spcPct val="120000"/>
              </a:lnSpc>
            </a:pPr>
            <a:r>
              <a:rPr lang="zh-CN" altLang="en-US" dirty="0"/>
              <a:t>（</a:t>
            </a:r>
            <a:r>
              <a:rPr lang="en-US" altLang="zh-CN" dirty="0"/>
              <a:t>4</a:t>
            </a:r>
            <a:r>
              <a:rPr lang="zh-CN" altLang="en-US" dirty="0"/>
              <a:t>）模拟：模拟包括学习者面对现实生活情景的缩小版本，它允许现实实践，而不涉及其他费用或风险。</a:t>
            </a:r>
            <a:endParaRPr lang="en-US" altLang="zh-CN" dirty="0"/>
          </a:p>
          <a:p>
            <a:pPr>
              <a:lnSpc>
                <a:spcPct val="120000"/>
              </a:lnSpc>
            </a:pPr>
            <a:r>
              <a:rPr lang="zh-CN" altLang="en-US" dirty="0"/>
              <a:t>（</a:t>
            </a:r>
            <a:r>
              <a:rPr lang="en-US" altLang="zh-CN" dirty="0"/>
              <a:t>5</a:t>
            </a:r>
            <a:r>
              <a:rPr lang="zh-CN" altLang="en-US" dirty="0"/>
              <a:t>）发现：发现方法采用归纳式或探究式的学习方法；它提出了需要通过反复试验来解决的问题。</a:t>
            </a:r>
            <a:endParaRPr lang="en-US" altLang="zh-CN" dirty="0"/>
          </a:p>
          <a:p>
            <a:pPr>
              <a:lnSpc>
                <a:spcPct val="120000"/>
              </a:lnSpc>
            </a:pPr>
            <a:r>
              <a:rPr lang="zh-CN" altLang="en-US" dirty="0"/>
              <a:t>（</a:t>
            </a:r>
            <a:r>
              <a:rPr lang="en-US" altLang="zh-CN" dirty="0"/>
              <a:t>6</a:t>
            </a:r>
            <a:r>
              <a:rPr lang="zh-CN" altLang="en-US" dirty="0"/>
              <a:t>）问题解决：问题解决是指让学生积极参与现实世界中的一个新问题。</a:t>
            </a:r>
          </a:p>
        </p:txBody>
      </p:sp>
    </p:spTree>
    <p:extLst>
      <p:ext uri="{BB962C8B-B14F-4D97-AF65-F5344CB8AC3E}">
        <p14:creationId xmlns:p14="http://schemas.microsoft.com/office/powerpoint/2010/main" val="733932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77297E3C-748A-4AD5-B9B4-4E84EA40125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189132" y="934031"/>
            <a:ext cx="4810125" cy="4410075"/>
          </a:xfrm>
          <a:prstGeom prst="rect">
            <a:avLst/>
          </a:prstGeom>
          <a:noFill/>
          <a:ln>
            <a:noFill/>
          </a:ln>
        </p:spPr>
      </p:pic>
    </p:spTree>
    <p:extLst>
      <p:ext uri="{BB962C8B-B14F-4D97-AF65-F5344CB8AC3E}">
        <p14:creationId xmlns:p14="http://schemas.microsoft.com/office/powerpoint/2010/main" val="1259594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60C8AD7C-9EFE-46AD-BB52-FD14BCA0926D}"/>
              </a:ext>
            </a:extLst>
          </p:cNvPr>
          <p:cNvSpPr>
            <a:spLocks noGrp="1"/>
          </p:cNvSpPr>
          <p:nvPr>
            <p:ph type="title"/>
          </p:nvPr>
        </p:nvSpPr>
        <p:spPr/>
        <p:txBody>
          <a:bodyPr/>
          <a:lstStyle/>
          <a:p>
            <a:r>
              <a:rPr lang="zh-CN" altLang="en-US" dirty="0"/>
              <a:t>疑问</a:t>
            </a:r>
            <a:r>
              <a:rPr lang="en-US" altLang="zh-CN" dirty="0"/>
              <a:t>1</a:t>
            </a:r>
            <a:r>
              <a:rPr lang="zh-CN" altLang="en-US" dirty="0"/>
              <a:t>：学习的概念</a:t>
            </a:r>
          </a:p>
        </p:txBody>
      </p:sp>
      <p:sp>
        <p:nvSpPr>
          <p:cNvPr id="5" name="内容占位符 4">
            <a:extLst>
              <a:ext uri="{FF2B5EF4-FFF2-40B4-BE49-F238E27FC236}">
                <a16:creationId xmlns:a16="http://schemas.microsoft.com/office/drawing/2014/main" id="{616E738F-BE7D-474A-869D-F61DE9475D3E}"/>
              </a:ext>
            </a:extLst>
          </p:cNvPr>
          <p:cNvSpPr>
            <a:spLocks noGrp="1"/>
          </p:cNvSpPr>
          <p:nvPr>
            <p:ph idx="1"/>
          </p:nvPr>
        </p:nvSpPr>
        <p:spPr/>
        <p:txBody>
          <a:bodyPr/>
          <a:lstStyle/>
          <a:p>
            <a:r>
              <a:rPr lang="en-US" altLang="zh-CN" dirty="0"/>
              <a:t>Learning is the development of new knowledge, skills, or attitudes as an individual interacts with </a:t>
            </a:r>
            <a:r>
              <a:rPr lang="en-US" altLang="zh-CN" dirty="0">
                <a:solidFill>
                  <a:srgbClr val="FF0000"/>
                </a:solidFill>
              </a:rPr>
              <a:t>information</a:t>
            </a:r>
            <a:r>
              <a:rPr lang="en-US" altLang="zh-CN" dirty="0"/>
              <a:t> </a:t>
            </a:r>
            <a:r>
              <a:rPr lang="zh-CN" altLang="zh-CN" dirty="0"/>
              <a:t>and the</a:t>
            </a:r>
            <a:r>
              <a:rPr lang="en-US" altLang="zh-CN" dirty="0"/>
              <a:t> </a:t>
            </a:r>
            <a:r>
              <a:rPr lang="en-US" altLang="zh-CN" dirty="0">
                <a:solidFill>
                  <a:srgbClr val="FF0000"/>
                </a:solidFill>
              </a:rPr>
              <a:t>environment</a:t>
            </a:r>
            <a:r>
              <a:rPr lang="zh-CN" altLang="zh-CN" dirty="0"/>
              <a:t>.</a:t>
            </a:r>
            <a:endParaRPr lang="en-US" altLang="zh-CN" dirty="0"/>
          </a:p>
          <a:p>
            <a:pPr>
              <a:lnSpc>
                <a:spcPct val="90000"/>
              </a:lnSpc>
            </a:pPr>
            <a:r>
              <a:rPr lang="zh-CN" altLang="en-US" b="1" dirty="0"/>
              <a:t>学习的定义问题</a:t>
            </a:r>
            <a:endParaRPr lang="zh-CN" altLang="zh-CN" dirty="0"/>
          </a:p>
          <a:p>
            <a:endParaRPr lang="zh-CN" altLang="en-US" dirty="0"/>
          </a:p>
        </p:txBody>
      </p:sp>
    </p:spTree>
    <p:extLst>
      <p:ext uri="{BB962C8B-B14F-4D97-AF65-F5344CB8AC3E}">
        <p14:creationId xmlns:p14="http://schemas.microsoft.com/office/powerpoint/2010/main" val="4169562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F1DD8E-1D12-411B-9DD0-0358DDBCA6A7}"/>
              </a:ext>
            </a:extLst>
          </p:cNvPr>
          <p:cNvSpPr>
            <a:spLocks noGrp="1"/>
          </p:cNvSpPr>
          <p:nvPr>
            <p:ph type="title"/>
          </p:nvPr>
        </p:nvSpPr>
        <p:spPr/>
        <p:txBody>
          <a:bodyPr/>
          <a:lstStyle/>
          <a:p>
            <a:r>
              <a:rPr lang="zh-CN" altLang="en-US" dirty="0"/>
              <a:t>疑问</a:t>
            </a:r>
            <a:r>
              <a:rPr lang="en-US" altLang="zh-CN" dirty="0"/>
              <a:t>2</a:t>
            </a:r>
            <a:r>
              <a:rPr lang="zh-CN" altLang="en-US" dirty="0"/>
              <a:t>：</a:t>
            </a:r>
            <a:r>
              <a:rPr lang="en-US" altLang="zh-CN" dirty="0"/>
              <a:t>4</a:t>
            </a:r>
            <a:r>
              <a:rPr lang="zh-CN" altLang="zh-CN" dirty="0"/>
              <a:t>种学习心理学理论</a:t>
            </a:r>
            <a:endParaRPr lang="zh-CN" altLang="en-US" dirty="0"/>
          </a:p>
        </p:txBody>
      </p:sp>
      <p:sp>
        <p:nvSpPr>
          <p:cNvPr id="3" name="内容占位符 2">
            <a:extLst>
              <a:ext uri="{FF2B5EF4-FFF2-40B4-BE49-F238E27FC236}">
                <a16:creationId xmlns:a16="http://schemas.microsoft.com/office/drawing/2014/main" id="{AFAA8272-71BB-476A-A457-7F58C03ED5B3}"/>
              </a:ext>
            </a:extLst>
          </p:cNvPr>
          <p:cNvSpPr>
            <a:spLocks noGrp="1"/>
          </p:cNvSpPr>
          <p:nvPr>
            <p:ph idx="1"/>
          </p:nvPr>
        </p:nvSpPr>
        <p:spPr/>
        <p:txBody>
          <a:bodyPr>
            <a:normAutofit fontScale="85000" lnSpcReduction="20000"/>
          </a:bodyPr>
          <a:lstStyle/>
          <a:p>
            <a:r>
              <a:rPr lang="en-US" altLang="zh-CN" dirty="0"/>
              <a:t>A. The evaluation from the behaviorist perspective rely solely on observable behavior, and refuse to speculate on what goes on internally when learning takes place.</a:t>
            </a:r>
            <a:endParaRPr lang="zh-CN" altLang="zh-CN" dirty="0"/>
          </a:p>
          <a:p>
            <a:r>
              <a:rPr lang="en-US" altLang="zh-CN" dirty="0"/>
              <a:t>B. Cognitivist suggests that teacher should provide a rich environment and help learners to create their own experience.</a:t>
            </a:r>
            <a:endParaRPr lang="zh-CN" altLang="zh-CN" dirty="0"/>
          </a:p>
          <a:p>
            <a:r>
              <a:rPr lang="en-US" altLang="zh-CN" dirty="0"/>
              <a:t>C. Cognitivism deals with how people think, solve problems, and make decisions.</a:t>
            </a:r>
            <a:endParaRPr lang="zh-CN" altLang="zh-CN" dirty="0"/>
          </a:p>
          <a:p>
            <a:r>
              <a:rPr lang="en-US" altLang="zh-CN" dirty="0"/>
              <a:t>D. Constructivist emphasize that instruction is not to dispense facts but to provide students with ways to assemble knowledge.</a:t>
            </a:r>
          </a:p>
          <a:p>
            <a:r>
              <a:rPr lang="zh-CN" altLang="en-US" dirty="0"/>
              <a:t>从行为主义者的角度来看，评估仅仅依赖于可观察到的行为，而拒绝推测学习发生时内部发生了什么。</a:t>
            </a:r>
            <a:endParaRPr lang="en-US" altLang="zh-CN" dirty="0"/>
          </a:p>
          <a:p>
            <a:r>
              <a:rPr lang="zh-CN" altLang="en-US" dirty="0"/>
              <a:t>认知主义者认为教师应该提供一个丰富的环境，帮助学习者创造自己的经验。</a:t>
            </a:r>
            <a:endParaRPr lang="en-US" altLang="zh-CN" dirty="0"/>
          </a:p>
          <a:p>
            <a:r>
              <a:rPr lang="zh-CN" altLang="en-US" dirty="0"/>
              <a:t>认知主义研究人们如何思考、解决问题和作出决定。</a:t>
            </a:r>
            <a:endParaRPr lang="en-US" altLang="zh-CN" dirty="0"/>
          </a:p>
          <a:p>
            <a:r>
              <a:rPr lang="zh-CN" altLang="en-US" dirty="0"/>
              <a:t>建构主义者强调，教学不是传授事实，而是为学生提供收集知识的方法。</a:t>
            </a:r>
            <a:endParaRPr lang="zh-CN" altLang="zh-CN" dirty="0"/>
          </a:p>
          <a:p>
            <a:endParaRPr lang="zh-CN" altLang="en-US" dirty="0"/>
          </a:p>
        </p:txBody>
      </p:sp>
    </p:spTree>
    <p:extLst>
      <p:ext uri="{BB962C8B-B14F-4D97-AF65-F5344CB8AC3E}">
        <p14:creationId xmlns:p14="http://schemas.microsoft.com/office/powerpoint/2010/main" val="1006443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1000"/>
                                        <p:tgtEl>
                                          <p:spTgt spid="3">
                                            <p:txEl>
                                              <p:pRg st="5" end="5"/>
                                            </p:txEl>
                                          </p:spTgt>
                                        </p:tgtEl>
                                      </p:cBhvr>
                                    </p:animEffect>
                                    <p:anim calcmode="lin" valueType="num">
                                      <p:cBhvr>
                                        <p:cTn id="1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1000"/>
                                        <p:tgtEl>
                                          <p:spTgt spid="3">
                                            <p:txEl>
                                              <p:pRg st="6" end="6"/>
                                            </p:txEl>
                                          </p:spTgt>
                                        </p:tgtEl>
                                      </p:cBhvr>
                                    </p:animEffect>
                                    <p:anim calcmode="lin" valueType="num">
                                      <p:cBhvr>
                                        <p:cTn id="1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1000"/>
                                        <p:tgtEl>
                                          <p:spTgt spid="3">
                                            <p:txEl>
                                              <p:pRg st="7" end="7"/>
                                            </p:txEl>
                                          </p:spTgt>
                                        </p:tgtEl>
                                      </p:cBhvr>
                                    </p:animEffect>
                                    <p:anim calcmode="lin" valueType="num">
                                      <p:cBhvr>
                                        <p:cTn id="2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4CD612-DC2F-4A46-BBEF-C80B1BA51F64}"/>
              </a:ext>
            </a:extLst>
          </p:cNvPr>
          <p:cNvSpPr>
            <a:spLocks noGrp="1"/>
          </p:cNvSpPr>
          <p:nvPr>
            <p:ph type="title"/>
          </p:nvPr>
        </p:nvSpPr>
        <p:spPr/>
        <p:txBody>
          <a:bodyPr/>
          <a:lstStyle/>
          <a:p>
            <a:r>
              <a:rPr lang="en-US" altLang="zh-CN" dirty="0"/>
              <a:t>4</a:t>
            </a:r>
            <a:r>
              <a:rPr lang="zh-CN" altLang="zh-CN" dirty="0"/>
              <a:t>种学习心理学理论</a:t>
            </a:r>
            <a:endParaRPr lang="zh-CN" altLang="en-US" dirty="0"/>
          </a:p>
        </p:txBody>
      </p:sp>
      <p:sp>
        <p:nvSpPr>
          <p:cNvPr id="3" name="内容占位符 2">
            <a:extLst>
              <a:ext uri="{FF2B5EF4-FFF2-40B4-BE49-F238E27FC236}">
                <a16:creationId xmlns:a16="http://schemas.microsoft.com/office/drawing/2014/main" id="{948D3E75-87E8-46E0-9FFB-15A364DA035D}"/>
              </a:ext>
            </a:extLst>
          </p:cNvPr>
          <p:cNvSpPr>
            <a:spLocks noGrp="1"/>
          </p:cNvSpPr>
          <p:nvPr>
            <p:ph idx="1"/>
          </p:nvPr>
        </p:nvSpPr>
        <p:spPr/>
        <p:txBody>
          <a:bodyPr>
            <a:normAutofit/>
          </a:bodyPr>
          <a:lstStyle/>
          <a:p>
            <a:pPr marL="457200" indent="-457200">
              <a:buFont typeface="+mj-lt"/>
              <a:buAutoNum type="arabicPeriod"/>
            </a:pPr>
            <a:r>
              <a:rPr lang="zh-CN" altLang="en-US" dirty="0"/>
              <a:t>行为主义理论</a:t>
            </a:r>
            <a:endParaRPr lang="en-US" altLang="zh-CN" dirty="0"/>
          </a:p>
          <a:p>
            <a:pPr marL="457200" indent="-457200">
              <a:buFont typeface="+mj-lt"/>
              <a:buAutoNum type="arabicPeriod"/>
            </a:pPr>
            <a:r>
              <a:rPr lang="zh-CN" altLang="en-US" dirty="0"/>
              <a:t>认知主义学习理论</a:t>
            </a:r>
            <a:endParaRPr lang="en-US" altLang="zh-CN" dirty="0"/>
          </a:p>
          <a:p>
            <a:pPr marL="457200" indent="-457200">
              <a:buFont typeface="+mj-lt"/>
              <a:buAutoNum type="arabicPeriod"/>
            </a:pPr>
            <a:r>
              <a:rPr lang="zh-CN" altLang="en-US" dirty="0"/>
              <a:t>建构主义学习理论</a:t>
            </a:r>
            <a:endParaRPr lang="en-US" altLang="zh-CN" dirty="0"/>
          </a:p>
          <a:p>
            <a:pPr marL="457200" indent="-457200">
              <a:buFont typeface="+mj-lt"/>
              <a:buAutoNum type="arabicPeriod"/>
            </a:pPr>
            <a:r>
              <a:rPr lang="zh-CN" altLang="en-US" dirty="0"/>
              <a:t>学习的社会心理理论</a:t>
            </a:r>
            <a:endParaRPr lang="en-US" altLang="zh-CN" dirty="0"/>
          </a:p>
          <a:p>
            <a:pPr marL="457200" indent="-457200">
              <a:buFont typeface="+mj-lt"/>
              <a:buAutoNum type="arabicPeriod"/>
            </a:pPr>
            <a:endParaRPr lang="en-US" altLang="zh-CN" dirty="0"/>
          </a:p>
        </p:txBody>
      </p:sp>
    </p:spTree>
    <p:extLst>
      <p:ext uri="{BB962C8B-B14F-4D97-AF65-F5344CB8AC3E}">
        <p14:creationId xmlns:p14="http://schemas.microsoft.com/office/powerpoint/2010/main" val="608467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BEA0EF-6C2C-4867-B6EE-796BFEEBAC00}"/>
              </a:ext>
            </a:extLst>
          </p:cNvPr>
          <p:cNvSpPr>
            <a:spLocks noGrp="1"/>
          </p:cNvSpPr>
          <p:nvPr>
            <p:ph type="title"/>
          </p:nvPr>
        </p:nvSpPr>
        <p:spPr/>
        <p:txBody>
          <a:bodyPr/>
          <a:lstStyle/>
          <a:p>
            <a:r>
              <a:rPr lang="zh-CN" altLang="en-US" dirty="0"/>
              <a:t>行为主义理论</a:t>
            </a:r>
          </a:p>
        </p:txBody>
      </p:sp>
      <p:sp>
        <p:nvSpPr>
          <p:cNvPr id="3" name="内容占位符 2">
            <a:extLst>
              <a:ext uri="{FF2B5EF4-FFF2-40B4-BE49-F238E27FC236}">
                <a16:creationId xmlns:a16="http://schemas.microsoft.com/office/drawing/2014/main" id="{95CCBEFF-8AA9-4F55-8640-FF4CB39EE7E2}"/>
              </a:ext>
            </a:extLst>
          </p:cNvPr>
          <p:cNvSpPr>
            <a:spLocks noGrp="1"/>
          </p:cNvSpPr>
          <p:nvPr>
            <p:ph idx="1"/>
          </p:nvPr>
        </p:nvSpPr>
        <p:spPr/>
        <p:txBody>
          <a:bodyPr>
            <a:normAutofit lnSpcReduction="10000"/>
          </a:bodyPr>
          <a:lstStyle/>
          <a:p>
            <a:r>
              <a:rPr lang="zh-CN" altLang="en-US" dirty="0"/>
              <a:t>（</a:t>
            </a:r>
            <a:r>
              <a:rPr lang="en-US" altLang="zh-CN" dirty="0"/>
              <a:t>1</a:t>
            </a:r>
            <a:r>
              <a:rPr lang="zh-CN" altLang="en-US" dirty="0"/>
              <a:t>）行为主义学习观最著名的行为学家是</a:t>
            </a:r>
            <a:r>
              <a:rPr lang="en-US" altLang="zh-CN" dirty="0"/>
              <a:t>b.f.</a:t>
            </a:r>
            <a:r>
              <a:rPr lang="zh-CN" altLang="en-US" dirty="0"/>
              <a:t>斯金纳，他对可观察的行为进行了科学研究。一个有机体的行为模式可以通过</a:t>
            </a:r>
            <a:r>
              <a:rPr lang="zh-CN" altLang="en-US" dirty="0">
                <a:solidFill>
                  <a:srgbClr val="FF0000"/>
                </a:solidFill>
              </a:rPr>
              <a:t>加强或奖励</a:t>
            </a:r>
            <a:r>
              <a:rPr lang="zh-CN" altLang="en-US" dirty="0"/>
              <a:t>对环境的期望反应来形成。行为主义视角的结果是程序化教学的出现，这是一种引导学习者通过一系列的教学步骤达到预期水平的技术。如何评价行为主义视角？他们</a:t>
            </a:r>
            <a:r>
              <a:rPr lang="zh-CN" altLang="en-US" dirty="0">
                <a:solidFill>
                  <a:srgbClr val="FF0000"/>
                </a:solidFill>
              </a:rPr>
              <a:t>只依赖于可观察到的行为</a:t>
            </a:r>
            <a:r>
              <a:rPr lang="zh-CN" altLang="en-US" dirty="0"/>
              <a:t>，拒绝在学习发生时对内部发生的事情进行推测。因此，行为主义在高级技能教学设计中的应用有限。</a:t>
            </a:r>
            <a:endParaRPr lang="en-US" altLang="zh-CN" dirty="0"/>
          </a:p>
          <a:p>
            <a:r>
              <a:rPr lang="zh-CN" altLang="en-US" b="1" dirty="0">
                <a:solidFill>
                  <a:srgbClr val="FF5050"/>
                </a:solidFill>
              </a:rPr>
              <a:t>主要</a:t>
            </a:r>
            <a:r>
              <a:rPr lang="zh-CN" altLang="en-US" b="1" dirty="0"/>
              <a:t>代表学说：</a:t>
            </a:r>
          </a:p>
          <a:p>
            <a:r>
              <a:rPr lang="en-US" altLang="zh-CN" b="1" dirty="0"/>
              <a:t>1</a:t>
            </a:r>
            <a:r>
              <a:rPr lang="zh-CN" altLang="en-US" b="1" dirty="0"/>
              <a:t>、桑代克的尝试－错误说；</a:t>
            </a:r>
          </a:p>
          <a:p>
            <a:r>
              <a:rPr lang="en-US" altLang="zh-CN" b="1" dirty="0"/>
              <a:t>2</a:t>
            </a:r>
            <a:r>
              <a:rPr lang="zh-CN" altLang="en-US" b="1" dirty="0"/>
              <a:t>、巴甫洛夫的经典性条件作用论； </a:t>
            </a:r>
          </a:p>
          <a:p>
            <a:r>
              <a:rPr lang="en-US" altLang="zh-CN" b="1" dirty="0"/>
              <a:t>3</a:t>
            </a:r>
            <a:r>
              <a:rPr lang="zh-CN" altLang="en-US" b="1" dirty="0"/>
              <a:t>、斯金纳的操作性条件作用论；</a:t>
            </a:r>
          </a:p>
          <a:p>
            <a:r>
              <a:rPr lang="en-US" altLang="zh-CN" b="1" dirty="0"/>
              <a:t>4</a:t>
            </a:r>
            <a:r>
              <a:rPr lang="zh-CN" altLang="en-US" b="1" dirty="0"/>
              <a:t>、加涅的信息加工学习理论。 </a:t>
            </a:r>
          </a:p>
          <a:p>
            <a:endParaRPr lang="en-US" altLang="zh-CN" dirty="0"/>
          </a:p>
          <a:p>
            <a:endParaRPr lang="zh-CN" altLang="en-US" dirty="0"/>
          </a:p>
        </p:txBody>
      </p:sp>
    </p:spTree>
    <p:extLst>
      <p:ext uri="{BB962C8B-B14F-4D97-AF65-F5344CB8AC3E}">
        <p14:creationId xmlns:p14="http://schemas.microsoft.com/office/powerpoint/2010/main" val="1430815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DB9FC95-CB81-4C62-B5F1-FF87277E42B9}"/>
              </a:ext>
            </a:extLst>
          </p:cNvPr>
          <p:cNvSpPr>
            <a:spLocks noGrp="1"/>
          </p:cNvSpPr>
          <p:nvPr>
            <p:ph type="title"/>
          </p:nvPr>
        </p:nvSpPr>
        <p:spPr/>
        <p:txBody>
          <a:bodyPr/>
          <a:lstStyle/>
          <a:p>
            <a:r>
              <a:rPr lang="zh-CN" altLang="en-US" dirty="0"/>
              <a:t>认知主义学习理论</a:t>
            </a:r>
          </a:p>
        </p:txBody>
      </p:sp>
      <p:sp>
        <p:nvSpPr>
          <p:cNvPr id="3" name="内容占位符 2">
            <a:extLst>
              <a:ext uri="{FF2B5EF4-FFF2-40B4-BE49-F238E27FC236}">
                <a16:creationId xmlns:a16="http://schemas.microsoft.com/office/drawing/2014/main" id="{F4E42129-6B1C-4679-813B-DDC4BCE57752}"/>
              </a:ext>
            </a:extLst>
          </p:cNvPr>
          <p:cNvSpPr>
            <a:spLocks noGrp="1"/>
          </p:cNvSpPr>
          <p:nvPr>
            <p:ph idx="1"/>
          </p:nvPr>
        </p:nvSpPr>
        <p:spPr>
          <a:xfrm>
            <a:off x="1097280" y="2018371"/>
            <a:ext cx="10058400" cy="4415883"/>
          </a:xfrm>
        </p:spPr>
        <p:txBody>
          <a:bodyPr>
            <a:normAutofit fontScale="85000" lnSpcReduction="10000"/>
          </a:bodyPr>
          <a:lstStyle/>
          <a:p>
            <a:pPr>
              <a:lnSpc>
                <a:spcPct val="120000"/>
              </a:lnSpc>
            </a:pPr>
            <a:r>
              <a:rPr lang="zh-CN" altLang="en-US" dirty="0"/>
              <a:t>（</a:t>
            </a:r>
            <a:r>
              <a:rPr lang="en-US" altLang="zh-CN" dirty="0"/>
              <a:t>2</a:t>
            </a:r>
            <a:r>
              <a:rPr lang="zh-CN" altLang="en-US" dirty="0"/>
              <a:t>）认知主义学习观认知心理学家研究</a:t>
            </a:r>
            <a:r>
              <a:rPr lang="zh-CN" altLang="en-US" dirty="0">
                <a:solidFill>
                  <a:srgbClr val="FF0000"/>
                </a:solidFill>
              </a:rPr>
              <a:t>个体在对环境做出反应时使用的心理过程</a:t>
            </a:r>
            <a:r>
              <a:rPr lang="zh-CN" altLang="en-US" dirty="0"/>
              <a:t>，包括人们如何接收、处理和操纵信息。认知主义研究人们如何思考、解决问题和作出决定。如何评价认知视角？认知主义者比行为主义者对学习有更广泛的认知：</a:t>
            </a:r>
            <a:r>
              <a:rPr lang="zh-CN" altLang="en-US" dirty="0">
                <a:solidFill>
                  <a:srgbClr val="FF0000"/>
                </a:solidFill>
              </a:rPr>
              <a:t>学生在使用现有学习资源时，较少依赖于教师的指导手，更多地依赖于自己的认知策略。</a:t>
            </a:r>
            <a:endParaRPr lang="en-US" altLang="zh-CN" dirty="0">
              <a:solidFill>
                <a:srgbClr val="FF0000"/>
              </a:solidFill>
            </a:endParaRPr>
          </a:p>
          <a:p>
            <a:pPr>
              <a:lnSpc>
                <a:spcPct val="120000"/>
              </a:lnSpc>
            </a:pPr>
            <a:r>
              <a:rPr lang="zh-CN" altLang="en-US" dirty="0"/>
              <a:t>认知学习理论认为，学习不是在外部环境的支配下被动地形成刺激</a:t>
            </a:r>
            <a:r>
              <a:rPr lang="en-US" altLang="zh-CN" dirty="0"/>
              <a:t>—</a:t>
            </a:r>
            <a:r>
              <a:rPr lang="zh-CN" altLang="en-US" dirty="0"/>
              <a:t>反应（</a:t>
            </a:r>
            <a:r>
              <a:rPr lang="en-US" altLang="zh-CN" dirty="0"/>
              <a:t>S—R</a:t>
            </a:r>
            <a:r>
              <a:rPr lang="zh-CN" altLang="en-US" dirty="0"/>
              <a:t>）联结，而是主动地在头脑内部构造认知结构；学习不是通过练习与强化形成反应习惯，而是通过顿悟与理解获得期待；有机体当前的学习依赖于他原有的认知结构和当前的刺激情境，学习受主体的预期所引导，而不受习惯所支配。</a:t>
            </a:r>
            <a:endParaRPr lang="en-US" altLang="zh-CN" dirty="0"/>
          </a:p>
          <a:p>
            <a:r>
              <a:rPr lang="zh-CN" altLang="en-US" dirty="0">
                <a:solidFill>
                  <a:srgbClr val="FF0000"/>
                </a:solidFill>
              </a:rPr>
              <a:t>代表：</a:t>
            </a:r>
            <a:endParaRPr lang="en-US" altLang="zh-CN" dirty="0">
              <a:solidFill>
                <a:srgbClr val="FF0000"/>
              </a:solidFill>
            </a:endParaRPr>
          </a:p>
          <a:p>
            <a:r>
              <a:rPr lang="zh-CN" altLang="en-US" sz="1900" dirty="0"/>
              <a:t>加涅的信息加工理论</a:t>
            </a:r>
            <a:endParaRPr lang="en-US" altLang="zh-CN" sz="1900" dirty="0"/>
          </a:p>
          <a:p>
            <a:r>
              <a:rPr lang="zh-CN" altLang="en-US" sz="1900" dirty="0"/>
              <a:t>苛勒的完形</a:t>
            </a:r>
            <a:r>
              <a:rPr lang="en-US" altLang="zh-CN" sz="1900" dirty="0"/>
              <a:t>—</a:t>
            </a:r>
            <a:r>
              <a:rPr lang="zh-CN" altLang="en-US" sz="1900" dirty="0"/>
              <a:t>顿悟说</a:t>
            </a:r>
            <a:endParaRPr lang="en-US" altLang="zh-CN" sz="1900" dirty="0"/>
          </a:p>
          <a:p>
            <a:r>
              <a:rPr lang="zh-CN" altLang="en-US" sz="1900" dirty="0"/>
              <a:t>布鲁纳的认知结构学习理论</a:t>
            </a:r>
            <a:endParaRPr lang="en-US" altLang="zh-CN" sz="1900" dirty="0"/>
          </a:p>
          <a:p>
            <a:r>
              <a:rPr lang="zh-CN" altLang="en-US" sz="1900" dirty="0"/>
              <a:t>奥苏伯尔的认知同化理论</a:t>
            </a:r>
            <a:endParaRPr lang="zh-CN" altLang="en-US" sz="1900" dirty="0">
              <a:solidFill>
                <a:srgbClr val="FF0000"/>
              </a:solidFill>
            </a:endParaRPr>
          </a:p>
        </p:txBody>
      </p:sp>
    </p:spTree>
    <p:extLst>
      <p:ext uri="{BB962C8B-B14F-4D97-AF65-F5344CB8AC3E}">
        <p14:creationId xmlns:p14="http://schemas.microsoft.com/office/powerpoint/2010/main" val="2315037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16523A-D728-4FA8-8562-FA157616036B}"/>
              </a:ext>
            </a:extLst>
          </p:cNvPr>
          <p:cNvSpPr>
            <a:spLocks noGrp="1"/>
          </p:cNvSpPr>
          <p:nvPr>
            <p:ph type="title"/>
          </p:nvPr>
        </p:nvSpPr>
        <p:spPr/>
        <p:txBody>
          <a:bodyPr/>
          <a:lstStyle/>
          <a:p>
            <a:r>
              <a:rPr lang="zh-CN" altLang="en-US" dirty="0"/>
              <a:t>建构主义学习理论</a:t>
            </a:r>
          </a:p>
        </p:txBody>
      </p:sp>
      <p:sp>
        <p:nvSpPr>
          <p:cNvPr id="3" name="内容占位符 2">
            <a:extLst>
              <a:ext uri="{FF2B5EF4-FFF2-40B4-BE49-F238E27FC236}">
                <a16:creationId xmlns:a16="http://schemas.microsoft.com/office/drawing/2014/main" id="{D662F584-8209-4FF5-A8ED-E51D153CD4FC}"/>
              </a:ext>
            </a:extLst>
          </p:cNvPr>
          <p:cNvSpPr>
            <a:spLocks noGrp="1"/>
          </p:cNvSpPr>
          <p:nvPr>
            <p:ph idx="1"/>
          </p:nvPr>
        </p:nvSpPr>
        <p:spPr/>
        <p:txBody>
          <a:bodyPr>
            <a:normAutofit fontScale="92500" lnSpcReduction="20000"/>
          </a:bodyPr>
          <a:lstStyle/>
          <a:p>
            <a:r>
              <a:rPr lang="zh-CN" altLang="en-US" dirty="0"/>
              <a:t>（</a:t>
            </a:r>
            <a:r>
              <a:rPr lang="en-US" altLang="zh-CN" dirty="0"/>
              <a:t>3</a:t>
            </a:r>
            <a:r>
              <a:rPr lang="zh-CN" altLang="en-US" dirty="0"/>
              <a:t>）建构主义学习观建构主义强调学习者对信息世界有自己的解释。教学的作用不是分发事实，而是</a:t>
            </a:r>
            <a:r>
              <a:rPr lang="zh-CN" altLang="en-US" dirty="0">
                <a:solidFill>
                  <a:srgbClr val="FF0000"/>
                </a:solidFill>
              </a:rPr>
              <a:t>为学生提供收集知识的方法。</a:t>
            </a:r>
            <a:r>
              <a:rPr lang="zh-CN" altLang="en-US" dirty="0"/>
              <a:t>因此，我们通常说，学习最有效的时候，学生是从事真正的任务，涉及到有意义的上下文学习做。</a:t>
            </a:r>
            <a:endParaRPr lang="en-US" altLang="zh-CN" dirty="0"/>
          </a:p>
          <a:p>
            <a:r>
              <a:rPr lang="zh-CN" altLang="en-US" dirty="0"/>
              <a:t>建构主义强调学习者是以自己的经验为基础来建构现实，学习者更关注如何以原有的经验、心理结构和信念为基础建构知识，更强调学习的主动性、社会性和情境性。教学不是知识的传递，而是知识的处理和转换</a:t>
            </a:r>
            <a:endParaRPr lang="en-US" altLang="zh-CN" dirty="0"/>
          </a:p>
          <a:p>
            <a:r>
              <a:rPr lang="zh-CN" altLang="en-US" dirty="0"/>
              <a:t>代表：</a:t>
            </a:r>
            <a:endParaRPr lang="en-US" altLang="zh-CN" dirty="0"/>
          </a:p>
          <a:p>
            <a:r>
              <a:rPr lang="zh-CN" altLang="en-US" dirty="0"/>
              <a:t>皮亚杰</a:t>
            </a:r>
            <a:endParaRPr lang="en-US" altLang="zh-CN" dirty="0"/>
          </a:p>
          <a:p>
            <a:r>
              <a:rPr lang="zh-CN" altLang="en-US" dirty="0"/>
              <a:t>心理学家凯利格、拉塞斯</a:t>
            </a:r>
            <a:r>
              <a:rPr lang="en-US" altLang="zh-CN" dirty="0"/>
              <a:t>·</a:t>
            </a:r>
            <a:r>
              <a:rPr lang="zh-CN" altLang="en-US" dirty="0"/>
              <a:t>菲尔德的激进建构主义、维特罗克的生成学习理论、斯皮罗的认知灵活性理论 </a:t>
            </a:r>
            <a:endParaRPr lang="en-US" altLang="zh-CN" dirty="0"/>
          </a:p>
          <a:p>
            <a:r>
              <a:rPr lang="en-US" altLang="zh-CN" dirty="0"/>
              <a:t>……</a:t>
            </a:r>
            <a:endParaRPr lang="zh-CN" altLang="en-US" dirty="0"/>
          </a:p>
        </p:txBody>
      </p:sp>
    </p:spTree>
    <p:extLst>
      <p:ext uri="{BB962C8B-B14F-4D97-AF65-F5344CB8AC3E}">
        <p14:creationId xmlns:p14="http://schemas.microsoft.com/office/powerpoint/2010/main" val="1581515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747ED3-1B5A-41BC-BA89-CE84B684F0E8}"/>
              </a:ext>
            </a:extLst>
          </p:cNvPr>
          <p:cNvSpPr>
            <a:spLocks noGrp="1"/>
          </p:cNvSpPr>
          <p:nvPr>
            <p:ph type="title"/>
          </p:nvPr>
        </p:nvSpPr>
        <p:spPr/>
        <p:txBody>
          <a:bodyPr/>
          <a:lstStyle/>
          <a:p>
            <a:r>
              <a:rPr lang="zh-CN" altLang="en-US" dirty="0"/>
              <a:t>学习的社会心理视角</a:t>
            </a:r>
          </a:p>
        </p:txBody>
      </p:sp>
      <p:sp>
        <p:nvSpPr>
          <p:cNvPr id="3" name="内容占位符 2">
            <a:extLst>
              <a:ext uri="{FF2B5EF4-FFF2-40B4-BE49-F238E27FC236}">
                <a16:creationId xmlns:a16="http://schemas.microsoft.com/office/drawing/2014/main" id="{8AAA1B3A-EB91-4568-B4AF-77D1E0E98FD2}"/>
              </a:ext>
            </a:extLst>
          </p:cNvPr>
          <p:cNvSpPr>
            <a:spLocks noGrp="1"/>
          </p:cNvSpPr>
          <p:nvPr>
            <p:ph idx="1"/>
          </p:nvPr>
        </p:nvSpPr>
        <p:spPr/>
        <p:txBody>
          <a:bodyPr/>
          <a:lstStyle/>
          <a:p>
            <a:r>
              <a:rPr lang="zh-CN" altLang="en-US" dirty="0"/>
              <a:t>（</a:t>
            </a:r>
            <a:r>
              <a:rPr lang="en-US" altLang="zh-CN" dirty="0"/>
              <a:t>4</a:t>
            </a:r>
            <a:r>
              <a:rPr lang="zh-CN" altLang="en-US" dirty="0"/>
              <a:t>）学习的社会心理视角：社会心理学家研究课堂的社会组织对学习的影响。例如，课堂上的小组结构是什么？一个小组学习，独立学习，还是整个班级？</a:t>
            </a:r>
            <a:endParaRPr lang="en-US" altLang="zh-CN" dirty="0"/>
          </a:p>
          <a:p>
            <a:r>
              <a:rPr lang="zh-CN" altLang="en-US" dirty="0"/>
              <a:t>社会心理学（</a:t>
            </a:r>
            <a:r>
              <a:rPr lang="en-US" altLang="zh-CN" dirty="0"/>
              <a:t>social psychology</a:t>
            </a:r>
            <a:r>
              <a:rPr lang="zh-CN" altLang="en-US" dirty="0"/>
              <a:t>）是指研究个体和群体在社会相互作用中的心理和行为发生及变化规律。社会心理学在个体水平和社会群体水平上对人际关系进行探讨。在个体水平上进行研究的内容有：个体社会化过程，交往，言语发展</a:t>
            </a:r>
            <a:r>
              <a:rPr lang="en-US" altLang="zh-CN" dirty="0"/>
              <a:t>,</a:t>
            </a:r>
            <a:r>
              <a:rPr lang="zh-CN" altLang="en-US" dirty="0"/>
              <a:t>伙伴，家庭和居住环境及学校对个人的影响等。在社会群体水平上进行研究的内容有：群体交往结构、群体规范</a:t>
            </a:r>
            <a:r>
              <a:rPr lang="en-US" altLang="zh-CN" dirty="0"/>
              <a:t>,</a:t>
            </a:r>
            <a:r>
              <a:rPr lang="zh-CN" altLang="en-US" dirty="0"/>
              <a:t>态度、种族偏见攻击行为、风俗习惯和文化等。</a:t>
            </a:r>
            <a:endParaRPr lang="en-US" altLang="zh-CN" dirty="0"/>
          </a:p>
          <a:p>
            <a:r>
              <a:rPr lang="zh-CN" altLang="en-US" dirty="0"/>
              <a:t>代表：如拉察鲁斯、</a:t>
            </a:r>
            <a:r>
              <a:rPr lang="zh-CN" altLang="en-US" dirty="0">
                <a:hlinkClick r:id="rId2"/>
              </a:rPr>
              <a:t>斯坦塔尔</a:t>
            </a:r>
            <a:r>
              <a:rPr lang="zh-CN" altLang="en-US" dirty="0"/>
              <a:t>、冯特关于民族心理学的研究；塔尔德、西格尔和</a:t>
            </a:r>
            <a:r>
              <a:rPr lang="zh-CN" altLang="en-US" dirty="0">
                <a:hlinkClick r:id="rId3"/>
              </a:rPr>
              <a:t>勒邦</a:t>
            </a:r>
            <a:r>
              <a:rPr lang="zh-CN" altLang="en-US" dirty="0"/>
              <a:t>关于群众心理的研究。</a:t>
            </a:r>
          </a:p>
          <a:p>
            <a:endParaRPr lang="zh-CN" altLang="en-US" dirty="0"/>
          </a:p>
        </p:txBody>
      </p:sp>
    </p:spTree>
    <p:extLst>
      <p:ext uri="{BB962C8B-B14F-4D97-AF65-F5344CB8AC3E}">
        <p14:creationId xmlns:p14="http://schemas.microsoft.com/office/powerpoint/2010/main" val="3138496241"/>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741"/>
      </a:dk2>
      <a:lt2>
        <a:srgbClr val="E2E8E2"/>
      </a:lt2>
      <a:accent1>
        <a:srgbClr val="D837D7"/>
      </a:accent1>
      <a:accent2>
        <a:srgbClr val="8D33CA"/>
      </a:accent2>
      <a:accent3>
        <a:srgbClr val="6046DB"/>
      </a:accent3>
      <a:accent4>
        <a:srgbClr val="3458CA"/>
      </a:accent4>
      <a:accent5>
        <a:srgbClr val="37A1D8"/>
      </a:accent5>
      <a:accent6>
        <a:srgbClr val="22B6AC"/>
      </a:accent6>
      <a:hlink>
        <a:srgbClr val="4682C1"/>
      </a:hlink>
      <a:folHlink>
        <a:srgbClr val="7F7F7F"/>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64</TotalTime>
  <Words>1010</Words>
  <Application>Microsoft Office PowerPoint</Application>
  <PresentationFormat>宽屏</PresentationFormat>
  <Paragraphs>69</Paragraphs>
  <Slides>12</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12</vt:i4>
      </vt:variant>
    </vt:vector>
  </HeadingPairs>
  <TitlesOfParts>
    <vt:vector size="15" baseType="lpstr">
      <vt:lpstr>Calibri</vt:lpstr>
      <vt:lpstr>Calibri Light</vt:lpstr>
      <vt:lpstr>RetrospectVTI</vt:lpstr>
      <vt:lpstr>疑问解答</vt:lpstr>
      <vt:lpstr>PowerPoint 演示文稿</vt:lpstr>
      <vt:lpstr>疑问1：学习的概念</vt:lpstr>
      <vt:lpstr>疑问2：4种学习心理学理论</vt:lpstr>
      <vt:lpstr>4种学习心理学理论</vt:lpstr>
      <vt:lpstr>行为主义理论</vt:lpstr>
      <vt:lpstr>认知主义学习理论</vt:lpstr>
      <vt:lpstr>建构主义学习理论</vt:lpstr>
      <vt:lpstr>学习的社会心理视角</vt:lpstr>
      <vt:lpstr>疑问3：The Roles of Technology and Media in Learning</vt:lpstr>
      <vt:lpstr>疑问4：方法</vt:lpstr>
      <vt:lpstr>以学习者为导向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疑问解答</dc:title>
  <dc:creator>shen ys</dc:creator>
  <cp:lastModifiedBy>shen ys</cp:lastModifiedBy>
  <cp:revision>7</cp:revision>
  <dcterms:created xsi:type="dcterms:W3CDTF">2019-09-10T09:27:40Z</dcterms:created>
  <dcterms:modified xsi:type="dcterms:W3CDTF">2019-09-10T10:32:08Z</dcterms:modified>
</cp:coreProperties>
</file>