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806" r:id="rId2"/>
  </p:sldMasterIdLst>
  <p:notesMasterIdLst>
    <p:notesMasterId r:id="rId17"/>
  </p:notesMasterIdLst>
  <p:handoutMasterIdLst>
    <p:handoutMasterId r:id="rId18"/>
  </p:handoutMasterIdLst>
  <p:sldIdLst>
    <p:sldId id="295" r:id="rId3"/>
    <p:sldId id="369" r:id="rId4"/>
    <p:sldId id="294" r:id="rId5"/>
    <p:sldId id="384" r:id="rId6"/>
    <p:sldId id="385" r:id="rId7"/>
    <p:sldId id="386" r:id="rId8"/>
    <p:sldId id="379" r:id="rId9"/>
    <p:sldId id="378" r:id="rId10"/>
    <p:sldId id="372" r:id="rId11"/>
    <p:sldId id="380" r:id="rId12"/>
    <p:sldId id="381" r:id="rId13"/>
    <p:sldId id="367" r:id="rId14"/>
    <p:sldId id="370" r:id="rId15"/>
    <p:sldId id="3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FF0000"/>
    <a:srgbClr val="0000FF"/>
    <a:srgbClr val="DEEE12"/>
    <a:srgbClr val="000000"/>
    <a:srgbClr val="FFFF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178" y="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223676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 sz="1400">
                <a:effectLst/>
                <a:latin typeface="Arial" panose="020B0604020202020204" pitchFamily="34" charset="0"/>
              </a:defRPr>
            </a:lvl1pPr>
          </a:lstStyle>
          <a:p>
            <a:fld id="{616C8949-CF62-48F5-B317-FBF5404A626C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6088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F8FD-9657-4AF0-8645-0ECF9A46FE87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46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CB7DB-7C30-4867-BD20-47DB2AA616EE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985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235A3-D3DB-49DE-A354-281307F0680F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02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99495-29EF-482A-A6F9-C641BA21B793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678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34A85-ECF9-4983-9D09-E7DDFB9A231B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604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D85C4-D052-4904-A857-7B3CFBF36E99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105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4B08C-80E7-40E8-B1FB-304224388475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00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1AE04-FC37-4C13-B847-3DDBBEEFB9FD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077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A2701-62FA-4A12-9231-FBF6F4827F5D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412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4A577-5EFD-4FC8-92FD-C924F7886AA4}" type="slidenum">
              <a:rPr lang="en-US" altLang="zh-CN">
                <a:solidFill>
                  <a:srgbClr val="0033CC"/>
                </a:solidFill>
              </a:rPr>
              <a:pPr/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91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函数的形式参数和实际函数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31913" y="6092825"/>
            <a:ext cx="12239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algn="l"/>
            <a:endParaRPr lang="en-US" altLang="zh-CN" b="0" smtClean="0">
              <a:solidFill>
                <a:srgbClr val="0033CC"/>
              </a:solidFill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021388"/>
            <a:ext cx="3097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 b="0" smtClean="0">
              <a:solidFill>
                <a:srgbClr val="0033CC"/>
              </a:solidFill>
            </a:endParaRPr>
          </a:p>
        </p:txBody>
      </p:sp>
      <p:pic>
        <p:nvPicPr>
          <p:cNvPr id="50185" name="Picture 9" descr="GIF-395"/>
          <p:cNvPicPr>
            <a:picLocks noChangeAspect="1" noChangeArrowheads="1" noCrop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4953000" cy="12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186" name="Rectangle 10"/>
          <p:cNvSpPr>
            <a:spLocks noChangeArrowheads="1"/>
          </p:cNvSpPr>
          <p:nvPr userDrawn="1"/>
        </p:nvSpPr>
        <p:spPr bwMode="auto">
          <a:xfrm>
            <a:off x="5943600" y="0"/>
            <a:ext cx="3200400" cy="504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kumimoji="1" lang="en-US" altLang="zh-CN" sz="2000" b="0" smtClean="0">
                <a:solidFill>
                  <a:srgbClr val="00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kumimoji="1" lang="zh-CN" altLang="en-US" sz="2000" b="0" smtClean="0">
                <a:solidFill>
                  <a:srgbClr val="00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语言程序设计</a:t>
            </a:r>
          </a:p>
        </p:txBody>
      </p:sp>
      <p:sp>
        <p:nvSpPr>
          <p:cNvPr id="50194" name="WordArt 18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0" kern="1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sz="3600" b="0" kern="1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3600" b="0" kern="1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章 函数</a:t>
            </a:r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D1D6735C-01EE-47A6-B768-B445205D82B0}" type="slidenum">
              <a:rPr lang="en-US" altLang="zh-CN" b="0" smtClean="0">
                <a:solidFill>
                  <a:srgbClr val="0033CC"/>
                </a:solidFill>
              </a:rPr>
              <a:pPr/>
              <a:t>‹#›</a:t>
            </a:fld>
            <a:endParaRPr lang="en-US" altLang="zh-CN" b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03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34069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函数的形式参数和实际函数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21437"/>
            <a:ext cx="7886700" cy="1325563"/>
          </a:xfrm>
        </p:spPr>
        <p:txBody>
          <a:bodyPr/>
          <a:lstStyle/>
          <a:p>
            <a:r>
              <a:rPr lang="en-US" altLang="zh-CN" dirty="0"/>
              <a:t>② </a:t>
            </a:r>
            <a:r>
              <a:rPr lang="zh-CN" altLang="en-US" dirty="0"/>
              <a:t>函数的参数</a:t>
            </a:r>
            <a:r>
              <a:rPr lang="en-US" altLang="zh-CN" dirty="0"/>
              <a:t>: </a:t>
            </a:r>
            <a:r>
              <a:rPr lang="zh-CN" altLang="en-US" dirty="0"/>
              <a:t>形参、</a:t>
            </a:r>
            <a:r>
              <a:rPr lang="zh-CN" altLang="en-US" dirty="0" smtClean="0"/>
              <a:t>实参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12776"/>
            <a:ext cx="8335838" cy="5308700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1560" y="1772816"/>
            <a:ext cx="6451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D60093"/>
              </a:buClr>
              <a:buFontTx/>
              <a:buChar char="•"/>
            </a:pPr>
            <a:r>
              <a:rPr kumimoji="1" lang="en-US" altLang="zh-CN" sz="2200" dirty="0"/>
              <a:t> </a:t>
            </a:r>
            <a:r>
              <a:rPr kumimoji="1" lang="zh-CN" altLang="en-US" sz="2200" dirty="0"/>
              <a:t>形式参数</a:t>
            </a:r>
            <a:r>
              <a:rPr kumimoji="1" lang="en-US" altLang="zh-CN" sz="2200" dirty="0"/>
              <a:t>: </a:t>
            </a:r>
            <a:r>
              <a:rPr kumimoji="1" lang="zh-CN" altLang="en-US" sz="2200" dirty="0"/>
              <a:t>定义函数时函数名后面括号中的变量名</a:t>
            </a:r>
          </a:p>
          <a:p>
            <a:pPr eaLnBrk="0" hangingPunct="0">
              <a:lnSpc>
                <a:spcPct val="150000"/>
              </a:lnSpc>
              <a:buClr>
                <a:srgbClr val="D60093"/>
              </a:buClr>
              <a:buFontTx/>
              <a:buChar char="•"/>
            </a:pPr>
            <a:r>
              <a:rPr kumimoji="1" lang="zh-CN" altLang="en-US" sz="2200" dirty="0"/>
              <a:t> 实际参数</a:t>
            </a:r>
            <a:r>
              <a:rPr kumimoji="1" lang="en-US" altLang="zh-CN" sz="2200" dirty="0"/>
              <a:t>: </a:t>
            </a:r>
            <a:r>
              <a:rPr kumimoji="1" lang="zh-CN" altLang="en-US" sz="2200" dirty="0"/>
              <a:t>调用函数时函数名后面括号中的表达式</a:t>
            </a:r>
          </a:p>
          <a:p>
            <a:pPr eaLnBrk="0" hangingPunct="0">
              <a:lnSpc>
                <a:spcPct val="150000"/>
              </a:lnSpc>
              <a:buClr>
                <a:srgbClr val="D60093"/>
              </a:buClr>
              <a:buFontTx/>
              <a:buChar char="•"/>
            </a:pPr>
            <a:r>
              <a:rPr kumimoji="1" lang="zh-CN" altLang="en-US" sz="2200" dirty="0"/>
              <a:t> 注意事项</a:t>
            </a:r>
            <a:r>
              <a:rPr kumimoji="1" lang="en-US" altLang="zh-CN" sz="2200" dirty="0"/>
              <a:t>: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96279" y="3388302"/>
            <a:ext cx="8280400" cy="3160713"/>
          </a:xfrm>
          <a:prstGeom prst="foldedCorner">
            <a:avLst>
              <a:gd name="adj" fmla="val 6968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kumimoji="1" lang="en-US" altLang="zh-CN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a) </a:t>
            </a:r>
            <a:r>
              <a:rPr kumimoji="1" lang="zh-CN" altLang="en-US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形参必须指定类型；实参必须有确定的值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en-US" altLang="zh-CN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b) </a:t>
            </a:r>
            <a:r>
              <a:rPr kumimoji="1" lang="zh-CN" altLang="en-US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形参与实参类型一致，个数相同，顺序一致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en-US" altLang="zh-CN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c) </a:t>
            </a:r>
            <a:r>
              <a:rPr kumimoji="1" lang="zh-CN" altLang="en-US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若形参与实参类型不一致，自动按形参类型转换</a:t>
            </a:r>
            <a:r>
              <a:rPr kumimoji="1" lang="en-US" altLang="zh-CN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——</a:t>
            </a:r>
            <a:r>
              <a:rPr kumimoji="1" lang="zh-CN" altLang="en-US" sz="21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函数调用转换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en-US" altLang="zh-CN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d) </a:t>
            </a:r>
            <a:r>
              <a:rPr kumimoji="1" lang="zh-CN" altLang="en-US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形参在函数被调用前不占内存；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函数调用时为形参分配内存；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sz="21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调用结束，内存释放</a:t>
            </a:r>
          </a:p>
        </p:txBody>
      </p:sp>
    </p:spTree>
    <p:extLst>
      <p:ext uri="{BB962C8B-B14F-4D97-AF65-F5344CB8AC3E}">
        <p14:creationId xmlns:p14="http://schemas.microsoft.com/office/powerpoint/2010/main" xmlns="" val="7731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③ </a:t>
            </a:r>
            <a:r>
              <a:rPr lang="zh-CN" altLang="en-US" sz="3600" dirty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函数调用</a:t>
            </a:r>
            <a:r>
              <a:rPr lang="zh-CN" altLang="en-US" sz="360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434" y="1825625"/>
            <a:ext cx="8425631" cy="4351338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01841" y="6356351"/>
            <a:ext cx="2057400" cy="365125"/>
          </a:xfrm>
        </p:spPr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5691" y="2043782"/>
            <a:ext cx="846137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发生函数调用时，程序执行流程为</a:t>
            </a: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:</a:t>
            </a:r>
          </a:p>
          <a:p>
            <a:pPr algn="l">
              <a:lnSpc>
                <a:spcPct val="160000"/>
              </a:lnSpc>
            </a:pP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      </a:t>
            </a:r>
            <a:r>
              <a:rPr lang="zh-CN" altLang="en-US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主调函数</a:t>
            </a:r>
            <a:r>
              <a:rPr lang="en-US" altLang="zh-CN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被调函数</a:t>
            </a:r>
            <a:r>
              <a:rPr lang="en-US" altLang="zh-CN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主调函数</a:t>
            </a:r>
            <a:endParaRPr lang="zh-CN" altLang="en-US" sz="2200" b="0" dirty="0" smtClean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9179" y="3412207"/>
            <a:ext cx="85693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63538" indent="-3635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8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a) 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对于</a:t>
            </a:r>
            <a:r>
              <a:rPr lang="zh-CN" altLang="en-US" sz="2200" b="0" dirty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有返回值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的函数，通过被调函数中的</a:t>
            </a:r>
            <a:r>
              <a:rPr lang="en-US" altLang="zh-CN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return </a:t>
            </a:r>
            <a:r>
              <a:rPr lang="zh-CN" altLang="en-US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表达式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返回一个数值，并通过</a:t>
            </a:r>
            <a:r>
              <a:rPr lang="zh-CN" altLang="en-US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函数名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带回。</a:t>
            </a:r>
          </a:p>
          <a:p>
            <a:pPr algn="l">
              <a:lnSpc>
                <a:spcPct val="150000"/>
              </a:lnSpc>
            </a:pP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b) 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对于</a:t>
            </a:r>
            <a:r>
              <a:rPr lang="zh-CN" altLang="en-US" sz="2200" b="0" dirty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有参数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的函数</a:t>
            </a: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,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则要进行参数传递</a:t>
            </a: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: 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实参的值</a:t>
            </a:r>
            <a:r>
              <a:rPr lang="zh-CN" altLang="en-US" sz="2200" b="0" dirty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复制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给形式参数。</a:t>
            </a:r>
          </a:p>
          <a:p>
            <a:pPr algn="l">
              <a:lnSpc>
                <a:spcPct val="150000"/>
              </a:lnSpc>
            </a:pP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 因而，在被调函数中修改形参的值不会影响到实参</a:t>
            </a: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51754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四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、流程归纳</a:t>
            </a:r>
            <a:endParaRPr lang="zh-CN" altLang="en-US" dirty="0" smtClean="0"/>
          </a:p>
        </p:txBody>
      </p:sp>
      <p:sp>
        <p:nvSpPr>
          <p:cNvPr id="2" name="圆角矩形 1"/>
          <p:cNvSpPr/>
          <p:nvPr/>
        </p:nvSpPr>
        <p:spPr>
          <a:xfrm>
            <a:off x="3347864" y="1690689"/>
            <a:ext cx="1656184" cy="730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开始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3347864" y="3057974"/>
            <a:ext cx="1656184" cy="730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Main( )</a:t>
            </a:r>
            <a:r>
              <a:rPr lang="zh-CN" altLang="en-US" dirty="0" smtClean="0"/>
              <a:t>函数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347864" y="4425259"/>
            <a:ext cx="1656184" cy="730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实参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3347864" y="5792544"/>
            <a:ext cx="1656184" cy="730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形参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2" idx="2"/>
            <a:endCxn id="5" idx="0"/>
          </p:cNvCxnSpPr>
          <p:nvPr/>
        </p:nvCxnSpPr>
        <p:spPr>
          <a:xfrm>
            <a:off x="4175956" y="2420888"/>
            <a:ext cx="0" cy="63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2"/>
            <a:endCxn id="6" idx="0"/>
          </p:cNvCxnSpPr>
          <p:nvPr/>
        </p:nvCxnSpPr>
        <p:spPr>
          <a:xfrm>
            <a:off x="4175956" y="3788173"/>
            <a:ext cx="0" cy="63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6" idx="2"/>
            <a:endCxn id="7" idx="0"/>
          </p:cNvCxnSpPr>
          <p:nvPr/>
        </p:nvCxnSpPr>
        <p:spPr>
          <a:xfrm>
            <a:off x="4175956" y="5155458"/>
            <a:ext cx="0" cy="63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848787" y="2420888"/>
            <a:ext cx="1728192" cy="73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主调函数</a:t>
            </a:r>
            <a:endParaRPr lang="zh-CN" altLang="en-US" dirty="0"/>
          </a:p>
        </p:txBody>
      </p:sp>
      <p:cxnSp>
        <p:nvCxnSpPr>
          <p:cNvPr id="15" name="直接箭头连接符 14"/>
          <p:cNvCxnSpPr>
            <a:stCxn id="13" idx="2"/>
            <a:endCxn id="5" idx="3"/>
          </p:cNvCxnSpPr>
          <p:nvPr/>
        </p:nvCxnSpPr>
        <p:spPr>
          <a:xfrm flipH="1">
            <a:off x="5004048" y="2785988"/>
            <a:ext cx="844739" cy="63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6084168" y="5777534"/>
            <a:ext cx="1728192" cy="730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被调函数</a:t>
            </a:r>
            <a:endParaRPr lang="zh-CN" altLang="en-US" dirty="0"/>
          </a:p>
        </p:txBody>
      </p:sp>
      <p:cxnSp>
        <p:nvCxnSpPr>
          <p:cNvPr id="19" name="直接箭头连接符 18"/>
          <p:cNvCxnSpPr>
            <a:stCxn id="18" idx="2"/>
            <a:endCxn id="7" idx="3"/>
          </p:cNvCxnSpPr>
          <p:nvPr/>
        </p:nvCxnSpPr>
        <p:spPr>
          <a:xfrm flipH="1">
            <a:off x="5004048" y="6142634"/>
            <a:ext cx="1080120" cy="15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4247964" y="5221106"/>
            <a:ext cx="756084" cy="505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传递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16216" y="3881287"/>
            <a:ext cx="1438805" cy="627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返回函数值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曲线连接符 31"/>
          <p:cNvCxnSpPr>
            <a:stCxn id="18" idx="6"/>
            <a:endCxn id="13" idx="6"/>
          </p:cNvCxnSpPr>
          <p:nvPr/>
        </p:nvCxnSpPr>
        <p:spPr>
          <a:xfrm flipH="1" flipV="1">
            <a:off x="7576979" y="2785988"/>
            <a:ext cx="235381" cy="3356646"/>
          </a:xfrm>
          <a:prstGeom prst="curvedConnector3">
            <a:avLst>
              <a:gd name="adj1" fmla="val -9711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960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五、小结</a:t>
            </a:r>
          </a:p>
        </p:txBody>
      </p:sp>
      <p:sp>
        <p:nvSpPr>
          <p:cNvPr id="3" name="矩形 2"/>
          <p:cNvSpPr/>
          <p:nvPr/>
        </p:nvSpPr>
        <p:spPr>
          <a:xfrm>
            <a:off x="1187624" y="2420888"/>
            <a:ext cx="63367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60000"/>
              </a:lnSpc>
            </a:pP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本节我们主要学习了形参和实参的概念，并通过实验分析了形参和实参之间的值传递关系，最后，通过流程归纳清晰地展示了参数传递的整个过程。</a:t>
            </a:r>
            <a:endParaRPr lang="zh-CN" altLang="en-US" sz="2200" b="0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00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0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函数的形式参数和实际函数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二、案例分析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三、算法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演示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、流程归纳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五、</a:t>
            </a:r>
            <a:r>
              <a:rPr lang="zh-CN" altLang="en-US" sz="2600" b="1" dirty="0">
                <a:solidFill>
                  <a:srgbClr val="FF0000"/>
                </a:solidFill>
              </a:rPr>
              <a:t>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/>
              <a:t>掌握</a:t>
            </a:r>
            <a:r>
              <a:rPr lang="zh-CN" altLang="en-US" sz="2600" b="1" dirty="0"/>
              <a:t>函数的调用方法和参数</a:t>
            </a:r>
            <a:r>
              <a:rPr lang="zh-CN" altLang="en-US" sz="2600" b="1" dirty="0" smtClean="0"/>
              <a:t>传递</a:t>
            </a:r>
            <a:endParaRPr lang="en-US" altLang="zh-CN" sz="2600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/>
              <a:t>数组做函数参数</a:t>
            </a:r>
            <a:endParaRPr lang="zh-CN" altLang="en-US" sz="26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熟练运用</a:t>
            </a:r>
            <a:r>
              <a:rPr lang="en-US" altLang="zh-CN" sz="2600" b="1" dirty="0" smtClean="0">
                <a:solidFill>
                  <a:srgbClr val="0000FF"/>
                </a:solidFill>
              </a:rPr>
              <a:t>C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语言来进行编程实现的方法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初步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理解运用计算机</a:t>
            </a:r>
            <a:r>
              <a:rPr lang="zh-CN" altLang="en-US" sz="2600" b="1" dirty="0">
                <a:solidFill>
                  <a:srgbClr val="FF0000"/>
                </a:solidFill>
              </a:rPr>
              <a:t>求解问题的方法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二、案例分析</a:t>
            </a:r>
            <a:endParaRPr lang="zh-CN" altLang="en-US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71600" y="1673514"/>
            <a:ext cx="5887566" cy="4832092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void func(int x,int y)</a:t>
            </a:r>
            <a:b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</a:b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{</a:t>
            </a:r>
            <a:b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</a:b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.....</a:t>
            </a:r>
            <a:b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</a:b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}/*x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、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y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为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形参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*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/</a:t>
            </a:r>
            <a:b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</a:b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void main()</a:t>
            </a:r>
            <a:b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</a:b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{</a:t>
            </a:r>
            <a:endParaRPr kumimoji="0" lang="zh-CN" altLang="zh-CN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.........</a:t>
            </a:r>
            <a:b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</a:b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int a,b;</a:t>
            </a:r>
            <a:endParaRPr kumimoji="0" lang="zh-CN" altLang="zh-CN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func(a,b);/*a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、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b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为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实参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*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/</a:t>
            </a:r>
            <a:endParaRPr kumimoji="0" lang="zh-CN" altLang="zh-CN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........</a:t>
            </a:r>
            <a:endParaRPr kumimoji="0" lang="zh-CN" altLang="zh-CN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2"/>
                <a:ea typeface="宋体" panose="02010600030101010101" pitchFamily="2" charset="-122"/>
              </a:rPr>
              <a:t>}</a:t>
            </a:r>
            <a:endParaRPr kumimoji="0" lang="zh-CN" altLang="zh-CN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14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程序分析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主函数</a:t>
            </a:r>
            <a:r>
              <a:rPr lang="en-US" altLang="zh-CN" sz="3200" dirty="0" smtClean="0"/>
              <a:t>main( )</a:t>
            </a:r>
            <a:r>
              <a:rPr lang="zh-CN" altLang="en-US" sz="3200" dirty="0" smtClean="0"/>
              <a:t>在调用</a:t>
            </a:r>
            <a:r>
              <a:rPr lang="en-US" altLang="zh-CN" sz="3200" dirty="0" err="1" smtClean="0"/>
              <a:t>func</a:t>
            </a:r>
            <a:r>
              <a:rPr lang="en-US" altLang="zh-CN" sz="3200" dirty="0" smtClean="0"/>
              <a:t>( )</a:t>
            </a:r>
            <a:r>
              <a:rPr lang="zh-CN" altLang="en-US" sz="3200" dirty="0" smtClean="0"/>
              <a:t>函数</a:t>
            </a:r>
            <a:r>
              <a:rPr lang="zh-CN" altLang="en-US" sz="3200" dirty="0"/>
              <a:t>时</a:t>
            </a:r>
            <a:r>
              <a:rPr lang="zh-CN" altLang="en-US" sz="3200" dirty="0" smtClean="0"/>
              <a:t>，主调</a:t>
            </a:r>
            <a:r>
              <a:rPr lang="zh-CN" altLang="en-US" sz="3200" dirty="0"/>
              <a:t>函数和被调函</a:t>
            </a:r>
            <a:r>
              <a:rPr lang="zh-CN" altLang="en-US" sz="3200" dirty="0" smtClean="0"/>
              <a:t>数</a:t>
            </a:r>
            <a:r>
              <a:rPr lang="en-US" altLang="zh-CN" sz="3200" dirty="0" err="1" smtClean="0"/>
              <a:t>func</a:t>
            </a:r>
            <a:r>
              <a:rPr lang="en-US" altLang="zh-CN" sz="3200" dirty="0" smtClean="0"/>
              <a:t>( )</a:t>
            </a:r>
            <a:r>
              <a:rPr lang="zh-CN" altLang="en-US" sz="3200" dirty="0" smtClean="0"/>
              <a:t>之间</a:t>
            </a:r>
            <a:r>
              <a:rPr lang="zh-CN" altLang="en-US" sz="3200" dirty="0"/>
              <a:t>存在着数据传递</a:t>
            </a:r>
            <a:r>
              <a:rPr lang="zh-CN" altLang="en-US" sz="3200" dirty="0" smtClean="0"/>
              <a:t>关系。主函数中的两个参数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b</a:t>
            </a:r>
            <a:r>
              <a:rPr lang="zh-CN" altLang="en-US" sz="3200" dirty="0" smtClean="0"/>
              <a:t>分别对应被调函数</a:t>
            </a:r>
            <a:r>
              <a:rPr lang="en-US" altLang="zh-CN" sz="3200" dirty="0" err="1" smtClean="0"/>
              <a:t>func</a:t>
            </a:r>
            <a:r>
              <a:rPr lang="en-US" altLang="zh-CN" sz="3200" dirty="0" smtClean="0"/>
              <a:t>( )</a:t>
            </a:r>
            <a:r>
              <a:rPr lang="zh-CN" altLang="en-US" sz="3200" dirty="0" smtClean="0"/>
              <a:t>中的参数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。调用过程中，参数</a:t>
            </a:r>
            <a:r>
              <a:rPr lang="en-US" altLang="zh-CN" sz="3200" dirty="0"/>
              <a:t>a</a:t>
            </a:r>
            <a:r>
              <a:rPr lang="zh-CN" altLang="en-US" sz="3200" dirty="0"/>
              <a:t>和</a:t>
            </a:r>
            <a:r>
              <a:rPr lang="en-US" altLang="zh-CN" sz="3200" dirty="0"/>
              <a:t>b</a:t>
            </a:r>
            <a:r>
              <a:rPr lang="zh-CN" altLang="en-US" sz="3200" dirty="0" smtClean="0"/>
              <a:t>分别赋值给</a:t>
            </a:r>
            <a:r>
              <a:rPr lang="zh-CN" altLang="en-US" sz="3200" dirty="0"/>
              <a:t>参数</a:t>
            </a:r>
            <a:r>
              <a:rPr lang="en-US" altLang="zh-CN" sz="3200" dirty="0"/>
              <a:t>x</a:t>
            </a:r>
            <a:r>
              <a:rPr lang="zh-CN" altLang="en-US" sz="3200" dirty="0"/>
              <a:t>和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，函数</a:t>
            </a:r>
            <a:r>
              <a:rPr lang="en-US" altLang="zh-CN" sz="3200" dirty="0" err="1" smtClean="0"/>
              <a:t>func</a:t>
            </a:r>
            <a:r>
              <a:rPr lang="en-US" altLang="zh-CN" sz="3200" dirty="0" smtClean="0"/>
              <a:t>( )</a:t>
            </a:r>
            <a:r>
              <a:rPr lang="zh-CN" altLang="en-US" sz="3200" dirty="0" smtClean="0"/>
              <a:t>代入参数</a:t>
            </a:r>
            <a:r>
              <a:rPr lang="en-US" altLang="zh-CN" sz="3200" dirty="0"/>
              <a:t>x</a:t>
            </a:r>
            <a:r>
              <a:rPr lang="zh-CN" altLang="en-US" sz="3200" dirty="0"/>
              <a:t>和</a:t>
            </a:r>
            <a:r>
              <a:rPr lang="en-US" altLang="zh-CN" sz="3200" dirty="0" smtClean="0"/>
              <a:t>y</a:t>
            </a:r>
            <a:r>
              <a:rPr lang="zh-CN" altLang="en-US" sz="3200" dirty="0" smtClean="0"/>
              <a:t>可计算出一个对应的函数值，并将函数值返回到主函数中。</a:t>
            </a:r>
            <a:endParaRPr lang="en-US" altLang="zh-CN" sz="3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9796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形参和实参的定义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2" cy="4351338"/>
          </a:xfrm>
        </p:spPr>
        <p:txBody>
          <a:bodyPr/>
          <a:lstStyle/>
          <a:p>
            <a:pPr marL="0" lvl="0" indent="0">
              <a:buNone/>
            </a:pPr>
            <a:endParaRPr lang="en-US" altLang="zh-CN" sz="32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zh-CN" altLang="en-US" sz="3200" dirty="0" smtClean="0">
                <a:solidFill>
                  <a:prstClr val="black"/>
                </a:solidFill>
              </a:rPr>
              <a:t>由上面的案例分析，引出形参和实参的定义，定义如下：</a:t>
            </a:r>
            <a:endParaRPr lang="en-US" altLang="zh-CN" sz="32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zh-CN" sz="32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zh-CN" altLang="en-US" sz="3200" dirty="0" smtClean="0">
                <a:solidFill>
                  <a:prstClr val="black"/>
                </a:solidFill>
              </a:rPr>
              <a:t>        </a:t>
            </a:r>
            <a:r>
              <a:rPr lang="zh-CN" altLang="en-US" sz="2800" dirty="0" smtClean="0">
                <a:solidFill>
                  <a:prstClr val="black"/>
                </a:solidFill>
              </a:rPr>
              <a:t>在</a:t>
            </a:r>
            <a:r>
              <a:rPr lang="zh-CN" altLang="en-US" sz="2800" dirty="0">
                <a:solidFill>
                  <a:prstClr val="black"/>
                </a:solidFill>
              </a:rPr>
              <a:t>定义函数时函数名后面括号中的变量称为“形参”，在主调函数（一般为</a:t>
            </a:r>
            <a:r>
              <a:rPr lang="en-US" altLang="zh-CN" sz="2800" dirty="0">
                <a:solidFill>
                  <a:prstClr val="black"/>
                </a:solidFill>
              </a:rPr>
              <a:t>main</a:t>
            </a:r>
            <a:r>
              <a:rPr lang="zh-CN" altLang="en-US" sz="2800" dirty="0">
                <a:solidFill>
                  <a:prstClr val="black"/>
                </a:solidFill>
              </a:rPr>
              <a:t>函数）调用一个函数时，函数名后面括号中的参数（可以是一个表达式）称为“实参”。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0524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三、算法演示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763489"/>
            <a:ext cx="8722304" cy="4545831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11188" y="2577238"/>
            <a:ext cx="6913562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lang="en-US" altLang="zh-CN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1: </a:t>
            </a:r>
            <a:r>
              <a:rPr lang="zh-CN" altLang="en-US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利用函数调用求两个整数的最大值。</a:t>
            </a:r>
            <a:r>
              <a:rPr lang="en-US" altLang="zh-CN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(P5)</a:t>
            </a:r>
          </a:p>
          <a:p>
            <a:pPr algn="l">
              <a:lnSpc>
                <a:spcPct val="200000"/>
              </a:lnSpc>
            </a:pPr>
            <a:r>
              <a:rPr lang="zh-CN" altLang="en-US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lang="en-US" altLang="zh-CN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2: </a:t>
            </a:r>
            <a:r>
              <a:rPr lang="zh-CN" altLang="en-US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利用函数实现两个整数的交换。</a:t>
            </a:r>
            <a:r>
              <a:rPr lang="en-US" altLang="zh-CN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(P6)</a:t>
            </a:r>
          </a:p>
        </p:txBody>
      </p:sp>
      <p:sp>
        <p:nvSpPr>
          <p:cNvPr id="13" name="AutoShape 5"/>
          <p:cNvSpPr>
            <a:spLocks/>
          </p:cNvSpPr>
          <p:nvPr/>
        </p:nvSpPr>
        <p:spPr bwMode="auto">
          <a:xfrm>
            <a:off x="395288" y="3009038"/>
            <a:ext cx="144462" cy="1008062"/>
          </a:xfrm>
          <a:prstGeom prst="leftBrace">
            <a:avLst>
              <a:gd name="adj1" fmla="val 5815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l"/>
            <a:endParaRPr lang="zh-CN" altLang="en-US" sz="2400" b="0" smtClean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0602" y="1825557"/>
            <a:ext cx="2089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① </a:t>
            </a:r>
            <a:r>
              <a:rPr lang="zh-CN" altLang="en-US" sz="24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实例分析</a:t>
            </a:r>
          </a:p>
        </p:txBody>
      </p:sp>
    </p:spTree>
    <p:extLst>
      <p:ext uri="{BB962C8B-B14F-4D97-AF65-F5344CB8AC3E}">
        <p14:creationId xmlns:p14="http://schemas.microsoft.com/office/powerpoint/2010/main" xmlns="" val="30938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-36513" y="188913"/>
            <a:ext cx="6913563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1: 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利用函数调用求两个整数的最大值。</a:t>
            </a:r>
            <a:endParaRPr lang="en-US" altLang="zh-CN" sz="2200" b="0" dirty="0" smtClean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583234" y="864567"/>
            <a:ext cx="4572000" cy="5632450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#include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&lt;stdio.h&gt;</a:t>
            </a:r>
          </a:p>
          <a:p>
            <a:pPr algn="l"/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 max(int x,int y);</a:t>
            </a:r>
          </a:p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 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main()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{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a,b,m;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scanf("%d%d",&amp;a,&amp;b);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m = </a:t>
            </a:r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max(a,b)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printf("</a:t>
            </a:r>
            <a:r>
              <a:rPr lang="zh-CN" altLang="en-US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最大值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:%d\n",m);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return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0;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}</a:t>
            </a:r>
          </a:p>
          <a:p>
            <a:pPr algn="l">
              <a:spcBef>
                <a:spcPct val="50000"/>
              </a:spcBef>
            </a:pP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 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max(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x,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y)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{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z;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z=x&gt;y?x:y;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	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return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z;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}</a:t>
            </a:r>
          </a:p>
        </p:txBody>
      </p:sp>
      <p:grpSp>
        <p:nvGrpSpPr>
          <p:cNvPr id="269337" name="Group 25"/>
          <p:cNvGrpSpPr>
            <a:grpSpLocks/>
          </p:cNvGrpSpPr>
          <p:nvPr/>
        </p:nvGrpSpPr>
        <p:grpSpPr bwMode="auto">
          <a:xfrm>
            <a:off x="1510209" y="4607892"/>
            <a:ext cx="6280150" cy="1873250"/>
            <a:chOff x="1292" y="2840"/>
            <a:chExt cx="3956" cy="1180"/>
          </a:xfrm>
        </p:grpSpPr>
        <p:sp>
          <p:nvSpPr>
            <p:cNvPr id="269327" name="AutoShape 15"/>
            <p:cNvSpPr>
              <a:spLocks noChangeArrowheads="1"/>
            </p:cNvSpPr>
            <p:nvPr/>
          </p:nvSpPr>
          <p:spPr bwMode="auto">
            <a:xfrm>
              <a:off x="1292" y="2840"/>
              <a:ext cx="1860" cy="1180"/>
            </a:xfrm>
            <a:prstGeom prst="bracketPair">
              <a:avLst>
                <a:gd name="adj" fmla="val 6611"/>
              </a:avLst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grpSp>
          <p:nvGrpSpPr>
            <p:cNvPr id="269336" name="Group 24"/>
            <p:cNvGrpSpPr>
              <a:grpSpLocks/>
            </p:cNvGrpSpPr>
            <p:nvPr/>
          </p:nvGrpSpPr>
          <p:grpSpPr bwMode="auto">
            <a:xfrm>
              <a:off x="3369" y="3231"/>
              <a:ext cx="1879" cy="269"/>
              <a:chOff x="3369" y="3231"/>
              <a:chExt cx="1879" cy="269"/>
            </a:xfrm>
          </p:grpSpPr>
          <p:sp>
            <p:nvSpPr>
              <p:cNvPr id="269328" name="Text Box 16"/>
              <p:cNvSpPr txBox="1">
                <a:spLocks noChangeArrowheads="1"/>
              </p:cNvSpPr>
              <p:nvPr/>
            </p:nvSpPr>
            <p:spPr bwMode="auto">
              <a:xfrm>
                <a:off x="4340" y="3231"/>
                <a:ext cx="90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2200" b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黑体" panose="02010609060101010101" pitchFamily="49" charset="-122"/>
                  </a:rPr>
                  <a:t>函数定义</a:t>
                </a:r>
              </a:p>
            </p:txBody>
          </p:sp>
          <p:sp>
            <p:nvSpPr>
              <p:cNvPr id="269329" name="Line 17"/>
              <p:cNvSpPr>
                <a:spLocks noChangeShapeType="1"/>
              </p:cNvSpPr>
              <p:nvPr/>
            </p:nvSpPr>
            <p:spPr bwMode="auto">
              <a:xfrm>
                <a:off x="3369" y="3385"/>
                <a:ext cx="99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269335" name="Group 23"/>
          <p:cNvGrpSpPr>
            <a:grpSpLocks/>
          </p:cNvGrpSpPr>
          <p:nvPr/>
        </p:nvGrpSpPr>
        <p:grpSpPr bwMode="auto">
          <a:xfrm>
            <a:off x="4794747" y="2909267"/>
            <a:ext cx="2997200" cy="427038"/>
            <a:chOff x="3361" y="1770"/>
            <a:chExt cx="1888" cy="269"/>
          </a:xfrm>
        </p:grpSpPr>
        <p:sp>
          <p:nvSpPr>
            <p:cNvPr id="269330" name="Line 18"/>
            <p:cNvSpPr>
              <a:spLocks noChangeShapeType="1"/>
            </p:cNvSpPr>
            <p:nvPr/>
          </p:nvSpPr>
          <p:spPr bwMode="auto">
            <a:xfrm>
              <a:off x="3361" y="1924"/>
              <a:ext cx="99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31" name="Text Box 19"/>
            <p:cNvSpPr txBox="1">
              <a:spLocks noChangeArrowheads="1"/>
            </p:cNvSpPr>
            <p:nvPr/>
          </p:nvSpPr>
          <p:spPr bwMode="auto">
            <a:xfrm>
              <a:off x="4341" y="1770"/>
              <a:ext cx="9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200" b="0" smtClean="0">
                  <a:solidFill>
                    <a:srgbClr val="FF0000"/>
                  </a:solidFill>
                  <a:latin typeface="Tahoma" panose="020B0604030504040204" pitchFamily="34" charset="0"/>
                  <a:ea typeface="黑体" panose="02010609060101010101" pitchFamily="49" charset="-122"/>
                </a:rPr>
                <a:t>函数调用</a:t>
              </a:r>
            </a:p>
          </p:txBody>
        </p:sp>
      </p:grpSp>
      <p:grpSp>
        <p:nvGrpSpPr>
          <p:cNvPr id="269334" name="Group 22"/>
          <p:cNvGrpSpPr>
            <a:grpSpLocks/>
          </p:cNvGrpSpPr>
          <p:nvPr/>
        </p:nvGrpSpPr>
        <p:grpSpPr bwMode="auto">
          <a:xfrm>
            <a:off x="4793159" y="1224930"/>
            <a:ext cx="2997200" cy="427037"/>
            <a:chOff x="3360" y="709"/>
            <a:chExt cx="1888" cy="269"/>
          </a:xfrm>
        </p:grpSpPr>
        <p:sp>
          <p:nvSpPr>
            <p:cNvPr id="269332" name="Line 20"/>
            <p:cNvSpPr>
              <a:spLocks noChangeShapeType="1"/>
            </p:cNvSpPr>
            <p:nvPr/>
          </p:nvSpPr>
          <p:spPr bwMode="auto">
            <a:xfrm>
              <a:off x="3360" y="863"/>
              <a:ext cx="99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33" name="Text Box 21"/>
            <p:cNvSpPr txBox="1">
              <a:spLocks noChangeArrowheads="1"/>
            </p:cNvSpPr>
            <p:nvPr/>
          </p:nvSpPr>
          <p:spPr bwMode="auto">
            <a:xfrm>
              <a:off x="4340" y="709"/>
              <a:ext cx="9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200" b="0" smtClean="0">
                  <a:solidFill>
                    <a:srgbClr val="FF0000"/>
                  </a:solidFill>
                  <a:latin typeface="Tahoma" panose="020B0604030504040204" pitchFamily="34" charset="0"/>
                  <a:ea typeface="黑体" panose="02010609060101010101" pitchFamily="49" charset="-122"/>
                </a:rPr>
                <a:t>函数声明</a:t>
              </a:r>
            </a:p>
          </p:txBody>
        </p:sp>
      </p:grpSp>
      <p:grpSp>
        <p:nvGrpSpPr>
          <p:cNvPr id="269338" name="Group 26"/>
          <p:cNvGrpSpPr>
            <a:grpSpLocks/>
          </p:cNvGrpSpPr>
          <p:nvPr/>
        </p:nvGrpSpPr>
        <p:grpSpPr bwMode="auto">
          <a:xfrm>
            <a:off x="3216772" y="3241055"/>
            <a:ext cx="922337" cy="1223962"/>
            <a:chOff x="2344" y="1979"/>
            <a:chExt cx="581" cy="771"/>
          </a:xfrm>
        </p:grpSpPr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>
              <a:off x="2344" y="1979"/>
              <a:ext cx="445" cy="771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H="1">
              <a:off x="2735" y="1979"/>
              <a:ext cx="190" cy="771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69341" name="Group 29"/>
          <p:cNvGrpSpPr>
            <a:grpSpLocks/>
          </p:cNvGrpSpPr>
          <p:nvPr/>
        </p:nvGrpSpPr>
        <p:grpSpPr bwMode="auto">
          <a:xfrm>
            <a:off x="827584" y="3241055"/>
            <a:ext cx="2663825" cy="3095625"/>
            <a:chOff x="839" y="1979"/>
            <a:chExt cx="1678" cy="1950"/>
          </a:xfrm>
        </p:grpSpPr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>
              <a:off x="2517" y="3793"/>
              <a:ext cx="0" cy="136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43" name="Line 31"/>
            <p:cNvSpPr>
              <a:spLocks noChangeShapeType="1"/>
            </p:cNvSpPr>
            <p:nvPr/>
          </p:nvSpPr>
          <p:spPr bwMode="auto">
            <a:xfrm flipH="1">
              <a:off x="884" y="3929"/>
              <a:ext cx="1633" cy="0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44" name="Line 32"/>
            <p:cNvSpPr>
              <a:spLocks noChangeShapeType="1"/>
            </p:cNvSpPr>
            <p:nvPr/>
          </p:nvSpPr>
          <p:spPr bwMode="auto">
            <a:xfrm flipV="1">
              <a:off x="866" y="2341"/>
              <a:ext cx="0" cy="1588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45" name="Line 33"/>
            <p:cNvSpPr>
              <a:spLocks noChangeShapeType="1"/>
            </p:cNvSpPr>
            <p:nvPr/>
          </p:nvSpPr>
          <p:spPr bwMode="auto">
            <a:xfrm flipV="1">
              <a:off x="839" y="1979"/>
              <a:ext cx="1587" cy="362"/>
            </a:xfrm>
            <a:prstGeom prst="line">
              <a:avLst/>
            </a:prstGeom>
            <a:noFill/>
            <a:ln w="38100">
              <a:solidFill>
                <a:srgbClr val="CC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269346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6559" y="575642"/>
            <a:ext cx="32766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9347" name="Group 35"/>
          <p:cNvGrpSpPr>
            <a:grpSpLocks/>
          </p:cNvGrpSpPr>
          <p:nvPr/>
        </p:nvGrpSpPr>
        <p:grpSpPr bwMode="auto">
          <a:xfrm>
            <a:off x="6814047" y="2814017"/>
            <a:ext cx="1106487" cy="2514600"/>
            <a:chOff x="4361" y="552"/>
            <a:chExt cx="697" cy="1584"/>
          </a:xfrm>
        </p:grpSpPr>
        <p:grpSp>
          <p:nvGrpSpPr>
            <p:cNvPr id="269348" name="Group 36"/>
            <p:cNvGrpSpPr>
              <a:grpSpLocks/>
            </p:cNvGrpSpPr>
            <p:nvPr/>
          </p:nvGrpSpPr>
          <p:grpSpPr bwMode="auto">
            <a:xfrm>
              <a:off x="4361" y="552"/>
              <a:ext cx="684" cy="1584"/>
              <a:chOff x="4380" y="2736"/>
              <a:chExt cx="684" cy="1584"/>
            </a:xfrm>
          </p:grpSpPr>
          <p:sp>
            <p:nvSpPr>
              <p:cNvPr id="269349" name="Rectangle 37"/>
              <p:cNvSpPr>
                <a:spLocks noChangeArrowheads="1"/>
              </p:cNvSpPr>
              <p:nvPr/>
            </p:nvSpPr>
            <p:spPr bwMode="auto">
              <a:xfrm>
                <a:off x="4380" y="2736"/>
                <a:ext cx="684" cy="1584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69350" name="Line 38"/>
              <p:cNvSpPr>
                <a:spLocks noChangeShapeType="1"/>
              </p:cNvSpPr>
              <p:nvPr/>
            </p:nvSpPr>
            <p:spPr bwMode="auto">
              <a:xfrm>
                <a:off x="4380" y="2952"/>
                <a:ext cx="6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69351" name="Line 39"/>
              <p:cNvSpPr>
                <a:spLocks noChangeShapeType="1"/>
              </p:cNvSpPr>
              <p:nvPr/>
            </p:nvSpPr>
            <p:spPr bwMode="auto">
              <a:xfrm>
                <a:off x="4380" y="3148"/>
                <a:ext cx="6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69352" name="Line 40"/>
              <p:cNvSpPr>
                <a:spLocks noChangeShapeType="1"/>
              </p:cNvSpPr>
              <p:nvPr/>
            </p:nvSpPr>
            <p:spPr bwMode="auto">
              <a:xfrm>
                <a:off x="4380" y="3344"/>
                <a:ext cx="6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69353" name="Line 41"/>
              <p:cNvSpPr>
                <a:spLocks noChangeShapeType="1"/>
              </p:cNvSpPr>
              <p:nvPr/>
            </p:nvSpPr>
            <p:spPr bwMode="auto">
              <a:xfrm>
                <a:off x="4380" y="3540"/>
                <a:ext cx="6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69354" name="Line 42"/>
            <p:cNvSpPr>
              <a:spLocks noChangeShapeType="1"/>
            </p:cNvSpPr>
            <p:nvPr/>
          </p:nvSpPr>
          <p:spPr bwMode="auto">
            <a:xfrm>
              <a:off x="4376" y="1556"/>
              <a:ext cx="6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55" name="Line 43"/>
            <p:cNvSpPr>
              <a:spLocks noChangeShapeType="1"/>
            </p:cNvSpPr>
            <p:nvPr/>
          </p:nvSpPr>
          <p:spPr bwMode="auto">
            <a:xfrm>
              <a:off x="4377" y="1761"/>
              <a:ext cx="6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69356" name="Text Box 44"/>
          <p:cNvSpPr txBox="1">
            <a:spLocks noChangeArrowheads="1"/>
          </p:cNvSpPr>
          <p:nvPr/>
        </p:nvSpPr>
        <p:spPr bwMode="auto">
          <a:xfrm>
            <a:off x="6286997" y="2702892"/>
            <a:ext cx="4159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3333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a</a:t>
            </a:r>
          </a:p>
          <a:p>
            <a:pPr algn="l"/>
            <a:r>
              <a:rPr lang="en-US" altLang="zh-CN" sz="2200" b="0" smtClean="0">
                <a:solidFill>
                  <a:srgbClr val="3333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b</a:t>
            </a:r>
          </a:p>
          <a:p>
            <a:pPr algn="l"/>
            <a:r>
              <a:rPr lang="en-US" altLang="zh-CN" sz="2200" b="0" smtClean="0">
                <a:solidFill>
                  <a:srgbClr val="3333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269357" name="Text Box 45"/>
          <p:cNvSpPr txBox="1">
            <a:spLocks noChangeArrowheads="1"/>
          </p:cNvSpPr>
          <p:nvPr/>
        </p:nvSpPr>
        <p:spPr bwMode="auto">
          <a:xfrm>
            <a:off x="7141072" y="2740992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xx</a:t>
            </a:r>
          </a:p>
        </p:txBody>
      </p:sp>
      <p:sp>
        <p:nvSpPr>
          <p:cNvPr id="269358" name="Text Box 46"/>
          <p:cNvSpPr txBox="1">
            <a:spLocks noChangeArrowheads="1"/>
          </p:cNvSpPr>
          <p:nvPr/>
        </p:nvSpPr>
        <p:spPr bwMode="auto">
          <a:xfrm>
            <a:off x="7141072" y="3044205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xx</a:t>
            </a:r>
          </a:p>
        </p:txBody>
      </p:sp>
      <p:sp>
        <p:nvSpPr>
          <p:cNvPr id="269359" name="Text Box 47"/>
          <p:cNvSpPr txBox="1">
            <a:spLocks noChangeArrowheads="1"/>
          </p:cNvSpPr>
          <p:nvPr/>
        </p:nvSpPr>
        <p:spPr bwMode="auto">
          <a:xfrm>
            <a:off x="7141072" y="3399805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xx</a:t>
            </a:r>
          </a:p>
        </p:txBody>
      </p:sp>
      <p:sp>
        <p:nvSpPr>
          <p:cNvPr id="269360" name="Text Box 48"/>
          <p:cNvSpPr txBox="1">
            <a:spLocks noChangeArrowheads="1"/>
          </p:cNvSpPr>
          <p:nvPr/>
        </p:nvSpPr>
        <p:spPr bwMode="auto">
          <a:xfrm>
            <a:off x="7168059" y="2752105"/>
            <a:ext cx="333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3333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269361" name="Text Box 49"/>
          <p:cNvSpPr txBox="1">
            <a:spLocks noChangeArrowheads="1"/>
          </p:cNvSpPr>
          <p:nvPr/>
        </p:nvSpPr>
        <p:spPr bwMode="auto">
          <a:xfrm>
            <a:off x="7182347" y="3088655"/>
            <a:ext cx="333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3333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269362" name="Text Box 50"/>
          <p:cNvSpPr txBox="1">
            <a:spLocks noChangeArrowheads="1"/>
          </p:cNvSpPr>
          <p:nvPr/>
        </p:nvSpPr>
        <p:spPr bwMode="auto">
          <a:xfrm>
            <a:off x="6315572" y="3687142"/>
            <a:ext cx="3206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x</a:t>
            </a:r>
          </a:p>
          <a:p>
            <a:pPr algn="l"/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y</a:t>
            </a:r>
          </a:p>
          <a:p>
            <a:pPr algn="l"/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z</a:t>
            </a:r>
          </a:p>
        </p:txBody>
      </p:sp>
      <p:grpSp>
        <p:nvGrpSpPr>
          <p:cNvPr id="269363" name="Group 51"/>
          <p:cNvGrpSpPr>
            <a:grpSpLocks/>
          </p:cNvGrpSpPr>
          <p:nvPr/>
        </p:nvGrpSpPr>
        <p:grpSpPr bwMode="auto">
          <a:xfrm>
            <a:off x="7199809" y="2990230"/>
            <a:ext cx="1295400" cy="1498600"/>
            <a:chOff x="4604" y="663"/>
            <a:chExt cx="816" cy="944"/>
          </a:xfrm>
        </p:grpSpPr>
        <p:sp>
          <p:nvSpPr>
            <p:cNvPr id="269364" name="Text Box 52"/>
            <p:cNvSpPr txBox="1">
              <a:spLocks noChangeArrowheads="1"/>
            </p:cNvSpPr>
            <p:nvPr/>
          </p:nvSpPr>
          <p:spPr bwMode="auto">
            <a:xfrm>
              <a:off x="4604" y="1126"/>
              <a:ext cx="21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zh-CN" sz="2200" b="0" smtClean="0">
                  <a:solidFill>
                    <a:srgbClr val="3333FF"/>
                  </a:solidFill>
                  <a:latin typeface="Tahoma" panose="020B0604030504040204" pitchFamily="34" charset="0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269365" name="Text Box 53"/>
            <p:cNvSpPr txBox="1">
              <a:spLocks noChangeArrowheads="1"/>
            </p:cNvSpPr>
            <p:nvPr/>
          </p:nvSpPr>
          <p:spPr bwMode="auto">
            <a:xfrm>
              <a:off x="4613" y="1338"/>
              <a:ext cx="21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zh-CN" sz="2200" b="0" smtClean="0">
                  <a:solidFill>
                    <a:srgbClr val="3333FF"/>
                  </a:solidFill>
                  <a:latin typeface="Tahoma" panose="020B0604030504040204" pitchFamily="34" charset="0"/>
                  <a:ea typeface="黑体" panose="02010609060101010101" pitchFamily="49" charset="-122"/>
                </a:rPr>
                <a:t>9</a:t>
              </a:r>
            </a:p>
          </p:txBody>
        </p:sp>
        <p:sp>
          <p:nvSpPr>
            <p:cNvPr id="269366" name="Freeform 54"/>
            <p:cNvSpPr>
              <a:spLocks/>
            </p:cNvSpPr>
            <p:nvPr/>
          </p:nvSpPr>
          <p:spPr bwMode="auto">
            <a:xfrm>
              <a:off x="5103" y="663"/>
              <a:ext cx="317" cy="590"/>
            </a:xfrm>
            <a:custGeom>
              <a:avLst/>
              <a:gdLst>
                <a:gd name="T0" fmla="*/ 0 w 317"/>
                <a:gd name="T1" fmla="*/ 0 h 590"/>
                <a:gd name="T2" fmla="*/ 317 w 317"/>
                <a:gd name="T3" fmla="*/ 227 h 590"/>
                <a:gd name="T4" fmla="*/ 0 w 317"/>
                <a:gd name="T5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590">
                  <a:moveTo>
                    <a:pt x="0" y="0"/>
                  </a:moveTo>
                  <a:cubicBezTo>
                    <a:pt x="158" y="64"/>
                    <a:pt x="317" y="129"/>
                    <a:pt x="317" y="227"/>
                  </a:cubicBezTo>
                  <a:cubicBezTo>
                    <a:pt x="317" y="325"/>
                    <a:pt x="158" y="457"/>
                    <a:pt x="0" y="59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69367" name="Freeform 55"/>
            <p:cNvSpPr>
              <a:spLocks/>
            </p:cNvSpPr>
            <p:nvPr/>
          </p:nvSpPr>
          <p:spPr bwMode="auto">
            <a:xfrm>
              <a:off x="5103" y="890"/>
              <a:ext cx="317" cy="590"/>
            </a:xfrm>
            <a:custGeom>
              <a:avLst/>
              <a:gdLst>
                <a:gd name="T0" fmla="*/ 0 w 317"/>
                <a:gd name="T1" fmla="*/ 0 h 590"/>
                <a:gd name="T2" fmla="*/ 317 w 317"/>
                <a:gd name="T3" fmla="*/ 227 h 590"/>
                <a:gd name="T4" fmla="*/ 0 w 317"/>
                <a:gd name="T5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590">
                  <a:moveTo>
                    <a:pt x="0" y="0"/>
                  </a:moveTo>
                  <a:cubicBezTo>
                    <a:pt x="158" y="64"/>
                    <a:pt x="317" y="129"/>
                    <a:pt x="317" y="227"/>
                  </a:cubicBezTo>
                  <a:cubicBezTo>
                    <a:pt x="317" y="325"/>
                    <a:pt x="158" y="457"/>
                    <a:pt x="0" y="59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69368" name="Text Box 56"/>
          <p:cNvSpPr txBox="1">
            <a:spLocks noChangeArrowheads="1"/>
          </p:cNvSpPr>
          <p:nvPr/>
        </p:nvSpPr>
        <p:spPr bwMode="auto">
          <a:xfrm>
            <a:off x="7214097" y="4372942"/>
            <a:ext cx="333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3333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9</a:t>
            </a:r>
          </a:p>
        </p:txBody>
      </p:sp>
      <p:grpSp>
        <p:nvGrpSpPr>
          <p:cNvPr id="269369" name="Group 57"/>
          <p:cNvGrpSpPr>
            <a:grpSpLocks/>
          </p:cNvGrpSpPr>
          <p:nvPr/>
        </p:nvGrpSpPr>
        <p:grpSpPr bwMode="auto">
          <a:xfrm>
            <a:off x="7199809" y="3422030"/>
            <a:ext cx="1295400" cy="1152525"/>
            <a:chOff x="4604" y="935"/>
            <a:chExt cx="816" cy="726"/>
          </a:xfrm>
        </p:grpSpPr>
        <p:sp>
          <p:nvSpPr>
            <p:cNvPr id="269370" name="Text Box 58"/>
            <p:cNvSpPr txBox="1">
              <a:spLocks noChangeArrowheads="1"/>
            </p:cNvSpPr>
            <p:nvPr/>
          </p:nvSpPr>
          <p:spPr bwMode="auto">
            <a:xfrm>
              <a:off x="4604" y="935"/>
              <a:ext cx="21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zh-CN" sz="2200" b="0" smtClean="0">
                  <a:solidFill>
                    <a:srgbClr val="3333FF"/>
                  </a:solidFill>
                  <a:latin typeface="Tahoma" panose="020B0604030504040204" pitchFamily="34" charset="0"/>
                  <a:ea typeface="黑体" panose="02010609060101010101" pitchFamily="49" charset="-122"/>
                </a:rPr>
                <a:t>9</a:t>
              </a:r>
            </a:p>
          </p:txBody>
        </p:sp>
        <p:sp>
          <p:nvSpPr>
            <p:cNvPr id="269371" name="Freeform 59"/>
            <p:cNvSpPr>
              <a:spLocks/>
            </p:cNvSpPr>
            <p:nvPr/>
          </p:nvSpPr>
          <p:spPr bwMode="auto">
            <a:xfrm>
              <a:off x="5103" y="1071"/>
              <a:ext cx="317" cy="590"/>
            </a:xfrm>
            <a:custGeom>
              <a:avLst/>
              <a:gdLst>
                <a:gd name="T0" fmla="*/ 0 w 317"/>
                <a:gd name="T1" fmla="*/ 0 h 590"/>
                <a:gd name="T2" fmla="*/ 317 w 317"/>
                <a:gd name="T3" fmla="*/ 227 h 590"/>
                <a:gd name="T4" fmla="*/ 0 w 317"/>
                <a:gd name="T5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590">
                  <a:moveTo>
                    <a:pt x="0" y="0"/>
                  </a:moveTo>
                  <a:cubicBezTo>
                    <a:pt x="158" y="64"/>
                    <a:pt x="317" y="129"/>
                    <a:pt x="317" y="227"/>
                  </a:cubicBezTo>
                  <a:cubicBezTo>
                    <a:pt x="317" y="325"/>
                    <a:pt x="158" y="457"/>
                    <a:pt x="0" y="590"/>
                  </a:cubicBez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50" name="灯片编号占位符 3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prstClr val="black">
                    <a:tint val="75000"/>
                  </a:prstClr>
                </a:solidFill>
              </a:rPr>
              <a:t>5</a:t>
            </a:r>
            <a:endParaRPr kumimoji="0" lang="en-US" altLang="zh-CN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24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56" grpId="0"/>
      <p:bldP spid="269357" grpId="0"/>
      <p:bldP spid="269357" grpId="1"/>
      <p:bldP spid="269358" grpId="0"/>
      <p:bldP spid="269358" grpId="1"/>
      <p:bldP spid="269359" grpId="0"/>
      <p:bldP spid="269359" grpId="1"/>
      <p:bldP spid="269360" grpId="0"/>
      <p:bldP spid="269361" grpId="0"/>
      <p:bldP spid="269362" grpId="0"/>
      <p:bldP spid="269362" grpId="1"/>
      <p:bldP spid="269368" grpId="0"/>
      <p:bldP spid="26936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25624"/>
            <a:ext cx="8191822" cy="5032375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167" y="2395668"/>
            <a:ext cx="1904419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例</a:t>
            </a:r>
            <a:r>
              <a:rPr lang="en-US" altLang="zh-CN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2: </a:t>
            </a:r>
            <a:r>
              <a:rPr lang="zh-CN" altLang="en-US" sz="2200" b="0" dirty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利用函数实现两个整数的交换。</a:t>
            </a:r>
            <a:endParaRPr lang="en-US" altLang="zh-CN" sz="2200" b="0" dirty="0" smtClean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60587" y="706388"/>
            <a:ext cx="4464050" cy="6134100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#include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&lt;stdio.h&gt;</a:t>
            </a:r>
          </a:p>
          <a:p>
            <a:pPr algn="l"/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void swap(int x,int y);</a:t>
            </a:r>
          </a:p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main()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{</a:t>
            </a:r>
          </a:p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a,b;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scanf("%d%d",&amp;a,&amp;b);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printf("a=%d,b=%d\n",a,b);</a:t>
            </a:r>
          </a:p>
          <a:p>
            <a:pPr algn="l"/>
            <a:r>
              <a:rPr lang="en-US" altLang="zh-CN" sz="2200" b="0" smtClean="0">
                <a:solidFill>
                  <a:srgbClr val="FF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swap(a,b);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printf("a=%d,b=%d\n",a,b);</a:t>
            </a:r>
          </a:p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return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0;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}</a:t>
            </a:r>
          </a:p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void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swap(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x,</a:t>
            </a:r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y)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{</a:t>
            </a:r>
          </a:p>
          <a:p>
            <a:pPr algn="l"/>
            <a:r>
              <a:rPr lang="en-US" altLang="zh-CN" sz="2200" b="0" smtClean="0">
                <a:solidFill>
                  <a:srgbClr val="0033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int</a:t>
            </a:r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t;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printf("x=%d,y=%d\n",x,y);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t=x; x=y; y=t;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    printf("x=%d,y=%d\n",x,y);</a:t>
            </a:r>
          </a:p>
          <a:p>
            <a:pPr algn="l"/>
            <a:r>
              <a:rPr lang="en-US" altLang="zh-CN" sz="22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}</a:t>
            </a: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016125" y="1079450"/>
            <a:ext cx="6367462" cy="5616575"/>
            <a:chOff x="1247" y="572"/>
            <a:chExt cx="4011" cy="3538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3361" y="1815"/>
              <a:ext cx="1888" cy="269"/>
              <a:chOff x="3361" y="1815"/>
              <a:chExt cx="1888" cy="269"/>
            </a:xfrm>
          </p:grpSpPr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3361" y="1969"/>
                <a:ext cx="99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4341" y="1815"/>
                <a:ext cx="90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2200" b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黑体" panose="02010609060101010101" pitchFamily="49" charset="-122"/>
                  </a:rPr>
                  <a:t>函数调用</a:t>
                </a:r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3370" y="572"/>
              <a:ext cx="1888" cy="269"/>
              <a:chOff x="3370" y="572"/>
              <a:chExt cx="1888" cy="269"/>
            </a:xfrm>
          </p:grpSpPr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3370" y="726"/>
                <a:ext cx="99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4350" y="572"/>
                <a:ext cx="90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2200" b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黑体" panose="02010609060101010101" pitchFamily="49" charset="-122"/>
                  </a:rPr>
                  <a:t>函数声明</a:t>
                </a:r>
              </a:p>
            </p:txBody>
          </p: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1247" y="2795"/>
              <a:ext cx="3992" cy="1315"/>
              <a:chOff x="1247" y="2795"/>
              <a:chExt cx="3992" cy="1315"/>
            </a:xfrm>
          </p:grpSpPr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1247" y="2795"/>
                <a:ext cx="2812" cy="1315"/>
              </a:xfrm>
              <a:prstGeom prst="bracketPair">
                <a:avLst>
                  <a:gd name="adj" fmla="val 8287"/>
                </a:avLst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4105" y="3451"/>
                <a:ext cx="244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/>
                <a:endParaRPr lang="zh-CN" altLang="en-US" sz="2400" b="0" smtClean="0">
                  <a:solidFill>
                    <a:srgbClr val="000000"/>
                  </a:solidFill>
                  <a:latin typeface="Tahoma" panose="020B060403050404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4331" y="3297"/>
                <a:ext cx="90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2200" b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黑体" panose="02010609060101010101" pitchFamily="49" charset="-122"/>
                  </a:rPr>
                  <a:t>函数定义</a:t>
                </a:r>
              </a:p>
            </p:txBody>
          </p:sp>
        </p:grpSp>
      </p:grpSp>
      <p:grpSp>
        <p:nvGrpSpPr>
          <p:cNvPr id="19" name="Group 27"/>
          <p:cNvGrpSpPr>
            <a:grpSpLocks/>
          </p:cNvGrpSpPr>
          <p:nvPr/>
        </p:nvGrpSpPr>
        <p:grpSpPr bwMode="auto">
          <a:xfrm>
            <a:off x="6380162" y="171400"/>
            <a:ext cx="2800350" cy="3024188"/>
            <a:chOff x="3996" y="0"/>
            <a:chExt cx="1764" cy="1905"/>
          </a:xfrm>
        </p:grpSpPr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6" y="0"/>
              <a:ext cx="1764" cy="1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059" y="935"/>
              <a:ext cx="862" cy="409"/>
            </a:xfrm>
            <a:prstGeom prst="rect">
              <a:avLst/>
            </a:prstGeom>
            <a:noFill/>
            <a:ln w="127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57" y="799"/>
              <a:ext cx="0" cy="681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4921" y="799"/>
              <a:ext cx="136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4921" y="1480"/>
              <a:ext cx="136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5" name="Group 30"/>
          <p:cNvGrpSpPr>
            <a:grpSpLocks/>
          </p:cNvGrpSpPr>
          <p:nvPr/>
        </p:nvGrpSpPr>
        <p:grpSpPr bwMode="auto">
          <a:xfrm>
            <a:off x="3384550" y="3384500"/>
            <a:ext cx="1223962" cy="1079500"/>
            <a:chOff x="2109" y="2024"/>
            <a:chExt cx="771" cy="680"/>
          </a:xfrm>
        </p:grpSpPr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2109" y="2024"/>
              <a:ext cx="363" cy="680"/>
            </a:xfrm>
            <a:prstGeom prst="line">
              <a:avLst/>
            </a:prstGeom>
            <a:noFill/>
            <a:ln w="3175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2290" y="2024"/>
              <a:ext cx="590" cy="680"/>
            </a:xfrm>
            <a:prstGeom prst="line">
              <a:avLst/>
            </a:prstGeom>
            <a:noFill/>
            <a:ln w="3175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en-US" sz="2400" b="0" smtClean="0">
                <a:solidFill>
                  <a:srgbClr val="000000"/>
                </a:solidFill>
                <a:latin typeface="Tahoma" panose="020B0604030504040204" pitchFamily="34" charset="0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087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Tahoma"/>
        <a:ea typeface="黑体"/>
        <a:cs typeface=""/>
      </a:majorFont>
      <a:minorFont>
        <a:latin typeface="Tahom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anose="020B060403050404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3447</TotalTime>
  <Words>1038</Words>
  <Application>Microsoft Office PowerPoint</Application>
  <PresentationFormat>全屏显示(4:3)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1_古瓶荷花</vt:lpstr>
      <vt:lpstr>幻灯片 1</vt:lpstr>
      <vt:lpstr>《函数的形式参数和实际函数》提纲</vt:lpstr>
      <vt:lpstr>一、教学目标</vt:lpstr>
      <vt:lpstr>二、案例分析</vt:lpstr>
      <vt:lpstr>程序分析</vt:lpstr>
      <vt:lpstr>形参和实参的定义</vt:lpstr>
      <vt:lpstr>三、算法演示</vt:lpstr>
      <vt:lpstr>幻灯片 8</vt:lpstr>
      <vt:lpstr>幻灯片 9</vt:lpstr>
      <vt:lpstr>② 函数的参数: 形参、实参</vt:lpstr>
      <vt:lpstr>③ 函数调用过程</vt:lpstr>
      <vt:lpstr>四、流程归纳</vt:lpstr>
      <vt:lpstr>五、小结</vt:lpstr>
      <vt:lpstr>幻灯片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Administrator</cp:lastModifiedBy>
  <cp:revision>278</cp:revision>
  <dcterms:created xsi:type="dcterms:W3CDTF">2004-11-26T05:12:32Z</dcterms:created>
  <dcterms:modified xsi:type="dcterms:W3CDTF">2016-12-11T13:57:21Z</dcterms:modified>
</cp:coreProperties>
</file>