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2" r:id="rId1"/>
    <p:sldMasterId id="2147483806" r:id="rId2"/>
  </p:sldMasterIdLst>
  <p:notesMasterIdLst>
    <p:notesMasterId r:id="rId17"/>
  </p:notesMasterIdLst>
  <p:handoutMasterIdLst>
    <p:handoutMasterId r:id="rId18"/>
  </p:handoutMasterIdLst>
  <p:sldIdLst>
    <p:sldId id="295" r:id="rId3"/>
    <p:sldId id="369" r:id="rId4"/>
    <p:sldId id="294" r:id="rId5"/>
    <p:sldId id="384" r:id="rId6"/>
    <p:sldId id="385" r:id="rId7"/>
    <p:sldId id="386" r:id="rId8"/>
    <p:sldId id="379" r:id="rId9"/>
    <p:sldId id="378" r:id="rId10"/>
    <p:sldId id="372" r:id="rId11"/>
    <p:sldId id="380" r:id="rId12"/>
    <p:sldId id="381" r:id="rId13"/>
    <p:sldId id="367" r:id="rId14"/>
    <p:sldId id="370" r:id="rId15"/>
    <p:sldId id="371" r:id="rId16"/>
  </p:sldIdLst>
  <p:sldSz cx="9144000" cy="6858000" type="screen4x3"/>
  <p:notesSz cx="6858000" cy="9144000"/>
  <p:defaultTextStyle>
    <a:defPPr>
      <a:defRPr lang="zh-CN"/>
    </a:defPPr>
    <a:lvl1pPr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FF00"/>
    <a:srgbClr val="FF0000"/>
    <a:srgbClr val="0000FF"/>
    <a:srgbClr val="DEEE12"/>
    <a:srgbClr val="000000"/>
    <a:srgbClr val="FFFF00"/>
    <a:srgbClr val="CC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2178" y="5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04150F96-6B00-42F6-9C63-E6D241ABDF4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2748133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EAD1E824-6650-4D57-9198-3CBE312EC4F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38469964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73CBB-EBE9-419F-BDAC-02D037E8664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2129695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8A677-8195-4C54-BF77-20E0251C1ACC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112197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2522367619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3962400" y="1066800"/>
            <a:ext cx="4648200" cy="1981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51203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3962400" y="3657600"/>
            <a:ext cx="4572000" cy="16764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301625" y="6076950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33CC"/>
              </a:solidFill>
            </a:endParaRPr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07695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33CC"/>
              </a:solidFill>
            </a:endParaRPr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076950"/>
            <a:ext cx="2289175" cy="476250"/>
          </a:xfrm>
        </p:spPr>
        <p:txBody>
          <a:bodyPr/>
          <a:lstStyle>
            <a:lvl1pPr>
              <a:defRPr sz="1400">
                <a:effectLst/>
                <a:latin typeface="Arial" panose="020B0604020202020204" pitchFamily="34" charset="0"/>
              </a:defRPr>
            </a:lvl1pPr>
          </a:lstStyle>
          <a:p>
            <a:fld id="{616C8949-CF62-48F5-B317-FBF5404A626C}" type="slidenum">
              <a:rPr lang="en-US" altLang="zh-CN">
                <a:solidFill>
                  <a:srgbClr val="0033CC"/>
                </a:solidFill>
              </a:rPr>
              <a:pPr/>
              <a:t>‹#›</a:t>
            </a:fld>
            <a:endParaRPr lang="en-US" altLang="zh-CN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060887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33CC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33CC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BDF8FD-9657-4AF0-8645-0ECF9A46FE87}" type="slidenum">
              <a:rPr lang="en-US" altLang="zh-CN">
                <a:solidFill>
                  <a:srgbClr val="0033CC"/>
                </a:solidFill>
              </a:rPr>
              <a:pPr/>
              <a:t>‹#›</a:t>
            </a:fld>
            <a:endParaRPr lang="en-US" altLang="zh-CN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534602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33CC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33CC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1CB7DB-7C30-4867-BD20-47DB2AA616EE}" type="slidenum">
              <a:rPr lang="en-US" altLang="zh-CN">
                <a:solidFill>
                  <a:srgbClr val="0033CC"/>
                </a:solidFill>
              </a:rPr>
              <a:pPr/>
              <a:t>‹#›</a:t>
            </a:fld>
            <a:endParaRPr lang="en-US" altLang="zh-CN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769851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04800" y="1981200"/>
            <a:ext cx="4194175" cy="38862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1375" y="1981200"/>
            <a:ext cx="4194175" cy="38862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33CC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33CC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3235A3-D3DB-49DE-A354-281307F0680F}" type="slidenum">
              <a:rPr lang="en-US" altLang="zh-CN">
                <a:solidFill>
                  <a:srgbClr val="0033CC"/>
                </a:solidFill>
              </a:rPr>
              <a:pPr/>
              <a:t>‹#›</a:t>
            </a:fld>
            <a:endParaRPr lang="en-US" altLang="zh-CN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40238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33CC"/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33CC"/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799495-29EF-482A-A6F9-C641BA21B793}" type="slidenum">
              <a:rPr lang="en-US" altLang="zh-CN">
                <a:solidFill>
                  <a:srgbClr val="0033CC"/>
                </a:solidFill>
              </a:rPr>
              <a:pPr/>
              <a:t>‹#›</a:t>
            </a:fld>
            <a:endParaRPr lang="en-US" altLang="zh-CN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246785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33CC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33CC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534A85-ECF9-4983-9D09-E7DDFB9A231B}" type="slidenum">
              <a:rPr lang="en-US" altLang="zh-CN">
                <a:solidFill>
                  <a:srgbClr val="0033CC"/>
                </a:solidFill>
              </a:rPr>
              <a:pPr/>
              <a:t>‹#›</a:t>
            </a:fld>
            <a:endParaRPr lang="en-US" altLang="zh-CN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66048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33CC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33CC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6D85C4-D052-4904-A857-7B3CFBF36E99}" type="slidenum">
              <a:rPr lang="en-US" altLang="zh-CN">
                <a:solidFill>
                  <a:srgbClr val="0033CC"/>
                </a:solidFill>
              </a:rPr>
              <a:pPr/>
              <a:t>‹#›</a:t>
            </a:fld>
            <a:endParaRPr lang="en-US" altLang="zh-CN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531052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33CC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33CC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14B08C-80E7-40E8-B1FB-304224388475}" type="slidenum">
              <a:rPr lang="en-US" altLang="zh-CN">
                <a:solidFill>
                  <a:srgbClr val="0033CC"/>
                </a:solidFill>
              </a:rPr>
              <a:pPr/>
              <a:t>‹#›</a:t>
            </a:fld>
            <a:endParaRPr lang="en-US" altLang="zh-CN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20007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1887676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33CC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33CC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21AE04-FC37-4C13-B847-3DDBBEEFB9FD}" type="slidenum">
              <a:rPr lang="en-US" altLang="zh-CN">
                <a:solidFill>
                  <a:srgbClr val="0033CC"/>
                </a:solidFill>
              </a:rPr>
              <a:pPr/>
              <a:t>‹#›</a:t>
            </a:fld>
            <a:endParaRPr lang="en-US" altLang="zh-CN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810776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33CC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33CC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FA2701-62FA-4A12-9231-FBF6F4827F5D}" type="slidenum">
              <a:rPr lang="en-US" altLang="zh-CN">
                <a:solidFill>
                  <a:srgbClr val="0033CC"/>
                </a:solidFill>
              </a:rPr>
              <a:pPr/>
              <a:t>‹#›</a:t>
            </a:fld>
            <a:endParaRPr lang="en-US" altLang="zh-CN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24122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710363" y="685800"/>
            <a:ext cx="2135187" cy="51816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01625" y="685800"/>
            <a:ext cx="6256338" cy="51816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33CC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33CC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F4A577-5EFD-4FC8-92FD-C924F7886AA4}" type="slidenum">
              <a:rPr lang="en-US" altLang="zh-CN">
                <a:solidFill>
                  <a:srgbClr val="0033CC"/>
                </a:solidFill>
              </a:rPr>
              <a:pPr/>
              <a:t>‹#›</a:t>
            </a:fld>
            <a:endParaRPr lang="en-US" altLang="zh-CN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10919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86220-C61B-4741-9AD1-D0CD4ECB1DA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1318113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2062B-0F3E-4BDD-B129-4A06062AE83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2734798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124A0-FCA0-4924-93EC-48B4CD37589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1338133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FDA3-458C-460F-8967-38FD757E3E9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3281066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385FF-4FA9-4C93-8100-F6627A8D7A1A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3609040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5C01-1B19-4A41-B69A-D394B80E5A6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102478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17B4-4EA4-453E-8141-D3D548A4342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2576100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  <p:pic>
        <p:nvPicPr>
          <p:cNvPr id="7" name="Picture 9" descr="GIF-395"/>
          <p:cNvPicPr>
            <a:picLocks noChangeAspect="1" noChangeArrowheads="1" noCrop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107950" y="404813"/>
            <a:ext cx="9036050" cy="12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0"/>
          <p:cNvSpPr>
            <a:spLocks noChangeArrowheads="1"/>
          </p:cNvSpPr>
          <p:nvPr userDrawn="1"/>
        </p:nvSpPr>
        <p:spPr bwMode="auto">
          <a:xfrm>
            <a:off x="6948264" y="26988"/>
            <a:ext cx="2232249" cy="377825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FF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CCFF">
                <a:gamma/>
                <a:shade val="60000"/>
                <a:invGamma/>
              </a:srgbClr>
            </a:prstShdw>
          </a:effectLst>
        </p:spPr>
        <p:txBody>
          <a:bodyPr anchor="ctr" anchorCtr="1"/>
          <a:lstStyle/>
          <a:p>
            <a:pPr>
              <a:spcBef>
                <a:spcPct val="20000"/>
              </a:spcBef>
              <a:defRPr/>
            </a:pPr>
            <a:r>
              <a:rPr kumimoji="1" lang="en-US" altLang="zh-CN" sz="2000" b="0" dirty="0">
                <a:latin typeface="华文楷体" pitchFamily="2" charset="-122"/>
                <a:ea typeface="华文楷体" pitchFamily="2" charset="-122"/>
              </a:rPr>
              <a:t>C</a:t>
            </a:r>
            <a:r>
              <a:rPr kumimoji="1" lang="zh-CN" altLang="en-US" sz="2000" b="0" dirty="0">
                <a:latin typeface="华文楷体" pitchFamily="2" charset="-122"/>
                <a:ea typeface="华文楷体" pitchFamily="2" charset="-122"/>
              </a:rPr>
              <a:t>语言</a:t>
            </a:r>
            <a:r>
              <a:rPr kumimoji="1" lang="zh-CN" altLang="en-US" sz="2000" b="0" dirty="0" smtClean="0">
                <a:latin typeface="华文楷体" pitchFamily="2" charset="-122"/>
                <a:ea typeface="华文楷体" pitchFamily="2" charset="-122"/>
              </a:rPr>
              <a:t>程序设计</a:t>
            </a:r>
            <a:endParaRPr kumimoji="1" lang="zh-CN" altLang="en-US" sz="2000" b="0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9" name="WordArt 11"/>
          <p:cNvSpPr>
            <a:spLocks noChangeArrowheads="1" noChangeShapeType="1" noTextEdit="1"/>
          </p:cNvSpPr>
          <p:nvPr userDrawn="1"/>
        </p:nvSpPr>
        <p:spPr bwMode="auto">
          <a:xfrm>
            <a:off x="179388" y="0"/>
            <a:ext cx="3343275" cy="371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zh-CN" altLang="en-US" sz="3600" kern="10" dirty="0" smtClean="0">
                <a:ln w="12700" cap="sq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华文新魏"/>
                <a:ea typeface="华文新魏"/>
              </a:rPr>
              <a:t>函数的形式参数和实际函数</a:t>
            </a:r>
            <a:endParaRPr lang="zh-CN" altLang="en-US" sz="3600" kern="10" dirty="0">
              <a:ln w="12700" cap="sq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华文新魏"/>
              <a:ea typeface="华文新魏"/>
            </a:endParaRPr>
          </a:p>
        </p:txBody>
      </p:sp>
      <p:sp>
        <p:nvSpPr>
          <p:cNvPr id="10" name="Line 12"/>
          <p:cNvSpPr>
            <a:spLocks noChangeShapeType="1"/>
          </p:cNvSpPr>
          <p:nvPr userDrawn="1"/>
        </p:nvSpPr>
        <p:spPr bwMode="auto">
          <a:xfrm flipV="1">
            <a:off x="611188" y="1268413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213692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685800"/>
            <a:ext cx="85407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0179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4800" y="1981200"/>
            <a:ext cx="854075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31913" y="6092825"/>
            <a:ext cx="122396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algn="l"/>
            <a:endParaRPr lang="en-US" altLang="zh-CN" b="0" smtClean="0">
              <a:solidFill>
                <a:srgbClr val="0033CC"/>
              </a:solidFill>
            </a:endParaRPr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55875" y="6021388"/>
            <a:ext cx="3097213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endParaRPr lang="en-US" altLang="zh-CN" b="0" smtClean="0">
              <a:solidFill>
                <a:srgbClr val="0033CC"/>
              </a:solidFill>
            </a:endParaRPr>
          </a:p>
        </p:txBody>
      </p:sp>
      <p:pic>
        <p:nvPicPr>
          <p:cNvPr id="50185" name="Picture 9" descr="GIF-395"/>
          <p:cNvPicPr>
            <a:picLocks noChangeAspect="1" noChangeArrowheads="1" noCrop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107950" y="404813"/>
            <a:ext cx="4953000" cy="125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0186" name="Rectangle 10"/>
          <p:cNvSpPr>
            <a:spLocks noChangeArrowheads="1"/>
          </p:cNvSpPr>
          <p:nvPr userDrawn="1"/>
        </p:nvSpPr>
        <p:spPr bwMode="auto">
          <a:xfrm>
            <a:off x="5943600" y="0"/>
            <a:ext cx="3200400" cy="504825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FF00FF"/>
              </a:gs>
            </a:gsLst>
            <a:lin ang="5400000" scaled="1"/>
          </a:gradFill>
          <a:ln>
            <a:noFill/>
          </a:ln>
          <a:effectLst>
            <a:prstShdw prst="shdw17" dist="17961" dir="2700000">
              <a:srgbClr val="99CCFF">
                <a:gamma/>
                <a:shade val="60000"/>
                <a:invGamma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FF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/>
          <a:p>
            <a:pPr>
              <a:spcBef>
                <a:spcPct val="20000"/>
              </a:spcBef>
            </a:pPr>
            <a:r>
              <a:rPr kumimoji="1" lang="en-US" altLang="zh-CN" sz="2000" b="0" smtClean="0">
                <a:solidFill>
                  <a:srgbClr val="0033CC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C</a:t>
            </a:r>
            <a:r>
              <a:rPr kumimoji="1" lang="zh-CN" altLang="en-US" sz="2000" b="0" smtClean="0">
                <a:solidFill>
                  <a:srgbClr val="0033CC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语言程序设计</a:t>
            </a:r>
          </a:p>
        </p:txBody>
      </p:sp>
      <p:sp>
        <p:nvSpPr>
          <p:cNvPr id="50194" name="WordArt 18"/>
          <p:cNvSpPr>
            <a:spLocks noChangeArrowheads="1" noChangeShapeType="1" noTextEdit="1"/>
          </p:cNvSpPr>
          <p:nvPr userDrawn="1"/>
        </p:nvSpPr>
        <p:spPr bwMode="auto">
          <a:xfrm>
            <a:off x="179388" y="0"/>
            <a:ext cx="3343275" cy="371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zh-CN" altLang="en-US" sz="3600" b="0" kern="10" smtClean="0">
                <a:ln w="12700" cap="sq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华文新魏" panose="02010800040101010101" pitchFamily="2" charset="-122"/>
                <a:ea typeface="华文新魏" panose="02010800040101010101" pitchFamily="2" charset="-122"/>
              </a:rPr>
              <a:t>第</a:t>
            </a:r>
            <a:r>
              <a:rPr lang="en-US" altLang="zh-CN" sz="3600" b="0" kern="10" smtClean="0">
                <a:ln w="12700" cap="sq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华文新魏" panose="02010800040101010101" pitchFamily="2" charset="-122"/>
                <a:ea typeface="华文新魏" panose="02010800040101010101" pitchFamily="2" charset="-122"/>
              </a:rPr>
              <a:t>4</a:t>
            </a:r>
            <a:r>
              <a:rPr lang="zh-CN" altLang="en-US" sz="3600" b="0" kern="10" smtClean="0">
                <a:ln w="12700" cap="sq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华文新魏" panose="02010800040101010101" pitchFamily="2" charset="-122"/>
                <a:ea typeface="华文新魏" panose="02010800040101010101" pitchFamily="2" charset="-122"/>
              </a:rPr>
              <a:t>章 函数</a:t>
            </a:r>
          </a:p>
        </p:txBody>
      </p:sp>
      <p:sp>
        <p:nvSpPr>
          <p:cNvPr id="5019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宋体" panose="02010600030101010101" pitchFamily="2" charset="-122"/>
              </a:defRPr>
            </a:lvl1pPr>
          </a:lstStyle>
          <a:p>
            <a:fld id="{D1D6735C-01EE-47A6-B768-B445205D82B0}" type="slidenum">
              <a:rPr lang="en-US" altLang="zh-CN" b="0" smtClean="0">
                <a:solidFill>
                  <a:srgbClr val="0033CC"/>
                </a:solidFill>
              </a:rPr>
              <a:pPr/>
              <a:t>‹#›</a:t>
            </a:fld>
            <a:endParaRPr lang="en-US" altLang="zh-CN" b="0" smtClean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05037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  <a:ea typeface="黑体" panose="02010609060101010101" pitchFamily="49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  <a:ea typeface="黑体" panose="02010609060101010101" pitchFamily="49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  <a:ea typeface="黑体" panose="02010609060101010101" pitchFamily="49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  <a:ea typeface="黑体" panose="02010609060101010101" pitchFamily="49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  <a:ea typeface="黑体" panose="02010609060101010101" pitchFamily="49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  <a:ea typeface="黑体" panose="02010609060101010101" pitchFamily="49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  <a:ea typeface="黑体" panose="02010609060101010101" pitchFamily="49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  <a:ea typeface="黑体" panose="02010609060101010101" pitchFamily="49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v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anose="05000000000000000000" pitchFamily="2" charset="2"/>
        <a:buChar char="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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C1E6AC9-D914-4D2A-9DA6-36AAAF183683}" type="slidenum">
              <a:rPr lang="en-US" altLang="zh-CN" b="0"/>
              <a:pPr eaLnBrk="1" hangingPunct="1"/>
              <a:t>1</a:t>
            </a:fld>
            <a:endParaRPr lang="en-US" altLang="zh-CN" b="0"/>
          </a:p>
        </p:txBody>
      </p:sp>
      <p:sp>
        <p:nvSpPr>
          <p:cNvPr id="67588" name="WordArt 4"/>
          <p:cNvSpPr>
            <a:spLocks noChangeArrowheads="1" noChangeShapeType="1" noTextEdit="1"/>
          </p:cNvSpPr>
          <p:nvPr/>
        </p:nvSpPr>
        <p:spPr bwMode="auto">
          <a:xfrm>
            <a:off x="2051720" y="1340694"/>
            <a:ext cx="5257254" cy="180027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zh-CN" altLang="en-US" sz="3600" kern="10" dirty="0" smtClean="0">
                <a:ln w="19050" cap="sq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华文新魏"/>
                <a:ea typeface="华文新魏"/>
              </a:rPr>
              <a:t>函数的形式参数和实际函数</a:t>
            </a:r>
            <a:endParaRPr lang="zh-CN" altLang="en-US" sz="3600" kern="10" dirty="0">
              <a:ln w="19050" cap="sq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华文新魏"/>
              <a:ea typeface="华文新魏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345828" y="4609703"/>
            <a:ext cx="26574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行楷" pitchFamily="2" charset="-122"/>
                <a:ea typeface="华文行楷" pitchFamily="2" charset="-122"/>
              </a:rPr>
              <a:t>软件学院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923928" y="4581128"/>
            <a:ext cx="4032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zh-CN" alt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行楷" pitchFamily="2" charset="-122"/>
                <a:ea typeface="华文行楷" pitchFamily="2" charset="-122"/>
              </a:rPr>
              <a:t>曾碧卿  教授</a:t>
            </a:r>
          </a:p>
        </p:txBody>
      </p:sp>
      <p:pic>
        <p:nvPicPr>
          <p:cNvPr id="7" name="Picture 5" descr="欢迎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79912" y="5459920"/>
            <a:ext cx="1871985" cy="1261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421437"/>
            <a:ext cx="7886700" cy="1325563"/>
          </a:xfrm>
        </p:spPr>
        <p:txBody>
          <a:bodyPr/>
          <a:lstStyle/>
          <a:p>
            <a:r>
              <a:rPr lang="en-US" altLang="zh-CN" dirty="0"/>
              <a:t>② </a:t>
            </a:r>
            <a:r>
              <a:rPr lang="zh-CN" altLang="en-US" dirty="0"/>
              <a:t>函数的参数</a:t>
            </a:r>
            <a:r>
              <a:rPr lang="en-US" altLang="zh-CN" dirty="0"/>
              <a:t>: </a:t>
            </a:r>
            <a:r>
              <a:rPr lang="zh-CN" altLang="en-US" dirty="0"/>
              <a:t>形参、</a:t>
            </a:r>
            <a:r>
              <a:rPr lang="zh-CN" altLang="en-US" dirty="0" smtClean="0"/>
              <a:t>实参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412776"/>
            <a:ext cx="8335838" cy="5308700"/>
          </a:xfrm>
        </p:spPr>
        <p:txBody>
          <a:bodyPr/>
          <a:lstStyle/>
          <a:p>
            <a:pPr marL="0" indent="0">
              <a:buNone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10</a:t>
            </a:fld>
            <a:endParaRPr lang="en-US" altLang="zh-CN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611560" y="1772816"/>
            <a:ext cx="6451600" cy="160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lnSpc>
                <a:spcPct val="150000"/>
              </a:lnSpc>
              <a:buClr>
                <a:srgbClr val="D60093"/>
              </a:buClr>
              <a:buFontTx/>
              <a:buChar char="•"/>
            </a:pPr>
            <a:r>
              <a:rPr kumimoji="1" lang="en-US" altLang="zh-CN" sz="2200" dirty="0"/>
              <a:t> </a:t>
            </a:r>
            <a:r>
              <a:rPr kumimoji="1" lang="zh-CN" altLang="en-US" sz="2200" dirty="0"/>
              <a:t>形式参数</a:t>
            </a:r>
            <a:r>
              <a:rPr kumimoji="1" lang="en-US" altLang="zh-CN" sz="2200" dirty="0"/>
              <a:t>: </a:t>
            </a:r>
            <a:r>
              <a:rPr kumimoji="1" lang="zh-CN" altLang="en-US" sz="2200" dirty="0"/>
              <a:t>定义函数时函数名后面括号中的变量名</a:t>
            </a:r>
          </a:p>
          <a:p>
            <a:pPr eaLnBrk="0" hangingPunct="0">
              <a:lnSpc>
                <a:spcPct val="150000"/>
              </a:lnSpc>
              <a:buClr>
                <a:srgbClr val="D60093"/>
              </a:buClr>
              <a:buFontTx/>
              <a:buChar char="•"/>
            </a:pPr>
            <a:r>
              <a:rPr kumimoji="1" lang="zh-CN" altLang="en-US" sz="2200" dirty="0"/>
              <a:t> 实际参数</a:t>
            </a:r>
            <a:r>
              <a:rPr kumimoji="1" lang="en-US" altLang="zh-CN" sz="2200" dirty="0"/>
              <a:t>: </a:t>
            </a:r>
            <a:r>
              <a:rPr kumimoji="1" lang="zh-CN" altLang="en-US" sz="2200" dirty="0"/>
              <a:t>调用函数时函数名后面括号中的表达式</a:t>
            </a:r>
          </a:p>
          <a:p>
            <a:pPr eaLnBrk="0" hangingPunct="0">
              <a:lnSpc>
                <a:spcPct val="150000"/>
              </a:lnSpc>
              <a:buClr>
                <a:srgbClr val="D60093"/>
              </a:buClr>
              <a:buFontTx/>
              <a:buChar char="•"/>
            </a:pPr>
            <a:r>
              <a:rPr kumimoji="1" lang="zh-CN" altLang="en-US" sz="2200" dirty="0"/>
              <a:t> 注意事项</a:t>
            </a:r>
            <a:r>
              <a:rPr kumimoji="1" lang="en-US" altLang="zh-CN" sz="2200" dirty="0"/>
              <a:t>:</a:t>
            </a:r>
          </a:p>
        </p:txBody>
      </p:sp>
      <p:sp>
        <p:nvSpPr>
          <p:cNvPr id="11" name="AutoShape 5"/>
          <p:cNvSpPr>
            <a:spLocks noChangeArrowheads="1"/>
          </p:cNvSpPr>
          <p:nvPr/>
        </p:nvSpPr>
        <p:spPr bwMode="auto">
          <a:xfrm>
            <a:off x="596279" y="3388302"/>
            <a:ext cx="8280400" cy="3160713"/>
          </a:xfrm>
          <a:prstGeom prst="foldedCorner">
            <a:avLst>
              <a:gd name="adj" fmla="val 6968"/>
            </a:avLst>
          </a:prstGeom>
          <a:noFill/>
          <a:ln w="9525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pPr algn="l" eaLnBrk="0" hangingPunct="0">
              <a:lnSpc>
                <a:spcPct val="150000"/>
              </a:lnSpc>
            </a:pPr>
            <a:r>
              <a:rPr kumimoji="1" lang="en-US" altLang="zh-CN" sz="21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a) </a:t>
            </a:r>
            <a:r>
              <a:rPr kumimoji="1" lang="zh-CN" altLang="en-US" sz="21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形参必须指定类型；实参必须有确定的值</a:t>
            </a:r>
          </a:p>
          <a:p>
            <a:pPr algn="l" eaLnBrk="0" hangingPunct="0">
              <a:lnSpc>
                <a:spcPct val="150000"/>
              </a:lnSpc>
            </a:pPr>
            <a:r>
              <a:rPr kumimoji="1" lang="en-US" altLang="zh-CN" sz="21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b) </a:t>
            </a:r>
            <a:r>
              <a:rPr kumimoji="1" lang="zh-CN" altLang="en-US" sz="21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形参与实参类型一致，个数相同，顺序一致</a:t>
            </a:r>
          </a:p>
          <a:p>
            <a:pPr algn="l" eaLnBrk="0" hangingPunct="0">
              <a:lnSpc>
                <a:spcPct val="150000"/>
              </a:lnSpc>
            </a:pPr>
            <a:r>
              <a:rPr kumimoji="1" lang="en-US" altLang="zh-CN" sz="21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c) </a:t>
            </a:r>
            <a:r>
              <a:rPr kumimoji="1" lang="zh-CN" altLang="en-US" sz="21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若形参与实参类型不一致，自动按形参类型转换</a:t>
            </a:r>
            <a:r>
              <a:rPr kumimoji="1" lang="en-US" altLang="zh-CN" sz="21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——</a:t>
            </a:r>
            <a:r>
              <a:rPr kumimoji="1" lang="zh-CN" altLang="en-US" sz="2100" b="0" dirty="0" smtClean="0">
                <a:solidFill>
                  <a:srgbClr val="FF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函数调用转换</a:t>
            </a:r>
          </a:p>
          <a:p>
            <a:pPr algn="l" eaLnBrk="0" hangingPunct="0">
              <a:lnSpc>
                <a:spcPct val="150000"/>
              </a:lnSpc>
            </a:pPr>
            <a:r>
              <a:rPr kumimoji="1" lang="en-US" altLang="zh-CN" sz="21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d) </a:t>
            </a:r>
            <a:r>
              <a:rPr kumimoji="1" lang="zh-CN" altLang="en-US" sz="21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形参在函数被调用前不占内存；</a:t>
            </a:r>
          </a:p>
          <a:p>
            <a:pPr algn="l" eaLnBrk="0" hangingPunct="0">
              <a:lnSpc>
                <a:spcPct val="150000"/>
              </a:lnSpc>
            </a:pPr>
            <a:r>
              <a:rPr kumimoji="1" lang="zh-CN" altLang="en-US" sz="21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    函数调用时为形参分配内存；</a:t>
            </a:r>
          </a:p>
          <a:p>
            <a:pPr algn="l" eaLnBrk="0" hangingPunct="0">
              <a:lnSpc>
                <a:spcPct val="150000"/>
              </a:lnSpc>
            </a:pPr>
            <a:r>
              <a:rPr kumimoji="1" lang="zh-CN" altLang="en-US" sz="21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    调用结束，内存释放</a:t>
            </a:r>
          </a:p>
        </p:txBody>
      </p:sp>
    </p:spTree>
    <p:extLst>
      <p:ext uri="{BB962C8B-B14F-4D97-AF65-F5344CB8AC3E}">
        <p14:creationId xmlns:p14="http://schemas.microsoft.com/office/powerpoint/2010/main" xmlns="" val="77315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③ </a:t>
            </a:r>
            <a:r>
              <a:rPr lang="zh-CN" altLang="en-US" sz="3600" dirty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函数调用</a:t>
            </a:r>
            <a:r>
              <a:rPr lang="zh-CN" altLang="en-US" sz="360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过程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1434" y="1825625"/>
            <a:ext cx="8425631" cy="4351338"/>
          </a:xfrm>
        </p:spPr>
        <p:txBody>
          <a:bodyPr/>
          <a:lstStyle/>
          <a:p>
            <a:pPr marL="0" indent="0">
              <a:buNone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601841" y="6356351"/>
            <a:ext cx="2057400" cy="365125"/>
          </a:xfrm>
        </p:spPr>
        <p:txBody>
          <a:bodyPr/>
          <a:lstStyle/>
          <a:p>
            <a:fld id="{26E8369C-F7E5-4F62-973B-CA52AB4980D0}" type="slidenum">
              <a:rPr lang="en-US" altLang="zh-CN" smtClean="0"/>
              <a:pPr/>
              <a:t>11</a:t>
            </a:fld>
            <a:endParaRPr lang="en-US" altLang="zh-CN"/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575691" y="2043782"/>
            <a:ext cx="8461375" cy="1165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algn="l">
              <a:lnSpc>
                <a:spcPct val="160000"/>
              </a:lnSpc>
            </a:pPr>
            <a:r>
              <a:rPr lang="zh-CN" altLang="en-US" sz="22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发生函数调用时，程序执行流程为</a:t>
            </a:r>
            <a:r>
              <a:rPr lang="en-US" altLang="zh-CN" sz="22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:</a:t>
            </a:r>
          </a:p>
          <a:p>
            <a:pPr algn="l">
              <a:lnSpc>
                <a:spcPct val="160000"/>
              </a:lnSpc>
            </a:pPr>
            <a:r>
              <a:rPr lang="en-US" altLang="zh-CN" sz="22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          </a:t>
            </a:r>
            <a:r>
              <a:rPr lang="zh-CN" altLang="en-US" sz="2200" b="0" dirty="0" smtClean="0">
                <a:solidFill>
                  <a:srgbClr val="FF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主调函数</a:t>
            </a:r>
            <a:r>
              <a:rPr lang="en-US" altLang="zh-CN" sz="2200" b="0" dirty="0" smtClean="0">
                <a:solidFill>
                  <a:srgbClr val="FF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——</a:t>
            </a:r>
            <a:r>
              <a:rPr lang="zh-CN" altLang="en-US" sz="2200" b="0" dirty="0" smtClean="0">
                <a:solidFill>
                  <a:srgbClr val="FF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被调函数</a:t>
            </a:r>
            <a:r>
              <a:rPr lang="en-US" altLang="zh-CN" sz="2200" b="0" dirty="0" smtClean="0">
                <a:solidFill>
                  <a:srgbClr val="FF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——</a:t>
            </a:r>
            <a:r>
              <a:rPr lang="zh-CN" altLang="en-US" sz="2200" b="0" dirty="0" smtClean="0">
                <a:solidFill>
                  <a:srgbClr val="FF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主调函数</a:t>
            </a:r>
            <a:endParaRPr lang="zh-CN" altLang="en-US" sz="2200" b="0" dirty="0" smtClean="0">
              <a:solidFill>
                <a:srgbClr val="000000"/>
              </a:solidFill>
              <a:latin typeface="Tahoma" panose="020B0604030504040204" pitchFamily="34" charset="0"/>
              <a:ea typeface="黑体" panose="02010609060101010101" pitchFamily="49" charset="-122"/>
            </a:endParaRP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539179" y="3412207"/>
            <a:ext cx="8569325" cy="210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363538" indent="-36353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286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en-US" altLang="zh-CN" sz="22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a) </a:t>
            </a:r>
            <a:r>
              <a:rPr lang="zh-CN" altLang="en-US" sz="22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对于</a:t>
            </a:r>
            <a:r>
              <a:rPr lang="zh-CN" altLang="en-US" sz="2200" b="0" dirty="0" smtClean="0">
                <a:solidFill>
                  <a:srgbClr val="0033CC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有返回值</a:t>
            </a:r>
            <a:r>
              <a:rPr lang="zh-CN" altLang="en-US" sz="22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的函数，通过被调函数中的</a:t>
            </a:r>
            <a:r>
              <a:rPr lang="en-US" altLang="zh-CN" sz="2200" b="0" dirty="0" smtClean="0">
                <a:solidFill>
                  <a:srgbClr val="FF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return </a:t>
            </a:r>
            <a:r>
              <a:rPr lang="zh-CN" altLang="en-US" sz="2200" b="0" dirty="0" smtClean="0">
                <a:solidFill>
                  <a:srgbClr val="FF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表达式</a:t>
            </a:r>
            <a:r>
              <a:rPr lang="zh-CN" altLang="en-US" sz="22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返回一个数值，并通过</a:t>
            </a:r>
            <a:r>
              <a:rPr lang="zh-CN" altLang="en-US" sz="2200" b="0" dirty="0" smtClean="0">
                <a:solidFill>
                  <a:srgbClr val="FF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函数名</a:t>
            </a:r>
            <a:r>
              <a:rPr lang="zh-CN" altLang="en-US" sz="22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带回。</a:t>
            </a:r>
          </a:p>
          <a:p>
            <a:pPr algn="l">
              <a:lnSpc>
                <a:spcPct val="150000"/>
              </a:lnSpc>
            </a:pPr>
            <a:r>
              <a:rPr lang="en-US" altLang="zh-CN" sz="22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b) </a:t>
            </a:r>
            <a:r>
              <a:rPr lang="zh-CN" altLang="en-US" sz="22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对于</a:t>
            </a:r>
            <a:r>
              <a:rPr lang="zh-CN" altLang="en-US" sz="2200" b="0" dirty="0" smtClean="0">
                <a:solidFill>
                  <a:srgbClr val="0033CC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有参数</a:t>
            </a:r>
            <a:r>
              <a:rPr lang="zh-CN" altLang="en-US" sz="22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的函数</a:t>
            </a:r>
            <a:r>
              <a:rPr lang="en-US" altLang="zh-CN" sz="22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,</a:t>
            </a:r>
            <a:r>
              <a:rPr lang="zh-CN" altLang="en-US" sz="22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则要进行参数传递</a:t>
            </a:r>
            <a:r>
              <a:rPr lang="en-US" altLang="zh-CN" sz="22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: </a:t>
            </a:r>
            <a:r>
              <a:rPr lang="zh-CN" altLang="en-US" sz="22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实参的值</a:t>
            </a:r>
            <a:r>
              <a:rPr lang="zh-CN" altLang="en-US" sz="2200" b="0" dirty="0" smtClean="0">
                <a:solidFill>
                  <a:srgbClr val="FF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复制</a:t>
            </a:r>
            <a:r>
              <a:rPr lang="zh-CN" altLang="en-US" sz="22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给形式参数。</a:t>
            </a:r>
          </a:p>
          <a:p>
            <a:pPr algn="l">
              <a:lnSpc>
                <a:spcPct val="150000"/>
              </a:lnSpc>
            </a:pPr>
            <a:r>
              <a:rPr lang="zh-CN" altLang="en-US" sz="22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     因而，在被调函数中修改形参的值不会影响到实参</a:t>
            </a:r>
            <a:r>
              <a:rPr lang="en-US" altLang="zh-CN" sz="22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xmlns="" val="3517548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>
                <a:solidFill>
                  <a:srgbClr val="FF0000"/>
                </a:solidFill>
              </a:rPr>
              <a:t>四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、流程归纳</a:t>
            </a:r>
            <a:endParaRPr lang="zh-CN" altLang="en-US" dirty="0" smtClean="0"/>
          </a:p>
        </p:txBody>
      </p:sp>
      <p:sp>
        <p:nvSpPr>
          <p:cNvPr id="2" name="圆角矩形 1"/>
          <p:cNvSpPr/>
          <p:nvPr/>
        </p:nvSpPr>
        <p:spPr>
          <a:xfrm>
            <a:off x="3347864" y="1690689"/>
            <a:ext cx="1656184" cy="7301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开始</a:t>
            </a:r>
            <a:endParaRPr lang="zh-CN" altLang="en-US" dirty="0"/>
          </a:p>
        </p:txBody>
      </p:sp>
      <p:sp>
        <p:nvSpPr>
          <p:cNvPr id="5" name="圆角矩形 4"/>
          <p:cNvSpPr/>
          <p:nvPr/>
        </p:nvSpPr>
        <p:spPr>
          <a:xfrm>
            <a:off x="3347864" y="3057974"/>
            <a:ext cx="1656184" cy="7301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Main( )</a:t>
            </a:r>
            <a:r>
              <a:rPr lang="zh-CN" altLang="en-US" dirty="0" smtClean="0"/>
              <a:t>函数</a:t>
            </a:r>
            <a:endParaRPr lang="zh-CN" altLang="en-US" dirty="0"/>
          </a:p>
        </p:txBody>
      </p:sp>
      <p:sp>
        <p:nvSpPr>
          <p:cNvPr id="6" name="圆角矩形 5"/>
          <p:cNvSpPr/>
          <p:nvPr/>
        </p:nvSpPr>
        <p:spPr>
          <a:xfrm>
            <a:off x="3347864" y="4425259"/>
            <a:ext cx="1656184" cy="7301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实参</a:t>
            </a:r>
            <a:endParaRPr lang="zh-CN" altLang="en-US" dirty="0"/>
          </a:p>
        </p:txBody>
      </p:sp>
      <p:sp>
        <p:nvSpPr>
          <p:cNvPr id="7" name="圆角矩形 6"/>
          <p:cNvSpPr/>
          <p:nvPr/>
        </p:nvSpPr>
        <p:spPr>
          <a:xfrm>
            <a:off x="3347864" y="5792544"/>
            <a:ext cx="1656184" cy="7301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形参</a:t>
            </a:r>
            <a:endParaRPr lang="zh-CN" altLang="en-US" dirty="0"/>
          </a:p>
        </p:txBody>
      </p:sp>
      <p:cxnSp>
        <p:nvCxnSpPr>
          <p:cNvPr id="8" name="直接箭头连接符 7"/>
          <p:cNvCxnSpPr>
            <a:stCxn id="2" idx="2"/>
            <a:endCxn id="5" idx="0"/>
          </p:cNvCxnSpPr>
          <p:nvPr/>
        </p:nvCxnSpPr>
        <p:spPr>
          <a:xfrm>
            <a:off x="4175956" y="2420888"/>
            <a:ext cx="0" cy="6370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>
            <a:stCxn id="5" idx="2"/>
            <a:endCxn id="6" idx="0"/>
          </p:cNvCxnSpPr>
          <p:nvPr/>
        </p:nvCxnSpPr>
        <p:spPr>
          <a:xfrm>
            <a:off x="4175956" y="3788173"/>
            <a:ext cx="0" cy="6370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>
            <a:stCxn id="6" idx="2"/>
            <a:endCxn id="7" idx="0"/>
          </p:cNvCxnSpPr>
          <p:nvPr/>
        </p:nvCxnSpPr>
        <p:spPr>
          <a:xfrm>
            <a:off x="4175956" y="5155458"/>
            <a:ext cx="0" cy="6370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椭圆 12"/>
          <p:cNvSpPr/>
          <p:nvPr/>
        </p:nvSpPr>
        <p:spPr>
          <a:xfrm>
            <a:off x="5848787" y="2420888"/>
            <a:ext cx="1728192" cy="7301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主调函数</a:t>
            </a:r>
            <a:endParaRPr lang="zh-CN" altLang="en-US" dirty="0"/>
          </a:p>
        </p:txBody>
      </p:sp>
      <p:cxnSp>
        <p:nvCxnSpPr>
          <p:cNvPr id="15" name="直接箭头连接符 14"/>
          <p:cNvCxnSpPr>
            <a:stCxn id="13" idx="2"/>
            <a:endCxn id="5" idx="3"/>
          </p:cNvCxnSpPr>
          <p:nvPr/>
        </p:nvCxnSpPr>
        <p:spPr>
          <a:xfrm flipH="1">
            <a:off x="5004048" y="2785988"/>
            <a:ext cx="844739" cy="6370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椭圆 17"/>
          <p:cNvSpPr/>
          <p:nvPr/>
        </p:nvSpPr>
        <p:spPr>
          <a:xfrm>
            <a:off x="6084168" y="5777534"/>
            <a:ext cx="1728192" cy="7301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被调函数</a:t>
            </a:r>
            <a:endParaRPr lang="zh-CN" altLang="en-US" dirty="0"/>
          </a:p>
        </p:txBody>
      </p:sp>
      <p:cxnSp>
        <p:nvCxnSpPr>
          <p:cNvPr id="19" name="直接箭头连接符 18"/>
          <p:cNvCxnSpPr>
            <a:stCxn id="18" idx="2"/>
            <a:endCxn id="7" idx="3"/>
          </p:cNvCxnSpPr>
          <p:nvPr/>
        </p:nvCxnSpPr>
        <p:spPr>
          <a:xfrm flipH="1">
            <a:off x="5004048" y="6142634"/>
            <a:ext cx="1080120" cy="150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矩形 21"/>
          <p:cNvSpPr/>
          <p:nvPr/>
        </p:nvSpPr>
        <p:spPr>
          <a:xfrm>
            <a:off x="4247964" y="5221106"/>
            <a:ext cx="756084" cy="5057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solidFill>
                  <a:schemeClr val="tx1"/>
                </a:solidFill>
              </a:rPr>
              <a:t>传递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6516216" y="3881287"/>
            <a:ext cx="1438805" cy="62783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solidFill>
                  <a:schemeClr val="tx1"/>
                </a:solidFill>
              </a:rPr>
              <a:t>返回函数值</a:t>
            </a:r>
            <a:endParaRPr lang="zh-CN" altLang="en-US" dirty="0">
              <a:solidFill>
                <a:schemeClr val="tx1"/>
              </a:solidFill>
            </a:endParaRPr>
          </a:p>
        </p:txBody>
      </p:sp>
      <p:cxnSp>
        <p:nvCxnSpPr>
          <p:cNvPr id="32" name="曲线连接符 31"/>
          <p:cNvCxnSpPr>
            <a:stCxn id="18" idx="6"/>
            <a:endCxn id="13" idx="6"/>
          </p:cNvCxnSpPr>
          <p:nvPr/>
        </p:nvCxnSpPr>
        <p:spPr>
          <a:xfrm flipH="1" flipV="1">
            <a:off x="7576979" y="2785988"/>
            <a:ext cx="235381" cy="3356646"/>
          </a:xfrm>
          <a:prstGeom prst="curvedConnector3">
            <a:avLst>
              <a:gd name="adj1" fmla="val -9711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0496090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五、小结</a:t>
            </a:r>
          </a:p>
        </p:txBody>
      </p:sp>
      <p:sp>
        <p:nvSpPr>
          <p:cNvPr id="3" name="矩形 2"/>
          <p:cNvSpPr/>
          <p:nvPr/>
        </p:nvSpPr>
        <p:spPr>
          <a:xfrm>
            <a:off x="1187624" y="2420888"/>
            <a:ext cx="6336704" cy="1717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lnSpc>
                <a:spcPct val="160000"/>
              </a:lnSpc>
            </a:pPr>
            <a:r>
              <a:rPr lang="zh-CN" altLang="en-US" sz="22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本节我们主要学习了形参和实参的概念，并通过实验分析了形参和实参之间的值传递关系，最后，通过流程归纳清晰地展示了参数传递的整个过程。</a:t>
            </a:r>
            <a:endParaRPr lang="zh-CN" altLang="en-US" sz="2200" b="0" dirty="0">
              <a:solidFill>
                <a:srgbClr val="000000"/>
              </a:solidFill>
              <a:latin typeface="Tahoma" panose="020B0604030504040204" pitchFamily="34" charset="0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000040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331640" y="1844824"/>
            <a:ext cx="583247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1pPr>
            <a:lvl2pPr marL="742950" indent="-28575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2pPr>
            <a:lvl3pPr marL="11430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3pPr>
            <a:lvl4pPr marL="16002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4pPr>
            <a:lvl5pPr marL="20574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12000" b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谢 谢 </a:t>
            </a:r>
            <a:r>
              <a:rPr kumimoji="1" lang="zh-CN" altLang="en-US" sz="9600" b="1" i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！</a:t>
            </a:r>
            <a:endParaRPr kumimoji="1" lang="en-US" altLang="zh-CN" sz="9600" b="1" i="1" dirty="0">
              <a:solidFill>
                <a:srgbClr val="FF3300"/>
              </a:solidFill>
              <a:effectLst/>
              <a:latin typeface="楷体_GB2312" pitchFamily="49" charset="-122"/>
              <a:ea typeface="楷体_GB2312" pitchFamily="49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71848" y="4293096"/>
            <a:ext cx="314325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370732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《</a:t>
            </a:r>
            <a:r>
              <a:rPr lang="zh-CN" altLang="en-US" b="1" dirty="0" smtClean="0">
                <a:solidFill>
                  <a:srgbClr val="0000FF"/>
                </a:solidFill>
                <a:latin typeface="黑体" panose="02010609060101010101" pitchFamily="49" charset="-122"/>
              </a:rPr>
              <a:t>函数的形式参数和实际函数</a:t>
            </a:r>
            <a:r>
              <a:rPr lang="en-US" altLang="zh-CN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》</a:t>
            </a:r>
            <a:r>
              <a:rPr lang="zh-CN" altLang="en-US" b="1" dirty="0">
                <a:solidFill>
                  <a:srgbClr val="FF0000"/>
                </a:solidFill>
                <a:latin typeface="黑体" panose="02010609060101010101" pitchFamily="49" charset="-122"/>
              </a:rPr>
              <a:t>提纲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4"/>
            <a:ext cx="7993063" cy="5308602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altLang="zh-CN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一、教学</a:t>
            </a:r>
            <a:r>
              <a:rPr lang="zh-CN" altLang="en-US" sz="2600" b="1" dirty="0">
                <a:solidFill>
                  <a:srgbClr val="0000FF"/>
                </a:solidFill>
              </a:rPr>
              <a:t>目标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二、案例分析</a:t>
            </a:r>
            <a:endParaRPr lang="en-US" altLang="zh-CN" sz="26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0000FF"/>
                </a:solidFill>
              </a:rPr>
              <a:t>三、算法</a:t>
            </a:r>
            <a:r>
              <a:rPr lang="zh-CN" altLang="en-US" sz="2600" b="1" dirty="0" smtClean="0">
                <a:solidFill>
                  <a:srgbClr val="0000FF"/>
                </a:solidFill>
              </a:rPr>
              <a:t>演示</a:t>
            </a:r>
            <a:endParaRPr lang="en-US" altLang="zh-CN" sz="2600" b="1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FF0000"/>
                </a:solidFill>
              </a:rPr>
              <a:t>四</a:t>
            </a:r>
            <a:r>
              <a:rPr lang="zh-CN" altLang="en-US" sz="2600" b="1" dirty="0" smtClean="0">
                <a:solidFill>
                  <a:srgbClr val="FF0000"/>
                </a:solidFill>
              </a:rPr>
              <a:t>、流程归纳</a:t>
            </a:r>
            <a:endParaRPr lang="en-US" altLang="zh-CN" sz="2600" b="1" dirty="0">
              <a:solidFill>
                <a:srgbClr val="0000FF"/>
              </a:solidFill>
            </a:endParaRP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五、</a:t>
            </a:r>
            <a:r>
              <a:rPr lang="zh-CN" altLang="en-US" sz="2600" b="1" dirty="0">
                <a:solidFill>
                  <a:srgbClr val="FF0000"/>
                </a:solidFill>
              </a:rPr>
              <a:t>小结</a:t>
            </a:r>
          </a:p>
          <a:p>
            <a:pPr eaLnBrk="1" hangingPunct="1">
              <a:lnSpc>
                <a:spcPct val="90000"/>
              </a:lnSpc>
            </a:pPr>
            <a:endParaRPr lang="zh-CN" altLang="en-US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</a:endParaRPr>
          </a:p>
        </p:txBody>
      </p:sp>
      <p:sp>
        <p:nvSpPr>
          <p:cNvPr id="122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068FC9-9521-4510-9F6F-7F5C04FA29A8}" type="slidenum">
              <a:rPr lang="en-US" altLang="zh-CN">
                <a:solidFill>
                  <a:srgbClr val="0000FF"/>
                </a:solidFill>
              </a:rPr>
              <a:pPr eaLnBrk="1" hangingPunct="1"/>
              <a:t>2</a:t>
            </a:fld>
            <a:endParaRPr lang="en-US" altLang="zh-CN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0039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一、教学目标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4"/>
            <a:ext cx="7993063" cy="518447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US" altLang="zh-CN" sz="2400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altLang="zh-CN" sz="24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/>
              <a:t>掌握</a:t>
            </a:r>
            <a:r>
              <a:rPr lang="zh-CN" altLang="en-US" sz="2600" b="1" dirty="0"/>
              <a:t>函数的调用方法和参数</a:t>
            </a:r>
            <a:r>
              <a:rPr lang="zh-CN" altLang="en-US" sz="2600" b="1" dirty="0" smtClean="0"/>
              <a:t>传递</a:t>
            </a:r>
            <a:endParaRPr lang="en-US" altLang="zh-CN" sz="2600" b="1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/>
              <a:t>数组做函数参数</a:t>
            </a:r>
            <a:endParaRPr lang="zh-CN" altLang="en-US" sz="2600" b="1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熟练运用</a:t>
            </a:r>
            <a:r>
              <a:rPr lang="en-US" altLang="zh-CN" sz="2600" b="1" dirty="0" smtClean="0">
                <a:solidFill>
                  <a:srgbClr val="0000FF"/>
                </a:solidFill>
              </a:rPr>
              <a:t>C</a:t>
            </a:r>
            <a:r>
              <a:rPr lang="zh-CN" altLang="en-US" sz="2600" b="1" dirty="0" smtClean="0">
                <a:solidFill>
                  <a:srgbClr val="0000FF"/>
                </a:solidFill>
              </a:rPr>
              <a:t>语言来进行编程实现的方法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FF0000"/>
                </a:solidFill>
              </a:rPr>
              <a:t>初步</a:t>
            </a:r>
            <a:r>
              <a:rPr lang="zh-CN" altLang="en-US" sz="2600" b="1" dirty="0" smtClean="0">
                <a:solidFill>
                  <a:srgbClr val="FF0000"/>
                </a:solidFill>
              </a:rPr>
              <a:t>理解运用计算机</a:t>
            </a:r>
            <a:r>
              <a:rPr lang="zh-CN" altLang="en-US" sz="2600" b="1" dirty="0">
                <a:solidFill>
                  <a:srgbClr val="FF0000"/>
                </a:solidFill>
              </a:rPr>
              <a:t>求解问题的方法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zh-CN" altLang="en-US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</a:endParaRPr>
          </a:p>
        </p:txBody>
      </p:sp>
      <p:sp>
        <p:nvSpPr>
          <p:cNvPr id="122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068FC9-9521-4510-9F6F-7F5C04FA29A8}" type="slidenum">
              <a:rPr lang="en-US" altLang="zh-CN">
                <a:solidFill>
                  <a:srgbClr val="0000FF"/>
                </a:solidFill>
              </a:rPr>
              <a:pPr eaLnBrk="1" hangingPunct="1"/>
              <a:t>3</a:t>
            </a:fld>
            <a:endParaRPr lang="en-US" altLang="zh-CN">
              <a:solidFill>
                <a:srgbClr val="0000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二、案例分析</a:t>
            </a:r>
            <a:endParaRPr lang="zh-CN" altLang="en-US" dirty="0" smtClean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971600" y="1673514"/>
            <a:ext cx="5887566" cy="4832092"/>
          </a:xfrm>
          <a:prstGeom prst="rect">
            <a:avLst/>
          </a:prstGeom>
          <a:solidFill>
            <a:srgbClr val="F1F1F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effectLst/>
                <a:latin typeface="Arial Unicode MS" panose="020B0604020202020204" pitchFamily="34" charset="-122"/>
                <a:ea typeface="宋体" panose="02010600030101010101" pitchFamily="2" charset="-122"/>
              </a:rPr>
              <a:t>void func(int x,int y)</a:t>
            </a:r>
            <a:br>
              <a:rPr kumimoji="0" lang="zh-CN" altLang="zh-CN" sz="2800" b="0" i="0" u="none" strike="noStrike" cap="none" normalizeH="0" baseline="0" dirty="0" smtClean="0">
                <a:ln>
                  <a:noFill/>
                </a:ln>
                <a:effectLst/>
                <a:latin typeface="Arial Unicode MS" panose="020B0604020202020204" pitchFamily="34" charset="-122"/>
                <a:ea typeface="宋体" panose="02010600030101010101" pitchFamily="2" charset="-122"/>
              </a:rPr>
            </a:b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effectLst/>
                <a:latin typeface="Arial Unicode MS" panose="020B0604020202020204" pitchFamily="34" charset="-122"/>
                <a:ea typeface="宋体" panose="02010600030101010101" pitchFamily="2" charset="-122"/>
              </a:rPr>
              <a:t>{</a:t>
            </a:r>
            <a:br>
              <a:rPr kumimoji="0" lang="zh-CN" altLang="zh-CN" sz="2800" b="0" i="0" u="none" strike="noStrike" cap="none" normalizeH="0" baseline="0" dirty="0" smtClean="0">
                <a:ln>
                  <a:noFill/>
                </a:ln>
                <a:effectLst/>
                <a:latin typeface="Arial Unicode MS" panose="020B0604020202020204" pitchFamily="34" charset="-122"/>
                <a:ea typeface="宋体" panose="02010600030101010101" pitchFamily="2" charset="-122"/>
              </a:rPr>
            </a:b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effectLst/>
                <a:latin typeface="Arial Unicode MS" panose="020B0604020202020204" pitchFamily="34" charset="-122"/>
                <a:ea typeface="宋体" panose="02010600030101010101" pitchFamily="2" charset="-122"/>
              </a:rPr>
              <a:t>.....</a:t>
            </a:r>
            <a:br>
              <a:rPr kumimoji="0" lang="zh-CN" altLang="zh-CN" sz="2800" b="0" i="0" u="none" strike="noStrike" cap="none" normalizeH="0" baseline="0" dirty="0" smtClean="0">
                <a:ln>
                  <a:noFill/>
                </a:ln>
                <a:effectLst/>
                <a:latin typeface="Arial Unicode MS" panose="020B0604020202020204" pitchFamily="34" charset="-122"/>
                <a:ea typeface="宋体" panose="02010600030101010101" pitchFamily="2" charset="-122"/>
              </a:rPr>
            </a:b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effectLst/>
                <a:latin typeface="Arial Unicode MS" panose="020B0604020202020204" pitchFamily="34" charset="-122"/>
                <a:ea typeface="宋体" panose="02010600030101010101" pitchFamily="2" charset="-122"/>
              </a:rPr>
              <a:t>}/*x</a:t>
            </a:r>
            <a:r>
              <a:rPr kumimoji="0" lang="zh-CN" sz="2800" b="0" i="0" u="none" strike="noStrike" cap="none" normalizeH="0" baseline="0" dirty="0" smtClean="0">
                <a:ln>
                  <a:noFill/>
                </a:ln>
                <a:effectLst/>
                <a:latin typeface="Arial Unicode MS" panose="020B0604020202020204" pitchFamily="34" charset="-122"/>
                <a:ea typeface="宋体" panose="02010600030101010101" pitchFamily="2" charset="-122"/>
              </a:rPr>
              <a:t>、</a:t>
            </a: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effectLst/>
                <a:latin typeface="Arial Unicode MS" panose="020B0604020202020204" pitchFamily="34" charset="-122"/>
                <a:ea typeface="宋体" panose="02010600030101010101" pitchFamily="2" charset="-122"/>
              </a:rPr>
              <a:t>y</a:t>
            </a:r>
            <a:r>
              <a:rPr kumimoji="0" lang="zh-CN" sz="2800" b="0" i="0" u="none" strike="noStrike" cap="none" normalizeH="0" baseline="0" dirty="0" smtClean="0">
                <a:ln>
                  <a:noFill/>
                </a:ln>
                <a:effectLst/>
                <a:latin typeface="Arial Unicode MS" panose="020B0604020202020204" pitchFamily="34" charset="-122"/>
                <a:ea typeface="宋体" panose="02010600030101010101" pitchFamily="2" charset="-122"/>
              </a:rPr>
              <a:t>为</a:t>
            </a:r>
            <a:r>
              <a:rPr kumimoji="0" lang="zh-CN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anose="020B0604020202020204" pitchFamily="34" charset="-122"/>
                <a:ea typeface="宋体" panose="02010600030101010101" pitchFamily="2" charset="-122"/>
              </a:rPr>
              <a:t>形参</a:t>
            </a:r>
            <a:r>
              <a:rPr kumimoji="0" lang="zh-CN" sz="2800" b="0" i="0" u="none" strike="noStrike" cap="none" normalizeH="0" baseline="0" dirty="0" smtClean="0">
                <a:ln>
                  <a:noFill/>
                </a:ln>
                <a:effectLst/>
                <a:latin typeface="Arial Unicode MS" panose="020B0604020202020204" pitchFamily="34" charset="-122"/>
                <a:ea typeface="宋体" panose="02010600030101010101" pitchFamily="2" charset="-122"/>
              </a:rPr>
              <a:t>*</a:t>
            </a: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effectLst/>
                <a:latin typeface="Arial Unicode MS" panose="020B0604020202020204" pitchFamily="34" charset="-122"/>
                <a:ea typeface="宋体" panose="02010600030101010101" pitchFamily="2" charset="-122"/>
              </a:rPr>
              <a:t>/</a:t>
            </a:r>
            <a:br>
              <a:rPr kumimoji="0" lang="zh-CN" altLang="zh-CN" sz="2800" b="0" i="0" u="none" strike="noStrike" cap="none" normalizeH="0" baseline="0" dirty="0" smtClean="0">
                <a:ln>
                  <a:noFill/>
                </a:ln>
                <a:effectLst/>
                <a:latin typeface="Arial Unicode MS" panose="020B0604020202020204" pitchFamily="34" charset="-122"/>
                <a:ea typeface="宋体" panose="02010600030101010101" pitchFamily="2" charset="-122"/>
              </a:rPr>
            </a:b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effectLst/>
                <a:latin typeface="Arial Unicode MS" panose="020B0604020202020204" pitchFamily="34" charset="-122"/>
                <a:ea typeface="宋体" panose="02010600030101010101" pitchFamily="2" charset="-122"/>
              </a:rPr>
              <a:t>void main()</a:t>
            </a:r>
            <a:br>
              <a:rPr kumimoji="0" lang="zh-CN" altLang="zh-CN" sz="2800" b="0" i="0" u="none" strike="noStrike" cap="none" normalizeH="0" baseline="0" dirty="0" smtClean="0">
                <a:ln>
                  <a:noFill/>
                </a:ln>
                <a:effectLst/>
                <a:latin typeface="Arial Unicode MS" panose="020B0604020202020204" pitchFamily="34" charset="-122"/>
                <a:ea typeface="宋体" panose="02010600030101010101" pitchFamily="2" charset="-122"/>
              </a:rPr>
            </a:b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effectLst/>
                <a:latin typeface="Arial Unicode MS" panose="020B0604020202020204" pitchFamily="34" charset="-122"/>
                <a:ea typeface="宋体" panose="02010600030101010101" pitchFamily="2" charset="-122"/>
              </a:rPr>
              <a:t>{</a:t>
            </a:r>
            <a:endParaRPr kumimoji="0" lang="zh-CN" altLang="zh-CN" sz="2800" b="0" i="0" u="none" strike="noStrike" cap="none" normalizeH="0" baseline="0" dirty="0" smtClean="0">
              <a:ln>
                <a:noFill/>
              </a:ln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effectLst/>
                <a:latin typeface="Arial Unicode MS" panose="020B0604020202020204" pitchFamily="34" charset="-122"/>
                <a:ea typeface="宋体" panose="02010600030101010101" pitchFamily="2" charset="-122"/>
              </a:rPr>
              <a:t>.........</a:t>
            </a:r>
            <a:br>
              <a:rPr kumimoji="0" lang="zh-CN" altLang="zh-CN" sz="2800" b="0" i="0" u="none" strike="noStrike" cap="none" normalizeH="0" baseline="0" dirty="0" smtClean="0">
                <a:ln>
                  <a:noFill/>
                </a:ln>
                <a:effectLst/>
                <a:latin typeface="Arial Unicode MS" panose="020B0604020202020204" pitchFamily="34" charset="-122"/>
                <a:ea typeface="宋体" panose="02010600030101010101" pitchFamily="2" charset="-122"/>
              </a:rPr>
            </a:b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effectLst/>
                <a:latin typeface="Arial Unicode MS" panose="020B0604020202020204" pitchFamily="34" charset="-122"/>
                <a:ea typeface="宋体" panose="02010600030101010101" pitchFamily="2" charset="-122"/>
              </a:rPr>
              <a:t>int a,b;</a:t>
            </a:r>
            <a:endParaRPr kumimoji="0" lang="zh-CN" altLang="zh-CN" sz="2800" b="0" i="0" u="none" strike="noStrike" cap="none" normalizeH="0" baseline="0" dirty="0" smtClean="0">
              <a:ln>
                <a:noFill/>
              </a:ln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effectLst/>
                <a:latin typeface="Arial Unicode MS" panose="020B0604020202020204" pitchFamily="34" charset="-122"/>
                <a:ea typeface="宋体" panose="02010600030101010101" pitchFamily="2" charset="-122"/>
              </a:rPr>
              <a:t>func(a,b);/*a</a:t>
            </a:r>
            <a:r>
              <a:rPr kumimoji="0" lang="zh-CN" sz="2800" b="0" i="0" u="none" strike="noStrike" cap="none" normalizeH="0" baseline="0" dirty="0" smtClean="0">
                <a:ln>
                  <a:noFill/>
                </a:ln>
                <a:effectLst/>
                <a:latin typeface="Arial Unicode MS" panose="020B0604020202020204" pitchFamily="34" charset="-122"/>
                <a:ea typeface="宋体" panose="02010600030101010101" pitchFamily="2" charset="-122"/>
              </a:rPr>
              <a:t>、</a:t>
            </a: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effectLst/>
                <a:latin typeface="Arial Unicode MS" panose="020B0604020202020204" pitchFamily="34" charset="-122"/>
                <a:ea typeface="宋体" panose="02010600030101010101" pitchFamily="2" charset="-122"/>
              </a:rPr>
              <a:t>b</a:t>
            </a:r>
            <a:r>
              <a:rPr kumimoji="0" lang="zh-CN" sz="2800" b="0" i="0" u="none" strike="noStrike" cap="none" normalizeH="0" baseline="0" dirty="0" smtClean="0">
                <a:ln>
                  <a:noFill/>
                </a:ln>
                <a:effectLst/>
                <a:latin typeface="Arial Unicode MS" panose="020B0604020202020204" pitchFamily="34" charset="-122"/>
                <a:ea typeface="宋体" panose="02010600030101010101" pitchFamily="2" charset="-122"/>
              </a:rPr>
              <a:t>为</a:t>
            </a:r>
            <a:r>
              <a:rPr kumimoji="0" lang="zh-CN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anose="020B0604020202020204" pitchFamily="34" charset="-122"/>
                <a:ea typeface="宋体" panose="02010600030101010101" pitchFamily="2" charset="-122"/>
              </a:rPr>
              <a:t>实参</a:t>
            </a:r>
            <a:r>
              <a:rPr kumimoji="0" lang="zh-CN" sz="2800" b="0" i="0" u="none" strike="noStrike" cap="none" normalizeH="0" baseline="0" dirty="0" smtClean="0">
                <a:ln>
                  <a:noFill/>
                </a:ln>
                <a:effectLst/>
                <a:latin typeface="Arial Unicode MS" panose="020B0604020202020204" pitchFamily="34" charset="-122"/>
                <a:ea typeface="宋体" panose="02010600030101010101" pitchFamily="2" charset="-122"/>
              </a:rPr>
              <a:t>*</a:t>
            </a: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effectLst/>
                <a:latin typeface="Arial Unicode MS" panose="020B0604020202020204" pitchFamily="34" charset="-122"/>
                <a:ea typeface="宋体" panose="02010600030101010101" pitchFamily="2" charset="-122"/>
              </a:rPr>
              <a:t>/</a:t>
            </a:r>
            <a:endParaRPr kumimoji="0" lang="zh-CN" altLang="zh-CN" sz="2800" b="0" i="0" u="none" strike="noStrike" cap="none" normalizeH="0" baseline="0" dirty="0" smtClean="0">
              <a:ln>
                <a:noFill/>
              </a:ln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effectLst/>
                <a:latin typeface="Arial Unicode MS" panose="020B0604020202020204" pitchFamily="34" charset="-122"/>
                <a:ea typeface="宋体" panose="02010600030101010101" pitchFamily="2" charset="-122"/>
              </a:rPr>
              <a:t>........</a:t>
            </a:r>
            <a:endParaRPr kumimoji="0" lang="zh-CN" altLang="zh-CN" sz="2800" b="0" i="0" u="none" strike="noStrike" cap="none" normalizeH="0" baseline="0" dirty="0" smtClean="0">
              <a:ln>
                <a:noFill/>
              </a:ln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effectLst/>
                <a:latin typeface="Arial Unicode MS" panose="020B0604020202020204" pitchFamily="34" charset="-122"/>
                <a:ea typeface="宋体" panose="02010600030101010101" pitchFamily="2" charset="-122"/>
              </a:rPr>
              <a:t>}</a:t>
            </a:r>
            <a:endParaRPr kumimoji="0" lang="zh-CN" altLang="zh-CN" sz="2800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71477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程序分析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en-US" altLang="zh-CN" sz="3200" dirty="0" smtClean="0"/>
          </a:p>
          <a:p>
            <a:pPr marL="0" indent="0">
              <a:buNone/>
            </a:pPr>
            <a:r>
              <a:rPr lang="zh-CN" altLang="en-US" sz="3200" dirty="0" smtClean="0"/>
              <a:t>主函数</a:t>
            </a:r>
            <a:r>
              <a:rPr lang="en-US" altLang="zh-CN" sz="3200" dirty="0" smtClean="0"/>
              <a:t>main( )</a:t>
            </a:r>
            <a:r>
              <a:rPr lang="zh-CN" altLang="en-US" sz="3200" dirty="0" smtClean="0"/>
              <a:t>在调用</a:t>
            </a:r>
            <a:r>
              <a:rPr lang="en-US" altLang="zh-CN" sz="3200" dirty="0" err="1" smtClean="0"/>
              <a:t>func</a:t>
            </a:r>
            <a:r>
              <a:rPr lang="en-US" altLang="zh-CN" sz="3200" dirty="0" smtClean="0"/>
              <a:t>( )</a:t>
            </a:r>
            <a:r>
              <a:rPr lang="zh-CN" altLang="en-US" sz="3200" dirty="0" smtClean="0"/>
              <a:t>函数</a:t>
            </a:r>
            <a:r>
              <a:rPr lang="zh-CN" altLang="en-US" sz="3200" dirty="0"/>
              <a:t>时</a:t>
            </a:r>
            <a:r>
              <a:rPr lang="zh-CN" altLang="en-US" sz="3200" dirty="0" smtClean="0"/>
              <a:t>，主调</a:t>
            </a:r>
            <a:r>
              <a:rPr lang="zh-CN" altLang="en-US" sz="3200" dirty="0"/>
              <a:t>函数和被调函</a:t>
            </a:r>
            <a:r>
              <a:rPr lang="zh-CN" altLang="en-US" sz="3200" dirty="0" smtClean="0"/>
              <a:t>数</a:t>
            </a:r>
            <a:r>
              <a:rPr lang="en-US" altLang="zh-CN" sz="3200" dirty="0" err="1" smtClean="0"/>
              <a:t>func</a:t>
            </a:r>
            <a:r>
              <a:rPr lang="en-US" altLang="zh-CN" sz="3200" dirty="0" smtClean="0"/>
              <a:t>( )</a:t>
            </a:r>
            <a:r>
              <a:rPr lang="zh-CN" altLang="en-US" sz="3200" dirty="0" smtClean="0"/>
              <a:t>之间</a:t>
            </a:r>
            <a:r>
              <a:rPr lang="zh-CN" altLang="en-US" sz="3200" dirty="0"/>
              <a:t>存在着数据传递</a:t>
            </a:r>
            <a:r>
              <a:rPr lang="zh-CN" altLang="en-US" sz="3200" dirty="0" smtClean="0"/>
              <a:t>关系。主函数中的两个参数</a:t>
            </a:r>
            <a:r>
              <a:rPr lang="en-US" altLang="zh-CN" sz="3200" dirty="0" smtClean="0"/>
              <a:t>a</a:t>
            </a:r>
            <a:r>
              <a:rPr lang="zh-CN" altLang="en-US" sz="3200" dirty="0" smtClean="0"/>
              <a:t>和</a:t>
            </a:r>
            <a:r>
              <a:rPr lang="en-US" altLang="zh-CN" sz="3200" dirty="0" smtClean="0"/>
              <a:t>b</a:t>
            </a:r>
            <a:r>
              <a:rPr lang="zh-CN" altLang="en-US" sz="3200" dirty="0" smtClean="0"/>
              <a:t>分别对应被调函数</a:t>
            </a:r>
            <a:r>
              <a:rPr lang="en-US" altLang="zh-CN" sz="3200" dirty="0" err="1" smtClean="0"/>
              <a:t>func</a:t>
            </a:r>
            <a:r>
              <a:rPr lang="en-US" altLang="zh-CN" sz="3200" dirty="0" smtClean="0"/>
              <a:t>( )</a:t>
            </a:r>
            <a:r>
              <a:rPr lang="zh-CN" altLang="en-US" sz="3200" dirty="0" smtClean="0"/>
              <a:t>中的参数</a:t>
            </a:r>
            <a:r>
              <a:rPr lang="en-US" altLang="zh-CN" sz="3200" dirty="0" smtClean="0"/>
              <a:t>x</a:t>
            </a:r>
            <a:r>
              <a:rPr lang="zh-CN" altLang="en-US" sz="3200" dirty="0" smtClean="0"/>
              <a:t>和</a:t>
            </a:r>
            <a:r>
              <a:rPr lang="en-US" altLang="zh-CN" sz="3200" dirty="0" smtClean="0"/>
              <a:t>y</a:t>
            </a:r>
            <a:r>
              <a:rPr lang="zh-CN" altLang="en-US" sz="3200" dirty="0" smtClean="0"/>
              <a:t>。调用过程中，参数</a:t>
            </a:r>
            <a:r>
              <a:rPr lang="en-US" altLang="zh-CN" sz="3200" dirty="0"/>
              <a:t>a</a:t>
            </a:r>
            <a:r>
              <a:rPr lang="zh-CN" altLang="en-US" sz="3200" dirty="0"/>
              <a:t>和</a:t>
            </a:r>
            <a:r>
              <a:rPr lang="en-US" altLang="zh-CN" sz="3200" dirty="0"/>
              <a:t>b</a:t>
            </a:r>
            <a:r>
              <a:rPr lang="zh-CN" altLang="en-US" sz="3200" dirty="0" smtClean="0"/>
              <a:t>分别赋值给</a:t>
            </a:r>
            <a:r>
              <a:rPr lang="zh-CN" altLang="en-US" sz="3200" dirty="0"/>
              <a:t>参数</a:t>
            </a:r>
            <a:r>
              <a:rPr lang="en-US" altLang="zh-CN" sz="3200" dirty="0"/>
              <a:t>x</a:t>
            </a:r>
            <a:r>
              <a:rPr lang="zh-CN" altLang="en-US" sz="3200" dirty="0"/>
              <a:t>和</a:t>
            </a:r>
            <a:r>
              <a:rPr lang="en-US" altLang="zh-CN" sz="3200" dirty="0" smtClean="0"/>
              <a:t>y</a:t>
            </a:r>
            <a:r>
              <a:rPr lang="zh-CN" altLang="en-US" sz="3200" dirty="0" smtClean="0"/>
              <a:t>，函数</a:t>
            </a:r>
            <a:r>
              <a:rPr lang="en-US" altLang="zh-CN" sz="3200" dirty="0" err="1" smtClean="0"/>
              <a:t>func</a:t>
            </a:r>
            <a:r>
              <a:rPr lang="en-US" altLang="zh-CN" sz="3200" dirty="0" smtClean="0"/>
              <a:t>( )</a:t>
            </a:r>
            <a:r>
              <a:rPr lang="zh-CN" altLang="en-US" sz="3200" dirty="0" smtClean="0"/>
              <a:t>代入参数</a:t>
            </a:r>
            <a:r>
              <a:rPr lang="en-US" altLang="zh-CN" sz="3200" dirty="0"/>
              <a:t>x</a:t>
            </a:r>
            <a:r>
              <a:rPr lang="zh-CN" altLang="en-US" sz="3200" dirty="0"/>
              <a:t>和</a:t>
            </a:r>
            <a:r>
              <a:rPr lang="en-US" altLang="zh-CN" sz="3200" dirty="0" smtClean="0"/>
              <a:t>y</a:t>
            </a:r>
            <a:r>
              <a:rPr lang="zh-CN" altLang="en-US" sz="3200" dirty="0" smtClean="0"/>
              <a:t>可计算出一个对应的函数值，并将函数值返回到主函数中。</a:t>
            </a:r>
            <a:endParaRPr lang="en-US" altLang="zh-CN" sz="320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29979602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形参和实参的定义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5"/>
            <a:ext cx="8191822" cy="4351338"/>
          </a:xfrm>
        </p:spPr>
        <p:txBody>
          <a:bodyPr/>
          <a:lstStyle/>
          <a:p>
            <a:pPr marL="0" lvl="0" indent="0">
              <a:buNone/>
            </a:pPr>
            <a:endParaRPr lang="en-US" altLang="zh-CN" sz="3200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zh-CN" altLang="en-US" sz="3200" dirty="0" smtClean="0">
                <a:solidFill>
                  <a:prstClr val="black"/>
                </a:solidFill>
              </a:rPr>
              <a:t>由上面的案例分析，引出形参和实参的定义，定义如下：</a:t>
            </a:r>
            <a:endParaRPr lang="en-US" altLang="zh-CN" sz="3200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en-US" altLang="zh-CN" sz="3200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zh-CN" altLang="en-US" sz="3200" dirty="0" smtClean="0">
                <a:solidFill>
                  <a:prstClr val="black"/>
                </a:solidFill>
              </a:rPr>
              <a:t>        </a:t>
            </a:r>
            <a:r>
              <a:rPr lang="zh-CN" altLang="en-US" sz="2800" dirty="0" smtClean="0">
                <a:solidFill>
                  <a:prstClr val="black"/>
                </a:solidFill>
              </a:rPr>
              <a:t>在</a:t>
            </a:r>
            <a:r>
              <a:rPr lang="zh-CN" altLang="en-US" sz="2800" dirty="0">
                <a:solidFill>
                  <a:prstClr val="black"/>
                </a:solidFill>
              </a:rPr>
              <a:t>定义函数时函数名后面括号中的变量称为“形参”，在主调函数（一般为</a:t>
            </a:r>
            <a:r>
              <a:rPr lang="en-US" altLang="zh-CN" sz="2800" dirty="0">
                <a:solidFill>
                  <a:prstClr val="black"/>
                </a:solidFill>
              </a:rPr>
              <a:t>main</a:t>
            </a:r>
            <a:r>
              <a:rPr lang="zh-CN" altLang="en-US" sz="2800" dirty="0">
                <a:solidFill>
                  <a:prstClr val="black"/>
                </a:solidFill>
              </a:rPr>
              <a:t>函数）调用一个函数时，函数名后面括号中的参数（可以是一个表达式）称为“实参”。</a:t>
            </a:r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6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3005242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三、算法演示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1763489"/>
            <a:ext cx="8722304" cy="4545831"/>
          </a:xfrm>
        </p:spPr>
        <p:txBody>
          <a:bodyPr/>
          <a:lstStyle/>
          <a:p>
            <a:pPr marL="0" indent="0">
              <a:buNone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7</a:t>
            </a:fld>
            <a:endParaRPr lang="en-US" altLang="zh-CN"/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611188" y="2577238"/>
            <a:ext cx="6913562" cy="15718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24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例</a:t>
            </a:r>
            <a:r>
              <a:rPr lang="en-US" altLang="zh-CN" sz="24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1: </a:t>
            </a:r>
            <a:r>
              <a:rPr lang="zh-CN" altLang="en-US" sz="24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利用函数调用求两个整数的最大值。</a:t>
            </a:r>
            <a:r>
              <a:rPr lang="en-US" altLang="zh-CN" sz="24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(P5)</a:t>
            </a:r>
          </a:p>
          <a:p>
            <a:pPr algn="l">
              <a:lnSpc>
                <a:spcPct val="200000"/>
              </a:lnSpc>
            </a:pPr>
            <a:r>
              <a:rPr lang="zh-CN" altLang="en-US" sz="24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例</a:t>
            </a:r>
            <a:r>
              <a:rPr lang="en-US" altLang="zh-CN" sz="24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2: </a:t>
            </a:r>
            <a:r>
              <a:rPr lang="zh-CN" altLang="en-US" sz="24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利用函数实现两个整数的交换。</a:t>
            </a:r>
            <a:r>
              <a:rPr lang="en-US" altLang="zh-CN" sz="24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(P6)</a:t>
            </a:r>
          </a:p>
        </p:txBody>
      </p:sp>
      <p:sp>
        <p:nvSpPr>
          <p:cNvPr id="13" name="AutoShape 5"/>
          <p:cNvSpPr>
            <a:spLocks/>
          </p:cNvSpPr>
          <p:nvPr/>
        </p:nvSpPr>
        <p:spPr bwMode="auto">
          <a:xfrm>
            <a:off x="395288" y="3009038"/>
            <a:ext cx="144462" cy="1008062"/>
          </a:xfrm>
          <a:prstGeom prst="leftBrace">
            <a:avLst>
              <a:gd name="adj1" fmla="val 58150"/>
              <a:gd name="adj2" fmla="val 50000"/>
            </a:avLst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pPr algn="l"/>
            <a:endParaRPr lang="zh-CN" altLang="en-US" sz="2400" b="0" smtClean="0">
              <a:solidFill>
                <a:srgbClr val="000000"/>
              </a:solidFill>
              <a:latin typeface="Tahoma" panose="020B0604030504040204" pitchFamily="34" charset="0"/>
              <a:ea typeface="黑体" panose="02010609060101010101" pitchFamily="49" charset="-122"/>
            </a:endParaRP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250602" y="1825557"/>
            <a:ext cx="20891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zh-CN" sz="24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① </a:t>
            </a:r>
            <a:r>
              <a:rPr lang="zh-CN" altLang="en-US" sz="24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实例分析</a:t>
            </a:r>
          </a:p>
        </p:txBody>
      </p:sp>
    </p:spTree>
    <p:extLst>
      <p:ext uri="{BB962C8B-B14F-4D97-AF65-F5344CB8AC3E}">
        <p14:creationId xmlns:p14="http://schemas.microsoft.com/office/powerpoint/2010/main" xmlns="" val="3093862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Text Box 2"/>
          <p:cNvSpPr txBox="1">
            <a:spLocks noChangeArrowheads="1"/>
          </p:cNvSpPr>
          <p:nvPr/>
        </p:nvSpPr>
        <p:spPr bwMode="auto">
          <a:xfrm>
            <a:off x="-36513" y="188913"/>
            <a:ext cx="6913563" cy="4330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algn="l"/>
            <a:r>
              <a:rPr lang="zh-CN" altLang="en-US" sz="22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例</a:t>
            </a:r>
            <a:r>
              <a:rPr lang="en-US" altLang="zh-CN" sz="22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1: </a:t>
            </a:r>
            <a:r>
              <a:rPr lang="zh-CN" altLang="en-US" sz="22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利用函数调用求两个整数的最大值。</a:t>
            </a:r>
            <a:endParaRPr lang="en-US" altLang="zh-CN" sz="2200" b="0" dirty="0" smtClean="0">
              <a:solidFill>
                <a:srgbClr val="000000"/>
              </a:solidFill>
              <a:latin typeface="Tahoma" panose="020B0604030504040204" pitchFamily="34" charset="0"/>
              <a:ea typeface="黑体" panose="02010609060101010101" pitchFamily="49" charset="-122"/>
            </a:endParaRPr>
          </a:p>
        </p:txBody>
      </p:sp>
      <p:sp>
        <p:nvSpPr>
          <p:cNvPr id="269316" name="Rectangle 4"/>
          <p:cNvSpPr>
            <a:spLocks noChangeArrowheads="1"/>
          </p:cNvSpPr>
          <p:nvPr/>
        </p:nvSpPr>
        <p:spPr bwMode="auto">
          <a:xfrm>
            <a:off x="1583234" y="864567"/>
            <a:ext cx="4572000" cy="5632450"/>
          </a:xfrm>
          <a:prstGeom prst="rect">
            <a:avLst/>
          </a:prstGeom>
          <a:noFill/>
          <a:ln w="12700" algn="ctr">
            <a:solidFill>
              <a:srgbClr val="00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algn="l"/>
            <a:r>
              <a:rPr lang="en-US" altLang="zh-CN" sz="2200" b="0" smtClean="0">
                <a:solidFill>
                  <a:srgbClr val="0033CC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#include</a:t>
            </a:r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 &lt;stdio.h&gt;</a:t>
            </a:r>
          </a:p>
          <a:p>
            <a:pPr algn="l"/>
            <a:r>
              <a:rPr lang="en-US" altLang="zh-CN" sz="2200" b="0" smtClean="0">
                <a:solidFill>
                  <a:srgbClr val="FF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int max(int x,int y);</a:t>
            </a:r>
          </a:p>
          <a:p>
            <a:pPr algn="l"/>
            <a:r>
              <a:rPr lang="en-US" altLang="zh-CN" sz="2200" b="0" smtClean="0">
                <a:solidFill>
                  <a:srgbClr val="0033CC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int </a:t>
            </a:r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main()</a:t>
            </a:r>
          </a:p>
          <a:p>
            <a:pPr algn="l"/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{</a:t>
            </a:r>
          </a:p>
          <a:p>
            <a:pPr algn="l"/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	</a:t>
            </a:r>
            <a:r>
              <a:rPr lang="en-US" altLang="zh-CN" sz="2200" b="0" smtClean="0">
                <a:solidFill>
                  <a:srgbClr val="0033CC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int</a:t>
            </a:r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 a,b,m;</a:t>
            </a:r>
          </a:p>
          <a:p>
            <a:pPr algn="l"/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	scanf("%d%d",&amp;a,&amp;b);</a:t>
            </a:r>
          </a:p>
          <a:p>
            <a:pPr algn="l"/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	m = </a:t>
            </a:r>
            <a:r>
              <a:rPr lang="en-US" altLang="zh-CN" sz="2200" b="0" smtClean="0">
                <a:solidFill>
                  <a:srgbClr val="FF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max(a,b)</a:t>
            </a:r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;</a:t>
            </a:r>
          </a:p>
          <a:p>
            <a:pPr algn="l"/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	printf("</a:t>
            </a:r>
            <a:r>
              <a:rPr lang="zh-CN" altLang="en-US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最大值</a:t>
            </a:r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:%d\n",m);</a:t>
            </a:r>
          </a:p>
          <a:p>
            <a:pPr algn="l"/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	</a:t>
            </a:r>
            <a:r>
              <a:rPr lang="en-US" altLang="zh-CN" sz="2200" b="0" smtClean="0">
                <a:solidFill>
                  <a:srgbClr val="0033CC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return</a:t>
            </a:r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 0;</a:t>
            </a:r>
          </a:p>
          <a:p>
            <a:pPr algn="l"/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}</a:t>
            </a:r>
          </a:p>
          <a:p>
            <a:pPr algn="l">
              <a:spcBef>
                <a:spcPct val="50000"/>
              </a:spcBef>
            </a:pPr>
            <a:r>
              <a:rPr lang="en-US" altLang="zh-CN" sz="2200" b="0" smtClean="0">
                <a:solidFill>
                  <a:srgbClr val="0033CC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int </a:t>
            </a:r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max(</a:t>
            </a:r>
            <a:r>
              <a:rPr lang="en-US" altLang="zh-CN" sz="2200" b="0" smtClean="0">
                <a:solidFill>
                  <a:srgbClr val="0033CC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int</a:t>
            </a:r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 x,</a:t>
            </a:r>
            <a:r>
              <a:rPr lang="en-US" altLang="zh-CN" sz="2200" b="0" smtClean="0">
                <a:solidFill>
                  <a:srgbClr val="0033CC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int</a:t>
            </a:r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 y)</a:t>
            </a:r>
          </a:p>
          <a:p>
            <a:pPr algn="l"/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{</a:t>
            </a:r>
          </a:p>
          <a:p>
            <a:pPr algn="l"/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	</a:t>
            </a:r>
            <a:r>
              <a:rPr lang="en-US" altLang="zh-CN" sz="2200" b="0" smtClean="0">
                <a:solidFill>
                  <a:srgbClr val="0033CC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int</a:t>
            </a:r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 z;</a:t>
            </a:r>
          </a:p>
          <a:p>
            <a:pPr algn="l"/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	z=x&gt;y?x:y;</a:t>
            </a:r>
          </a:p>
          <a:p>
            <a:pPr algn="l"/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	</a:t>
            </a:r>
            <a:r>
              <a:rPr lang="en-US" altLang="zh-CN" sz="2200" b="0" smtClean="0">
                <a:solidFill>
                  <a:srgbClr val="0033CC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return</a:t>
            </a:r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 z;</a:t>
            </a:r>
          </a:p>
          <a:p>
            <a:pPr algn="l"/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}</a:t>
            </a:r>
          </a:p>
        </p:txBody>
      </p:sp>
      <p:grpSp>
        <p:nvGrpSpPr>
          <p:cNvPr id="269337" name="Group 25"/>
          <p:cNvGrpSpPr>
            <a:grpSpLocks/>
          </p:cNvGrpSpPr>
          <p:nvPr/>
        </p:nvGrpSpPr>
        <p:grpSpPr bwMode="auto">
          <a:xfrm>
            <a:off x="1510209" y="4607892"/>
            <a:ext cx="6280150" cy="1873250"/>
            <a:chOff x="1292" y="2840"/>
            <a:chExt cx="3956" cy="1180"/>
          </a:xfrm>
        </p:grpSpPr>
        <p:sp>
          <p:nvSpPr>
            <p:cNvPr id="269327" name="AutoShape 15"/>
            <p:cNvSpPr>
              <a:spLocks noChangeArrowheads="1"/>
            </p:cNvSpPr>
            <p:nvPr/>
          </p:nvSpPr>
          <p:spPr bwMode="auto">
            <a:xfrm>
              <a:off x="1292" y="2840"/>
              <a:ext cx="1860" cy="1180"/>
            </a:xfrm>
            <a:prstGeom prst="bracketPair">
              <a:avLst>
                <a:gd name="adj" fmla="val 6611"/>
              </a:avLst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pPr algn="l"/>
              <a:endParaRPr lang="zh-CN" altLang="en-US" sz="24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endParaRPr>
            </a:p>
          </p:txBody>
        </p:sp>
        <p:grpSp>
          <p:nvGrpSpPr>
            <p:cNvPr id="269336" name="Group 24"/>
            <p:cNvGrpSpPr>
              <a:grpSpLocks/>
            </p:cNvGrpSpPr>
            <p:nvPr/>
          </p:nvGrpSpPr>
          <p:grpSpPr bwMode="auto">
            <a:xfrm>
              <a:off x="3369" y="3231"/>
              <a:ext cx="1879" cy="269"/>
              <a:chOff x="3369" y="3231"/>
              <a:chExt cx="1879" cy="269"/>
            </a:xfrm>
          </p:grpSpPr>
          <p:sp>
            <p:nvSpPr>
              <p:cNvPr id="269328" name="Text Box 16"/>
              <p:cNvSpPr txBox="1">
                <a:spLocks noChangeArrowheads="1"/>
              </p:cNvSpPr>
              <p:nvPr/>
            </p:nvSpPr>
            <p:spPr bwMode="auto">
              <a:xfrm>
                <a:off x="4340" y="3231"/>
                <a:ext cx="908" cy="2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zh-CN" altLang="en-US" sz="2200" b="0" smtClean="0">
                    <a:solidFill>
                      <a:srgbClr val="FF0000"/>
                    </a:solidFill>
                    <a:latin typeface="Tahoma" panose="020B0604030504040204" pitchFamily="34" charset="0"/>
                    <a:ea typeface="黑体" panose="02010609060101010101" pitchFamily="49" charset="-122"/>
                  </a:rPr>
                  <a:t>函数定义</a:t>
                </a:r>
              </a:p>
            </p:txBody>
          </p:sp>
          <p:sp>
            <p:nvSpPr>
              <p:cNvPr id="269329" name="Line 17"/>
              <p:cNvSpPr>
                <a:spLocks noChangeShapeType="1"/>
              </p:cNvSpPr>
              <p:nvPr/>
            </p:nvSpPr>
            <p:spPr bwMode="auto">
              <a:xfrm>
                <a:off x="3369" y="3385"/>
                <a:ext cx="998" cy="0"/>
              </a:xfrm>
              <a:prstGeom prst="line">
                <a:avLst/>
              </a:prstGeom>
              <a:noFill/>
              <a:ln w="3175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pPr algn="l"/>
                <a:endParaRPr lang="zh-CN" altLang="en-US" sz="2400" b="0" smtClean="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endParaRPr>
              </a:p>
            </p:txBody>
          </p:sp>
        </p:grpSp>
      </p:grpSp>
      <p:grpSp>
        <p:nvGrpSpPr>
          <p:cNvPr id="269335" name="Group 23"/>
          <p:cNvGrpSpPr>
            <a:grpSpLocks/>
          </p:cNvGrpSpPr>
          <p:nvPr/>
        </p:nvGrpSpPr>
        <p:grpSpPr bwMode="auto">
          <a:xfrm>
            <a:off x="4794747" y="2909267"/>
            <a:ext cx="2997200" cy="427038"/>
            <a:chOff x="3361" y="1770"/>
            <a:chExt cx="1888" cy="269"/>
          </a:xfrm>
        </p:grpSpPr>
        <p:sp>
          <p:nvSpPr>
            <p:cNvPr id="269330" name="Line 18"/>
            <p:cNvSpPr>
              <a:spLocks noChangeShapeType="1"/>
            </p:cNvSpPr>
            <p:nvPr/>
          </p:nvSpPr>
          <p:spPr bwMode="auto">
            <a:xfrm>
              <a:off x="3361" y="1924"/>
              <a:ext cx="998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algn="l"/>
              <a:endParaRPr lang="zh-CN" altLang="en-US" sz="24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endParaRPr>
            </a:p>
          </p:txBody>
        </p:sp>
        <p:sp>
          <p:nvSpPr>
            <p:cNvPr id="269331" name="Text Box 19"/>
            <p:cNvSpPr txBox="1">
              <a:spLocks noChangeArrowheads="1"/>
            </p:cNvSpPr>
            <p:nvPr/>
          </p:nvSpPr>
          <p:spPr bwMode="auto">
            <a:xfrm>
              <a:off x="4341" y="1770"/>
              <a:ext cx="908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zh-CN" altLang="en-US" sz="2200" b="0" smtClean="0">
                  <a:solidFill>
                    <a:srgbClr val="FF0000"/>
                  </a:solidFill>
                  <a:latin typeface="Tahoma" panose="020B0604030504040204" pitchFamily="34" charset="0"/>
                  <a:ea typeface="黑体" panose="02010609060101010101" pitchFamily="49" charset="-122"/>
                </a:rPr>
                <a:t>函数调用</a:t>
              </a:r>
            </a:p>
          </p:txBody>
        </p:sp>
      </p:grpSp>
      <p:grpSp>
        <p:nvGrpSpPr>
          <p:cNvPr id="269334" name="Group 22"/>
          <p:cNvGrpSpPr>
            <a:grpSpLocks/>
          </p:cNvGrpSpPr>
          <p:nvPr/>
        </p:nvGrpSpPr>
        <p:grpSpPr bwMode="auto">
          <a:xfrm>
            <a:off x="4793159" y="1224930"/>
            <a:ext cx="2997200" cy="427037"/>
            <a:chOff x="3360" y="709"/>
            <a:chExt cx="1888" cy="269"/>
          </a:xfrm>
        </p:grpSpPr>
        <p:sp>
          <p:nvSpPr>
            <p:cNvPr id="269332" name="Line 20"/>
            <p:cNvSpPr>
              <a:spLocks noChangeShapeType="1"/>
            </p:cNvSpPr>
            <p:nvPr/>
          </p:nvSpPr>
          <p:spPr bwMode="auto">
            <a:xfrm>
              <a:off x="3360" y="863"/>
              <a:ext cx="998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algn="l"/>
              <a:endParaRPr lang="zh-CN" altLang="en-US" sz="24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endParaRPr>
            </a:p>
          </p:txBody>
        </p:sp>
        <p:sp>
          <p:nvSpPr>
            <p:cNvPr id="269333" name="Text Box 21"/>
            <p:cNvSpPr txBox="1">
              <a:spLocks noChangeArrowheads="1"/>
            </p:cNvSpPr>
            <p:nvPr/>
          </p:nvSpPr>
          <p:spPr bwMode="auto">
            <a:xfrm>
              <a:off x="4340" y="709"/>
              <a:ext cx="908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zh-CN" altLang="en-US" sz="2200" b="0" smtClean="0">
                  <a:solidFill>
                    <a:srgbClr val="FF0000"/>
                  </a:solidFill>
                  <a:latin typeface="Tahoma" panose="020B0604030504040204" pitchFamily="34" charset="0"/>
                  <a:ea typeface="黑体" panose="02010609060101010101" pitchFamily="49" charset="-122"/>
                </a:rPr>
                <a:t>函数声明</a:t>
              </a:r>
            </a:p>
          </p:txBody>
        </p:sp>
      </p:grpSp>
      <p:grpSp>
        <p:nvGrpSpPr>
          <p:cNvPr id="269338" name="Group 26"/>
          <p:cNvGrpSpPr>
            <a:grpSpLocks/>
          </p:cNvGrpSpPr>
          <p:nvPr/>
        </p:nvGrpSpPr>
        <p:grpSpPr bwMode="auto">
          <a:xfrm>
            <a:off x="3216772" y="3241055"/>
            <a:ext cx="922337" cy="1223962"/>
            <a:chOff x="2344" y="1979"/>
            <a:chExt cx="581" cy="771"/>
          </a:xfrm>
        </p:grpSpPr>
        <p:sp>
          <p:nvSpPr>
            <p:cNvPr id="269339" name="Line 27"/>
            <p:cNvSpPr>
              <a:spLocks noChangeShapeType="1"/>
            </p:cNvSpPr>
            <p:nvPr/>
          </p:nvSpPr>
          <p:spPr bwMode="auto">
            <a:xfrm flipH="1">
              <a:off x="2344" y="1979"/>
              <a:ext cx="445" cy="771"/>
            </a:xfrm>
            <a:prstGeom prst="line">
              <a:avLst/>
            </a:prstGeom>
            <a:noFill/>
            <a:ln w="38100">
              <a:solidFill>
                <a:srgbClr val="CC33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algn="l"/>
              <a:endParaRPr lang="zh-CN" altLang="en-US" sz="24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endParaRPr>
            </a:p>
          </p:txBody>
        </p:sp>
        <p:sp>
          <p:nvSpPr>
            <p:cNvPr id="269340" name="Line 28"/>
            <p:cNvSpPr>
              <a:spLocks noChangeShapeType="1"/>
            </p:cNvSpPr>
            <p:nvPr/>
          </p:nvSpPr>
          <p:spPr bwMode="auto">
            <a:xfrm flipH="1">
              <a:off x="2735" y="1979"/>
              <a:ext cx="190" cy="771"/>
            </a:xfrm>
            <a:prstGeom prst="line">
              <a:avLst/>
            </a:prstGeom>
            <a:noFill/>
            <a:ln w="38100">
              <a:solidFill>
                <a:srgbClr val="CC33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algn="l"/>
              <a:endParaRPr lang="zh-CN" altLang="en-US" sz="24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endParaRPr>
            </a:p>
          </p:txBody>
        </p:sp>
      </p:grpSp>
      <p:grpSp>
        <p:nvGrpSpPr>
          <p:cNvPr id="269341" name="Group 29"/>
          <p:cNvGrpSpPr>
            <a:grpSpLocks/>
          </p:cNvGrpSpPr>
          <p:nvPr/>
        </p:nvGrpSpPr>
        <p:grpSpPr bwMode="auto">
          <a:xfrm>
            <a:off x="827584" y="3241055"/>
            <a:ext cx="2663825" cy="3095625"/>
            <a:chOff x="839" y="1979"/>
            <a:chExt cx="1678" cy="1950"/>
          </a:xfrm>
        </p:grpSpPr>
        <p:sp>
          <p:nvSpPr>
            <p:cNvPr id="269342" name="Line 30"/>
            <p:cNvSpPr>
              <a:spLocks noChangeShapeType="1"/>
            </p:cNvSpPr>
            <p:nvPr/>
          </p:nvSpPr>
          <p:spPr bwMode="auto">
            <a:xfrm>
              <a:off x="2517" y="3793"/>
              <a:ext cx="0" cy="136"/>
            </a:xfrm>
            <a:prstGeom prst="line">
              <a:avLst/>
            </a:prstGeom>
            <a:noFill/>
            <a:ln w="38100">
              <a:solidFill>
                <a:srgbClr val="CC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algn="l"/>
              <a:endParaRPr lang="zh-CN" altLang="en-US" sz="24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endParaRPr>
            </a:p>
          </p:txBody>
        </p:sp>
        <p:sp>
          <p:nvSpPr>
            <p:cNvPr id="269343" name="Line 31"/>
            <p:cNvSpPr>
              <a:spLocks noChangeShapeType="1"/>
            </p:cNvSpPr>
            <p:nvPr/>
          </p:nvSpPr>
          <p:spPr bwMode="auto">
            <a:xfrm flipH="1">
              <a:off x="884" y="3929"/>
              <a:ext cx="1633" cy="0"/>
            </a:xfrm>
            <a:prstGeom prst="line">
              <a:avLst/>
            </a:prstGeom>
            <a:noFill/>
            <a:ln w="38100">
              <a:solidFill>
                <a:srgbClr val="CC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algn="l"/>
              <a:endParaRPr lang="zh-CN" altLang="en-US" sz="24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endParaRPr>
            </a:p>
          </p:txBody>
        </p:sp>
        <p:sp>
          <p:nvSpPr>
            <p:cNvPr id="269344" name="Line 32"/>
            <p:cNvSpPr>
              <a:spLocks noChangeShapeType="1"/>
            </p:cNvSpPr>
            <p:nvPr/>
          </p:nvSpPr>
          <p:spPr bwMode="auto">
            <a:xfrm flipV="1">
              <a:off x="866" y="2341"/>
              <a:ext cx="0" cy="1588"/>
            </a:xfrm>
            <a:prstGeom prst="line">
              <a:avLst/>
            </a:prstGeom>
            <a:noFill/>
            <a:ln w="38100">
              <a:solidFill>
                <a:srgbClr val="CC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algn="l"/>
              <a:endParaRPr lang="zh-CN" altLang="en-US" sz="24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endParaRPr>
            </a:p>
          </p:txBody>
        </p:sp>
        <p:sp>
          <p:nvSpPr>
            <p:cNvPr id="269345" name="Line 33"/>
            <p:cNvSpPr>
              <a:spLocks noChangeShapeType="1"/>
            </p:cNvSpPr>
            <p:nvPr/>
          </p:nvSpPr>
          <p:spPr bwMode="auto">
            <a:xfrm flipV="1">
              <a:off x="839" y="1979"/>
              <a:ext cx="1587" cy="362"/>
            </a:xfrm>
            <a:prstGeom prst="line">
              <a:avLst/>
            </a:prstGeom>
            <a:noFill/>
            <a:ln w="38100">
              <a:solidFill>
                <a:srgbClr val="CC33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algn="l"/>
              <a:endParaRPr lang="zh-CN" altLang="en-US" sz="24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endParaRPr>
            </a:p>
          </p:txBody>
        </p:sp>
      </p:grpSp>
      <p:pic>
        <p:nvPicPr>
          <p:cNvPr id="269346" name="Picture 3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26559" y="575642"/>
            <a:ext cx="3276600" cy="1951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69347" name="Group 35"/>
          <p:cNvGrpSpPr>
            <a:grpSpLocks/>
          </p:cNvGrpSpPr>
          <p:nvPr/>
        </p:nvGrpSpPr>
        <p:grpSpPr bwMode="auto">
          <a:xfrm>
            <a:off x="6814047" y="2814017"/>
            <a:ext cx="1106487" cy="2514600"/>
            <a:chOff x="4361" y="552"/>
            <a:chExt cx="697" cy="1584"/>
          </a:xfrm>
        </p:grpSpPr>
        <p:grpSp>
          <p:nvGrpSpPr>
            <p:cNvPr id="269348" name="Group 36"/>
            <p:cNvGrpSpPr>
              <a:grpSpLocks/>
            </p:cNvGrpSpPr>
            <p:nvPr/>
          </p:nvGrpSpPr>
          <p:grpSpPr bwMode="auto">
            <a:xfrm>
              <a:off x="4361" y="552"/>
              <a:ext cx="684" cy="1584"/>
              <a:chOff x="4380" y="2736"/>
              <a:chExt cx="684" cy="1584"/>
            </a:xfrm>
          </p:grpSpPr>
          <p:sp>
            <p:nvSpPr>
              <p:cNvPr id="269349" name="Rectangle 37"/>
              <p:cNvSpPr>
                <a:spLocks noChangeArrowheads="1"/>
              </p:cNvSpPr>
              <p:nvPr/>
            </p:nvSpPr>
            <p:spPr bwMode="auto">
              <a:xfrm>
                <a:off x="4380" y="2736"/>
                <a:ext cx="684" cy="1584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l"/>
                <a:endParaRPr lang="zh-CN" altLang="en-US" sz="2400" b="0" smtClean="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endParaRPr>
              </a:p>
            </p:txBody>
          </p:sp>
          <p:sp>
            <p:nvSpPr>
              <p:cNvPr id="269350" name="Line 38"/>
              <p:cNvSpPr>
                <a:spLocks noChangeShapeType="1"/>
              </p:cNvSpPr>
              <p:nvPr/>
            </p:nvSpPr>
            <p:spPr bwMode="auto">
              <a:xfrm>
                <a:off x="4380" y="2952"/>
                <a:ext cx="68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l"/>
                <a:endParaRPr lang="zh-CN" altLang="en-US" sz="2400" b="0" smtClean="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endParaRPr>
              </a:p>
            </p:txBody>
          </p:sp>
          <p:sp>
            <p:nvSpPr>
              <p:cNvPr id="269351" name="Line 39"/>
              <p:cNvSpPr>
                <a:spLocks noChangeShapeType="1"/>
              </p:cNvSpPr>
              <p:nvPr/>
            </p:nvSpPr>
            <p:spPr bwMode="auto">
              <a:xfrm>
                <a:off x="4380" y="3148"/>
                <a:ext cx="68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l"/>
                <a:endParaRPr lang="zh-CN" altLang="en-US" sz="2400" b="0" smtClean="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endParaRPr>
              </a:p>
            </p:txBody>
          </p:sp>
          <p:sp>
            <p:nvSpPr>
              <p:cNvPr id="269352" name="Line 40"/>
              <p:cNvSpPr>
                <a:spLocks noChangeShapeType="1"/>
              </p:cNvSpPr>
              <p:nvPr/>
            </p:nvSpPr>
            <p:spPr bwMode="auto">
              <a:xfrm>
                <a:off x="4380" y="3344"/>
                <a:ext cx="68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l"/>
                <a:endParaRPr lang="zh-CN" altLang="en-US" sz="2400" b="0" smtClean="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endParaRPr>
              </a:p>
            </p:txBody>
          </p:sp>
          <p:sp>
            <p:nvSpPr>
              <p:cNvPr id="269353" name="Line 41"/>
              <p:cNvSpPr>
                <a:spLocks noChangeShapeType="1"/>
              </p:cNvSpPr>
              <p:nvPr/>
            </p:nvSpPr>
            <p:spPr bwMode="auto">
              <a:xfrm>
                <a:off x="4380" y="3540"/>
                <a:ext cx="68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l"/>
                <a:endParaRPr lang="zh-CN" altLang="en-US" sz="2400" b="0" smtClean="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endParaRPr>
              </a:p>
            </p:txBody>
          </p:sp>
        </p:grpSp>
        <p:sp>
          <p:nvSpPr>
            <p:cNvPr id="269354" name="Line 42"/>
            <p:cNvSpPr>
              <a:spLocks noChangeShapeType="1"/>
            </p:cNvSpPr>
            <p:nvPr/>
          </p:nvSpPr>
          <p:spPr bwMode="auto">
            <a:xfrm>
              <a:off x="4376" y="1556"/>
              <a:ext cx="68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pPr algn="l"/>
              <a:endParaRPr lang="zh-CN" altLang="en-US" sz="24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endParaRPr>
            </a:p>
          </p:txBody>
        </p:sp>
        <p:sp>
          <p:nvSpPr>
            <p:cNvPr id="269355" name="Line 43"/>
            <p:cNvSpPr>
              <a:spLocks noChangeShapeType="1"/>
            </p:cNvSpPr>
            <p:nvPr/>
          </p:nvSpPr>
          <p:spPr bwMode="auto">
            <a:xfrm>
              <a:off x="4377" y="1761"/>
              <a:ext cx="68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pPr algn="l"/>
              <a:endParaRPr lang="zh-CN" altLang="en-US" sz="24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endParaRPr>
            </a:p>
          </p:txBody>
        </p:sp>
      </p:grpSp>
      <p:sp>
        <p:nvSpPr>
          <p:cNvPr id="269356" name="Text Box 44"/>
          <p:cNvSpPr txBox="1">
            <a:spLocks noChangeArrowheads="1"/>
          </p:cNvSpPr>
          <p:nvPr/>
        </p:nvSpPr>
        <p:spPr bwMode="auto">
          <a:xfrm>
            <a:off x="6286997" y="2702892"/>
            <a:ext cx="415925" cy="109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l"/>
            <a:r>
              <a:rPr lang="en-US" altLang="zh-CN" sz="2200" b="0" smtClean="0">
                <a:solidFill>
                  <a:srgbClr val="3333FF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a</a:t>
            </a:r>
          </a:p>
          <a:p>
            <a:pPr algn="l"/>
            <a:r>
              <a:rPr lang="en-US" altLang="zh-CN" sz="2200" b="0" smtClean="0">
                <a:solidFill>
                  <a:srgbClr val="3333FF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b</a:t>
            </a:r>
          </a:p>
          <a:p>
            <a:pPr algn="l"/>
            <a:r>
              <a:rPr lang="en-US" altLang="zh-CN" sz="2200" b="0" smtClean="0">
                <a:solidFill>
                  <a:srgbClr val="3333FF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m</a:t>
            </a:r>
          </a:p>
        </p:txBody>
      </p:sp>
      <p:sp>
        <p:nvSpPr>
          <p:cNvPr id="269357" name="Text Box 45"/>
          <p:cNvSpPr txBox="1">
            <a:spLocks noChangeArrowheads="1"/>
          </p:cNvSpPr>
          <p:nvPr/>
        </p:nvSpPr>
        <p:spPr bwMode="auto">
          <a:xfrm>
            <a:off x="7141072" y="2740992"/>
            <a:ext cx="4572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l"/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xx</a:t>
            </a:r>
          </a:p>
        </p:txBody>
      </p:sp>
      <p:sp>
        <p:nvSpPr>
          <p:cNvPr id="269358" name="Text Box 46"/>
          <p:cNvSpPr txBox="1">
            <a:spLocks noChangeArrowheads="1"/>
          </p:cNvSpPr>
          <p:nvPr/>
        </p:nvSpPr>
        <p:spPr bwMode="auto">
          <a:xfrm>
            <a:off x="7141072" y="3044205"/>
            <a:ext cx="4572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l"/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xx</a:t>
            </a:r>
          </a:p>
        </p:txBody>
      </p:sp>
      <p:sp>
        <p:nvSpPr>
          <p:cNvPr id="269359" name="Text Box 47"/>
          <p:cNvSpPr txBox="1">
            <a:spLocks noChangeArrowheads="1"/>
          </p:cNvSpPr>
          <p:nvPr/>
        </p:nvSpPr>
        <p:spPr bwMode="auto">
          <a:xfrm>
            <a:off x="7141072" y="3399805"/>
            <a:ext cx="4572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l"/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xx</a:t>
            </a:r>
          </a:p>
        </p:txBody>
      </p:sp>
      <p:sp>
        <p:nvSpPr>
          <p:cNvPr id="269360" name="Text Box 48"/>
          <p:cNvSpPr txBox="1">
            <a:spLocks noChangeArrowheads="1"/>
          </p:cNvSpPr>
          <p:nvPr/>
        </p:nvSpPr>
        <p:spPr bwMode="auto">
          <a:xfrm>
            <a:off x="7168059" y="2752105"/>
            <a:ext cx="33337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l"/>
            <a:r>
              <a:rPr lang="en-US" altLang="zh-CN" sz="2200" b="0" smtClean="0">
                <a:solidFill>
                  <a:srgbClr val="3333FF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5</a:t>
            </a:r>
          </a:p>
        </p:txBody>
      </p:sp>
      <p:sp>
        <p:nvSpPr>
          <p:cNvPr id="269361" name="Text Box 49"/>
          <p:cNvSpPr txBox="1">
            <a:spLocks noChangeArrowheads="1"/>
          </p:cNvSpPr>
          <p:nvPr/>
        </p:nvSpPr>
        <p:spPr bwMode="auto">
          <a:xfrm>
            <a:off x="7182347" y="3088655"/>
            <a:ext cx="33337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l"/>
            <a:r>
              <a:rPr lang="en-US" altLang="zh-CN" sz="2200" b="0" smtClean="0">
                <a:solidFill>
                  <a:srgbClr val="3333FF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9</a:t>
            </a:r>
          </a:p>
        </p:txBody>
      </p:sp>
      <p:sp>
        <p:nvSpPr>
          <p:cNvPr id="269362" name="Text Box 50"/>
          <p:cNvSpPr txBox="1">
            <a:spLocks noChangeArrowheads="1"/>
          </p:cNvSpPr>
          <p:nvPr/>
        </p:nvSpPr>
        <p:spPr bwMode="auto">
          <a:xfrm>
            <a:off x="6315572" y="3687142"/>
            <a:ext cx="320675" cy="109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l"/>
            <a:r>
              <a:rPr lang="en-US" altLang="zh-CN" sz="2200" b="0" smtClean="0">
                <a:solidFill>
                  <a:srgbClr val="FF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x</a:t>
            </a:r>
          </a:p>
          <a:p>
            <a:pPr algn="l"/>
            <a:r>
              <a:rPr lang="en-US" altLang="zh-CN" sz="2200" b="0" smtClean="0">
                <a:solidFill>
                  <a:srgbClr val="FF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y</a:t>
            </a:r>
          </a:p>
          <a:p>
            <a:pPr algn="l"/>
            <a:r>
              <a:rPr lang="en-US" altLang="zh-CN" sz="2200" b="0" smtClean="0">
                <a:solidFill>
                  <a:srgbClr val="FF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z</a:t>
            </a:r>
          </a:p>
        </p:txBody>
      </p:sp>
      <p:grpSp>
        <p:nvGrpSpPr>
          <p:cNvPr id="269363" name="Group 51"/>
          <p:cNvGrpSpPr>
            <a:grpSpLocks/>
          </p:cNvGrpSpPr>
          <p:nvPr/>
        </p:nvGrpSpPr>
        <p:grpSpPr bwMode="auto">
          <a:xfrm>
            <a:off x="7199809" y="2990230"/>
            <a:ext cx="1295400" cy="1498600"/>
            <a:chOff x="4604" y="663"/>
            <a:chExt cx="816" cy="944"/>
          </a:xfrm>
        </p:grpSpPr>
        <p:sp>
          <p:nvSpPr>
            <p:cNvPr id="269364" name="Text Box 52"/>
            <p:cNvSpPr txBox="1">
              <a:spLocks noChangeArrowheads="1"/>
            </p:cNvSpPr>
            <p:nvPr/>
          </p:nvSpPr>
          <p:spPr bwMode="auto">
            <a:xfrm>
              <a:off x="4604" y="1126"/>
              <a:ext cx="210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pPr algn="l"/>
              <a:r>
                <a:rPr lang="en-US" altLang="zh-CN" sz="2200" b="0" smtClean="0">
                  <a:solidFill>
                    <a:srgbClr val="3333FF"/>
                  </a:solidFill>
                  <a:latin typeface="Tahoma" panose="020B0604030504040204" pitchFamily="34" charset="0"/>
                  <a:ea typeface="黑体" panose="02010609060101010101" pitchFamily="49" charset="-122"/>
                </a:rPr>
                <a:t>5</a:t>
              </a:r>
            </a:p>
          </p:txBody>
        </p:sp>
        <p:sp>
          <p:nvSpPr>
            <p:cNvPr id="269365" name="Text Box 53"/>
            <p:cNvSpPr txBox="1">
              <a:spLocks noChangeArrowheads="1"/>
            </p:cNvSpPr>
            <p:nvPr/>
          </p:nvSpPr>
          <p:spPr bwMode="auto">
            <a:xfrm>
              <a:off x="4613" y="1338"/>
              <a:ext cx="210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pPr algn="l"/>
              <a:r>
                <a:rPr lang="en-US" altLang="zh-CN" sz="2200" b="0" smtClean="0">
                  <a:solidFill>
                    <a:srgbClr val="3333FF"/>
                  </a:solidFill>
                  <a:latin typeface="Tahoma" panose="020B0604030504040204" pitchFamily="34" charset="0"/>
                  <a:ea typeface="黑体" panose="02010609060101010101" pitchFamily="49" charset="-122"/>
                </a:rPr>
                <a:t>9</a:t>
              </a:r>
            </a:p>
          </p:txBody>
        </p:sp>
        <p:sp>
          <p:nvSpPr>
            <p:cNvPr id="269366" name="Freeform 54"/>
            <p:cNvSpPr>
              <a:spLocks/>
            </p:cNvSpPr>
            <p:nvPr/>
          </p:nvSpPr>
          <p:spPr bwMode="auto">
            <a:xfrm>
              <a:off x="5103" y="663"/>
              <a:ext cx="317" cy="590"/>
            </a:xfrm>
            <a:custGeom>
              <a:avLst/>
              <a:gdLst>
                <a:gd name="T0" fmla="*/ 0 w 317"/>
                <a:gd name="T1" fmla="*/ 0 h 590"/>
                <a:gd name="T2" fmla="*/ 317 w 317"/>
                <a:gd name="T3" fmla="*/ 227 h 590"/>
                <a:gd name="T4" fmla="*/ 0 w 317"/>
                <a:gd name="T5" fmla="*/ 590 h 5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7" h="590">
                  <a:moveTo>
                    <a:pt x="0" y="0"/>
                  </a:moveTo>
                  <a:cubicBezTo>
                    <a:pt x="158" y="64"/>
                    <a:pt x="317" y="129"/>
                    <a:pt x="317" y="227"/>
                  </a:cubicBezTo>
                  <a:cubicBezTo>
                    <a:pt x="317" y="325"/>
                    <a:pt x="158" y="457"/>
                    <a:pt x="0" y="590"/>
                  </a:cubicBezTo>
                </a:path>
              </a:pathLst>
            </a:custGeom>
            <a:noFill/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pPr algn="l"/>
              <a:endParaRPr lang="zh-CN" altLang="en-US" sz="24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endParaRPr>
            </a:p>
          </p:txBody>
        </p:sp>
        <p:sp>
          <p:nvSpPr>
            <p:cNvPr id="269367" name="Freeform 55"/>
            <p:cNvSpPr>
              <a:spLocks/>
            </p:cNvSpPr>
            <p:nvPr/>
          </p:nvSpPr>
          <p:spPr bwMode="auto">
            <a:xfrm>
              <a:off x="5103" y="890"/>
              <a:ext cx="317" cy="590"/>
            </a:xfrm>
            <a:custGeom>
              <a:avLst/>
              <a:gdLst>
                <a:gd name="T0" fmla="*/ 0 w 317"/>
                <a:gd name="T1" fmla="*/ 0 h 590"/>
                <a:gd name="T2" fmla="*/ 317 w 317"/>
                <a:gd name="T3" fmla="*/ 227 h 590"/>
                <a:gd name="T4" fmla="*/ 0 w 317"/>
                <a:gd name="T5" fmla="*/ 590 h 5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7" h="590">
                  <a:moveTo>
                    <a:pt x="0" y="0"/>
                  </a:moveTo>
                  <a:cubicBezTo>
                    <a:pt x="158" y="64"/>
                    <a:pt x="317" y="129"/>
                    <a:pt x="317" y="227"/>
                  </a:cubicBezTo>
                  <a:cubicBezTo>
                    <a:pt x="317" y="325"/>
                    <a:pt x="158" y="457"/>
                    <a:pt x="0" y="590"/>
                  </a:cubicBezTo>
                </a:path>
              </a:pathLst>
            </a:custGeom>
            <a:noFill/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pPr algn="l"/>
              <a:endParaRPr lang="zh-CN" altLang="en-US" sz="24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endParaRPr>
            </a:p>
          </p:txBody>
        </p:sp>
      </p:grpSp>
      <p:sp>
        <p:nvSpPr>
          <p:cNvPr id="269368" name="Text Box 56"/>
          <p:cNvSpPr txBox="1">
            <a:spLocks noChangeArrowheads="1"/>
          </p:cNvSpPr>
          <p:nvPr/>
        </p:nvSpPr>
        <p:spPr bwMode="auto">
          <a:xfrm>
            <a:off x="7214097" y="4372942"/>
            <a:ext cx="33337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l"/>
            <a:r>
              <a:rPr lang="en-US" altLang="zh-CN" sz="2200" b="0" smtClean="0">
                <a:solidFill>
                  <a:srgbClr val="3333FF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9</a:t>
            </a:r>
          </a:p>
        </p:txBody>
      </p:sp>
      <p:grpSp>
        <p:nvGrpSpPr>
          <p:cNvPr id="269369" name="Group 57"/>
          <p:cNvGrpSpPr>
            <a:grpSpLocks/>
          </p:cNvGrpSpPr>
          <p:nvPr/>
        </p:nvGrpSpPr>
        <p:grpSpPr bwMode="auto">
          <a:xfrm>
            <a:off x="7199809" y="3422030"/>
            <a:ext cx="1295400" cy="1152525"/>
            <a:chOff x="4604" y="935"/>
            <a:chExt cx="816" cy="726"/>
          </a:xfrm>
        </p:grpSpPr>
        <p:sp>
          <p:nvSpPr>
            <p:cNvPr id="269370" name="Text Box 58"/>
            <p:cNvSpPr txBox="1">
              <a:spLocks noChangeArrowheads="1"/>
            </p:cNvSpPr>
            <p:nvPr/>
          </p:nvSpPr>
          <p:spPr bwMode="auto">
            <a:xfrm>
              <a:off x="4604" y="935"/>
              <a:ext cx="210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pPr algn="l"/>
              <a:r>
                <a:rPr lang="en-US" altLang="zh-CN" sz="2200" b="0" smtClean="0">
                  <a:solidFill>
                    <a:srgbClr val="3333FF"/>
                  </a:solidFill>
                  <a:latin typeface="Tahoma" panose="020B0604030504040204" pitchFamily="34" charset="0"/>
                  <a:ea typeface="黑体" panose="02010609060101010101" pitchFamily="49" charset="-122"/>
                </a:rPr>
                <a:t>9</a:t>
              </a:r>
            </a:p>
          </p:txBody>
        </p:sp>
        <p:sp>
          <p:nvSpPr>
            <p:cNvPr id="269371" name="Freeform 59"/>
            <p:cNvSpPr>
              <a:spLocks/>
            </p:cNvSpPr>
            <p:nvPr/>
          </p:nvSpPr>
          <p:spPr bwMode="auto">
            <a:xfrm>
              <a:off x="5103" y="1071"/>
              <a:ext cx="317" cy="590"/>
            </a:xfrm>
            <a:custGeom>
              <a:avLst/>
              <a:gdLst>
                <a:gd name="T0" fmla="*/ 0 w 317"/>
                <a:gd name="T1" fmla="*/ 0 h 590"/>
                <a:gd name="T2" fmla="*/ 317 w 317"/>
                <a:gd name="T3" fmla="*/ 227 h 590"/>
                <a:gd name="T4" fmla="*/ 0 w 317"/>
                <a:gd name="T5" fmla="*/ 590 h 5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7" h="590">
                  <a:moveTo>
                    <a:pt x="0" y="0"/>
                  </a:moveTo>
                  <a:cubicBezTo>
                    <a:pt x="158" y="64"/>
                    <a:pt x="317" y="129"/>
                    <a:pt x="317" y="227"/>
                  </a:cubicBezTo>
                  <a:cubicBezTo>
                    <a:pt x="317" y="325"/>
                    <a:pt x="158" y="457"/>
                    <a:pt x="0" y="590"/>
                  </a:cubicBezTo>
                </a:path>
              </a:pathLst>
            </a:custGeom>
            <a:noFill/>
            <a:ln w="31750" cap="flat" cmpd="sng">
              <a:solidFill>
                <a:srgbClr val="FF0000"/>
              </a:solidFill>
              <a:prstDash val="solid"/>
              <a:round/>
              <a:headEnd type="triangl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pPr algn="l"/>
              <a:endParaRPr lang="zh-CN" altLang="en-US" sz="24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endParaRPr>
            </a:p>
          </p:txBody>
        </p:sp>
      </p:grpSp>
      <p:sp>
        <p:nvSpPr>
          <p:cNvPr id="50" name="灯片编号占位符 3"/>
          <p:cNvSpPr txBox="1">
            <a:spLocks/>
          </p:cNvSpPr>
          <p:nvPr/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900" b="1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>
                <a:solidFill>
                  <a:prstClr val="black">
                    <a:tint val="75000"/>
                  </a:prstClr>
                </a:solidFill>
              </a:rPr>
              <a:t>5</a:t>
            </a:r>
            <a:endParaRPr kumimoji="0" lang="en-US" altLang="zh-CN" sz="9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96248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9356" grpId="0"/>
      <p:bldP spid="269357" grpId="0"/>
      <p:bldP spid="269357" grpId="1"/>
      <p:bldP spid="269358" grpId="0"/>
      <p:bldP spid="269358" grpId="1"/>
      <p:bldP spid="269359" grpId="0"/>
      <p:bldP spid="269359" grpId="1"/>
      <p:bldP spid="269360" grpId="0"/>
      <p:bldP spid="269361" grpId="0"/>
      <p:bldP spid="269362" grpId="0"/>
      <p:bldP spid="269362" grpId="1"/>
      <p:bldP spid="269368" grpId="0"/>
      <p:bldP spid="269368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1825624"/>
            <a:ext cx="8191822" cy="5032375"/>
          </a:xfrm>
        </p:spPr>
        <p:txBody>
          <a:bodyPr/>
          <a:lstStyle/>
          <a:p>
            <a:pPr marL="0" indent="0">
              <a:buNone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9</a:t>
            </a:fld>
            <a:endParaRPr lang="en-US" altLang="zh-CN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56167" y="2395668"/>
            <a:ext cx="1904419" cy="1110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 algn="l"/>
            <a:r>
              <a:rPr lang="zh-CN" altLang="en-US" sz="22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例</a:t>
            </a:r>
            <a:r>
              <a:rPr lang="en-US" altLang="zh-CN" sz="22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2: </a:t>
            </a:r>
            <a:r>
              <a:rPr lang="zh-CN" altLang="en-US" sz="2200" b="0" dirty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利用函数实现两个整数的交换。</a:t>
            </a:r>
            <a:endParaRPr lang="en-US" altLang="zh-CN" sz="2200" b="0" dirty="0" smtClean="0">
              <a:solidFill>
                <a:srgbClr val="000000"/>
              </a:solidFill>
              <a:latin typeface="Tahoma" panose="020B0604030504040204" pitchFamily="34" charset="0"/>
              <a:ea typeface="黑体" panose="02010609060101010101" pitchFamily="49" charset="-122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2160587" y="706388"/>
            <a:ext cx="4464050" cy="6134100"/>
          </a:xfrm>
          <a:prstGeom prst="rect">
            <a:avLst/>
          </a:prstGeom>
          <a:noFill/>
          <a:ln w="12700" algn="ctr">
            <a:solidFill>
              <a:srgbClr val="00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algn="l"/>
            <a:r>
              <a:rPr lang="en-US" altLang="zh-CN" sz="2200" b="0" smtClean="0">
                <a:solidFill>
                  <a:srgbClr val="0033CC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#include</a:t>
            </a:r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 &lt;stdio.h&gt;</a:t>
            </a:r>
          </a:p>
          <a:p>
            <a:pPr algn="l"/>
            <a:r>
              <a:rPr lang="en-US" altLang="zh-CN" sz="2200" b="0" smtClean="0">
                <a:solidFill>
                  <a:srgbClr val="FF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void swap(int x,int y);</a:t>
            </a:r>
          </a:p>
          <a:p>
            <a:pPr algn="l"/>
            <a:r>
              <a:rPr lang="en-US" altLang="zh-CN" sz="2200" b="0" smtClean="0">
                <a:solidFill>
                  <a:srgbClr val="0033CC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int</a:t>
            </a:r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 main()</a:t>
            </a:r>
          </a:p>
          <a:p>
            <a:pPr algn="l"/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{</a:t>
            </a:r>
          </a:p>
          <a:p>
            <a:pPr algn="l"/>
            <a:r>
              <a:rPr lang="en-US" altLang="zh-CN" sz="2200" b="0" smtClean="0">
                <a:solidFill>
                  <a:srgbClr val="0033CC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    int</a:t>
            </a:r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 a,b;</a:t>
            </a:r>
          </a:p>
          <a:p>
            <a:pPr algn="l"/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    scanf("%d%d",&amp;a,&amp;b);</a:t>
            </a:r>
          </a:p>
          <a:p>
            <a:pPr algn="l"/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    printf("a=%d,b=%d\n",a,b);</a:t>
            </a:r>
          </a:p>
          <a:p>
            <a:pPr algn="l"/>
            <a:r>
              <a:rPr lang="en-US" altLang="zh-CN" sz="2200" b="0" smtClean="0">
                <a:solidFill>
                  <a:srgbClr val="FF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    swap(a,b);</a:t>
            </a:r>
          </a:p>
          <a:p>
            <a:pPr algn="l"/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    printf("a=%d,b=%d\n",a,b);</a:t>
            </a:r>
          </a:p>
          <a:p>
            <a:pPr algn="l"/>
            <a:r>
              <a:rPr lang="en-US" altLang="zh-CN" sz="2200" b="0" smtClean="0">
                <a:solidFill>
                  <a:srgbClr val="0033CC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    return</a:t>
            </a:r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 0;</a:t>
            </a:r>
          </a:p>
          <a:p>
            <a:pPr algn="l"/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}</a:t>
            </a:r>
          </a:p>
          <a:p>
            <a:pPr algn="l"/>
            <a:r>
              <a:rPr lang="en-US" altLang="zh-CN" sz="2200" b="0" smtClean="0">
                <a:solidFill>
                  <a:srgbClr val="0033CC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void</a:t>
            </a:r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 swap(</a:t>
            </a:r>
            <a:r>
              <a:rPr lang="en-US" altLang="zh-CN" sz="2200" b="0" smtClean="0">
                <a:solidFill>
                  <a:srgbClr val="0033CC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int</a:t>
            </a:r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 x,</a:t>
            </a:r>
            <a:r>
              <a:rPr lang="en-US" altLang="zh-CN" sz="2200" b="0" smtClean="0">
                <a:solidFill>
                  <a:srgbClr val="0033CC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int</a:t>
            </a:r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 y)</a:t>
            </a:r>
          </a:p>
          <a:p>
            <a:pPr algn="l"/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{</a:t>
            </a:r>
          </a:p>
          <a:p>
            <a:pPr algn="l"/>
            <a:r>
              <a:rPr lang="en-US" altLang="zh-CN" sz="2200" b="0" smtClean="0">
                <a:solidFill>
                  <a:srgbClr val="0033CC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    int</a:t>
            </a:r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 t;</a:t>
            </a:r>
          </a:p>
          <a:p>
            <a:pPr algn="l"/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    printf("x=%d,y=%d\n",x,y);</a:t>
            </a:r>
          </a:p>
          <a:p>
            <a:pPr algn="l"/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    t=x; x=y; y=t;</a:t>
            </a:r>
          </a:p>
          <a:p>
            <a:pPr algn="l"/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    printf("x=%d,y=%d\n",x,y);</a:t>
            </a:r>
          </a:p>
          <a:p>
            <a:pPr algn="l"/>
            <a:r>
              <a:rPr lang="en-US" altLang="zh-CN" sz="22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rPr>
              <a:t>}</a:t>
            </a:r>
          </a:p>
        </p:txBody>
      </p:sp>
      <p:grpSp>
        <p:nvGrpSpPr>
          <p:cNvPr id="8" name="Group 19"/>
          <p:cNvGrpSpPr>
            <a:grpSpLocks/>
          </p:cNvGrpSpPr>
          <p:nvPr/>
        </p:nvGrpSpPr>
        <p:grpSpPr bwMode="auto">
          <a:xfrm>
            <a:off x="2016125" y="1079450"/>
            <a:ext cx="6367462" cy="5616575"/>
            <a:chOff x="1247" y="572"/>
            <a:chExt cx="4011" cy="3538"/>
          </a:xfrm>
        </p:grpSpPr>
        <p:grpSp>
          <p:nvGrpSpPr>
            <p:cNvPr id="9" name="Group 17"/>
            <p:cNvGrpSpPr>
              <a:grpSpLocks/>
            </p:cNvGrpSpPr>
            <p:nvPr/>
          </p:nvGrpSpPr>
          <p:grpSpPr bwMode="auto">
            <a:xfrm>
              <a:off x="3361" y="1815"/>
              <a:ext cx="1888" cy="269"/>
              <a:chOff x="3361" y="1815"/>
              <a:chExt cx="1888" cy="269"/>
            </a:xfrm>
          </p:grpSpPr>
          <p:sp>
            <p:nvSpPr>
              <p:cNvPr id="17" name="Line 10"/>
              <p:cNvSpPr>
                <a:spLocks noChangeShapeType="1"/>
              </p:cNvSpPr>
              <p:nvPr/>
            </p:nvSpPr>
            <p:spPr bwMode="auto">
              <a:xfrm>
                <a:off x="3361" y="1969"/>
                <a:ext cx="998" cy="0"/>
              </a:xfrm>
              <a:prstGeom prst="line">
                <a:avLst/>
              </a:prstGeom>
              <a:noFill/>
              <a:ln w="3175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pPr algn="l"/>
                <a:endParaRPr lang="zh-CN" altLang="en-US" sz="2400" b="0" smtClean="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endParaRPr>
              </a:p>
            </p:txBody>
          </p:sp>
          <p:sp>
            <p:nvSpPr>
              <p:cNvPr id="18" name="Text Box 11"/>
              <p:cNvSpPr txBox="1">
                <a:spLocks noChangeArrowheads="1"/>
              </p:cNvSpPr>
              <p:nvPr/>
            </p:nvSpPr>
            <p:spPr bwMode="auto">
              <a:xfrm>
                <a:off x="4341" y="1815"/>
                <a:ext cx="908" cy="2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zh-CN" altLang="en-US" sz="2200" b="0" smtClean="0">
                    <a:solidFill>
                      <a:srgbClr val="FF0000"/>
                    </a:solidFill>
                    <a:latin typeface="Tahoma" panose="020B0604030504040204" pitchFamily="34" charset="0"/>
                    <a:ea typeface="黑体" panose="02010609060101010101" pitchFamily="49" charset="-122"/>
                  </a:rPr>
                  <a:t>函数调用</a:t>
                </a:r>
              </a:p>
            </p:txBody>
          </p:sp>
        </p:grpSp>
        <p:grpSp>
          <p:nvGrpSpPr>
            <p:cNvPr id="10" name="Group 18"/>
            <p:cNvGrpSpPr>
              <a:grpSpLocks/>
            </p:cNvGrpSpPr>
            <p:nvPr/>
          </p:nvGrpSpPr>
          <p:grpSpPr bwMode="auto">
            <a:xfrm>
              <a:off x="3370" y="572"/>
              <a:ext cx="1888" cy="269"/>
              <a:chOff x="3370" y="572"/>
              <a:chExt cx="1888" cy="269"/>
            </a:xfrm>
          </p:grpSpPr>
          <p:sp>
            <p:nvSpPr>
              <p:cNvPr id="15" name="Line 12"/>
              <p:cNvSpPr>
                <a:spLocks noChangeShapeType="1"/>
              </p:cNvSpPr>
              <p:nvPr/>
            </p:nvSpPr>
            <p:spPr bwMode="auto">
              <a:xfrm>
                <a:off x="3370" y="726"/>
                <a:ext cx="998" cy="0"/>
              </a:xfrm>
              <a:prstGeom prst="line">
                <a:avLst/>
              </a:prstGeom>
              <a:noFill/>
              <a:ln w="3175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pPr algn="l"/>
                <a:endParaRPr lang="zh-CN" altLang="en-US" sz="2400" b="0" smtClean="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endParaRPr>
              </a:p>
            </p:txBody>
          </p:sp>
          <p:sp>
            <p:nvSpPr>
              <p:cNvPr id="16" name="Text Box 13"/>
              <p:cNvSpPr txBox="1">
                <a:spLocks noChangeArrowheads="1"/>
              </p:cNvSpPr>
              <p:nvPr/>
            </p:nvSpPr>
            <p:spPr bwMode="auto">
              <a:xfrm>
                <a:off x="4350" y="572"/>
                <a:ext cx="908" cy="2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zh-CN" altLang="en-US" sz="2200" b="0" smtClean="0">
                    <a:solidFill>
                      <a:srgbClr val="FF0000"/>
                    </a:solidFill>
                    <a:latin typeface="Tahoma" panose="020B0604030504040204" pitchFamily="34" charset="0"/>
                    <a:ea typeface="黑体" panose="02010609060101010101" pitchFamily="49" charset="-122"/>
                  </a:rPr>
                  <a:t>函数声明</a:t>
                </a:r>
              </a:p>
            </p:txBody>
          </p:sp>
        </p:grpSp>
        <p:grpSp>
          <p:nvGrpSpPr>
            <p:cNvPr id="11" name="Group 16"/>
            <p:cNvGrpSpPr>
              <a:grpSpLocks/>
            </p:cNvGrpSpPr>
            <p:nvPr/>
          </p:nvGrpSpPr>
          <p:grpSpPr bwMode="auto">
            <a:xfrm>
              <a:off x="1247" y="2795"/>
              <a:ext cx="3992" cy="1315"/>
              <a:chOff x="1247" y="2795"/>
              <a:chExt cx="3992" cy="1315"/>
            </a:xfrm>
          </p:grpSpPr>
          <p:sp>
            <p:nvSpPr>
              <p:cNvPr id="12" name="AutoShape 8"/>
              <p:cNvSpPr>
                <a:spLocks noChangeArrowheads="1"/>
              </p:cNvSpPr>
              <p:nvPr/>
            </p:nvSpPr>
            <p:spPr bwMode="auto">
              <a:xfrm>
                <a:off x="1247" y="2795"/>
                <a:ext cx="2812" cy="1315"/>
              </a:xfrm>
              <a:prstGeom prst="bracketPair">
                <a:avLst>
                  <a:gd name="adj" fmla="val 8287"/>
                </a:avLst>
              </a:prstGeom>
              <a:noFill/>
              <a:ln w="317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l"/>
                <a:endParaRPr lang="zh-CN" altLang="en-US" sz="2400" b="0" smtClean="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endParaRPr>
              </a:p>
            </p:txBody>
          </p:sp>
          <p:sp>
            <p:nvSpPr>
              <p:cNvPr id="13" name="Line 14"/>
              <p:cNvSpPr>
                <a:spLocks noChangeShapeType="1"/>
              </p:cNvSpPr>
              <p:nvPr/>
            </p:nvSpPr>
            <p:spPr bwMode="auto">
              <a:xfrm>
                <a:off x="4105" y="3451"/>
                <a:ext cx="244" cy="0"/>
              </a:xfrm>
              <a:prstGeom prst="line">
                <a:avLst/>
              </a:prstGeom>
              <a:noFill/>
              <a:ln w="3175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pPr algn="l"/>
                <a:endParaRPr lang="zh-CN" altLang="en-US" sz="2400" b="0" smtClean="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endParaRPr>
              </a:p>
            </p:txBody>
          </p:sp>
          <p:sp>
            <p:nvSpPr>
              <p:cNvPr id="14" name="Text Box 15"/>
              <p:cNvSpPr txBox="1">
                <a:spLocks noChangeArrowheads="1"/>
              </p:cNvSpPr>
              <p:nvPr/>
            </p:nvSpPr>
            <p:spPr bwMode="auto">
              <a:xfrm>
                <a:off x="4331" y="3297"/>
                <a:ext cx="908" cy="2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zh-CN" altLang="en-US" sz="2200" b="0" smtClean="0">
                    <a:solidFill>
                      <a:srgbClr val="FF0000"/>
                    </a:solidFill>
                    <a:latin typeface="Tahoma" panose="020B0604030504040204" pitchFamily="34" charset="0"/>
                    <a:ea typeface="黑体" panose="02010609060101010101" pitchFamily="49" charset="-122"/>
                  </a:rPr>
                  <a:t>函数定义</a:t>
                </a:r>
              </a:p>
            </p:txBody>
          </p:sp>
        </p:grpSp>
      </p:grpSp>
      <p:grpSp>
        <p:nvGrpSpPr>
          <p:cNvPr id="19" name="Group 27"/>
          <p:cNvGrpSpPr>
            <a:grpSpLocks/>
          </p:cNvGrpSpPr>
          <p:nvPr/>
        </p:nvGrpSpPr>
        <p:grpSpPr bwMode="auto">
          <a:xfrm>
            <a:off x="6380162" y="171400"/>
            <a:ext cx="2800350" cy="3024188"/>
            <a:chOff x="3996" y="0"/>
            <a:chExt cx="1764" cy="1905"/>
          </a:xfrm>
        </p:grpSpPr>
        <p:pic>
          <p:nvPicPr>
            <p:cNvPr id="20" name="Picture 20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6" y="0"/>
              <a:ext cx="1764" cy="19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1" name="Rectangle 21"/>
            <p:cNvSpPr>
              <a:spLocks noChangeArrowheads="1"/>
            </p:cNvSpPr>
            <p:nvPr/>
          </p:nvSpPr>
          <p:spPr bwMode="auto">
            <a:xfrm>
              <a:off x="4059" y="935"/>
              <a:ext cx="862" cy="409"/>
            </a:xfrm>
            <a:prstGeom prst="rect">
              <a:avLst/>
            </a:prstGeom>
            <a:noFill/>
            <a:ln w="12700" algn="ctr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pPr algn="l"/>
              <a:endParaRPr lang="zh-CN" altLang="en-US" sz="24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endParaRPr>
            </a:p>
          </p:txBody>
        </p:sp>
        <p:sp>
          <p:nvSpPr>
            <p:cNvPr id="22" name="Line 23"/>
            <p:cNvSpPr>
              <a:spLocks noChangeShapeType="1"/>
            </p:cNvSpPr>
            <p:nvPr/>
          </p:nvSpPr>
          <p:spPr bwMode="auto">
            <a:xfrm>
              <a:off x="5057" y="799"/>
              <a:ext cx="0" cy="681"/>
            </a:xfrm>
            <a:prstGeom prst="line">
              <a:avLst/>
            </a:prstGeom>
            <a:noFill/>
            <a:ln w="12700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algn="l"/>
              <a:endParaRPr lang="zh-CN" altLang="en-US" sz="24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endParaRPr>
            </a:p>
          </p:txBody>
        </p:sp>
        <p:sp>
          <p:nvSpPr>
            <p:cNvPr id="23" name="Line 25"/>
            <p:cNvSpPr>
              <a:spLocks noChangeShapeType="1"/>
            </p:cNvSpPr>
            <p:nvPr/>
          </p:nvSpPr>
          <p:spPr bwMode="auto">
            <a:xfrm flipH="1">
              <a:off x="4921" y="799"/>
              <a:ext cx="136" cy="0"/>
            </a:xfrm>
            <a:prstGeom prst="line">
              <a:avLst/>
            </a:prstGeom>
            <a:noFill/>
            <a:ln w="12700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algn="l"/>
              <a:endParaRPr lang="zh-CN" altLang="en-US" sz="24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endParaRPr>
            </a:p>
          </p:txBody>
        </p:sp>
        <p:sp>
          <p:nvSpPr>
            <p:cNvPr id="24" name="Line 26"/>
            <p:cNvSpPr>
              <a:spLocks noChangeShapeType="1"/>
            </p:cNvSpPr>
            <p:nvPr/>
          </p:nvSpPr>
          <p:spPr bwMode="auto">
            <a:xfrm flipH="1">
              <a:off x="4921" y="1480"/>
              <a:ext cx="136" cy="0"/>
            </a:xfrm>
            <a:prstGeom prst="line">
              <a:avLst/>
            </a:prstGeom>
            <a:noFill/>
            <a:ln w="12700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algn="l"/>
              <a:endParaRPr lang="zh-CN" altLang="en-US" sz="24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endParaRPr>
            </a:p>
          </p:txBody>
        </p:sp>
      </p:grpSp>
      <p:grpSp>
        <p:nvGrpSpPr>
          <p:cNvPr id="25" name="Group 30"/>
          <p:cNvGrpSpPr>
            <a:grpSpLocks/>
          </p:cNvGrpSpPr>
          <p:nvPr/>
        </p:nvGrpSpPr>
        <p:grpSpPr bwMode="auto">
          <a:xfrm>
            <a:off x="3384550" y="3384500"/>
            <a:ext cx="1223962" cy="1079500"/>
            <a:chOff x="2109" y="2024"/>
            <a:chExt cx="771" cy="680"/>
          </a:xfrm>
        </p:grpSpPr>
        <p:sp>
          <p:nvSpPr>
            <p:cNvPr id="26" name="Line 28"/>
            <p:cNvSpPr>
              <a:spLocks noChangeShapeType="1"/>
            </p:cNvSpPr>
            <p:nvPr/>
          </p:nvSpPr>
          <p:spPr bwMode="auto">
            <a:xfrm>
              <a:off x="2109" y="2024"/>
              <a:ext cx="363" cy="680"/>
            </a:xfrm>
            <a:prstGeom prst="line">
              <a:avLst/>
            </a:prstGeom>
            <a:noFill/>
            <a:ln w="31750">
              <a:solidFill>
                <a:srgbClr val="D60093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algn="l"/>
              <a:endParaRPr lang="zh-CN" altLang="en-US" sz="24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endParaRPr>
            </a:p>
          </p:txBody>
        </p:sp>
        <p:sp>
          <p:nvSpPr>
            <p:cNvPr id="27" name="Line 29"/>
            <p:cNvSpPr>
              <a:spLocks noChangeShapeType="1"/>
            </p:cNvSpPr>
            <p:nvPr/>
          </p:nvSpPr>
          <p:spPr bwMode="auto">
            <a:xfrm>
              <a:off x="2290" y="2024"/>
              <a:ext cx="590" cy="680"/>
            </a:xfrm>
            <a:prstGeom prst="line">
              <a:avLst/>
            </a:prstGeom>
            <a:noFill/>
            <a:ln w="31750">
              <a:solidFill>
                <a:srgbClr val="D60093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 algn="l"/>
              <a:endParaRPr lang="zh-CN" altLang="en-US" sz="2400" b="0" smtClean="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008759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古瓶荷花">
  <a:themeElements>
    <a:clrScheme name="古瓶荷花 1">
      <a:dk1>
        <a:srgbClr val="0033CC"/>
      </a:dk1>
      <a:lt1>
        <a:srgbClr val="FFFFFF"/>
      </a:lt1>
      <a:dk2>
        <a:srgbClr val="007572"/>
      </a:dk2>
      <a:lt2>
        <a:srgbClr val="C0C0C0"/>
      </a:lt2>
      <a:accent1>
        <a:srgbClr val="CCECFF"/>
      </a:accent1>
      <a:accent2>
        <a:srgbClr val="3399FF"/>
      </a:accent2>
      <a:accent3>
        <a:srgbClr val="FFFFFF"/>
      </a:accent3>
      <a:accent4>
        <a:srgbClr val="002AAE"/>
      </a:accent4>
      <a:accent5>
        <a:srgbClr val="E2F4FF"/>
      </a:accent5>
      <a:accent6>
        <a:srgbClr val="2D8AE7"/>
      </a:accent6>
      <a:hlink>
        <a:srgbClr val="CC0066"/>
      </a:hlink>
      <a:folHlink>
        <a:srgbClr val="7D7DA9"/>
      </a:folHlink>
    </a:clrScheme>
    <a:fontScheme name="古瓶荷花">
      <a:majorFont>
        <a:latin typeface="Tahoma"/>
        <a:ea typeface="黑体"/>
        <a:cs typeface=""/>
      </a:majorFont>
      <a:minorFont>
        <a:latin typeface="Tahoma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ahoma" panose="020B0604030504040204" pitchFamily="34" charset="0"/>
            <a:ea typeface="黑体" panose="02010609060101010101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ahoma" panose="020B0604030504040204" pitchFamily="34" charset="0"/>
            <a:ea typeface="黑体" panose="02010609060101010101" pitchFamily="49" charset="-122"/>
          </a:defRPr>
        </a:defPPr>
      </a:lstStyle>
    </a:lnDef>
  </a:objectDefaults>
  <a:extraClrSchemeLst>
    <a:extraClrScheme>
      <a:clrScheme name="古瓶荷花 1">
        <a:dk1>
          <a:srgbClr val="0033CC"/>
        </a:dk1>
        <a:lt1>
          <a:srgbClr val="FFFFFF"/>
        </a:lt1>
        <a:dk2>
          <a:srgbClr val="007572"/>
        </a:dk2>
        <a:lt2>
          <a:srgbClr val="C0C0C0"/>
        </a:lt2>
        <a:accent1>
          <a:srgbClr val="CCECFF"/>
        </a:accent1>
        <a:accent2>
          <a:srgbClr val="3399FF"/>
        </a:accent2>
        <a:accent3>
          <a:srgbClr val="FFFFFF"/>
        </a:accent3>
        <a:accent4>
          <a:srgbClr val="002AAE"/>
        </a:accent4>
        <a:accent5>
          <a:srgbClr val="E2F4FF"/>
        </a:accent5>
        <a:accent6>
          <a:srgbClr val="2D8AE7"/>
        </a:accent6>
        <a:hlink>
          <a:srgbClr val="CC0066"/>
        </a:hlink>
        <a:folHlink>
          <a:srgbClr val="7D7DA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古瓶荷花 2">
        <a:dk1>
          <a:srgbClr val="007A77"/>
        </a:dk1>
        <a:lt1>
          <a:srgbClr val="EFF6EE"/>
        </a:lt1>
        <a:dk2>
          <a:srgbClr val="0066CC"/>
        </a:dk2>
        <a:lt2>
          <a:srgbClr val="C0C0C0"/>
        </a:lt2>
        <a:accent1>
          <a:srgbClr val="E7EEE6"/>
        </a:accent1>
        <a:accent2>
          <a:srgbClr val="FF9933"/>
        </a:accent2>
        <a:accent3>
          <a:srgbClr val="F6FAF5"/>
        </a:accent3>
        <a:accent4>
          <a:srgbClr val="006765"/>
        </a:accent4>
        <a:accent5>
          <a:srgbClr val="F1F5F0"/>
        </a:accent5>
        <a:accent6>
          <a:srgbClr val="E78A2D"/>
        </a:accent6>
        <a:hlink>
          <a:srgbClr val="636395"/>
        </a:hlink>
        <a:folHlink>
          <a:srgbClr val="CC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古瓶荷花 3">
        <a:dk1>
          <a:srgbClr val="000000"/>
        </a:dk1>
        <a:lt1>
          <a:srgbClr val="CCFFCC"/>
        </a:lt1>
        <a:dk2>
          <a:srgbClr val="E88A00"/>
        </a:dk2>
        <a:lt2>
          <a:srgbClr val="C0C0C0"/>
        </a:lt2>
        <a:accent1>
          <a:srgbClr val="CCECFF"/>
        </a:accent1>
        <a:accent2>
          <a:srgbClr val="336600"/>
        </a:accent2>
        <a:accent3>
          <a:srgbClr val="E2FFE2"/>
        </a:accent3>
        <a:accent4>
          <a:srgbClr val="000000"/>
        </a:accent4>
        <a:accent5>
          <a:srgbClr val="E2F4FF"/>
        </a:accent5>
        <a:accent6>
          <a:srgbClr val="2D5C00"/>
        </a:accent6>
        <a:hlink>
          <a:srgbClr val="3333CC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古瓶荷花 4">
        <a:dk1>
          <a:srgbClr val="000000"/>
        </a:dk1>
        <a:lt1>
          <a:srgbClr val="FFFFCC"/>
        </a:lt1>
        <a:dk2>
          <a:srgbClr val="CC3300"/>
        </a:dk2>
        <a:lt2>
          <a:srgbClr val="C0C0C0"/>
        </a:lt2>
        <a:accent1>
          <a:srgbClr val="FFFFCC"/>
        </a:accent1>
        <a:accent2>
          <a:srgbClr val="339933"/>
        </a:accent2>
        <a:accent3>
          <a:srgbClr val="FFFFE2"/>
        </a:accent3>
        <a:accent4>
          <a:srgbClr val="000000"/>
        </a:accent4>
        <a:accent5>
          <a:srgbClr val="FFFFE2"/>
        </a:accent5>
        <a:accent6>
          <a:srgbClr val="2D8A2D"/>
        </a:accent6>
        <a:hlink>
          <a:srgbClr val="0066FF"/>
        </a:hlink>
        <a:folHlink>
          <a:srgbClr val="6F6F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古瓶荷花 5">
        <a:dk1>
          <a:srgbClr val="636395"/>
        </a:dk1>
        <a:lt1>
          <a:srgbClr val="FFE2C5"/>
        </a:lt1>
        <a:dk2>
          <a:srgbClr val="000000"/>
        </a:dk2>
        <a:lt2>
          <a:srgbClr val="C0C0C0"/>
        </a:lt2>
        <a:accent1>
          <a:srgbClr val="FFE1E1"/>
        </a:accent1>
        <a:accent2>
          <a:srgbClr val="FF9933"/>
        </a:accent2>
        <a:accent3>
          <a:srgbClr val="FFEEDF"/>
        </a:accent3>
        <a:accent4>
          <a:srgbClr val="53537E"/>
        </a:accent4>
        <a:accent5>
          <a:srgbClr val="FFEEEE"/>
        </a:accent5>
        <a:accent6>
          <a:srgbClr val="E78A2D"/>
        </a:accent6>
        <a:hlink>
          <a:srgbClr val="008080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古瓶荷花 6">
        <a:dk1>
          <a:srgbClr val="626292"/>
        </a:dk1>
        <a:lt1>
          <a:srgbClr val="CCECFF"/>
        </a:lt1>
        <a:dk2>
          <a:srgbClr val="3333CC"/>
        </a:dk2>
        <a:lt2>
          <a:srgbClr val="C0C0C0"/>
        </a:lt2>
        <a:accent1>
          <a:srgbClr val="D9F1FF"/>
        </a:accent1>
        <a:accent2>
          <a:srgbClr val="FF9900"/>
        </a:accent2>
        <a:accent3>
          <a:srgbClr val="E2F4FF"/>
        </a:accent3>
        <a:accent4>
          <a:srgbClr val="53537C"/>
        </a:accent4>
        <a:accent5>
          <a:srgbClr val="E9F7FF"/>
        </a:accent5>
        <a:accent6>
          <a:srgbClr val="E78A00"/>
        </a:accent6>
        <a:hlink>
          <a:srgbClr val="CC00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古瓶荷花 7">
        <a:dk1>
          <a:srgbClr val="0066CC"/>
        </a:dk1>
        <a:lt1>
          <a:srgbClr val="FFE1E1"/>
        </a:lt1>
        <a:dk2>
          <a:srgbClr val="006600"/>
        </a:dk2>
        <a:lt2>
          <a:srgbClr val="C0C0C0"/>
        </a:lt2>
        <a:accent1>
          <a:srgbClr val="FFFFCC"/>
        </a:accent1>
        <a:accent2>
          <a:srgbClr val="009999"/>
        </a:accent2>
        <a:accent3>
          <a:srgbClr val="FFEEEE"/>
        </a:accent3>
        <a:accent4>
          <a:srgbClr val="0056AE"/>
        </a:accent4>
        <a:accent5>
          <a:srgbClr val="FFFFE2"/>
        </a:accent5>
        <a:accent6>
          <a:srgbClr val="008A8A"/>
        </a:accent6>
        <a:hlink>
          <a:srgbClr val="EC0000"/>
        </a:hlink>
        <a:folHlink>
          <a:srgbClr val="00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古瓶荷花 8">
        <a:dk1>
          <a:srgbClr val="292929"/>
        </a:dk1>
        <a:lt1>
          <a:srgbClr val="DDDDDD"/>
        </a:lt1>
        <a:dk2>
          <a:srgbClr val="0066CC"/>
        </a:dk2>
        <a:lt2>
          <a:srgbClr val="B2B2B2"/>
        </a:lt2>
        <a:accent1>
          <a:srgbClr val="CACADC"/>
        </a:accent1>
        <a:accent2>
          <a:srgbClr val="FFCC00"/>
        </a:accent2>
        <a:accent3>
          <a:srgbClr val="EBEBEB"/>
        </a:accent3>
        <a:accent4>
          <a:srgbClr val="212121"/>
        </a:accent4>
        <a:accent5>
          <a:srgbClr val="E1E1EB"/>
        </a:accent5>
        <a:accent6>
          <a:srgbClr val="E7B900"/>
        </a:accent6>
        <a:hlink>
          <a:srgbClr val="008080"/>
        </a:hlink>
        <a:folHlink>
          <a:srgbClr val="7D7DA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3447</TotalTime>
  <Words>1038</Words>
  <Application>Microsoft Office PowerPoint</Application>
  <PresentationFormat>全屏显示(4:3)</PresentationFormat>
  <Paragraphs>130</Paragraphs>
  <Slides>14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2</vt:i4>
      </vt:variant>
      <vt:variant>
        <vt:lpstr>幻灯片标题</vt:lpstr>
      </vt:variant>
      <vt:variant>
        <vt:i4>14</vt:i4>
      </vt:variant>
    </vt:vector>
  </HeadingPairs>
  <TitlesOfParts>
    <vt:vector size="16" baseType="lpstr">
      <vt:lpstr>Office 主题</vt:lpstr>
      <vt:lpstr>1_古瓶荷花</vt:lpstr>
      <vt:lpstr>幻灯片 1</vt:lpstr>
      <vt:lpstr>《函数的形式参数和实际函数》提纲</vt:lpstr>
      <vt:lpstr>一、教学目标</vt:lpstr>
      <vt:lpstr>二、案例分析</vt:lpstr>
      <vt:lpstr>程序分析</vt:lpstr>
      <vt:lpstr>形参和实参的定义</vt:lpstr>
      <vt:lpstr>三、算法演示</vt:lpstr>
      <vt:lpstr>幻灯片 8</vt:lpstr>
      <vt:lpstr>幻灯片 9</vt:lpstr>
      <vt:lpstr>② 函数的参数: 形参、实参</vt:lpstr>
      <vt:lpstr>③ 函数调用过程</vt:lpstr>
      <vt:lpstr>四、流程归纳</vt:lpstr>
      <vt:lpstr>五、小结</vt:lpstr>
      <vt:lpstr>幻灯片 14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华南师范大学 曾碧卿(软件学院)</dc:creator>
  <cp:lastModifiedBy>Administrator</cp:lastModifiedBy>
  <cp:revision>278</cp:revision>
  <dcterms:created xsi:type="dcterms:W3CDTF">2004-11-26T05:12:32Z</dcterms:created>
  <dcterms:modified xsi:type="dcterms:W3CDTF">2016-12-11T13:57:21Z</dcterms:modified>
</cp:coreProperties>
</file>