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1"/>
  </p:notes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94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4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75CB668-84DF-47D7-AE63-57EE9BC3FB54}" type="datetimeFigureOut">
              <a:rPr lang="zh-CN" altLang="en-US" smtClean="0"/>
              <a:t>2016/10/20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F01184-7F60-45F8-AF77-8B25A4B8C56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57714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慕课与微课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230986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慕课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3866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慕课起源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114451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倡导者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87791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观点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41297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慕课由很多课程组合而成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7581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简单的课程结构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1182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示例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8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45348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微课学习页面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261AE8-4E9A-4F2B-9F2B-7B27B86452D0}" type="slidenum">
              <a:rPr lang="zh-CN" altLang="en-US" smtClean="0">
                <a:solidFill>
                  <a:prstClr val="black"/>
                </a:solidFill>
              </a:rPr>
              <a:pPr/>
              <a:t>9</a:t>
            </a:fld>
            <a:endParaRPr lang="zh-CN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6716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标题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221352" y="1796819"/>
            <a:ext cx="6410819" cy="1344149"/>
          </a:xfrm>
          <a:prstGeom prst="rect">
            <a:avLst/>
          </a:prstGeom>
        </p:spPr>
        <p:txBody>
          <a:bodyPr lIns="91434" tIns="45717" rIns="91434" bIns="45717">
            <a:noAutofit/>
          </a:bodyPr>
          <a:lstStyle>
            <a:lvl1pPr algn="ctr">
              <a:defRPr sz="8000" b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3311691" y="3937679"/>
            <a:ext cx="3840427" cy="576064"/>
          </a:xfrm>
          <a:prstGeom prst="rect">
            <a:avLst/>
          </a:prstGeom>
        </p:spPr>
        <p:txBody>
          <a:bodyPr lIns="91434" tIns="45717" rIns="91434" bIns="45717" anchor="ctr">
            <a:noAutofit/>
          </a:bodyPr>
          <a:lstStyle>
            <a:lvl1pPr marL="0" indent="0" algn="l" fontAlgn="auto">
              <a:buNone/>
              <a:defRPr sz="2133" b="0">
                <a:solidFill>
                  <a:schemeClr val="bg1">
                    <a:lumMod val="85000"/>
                  </a:schemeClr>
                </a:solidFill>
                <a:effectLst/>
              </a:defRPr>
            </a:lvl1pPr>
            <a:lvl2pPr marL="6095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0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5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0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1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66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1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dirty="0" smtClean="0"/>
              <a:t>单击此处编辑母版副标题样式</a:t>
            </a:r>
            <a:endParaRPr lang="en-US" altLang="zh-CN" dirty="0" smtClean="0"/>
          </a:p>
        </p:txBody>
      </p:sp>
      <p:pic>
        <p:nvPicPr>
          <p:cNvPr id="7" name="图片 6" descr="未标题-2.png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823671" y="1000108"/>
            <a:ext cx="5368335" cy="4857784"/>
          </a:xfrm>
          <a:prstGeom prst="rect">
            <a:avLst/>
          </a:prstGeom>
          <a:effectLst/>
        </p:spPr>
      </p:pic>
      <p:pic>
        <p:nvPicPr>
          <p:cNvPr id="6" name="图片 5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2385" y="5253203"/>
            <a:ext cx="1632180" cy="8296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390926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69233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白页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图片1.png"/>
          <p:cNvPicPr>
            <a:picLocks noChangeAspect="1"/>
          </p:cNvPicPr>
          <p:nvPr userDrawn="1"/>
        </p:nvPicPr>
        <p:blipFill>
          <a:blip r:embed="rId2">
            <a:lum bright="100000"/>
          </a:blip>
          <a:srcRect l="16589" t="18028" r="18189" b="19627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16156" r="40895" b="53686"/>
          <a:stretch>
            <a:fillRect/>
          </a:stretch>
        </p:blipFill>
        <p:spPr bwMode="auto">
          <a:xfrm>
            <a:off x="3047980" y="1"/>
            <a:ext cx="9144021" cy="2666995"/>
          </a:xfrm>
          <a:prstGeom prst="rect">
            <a:avLst/>
          </a:prstGeom>
          <a:noFill/>
        </p:spPr>
      </p:pic>
      <p:pic>
        <p:nvPicPr>
          <p:cNvPr id="13" name="Picture 3" descr="C:\Documents and Settings\ap1007\桌面\未标题-3.png"/>
          <p:cNvPicPr>
            <a:picLocks noChangeAspect="1" noChangeArrowheads="1"/>
          </p:cNvPicPr>
          <p:nvPr userDrawn="1"/>
        </p:nvPicPr>
        <p:blipFill>
          <a:blip r:embed="rId3"/>
          <a:srcRect t="24773" r="59365" b="53686"/>
          <a:stretch>
            <a:fillRect/>
          </a:stretch>
        </p:blipFill>
        <p:spPr bwMode="auto">
          <a:xfrm>
            <a:off x="2857479" y="4953012"/>
            <a:ext cx="6286544" cy="1904989"/>
          </a:xfrm>
          <a:prstGeom prst="rect">
            <a:avLst/>
          </a:prstGeom>
          <a:noFill/>
        </p:spPr>
      </p:pic>
      <p:cxnSp>
        <p:nvCxnSpPr>
          <p:cNvPr id="16" name="直接连接符 1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接连接符 1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8237507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10" name="组合 12"/>
          <p:cNvGrpSpPr/>
          <p:nvPr userDrawn="1"/>
        </p:nvGrpSpPr>
        <p:grpSpPr>
          <a:xfrm>
            <a:off x="1523968" y="1095371"/>
            <a:ext cx="9144064" cy="4667259"/>
            <a:chOff x="1214414" y="821528"/>
            <a:chExt cx="6858048" cy="3500444"/>
          </a:xfrm>
        </p:grpSpPr>
        <p:sp>
          <p:nvSpPr>
            <p:cNvPr id="15" name="椭圆 14"/>
            <p:cNvSpPr/>
            <p:nvPr/>
          </p:nvSpPr>
          <p:spPr>
            <a:xfrm>
              <a:off x="2893216" y="821528"/>
              <a:ext cx="3500444" cy="3500444"/>
            </a:xfrm>
            <a:prstGeom prst="ellipse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>
                <a:solidFill>
                  <a:prstClr val="white"/>
                </a:solidFill>
              </a:endParaRPr>
            </a:p>
          </p:txBody>
        </p:sp>
        <p:grpSp>
          <p:nvGrpSpPr>
            <p:cNvPr id="12" name="组合 10"/>
            <p:cNvGrpSpPr/>
            <p:nvPr/>
          </p:nvGrpSpPr>
          <p:grpSpPr>
            <a:xfrm>
              <a:off x="1214414" y="1640726"/>
              <a:ext cx="6858048" cy="1838917"/>
              <a:chOff x="1214414" y="928676"/>
              <a:chExt cx="6858048" cy="1838917"/>
            </a:xfrm>
          </p:grpSpPr>
          <p:sp>
            <p:nvSpPr>
              <p:cNvPr id="13" name="TextBox 14"/>
              <p:cNvSpPr txBox="1"/>
              <p:nvPr/>
            </p:nvSpPr>
            <p:spPr>
              <a:xfrm>
                <a:off x="1214414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en-US" altLang="zh-CN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  <a:endParaRPr lang="zh-CN" altLang="en-US" sz="15333" dirty="0">
                  <a:solidFill>
                    <a:srgbClr val="9BBB59">
                      <a:lumMod val="75000"/>
                    </a:srgbClr>
                  </a:solidFill>
                  <a:latin typeface="方正姚体" pitchFamily="2" charset="-122"/>
                  <a:ea typeface="方正姚体" pitchFamily="2" charset="-122"/>
                </a:endParaRPr>
              </a:p>
            </p:txBody>
          </p:sp>
          <p:sp>
            <p:nvSpPr>
              <p:cNvPr id="14" name="TextBox 15"/>
              <p:cNvSpPr txBox="1"/>
              <p:nvPr/>
            </p:nvSpPr>
            <p:spPr>
              <a:xfrm flipV="1">
                <a:off x="6500826" y="928676"/>
                <a:ext cx="1571636" cy="1838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defTabSz="1219080"/>
                <a:r>
                  <a: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rPr>
                  <a:t>“</a:t>
                </a:r>
              </a:p>
            </p:txBody>
          </p:sp>
        </p:grpSp>
      </p:grpSp>
      <p:sp>
        <p:nvSpPr>
          <p:cNvPr id="11" name="图文框 10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981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小标题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grpSp>
        <p:nvGrpSpPr>
          <p:cNvPr id="2" name="组合 1"/>
          <p:cNvGrpSpPr/>
          <p:nvPr userDrawn="1"/>
        </p:nvGrpSpPr>
        <p:grpSpPr>
          <a:xfrm>
            <a:off x="1523968" y="1095371"/>
            <a:ext cx="9144064" cy="4667259"/>
            <a:chOff x="1142976" y="785801"/>
            <a:chExt cx="6858048" cy="3500444"/>
          </a:xfrm>
        </p:grpSpPr>
        <p:pic>
          <p:nvPicPr>
            <p:cNvPr id="22" name="图片 21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746111">
              <a:off x="5383880" y="1075428"/>
              <a:ext cx="1524000" cy="1714500"/>
            </a:xfrm>
            <a:prstGeom prst="rect">
              <a:avLst/>
            </a:prstGeom>
          </p:spPr>
        </p:pic>
        <p:grpSp>
          <p:nvGrpSpPr>
            <p:cNvPr id="23" name="组合 12"/>
            <p:cNvGrpSpPr/>
            <p:nvPr userDrawn="1"/>
          </p:nvGrpSpPr>
          <p:grpSpPr>
            <a:xfrm>
              <a:off x="1142976" y="785801"/>
              <a:ext cx="6858048" cy="3500444"/>
              <a:chOff x="1214414" y="821528"/>
              <a:chExt cx="6858048" cy="3500444"/>
            </a:xfrm>
          </p:grpSpPr>
          <p:grpSp>
            <p:nvGrpSpPr>
              <p:cNvPr id="25" name="组合 10"/>
              <p:cNvGrpSpPr/>
              <p:nvPr/>
            </p:nvGrpSpPr>
            <p:grpSpPr>
              <a:xfrm>
                <a:off x="1214414" y="1640726"/>
                <a:ext cx="6858048" cy="1838917"/>
                <a:chOff x="1214414" y="928676"/>
                <a:chExt cx="6858048" cy="1838917"/>
              </a:xfrm>
            </p:grpSpPr>
            <p:sp>
              <p:nvSpPr>
                <p:cNvPr id="26" name="TextBox 14"/>
                <p:cNvSpPr txBox="1"/>
                <p:nvPr/>
              </p:nvSpPr>
              <p:spPr>
                <a:xfrm>
                  <a:off x="1214414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en-US" altLang="zh-CN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  <a:endParaRPr lang="zh-CN" altLang="en-US" sz="15333" dirty="0">
                    <a:solidFill>
                      <a:srgbClr val="9BBB59">
                        <a:lumMod val="75000"/>
                      </a:srgbClr>
                    </a:solidFill>
                    <a:latin typeface="方正姚体" pitchFamily="2" charset="-122"/>
                    <a:ea typeface="方正姚体" pitchFamily="2" charset="-122"/>
                  </a:endParaRPr>
                </a:p>
              </p:txBody>
            </p:sp>
            <p:sp>
              <p:nvSpPr>
                <p:cNvPr id="27" name="TextBox 15"/>
                <p:cNvSpPr txBox="1"/>
                <p:nvPr/>
              </p:nvSpPr>
              <p:spPr>
                <a:xfrm flipV="1">
                  <a:off x="6500826" y="928676"/>
                  <a:ext cx="1571636" cy="1838917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1219080"/>
                  <a:r>
                    <a:rPr lang="zh-CN" altLang="en-US" sz="15333" dirty="0">
                      <a:solidFill>
                        <a:srgbClr val="9BBB59">
                          <a:lumMod val="75000"/>
                        </a:srgbClr>
                      </a:solidFill>
                      <a:latin typeface="方正姚体" pitchFamily="2" charset="-122"/>
                      <a:ea typeface="方正姚体" pitchFamily="2" charset="-122"/>
                    </a:rPr>
                    <a:t>“</a:t>
                  </a:r>
                </a:p>
              </p:txBody>
            </p:sp>
          </p:grpSp>
          <p:sp>
            <p:nvSpPr>
              <p:cNvPr id="28" name="椭圆 27"/>
              <p:cNvSpPr/>
              <p:nvPr/>
            </p:nvSpPr>
            <p:spPr>
              <a:xfrm>
                <a:off x="2893216" y="821528"/>
                <a:ext cx="3500444" cy="3500444"/>
              </a:xfrm>
              <a:prstGeom prst="ellips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1219080"/>
                <a:endParaRPr lang="zh-CN" altLang="en-US" sz="2400">
                  <a:solidFill>
                    <a:prstClr val="white"/>
                  </a:solidFill>
                </a:endParaRPr>
              </a:p>
            </p:txBody>
          </p:sp>
        </p:grpSp>
      </p:grpSp>
      <p:sp>
        <p:nvSpPr>
          <p:cNvPr id="13" name="图文框 12"/>
          <p:cNvSpPr/>
          <p:nvPr userDrawn="1"/>
        </p:nvSpPr>
        <p:spPr>
          <a:xfrm>
            <a:off x="0" y="1"/>
            <a:ext cx="12192000" cy="6858000"/>
          </a:xfrm>
          <a:prstGeom prst="frame">
            <a:avLst>
              <a:gd name="adj1" fmla="val 1590"/>
            </a:avLst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4363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蓝页面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229145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蓝页面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/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0493818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蓝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直接连接符 2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接连接符 3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694095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白页面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  <p:sp>
        <p:nvSpPr>
          <p:cNvPr id="10" name="标题 1"/>
          <p:cNvSpPr>
            <a:spLocks noGrp="1"/>
          </p:cNvSpPr>
          <p:nvPr>
            <p:ph type="title"/>
          </p:nvPr>
        </p:nvSpPr>
        <p:spPr>
          <a:xfrm>
            <a:off x="609600" y="275170"/>
            <a:ext cx="10972800" cy="677316"/>
          </a:xfrm>
          <a:prstGeom prst="rect">
            <a:avLst/>
          </a:prstGeom>
        </p:spPr>
        <p:txBody>
          <a:bodyPr lIns="91434" tIns="45717" rIns="91434" bIns="45717" anchor="ctr"/>
          <a:lstStyle>
            <a:lvl1pPr algn="l">
              <a:defRPr sz="3733">
                <a:solidFill>
                  <a:schemeClr val="tx1"/>
                </a:solidFill>
              </a:defRPr>
            </a:lvl1pPr>
          </a:lstStyle>
          <a:p>
            <a:r>
              <a:rPr lang="zh-CN" altLang="en-US" dirty="0" smtClean="0"/>
              <a:t>单击此处编辑母版标题样式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519107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无标题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线条9.png"/>
          <p:cNvPicPr>
            <a:picLocks noChangeAspect="1"/>
          </p:cNvPicPr>
          <p:nvPr userDrawn="1"/>
        </p:nvPicPr>
        <p:blipFill>
          <a:blip r:embed="rId2" cstate="print">
            <a:duotone>
              <a:prstClr val="black"/>
              <a:schemeClr val="tx2">
                <a:tint val="45000"/>
                <a:satMod val="400000"/>
              </a:schemeClr>
            </a:duotone>
            <a:lum bright="7000" contrast="-24000"/>
          </a:blip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6" name="直接连接符 5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矩形 8"/>
          <p:cNvSpPr/>
          <p:nvPr userDrawn="1"/>
        </p:nvSpPr>
        <p:spPr>
          <a:xfrm>
            <a:off x="0" y="6762749"/>
            <a:ext cx="12192000" cy="95251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913" tIns="60956" rIns="121913" bIns="60956" rtlCol="0" anchor="ctr"/>
          <a:lstStyle/>
          <a:p>
            <a:pPr algn="ctr" defTabSz="1219080"/>
            <a:endParaRPr lang="zh-CN" altLang="en-US" sz="24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436030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完全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06511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 descr="线条9.png"/>
          <p:cNvPicPr>
            <a:picLocks noChangeAspect="1"/>
          </p:cNvPicPr>
          <p:nvPr userDrawn="1"/>
        </p:nvPicPr>
        <p:blipFill>
          <a:blip r:embed="rId13" cstate="print"/>
          <a:srcRect r="26487"/>
          <a:stretch>
            <a:fillRect/>
          </a:stretch>
        </p:blipFill>
        <p:spPr>
          <a:xfrm>
            <a:off x="11144285" y="0"/>
            <a:ext cx="1047716" cy="6858000"/>
          </a:xfrm>
          <a:prstGeom prst="rect">
            <a:avLst/>
          </a:prstGeom>
        </p:spPr>
      </p:pic>
      <p:cxnSp>
        <p:nvCxnSpPr>
          <p:cNvPr id="5" name="直接连接符 4"/>
          <p:cNvCxnSpPr/>
          <p:nvPr userDrawn="1"/>
        </p:nvCxnSpPr>
        <p:spPr>
          <a:xfrm rot="5400000">
            <a:off x="191172" y="408002"/>
            <a:ext cx="816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 userDrawn="1"/>
        </p:nvCxnSpPr>
        <p:spPr>
          <a:xfrm rot="5400000">
            <a:off x="441625" y="238946"/>
            <a:ext cx="480000" cy="2117"/>
          </a:xfrm>
          <a:prstGeom prst="line">
            <a:avLst/>
          </a:prstGeom>
          <a:ln w="28575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12036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l" defTabSz="1219050" rtl="0" eaLnBrk="1" latinLnBrk="0" hangingPunct="1">
        <a:spcBef>
          <a:spcPct val="0"/>
        </a:spcBef>
        <a:buNone/>
        <a:defRPr sz="2400" b="1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457143" indent="-457143" algn="l" defTabSz="121905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477" indent="-380953" algn="l" defTabSz="121905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81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333" indent="-304762" algn="l" defTabSz="121905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2858" indent="-304762" algn="l" defTabSz="121905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38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1906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430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0953" indent="-304762" algn="l" defTabSz="121905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25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05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57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096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620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143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667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191" algn="l" defTabSz="121905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9"/>
          <p:cNvSpPr txBox="1"/>
          <p:nvPr/>
        </p:nvSpPr>
        <p:spPr>
          <a:xfrm>
            <a:off x="3667108" y="2875003"/>
            <a:ext cx="485778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219080"/>
            <a:r>
              <a:rPr lang="zh-CN" altLang="en-US" sz="6400" b="1" dirty="0">
                <a:solidFill>
                  <a:prstClr val="white"/>
                </a:solidFill>
              </a:rPr>
              <a:t>慕课与微课</a:t>
            </a:r>
            <a:endParaRPr lang="zh-CN" altLang="en-US" sz="6400" b="1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4753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慕课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675003" y="2011321"/>
            <a:ext cx="8026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219080"/>
            <a:r>
              <a:rPr lang="en-US" altLang="zh-CN" sz="2400" u="sng" dirty="0">
                <a:solidFill>
                  <a:prstClr val="black"/>
                </a:solidFill>
              </a:rPr>
              <a:t>Massive</a:t>
            </a:r>
            <a:r>
              <a:rPr lang="en-US" altLang="zh-CN" sz="2400" dirty="0">
                <a:solidFill>
                  <a:srgbClr val="FFFF00"/>
                </a:solidFill>
              </a:rPr>
              <a:t>(</a:t>
            </a:r>
            <a:r>
              <a:rPr lang="zh-CN" altLang="en-US" sz="2400" dirty="0">
                <a:solidFill>
                  <a:srgbClr val="FFFF00"/>
                </a:solidFill>
              </a:rPr>
              <a:t>大规模</a:t>
            </a:r>
            <a:r>
              <a:rPr lang="en-US" altLang="zh-CN" sz="2400" dirty="0">
                <a:solidFill>
                  <a:srgbClr val="FFFF00"/>
                </a:solidFill>
              </a:rPr>
              <a:t>) </a:t>
            </a:r>
            <a:r>
              <a:rPr lang="en-US" altLang="zh-CN" sz="2400" u="sng" dirty="0">
                <a:solidFill>
                  <a:prstClr val="black"/>
                </a:solidFill>
              </a:rPr>
              <a:t>Open</a:t>
            </a:r>
            <a:r>
              <a:rPr lang="en-US" altLang="zh-CN" sz="2400" dirty="0">
                <a:solidFill>
                  <a:srgbClr val="FFFF00"/>
                </a:solidFill>
              </a:rPr>
              <a:t>(</a:t>
            </a:r>
            <a:r>
              <a:rPr lang="zh-CN" altLang="en-US" sz="2400" dirty="0">
                <a:solidFill>
                  <a:srgbClr val="FFFF00"/>
                </a:solidFill>
              </a:rPr>
              <a:t>开放</a:t>
            </a:r>
            <a:r>
              <a:rPr lang="en-US" altLang="zh-CN" sz="2400" dirty="0">
                <a:solidFill>
                  <a:srgbClr val="FFFF00"/>
                </a:solidFill>
              </a:rPr>
              <a:t>)</a:t>
            </a:r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u="sng" dirty="0">
                <a:solidFill>
                  <a:prstClr val="black"/>
                </a:solidFill>
              </a:rPr>
              <a:t>Online</a:t>
            </a:r>
            <a:r>
              <a:rPr lang="en-US" altLang="zh-CN" sz="2400" dirty="0">
                <a:solidFill>
                  <a:srgbClr val="FFFF00"/>
                </a:solidFill>
              </a:rPr>
              <a:t>(</a:t>
            </a:r>
            <a:r>
              <a:rPr lang="zh-CN" altLang="en-US" sz="2400" dirty="0">
                <a:solidFill>
                  <a:srgbClr val="FFFF00"/>
                </a:solidFill>
              </a:rPr>
              <a:t>在线</a:t>
            </a:r>
            <a:r>
              <a:rPr lang="en-US" altLang="zh-CN" sz="2400" dirty="0">
                <a:solidFill>
                  <a:srgbClr val="FFFF00"/>
                </a:solidFill>
              </a:rPr>
              <a:t>)</a:t>
            </a:r>
            <a:r>
              <a:rPr lang="en-US" altLang="zh-CN" sz="2400" dirty="0">
                <a:solidFill>
                  <a:prstClr val="black"/>
                </a:solidFill>
              </a:rPr>
              <a:t> </a:t>
            </a:r>
            <a:r>
              <a:rPr lang="en-US" altLang="zh-CN" sz="2400" u="sng" dirty="0">
                <a:solidFill>
                  <a:prstClr val="black"/>
                </a:solidFill>
              </a:rPr>
              <a:t>Course</a:t>
            </a:r>
            <a:r>
              <a:rPr lang="en-US" altLang="zh-CN" sz="2400" dirty="0">
                <a:solidFill>
                  <a:srgbClr val="FFFF00"/>
                </a:solidFill>
              </a:rPr>
              <a:t>(</a:t>
            </a:r>
            <a:r>
              <a:rPr lang="zh-CN" altLang="en-US" sz="2400" dirty="0">
                <a:solidFill>
                  <a:srgbClr val="FFFF00"/>
                </a:solidFill>
              </a:rPr>
              <a:t>课程</a:t>
            </a:r>
            <a:r>
              <a:rPr lang="en-US" altLang="zh-CN" sz="2400" dirty="0">
                <a:solidFill>
                  <a:srgbClr val="FFFF00"/>
                </a:solidFill>
              </a:rPr>
              <a:t>)</a:t>
            </a:r>
            <a:endParaRPr lang="zh-CN" altLang="en-US" sz="2400" dirty="0">
              <a:solidFill>
                <a:srgbClr val="FFFF00"/>
              </a:solidFill>
            </a:endParaRPr>
          </a:p>
        </p:txBody>
      </p:sp>
      <p:grpSp>
        <p:nvGrpSpPr>
          <p:cNvPr id="14" name="组合 13"/>
          <p:cNvGrpSpPr/>
          <p:nvPr/>
        </p:nvGrpSpPr>
        <p:grpSpPr>
          <a:xfrm>
            <a:off x="2351585" y="2673304"/>
            <a:ext cx="6264041" cy="1056117"/>
            <a:chOff x="1763688" y="2004978"/>
            <a:chExt cx="4698031" cy="792088"/>
          </a:xfrm>
        </p:grpSpPr>
        <p:cxnSp>
          <p:nvCxnSpPr>
            <p:cNvPr id="5" name="直接连接符 4"/>
            <p:cNvCxnSpPr/>
            <p:nvPr/>
          </p:nvCxnSpPr>
          <p:spPr>
            <a:xfrm>
              <a:off x="1763688" y="2004978"/>
              <a:ext cx="0" cy="79208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接连接符 5"/>
            <p:cNvCxnSpPr/>
            <p:nvPr/>
          </p:nvCxnSpPr>
          <p:spPr>
            <a:xfrm>
              <a:off x="3491880" y="2004978"/>
              <a:ext cx="0" cy="79208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连接符 6"/>
            <p:cNvCxnSpPr/>
            <p:nvPr/>
          </p:nvCxnSpPr>
          <p:spPr>
            <a:xfrm>
              <a:off x="4932040" y="2004978"/>
              <a:ext cx="0" cy="79208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连接符 7"/>
            <p:cNvCxnSpPr/>
            <p:nvPr/>
          </p:nvCxnSpPr>
          <p:spPr>
            <a:xfrm>
              <a:off x="6461719" y="2004978"/>
              <a:ext cx="0" cy="792088"/>
            </a:xfrm>
            <a:prstGeom prst="line">
              <a:avLst/>
            </a:prstGeom>
            <a:ln w="19050">
              <a:solidFill>
                <a:schemeClr val="tx1">
                  <a:lumMod val="95000"/>
                  <a:lumOff val="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5" name="组合 14"/>
          <p:cNvGrpSpPr/>
          <p:nvPr/>
        </p:nvGrpSpPr>
        <p:grpSpPr>
          <a:xfrm>
            <a:off x="1707499" y="3521655"/>
            <a:ext cx="7364020" cy="1576092"/>
            <a:chOff x="1280624" y="2641241"/>
            <a:chExt cx="5523015" cy="1182069"/>
          </a:xfrm>
        </p:grpSpPr>
        <p:sp>
          <p:nvSpPr>
            <p:cNvPr id="9" name="文本框 8"/>
            <p:cNvSpPr txBox="1"/>
            <p:nvPr/>
          </p:nvSpPr>
          <p:spPr>
            <a:xfrm>
              <a:off x="1280624" y="2646065"/>
              <a:ext cx="1040188" cy="11772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9600" dirty="0">
                  <a:solidFill>
                    <a:prstClr val="white"/>
                  </a:solidFill>
                </a:rPr>
                <a:t>M</a:t>
              </a:r>
              <a:endParaRPr lang="zh-CN" altLang="en-US" sz="9600" dirty="0">
                <a:solidFill>
                  <a:prstClr val="white"/>
                </a:solidFill>
              </a:endParaRPr>
            </a:p>
          </p:txBody>
        </p:sp>
        <p:sp>
          <p:nvSpPr>
            <p:cNvPr id="11" name="文本框 10"/>
            <p:cNvSpPr txBox="1"/>
            <p:nvPr/>
          </p:nvSpPr>
          <p:spPr>
            <a:xfrm>
              <a:off x="3036466" y="2643758"/>
              <a:ext cx="891109" cy="11772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9600" dirty="0">
                  <a:solidFill>
                    <a:prstClr val="white"/>
                  </a:solidFill>
                </a:rPr>
                <a:t>O</a:t>
              </a:r>
              <a:endParaRPr lang="zh-CN" altLang="en-US" sz="9600" dirty="0">
                <a:solidFill>
                  <a:prstClr val="white"/>
                </a:solidFill>
              </a:endParaRPr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4476626" y="2641242"/>
              <a:ext cx="891109" cy="11772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9600" dirty="0">
                  <a:solidFill>
                    <a:prstClr val="white"/>
                  </a:solidFill>
                </a:rPr>
                <a:t>O</a:t>
              </a:r>
              <a:endParaRPr lang="zh-CN" altLang="en-US" sz="9600" dirty="0">
                <a:solidFill>
                  <a:prstClr val="white"/>
                </a:solidFill>
              </a:endParaRPr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6047182" y="2641241"/>
              <a:ext cx="756457" cy="117724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9600" dirty="0">
                  <a:solidFill>
                    <a:prstClr val="white"/>
                  </a:solidFill>
                </a:rPr>
                <a:t>C</a:t>
              </a:r>
              <a:endParaRPr lang="zh-CN" altLang="en-US" sz="96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436632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慕课起源</a:t>
            </a:r>
            <a:endParaRPr lang="zh-CN" altLang="en-US" dirty="0"/>
          </a:p>
        </p:txBody>
      </p:sp>
      <p:grpSp>
        <p:nvGrpSpPr>
          <p:cNvPr id="4" name="组合 3"/>
          <p:cNvGrpSpPr/>
          <p:nvPr/>
        </p:nvGrpSpPr>
        <p:grpSpPr>
          <a:xfrm>
            <a:off x="1670498" y="1220755"/>
            <a:ext cx="8026878" cy="2247696"/>
            <a:chOff x="1252873" y="915566"/>
            <a:chExt cx="6020158" cy="1685772"/>
          </a:xfrm>
        </p:grpSpPr>
        <p:sp>
          <p:nvSpPr>
            <p:cNvPr id="3" name="文本框 2"/>
            <p:cNvSpPr txBox="1"/>
            <p:nvPr/>
          </p:nvSpPr>
          <p:spPr>
            <a:xfrm>
              <a:off x="3931883" y="915566"/>
              <a:ext cx="3030627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1219080"/>
              <a:r>
                <a:rPr lang="en-US" altLang="zh-CN" sz="2400" u="sng" dirty="0">
                  <a:solidFill>
                    <a:prstClr val="black"/>
                  </a:solidFill>
                </a:rPr>
                <a:t>Open Course</a:t>
              </a:r>
              <a:r>
                <a:rPr lang="en-US" altLang="zh-CN" sz="2400" dirty="0">
                  <a:solidFill>
                    <a:srgbClr val="FFFF00"/>
                  </a:solidFill>
                </a:rPr>
                <a:t>(</a:t>
              </a:r>
              <a:r>
                <a:rPr lang="zh-CN" altLang="en-US" sz="2400" dirty="0">
                  <a:solidFill>
                    <a:srgbClr val="FFFF00"/>
                  </a:solidFill>
                </a:rPr>
                <a:t>视频公开课</a:t>
              </a:r>
              <a:r>
                <a:rPr lang="en-US" altLang="zh-CN" sz="2400" dirty="0">
                  <a:solidFill>
                    <a:srgbClr val="FFFF00"/>
                  </a:solidFill>
                </a:rPr>
                <a:t>)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5" name="文本框 4"/>
            <p:cNvSpPr txBox="1"/>
            <p:nvPr/>
          </p:nvSpPr>
          <p:spPr>
            <a:xfrm>
              <a:off x="1252873" y="2255089"/>
              <a:ext cx="6020158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en-US" altLang="zh-CN" sz="2400" u="sng" dirty="0">
                  <a:solidFill>
                    <a:prstClr val="black"/>
                  </a:solidFill>
                </a:rPr>
                <a:t>Massive</a:t>
              </a:r>
              <a:r>
                <a:rPr lang="en-US" altLang="zh-CN" sz="2400" dirty="0">
                  <a:solidFill>
                    <a:srgbClr val="FFFF00"/>
                  </a:solidFill>
                </a:rPr>
                <a:t>(</a:t>
              </a:r>
              <a:r>
                <a:rPr lang="zh-CN" altLang="en-US" sz="2400" dirty="0">
                  <a:solidFill>
                    <a:srgbClr val="FFFF00"/>
                  </a:solidFill>
                </a:rPr>
                <a:t>大规模</a:t>
              </a:r>
              <a:r>
                <a:rPr lang="en-US" altLang="zh-CN" sz="2400" dirty="0">
                  <a:solidFill>
                    <a:srgbClr val="FFFF00"/>
                  </a:solidFill>
                </a:rPr>
                <a:t>) </a:t>
              </a:r>
              <a:r>
                <a:rPr lang="en-US" altLang="zh-CN" sz="2400" u="sng" dirty="0">
                  <a:solidFill>
                    <a:prstClr val="black"/>
                  </a:solidFill>
                </a:rPr>
                <a:t>Open</a:t>
              </a:r>
              <a:r>
                <a:rPr lang="en-US" altLang="zh-CN" sz="2400" dirty="0">
                  <a:solidFill>
                    <a:srgbClr val="FFFF00"/>
                  </a:solidFill>
                </a:rPr>
                <a:t>(</a:t>
              </a:r>
              <a:r>
                <a:rPr lang="zh-CN" altLang="en-US" sz="2400" dirty="0">
                  <a:solidFill>
                    <a:srgbClr val="FFFF00"/>
                  </a:solidFill>
                </a:rPr>
                <a:t>开放</a:t>
              </a:r>
              <a:r>
                <a:rPr lang="en-US" altLang="zh-CN" sz="2400" dirty="0">
                  <a:solidFill>
                    <a:srgbClr val="FFFF00"/>
                  </a:solidFill>
                </a:rPr>
                <a:t>)</a:t>
              </a:r>
              <a:r>
                <a:rPr lang="en-US" altLang="zh-CN" sz="2400" dirty="0">
                  <a:solidFill>
                    <a:prstClr val="black"/>
                  </a:solidFill>
                </a:rPr>
                <a:t> </a:t>
              </a:r>
              <a:r>
                <a:rPr lang="en-US" altLang="zh-CN" sz="2400" u="sng" dirty="0">
                  <a:solidFill>
                    <a:prstClr val="black"/>
                  </a:solidFill>
                </a:rPr>
                <a:t>Online</a:t>
              </a:r>
              <a:r>
                <a:rPr lang="en-US" altLang="zh-CN" sz="2400" dirty="0">
                  <a:solidFill>
                    <a:srgbClr val="FFFF00"/>
                  </a:solidFill>
                </a:rPr>
                <a:t>(</a:t>
              </a:r>
              <a:r>
                <a:rPr lang="zh-CN" altLang="en-US" sz="2400" dirty="0">
                  <a:solidFill>
                    <a:srgbClr val="FFFF00"/>
                  </a:solidFill>
                </a:rPr>
                <a:t>在线</a:t>
              </a:r>
              <a:r>
                <a:rPr lang="en-US" altLang="zh-CN" sz="2400" dirty="0">
                  <a:solidFill>
                    <a:srgbClr val="FFFF00"/>
                  </a:solidFill>
                </a:rPr>
                <a:t>)</a:t>
              </a:r>
              <a:r>
                <a:rPr lang="en-US" altLang="zh-CN" sz="2400" dirty="0">
                  <a:solidFill>
                    <a:prstClr val="black"/>
                  </a:solidFill>
                </a:rPr>
                <a:t> </a:t>
              </a:r>
              <a:r>
                <a:rPr lang="en-US" altLang="zh-CN" sz="2400" u="sng" dirty="0">
                  <a:solidFill>
                    <a:prstClr val="black"/>
                  </a:solidFill>
                </a:rPr>
                <a:t>Course</a:t>
              </a:r>
              <a:r>
                <a:rPr lang="en-US" altLang="zh-CN" sz="2400" dirty="0">
                  <a:solidFill>
                    <a:srgbClr val="FFFF00"/>
                  </a:solidFill>
                </a:rPr>
                <a:t>(</a:t>
              </a:r>
              <a:r>
                <a:rPr lang="zh-CN" altLang="en-US" sz="2400" dirty="0">
                  <a:solidFill>
                    <a:srgbClr val="FFFF00"/>
                  </a:solidFill>
                </a:rPr>
                <a:t>课程</a:t>
              </a:r>
              <a:r>
                <a:rPr lang="en-US" altLang="zh-CN" sz="2400" dirty="0">
                  <a:solidFill>
                    <a:srgbClr val="FFFF00"/>
                  </a:solidFill>
                </a:rPr>
                <a:t>)</a:t>
              </a:r>
              <a:endParaRPr lang="zh-CN" altLang="en-US" sz="2400" dirty="0">
                <a:solidFill>
                  <a:srgbClr val="FFFF00"/>
                </a:solidFill>
              </a:endParaRPr>
            </a:p>
          </p:txBody>
        </p:sp>
        <p:cxnSp>
          <p:nvCxnSpPr>
            <p:cNvPr id="7" name="直接箭头连接符 6"/>
            <p:cNvCxnSpPr/>
            <p:nvPr/>
          </p:nvCxnSpPr>
          <p:spPr>
            <a:xfrm flipH="1">
              <a:off x="3545629" y="1317623"/>
              <a:ext cx="772508" cy="904740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直接箭头连接符 7"/>
            <p:cNvCxnSpPr/>
            <p:nvPr/>
          </p:nvCxnSpPr>
          <p:spPr>
            <a:xfrm>
              <a:off x="5148064" y="1316829"/>
              <a:ext cx="1224136" cy="921897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组合 11"/>
          <p:cNvGrpSpPr/>
          <p:nvPr/>
        </p:nvGrpSpPr>
        <p:grpSpPr>
          <a:xfrm>
            <a:off x="2159563" y="3555156"/>
            <a:ext cx="6528725" cy="2331949"/>
            <a:chOff x="1619672" y="2666367"/>
            <a:chExt cx="4896544" cy="1748962"/>
          </a:xfrm>
        </p:grpSpPr>
        <p:cxnSp>
          <p:nvCxnSpPr>
            <p:cNvPr id="13" name="直接箭头连接符 12"/>
            <p:cNvCxnSpPr>
              <a:endCxn id="14" idx="0"/>
            </p:cNvCxnSpPr>
            <p:nvPr/>
          </p:nvCxnSpPr>
          <p:spPr>
            <a:xfrm>
              <a:off x="4928661" y="2666367"/>
              <a:ext cx="607771" cy="1176920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文本框 13"/>
            <p:cNvSpPr txBox="1"/>
            <p:nvPr/>
          </p:nvSpPr>
          <p:spPr>
            <a:xfrm>
              <a:off x="5005517" y="3843287"/>
              <a:ext cx="1061829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b="1" dirty="0">
                  <a:solidFill>
                    <a:prstClr val="black"/>
                  </a:solidFill>
                </a:rPr>
                <a:t>在线视频</a:t>
              </a:r>
              <a:endParaRPr lang="zh-CN" altLang="en-US" sz="2400" b="1" dirty="0">
                <a:solidFill>
                  <a:prstClr val="black"/>
                </a:solidFill>
              </a:endParaRPr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1801019" y="3843287"/>
              <a:ext cx="1292662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b="1" dirty="0">
                  <a:solidFill>
                    <a:prstClr val="black"/>
                  </a:solidFill>
                </a:rPr>
                <a:t>社会化学习</a:t>
              </a:r>
              <a:endParaRPr lang="zh-CN" altLang="en-US" sz="2400" b="1" dirty="0">
                <a:solidFill>
                  <a:prstClr val="black"/>
                </a:solidFill>
              </a:endParaRPr>
            </a:p>
          </p:txBody>
        </p:sp>
        <p:cxnSp>
          <p:nvCxnSpPr>
            <p:cNvPr id="20" name="直接箭头连接符 19"/>
            <p:cNvCxnSpPr>
              <a:endCxn id="16" idx="0"/>
            </p:cNvCxnSpPr>
            <p:nvPr/>
          </p:nvCxnSpPr>
          <p:spPr>
            <a:xfrm>
              <a:off x="1907704" y="2666367"/>
              <a:ext cx="539646" cy="1176920"/>
            </a:xfrm>
            <a:prstGeom prst="straightConnector1">
              <a:avLst/>
            </a:prstGeom>
            <a:ln>
              <a:solidFill>
                <a:schemeClr val="tx1"/>
              </a:solidFill>
              <a:prstDash val="sysDash"/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圆角矩形 20"/>
            <p:cNvSpPr/>
            <p:nvPr/>
          </p:nvSpPr>
          <p:spPr>
            <a:xfrm>
              <a:off x="1619672" y="3613949"/>
              <a:ext cx="4896544" cy="801380"/>
            </a:xfrm>
            <a:prstGeom prst="roundRect">
              <a:avLst/>
            </a:prstGeom>
            <a:noFill/>
            <a:ln w="12700">
              <a:solidFill>
                <a:schemeClr val="tx1"/>
              </a:solidFill>
              <a:prstDash val="sys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endParaRPr lang="zh-CN" altLang="en-US" sz="2400" dirty="0">
                <a:solidFill>
                  <a:prstClr val="white"/>
                </a:solidFill>
              </a:endParaRPr>
            </a:p>
          </p:txBody>
        </p:sp>
        <p:sp>
          <p:nvSpPr>
            <p:cNvPr id="23" name="矩形 22"/>
            <p:cNvSpPr/>
            <p:nvPr/>
          </p:nvSpPr>
          <p:spPr>
            <a:xfrm>
              <a:off x="3403270" y="3404224"/>
              <a:ext cx="909783" cy="41944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white"/>
                  </a:solidFill>
                </a:rPr>
                <a:t>催化剂</a:t>
              </a:r>
              <a:endParaRPr lang="zh-CN" altLang="en-US" sz="2400" dirty="0">
                <a:solidFill>
                  <a:prstClr val="white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7554130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倡导者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1637157" y="1508787"/>
            <a:ext cx="6859111" cy="2065075"/>
            <a:chOff x="507787" y="1131590"/>
            <a:chExt cx="5144333" cy="1548806"/>
          </a:xfrm>
        </p:grpSpPr>
        <p:grpSp>
          <p:nvGrpSpPr>
            <p:cNvPr id="11" name="组合 10"/>
            <p:cNvGrpSpPr/>
            <p:nvPr/>
          </p:nvGrpSpPr>
          <p:grpSpPr>
            <a:xfrm>
              <a:off x="507787" y="1131590"/>
              <a:ext cx="5144333" cy="1548806"/>
              <a:chOff x="507787" y="1131590"/>
              <a:chExt cx="5144333" cy="1548806"/>
            </a:xfrm>
          </p:grpSpPr>
          <p:pic>
            <p:nvPicPr>
              <p:cNvPr id="8" name="图片 7"/>
              <p:cNvPicPr>
                <a:picLocks noChangeAspect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07787" y="1167594"/>
                <a:ext cx="1080120" cy="1080120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3" name="圆角矩形标注 2"/>
              <p:cNvSpPr/>
              <p:nvPr/>
            </p:nvSpPr>
            <p:spPr>
              <a:xfrm rot="5400000">
                <a:off x="3041513" y="69789"/>
                <a:ext cx="1548806" cy="3672408"/>
              </a:xfrm>
              <a:prstGeom prst="wedgeRoundRectCallout">
                <a:avLst>
                  <a:gd name="adj1" fmla="val -25496"/>
                  <a:gd name="adj2" fmla="val 56014"/>
                  <a:gd name="adj3" fmla="val 16667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vert270" rtlCol="0" anchor="ctr" anchorCtr="0"/>
              <a:lstStyle/>
              <a:p>
                <a:pPr defTabSz="1219080"/>
                <a:r>
                  <a:rPr lang="en-US" altLang="zh-CN" sz="3200" dirty="0">
                    <a:solidFill>
                      <a:prstClr val="black"/>
                    </a:solidFill>
                  </a:rPr>
                  <a:t>《</a:t>
                </a:r>
                <a:r>
                  <a:rPr lang="zh-CN" altLang="en-US" sz="3200" dirty="0">
                    <a:solidFill>
                      <a:prstClr val="black"/>
                    </a:solidFill>
                  </a:rPr>
                  <a:t>世界是开放的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》</a:t>
                </a:r>
              </a:p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“</a:t>
                </a:r>
                <a:r>
                  <a:rPr lang="en-US" altLang="zh-CN" sz="3200" dirty="0">
                    <a:solidFill>
                      <a:srgbClr val="FF0000"/>
                    </a:solidFill>
                  </a:rPr>
                  <a:t>MOOC</a:t>
                </a:r>
                <a:r>
                  <a:rPr lang="zh-CN" altLang="en-US" sz="3200" dirty="0">
                    <a:solidFill>
                      <a:prstClr val="black"/>
                    </a:solidFill>
                  </a:rPr>
                  <a:t>”翻译“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慕课</a:t>
                </a:r>
                <a:r>
                  <a:rPr lang="zh-CN" altLang="en-US" sz="3200" dirty="0">
                    <a:solidFill>
                      <a:prstClr val="black"/>
                    </a:solidFill>
                  </a:rPr>
                  <a:t>”</a:t>
                </a:r>
                <a:endParaRPr lang="en-US" altLang="zh-CN" sz="3200" dirty="0">
                  <a:solidFill>
                    <a:prstClr val="black"/>
                  </a:solidFill>
                </a:endParaRPr>
              </a:p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“慕名而来”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…</a:t>
                </a:r>
                <a:endParaRPr lang="zh-CN" altLang="en-US" sz="3200" dirty="0"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4" name="文本框 3"/>
            <p:cNvSpPr txBox="1"/>
            <p:nvPr/>
          </p:nvSpPr>
          <p:spPr>
            <a:xfrm>
              <a:off x="609265" y="2247714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焦建利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4943872" y="4197086"/>
            <a:ext cx="5483073" cy="1908473"/>
            <a:chOff x="3923930" y="3214838"/>
            <a:chExt cx="4112305" cy="1431355"/>
          </a:xfrm>
        </p:grpSpPr>
        <p:grpSp>
          <p:nvGrpSpPr>
            <p:cNvPr id="14" name="组合 13"/>
            <p:cNvGrpSpPr/>
            <p:nvPr/>
          </p:nvGrpSpPr>
          <p:grpSpPr>
            <a:xfrm>
              <a:off x="3923930" y="3214838"/>
              <a:ext cx="4112305" cy="1085106"/>
              <a:chOff x="3923930" y="3214838"/>
              <a:chExt cx="4112305" cy="1085106"/>
            </a:xfrm>
          </p:grpSpPr>
          <p:pic>
            <p:nvPicPr>
              <p:cNvPr id="13" name="图片 12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951129" y="3214838"/>
                <a:ext cx="1085106" cy="1085106"/>
              </a:xfrm>
              <a:prstGeom prst="rect">
                <a:avLst/>
              </a:prstGeom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</p:pic>
          <p:sp>
            <p:nvSpPr>
              <p:cNvPr id="5" name="圆角矩形标注 4"/>
              <p:cNvSpPr/>
              <p:nvPr/>
            </p:nvSpPr>
            <p:spPr>
              <a:xfrm rot="5400000" flipV="1">
                <a:off x="4689381" y="2454373"/>
                <a:ext cx="1080120" cy="2611022"/>
              </a:xfrm>
              <a:prstGeom prst="wedgeRoundRectCallout">
                <a:avLst>
                  <a:gd name="adj1" fmla="val -24361"/>
                  <a:gd name="adj2" fmla="val 56356"/>
                  <a:gd name="adj3" fmla="val 16667"/>
                </a:avLst>
              </a:prstGeom>
            </p:spPr>
            <p:style>
              <a:lnRef idx="1">
                <a:schemeClr val="accent2"/>
              </a:lnRef>
              <a:fillRef idx="2">
                <a:schemeClr val="accent2"/>
              </a:fillRef>
              <a:effectRef idx="1">
                <a:schemeClr val="accent2"/>
              </a:effectRef>
              <a:fontRef idx="minor">
                <a:schemeClr val="dk1"/>
              </a:fontRef>
            </p:style>
            <p:txBody>
              <a:bodyPr vert="eaVert" rtlCol="0" anchor="ctr" anchorCtr="0"/>
              <a:lstStyle/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“微课创始人”</a:t>
                </a:r>
                <a:endParaRPr lang="en-US" altLang="zh-CN" sz="3200" dirty="0">
                  <a:solidFill>
                    <a:prstClr val="black"/>
                  </a:solidFill>
                </a:endParaRPr>
              </a:p>
              <a:p>
                <a:pPr defTabSz="1219080"/>
                <a:r>
                  <a:rPr lang="zh-CN" altLang="en-US" sz="3200" dirty="0">
                    <a:solidFill>
                      <a:prstClr val="black"/>
                    </a:solidFill>
                  </a:rPr>
                  <a:t>“</a:t>
                </a:r>
                <a:r>
                  <a:rPr lang="zh-CN" altLang="en-US" sz="3200" dirty="0">
                    <a:solidFill>
                      <a:srgbClr val="FF0000"/>
                    </a:solidFill>
                  </a:rPr>
                  <a:t>短小精悍</a:t>
                </a:r>
                <a:r>
                  <a:rPr lang="zh-CN" altLang="en-US" sz="3200" dirty="0">
                    <a:solidFill>
                      <a:prstClr val="black"/>
                    </a:solidFill>
                  </a:rPr>
                  <a:t>”</a:t>
                </a:r>
                <a:r>
                  <a:rPr lang="en-US" altLang="zh-CN" sz="3200" dirty="0">
                    <a:solidFill>
                      <a:prstClr val="black"/>
                    </a:solidFill>
                  </a:rPr>
                  <a:t>…</a:t>
                </a:r>
              </a:p>
            </p:txBody>
          </p:sp>
        </p:grpSp>
        <p:sp>
          <p:nvSpPr>
            <p:cNvPr id="6" name="文本框 5"/>
            <p:cNvSpPr txBox="1"/>
            <p:nvPr/>
          </p:nvSpPr>
          <p:spPr>
            <a:xfrm>
              <a:off x="7055100" y="4299944"/>
              <a:ext cx="830997" cy="34624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1219080"/>
              <a:r>
                <a:rPr lang="zh-CN" altLang="en-US" sz="2400" dirty="0">
                  <a:solidFill>
                    <a:prstClr val="black"/>
                  </a:solidFill>
                </a:rPr>
                <a:t>胡铁生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126704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观点</a:t>
            </a:r>
            <a:endParaRPr lang="zh-CN" altLang="en-US" dirty="0"/>
          </a:p>
        </p:txBody>
      </p:sp>
      <p:sp>
        <p:nvSpPr>
          <p:cNvPr id="3" name="文本框 2"/>
          <p:cNvSpPr txBox="1"/>
          <p:nvPr/>
        </p:nvSpPr>
        <p:spPr>
          <a:xfrm>
            <a:off x="1961102" y="2276873"/>
            <a:ext cx="8398453" cy="913007"/>
          </a:xfrm>
          <a:prstGeom prst="rect">
            <a:avLst/>
          </a:prstGeom>
          <a:noFill/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defTabSz="1219080"/>
            <a:r>
              <a:rPr lang="zh-CN" altLang="en-US" sz="5333" dirty="0">
                <a:solidFill>
                  <a:prstClr val="white"/>
                </a:solidFill>
              </a:rPr>
              <a:t>微课是慕课的</a:t>
            </a:r>
            <a:r>
              <a:rPr lang="zh-CN" altLang="en-US" sz="5333" dirty="0">
                <a:solidFill>
                  <a:prstClr val="white"/>
                </a:solidFill>
              </a:rPr>
              <a:t>有机</a:t>
            </a:r>
            <a:r>
              <a:rPr lang="zh-CN" altLang="en-US" sz="5333" dirty="0">
                <a:solidFill>
                  <a:prstClr val="white"/>
                </a:solidFill>
              </a:rPr>
              <a:t>组成部分</a:t>
            </a:r>
            <a:endParaRPr lang="zh-CN" altLang="en-US" sz="5333" dirty="0">
              <a:solidFill>
                <a:prstClr val="white"/>
              </a:solidFill>
            </a:endParaRPr>
          </a:p>
        </p:txBody>
      </p:sp>
      <p:sp>
        <p:nvSpPr>
          <p:cNvPr id="4" name="文本框 3"/>
          <p:cNvSpPr txBox="1"/>
          <p:nvPr/>
        </p:nvSpPr>
        <p:spPr>
          <a:xfrm>
            <a:off x="1321743" y="3220720"/>
            <a:ext cx="973231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219080"/>
            <a:r>
              <a:rPr lang="zh-CN" altLang="en-US" sz="2400" dirty="0">
                <a:solidFill>
                  <a:prstClr val="black"/>
                </a:solidFill>
              </a:rPr>
              <a:t>“慕课为适应社会化学习而产生，碎片化学习是社会化学习的最显著特征，为适应碎片化</a:t>
            </a:r>
            <a:r>
              <a:rPr lang="zh-CN" altLang="en-US" sz="2400" dirty="0">
                <a:solidFill>
                  <a:prstClr val="black"/>
                </a:solidFill>
              </a:rPr>
              <a:t>学习微</a:t>
            </a:r>
            <a:r>
              <a:rPr lang="zh-CN" altLang="en-US" sz="2400" dirty="0">
                <a:solidFill>
                  <a:prstClr val="black"/>
                </a:solidFill>
              </a:rPr>
              <a:t>课应运而生。”</a:t>
            </a:r>
            <a:endParaRPr lang="en-US" altLang="zh-CN" sz="2400" dirty="0">
              <a:solidFill>
                <a:prstClr val="black"/>
              </a:solidFill>
            </a:endParaRPr>
          </a:p>
          <a:p>
            <a:pPr algn="ctr" defTabSz="1219080"/>
            <a:r>
              <a:rPr lang="en-US" altLang="zh-CN" sz="2400" dirty="0">
                <a:solidFill>
                  <a:prstClr val="black"/>
                </a:solidFill>
              </a:rPr>
              <a:t>                                                              ——</a:t>
            </a:r>
            <a:r>
              <a:rPr lang="zh-CN" altLang="en-US" sz="2400" dirty="0">
                <a:solidFill>
                  <a:prstClr val="black"/>
                </a:solidFill>
              </a:rPr>
              <a:t>李健文</a:t>
            </a:r>
            <a:endParaRPr lang="zh-CN" altLang="en-US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584169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慕课构成</a:t>
            </a:r>
            <a:endParaRPr lang="zh-CN" altLang="en-US" dirty="0"/>
          </a:p>
        </p:txBody>
      </p:sp>
      <p:grpSp>
        <p:nvGrpSpPr>
          <p:cNvPr id="68" name="组合 67"/>
          <p:cNvGrpSpPr/>
          <p:nvPr/>
        </p:nvGrpSpPr>
        <p:grpSpPr>
          <a:xfrm>
            <a:off x="3311691" y="2780928"/>
            <a:ext cx="2160240" cy="1920213"/>
            <a:chOff x="2483768" y="1599642"/>
            <a:chExt cx="1620180" cy="1440160"/>
          </a:xfrm>
        </p:grpSpPr>
        <p:sp>
          <p:nvSpPr>
            <p:cNvPr id="4" name="六边形 3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课程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cxnSp>
          <p:nvCxnSpPr>
            <p:cNvPr id="11" name="直接连接符 10"/>
            <p:cNvCxnSpPr>
              <a:stCxn id="4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4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>
              <a:stCxn id="4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0" name="组合 69"/>
          <p:cNvGrpSpPr/>
          <p:nvPr/>
        </p:nvGrpSpPr>
        <p:grpSpPr>
          <a:xfrm>
            <a:off x="1487488" y="1471450"/>
            <a:ext cx="1824203" cy="1621513"/>
            <a:chOff x="2483768" y="1599642"/>
            <a:chExt cx="1620180" cy="1440160"/>
          </a:xfrm>
        </p:grpSpPr>
        <p:sp>
          <p:nvSpPr>
            <p:cNvPr id="71" name="六边形 70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课程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cxnSp>
          <p:nvCxnSpPr>
            <p:cNvPr id="72" name="直接连接符 71"/>
            <p:cNvCxnSpPr>
              <a:stCxn id="71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3" name="直接连接符 72"/>
            <p:cNvCxnSpPr>
              <a:stCxn id="71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直接连接符 73"/>
            <p:cNvCxnSpPr>
              <a:stCxn id="71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75" name="组合 74"/>
          <p:cNvGrpSpPr/>
          <p:nvPr/>
        </p:nvGrpSpPr>
        <p:grpSpPr>
          <a:xfrm>
            <a:off x="5807968" y="3841846"/>
            <a:ext cx="1824203" cy="1621513"/>
            <a:chOff x="2483768" y="1599642"/>
            <a:chExt cx="1620180" cy="1440160"/>
          </a:xfrm>
        </p:grpSpPr>
        <p:sp>
          <p:nvSpPr>
            <p:cNvPr id="76" name="六边形 75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课程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cxnSp>
          <p:nvCxnSpPr>
            <p:cNvPr id="77" name="直接连接符 76"/>
            <p:cNvCxnSpPr>
              <a:stCxn id="76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8" name="直接连接符 77"/>
            <p:cNvCxnSpPr>
              <a:stCxn id="76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直接连接符 78"/>
            <p:cNvCxnSpPr>
              <a:stCxn id="76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0" name="组合 79"/>
          <p:cNvGrpSpPr/>
          <p:nvPr/>
        </p:nvGrpSpPr>
        <p:grpSpPr>
          <a:xfrm>
            <a:off x="1943539" y="4389108"/>
            <a:ext cx="1824203" cy="1621513"/>
            <a:chOff x="2483768" y="1599642"/>
            <a:chExt cx="1620180" cy="1440160"/>
          </a:xfrm>
        </p:grpSpPr>
        <p:sp>
          <p:nvSpPr>
            <p:cNvPr id="81" name="六边形 80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课程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cxnSp>
          <p:nvCxnSpPr>
            <p:cNvPr id="82" name="直接连接符 81"/>
            <p:cNvCxnSpPr>
              <a:stCxn id="81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直接连接符 82"/>
            <p:cNvCxnSpPr>
              <a:stCxn id="81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直接连接符 83"/>
            <p:cNvCxnSpPr>
              <a:stCxn id="81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85" name="组合 84"/>
          <p:cNvGrpSpPr/>
          <p:nvPr/>
        </p:nvGrpSpPr>
        <p:grpSpPr>
          <a:xfrm>
            <a:off x="4895867" y="1280933"/>
            <a:ext cx="1824203" cy="1621513"/>
            <a:chOff x="2483768" y="1599642"/>
            <a:chExt cx="1620180" cy="1440160"/>
          </a:xfrm>
        </p:grpSpPr>
        <p:sp>
          <p:nvSpPr>
            <p:cNvPr id="86" name="六边形 85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课程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cxnSp>
          <p:nvCxnSpPr>
            <p:cNvPr id="87" name="直接连接符 86"/>
            <p:cNvCxnSpPr>
              <a:stCxn id="86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8" name="直接连接符 87"/>
            <p:cNvCxnSpPr>
              <a:stCxn id="86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直接连接符 88"/>
            <p:cNvCxnSpPr>
              <a:stCxn id="86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0" name="组合 89"/>
          <p:cNvGrpSpPr/>
          <p:nvPr/>
        </p:nvGrpSpPr>
        <p:grpSpPr>
          <a:xfrm>
            <a:off x="7050784" y="2224256"/>
            <a:ext cx="1824203" cy="1621513"/>
            <a:chOff x="2483768" y="1599642"/>
            <a:chExt cx="1620180" cy="1440160"/>
          </a:xfrm>
        </p:grpSpPr>
        <p:sp>
          <p:nvSpPr>
            <p:cNvPr id="91" name="六边形 90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课程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cxnSp>
          <p:nvCxnSpPr>
            <p:cNvPr id="92" name="直接连接符 91"/>
            <p:cNvCxnSpPr>
              <a:stCxn id="91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直接连接符 92"/>
            <p:cNvCxnSpPr>
              <a:stCxn id="91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直接连接符 93"/>
            <p:cNvCxnSpPr>
              <a:stCxn id="91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5" name="组合 94"/>
          <p:cNvGrpSpPr/>
          <p:nvPr/>
        </p:nvGrpSpPr>
        <p:grpSpPr>
          <a:xfrm>
            <a:off x="8903741" y="4368838"/>
            <a:ext cx="1824203" cy="1621513"/>
            <a:chOff x="2483768" y="1599642"/>
            <a:chExt cx="1620180" cy="1440160"/>
          </a:xfrm>
        </p:grpSpPr>
        <p:sp>
          <p:nvSpPr>
            <p:cNvPr id="96" name="六边形 95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课程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cxnSp>
          <p:nvCxnSpPr>
            <p:cNvPr id="97" name="直接连接符 96"/>
            <p:cNvCxnSpPr>
              <a:stCxn id="96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8" name="直接连接符 97"/>
            <p:cNvCxnSpPr>
              <a:stCxn id="96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直接连接符 98"/>
            <p:cNvCxnSpPr>
              <a:stCxn id="96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00" name="组合 99"/>
          <p:cNvGrpSpPr/>
          <p:nvPr/>
        </p:nvGrpSpPr>
        <p:grpSpPr>
          <a:xfrm>
            <a:off x="8903741" y="944458"/>
            <a:ext cx="1824203" cy="1621513"/>
            <a:chOff x="2483768" y="1599642"/>
            <a:chExt cx="1620180" cy="1440160"/>
          </a:xfrm>
        </p:grpSpPr>
        <p:sp>
          <p:nvSpPr>
            <p:cNvPr id="101" name="六边形 100"/>
            <p:cNvSpPr/>
            <p:nvPr/>
          </p:nvSpPr>
          <p:spPr>
            <a:xfrm>
              <a:off x="2483768" y="2067694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1867" dirty="0">
                  <a:solidFill>
                    <a:prstClr val="black"/>
                  </a:solidFill>
                </a:rPr>
                <a:t>课程</a:t>
              </a:r>
              <a:endParaRPr lang="zh-CN" altLang="en-US" sz="1867" dirty="0">
                <a:solidFill>
                  <a:prstClr val="black"/>
                </a:solidFill>
              </a:endParaRPr>
            </a:p>
          </p:txBody>
        </p:sp>
        <p:cxnSp>
          <p:nvCxnSpPr>
            <p:cNvPr id="102" name="直接连接符 101"/>
            <p:cNvCxnSpPr>
              <a:stCxn id="101" idx="5"/>
            </p:cNvCxnSpPr>
            <p:nvPr/>
          </p:nvCxnSpPr>
          <p:spPr>
            <a:xfrm flipV="1">
              <a:off x="3293858" y="1599642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直接连接符 102"/>
            <p:cNvCxnSpPr>
              <a:stCxn id="101" idx="0"/>
            </p:cNvCxnSpPr>
            <p:nvPr/>
          </p:nvCxnSpPr>
          <p:spPr>
            <a:xfrm>
              <a:off x="3419872" y="2319722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直接连接符 103"/>
            <p:cNvCxnSpPr>
              <a:stCxn id="101" idx="1"/>
            </p:cNvCxnSpPr>
            <p:nvPr/>
          </p:nvCxnSpPr>
          <p:spPr>
            <a:xfrm>
              <a:off x="3293858" y="2571750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7697343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课程结构</a:t>
            </a:r>
            <a:endParaRPr lang="zh-CN" altLang="en-US" dirty="0"/>
          </a:p>
        </p:txBody>
      </p:sp>
      <p:grpSp>
        <p:nvGrpSpPr>
          <p:cNvPr id="6" name="组合 5"/>
          <p:cNvGrpSpPr/>
          <p:nvPr/>
        </p:nvGrpSpPr>
        <p:grpSpPr>
          <a:xfrm>
            <a:off x="3311691" y="2780928"/>
            <a:ext cx="2160240" cy="1920213"/>
            <a:chOff x="2483768" y="2085696"/>
            <a:chExt cx="1620180" cy="1440160"/>
          </a:xfrm>
        </p:grpSpPr>
        <p:sp>
          <p:nvSpPr>
            <p:cNvPr id="4" name="六边形 3"/>
            <p:cNvSpPr/>
            <p:nvPr/>
          </p:nvSpPr>
          <p:spPr>
            <a:xfrm>
              <a:off x="2483768" y="2553748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课程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cxnSp>
          <p:nvCxnSpPr>
            <p:cNvPr id="11" name="直接连接符 10"/>
            <p:cNvCxnSpPr>
              <a:stCxn id="4" idx="5"/>
              <a:endCxn id="7" idx="3"/>
            </p:cNvCxnSpPr>
            <p:nvPr/>
          </p:nvCxnSpPr>
          <p:spPr>
            <a:xfrm flipV="1">
              <a:off x="3293858" y="2085696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直接连接符 12"/>
            <p:cNvCxnSpPr>
              <a:stCxn id="4" idx="0"/>
              <a:endCxn id="8" idx="3"/>
            </p:cNvCxnSpPr>
            <p:nvPr/>
          </p:nvCxnSpPr>
          <p:spPr>
            <a:xfrm>
              <a:off x="3419872" y="2805776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直接连接符 15"/>
            <p:cNvCxnSpPr>
              <a:stCxn id="4" idx="1"/>
              <a:endCxn id="9" idx="3"/>
            </p:cNvCxnSpPr>
            <p:nvPr/>
          </p:nvCxnSpPr>
          <p:spPr>
            <a:xfrm>
              <a:off x="3293858" y="3057804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" name="组合 2"/>
          <p:cNvGrpSpPr/>
          <p:nvPr/>
        </p:nvGrpSpPr>
        <p:grpSpPr>
          <a:xfrm>
            <a:off x="7632171" y="1484784"/>
            <a:ext cx="1248139" cy="2592288"/>
            <a:chOff x="5724128" y="1113588"/>
            <a:chExt cx="936104" cy="1944216"/>
          </a:xfrm>
        </p:grpSpPr>
        <p:sp>
          <p:nvSpPr>
            <p:cNvPr id="19" name="六边形 18"/>
            <p:cNvSpPr/>
            <p:nvPr/>
          </p:nvSpPr>
          <p:spPr>
            <a:xfrm>
              <a:off x="5724128" y="1833668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文档</a:t>
              </a:r>
            </a:p>
          </p:txBody>
        </p:sp>
        <p:sp>
          <p:nvSpPr>
            <p:cNvPr id="23" name="六边形 22"/>
            <p:cNvSpPr/>
            <p:nvPr/>
          </p:nvSpPr>
          <p:spPr>
            <a:xfrm>
              <a:off x="5724128" y="2553748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b="1" dirty="0">
                  <a:solidFill>
                    <a:srgbClr val="FF0000"/>
                  </a:solidFill>
                </a:rPr>
                <a:t>微课</a:t>
              </a:r>
              <a:endParaRPr lang="zh-CN" altLang="en-US" sz="2400" b="1" dirty="0">
                <a:solidFill>
                  <a:srgbClr val="FF0000"/>
                </a:solidFill>
              </a:endParaRPr>
            </a:p>
          </p:txBody>
        </p:sp>
        <p:sp>
          <p:nvSpPr>
            <p:cNvPr id="27" name="六边形 26"/>
            <p:cNvSpPr/>
            <p:nvPr/>
          </p:nvSpPr>
          <p:spPr>
            <a:xfrm>
              <a:off x="5724128" y="1113588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编排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10" name="组合 9"/>
          <p:cNvGrpSpPr/>
          <p:nvPr/>
        </p:nvGrpSpPr>
        <p:grpSpPr>
          <a:xfrm>
            <a:off x="5471931" y="1820822"/>
            <a:ext cx="2160240" cy="3216357"/>
            <a:chOff x="4103948" y="1365616"/>
            <a:chExt cx="1620180" cy="2412268"/>
          </a:xfrm>
        </p:grpSpPr>
        <p:sp>
          <p:nvSpPr>
            <p:cNvPr id="7" name="六边形 6"/>
            <p:cNvSpPr/>
            <p:nvPr/>
          </p:nvSpPr>
          <p:spPr>
            <a:xfrm>
              <a:off x="4103948" y="1833668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内容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sp>
          <p:nvSpPr>
            <p:cNvPr id="8" name="六边形 7"/>
            <p:cNvSpPr/>
            <p:nvPr/>
          </p:nvSpPr>
          <p:spPr>
            <a:xfrm>
              <a:off x="4103948" y="2553748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练习</a:t>
              </a:r>
            </a:p>
          </p:txBody>
        </p:sp>
        <p:sp>
          <p:nvSpPr>
            <p:cNvPr id="9" name="六边形 8"/>
            <p:cNvSpPr/>
            <p:nvPr/>
          </p:nvSpPr>
          <p:spPr>
            <a:xfrm>
              <a:off x="4103948" y="3273828"/>
              <a:ext cx="936104" cy="504056"/>
            </a:xfrm>
            <a:prstGeom prst="hexagon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219080"/>
              <a:r>
                <a:rPr lang="zh-CN" altLang="en-US" sz="2400" dirty="0">
                  <a:solidFill>
                    <a:prstClr val="black"/>
                  </a:solidFill>
                </a:rPr>
                <a:t>讨论</a:t>
              </a:r>
              <a:endParaRPr lang="zh-CN" altLang="en-US" sz="2400" dirty="0">
                <a:solidFill>
                  <a:prstClr val="black"/>
                </a:solidFill>
              </a:endParaRPr>
            </a:p>
          </p:txBody>
        </p:sp>
        <p:cxnSp>
          <p:nvCxnSpPr>
            <p:cNvPr id="20" name="直接连接符 19"/>
            <p:cNvCxnSpPr>
              <a:stCxn id="7" idx="0"/>
              <a:endCxn id="19" idx="3"/>
            </p:cNvCxnSpPr>
            <p:nvPr/>
          </p:nvCxnSpPr>
          <p:spPr>
            <a:xfrm>
              <a:off x="5040052" y="2085696"/>
              <a:ext cx="684076" cy="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接连接符 23"/>
            <p:cNvCxnSpPr>
              <a:stCxn id="7" idx="1"/>
              <a:endCxn id="23" idx="3"/>
            </p:cNvCxnSpPr>
            <p:nvPr/>
          </p:nvCxnSpPr>
          <p:spPr>
            <a:xfrm>
              <a:off x="4914038" y="2337724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>
              <a:stCxn id="7" idx="5"/>
              <a:endCxn id="27" idx="3"/>
            </p:cNvCxnSpPr>
            <p:nvPr/>
          </p:nvCxnSpPr>
          <p:spPr>
            <a:xfrm flipV="1">
              <a:off x="4914038" y="1365616"/>
              <a:ext cx="810090" cy="468052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92210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图片 2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3139" y="1220755"/>
            <a:ext cx="2147747" cy="4449453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7012" y="955587"/>
            <a:ext cx="3097977" cy="3072341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示例</a:t>
            </a:r>
            <a:endParaRPr lang="zh-CN" altLang="en-US" dirty="0"/>
          </a:p>
        </p:txBody>
      </p:sp>
      <p:sp>
        <p:nvSpPr>
          <p:cNvPr id="37" name="文本框 36"/>
          <p:cNvSpPr txBox="1"/>
          <p:nvPr/>
        </p:nvSpPr>
        <p:spPr>
          <a:xfrm>
            <a:off x="3782963" y="5140948"/>
            <a:ext cx="4626074" cy="10770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1219080"/>
            <a:r>
              <a:rPr lang="en-US" altLang="zh-CN" sz="2133" dirty="0">
                <a:solidFill>
                  <a:prstClr val="white"/>
                </a:solidFill>
              </a:rPr>
              <a:t>Machine Learning</a:t>
            </a:r>
          </a:p>
          <a:p>
            <a:pPr algn="ctr" defTabSz="1219080"/>
            <a:r>
              <a:rPr lang="en-US" altLang="zh-CN" sz="2133" dirty="0">
                <a:solidFill>
                  <a:prstClr val="white"/>
                </a:solidFill>
              </a:rPr>
              <a:t>《</a:t>
            </a:r>
            <a:r>
              <a:rPr lang="zh-CN" altLang="en-US" sz="2133" dirty="0">
                <a:solidFill>
                  <a:prstClr val="white"/>
                </a:solidFill>
              </a:rPr>
              <a:t>机器学习</a:t>
            </a:r>
            <a:r>
              <a:rPr lang="en-US" altLang="zh-CN" sz="2133" dirty="0">
                <a:solidFill>
                  <a:prstClr val="white"/>
                </a:solidFill>
              </a:rPr>
              <a:t>》</a:t>
            </a:r>
            <a:endParaRPr lang="zh-CN" altLang="en-US" sz="2133" dirty="0">
              <a:solidFill>
                <a:prstClr val="white"/>
              </a:solidFill>
            </a:endParaRPr>
          </a:p>
          <a:p>
            <a:pPr algn="ctr" defTabSz="1219080"/>
            <a:r>
              <a:rPr lang="en-US" altLang="zh-CN" sz="2133" dirty="0">
                <a:solidFill>
                  <a:prstClr val="white">
                    <a:lumMod val="75000"/>
                  </a:prstClr>
                </a:solidFill>
              </a:rPr>
              <a:t>Coursera.org</a:t>
            </a:r>
            <a:r>
              <a:rPr lang="zh-CN" altLang="en-US" sz="2133" dirty="0">
                <a:solidFill>
                  <a:prstClr val="white">
                    <a:lumMod val="75000"/>
                  </a:prstClr>
                </a:solidFill>
              </a:rPr>
              <a:t>：</a:t>
            </a:r>
            <a:r>
              <a:rPr lang="en-US" altLang="zh-CN" sz="2133" dirty="0">
                <a:solidFill>
                  <a:prstClr val="white">
                    <a:lumMod val="75000"/>
                  </a:prstClr>
                </a:solidFill>
              </a:rPr>
              <a:t>Stanford</a:t>
            </a:r>
            <a:r>
              <a:rPr lang="en-US" altLang="zh-CN" sz="2133" dirty="0">
                <a:solidFill>
                  <a:prstClr val="white">
                    <a:lumMod val="75000"/>
                  </a:prstClr>
                </a:solidFill>
              </a:rPr>
              <a:t> University</a:t>
            </a:r>
            <a:endParaRPr lang="en-US" altLang="zh-CN" sz="2133" dirty="0">
              <a:solidFill>
                <a:prstClr val="white">
                  <a:lumMod val="75000"/>
                </a:prstClr>
              </a:solidFill>
            </a:endParaRPr>
          </a:p>
        </p:txBody>
      </p:sp>
      <p:grpSp>
        <p:nvGrpSpPr>
          <p:cNvPr id="38" name="组合 37"/>
          <p:cNvGrpSpPr/>
          <p:nvPr/>
        </p:nvGrpSpPr>
        <p:grpSpPr>
          <a:xfrm>
            <a:off x="557091" y="2929184"/>
            <a:ext cx="1890507" cy="420564"/>
            <a:chOff x="1503970" y="1191590"/>
            <a:chExt cx="1417880" cy="315423"/>
          </a:xfrm>
        </p:grpSpPr>
        <p:cxnSp>
          <p:nvCxnSpPr>
            <p:cNvPr id="41" name="直接连接符 40"/>
            <p:cNvCxnSpPr>
              <a:endCxn id="44" idx="3"/>
            </p:cNvCxnSpPr>
            <p:nvPr/>
          </p:nvCxnSpPr>
          <p:spPr>
            <a:xfrm flipH="1" flipV="1">
              <a:off x="2464810" y="1349302"/>
              <a:ext cx="457040" cy="156524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503970" y="1191590"/>
              <a:ext cx="96084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srgbClr val="FFFF00"/>
                  </a:solidFill>
                </a:rPr>
                <a:t>课程内容</a:t>
              </a:r>
              <a:endParaRPr lang="zh-CN" altLang="en-US" sz="2133" dirty="0">
                <a:solidFill>
                  <a:srgbClr val="FFFF00"/>
                </a:solidFill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139350" y="3553659"/>
            <a:ext cx="1308247" cy="420564"/>
            <a:chOff x="794236" y="1555469"/>
            <a:chExt cx="981185" cy="315423"/>
          </a:xfrm>
        </p:grpSpPr>
        <p:cxnSp>
          <p:nvCxnSpPr>
            <p:cNvPr id="46" name="直接连接符 45"/>
            <p:cNvCxnSpPr>
              <a:endCxn id="51" idx="3"/>
            </p:cNvCxnSpPr>
            <p:nvPr/>
          </p:nvCxnSpPr>
          <p:spPr>
            <a:xfrm flipH="1" flipV="1">
              <a:off x="1343906" y="1713180"/>
              <a:ext cx="431515" cy="115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文本框 50"/>
            <p:cNvSpPr txBox="1"/>
            <p:nvPr/>
          </p:nvSpPr>
          <p:spPr>
            <a:xfrm>
              <a:off x="794236" y="1555469"/>
              <a:ext cx="54967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练习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873931" y="3937701"/>
            <a:ext cx="1573665" cy="420564"/>
            <a:chOff x="794035" y="1555469"/>
            <a:chExt cx="1180249" cy="315423"/>
          </a:xfrm>
        </p:grpSpPr>
        <p:cxnSp>
          <p:nvCxnSpPr>
            <p:cNvPr id="64" name="直接连接符 63"/>
            <p:cNvCxnSpPr>
              <a:endCxn id="65" idx="3"/>
            </p:cNvCxnSpPr>
            <p:nvPr/>
          </p:nvCxnSpPr>
          <p:spPr>
            <a:xfrm flipH="1" flipV="1">
              <a:off x="1549290" y="1713180"/>
              <a:ext cx="424994" cy="115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本框 64"/>
            <p:cNvSpPr txBox="1"/>
            <p:nvPr/>
          </p:nvSpPr>
          <p:spPr>
            <a:xfrm>
              <a:off x="794035" y="1555469"/>
              <a:ext cx="755255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讨论区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6" name="组合 65"/>
          <p:cNvGrpSpPr/>
          <p:nvPr/>
        </p:nvGrpSpPr>
        <p:grpSpPr>
          <a:xfrm>
            <a:off x="1139350" y="4321744"/>
            <a:ext cx="1308247" cy="420564"/>
            <a:chOff x="794236" y="1555469"/>
            <a:chExt cx="981185" cy="315423"/>
          </a:xfrm>
        </p:grpSpPr>
        <p:cxnSp>
          <p:nvCxnSpPr>
            <p:cNvPr id="67" name="直接连接符 66"/>
            <p:cNvCxnSpPr>
              <a:endCxn id="68" idx="3"/>
            </p:cNvCxnSpPr>
            <p:nvPr/>
          </p:nvCxnSpPr>
          <p:spPr>
            <a:xfrm flipH="1" flipV="1">
              <a:off x="1343906" y="1713180"/>
              <a:ext cx="431515" cy="11566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8" name="文本框 67"/>
            <p:cNvSpPr txBox="1"/>
            <p:nvPr/>
          </p:nvSpPr>
          <p:spPr>
            <a:xfrm>
              <a:off x="794236" y="1555469"/>
              <a:ext cx="54967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同学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69" name="组合 68"/>
          <p:cNvGrpSpPr/>
          <p:nvPr/>
        </p:nvGrpSpPr>
        <p:grpSpPr>
          <a:xfrm>
            <a:off x="616971" y="4907893"/>
            <a:ext cx="1830627" cy="420564"/>
            <a:chOff x="793835" y="1555469"/>
            <a:chExt cx="1372970" cy="315423"/>
          </a:xfrm>
        </p:grpSpPr>
        <p:cxnSp>
          <p:nvCxnSpPr>
            <p:cNvPr id="70" name="直接连接符 69"/>
            <p:cNvCxnSpPr>
              <a:endCxn id="71" idx="3"/>
            </p:cNvCxnSpPr>
            <p:nvPr/>
          </p:nvCxnSpPr>
          <p:spPr>
            <a:xfrm flipH="1">
              <a:off x="1754675" y="1596475"/>
              <a:ext cx="412130" cy="116705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文本框 70"/>
            <p:cNvSpPr txBox="1"/>
            <p:nvPr/>
          </p:nvSpPr>
          <p:spPr>
            <a:xfrm>
              <a:off x="793835" y="1555469"/>
              <a:ext cx="96084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课程信息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81" name="组合 80"/>
          <p:cNvGrpSpPr/>
          <p:nvPr/>
        </p:nvGrpSpPr>
        <p:grpSpPr>
          <a:xfrm>
            <a:off x="7351947" y="1222309"/>
            <a:ext cx="4331323" cy="4228179"/>
            <a:chOff x="5513960" y="916732"/>
            <a:chExt cx="3248492" cy="3171134"/>
          </a:xfrm>
        </p:grpSpPr>
        <p:grpSp>
          <p:nvGrpSpPr>
            <p:cNvPr id="79" name="组合 78"/>
            <p:cNvGrpSpPr/>
            <p:nvPr/>
          </p:nvGrpSpPr>
          <p:grpSpPr>
            <a:xfrm>
              <a:off x="5513960" y="1242621"/>
              <a:ext cx="3248492" cy="2845245"/>
              <a:chOff x="5513960" y="1242621"/>
              <a:chExt cx="3248492" cy="2845245"/>
            </a:xfrm>
          </p:grpSpPr>
          <p:grpSp>
            <p:nvGrpSpPr>
              <p:cNvPr id="78" name="组合 77"/>
              <p:cNvGrpSpPr/>
              <p:nvPr/>
            </p:nvGrpSpPr>
            <p:grpSpPr>
              <a:xfrm>
                <a:off x="5513960" y="1347614"/>
                <a:ext cx="464375" cy="576064"/>
                <a:chOff x="5449988" y="1374592"/>
                <a:chExt cx="464375" cy="576064"/>
              </a:xfrm>
            </p:grpSpPr>
            <p:cxnSp>
              <p:nvCxnSpPr>
                <p:cNvPr id="74" name="直接连接符 73"/>
                <p:cNvCxnSpPr/>
                <p:nvPr/>
              </p:nvCxnSpPr>
              <p:spPr>
                <a:xfrm flipH="1" flipV="1">
                  <a:off x="5449988" y="1475901"/>
                  <a:ext cx="464375" cy="474755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6" name="直接连接符 75"/>
                <p:cNvCxnSpPr/>
                <p:nvPr/>
              </p:nvCxnSpPr>
              <p:spPr>
                <a:xfrm flipH="1">
                  <a:off x="5449988" y="1374592"/>
                  <a:ext cx="464375" cy="101309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pic>
            <p:nvPicPr>
              <p:cNvPr id="30" name="图片 29"/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978335" y="1242621"/>
                <a:ext cx="2784117" cy="2845245"/>
              </a:xfrm>
              <a:prstGeom prst="rect">
                <a:avLst/>
              </a:prstGeom>
            </p:spPr>
          </p:pic>
        </p:grpSp>
        <p:sp>
          <p:nvSpPr>
            <p:cNvPr id="80" name="文本框 79"/>
            <p:cNvSpPr txBox="1"/>
            <p:nvPr/>
          </p:nvSpPr>
          <p:spPr>
            <a:xfrm>
              <a:off x="6889972" y="916732"/>
              <a:ext cx="96084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srgbClr val="FFFF00"/>
                  </a:solidFill>
                </a:rPr>
                <a:t>微课学习</a:t>
              </a:r>
              <a:endParaRPr lang="zh-CN" altLang="en-US" sz="2133" dirty="0">
                <a:solidFill>
                  <a:srgbClr val="FFFF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9299363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5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1000"/>
                            </p:stCondLst>
                            <p:childTnLst>
                              <p:par>
                                <p:cTn id="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微</a:t>
            </a:r>
            <a:r>
              <a:rPr lang="zh-CN" altLang="en-US" dirty="0" smtClean="0"/>
              <a:t>课学习</a:t>
            </a:r>
            <a:endParaRPr lang="zh-CN" altLang="en-US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806" y="1541630"/>
            <a:ext cx="5834389" cy="4293159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7469858" y="932723"/>
            <a:ext cx="1281120" cy="884096"/>
            <a:chOff x="1647985" y="1193811"/>
            <a:chExt cx="960840" cy="663072"/>
          </a:xfrm>
        </p:grpSpPr>
        <p:cxnSp>
          <p:nvCxnSpPr>
            <p:cNvPr id="41" name="直接连接符 40"/>
            <p:cNvCxnSpPr>
              <a:endCxn id="44" idx="2"/>
            </p:cNvCxnSpPr>
            <p:nvPr/>
          </p:nvCxnSpPr>
          <p:spPr>
            <a:xfrm flipV="1">
              <a:off x="1697712" y="1509234"/>
              <a:ext cx="430693" cy="347649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文本框 43"/>
            <p:cNvSpPr txBox="1"/>
            <p:nvPr/>
          </p:nvSpPr>
          <p:spPr>
            <a:xfrm>
              <a:off x="1647985" y="1193811"/>
              <a:ext cx="96084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学习进度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1613212" y="4517960"/>
            <a:ext cx="2754613" cy="420564"/>
            <a:chOff x="1647989" y="1193811"/>
            <a:chExt cx="2065960" cy="315423"/>
          </a:xfrm>
        </p:grpSpPr>
        <p:cxnSp>
          <p:nvCxnSpPr>
            <p:cNvPr id="46" name="直接连接符 45"/>
            <p:cNvCxnSpPr>
              <a:endCxn id="51" idx="3"/>
            </p:cNvCxnSpPr>
            <p:nvPr/>
          </p:nvCxnSpPr>
          <p:spPr>
            <a:xfrm flipH="1">
              <a:off x="2608829" y="1193811"/>
              <a:ext cx="1105120" cy="157712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文本框 50"/>
            <p:cNvSpPr txBox="1"/>
            <p:nvPr/>
          </p:nvSpPr>
          <p:spPr>
            <a:xfrm>
              <a:off x="1647989" y="1193811"/>
              <a:ext cx="96084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视频</a:t>
              </a:r>
              <a:r>
                <a:rPr lang="zh-CN" altLang="en-US" sz="2133" dirty="0">
                  <a:solidFill>
                    <a:prstClr val="black"/>
                  </a:solidFill>
                </a:rPr>
                <a:t>讨论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  <p:grpSp>
        <p:nvGrpSpPr>
          <p:cNvPr id="53" name="组合 52"/>
          <p:cNvGrpSpPr/>
          <p:nvPr/>
        </p:nvGrpSpPr>
        <p:grpSpPr>
          <a:xfrm>
            <a:off x="7823290" y="4133918"/>
            <a:ext cx="2207807" cy="451407"/>
            <a:chOff x="570162" y="1231703"/>
            <a:chExt cx="1655855" cy="338555"/>
          </a:xfrm>
        </p:grpSpPr>
        <p:cxnSp>
          <p:nvCxnSpPr>
            <p:cNvPr id="64" name="直接连接符 63"/>
            <p:cNvCxnSpPr>
              <a:endCxn id="65" idx="1"/>
            </p:cNvCxnSpPr>
            <p:nvPr/>
          </p:nvCxnSpPr>
          <p:spPr>
            <a:xfrm flipV="1">
              <a:off x="570162" y="1389414"/>
              <a:ext cx="1106185" cy="18084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文本框 64"/>
            <p:cNvSpPr txBox="1"/>
            <p:nvPr/>
          </p:nvSpPr>
          <p:spPr>
            <a:xfrm>
              <a:off x="1676347" y="1231703"/>
              <a:ext cx="549670" cy="31542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 defTabSz="1219080"/>
              <a:r>
                <a:rPr lang="zh-CN" altLang="en-US" sz="2133" dirty="0">
                  <a:solidFill>
                    <a:prstClr val="black"/>
                  </a:solidFill>
                </a:rPr>
                <a:t>下载</a:t>
              </a:r>
              <a:endParaRPr lang="zh-CN" altLang="en-US" sz="2133" dirty="0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5214084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雅黑UI">
      <a:majorFont>
        <a:latin typeface="微软雅黑"/>
        <a:ea typeface="微软雅黑"/>
        <a:cs typeface=""/>
      </a:majorFont>
      <a:minorFont>
        <a:latin typeface="微软雅黑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210</Words>
  <Application>Microsoft Office PowerPoint</Application>
  <PresentationFormat>宽屏</PresentationFormat>
  <Paragraphs>74</Paragraphs>
  <Slides>9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5" baseType="lpstr">
      <vt:lpstr>方正姚体</vt:lpstr>
      <vt:lpstr>宋体</vt:lpstr>
      <vt:lpstr>微软雅黑</vt:lpstr>
      <vt:lpstr>Arial</vt:lpstr>
      <vt:lpstr>Calibri</vt:lpstr>
      <vt:lpstr>1_Office 主题</vt:lpstr>
      <vt:lpstr>PowerPoint 演示文稿</vt:lpstr>
      <vt:lpstr>慕课</vt:lpstr>
      <vt:lpstr>慕课起源</vt:lpstr>
      <vt:lpstr>倡导者</vt:lpstr>
      <vt:lpstr>观点</vt:lpstr>
      <vt:lpstr>慕课构成</vt:lpstr>
      <vt:lpstr>课程结构</vt:lpstr>
      <vt:lpstr>示例</vt:lpstr>
      <vt:lpstr>微课学习</vt:lpstr>
    </vt:vector>
  </TitlesOfParts>
  <Company>gdou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pper lee</dc:creator>
  <cp:lastModifiedBy>pper lee</cp:lastModifiedBy>
  <cp:revision>1</cp:revision>
  <dcterms:created xsi:type="dcterms:W3CDTF">2016-10-20T03:25:33Z</dcterms:created>
  <dcterms:modified xsi:type="dcterms:W3CDTF">2016-10-20T03:25:48Z</dcterms:modified>
</cp:coreProperties>
</file>