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B668-84DF-47D7-AE63-57EE9BC3FB54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1184-7F60-45F8-AF77-8B25A4B8C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7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慕课与微课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0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慕课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慕课起源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倡导者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7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2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慕课由很多课程组合而成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5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简单的课程结构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示例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3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微课学习页面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09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23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7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291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38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0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10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5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0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3667108" y="2875003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慕课与微课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慕课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675003" y="2011321"/>
            <a:ext cx="802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2400" u="sng" dirty="0">
                <a:solidFill>
                  <a:prstClr val="black"/>
                </a:solidFill>
              </a:rPr>
              <a:t>Massive</a:t>
            </a:r>
            <a:r>
              <a:rPr lang="en-US" altLang="zh-CN" sz="2400" dirty="0">
                <a:solidFill>
                  <a:srgbClr val="FFFF00"/>
                </a:solidFill>
              </a:rPr>
              <a:t>(</a:t>
            </a:r>
            <a:r>
              <a:rPr lang="zh-CN" altLang="en-US" sz="2400" dirty="0">
                <a:solidFill>
                  <a:srgbClr val="FFFF00"/>
                </a:solidFill>
              </a:rPr>
              <a:t>大规模</a:t>
            </a:r>
            <a:r>
              <a:rPr lang="en-US" altLang="zh-CN" sz="2400" dirty="0">
                <a:solidFill>
                  <a:srgbClr val="FFFF00"/>
                </a:solidFill>
              </a:rPr>
              <a:t>) </a:t>
            </a:r>
            <a:r>
              <a:rPr lang="en-US" altLang="zh-CN" sz="2400" u="sng" dirty="0">
                <a:solidFill>
                  <a:prstClr val="black"/>
                </a:solidFill>
              </a:rPr>
              <a:t>Open</a:t>
            </a:r>
            <a:r>
              <a:rPr lang="en-US" altLang="zh-CN" sz="2400" dirty="0">
                <a:solidFill>
                  <a:srgbClr val="FFFF00"/>
                </a:solidFill>
              </a:rPr>
              <a:t>(</a:t>
            </a:r>
            <a:r>
              <a:rPr lang="zh-CN" altLang="en-US" sz="2400" dirty="0">
                <a:solidFill>
                  <a:srgbClr val="FFFF00"/>
                </a:solidFill>
              </a:rPr>
              <a:t>开放</a:t>
            </a:r>
            <a:r>
              <a:rPr lang="en-US" altLang="zh-CN" sz="2400" dirty="0">
                <a:solidFill>
                  <a:srgbClr val="FFFF00"/>
                </a:solidFill>
              </a:rPr>
              <a:t>)</a:t>
            </a:r>
            <a:r>
              <a:rPr lang="en-US" altLang="zh-CN" sz="2400" dirty="0">
                <a:solidFill>
                  <a:prstClr val="black"/>
                </a:solidFill>
              </a:rPr>
              <a:t> </a:t>
            </a:r>
            <a:r>
              <a:rPr lang="en-US" altLang="zh-CN" sz="2400" u="sng" dirty="0">
                <a:solidFill>
                  <a:prstClr val="black"/>
                </a:solidFill>
              </a:rPr>
              <a:t>Online</a:t>
            </a:r>
            <a:r>
              <a:rPr lang="en-US" altLang="zh-CN" sz="2400" dirty="0">
                <a:solidFill>
                  <a:srgbClr val="FFFF00"/>
                </a:solidFill>
              </a:rPr>
              <a:t>(</a:t>
            </a:r>
            <a:r>
              <a:rPr lang="zh-CN" altLang="en-US" sz="2400" dirty="0">
                <a:solidFill>
                  <a:srgbClr val="FFFF00"/>
                </a:solidFill>
              </a:rPr>
              <a:t>在线</a:t>
            </a:r>
            <a:r>
              <a:rPr lang="en-US" altLang="zh-CN" sz="2400" dirty="0">
                <a:solidFill>
                  <a:srgbClr val="FFFF00"/>
                </a:solidFill>
              </a:rPr>
              <a:t>)</a:t>
            </a:r>
            <a:r>
              <a:rPr lang="en-US" altLang="zh-CN" sz="2400" dirty="0">
                <a:solidFill>
                  <a:prstClr val="black"/>
                </a:solidFill>
              </a:rPr>
              <a:t> </a:t>
            </a:r>
            <a:r>
              <a:rPr lang="en-US" altLang="zh-CN" sz="2400" u="sng" dirty="0">
                <a:solidFill>
                  <a:prstClr val="black"/>
                </a:solidFill>
              </a:rPr>
              <a:t>Course</a:t>
            </a:r>
            <a:r>
              <a:rPr lang="en-US" altLang="zh-CN" sz="2400" dirty="0">
                <a:solidFill>
                  <a:srgbClr val="FFFF00"/>
                </a:solidFill>
              </a:rPr>
              <a:t>(</a:t>
            </a:r>
            <a:r>
              <a:rPr lang="zh-CN" altLang="en-US" sz="2400" dirty="0">
                <a:solidFill>
                  <a:srgbClr val="FFFF00"/>
                </a:solidFill>
              </a:rPr>
              <a:t>课程</a:t>
            </a:r>
            <a:r>
              <a:rPr lang="en-US" altLang="zh-CN" sz="2400" dirty="0">
                <a:solidFill>
                  <a:srgbClr val="FFFF00"/>
                </a:solidFill>
              </a:rPr>
              <a:t>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51585" y="2673304"/>
            <a:ext cx="6264041" cy="1056117"/>
            <a:chOff x="1763688" y="2004978"/>
            <a:chExt cx="4698031" cy="79208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763688" y="2004978"/>
              <a:ext cx="0" cy="79208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491880" y="2004978"/>
              <a:ext cx="0" cy="79208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32040" y="2004978"/>
              <a:ext cx="0" cy="79208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461719" y="2004978"/>
              <a:ext cx="0" cy="79208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707499" y="3521655"/>
            <a:ext cx="7364020" cy="1576092"/>
            <a:chOff x="1280624" y="2641241"/>
            <a:chExt cx="5523015" cy="1182069"/>
          </a:xfrm>
        </p:grpSpPr>
        <p:sp>
          <p:nvSpPr>
            <p:cNvPr id="9" name="文本框 8"/>
            <p:cNvSpPr txBox="1"/>
            <p:nvPr/>
          </p:nvSpPr>
          <p:spPr>
            <a:xfrm>
              <a:off x="1280624" y="2646065"/>
              <a:ext cx="1040188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9600" dirty="0">
                  <a:solidFill>
                    <a:prstClr val="white"/>
                  </a:solidFill>
                </a:rPr>
                <a:t>M</a:t>
              </a:r>
              <a:endParaRPr lang="zh-CN" altLang="en-US" sz="9600" dirty="0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036466" y="2643758"/>
              <a:ext cx="89110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9600" dirty="0">
                  <a:solidFill>
                    <a:prstClr val="white"/>
                  </a:solidFill>
                </a:rPr>
                <a:t>O</a:t>
              </a:r>
              <a:endParaRPr lang="zh-CN" altLang="en-US" sz="9600" dirty="0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476626" y="2641242"/>
              <a:ext cx="89110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9600" dirty="0">
                  <a:solidFill>
                    <a:prstClr val="white"/>
                  </a:solidFill>
                </a:rPr>
                <a:t>O</a:t>
              </a:r>
              <a:endParaRPr lang="zh-CN" altLang="en-US" sz="96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47182" y="2641241"/>
              <a:ext cx="756457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9600" dirty="0">
                  <a:solidFill>
                    <a:prstClr val="white"/>
                  </a:solidFill>
                </a:rPr>
                <a:t>C</a:t>
              </a:r>
              <a:endParaRPr lang="zh-CN" altLang="en-US" sz="9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366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慕课起源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670498" y="1220755"/>
            <a:ext cx="8026878" cy="2247696"/>
            <a:chOff x="1252873" y="915566"/>
            <a:chExt cx="6020158" cy="1685772"/>
          </a:xfrm>
        </p:grpSpPr>
        <p:sp>
          <p:nvSpPr>
            <p:cNvPr id="3" name="文本框 2"/>
            <p:cNvSpPr txBox="1"/>
            <p:nvPr/>
          </p:nvSpPr>
          <p:spPr>
            <a:xfrm>
              <a:off x="3931883" y="915566"/>
              <a:ext cx="303062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80"/>
              <a:r>
                <a:rPr lang="en-US" altLang="zh-CN" sz="2400" u="sng" dirty="0">
                  <a:solidFill>
                    <a:prstClr val="black"/>
                  </a:solidFill>
                </a:rPr>
                <a:t>Open Course</a:t>
              </a:r>
              <a:r>
                <a:rPr lang="en-US" altLang="zh-CN" sz="2400" dirty="0">
                  <a:solidFill>
                    <a:srgbClr val="FFFF00"/>
                  </a:solidFill>
                </a:rPr>
                <a:t>(</a:t>
              </a:r>
              <a:r>
                <a:rPr lang="zh-CN" altLang="en-US" sz="2400" dirty="0">
                  <a:solidFill>
                    <a:srgbClr val="FFFF00"/>
                  </a:solidFill>
                </a:rPr>
                <a:t>视频公开课</a:t>
              </a:r>
              <a:r>
                <a:rPr lang="en-US" altLang="zh-CN" sz="2400" dirty="0">
                  <a:solidFill>
                    <a:srgbClr val="FFFF00"/>
                  </a:solidFill>
                </a:rPr>
                <a:t>)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2873" y="2255089"/>
              <a:ext cx="60201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2400" u="sng" dirty="0">
                  <a:solidFill>
                    <a:prstClr val="black"/>
                  </a:solidFill>
                </a:rPr>
                <a:t>Massive</a:t>
              </a:r>
              <a:r>
                <a:rPr lang="en-US" altLang="zh-CN" sz="2400" dirty="0">
                  <a:solidFill>
                    <a:srgbClr val="FFFF00"/>
                  </a:solidFill>
                </a:rPr>
                <a:t>(</a:t>
              </a:r>
              <a:r>
                <a:rPr lang="zh-CN" altLang="en-US" sz="2400" dirty="0">
                  <a:solidFill>
                    <a:srgbClr val="FFFF00"/>
                  </a:solidFill>
                </a:rPr>
                <a:t>大规模</a:t>
              </a:r>
              <a:r>
                <a:rPr lang="en-US" altLang="zh-CN" sz="2400" dirty="0">
                  <a:solidFill>
                    <a:srgbClr val="FFFF00"/>
                  </a:solidFill>
                </a:rPr>
                <a:t>) </a:t>
              </a:r>
              <a:r>
                <a:rPr lang="en-US" altLang="zh-CN" sz="2400" u="sng" dirty="0">
                  <a:solidFill>
                    <a:prstClr val="black"/>
                  </a:solidFill>
                </a:rPr>
                <a:t>Open</a:t>
              </a:r>
              <a:r>
                <a:rPr lang="en-US" altLang="zh-CN" sz="2400" dirty="0">
                  <a:solidFill>
                    <a:srgbClr val="FFFF00"/>
                  </a:solidFill>
                </a:rPr>
                <a:t>(</a:t>
              </a:r>
              <a:r>
                <a:rPr lang="zh-CN" altLang="en-US" sz="2400" dirty="0">
                  <a:solidFill>
                    <a:srgbClr val="FFFF00"/>
                  </a:solidFill>
                </a:rPr>
                <a:t>开放</a:t>
              </a:r>
              <a:r>
                <a:rPr lang="en-US" altLang="zh-CN" sz="2400" dirty="0">
                  <a:solidFill>
                    <a:srgbClr val="FFFF00"/>
                  </a:solidFill>
                </a:rPr>
                <a:t>)</a:t>
              </a:r>
              <a:r>
                <a:rPr lang="en-US" altLang="zh-CN" sz="2400" dirty="0">
                  <a:solidFill>
                    <a:prstClr val="black"/>
                  </a:solidFill>
                </a:rPr>
                <a:t> </a:t>
              </a:r>
              <a:r>
                <a:rPr lang="en-US" altLang="zh-CN" sz="2400" u="sng" dirty="0">
                  <a:solidFill>
                    <a:prstClr val="black"/>
                  </a:solidFill>
                </a:rPr>
                <a:t>Online</a:t>
              </a:r>
              <a:r>
                <a:rPr lang="en-US" altLang="zh-CN" sz="2400" dirty="0">
                  <a:solidFill>
                    <a:srgbClr val="FFFF00"/>
                  </a:solidFill>
                </a:rPr>
                <a:t>(</a:t>
              </a:r>
              <a:r>
                <a:rPr lang="zh-CN" altLang="en-US" sz="2400" dirty="0">
                  <a:solidFill>
                    <a:srgbClr val="FFFF00"/>
                  </a:solidFill>
                </a:rPr>
                <a:t>在线</a:t>
              </a:r>
              <a:r>
                <a:rPr lang="en-US" altLang="zh-CN" sz="2400" dirty="0">
                  <a:solidFill>
                    <a:srgbClr val="FFFF00"/>
                  </a:solidFill>
                </a:rPr>
                <a:t>)</a:t>
              </a:r>
              <a:r>
                <a:rPr lang="en-US" altLang="zh-CN" sz="2400" dirty="0">
                  <a:solidFill>
                    <a:prstClr val="black"/>
                  </a:solidFill>
                </a:rPr>
                <a:t> </a:t>
              </a:r>
              <a:r>
                <a:rPr lang="en-US" altLang="zh-CN" sz="2400" u="sng" dirty="0">
                  <a:solidFill>
                    <a:prstClr val="black"/>
                  </a:solidFill>
                </a:rPr>
                <a:t>Course</a:t>
              </a:r>
              <a:r>
                <a:rPr lang="en-US" altLang="zh-CN" sz="2400" dirty="0">
                  <a:solidFill>
                    <a:srgbClr val="FFFF00"/>
                  </a:solidFill>
                </a:rPr>
                <a:t>(</a:t>
              </a:r>
              <a:r>
                <a:rPr lang="zh-CN" altLang="en-US" sz="2400" dirty="0">
                  <a:solidFill>
                    <a:srgbClr val="FFFF00"/>
                  </a:solidFill>
                </a:rPr>
                <a:t>课程</a:t>
              </a:r>
              <a:r>
                <a:rPr lang="en-US" altLang="zh-CN" sz="2400" dirty="0">
                  <a:solidFill>
                    <a:srgbClr val="FFFF00"/>
                  </a:solidFill>
                </a:rPr>
                <a:t>)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H="1">
              <a:off x="3545629" y="1317623"/>
              <a:ext cx="772508" cy="90474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5148064" y="1316829"/>
              <a:ext cx="1224136" cy="92189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159563" y="3555156"/>
            <a:ext cx="6528725" cy="2331949"/>
            <a:chOff x="1619672" y="2666367"/>
            <a:chExt cx="4896544" cy="1748962"/>
          </a:xfrm>
        </p:grpSpPr>
        <p:cxnSp>
          <p:nvCxnSpPr>
            <p:cNvPr id="13" name="直接箭头连接符 12"/>
            <p:cNvCxnSpPr>
              <a:endCxn id="14" idx="0"/>
            </p:cNvCxnSpPr>
            <p:nvPr/>
          </p:nvCxnSpPr>
          <p:spPr>
            <a:xfrm>
              <a:off x="4928661" y="2666367"/>
              <a:ext cx="607771" cy="117692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5005517" y="3843287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b="1" dirty="0">
                  <a:solidFill>
                    <a:prstClr val="black"/>
                  </a:solidFill>
                </a:rPr>
                <a:t>在线视频</a:t>
              </a:r>
              <a:endParaRPr lang="zh-CN" alt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01019" y="3843287"/>
              <a:ext cx="12926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b="1" dirty="0">
                  <a:solidFill>
                    <a:prstClr val="black"/>
                  </a:solidFill>
                </a:rPr>
                <a:t>社会化学习</a:t>
              </a:r>
              <a:endParaRPr lang="zh-CN" altLang="en-US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直接箭头连接符 19"/>
            <p:cNvCxnSpPr>
              <a:endCxn id="16" idx="0"/>
            </p:cNvCxnSpPr>
            <p:nvPr/>
          </p:nvCxnSpPr>
          <p:spPr>
            <a:xfrm>
              <a:off x="1907704" y="2666367"/>
              <a:ext cx="539646" cy="117692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 20"/>
            <p:cNvSpPr/>
            <p:nvPr/>
          </p:nvSpPr>
          <p:spPr>
            <a:xfrm>
              <a:off x="1619672" y="3613949"/>
              <a:ext cx="4896544" cy="8013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403270" y="3404224"/>
              <a:ext cx="909783" cy="4194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催化剂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541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倡导者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637157" y="1508787"/>
            <a:ext cx="6859111" cy="2065075"/>
            <a:chOff x="507787" y="1131590"/>
            <a:chExt cx="5144333" cy="1548806"/>
          </a:xfrm>
        </p:grpSpPr>
        <p:grpSp>
          <p:nvGrpSpPr>
            <p:cNvPr id="11" name="组合 10"/>
            <p:cNvGrpSpPr/>
            <p:nvPr/>
          </p:nvGrpSpPr>
          <p:grpSpPr>
            <a:xfrm>
              <a:off x="507787" y="1131590"/>
              <a:ext cx="5144333" cy="1548806"/>
              <a:chOff x="507787" y="1131590"/>
              <a:chExt cx="5144333" cy="1548806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87" y="1167594"/>
                <a:ext cx="1080120" cy="10801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" name="圆角矩形标注 2"/>
              <p:cNvSpPr/>
              <p:nvPr/>
            </p:nvSpPr>
            <p:spPr>
              <a:xfrm rot="5400000">
                <a:off x="3041513" y="69789"/>
                <a:ext cx="1548806" cy="3672408"/>
              </a:xfrm>
              <a:prstGeom prst="wedgeRoundRectCallout">
                <a:avLst>
                  <a:gd name="adj1" fmla="val -25496"/>
                  <a:gd name="adj2" fmla="val 56014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ctr" anchorCtr="0"/>
              <a:lstStyle/>
              <a:p>
                <a:pPr defTabSz="1219080"/>
                <a:r>
                  <a:rPr lang="en-US" altLang="zh-CN" sz="3200" dirty="0">
                    <a:solidFill>
                      <a:prstClr val="black"/>
                    </a:solidFill>
                  </a:rPr>
                  <a:t>《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世界是开放的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》</a:t>
                </a:r>
              </a:p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“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MOOC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”翻译“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慕课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”</a:t>
                </a:r>
                <a:endParaRPr lang="en-US" altLang="zh-CN" sz="3200" dirty="0">
                  <a:solidFill>
                    <a:prstClr val="black"/>
                  </a:solidFill>
                </a:endParaRPr>
              </a:p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“慕名而来”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…</a:t>
                </a:r>
                <a:endParaRPr lang="zh-CN" altLang="en-US" sz="3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609265" y="2247714"/>
              <a:ext cx="8309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焦建利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43872" y="4197086"/>
            <a:ext cx="5483073" cy="1908473"/>
            <a:chOff x="3923930" y="3214838"/>
            <a:chExt cx="4112305" cy="1431355"/>
          </a:xfrm>
        </p:grpSpPr>
        <p:grpSp>
          <p:nvGrpSpPr>
            <p:cNvPr id="14" name="组合 13"/>
            <p:cNvGrpSpPr/>
            <p:nvPr/>
          </p:nvGrpSpPr>
          <p:grpSpPr>
            <a:xfrm>
              <a:off x="3923930" y="3214838"/>
              <a:ext cx="4112305" cy="1085106"/>
              <a:chOff x="3923930" y="3214838"/>
              <a:chExt cx="4112305" cy="108510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129" y="3214838"/>
                <a:ext cx="1085106" cy="10851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圆角矩形标注 4"/>
              <p:cNvSpPr/>
              <p:nvPr/>
            </p:nvSpPr>
            <p:spPr>
              <a:xfrm rot="5400000" flipV="1">
                <a:off x="4689381" y="2454373"/>
                <a:ext cx="1080120" cy="2611022"/>
              </a:xfrm>
              <a:prstGeom prst="wedgeRoundRectCallout">
                <a:avLst>
                  <a:gd name="adj1" fmla="val -24361"/>
                  <a:gd name="adj2" fmla="val 56356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eaVert" rtlCol="0" anchor="ctr" anchorCtr="0"/>
              <a:lstStyle/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“微课创始人”</a:t>
                </a:r>
                <a:endParaRPr lang="en-US" altLang="zh-CN" sz="3200" dirty="0">
                  <a:solidFill>
                    <a:prstClr val="black"/>
                  </a:solidFill>
                </a:endParaRPr>
              </a:p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“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短小精悍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”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…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055100" y="4299944"/>
              <a:ext cx="8309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胡铁生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6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961102" y="2276873"/>
            <a:ext cx="8398453" cy="9130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5333" dirty="0">
                <a:solidFill>
                  <a:prstClr val="white"/>
                </a:solidFill>
              </a:rPr>
              <a:t>微课是慕课的</a:t>
            </a:r>
            <a:r>
              <a:rPr lang="zh-CN" altLang="en-US" sz="5333" dirty="0">
                <a:solidFill>
                  <a:prstClr val="white"/>
                </a:solidFill>
              </a:rPr>
              <a:t>有机</a:t>
            </a:r>
            <a:r>
              <a:rPr lang="zh-CN" altLang="en-US" sz="5333" dirty="0">
                <a:solidFill>
                  <a:prstClr val="white"/>
                </a:solidFill>
              </a:rPr>
              <a:t>组成部分</a:t>
            </a:r>
            <a:endParaRPr lang="zh-CN" altLang="en-US" sz="5333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1743" y="3220720"/>
            <a:ext cx="973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/>
            <a:r>
              <a:rPr lang="zh-CN" altLang="en-US" sz="2400" dirty="0">
                <a:solidFill>
                  <a:prstClr val="black"/>
                </a:solidFill>
              </a:rPr>
              <a:t>“慕课为适应社会化学习而产生，碎片化学习是社会化学习的最显著特征，为适应碎片化</a:t>
            </a:r>
            <a:r>
              <a:rPr lang="zh-CN" altLang="en-US" sz="2400" dirty="0">
                <a:solidFill>
                  <a:prstClr val="black"/>
                </a:solidFill>
              </a:rPr>
              <a:t>学习微</a:t>
            </a:r>
            <a:r>
              <a:rPr lang="zh-CN" altLang="en-US" sz="2400" dirty="0">
                <a:solidFill>
                  <a:prstClr val="black"/>
                </a:solidFill>
              </a:rPr>
              <a:t>课应运而生。”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                                                              ——</a:t>
            </a:r>
            <a:r>
              <a:rPr lang="zh-CN" altLang="en-US" sz="2400" dirty="0">
                <a:solidFill>
                  <a:prstClr val="black"/>
                </a:solidFill>
              </a:rPr>
              <a:t>李健文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41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慕课构成</a:t>
            </a:r>
            <a:endParaRPr lang="zh-CN" altLang="en-US" dirty="0"/>
          </a:p>
        </p:txBody>
      </p:sp>
      <p:grpSp>
        <p:nvGrpSpPr>
          <p:cNvPr id="68" name="组合 67"/>
          <p:cNvGrpSpPr/>
          <p:nvPr/>
        </p:nvGrpSpPr>
        <p:grpSpPr>
          <a:xfrm>
            <a:off x="3311691" y="2780928"/>
            <a:ext cx="2160240" cy="1920213"/>
            <a:chOff x="2483768" y="1599642"/>
            <a:chExt cx="1620180" cy="1440160"/>
          </a:xfrm>
        </p:grpSpPr>
        <p:sp>
          <p:nvSpPr>
            <p:cNvPr id="4" name="六边形 3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课程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直接连接符 10"/>
            <p:cNvCxnSpPr>
              <a:stCxn id="4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4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4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1487488" y="1471450"/>
            <a:ext cx="1824203" cy="1621513"/>
            <a:chOff x="2483768" y="1599642"/>
            <a:chExt cx="1620180" cy="1440160"/>
          </a:xfrm>
        </p:grpSpPr>
        <p:sp>
          <p:nvSpPr>
            <p:cNvPr id="71" name="六边形 70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课程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直接连接符 71"/>
            <p:cNvCxnSpPr>
              <a:stCxn id="71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>
              <a:stCxn id="71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stCxn id="71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>
            <a:off x="5807968" y="3841846"/>
            <a:ext cx="1824203" cy="1621513"/>
            <a:chOff x="2483768" y="1599642"/>
            <a:chExt cx="1620180" cy="1440160"/>
          </a:xfrm>
        </p:grpSpPr>
        <p:sp>
          <p:nvSpPr>
            <p:cNvPr id="76" name="六边形 75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课程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cxnSp>
          <p:nvCxnSpPr>
            <p:cNvPr id="77" name="直接连接符 76"/>
            <p:cNvCxnSpPr>
              <a:stCxn id="76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6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>
              <a:stCxn id="76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1943539" y="4389108"/>
            <a:ext cx="1824203" cy="1621513"/>
            <a:chOff x="2483768" y="1599642"/>
            <a:chExt cx="1620180" cy="1440160"/>
          </a:xfrm>
        </p:grpSpPr>
        <p:sp>
          <p:nvSpPr>
            <p:cNvPr id="81" name="六边形 80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课程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cxnSp>
          <p:nvCxnSpPr>
            <p:cNvPr id="82" name="直接连接符 81"/>
            <p:cNvCxnSpPr>
              <a:stCxn id="81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>
              <a:stCxn id="81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81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4895867" y="1280933"/>
            <a:ext cx="1824203" cy="1621513"/>
            <a:chOff x="2483768" y="1599642"/>
            <a:chExt cx="1620180" cy="1440160"/>
          </a:xfrm>
        </p:grpSpPr>
        <p:sp>
          <p:nvSpPr>
            <p:cNvPr id="86" name="六边形 85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课程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cxnSp>
          <p:nvCxnSpPr>
            <p:cNvPr id="87" name="直接连接符 86"/>
            <p:cNvCxnSpPr>
              <a:stCxn id="86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86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stCxn id="86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7050784" y="2224256"/>
            <a:ext cx="1824203" cy="1621513"/>
            <a:chOff x="2483768" y="1599642"/>
            <a:chExt cx="1620180" cy="1440160"/>
          </a:xfrm>
        </p:grpSpPr>
        <p:sp>
          <p:nvSpPr>
            <p:cNvPr id="91" name="六边形 90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课程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cxnSp>
          <p:nvCxnSpPr>
            <p:cNvPr id="92" name="直接连接符 91"/>
            <p:cNvCxnSpPr>
              <a:stCxn id="91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>
              <a:stCxn id="91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>
              <a:stCxn id="91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/>
          <p:cNvGrpSpPr/>
          <p:nvPr/>
        </p:nvGrpSpPr>
        <p:grpSpPr>
          <a:xfrm>
            <a:off x="8903741" y="4368838"/>
            <a:ext cx="1824203" cy="1621513"/>
            <a:chOff x="2483768" y="1599642"/>
            <a:chExt cx="1620180" cy="1440160"/>
          </a:xfrm>
        </p:grpSpPr>
        <p:sp>
          <p:nvSpPr>
            <p:cNvPr id="96" name="六边形 95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课程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cxnSp>
          <p:nvCxnSpPr>
            <p:cNvPr id="97" name="直接连接符 96"/>
            <p:cNvCxnSpPr>
              <a:stCxn id="96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>
              <a:stCxn id="96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96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>
          <a:xfrm>
            <a:off x="8903741" y="944458"/>
            <a:ext cx="1824203" cy="1621513"/>
            <a:chOff x="2483768" y="1599642"/>
            <a:chExt cx="1620180" cy="1440160"/>
          </a:xfrm>
        </p:grpSpPr>
        <p:sp>
          <p:nvSpPr>
            <p:cNvPr id="101" name="六边形 100"/>
            <p:cNvSpPr/>
            <p:nvPr/>
          </p:nvSpPr>
          <p:spPr>
            <a:xfrm>
              <a:off x="2483768" y="2067694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课程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cxnSp>
          <p:nvCxnSpPr>
            <p:cNvPr id="102" name="直接连接符 101"/>
            <p:cNvCxnSpPr>
              <a:stCxn id="101" idx="5"/>
            </p:cNvCxnSpPr>
            <p:nvPr/>
          </p:nvCxnSpPr>
          <p:spPr>
            <a:xfrm flipV="1">
              <a:off x="3293858" y="1599642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>
              <a:stCxn id="101" idx="0"/>
            </p:cNvCxnSpPr>
            <p:nvPr/>
          </p:nvCxnSpPr>
          <p:spPr>
            <a:xfrm>
              <a:off x="3419872" y="2319722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101" idx="1"/>
            </p:cNvCxnSpPr>
            <p:nvPr/>
          </p:nvCxnSpPr>
          <p:spPr>
            <a:xfrm>
              <a:off x="3293858" y="2571750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973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课程结构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311691" y="2780928"/>
            <a:ext cx="2160240" cy="1920213"/>
            <a:chOff x="2483768" y="2085696"/>
            <a:chExt cx="1620180" cy="1440160"/>
          </a:xfrm>
        </p:grpSpPr>
        <p:sp>
          <p:nvSpPr>
            <p:cNvPr id="4" name="六边形 3"/>
            <p:cNvSpPr/>
            <p:nvPr/>
          </p:nvSpPr>
          <p:spPr>
            <a:xfrm>
              <a:off x="2483768" y="2553748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课程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直接连接符 10"/>
            <p:cNvCxnSpPr>
              <a:stCxn id="4" idx="5"/>
              <a:endCxn id="7" idx="3"/>
            </p:cNvCxnSpPr>
            <p:nvPr/>
          </p:nvCxnSpPr>
          <p:spPr>
            <a:xfrm flipV="1">
              <a:off x="3293858" y="2085696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4" idx="0"/>
              <a:endCxn id="8" idx="3"/>
            </p:cNvCxnSpPr>
            <p:nvPr/>
          </p:nvCxnSpPr>
          <p:spPr>
            <a:xfrm>
              <a:off x="3419872" y="2805776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4" idx="1"/>
              <a:endCxn id="9" idx="3"/>
            </p:cNvCxnSpPr>
            <p:nvPr/>
          </p:nvCxnSpPr>
          <p:spPr>
            <a:xfrm>
              <a:off x="3293858" y="3057804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7632171" y="1484784"/>
            <a:ext cx="1248139" cy="2592288"/>
            <a:chOff x="5724128" y="1113588"/>
            <a:chExt cx="936104" cy="1944216"/>
          </a:xfrm>
        </p:grpSpPr>
        <p:sp>
          <p:nvSpPr>
            <p:cNvPr id="19" name="六边形 18"/>
            <p:cNvSpPr/>
            <p:nvPr/>
          </p:nvSpPr>
          <p:spPr>
            <a:xfrm>
              <a:off x="5724128" y="1833668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文档</a:t>
              </a: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724128" y="2553748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b="1" dirty="0">
                  <a:solidFill>
                    <a:srgbClr val="FF0000"/>
                  </a:solidFill>
                </a:rPr>
                <a:t>微课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5724128" y="1113588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编排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71931" y="1820822"/>
            <a:ext cx="2160240" cy="3216357"/>
            <a:chOff x="4103948" y="1365616"/>
            <a:chExt cx="1620180" cy="2412268"/>
          </a:xfrm>
        </p:grpSpPr>
        <p:sp>
          <p:nvSpPr>
            <p:cNvPr id="7" name="六边形 6"/>
            <p:cNvSpPr/>
            <p:nvPr/>
          </p:nvSpPr>
          <p:spPr>
            <a:xfrm>
              <a:off x="4103948" y="1833668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内容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六边形 7"/>
            <p:cNvSpPr/>
            <p:nvPr/>
          </p:nvSpPr>
          <p:spPr>
            <a:xfrm>
              <a:off x="4103948" y="2553748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练习</a:t>
              </a:r>
            </a:p>
          </p:txBody>
        </p:sp>
        <p:sp>
          <p:nvSpPr>
            <p:cNvPr id="9" name="六边形 8"/>
            <p:cNvSpPr/>
            <p:nvPr/>
          </p:nvSpPr>
          <p:spPr>
            <a:xfrm>
              <a:off x="4103948" y="3273828"/>
              <a:ext cx="936104" cy="50405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讨论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直接连接符 19"/>
            <p:cNvCxnSpPr>
              <a:stCxn id="7" idx="0"/>
              <a:endCxn id="19" idx="3"/>
            </p:cNvCxnSpPr>
            <p:nvPr/>
          </p:nvCxnSpPr>
          <p:spPr>
            <a:xfrm>
              <a:off x="5040052" y="2085696"/>
              <a:ext cx="6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7" idx="1"/>
              <a:endCxn id="23" idx="3"/>
            </p:cNvCxnSpPr>
            <p:nvPr/>
          </p:nvCxnSpPr>
          <p:spPr>
            <a:xfrm>
              <a:off x="4914038" y="2337724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7" idx="5"/>
              <a:endCxn id="27" idx="3"/>
            </p:cNvCxnSpPr>
            <p:nvPr/>
          </p:nvCxnSpPr>
          <p:spPr>
            <a:xfrm flipV="1">
              <a:off x="4914038" y="1365616"/>
              <a:ext cx="810090" cy="46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1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39" y="1220755"/>
            <a:ext cx="2147747" cy="44494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12" y="955587"/>
            <a:ext cx="3097977" cy="30723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示例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3782963" y="5140948"/>
            <a:ext cx="4626074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en-US" altLang="zh-CN" sz="2133" dirty="0">
                <a:solidFill>
                  <a:prstClr val="white"/>
                </a:solidFill>
              </a:rPr>
              <a:t>Machine Learning</a:t>
            </a:r>
          </a:p>
          <a:p>
            <a:pPr algn="ctr" defTabSz="1219080"/>
            <a:r>
              <a:rPr lang="en-US" altLang="zh-CN" sz="2133" dirty="0">
                <a:solidFill>
                  <a:prstClr val="white"/>
                </a:solidFill>
              </a:rPr>
              <a:t>《</a:t>
            </a:r>
            <a:r>
              <a:rPr lang="zh-CN" altLang="en-US" sz="2133" dirty="0">
                <a:solidFill>
                  <a:prstClr val="white"/>
                </a:solidFill>
              </a:rPr>
              <a:t>机器学习</a:t>
            </a:r>
            <a:r>
              <a:rPr lang="en-US" altLang="zh-CN" sz="2133" dirty="0">
                <a:solidFill>
                  <a:prstClr val="white"/>
                </a:solidFill>
              </a:rPr>
              <a:t>》</a:t>
            </a:r>
            <a:endParaRPr lang="zh-CN" altLang="en-US" sz="2133" dirty="0">
              <a:solidFill>
                <a:prstClr val="white"/>
              </a:solidFill>
            </a:endParaRPr>
          </a:p>
          <a:p>
            <a:pPr algn="ctr" defTabSz="1219080"/>
            <a:r>
              <a:rPr lang="en-US" altLang="zh-CN" sz="2133" dirty="0">
                <a:solidFill>
                  <a:prstClr val="white">
                    <a:lumMod val="75000"/>
                  </a:prstClr>
                </a:solidFill>
              </a:rPr>
              <a:t>Coursera.org</a:t>
            </a:r>
            <a:r>
              <a:rPr lang="zh-CN" altLang="en-US" sz="2133" dirty="0">
                <a:solidFill>
                  <a:prstClr val="white">
                    <a:lumMod val="75000"/>
                  </a:prstClr>
                </a:solidFill>
              </a:rPr>
              <a:t>：</a:t>
            </a:r>
            <a:r>
              <a:rPr lang="en-US" altLang="zh-CN" sz="2133" dirty="0">
                <a:solidFill>
                  <a:prstClr val="white">
                    <a:lumMod val="75000"/>
                  </a:prstClr>
                </a:solidFill>
              </a:rPr>
              <a:t>Stanford</a:t>
            </a:r>
            <a:r>
              <a:rPr lang="en-US" altLang="zh-CN" sz="2133" dirty="0">
                <a:solidFill>
                  <a:prstClr val="white">
                    <a:lumMod val="75000"/>
                  </a:prstClr>
                </a:solidFill>
              </a:rPr>
              <a:t> University</a:t>
            </a:r>
            <a:endParaRPr lang="en-US" altLang="zh-CN" sz="2133"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57091" y="2929184"/>
            <a:ext cx="1890507" cy="420564"/>
            <a:chOff x="1503970" y="1191590"/>
            <a:chExt cx="1417880" cy="315423"/>
          </a:xfrm>
        </p:grpSpPr>
        <p:cxnSp>
          <p:nvCxnSpPr>
            <p:cNvPr id="41" name="直接连接符 40"/>
            <p:cNvCxnSpPr>
              <a:endCxn id="44" idx="3"/>
            </p:cNvCxnSpPr>
            <p:nvPr/>
          </p:nvCxnSpPr>
          <p:spPr>
            <a:xfrm flipH="1" flipV="1">
              <a:off x="2464810" y="1349302"/>
              <a:ext cx="457040" cy="1565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1503970" y="1191590"/>
              <a:ext cx="96084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srgbClr val="FFFF00"/>
                  </a:solidFill>
                </a:rPr>
                <a:t>课程内容</a:t>
              </a:r>
              <a:endParaRPr lang="zh-CN" altLang="en-US" sz="2133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39350" y="3553659"/>
            <a:ext cx="1308247" cy="420564"/>
            <a:chOff x="794236" y="1555469"/>
            <a:chExt cx="981185" cy="315423"/>
          </a:xfrm>
        </p:grpSpPr>
        <p:cxnSp>
          <p:nvCxnSpPr>
            <p:cNvPr id="46" name="直接连接符 45"/>
            <p:cNvCxnSpPr>
              <a:endCxn id="51" idx="3"/>
            </p:cNvCxnSpPr>
            <p:nvPr/>
          </p:nvCxnSpPr>
          <p:spPr>
            <a:xfrm flipH="1" flipV="1">
              <a:off x="1343906" y="1713180"/>
              <a:ext cx="431515" cy="115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94236" y="1555469"/>
              <a:ext cx="54967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prstClr val="black"/>
                  </a:solidFill>
                </a:rPr>
                <a:t>练习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73931" y="3937701"/>
            <a:ext cx="1573665" cy="420564"/>
            <a:chOff x="794035" y="1555469"/>
            <a:chExt cx="1180249" cy="315423"/>
          </a:xfrm>
        </p:grpSpPr>
        <p:cxnSp>
          <p:nvCxnSpPr>
            <p:cNvPr id="64" name="直接连接符 63"/>
            <p:cNvCxnSpPr>
              <a:endCxn id="65" idx="3"/>
            </p:cNvCxnSpPr>
            <p:nvPr/>
          </p:nvCxnSpPr>
          <p:spPr>
            <a:xfrm flipH="1" flipV="1">
              <a:off x="1549290" y="1713180"/>
              <a:ext cx="424994" cy="115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794035" y="1555469"/>
              <a:ext cx="75525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prstClr val="black"/>
                  </a:solidFill>
                </a:rPr>
                <a:t>讨论区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139350" y="4321744"/>
            <a:ext cx="1308247" cy="420564"/>
            <a:chOff x="794236" y="1555469"/>
            <a:chExt cx="981185" cy="315423"/>
          </a:xfrm>
        </p:grpSpPr>
        <p:cxnSp>
          <p:nvCxnSpPr>
            <p:cNvPr id="67" name="直接连接符 66"/>
            <p:cNvCxnSpPr>
              <a:endCxn id="68" idx="3"/>
            </p:cNvCxnSpPr>
            <p:nvPr/>
          </p:nvCxnSpPr>
          <p:spPr>
            <a:xfrm flipH="1" flipV="1">
              <a:off x="1343906" y="1713180"/>
              <a:ext cx="431515" cy="115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794236" y="1555469"/>
              <a:ext cx="54967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prstClr val="black"/>
                  </a:solidFill>
                </a:rPr>
                <a:t>同学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16971" y="4907893"/>
            <a:ext cx="1830627" cy="420564"/>
            <a:chOff x="793835" y="1555469"/>
            <a:chExt cx="1372970" cy="315423"/>
          </a:xfrm>
        </p:grpSpPr>
        <p:cxnSp>
          <p:nvCxnSpPr>
            <p:cNvPr id="70" name="直接连接符 69"/>
            <p:cNvCxnSpPr>
              <a:endCxn id="71" idx="3"/>
            </p:cNvCxnSpPr>
            <p:nvPr/>
          </p:nvCxnSpPr>
          <p:spPr>
            <a:xfrm flipH="1">
              <a:off x="1754675" y="1596475"/>
              <a:ext cx="412130" cy="1167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>
              <a:off x="793835" y="1555469"/>
              <a:ext cx="96084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prstClr val="black"/>
                  </a:solidFill>
                </a:rPr>
                <a:t>课程信息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351947" y="1222309"/>
            <a:ext cx="4331323" cy="4228179"/>
            <a:chOff x="5513960" y="916732"/>
            <a:chExt cx="3248492" cy="3171134"/>
          </a:xfrm>
        </p:grpSpPr>
        <p:grpSp>
          <p:nvGrpSpPr>
            <p:cNvPr id="79" name="组合 78"/>
            <p:cNvGrpSpPr/>
            <p:nvPr/>
          </p:nvGrpSpPr>
          <p:grpSpPr>
            <a:xfrm>
              <a:off x="5513960" y="1242621"/>
              <a:ext cx="3248492" cy="2845245"/>
              <a:chOff x="5513960" y="1242621"/>
              <a:chExt cx="3248492" cy="2845245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5513960" y="1347614"/>
                <a:ext cx="464375" cy="576064"/>
                <a:chOff x="5449988" y="1374592"/>
                <a:chExt cx="464375" cy="576064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 flipH="1" flipV="1">
                  <a:off x="5449988" y="1475901"/>
                  <a:ext cx="464375" cy="4747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flipH="1">
                  <a:off x="5449988" y="1374592"/>
                  <a:ext cx="464375" cy="1013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335" y="1242621"/>
                <a:ext cx="2784117" cy="2845245"/>
              </a:xfrm>
              <a:prstGeom prst="rect">
                <a:avLst/>
              </a:prstGeom>
            </p:spPr>
          </p:pic>
        </p:grpSp>
        <p:sp>
          <p:nvSpPr>
            <p:cNvPr id="80" name="文本框 79"/>
            <p:cNvSpPr txBox="1"/>
            <p:nvPr/>
          </p:nvSpPr>
          <p:spPr>
            <a:xfrm>
              <a:off x="6889972" y="916732"/>
              <a:ext cx="96084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srgbClr val="FFFF00"/>
                  </a:solidFill>
                </a:rPr>
                <a:t>微课学习</a:t>
              </a:r>
              <a:endParaRPr lang="zh-CN" altLang="en-US" sz="2133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9936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</a:t>
            </a:r>
            <a:r>
              <a:rPr lang="zh-CN" altLang="en-US" dirty="0" smtClean="0"/>
              <a:t>课学习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06" y="1541630"/>
            <a:ext cx="5834389" cy="4293159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7469858" y="932723"/>
            <a:ext cx="1281120" cy="884096"/>
            <a:chOff x="1647985" y="1193811"/>
            <a:chExt cx="960840" cy="663072"/>
          </a:xfrm>
        </p:grpSpPr>
        <p:cxnSp>
          <p:nvCxnSpPr>
            <p:cNvPr id="41" name="直接连接符 40"/>
            <p:cNvCxnSpPr>
              <a:endCxn id="44" idx="2"/>
            </p:cNvCxnSpPr>
            <p:nvPr/>
          </p:nvCxnSpPr>
          <p:spPr>
            <a:xfrm flipV="1">
              <a:off x="1697712" y="1509234"/>
              <a:ext cx="430693" cy="347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1647985" y="1193811"/>
              <a:ext cx="96084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prstClr val="black"/>
                  </a:solidFill>
                </a:rPr>
                <a:t>学习进度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13212" y="4517960"/>
            <a:ext cx="2754613" cy="420564"/>
            <a:chOff x="1647989" y="1193811"/>
            <a:chExt cx="2065960" cy="315423"/>
          </a:xfrm>
        </p:grpSpPr>
        <p:cxnSp>
          <p:nvCxnSpPr>
            <p:cNvPr id="46" name="直接连接符 45"/>
            <p:cNvCxnSpPr>
              <a:endCxn id="51" idx="3"/>
            </p:cNvCxnSpPr>
            <p:nvPr/>
          </p:nvCxnSpPr>
          <p:spPr>
            <a:xfrm flipH="1">
              <a:off x="2608829" y="1193811"/>
              <a:ext cx="1105120" cy="157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647989" y="1193811"/>
              <a:ext cx="96084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prstClr val="black"/>
                  </a:solidFill>
                </a:rPr>
                <a:t>视频</a:t>
              </a:r>
              <a:r>
                <a:rPr lang="zh-CN" altLang="en-US" sz="2133" dirty="0">
                  <a:solidFill>
                    <a:prstClr val="black"/>
                  </a:solidFill>
                </a:rPr>
                <a:t>讨论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23290" y="4133918"/>
            <a:ext cx="2207807" cy="451407"/>
            <a:chOff x="570162" y="1231703"/>
            <a:chExt cx="1655855" cy="338555"/>
          </a:xfrm>
        </p:grpSpPr>
        <p:cxnSp>
          <p:nvCxnSpPr>
            <p:cNvPr id="64" name="直接连接符 63"/>
            <p:cNvCxnSpPr>
              <a:endCxn id="65" idx="1"/>
            </p:cNvCxnSpPr>
            <p:nvPr/>
          </p:nvCxnSpPr>
          <p:spPr>
            <a:xfrm flipV="1">
              <a:off x="570162" y="1389414"/>
              <a:ext cx="1106185" cy="1808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1676347" y="1231703"/>
              <a:ext cx="54967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133" dirty="0">
                  <a:solidFill>
                    <a:prstClr val="black"/>
                  </a:solidFill>
                </a:rPr>
                <a:t>下载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140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宽屏</PresentationFormat>
  <Paragraphs>74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方正姚体</vt:lpstr>
      <vt:lpstr>宋体</vt:lpstr>
      <vt:lpstr>微软雅黑</vt:lpstr>
      <vt:lpstr>Arial</vt:lpstr>
      <vt:lpstr>Calibri</vt:lpstr>
      <vt:lpstr>1_Office 主题</vt:lpstr>
      <vt:lpstr>PowerPoint 演示文稿</vt:lpstr>
      <vt:lpstr>慕课</vt:lpstr>
      <vt:lpstr>慕课起源</vt:lpstr>
      <vt:lpstr>倡导者</vt:lpstr>
      <vt:lpstr>观点</vt:lpstr>
      <vt:lpstr>慕课构成</vt:lpstr>
      <vt:lpstr>课程结构</vt:lpstr>
      <vt:lpstr>示例</vt:lpstr>
      <vt:lpstr>微课学习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2016-10-20T03:25:33Z</dcterms:created>
  <dcterms:modified xsi:type="dcterms:W3CDTF">2016-10-20T03:25:48Z</dcterms:modified>
</cp:coreProperties>
</file>