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361" r:id="rId2"/>
    <p:sldId id="429" r:id="rId3"/>
    <p:sldId id="387" r:id="rId4"/>
    <p:sldId id="369" r:id="rId5"/>
    <p:sldId id="428" r:id="rId6"/>
    <p:sldId id="471" r:id="rId7"/>
    <p:sldId id="258" r:id="rId8"/>
    <p:sldId id="472" r:id="rId9"/>
    <p:sldId id="473" r:id="rId10"/>
    <p:sldId id="425" r:id="rId11"/>
    <p:sldId id="474" r:id="rId12"/>
    <p:sldId id="475" r:id="rId13"/>
    <p:sldId id="389" r:id="rId14"/>
    <p:sldId id="392" r:id="rId15"/>
    <p:sldId id="469" r:id="rId16"/>
    <p:sldId id="470"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 id="505" r:id="rId47"/>
    <p:sldId id="506" r:id="rId48"/>
    <p:sldId id="507" r:id="rId49"/>
    <p:sldId id="508" r:id="rId50"/>
    <p:sldId id="509" r:id="rId51"/>
    <p:sldId id="510" r:id="rId52"/>
    <p:sldId id="512" r:id="rId53"/>
    <p:sldId id="513" r:id="rId54"/>
    <p:sldId id="514" r:id="rId55"/>
    <p:sldId id="515" r:id="rId56"/>
    <p:sldId id="516" r:id="rId57"/>
    <p:sldId id="517" r:id="rId58"/>
    <p:sldId id="519" r:id="rId59"/>
    <p:sldId id="520" r:id="rId60"/>
    <p:sldId id="521" r:id="rId61"/>
    <p:sldId id="522" r:id="rId62"/>
    <p:sldId id="523" r:id="rId63"/>
    <p:sldId id="524" r:id="rId64"/>
    <p:sldId id="525" r:id="rId65"/>
    <p:sldId id="526" r:id="rId66"/>
    <p:sldId id="374" r:id="rId6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4000" b="1" i="0" u="none" kern="1200" baseline="0">
        <a:solidFill>
          <a:schemeClr val="accent1"/>
        </a:solidFill>
        <a:latin typeface="Cataneo BT" pitchFamily="66"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28E08"/>
    <a:srgbClr val="CD3005"/>
    <a:srgbClr val="6600CC"/>
    <a:srgbClr val="FF6600"/>
    <a:srgbClr val="669900"/>
    <a:srgbClr val="CC00CC"/>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872"/>
    <p:restoredTop sz="94339"/>
  </p:normalViewPr>
  <p:slideViewPr>
    <p:cSldViewPr showGuides="1">
      <p:cViewPr>
        <p:scale>
          <a:sx n="75" d="100"/>
          <a:sy n="75" d="100"/>
        </p:scale>
        <p:origin x="-546" y="108"/>
      </p:cViewPr>
      <p:guideLst>
        <p:guide orient="horz" pos="2160"/>
        <p:guide pos="288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页眉占位符 190465"/>
          <p:cNvSpPr>
            <a:spLocks noGrp="1"/>
          </p:cNvSpPr>
          <p:nvPr>
            <p:ph type="hdr" sz="quarter"/>
          </p:nvPr>
        </p:nvSpPr>
        <p:spPr>
          <a:xfrm>
            <a:off x="0" y="0"/>
            <a:ext cx="2971800" cy="457200"/>
          </a:xfrm>
          <a:prstGeom prst="rect">
            <a:avLst/>
          </a:prstGeom>
          <a:noFill/>
          <a:ln w="9525">
            <a:noFill/>
          </a:ln>
        </p:spPr>
        <p:txBody>
          <a:bodyPr/>
          <a:lstStyle>
            <a:lvl1pPr>
              <a:defRPr sz="1200" b="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olidFill>
              <a:effectLst/>
              <a:uLnTx/>
              <a:uFillTx/>
              <a:latin typeface="Cataneo BT" pitchFamily="66" charset="0"/>
              <a:ea typeface="宋体" panose="02010600030101010101" pitchFamily="2" charset="-122"/>
              <a:cs typeface="+mn-cs"/>
            </a:endParaRPr>
          </a:p>
        </p:txBody>
      </p:sp>
      <p:sp>
        <p:nvSpPr>
          <p:cNvPr id="190467" name="日期占位符 190466"/>
          <p:cNvSpPr>
            <a:spLocks noGrp="1"/>
          </p:cNvSpPr>
          <p:nvPr>
            <p:ph type="dt" idx="1"/>
          </p:nvPr>
        </p:nvSpPr>
        <p:spPr>
          <a:xfrm>
            <a:off x="3884613" y="0"/>
            <a:ext cx="2971800" cy="457200"/>
          </a:xfrm>
          <a:prstGeom prst="rect">
            <a:avLst/>
          </a:prstGeom>
          <a:noFill/>
          <a:ln w="9525">
            <a:noFill/>
          </a:ln>
        </p:spPr>
        <p:txBody>
          <a:bodyPr/>
          <a:lstStyle>
            <a:lvl1pPr algn="r">
              <a:defRPr sz="1200" b="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olidFill>
              <a:effectLst/>
              <a:uLnTx/>
              <a:uFillTx/>
              <a:latin typeface="Cataneo BT" pitchFamily="66" charset="0"/>
              <a:ea typeface="宋体" panose="02010600030101010101" pitchFamily="2" charset="-122"/>
              <a:cs typeface="+mn-cs"/>
            </a:endParaRPr>
          </a:p>
        </p:txBody>
      </p:sp>
      <p:sp>
        <p:nvSpPr>
          <p:cNvPr id="70660" name="幻灯片图像占位符 190467"/>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190468"/>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第二级</a:t>
            </a: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第三级</a:t>
            </a:r>
          </a:p>
          <a:p>
            <a:pPr marL="1371600" marR="0" lvl="3"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第四级</a:t>
            </a: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第五级</a:t>
            </a:r>
          </a:p>
        </p:txBody>
      </p:sp>
      <p:sp>
        <p:nvSpPr>
          <p:cNvPr id="190470" name="页脚占位符 190469"/>
          <p:cNvSpPr>
            <a:spLocks noGrp="1"/>
          </p:cNvSpPr>
          <p:nvPr>
            <p:ph type="ftr" sz="quarter" idx="4"/>
          </p:nvPr>
        </p:nvSpPr>
        <p:spPr>
          <a:xfrm>
            <a:off x="0" y="8685213"/>
            <a:ext cx="2971800" cy="457200"/>
          </a:xfrm>
          <a:prstGeom prst="rect">
            <a:avLst/>
          </a:prstGeom>
          <a:noFill/>
          <a:ln w="9525">
            <a:noFill/>
          </a:ln>
        </p:spPr>
        <p:txBody>
          <a:bodyPr anchor="b"/>
          <a:lstStyle>
            <a:lvl1pPr>
              <a:defRPr sz="1200" b="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olidFill>
              <a:effectLst/>
              <a:uLnTx/>
              <a:uFillTx/>
              <a:latin typeface="Cataneo BT" pitchFamily="66" charset="0"/>
              <a:ea typeface="宋体" panose="02010600030101010101" pitchFamily="2" charset="-122"/>
              <a:cs typeface="+mn-cs"/>
            </a:endParaRPr>
          </a:p>
        </p:txBody>
      </p:sp>
      <p:sp>
        <p:nvSpPr>
          <p:cNvPr id="190471" name="灯片编号占位符 19047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sz="1200" b="0" dirty="0"/>
              <a:pPr lvl="0" algn="r" eaLnBrk="1" hangingPunct="1"/>
              <a:t>‹#›</a:t>
            </a:fld>
            <a:endParaRPr lang="zh-CN" altLang="en-US"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p:spPr>
        <p:txBody>
          <a:bodyPr wrap="square" lIns="91440" tIns="45720" rIns="91440" bIns="45720" anchor="t"/>
          <a:lstStyle/>
          <a:p>
            <a:pPr lvl="0"/>
            <a:endParaRPr lang="zh-CN" altLang="en-US"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b="0" dirty="0"/>
              <a:pPr lvl="0" algn="r" eaLnBrk="1" hangingPunct="1"/>
              <a:t>8</a:t>
            </a:fld>
            <a:endParaRPr lang="zh-CN" altLang="en-US" sz="1200" b="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rgbClr val="FFFFFF"/>
        </a:solidFill>
        <a:effectLst/>
      </p:bgPr>
    </p:bg>
    <p:spTree>
      <p:nvGrpSpPr>
        <p:cNvPr id="1" name=""/>
        <p:cNvGrpSpPr/>
        <p:nvPr/>
      </p:nvGrpSpPr>
      <p:grpSpPr>
        <a:xfrm>
          <a:off x="0" y="0"/>
          <a:ext cx="0" cy="0"/>
          <a:chOff x="0" y="0"/>
          <a:chExt cx="0" cy="0"/>
        </a:xfrm>
      </p:grpSpPr>
      <p:grpSp>
        <p:nvGrpSpPr>
          <p:cNvPr id="40" name="组合 165909"/>
          <p:cNvGrpSpPr/>
          <p:nvPr/>
        </p:nvGrpSpPr>
        <p:grpSpPr>
          <a:xfrm>
            <a:off x="3598863" y="3860800"/>
            <a:ext cx="2101850" cy="941388"/>
            <a:chOff x="2267" y="2432"/>
            <a:chExt cx="1324" cy="593"/>
          </a:xfrm>
        </p:grpSpPr>
        <p:sp>
          <p:nvSpPr>
            <p:cNvPr id="2063" name="任意多边形 165910"/>
            <p:cNvSpPr/>
            <p:nvPr userDrawn="1"/>
          </p:nvSpPr>
          <p:spPr>
            <a:xfrm rot="4463845">
              <a:off x="2636" y="2064"/>
              <a:ext cx="586" cy="1324"/>
            </a:xfrm>
            <a:custGeom>
              <a:avLst/>
              <a:gdLst/>
              <a:ahLst/>
              <a:cxnLst>
                <a:cxn ang="0">
                  <a:pos x="122" y="102"/>
                </a:cxn>
                <a:cxn ang="0">
                  <a:pos x="41" y="186"/>
                </a:cxn>
                <a:cxn ang="0">
                  <a:pos x="30" y="212"/>
                </a:cxn>
                <a:cxn ang="0">
                  <a:pos x="19" y="234"/>
                </a:cxn>
                <a:cxn ang="0">
                  <a:pos x="12" y="264"/>
                </a:cxn>
                <a:cxn ang="0">
                  <a:pos x="6" y="291"/>
                </a:cxn>
                <a:cxn ang="0">
                  <a:pos x="2" y="326"/>
                </a:cxn>
                <a:cxn ang="0">
                  <a:pos x="3" y="363"/>
                </a:cxn>
                <a:cxn ang="0">
                  <a:pos x="7" y="396"/>
                </a:cxn>
                <a:cxn ang="0">
                  <a:pos x="11" y="431"/>
                </a:cxn>
                <a:cxn ang="0">
                  <a:pos x="20" y="456"/>
                </a:cxn>
                <a:cxn ang="0">
                  <a:pos x="36" y="485"/>
                </a:cxn>
                <a:cxn ang="0">
                  <a:pos x="46" y="512"/>
                </a:cxn>
                <a:cxn ang="0">
                  <a:pos x="61" y="527"/>
                </a:cxn>
                <a:cxn ang="0">
                  <a:pos x="79" y="549"/>
                </a:cxn>
                <a:cxn ang="0">
                  <a:pos x="98" y="565"/>
                </a:cxn>
                <a:cxn ang="0">
                  <a:pos x="116" y="582"/>
                </a:cxn>
                <a:cxn ang="0">
                  <a:pos x="128" y="597"/>
                </a:cxn>
                <a:cxn ang="0">
                  <a:pos x="136" y="624"/>
                </a:cxn>
                <a:cxn ang="0">
                  <a:pos x="138" y="658"/>
                </a:cxn>
                <a:cxn ang="0">
                  <a:pos x="145" y="665"/>
                </a:cxn>
                <a:cxn ang="0">
                  <a:pos x="150" y="639"/>
                </a:cxn>
                <a:cxn ang="0">
                  <a:pos x="158" y="619"/>
                </a:cxn>
                <a:cxn ang="0">
                  <a:pos x="166" y="604"/>
                </a:cxn>
                <a:cxn ang="0">
                  <a:pos x="174" y="587"/>
                </a:cxn>
                <a:cxn ang="0">
                  <a:pos x="186" y="580"/>
                </a:cxn>
                <a:cxn ang="0">
                  <a:pos x="197" y="563"/>
                </a:cxn>
                <a:cxn ang="0">
                  <a:pos x="212" y="553"/>
                </a:cxn>
                <a:cxn ang="0">
                  <a:pos x="222" y="541"/>
                </a:cxn>
                <a:cxn ang="0">
                  <a:pos x="237" y="528"/>
                </a:cxn>
                <a:cxn ang="0">
                  <a:pos x="250" y="512"/>
                </a:cxn>
                <a:cxn ang="0">
                  <a:pos x="267" y="494"/>
                </a:cxn>
                <a:cxn ang="0">
                  <a:pos x="276" y="477"/>
                </a:cxn>
                <a:cxn ang="0">
                  <a:pos x="286" y="453"/>
                </a:cxn>
                <a:cxn ang="0">
                  <a:pos x="289" y="424"/>
                </a:cxn>
                <a:cxn ang="0">
                  <a:pos x="298" y="395"/>
                </a:cxn>
                <a:cxn ang="0">
                  <a:pos x="302" y="359"/>
                </a:cxn>
                <a:cxn ang="0">
                  <a:pos x="302" y="334"/>
                </a:cxn>
                <a:cxn ang="0">
                  <a:pos x="299" y="311"/>
                </a:cxn>
                <a:cxn ang="0">
                  <a:pos x="294" y="291"/>
                </a:cxn>
                <a:cxn ang="0">
                  <a:pos x="287" y="263"/>
                </a:cxn>
                <a:cxn ang="0">
                  <a:pos x="286" y="233"/>
                </a:cxn>
                <a:cxn ang="0">
                  <a:pos x="277" y="210"/>
                </a:cxn>
                <a:cxn ang="0">
                  <a:pos x="266" y="192"/>
                </a:cxn>
                <a:cxn ang="0">
                  <a:pos x="252" y="176"/>
                </a:cxn>
                <a:cxn ang="0">
                  <a:pos x="237" y="158"/>
                </a:cxn>
                <a:cxn ang="0">
                  <a:pos x="220" y="138"/>
                </a:cxn>
                <a:cxn ang="0">
                  <a:pos x="207" y="128"/>
                </a:cxn>
                <a:cxn ang="0">
                  <a:pos x="187" y="111"/>
                </a:cxn>
                <a:cxn ang="0">
                  <a:pos x="174" y="95"/>
                </a:cxn>
                <a:cxn ang="0">
                  <a:pos x="160" y="66"/>
                </a:cxn>
                <a:cxn ang="0">
                  <a:pos x="152" y="38"/>
                </a:cxn>
                <a:cxn ang="0">
                  <a:pos x="143" y="6"/>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2064" name="图片 165911" descr="haba_02"/>
            <p:cNvPicPr>
              <a:picLocks noChangeAspect="1"/>
            </p:cNvPicPr>
            <p:nvPr userDrawn="1"/>
          </p:nvPicPr>
          <p:blipFill>
            <a:blip r:embed="rId2" cstate="print"/>
            <a:stretch>
              <a:fillRect/>
            </a:stretch>
          </p:blipFill>
          <p:spPr>
            <a:xfrm rot="4477534">
              <a:off x="2633" y="2068"/>
              <a:ext cx="593" cy="1319"/>
            </a:xfrm>
            <a:prstGeom prst="rect">
              <a:avLst/>
            </a:prstGeom>
            <a:noFill/>
            <a:ln w="9525">
              <a:noFill/>
            </a:ln>
          </p:spPr>
        </p:pic>
      </p:grpSp>
      <p:grpSp>
        <p:nvGrpSpPr>
          <p:cNvPr id="33" name="组合 165900"/>
          <p:cNvGrpSpPr/>
          <p:nvPr/>
        </p:nvGrpSpPr>
        <p:grpSpPr>
          <a:xfrm rot="1366339">
            <a:off x="5407025" y="5013325"/>
            <a:ext cx="1273175" cy="571500"/>
            <a:chOff x="2044" y="2133"/>
            <a:chExt cx="1329" cy="596"/>
          </a:xfrm>
        </p:grpSpPr>
        <p:pic>
          <p:nvPicPr>
            <p:cNvPr id="2065" name="图片 165901" descr="haba"/>
            <p:cNvPicPr>
              <a:picLocks noChangeAspect="1"/>
            </p:cNvPicPr>
            <p:nvPr userDrawn="1"/>
          </p:nvPicPr>
          <p:blipFill>
            <a:blip r:embed="rId3"/>
            <a:stretch>
              <a:fillRect/>
            </a:stretch>
          </p:blipFill>
          <p:spPr>
            <a:xfrm rot="4260956">
              <a:off x="2409" y="1772"/>
              <a:ext cx="592" cy="1322"/>
            </a:xfrm>
            <a:prstGeom prst="rect">
              <a:avLst/>
            </a:prstGeom>
            <a:noFill/>
            <a:ln w="9525">
              <a:noFill/>
            </a:ln>
          </p:spPr>
        </p:pic>
        <p:sp>
          <p:nvSpPr>
            <p:cNvPr id="2066" name="任意多边形 165902"/>
            <p:cNvSpPr/>
            <p:nvPr userDrawn="1"/>
          </p:nvSpPr>
          <p:spPr>
            <a:xfrm rot="4245780">
              <a:off x="2418" y="1764"/>
              <a:ext cx="586" cy="1324"/>
            </a:xfrm>
            <a:custGeom>
              <a:avLst/>
              <a:gdLst/>
              <a:ahLst/>
              <a:cxnLst>
                <a:cxn ang="0">
                  <a:pos x="122" y="102"/>
                </a:cxn>
                <a:cxn ang="0">
                  <a:pos x="41" y="186"/>
                </a:cxn>
                <a:cxn ang="0">
                  <a:pos x="30" y="212"/>
                </a:cxn>
                <a:cxn ang="0">
                  <a:pos x="19" y="234"/>
                </a:cxn>
                <a:cxn ang="0">
                  <a:pos x="12" y="264"/>
                </a:cxn>
                <a:cxn ang="0">
                  <a:pos x="6" y="291"/>
                </a:cxn>
                <a:cxn ang="0">
                  <a:pos x="2" y="326"/>
                </a:cxn>
                <a:cxn ang="0">
                  <a:pos x="3" y="363"/>
                </a:cxn>
                <a:cxn ang="0">
                  <a:pos x="7" y="396"/>
                </a:cxn>
                <a:cxn ang="0">
                  <a:pos x="11" y="431"/>
                </a:cxn>
                <a:cxn ang="0">
                  <a:pos x="20" y="456"/>
                </a:cxn>
                <a:cxn ang="0">
                  <a:pos x="36" y="485"/>
                </a:cxn>
                <a:cxn ang="0">
                  <a:pos x="46" y="512"/>
                </a:cxn>
                <a:cxn ang="0">
                  <a:pos x="61" y="527"/>
                </a:cxn>
                <a:cxn ang="0">
                  <a:pos x="79" y="549"/>
                </a:cxn>
                <a:cxn ang="0">
                  <a:pos x="98" y="565"/>
                </a:cxn>
                <a:cxn ang="0">
                  <a:pos x="116" y="582"/>
                </a:cxn>
                <a:cxn ang="0">
                  <a:pos x="128" y="597"/>
                </a:cxn>
                <a:cxn ang="0">
                  <a:pos x="136" y="624"/>
                </a:cxn>
                <a:cxn ang="0">
                  <a:pos x="138" y="658"/>
                </a:cxn>
                <a:cxn ang="0">
                  <a:pos x="145" y="665"/>
                </a:cxn>
                <a:cxn ang="0">
                  <a:pos x="150" y="639"/>
                </a:cxn>
                <a:cxn ang="0">
                  <a:pos x="158" y="619"/>
                </a:cxn>
                <a:cxn ang="0">
                  <a:pos x="166" y="604"/>
                </a:cxn>
                <a:cxn ang="0">
                  <a:pos x="174" y="587"/>
                </a:cxn>
                <a:cxn ang="0">
                  <a:pos x="186" y="580"/>
                </a:cxn>
                <a:cxn ang="0">
                  <a:pos x="197" y="563"/>
                </a:cxn>
                <a:cxn ang="0">
                  <a:pos x="212" y="553"/>
                </a:cxn>
                <a:cxn ang="0">
                  <a:pos x="222" y="541"/>
                </a:cxn>
                <a:cxn ang="0">
                  <a:pos x="237" y="528"/>
                </a:cxn>
                <a:cxn ang="0">
                  <a:pos x="250" y="512"/>
                </a:cxn>
                <a:cxn ang="0">
                  <a:pos x="267" y="494"/>
                </a:cxn>
                <a:cxn ang="0">
                  <a:pos x="276" y="477"/>
                </a:cxn>
                <a:cxn ang="0">
                  <a:pos x="286" y="453"/>
                </a:cxn>
                <a:cxn ang="0">
                  <a:pos x="289" y="424"/>
                </a:cxn>
                <a:cxn ang="0">
                  <a:pos x="298" y="395"/>
                </a:cxn>
                <a:cxn ang="0">
                  <a:pos x="302" y="359"/>
                </a:cxn>
                <a:cxn ang="0">
                  <a:pos x="302" y="334"/>
                </a:cxn>
                <a:cxn ang="0">
                  <a:pos x="299" y="311"/>
                </a:cxn>
                <a:cxn ang="0">
                  <a:pos x="294" y="291"/>
                </a:cxn>
                <a:cxn ang="0">
                  <a:pos x="287" y="263"/>
                </a:cxn>
                <a:cxn ang="0">
                  <a:pos x="286" y="233"/>
                </a:cxn>
                <a:cxn ang="0">
                  <a:pos x="277" y="210"/>
                </a:cxn>
                <a:cxn ang="0">
                  <a:pos x="266" y="192"/>
                </a:cxn>
                <a:cxn ang="0">
                  <a:pos x="252" y="176"/>
                </a:cxn>
                <a:cxn ang="0">
                  <a:pos x="237" y="158"/>
                </a:cxn>
                <a:cxn ang="0">
                  <a:pos x="220" y="138"/>
                </a:cxn>
                <a:cxn ang="0">
                  <a:pos x="207" y="128"/>
                </a:cxn>
                <a:cxn ang="0">
                  <a:pos x="187" y="111"/>
                </a:cxn>
                <a:cxn ang="0">
                  <a:pos x="174" y="95"/>
                </a:cxn>
                <a:cxn ang="0">
                  <a:pos x="160" y="66"/>
                </a:cxn>
                <a:cxn ang="0">
                  <a:pos x="152" y="38"/>
                </a:cxn>
                <a:cxn ang="0">
                  <a:pos x="143" y="6"/>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tileRect/>
            </a:gradFill>
            <a:ln w="9525">
              <a:noFill/>
            </a:ln>
          </p:spPr>
          <p:txBody>
            <a:bodyPr/>
            <a:lstStyle/>
            <a:p>
              <a:endParaRPr lang="zh-CN" altLang="en-US"/>
            </a:p>
          </p:txBody>
        </p:sp>
      </p:grpSp>
      <p:sp>
        <p:nvSpPr>
          <p:cNvPr id="2056" name="椭圆 165903"/>
          <p:cNvSpPr/>
          <p:nvPr/>
        </p:nvSpPr>
        <p:spPr>
          <a:xfrm>
            <a:off x="8312150" y="6394450"/>
            <a:ext cx="152400" cy="152400"/>
          </a:xfrm>
          <a:prstGeom prst="ellipse">
            <a:avLst/>
          </a:prstGeom>
          <a:solidFill>
            <a:schemeClr val="hlink"/>
          </a:solidFill>
          <a:ln w="9525">
            <a:noFill/>
          </a:ln>
        </p:spPr>
        <p:txBody>
          <a:bodyPr/>
          <a:lstStyle/>
          <a:p>
            <a:pPr lvl="0" eaLnBrk="1" hangingPunct="1"/>
            <a:endParaRPr lang="zh-CN" altLang="en-US" dirty="0">
              <a:latin typeface="Cataneo BT" pitchFamily="66" charset="0"/>
            </a:endParaRPr>
          </a:p>
        </p:txBody>
      </p:sp>
      <p:sp>
        <p:nvSpPr>
          <p:cNvPr id="2057" name="椭圆 165904"/>
          <p:cNvSpPr/>
          <p:nvPr/>
        </p:nvSpPr>
        <p:spPr>
          <a:xfrm>
            <a:off x="8551863" y="6392863"/>
            <a:ext cx="152400" cy="152400"/>
          </a:xfrm>
          <a:prstGeom prst="ellipse">
            <a:avLst/>
          </a:prstGeom>
          <a:solidFill>
            <a:schemeClr val="accent1"/>
          </a:solidFill>
          <a:ln w="9525">
            <a:noFill/>
          </a:ln>
        </p:spPr>
        <p:txBody>
          <a:bodyPr/>
          <a:lstStyle/>
          <a:p>
            <a:pPr lvl="0" eaLnBrk="1" hangingPunct="1"/>
            <a:endParaRPr lang="zh-CN" altLang="en-US" dirty="0">
              <a:latin typeface="Cataneo BT" pitchFamily="66" charset="0"/>
            </a:endParaRPr>
          </a:p>
        </p:txBody>
      </p:sp>
      <p:sp>
        <p:nvSpPr>
          <p:cNvPr id="2058" name="椭圆 165905"/>
          <p:cNvSpPr/>
          <p:nvPr/>
        </p:nvSpPr>
        <p:spPr>
          <a:xfrm>
            <a:off x="7835900" y="6394450"/>
            <a:ext cx="152400" cy="152400"/>
          </a:xfrm>
          <a:prstGeom prst="ellipse">
            <a:avLst/>
          </a:prstGeom>
          <a:solidFill>
            <a:schemeClr val="accent2"/>
          </a:solidFill>
          <a:ln w="9525">
            <a:noFill/>
          </a:ln>
        </p:spPr>
        <p:txBody>
          <a:bodyPr/>
          <a:lstStyle/>
          <a:p>
            <a:pPr lvl="0" eaLnBrk="1" hangingPunct="1"/>
            <a:endParaRPr lang="zh-CN" altLang="en-US" dirty="0">
              <a:latin typeface="Cataneo BT" pitchFamily="66" charset="0"/>
            </a:endParaRPr>
          </a:p>
        </p:txBody>
      </p:sp>
      <p:sp>
        <p:nvSpPr>
          <p:cNvPr id="2059" name="椭圆 165906"/>
          <p:cNvSpPr/>
          <p:nvPr/>
        </p:nvSpPr>
        <p:spPr>
          <a:xfrm>
            <a:off x="8075613" y="6392863"/>
            <a:ext cx="152400" cy="152400"/>
          </a:xfrm>
          <a:prstGeom prst="ellipse">
            <a:avLst/>
          </a:prstGeom>
          <a:solidFill>
            <a:schemeClr val="folHlink"/>
          </a:solidFill>
          <a:ln w="9525">
            <a:noFill/>
          </a:ln>
        </p:spPr>
        <p:txBody>
          <a:bodyPr/>
          <a:lstStyle/>
          <a:p>
            <a:pPr lvl="0" eaLnBrk="1" hangingPunct="1"/>
            <a:endParaRPr lang="zh-CN" altLang="en-US" dirty="0">
              <a:latin typeface="Cataneo BT" pitchFamily="66" charset="0"/>
            </a:endParaRPr>
          </a:p>
        </p:txBody>
      </p:sp>
      <p:grpSp>
        <p:nvGrpSpPr>
          <p:cNvPr id="30" name="组合 165897"/>
          <p:cNvGrpSpPr/>
          <p:nvPr/>
        </p:nvGrpSpPr>
        <p:grpSpPr>
          <a:xfrm rot="4666960">
            <a:off x="1065213" y="4418013"/>
            <a:ext cx="1822450" cy="4087812"/>
            <a:chOff x="1696" y="160"/>
            <a:chExt cx="1148" cy="2575"/>
          </a:xfrm>
        </p:grpSpPr>
        <p:sp>
          <p:nvSpPr>
            <p:cNvPr id="2067" name="任意多边形 165898"/>
            <p:cNvSpPr/>
            <p:nvPr userDrawn="1"/>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2068" name="图片 165899" descr="haba_03"/>
            <p:cNvPicPr>
              <a:picLocks noChangeAspect="1"/>
            </p:cNvPicPr>
            <p:nvPr userDrawn="1"/>
          </p:nvPicPr>
          <p:blipFill>
            <a:blip r:embed="rId4">
              <a:biLevel thresh="50000"/>
              <a:grayscl/>
              <a:lum bright="-89999" contrast="48000"/>
            </a:blip>
            <a:stretch>
              <a:fillRect/>
            </a:stretch>
          </p:blipFill>
          <p:spPr>
            <a:xfrm>
              <a:off x="1696" y="160"/>
              <a:ext cx="1143" cy="2575"/>
            </a:xfrm>
            <a:prstGeom prst="rect">
              <a:avLst/>
            </a:prstGeom>
            <a:noFill/>
            <a:ln w="9525">
              <a:noFill/>
            </a:ln>
          </p:spPr>
        </p:pic>
      </p:grpSp>
      <p:grpSp>
        <p:nvGrpSpPr>
          <p:cNvPr id="27" name="组合 165894"/>
          <p:cNvGrpSpPr/>
          <p:nvPr/>
        </p:nvGrpSpPr>
        <p:grpSpPr>
          <a:xfrm rot="2126661">
            <a:off x="339725" y="2987675"/>
            <a:ext cx="1914525" cy="4295775"/>
            <a:chOff x="1696" y="160"/>
            <a:chExt cx="1148" cy="2575"/>
          </a:xfrm>
        </p:grpSpPr>
        <p:sp>
          <p:nvSpPr>
            <p:cNvPr id="2069" name="任意多边形 165895"/>
            <p:cNvSpPr/>
            <p:nvPr userDrawn="1"/>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2070" name="图片 165896" descr="haba_03"/>
            <p:cNvPicPr>
              <a:picLocks noChangeAspect="1"/>
            </p:cNvPicPr>
            <p:nvPr userDrawn="1"/>
          </p:nvPicPr>
          <p:blipFill>
            <a:blip r:embed="rId4">
              <a:biLevel thresh="50000"/>
              <a:grayscl/>
              <a:lum bright="-89999" contrast="48000"/>
            </a:blip>
            <a:stretch>
              <a:fillRect/>
            </a:stretch>
          </p:blipFill>
          <p:spPr>
            <a:xfrm>
              <a:off x="1696" y="160"/>
              <a:ext cx="1143" cy="2575"/>
            </a:xfrm>
            <a:prstGeom prst="rect">
              <a:avLst/>
            </a:prstGeom>
            <a:noFill/>
            <a:ln w="9525">
              <a:noFill/>
            </a:ln>
          </p:spPr>
        </p:pic>
      </p:grpSp>
      <p:grpSp>
        <p:nvGrpSpPr>
          <p:cNvPr id="24" name="组合 165891"/>
          <p:cNvGrpSpPr/>
          <p:nvPr/>
        </p:nvGrpSpPr>
        <p:grpSpPr>
          <a:xfrm>
            <a:off x="-1028700" y="1887538"/>
            <a:ext cx="2230438" cy="5002212"/>
            <a:chOff x="1696" y="160"/>
            <a:chExt cx="1148" cy="2575"/>
          </a:xfrm>
        </p:grpSpPr>
        <p:sp>
          <p:nvSpPr>
            <p:cNvPr id="2071" name="任意多边形 165892"/>
            <p:cNvSpPr/>
            <p:nvPr userDrawn="1"/>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2072" name="图片 165893" descr="haba_03"/>
            <p:cNvPicPr>
              <a:picLocks noChangeAspect="1"/>
            </p:cNvPicPr>
            <p:nvPr userDrawn="1"/>
          </p:nvPicPr>
          <p:blipFill>
            <a:blip r:embed="rId4">
              <a:biLevel thresh="50000"/>
              <a:grayscl/>
              <a:lum bright="-89999" contrast="48000"/>
            </a:blip>
            <a:stretch>
              <a:fillRect/>
            </a:stretch>
          </p:blipFill>
          <p:spPr>
            <a:xfrm>
              <a:off x="1696" y="160"/>
              <a:ext cx="1143" cy="2575"/>
            </a:xfrm>
            <a:prstGeom prst="rect">
              <a:avLst/>
            </a:prstGeom>
            <a:noFill/>
            <a:ln w="9525">
              <a:noFill/>
            </a:ln>
          </p:spPr>
        </p:pic>
      </p:grpSp>
      <p:pic>
        <p:nvPicPr>
          <p:cNvPr id="23" name="图片 165890" descr="haba"/>
          <p:cNvPicPr>
            <a:picLocks noChangeAspect="1"/>
          </p:cNvPicPr>
          <p:nvPr/>
        </p:nvPicPr>
        <p:blipFill>
          <a:blip r:embed="rId5"/>
          <a:stretch>
            <a:fillRect/>
          </a:stretch>
        </p:blipFill>
        <p:spPr>
          <a:xfrm rot="4625498">
            <a:off x="8093075" y="5561013"/>
            <a:ext cx="406400" cy="908050"/>
          </a:xfrm>
          <a:prstGeom prst="rect">
            <a:avLst/>
          </a:prstGeom>
          <a:noFill/>
          <a:ln w="9525">
            <a:noFill/>
          </a:ln>
        </p:spPr>
      </p:pic>
      <p:sp>
        <p:nvSpPr>
          <p:cNvPr id="2050" name="矩形 165889"/>
          <p:cNvSpPr/>
          <p:nvPr/>
        </p:nvSpPr>
        <p:spPr>
          <a:xfrm>
            <a:off x="0" y="0"/>
            <a:ext cx="9144000" cy="1435100"/>
          </a:xfrm>
          <a:prstGeom prst="rect">
            <a:avLst/>
          </a:prstGeom>
          <a:gradFill rotWithShape="1">
            <a:gsLst>
              <a:gs pos="0">
                <a:schemeClr val="folHlink">
                  <a:alpha val="50000"/>
                </a:schemeClr>
              </a:gs>
              <a:gs pos="100000">
                <a:srgbClr val="FFFFFF"/>
              </a:gs>
            </a:gsLst>
            <a:lin ang="5400000" scaled="1"/>
            <a:tileRect/>
          </a:gradFill>
          <a:ln w="9525">
            <a:noFill/>
          </a:ln>
        </p:spPr>
        <p:txBody>
          <a:bodyPr/>
          <a:lstStyle/>
          <a:p>
            <a:pPr lvl="0" eaLnBrk="1" hangingPunct="1"/>
            <a:endParaRPr lang="zh-CN" altLang="en-US" dirty="0">
              <a:latin typeface="Cataneo BT" pitchFamily="66" charset="0"/>
            </a:endParaRPr>
          </a:p>
        </p:txBody>
      </p:sp>
      <p:sp>
        <p:nvSpPr>
          <p:cNvPr id="165908" name="标题 165907"/>
          <p:cNvSpPr>
            <a:spLocks noGrp="1"/>
          </p:cNvSpPr>
          <p:nvPr>
            <p:ph type="ctrTitle" sz="quarter"/>
          </p:nvPr>
        </p:nvSpPr>
        <p:spPr>
          <a:xfrm>
            <a:off x="3200400" y="2130425"/>
            <a:ext cx="5551488" cy="1470025"/>
          </a:xfrm>
          <a:prstGeom prst="rect">
            <a:avLst/>
          </a:prstGeom>
          <a:noFill/>
          <a:ln w="9525">
            <a:noFill/>
          </a:ln>
        </p:spPr>
        <p:txBody>
          <a:bodyPr/>
          <a:lstStyle>
            <a:lvl1pPr lvl="0">
              <a:defRPr/>
            </a:lvl1pPr>
          </a:lstStyle>
          <a:p>
            <a:pPr lvl="0"/>
            <a:r>
              <a:rPr lang="zh-CN" altLang="en-US" noProof="1"/>
              <a:t>单击此处编辑母版标题样式</a:t>
            </a:r>
          </a:p>
        </p:txBody>
      </p:sp>
      <p:sp>
        <p:nvSpPr>
          <p:cNvPr id="165909" name="副标题 165908"/>
          <p:cNvSpPr>
            <a:spLocks noGrp="1"/>
          </p:cNvSpPr>
          <p:nvPr>
            <p:ph type="subTitle" sz="quarter" idx="1"/>
          </p:nvPr>
        </p:nvSpPr>
        <p:spPr>
          <a:xfrm>
            <a:off x="3362325" y="1066800"/>
            <a:ext cx="4984750" cy="1077913"/>
          </a:xfrm>
          <a:prstGeom prst="rect">
            <a:avLst/>
          </a:prstGeom>
          <a:noFill/>
          <a:ln w="9525">
            <a:noFill/>
          </a:ln>
        </p:spPr>
        <p:txBody>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noProof="1"/>
              <a:t>单击此处编辑母版副标题样式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8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nodeType="withEffect">
                                  <p:stCondLst>
                                    <p:cond delay="17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par>
                                <p:cTn id="14" presetID="42" presetClass="entr" presetSubtype="0" fill="hold" nodeType="withEffect">
                                  <p:stCondLst>
                                    <p:cond delay="24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40"/>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33"/>
                                        </p:tgtEl>
                                        <p:attrNameLst>
                                          <p:attrName>ppt_x</p:attrName>
                                          <p:attrName>ppt_y</p:attrName>
                                        </p:attrNameLst>
                                      </p:cBhvr>
                                      <p:rCtr x="7800" y="7600"/>
                                    </p:animMotion>
                                  </p:childTnLst>
                                </p:cTn>
                              </p:par>
                              <p:par>
                                <p:cTn id="28" presetID="42" presetClass="entr" presetSubtype="0" fill="hold" nodeType="withEffect">
                                  <p:stCondLst>
                                    <p:cond delay="38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23"/>
                                        </p:tgtEl>
                                        <p:attrNameLst>
                                          <p:attrName>ppt_x</p:attrName>
                                          <p:attrName>ppt_y</p:attrName>
                                        </p:attrNameLst>
                                      </p:cBhvr>
                                      <p:rCtr x="128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463" y="0"/>
            <a:ext cx="2171700" cy="5854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33363" y="0"/>
            <a:ext cx="6389204" cy="58547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328738"/>
            <a:ext cx="4032504"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328738"/>
            <a:ext cx="4032504"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页脚占位符 6"/>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9" name="日期占位符 8"/>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4" name="日期占位符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矩形 164865"/>
          <p:cNvSpPr/>
          <p:nvPr/>
        </p:nvSpPr>
        <p:spPr>
          <a:xfrm>
            <a:off x="0" y="0"/>
            <a:ext cx="9144000" cy="1435100"/>
          </a:xfrm>
          <a:prstGeom prst="rect">
            <a:avLst/>
          </a:prstGeom>
          <a:gradFill rotWithShape="1">
            <a:gsLst>
              <a:gs pos="0">
                <a:schemeClr val="folHlink">
                  <a:alpha val="39998"/>
                </a:schemeClr>
              </a:gs>
              <a:gs pos="100000">
                <a:srgbClr val="FFFFFF">
                  <a:alpha val="39998"/>
                </a:srgbClr>
              </a:gs>
            </a:gsLst>
            <a:lin ang="5400000" scaled="1"/>
            <a:tileRect/>
          </a:gradFill>
          <a:ln w="9525">
            <a:noFill/>
          </a:ln>
        </p:spPr>
        <p:txBody>
          <a:bodyPr/>
          <a:lstStyle/>
          <a:p>
            <a:pPr lvl="0" eaLnBrk="1" hangingPunct="1"/>
            <a:endParaRPr lang="zh-CN" altLang="en-US" dirty="0">
              <a:latin typeface="Cataneo BT" pitchFamily="66" charset="0"/>
            </a:endParaRPr>
          </a:p>
        </p:txBody>
      </p:sp>
      <p:sp>
        <p:nvSpPr>
          <p:cNvPr id="1027" name="椭圆 164866"/>
          <p:cNvSpPr/>
          <p:nvPr/>
        </p:nvSpPr>
        <p:spPr>
          <a:xfrm>
            <a:off x="8312150" y="6394450"/>
            <a:ext cx="152400" cy="152400"/>
          </a:xfrm>
          <a:prstGeom prst="ellipse">
            <a:avLst/>
          </a:prstGeom>
          <a:solidFill>
            <a:schemeClr val="hlink"/>
          </a:solidFill>
          <a:ln w="9525">
            <a:noFill/>
          </a:ln>
        </p:spPr>
        <p:txBody>
          <a:bodyPr/>
          <a:lstStyle/>
          <a:p>
            <a:pPr lvl="0" eaLnBrk="1" hangingPunct="1"/>
            <a:endParaRPr lang="zh-CN" altLang="en-US" dirty="0">
              <a:latin typeface="Cataneo BT" pitchFamily="66" charset="0"/>
            </a:endParaRPr>
          </a:p>
        </p:txBody>
      </p:sp>
      <p:sp>
        <p:nvSpPr>
          <p:cNvPr id="1028" name="椭圆 164867"/>
          <p:cNvSpPr/>
          <p:nvPr/>
        </p:nvSpPr>
        <p:spPr>
          <a:xfrm>
            <a:off x="8551863" y="6392863"/>
            <a:ext cx="152400" cy="152400"/>
          </a:xfrm>
          <a:prstGeom prst="ellipse">
            <a:avLst/>
          </a:prstGeom>
          <a:solidFill>
            <a:schemeClr val="accent1"/>
          </a:solidFill>
          <a:ln w="9525">
            <a:noFill/>
          </a:ln>
        </p:spPr>
        <p:txBody>
          <a:bodyPr/>
          <a:lstStyle/>
          <a:p>
            <a:pPr lvl="0" eaLnBrk="1" hangingPunct="1"/>
            <a:endParaRPr lang="zh-CN" altLang="en-US" dirty="0">
              <a:latin typeface="Cataneo BT" pitchFamily="66" charset="0"/>
            </a:endParaRPr>
          </a:p>
        </p:txBody>
      </p:sp>
      <p:sp>
        <p:nvSpPr>
          <p:cNvPr id="1029" name="椭圆 164868"/>
          <p:cNvSpPr/>
          <p:nvPr/>
        </p:nvSpPr>
        <p:spPr>
          <a:xfrm>
            <a:off x="7835900" y="6394450"/>
            <a:ext cx="152400" cy="152400"/>
          </a:xfrm>
          <a:prstGeom prst="ellipse">
            <a:avLst/>
          </a:prstGeom>
          <a:solidFill>
            <a:schemeClr val="accent2"/>
          </a:solidFill>
          <a:ln w="9525">
            <a:noFill/>
          </a:ln>
        </p:spPr>
        <p:txBody>
          <a:bodyPr/>
          <a:lstStyle/>
          <a:p>
            <a:pPr lvl="0" eaLnBrk="1" hangingPunct="1"/>
            <a:endParaRPr lang="zh-CN" altLang="en-US" dirty="0">
              <a:latin typeface="Cataneo BT" pitchFamily="66" charset="0"/>
            </a:endParaRPr>
          </a:p>
        </p:txBody>
      </p:sp>
      <p:sp>
        <p:nvSpPr>
          <p:cNvPr id="1030" name="椭圆 164869"/>
          <p:cNvSpPr/>
          <p:nvPr/>
        </p:nvSpPr>
        <p:spPr>
          <a:xfrm>
            <a:off x="8075613" y="6392863"/>
            <a:ext cx="152400" cy="152400"/>
          </a:xfrm>
          <a:prstGeom prst="ellipse">
            <a:avLst/>
          </a:prstGeom>
          <a:solidFill>
            <a:schemeClr val="folHlink"/>
          </a:solidFill>
          <a:ln w="9525">
            <a:noFill/>
          </a:ln>
        </p:spPr>
        <p:txBody>
          <a:bodyPr/>
          <a:lstStyle/>
          <a:p>
            <a:pPr lvl="0" eaLnBrk="1" hangingPunct="1"/>
            <a:endParaRPr lang="zh-CN" altLang="en-US" dirty="0">
              <a:latin typeface="Cataneo BT" pitchFamily="66" charset="0"/>
            </a:endParaRPr>
          </a:p>
        </p:txBody>
      </p:sp>
      <p:sp>
        <p:nvSpPr>
          <p:cNvPr id="1031" name="文本占位符 164870"/>
          <p:cNvSpPr>
            <a:spLocks noGrp="1"/>
          </p:cNvSpPr>
          <p:nvPr>
            <p:ph type="body"/>
          </p:nvPr>
        </p:nvSpPr>
        <p:spPr>
          <a:xfrm>
            <a:off x="457200" y="1328738"/>
            <a:ext cx="82296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32" name="矩形 164871"/>
          <p:cNvSpPr/>
          <p:nvPr/>
        </p:nvSpPr>
        <p:spPr>
          <a:xfrm>
            <a:off x="3124200" y="6245225"/>
            <a:ext cx="2895600" cy="476250"/>
          </a:xfrm>
          <a:prstGeom prst="rect">
            <a:avLst/>
          </a:prstGeom>
          <a:noFill/>
          <a:ln w="9525">
            <a:noFill/>
          </a:ln>
        </p:spPr>
        <p:txBody>
          <a:bodyPr/>
          <a:lstStyle/>
          <a:p>
            <a:pPr lvl="0" algn="ctr" eaLnBrk="1" hangingPunct="1"/>
            <a:endParaRPr lang="zh-CN" altLang="en-US" sz="1400" b="0" dirty="0">
              <a:solidFill>
                <a:schemeClr val="tx1"/>
              </a:solidFill>
              <a:latin typeface="Arial" panose="020B0604020202020204" pitchFamily="34" charset="0"/>
            </a:endParaRPr>
          </a:p>
        </p:txBody>
      </p:sp>
      <p:sp>
        <p:nvSpPr>
          <p:cNvPr id="1033" name="矩形 164872"/>
          <p:cNvSpPr/>
          <p:nvPr/>
        </p:nvSpPr>
        <p:spPr>
          <a:xfrm>
            <a:off x="6553200" y="6245225"/>
            <a:ext cx="2133600" cy="476250"/>
          </a:xfrm>
          <a:prstGeom prst="rect">
            <a:avLst/>
          </a:prstGeom>
          <a:noFill/>
          <a:ln w="9525">
            <a:noFill/>
          </a:ln>
        </p:spPr>
        <p:txBody>
          <a:bodyPr/>
          <a:lstStyle/>
          <a:p>
            <a:pPr lvl="0" algn="r" eaLnBrk="1" hangingPunct="1"/>
            <a:endParaRPr lang="zh-CN" altLang="zh-CN" sz="1400" b="0" dirty="0">
              <a:solidFill>
                <a:schemeClr val="tx1"/>
              </a:solidFill>
              <a:latin typeface="Arial" panose="020B0604020202020204" pitchFamily="34" charset="0"/>
            </a:endParaRPr>
          </a:p>
        </p:txBody>
      </p:sp>
      <p:sp>
        <p:nvSpPr>
          <p:cNvPr id="164874" name="页脚占位符 164873"/>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64875" name="灯片编号占位符 164874"/>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b="0">
                <a:latin typeface="Arial" panose="020B0604020202020204" pitchFamily="34" charset="0"/>
              </a:defRPr>
            </a:lvl1pPr>
          </a:lstStyle>
          <a:p>
            <a:pPr lvl="0" eaLnBrk="1" hangingPunct="1"/>
            <a:fld id="{9A0DB2DC-4C9A-4742-B13C-FB6460FD3503}" type="slidenum">
              <a:rPr lang="zh-CN" altLang="en-US" dirty="0"/>
              <a:pPr lvl="0" eaLnBrk="1" hangingPunct="1"/>
              <a:t>‹#›</a:t>
            </a:fld>
            <a:endParaRPr lang="zh-CN" altLang="en-US" dirty="0">
              <a:latin typeface="Cataneo BT" pitchFamily="66" charset="0"/>
            </a:endParaRPr>
          </a:p>
        </p:txBody>
      </p:sp>
      <p:sp>
        <p:nvSpPr>
          <p:cNvPr id="1036" name="矩形 164875"/>
          <p:cNvSpPr/>
          <p:nvPr/>
        </p:nvSpPr>
        <p:spPr>
          <a:xfrm>
            <a:off x="457200" y="6245225"/>
            <a:ext cx="2133600" cy="476250"/>
          </a:xfrm>
          <a:prstGeom prst="rect">
            <a:avLst/>
          </a:prstGeom>
          <a:noFill/>
          <a:ln w="9525">
            <a:noFill/>
          </a:ln>
        </p:spPr>
        <p:txBody>
          <a:bodyPr/>
          <a:lstStyle/>
          <a:p>
            <a:pPr lvl="0" eaLnBrk="1" hangingPunct="1"/>
            <a:endParaRPr lang="zh-CN" altLang="en-US" sz="1400" b="0" dirty="0">
              <a:solidFill>
                <a:schemeClr val="tx1"/>
              </a:solidFill>
              <a:latin typeface="Arial" panose="020B0604020202020204" pitchFamily="34" charset="0"/>
            </a:endParaRPr>
          </a:p>
        </p:txBody>
      </p:sp>
      <p:sp>
        <p:nvSpPr>
          <p:cNvPr id="164877" name="日期占位符 164876"/>
          <p:cNvSpPr>
            <a:spLocks noGrp="1"/>
          </p:cNvSpPr>
          <p:nvPr>
            <p:ph type="dt" sz="half" idx="2"/>
          </p:nvPr>
        </p:nvSpPr>
        <p:spPr>
          <a:xfrm>
            <a:off x="457200" y="6245225"/>
            <a:ext cx="2133600" cy="476250"/>
          </a:xfrm>
          <a:prstGeom prst="rect">
            <a:avLst/>
          </a:prstGeom>
          <a:noFill/>
          <a:ln w="9525">
            <a:noFill/>
          </a:ln>
        </p:spPr>
        <p:txBody>
          <a:bodyPr/>
          <a:lstStyle>
            <a:lvl1pPr>
              <a:defRPr sz="1400" b="0" noProof="1">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accent1"/>
              </a:solidFill>
              <a:effectLst/>
              <a:uLnTx/>
              <a:uFillTx/>
              <a:latin typeface="Times New Roman" panose="02020603050405020304" pitchFamily="18" charset="0"/>
              <a:ea typeface="宋体" panose="02010600030101010101" pitchFamily="2" charset="-122"/>
              <a:cs typeface="+mn-cs"/>
            </a:endParaRPr>
          </a:p>
        </p:txBody>
      </p:sp>
      <p:sp>
        <p:nvSpPr>
          <p:cNvPr id="1038" name="标题 164877"/>
          <p:cNvSpPr>
            <a:spLocks noGrp="1"/>
          </p:cNvSpPr>
          <p:nvPr>
            <p:ph type="title"/>
          </p:nvPr>
        </p:nvSpPr>
        <p:spPr>
          <a:xfrm>
            <a:off x="233363" y="0"/>
            <a:ext cx="8686800" cy="1087438"/>
          </a:xfrm>
          <a:prstGeom prst="rect">
            <a:avLst/>
          </a:prstGeom>
          <a:noFill/>
          <a:ln w="9525">
            <a:noFill/>
          </a:ln>
          <a:effectLst>
            <a:outerShdw dist="35921" dir="2699999" algn="ctr" rotWithShape="0">
              <a:schemeClr val="bg2">
                <a:alpha val="50000"/>
              </a:schemeClr>
            </a:outerShdw>
          </a:effectLst>
        </p:spPr>
        <p:txBody>
          <a:bodyPr anchor="ctr"/>
          <a:lstStyle/>
          <a:p>
            <a:pPr lvl="0"/>
            <a:r>
              <a:rPr lang="zh-CN" altLang="en-US" dirty="0"/>
              <a:t>单击此处编辑母版标题样式</a:t>
            </a:r>
          </a:p>
        </p:txBody>
      </p:sp>
      <p:pic>
        <p:nvPicPr>
          <p:cNvPr id="164879" name="图片 164878" descr="haba"/>
          <p:cNvPicPr>
            <a:picLocks noChangeAspect="1"/>
          </p:cNvPicPr>
          <p:nvPr/>
        </p:nvPicPr>
        <p:blipFill>
          <a:blip r:embed="rId13"/>
          <a:stretch>
            <a:fillRect/>
          </a:stretch>
        </p:blipFill>
        <p:spPr>
          <a:xfrm rot="4625498">
            <a:off x="2312988" y="6267450"/>
            <a:ext cx="222250" cy="496888"/>
          </a:xfrm>
          <a:prstGeom prst="rect">
            <a:avLst/>
          </a:prstGeom>
          <a:noFill/>
          <a:ln w="9525">
            <a:noFill/>
          </a:ln>
        </p:spPr>
      </p:pic>
      <p:grpSp>
        <p:nvGrpSpPr>
          <p:cNvPr id="164880" name="组合 164879"/>
          <p:cNvGrpSpPr/>
          <p:nvPr/>
        </p:nvGrpSpPr>
        <p:grpSpPr>
          <a:xfrm rot="264869">
            <a:off x="165100" y="5657850"/>
            <a:ext cx="787400" cy="352425"/>
            <a:chOff x="2044" y="2133"/>
            <a:chExt cx="1329" cy="596"/>
          </a:xfrm>
        </p:grpSpPr>
        <p:pic>
          <p:nvPicPr>
            <p:cNvPr id="1044" name="图片 164880" descr="haba"/>
            <p:cNvPicPr>
              <a:picLocks noChangeAspect="1"/>
            </p:cNvPicPr>
            <p:nvPr userDrawn="1"/>
          </p:nvPicPr>
          <p:blipFill>
            <a:blip r:embed="rId14"/>
            <a:stretch>
              <a:fillRect/>
            </a:stretch>
          </p:blipFill>
          <p:spPr>
            <a:xfrm rot="4260956">
              <a:off x="2409" y="1772"/>
              <a:ext cx="592" cy="1322"/>
            </a:xfrm>
            <a:prstGeom prst="rect">
              <a:avLst/>
            </a:prstGeom>
            <a:noFill/>
            <a:ln w="9525">
              <a:noFill/>
            </a:ln>
          </p:spPr>
        </p:pic>
        <p:sp>
          <p:nvSpPr>
            <p:cNvPr id="1045" name="任意多边形 164881"/>
            <p:cNvSpPr/>
            <p:nvPr userDrawn="1"/>
          </p:nvSpPr>
          <p:spPr>
            <a:xfrm rot="4245780">
              <a:off x="2418" y="1764"/>
              <a:ext cx="586" cy="1324"/>
            </a:xfrm>
            <a:custGeom>
              <a:avLst/>
              <a:gdLst/>
              <a:ahLst/>
              <a:cxnLst>
                <a:cxn ang="0">
                  <a:pos x="122" y="102"/>
                </a:cxn>
                <a:cxn ang="0">
                  <a:pos x="41" y="186"/>
                </a:cxn>
                <a:cxn ang="0">
                  <a:pos x="30" y="212"/>
                </a:cxn>
                <a:cxn ang="0">
                  <a:pos x="19" y="234"/>
                </a:cxn>
                <a:cxn ang="0">
                  <a:pos x="12" y="264"/>
                </a:cxn>
                <a:cxn ang="0">
                  <a:pos x="6" y="291"/>
                </a:cxn>
                <a:cxn ang="0">
                  <a:pos x="2" y="326"/>
                </a:cxn>
                <a:cxn ang="0">
                  <a:pos x="3" y="363"/>
                </a:cxn>
                <a:cxn ang="0">
                  <a:pos x="7" y="396"/>
                </a:cxn>
                <a:cxn ang="0">
                  <a:pos x="11" y="431"/>
                </a:cxn>
                <a:cxn ang="0">
                  <a:pos x="20" y="456"/>
                </a:cxn>
                <a:cxn ang="0">
                  <a:pos x="36" y="485"/>
                </a:cxn>
                <a:cxn ang="0">
                  <a:pos x="46" y="512"/>
                </a:cxn>
                <a:cxn ang="0">
                  <a:pos x="61" y="527"/>
                </a:cxn>
                <a:cxn ang="0">
                  <a:pos x="79" y="549"/>
                </a:cxn>
                <a:cxn ang="0">
                  <a:pos x="98" y="565"/>
                </a:cxn>
                <a:cxn ang="0">
                  <a:pos x="116" y="582"/>
                </a:cxn>
                <a:cxn ang="0">
                  <a:pos x="128" y="597"/>
                </a:cxn>
                <a:cxn ang="0">
                  <a:pos x="136" y="624"/>
                </a:cxn>
                <a:cxn ang="0">
                  <a:pos x="138" y="658"/>
                </a:cxn>
                <a:cxn ang="0">
                  <a:pos x="145" y="665"/>
                </a:cxn>
                <a:cxn ang="0">
                  <a:pos x="150" y="639"/>
                </a:cxn>
                <a:cxn ang="0">
                  <a:pos x="158" y="619"/>
                </a:cxn>
                <a:cxn ang="0">
                  <a:pos x="166" y="604"/>
                </a:cxn>
                <a:cxn ang="0">
                  <a:pos x="174" y="587"/>
                </a:cxn>
                <a:cxn ang="0">
                  <a:pos x="186" y="580"/>
                </a:cxn>
                <a:cxn ang="0">
                  <a:pos x="197" y="563"/>
                </a:cxn>
                <a:cxn ang="0">
                  <a:pos x="212" y="553"/>
                </a:cxn>
                <a:cxn ang="0">
                  <a:pos x="222" y="541"/>
                </a:cxn>
                <a:cxn ang="0">
                  <a:pos x="237" y="528"/>
                </a:cxn>
                <a:cxn ang="0">
                  <a:pos x="250" y="512"/>
                </a:cxn>
                <a:cxn ang="0">
                  <a:pos x="267" y="494"/>
                </a:cxn>
                <a:cxn ang="0">
                  <a:pos x="276" y="477"/>
                </a:cxn>
                <a:cxn ang="0">
                  <a:pos x="286" y="453"/>
                </a:cxn>
                <a:cxn ang="0">
                  <a:pos x="289" y="424"/>
                </a:cxn>
                <a:cxn ang="0">
                  <a:pos x="298" y="395"/>
                </a:cxn>
                <a:cxn ang="0">
                  <a:pos x="302" y="359"/>
                </a:cxn>
                <a:cxn ang="0">
                  <a:pos x="302" y="334"/>
                </a:cxn>
                <a:cxn ang="0">
                  <a:pos x="299" y="311"/>
                </a:cxn>
                <a:cxn ang="0">
                  <a:pos x="294" y="291"/>
                </a:cxn>
                <a:cxn ang="0">
                  <a:pos x="287" y="263"/>
                </a:cxn>
                <a:cxn ang="0">
                  <a:pos x="286" y="233"/>
                </a:cxn>
                <a:cxn ang="0">
                  <a:pos x="277" y="210"/>
                </a:cxn>
                <a:cxn ang="0">
                  <a:pos x="266" y="192"/>
                </a:cxn>
                <a:cxn ang="0">
                  <a:pos x="252" y="176"/>
                </a:cxn>
                <a:cxn ang="0">
                  <a:pos x="237" y="158"/>
                </a:cxn>
                <a:cxn ang="0">
                  <a:pos x="220" y="138"/>
                </a:cxn>
                <a:cxn ang="0">
                  <a:pos x="207" y="128"/>
                </a:cxn>
                <a:cxn ang="0">
                  <a:pos x="187" y="111"/>
                </a:cxn>
                <a:cxn ang="0">
                  <a:pos x="174" y="95"/>
                </a:cxn>
                <a:cxn ang="0">
                  <a:pos x="160" y="66"/>
                </a:cxn>
                <a:cxn ang="0">
                  <a:pos x="152" y="38"/>
                </a:cxn>
                <a:cxn ang="0">
                  <a:pos x="143" y="6"/>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grpSp>
      <p:grpSp>
        <p:nvGrpSpPr>
          <p:cNvPr id="164883" name="组合 164882"/>
          <p:cNvGrpSpPr/>
          <p:nvPr/>
        </p:nvGrpSpPr>
        <p:grpSpPr>
          <a:xfrm rot="1366339" flipV="1">
            <a:off x="1071563" y="5967413"/>
            <a:ext cx="650875" cy="292100"/>
            <a:chOff x="2044" y="2133"/>
            <a:chExt cx="1329" cy="596"/>
          </a:xfrm>
        </p:grpSpPr>
        <p:pic>
          <p:nvPicPr>
            <p:cNvPr id="1042" name="图片 164883" descr="haba"/>
            <p:cNvPicPr>
              <a:picLocks noChangeAspect="1"/>
            </p:cNvPicPr>
            <p:nvPr userDrawn="1"/>
          </p:nvPicPr>
          <p:blipFill>
            <a:blip r:embed="rId15"/>
            <a:stretch>
              <a:fillRect/>
            </a:stretch>
          </p:blipFill>
          <p:spPr>
            <a:xfrm rot="4260956">
              <a:off x="2409" y="1772"/>
              <a:ext cx="592" cy="1322"/>
            </a:xfrm>
            <a:prstGeom prst="rect">
              <a:avLst/>
            </a:prstGeom>
            <a:noFill/>
            <a:ln w="9525">
              <a:noFill/>
            </a:ln>
          </p:spPr>
        </p:pic>
        <p:sp>
          <p:nvSpPr>
            <p:cNvPr id="1043" name="任意多边形 164884"/>
            <p:cNvSpPr/>
            <p:nvPr userDrawn="1"/>
          </p:nvSpPr>
          <p:spPr>
            <a:xfrm rot="4245780">
              <a:off x="2418" y="1764"/>
              <a:ext cx="586" cy="1324"/>
            </a:xfrm>
            <a:custGeom>
              <a:avLst/>
              <a:gdLst/>
              <a:ahLst/>
              <a:cxnLst>
                <a:cxn ang="0">
                  <a:pos x="122" y="102"/>
                </a:cxn>
                <a:cxn ang="0">
                  <a:pos x="41" y="186"/>
                </a:cxn>
                <a:cxn ang="0">
                  <a:pos x="30" y="212"/>
                </a:cxn>
                <a:cxn ang="0">
                  <a:pos x="19" y="234"/>
                </a:cxn>
                <a:cxn ang="0">
                  <a:pos x="12" y="264"/>
                </a:cxn>
                <a:cxn ang="0">
                  <a:pos x="6" y="291"/>
                </a:cxn>
                <a:cxn ang="0">
                  <a:pos x="2" y="326"/>
                </a:cxn>
                <a:cxn ang="0">
                  <a:pos x="3" y="363"/>
                </a:cxn>
                <a:cxn ang="0">
                  <a:pos x="7" y="396"/>
                </a:cxn>
                <a:cxn ang="0">
                  <a:pos x="11" y="431"/>
                </a:cxn>
                <a:cxn ang="0">
                  <a:pos x="20" y="456"/>
                </a:cxn>
                <a:cxn ang="0">
                  <a:pos x="36" y="485"/>
                </a:cxn>
                <a:cxn ang="0">
                  <a:pos x="46" y="512"/>
                </a:cxn>
                <a:cxn ang="0">
                  <a:pos x="61" y="527"/>
                </a:cxn>
                <a:cxn ang="0">
                  <a:pos x="79" y="549"/>
                </a:cxn>
                <a:cxn ang="0">
                  <a:pos x="98" y="565"/>
                </a:cxn>
                <a:cxn ang="0">
                  <a:pos x="116" y="582"/>
                </a:cxn>
                <a:cxn ang="0">
                  <a:pos x="128" y="597"/>
                </a:cxn>
                <a:cxn ang="0">
                  <a:pos x="136" y="624"/>
                </a:cxn>
                <a:cxn ang="0">
                  <a:pos x="138" y="658"/>
                </a:cxn>
                <a:cxn ang="0">
                  <a:pos x="145" y="665"/>
                </a:cxn>
                <a:cxn ang="0">
                  <a:pos x="150" y="639"/>
                </a:cxn>
                <a:cxn ang="0">
                  <a:pos x="158" y="619"/>
                </a:cxn>
                <a:cxn ang="0">
                  <a:pos x="166" y="604"/>
                </a:cxn>
                <a:cxn ang="0">
                  <a:pos x="174" y="587"/>
                </a:cxn>
                <a:cxn ang="0">
                  <a:pos x="186" y="580"/>
                </a:cxn>
                <a:cxn ang="0">
                  <a:pos x="197" y="563"/>
                </a:cxn>
                <a:cxn ang="0">
                  <a:pos x="212" y="553"/>
                </a:cxn>
                <a:cxn ang="0">
                  <a:pos x="222" y="541"/>
                </a:cxn>
                <a:cxn ang="0">
                  <a:pos x="237" y="528"/>
                </a:cxn>
                <a:cxn ang="0">
                  <a:pos x="250" y="512"/>
                </a:cxn>
                <a:cxn ang="0">
                  <a:pos x="267" y="494"/>
                </a:cxn>
                <a:cxn ang="0">
                  <a:pos x="276" y="477"/>
                </a:cxn>
                <a:cxn ang="0">
                  <a:pos x="286" y="453"/>
                </a:cxn>
                <a:cxn ang="0">
                  <a:pos x="289" y="424"/>
                </a:cxn>
                <a:cxn ang="0">
                  <a:pos x="298" y="395"/>
                </a:cxn>
                <a:cxn ang="0">
                  <a:pos x="302" y="359"/>
                </a:cxn>
                <a:cxn ang="0">
                  <a:pos x="302" y="334"/>
                </a:cxn>
                <a:cxn ang="0">
                  <a:pos x="299" y="311"/>
                </a:cxn>
                <a:cxn ang="0">
                  <a:pos x="294" y="291"/>
                </a:cxn>
                <a:cxn ang="0">
                  <a:pos x="287" y="263"/>
                </a:cxn>
                <a:cxn ang="0">
                  <a:pos x="286" y="233"/>
                </a:cxn>
                <a:cxn ang="0">
                  <a:pos x="277" y="210"/>
                </a:cxn>
                <a:cxn ang="0">
                  <a:pos x="266" y="192"/>
                </a:cxn>
                <a:cxn ang="0">
                  <a:pos x="252" y="176"/>
                </a:cxn>
                <a:cxn ang="0">
                  <a:pos x="237" y="158"/>
                </a:cxn>
                <a:cxn ang="0">
                  <a:pos x="220" y="138"/>
                </a:cxn>
                <a:cxn ang="0">
                  <a:pos x="207" y="128"/>
                </a:cxn>
                <a:cxn ang="0">
                  <a:pos x="187" y="111"/>
                </a:cxn>
                <a:cxn ang="0">
                  <a:pos x="174" y="95"/>
                </a:cxn>
                <a:cxn ang="0">
                  <a:pos x="160" y="66"/>
                </a:cxn>
                <a:cxn ang="0">
                  <a:pos x="152" y="38"/>
                </a:cxn>
                <a:cxn ang="0">
                  <a:pos x="143" y="6"/>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tileRect/>
            </a:gradFill>
            <a:ln w="9525">
              <a:noFill/>
            </a:ln>
          </p:spPr>
          <p:txBody>
            <a:bodyPr/>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4880"/>
                                        </p:tgtEl>
                                        <p:attrNameLst>
                                          <p:attrName>style.visibility</p:attrName>
                                        </p:attrNameLst>
                                      </p:cBhvr>
                                      <p:to>
                                        <p:strVal val="visible"/>
                                      </p:to>
                                    </p:set>
                                    <p:animEffect transition="in" filter="fade">
                                      <p:cBhvr>
                                        <p:cTn id="7" dur="1000"/>
                                        <p:tgtEl>
                                          <p:spTgt spid="164880"/>
                                        </p:tgtEl>
                                      </p:cBhvr>
                                    </p:animEffect>
                                    <p:anim calcmode="lin" valueType="num">
                                      <p:cBhvr>
                                        <p:cTn id="8" dur="1000" fill="hold"/>
                                        <p:tgtEl>
                                          <p:spTgt spid="164880"/>
                                        </p:tgtEl>
                                        <p:attrNameLst>
                                          <p:attrName>ppt_x</p:attrName>
                                        </p:attrNameLst>
                                      </p:cBhvr>
                                      <p:tavLst>
                                        <p:tav tm="0">
                                          <p:val>
                                            <p:strVal val="#ppt_x"/>
                                          </p:val>
                                        </p:tav>
                                        <p:tav tm="100000">
                                          <p:val>
                                            <p:strVal val="#ppt_x"/>
                                          </p:val>
                                        </p:tav>
                                      </p:tavLst>
                                    </p:anim>
                                    <p:anim calcmode="lin" valueType="num">
                                      <p:cBhvr>
                                        <p:cTn id="9" dur="1000" fill="hold"/>
                                        <p:tgtEl>
                                          <p:spTgt spid="164880"/>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rAng="0" ptsTypes="aaA">
                                      <p:cBhvr>
                                        <p:cTn id="11" dur="1000" fill="hold"/>
                                        <p:tgtEl>
                                          <p:spTgt spid="164880"/>
                                        </p:tgtEl>
                                        <p:attrNameLst>
                                          <p:attrName>ppt_x</p:attrName>
                                          <p:attrName>ppt_y</p:attrName>
                                        </p:attrNameLst>
                                      </p:cBhvr>
                                      <p:rCtr x="0" y="0"/>
                                    </p:animMotion>
                                  </p:childTnLst>
                                </p:cTn>
                              </p:par>
                              <p:par>
                                <p:cTn id="12" presetID="42" presetClass="entr" presetSubtype="0" fill="hold" nodeType="withEffect">
                                  <p:stCondLst>
                                    <p:cond delay="700"/>
                                  </p:stCondLst>
                                  <p:childTnLst>
                                    <p:set>
                                      <p:cBhvr>
                                        <p:cTn id="13" dur="1" fill="hold">
                                          <p:stCondLst>
                                            <p:cond delay="0"/>
                                          </p:stCondLst>
                                        </p:cTn>
                                        <p:tgtEl>
                                          <p:spTgt spid="164883"/>
                                        </p:tgtEl>
                                        <p:attrNameLst>
                                          <p:attrName>style.visibility</p:attrName>
                                        </p:attrNameLst>
                                      </p:cBhvr>
                                      <p:to>
                                        <p:strVal val="visible"/>
                                      </p:to>
                                    </p:set>
                                    <p:animEffect transition="in" filter="fade">
                                      <p:cBhvr>
                                        <p:cTn id="14" dur="1000"/>
                                        <p:tgtEl>
                                          <p:spTgt spid="164883"/>
                                        </p:tgtEl>
                                      </p:cBhvr>
                                    </p:animEffect>
                                    <p:anim calcmode="lin" valueType="num">
                                      <p:cBhvr>
                                        <p:cTn id="15" dur="1000" fill="hold"/>
                                        <p:tgtEl>
                                          <p:spTgt spid="164883"/>
                                        </p:tgtEl>
                                        <p:attrNameLst>
                                          <p:attrName>ppt_x</p:attrName>
                                        </p:attrNameLst>
                                      </p:cBhvr>
                                      <p:tavLst>
                                        <p:tav tm="0">
                                          <p:val>
                                            <p:strVal val="#ppt_x"/>
                                          </p:val>
                                        </p:tav>
                                        <p:tav tm="100000">
                                          <p:val>
                                            <p:strVal val="#ppt_x"/>
                                          </p:val>
                                        </p:tav>
                                      </p:tavLst>
                                    </p:anim>
                                    <p:anim calcmode="lin" valueType="num">
                                      <p:cBhvr>
                                        <p:cTn id="16" dur="1000" fill="hold"/>
                                        <p:tgtEl>
                                          <p:spTgt spid="164883"/>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164883"/>
                                        </p:tgtEl>
                                        <p:attrNameLst>
                                          <p:attrName>ppt_x</p:attrName>
                                          <p:attrName>ppt_y</p:attrName>
                                        </p:attrNameLst>
                                      </p:cBhvr>
                                      <p:rCtr x="5000" y="2600"/>
                                    </p:animMotion>
                                  </p:childTnLst>
                                </p:cTn>
                              </p:par>
                              <p:par>
                                <p:cTn id="19" presetID="42" presetClass="entr" presetSubtype="0" fill="hold" nodeType="withEffect">
                                  <p:stCondLst>
                                    <p:cond delay="1400"/>
                                  </p:stCondLst>
                                  <p:childTnLst>
                                    <p:set>
                                      <p:cBhvr>
                                        <p:cTn id="20" dur="1" fill="hold">
                                          <p:stCondLst>
                                            <p:cond delay="0"/>
                                          </p:stCondLst>
                                        </p:cTn>
                                        <p:tgtEl>
                                          <p:spTgt spid="164879"/>
                                        </p:tgtEl>
                                        <p:attrNameLst>
                                          <p:attrName>style.visibility</p:attrName>
                                        </p:attrNameLst>
                                      </p:cBhvr>
                                      <p:to>
                                        <p:strVal val="visible"/>
                                      </p:to>
                                    </p:set>
                                    <p:animEffect transition="in" filter="fade">
                                      <p:cBhvr>
                                        <p:cTn id="21" dur="1000"/>
                                        <p:tgtEl>
                                          <p:spTgt spid="164879"/>
                                        </p:tgtEl>
                                      </p:cBhvr>
                                    </p:animEffect>
                                    <p:anim calcmode="lin" valueType="num">
                                      <p:cBhvr>
                                        <p:cTn id="22" dur="1000" fill="hold"/>
                                        <p:tgtEl>
                                          <p:spTgt spid="164879"/>
                                        </p:tgtEl>
                                        <p:attrNameLst>
                                          <p:attrName>ppt_x</p:attrName>
                                        </p:attrNameLst>
                                      </p:cBhvr>
                                      <p:tavLst>
                                        <p:tav tm="0">
                                          <p:val>
                                            <p:strVal val="#ppt_x"/>
                                          </p:val>
                                        </p:tav>
                                        <p:tav tm="100000">
                                          <p:val>
                                            <p:strVal val="#ppt_x"/>
                                          </p:val>
                                        </p:tav>
                                      </p:tavLst>
                                    </p:anim>
                                    <p:anim calcmode="lin" valueType="num">
                                      <p:cBhvr>
                                        <p:cTn id="23" dur="1000" fill="hold"/>
                                        <p:tgtEl>
                                          <p:spTgt spid="164879"/>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64879"/>
                                        </p:tgtEl>
                                        <p:attrNameLst>
                                          <p:attrName>ppt_x</p:attrName>
                                          <p:attrName>ppt_y</p:attrName>
                                        </p:attrNameLst>
                                      </p:cBhvr>
                                      <p:rCtr x="56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buFont typeface="Arial" panose="020B0604020202020204" pitchFamily="34" charset="0"/>
        <a:defRPr sz="4600" b="1" kern="1200">
          <a:solidFill>
            <a:schemeClr val="tx1"/>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600" b="1">
          <a:solidFill>
            <a:schemeClr val="tx1"/>
          </a:solidFill>
          <a:latin typeface="Arial" panose="020B0604020202020204" pitchFamily="34" charset="0"/>
        </a:defRPr>
      </a:lvl2pPr>
      <a:lvl3pPr algn="ctr" rtl="0" eaLnBrk="0" fontAlgn="base" hangingPunct="0">
        <a:spcBef>
          <a:spcPct val="0"/>
        </a:spcBef>
        <a:spcAft>
          <a:spcPct val="0"/>
        </a:spcAft>
        <a:buFont typeface="Arial" panose="020B0604020202020204" pitchFamily="34" charset="0"/>
        <a:defRPr sz="4600" b="1">
          <a:solidFill>
            <a:schemeClr val="tx1"/>
          </a:solidFill>
          <a:latin typeface="Arial" panose="020B0604020202020204" pitchFamily="34" charset="0"/>
        </a:defRPr>
      </a:lvl3pPr>
      <a:lvl4pPr algn="ctr" rtl="0" eaLnBrk="0" fontAlgn="base" hangingPunct="0">
        <a:spcBef>
          <a:spcPct val="0"/>
        </a:spcBef>
        <a:spcAft>
          <a:spcPct val="0"/>
        </a:spcAft>
        <a:buFont typeface="Arial" panose="020B0604020202020204" pitchFamily="34" charset="0"/>
        <a:defRPr sz="4600" b="1">
          <a:solidFill>
            <a:schemeClr val="tx1"/>
          </a:solidFill>
          <a:latin typeface="Arial" panose="020B0604020202020204" pitchFamily="34" charset="0"/>
        </a:defRPr>
      </a:lvl4pPr>
      <a:lvl5pPr algn="ctr" rtl="0" eaLnBrk="0" fontAlgn="base" hangingPunct="0">
        <a:spcBef>
          <a:spcPct val="0"/>
        </a:spcBef>
        <a:spcAft>
          <a:spcPct val="0"/>
        </a:spcAft>
        <a:buFont typeface="Arial" panose="020B0604020202020204" pitchFamily="34" charset="0"/>
        <a:defRPr sz="4600" b="1">
          <a:solidFill>
            <a:schemeClr val="tx1"/>
          </a:solidFill>
          <a:latin typeface="Arial" panose="020B0604020202020204" pitchFamily="34" charset="0"/>
        </a:defRPr>
      </a:lvl5pPr>
      <a:lvl6pPr marL="457200" algn="ctr" rtl="0" fontAlgn="base">
        <a:spcBef>
          <a:spcPct val="0"/>
        </a:spcBef>
        <a:spcAft>
          <a:spcPct val="0"/>
        </a:spcAft>
        <a:buFont typeface="Arial" panose="020B0604020202020204" pitchFamily="34" charset="0"/>
        <a:defRPr sz="4600" b="1">
          <a:solidFill>
            <a:schemeClr val="tx1"/>
          </a:solidFill>
          <a:latin typeface="Arial" panose="020B0604020202020204" pitchFamily="34" charset="0"/>
        </a:defRPr>
      </a:lvl6pPr>
      <a:lvl7pPr marL="914400" algn="ctr" rtl="0" fontAlgn="base">
        <a:spcBef>
          <a:spcPct val="0"/>
        </a:spcBef>
        <a:spcAft>
          <a:spcPct val="0"/>
        </a:spcAft>
        <a:buFont typeface="Arial" panose="020B0604020202020204" pitchFamily="34" charset="0"/>
        <a:defRPr sz="4600" b="1">
          <a:solidFill>
            <a:schemeClr val="tx1"/>
          </a:solidFill>
          <a:latin typeface="Arial" panose="020B0604020202020204" pitchFamily="34" charset="0"/>
        </a:defRPr>
      </a:lvl7pPr>
      <a:lvl8pPr marL="1371600" algn="ctr" rtl="0" fontAlgn="base">
        <a:spcBef>
          <a:spcPct val="0"/>
        </a:spcBef>
        <a:spcAft>
          <a:spcPct val="0"/>
        </a:spcAft>
        <a:buFont typeface="Arial" panose="020B0604020202020204" pitchFamily="34" charset="0"/>
        <a:defRPr sz="4600" b="1">
          <a:solidFill>
            <a:schemeClr val="tx1"/>
          </a:solidFill>
          <a:latin typeface="Arial" panose="020B0604020202020204" pitchFamily="34" charset="0"/>
        </a:defRPr>
      </a:lvl8pPr>
      <a:lvl9pPr marL="1828800" algn="ctr" rtl="0" fontAlgn="base">
        <a:spcBef>
          <a:spcPct val="0"/>
        </a:spcBef>
        <a:spcAft>
          <a:spcPct val="0"/>
        </a:spcAft>
        <a:buFont typeface="Arial" panose="020B0604020202020204" pitchFamily="34" charset="0"/>
        <a:defRPr sz="46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accent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4000" b="1" i="0" u="none" kern="1200" baseline="0">
          <a:solidFill>
            <a:schemeClr val="accent1"/>
          </a:solidFill>
          <a:latin typeface="Cataneo BT" pitchFamily="66"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onverbal.ucsc.edu/quizipt1b.html" TargetMode="External"/><Relationship Id="rId2" Type="http://schemas.openxmlformats.org/officeDocument/2006/relationships/hyperlink" Target="http://nonverbal.ucsc.edu/quizipt1a.html"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hyperlink" Target="http://nonverbal.ucsc.edu/quizipt1b.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nvisionedu.com/pupil/experience.htm"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envisionedu.com/pupil/experience.htm" TargetMode="Externa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4.bin"/><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0.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onverbal.ucsc.edu/quizspaceb.html" TargetMode="External"/><Relationship Id="rId2" Type="http://schemas.openxmlformats.org/officeDocument/2006/relationships/hyperlink" Target="http://nonverbal.ucsc.edu/quizspacea.html" TargetMode="External"/><Relationship Id="rId1" Type="http://schemas.openxmlformats.org/officeDocument/2006/relationships/slideLayout" Target="../slideLayouts/slideLayout2.xml"/><Relationship Id="rId4" Type="http://schemas.openxmlformats.org/officeDocument/2006/relationships/hyperlink" Target="http://nonverbal.ucsc.edu/quizspacec.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58721"/>
          <p:cNvSpPr>
            <a:spLocks noGrp="1"/>
          </p:cNvSpPr>
          <p:nvPr>
            <p:ph type="ctrTitle" sz="quarter"/>
          </p:nvPr>
        </p:nvSpPr>
        <p:spPr>
          <a:xfrm>
            <a:off x="179388" y="1557338"/>
            <a:ext cx="8569325" cy="1008062"/>
          </a:xfrm>
          <a:ln w="25400"/>
        </p:spPr>
        <p:txBody>
          <a:bodyPr vert="horz" wrap="square" lIns="91440" tIns="45720" rIns="91440" bIns="45720" anchor="ctr"/>
          <a:lstStyle/>
          <a:p>
            <a:pPr eaLnBrk="1" hangingPunct="1">
              <a:buFont typeface="Arial" panose="020B0604020202020204" pitchFamily="34" charset="0"/>
            </a:pPr>
            <a:r>
              <a:rPr lang="en-US" altLang="zh-CN" sz="4200" kern="1200" dirty="0">
                <a:latin typeface="Bodoni MT Black" panose="02070A03080606020203" pitchFamily="18" charset="0"/>
                <a:ea typeface="宋体" panose="02010600030101010101" pitchFamily="2" charset="-122"/>
                <a:cs typeface="+mj-cs"/>
              </a:rPr>
              <a:t>Nonverbal Communication</a:t>
            </a:r>
          </a:p>
        </p:txBody>
      </p:sp>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6" name="图片 248835" descr="communication"/>
          <p:cNvPicPr>
            <a:picLocks noChangeAspect="1"/>
          </p:cNvPicPr>
          <p:nvPr/>
        </p:nvPicPr>
        <p:blipFill>
          <a:blip r:embed="rId2"/>
          <a:stretch>
            <a:fillRect/>
          </a:stretch>
        </p:blipFill>
        <p:spPr>
          <a:xfrm>
            <a:off x="0" y="1196975"/>
            <a:ext cx="3919538" cy="4076700"/>
          </a:xfrm>
          <a:prstGeom prst="rect">
            <a:avLst/>
          </a:prstGeom>
          <a:noFill/>
          <a:ln w="9525">
            <a:noFill/>
          </a:ln>
        </p:spPr>
      </p:pic>
      <p:pic>
        <p:nvPicPr>
          <p:cNvPr id="248837" name="图片 248836" descr="communication_f2f_message3components_6x4"/>
          <p:cNvPicPr>
            <a:picLocks noChangeAspect="1"/>
          </p:cNvPicPr>
          <p:nvPr/>
        </p:nvPicPr>
        <p:blipFill>
          <a:blip r:embed="rId3"/>
          <a:stretch>
            <a:fillRect/>
          </a:stretch>
        </p:blipFill>
        <p:spPr>
          <a:xfrm>
            <a:off x="3708400" y="2779713"/>
            <a:ext cx="5435600" cy="4078287"/>
          </a:xfrm>
          <a:prstGeom prst="rect">
            <a:avLst/>
          </a:prstGeom>
          <a:noFill/>
          <a:ln w="9525">
            <a:noFill/>
          </a:ln>
        </p:spPr>
      </p:pic>
      <p:sp>
        <p:nvSpPr>
          <p:cNvPr id="248842" name="矩形 248841"/>
          <p:cNvSpPr/>
          <p:nvPr/>
        </p:nvSpPr>
        <p:spPr>
          <a:xfrm>
            <a:off x="179388" y="404813"/>
            <a:ext cx="6264275" cy="457200"/>
          </a:xfrm>
          <a:prstGeom prst="rect">
            <a:avLst/>
          </a:prstGeom>
          <a:noFill/>
          <a:ln w="9525">
            <a:noFill/>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Comic Sans MS" panose="030F0702030302020204" pitchFamily="66" charset="0"/>
                <a:ea typeface="宋体" panose="02010600030101010101" pitchFamily="2" charset="-122"/>
                <a:cs typeface="+mn-cs"/>
              </a:rPr>
              <a:t>According to two different researches:</a:t>
            </a:r>
          </a:p>
        </p:txBody>
      </p:sp>
      <p:sp>
        <p:nvSpPr>
          <p:cNvPr id="12293" name="矩形 248843"/>
          <p:cNvSpPr/>
          <p:nvPr/>
        </p:nvSpPr>
        <p:spPr>
          <a:xfrm>
            <a:off x="0" y="5589588"/>
            <a:ext cx="3492500" cy="1268412"/>
          </a:xfrm>
          <a:prstGeom prst="rect">
            <a:avLst/>
          </a:prstGeom>
          <a:solidFill>
            <a:schemeClr val="bg1"/>
          </a:solidFill>
          <a:ln w="9525">
            <a:noFill/>
          </a:ln>
        </p:spPr>
        <p:txBody>
          <a:bodyPr/>
          <a:lstStyle/>
          <a:p>
            <a:endParaRPr lang="zh-CN" altLang="en-US"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circle(in)">
                                      <p:cBhvr>
                                        <p:cTn id="7" dur="2000"/>
                                        <p:tgtEl>
                                          <p:spTgt spid="248836"/>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248837"/>
                                        </p:tgtEl>
                                        <p:attrNameLst>
                                          <p:attrName>style.visibility</p:attrName>
                                        </p:attrNameLst>
                                      </p:cBhvr>
                                      <p:to>
                                        <p:strVal val="visible"/>
                                      </p:to>
                                    </p:set>
                                    <p:animEffect transition="in" filter="plus(in)">
                                      <p:cBhvr>
                                        <p:cTn id="11" dur="2000"/>
                                        <p:tgtEl>
                                          <p:spTgt spid="2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323850" y="260350"/>
            <a:ext cx="8686800" cy="1087438"/>
          </a:xfrm>
          <a:ln/>
        </p:spPr>
        <p:txBody>
          <a:bodyPr vert="horz" wrap="square" lIns="91440" tIns="45720" rIns="91440" bIns="45720" anchor="ctr"/>
          <a:lstStyle/>
          <a:p>
            <a:r>
              <a:rPr lang="en-US" altLang="zh-CN" sz="4000" dirty="0"/>
              <a:t>Who won the game of one-on-one basketball? </a:t>
            </a:r>
            <a:endParaRPr lang="zh-CN" altLang="en-US" sz="4000" dirty="0"/>
          </a:p>
        </p:txBody>
      </p:sp>
      <p:sp>
        <p:nvSpPr>
          <p:cNvPr id="13315" name="内容占位符 2"/>
          <p:cNvSpPr>
            <a:spLocks noGrp="1"/>
          </p:cNvSpPr>
          <p:nvPr>
            <p:ph idx="1"/>
          </p:nvPr>
        </p:nvSpPr>
        <p:spPr>
          <a:xfrm>
            <a:off x="539750" y="1784350"/>
            <a:ext cx="8229600" cy="1357313"/>
          </a:xfrm>
          <a:ln/>
        </p:spPr>
        <p:txBody>
          <a:bodyPr vert="horz" wrap="square" lIns="91440" tIns="45720" rIns="91440" bIns="45720" anchor="t"/>
          <a:lstStyle/>
          <a:p>
            <a:r>
              <a:rPr lang="en-US" altLang="zh-CN" dirty="0"/>
              <a:t>a. </a:t>
            </a:r>
            <a:r>
              <a:rPr lang="en-US" altLang="zh-CN" dirty="0">
                <a:hlinkClick r:id="rId2"/>
              </a:rPr>
              <a:t>The man on the left</a:t>
            </a:r>
            <a:endParaRPr lang="en-US" altLang="zh-CN" dirty="0"/>
          </a:p>
          <a:p>
            <a:r>
              <a:rPr lang="en-US" altLang="zh-CN" dirty="0"/>
              <a:t>b. </a:t>
            </a:r>
            <a:r>
              <a:rPr lang="en-US" altLang="zh-CN" dirty="0">
                <a:hlinkClick r:id="rId3"/>
              </a:rPr>
              <a:t>The man on the right</a:t>
            </a:r>
            <a:endParaRPr lang="en-US" altLang="zh-CN" dirty="0"/>
          </a:p>
          <a:p>
            <a:endParaRPr lang="zh-CN" altLang="en-US" dirty="0"/>
          </a:p>
        </p:txBody>
      </p:sp>
      <p:pic>
        <p:nvPicPr>
          <p:cNvPr id="13316" name="Picture 5" descr="Basketball Players Picture"/>
          <p:cNvPicPr>
            <a:picLocks noChangeAspect="1"/>
          </p:cNvPicPr>
          <p:nvPr/>
        </p:nvPicPr>
        <p:blipFill>
          <a:blip r:embed="rId4"/>
          <a:stretch>
            <a:fillRect/>
          </a:stretch>
        </p:blipFill>
        <p:spPr>
          <a:xfrm>
            <a:off x="3563938" y="3429000"/>
            <a:ext cx="3786187" cy="2881313"/>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ln/>
        </p:spPr>
        <p:txBody>
          <a:bodyPr vert="horz" wrap="square" lIns="91440" tIns="45720" rIns="91440" bIns="45720" anchor="ctr"/>
          <a:lstStyle/>
          <a:p>
            <a:r>
              <a:rPr lang="en-US" altLang="zh-CN" dirty="0">
                <a:hlinkClick r:id="rId2"/>
              </a:rPr>
              <a:t>The man on the right</a:t>
            </a:r>
            <a:endParaRPr lang="zh-CN" altLang="en-US" dirty="0"/>
          </a:p>
        </p:txBody>
      </p:sp>
      <p:sp>
        <p:nvSpPr>
          <p:cNvPr id="14339" name="内容占位符 2"/>
          <p:cNvSpPr>
            <a:spLocks noGrp="1"/>
          </p:cNvSpPr>
          <p:nvPr>
            <p:ph idx="1"/>
          </p:nvPr>
        </p:nvSpPr>
        <p:spPr>
          <a:ln/>
        </p:spPr>
        <p:txBody>
          <a:bodyPr vert="horz" wrap="square" lIns="91440" tIns="45720" rIns="91440" bIns="45720" anchor="t"/>
          <a:lstStyle/>
          <a:p>
            <a:r>
              <a:rPr lang="en-US" altLang="zh-CN" dirty="0"/>
              <a:t>He seems confident, poised and modest--all qualities that suggest he is the winner of the game. </a:t>
            </a:r>
            <a:endParaRPr lang="zh-CN" altLang="en-US" dirty="0"/>
          </a:p>
          <a:p>
            <a:endParaRPr lang="zh-CN"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文本占位符 209922"/>
          <p:cNvSpPr>
            <a:spLocks noGrp="1"/>
          </p:cNvSpPr>
          <p:nvPr>
            <p:ph idx="1"/>
          </p:nvPr>
        </p:nvSpPr>
        <p:spPr>
          <a:xfrm>
            <a:off x="468313" y="1412875"/>
            <a:ext cx="8229600" cy="4032250"/>
          </a:xfrm>
        </p:spPr>
        <p:txBody>
          <a:bodyPr vert="horz" wrap="square" lIns="91440" tIns="45720" rIns="91440" bIns="45720" numCol="1" anchor="t" anchorCtr="0" compatLnSpc="1"/>
          <a:lstStyle/>
          <a:p>
            <a:pPr marL="609600" marR="0" lvl="0" indent="-609600" algn="l" defTabSz="914400" rtl="0" eaLnBrk="1" fontAlgn="base" latinLnBrk="0" hangingPunct="1">
              <a:lnSpc>
                <a:spcPct val="140000"/>
              </a:lnSpc>
              <a:spcBef>
                <a:spcPct val="20000"/>
              </a:spcBef>
              <a:spcAft>
                <a:spcPct val="0"/>
              </a:spcAft>
              <a:buClr>
                <a:schemeClr val="tx1"/>
              </a:buClr>
              <a:buSzTx/>
              <a:buFont typeface="Wingdings" panose="05000000000000000000" pitchFamily="2" charset="2"/>
              <a:buAutoNum type="circleNumDbPlain"/>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We make important judgments and decisions concerning the internal states of others.</a:t>
            </a:r>
          </a:p>
          <a:p>
            <a:pPr marL="609600" marR="0" lvl="0" indent="-609600" algn="l" defTabSz="914400" rtl="0" eaLnBrk="1" fontAlgn="base" latinLnBrk="0" hangingPunct="1">
              <a:lnSpc>
                <a:spcPct val="140000"/>
              </a:lnSpc>
              <a:spcBef>
                <a:spcPct val="20000"/>
              </a:spcBef>
              <a:spcAft>
                <a:spcPct val="0"/>
              </a:spcAft>
              <a:buClr>
                <a:schemeClr val="tx1"/>
              </a:buClr>
              <a:buSzTx/>
              <a:buFont typeface="Wingdings" panose="05000000000000000000" pitchFamily="2" charset="2"/>
              <a:buAutoNum type="circleNumDbPlain"/>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We use the actions of others to learn about their affective or emotional states.</a:t>
            </a:r>
          </a:p>
          <a:p>
            <a:pPr marL="609600" marR="0" lvl="0" indent="-609600" algn="l" defTabSz="914400" rtl="0" eaLnBrk="1" fontAlgn="base" latinLnBrk="0" hangingPunct="1">
              <a:lnSpc>
                <a:spcPct val="140000"/>
              </a:lnSpc>
              <a:spcBef>
                <a:spcPct val="20000"/>
              </a:spcBef>
              <a:spcAft>
                <a:spcPct val="0"/>
              </a:spcAft>
              <a:buClr>
                <a:schemeClr val="tx1"/>
              </a:buClr>
              <a:buSzTx/>
              <a:buFont typeface="Wingdings" panose="05000000000000000000" pitchFamily="2" charset="2"/>
              <a:buAutoNum type="circleNumDbPlain"/>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It is responsible for first impressions.</a:t>
            </a:r>
          </a:p>
          <a:p>
            <a:pPr marL="609600" marR="0" lvl="0" indent="-609600" algn="l" defTabSz="914400" rtl="0" eaLnBrk="1" fontAlgn="base" latinLnBrk="0" hangingPunct="1">
              <a:lnSpc>
                <a:spcPct val="140000"/>
              </a:lnSpc>
              <a:spcBef>
                <a:spcPct val="20000"/>
              </a:spcBef>
              <a:spcAft>
                <a:spcPct val="0"/>
              </a:spcAft>
              <a:buClr>
                <a:schemeClr val="tx1"/>
              </a:buClr>
              <a:buSzTx/>
              <a:buFont typeface="Wingdings" panose="05000000000000000000" pitchFamily="2" charset="2"/>
              <a:buAutoNum type="circleNumDbPlain"/>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Many of our nonverbal actions are not easily controlled consciously.</a:t>
            </a:r>
          </a:p>
        </p:txBody>
      </p:sp>
      <p:sp>
        <p:nvSpPr>
          <p:cNvPr id="15363" name="矩形 209923"/>
          <p:cNvSpPr/>
          <p:nvPr/>
        </p:nvSpPr>
        <p:spPr>
          <a:xfrm>
            <a:off x="250825" y="188913"/>
            <a:ext cx="8686800" cy="1087437"/>
          </a:xfrm>
          <a:prstGeom prst="rect">
            <a:avLst/>
          </a:prstGeom>
          <a:noFill/>
          <a:ln w="9525">
            <a:noFill/>
          </a:ln>
          <a:effectLst>
            <a:outerShdw dist="35921" dir="2699999" algn="ctr" rotWithShape="0">
              <a:schemeClr val="bg2">
                <a:alpha val="50000"/>
              </a:schemeClr>
            </a:outerShdw>
          </a:effectLst>
        </p:spPr>
        <p:txBody>
          <a:bodyPr anchor="ctr"/>
          <a:lstStyle/>
          <a:p>
            <a:pPr algn="ctr"/>
            <a:r>
              <a:rPr lang="en-US" altLang="zh-CN" sz="3200" b="0" dirty="0">
                <a:solidFill>
                  <a:schemeClr val="tx1"/>
                </a:solidFill>
                <a:latin typeface="Impact" panose="020B0806030902050204" pitchFamily="34" charset="0"/>
              </a:rPr>
              <a:t>2.  Why is nonverbal communication important?</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p:cTn id="7" dur="500" fill="hold"/>
                                        <p:tgtEl>
                                          <p:spTgt spid="209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992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992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09923">
                                            <p:txEl>
                                              <p:pRg st="0" end="0"/>
                                            </p:txEl>
                                          </p:spTgt>
                                        </p:tgtEl>
                                      </p:cBhvr>
                                    </p:animEffect>
                                  </p:childTnLst>
                                </p:cTn>
                              </p:par>
                              <p:par>
                                <p:cTn id="11" presetID="31" presetClass="entr" presetSubtype="0" fill="hold" grpId="1" nodeType="withEffect">
                                  <p:stCondLst>
                                    <p:cond delay="0"/>
                                  </p:stCondLst>
                                  <p:iterate type="lt">
                                    <p:tmPct val="5000"/>
                                  </p:iterate>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p:cTn id="13" dur="500" fill="hold"/>
                                        <p:tgtEl>
                                          <p:spTgt spid="209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992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209923">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209923">
                                            <p:txEl>
                                              <p:pRg st="1" end="1"/>
                                            </p:txEl>
                                          </p:spTgt>
                                        </p:tgtEl>
                                      </p:cBhvr>
                                    </p:animEffect>
                                  </p:childTnLst>
                                </p:cTn>
                              </p:par>
                              <p:par>
                                <p:cTn id="17" presetID="31" presetClass="entr" presetSubtype="0" fill="hold" grpId="1" nodeType="withEffect">
                                  <p:stCondLst>
                                    <p:cond delay="0"/>
                                  </p:stCondLst>
                                  <p:iterate type="lt">
                                    <p:tmPct val="5000"/>
                                  </p:iterate>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p:cTn id="19" dur="500" fill="hold"/>
                                        <p:tgtEl>
                                          <p:spTgt spid="2099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992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209923">
                                            <p:txEl>
                                              <p:pRg st="2" end="2"/>
                                            </p:txEl>
                                          </p:spTgt>
                                        </p:tgtEl>
                                        <p:attrNameLst>
                                          <p:attrName>style.rotation</p:attrName>
                                        </p:attrNameLst>
                                      </p:cBhvr>
                                      <p:tavLst>
                                        <p:tav tm="0">
                                          <p:val>
                                            <p:fltVal val="90"/>
                                          </p:val>
                                        </p:tav>
                                        <p:tav tm="100000">
                                          <p:val>
                                            <p:fltVal val="0"/>
                                          </p:val>
                                        </p:tav>
                                      </p:tavLst>
                                    </p:anim>
                                    <p:animEffect transition="in" filter="fade">
                                      <p:cBhvr>
                                        <p:cTn id="22" dur="500"/>
                                        <p:tgtEl>
                                          <p:spTgt spid="209923">
                                            <p:txEl>
                                              <p:pRg st="2" end="2"/>
                                            </p:txEl>
                                          </p:spTgt>
                                        </p:tgtEl>
                                      </p:cBhvr>
                                    </p:animEffect>
                                  </p:childTnLst>
                                </p:cTn>
                              </p:par>
                              <p:par>
                                <p:cTn id="23" presetID="31" presetClass="entr" presetSubtype="0" fill="hold" grpId="1" nodeType="withEffect">
                                  <p:stCondLst>
                                    <p:cond delay="0"/>
                                  </p:stCondLst>
                                  <p:iterate type="lt">
                                    <p:tmPct val="5000"/>
                                  </p:iterate>
                                  <p:childTnLst>
                                    <p:set>
                                      <p:cBhvr>
                                        <p:cTn id="24" dur="1" fill="hold">
                                          <p:stCondLst>
                                            <p:cond delay="0"/>
                                          </p:stCondLst>
                                        </p:cTn>
                                        <p:tgtEl>
                                          <p:spTgt spid="209923">
                                            <p:txEl>
                                              <p:pRg st="3" end="3"/>
                                            </p:txEl>
                                          </p:spTgt>
                                        </p:tgtEl>
                                        <p:attrNameLst>
                                          <p:attrName>style.visibility</p:attrName>
                                        </p:attrNameLst>
                                      </p:cBhvr>
                                      <p:to>
                                        <p:strVal val="visible"/>
                                      </p:to>
                                    </p:set>
                                    <p:anim calcmode="lin" valueType="num">
                                      <p:cBhvr>
                                        <p:cTn id="25" dur="500" fill="hold"/>
                                        <p:tgtEl>
                                          <p:spTgt spid="2099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0992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209923">
                                            <p:txEl>
                                              <p:pRg st="3" end="3"/>
                                            </p:txEl>
                                          </p:spTgt>
                                        </p:tgtEl>
                                        <p:attrNameLst>
                                          <p:attrName>style.rotation</p:attrName>
                                        </p:attrNameLst>
                                      </p:cBhvr>
                                      <p:tavLst>
                                        <p:tav tm="0">
                                          <p:val>
                                            <p:fltVal val="90"/>
                                          </p:val>
                                        </p:tav>
                                        <p:tav tm="100000">
                                          <p:val>
                                            <p:fltVal val="0"/>
                                          </p:val>
                                        </p:tav>
                                      </p:tavLst>
                                    </p:anim>
                                    <p:animEffect transition="in" filter="fade">
                                      <p:cBhvr>
                                        <p:cTn id="28" dur="500"/>
                                        <p:tgtEl>
                                          <p:spTgt spid="209923">
                                            <p:txEl>
                                              <p:pRg st="3" end="3"/>
                                            </p:txEl>
                                          </p:spTgt>
                                        </p:tgtEl>
                                      </p:cBhvr>
                                    </p:animEffect>
                                  </p:childTnLst>
                                </p:cTn>
                              </p:par>
                            </p:childTnLst>
                          </p:cTn>
                        </p:par>
                        <p:par>
                          <p:cTn id="29" fill="hold">
                            <p:stCondLst>
                              <p:cond delay="0"/>
                            </p:stCondLst>
                            <p:childTnLst>
                              <p:par>
                                <p:cTn id="30" presetID="32" presetClass="emph" presetSubtype="0" fill="hold" grpId="0" nodeType="afterEffect">
                                  <p:stCondLst>
                                    <p:cond delay="0"/>
                                  </p:stCondLst>
                                  <p:iterate type="lt">
                                    <p:tmAbs val="0"/>
                                  </p:iterate>
                                  <p:childTnLst>
                                    <p:animClr clrSpc="rgb" dir="cw">
                                      <p:cBhvr override="childStyle">
                                        <p:cTn id="31" dur="100" fill="hold"/>
                                        <p:tgtEl>
                                          <p:spTgt spid="209923">
                                            <p:txEl>
                                              <p:pRg st="0" end="0"/>
                                            </p:txEl>
                                          </p:spTgt>
                                        </p:tgtEl>
                                        <p:attrNameLst>
                                          <p:attrName>style.color</p:attrName>
                                        </p:attrNameLst>
                                      </p:cBhvr>
                                      <p:to>
                                        <a:schemeClr val="accent1"/>
                                      </p:to>
                                    </p:animClr>
                                    <p:animClr clrSpc="rgb" dir="cw">
                                      <p:cBhvr>
                                        <p:cTn id="32" dur="100" fill="hold"/>
                                        <p:tgtEl>
                                          <p:spTgt spid="209923">
                                            <p:txEl>
                                              <p:pRg st="0" end="0"/>
                                            </p:txEl>
                                          </p:spTgt>
                                        </p:tgtEl>
                                        <p:attrNameLst>
                                          <p:attrName>fillcolor</p:attrName>
                                        </p:attrNameLst>
                                      </p:cBhvr>
                                      <p:to>
                                        <a:schemeClr val="accent1"/>
                                      </p:to>
                                    </p:animClr>
                                    <p:set>
                                      <p:cBhvr>
                                        <p:cTn id="33" dur="100" fill="hold"/>
                                        <p:tgtEl>
                                          <p:spTgt spid="209923">
                                            <p:txEl>
                                              <p:pRg st="0" end="0"/>
                                            </p:txEl>
                                          </p:spTgt>
                                        </p:tgtEl>
                                        <p:attrNameLst>
                                          <p:attrName>fill.type</p:attrName>
                                        </p:attrNameLst>
                                      </p:cBhvr>
                                      <p:to>
                                        <p:strVal val="solid"/>
                                      </p:to>
                                    </p:set>
                                    <p:set>
                                      <p:cBhvr>
                                        <p:cTn id="34" dur="100" fill="hold"/>
                                        <p:tgtEl>
                                          <p:spTgt spid="209923">
                                            <p:txEl>
                                              <p:pRg st="0" end="0"/>
                                            </p:txEl>
                                          </p:spTgt>
                                        </p:tgtEl>
                                        <p:attrNameLst>
                                          <p:attrName>fill.on</p:attrName>
                                        </p:attrNameLst>
                                      </p:cBhvr>
                                      <p:to>
                                        <p:strVal val="true"/>
                                      </p:to>
                                    </p:set>
                                    <p:animRot by="120000">
                                      <p:cBhvr>
                                        <p:cTn id="35" dur="100" fill="hold">
                                          <p:stCondLst>
                                            <p:cond delay="0"/>
                                          </p:stCondLst>
                                        </p:cTn>
                                        <p:tgtEl>
                                          <p:spTgt spid="209923">
                                            <p:txEl>
                                              <p:pRg st="0" end="0"/>
                                            </p:txEl>
                                          </p:spTgt>
                                        </p:tgtEl>
                                        <p:attrNameLst>
                                          <p:attrName>r</p:attrName>
                                        </p:attrNameLst>
                                      </p:cBhvr>
                                    </p:animRot>
                                    <p:animRot by="-240000">
                                      <p:cBhvr>
                                        <p:cTn id="36" dur="200" fill="hold">
                                          <p:stCondLst>
                                            <p:cond delay="200"/>
                                          </p:stCondLst>
                                        </p:cTn>
                                        <p:tgtEl>
                                          <p:spTgt spid="209923">
                                            <p:txEl>
                                              <p:pRg st="0" end="0"/>
                                            </p:txEl>
                                          </p:spTgt>
                                        </p:tgtEl>
                                        <p:attrNameLst>
                                          <p:attrName>r</p:attrName>
                                        </p:attrNameLst>
                                      </p:cBhvr>
                                    </p:animRot>
                                    <p:animRot by="240000">
                                      <p:cBhvr>
                                        <p:cTn id="37" dur="200" fill="hold">
                                          <p:stCondLst>
                                            <p:cond delay="400"/>
                                          </p:stCondLst>
                                        </p:cTn>
                                        <p:tgtEl>
                                          <p:spTgt spid="209923">
                                            <p:txEl>
                                              <p:pRg st="0" end="0"/>
                                            </p:txEl>
                                          </p:spTgt>
                                        </p:tgtEl>
                                        <p:attrNameLst>
                                          <p:attrName>r</p:attrName>
                                        </p:attrNameLst>
                                      </p:cBhvr>
                                    </p:animRot>
                                    <p:animRot by="-240000">
                                      <p:cBhvr>
                                        <p:cTn id="38" dur="200" fill="hold">
                                          <p:stCondLst>
                                            <p:cond delay="600"/>
                                          </p:stCondLst>
                                        </p:cTn>
                                        <p:tgtEl>
                                          <p:spTgt spid="209923">
                                            <p:txEl>
                                              <p:pRg st="0" end="0"/>
                                            </p:txEl>
                                          </p:spTgt>
                                        </p:tgtEl>
                                        <p:attrNameLst>
                                          <p:attrName>r</p:attrName>
                                        </p:attrNameLst>
                                      </p:cBhvr>
                                    </p:animRot>
                                    <p:animRot by="120000">
                                      <p:cBhvr>
                                        <p:cTn id="39" dur="200" fill="hold">
                                          <p:stCondLst>
                                            <p:cond delay="800"/>
                                          </p:stCondLst>
                                        </p:cTn>
                                        <p:tgtEl>
                                          <p:spTgt spid="209923">
                                            <p:txEl>
                                              <p:pRg st="0" end="0"/>
                                            </p:txEl>
                                          </p:spTgt>
                                        </p:tgtEl>
                                        <p:attrNameLst>
                                          <p:attrName>r</p:attrName>
                                        </p:attrNameLst>
                                      </p:cBhvr>
                                    </p:animRot>
                                  </p:childTnLst>
                                </p:cTn>
                              </p:par>
                            </p:childTnLst>
                          </p:cTn>
                        </p:par>
                        <p:par>
                          <p:cTn id="40" fill="hold">
                            <p:stCondLst>
                              <p:cond delay="1000"/>
                            </p:stCondLst>
                            <p:childTnLst>
                              <p:par>
                                <p:cTn id="41" presetID="32" presetClass="emph" presetSubtype="0" fill="hold" grpId="0" nodeType="afterEffect">
                                  <p:stCondLst>
                                    <p:cond delay="0"/>
                                  </p:stCondLst>
                                  <p:iterate type="lt">
                                    <p:tmAbs val="0"/>
                                  </p:iterate>
                                  <p:childTnLst>
                                    <p:animClr clrSpc="rgb" dir="cw">
                                      <p:cBhvr override="childStyle">
                                        <p:cTn id="42" dur="100" fill="hold"/>
                                        <p:tgtEl>
                                          <p:spTgt spid="209923">
                                            <p:txEl>
                                              <p:pRg st="1" end="1"/>
                                            </p:txEl>
                                          </p:spTgt>
                                        </p:tgtEl>
                                        <p:attrNameLst>
                                          <p:attrName>style.color</p:attrName>
                                        </p:attrNameLst>
                                      </p:cBhvr>
                                      <p:to>
                                        <a:srgbClr val="0000FF"/>
                                      </p:to>
                                    </p:animClr>
                                    <p:animClr clrSpc="rgb" dir="cw">
                                      <p:cBhvr>
                                        <p:cTn id="43" dur="100" fill="hold"/>
                                        <p:tgtEl>
                                          <p:spTgt spid="209923">
                                            <p:txEl>
                                              <p:pRg st="1" end="1"/>
                                            </p:txEl>
                                          </p:spTgt>
                                        </p:tgtEl>
                                        <p:attrNameLst>
                                          <p:attrName>fillcolor</p:attrName>
                                        </p:attrNameLst>
                                      </p:cBhvr>
                                      <p:to>
                                        <a:srgbClr val="0000FF"/>
                                      </p:to>
                                    </p:animClr>
                                    <p:set>
                                      <p:cBhvr>
                                        <p:cTn id="44" dur="100" fill="hold"/>
                                        <p:tgtEl>
                                          <p:spTgt spid="209923">
                                            <p:txEl>
                                              <p:pRg st="1" end="1"/>
                                            </p:txEl>
                                          </p:spTgt>
                                        </p:tgtEl>
                                        <p:attrNameLst>
                                          <p:attrName>fill.type</p:attrName>
                                        </p:attrNameLst>
                                      </p:cBhvr>
                                      <p:to>
                                        <p:strVal val="solid"/>
                                      </p:to>
                                    </p:set>
                                    <p:set>
                                      <p:cBhvr>
                                        <p:cTn id="45" dur="100" fill="hold"/>
                                        <p:tgtEl>
                                          <p:spTgt spid="209923">
                                            <p:txEl>
                                              <p:pRg st="1" end="1"/>
                                            </p:txEl>
                                          </p:spTgt>
                                        </p:tgtEl>
                                        <p:attrNameLst>
                                          <p:attrName>fill.on</p:attrName>
                                        </p:attrNameLst>
                                      </p:cBhvr>
                                      <p:to>
                                        <p:strVal val="true"/>
                                      </p:to>
                                    </p:set>
                                    <p:animRot by="120000">
                                      <p:cBhvr>
                                        <p:cTn id="46" dur="100" fill="hold">
                                          <p:stCondLst>
                                            <p:cond delay="0"/>
                                          </p:stCondLst>
                                        </p:cTn>
                                        <p:tgtEl>
                                          <p:spTgt spid="209923">
                                            <p:txEl>
                                              <p:pRg st="1" end="1"/>
                                            </p:txEl>
                                          </p:spTgt>
                                        </p:tgtEl>
                                        <p:attrNameLst>
                                          <p:attrName>r</p:attrName>
                                        </p:attrNameLst>
                                      </p:cBhvr>
                                    </p:animRot>
                                    <p:animRot by="-240000">
                                      <p:cBhvr>
                                        <p:cTn id="47" dur="200" fill="hold">
                                          <p:stCondLst>
                                            <p:cond delay="200"/>
                                          </p:stCondLst>
                                        </p:cTn>
                                        <p:tgtEl>
                                          <p:spTgt spid="209923">
                                            <p:txEl>
                                              <p:pRg st="1" end="1"/>
                                            </p:txEl>
                                          </p:spTgt>
                                        </p:tgtEl>
                                        <p:attrNameLst>
                                          <p:attrName>r</p:attrName>
                                        </p:attrNameLst>
                                      </p:cBhvr>
                                    </p:animRot>
                                    <p:animRot by="240000">
                                      <p:cBhvr>
                                        <p:cTn id="48" dur="200" fill="hold">
                                          <p:stCondLst>
                                            <p:cond delay="400"/>
                                          </p:stCondLst>
                                        </p:cTn>
                                        <p:tgtEl>
                                          <p:spTgt spid="209923">
                                            <p:txEl>
                                              <p:pRg st="1" end="1"/>
                                            </p:txEl>
                                          </p:spTgt>
                                        </p:tgtEl>
                                        <p:attrNameLst>
                                          <p:attrName>r</p:attrName>
                                        </p:attrNameLst>
                                      </p:cBhvr>
                                    </p:animRot>
                                    <p:animRot by="-240000">
                                      <p:cBhvr>
                                        <p:cTn id="49" dur="200" fill="hold">
                                          <p:stCondLst>
                                            <p:cond delay="600"/>
                                          </p:stCondLst>
                                        </p:cTn>
                                        <p:tgtEl>
                                          <p:spTgt spid="209923">
                                            <p:txEl>
                                              <p:pRg st="1" end="1"/>
                                            </p:txEl>
                                          </p:spTgt>
                                        </p:tgtEl>
                                        <p:attrNameLst>
                                          <p:attrName>r</p:attrName>
                                        </p:attrNameLst>
                                      </p:cBhvr>
                                    </p:animRot>
                                    <p:animRot by="120000">
                                      <p:cBhvr>
                                        <p:cTn id="50" dur="200" fill="hold">
                                          <p:stCondLst>
                                            <p:cond delay="800"/>
                                          </p:stCondLst>
                                        </p:cTn>
                                        <p:tgtEl>
                                          <p:spTgt spid="209923">
                                            <p:txEl>
                                              <p:pRg st="1" end="1"/>
                                            </p:txEl>
                                          </p:spTgt>
                                        </p:tgtEl>
                                        <p:attrNameLst>
                                          <p:attrName>r</p:attrName>
                                        </p:attrNameLst>
                                      </p:cBhvr>
                                    </p:animRot>
                                  </p:childTnLst>
                                </p:cTn>
                              </p:par>
                            </p:childTnLst>
                          </p:cTn>
                        </p:par>
                        <p:par>
                          <p:cTn id="51" fill="hold">
                            <p:stCondLst>
                              <p:cond delay="2000"/>
                            </p:stCondLst>
                            <p:childTnLst>
                              <p:par>
                                <p:cTn id="52" presetID="32" presetClass="emph" presetSubtype="0" fill="hold" grpId="0" nodeType="afterEffect">
                                  <p:stCondLst>
                                    <p:cond delay="0"/>
                                  </p:stCondLst>
                                  <p:iterate type="lt">
                                    <p:tmAbs val="0"/>
                                  </p:iterate>
                                  <p:childTnLst>
                                    <p:animClr clrSpc="rgb" dir="cw">
                                      <p:cBhvr override="childStyle">
                                        <p:cTn id="53" dur="100" fill="hold"/>
                                        <p:tgtEl>
                                          <p:spTgt spid="209923">
                                            <p:txEl>
                                              <p:pRg st="2" end="2"/>
                                            </p:txEl>
                                          </p:spTgt>
                                        </p:tgtEl>
                                        <p:attrNameLst>
                                          <p:attrName>style.color</p:attrName>
                                        </p:attrNameLst>
                                      </p:cBhvr>
                                      <p:to>
                                        <a:srgbClr val="009900"/>
                                      </p:to>
                                    </p:animClr>
                                    <p:animClr clrSpc="rgb" dir="cw">
                                      <p:cBhvr>
                                        <p:cTn id="54" dur="100" fill="hold"/>
                                        <p:tgtEl>
                                          <p:spTgt spid="209923">
                                            <p:txEl>
                                              <p:pRg st="2" end="2"/>
                                            </p:txEl>
                                          </p:spTgt>
                                        </p:tgtEl>
                                        <p:attrNameLst>
                                          <p:attrName>fillcolor</p:attrName>
                                        </p:attrNameLst>
                                      </p:cBhvr>
                                      <p:to>
                                        <a:srgbClr val="009900"/>
                                      </p:to>
                                    </p:animClr>
                                    <p:set>
                                      <p:cBhvr>
                                        <p:cTn id="55" dur="100" fill="hold"/>
                                        <p:tgtEl>
                                          <p:spTgt spid="209923">
                                            <p:txEl>
                                              <p:pRg st="2" end="2"/>
                                            </p:txEl>
                                          </p:spTgt>
                                        </p:tgtEl>
                                        <p:attrNameLst>
                                          <p:attrName>fill.type</p:attrName>
                                        </p:attrNameLst>
                                      </p:cBhvr>
                                      <p:to>
                                        <p:strVal val="solid"/>
                                      </p:to>
                                    </p:set>
                                    <p:set>
                                      <p:cBhvr>
                                        <p:cTn id="56" dur="100" fill="hold"/>
                                        <p:tgtEl>
                                          <p:spTgt spid="209923">
                                            <p:txEl>
                                              <p:pRg st="2" end="2"/>
                                            </p:txEl>
                                          </p:spTgt>
                                        </p:tgtEl>
                                        <p:attrNameLst>
                                          <p:attrName>fill.on</p:attrName>
                                        </p:attrNameLst>
                                      </p:cBhvr>
                                      <p:to>
                                        <p:strVal val="true"/>
                                      </p:to>
                                    </p:set>
                                    <p:animRot by="120000">
                                      <p:cBhvr>
                                        <p:cTn id="57" dur="100" fill="hold">
                                          <p:stCondLst>
                                            <p:cond delay="0"/>
                                          </p:stCondLst>
                                        </p:cTn>
                                        <p:tgtEl>
                                          <p:spTgt spid="209923">
                                            <p:txEl>
                                              <p:pRg st="2" end="2"/>
                                            </p:txEl>
                                          </p:spTgt>
                                        </p:tgtEl>
                                        <p:attrNameLst>
                                          <p:attrName>r</p:attrName>
                                        </p:attrNameLst>
                                      </p:cBhvr>
                                    </p:animRot>
                                    <p:animRot by="-240000">
                                      <p:cBhvr>
                                        <p:cTn id="58" dur="200" fill="hold">
                                          <p:stCondLst>
                                            <p:cond delay="200"/>
                                          </p:stCondLst>
                                        </p:cTn>
                                        <p:tgtEl>
                                          <p:spTgt spid="209923">
                                            <p:txEl>
                                              <p:pRg st="2" end="2"/>
                                            </p:txEl>
                                          </p:spTgt>
                                        </p:tgtEl>
                                        <p:attrNameLst>
                                          <p:attrName>r</p:attrName>
                                        </p:attrNameLst>
                                      </p:cBhvr>
                                    </p:animRot>
                                    <p:animRot by="240000">
                                      <p:cBhvr>
                                        <p:cTn id="59" dur="200" fill="hold">
                                          <p:stCondLst>
                                            <p:cond delay="400"/>
                                          </p:stCondLst>
                                        </p:cTn>
                                        <p:tgtEl>
                                          <p:spTgt spid="209923">
                                            <p:txEl>
                                              <p:pRg st="2" end="2"/>
                                            </p:txEl>
                                          </p:spTgt>
                                        </p:tgtEl>
                                        <p:attrNameLst>
                                          <p:attrName>r</p:attrName>
                                        </p:attrNameLst>
                                      </p:cBhvr>
                                    </p:animRot>
                                    <p:animRot by="-240000">
                                      <p:cBhvr>
                                        <p:cTn id="60" dur="200" fill="hold">
                                          <p:stCondLst>
                                            <p:cond delay="600"/>
                                          </p:stCondLst>
                                        </p:cTn>
                                        <p:tgtEl>
                                          <p:spTgt spid="209923">
                                            <p:txEl>
                                              <p:pRg st="2" end="2"/>
                                            </p:txEl>
                                          </p:spTgt>
                                        </p:tgtEl>
                                        <p:attrNameLst>
                                          <p:attrName>r</p:attrName>
                                        </p:attrNameLst>
                                      </p:cBhvr>
                                    </p:animRot>
                                    <p:animRot by="120000">
                                      <p:cBhvr>
                                        <p:cTn id="61" dur="200" fill="hold">
                                          <p:stCondLst>
                                            <p:cond delay="800"/>
                                          </p:stCondLst>
                                        </p:cTn>
                                        <p:tgtEl>
                                          <p:spTgt spid="209923">
                                            <p:txEl>
                                              <p:pRg st="2" end="2"/>
                                            </p:txEl>
                                          </p:spTgt>
                                        </p:tgtEl>
                                        <p:attrNameLst>
                                          <p:attrName>r</p:attrName>
                                        </p:attrNameLst>
                                      </p:cBhvr>
                                    </p:animRot>
                                  </p:childTnLst>
                                </p:cTn>
                              </p:par>
                            </p:childTnLst>
                          </p:cTn>
                        </p:par>
                        <p:par>
                          <p:cTn id="62" fill="hold">
                            <p:stCondLst>
                              <p:cond delay="3000"/>
                            </p:stCondLst>
                            <p:childTnLst>
                              <p:par>
                                <p:cTn id="63" presetID="32" presetClass="emph" presetSubtype="0" fill="hold" grpId="0" nodeType="afterEffect">
                                  <p:stCondLst>
                                    <p:cond delay="0"/>
                                  </p:stCondLst>
                                  <p:iterate type="lt">
                                    <p:tmAbs val="0"/>
                                  </p:iterate>
                                  <p:childTnLst>
                                    <p:animClr clrSpc="rgb" dir="cw">
                                      <p:cBhvr override="childStyle">
                                        <p:cTn id="64" dur="100" fill="hold"/>
                                        <p:tgtEl>
                                          <p:spTgt spid="209923">
                                            <p:txEl>
                                              <p:pRg st="3" end="3"/>
                                            </p:txEl>
                                          </p:spTgt>
                                        </p:tgtEl>
                                        <p:attrNameLst>
                                          <p:attrName>style.color</p:attrName>
                                        </p:attrNameLst>
                                      </p:cBhvr>
                                      <p:to>
                                        <a:srgbClr val="6600CC"/>
                                      </p:to>
                                    </p:animClr>
                                    <p:animClr clrSpc="rgb" dir="cw">
                                      <p:cBhvr>
                                        <p:cTn id="65" dur="100" fill="hold"/>
                                        <p:tgtEl>
                                          <p:spTgt spid="209923">
                                            <p:txEl>
                                              <p:pRg st="3" end="3"/>
                                            </p:txEl>
                                          </p:spTgt>
                                        </p:tgtEl>
                                        <p:attrNameLst>
                                          <p:attrName>fillcolor</p:attrName>
                                        </p:attrNameLst>
                                      </p:cBhvr>
                                      <p:to>
                                        <a:srgbClr val="6600CC"/>
                                      </p:to>
                                    </p:animClr>
                                    <p:set>
                                      <p:cBhvr>
                                        <p:cTn id="66" dur="100" fill="hold"/>
                                        <p:tgtEl>
                                          <p:spTgt spid="209923">
                                            <p:txEl>
                                              <p:pRg st="3" end="3"/>
                                            </p:txEl>
                                          </p:spTgt>
                                        </p:tgtEl>
                                        <p:attrNameLst>
                                          <p:attrName>fill.type</p:attrName>
                                        </p:attrNameLst>
                                      </p:cBhvr>
                                      <p:to>
                                        <p:strVal val="solid"/>
                                      </p:to>
                                    </p:set>
                                    <p:set>
                                      <p:cBhvr>
                                        <p:cTn id="67" dur="100" fill="hold"/>
                                        <p:tgtEl>
                                          <p:spTgt spid="209923">
                                            <p:txEl>
                                              <p:pRg st="3" end="3"/>
                                            </p:txEl>
                                          </p:spTgt>
                                        </p:tgtEl>
                                        <p:attrNameLst>
                                          <p:attrName>fill.on</p:attrName>
                                        </p:attrNameLst>
                                      </p:cBhvr>
                                      <p:to>
                                        <p:strVal val="true"/>
                                      </p:to>
                                    </p:set>
                                    <p:animRot by="120000">
                                      <p:cBhvr>
                                        <p:cTn id="68" dur="100" fill="hold">
                                          <p:stCondLst>
                                            <p:cond delay="0"/>
                                          </p:stCondLst>
                                        </p:cTn>
                                        <p:tgtEl>
                                          <p:spTgt spid="209923">
                                            <p:txEl>
                                              <p:pRg st="3" end="3"/>
                                            </p:txEl>
                                          </p:spTgt>
                                        </p:tgtEl>
                                        <p:attrNameLst>
                                          <p:attrName>r</p:attrName>
                                        </p:attrNameLst>
                                      </p:cBhvr>
                                    </p:animRot>
                                    <p:animRot by="-240000">
                                      <p:cBhvr>
                                        <p:cTn id="69" dur="200" fill="hold">
                                          <p:stCondLst>
                                            <p:cond delay="200"/>
                                          </p:stCondLst>
                                        </p:cTn>
                                        <p:tgtEl>
                                          <p:spTgt spid="209923">
                                            <p:txEl>
                                              <p:pRg st="3" end="3"/>
                                            </p:txEl>
                                          </p:spTgt>
                                        </p:tgtEl>
                                        <p:attrNameLst>
                                          <p:attrName>r</p:attrName>
                                        </p:attrNameLst>
                                      </p:cBhvr>
                                    </p:animRot>
                                    <p:animRot by="240000">
                                      <p:cBhvr>
                                        <p:cTn id="70" dur="200" fill="hold">
                                          <p:stCondLst>
                                            <p:cond delay="400"/>
                                          </p:stCondLst>
                                        </p:cTn>
                                        <p:tgtEl>
                                          <p:spTgt spid="209923">
                                            <p:txEl>
                                              <p:pRg st="3" end="3"/>
                                            </p:txEl>
                                          </p:spTgt>
                                        </p:tgtEl>
                                        <p:attrNameLst>
                                          <p:attrName>r</p:attrName>
                                        </p:attrNameLst>
                                      </p:cBhvr>
                                    </p:animRot>
                                    <p:animRot by="-240000">
                                      <p:cBhvr>
                                        <p:cTn id="71" dur="200" fill="hold">
                                          <p:stCondLst>
                                            <p:cond delay="600"/>
                                          </p:stCondLst>
                                        </p:cTn>
                                        <p:tgtEl>
                                          <p:spTgt spid="209923">
                                            <p:txEl>
                                              <p:pRg st="3" end="3"/>
                                            </p:txEl>
                                          </p:spTgt>
                                        </p:tgtEl>
                                        <p:attrNameLst>
                                          <p:attrName>r</p:attrName>
                                        </p:attrNameLst>
                                      </p:cBhvr>
                                    </p:animRot>
                                    <p:animRot by="120000">
                                      <p:cBhvr>
                                        <p:cTn id="72" dur="200" fill="hold">
                                          <p:stCondLst>
                                            <p:cond delay="800"/>
                                          </p:stCondLst>
                                        </p:cTn>
                                        <p:tgtEl>
                                          <p:spTgt spid="20992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12995"/>
          <p:cNvSpPr/>
          <p:nvPr/>
        </p:nvSpPr>
        <p:spPr>
          <a:xfrm>
            <a:off x="0" y="5300663"/>
            <a:ext cx="9144000" cy="1557337"/>
          </a:xfrm>
          <a:prstGeom prst="rect">
            <a:avLst/>
          </a:prstGeom>
          <a:solidFill>
            <a:schemeClr val="bg1"/>
          </a:solidFill>
          <a:ln w="9525">
            <a:noFill/>
          </a:ln>
        </p:spPr>
        <p:txBody>
          <a:bodyPr/>
          <a:lstStyle/>
          <a:p>
            <a:endParaRPr lang="zh-CN" altLang="en-US" dirty="0">
              <a:latin typeface="Cataneo BT" pitchFamily="66" charset="0"/>
            </a:endParaRPr>
          </a:p>
        </p:txBody>
      </p:sp>
      <p:sp>
        <p:nvSpPr>
          <p:cNvPr id="212994" name="标题 212993"/>
          <p:cNvSpPr>
            <a:spLocks noGrp="1"/>
          </p:cNvSpPr>
          <p:nvPr>
            <p:ph type="title"/>
          </p:nvPr>
        </p:nvSpPr>
        <p:spPr>
          <a:xfrm>
            <a:off x="395288" y="333375"/>
            <a:ext cx="8524875" cy="11509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chemeClr val="tx1"/>
                </a:solidFill>
                <a:effectLst>
                  <a:outerShdw blurRad="38100" dist="38100" dir="2700000">
                    <a:srgbClr val="C0C0C0"/>
                  </a:outerShdw>
                </a:effectLst>
                <a:uLnTx/>
                <a:uFillTx/>
                <a:latin typeface="Impact" panose="020B0806030902050204" pitchFamily="34" charset="0"/>
                <a:ea typeface="宋体" panose="02010600030101010101" pitchFamily="2" charset="-122"/>
                <a:cs typeface="+mj-cs"/>
              </a:rPr>
              <a:t>3. How does nonverbal communication function?</a:t>
            </a:r>
          </a:p>
        </p:txBody>
      </p:sp>
      <p:sp>
        <p:nvSpPr>
          <p:cNvPr id="212995" name="文本占位符 212994"/>
          <p:cNvSpPr>
            <a:spLocks noGrp="1"/>
          </p:cNvSpPr>
          <p:nvPr>
            <p:ph idx="1"/>
          </p:nvPr>
        </p:nvSpPr>
        <p:spPr>
          <a:xfrm>
            <a:off x="2484438" y="1773238"/>
            <a:ext cx="4175125" cy="4608513"/>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Replacing </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Regulating</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startAt="3"/>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Conveying</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startAt="4"/>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Modifying</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startAt="4"/>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Repeating</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startAt="4"/>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Complementing</a:t>
            </a:r>
          </a:p>
          <a:p>
            <a:pPr marL="609600" marR="0" lvl="0" indent="-609600" algn="l" defTabSz="914400" rtl="0" eaLnBrk="1" fontAlgn="base" latinLnBrk="0" hangingPunct="1">
              <a:lnSpc>
                <a:spcPct val="110000"/>
              </a:lnSpc>
              <a:spcBef>
                <a:spcPct val="20000"/>
              </a:spcBef>
              <a:spcAft>
                <a:spcPct val="0"/>
              </a:spcAft>
              <a:buClr>
                <a:schemeClr val="tx1"/>
              </a:buClr>
              <a:buSzTx/>
              <a:buFont typeface="Arial" panose="020B0604020202020204" pitchFamily="34" charset="0"/>
              <a:buAutoNum type="circleNumDbPlain" startAt="7"/>
              <a:defRPr/>
            </a:pPr>
            <a:r>
              <a:rPr kumimoji="0" lang="en-US" altLang="zh-CN" sz="3200" b="1" i="0" u="none" strike="noStrike" kern="1200" cap="none" spc="0" normalizeH="0" baseline="0" noProof="1">
                <a:ln>
                  <a:noFill/>
                </a:ln>
                <a:solidFill>
                  <a:srgbClr val="0000FF"/>
                </a:solidFill>
                <a:effectLst>
                  <a:outerShdw blurRad="38100" dist="38100" dir="2700000">
                    <a:srgbClr val="C0C0C0"/>
                  </a:outerShdw>
                </a:effectLst>
                <a:uLnTx/>
                <a:uFillTx/>
                <a:latin typeface="Cataneo BT" pitchFamily="66" charset="0"/>
                <a:ea typeface="宋体" panose="02010600030101010101" pitchFamily="2" charset="-122"/>
                <a:cs typeface="+mn-cs"/>
              </a:rPr>
              <a:t>Contradicting</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p:cTn id="7" dur="500" decel="50000" fill="hold">
                                          <p:stCondLst>
                                            <p:cond delay="0"/>
                                          </p:stCondLst>
                                        </p:cTn>
                                        <p:tgtEl>
                                          <p:spTgt spid="2129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29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29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129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29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29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29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2995">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 calcmode="lin" valueType="num">
                                      <p:cBhvr>
                                        <p:cTn id="17" dur="500" decel="50000" fill="hold">
                                          <p:stCondLst>
                                            <p:cond delay="0"/>
                                          </p:stCondLst>
                                        </p:cTn>
                                        <p:tgtEl>
                                          <p:spTgt spid="21299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1299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1299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1299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1299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1299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1299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12995">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212995">
                                            <p:txEl>
                                              <p:pRg st="2" end="2"/>
                                            </p:txEl>
                                          </p:spTgt>
                                        </p:tgtEl>
                                        <p:attrNameLst>
                                          <p:attrName>style.visibility</p:attrName>
                                        </p:attrNameLst>
                                      </p:cBhvr>
                                      <p:to>
                                        <p:strVal val="visible"/>
                                      </p:to>
                                    </p:set>
                                    <p:anim calcmode="lin" valueType="num">
                                      <p:cBhvr>
                                        <p:cTn id="27" dur="500" decel="50000" fill="hold">
                                          <p:stCondLst>
                                            <p:cond delay="0"/>
                                          </p:stCondLst>
                                        </p:cTn>
                                        <p:tgtEl>
                                          <p:spTgt spid="212995">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2995">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2995">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12995">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2995">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2995">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2995">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2995">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12995">
                                            <p:txEl>
                                              <p:pRg st="3" end="3"/>
                                            </p:txEl>
                                          </p:spTgt>
                                        </p:tgtEl>
                                        <p:attrNameLst>
                                          <p:attrName>style.visibility</p:attrName>
                                        </p:attrNameLst>
                                      </p:cBhvr>
                                      <p:to>
                                        <p:strVal val="visible"/>
                                      </p:to>
                                    </p:set>
                                    <p:anim calcmode="lin" valueType="num">
                                      <p:cBhvr>
                                        <p:cTn id="37" dur="500" decel="50000" fill="hold">
                                          <p:stCondLst>
                                            <p:cond delay="0"/>
                                          </p:stCondLst>
                                        </p:cTn>
                                        <p:tgtEl>
                                          <p:spTgt spid="212995">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12995">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12995">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12995">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12995">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12995">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12995">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12995">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12995">
                                            <p:txEl>
                                              <p:pRg st="4" end="4"/>
                                            </p:txEl>
                                          </p:spTgt>
                                        </p:tgtEl>
                                        <p:attrNameLst>
                                          <p:attrName>style.visibility</p:attrName>
                                        </p:attrNameLst>
                                      </p:cBhvr>
                                      <p:to>
                                        <p:strVal val="visible"/>
                                      </p:to>
                                    </p:set>
                                    <p:anim calcmode="lin" valueType="num">
                                      <p:cBhvr>
                                        <p:cTn id="47" dur="500" decel="50000" fill="hold">
                                          <p:stCondLst>
                                            <p:cond delay="0"/>
                                          </p:stCondLst>
                                        </p:cTn>
                                        <p:tgtEl>
                                          <p:spTgt spid="212995">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2995">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2995">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212995">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2995">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2995">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2995">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2995">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212995">
                                            <p:txEl>
                                              <p:pRg st="5" end="5"/>
                                            </p:txEl>
                                          </p:spTgt>
                                        </p:tgtEl>
                                        <p:attrNameLst>
                                          <p:attrName>style.visibility</p:attrName>
                                        </p:attrNameLst>
                                      </p:cBhvr>
                                      <p:to>
                                        <p:strVal val="visible"/>
                                      </p:to>
                                    </p:set>
                                    <p:anim calcmode="lin" valueType="num">
                                      <p:cBhvr>
                                        <p:cTn id="57" dur="500" decel="50000" fill="hold">
                                          <p:stCondLst>
                                            <p:cond delay="0"/>
                                          </p:stCondLst>
                                        </p:cTn>
                                        <p:tgtEl>
                                          <p:spTgt spid="212995">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12995">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12995">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212995">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12995">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12995">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12995">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12995">
                                            <p:txEl>
                                              <p:pRg st="5" end="5"/>
                                            </p:txEl>
                                          </p:spTgt>
                                        </p:tgtEl>
                                      </p:cBhvr>
                                    </p:animEffect>
                                  </p:childTnLst>
                                </p:cTn>
                              </p:par>
                            </p:childTnLst>
                          </p:cTn>
                        </p:par>
                        <p:par>
                          <p:cTn id="65" fill="hold">
                            <p:stCondLst>
                              <p:cond delay="1000"/>
                            </p:stCondLst>
                            <p:childTnLst>
                              <p:par>
                                <p:cTn id="66" presetID="25" presetClass="entr" presetSubtype="0" fill="hold" grpId="0" nodeType="afterEffect">
                                  <p:stCondLst>
                                    <p:cond delay="0"/>
                                  </p:stCondLst>
                                  <p:childTnLst>
                                    <p:set>
                                      <p:cBhvr>
                                        <p:cTn id="67" dur="1" fill="hold">
                                          <p:stCondLst>
                                            <p:cond delay="0"/>
                                          </p:stCondLst>
                                        </p:cTn>
                                        <p:tgtEl>
                                          <p:spTgt spid="212995">
                                            <p:txEl>
                                              <p:pRg st="6" end="6"/>
                                            </p:txEl>
                                          </p:spTgt>
                                        </p:tgtEl>
                                        <p:attrNameLst>
                                          <p:attrName>style.visibility</p:attrName>
                                        </p:attrNameLst>
                                      </p:cBhvr>
                                      <p:to>
                                        <p:strVal val="visible"/>
                                      </p:to>
                                    </p:set>
                                    <p:anim calcmode="lin" valueType="num">
                                      <p:cBhvr>
                                        <p:cTn id="68" dur="500" decel="50000" fill="hold">
                                          <p:stCondLst>
                                            <p:cond delay="0"/>
                                          </p:stCondLst>
                                        </p:cTn>
                                        <p:tgtEl>
                                          <p:spTgt spid="212995">
                                            <p:txEl>
                                              <p:pRg st="6" end="6"/>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12995">
                                            <p:txEl>
                                              <p:pRg st="6" end="6"/>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12995">
                                            <p:txEl>
                                              <p:pRg st="6" end="6"/>
                                            </p:txEl>
                                          </p:spTgt>
                                        </p:tgtEl>
                                        <p:attrNameLst>
                                          <p:attrName>ppt_w</p:attrName>
                                        </p:attrNameLst>
                                      </p:cBhvr>
                                      <p:tavLst>
                                        <p:tav tm="0">
                                          <p:val>
                                            <p:strVal val="#ppt_w*.05"/>
                                          </p:val>
                                        </p:tav>
                                        <p:tav tm="100000">
                                          <p:val>
                                            <p:strVal val="#ppt_w"/>
                                          </p:val>
                                        </p:tav>
                                      </p:tavLst>
                                    </p:anim>
                                    <p:anim calcmode="lin" valueType="num">
                                      <p:cBhvr>
                                        <p:cTn id="71" dur="1000" fill="hold"/>
                                        <p:tgtEl>
                                          <p:spTgt spid="212995">
                                            <p:txEl>
                                              <p:pRg st="6" end="6"/>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12995">
                                            <p:txEl>
                                              <p:pRg st="6" end="6"/>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12995">
                                            <p:txEl>
                                              <p:pRg st="6" end="6"/>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12995">
                                            <p:txEl>
                                              <p:pRg st="6" end="6"/>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12995">
                                            <p:txEl>
                                              <p:pRg st="6" end="6"/>
                                            </p:txEl>
                                          </p:spTgt>
                                        </p:tgtEl>
                                      </p:cBhvr>
                                    </p:animEffect>
                                  </p:childTnLst>
                                </p:cTn>
                              </p:par>
                              <p:par>
                                <p:cTn id="76" presetID="1" presetClass="emph" presetSubtype="6" fill="hold" nodeType="withEffect">
                                  <p:stCondLst>
                                    <p:cond delay="0"/>
                                  </p:stCondLst>
                                  <p:childTnLst>
                                    <p:animClr clrSpc="hsl" dir="cw">
                                      <p:cBhvr>
                                        <p:cTn id="77" dur="2000" fill="hold"/>
                                        <p:tgtEl>
                                          <p:spTgt spid="212995"/>
                                        </p:tgtEl>
                                        <p:attrNameLst>
                                          <p:attrName>fillcolor</p:attrName>
                                        </p:attrNameLst>
                                      </p:cBhvr>
                                      <p:to>
                                        <a:srgbClr val="CCFFCC"/>
                                      </p:to>
                                    </p:animClr>
                                    <p:set>
                                      <p:cBhvr>
                                        <p:cTn id="78" dur="2000" fill="hold"/>
                                        <p:tgtEl>
                                          <p:spTgt spid="212995"/>
                                        </p:tgtEl>
                                        <p:attrNameLst>
                                          <p:attrName>fill.type</p:attrName>
                                        </p:attrNameLst>
                                      </p:cBhvr>
                                      <p:to>
                                        <p:strVal val="solid"/>
                                      </p:to>
                                    </p:set>
                                    <p:set>
                                      <p:cBhvr>
                                        <p:cTn id="79" dur="2000" fill="hold"/>
                                        <p:tgtEl>
                                          <p:spTgt spid="212995"/>
                                        </p:tgtEl>
                                        <p:attrNameLst>
                                          <p:attrName>fill.on</p:attrName>
                                        </p:attrNameLst>
                                      </p:cBhvr>
                                      <p:to>
                                        <p:strVal val="true"/>
                                      </p:to>
                                    </p:set>
                                  </p:childTnLst>
                                </p:cTn>
                              </p:par>
                              <p:par>
                                <p:cTn id="80" presetID="14" presetClass="entr" presetSubtype="10" fill="hold" grpId="1" nodeType="withEffect">
                                  <p:stCondLst>
                                    <p:cond delay="0"/>
                                  </p:stCondLst>
                                  <p:childTnLst>
                                    <p:set>
                                      <p:cBhvr>
                                        <p:cTn id="81" dur="1" fill="hold">
                                          <p:stCondLst>
                                            <p:cond delay="0"/>
                                          </p:stCondLst>
                                        </p:cTn>
                                        <p:tgtEl>
                                          <p:spTgt spid="212995">
                                            <p:txEl>
                                              <p:pRg st="0" end="0"/>
                                            </p:txEl>
                                          </p:spTgt>
                                        </p:tgtEl>
                                        <p:attrNameLst>
                                          <p:attrName>style.visibility</p:attrName>
                                        </p:attrNameLst>
                                      </p:cBhvr>
                                      <p:to>
                                        <p:strVal val="visible"/>
                                      </p:to>
                                    </p:set>
                                    <p:animEffect transition="in" filter="randombar(horizontal)">
                                      <p:cBhvr>
                                        <p:cTn id="82" dur="500"/>
                                        <p:tgtEl>
                                          <p:spTgt spid="212995">
                                            <p:txEl>
                                              <p:pRg st="0" end="0"/>
                                            </p:txEl>
                                          </p:spTgt>
                                        </p:tgtEl>
                                      </p:cBhvr>
                                    </p:animEffect>
                                  </p:childTnLst>
                                </p:cTn>
                              </p:par>
                              <p:par>
                                <p:cTn id="83" presetID="14" presetClass="entr" presetSubtype="10" fill="hold" grpId="1" nodeType="withEffect">
                                  <p:stCondLst>
                                    <p:cond delay="0"/>
                                  </p:stCondLst>
                                  <p:childTnLst>
                                    <p:set>
                                      <p:cBhvr>
                                        <p:cTn id="84" dur="1" fill="hold">
                                          <p:stCondLst>
                                            <p:cond delay="0"/>
                                          </p:stCondLst>
                                        </p:cTn>
                                        <p:tgtEl>
                                          <p:spTgt spid="212995">
                                            <p:txEl>
                                              <p:pRg st="1" end="1"/>
                                            </p:txEl>
                                          </p:spTgt>
                                        </p:tgtEl>
                                        <p:attrNameLst>
                                          <p:attrName>style.visibility</p:attrName>
                                        </p:attrNameLst>
                                      </p:cBhvr>
                                      <p:to>
                                        <p:strVal val="visible"/>
                                      </p:to>
                                    </p:set>
                                    <p:animEffect transition="in" filter="randombar(horizontal)">
                                      <p:cBhvr>
                                        <p:cTn id="85" dur="500"/>
                                        <p:tgtEl>
                                          <p:spTgt spid="212995">
                                            <p:txEl>
                                              <p:pRg st="1" end="1"/>
                                            </p:txEl>
                                          </p:spTgt>
                                        </p:tgtEl>
                                      </p:cBhvr>
                                    </p:animEffect>
                                  </p:childTnLst>
                                </p:cTn>
                              </p:par>
                              <p:par>
                                <p:cTn id="86" presetID="14" presetClass="entr" presetSubtype="10" fill="hold" grpId="1" nodeType="withEffect">
                                  <p:stCondLst>
                                    <p:cond delay="0"/>
                                  </p:stCondLst>
                                  <p:childTnLst>
                                    <p:set>
                                      <p:cBhvr>
                                        <p:cTn id="87" dur="1" fill="hold">
                                          <p:stCondLst>
                                            <p:cond delay="0"/>
                                          </p:stCondLst>
                                        </p:cTn>
                                        <p:tgtEl>
                                          <p:spTgt spid="212995">
                                            <p:txEl>
                                              <p:pRg st="2" end="2"/>
                                            </p:txEl>
                                          </p:spTgt>
                                        </p:tgtEl>
                                        <p:attrNameLst>
                                          <p:attrName>style.visibility</p:attrName>
                                        </p:attrNameLst>
                                      </p:cBhvr>
                                      <p:to>
                                        <p:strVal val="visible"/>
                                      </p:to>
                                    </p:set>
                                    <p:animEffect transition="in" filter="randombar(horizontal)">
                                      <p:cBhvr>
                                        <p:cTn id="88" dur="500"/>
                                        <p:tgtEl>
                                          <p:spTgt spid="212995">
                                            <p:txEl>
                                              <p:pRg st="2" end="2"/>
                                            </p:txEl>
                                          </p:spTgt>
                                        </p:tgtEl>
                                      </p:cBhvr>
                                    </p:animEffect>
                                  </p:childTnLst>
                                </p:cTn>
                              </p:par>
                              <p:par>
                                <p:cTn id="89" presetID="14" presetClass="entr" presetSubtype="10" fill="hold" grpId="1" nodeType="withEffect">
                                  <p:stCondLst>
                                    <p:cond delay="0"/>
                                  </p:stCondLst>
                                  <p:childTnLst>
                                    <p:set>
                                      <p:cBhvr>
                                        <p:cTn id="90" dur="1" fill="hold">
                                          <p:stCondLst>
                                            <p:cond delay="0"/>
                                          </p:stCondLst>
                                        </p:cTn>
                                        <p:tgtEl>
                                          <p:spTgt spid="212995">
                                            <p:txEl>
                                              <p:pRg st="3" end="3"/>
                                            </p:txEl>
                                          </p:spTgt>
                                        </p:tgtEl>
                                        <p:attrNameLst>
                                          <p:attrName>style.visibility</p:attrName>
                                        </p:attrNameLst>
                                      </p:cBhvr>
                                      <p:to>
                                        <p:strVal val="visible"/>
                                      </p:to>
                                    </p:set>
                                    <p:animEffect transition="in" filter="randombar(horizontal)">
                                      <p:cBhvr>
                                        <p:cTn id="91" dur="500"/>
                                        <p:tgtEl>
                                          <p:spTgt spid="212995">
                                            <p:txEl>
                                              <p:pRg st="3" end="3"/>
                                            </p:txEl>
                                          </p:spTgt>
                                        </p:tgtEl>
                                      </p:cBhvr>
                                    </p:animEffect>
                                  </p:childTnLst>
                                </p:cTn>
                              </p:par>
                              <p:par>
                                <p:cTn id="92" presetID="14" presetClass="entr" presetSubtype="10" fill="hold" grpId="1" nodeType="withEffect">
                                  <p:stCondLst>
                                    <p:cond delay="0"/>
                                  </p:stCondLst>
                                  <p:childTnLst>
                                    <p:set>
                                      <p:cBhvr>
                                        <p:cTn id="93" dur="1" fill="hold">
                                          <p:stCondLst>
                                            <p:cond delay="0"/>
                                          </p:stCondLst>
                                        </p:cTn>
                                        <p:tgtEl>
                                          <p:spTgt spid="212995">
                                            <p:txEl>
                                              <p:pRg st="4" end="4"/>
                                            </p:txEl>
                                          </p:spTgt>
                                        </p:tgtEl>
                                        <p:attrNameLst>
                                          <p:attrName>style.visibility</p:attrName>
                                        </p:attrNameLst>
                                      </p:cBhvr>
                                      <p:to>
                                        <p:strVal val="visible"/>
                                      </p:to>
                                    </p:set>
                                    <p:animEffect transition="in" filter="randombar(horizontal)">
                                      <p:cBhvr>
                                        <p:cTn id="94" dur="500"/>
                                        <p:tgtEl>
                                          <p:spTgt spid="212995">
                                            <p:txEl>
                                              <p:pRg st="4" end="4"/>
                                            </p:txEl>
                                          </p:spTgt>
                                        </p:tgtEl>
                                      </p:cBhvr>
                                    </p:animEffect>
                                  </p:childTnLst>
                                </p:cTn>
                              </p:par>
                              <p:par>
                                <p:cTn id="95" presetID="14" presetClass="entr" presetSubtype="10" fill="hold" grpId="1" nodeType="withEffect">
                                  <p:stCondLst>
                                    <p:cond delay="0"/>
                                  </p:stCondLst>
                                  <p:childTnLst>
                                    <p:set>
                                      <p:cBhvr>
                                        <p:cTn id="96" dur="1" fill="hold">
                                          <p:stCondLst>
                                            <p:cond delay="0"/>
                                          </p:stCondLst>
                                        </p:cTn>
                                        <p:tgtEl>
                                          <p:spTgt spid="212995">
                                            <p:txEl>
                                              <p:pRg st="5" end="5"/>
                                            </p:txEl>
                                          </p:spTgt>
                                        </p:tgtEl>
                                        <p:attrNameLst>
                                          <p:attrName>style.visibility</p:attrName>
                                        </p:attrNameLst>
                                      </p:cBhvr>
                                      <p:to>
                                        <p:strVal val="visible"/>
                                      </p:to>
                                    </p:set>
                                    <p:animEffect transition="in" filter="randombar(horizontal)">
                                      <p:cBhvr>
                                        <p:cTn id="97" dur="500"/>
                                        <p:tgtEl>
                                          <p:spTgt spid="212995">
                                            <p:txEl>
                                              <p:pRg st="5" end="5"/>
                                            </p:txEl>
                                          </p:spTgt>
                                        </p:tgtEl>
                                      </p:cBhvr>
                                    </p:animEffect>
                                  </p:childTnLst>
                                </p:cTn>
                              </p:par>
                              <p:par>
                                <p:cTn id="98" presetID="14" presetClass="entr" presetSubtype="10" fill="hold" grpId="1" nodeType="withEffect">
                                  <p:stCondLst>
                                    <p:cond delay="0"/>
                                  </p:stCondLst>
                                  <p:childTnLst>
                                    <p:set>
                                      <p:cBhvr>
                                        <p:cTn id="99" dur="1" fill="hold">
                                          <p:stCondLst>
                                            <p:cond delay="0"/>
                                          </p:stCondLst>
                                        </p:cTn>
                                        <p:tgtEl>
                                          <p:spTgt spid="212995">
                                            <p:txEl>
                                              <p:pRg st="6" end="6"/>
                                            </p:txEl>
                                          </p:spTgt>
                                        </p:tgtEl>
                                        <p:attrNameLst>
                                          <p:attrName>style.visibility</p:attrName>
                                        </p:attrNameLst>
                                      </p:cBhvr>
                                      <p:to>
                                        <p:strVal val="visible"/>
                                      </p:to>
                                    </p:set>
                                    <p:animEffect transition="in" filter="randombar(horizontal)">
                                      <p:cBhvr>
                                        <p:cTn id="100" dur="500"/>
                                        <p:tgtEl>
                                          <p:spTgt spid="212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5"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3793"/>
          <p:cNvSpPr>
            <a:spLocks noGrp="1" noRot="1"/>
          </p:cNvSpPr>
          <p:nvPr>
            <p:ph type="title"/>
          </p:nvPr>
        </p:nvSpPr>
        <p:spPr>
          <a:ln/>
        </p:spPr>
        <p:txBody>
          <a:bodyPr vert="horz" wrap="square" lIns="91440" tIns="45720" rIns="91440" bIns="45720" anchor="ctr"/>
          <a:lstStyle/>
          <a:p>
            <a:pPr eaLnBrk="1" hangingPunct="1"/>
            <a:r>
              <a:rPr lang="en-US" altLang="zh-CN" dirty="0">
                <a:ea typeface="宋体" panose="02010600030101010101" pitchFamily="2" charset="-122"/>
              </a:rPr>
              <a:t>Self -image</a:t>
            </a:r>
          </a:p>
        </p:txBody>
      </p:sp>
      <p:sp>
        <p:nvSpPr>
          <p:cNvPr id="33795" name="文本占位符 33794"/>
          <p:cNvSpPr>
            <a:spLocks noGrp="1"/>
          </p:cNvSpPr>
          <p:nvPr>
            <p:ph idx="1"/>
          </p:nvPr>
        </p:nvSpPr>
        <p:spPr bwMode="auto">
          <a:xfrm>
            <a:off x="774700" y="1329055"/>
            <a:ext cx="7912100" cy="4525645"/>
          </a:xfrm>
          <a:ln/>
          <a:effectLst/>
          <a:scene3d>
            <a:camera prst="orthographicFront"/>
            <a:lightRig rig="balanced" dir="t"/>
          </a:scene3d>
          <a:sp3d prstMaterial="plastic"/>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tr-TR" altLang="zh-CN" sz="2800" b="1" i="0" u="none" strike="noStrike" kern="1200" cap="none" spc="0" normalizeH="0" baseline="0" noProof="1">
                <a:ln>
                  <a:noFill/>
                </a:ln>
                <a:solidFill>
                  <a:schemeClr val="accent1"/>
                </a:solidFill>
                <a:effectLst/>
                <a:uLnTx/>
                <a:uFillTx/>
                <a:latin typeface="+mn-lt"/>
                <a:ea typeface="+mn-ea"/>
                <a:cs typeface="+mn-cs"/>
              </a:rPr>
              <a:t>We know the importance of “first impression”</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zh-CN" sz="2800" b="1" i="0" u="none" strike="noStrike" kern="1200" cap="none" spc="0" normalizeH="0" baseline="0" noProof="1">
                <a:solidFill>
                  <a:schemeClr val="accent1"/>
                </a:solidFill>
                <a:effectLst>
                  <a:outerShdw blurRad="38100" dist="25400" dir="5400000" algn="ctr" rotWithShape="0">
                    <a:srgbClr val="6E747A">
                      <a:alpha val="43000"/>
                    </a:srgbClr>
                  </a:outerShdw>
                </a:effectLst>
                <a:uLnTx/>
                <a:uFillTx/>
                <a:latin typeface="+mn-lt"/>
                <a:ea typeface="+mn-ea"/>
                <a:cs typeface="+mn-cs"/>
                <a:sym typeface="+mn-ea"/>
              </a:rPr>
              <a:t>Red</a:t>
            </a:r>
            <a:r>
              <a:rPr kumimoji="0" lang="en-US" altLang="zh-CN" sz="2800" b="1" i="0" u="none" strike="noStrike" kern="1200" cap="none" spc="0" normalizeH="0" baseline="0" noProof="1">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 indicates an assertive, passionate and enthusiastic nature</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zh-CN" sz="2800" b="1" i="0" u="none" strike="noStrike" kern="1200" cap="none" spc="0" normalizeH="0" baseline="0" noProof="1">
                <a:solidFill>
                  <a:schemeClr val="accent5">
                    <a:lumMod val="75000"/>
                  </a:schemeClr>
                </a:solidFill>
                <a:effectLst>
                  <a:outerShdw blurRad="38100" dist="19050" dir="2700000" algn="tl" rotWithShape="0">
                    <a:schemeClr val="dk1">
                      <a:alpha val="40000"/>
                    </a:schemeClr>
                  </a:outerShdw>
                </a:effectLst>
                <a:uLnTx/>
                <a:uFillTx/>
                <a:latin typeface="+mn-lt"/>
                <a:ea typeface="+mn-ea"/>
                <a:cs typeface="+mn-cs"/>
                <a:sym typeface="+mn-ea"/>
              </a:rPr>
              <a:t>Orange </a:t>
            </a:r>
            <a:r>
              <a:rPr kumimoji="0" lang="en-US" altLang="zh-CN" sz="2800" b="1" i="0" u="none" strike="noStrike" kern="1200" cap="none" spc="0" normalizeH="0" baseline="0" noProof="1">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means you are warm-hearted, quick-witted and active </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zh-CN" sz="28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sym typeface="+mn-ea"/>
              </a:rPr>
              <a:t>Yellow </a:t>
            </a:r>
            <a:r>
              <a:rPr kumimoji="0" lang="en-US" altLang="zh-CN" sz="2800" b="1" i="0" u="none" strike="noStrike" kern="1200" cap="none" spc="0" normalizeH="0" baseline="0" noProof="1">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indicates cheerfulness, optimism and originality</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zh-CN" sz="2800" b="1" i="0" u="none" strike="noStrike" kern="1200" cap="none" spc="0" normalizeH="0" baseline="0" noProof="1">
                <a:solidFill>
                  <a:srgbClr val="0000FF"/>
                </a:solidFill>
                <a:effectLst>
                  <a:outerShdw blurRad="38100" dist="19050" dir="2700000" algn="tl" rotWithShape="0">
                    <a:schemeClr val="dk1">
                      <a:alpha val="40000"/>
                    </a:schemeClr>
                  </a:outerShdw>
                </a:effectLst>
                <a:uLnTx/>
                <a:uFillTx/>
                <a:latin typeface="+mn-lt"/>
                <a:ea typeface="+mn-ea"/>
                <a:cs typeface="+mn-cs"/>
                <a:sym typeface="+mn-ea"/>
              </a:rPr>
              <a:t>Green</a:t>
            </a:r>
            <a:r>
              <a:rPr kumimoji="0" lang="en-US" altLang="zh-CN" sz="2800" b="1" i="0" u="none" strike="noStrike" kern="1200" cap="none" spc="0" normalizeH="0" baseline="0" noProof="1">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 shows you are responsible, hopeful and into green issues</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defRPr/>
            </a:pPr>
            <a:r>
              <a:rPr kumimoji="0" lang="en-US" altLang="zh-CN" sz="2800" b="1" i="0" u="none" strike="noStrike" kern="1200" cap="none" spc="0" normalizeH="0" baseline="0" noProof="1">
                <a:ln>
                  <a:solidFill>
                    <a:srgbClr val="0000FF"/>
                  </a:solidFill>
                </a:ln>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 Blue</a:t>
            </a:r>
            <a:r>
              <a:rPr kumimoji="0" lang="en-US" altLang="zh-CN" sz="2800" b="1" i="0" u="none" strike="noStrike" kern="1200" cap="none" spc="0" normalizeH="0" baseline="0" noProof="1">
                <a:solidFill>
                  <a:schemeClr val="tx2"/>
                </a:solidFill>
                <a:effectLst>
                  <a:outerShdw blurRad="38100" dist="19050" dir="2700000" algn="tl" rotWithShape="0">
                    <a:schemeClr val="dk1">
                      <a:alpha val="40000"/>
                    </a:schemeClr>
                  </a:outerShdw>
                </a:effectLst>
                <a:uLnTx/>
                <a:uFillTx/>
                <a:latin typeface="+mn-lt"/>
                <a:ea typeface="+mn-ea"/>
                <a:cs typeface="+mn-cs"/>
                <a:sym typeface="+mn-ea"/>
              </a:rPr>
              <a:t> displays a cool, calm and peaceful nature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zh-CN" sz="2800" b="1" i="0" u="none" strike="noStrike" kern="1200" cap="none" spc="0" normalizeH="0" baseline="0" noProof="1">
              <a:ln>
                <a:noFill/>
              </a:ln>
              <a:solidFill>
                <a:schemeClr val="accent1"/>
              </a:solidFill>
              <a:effectLst/>
              <a:uLnTx/>
              <a:uFillTx/>
              <a:latin typeface="+mn-lt"/>
              <a:ea typeface="+mn-ea"/>
              <a:cs typeface="+mn-c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0961"/>
          <p:cNvSpPr>
            <a:spLocks noGrp="1" noRot="1"/>
          </p:cNvSpPr>
          <p:nvPr>
            <p:ph type="title"/>
          </p:nvPr>
        </p:nvSpPr>
        <p:spPr>
          <a:ln/>
        </p:spPr>
        <p:txBody>
          <a:bodyPr vert="horz" wrap="square" lIns="91440" tIns="45720" rIns="91440" bIns="45720" anchor="ctr"/>
          <a:lstStyle/>
          <a:p>
            <a:pPr eaLnBrk="1" hangingPunct="1"/>
            <a:r>
              <a:rPr lang="en-US" altLang="zh-CN" dirty="0">
                <a:ea typeface="宋体" panose="02010600030101010101" pitchFamily="2" charset="-122"/>
              </a:rPr>
              <a:t>Identify nonverbal signals</a:t>
            </a:r>
          </a:p>
        </p:txBody>
      </p:sp>
      <p:sp>
        <p:nvSpPr>
          <p:cNvPr id="18435" name="文本占位符 40962"/>
          <p:cNvSpPr>
            <a:spLocks noGrp="1"/>
          </p:cNvSpPr>
          <p:nvPr>
            <p:ph idx="1"/>
          </p:nvPr>
        </p:nvSpPr>
        <p:spPr>
          <a:xfrm>
            <a:off x="457200" y="1524000"/>
            <a:ext cx="8229600" cy="4525963"/>
          </a:xfrm>
          <a:ln/>
        </p:spPr>
        <p:txBody>
          <a:bodyPr vert="horz" wrap="square" lIns="91440" tIns="45720" rIns="91440" bIns="45720" anchor="t"/>
          <a:lstStyle/>
          <a:p>
            <a:pPr eaLnBrk="1" hangingPunct="1"/>
            <a:r>
              <a:rPr lang="en-US" altLang="zh-CN" dirty="0">
                <a:ea typeface="宋体" panose="02010600030101010101" pitchFamily="2" charset="-122"/>
              </a:rPr>
              <a:t>Nervousness</a:t>
            </a:r>
          </a:p>
          <a:p>
            <a:pPr eaLnBrk="1" hangingPunct="1"/>
            <a:r>
              <a:rPr lang="en-US" altLang="zh-CN" dirty="0">
                <a:ea typeface="宋体" panose="02010600030101010101" pitchFamily="2" charset="-122"/>
              </a:rPr>
              <a:t>Lack of confidence</a:t>
            </a:r>
          </a:p>
          <a:p>
            <a:pPr eaLnBrk="1" hangingPunct="1"/>
            <a:r>
              <a:rPr lang="en-US" altLang="zh-CN" dirty="0">
                <a:ea typeface="宋体" panose="02010600030101010101" pitchFamily="2" charset="-122"/>
              </a:rPr>
              <a:t>Disagreement</a:t>
            </a:r>
          </a:p>
          <a:p>
            <a:pPr eaLnBrk="1" hangingPunct="1"/>
            <a:r>
              <a:rPr lang="en-US" altLang="zh-CN" dirty="0">
                <a:ea typeface="宋体" panose="02010600030101010101" pitchFamily="2" charset="-122"/>
              </a:rPr>
              <a:t>Contempt(</a:t>
            </a:r>
            <a:r>
              <a:rPr lang="zh-CN" altLang="en-US" b="0" dirty="0">
                <a:ea typeface="宋体" panose="02010600030101010101" pitchFamily="2" charset="-122"/>
              </a:rPr>
              <a:t>鄙视</a:t>
            </a:r>
            <a:r>
              <a:rPr lang="en-US" altLang="zh-CN" b="0" dirty="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Affection</a:t>
            </a:r>
          </a:p>
          <a:p>
            <a:pPr eaLnBrk="1" hangingPunct="1"/>
            <a:r>
              <a:rPr lang="en-US" altLang="zh-CN" dirty="0">
                <a:ea typeface="宋体" panose="02010600030101010101" pitchFamily="2" charset="-122"/>
              </a:rPr>
              <a:t>Enthusiastic</a:t>
            </a: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p:spPr>
        <p:txBody>
          <a:bodyPr vert="horz" wrap="square" lIns="91440" tIns="45720" rIns="91440" bIns="45720" anchor="ctr"/>
          <a:lstStyle/>
          <a:p>
            <a:r>
              <a:rPr lang="en-US" altLang="zh-CN" dirty="0"/>
              <a:t>Examples</a:t>
            </a:r>
            <a:endParaRPr lang="zh-CN" altLang="en-US" dirty="0"/>
          </a:p>
        </p:txBody>
      </p:sp>
      <p:sp>
        <p:nvSpPr>
          <p:cNvPr id="19459" name="标题 1"/>
          <p:cNvSpPr>
            <a:spLocks noGrp="1"/>
          </p:cNvSpPr>
          <p:nvPr>
            <p:ph idx="1"/>
          </p:nvPr>
        </p:nvSpPr>
        <p:spPr>
          <a:xfrm>
            <a:off x="457200" y="1328738"/>
            <a:ext cx="8229600" cy="515937"/>
          </a:xfrm>
          <a:ln/>
        </p:spPr>
        <p:txBody>
          <a:bodyPr vert="horz" wrap="square" lIns="91440" tIns="45720" rIns="91440" bIns="45720" anchor="t"/>
          <a:lstStyle/>
          <a:p>
            <a:r>
              <a:rPr lang="en-US" altLang="zh-CN" dirty="0"/>
              <a:t>French gesture for 'I don't believe you' , </a:t>
            </a:r>
            <a:endParaRPr lang="zh-CN" altLang="en-US" dirty="0"/>
          </a:p>
        </p:txBody>
      </p:sp>
      <p:pic>
        <p:nvPicPr>
          <p:cNvPr id="19460" name="Picture 5" descr="Eye-Pulling Gesture"/>
          <p:cNvPicPr>
            <a:picLocks noChangeAspect="1"/>
          </p:cNvPicPr>
          <p:nvPr/>
        </p:nvPicPr>
        <p:blipFill>
          <a:blip r:embed="rId2"/>
          <a:stretch>
            <a:fillRect/>
          </a:stretch>
        </p:blipFill>
        <p:spPr>
          <a:xfrm>
            <a:off x="2305050" y="2276475"/>
            <a:ext cx="4392613" cy="3529013"/>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ctr"/>
          <a:lstStyle/>
          <a:p>
            <a:endParaRPr lang="zh-CN" altLang="en-US" dirty="0"/>
          </a:p>
        </p:txBody>
      </p:sp>
      <p:graphicFrame>
        <p:nvGraphicFramePr>
          <p:cNvPr id="4" name="Object 3"/>
          <p:cNvGraphicFramePr>
            <a:graphicFrameLocks/>
          </p:cNvGraphicFramePr>
          <p:nvPr/>
        </p:nvGraphicFramePr>
        <p:xfrm>
          <a:off x="1547813" y="2852738"/>
          <a:ext cx="2735262" cy="2311400"/>
        </p:xfrm>
        <a:graphic>
          <a:graphicData uri="http://schemas.openxmlformats.org/presentationml/2006/ole">
            <p:oleObj spid="_x0000_s3076" r:id="rId3" imgW="9752381" imgH="6923810" progId="">
              <p:embed/>
            </p:oleObj>
          </a:graphicData>
        </a:graphic>
      </p:graphicFrame>
      <p:sp>
        <p:nvSpPr>
          <p:cNvPr id="5" name="AutoShape 4"/>
          <p:cNvSpPr/>
          <p:nvPr/>
        </p:nvSpPr>
        <p:spPr>
          <a:xfrm>
            <a:off x="4211638" y="3141663"/>
            <a:ext cx="4932362" cy="2303462"/>
          </a:xfrm>
          <a:prstGeom prst="cloudCallout">
            <a:avLst>
              <a:gd name="adj1" fmla="val -60051"/>
              <a:gd name="adj2" fmla="val 31250"/>
            </a:avLst>
          </a:prstGeom>
          <a:solidFill>
            <a:schemeClr val="accent1"/>
          </a:solidFill>
          <a:ln w="12700" cap="sq" cmpd="sng">
            <a:solidFill>
              <a:schemeClr val="tx1"/>
            </a:solidFill>
            <a:prstDash val="solid"/>
            <a:headEnd type="none" w="med" len="med"/>
            <a:tailEnd type="none" w="med" len="med"/>
          </a:ln>
        </p:spPr>
        <p:txBody>
          <a:bodyPr/>
          <a:lstStyle/>
          <a:p>
            <a:pPr algn="ctr"/>
            <a:r>
              <a:rPr lang="en-US" altLang="zh-CN" sz="2000" dirty="0">
                <a:solidFill>
                  <a:srgbClr val="FFFF00"/>
                </a:solidFill>
                <a:latin typeface="Cataneo BT" pitchFamily="66" charset="0"/>
              </a:rPr>
              <a:t>This gesture means OK in the U.S and many cultures, while it means zero in France, and means money in Japan. </a:t>
            </a:r>
          </a:p>
          <a:p>
            <a:pPr algn="ctr"/>
            <a:endParaRPr lang="en-US" altLang="zh-CN" sz="2000" dirty="0">
              <a:solidFill>
                <a:srgbClr val="FFFF00"/>
              </a:solidFill>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anim calcmode="lin" valueType="num">
                                      <p:cBhvr>
                                        <p:cTn id="7" dur="1" fill="hold"/>
                                        <p:tgtEl>
                                          <p:spTgt spid="4"/>
                                        </p:tgtEl>
                                      </p:cBhvr>
                                    </p:anim>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
                                        </p:tgtEl>
                                        <p:attrNameLst>
                                          <p:attrName>style.visibility</p:attrName>
                                        </p:attrNameLst>
                                      </p:cBhvr>
                                      <p:to>
                                        <p:strVal val="visible"/>
                                      </p:to>
                                    </p:set>
                                    <p:anim calcmode="lin" valueType="num">
                                      <p:cBhvr>
                                        <p:cTn id="11"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ln/>
        </p:spPr>
        <p:txBody>
          <a:bodyPr vert="horz" wrap="square" lIns="91440" tIns="45720" rIns="91440" bIns="45720" anchor="ctr"/>
          <a:lstStyle/>
          <a:p>
            <a:r>
              <a:rPr lang="en-US" altLang="zh-CN" sz="4000" dirty="0"/>
              <a:t>Classifications of nonverbal communication</a:t>
            </a:r>
          </a:p>
        </p:txBody>
      </p:sp>
      <p:sp>
        <p:nvSpPr>
          <p:cNvPr id="21507" name="内容占位符 2"/>
          <p:cNvSpPr>
            <a:spLocks noGrp="1"/>
          </p:cNvSpPr>
          <p:nvPr>
            <p:ph idx="1"/>
          </p:nvPr>
        </p:nvSpPr>
        <p:spPr>
          <a:ln/>
        </p:spPr>
        <p:txBody>
          <a:bodyPr vert="horz" wrap="square" lIns="91440" tIns="45720" rIns="91440" bIns="45720" anchor="t"/>
          <a:lstStyle/>
          <a:p>
            <a:r>
              <a:rPr lang="en-US" altLang="zh-CN" sz="2800" dirty="0"/>
              <a:t>Most classifications divide nonverbal messages into two comprehensive categories:</a:t>
            </a:r>
          </a:p>
          <a:p>
            <a:r>
              <a:rPr lang="en-US" altLang="zh-CN" sz="2800" dirty="0">
                <a:solidFill>
                  <a:srgbClr val="FF0000"/>
                </a:solidFill>
              </a:rPr>
              <a:t>Those that are primarily produced by the body </a:t>
            </a:r>
            <a:r>
              <a:rPr lang="en-US" altLang="zh-CN" sz="2800" dirty="0"/>
              <a:t>(</a:t>
            </a:r>
            <a:r>
              <a:rPr lang="en-US" altLang="zh-CN" sz="2800" dirty="0">
                <a:solidFill>
                  <a:srgbClr val="4BFF4B"/>
                </a:solidFill>
              </a:rPr>
              <a:t>appearance, movements, facial expressions, eye contact, touch, smell, and paralanguage</a:t>
            </a:r>
            <a:r>
              <a:rPr lang="en-US" altLang="zh-CN" sz="2800" dirty="0"/>
              <a:t>);</a:t>
            </a:r>
          </a:p>
          <a:p>
            <a:r>
              <a:rPr lang="en-US" altLang="zh-CN" sz="2800" dirty="0">
                <a:solidFill>
                  <a:srgbClr val="FF0000"/>
                </a:solidFill>
              </a:rPr>
              <a:t>And those that the individual combines with the setting </a:t>
            </a:r>
            <a:r>
              <a:rPr lang="en-US" altLang="zh-CN" sz="2800" dirty="0"/>
              <a:t>(</a:t>
            </a:r>
            <a:r>
              <a:rPr lang="en-US" altLang="zh-CN" sz="2800" dirty="0">
                <a:solidFill>
                  <a:srgbClr val="4BFF4B"/>
                </a:solidFill>
              </a:rPr>
              <a:t>space, time, and silence</a:t>
            </a:r>
            <a:r>
              <a:rPr lang="en-US" altLang="zh-CN" sz="2800" dirty="0"/>
              <a:t>).</a:t>
            </a:r>
            <a:endParaRPr lang="zh-CN" altLang="en-US" sz="2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958" name="组合 252957"/>
          <p:cNvGrpSpPr/>
          <p:nvPr/>
        </p:nvGrpSpPr>
        <p:grpSpPr>
          <a:xfrm>
            <a:off x="827088" y="765175"/>
            <a:ext cx="7129462" cy="4746625"/>
            <a:chOff x="521" y="482"/>
            <a:chExt cx="4491" cy="2990"/>
          </a:xfrm>
        </p:grpSpPr>
        <p:sp>
          <p:nvSpPr>
            <p:cNvPr id="4100" name="任意多边形 252942"/>
            <p:cNvSpPr/>
            <p:nvPr/>
          </p:nvSpPr>
          <p:spPr>
            <a:xfrm flipH="1">
              <a:off x="3061" y="1389"/>
              <a:ext cx="576" cy="864"/>
            </a:xfrm>
            <a:custGeom>
              <a:avLst/>
              <a:gdLst/>
              <a:ahLst/>
              <a:cxnLst>
                <a:cxn ang="0">
                  <a:pos x="572" y="0"/>
                </a:cxn>
                <a:cxn ang="0">
                  <a:pos x="570" y="105"/>
                </a:cxn>
                <a:cxn ang="0">
                  <a:pos x="560" y="204"/>
                </a:cxn>
                <a:cxn ang="0">
                  <a:pos x="544" y="296"/>
                </a:cxn>
                <a:cxn ang="0">
                  <a:pos x="518" y="380"/>
                </a:cxn>
                <a:cxn ang="0">
                  <a:pos x="488" y="457"/>
                </a:cxn>
                <a:cxn ang="0">
                  <a:pos x="446" y="527"/>
                </a:cxn>
                <a:cxn ang="0">
                  <a:pos x="396" y="595"/>
                </a:cxn>
                <a:cxn ang="0">
                  <a:pos x="338" y="656"/>
                </a:cxn>
                <a:cxn ang="0">
                  <a:pos x="266" y="715"/>
                </a:cxn>
                <a:cxn ang="0">
                  <a:pos x="186" y="769"/>
                </a:cxn>
                <a:cxn ang="0">
                  <a:pos x="186" y="935"/>
                </a:cxn>
                <a:cxn ang="0">
                  <a:pos x="0" y="603"/>
                </a:cxn>
                <a:cxn ang="0">
                  <a:pos x="186" y="270"/>
                </a:cxn>
                <a:cxn ang="0">
                  <a:pos x="186" y="436"/>
                </a:cxn>
                <a:cxn ang="0">
                  <a:pos x="220" y="431"/>
                </a:cxn>
                <a:cxn ang="0">
                  <a:pos x="260" y="417"/>
                </a:cxn>
                <a:cxn ang="0">
                  <a:pos x="302" y="394"/>
                </a:cxn>
                <a:cxn ang="0">
                  <a:pos x="344" y="364"/>
                </a:cxn>
                <a:cxn ang="0">
                  <a:pos x="386" y="328"/>
                </a:cxn>
                <a:cxn ang="0">
                  <a:pos x="426" y="288"/>
                </a:cxn>
                <a:cxn ang="0">
                  <a:pos x="466" y="244"/>
                </a:cxn>
                <a:cxn ang="0">
                  <a:pos x="500" y="195"/>
                </a:cxn>
                <a:cxn ang="0">
                  <a:pos x="528" y="145"/>
                </a:cxn>
                <a:cxn ang="0">
                  <a:pos x="550" y="96"/>
                </a:cxn>
                <a:cxn ang="0">
                  <a:pos x="566" y="47"/>
                </a:cxn>
                <a:cxn ang="0">
                  <a:pos x="570" y="0"/>
                </a:cxn>
                <a:cxn ang="0">
                  <a:pos x="572"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CCFFCC">
                    <a:alpha val="100000"/>
                  </a:srgbClr>
                </a:gs>
                <a:gs pos="100000">
                  <a:srgbClr val="F8D57D">
                    <a:alpha val="100000"/>
                  </a:srgbClr>
                </a:gs>
              </a:gsLst>
              <a:lin ang="0" scaled="1"/>
              <a:tileRect/>
            </a:gradFill>
            <a:ln w="0">
              <a:noFill/>
            </a:ln>
          </p:spPr>
          <p:txBody>
            <a:bodyPr/>
            <a:lstStyle/>
            <a:p>
              <a:endParaRPr lang="zh-CN" altLang="en-US"/>
            </a:p>
          </p:txBody>
        </p:sp>
        <p:grpSp>
          <p:nvGrpSpPr>
            <p:cNvPr id="4101" name="组合 252956"/>
            <p:cNvGrpSpPr/>
            <p:nvPr/>
          </p:nvGrpSpPr>
          <p:grpSpPr>
            <a:xfrm>
              <a:off x="521" y="482"/>
              <a:ext cx="4491" cy="2990"/>
              <a:chOff x="521" y="482"/>
              <a:chExt cx="4491" cy="2990"/>
            </a:xfrm>
          </p:grpSpPr>
          <p:grpSp>
            <p:nvGrpSpPr>
              <p:cNvPr id="4102" name="组合 252930"/>
              <p:cNvGrpSpPr/>
              <p:nvPr/>
            </p:nvGrpSpPr>
            <p:grpSpPr>
              <a:xfrm>
                <a:off x="1791" y="482"/>
                <a:ext cx="1951" cy="964"/>
                <a:chOff x="1824" y="926"/>
                <a:chExt cx="1889" cy="1009"/>
              </a:xfrm>
            </p:grpSpPr>
            <p:grpSp>
              <p:nvGrpSpPr>
                <p:cNvPr id="4111" name="组合 252931"/>
                <p:cNvGrpSpPr/>
                <p:nvPr/>
              </p:nvGrpSpPr>
              <p:grpSpPr>
                <a:xfrm>
                  <a:off x="1824" y="926"/>
                  <a:ext cx="1889" cy="1009"/>
                  <a:chOff x="1997" y="1314"/>
                  <a:chExt cx="1889" cy="1009"/>
                </a:xfrm>
              </p:grpSpPr>
              <p:grpSp>
                <p:nvGrpSpPr>
                  <p:cNvPr id="4113" name="组合 252932"/>
                  <p:cNvGrpSpPr/>
                  <p:nvPr/>
                </p:nvGrpSpPr>
                <p:grpSpPr>
                  <a:xfrm>
                    <a:off x="1997" y="1404"/>
                    <a:ext cx="1889" cy="919"/>
                    <a:chOff x="1973" y="1027"/>
                    <a:chExt cx="1926" cy="937"/>
                  </a:xfrm>
                </p:grpSpPr>
                <p:sp>
                  <p:nvSpPr>
                    <p:cNvPr id="4118" name="椭圆 252933"/>
                    <p:cNvSpPr/>
                    <p:nvPr/>
                  </p:nvSpPr>
                  <p:spPr>
                    <a:xfrm>
                      <a:off x="1994" y="1057"/>
                      <a:ext cx="1905" cy="907"/>
                    </a:xfrm>
                    <a:prstGeom prst="ellipse">
                      <a:avLst/>
                    </a:prstGeom>
                    <a:gradFill rotWithShape="1">
                      <a:gsLst>
                        <a:gs pos="0">
                          <a:schemeClr val="hlink"/>
                        </a:gs>
                        <a:gs pos="100000">
                          <a:srgbClr val="556A12"/>
                        </a:gs>
                      </a:gsLst>
                      <a:lin ang="2700000" scaled="1"/>
                      <a:tileRect/>
                    </a:gradFill>
                    <a:ln w="9525">
                      <a:noFill/>
                    </a:ln>
                  </p:spPr>
                  <p:txBody>
                    <a:bodyPr/>
                    <a:lstStyle/>
                    <a:p>
                      <a:endParaRPr lang="zh-CN" altLang="en-US" dirty="0">
                        <a:latin typeface="Cataneo BT" pitchFamily="66" charset="0"/>
                      </a:endParaRPr>
                    </a:p>
                  </p:txBody>
                </p:sp>
                <p:sp>
                  <p:nvSpPr>
                    <p:cNvPr id="4119" name="椭圆 252934"/>
                    <p:cNvSpPr/>
                    <p:nvPr/>
                  </p:nvSpPr>
                  <p:spPr>
                    <a:xfrm>
                      <a:off x="1973" y="1027"/>
                      <a:ext cx="1905" cy="907"/>
                    </a:xfrm>
                    <a:prstGeom prst="ellipse">
                      <a:avLst/>
                    </a:prstGeom>
                    <a:gradFill rotWithShape="1">
                      <a:gsLst>
                        <a:gs pos="0">
                          <a:srgbClr val="DBEE9E"/>
                        </a:gs>
                        <a:gs pos="100000">
                          <a:schemeClr val="hlink"/>
                        </a:gs>
                      </a:gsLst>
                      <a:lin ang="2700000" scaled="1"/>
                      <a:tileRect/>
                    </a:gradFill>
                    <a:ln w="9525">
                      <a:noFill/>
                    </a:ln>
                  </p:spPr>
                  <p:txBody>
                    <a:bodyPr/>
                    <a:lstStyle/>
                    <a:p>
                      <a:endParaRPr lang="zh-CN" altLang="en-US" dirty="0">
                        <a:latin typeface="Cataneo BT" pitchFamily="66" charset="0"/>
                      </a:endParaRPr>
                    </a:p>
                  </p:txBody>
                </p:sp>
              </p:grpSp>
              <p:sp>
                <p:nvSpPr>
                  <p:cNvPr id="4114" name="椭圆 252935"/>
                  <p:cNvSpPr/>
                  <p:nvPr/>
                </p:nvSpPr>
                <p:spPr>
                  <a:xfrm>
                    <a:off x="2086" y="1314"/>
                    <a:ext cx="1691" cy="845"/>
                  </a:xfrm>
                  <a:prstGeom prst="ellipse">
                    <a:avLst/>
                  </a:prstGeom>
                  <a:gradFill rotWithShape="1">
                    <a:gsLst>
                      <a:gs pos="0">
                        <a:srgbClr val="6E190A"/>
                      </a:gs>
                      <a:gs pos="100000">
                        <a:schemeClr val="accent1"/>
                      </a:gs>
                    </a:gsLst>
                    <a:lin ang="2700000" scaled="1"/>
                    <a:tileRect/>
                  </a:gradFill>
                  <a:ln w="9525">
                    <a:noFill/>
                  </a:ln>
                </p:spPr>
                <p:txBody>
                  <a:bodyPr/>
                  <a:lstStyle/>
                  <a:p>
                    <a:endParaRPr lang="zh-CN" altLang="en-US" dirty="0">
                      <a:latin typeface="Cataneo BT" pitchFamily="66" charset="0"/>
                    </a:endParaRPr>
                  </a:p>
                </p:txBody>
              </p:sp>
              <p:sp>
                <p:nvSpPr>
                  <p:cNvPr id="4115" name="椭圆 252936"/>
                  <p:cNvSpPr/>
                  <p:nvPr/>
                </p:nvSpPr>
                <p:spPr>
                  <a:xfrm>
                    <a:off x="2108" y="1319"/>
                    <a:ext cx="1650" cy="824"/>
                  </a:xfrm>
                  <a:prstGeom prst="ellipse">
                    <a:avLst/>
                  </a:prstGeom>
                  <a:gradFill rotWithShape="1">
                    <a:gsLst>
                      <a:gs pos="0">
                        <a:schemeClr val="accent1">
                          <a:alpha val="0"/>
                        </a:schemeClr>
                      </a:gs>
                      <a:gs pos="100000">
                        <a:srgbClr val="F9B8AE"/>
                      </a:gs>
                    </a:gsLst>
                    <a:lin ang="2700000" scaled="1"/>
                    <a:tileRect/>
                  </a:gradFill>
                  <a:ln w="9525">
                    <a:noFill/>
                  </a:ln>
                </p:spPr>
                <p:txBody>
                  <a:bodyPr/>
                  <a:lstStyle/>
                  <a:p>
                    <a:endParaRPr lang="zh-CN" altLang="en-US" dirty="0">
                      <a:latin typeface="Cataneo BT" pitchFamily="66" charset="0"/>
                    </a:endParaRPr>
                  </a:p>
                </p:txBody>
              </p:sp>
              <p:sp>
                <p:nvSpPr>
                  <p:cNvPr id="4116" name="椭圆 252937"/>
                  <p:cNvSpPr/>
                  <p:nvPr/>
                </p:nvSpPr>
                <p:spPr>
                  <a:xfrm>
                    <a:off x="2125" y="1327"/>
                    <a:ext cx="1570" cy="770"/>
                  </a:xfrm>
                  <a:prstGeom prst="ellipse">
                    <a:avLst/>
                  </a:prstGeom>
                  <a:gradFill rotWithShape="1">
                    <a:gsLst>
                      <a:gs pos="0">
                        <a:srgbClr val="BD2A11"/>
                      </a:gs>
                      <a:gs pos="100000">
                        <a:schemeClr val="accent1">
                          <a:alpha val="48000"/>
                        </a:schemeClr>
                      </a:gs>
                    </a:gsLst>
                    <a:lin ang="2700000" scaled="1"/>
                    <a:tileRect/>
                  </a:gradFill>
                  <a:ln w="9525">
                    <a:noFill/>
                  </a:ln>
                </p:spPr>
                <p:txBody>
                  <a:bodyPr/>
                  <a:lstStyle/>
                  <a:p>
                    <a:endParaRPr lang="zh-CN" altLang="en-US" dirty="0">
                      <a:latin typeface="Cataneo BT" pitchFamily="66" charset="0"/>
                    </a:endParaRPr>
                  </a:p>
                </p:txBody>
              </p:sp>
              <p:sp>
                <p:nvSpPr>
                  <p:cNvPr id="4117" name="椭圆 252938"/>
                  <p:cNvSpPr/>
                  <p:nvPr/>
                </p:nvSpPr>
                <p:spPr>
                  <a:xfrm>
                    <a:off x="2208" y="1344"/>
                    <a:ext cx="1382" cy="624"/>
                  </a:xfrm>
                  <a:prstGeom prst="ellipse">
                    <a:avLst/>
                  </a:prstGeom>
                  <a:gradFill rotWithShape="1">
                    <a:gsLst>
                      <a:gs pos="0">
                        <a:srgbClr val="FFFFFF"/>
                      </a:gs>
                      <a:gs pos="100000">
                        <a:schemeClr val="accent1">
                          <a:alpha val="37999"/>
                        </a:schemeClr>
                      </a:gs>
                    </a:gsLst>
                    <a:lin ang="2700000" scaled="1"/>
                    <a:tileRect/>
                  </a:gradFill>
                  <a:ln w="9525">
                    <a:noFill/>
                  </a:ln>
                </p:spPr>
                <p:txBody>
                  <a:bodyPr/>
                  <a:lstStyle/>
                  <a:p>
                    <a:endParaRPr lang="zh-CN" altLang="en-US" dirty="0">
                      <a:latin typeface="Cataneo BT" pitchFamily="66" charset="0"/>
                    </a:endParaRPr>
                  </a:p>
                </p:txBody>
              </p:sp>
            </p:grpSp>
            <p:sp>
              <p:nvSpPr>
                <p:cNvPr id="252940" name="文本框 252939"/>
                <p:cNvSpPr txBox="1"/>
                <p:nvPr/>
              </p:nvSpPr>
              <p:spPr>
                <a:xfrm>
                  <a:off x="2055" y="1055"/>
                  <a:ext cx="1394" cy="423"/>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en-US" altLang="zh-CN" sz="3600"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rPr>
                    <a:t>OUTLINE</a:t>
                  </a:r>
                  <a:endParaRPr kumimoji="0" lang="en-US" altLang="zh-CN" sz="3600" b="0"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grpSp>
          <p:grpSp>
            <p:nvGrpSpPr>
              <p:cNvPr id="4103" name="组合 252955"/>
              <p:cNvGrpSpPr/>
              <p:nvPr/>
            </p:nvGrpSpPr>
            <p:grpSpPr>
              <a:xfrm>
                <a:off x="521" y="1389"/>
                <a:ext cx="4491" cy="2083"/>
                <a:chOff x="521" y="1389"/>
                <a:chExt cx="4491" cy="2083"/>
              </a:xfrm>
            </p:grpSpPr>
            <p:sp>
              <p:nvSpPr>
                <p:cNvPr id="4104" name="圆角矩形 252943"/>
                <p:cNvSpPr/>
                <p:nvPr/>
              </p:nvSpPr>
              <p:spPr>
                <a:xfrm>
                  <a:off x="3560" y="1888"/>
                  <a:ext cx="1440" cy="1584"/>
                </a:xfrm>
                <a:prstGeom prst="roundRect">
                  <a:avLst>
                    <a:gd name="adj" fmla="val 16667"/>
                  </a:avLst>
                </a:prstGeom>
                <a:noFill/>
                <a:ln w="38100" cap="flat" cmpd="sng">
                  <a:solidFill>
                    <a:schemeClr val="bg2"/>
                  </a:solidFill>
                  <a:prstDash val="solid"/>
                  <a:headEnd type="none" w="med" len="med"/>
                  <a:tailEnd type="none" w="med" len="med"/>
                </a:ln>
              </p:spPr>
              <p:txBody>
                <a:bodyPr wrap="none" anchor="ctr"/>
                <a:lstStyle/>
                <a:p>
                  <a:pPr algn="ctr" eaLnBrk="0" hangingPunct="0"/>
                  <a:endParaRPr lang="zh-CN" altLang="zh-CN" sz="1800" b="0" dirty="0">
                    <a:solidFill>
                      <a:schemeClr val="tx1"/>
                    </a:solidFill>
                    <a:latin typeface="Verdana" panose="020B0604030504040204" pitchFamily="34" charset="0"/>
                  </a:endParaRPr>
                </a:p>
              </p:txBody>
            </p:sp>
            <p:sp>
              <p:nvSpPr>
                <p:cNvPr id="252945" name="文本框 252944"/>
                <p:cNvSpPr txBox="1"/>
                <p:nvPr/>
              </p:nvSpPr>
              <p:spPr>
                <a:xfrm>
                  <a:off x="3637" y="1917"/>
                  <a:ext cx="1375" cy="1480"/>
                </a:xfrm>
                <a:prstGeom prst="rect">
                  <a:avLst/>
                </a:prstGeom>
                <a:noFill/>
                <a:ln w="9525">
                  <a:noFill/>
                </a:ln>
              </p:spPr>
              <p:txBody>
                <a:bodyPr>
                  <a:spAutoFit/>
                </a:bodyPr>
                <a:lstStyle/>
                <a:p>
                  <a:pPr marL="457200" marR="0" indent="-457200" defTabSz="914400">
                    <a:spcBef>
                      <a:spcPct val="20000"/>
                    </a:spcBef>
                    <a:buClr>
                      <a:srgbClr val="000000"/>
                    </a:buClr>
                    <a:buSzTx/>
                    <a:buFont typeface="Wingdings" panose="05000000000000000000" pitchFamily="2" charset="2"/>
                    <a:buNone/>
                    <a:defRPr/>
                  </a:pPr>
                  <a:r>
                    <a:rPr kumimoji="0" lang="en-US" altLang="zh-CN" sz="28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楷体_GB2312" pitchFamily="49" charset="-122"/>
                      <a:cs typeface="+mn-cs"/>
                    </a:rPr>
                    <a:t>II. Cultural impact on </a:t>
                  </a:r>
                  <a:r>
                    <a:rPr kumimoji="0" lang="en-US" altLang="zh-CN" sz="3600" kern="1200" cap="none" spc="0" normalizeH="0" baseline="0" noProof="1">
                      <a:effectLst>
                        <a:outerShdw blurRad="38100" dist="38100" dir="2700000">
                          <a:srgbClr val="C0C0C0"/>
                        </a:outerShdw>
                      </a:effectLst>
                      <a:latin typeface="Palatino Linotype" panose="02040502050505030304" pitchFamily="18" charset="0"/>
                      <a:ea typeface="宋体" panose="02010600030101010101" pitchFamily="2" charset="-122"/>
                      <a:cs typeface="+mn-cs"/>
                    </a:rPr>
                    <a:t>Body </a:t>
                  </a:r>
                  <a:r>
                    <a:rPr kumimoji="0" lang="en-US" altLang="zh-CN" sz="24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宋体" panose="02010600030101010101" pitchFamily="2" charset="-122"/>
                      <a:cs typeface="+mn-cs"/>
                    </a:rPr>
                    <a:t>Language</a:t>
                  </a:r>
                  <a:r>
                    <a:rPr kumimoji="0" lang="en-US" altLang="zh-CN" sz="28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宋体" panose="02010600030101010101" pitchFamily="2" charset="-122"/>
                      <a:cs typeface="+mn-cs"/>
                    </a:rPr>
                    <a:t>.</a:t>
                  </a:r>
                </a:p>
              </p:txBody>
            </p:sp>
            <p:grpSp>
              <p:nvGrpSpPr>
                <p:cNvPr id="4106" name="组合 252954"/>
                <p:cNvGrpSpPr/>
                <p:nvPr/>
              </p:nvGrpSpPr>
              <p:grpSpPr>
                <a:xfrm>
                  <a:off x="521" y="1389"/>
                  <a:ext cx="3124" cy="2060"/>
                  <a:chOff x="521" y="1389"/>
                  <a:chExt cx="3124" cy="2060"/>
                </a:xfrm>
              </p:grpSpPr>
              <p:sp>
                <p:nvSpPr>
                  <p:cNvPr id="4107" name="矩形 252929"/>
                  <p:cNvSpPr>
                    <a:spLocks noChangeAspect="1" noTextEdit="1"/>
                  </p:cNvSpPr>
                  <p:nvPr/>
                </p:nvSpPr>
                <p:spPr>
                  <a:xfrm flipH="1">
                    <a:off x="3072" y="1920"/>
                    <a:ext cx="573" cy="784"/>
                  </a:xfrm>
                  <a:prstGeom prst="rect">
                    <a:avLst/>
                  </a:prstGeom>
                  <a:noFill/>
                  <a:ln w="9525">
                    <a:noFill/>
                  </a:ln>
                </p:spPr>
                <p:txBody>
                  <a:bodyPr/>
                  <a:lstStyle/>
                  <a:p>
                    <a:endParaRPr lang="zh-CN" altLang="en-US"/>
                  </a:p>
                </p:txBody>
              </p:sp>
              <p:sp>
                <p:nvSpPr>
                  <p:cNvPr id="4108" name="圆角矩形 252946"/>
                  <p:cNvSpPr/>
                  <p:nvPr/>
                </p:nvSpPr>
                <p:spPr>
                  <a:xfrm>
                    <a:off x="521" y="1888"/>
                    <a:ext cx="1440" cy="1561"/>
                  </a:xfrm>
                  <a:prstGeom prst="roundRect">
                    <a:avLst>
                      <a:gd name="adj" fmla="val 16667"/>
                    </a:avLst>
                  </a:prstGeom>
                  <a:noFill/>
                  <a:ln w="38100" cap="flat" cmpd="sng">
                    <a:solidFill>
                      <a:schemeClr val="bg2"/>
                    </a:solidFill>
                    <a:prstDash val="solid"/>
                    <a:headEnd type="none" w="med" len="med"/>
                    <a:tailEnd type="none" w="med" len="med"/>
                  </a:ln>
                </p:spPr>
                <p:txBody>
                  <a:bodyPr wrap="none" anchor="ctr"/>
                  <a:lstStyle/>
                  <a:p>
                    <a:pPr algn="ctr" eaLnBrk="0" hangingPunct="0"/>
                    <a:endParaRPr lang="zh-CN" altLang="zh-CN" sz="1800" b="0" dirty="0">
                      <a:solidFill>
                        <a:schemeClr val="tx1"/>
                      </a:solidFill>
                      <a:latin typeface="Verdana" panose="020B0604030504040204" pitchFamily="34" charset="0"/>
                    </a:endParaRPr>
                  </a:p>
                </p:txBody>
              </p:sp>
              <p:sp>
                <p:nvSpPr>
                  <p:cNvPr id="252948" name="文本框 252947"/>
                  <p:cNvSpPr txBox="1"/>
                  <p:nvPr/>
                </p:nvSpPr>
                <p:spPr>
                  <a:xfrm>
                    <a:off x="567" y="1888"/>
                    <a:ext cx="1284" cy="1554"/>
                  </a:xfrm>
                  <a:prstGeom prst="rect">
                    <a:avLst/>
                  </a:prstGeom>
                  <a:noFill/>
                  <a:ln w="9525">
                    <a:noFill/>
                  </a:ln>
                </p:spPr>
                <p:txBody>
                  <a:bodyPr>
                    <a:spAutoFit/>
                  </a:bodyPr>
                  <a:lstStyle/>
                  <a:p>
                    <a:pPr marL="342900" marR="0" indent="-342900" defTabSz="914400">
                      <a:buClrTx/>
                      <a:buSzTx/>
                      <a:buFont typeface="Arial" panose="020B0604020202020204" pitchFamily="34" charset="0"/>
                      <a:buNone/>
                      <a:defRPr/>
                    </a:pPr>
                    <a:r>
                      <a:rPr kumimoji="0" lang="en-US" altLang="zh-CN" sz="24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楷体_GB2312" pitchFamily="49" charset="-122"/>
                        <a:cs typeface="+mn-cs"/>
                      </a:rPr>
                      <a:t>I.</a:t>
                    </a:r>
                    <a:r>
                      <a:rPr kumimoji="0" lang="en-US" altLang="zh-CN" sz="2400" kern="1200" cap="none" spc="0" normalizeH="0" baseline="0" noProof="1">
                        <a:effectLst>
                          <a:outerShdw blurRad="38100" dist="38100" dir="2700000">
                            <a:srgbClr val="C0C0C0"/>
                          </a:outerShdw>
                        </a:effectLst>
                        <a:latin typeface="Palatino Linotype" panose="02040502050505030304" pitchFamily="18" charset="0"/>
                        <a:ea typeface="楷体_GB2312" pitchFamily="49" charset="-122"/>
                        <a:cs typeface="+mn-cs"/>
                      </a:rPr>
                      <a:t> </a:t>
                    </a:r>
                    <a:r>
                      <a:rPr kumimoji="0" lang="en-US" altLang="zh-CN" sz="24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楷体_GB2312" pitchFamily="49" charset="-122"/>
                        <a:cs typeface="+mn-cs"/>
                      </a:rPr>
                      <a:t>The</a:t>
                    </a:r>
                    <a:r>
                      <a:rPr kumimoji="0" lang="en-US" altLang="zh-CN" sz="2400" kern="1200" cap="none" spc="0" normalizeH="0" baseline="0" noProof="1">
                        <a:effectLst>
                          <a:outerShdw blurRad="38100" dist="38100" dir="2700000">
                            <a:srgbClr val="C0C0C0"/>
                          </a:outerShdw>
                        </a:effectLst>
                        <a:latin typeface="Palatino Linotype" panose="02040502050505030304" pitchFamily="18" charset="0"/>
                        <a:ea typeface="楷体_GB2312" pitchFamily="49" charset="-122"/>
                        <a:cs typeface="+mn-cs"/>
                      </a:rPr>
                      <a:t> </a:t>
                    </a:r>
                    <a:r>
                      <a:rPr kumimoji="0" lang="en-US" altLang="zh-CN" sz="3600" kern="1200" cap="none" spc="0" normalizeH="0" baseline="0" noProof="1">
                        <a:effectLst>
                          <a:outerShdw blurRad="38100" dist="38100" dir="2700000">
                            <a:srgbClr val="C0C0C0"/>
                          </a:outerShdw>
                        </a:effectLst>
                        <a:latin typeface="Palatino Linotype" panose="02040502050505030304" pitchFamily="18" charset="0"/>
                        <a:ea typeface="楷体_GB2312" pitchFamily="49" charset="-122"/>
                        <a:cs typeface="+mn-cs"/>
                      </a:rPr>
                      <a:t>Basics</a:t>
                    </a:r>
                    <a:r>
                      <a:rPr kumimoji="0" lang="en-US" altLang="zh-CN" sz="2400" kern="1200" cap="none" spc="0" normalizeH="0" baseline="0" noProof="1">
                        <a:effectLst>
                          <a:outerShdw blurRad="38100" dist="38100" dir="2700000">
                            <a:srgbClr val="C0C0C0"/>
                          </a:outerShdw>
                        </a:effectLst>
                        <a:latin typeface="Palatino Linotype" panose="02040502050505030304" pitchFamily="18" charset="0"/>
                        <a:ea typeface="楷体_GB2312" pitchFamily="49" charset="-122"/>
                        <a:cs typeface="+mn-cs"/>
                      </a:rPr>
                      <a:t> </a:t>
                    </a:r>
                    <a:r>
                      <a:rPr kumimoji="0" lang="en-US" altLang="zh-CN" sz="2400" kern="1200" cap="none" spc="0" normalizeH="0" baseline="0" noProof="1">
                        <a:solidFill>
                          <a:schemeClr val="tx1"/>
                        </a:solidFill>
                        <a:effectLst>
                          <a:outerShdw blurRad="38100" dist="38100" dir="2700000">
                            <a:srgbClr val="C0C0C0"/>
                          </a:outerShdw>
                        </a:effectLst>
                        <a:latin typeface="Palatino Linotype" panose="02040502050505030304" pitchFamily="18" charset="0"/>
                        <a:ea typeface="楷体_GB2312" pitchFamily="49" charset="-122"/>
                        <a:cs typeface="+mn-cs"/>
                      </a:rPr>
                      <a:t>of Nonverbal Communication.</a:t>
                    </a:r>
                  </a:p>
                </p:txBody>
              </p:sp>
              <p:sp>
                <p:nvSpPr>
                  <p:cNvPr id="4110" name="任意多边形 252948"/>
                  <p:cNvSpPr/>
                  <p:nvPr/>
                </p:nvSpPr>
                <p:spPr>
                  <a:xfrm>
                    <a:off x="1913" y="1389"/>
                    <a:ext cx="528" cy="864"/>
                  </a:xfrm>
                  <a:custGeom>
                    <a:avLst/>
                    <a:gdLst/>
                    <a:ahLst/>
                    <a:cxnLst>
                      <a:cxn ang="0">
                        <a:pos x="481" y="0"/>
                      </a:cxn>
                      <a:cxn ang="0">
                        <a:pos x="479" y="105"/>
                      </a:cxn>
                      <a:cxn ang="0">
                        <a:pos x="471" y="204"/>
                      </a:cxn>
                      <a:cxn ang="0">
                        <a:pos x="458" y="296"/>
                      </a:cxn>
                      <a:cxn ang="0">
                        <a:pos x="436" y="380"/>
                      </a:cxn>
                      <a:cxn ang="0">
                        <a:pos x="410" y="457"/>
                      </a:cxn>
                      <a:cxn ang="0">
                        <a:pos x="374" y="527"/>
                      </a:cxn>
                      <a:cxn ang="0">
                        <a:pos x="333" y="595"/>
                      </a:cxn>
                      <a:cxn ang="0">
                        <a:pos x="283" y="656"/>
                      </a:cxn>
                      <a:cxn ang="0">
                        <a:pos x="224" y="715"/>
                      </a:cxn>
                      <a:cxn ang="0">
                        <a:pos x="156" y="769"/>
                      </a:cxn>
                      <a:cxn ang="0">
                        <a:pos x="156" y="935"/>
                      </a:cxn>
                      <a:cxn ang="0">
                        <a:pos x="0" y="603"/>
                      </a:cxn>
                      <a:cxn ang="0">
                        <a:pos x="156" y="270"/>
                      </a:cxn>
                      <a:cxn ang="0">
                        <a:pos x="156" y="436"/>
                      </a:cxn>
                      <a:cxn ang="0">
                        <a:pos x="186" y="431"/>
                      </a:cxn>
                      <a:cxn ang="0">
                        <a:pos x="218" y="417"/>
                      </a:cxn>
                      <a:cxn ang="0">
                        <a:pos x="254" y="394"/>
                      </a:cxn>
                      <a:cxn ang="0">
                        <a:pos x="289" y="364"/>
                      </a:cxn>
                      <a:cxn ang="0">
                        <a:pos x="325" y="328"/>
                      </a:cxn>
                      <a:cxn ang="0">
                        <a:pos x="358" y="288"/>
                      </a:cxn>
                      <a:cxn ang="0">
                        <a:pos x="391" y="244"/>
                      </a:cxn>
                      <a:cxn ang="0">
                        <a:pos x="420" y="195"/>
                      </a:cxn>
                      <a:cxn ang="0">
                        <a:pos x="444" y="145"/>
                      </a:cxn>
                      <a:cxn ang="0">
                        <a:pos x="462" y="96"/>
                      </a:cxn>
                      <a:cxn ang="0">
                        <a:pos x="476" y="47"/>
                      </a:cxn>
                      <a:cxn ang="0">
                        <a:pos x="479" y="0"/>
                      </a:cxn>
                      <a:cxn ang="0">
                        <a:pos x="481"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CCFFCC">
                          <a:alpha val="100000"/>
                        </a:srgbClr>
                      </a:gs>
                      <a:gs pos="100000">
                        <a:srgbClr val="F8D57D">
                          <a:alpha val="100000"/>
                        </a:srgbClr>
                      </a:gs>
                    </a:gsLst>
                    <a:lin ang="0" scaled="1"/>
                    <a:tileRect/>
                  </a:gradFill>
                  <a:ln w="0">
                    <a:noFill/>
                  </a:ln>
                </p:spPr>
                <p:txBody>
                  <a:bodyPr/>
                  <a:lstStyle/>
                  <a:p>
                    <a:endParaRPr lang="zh-CN" altLang="en-US"/>
                  </a:p>
                </p:txBody>
              </p:sp>
            </p:grpSp>
          </p:grpSp>
        </p:grpSp>
      </p:grpSp>
      <p:sp>
        <p:nvSpPr>
          <p:cNvPr id="4099" name="矩形 252953"/>
          <p:cNvSpPr/>
          <p:nvPr/>
        </p:nvSpPr>
        <p:spPr>
          <a:xfrm>
            <a:off x="0" y="5589588"/>
            <a:ext cx="9144000" cy="1268412"/>
          </a:xfrm>
          <a:prstGeom prst="rect">
            <a:avLst/>
          </a:prstGeom>
          <a:solidFill>
            <a:schemeClr val="bg1"/>
          </a:solidFill>
          <a:ln w="9525">
            <a:noFill/>
          </a:ln>
        </p:spPr>
        <p:txBody>
          <a:bodyPr/>
          <a:lstStyle/>
          <a:p>
            <a:endParaRPr lang="zh-CN" altLang="en-US"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2958"/>
                                        </p:tgtEl>
                                        <p:attrNameLst>
                                          <p:attrName>style.visibility</p:attrName>
                                        </p:attrNameLst>
                                      </p:cBhvr>
                                      <p:to>
                                        <p:strVal val="visible"/>
                                      </p:to>
                                    </p:set>
                                    <p:animEffect transition="in" filter="wedge">
                                      <p:cBhvr>
                                        <p:cTn id="7" dur="2000"/>
                                        <p:tgtEl>
                                          <p:spTgt spid="25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1258888" y="0"/>
            <a:ext cx="7543800" cy="1143000"/>
          </a:xfrm>
          <a:ln/>
        </p:spPr>
        <p:txBody>
          <a:bodyPr vert="horz" wrap="square" lIns="91440" tIns="45720" rIns="91440" bIns="45720" anchor="ctr"/>
          <a:lstStyle/>
          <a:p>
            <a:r>
              <a:rPr lang="en-US" altLang="zh-CN" dirty="0"/>
              <a:t>Body Behavior</a:t>
            </a:r>
            <a:endParaRPr lang="zh-CN" altLang="en-US" dirty="0"/>
          </a:p>
        </p:txBody>
      </p:sp>
      <p:sp>
        <p:nvSpPr>
          <p:cNvPr id="22531" name="内容占位符 2"/>
          <p:cNvSpPr>
            <a:spLocks noGrp="1"/>
          </p:cNvSpPr>
          <p:nvPr>
            <p:ph idx="1"/>
          </p:nvPr>
        </p:nvSpPr>
        <p:spPr>
          <a:xfrm>
            <a:off x="1524000" y="1125538"/>
            <a:ext cx="7620000" cy="5445125"/>
          </a:xfrm>
          <a:ln/>
        </p:spPr>
        <p:txBody>
          <a:bodyPr vert="horz" wrap="square" lIns="91440" tIns="45720" rIns="91440" bIns="45720" anchor="t"/>
          <a:lstStyle/>
          <a:p>
            <a:r>
              <a:rPr lang="en-US" altLang="zh-CN" dirty="0"/>
              <a:t>General Appearance and Dress</a:t>
            </a:r>
          </a:p>
          <a:p>
            <a:r>
              <a:rPr lang="en-US" altLang="zh-CN" dirty="0"/>
              <a:t>Body Movements: Kinesics</a:t>
            </a:r>
          </a:p>
          <a:p>
            <a:r>
              <a:rPr lang="en-US" altLang="zh-CN" dirty="0"/>
              <a:t>Posture</a:t>
            </a:r>
          </a:p>
          <a:p>
            <a:r>
              <a:rPr lang="en-US" altLang="zh-CN" dirty="0"/>
              <a:t>Gestures</a:t>
            </a:r>
          </a:p>
          <a:p>
            <a:r>
              <a:rPr lang="en-US" altLang="zh-CN" dirty="0"/>
              <a:t>Facial expressions</a:t>
            </a:r>
          </a:p>
          <a:p>
            <a:r>
              <a:rPr lang="en-US" altLang="zh-CN" dirty="0"/>
              <a:t>Eye Contact and Gaze</a:t>
            </a:r>
          </a:p>
          <a:p>
            <a:r>
              <a:rPr lang="en-US" altLang="zh-CN" dirty="0"/>
              <a:t>Touch</a:t>
            </a:r>
          </a:p>
          <a:p>
            <a:r>
              <a:rPr lang="en-US" altLang="zh-CN" dirty="0"/>
              <a:t>Smell</a:t>
            </a:r>
          </a:p>
          <a:p>
            <a:r>
              <a:rPr lang="en-US" altLang="zh-CN" dirty="0"/>
              <a:t>paralanguage</a:t>
            </a:r>
          </a:p>
          <a:p>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143000" y="533400"/>
            <a:ext cx="7543800" cy="1143000"/>
          </a:xfrm>
          <a:ln/>
        </p:spPr>
        <p:txBody>
          <a:bodyPr vert="horz" wrap="square" lIns="91440" tIns="45720" rIns="91440" bIns="45720" anchor="ctr"/>
          <a:lstStyle/>
          <a:p>
            <a:pPr algn="l" eaLnBrk="1" hangingPunct="1"/>
            <a:r>
              <a:rPr lang="zh-CN" altLang="zh-CN" sz="3600" dirty="0"/>
              <a:t> </a:t>
            </a:r>
            <a:r>
              <a:rPr lang="en-US" altLang="zh-CN" sz="3600" dirty="0"/>
              <a:t>General Appearance and Dress</a:t>
            </a:r>
            <a:r>
              <a:rPr lang="zh-CN" altLang="zh-CN" sz="3600" dirty="0"/>
              <a:t> </a:t>
            </a:r>
          </a:p>
        </p:txBody>
      </p:sp>
      <p:sp>
        <p:nvSpPr>
          <p:cNvPr id="23555" name="AutoShape 3"/>
          <p:cNvSpPr/>
          <p:nvPr/>
        </p:nvSpPr>
        <p:spPr>
          <a:xfrm>
            <a:off x="1219200" y="1752600"/>
            <a:ext cx="7924800" cy="5105400"/>
          </a:xfrm>
          <a:prstGeom prst="flowChartDocument">
            <a:avLst/>
          </a:prstGeom>
          <a:solidFill>
            <a:schemeClr val="accent1"/>
          </a:solidFill>
          <a:ln w="12700" cap="sq" cmpd="sng">
            <a:solidFill>
              <a:schemeClr val="tx1"/>
            </a:solidFill>
            <a:prstDash val="solid"/>
            <a:miter/>
            <a:headEnd type="none" w="med" len="med"/>
            <a:tailEnd type="none" w="med" len="med"/>
          </a:ln>
        </p:spPr>
        <p:txBody>
          <a:bodyPr wrap="none" anchor="ctr"/>
          <a:lstStyle/>
          <a:p>
            <a:r>
              <a:rPr lang="zh-CN" altLang="en-US" sz="2400" dirty="0">
                <a:latin typeface="Cataneo BT" pitchFamily="66" charset="0"/>
              </a:rPr>
              <a:t>   </a:t>
            </a:r>
            <a:r>
              <a:rPr lang="en-US" altLang="zh-CN" sz="2400" dirty="0">
                <a:latin typeface="Cataneo BT" pitchFamily="66" charset="0"/>
              </a:rPr>
              <a:t>Although </a:t>
            </a:r>
            <a:r>
              <a:rPr lang="en-US" altLang="zh-CN" sz="2400" dirty="0">
                <a:solidFill>
                  <a:srgbClr val="FFFF00"/>
                </a:solidFill>
                <a:latin typeface="Cataneo BT" pitchFamily="66" charset="0"/>
              </a:rPr>
              <a:t>Western business dress has been widely adopted</a:t>
            </a:r>
          </a:p>
          <a:p>
            <a:r>
              <a:rPr lang="en-US" altLang="zh-CN" sz="2400" dirty="0">
                <a:solidFill>
                  <a:srgbClr val="FFFF00"/>
                </a:solidFill>
                <a:latin typeface="Cataneo BT" pitchFamily="66" charset="0"/>
              </a:rPr>
              <a:t> among other cultures, you may wish to learn cultural </a:t>
            </a:r>
          </a:p>
          <a:p>
            <a:r>
              <a:rPr lang="en-US" altLang="zh-CN" sz="2400" dirty="0">
                <a:solidFill>
                  <a:srgbClr val="FFFF00"/>
                </a:solidFill>
                <a:latin typeface="Cataneo BT" pitchFamily="66" charset="0"/>
              </a:rPr>
              <a:t>distinctions in appropriate business attire </a:t>
            </a:r>
            <a:r>
              <a:rPr lang="en-US" altLang="zh-CN" sz="1800" dirty="0">
                <a:solidFill>
                  <a:srgbClr val="FFFF00"/>
                </a:solidFill>
                <a:latin typeface="仿宋" panose="02010609060101010101" pitchFamily="49" charset="-122"/>
                <a:ea typeface="仿宋" panose="02010609060101010101" pitchFamily="49" charset="-122"/>
              </a:rPr>
              <a:t>(</a:t>
            </a:r>
            <a:r>
              <a:rPr lang="zh-CN" altLang="en-US" sz="1800" dirty="0">
                <a:solidFill>
                  <a:srgbClr val="FFFF00"/>
                </a:solidFill>
                <a:latin typeface="仿宋" panose="02010609060101010101" pitchFamily="49" charset="-122"/>
                <a:ea typeface="仿宋" panose="02010609060101010101" pitchFamily="49" charset="-122"/>
              </a:rPr>
              <a:t>服装</a:t>
            </a:r>
            <a:r>
              <a:rPr lang="en-US" altLang="zh-CN" sz="1800" dirty="0">
                <a:solidFill>
                  <a:srgbClr val="FFFF00"/>
                </a:solidFill>
                <a:latin typeface="仿宋" panose="02010609060101010101" pitchFamily="49" charset="-122"/>
                <a:ea typeface="仿宋" panose="02010609060101010101" pitchFamily="49" charset="-122"/>
              </a:rPr>
              <a:t>).</a:t>
            </a:r>
            <a:r>
              <a:rPr lang="en-US" altLang="zh-CN" sz="2400" dirty="0">
                <a:solidFill>
                  <a:srgbClr val="FFFF00"/>
                </a:solidFill>
                <a:latin typeface="Cataneo BT" pitchFamily="66" charset="0"/>
              </a:rPr>
              <a:t> When visiting </a:t>
            </a:r>
          </a:p>
          <a:p>
            <a:r>
              <a:rPr lang="en-US" altLang="zh-CN" sz="2400" dirty="0">
                <a:solidFill>
                  <a:srgbClr val="FFFF00"/>
                </a:solidFill>
                <a:latin typeface="Cataneo BT" pitchFamily="66" charset="0"/>
              </a:rPr>
              <a:t>Saudi Arabia, for example, the Saudi might wear the </a:t>
            </a:r>
          </a:p>
          <a:p>
            <a:r>
              <a:rPr lang="en-US" altLang="zh-CN" sz="2400" dirty="0">
                <a:solidFill>
                  <a:srgbClr val="FFFF00"/>
                </a:solidFill>
                <a:latin typeface="Cataneo BT" pitchFamily="66" charset="0"/>
              </a:rPr>
              <a:t>traditional Arabic white flowing robe and headcloth.</a:t>
            </a:r>
            <a:r>
              <a:rPr lang="en-US" altLang="zh-CN" sz="2000" dirty="0">
                <a:solidFill>
                  <a:srgbClr val="FFFF00"/>
                </a:solidFill>
                <a:latin typeface="Cataneo BT" pitchFamily="66" charset="0"/>
              </a:rPr>
              <a:t> </a:t>
            </a:r>
          </a:p>
        </p:txBody>
      </p:sp>
      <p:sp>
        <p:nvSpPr>
          <p:cNvPr id="46084" name="AutoShape 4"/>
          <p:cNvSpPr/>
          <p:nvPr/>
        </p:nvSpPr>
        <p:spPr>
          <a:xfrm>
            <a:off x="3886200" y="1676400"/>
            <a:ext cx="5257800" cy="1219200"/>
          </a:xfrm>
          <a:prstGeom prst="wedgeRoundRectCallout">
            <a:avLst>
              <a:gd name="adj1" fmla="val -57699"/>
              <a:gd name="adj2" fmla="val -69139"/>
              <a:gd name="adj3" fmla="val 16667"/>
            </a:avLst>
          </a:prstGeom>
          <a:solidFill>
            <a:schemeClr val="accent1"/>
          </a:solidFill>
          <a:ln w="12700" cap="sq" cmpd="sng">
            <a:solidFill>
              <a:schemeClr val="tx1"/>
            </a:solidFill>
            <a:prstDash val="solid"/>
            <a:miter/>
            <a:headEnd type="none" w="med" len="med"/>
            <a:tailEnd type="none" w="med" len="med"/>
          </a:ln>
        </p:spPr>
        <p:txBody>
          <a:bodyPr/>
          <a:lstStyle/>
          <a:p>
            <a:pPr algn="ctr"/>
            <a:r>
              <a:rPr lang="en-US" altLang="zh-CN" sz="2000" dirty="0">
                <a:solidFill>
                  <a:srgbClr val="FFFF00"/>
                </a:solidFill>
                <a:latin typeface="Cataneo BT" pitchFamily="66" charset="0"/>
              </a:rPr>
              <a:t>The use of clothing and physical appearance to communicate is more obvious. </a:t>
            </a:r>
          </a:p>
          <a:p>
            <a:pPr algn="ctr"/>
            <a:r>
              <a:rPr lang="en-US" altLang="zh-CN" sz="2000" dirty="0">
                <a:solidFill>
                  <a:srgbClr val="FFFF00"/>
                </a:solidFill>
                <a:latin typeface="Cataneo BT" pitchFamily="66" charset="0"/>
              </a:rPr>
              <a:t>Clothing can reflect cultural heritage.</a:t>
            </a:r>
          </a:p>
          <a:p>
            <a:pPr algn="ctr"/>
            <a:endParaRPr lang="zh-CN" altLang="en-US" dirty="0">
              <a:latin typeface="Cataneo BT" pitchFamily="66" charset="0"/>
            </a:endParaRPr>
          </a:p>
        </p:txBody>
      </p:sp>
      <p:sp>
        <p:nvSpPr>
          <p:cNvPr id="23557" name="Rectangle 5"/>
          <p:cNvSpPr/>
          <p:nvPr/>
        </p:nvSpPr>
        <p:spPr>
          <a:xfrm>
            <a:off x="4143375" y="2933700"/>
            <a:ext cx="9144000" cy="0"/>
          </a:xfrm>
          <a:prstGeom prst="rect">
            <a:avLst/>
          </a:prstGeom>
          <a:noFill/>
          <a:ln w="9525">
            <a:noFill/>
          </a:ln>
        </p:spPr>
        <p:txBody>
          <a:bodyPr>
            <a:spAutoFit/>
          </a:bodyPr>
          <a:lstStyle/>
          <a:p>
            <a:endParaRPr lang="zh-CN" altLang="en-US" dirty="0">
              <a:latin typeface="Cataneo BT" pitchFamily="66" charset="0"/>
            </a:endParaRPr>
          </a:p>
        </p:txBody>
      </p:sp>
      <p:graphicFrame>
        <p:nvGraphicFramePr>
          <p:cNvPr id="23558" name="Object 6"/>
          <p:cNvGraphicFramePr>
            <a:graphicFrameLocks/>
          </p:cNvGraphicFramePr>
          <p:nvPr/>
        </p:nvGraphicFramePr>
        <p:xfrm>
          <a:off x="1066800" y="4724400"/>
          <a:ext cx="1846263" cy="2133600"/>
        </p:xfrm>
        <a:graphic>
          <a:graphicData uri="http://schemas.openxmlformats.org/presentationml/2006/ole">
            <p:oleObj spid="_x0000_s35841" r:id="rId3" imgW="4761905" imgH="467619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6084"/>
                                        </p:tgtEl>
                                        <p:attrNameLst>
                                          <p:attrName>style.visibility</p:attrName>
                                        </p:attrNameLst>
                                      </p:cBhvr>
                                      <p:to>
                                        <p:strVal val="visible"/>
                                      </p:to>
                                    </p:set>
                                    <p:anim calcmode="lin" valueType="num">
                                      <p:cBhvr>
                                        <p:cTn id="7" dur="1" fill="hold"/>
                                        <p:tgtEl>
                                          <p:spTgt spid="4608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24579" name="Picture 4" descr="Arab_Women"/>
          <p:cNvPicPr>
            <a:picLocks noGrp="1" noChangeAspect="1"/>
          </p:cNvPicPr>
          <p:nvPr>
            <p:ph idx="1"/>
          </p:nvPr>
        </p:nvPicPr>
        <p:blipFill>
          <a:blip r:embed="rId2"/>
          <a:srcRect/>
          <a:stretch>
            <a:fillRect/>
          </a:stretch>
        </p:blipFill>
        <p:spPr>
          <a:xfrm>
            <a:off x="6227763" y="3429000"/>
            <a:ext cx="2916237" cy="3240088"/>
          </a:xfrm>
          <a:ln/>
        </p:spPr>
      </p:pic>
      <p:sp>
        <p:nvSpPr>
          <p:cNvPr id="24580" name="矩形 4"/>
          <p:cNvSpPr/>
          <p:nvPr/>
        </p:nvSpPr>
        <p:spPr>
          <a:xfrm>
            <a:off x="1763713" y="1484313"/>
            <a:ext cx="4572000" cy="3084512"/>
          </a:xfrm>
          <a:prstGeom prst="rect">
            <a:avLst/>
          </a:prstGeom>
          <a:noFill/>
          <a:ln w="9525">
            <a:noFill/>
          </a:ln>
        </p:spPr>
        <p:txBody>
          <a:bodyPr>
            <a:spAutoFit/>
          </a:bodyPr>
          <a:lstStyle/>
          <a:p>
            <a:pPr>
              <a:lnSpc>
                <a:spcPct val="90000"/>
              </a:lnSpc>
            </a:pPr>
            <a:r>
              <a:rPr lang="en-US" altLang="zh-CN" sz="2400" dirty="0">
                <a:latin typeface="Book Antiqua" panose="02040602050305030304" pitchFamily="18" charset="0"/>
              </a:rPr>
              <a:t>Muslin girls usually wear scarves to cover their heads, and in most instance, “girls are not allowed to participate in swimming classes because of the prohibitions against exposing their bodies.” </a:t>
            </a:r>
            <a:r>
              <a:rPr lang="en-US" altLang="zh-CN" sz="2400" dirty="0">
                <a:solidFill>
                  <a:schemeClr val="hlink"/>
                </a:solidFill>
                <a:latin typeface="Book Antiqua" panose="02040602050305030304" pitchFamily="18" charset="0"/>
              </a:rPr>
              <a:t>Modesty  is highly valued among Arabs.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25603" name="Picture 5" descr="kimono"/>
          <p:cNvPicPr>
            <a:picLocks noGrp="1" noChangeAspect="1"/>
          </p:cNvPicPr>
          <p:nvPr>
            <p:ph idx="1"/>
          </p:nvPr>
        </p:nvPicPr>
        <p:blipFill>
          <a:blip r:embed="rId2"/>
          <a:srcRect/>
          <a:stretch>
            <a:fillRect/>
          </a:stretch>
        </p:blipFill>
        <p:spPr>
          <a:xfrm>
            <a:off x="1331913" y="333375"/>
            <a:ext cx="3308350" cy="4114800"/>
          </a:xfrm>
          <a:ln/>
        </p:spPr>
      </p:pic>
      <p:sp>
        <p:nvSpPr>
          <p:cNvPr id="25604" name="矩形 4"/>
          <p:cNvSpPr/>
          <p:nvPr/>
        </p:nvSpPr>
        <p:spPr>
          <a:xfrm>
            <a:off x="4572000" y="1903413"/>
            <a:ext cx="4572000" cy="2584450"/>
          </a:xfrm>
          <a:prstGeom prst="rect">
            <a:avLst/>
          </a:prstGeom>
          <a:noFill/>
          <a:ln w="9525">
            <a:noFill/>
          </a:ln>
        </p:spPr>
        <p:txBody>
          <a:bodyPr>
            <a:spAutoFit/>
          </a:bodyPr>
          <a:lstStyle/>
          <a:p>
            <a:pPr>
              <a:lnSpc>
                <a:spcPct val="90000"/>
              </a:lnSpc>
            </a:pPr>
            <a:r>
              <a:rPr lang="en-US" altLang="zh-CN" sz="2000" dirty="0">
                <a:latin typeface="Book Antiqua" panose="02040602050305030304" pitchFamily="18" charset="0"/>
              </a:rPr>
              <a:t>Perhaps nowhere in the world is the merger between attire and a culture’s value system more evident than in Japan. “The proclivity(</a:t>
            </a:r>
            <a:r>
              <a:rPr lang="zh-CN" altLang="en-US" sz="2000" dirty="0">
                <a:latin typeface="Cataneo BT" pitchFamily="66" charset="0"/>
              </a:rPr>
              <a:t>倾向</a:t>
            </a:r>
            <a:r>
              <a:rPr lang="en-US" altLang="zh-CN" sz="2000" dirty="0">
                <a:latin typeface="Cataneo BT" pitchFamily="66" charset="0"/>
              </a:rPr>
              <a:t>,</a:t>
            </a:r>
            <a:r>
              <a:rPr lang="zh-CN" altLang="en-US" sz="2000" dirty="0">
                <a:latin typeface="Cataneo BT" pitchFamily="66" charset="0"/>
              </a:rPr>
              <a:t>癖性 </a:t>
            </a:r>
            <a:r>
              <a:rPr lang="en-US" altLang="zh-CN" sz="2000" dirty="0">
                <a:latin typeface="Cataneo BT" pitchFamily="66" charset="0"/>
              </a:rPr>
              <a:t>)</a:t>
            </a:r>
            <a:r>
              <a:rPr lang="en-US" altLang="zh-CN" sz="2000" dirty="0">
                <a:latin typeface="Book Antiqua" panose="02040602050305030304" pitchFamily="18" charset="0"/>
              </a:rPr>
              <a:t> for conservative dress styles and colors emphasizes the nation’s </a:t>
            </a:r>
            <a:r>
              <a:rPr lang="en-US" altLang="zh-CN" sz="2000" dirty="0">
                <a:solidFill>
                  <a:schemeClr val="hlink"/>
                </a:solidFill>
                <a:latin typeface="Book Antiqua" panose="02040602050305030304" pitchFamily="18" charset="0"/>
              </a:rPr>
              <a:t>collectivism</a:t>
            </a:r>
            <a:r>
              <a:rPr lang="en-US" altLang="zh-CN" sz="2000" dirty="0">
                <a:latin typeface="Book Antiqua" panose="02040602050305030304" pitchFamily="18" charset="0"/>
              </a:rPr>
              <a:t> and, concomitantly(</a:t>
            </a:r>
            <a:r>
              <a:rPr lang="zh-CN" altLang="en-US" sz="2000" dirty="0">
                <a:latin typeface="Book Antiqua" panose="02040602050305030304" pitchFamily="18" charset="0"/>
              </a:rPr>
              <a:t>同时地）</a:t>
            </a:r>
            <a:r>
              <a:rPr lang="en-US" altLang="zh-CN" sz="2000" dirty="0">
                <a:latin typeface="Book Antiqua" panose="02040602050305030304" pitchFamily="18" charset="0"/>
              </a:rPr>
              <a:t>, </a:t>
            </a:r>
            <a:r>
              <a:rPr lang="en-US" altLang="zh-CN" sz="2000" dirty="0">
                <a:solidFill>
                  <a:schemeClr val="hlink"/>
                </a:solidFill>
                <a:latin typeface="Book Antiqua" panose="02040602050305030304" pitchFamily="18" charset="0"/>
              </a:rPr>
              <a:t>lessens the potential for social disharmony</a:t>
            </a:r>
            <a:r>
              <a:rPr lang="en-US" altLang="zh-CN" sz="2000" dirty="0">
                <a:latin typeface="Book Antiqua" panose="02040602050305030304" pitchFamily="18" charset="0"/>
              </a:rPr>
              <a:t> arising from nonconformist attire.”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hlinkClick r:id="rId3"/>
          </p:cNvPr>
          <p:cNvSpPr/>
          <p:nvPr/>
        </p:nvSpPr>
        <p:spPr>
          <a:xfrm>
            <a:off x="1871663" y="1762125"/>
            <a:ext cx="9144000" cy="0"/>
          </a:xfrm>
          <a:prstGeom prst="rect">
            <a:avLst/>
          </a:prstGeom>
          <a:noFill/>
          <a:ln w="9525">
            <a:noFill/>
          </a:ln>
        </p:spPr>
        <p:txBody>
          <a:bodyPr>
            <a:spAutoFit/>
          </a:bodyPr>
          <a:lstStyle/>
          <a:p>
            <a:endParaRPr lang="zh-CN" altLang="en-US" dirty="0">
              <a:latin typeface="Cataneo BT" pitchFamily="66" charset="0"/>
            </a:endParaRPr>
          </a:p>
        </p:txBody>
      </p:sp>
      <p:sp>
        <p:nvSpPr>
          <p:cNvPr id="26627" name="Rectangle 3"/>
          <p:cNvSpPr/>
          <p:nvPr/>
        </p:nvSpPr>
        <p:spPr>
          <a:xfrm>
            <a:off x="4181475" y="2990850"/>
            <a:ext cx="9144000" cy="0"/>
          </a:xfrm>
          <a:prstGeom prst="rect">
            <a:avLst/>
          </a:prstGeom>
          <a:noFill/>
          <a:ln w="9525">
            <a:noFill/>
          </a:ln>
        </p:spPr>
        <p:txBody>
          <a:bodyPr>
            <a:spAutoFit/>
          </a:bodyPr>
          <a:lstStyle/>
          <a:p>
            <a:endParaRPr lang="zh-CN" altLang="en-US" dirty="0">
              <a:latin typeface="Cataneo BT" pitchFamily="66" charset="0"/>
            </a:endParaRPr>
          </a:p>
        </p:txBody>
      </p:sp>
      <p:graphicFrame>
        <p:nvGraphicFramePr>
          <p:cNvPr id="40964" name="Object 4"/>
          <p:cNvGraphicFramePr>
            <a:graphicFrameLocks/>
          </p:cNvGraphicFramePr>
          <p:nvPr/>
        </p:nvGraphicFramePr>
        <p:xfrm>
          <a:off x="1981200" y="1600200"/>
          <a:ext cx="3462338" cy="3886200"/>
        </p:xfrm>
        <a:graphic>
          <a:graphicData uri="http://schemas.openxmlformats.org/presentationml/2006/ole">
            <p:oleObj spid="_x0000_s38913" r:id="rId4" imgW="4761905" imgH="3238952" progId="">
              <p:embed/>
            </p:oleObj>
          </a:graphicData>
        </a:graphic>
      </p:graphicFrame>
      <p:sp>
        <p:nvSpPr>
          <p:cNvPr id="40965" name="Text Box 5"/>
          <p:cNvSpPr txBox="1"/>
          <p:nvPr/>
        </p:nvSpPr>
        <p:spPr>
          <a:xfrm>
            <a:off x="2362200" y="838200"/>
            <a:ext cx="3276600" cy="641350"/>
          </a:xfrm>
          <a:prstGeom prst="rect">
            <a:avLst/>
          </a:prstGeom>
          <a:noFill/>
          <a:ln w="9525">
            <a:noFill/>
          </a:ln>
        </p:spPr>
        <p:txBody>
          <a:bodyPr>
            <a:spAutoFit/>
          </a:bodyPr>
          <a:lstStyle/>
          <a:p>
            <a:pPr>
              <a:spcBef>
                <a:spcPct val="50000"/>
              </a:spcBef>
            </a:pPr>
            <a:r>
              <a:rPr lang="en-US" altLang="zh-CN" sz="3600" dirty="0">
                <a:solidFill>
                  <a:schemeClr val="tx1"/>
                </a:solidFill>
                <a:latin typeface="Times New Roman" panose="02020603050405020304" pitchFamily="18" charset="0"/>
              </a:rPr>
              <a:t>American brides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40964"/>
                                        </p:tgtEl>
                                        <p:attrNameLst>
                                          <p:attrName>style.visibility</p:attrName>
                                        </p:attrNameLst>
                                      </p:cBhvr>
                                      <p:to>
                                        <p:strVal val="visible"/>
                                      </p:to>
                                    </p:set>
                                    <p:anim calcmode="lin" valueType="num">
                                      <p:cBhvr>
                                        <p:cTn id="7" dur="1" fill="hold"/>
                                        <p:tgtEl>
                                          <p:spTgt spid="40964"/>
                                        </p:tgtEl>
                                      </p:cBhvr>
                                    </p:anim>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0965"/>
                                        </p:tgtEl>
                                        <p:attrNameLst>
                                          <p:attrName>style.visibility</p:attrName>
                                        </p:attrNameLst>
                                      </p:cBhvr>
                                      <p:to>
                                        <p:strVal val="visible"/>
                                      </p:to>
                                    </p:set>
                                    <p:anim calcmode="lin" valueType="num">
                                      <p:cBhvr>
                                        <p:cTn id="11" dur="1" fill="hold"/>
                                        <p:tgtEl>
                                          <p:spTgt spid="4096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hlinkClick r:id="rId3"/>
          </p:cNvPr>
          <p:cNvSpPr/>
          <p:nvPr/>
        </p:nvSpPr>
        <p:spPr>
          <a:xfrm>
            <a:off x="1871663" y="1762125"/>
            <a:ext cx="9144000" cy="0"/>
          </a:xfrm>
          <a:prstGeom prst="rect">
            <a:avLst/>
          </a:prstGeom>
          <a:noFill/>
          <a:ln w="9525">
            <a:noFill/>
          </a:ln>
        </p:spPr>
        <p:txBody>
          <a:bodyPr>
            <a:spAutoFit/>
          </a:bodyPr>
          <a:lstStyle/>
          <a:p>
            <a:endParaRPr lang="zh-CN" altLang="en-US" dirty="0">
              <a:latin typeface="Cataneo BT" pitchFamily="66" charset="0"/>
            </a:endParaRPr>
          </a:p>
        </p:txBody>
      </p:sp>
      <p:sp>
        <p:nvSpPr>
          <p:cNvPr id="27651" name="Rectangle 3"/>
          <p:cNvSpPr/>
          <p:nvPr/>
        </p:nvSpPr>
        <p:spPr>
          <a:xfrm>
            <a:off x="4181475" y="2990850"/>
            <a:ext cx="9144000" cy="0"/>
          </a:xfrm>
          <a:prstGeom prst="rect">
            <a:avLst/>
          </a:prstGeom>
          <a:noFill/>
          <a:ln w="9525">
            <a:noFill/>
          </a:ln>
        </p:spPr>
        <p:txBody>
          <a:bodyPr>
            <a:spAutoFit/>
          </a:bodyPr>
          <a:lstStyle/>
          <a:p>
            <a:endParaRPr lang="zh-CN" altLang="en-US" dirty="0">
              <a:latin typeface="Cataneo BT" pitchFamily="66" charset="0"/>
            </a:endParaRPr>
          </a:p>
        </p:txBody>
      </p:sp>
      <p:sp>
        <p:nvSpPr>
          <p:cNvPr id="41988" name="Text Box 4"/>
          <p:cNvSpPr txBox="1"/>
          <p:nvPr/>
        </p:nvSpPr>
        <p:spPr>
          <a:xfrm>
            <a:off x="5562600" y="2133600"/>
            <a:ext cx="3276600" cy="641350"/>
          </a:xfrm>
          <a:prstGeom prst="rect">
            <a:avLst/>
          </a:prstGeom>
          <a:noFill/>
          <a:ln w="9525">
            <a:noFill/>
          </a:ln>
        </p:spPr>
        <p:txBody>
          <a:bodyPr>
            <a:spAutoFit/>
          </a:bodyPr>
          <a:lstStyle/>
          <a:p>
            <a:pPr>
              <a:spcBef>
                <a:spcPct val="50000"/>
              </a:spcBef>
            </a:pPr>
            <a:r>
              <a:rPr lang="en-US" altLang="zh-CN" sz="3600" dirty="0">
                <a:solidFill>
                  <a:schemeClr val="tx1"/>
                </a:solidFill>
                <a:latin typeface="Times New Roman" panose="02020603050405020304" pitchFamily="18" charset="0"/>
              </a:rPr>
              <a:t>Indian brides </a:t>
            </a:r>
          </a:p>
        </p:txBody>
      </p:sp>
      <p:sp>
        <p:nvSpPr>
          <p:cNvPr id="27653" name="Rectangle 5"/>
          <p:cNvSpPr/>
          <p:nvPr/>
        </p:nvSpPr>
        <p:spPr>
          <a:xfrm>
            <a:off x="4286250" y="2833688"/>
            <a:ext cx="9144000" cy="0"/>
          </a:xfrm>
          <a:prstGeom prst="rect">
            <a:avLst/>
          </a:prstGeom>
          <a:noFill/>
          <a:ln w="9525">
            <a:noFill/>
          </a:ln>
        </p:spPr>
        <p:txBody>
          <a:bodyPr>
            <a:spAutoFit/>
          </a:bodyPr>
          <a:lstStyle/>
          <a:p>
            <a:endParaRPr lang="zh-CN" altLang="en-US" dirty="0">
              <a:latin typeface="Cataneo BT" pitchFamily="66" charset="0"/>
            </a:endParaRPr>
          </a:p>
        </p:txBody>
      </p:sp>
      <p:graphicFrame>
        <p:nvGraphicFramePr>
          <p:cNvPr id="41990" name="Object 6"/>
          <p:cNvGraphicFramePr>
            <a:graphicFrameLocks/>
          </p:cNvGraphicFramePr>
          <p:nvPr/>
        </p:nvGraphicFramePr>
        <p:xfrm>
          <a:off x="2057400" y="838200"/>
          <a:ext cx="2971800" cy="5105400"/>
        </p:xfrm>
        <a:graphic>
          <a:graphicData uri="http://schemas.openxmlformats.org/presentationml/2006/ole">
            <p:oleObj spid="_x0000_s41985" r:id="rId4" imgW="4153480" imgH="6668431" progId="">
              <p:embed/>
            </p:oleObj>
          </a:graphicData>
        </a:graphic>
      </p:graphicFrame>
      <p:grpSp>
        <p:nvGrpSpPr>
          <p:cNvPr id="27655" name="Group 8"/>
          <p:cNvGrpSpPr>
            <a:grpSpLocks noChangeAspect="1"/>
          </p:cNvGrpSpPr>
          <p:nvPr/>
        </p:nvGrpSpPr>
        <p:grpSpPr>
          <a:xfrm>
            <a:off x="7092950" y="6280150"/>
            <a:ext cx="2051050" cy="571500"/>
            <a:chOff x="0" y="0"/>
            <a:chExt cx="1292" cy="360"/>
          </a:xfrm>
        </p:grpSpPr>
        <p:pic>
          <p:nvPicPr>
            <p:cNvPr id="27656" name="home" descr="home">
              <a:hlinkClick r:id="" action="ppaction://noaction"/>
            </p:cNvPr>
            <p:cNvPicPr>
              <a:picLocks noChangeAspect="1"/>
            </p:cNvPicPr>
            <p:nvPr/>
          </p:nvPicPr>
          <p:blipFill>
            <a:blip r:embed="rId5"/>
            <a:stretch>
              <a:fillRect/>
            </a:stretch>
          </p:blipFill>
          <p:spPr>
            <a:xfrm>
              <a:off x="0" y="0"/>
              <a:ext cx="294" cy="360"/>
            </a:xfrm>
            <a:prstGeom prst="rect">
              <a:avLst/>
            </a:prstGeom>
            <a:noFill/>
            <a:ln w="9525">
              <a:noFill/>
            </a:ln>
          </p:spPr>
        </p:pic>
        <p:pic>
          <p:nvPicPr>
            <p:cNvPr id="27657" name="prev" descr="prev">
              <a:hlinkClick r:id="" action="ppaction://hlinkshowjump?jump=previousslide"/>
            </p:cNvPr>
            <p:cNvPicPr>
              <a:picLocks noChangeAspect="1"/>
            </p:cNvPicPr>
            <p:nvPr/>
          </p:nvPicPr>
          <p:blipFill>
            <a:blip r:embed="rId6"/>
            <a:stretch>
              <a:fillRect/>
            </a:stretch>
          </p:blipFill>
          <p:spPr>
            <a:xfrm>
              <a:off x="786" y="0"/>
              <a:ext cx="276" cy="360"/>
            </a:xfrm>
            <a:prstGeom prst="rect">
              <a:avLst/>
            </a:prstGeom>
            <a:noFill/>
            <a:ln w="9525">
              <a:noFill/>
            </a:ln>
          </p:spPr>
        </p:pic>
        <p:pic>
          <p:nvPicPr>
            <p:cNvPr id="27658" name="next" descr="next">
              <a:hlinkClick r:id="" action="ppaction://hlinkshowjump?jump=nextslide"/>
            </p:cNvPr>
            <p:cNvPicPr>
              <a:picLocks noChangeAspect="1"/>
            </p:cNvPicPr>
            <p:nvPr/>
          </p:nvPicPr>
          <p:blipFill>
            <a:blip r:embed="rId7"/>
            <a:stretch>
              <a:fillRect/>
            </a:stretch>
          </p:blipFill>
          <p:spPr>
            <a:xfrm>
              <a:off x="1064" y="0"/>
              <a:ext cx="228" cy="360"/>
            </a:xfrm>
            <a:prstGeom prst="rect">
              <a:avLst/>
            </a:prstGeom>
            <a:noFill/>
            <a:ln w="9525">
              <a:noFill/>
            </a:ln>
          </p:spPr>
        </p:pic>
        <p:pic>
          <p:nvPicPr>
            <p:cNvPr id="27659" name="up" descr="up">
              <a:hlinkClick r:id="" action="ppaction://noaction"/>
            </p:cNvPr>
            <p:cNvPicPr>
              <a:picLocks noChangeAspect="1"/>
            </p:cNvPicPr>
            <p:nvPr/>
          </p:nvPicPr>
          <p:blipFill>
            <a:blip r:embed="rId8"/>
            <a:stretch>
              <a:fillRect/>
            </a:stretch>
          </p:blipFill>
          <p:spPr>
            <a:xfrm>
              <a:off x="270" y="0"/>
              <a:ext cx="264" cy="360"/>
            </a:xfrm>
            <a:prstGeom prst="rect">
              <a:avLst/>
            </a:prstGeom>
            <a:noFill/>
            <a:ln w="9525">
              <a:noFill/>
            </a:ln>
          </p:spPr>
        </p:pic>
        <p:pic>
          <p:nvPicPr>
            <p:cNvPr id="27660" name="return" descr="return">
              <a:hlinkClick r:id="" action="ppaction://hlinkshowjump?jump=lastslideviewed"/>
            </p:cNvPr>
            <p:cNvPicPr>
              <a:picLocks noChangeAspect="1"/>
            </p:cNvPicPr>
            <p:nvPr/>
          </p:nvPicPr>
          <p:blipFill>
            <a:blip r:embed="rId9"/>
            <a:stretch>
              <a:fillRect/>
            </a:stretch>
          </p:blipFill>
          <p:spPr>
            <a:xfrm>
              <a:off x="522" y="0"/>
              <a:ext cx="300" cy="36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1988"/>
                                        </p:tgtEl>
                                        <p:attrNameLst>
                                          <p:attrName>style.visibility</p:attrName>
                                        </p:attrNameLst>
                                      </p:cBhvr>
                                      <p:to>
                                        <p:strVal val="visible"/>
                                      </p:to>
                                    </p:set>
                                    <p:anim calcmode="lin" valueType="num">
                                      <p:cBhvr>
                                        <p:cTn id="7" dur="1" fill="hold"/>
                                        <p:tgtEl>
                                          <p:spTgt spid="41988"/>
                                        </p:tgtEl>
                                      </p:cBhvr>
                                    </p:anim>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499"/>
                                          </p:stCondLst>
                                        </p:cTn>
                                        <p:tgtEl>
                                          <p:spTgt spid="41990"/>
                                        </p:tgtEl>
                                        <p:attrNameLst>
                                          <p:attrName>style.visibility</p:attrName>
                                        </p:attrNameLst>
                                      </p:cBhvr>
                                      <p:to>
                                        <p:strVal val="visible"/>
                                      </p:to>
                                    </p:set>
                                    <p:anim calcmode="lin" valueType="num">
                                      <p:cBhvr>
                                        <p:cTn id="11" dur="1" fill="hold"/>
                                        <p:tgtEl>
                                          <p:spTgt spid="4199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p:nvPr/>
        </p:nvSpPr>
        <p:spPr>
          <a:xfrm>
            <a:off x="395288" y="838200"/>
            <a:ext cx="8748712" cy="708025"/>
          </a:xfrm>
          <a:prstGeom prst="rect">
            <a:avLst/>
          </a:prstGeom>
          <a:noFill/>
          <a:ln w="9525">
            <a:noFill/>
          </a:ln>
        </p:spPr>
        <p:txBody>
          <a:bodyPr>
            <a:spAutoFit/>
          </a:bodyPr>
          <a:lstStyle/>
          <a:p>
            <a:pPr>
              <a:spcBef>
                <a:spcPct val="50000"/>
              </a:spcBef>
            </a:pPr>
            <a:r>
              <a:rPr lang="en-US" altLang="zh-CN" sz="3600" dirty="0">
                <a:solidFill>
                  <a:schemeClr val="tx1"/>
                </a:solidFill>
                <a:latin typeface="Times New Roman" panose="02020603050405020304" pitchFamily="18" charset="0"/>
              </a:rPr>
              <a:t>Body Movement: k</a:t>
            </a:r>
            <a:r>
              <a:rPr lang="zh-CN" altLang="zh-CN" sz="3600" dirty="0">
                <a:solidFill>
                  <a:schemeClr val="tx1"/>
                </a:solidFill>
                <a:latin typeface="Times New Roman" panose="02020603050405020304" pitchFamily="18" charset="0"/>
              </a:rPr>
              <a:t>inesics</a:t>
            </a:r>
            <a:r>
              <a:rPr lang="zh-CN" altLang="zh-CN" i="1" dirty="0">
                <a:solidFill>
                  <a:srgbClr val="FFFF00"/>
                </a:solidFill>
                <a:latin typeface="仿宋" panose="02010609060101010101" pitchFamily="49" charset="-122"/>
                <a:ea typeface="仿宋" panose="02010609060101010101" pitchFamily="49" charset="-122"/>
              </a:rPr>
              <a:t> </a:t>
            </a:r>
            <a:r>
              <a:rPr lang="zh-CN" altLang="zh-CN" sz="3600" i="1" dirty="0">
                <a:solidFill>
                  <a:schemeClr val="tx1"/>
                </a:solidFill>
                <a:latin typeface="仿宋" panose="02010609060101010101" pitchFamily="49" charset="-122"/>
                <a:ea typeface="仿宋" panose="02010609060101010101" pitchFamily="49" charset="-122"/>
              </a:rPr>
              <a:t>(</a:t>
            </a:r>
            <a:r>
              <a:rPr lang="zh-CN" altLang="en-US" sz="3600" i="1" dirty="0">
                <a:solidFill>
                  <a:schemeClr val="tx1"/>
                </a:solidFill>
                <a:latin typeface="仿宋" panose="02010609060101010101" pitchFamily="49" charset="-122"/>
                <a:ea typeface="仿宋" panose="02010609060101010101" pitchFamily="49" charset="-122"/>
              </a:rPr>
              <a:t>身势语行为</a:t>
            </a:r>
            <a:r>
              <a:rPr lang="zh-CN" altLang="zh-CN" sz="3600" i="1" dirty="0">
                <a:solidFill>
                  <a:schemeClr val="tx1"/>
                </a:solidFill>
                <a:latin typeface="仿宋" panose="02010609060101010101" pitchFamily="49" charset="-122"/>
                <a:ea typeface="仿宋" panose="02010609060101010101" pitchFamily="49" charset="-122"/>
              </a:rPr>
              <a:t>)</a:t>
            </a:r>
            <a:r>
              <a:rPr lang="zh-CN" altLang="zh-CN" sz="3600" dirty="0">
                <a:solidFill>
                  <a:schemeClr val="tx1"/>
                </a:solidFill>
                <a:latin typeface="Times New Roman" panose="02020603050405020304" pitchFamily="18" charset="0"/>
              </a:rPr>
              <a:t> </a:t>
            </a:r>
          </a:p>
        </p:txBody>
      </p:sp>
      <p:sp>
        <p:nvSpPr>
          <p:cNvPr id="33795" name="AutoShape 3"/>
          <p:cNvSpPr>
            <a:spLocks noChangeArrowheads="1"/>
          </p:cNvSpPr>
          <p:nvPr/>
        </p:nvSpPr>
        <p:spPr bwMode="auto">
          <a:xfrm>
            <a:off x="1905000" y="2057400"/>
            <a:ext cx="6934200" cy="4324350"/>
          </a:xfrm>
          <a:prstGeom prst="cloudCallout">
            <a:avLst>
              <a:gd name="adj1" fmla="val -31912"/>
              <a:gd name="adj2" fmla="val -61231"/>
            </a:avLst>
          </a:prstGeom>
          <a:solidFill>
            <a:schemeClr val="accent1"/>
          </a:solidFill>
          <a:ln w="12700" cap="sq">
            <a:solidFill>
              <a:schemeClr val="tx1"/>
            </a:solidFill>
            <a:round/>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FF00"/>
                </a:solidFill>
                <a:effectLst/>
                <a:uLnTx/>
                <a:uFillTx/>
                <a:latin typeface="Cataneo BT" pitchFamily="66" charset="0"/>
                <a:ea typeface="宋体" panose="02010600030101010101" pitchFamily="2" charset="-122"/>
                <a:cs typeface="+mn-cs"/>
              </a:rPr>
              <a:t>The study of how movement communicates is called kinesics.</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FF00"/>
                </a:solidFill>
                <a:effectLst/>
                <a:uLnTx/>
                <a:uFillTx/>
                <a:latin typeface="Cataneo BT" pitchFamily="66" charset="0"/>
                <a:ea typeface="宋体" panose="02010600030101010101" pitchFamily="2" charset="-122"/>
                <a:cs typeface="+mn-cs"/>
              </a:rPr>
              <a:t>It can send messages about:</a:t>
            </a:r>
          </a:p>
          <a:p>
            <a:pPr marL="457200" marR="0" lvl="0" indent="-457200" algn="ctr" defTabSz="914400" rtl="0" eaLnBrk="1" fontAlgn="base" latinLnBrk="0" hangingPunct="1">
              <a:lnSpc>
                <a:spcPct val="100000"/>
              </a:lnSpc>
              <a:spcBef>
                <a:spcPct val="0"/>
              </a:spcBef>
              <a:spcAft>
                <a:spcPct val="0"/>
              </a:spcAft>
              <a:buClrTx/>
              <a:buSzTx/>
              <a:buFontTx/>
              <a:buAutoNum type="arabicParenR"/>
              <a:defRPr/>
            </a:pPr>
            <a:r>
              <a:rPr kumimoji="0" lang="en-US" altLang="zh-CN" sz="2400" b="1" i="0" u="none" strike="noStrike" kern="1200" cap="none" spc="0" normalizeH="0" baseline="0" noProof="0" dirty="0">
                <a:ln>
                  <a:noFill/>
                </a:ln>
                <a:solidFill>
                  <a:srgbClr val="FFFF00"/>
                </a:solidFill>
                <a:effectLst/>
                <a:uLnTx/>
                <a:uFillTx/>
                <a:latin typeface="Cataneo BT" pitchFamily="66" charset="0"/>
                <a:ea typeface="宋体" panose="02010600030101010101" pitchFamily="2" charset="-122"/>
                <a:cs typeface="+mn-cs"/>
              </a:rPr>
              <a:t>Our attitude toward the other person,</a:t>
            </a:r>
          </a:p>
          <a:p>
            <a:pPr marL="457200" marR="0" lvl="0" indent="-457200" algn="ctr" defTabSz="914400" rtl="0" eaLnBrk="1" fontAlgn="base" latinLnBrk="0" hangingPunct="1">
              <a:lnSpc>
                <a:spcPct val="100000"/>
              </a:lnSpc>
              <a:spcBef>
                <a:spcPct val="0"/>
              </a:spcBef>
              <a:spcAft>
                <a:spcPct val="0"/>
              </a:spcAft>
              <a:buClrTx/>
              <a:buSzTx/>
              <a:buFontTx/>
              <a:buAutoNum type="arabicParenR"/>
              <a:defRPr/>
            </a:pPr>
            <a:r>
              <a:rPr kumimoji="0" lang="en-US" altLang="zh-CN" sz="2400" b="1" i="0" u="none" strike="noStrike" kern="1200" cap="none" spc="0" normalizeH="0" baseline="0" noProof="0" dirty="0">
                <a:ln>
                  <a:noFill/>
                </a:ln>
                <a:solidFill>
                  <a:srgbClr val="FFFF00"/>
                </a:solidFill>
                <a:effectLst/>
                <a:uLnTx/>
                <a:uFillTx/>
                <a:latin typeface="Cataneo BT" pitchFamily="66" charset="0"/>
                <a:ea typeface="宋体" panose="02010600030101010101" pitchFamily="2" charset="-122"/>
                <a:cs typeface="+mn-cs"/>
              </a:rPr>
              <a:t>Our emotional state,</a:t>
            </a:r>
          </a:p>
          <a:p>
            <a:pPr marL="457200" marR="0" lvl="0" indent="-457200" algn="ctr" defTabSz="914400" rtl="0" eaLnBrk="1" fontAlgn="base" latinLnBrk="0" hangingPunct="1">
              <a:lnSpc>
                <a:spcPct val="100000"/>
              </a:lnSpc>
              <a:spcBef>
                <a:spcPct val="0"/>
              </a:spcBef>
              <a:spcAft>
                <a:spcPct val="0"/>
              </a:spcAft>
              <a:buClrTx/>
              <a:buSzTx/>
              <a:buFontTx/>
              <a:buAutoNum type="arabicParenR"/>
              <a:defRPr/>
            </a:pPr>
            <a:r>
              <a:rPr kumimoji="0" lang="en-US" altLang="zh-CN" sz="2400" b="1" i="0" u="none" strike="noStrike" kern="1200" cap="none" spc="0" normalizeH="0" baseline="0" noProof="0" dirty="0">
                <a:ln>
                  <a:noFill/>
                </a:ln>
                <a:solidFill>
                  <a:srgbClr val="FFFF00"/>
                </a:solidFill>
                <a:effectLst/>
                <a:uLnTx/>
                <a:uFillTx/>
                <a:latin typeface="Cataneo BT" pitchFamily="66" charset="0"/>
                <a:ea typeface="宋体" panose="02010600030101010101" pitchFamily="2" charset="-122"/>
                <a:cs typeface="+mn-cs"/>
              </a:rPr>
              <a:t> our desire to control our environment.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anim calcmode="lin" valueType="num">
                                      <p:cBhvr>
                                        <p:cTn id="7" dur="1" fill="hold"/>
                                        <p:tgtEl>
                                          <p:spTgt spid="3379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1258888" y="0"/>
            <a:ext cx="7543800" cy="1143000"/>
          </a:xfrm>
          <a:ln/>
        </p:spPr>
        <p:txBody>
          <a:bodyPr vert="horz" wrap="square" lIns="91440" tIns="45720" rIns="91440" bIns="45720" anchor="ctr"/>
          <a:lstStyle/>
          <a:p>
            <a:pPr eaLnBrk="1" hangingPunct="1"/>
            <a:r>
              <a:rPr lang="en-US" altLang="zh-CN" dirty="0"/>
              <a:t>Posture</a:t>
            </a:r>
            <a:endParaRPr lang="zh-CN" altLang="en-US" dirty="0"/>
          </a:p>
        </p:txBody>
      </p:sp>
      <p:graphicFrame>
        <p:nvGraphicFramePr>
          <p:cNvPr id="53252" name="Object 2"/>
          <p:cNvGraphicFramePr>
            <a:graphicFrameLocks/>
          </p:cNvGraphicFramePr>
          <p:nvPr>
            <p:ph idx="1"/>
          </p:nvPr>
        </p:nvGraphicFramePr>
        <p:xfrm>
          <a:off x="2124075" y="2133600"/>
          <a:ext cx="5143500" cy="4724400"/>
        </p:xfrm>
        <a:graphic>
          <a:graphicData uri="http://schemas.openxmlformats.org/presentationml/2006/ole">
            <p:oleObj spid="_x0000_s43009" r:id="rId3" imgW="7306742" imgH="6798447" progId="">
              <p:embed/>
            </p:oleObj>
          </a:graphicData>
        </a:graphic>
      </p:graphicFrame>
      <p:sp>
        <p:nvSpPr>
          <p:cNvPr id="29700" name="矩形 4"/>
          <p:cNvSpPr/>
          <p:nvPr/>
        </p:nvSpPr>
        <p:spPr>
          <a:xfrm>
            <a:off x="611188" y="1125538"/>
            <a:ext cx="7345362" cy="830262"/>
          </a:xfrm>
          <a:prstGeom prst="rect">
            <a:avLst/>
          </a:prstGeom>
          <a:noFill/>
          <a:ln w="9525">
            <a:noFill/>
          </a:ln>
        </p:spPr>
        <p:txBody>
          <a:bodyPr>
            <a:spAutoFit/>
          </a:bodyPr>
          <a:lstStyle/>
          <a:p>
            <a:r>
              <a:rPr lang="en-US" altLang="zh-CN" sz="2400" dirty="0">
                <a:solidFill>
                  <a:srgbClr val="0000FF"/>
                </a:solidFill>
                <a:latin typeface="Book Antiqua" panose="02040602050305030304" pitchFamily="18" charset="0"/>
              </a:rPr>
              <a:t>A man and a woman met on the train platform. </a:t>
            </a:r>
            <a:br>
              <a:rPr lang="en-US" altLang="zh-CN" sz="2400" dirty="0">
                <a:solidFill>
                  <a:srgbClr val="0000FF"/>
                </a:solidFill>
                <a:latin typeface="Book Antiqua" panose="02040602050305030304" pitchFamily="18" charset="0"/>
              </a:rPr>
            </a:br>
            <a:r>
              <a:rPr lang="en-US" altLang="zh-CN" sz="2400" dirty="0">
                <a:solidFill>
                  <a:srgbClr val="0000FF"/>
                </a:solidFill>
                <a:latin typeface="Book Antiqua" panose="02040602050305030304" pitchFamily="18" charset="0"/>
              </a:rPr>
              <a:t>Will the woman accept the man’s greeting friendly?</a:t>
            </a:r>
            <a:endParaRPr lang="zh-CN" altLang="en-US" sz="2400" dirty="0">
              <a:solidFill>
                <a:srgbClr val="0000FF"/>
              </a:solidFill>
              <a:latin typeface="Book Antiqua" panose="0204060205030503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1600200" y="333375"/>
            <a:ext cx="7543800" cy="1143000"/>
          </a:xfrm>
          <a:ln/>
        </p:spPr>
        <p:txBody>
          <a:bodyPr vert="horz" wrap="square" lIns="91440" tIns="45720" rIns="91440" bIns="45720" anchor="ctr"/>
          <a:lstStyle/>
          <a:p>
            <a:pPr eaLnBrk="1" hangingPunct="1"/>
            <a:r>
              <a:rPr lang="zh-CN" altLang="en-US" dirty="0"/>
              <a:t/>
            </a:r>
            <a:br>
              <a:rPr lang="zh-CN" altLang="en-US" dirty="0"/>
            </a:br>
            <a:endParaRPr lang="zh-CN" altLang="en-US" dirty="0"/>
          </a:p>
        </p:txBody>
      </p:sp>
      <p:graphicFrame>
        <p:nvGraphicFramePr>
          <p:cNvPr id="55300" name="Object 2"/>
          <p:cNvGraphicFramePr>
            <a:graphicFrameLocks/>
          </p:cNvGraphicFramePr>
          <p:nvPr>
            <p:ph idx="1"/>
          </p:nvPr>
        </p:nvGraphicFramePr>
        <p:xfrm>
          <a:off x="1403350" y="2492375"/>
          <a:ext cx="4032250" cy="3744913"/>
        </p:xfrm>
        <a:graphic>
          <a:graphicData uri="http://schemas.openxmlformats.org/presentationml/2006/ole">
            <p:oleObj spid="_x0000_s45057" r:id="rId3" imgW="1752900" imgH="1630821" progId="">
              <p:embed/>
            </p:oleObj>
          </a:graphicData>
        </a:graphic>
      </p:graphicFrame>
      <p:sp>
        <p:nvSpPr>
          <p:cNvPr id="30724" name="矩形 5"/>
          <p:cNvSpPr/>
          <p:nvPr/>
        </p:nvSpPr>
        <p:spPr>
          <a:xfrm>
            <a:off x="1763713" y="1484313"/>
            <a:ext cx="2300287" cy="646112"/>
          </a:xfrm>
          <a:prstGeom prst="rect">
            <a:avLst/>
          </a:prstGeom>
          <a:noFill/>
          <a:ln w="9525">
            <a:noFill/>
          </a:ln>
        </p:spPr>
        <p:txBody>
          <a:bodyPr wrap="none">
            <a:spAutoFit/>
          </a:bodyPr>
          <a:lstStyle/>
          <a:p>
            <a:r>
              <a:rPr lang="en-US" altLang="zh-CN" sz="3600" dirty="0">
                <a:solidFill>
                  <a:srgbClr val="FFFF66"/>
                </a:solidFill>
                <a:latin typeface="Cataneo BT" pitchFamily="66" charset="0"/>
              </a:rPr>
              <a:t>She won’t!</a:t>
            </a:r>
            <a:endParaRPr lang="zh-CN" altLang="en-US" sz="3600" dirty="0">
              <a:latin typeface="Cataneo BT" pitchFamily="66" charset="0"/>
            </a:endParaRPr>
          </a:p>
        </p:txBody>
      </p:sp>
      <p:sp>
        <p:nvSpPr>
          <p:cNvPr id="30725" name="矩形 6"/>
          <p:cNvSpPr/>
          <p:nvPr/>
        </p:nvSpPr>
        <p:spPr>
          <a:xfrm>
            <a:off x="5435600" y="908050"/>
            <a:ext cx="3563938" cy="5632450"/>
          </a:xfrm>
          <a:prstGeom prst="rect">
            <a:avLst/>
          </a:prstGeom>
          <a:noFill/>
          <a:ln w="9525">
            <a:noFill/>
          </a:ln>
        </p:spPr>
        <p:txBody>
          <a:bodyPr>
            <a:spAutoFit/>
          </a:bodyPr>
          <a:lstStyle/>
          <a:p>
            <a:r>
              <a:rPr lang="en-US" altLang="zh-CN" sz="2400" u="sng" dirty="0">
                <a:solidFill>
                  <a:srgbClr val="FF9900"/>
                </a:solidFill>
                <a:latin typeface="Times New Roman MT Extra Bold"/>
              </a:rPr>
              <a:t>Man:</a:t>
            </a:r>
          </a:p>
          <a:p>
            <a:r>
              <a:rPr lang="en-US" altLang="zh-CN" sz="2400" dirty="0">
                <a:latin typeface="Times New Roman MT Extra Bold"/>
              </a:rPr>
              <a:t>“half smile” expression</a:t>
            </a:r>
          </a:p>
          <a:p>
            <a:r>
              <a:rPr lang="en-US" altLang="zh-CN" sz="2400" dirty="0">
                <a:latin typeface="Times New Roman MT Extra Bold"/>
              </a:rPr>
              <a:t> a relaxed position</a:t>
            </a:r>
          </a:p>
          <a:p>
            <a:r>
              <a:rPr lang="en-US" altLang="zh-CN" sz="2400" dirty="0">
                <a:latin typeface="Times New Roman MT Extra Bold"/>
              </a:rPr>
              <a:t>“snap” gesture</a:t>
            </a:r>
          </a:p>
          <a:p>
            <a:r>
              <a:rPr lang="en-US" altLang="zh-CN" sz="2400" dirty="0">
                <a:latin typeface="Times New Roman MT Extra Bold"/>
              </a:rPr>
              <a:t>body orientation</a:t>
            </a:r>
          </a:p>
          <a:p>
            <a:endParaRPr lang="en-US" altLang="zh-CN" sz="2400" dirty="0">
              <a:latin typeface="Times New Roman MT Extra Bold"/>
            </a:endParaRPr>
          </a:p>
          <a:p>
            <a:r>
              <a:rPr lang="en-US" altLang="zh-CN" sz="2400" u="sng" dirty="0">
                <a:solidFill>
                  <a:srgbClr val="FF9900"/>
                </a:solidFill>
                <a:latin typeface="Times New Roman MT Extra Bold"/>
              </a:rPr>
              <a:t>Woman:</a:t>
            </a:r>
          </a:p>
          <a:p>
            <a:r>
              <a:rPr lang="en-US" altLang="zh-CN" sz="2400" dirty="0">
                <a:latin typeface="Times New Roman MT Extra Bold"/>
              </a:rPr>
              <a:t>“frowning” expression</a:t>
            </a:r>
          </a:p>
          <a:p>
            <a:r>
              <a:rPr lang="en-US" altLang="zh-CN" sz="2400" dirty="0">
                <a:latin typeface="Times New Roman MT Extra Bold"/>
              </a:rPr>
              <a:t>“chin up”  facial position</a:t>
            </a:r>
          </a:p>
          <a:p>
            <a:r>
              <a:rPr lang="en-US" altLang="zh-CN" sz="2400" dirty="0">
                <a:latin typeface="Times New Roman MT Extra Bold"/>
              </a:rPr>
              <a:t>“backing” posture</a:t>
            </a:r>
          </a:p>
          <a:p>
            <a:r>
              <a:rPr lang="en-US" altLang="zh-CN" sz="2400" dirty="0">
                <a:latin typeface="Times New Roman MT Extra Bold"/>
              </a:rPr>
              <a:t>Legs together</a:t>
            </a:r>
          </a:p>
          <a:p>
            <a:r>
              <a:rPr lang="en-US" altLang="zh-CN" sz="2400" dirty="0">
                <a:latin typeface="Times New Roman MT Extra Bold"/>
              </a:rPr>
              <a:t>Feet pointing inwards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sp>
        <p:nvSpPr>
          <p:cNvPr id="31747" name="内容占位符 2"/>
          <p:cNvSpPr>
            <a:spLocks noGrp="1"/>
          </p:cNvSpPr>
          <p:nvPr>
            <p:ph idx="1"/>
          </p:nvPr>
        </p:nvSpPr>
        <p:spPr>
          <a:ln/>
        </p:spPr>
        <p:txBody>
          <a:bodyPr vert="horz" wrap="square" lIns="91440" tIns="45720" rIns="91440" bIns="45720" anchor="t"/>
          <a:lstStyle/>
          <a:p>
            <a:pPr eaLnBrk="1" hangingPunct="1"/>
            <a:r>
              <a:rPr lang="en-US" altLang="zh-CN" dirty="0"/>
              <a:t>You don’t just </a:t>
            </a:r>
            <a:r>
              <a:rPr lang="en-US" altLang="zh-CN" dirty="0">
                <a:solidFill>
                  <a:srgbClr val="0000FF"/>
                </a:solidFill>
              </a:rPr>
              <a:t>“ read ”</a:t>
            </a:r>
            <a:r>
              <a:rPr lang="en-US" altLang="zh-CN" dirty="0"/>
              <a:t> others’ body language;</a:t>
            </a:r>
          </a:p>
          <a:p>
            <a:pPr eaLnBrk="1" hangingPunct="1"/>
            <a:r>
              <a:rPr lang="en-US" altLang="zh-CN" dirty="0"/>
              <a:t>You </a:t>
            </a:r>
            <a:r>
              <a:rPr lang="en-US" altLang="zh-CN" dirty="0">
                <a:solidFill>
                  <a:srgbClr val="0000FF"/>
                </a:solidFill>
              </a:rPr>
              <a:t>observe, analyze </a:t>
            </a:r>
            <a:r>
              <a:rPr lang="en-US" altLang="zh-CN" dirty="0"/>
              <a:t>and </a:t>
            </a:r>
            <a:r>
              <a:rPr lang="en-US" altLang="zh-CN" dirty="0">
                <a:solidFill>
                  <a:srgbClr val="0000FF"/>
                </a:solidFill>
              </a:rPr>
              <a:t>interpret</a:t>
            </a:r>
            <a:r>
              <a:rPr lang="en-US" altLang="zh-CN" dirty="0"/>
              <a:t> before you decide the possible meaning!</a:t>
            </a:r>
          </a:p>
          <a:p>
            <a:pPr eaLnBrk="1" hangingPunct="1"/>
            <a:endParaRPr lang="zh-CN"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205850"/>
          <p:cNvSpPr/>
          <p:nvPr/>
        </p:nvSpPr>
        <p:spPr>
          <a:xfrm>
            <a:off x="179388" y="5373688"/>
            <a:ext cx="8785225" cy="1484312"/>
          </a:xfrm>
          <a:prstGeom prst="rect">
            <a:avLst/>
          </a:prstGeom>
          <a:solidFill>
            <a:schemeClr val="bg1"/>
          </a:solidFill>
          <a:ln w="9525">
            <a:noFill/>
          </a:ln>
        </p:spPr>
        <p:txBody>
          <a:bodyPr/>
          <a:lstStyle/>
          <a:p>
            <a:endParaRPr lang="zh-CN" altLang="en-US" dirty="0">
              <a:latin typeface="Cataneo BT" pitchFamily="66" charset="0"/>
            </a:endParaRPr>
          </a:p>
        </p:txBody>
      </p:sp>
      <p:sp>
        <p:nvSpPr>
          <p:cNvPr id="205827" name="文本占位符 205826"/>
          <p:cNvSpPr>
            <a:spLocks noGrp="1"/>
          </p:cNvSpPr>
          <p:nvPr>
            <p:ph idx="1"/>
          </p:nvPr>
        </p:nvSpPr>
        <p:spPr>
          <a:xfrm>
            <a:off x="900113" y="1341438"/>
            <a:ext cx="7715250" cy="2303463"/>
          </a:xfrm>
        </p:spPr>
        <p:txBody>
          <a:bodyPr vert="horz" wrap="square" lIns="91440" tIns="45720" rIns="91440" bIns="45720" numCol="1" anchor="t" anchorCtr="0" compatLnSpc="1"/>
          <a:lstStyle/>
          <a:p>
            <a:pPr marL="609600" marR="0" lvl="0" indent="-609600" algn="l" defTabSz="914400" rtl="0" eaLnBrk="1" fontAlgn="base" latinLnBrk="0" hangingPunct="1">
              <a:lnSpc>
                <a:spcPct val="120000"/>
              </a:lnSpc>
              <a:spcBef>
                <a:spcPct val="20000"/>
              </a:spcBef>
              <a:spcAft>
                <a:spcPct val="0"/>
              </a:spcAft>
              <a:buClrTx/>
              <a:buSzTx/>
              <a:buFont typeface="Arial" panose="020B0604020202020204" pitchFamily="34" charset="0"/>
              <a:buChar char="•"/>
              <a:defRPr/>
            </a:pPr>
            <a:r>
              <a:rPr kumimoji="0" lang="en-US" altLang="zh-CN" sz="4000" b="1" i="1" u="none" strike="noStrike" kern="1200" cap="none" spc="0" normalizeH="0" baseline="0" noProof="1">
                <a:ln>
                  <a:noFill/>
                </a:ln>
                <a:solidFill>
                  <a:schemeClr val="accent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What do you know about him?</a:t>
            </a:r>
          </a:p>
          <a:p>
            <a:pPr marL="609600" marR="0" lvl="0" indent="-609600" algn="l" defTabSz="914400" rtl="0" eaLnBrk="1" fontAlgn="base" latinLnBrk="0" hangingPunct="1">
              <a:lnSpc>
                <a:spcPct val="140000"/>
              </a:lnSpc>
              <a:spcBef>
                <a:spcPct val="20000"/>
              </a:spcBef>
              <a:spcAft>
                <a:spcPct val="0"/>
              </a:spcAft>
              <a:buClrTx/>
              <a:buSzTx/>
              <a:buFont typeface="Arial" panose="020B0604020202020204" pitchFamily="34" charset="0"/>
              <a:buAutoNum type="arabicPeriod"/>
              <a:defRPr/>
            </a:pPr>
            <a:r>
              <a:rPr kumimoji="0" lang="en-US" altLang="zh-CN" sz="2400" b="1" i="0" u="none" strike="noStrike" kern="1200" cap="none" spc="0" normalizeH="0" baseline="0" noProof="1" smtClean="0">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Capable </a:t>
            </a: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of using </a:t>
            </a:r>
            <a:r>
              <a:rPr kumimoji="0" lang="en-US" altLang="zh-CN" sz="2400" b="1" i="0" u="sng" strike="noStrike" kern="1200" cap="none" spc="0" normalizeH="0" baseline="0" noProof="1">
                <a:ln>
                  <a:noFill/>
                </a:ln>
                <a:solidFill>
                  <a:schemeClr val="accent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body language</a:t>
            </a: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 to create comic effect in such silent films as </a:t>
            </a:r>
            <a:r>
              <a:rPr kumimoji="0" lang="en-US" altLang="zh-CN" sz="2400" b="1" i="1" u="none" strike="noStrike" kern="1200" cap="none" spc="0" normalizeH="0" baseline="0" noProof="1">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Little Trump, Modern Times</a:t>
            </a: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a:t>
            </a:r>
          </a:p>
          <a:p>
            <a:pPr marL="609600" marR="0" lvl="0" indent="-609600" algn="l" defTabSz="914400" rtl="0" eaLnBrk="1" fontAlgn="base" latinLnBrk="0" hangingPunct="1">
              <a:lnSpc>
                <a:spcPct val="140000"/>
              </a:lnSpc>
              <a:spcBef>
                <a:spcPct val="20000"/>
              </a:spcBef>
              <a:spcAft>
                <a:spcPct val="0"/>
              </a:spcAft>
              <a:buClrTx/>
              <a:buSzTx/>
              <a:buFont typeface="Arial" panose="020B0604020202020204" pitchFamily="34" charset="0"/>
              <a:buAutoNum type="arabicPeriod"/>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Arial Narrow" panose="020B0606020202030204" pitchFamily="34" charset="0"/>
                <a:ea typeface="宋体" panose="02010600030101010101" pitchFamily="2" charset="-122"/>
                <a:cs typeface="+mn-cs"/>
              </a:rPr>
              <a:t>                    </a:t>
            </a:r>
          </a:p>
        </p:txBody>
      </p:sp>
      <p:grpSp>
        <p:nvGrpSpPr>
          <p:cNvPr id="205845" name="组合 205844"/>
          <p:cNvGrpSpPr/>
          <p:nvPr/>
        </p:nvGrpSpPr>
        <p:grpSpPr>
          <a:xfrm>
            <a:off x="179388" y="3168650"/>
            <a:ext cx="8496300" cy="3789363"/>
            <a:chOff x="0" y="-199"/>
            <a:chExt cx="5760" cy="2586"/>
          </a:xfrm>
        </p:grpSpPr>
        <p:pic>
          <p:nvPicPr>
            <p:cNvPr id="5126" name="图片 205828" descr="JFfuYxmySE_1148433716"/>
            <p:cNvPicPr>
              <a:picLocks noChangeAspect="1"/>
            </p:cNvPicPr>
            <p:nvPr/>
          </p:nvPicPr>
          <p:blipFill>
            <a:blip r:embed="rId3"/>
            <a:stretch>
              <a:fillRect/>
            </a:stretch>
          </p:blipFill>
          <p:spPr>
            <a:xfrm>
              <a:off x="3935" y="-199"/>
              <a:ext cx="1825" cy="2586"/>
            </a:xfrm>
            <a:prstGeom prst="rect">
              <a:avLst/>
            </a:prstGeom>
            <a:noFill/>
            <a:ln w="9525">
              <a:noFill/>
            </a:ln>
          </p:spPr>
        </p:pic>
        <p:pic>
          <p:nvPicPr>
            <p:cNvPr id="5127" name="图片 205829" descr="0672607290557256"/>
            <p:cNvPicPr>
              <a:picLocks noChangeAspect="1"/>
            </p:cNvPicPr>
            <p:nvPr/>
          </p:nvPicPr>
          <p:blipFill>
            <a:blip r:embed="rId4"/>
            <a:stretch>
              <a:fillRect/>
            </a:stretch>
          </p:blipFill>
          <p:spPr>
            <a:xfrm>
              <a:off x="0" y="0"/>
              <a:ext cx="1263" cy="2387"/>
            </a:xfrm>
            <a:prstGeom prst="rect">
              <a:avLst/>
            </a:prstGeom>
            <a:noFill/>
            <a:ln w="9525">
              <a:noFill/>
            </a:ln>
          </p:spPr>
        </p:pic>
      </p:grpSp>
      <p:sp>
        <p:nvSpPr>
          <p:cNvPr id="5125" name="矩形 205839"/>
          <p:cNvSpPr>
            <a:spLocks noTextEdit="1"/>
          </p:cNvSpPr>
          <p:nvPr/>
        </p:nvSpPr>
        <p:spPr>
          <a:xfrm>
            <a:off x="2339975" y="549275"/>
            <a:ext cx="3462338" cy="503238"/>
          </a:xfrm>
          <a:prstGeom prst="rect">
            <a:avLst/>
          </a:prstGeom>
        </p:spPr>
        <p:txBody>
          <a:bodyPr wrap="none" fromWordArt="1">
            <a:prstTxWarp prst="textPlain">
              <a:avLst>
                <a:gd name="adj" fmla="val 50000"/>
              </a:avLst>
            </a:prstTxWarp>
            <a:normAutofit fontScale="92500" lnSpcReduction="10000"/>
          </a:bodyPr>
          <a:lstStyle/>
          <a:p>
            <a:pPr algn="ctr" eaLnBrk="0" hangingPunct="0"/>
            <a:r>
              <a:rPr lang="zh-CN" altLang="en-US" sz="3200" b="1">
                <a:ln w="19050" cap="flat" cmpd="sng">
                  <a:solidFill>
                    <a:srgbClr val="CCFFCC"/>
                  </a:solidFill>
                  <a:prstDash val="solid"/>
                  <a:miter/>
                  <a:headEnd type="none" w="med" len="med"/>
                  <a:tailEnd type="none" w="med" len="med"/>
                </a:ln>
                <a:solidFill>
                  <a:schemeClr val="tx2"/>
                </a:solidFill>
                <a:effectLst>
                  <a:outerShdw dist="35921" dir="2699999" algn="ctr" rotWithShape="0">
                    <a:srgbClr val="990000"/>
                  </a:outerShdw>
                </a:effectLst>
                <a:latin typeface="Impact" panose="020B0806030902050204" pitchFamily="34" charset="0"/>
                <a:ea typeface="Impact" panose="020B0806030902050204" pitchFamily="34" charset="0"/>
              </a:rPr>
              <a:t>Charlie Chaplin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2000" fill="hold"/>
                                        <p:tgtEl>
                                          <p:spTgt spid="205845"/>
                                        </p:tgtEl>
                                      </p:cBhvr>
                                      <p:by x="100000" y="150000"/>
                                    </p:animScale>
                                  </p:childTnLst>
                                  <p:subTnLst>
                                    <p:set>
                                      <p:cBhvr override="childStyle">
                                        <p:cTn dur="1" fill="hold" display="0" masterRel="nextClick" afterEffect="1"/>
                                        <p:tgtEl>
                                          <p:spTgt spid="20584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p:cTn id="11" dur="2000" fill="hold"/>
                                        <p:tgtEl>
                                          <p:spTgt spid="5125"/>
                                        </p:tgtEl>
                                        <p:attrNameLst>
                                          <p:attrName>ppt_w</p:attrName>
                                        </p:attrNameLst>
                                      </p:cBhvr>
                                      <p:tavLst>
                                        <p:tav tm="0">
                                          <p:val>
                                            <p:fltVal val="0"/>
                                          </p:val>
                                        </p:tav>
                                        <p:tav tm="100000">
                                          <p:val>
                                            <p:strVal val="#ppt_w"/>
                                          </p:val>
                                        </p:tav>
                                      </p:tavLst>
                                    </p:anim>
                                    <p:anim calcmode="lin" valueType="num">
                                      <p:cBhvr>
                                        <p:cTn id="12" dur="2000" fill="hold"/>
                                        <p:tgtEl>
                                          <p:spTgt spid="5125"/>
                                        </p:tgtEl>
                                        <p:attrNameLst>
                                          <p:attrName>ppt_h</p:attrName>
                                        </p:attrNameLst>
                                      </p:cBhvr>
                                      <p:tavLst>
                                        <p:tav tm="0">
                                          <p:val>
                                            <p:fltVal val="0"/>
                                          </p:val>
                                        </p:tav>
                                        <p:tav tm="100000">
                                          <p:val>
                                            <p:strVal val="#ppt_h"/>
                                          </p:val>
                                        </p:tav>
                                      </p:tavLst>
                                    </p:anim>
                                  </p:childTnLst>
                                </p:cTn>
                              </p:par>
                              <p:par>
                                <p:cTn id="13" presetID="14" presetClass="entr" presetSubtype="10" fill="hold" grpId="0" nodeType="withEffect">
                                  <p:stCondLst>
                                    <p:cond delay="1000"/>
                                  </p:stCondLst>
                                  <p:childTnLst>
                                    <p:set>
                                      <p:cBhvr>
                                        <p:cTn id="14" dur="1" fill="hold">
                                          <p:stCondLst>
                                            <p:cond delay="0"/>
                                          </p:stCondLst>
                                        </p:cTn>
                                        <p:tgtEl>
                                          <p:spTgt spid="205827">
                                            <p:txEl>
                                              <p:pRg st="0" end="0"/>
                                            </p:txEl>
                                          </p:spTgt>
                                        </p:tgtEl>
                                        <p:attrNameLst>
                                          <p:attrName>style.visibility</p:attrName>
                                        </p:attrNameLst>
                                      </p:cBhvr>
                                      <p:to>
                                        <p:strVal val="visible"/>
                                      </p:to>
                                    </p:set>
                                    <p:animEffect transition="in" filter="randombar(horizontal)">
                                      <p:cBhvr>
                                        <p:cTn id="15" dur="2000"/>
                                        <p:tgtEl>
                                          <p:spTgt spid="205827">
                                            <p:txEl>
                                              <p:pRg st="0" end="0"/>
                                            </p:txEl>
                                          </p:spTgt>
                                        </p:tgtEl>
                                      </p:cBhvr>
                                    </p:animEffect>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205827">
                                            <p:txEl>
                                              <p:pRg st="1" end="1"/>
                                            </p:txEl>
                                          </p:spTgt>
                                        </p:tgtEl>
                                        <p:attrNameLst>
                                          <p:attrName>style.visibility</p:attrName>
                                        </p:attrNameLst>
                                      </p:cBhvr>
                                      <p:to>
                                        <p:strVal val="visible"/>
                                      </p:to>
                                    </p:set>
                                    <p:animEffect transition="in" filter="randombar(horizontal)">
                                      <p:cBhvr>
                                        <p:cTn id="19" dur="1000"/>
                                        <p:tgtEl>
                                          <p:spTgt spid="205827">
                                            <p:txEl>
                                              <p:pRg st="1" end="1"/>
                                            </p:txEl>
                                          </p:spTgt>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randombar(horizontal)">
                                      <p:cBhvr>
                                        <p:cTn id="23" dur="10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ln/>
        </p:spPr>
        <p:txBody>
          <a:bodyPr vert="horz" wrap="square" lIns="91440" tIns="45720" rIns="91440" bIns="45720" anchor="ctr"/>
          <a:lstStyle/>
          <a:p>
            <a:pPr eaLnBrk="1" hangingPunct="1"/>
            <a:r>
              <a:rPr lang="en-US" altLang="zh-CN" sz="2800" dirty="0">
                <a:solidFill>
                  <a:schemeClr val="hlink"/>
                </a:solidFill>
                <a:latin typeface="Book Antiqua" panose="02040602050305030304" pitchFamily="18" charset="0"/>
              </a:rPr>
              <a:t>Match the following descriptions with the behaviors:</a:t>
            </a:r>
            <a:endParaRPr lang="zh-CN" altLang="en-US" sz="2800" dirty="0"/>
          </a:p>
        </p:txBody>
      </p:sp>
      <p:graphicFrame>
        <p:nvGraphicFramePr>
          <p:cNvPr id="32771" name="Object 2"/>
          <p:cNvGraphicFramePr>
            <a:graphicFrameLocks/>
          </p:cNvGraphicFramePr>
          <p:nvPr>
            <p:ph idx="1"/>
          </p:nvPr>
        </p:nvGraphicFramePr>
        <p:xfrm>
          <a:off x="1835150" y="1628775"/>
          <a:ext cx="6192838" cy="2520950"/>
        </p:xfrm>
        <a:graphic>
          <a:graphicData uri="http://schemas.openxmlformats.org/presentationml/2006/ole">
            <p:oleObj spid="_x0000_s46082" r:id="rId3" imgW="1118902" imgH="530263" progId="">
              <p:embed/>
            </p:oleObj>
          </a:graphicData>
        </a:graphic>
      </p:graphicFrame>
      <p:graphicFrame>
        <p:nvGraphicFramePr>
          <p:cNvPr id="32772" name="Object 3"/>
          <p:cNvGraphicFramePr>
            <a:graphicFrameLocks/>
          </p:cNvGraphicFramePr>
          <p:nvPr/>
        </p:nvGraphicFramePr>
        <p:xfrm>
          <a:off x="1835150" y="4076700"/>
          <a:ext cx="6121400" cy="2574925"/>
        </p:xfrm>
        <a:graphic>
          <a:graphicData uri="http://schemas.openxmlformats.org/presentationml/2006/ole">
            <p:oleObj spid="_x0000_s46081" r:id="rId4" imgW="1084998" imgH="505798" progId="">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stretch>
            <a:fillRect/>
          </a:stretch>
        </p:blipFill>
        <p:spPr>
          <a:xfrm>
            <a:off x="7092950" y="200025"/>
            <a:ext cx="2051050" cy="1660525"/>
          </a:xfrm>
          <a:prstGeom prst="rect">
            <a:avLst/>
          </a:prstGeom>
          <a:noFill/>
          <a:ln w="9525">
            <a:noFill/>
          </a:ln>
        </p:spPr>
      </p:pic>
      <p:pic>
        <p:nvPicPr>
          <p:cNvPr id="33795" name="Picture 5"/>
          <p:cNvPicPr>
            <a:picLocks noChangeAspect="1"/>
          </p:cNvPicPr>
          <p:nvPr/>
        </p:nvPicPr>
        <p:blipFill>
          <a:blip r:embed="rId3"/>
          <a:stretch>
            <a:fillRect/>
          </a:stretch>
        </p:blipFill>
        <p:spPr>
          <a:xfrm>
            <a:off x="7092950" y="1916113"/>
            <a:ext cx="2051050" cy="1555750"/>
          </a:xfrm>
          <a:prstGeom prst="rect">
            <a:avLst/>
          </a:prstGeom>
          <a:noFill/>
          <a:ln w="9525">
            <a:noFill/>
          </a:ln>
        </p:spPr>
      </p:pic>
      <p:pic>
        <p:nvPicPr>
          <p:cNvPr id="33796" name="Picture 7"/>
          <p:cNvPicPr>
            <a:picLocks noChangeAspect="1"/>
          </p:cNvPicPr>
          <p:nvPr/>
        </p:nvPicPr>
        <p:blipFill>
          <a:blip r:embed="rId4"/>
          <a:stretch>
            <a:fillRect/>
          </a:stretch>
        </p:blipFill>
        <p:spPr>
          <a:xfrm>
            <a:off x="7092950" y="3557588"/>
            <a:ext cx="2051050" cy="1624012"/>
          </a:xfrm>
          <a:prstGeom prst="rect">
            <a:avLst/>
          </a:prstGeom>
          <a:noFill/>
          <a:ln w="9525">
            <a:noFill/>
          </a:ln>
        </p:spPr>
      </p:pic>
      <p:pic>
        <p:nvPicPr>
          <p:cNvPr id="33797" name="Picture 9"/>
          <p:cNvPicPr>
            <a:picLocks noChangeAspect="1"/>
          </p:cNvPicPr>
          <p:nvPr/>
        </p:nvPicPr>
        <p:blipFill>
          <a:blip r:embed="rId5"/>
          <a:stretch>
            <a:fillRect/>
          </a:stretch>
        </p:blipFill>
        <p:spPr>
          <a:xfrm>
            <a:off x="7092950" y="5248275"/>
            <a:ext cx="2051050" cy="1609725"/>
          </a:xfrm>
          <a:prstGeom prst="rect">
            <a:avLst/>
          </a:prstGeom>
          <a:noFill/>
          <a:ln w="9525">
            <a:noFill/>
          </a:ln>
        </p:spPr>
      </p:pic>
      <p:sp>
        <p:nvSpPr>
          <p:cNvPr id="33798" name="矩形 5"/>
          <p:cNvSpPr/>
          <p:nvPr/>
        </p:nvSpPr>
        <p:spPr>
          <a:xfrm>
            <a:off x="1258888" y="1052513"/>
            <a:ext cx="5257800" cy="5016500"/>
          </a:xfrm>
          <a:prstGeom prst="rect">
            <a:avLst/>
          </a:prstGeom>
          <a:noFill/>
          <a:ln w="9525">
            <a:noFill/>
          </a:ln>
        </p:spPr>
        <p:txBody>
          <a:bodyPr>
            <a:spAutoFit/>
          </a:bodyPr>
          <a:lstStyle/>
          <a:p>
            <a:pPr marL="533400" indent="-533400">
              <a:lnSpc>
                <a:spcPct val="80000"/>
              </a:lnSpc>
              <a:buAutoNum type="arabicPeriod"/>
            </a:pPr>
            <a:r>
              <a:rPr lang="en-US" altLang="zh-CN" sz="2000" dirty="0">
                <a:latin typeface="Times New Roman MT Extra Bold"/>
              </a:rPr>
              <a:t>The person is very relaxed, but he/she is ready to move at  any time.</a:t>
            </a:r>
          </a:p>
          <a:p>
            <a:pPr marL="533400" indent="-533400">
              <a:lnSpc>
                <a:spcPct val="80000"/>
              </a:lnSpc>
              <a:buAutoNum type="arabicPeriod"/>
            </a:pPr>
            <a:r>
              <a:rPr lang="en-US" altLang="zh-CN" sz="2000" dirty="0">
                <a:solidFill>
                  <a:schemeClr val="hlink"/>
                </a:solidFill>
                <a:latin typeface="Times New Roman MT Extra Bold"/>
              </a:rPr>
              <a:t>The person is in deep thinking. He/she thinks that may be a good idea and is ready to move after the thinking.</a:t>
            </a:r>
          </a:p>
          <a:p>
            <a:pPr marL="533400" indent="-533400">
              <a:lnSpc>
                <a:spcPct val="80000"/>
              </a:lnSpc>
              <a:buAutoNum type="arabicPeriod"/>
            </a:pPr>
            <a:r>
              <a:rPr lang="en-US" altLang="zh-CN" sz="2000" dirty="0">
                <a:latin typeface="Times New Roman MT Extra Bold"/>
              </a:rPr>
              <a:t>The person is very glad to see the other. Actually he/she thinks that person is important.</a:t>
            </a:r>
          </a:p>
          <a:p>
            <a:pPr marL="533400" indent="-533400">
              <a:lnSpc>
                <a:spcPct val="80000"/>
              </a:lnSpc>
              <a:buAutoNum type="arabicPeriod"/>
            </a:pPr>
            <a:r>
              <a:rPr lang="en-US" altLang="zh-CN" sz="2000" dirty="0">
                <a:solidFill>
                  <a:schemeClr val="hlink"/>
                </a:solidFill>
                <a:latin typeface="Times New Roman MT Extra Bold"/>
              </a:rPr>
              <a:t>The person is very confident. He/she thinks he/she is more important than the other.</a:t>
            </a:r>
          </a:p>
          <a:p>
            <a:pPr marL="533400" indent="-533400">
              <a:lnSpc>
                <a:spcPct val="80000"/>
              </a:lnSpc>
              <a:buAutoNum type="arabicPeriod"/>
            </a:pPr>
            <a:r>
              <a:rPr lang="en-US" altLang="zh-CN" sz="2000" dirty="0">
                <a:latin typeface="Times New Roman MT Extra Bold"/>
              </a:rPr>
              <a:t>The person has made up his/her mind. He/she is very angry, but tries to control him-/her-self.</a:t>
            </a:r>
          </a:p>
          <a:p>
            <a:pPr marL="533400" indent="-533400">
              <a:lnSpc>
                <a:spcPct val="80000"/>
              </a:lnSpc>
              <a:buAutoNum type="arabicPeriod"/>
            </a:pPr>
            <a:r>
              <a:rPr lang="en-US" altLang="zh-CN" sz="2000" dirty="0">
                <a:solidFill>
                  <a:schemeClr val="hlink"/>
                </a:solidFill>
                <a:latin typeface="Times New Roman MT Extra Bold"/>
              </a:rPr>
              <a:t>The person determines to control his/her feelings, trying to calm down.</a:t>
            </a:r>
          </a:p>
          <a:p>
            <a:pPr marL="533400" indent="-533400">
              <a:lnSpc>
                <a:spcPct val="80000"/>
              </a:lnSpc>
              <a:buAutoNum type="arabicPeriod"/>
            </a:pPr>
            <a:r>
              <a:rPr lang="en-US" altLang="zh-CN" sz="2000" dirty="0">
                <a:latin typeface="Times New Roman MT Extra Bold"/>
              </a:rPr>
              <a:t>The person presents him-/her-self as an important man. But he/she tries to be friendly to others.</a:t>
            </a:r>
          </a:p>
          <a:p>
            <a:pPr marL="533400" indent="-533400">
              <a:lnSpc>
                <a:spcPct val="80000"/>
              </a:lnSpc>
            </a:pPr>
            <a:endParaRPr lang="en-US" altLang="zh-CN" sz="2000" dirty="0">
              <a:latin typeface="Times New Roman MT Extra Bold"/>
            </a:endParaRPr>
          </a:p>
        </p:txBody>
      </p:sp>
      <p:sp>
        <p:nvSpPr>
          <p:cNvPr id="58375" name="TextBox 6"/>
          <p:cNvSpPr txBox="1"/>
          <p:nvPr/>
        </p:nvSpPr>
        <p:spPr>
          <a:xfrm>
            <a:off x="755650" y="1038225"/>
            <a:ext cx="369888"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D</a:t>
            </a:r>
            <a:endParaRPr lang="zh-CN" altLang="en-US" sz="2000" dirty="0">
              <a:solidFill>
                <a:srgbClr val="FF0000"/>
              </a:solidFill>
              <a:latin typeface="Times New Roman" panose="02020603050405020304" pitchFamily="18" charset="0"/>
            </a:endParaRPr>
          </a:p>
        </p:txBody>
      </p:sp>
      <p:sp>
        <p:nvSpPr>
          <p:cNvPr id="58376" name="TextBox 7"/>
          <p:cNvSpPr txBox="1"/>
          <p:nvPr/>
        </p:nvSpPr>
        <p:spPr>
          <a:xfrm>
            <a:off x="755650" y="1589088"/>
            <a:ext cx="355600"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E</a:t>
            </a:r>
            <a:endParaRPr lang="zh-CN" altLang="en-US" sz="2000" dirty="0">
              <a:solidFill>
                <a:srgbClr val="FF0000"/>
              </a:solidFill>
              <a:latin typeface="Times New Roman" panose="02020603050405020304" pitchFamily="18" charset="0"/>
            </a:endParaRPr>
          </a:p>
        </p:txBody>
      </p:sp>
      <p:sp>
        <p:nvSpPr>
          <p:cNvPr id="58377" name="TextBox 8"/>
          <p:cNvSpPr txBox="1"/>
          <p:nvPr/>
        </p:nvSpPr>
        <p:spPr>
          <a:xfrm>
            <a:off x="717550" y="2220913"/>
            <a:ext cx="431800" cy="400050"/>
          </a:xfrm>
          <a:prstGeom prst="rect">
            <a:avLst/>
          </a:prstGeom>
          <a:noFill/>
          <a:ln w="9525">
            <a:noFill/>
          </a:ln>
        </p:spPr>
        <p:txBody>
          <a:bodyPr>
            <a:spAutoFit/>
          </a:bodyPr>
          <a:lstStyle/>
          <a:p>
            <a:r>
              <a:rPr lang="en-US" altLang="zh-CN" sz="2000" dirty="0">
                <a:solidFill>
                  <a:srgbClr val="FF0000"/>
                </a:solidFill>
                <a:latin typeface="Times New Roman" panose="02020603050405020304" pitchFamily="18" charset="0"/>
              </a:rPr>
              <a:t>A</a:t>
            </a:r>
            <a:endParaRPr lang="zh-CN" altLang="en-US" sz="2000" dirty="0">
              <a:solidFill>
                <a:srgbClr val="FF0000"/>
              </a:solidFill>
              <a:latin typeface="Times New Roman" panose="02020603050405020304" pitchFamily="18" charset="0"/>
            </a:endParaRPr>
          </a:p>
        </p:txBody>
      </p:sp>
      <p:sp>
        <p:nvSpPr>
          <p:cNvPr id="58378" name="TextBox 9"/>
          <p:cNvSpPr txBox="1"/>
          <p:nvPr/>
        </p:nvSpPr>
        <p:spPr>
          <a:xfrm>
            <a:off x="769938" y="2924175"/>
            <a:ext cx="341312"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F</a:t>
            </a:r>
            <a:endParaRPr lang="zh-CN" altLang="en-US" sz="2000" dirty="0">
              <a:solidFill>
                <a:srgbClr val="FF0000"/>
              </a:solidFill>
              <a:latin typeface="Times New Roman" panose="02020603050405020304" pitchFamily="18" charset="0"/>
            </a:endParaRPr>
          </a:p>
        </p:txBody>
      </p:sp>
      <p:sp>
        <p:nvSpPr>
          <p:cNvPr id="58379" name="TextBox 10"/>
          <p:cNvSpPr txBox="1"/>
          <p:nvPr/>
        </p:nvSpPr>
        <p:spPr>
          <a:xfrm>
            <a:off x="717550" y="3716338"/>
            <a:ext cx="369888"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C</a:t>
            </a:r>
            <a:endParaRPr lang="zh-CN" altLang="en-US" sz="2000" dirty="0">
              <a:solidFill>
                <a:srgbClr val="FF0000"/>
              </a:solidFill>
              <a:latin typeface="Times New Roman" panose="02020603050405020304" pitchFamily="18" charset="0"/>
            </a:endParaRPr>
          </a:p>
        </p:txBody>
      </p:sp>
      <p:sp>
        <p:nvSpPr>
          <p:cNvPr id="58380" name="TextBox 11"/>
          <p:cNvSpPr txBox="1"/>
          <p:nvPr/>
        </p:nvSpPr>
        <p:spPr>
          <a:xfrm>
            <a:off x="658813" y="4400550"/>
            <a:ext cx="382587"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G</a:t>
            </a:r>
            <a:endParaRPr lang="zh-CN" altLang="en-US" sz="2000" dirty="0">
              <a:solidFill>
                <a:srgbClr val="FF0000"/>
              </a:solidFill>
              <a:latin typeface="Times New Roman" panose="02020603050405020304" pitchFamily="18" charset="0"/>
            </a:endParaRPr>
          </a:p>
        </p:txBody>
      </p:sp>
      <p:sp>
        <p:nvSpPr>
          <p:cNvPr id="58381" name="TextBox 12"/>
          <p:cNvSpPr txBox="1"/>
          <p:nvPr/>
        </p:nvSpPr>
        <p:spPr>
          <a:xfrm>
            <a:off x="671513" y="4981575"/>
            <a:ext cx="355600" cy="400050"/>
          </a:xfrm>
          <a:prstGeom prst="rect">
            <a:avLst/>
          </a:prstGeom>
          <a:noFill/>
          <a:ln w="9525">
            <a:noFill/>
          </a:ln>
        </p:spPr>
        <p:txBody>
          <a:bodyPr wrap="none">
            <a:spAutoFit/>
          </a:bodyPr>
          <a:lstStyle/>
          <a:p>
            <a:r>
              <a:rPr lang="en-US" altLang="zh-CN" sz="2000" dirty="0">
                <a:solidFill>
                  <a:srgbClr val="FF0000"/>
                </a:solidFill>
                <a:latin typeface="Times New Roman" panose="02020603050405020304" pitchFamily="18" charset="0"/>
              </a:rPr>
              <a:t>B</a:t>
            </a:r>
            <a:endParaRPr lang="zh-CN" altLang="en-US" sz="20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blinds(horizontal)">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blinds(horizontal)">
                                      <p:cBhvr>
                                        <p:cTn id="12" dur="500"/>
                                        <p:tgtEl>
                                          <p:spTgt spid="583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7"/>
                                        </p:tgtEl>
                                        <p:attrNameLst>
                                          <p:attrName>style.visibility</p:attrName>
                                        </p:attrNameLst>
                                      </p:cBhvr>
                                      <p:to>
                                        <p:strVal val="visible"/>
                                      </p:to>
                                    </p:set>
                                    <p:animEffect transition="in" filter="blinds(horizontal)">
                                      <p:cBhvr>
                                        <p:cTn id="17" dur="500"/>
                                        <p:tgtEl>
                                          <p:spTgt spid="583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378"/>
                                        </p:tgtEl>
                                        <p:attrNameLst>
                                          <p:attrName>style.visibility</p:attrName>
                                        </p:attrNameLst>
                                      </p:cBhvr>
                                      <p:to>
                                        <p:strVal val="visible"/>
                                      </p:to>
                                    </p:set>
                                    <p:animEffect transition="in" filter="blinds(horizontal)">
                                      <p:cBhvr>
                                        <p:cTn id="22" dur="500"/>
                                        <p:tgtEl>
                                          <p:spTgt spid="583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79"/>
                                        </p:tgtEl>
                                        <p:attrNameLst>
                                          <p:attrName>style.visibility</p:attrName>
                                        </p:attrNameLst>
                                      </p:cBhvr>
                                      <p:to>
                                        <p:strVal val="visible"/>
                                      </p:to>
                                    </p:set>
                                    <p:animEffect transition="in" filter="blinds(horizontal)">
                                      <p:cBhvr>
                                        <p:cTn id="27" dur="500"/>
                                        <p:tgtEl>
                                          <p:spTgt spid="5837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80"/>
                                        </p:tgtEl>
                                        <p:attrNameLst>
                                          <p:attrName>style.visibility</p:attrName>
                                        </p:attrNameLst>
                                      </p:cBhvr>
                                      <p:to>
                                        <p:strVal val="visible"/>
                                      </p:to>
                                    </p:set>
                                    <p:animEffect transition="in" filter="blinds(horizontal)">
                                      <p:cBhvr>
                                        <p:cTn id="32" dur="500"/>
                                        <p:tgtEl>
                                          <p:spTgt spid="5838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381"/>
                                        </p:tgtEl>
                                        <p:attrNameLst>
                                          <p:attrName>style.visibility</p:attrName>
                                        </p:attrNameLst>
                                      </p:cBhvr>
                                      <p:to>
                                        <p:strVal val="visible"/>
                                      </p:to>
                                    </p:set>
                                    <p:animEffect transition="in" filter="blinds(horizontal)">
                                      <p:cBhvr>
                                        <p:cTn id="37" dur="5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77" grpId="0"/>
      <p:bldP spid="58378" grpId="0"/>
      <p:bldP spid="58379" grpId="0"/>
      <p:bldP spid="58380" grpId="0"/>
      <p:bldP spid="583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ln/>
        </p:spPr>
        <p:txBody>
          <a:bodyPr vert="horz" wrap="square" lIns="91440" tIns="45720" rIns="91440" bIns="45720" anchor="ctr"/>
          <a:lstStyle/>
          <a:p>
            <a:pPr eaLnBrk="1" hangingPunct="1"/>
            <a:r>
              <a:rPr lang="en-US" altLang="zh-CN" dirty="0">
                <a:solidFill>
                  <a:srgbClr val="FFFF66"/>
                </a:solidFill>
                <a:latin typeface="Times New Roman MT Extra Bold"/>
              </a:rPr>
              <a:t>Sitting or Standing?</a:t>
            </a:r>
            <a:endParaRPr lang="zh-CN" altLang="en-US" dirty="0"/>
          </a:p>
        </p:txBody>
      </p:sp>
      <p:graphicFrame>
        <p:nvGraphicFramePr>
          <p:cNvPr id="34819" name="Object 2"/>
          <p:cNvGraphicFramePr>
            <a:graphicFrameLocks/>
          </p:cNvGraphicFramePr>
          <p:nvPr>
            <p:ph idx="1"/>
          </p:nvPr>
        </p:nvGraphicFramePr>
        <p:xfrm>
          <a:off x="5830888" y="4149725"/>
          <a:ext cx="3313112" cy="2447925"/>
        </p:xfrm>
        <a:graphic>
          <a:graphicData uri="http://schemas.openxmlformats.org/presentationml/2006/ole">
            <p:oleObj spid="_x0000_s48129" r:id="rId3" imgW="2377747" imgH="1710366" progId="">
              <p:embed/>
            </p:oleObj>
          </a:graphicData>
        </a:graphic>
      </p:graphicFrame>
      <p:sp>
        <p:nvSpPr>
          <p:cNvPr id="34820" name="矩形 4"/>
          <p:cNvSpPr/>
          <p:nvPr/>
        </p:nvSpPr>
        <p:spPr>
          <a:xfrm>
            <a:off x="1908175" y="1916113"/>
            <a:ext cx="6408738" cy="2247900"/>
          </a:xfrm>
          <a:prstGeom prst="rect">
            <a:avLst/>
          </a:prstGeom>
          <a:noFill/>
          <a:ln w="9525">
            <a:noFill/>
          </a:ln>
        </p:spPr>
        <p:txBody>
          <a:bodyPr>
            <a:spAutoFit/>
          </a:bodyPr>
          <a:lstStyle/>
          <a:p>
            <a:r>
              <a:rPr lang="en-US" altLang="zh-CN" sz="2800" dirty="0">
                <a:latin typeface="Book Antiqua" panose="02040602050305030304" pitchFamily="18" charset="0"/>
              </a:rPr>
              <a:t>In western countries, people who stand are more important than those who sit (unless there is a table between them), because the former could control the latter.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ln/>
        </p:spPr>
        <p:txBody>
          <a:bodyPr vert="horz" wrap="square" lIns="91440" tIns="45720" rIns="91440" bIns="45720" anchor="ctr"/>
          <a:lstStyle/>
          <a:p>
            <a:pPr eaLnBrk="1" hangingPunct="1"/>
            <a:r>
              <a:rPr lang="en-US" altLang="zh-CN" dirty="0">
                <a:solidFill>
                  <a:schemeClr val="hlink"/>
                </a:solidFill>
              </a:rPr>
              <a:t>Bowing in Japan</a:t>
            </a:r>
            <a:endParaRPr lang="zh-CN" altLang="en-US" dirty="0"/>
          </a:p>
        </p:txBody>
      </p:sp>
      <p:pic>
        <p:nvPicPr>
          <p:cNvPr id="35843" name="Picture 4" descr="Japanesebow"/>
          <p:cNvPicPr>
            <a:picLocks noGrp="1" noChangeAspect="1"/>
          </p:cNvPicPr>
          <p:nvPr>
            <p:ph idx="1"/>
          </p:nvPr>
        </p:nvPicPr>
        <p:blipFill>
          <a:blip r:embed="rId2"/>
          <a:srcRect/>
          <a:stretch>
            <a:fillRect/>
          </a:stretch>
        </p:blipFill>
        <p:spPr>
          <a:xfrm>
            <a:off x="1763713" y="1844675"/>
            <a:ext cx="3384550" cy="3671888"/>
          </a:xfrm>
          <a:ln/>
        </p:spPr>
      </p:pic>
      <p:sp>
        <p:nvSpPr>
          <p:cNvPr id="35844" name="矩形 4"/>
          <p:cNvSpPr/>
          <p:nvPr/>
        </p:nvSpPr>
        <p:spPr>
          <a:xfrm>
            <a:off x="5724525" y="2060575"/>
            <a:ext cx="3419475" cy="3170238"/>
          </a:xfrm>
          <a:prstGeom prst="rect">
            <a:avLst/>
          </a:prstGeom>
          <a:noFill/>
          <a:ln w="9525">
            <a:noFill/>
          </a:ln>
        </p:spPr>
        <p:txBody>
          <a:bodyPr>
            <a:spAutoFit/>
          </a:bodyPr>
          <a:lstStyle/>
          <a:p>
            <a:r>
              <a:rPr lang="en-US" altLang="zh-CN" sz="2000" dirty="0">
                <a:latin typeface="Cataneo BT" pitchFamily="66" charset="0"/>
              </a:rPr>
              <a:t>In Japan, mutual bowing is largely determined by rank.</a:t>
            </a:r>
          </a:p>
          <a:p>
            <a:endParaRPr lang="en-US" altLang="zh-CN" sz="2000" dirty="0">
              <a:latin typeface="Cataneo BT" pitchFamily="66" charset="0"/>
            </a:endParaRPr>
          </a:p>
          <a:p>
            <a:r>
              <a:rPr lang="en-US" altLang="zh-CN" sz="2000" dirty="0">
                <a:latin typeface="Cataneo BT" pitchFamily="66" charset="0"/>
              </a:rPr>
              <a:t>“bowing contest”</a:t>
            </a:r>
          </a:p>
          <a:p>
            <a:endParaRPr lang="en-US" altLang="zh-CN" sz="2000" dirty="0">
              <a:latin typeface="Cataneo BT" pitchFamily="66" charset="0"/>
            </a:endParaRPr>
          </a:p>
          <a:p>
            <a:r>
              <a:rPr lang="en-US" altLang="zh-CN" sz="2000" dirty="0">
                <a:latin typeface="Cataneo BT" pitchFamily="66" charset="0"/>
              </a:rPr>
              <a:t>Bend slightly to one’s right</a:t>
            </a:r>
          </a:p>
          <a:p>
            <a:endParaRPr lang="en-US" altLang="zh-CN" sz="2000" dirty="0">
              <a:latin typeface="Cataneo BT" pitchFamily="66" charset="0"/>
            </a:endParaRPr>
          </a:p>
          <a:p>
            <a:r>
              <a:rPr lang="en-US" altLang="zh-CN" sz="2000" dirty="0">
                <a:latin typeface="Cataneo BT" pitchFamily="66" charset="0"/>
              </a:rPr>
              <a:t>Becoming automatic movement, e.g. bow when making phone call</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p:cNvSpPr>
          <p:nvPr>
            <p:ph idx="1"/>
          </p:nvPr>
        </p:nvSpPr>
        <p:spPr>
          <a:xfrm>
            <a:off x="2195513" y="2060575"/>
            <a:ext cx="5562600" cy="3789363"/>
          </a:xfrm>
          <a:prstGeom prst="foldedCorner">
            <a:avLst>
              <a:gd name="adj" fmla="val 12500"/>
            </a:avLst>
          </a:prstGeom>
          <a:solidFill>
            <a:srgbClr val="FFFF99">
              <a:alpha val="50195"/>
            </a:srgbClr>
          </a:solidFill>
          <a:ln w="76200" cap="sq">
            <a:solidFill>
              <a:srgbClr val="FFFF00">
                <a:alpha val="100000"/>
              </a:srgbClr>
            </a:solidFill>
          </a:ln>
        </p:spPr>
        <p:txBody>
          <a:bodyPr vert="horz" wrap="square" lIns="91440" tIns="45720" rIns="91440" bIns="45720" anchor="t"/>
          <a:lstStyle/>
          <a:p>
            <a:pPr marL="0" indent="0" algn="ctr" eaLnBrk="1" hangingPunct="1">
              <a:buFont typeface="Wingdings" panose="05000000000000000000" pitchFamily="2" charset="2"/>
              <a:buNone/>
            </a:pPr>
            <a:r>
              <a:rPr lang="zh-CN" altLang="en-US" sz="2800" i="1" dirty="0"/>
              <a:t> </a:t>
            </a:r>
          </a:p>
          <a:p>
            <a:pPr marL="0" indent="0" algn="ctr" eaLnBrk="1" hangingPunct="1">
              <a:buFont typeface="Wingdings" panose="05000000000000000000" pitchFamily="2" charset="2"/>
              <a:buNone/>
            </a:pPr>
            <a:r>
              <a:rPr lang="en-US" altLang="zh-CN" sz="2800" i="1" dirty="0"/>
              <a:t>Gestures can be emblems or </a:t>
            </a:r>
            <a:endParaRPr lang="en-US" altLang="zh-CN" sz="2800" i="1" dirty="0">
              <a:solidFill>
                <a:srgbClr val="FF0000"/>
              </a:solidFill>
            </a:endParaRPr>
          </a:p>
          <a:p>
            <a:pPr marL="0" indent="0" algn="ctr" eaLnBrk="1" hangingPunct="1">
              <a:buFont typeface="Wingdings" panose="05000000000000000000" pitchFamily="2" charset="2"/>
              <a:buNone/>
            </a:pPr>
            <a:r>
              <a:rPr lang="en-US" altLang="zh-CN" sz="2800" i="1" dirty="0"/>
              <a:t>regulators (one’s face turns red with embarrassment). Gestures are used to add emphasis</a:t>
            </a:r>
          </a:p>
          <a:p>
            <a:pPr marL="0" indent="0" eaLnBrk="1" hangingPunct="1">
              <a:buFont typeface="Wingdings" panose="05000000000000000000" pitchFamily="2" charset="2"/>
              <a:buNone/>
            </a:pPr>
            <a:r>
              <a:rPr lang="en-US" altLang="zh-CN" sz="2800" i="1" dirty="0"/>
              <a:t>or clarity to an oral message. </a:t>
            </a:r>
          </a:p>
        </p:txBody>
      </p:sp>
      <p:sp>
        <p:nvSpPr>
          <p:cNvPr id="36867" name="Rectangle 4"/>
          <p:cNvSpPr/>
          <p:nvPr/>
        </p:nvSpPr>
        <p:spPr>
          <a:xfrm>
            <a:off x="4000500" y="2967038"/>
            <a:ext cx="9144000" cy="0"/>
          </a:xfrm>
          <a:prstGeom prst="rect">
            <a:avLst/>
          </a:prstGeom>
          <a:noFill/>
          <a:ln w="9525">
            <a:noFill/>
          </a:ln>
        </p:spPr>
        <p:txBody>
          <a:bodyPr>
            <a:spAutoFit/>
          </a:bodyPr>
          <a:lstStyle/>
          <a:p>
            <a:endParaRPr lang="zh-CN" altLang="en-US" dirty="0">
              <a:latin typeface="Cataneo BT" pitchFamily="66" charset="0"/>
            </a:endParaRPr>
          </a:p>
        </p:txBody>
      </p:sp>
      <p:sp>
        <p:nvSpPr>
          <p:cNvPr id="36868" name="Rectangle 5"/>
          <p:cNvSpPr/>
          <p:nvPr/>
        </p:nvSpPr>
        <p:spPr>
          <a:xfrm>
            <a:off x="3810000" y="3886200"/>
            <a:ext cx="9144000" cy="0"/>
          </a:xfrm>
          <a:prstGeom prst="rect">
            <a:avLst/>
          </a:prstGeom>
          <a:noFill/>
          <a:ln w="9525">
            <a:noFill/>
          </a:ln>
        </p:spPr>
        <p:txBody>
          <a:bodyPr>
            <a:spAutoFit/>
          </a:bodyPr>
          <a:lstStyle/>
          <a:p>
            <a:endParaRPr lang="zh-CN" altLang="en-US" dirty="0">
              <a:latin typeface="Cataneo BT" pitchFamily="66" charset="0"/>
            </a:endParaRPr>
          </a:p>
        </p:txBody>
      </p:sp>
      <p:sp>
        <p:nvSpPr>
          <p:cNvPr id="36869" name="TextBox 20"/>
          <p:cNvSpPr txBox="1"/>
          <p:nvPr/>
        </p:nvSpPr>
        <p:spPr>
          <a:xfrm>
            <a:off x="3635375" y="908050"/>
            <a:ext cx="2336800" cy="831850"/>
          </a:xfrm>
          <a:prstGeom prst="rect">
            <a:avLst/>
          </a:prstGeom>
          <a:noFill/>
          <a:ln w="9525">
            <a:noFill/>
          </a:ln>
        </p:spPr>
        <p:txBody>
          <a:bodyPr wrap="none">
            <a:spAutoFit/>
          </a:bodyPr>
          <a:lstStyle/>
          <a:p>
            <a:r>
              <a:rPr lang="en-US" altLang="zh-CN" sz="4800" dirty="0">
                <a:solidFill>
                  <a:srgbClr val="FF0000"/>
                </a:solidFill>
                <a:latin typeface="Times New Roman" panose="02020603050405020304" pitchFamily="18" charset="0"/>
              </a:rPr>
              <a:t>Gestures</a:t>
            </a:r>
            <a:endParaRPr lang="zh-CN" altLang="en-US" sz="48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ln/>
        </p:spPr>
        <p:txBody>
          <a:bodyPr vert="horz" wrap="square" lIns="91440" tIns="45720" rIns="91440" bIns="45720" anchor="ctr"/>
          <a:lstStyle/>
          <a:p>
            <a:endParaRPr lang="zh-CN" altLang="en-US" dirty="0"/>
          </a:p>
        </p:txBody>
      </p:sp>
      <p:pic>
        <p:nvPicPr>
          <p:cNvPr id="37891" name="内容占位符 3" descr="20065229450459.jpg"/>
          <p:cNvPicPr>
            <a:picLocks noGrp="1" noChangeAspect="1"/>
          </p:cNvPicPr>
          <p:nvPr>
            <p:ph idx="1"/>
          </p:nvPr>
        </p:nvPicPr>
        <p:blipFill>
          <a:blip r:embed="rId2"/>
          <a:srcRect/>
          <a:stretch>
            <a:fillRect/>
          </a:stretch>
        </p:blipFill>
        <p:spPr>
          <a:xfrm>
            <a:off x="3203575" y="765175"/>
            <a:ext cx="4105275" cy="3816350"/>
          </a:xfrm>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ln/>
        </p:spPr>
        <p:txBody>
          <a:bodyPr vert="horz" wrap="square" lIns="91440" tIns="45720" rIns="91440" bIns="45720" anchor="ctr"/>
          <a:lstStyle/>
          <a:p>
            <a:endParaRPr lang="zh-CN" altLang="en-US" dirty="0"/>
          </a:p>
        </p:txBody>
      </p:sp>
      <p:sp>
        <p:nvSpPr>
          <p:cNvPr id="38915" name="内容占位符 2"/>
          <p:cNvSpPr>
            <a:spLocks noGrp="1"/>
          </p:cNvSpPr>
          <p:nvPr>
            <p:ph idx="1"/>
          </p:nvPr>
        </p:nvSpPr>
        <p:spPr>
          <a:ln/>
        </p:spPr>
        <p:txBody>
          <a:bodyPr vert="horz" wrap="square" lIns="91440" tIns="45720" rIns="91440" bIns="45720" anchor="t"/>
          <a:lstStyle/>
          <a:p>
            <a:endParaRPr lang="zh-CN" altLang="en-US" dirty="0"/>
          </a:p>
        </p:txBody>
      </p:sp>
      <p:graphicFrame>
        <p:nvGraphicFramePr>
          <p:cNvPr id="38916" name="Object 13"/>
          <p:cNvGraphicFramePr>
            <a:graphicFrameLocks/>
          </p:cNvGraphicFramePr>
          <p:nvPr/>
        </p:nvGraphicFramePr>
        <p:xfrm>
          <a:off x="3924300" y="1484313"/>
          <a:ext cx="2776538" cy="2665412"/>
        </p:xfrm>
        <a:graphic>
          <a:graphicData uri="http://schemas.openxmlformats.org/presentationml/2006/ole">
            <p:oleObj spid="_x0000_s50177" r:id="rId3" imgW="6095238" imgH="4571429" progId="">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ln/>
        </p:spPr>
        <p:txBody>
          <a:bodyPr vert="horz" wrap="square" lIns="91440" tIns="45720" rIns="91440" bIns="45720" anchor="ctr"/>
          <a:lstStyle/>
          <a:p>
            <a:endParaRPr lang="zh-CN" altLang="en-US" dirty="0"/>
          </a:p>
        </p:txBody>
      </p:sp>
      <p:pic>
        <p:nvPicPr>
          <p:cNvPr id="39939" name="内容占位符 3" descr="2593510435413221666.jpg"/>
          <p:cNvPicPr>
            <a:picLocks noGrp="1" noChangeAspect="1"/>
          </p:cNvPicPr>
          <p:nvPr>
            <p:ph idx="1"/>
          </p:nvPr>
        </p:nvPicPr>
        <p:blipFill>
          <a:blip r:embed="rId2"/>
          <a:srcRect/>
          <a:stretch>
            <a:fillRect/>
          </a:stretch>
        </p:blipFill>
        <p:spPr>
          <a:xfrm>
            <a:off x="2627313" y="1844675"/>
            <a:ext cx="3816350" cy="2447925"/>
          </a:xfrm>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1187450" y="0"/>
            <a:ext cx="7543800" cy="1143000"/>
          </a:xfrm>
          <a:ln/>
        </p:spPr>
        <p:txBody>
          <a:bodyPr vert="horz" wrap="square" lIns="91440" tIns="45720" rIns="91440" bIns="45720" anchor="ctr"/>
          <a:lstStyle/>
          <a:p>
            <a:pPr eaLnBrk="1" hangingPunct="1"/>
            <a:r>
              <a:rPr lang="en-US" altLang="zh-CN" dirty="0"/>
              <a:t>Gestures</a:t>
            </a:r>
            <a:endParaRPr lang="zh-CN" altLang="en-US" dirty="0"/>
          </a:p>
        </p:txBody>
      </p:sp>
      <p:sp>
        <p:nvSpPr>
          <p:cNvPr id="40963" name="内容占位符 2"/>
          <p:cNvSpPr>
            <a:spLocks noGrp="1"/>
          </p:cNvSpPr>
          <p:nvPr>
            <p:ph idx="1"/>
          </p:nvPr>
        </p:nvSpPr>
        <p:spPr>
          <a:xfrm>
            <a:off x="1331913" y="1052513"/>
            <a:ext cx="7620000" cy="4114800"/>
          </a:xfrm>
          <a:ln/>
        </p:spPr>
        <p:txBody>
          <a:bodyPr vert="horz" wrap="square" lIns="91440" tIns="45720" rIns="91440" bIns="45720" anchor="t"/>
          <a:lstStyle/>
          <a:p>
            <a:pPr eaLnBrk="1" hangingPunct="1"/>
            <a:r>
              <a:rPr lang="en-US" altLang="zh-CN" dirty="0">
                <a:latin typeface="Book Antiqua" panose="02040602050305030304" pitchFamily="18" charset="0"/>
              </a:rPr>
              <a:t>Do you know what the following gestures means?  </a:t>
            </a:r>
          </a:p>
          <a:p>
            <a:pPr eaLnBrk="1" hangingPunct="1"/>
            <a:endParaRPr lang="zh-CN" altLang="en-US" dirty="0"/>
          </a:p>
        </p:txBody>
      </p:sp>
      <p:pic>
        <p:nvPicPr>
          <p:cNvPr id="40964" name="Picture 4" descr="1"/>
          <p:cNvPicPr>
            <a:picLocks noChangeAspect="1"/>
          </p:cNvPicPr>
          <p:nvPr/>
        </p:nvPicPr>
        <p:blipFill>
          <a:blip r:embed="rId2"/>
          <a:stretch>
            <a:fillRect/>
          </a:stretch>
        </p:blipFill>
        <p:spPr>
          <a:xfrm>
            <a:off x="2051050" y="2349500"/>
            <a:ext cx="5975350" cy="4148138"/>
          </a:xfrm>
          <a:prstGeom prst="rect">
            <a:avLst/>
          </a:prstGeom>
          <a:noFill/>
          <a:ln w="9525">
            <a:no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41987" name="Picture 4" descr="2"/>
          <p:cNvPicPr>
            <a:picLocks noGrp="1" noChangeAspect="1"/>
          </p:cNvPicPr>
          <p:nvPr>
            <p:ph idx="1"/>
          </p:nvPr>
        </p:nvPicPr>
        <p:blipFill>
          <a:blip r:embed="rId2"/>
          <a:srcRect/>
          <a:stretch>
            <a:fillRect/>
          </a:stretch>
        </p:blipFill>
        <p:spPr>
          <a:xfrm>
            <a:off x="2700338" y="549275"/>
            <a:ext cx="5040312" cy="5616575"/>
          </a:xfrm>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72033"/>
          <p:cNvSpPr>
            <a:spLocks noGrp="1"/>
          </p:cNvSpPr>
          <p:nvPr>
            <p:ph type="title"/>
          </p:nvPr>
        </p:nvSpPr>
        <p:spPr>
          <a:xfrm>
            <a:off x="1908175" y="620713"/>
            <a:ext cx="4464050" cy="1087437"/>
          </a:xfrm>
          <a:ln/>
        </p:spPr>
        <p:txBody>
          <a:bodyPr vert="horz" wrap="square" lIns="91440" tIns="45720" rIns="91440" bIns="45720" anchor="ctr"/>
          <a:lstStyle/>
          <a:p>
            <a:pPr eaLnBrk="1" hangingPunct="1"/>
            <a:r>
              <a:rPr lang="en-US" altLang="zh-CN" dirty="0">
                <a:ea typeface="宋体" panose="02010600030101010101" pitchFamily="2" charset="-122"/>
              </a:rPr>
              <a:t>Discussion</a:t>
            </a:r>
          </a:p>
        </p:txBody>
      </p:sp>
      <p:sp>
        <p:nvSpPr>
          <p:cNvPr id="172035" name="文本占位符 172034"/>
          <p:cNvSpPr>
            <a:spLocks noGrp="1"/>
          </p:cNvSpPr>
          <p:nvPr>
            <p:ph idx="1"/>
          </p:nvPr>
        </p:nvSpPr>
        <p:spPr>
          <a:xfrm>
            <a:off x="457200" y="2060575"/>
            <a:ext cx="8229600" cy="37941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Char char="Ø"/>
              <a:defRPr/>
            </a:pP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Apart from </a:t>
            </a:r>
            <a:r>
              <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Lucida Console" panose="020B0609040504020204" pitchFamily="49" charset="0"/>
                <a:ea typeface="宋体" panose="02010600030101010101" pitchFamily="2" charset="-122"/>
                <a:cs typeface="+mn-cs"/>
              </a:rPr>
              <a:t>verbal language</a:t>
            </a: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 what other means of communication do you know?</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Char char="Ø"/>
              <a:defRPr/>
            </a:pPr>
            <a:endParaRPr kumimoji="0" lang="en-US" altLang="zh-CN" sz="2800" b="1" i="0" u="none" strike="noStrike" kern="1200" cap="none" spc="0" normalizeH="0" baseline="0" noProof="1">
              <a:ln>
                <a:noFill/>
              </a:ln>
              <a:solidFill>
                <a:schemeClr val="accent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Char char="Ø"/>
              <a:defRPr/>
            </a:pP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How do you use the</a:t>
            </a: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mn-lt"/>
                <a:ea typeface="宋体" panose="02010600030101010101" pitchFamily="2" charset="-122"/>
                <a:cs typeface="+mn-cs"/>
              </a:rPr>
              <a:t> </a:t>
            </a:r>
            <a:r>
              <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Lucida Console" panose="020B0609040504020204" pitchFamily="49" charset="0"/>
                <a:ea typeface="宋体" panose="02010600030101010101" pitchFamily="2" charset="-122"/>
                <a:cs typeface="+mn-cs"/>
              </a:rPr>
              <a:t>nonverbal means</a:t>
            </a: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mn-lt"/>
                <a:ea typeface="宋体" panose="02010600030101010101" pitchFamily="2" charset="-122"/>
                <a:cs typeface="+mn-cs"/>
              </a:rPr>
              <a:t> </a:t>
            </a:r>
            <a:r>
              <a:rPr kumimoji="0" lang="en-US" altLang="zh-CN" sz="2800" b="1"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cs"/>
              </a:rPr>
              <a:t>of communication in everyday life?</a:t>
            </a:r>
          </a:p>
        </p:txBody>
      </p:sp>
      <p:sp>
        <p:nvSpPr>
          <p:cNvPr id="172040" name="矩形 172039"/>
          <p:cNvSpPr/>
          <p:nvPr/>
        </p:nvSpPr>
        <p:spPr>
          <a:xfrm>
            <a:off x="0" y="5300663"/>
            <a:ext cx="9144000" cy="1368425"/>
          </a:xfrm>
          <a:prstGeom prst="rect">
            <a:avLst/>
          </a:prstGeom>
          <a:solidFill>
            <a:schemeClr val="bg1"/>
          </a:solidFill>
          <a:ln w="9525" cap="flat" cmpd="sng">
            <a:solidFill>
              <a:schemeClr val="bg1"/>
            </a:solidFill>
            <a:prstDash val="solid"/>
            <a:miter/>
            <a:headEnd type="none" w="med" len="med"/>
            <a:tailEnd type="none" w="med" len="med"/>
          </a:ln>
        </p:spPr>
        <p:txBody>
          <a:bodyPr/>
          <a:lstStyle>
            <a:lvl1pPr marL="342900" lvl="0" indent="-342900" algn="l" defTabSz="914400" rtl="0" eaLnBrk="1" fontAlgn="base" latinLnBrk="0" hangingPunct="1">
              <a:lnSpc>
                <a:spcPct val="100000"/>
              </a:lnSpc>
              <a:spcBef>
                <a:spcPct val="20000"/>
              </a:spcBef>
              <a:spcAft>
                <a:spcPct val="0"/>
              </a:spcAft>
              <a:buChar char="•"/>
              <a:defRPr sz="3200" b="1" u="none" kern="1200" baseline="0">
                <a:solidFill>
                  <a:schemeClr val="accent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2"/>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2"/>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2"/>
                </a:solidFill>
                <a:latin typeface="Arial" panose="020B0604020202020204" pitchFamily="34" charset="0"/>
              </a:defRPr>
            </a:lvl5pPr>
          </a:lstStyle>
          <a:p>
            <a:pPr marL="342900" marR="0" lvl="0" indent="-342900" algn="l" defTabSz="914400" rtl="0" eaLnBrk="1" fontAlgn="base" latinLnBrk="0" hangingPunct="1">
              <a:lnSpc>
                <a:spcPct val="110000"/>
              </a:lnSpc>
              <a:spcBef>
                <a:spcPct val="20000"/>
              </a:spcBef>
              <a:spcAft>
                <a:spcPct val="0"/>
              </a:spcAft>
              <a:buClr>
                <a:schemeClr val="accent1"/>
              </a:buClr>
              <a:buSzPct val="80000"/>
              <a:buFont typeface="Wingdings" panose="05000000000000000000" pitchFamily="2" charset="2"/>
              <a:buChar char="ü"/>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Courier New" panose="02070309020205020404" pitchFamily="49" charset="0"/>
                <a:ea typeface="宋体" panose="02010600030101010101" pitchFamily="2" charset="-122"/>
                <a:cs typeface="+mn-cs"/>
              </a:rPr>
              <a:t>Facial expressions, Posture, Gesture, Silence,</a:t>
            </a:r>
          </a:p>
          <a:p>
            <a:pPr marL="342900" marR="0" lvl="0" indent="-342900" algn="l" defTabSz="914400" rtl="0" eaLnBrk="1" fontAlgn="base" latinLnBrk="0" hangingPunct="1">
              <a:lnSpc>
                <a:spcPct val="110000"/>
              </a:lnSpc>
              <a:spcBef>
                <a:spcPct val="20000"/>
              </a:spcBef>
              <a:spcAft>
                <a:spcPct val="0"/>
              </a:spcAft>
              <a:buClr>
                <a:schemeClr val="accent1"/>
              </a:buClr>
              <a:buSzPct val="80000"/>
              <a:buFont typeface="Wingdings" panose="05000000000000000000" pitchFamily="2" charset="2"/>
              <a:buChar char="ü"/>
              <a:defRPr/>
            </a:pPr>
            <a:r>
              <a:rPr kumimoji="0" lang="en-US" altLang="zh-CN" sz="2400" b="1" i="0" u="none" strike="noStrike" kern="1200" cap="none" spc="0" normalizeH="0" baseline="0" noProof="1">
                <a:ln>
                  <a:noFill/>
                </a:ln>
                <a:solidFill>
                  <a:schemeClr val="tx1"/>
                </a:solidFill>
                <a:effectLst>
                  <a:outerShdw blurRad="38100" dist="38100" dir="2700000">
                    <a:srgbClr val="C0C0C0"/>
                  </a:outerShdw>
                </a:effectLst>
                <a:uLnTx/>
                <a:uFillTx/>
                <a:latin typeface="Courier New" panose="02070309020205020404" pitchFamily="49" charset="0"/>
                <a:ea typeface="宋体" panose="02010600030101010101" pitchFamily="2" charset="-122"/>
                <a:cs typeface="+mn-cs"/>
              </a:rPr>
              <a:t>Eye contact, Body distance, Paralanguage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randombar(horizontal)">
                                      <p:cBhvr>
                                        <p:cTn id="7" dur="500"/>
                                        <p:tgtEl>
                                          <p:spTgt spid="172035">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animEffect transition="in" filter="randombar(horizontal)">
                                      <p:cBhvr>
                                        <p:cTn id="11" dur="500"/>
                                        <p:tgtEl>
                                          <p:spTgt spid="1720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172040">
                                            <p:txEl>
                                              <p:pRg st="0" end="0"/>
                                            </p:txEl>
                                          </p:spTgt>
                                        </p:tgtEl>
                                        <p:attrNameLst>
                                          <p:attrName>style.visibility</p:attrName>
                                        </p:attrNameLst>
                                      </p:cBhvr>
                                      <p:to>
                                        <p:strVal val="visible"/>
                                      </p:to>
                                    </p:set>
                                    <p:animEffect transition="in" filter="plus(in)">
                                      <p:cBhvr>
                                        <p:cTn id="16" dur="2000"/>
                                        <p:tgtEl>
                                          <p:spTgt spid="172040">
                                            <p:txEl>
                                              <p:pRg st="0" end="0"/>
                                            </p:txEl>
                                          </p:spTgt>
                                        </p:tgtEl>
                                      </p:cBhvr>
                                    </p:animEffect>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72040">
                                            <p:txEl>
                                              <p:pRg st="1" end="1"/>
                                            </p:txEl>
                                          </p:spTgt>
                                        </p:tgtEl>
                                        <p:attrNameLst>
                                          <p:attrName>style.visibility</p:attrName>
                                        </p:attrNameLst>
                                      </p:cBhvr>
                                      <p:to>
                                        <p:strVal val="visible"/>
                                      </p:to>
                                    </p:set>
                                    <p:animEffect transition="in" filter="plus(in)">
                                      <p:cBhvr>
                                        <p:cTn id="20" dur="1000"/>
                                        <p:tgtEl>
                                          <p:spTgt spid="1720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sp>
        <p:nvSpPr>
          <p:cNvPr id="46083" name="内容占位符 2"/>
          <p:cNvSpPr>
            <a:spLocks noGrp="1"/>
          </p:cNvSpPr>
          <p:nvPr>
            <p:ph sz="half" idx="1"/>
          </p:nvPr>
        </p:nvSpPr>
        <p:spPr>
          <a:xfrm>
            <a:off x="395288" y="1196975"/>
            <a:ext cx="4814887" cy="4114800"/>
          </a:xfrm>
          <a:ln/>
        </p:spPr>
        <p:txBody>
          <a:bodyPr vert="horz" wrap="square" lIns="91440" tIns="45720" rIns="91440" bIns="45720" anchor="t"/>
          <a:lstStyle/>
          <a:p>
            <a:pPr eaLnBrk="1" hangingPunct="1"/>
            <a:r>
              <a:rPr lang="en-US" altLang="zh-CN" sz="2400" dirty="0"/>
              <a:t> Number 1 is used together with the verbal message “Let’s keep our fingers crossed” in the United States, England, and Sweden to mean that the person is hoping for good luck. But in Greece and Turkey it means the breaking of a friendship, and in parts of Italy it means “O.K.”.</a:t>
            </a:r>
            <a:endParaRPr lang="zh-CN" altLang="en-US" sz="2400" dirty="0"/>
          </a:p>
        </p:txBody>
      </p:sp>
      <p:pic>
        <p:nvPicPr>
          <p:cNvPr id="46084" name="Picture 3"/>
          <p:cNvPicPr>
            <a:picLocks noGrp="1" noChangeAspect="1"/>
          </p:cNvPicPr>
          <p:nvPr>
            <p:ph sz="half" idx="2"/>
          </p:nvPr>
        </p:nvPicPr>
        <p:blipFill>
          <a:blip r:embed="rId2"/>
          <a:srcRect/>
          <a:stretch>
            <a:fillRect/>
          </a:stretch>
        </p:blipFill>
        <p:spPr>
          <a:xfrm>
            <a:off x="5364163" y="1916113"/>
            <a:ext cx="3455987" cy="3529012"/>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2"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sp>
        <p:nvSpPr>
          <p:cNvPr id="47107" name="内容占位符 2"/>
          <p:cNvSpPr>
            <a:spLocks noGrp="1"/>
          </p:cNvSpPr>
          <p:nvPr>
            <p:ph idx="1"/>
          </p:nvPr>
        </p:nvSpPr>
        <p:spPr>
          <a:ln/>
        </p:spPr>
        <p:txBody>
          <a:bodyPr vert="horz" wrap="square" lIns="91440" tIns="45720" rIns="91440" bIns="45720" anchor="t"/>
          <a:lstStyle/>
          <a:p>
            <a:pPr eaLnBrk="1" hangingPunct="1"/>
            <a:r>
              <a:rPr lang="en-US" altLang="zh-CN" dirty="0"/>
              <a:t>Number 2 is normally used when talking privately about a third person, meaning that person is crazy, often in a joking way.</a:t>
            </a:r>
          </a:p>
          <a:p>
            <a:pPr eaLnBrk="1" hangingPunct="1"/>
            <a:endParaRPr lang="zh-CN" altLang="en-US" dirty="0"/>
          </a:p>
        </p:txBody>
      </p:sp>
      <p:pic>
        <p:nvPicPr>
          <p:cNvPr id="4" name="Picture 6"/>
          <p:cNvPicPr>
            <a:picLocks noChangeAspect="1"/>
          </p:cNvPicPr>
          <p:nvPr/>
        </p:nvPicPr>
        <p:blipFill>
          <a:blip r:embed="rId2"/>
          <a:stretch>
            <a:fillRect/>
          </a:stretch>
        </p:blipFill>
        <p:spPr>
          <a:xfrm>
            <a:off x="3924300" y="3789363"/>
            <a:ext cx="2292350" cy="23050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12" dur="5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graphicFrame>
        <p:nvGraphicFramePr>
          <p:cNvPr id="152583" name="Object 2"/>
          <p:cNvGraphicFramePr>
            <a:graphicFrameLocks/>
          </p:cNvGraphicFramePr>
          <p:nvPr>
            <p:ph idx="1"/>
          </p:nvPr>
        </p:nvGraphicFramePr>
        <p:xfrm>
          <a:off x="3059113" y="333375"/>
          <a:ext cx="4033837" cy="3760788"/>
        </p:xfrm>
        <a:graphic>
          <a:graphicData uri="http://schemas.openxmlformats.org/presentationml/2006/ole">
            <p:oleObj spid="_x0000_s54273" r:id="rId3" imgW="1733333" imgH="1695687" progId="PBrush">
              <p:embed/>
            </p:oleObj>
          </a:graphicData>
        </a:graphic>
      </p:graphicFrame>
      <p:sp>
        <p:nvSpPr>
          <p:cNvPr id="7172" name="矩形 4"/>
          <p:cNvSpPr/>
          <p:nvPr/>
        </p:nvSpPr>
        <p:spPr>
          <a:xfrm>
            <a:off x="2339975" y="4437063"/>
            <a:ext cx="5616575" cy="1077912"/>
          </a:xfrm>
          <a:prstGeom prst="rect">
            <a:avLst/>
          </a:prstGeom>
          <a:noFill/>
          <a:ln w="9525">
            <a:noFill/>
          </a:ln>
        </p:spPr>
        <p:txBody>
          <a:bodyPr>
            <a:spAutoFit/>
          </a:bodyPr>
          <a:lstStyle/>
          <a:p>
            <a:r>
              <a:rPr lang="en-US" altLang="zh-CN" sz="3200" dirty="0">
                <a:latin typeface="Cataneo BT" pitchFamily="66" charset="0"/>
              </a:rPr>
              <a:t>Number 3 indicates “I have no idea.” / “I don’t know.”</a:t>
            </a:r>
            <a:endParaRPr lang="zh-CN" altLang="en-US" sz="3200"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2583"/>
                                        </p:tgtEl>
                                        <p:attrNameLst>
                                          <p:attrName>style.visibility</p:attrName>
                                        </p:attrNameLst>
                                      </p:cBhvr>
                                      <p:to>
                                        <p:strVal val="visible"/>
                                      </p:to>
                                    </p:set>
                                    <p:animEffect transition="in" filter="blinds(horizontal)">
                                      <p:cBhvr>
                                        <p:cTn id="7" dur="500"/>
                                        <p:tgtEl>
                                          <p:spTgt spid="1525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48131" name="Picture 3"/>
          <p:cNvPicPr>
            <a:picLocks noGrp="1" noChangeAspect="1"/>
          </p:cNvPicPr>
          <p:nvPr>
            <p:ph idx="1"/>
          </p:nvPr>
        </p:nvPicPr>
        <p:blipFill>
          <a:blip r:embed="rId2"/>
          <a:srcRect/>
          <a:stretch>
            <a:fillRect/>
          </a:stretch>
        </p:blipFill>
        <p:spPr>
          <a:xfrm>
            <a:off x="2987675" y="836613"/>
            <a:ext cx="3313113" cy="2592387"/>
          </a:xfrm>
          <a:ln/>
        </p:spPr>
      </p:pic>
      <p:sp>
        <p:nvSpPr>
          <p:cNvPr id="48132" name="矩形 4"/>
          <p:cNvSpPr/>
          <p:nvPr/>
        </p:nvSpPr>
        <p:spPr>
          <a:xfrm>
            <a:off x="827088" y="3933825"/>
            <a:ext cx="7146925" cy="755650"/>
          </a:xfrm>
          <a:prstGeom prst="rect">
            <a:avLst/>
          </a:prstGeom>
          <a:noFill/>
          <a:ln w="9525">
            <a:noFill/>
          </a:ln>
        </p:spPr>
        <p:txBody>
          <a:bodyPr wrap="none">
            <a:spAutoFit/>
          </a:bodyPr>
          <a:lstStyle/>
          <a:p>
            <a:pPr>
              <a:lnSpc>
                <a:spcPct val="80000"/>
              </a:lnSpc>
              <a:spcBef>
                <a:spcPct val="20000"/>
              </a:spcBef>
              <a:buClr>
                <a:schemeClr val="hlink"/>
              </a:buClr>
              <a:buSzPct val="80000"/>
              <a:buFont typeface="Wingdings" panose="05000000000000000000" pitchFamily="2" charset="2"/>
            </a:pPr>
            <a:r>
              <a:rPr lang="en-US" altLang="zh-CN" sz="2400" dirty="0">
                <a:latin typeface="Arial" panose="020B0604020202020204" pitchFamily="34" charset="0"/>
              </a:rPr>
              <a:t>The gesture in Picture 4 means that “I can’t / didn’t </a:t>
            </a:r>
          </a:p>
          <a:p>
            <a:pPr>
              <a:lnSpc>
                <a:spcPct val="80000"/>
              </a:lnSpc>
              <a:spcBef>
                <a:spcPct val="20000"/>
              </a:spcBef>
              <a:buClr>
                <a:schemeClr val="hlink"/>
              </a:buClr>
              <a:buSzPct val="80000"/>
              <a:buFont typeface="Wingdings" panose="05000000000000000000" pitchFamily="2" charset="2"/>
            </a:pPr>
            <a:r>
              <a:rPr lang="en-US" altLang="zh-CN" sz="2400" dirty="0">
                <a:latin typeface="Arial" panose="020B0604020202020204" pitchFamily="34" charset="0"/>
              </a:rPr>
              <a:t>hear you.”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linds(horizontal)">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box(in)">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49155" name="Picture 3"/>
          <p:cNvPicPr>
            <a:picLocks noGrp="1" noChangeAspect="1"/>
          </p:cNvPicPr>
          <p:nvPr>
            <p:ph idx="1"/>
          </p:nvPr>
        </p:nvPicPr>
        <p:blipFill>
          <a:blip r:embed="rId2"/>
          <a:srcRect/>
          <a:stretch>
            <a:fillRect/>
          </a:stretch>
        </p:blipFill>
        <p:spPr>
          <a:xfrm>
            <a:off x="1692275" y="1196975"/>
            <a:ext cx="3167063" cy="2952750"/>
          </a:xfrm>
          <a:ln/>
        </p:spPr>
      </p:pic>
      <p:sp>
        <p:nvSpPr>
          <p:cNvPr id="49156" name="矩形 4"/>
          <p:cNvSpPr/>
          <p:nvPr/>
        </p:nvSpPr>
        <p:spPr>
          <a:xfrm>
            <a:off x="4716463" y="4365625"/>
            <a:ext cx="3816350" cy="1125538"/>
          </a:xfrm>
          <a:prstGeom prst="rect">
            <a:avLst/>
          </a:prstGeom>
          <a:noFill/>
          <a:ln w="9525">
            <a:noFill/>
          </a:ln>
        </p:spPr>
        <p:txBody>
          <a:bodyPr>
            <a:spAutoFit/>
          </a:bodyPr>
          <a:lstStyle/>
          <a:p>
            <a:pPr>
              <a:lnSpc>
                <a:spcPct val="80000"/>
              </a:lnSpc>
              <a:spcBef>
                <a:spcPct val="20000"/>
              </a:spcBef>
              <a:buClr>
                <a:schemeClr val="hlink"/>
              </a:buClr>
              <a:buSzPct val="80000"/>
              <a:buFont typeface="Wingdings" panose="05000000000000000000" pitchFamily="2" charset="2"/>
            </a:pPr>
            <a:r>
              <a:rPr lang="en-US" altLang="zh-CN" sz="2800" dirty="0">
                <a:latin typeface="Cataneo BT" pitchFamily="66" charset="0"/>
              </a:rPr>
              <a:t>Number 5 means “That’s enough. It’s all over for me.</a:t>
            </a:r>
            <a:r>
              <a:rPr lang="en-US" altLang="zh-CN" dirty="0">
                <a:latin typeface="Cataneo BT"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checkerboard(across)">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50179" name="Picture 3"/>
          <p:cNvPicPr>
            <a:picLocks noGrp="1" noChangeAspect="1"/>
          </p:cNvPicPr>
          <p:nvPr>
            <p:ph idx="1"/>
          </p:nvPr>
        </p:nvPicPr>
        <p:blipFill>
          <a:blip r:embed="rId2"/>
          <a:srcRect/>
          <a:stretch>
            <a:fillRect/>
          </a:stretch>
        </p:blipFill>
        <p:spPr>
          <a:xfrm>
            <a:off x="6443663" y="3933825"/>
            <a:ext cx="2376487" cy="2519363"/>
          </a:xfrm>
          <a:ln/>
        </p:spPr>
      </p:pic>
      <p:sp>
        <p:nvSpPr>
          <p:cNvPr id="50180" name="矩形 4"/>
          <p:cNvSpPr/>
          <p:nvPr/>
        </p:nvSpPr>
        <p:spPr>
          <a:xfrm>
            <a:off x="1547813" y="2060575"/>
            <a:ext cx="5545137" cy="1668463"/>
          </a:xfrm>
          <a:prstGeom prst="rect">
            <a:avLst/>
          </a:prstGeom>
          <a:noFill/>
          <a:ln w="9525">
            <a:noFill/>
          </a:ln>
        </p:spPr>
        <p:txBody>
          <a:bodyPr>
            <a:spAutoFit/>
          </a:bodyPr>
          <a:lstStyle/>
          <a:p>
            <a:pPr>
              <a:lnSpc>
                <a:spcPct val="80000"/>
              </a:lnSpc>
              <a:spcBef>
                <a:spcPct val="20000"/>
              </a:spcBef>
              <a:buClr>
                <a:schemeClr val="hlink"/>
              </a:buClr>
              <a:buSzPct val="80000"/>
              <a:buFont typeface="Wingdings" panose="05000000000000000000" pitchFamily="2" charset="2"/>
            </a:pPr>
            <a:r>
              <a:rPr lang="en-US" altLang="zh-CN" sz="3200" dirty="0">
                <a:latin typeface="Cataneo BT" pitchFamily="66" charset="0"/>
              </a:rPr>
              <a:t>In Picture 6 the “thumbs down” sign indicates “rejection” or “refusal”, “defeat” or “no good” or “bad news” to Americans.</a:t>
            </a:r>
            <a:endParaRPr lang="zh-CN" altLang="en-US" sz="3200"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ppt_x"/>
                                          </p:val>
                                        </p:tav>
                                        <p:tav tm="100000">
                                          <p:val>
                                            <p:strVal val="#ppt_x"/>
                                          </p:val>
                                        </p:tav>
                                      </p:tavLst>
                                    </p:anim>
                                    <p:anim calcmode="lin" valueType="num">
                                      <p:cBhvr additive="base">
                                        <p:cTn id="8"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box(in)">
                                      <p:cBhvr>
                                        <p:cTn id="13"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51203" name="Picture 3"/>
          <p:cNvPicPr>
            <a:picLocks noGrp="1" noChangeAspect="1"/>
          </p:cNvPicPr>
          <p:nvPr>
            <p:ph idx="1"/>
          </p:nvPr>
        </p:nvPicPr>
        <p:blipFill>
          <a:blip r:embed="rId2"/>
          <a:srcRect/>
          <a:stretch>
            <a:fillRect/>
          </a:stretch>
        </p:blipFill>
        <p:spPr>
          <a:xfrm>
            <a:off x="1835150" y="1341438"/>
            <a:ext cx="1428750" cy="1390650"/>
          </a:xfrm>
          <a:ln/>
        </p:spPr>
      </p:pic>
      <p:pic>
        <p:nvPicPr>
          <p:cNvPr id="51204" name="Picture 5"/>
          <p:cNvPicPr>
            <a:picLocks noChangeAspect="1"/>
          </p:cNvPicPr>
          <p:nvPr/>
        </p:nvPicPr>
        <p:blipFill>
          <a:blip r:embed="rId3"/>
          <a:stretch>
            <a:fillRect/>
          </a:stretch>
        </p:blipFill>
        <p:spPr>
          <a:xfrm>
            <a:off x="5832475" y="3789363"/>
            <a:ext cx="3311525" cy="3068637"/>
          </a:xfrm>
          <a:prstGeom prst="rect">
            <a:avLst/>
          </a:prstGeom>
          <a:noFill/>
          <a:ln w="9525">
            <a:noFill/>
          </a:ln>
        </p:spPr>
      </p:pic>
      <p:sp>
        <p:nvSpPr>
          <p:cNvPr id="51205" name="矩形 5"/>
          <p:cNvSpPr/>
          <p:nvPr/>
        </p:nvSpPr>
        <p:spPr>
          <a:xfrm>
            <a:off x="3708400" y="1412875"/>
            <a:ext cx="4751388" cy="954088"/>
          </a:xfrm>
          <a:prstGeom prst="rect">
            <a:avLst/>
          </a:prstGeom>
          <a:noFill/>
          <a:ln w="9525">
            <a:noFill/>
          </a:ln>
        </p:spPr>
        <p:txBody>
          <a:bodyPr>
            <a:spAutoFit/>
          </a:bodyPr>
          <a:lstStyle/>
          <a:p>
            <a:r>
              <a:rPr lang="en-US" altLang="zh-CN" sz="2800" dirty="0">
                <a:latin typeface="Cataneo BT" pitchFamily="66" charset="0"/>
              </a:rPr>
              <a:t> “Something is a bit suspicious / odd here.”</a:t>
            </a:r>
            <a:endParaRPr lang="zh-CN" altLang="en-US" sz="2800" dirty="0">
              <a:latin typeface="Cataneo BT" pitchFamily="66" charset="0"/>
            </a:endParaRPr>
          </a:p>
        </p:txBody>
      </p:sp>
      <p:sp>
        <p:nvSpPr>
          <p:cNvPr id="51206" name="矩形 6"/>
          <p:cNvSpPr/>
          <p:nvPr/>
        </p:nvSpPr>
        <p:spPr>
          <a:xfrm>
            <a:off x="2124075" y="4797425"/>
            <a:ext cx="3095625" cy="584200"/>
          </a:xfrm>
          <a:prstGeom prst="rect">
            <a:avLst/>
          </a:prstGeom>
          <a:noFill/>
          <a:ln w="9525">
            <a:noFill/>
          </a:ln>
        </p:spPr>
        <p:txBody>
          <a:bodyPr>
            <a:spAutoFit/>
          </a:bodyPr>
          <a:lstStyle/>
          <a:p>
            <a:pPr>
              <a:lnSpc>
                <a:spcPct val="80000"/>
              </a:lnSpc>
              <a:spcBef>
                <a:spcPct val="20000"/>
              </a:spcBef>
              <a:buClr>
                <a:schemeClr val="hlink"/>
              </a:buClr>
              <a:buSzPct val="80000"/>
              <a:buFont typeface="Wingdings" panose="05000000000000000000" pitchFamily="2" charset="2"/>
              <a:buChar char="l"/>
            </a:pPr>
            <a:r>
              <a:rPr lang="en-US" altLang="zh-CN" dirty="0">
                <a:latin typeface="Cataneo BT" pitchFamily="66" charset="0"/>
              </a:rPr>
              <a:t>“Come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ppt_x"/>
                                          </p:val>
                                        </p:tav>
                                        <p:tav tm="100000">
                                          <p:val>
                                            <p:strVal val="#ppt_x"/>
                                          </p:val>
                                        </p:tav>
                                      </p:tavLst>
                                    </p:anim>
                                    <p:anim calcmode="lin" valueType="num">
                                      <p:cBhvr additive="base">
                                        <p:cTn id="8"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5"/>
                                        </p:tgtEl>
                                        <p:attrNameLst>
                                          <p:attrName>style.visibility</p:attrName>
                                        </p:attrNameLst>
                                      </p:cBhvr>
                                      <p:to>
                                        <p:strVal val="visible"/>
                                      </p:to>
                                    </p:set>
                                    <p:anim calcmode="lin" valueType="num">
                                      <p:cBhvr additive="base">
                                        <p:cTn id="13" dur="500" fill="hold"/>
                                        <p:tgtEl>
                                          <p:spTgt spid="51205"/>
                                        </p:tgtEl>
                                        <p:attrNameLst>
                                          <p:attrName>ppt_x</p:attrName>
                                        </p:attrNameLst>
                                      </p:cBhvr>
                                      <p:tavLst>
                                        <p:tav tm="0">
                                          <p:val>
                                            <p:strVal val="#ppt_x"/>
                                          </p:val>
                                        </p:tav>
                                        <p:tav tm="100000">
                                          <p:val>
                                            <p:strVal val="#ppt_x"/>
                                          </p:val>
                                        </p:tav>
                                      </p:tavLst>
                                    </p:anim>
                                    <p:anim calcmode="lin" valueType="num">
                                      <p:cBhvr additive="base">
                                        <p:cTn id="14"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diamond(in)">
                                      <p:cBhvr>
                                        <p:cTn id="19" dur="2000"/>
                                        <p:tgtEl>
                                          <p:spTgt spid="5120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06"/>
                                        </p:tgtEl>
                                        <p:attrNameLst>
                                          <p:attrName>style.visibility</p:attrName>
                                        </p:attrNameLst>
                                      </p:cBhvr>
                                      <p:to>
                                        <p:strVal val="visible"/>
                                      </p:to>
                                    </p:set>
                                    <p:anim calcmode="lin" valueType="num">
                                      <p:cBhvr additive="base">
                                        <p:cTn id="24" dur="500" fill="hold"/>
                                        <p:tgtEl>
                                          <p:spTgt spid="51206"/>
                                        </p:tgtEl>
                                        <p:attrNameLst>
                                          <p:attrName>ppt_x</p:attrName>
                                        </p:attrNameLst>
                                      </p:cBhvr>
                                      <p:tavLst>
                                        <p:tav tm="0">
                                          <p:val>
                                            <p:strVal val="#ppt_x"/>
                                          </p:val>
                                        </p:tav>
                                        <p:tav tm="100000">
                                          <p:val>
                                            <p:strVal val="#ppt_x"/>
                                          </p:val>
                                        </p:tav>
                                      </p:tavLst>
                                    </p:anim>
                                    <p:anim calcmode="lin" valueType="num">
                                      <p:cBhvr additive="base">
                                        <p:cTn id="25"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52227" name="Picture 3"/>
          <p:cNvPicPr>
            <a:picLocks noGrp="1" noChangeAspect="1"/>
          </p:cNvPicPr>
          <p:nvPr>
            <p:ph idx="1"/>
          </p:nvPr>
        </p:nvPicPr>
        <p:blipFill>
          <a:blip r:embed="rId2"/>
          <a:srcRect/>
          <a:stretch>
            <a:fillRect/>
          </a:stretch>
        </p:blipFill>
        <p:spPr>
          <a:xfrm>
            <a:off x="1403350" y="1125538"/>
            <a:ext cx="2592388" cy="2447925"/>
          </a:xfrm>
          <a:ln/>
        </p:spPr>
      </p:pic>
      <p:sp>
        <p:nvSpPr>
          <p:cNvPr id="52228" name="矩形 4"/>
          <p:cNvSpPr/>
          <p:nvPr/>
        </p:nvSpPr>
        <p:spPr>
          <a:xfrm>
            <a:off x="4284663" y="2133600"/>
            <a:ext cx="4572000" cy="2849563"/>
          </a:xfrm>
          <a:prstGeom prst="rect">
            <a:avLst/>
          </a:prstGeom>
          <a:noFill/>
          <a:ln w="9525">
            <a:noFill/>
          </a:ln>
        </p:spPr>
        <p:txBody>
          <a:bodyPr>
            <a:spAutoFit/>
          </a:bodyPr>
          <a:lstStyle/>
          <a:p>
            <a:pPr>
              <a:lnSpc>
                <a:spcPct val="80000"/>
              </a:lnSpc>
              <a:spcBef>
                <a:spcPct val="20000"/>
              </a:spcBef>
              <a:buClr>
                <a:schemeClr val="hlink"/>
              </a:buClr>
              <a:buSzPct val="80000"/>
              <a:buFont typeface="Wingdings" panose="05000000000000000000" pitchFamily="2" charset="2"/>
            </a:pPr>
            <a:r>
              <a:rPr lang="en-US" altLang="zh-CN" sz="2800" dirty="0">
                <a:latin typeface="Cataneo BT" pitchFamily="66" charset="0"/>
              </a:rPr>
              <a:t>Number 9 is widely used in the US to mean “Great, perfect, acceptable, O. K.” But is Belgium and France, it means “zero”; in Turkey, Brazil, Greece, and Malta, it has an obscene meaning; and in Tunisia, it is used as a threat.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Effect transition="in" filter="blinds(horizontal)">
                                      <p:cBhvr>
                                        <p:cTn id="13"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3454400" y="1052513"/>
            <a:ext cx="5689600" cy="647700"/>
          </a:xfrm>
          <a:ln/>
        </p:spPr>
        <p:txBody>
          <a:bodyPr vert="horz" wrap="square" lIns="91440" tIns="45720" rIns="91440" bIns="45720" anchor="ctr"/>
          <a:lstStyle/>
          <a:p>
            <a:pPr eaLnBrk="1" hangingPunct="1"/>
            <a:r>
              <a:rPr lang="en-US" altLang="zh-CN" sz="2000" dirty="0"/>
              <a:t>Number 10 is used in Italy to say “Hello.” For Indonesians, Malaysians, and some speakers of Arabic, it signals “Come here.”</a:t>
            </a:r>
            <a:r>
              <a:rPr lang="zh-CN" altLang="en-US" dirty="0"/>
              <a:t/>
            </a:r>
            <a:br>
              <a:rPr lang="zh-CN" altLang="en-US" dirty="0"/>
            </a:br>
            <a:endParaRPr lang="zh-CN" altLang="en-US" dirty="0"/>
          </a:p>
        </p:txBody>
      </p:sp>
      <p:pic>
        <p:nvPicPr>
          <p:cNvPr id="53251" name="Picture 3"/>
          <p:cNvPicPr>
            <a:picLocks noGrp="1" noChangeAspect="1"/>
          </p:cNvPicPr>
          <p:nvPr>
            <p:ph idx="1"/>
          </p:nvPr>
        </p:nvPicPr>
        <p:blipFill>
          <a:blip r:embed="rId2"/>
          <a:srcRect/>
          <a:stretch>
            <a:fillRect/>
          </a:stretch>
        </p:blipFill>
        <p:spPr>
          <a:xfrm>
            <a:off x="1619250" y="549275"/>
            <a:ext cx="1438275" cy="1314450"/>
          </a:xfrm>
          <a:ln/>
        </p:spPr>
      </p:pic>
      <p:pic>
        <p:nvPicPr>
          <p:cNvPr id="53252" name="Picture 5"/>
          <p:cNvPicPr>
            <a:picLocks noChangeAspect="1"/>
          </p:cNvPicPr>
          <p:nvPr/>
        </p:nvPicPr>
        <p:blipFill>
          <a:blip r:embed="rId3"/>
          <a:stretch>
            <a:fillRect/>
          </a:stretch>
        </p:blipFill>
        <p:spPr>
          <a:xfrm>
            <a:off x="1331913" y="2708275"/>
            <a:ext cx="2305050" cy="2081213"/>
          </a:xfrm>
          <a:prstGeom prst="rect">
            <a:avLst/>
          </a:prstGeom>
          <a:noFill/>
          <a:ln w="9525">
            <a:noFill/>
          </a:ln>
        </p:spPr>
      </p:pic>
      <p:pic>
        <p:nvPicPr>
          <p:cNvPr id="53253" name="Picture 7"/>
          <p:cNvPicPr>
            <a:picLocks noChangeAspect="1"/>
          </p:cNvPicPr>
          <p:nvPr/>
        </p:nvPicPr>
        <p:blipFill>
          <a:blip r:embed="rId4"/>
          <a:stretch>
            <a:fillRect/>
          </a:stretch>
        </p:blipFill>
        <p:spPr>
          <a:xfrm>
            <a:off x="7164388" y="5087938"/>
            <a:ext cx="1979612" cy="1770062"/>
          </a:xfrm>
          <a:prstGeom prst="rect">
            <a:avLst/>
          </a:prstGeom>
          <a:noFill/>
          <a:ln w="9525">
            <a:noFill/>
          </a:ln>
        </p:spPr>
      </p:pic>
      <p:sp>
        <p:nvSpPr>
          <p:cNvPr id="53254" name="矩形 6"/>
          <p:cNvSpPr/>
          <p:nvPr/>
        </p:nvSpPr>
        <p:spPr>
          <a:xfrm>
            <a:off x="4030663" y="3141663"/>
            <a:ext cx="5113337" cy="706437"/>
          </a:xfrm>
          <a:prstGeom prst="rect">
            <a:avLst/>
          </a:prstGeom>
          <a:noFill/>
          <a:ln w="9525">
            <a:noFill/>
          </a:ln>
        </p:spPr>
        <p:txBody>
          <a:bodyPr>
            <a:spAutoFit/>
          </a:bodyPr>
          <a:lstStyle/>
          <a:p>
            <a:pPr>
              <a:spcBef>
                <a:spcPct val="50000"/>
              </a:spcBef>
            </a:pPr>
            <a:r>
              <a:rPr lang="en-US" altLang="zh-CN" sz="2000" dirty="0">
                <a:latin typeface="Cataneo BT" pitchFamily="66" charset="0"/>
              </a:rPr>
              <a:t>Number 11 means “Oh, I forgot.” or an expression of surprise</a:t>
            </a:r>
            <a:r>
              <a:rPr lang="en-US" altLang="zh-CN" dirty="0">
                <a:latin typeface="Cataneo BT" pitchFamily="66" charset="0"/>
              </a:rPr>
              <a:t>.</a:t>
            </a:r>
            <a:endParaRPr lang="zh-CN" altLang="en-US" dirty="0">
              <a:latin typeface="Cataneo BT" pitchFamily="66" charset="0"/>
            </a:endParaRPr>
          </a:p>
        </p:txBody>
      </p:sp>
      <p:sp>
        <p:nvSpPr>
          <p:cNvPr id="53255" name="矩形 7"/>
          <p:cNvSpPr/>
          <p:nvPr/>
        </p:nvSpPr>
        <p:spPr>
          <a:xfrm>
            <a:off x="1835150" y="5516563"/>
            <a:ext cx="4608513" cy="684212"/>
          </a:xfrm>
          <a:prstGeom prst="rect">
            <a:avLst/>
          </a:prstGeom>
          <a:noFill/>
          <a:ln w="9525">
            <a:noFill/>
          </a:ln>
        </p:spPr>
        <p:txBody>
          <a:bodyPr>
            <a:spAutoFit/>
          </a:bodyPr>
          <a:lstStyle/>
          <a:p>
            <a:pPr>
              <a:lnSpc>
                <a:spcPct val="80000"/>
              </a:lnSpc>
              <a:spcBef>
                <a:spcPct val="20000"/>
              </a:spcBef>
              <a:buClr>
                <a:schemeClr val="hlink"/>
              </a:buClr>
              <a:buSzPct val="80000"/>
              <a:buFont typeface="Wingdings" panose="05000000000000000000" pitchFamily="2" charset="2"/>
            </a:pPr>
            <a:r>
              <a:rPr lang="en-US" altLang="zh-CN" sz="2400" dirty="0">
                <a:latin typeface="Cataneo BT" pitchFamily="66" charset="0"/>
              </a:rPr>
              <a:t>The gesture in Number 12 means “Slow down, relax or wait a second.”</a:t>
            </a:r>
            <a:endParaRPr lang="zh-CN" altLang="en-US" sz="2400"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linds(horizontal)">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diamond(in)">
                                      <p:cBhvr>
                                        <p:cTn id="12" dur="2000"/>
                                        <p:tgtEl>
                                          <p:spTgt spid="532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ox(in)">
                                      <p:cBhvr>
                                        <p:cTn id="17" dur="500"/>
                                        <p:tgtEl>
                                          <p:spTgt spid="532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4"/>
                                        </p:tgtEl>
                                        <p:attrNameLst>
                                          <p:attrName>style.visibility</p:attrName>
                                        </p:attrNameLst>
                                      </p:cBhvr>
                                      <p:to>
                                        <p:strVal val="visible"/>
                                      </p:to>
                                    </p:set>
                                    <p:anim calcmode="lin" valueType="num">
                                      <p:cBhvr additive="base">
                                        <p:cTn id="22" dur="500" fill="hold"/>
                                        <p:tgtEl>
                                          <p:spTgt spid="53254"/>
                                        </p:tgtEl>
                                        <p:attrNameLst>
                                          <p:attrName>ppt_x</p:attrName>
                                        </p:attrNameLst>
                                      </p:cBhvr>
                                      <p:tavLst>
                                        <p:tav tm="0">
                                          <p:val>
                                            <p:strVal val="#ppt_x"/>
                                          </p:val>
                                        </p:tav>
                                        <p:tav tm="100000">
                                          <p:val>
                                            <p:strVal val="#ppt_x"/>
                                          </p:val>
                                        </p:tav>
                                      </p:tavLst>
                                    </p:anim>
                                    <p:anim calcmode="lin" valueType="num">
                                      <p:cBhvr additive="base">
                                        <p:cTn id="23"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3253"/>
                                        </p:tgtEl>
                                        <p:attrNameLst>
                                          <p:attrName>style.visibility</p:attrName>
                                        </p:attrNameLst>
                                      </p:cBhvr>
                                      <p:to>
                                        <p:strVal val="visible"/>
                                      </p:to>
                                    </p:set>
                                    <p:animEffect transition="in" filter="box(in)">
                                      <p:cBhvr>
                                        <p:cTn id="28" dur="500"/>
                                        <p:tgtEl>
                                          <p:spTgt spid="5325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3255"/>
                                        </p:tgtEl>
                                        <p:attrNameLst>
                                          <p:attrName>style.visibility</p:attrName>
                                        </p:attrNameLst>
                                      </p:cBhvr>
                                      <p:to>
                                        <p:strVal val="visible"/>
                                      </p:to>
                                    </p:set>
                                    <p:anim calcmode="lin" valueType="num">
                                      <p:cBhvr additive="base">
                                        <p:cTn id="33" dur="500" fill="hold"/>
                                        <p:tgtEl>
                                          <p:spTgt spid="53255"/>
                                        </p:tgtEl>
                                        <p:attrNameLst>
                                          <p:attrName>ppt_x</p:attrName>
                                        </p:attrNameLst>
                                      </p:cBhvr>
                                      <p:tavLst>
                                        <p:tav tm="0">
                                          <p:val>
                                            <p:strVal val="#ppt_x"/>
                                          </p:val>
                                        </p:tav>
                                        <p:tav tm="100000">
                                          <p:val>
                                            <p:strVal val="#ppt_x"/>
                                          </p:val>
                                        </p:tav>
                                      </p:tavLst>
                                    </p:anim>
                                    <p:anim calcmode="lin" valueType="num">
                                      <p:cBhvr additive="base">
                                        <p:cTn id="34"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4" grpId="0"/>
      <p:bldP spid="5325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54275" name="Picture 3"/>
          <p:cNvPicPr>
            <a:picLocks noGrp="1" noChangeAspect="1"/>
          </p:cNvPicPr>
          <p:nvPr>
            <p:ph idx="1"/>
          </p:nvPr>
        </p:nvPicPr>
        <p:blipFill>
          <a:blip r:embed="rId2"/>
          <a:srcRect/>
          <a:stretch>
            <a:fillRect/>
          </a:stretch>
        </p:blipFill>
        <p:spPr>
          <a:xfrm>
            <a:off x="6588125" y="404813"/>
            <a:ext cx="2181225" cy="2705100"/>
          </a:xfrm>
          <a:ln/>
        </p:spPr>
      </p:pic>
      <p:sp>
        <p:nvSpPr>
          <p:cNvPr id="54276" name="矩形 4"/>
          <p:cNvSpPr/>
          <p:nvPr/>
        </p:nvSpPr>
        <p:spPr>
          <a:xfrm>
            <a:off x="785786" y="1196975"/>
            <a:ext cx="5621364" cy="4892675"/>
          </a:xfrm>
          <a:prstGeom prst="rect">
            <a:avLst/>
          </a:prstGeom>
          <a:noFill/>
          <a:ln w="9525">
            <a:noFill/>
          </a:ln>
        </p:spPr>
        <p:txBody>
          <a:bodyPr wrap="square">
            <a:spAutoFit/>
          </a:bodyPr>
          <a:lstStyle/>
          <a:p>
            <a:pPr>
              <a:spcBef>
                <a:spcPct val="50000"/>
              </a:spcBef>
            </a:pPr>
            <a:r>
              <a:rPr lang="en-US" altLang="zh-CN" sz="2400" dirty="0">
                <a:latin typeface="Cataneo BT" pitchFamily="66" charset="0"/>
              </a:rPr>
              <a:t>Number 13 is used to show that someone is a champion or a winner, usually in sports. This gesture caused a serious international misunderstanding in 1959. Nikita Khrushchev, the Soviet leader, was visiting the US and used this gesture, which means friendship in Russia. American newspapers printed it on page one. And the American people understood it to mean the opposite: that the Soviet Union would defeat the US.</a:t>
            </a:r>
            <a:endParaRPr lang="zh-CN" altLang="en-US" sz="2400"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box(in)">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9" name="图片 251908" descr="Can you guess the nonverbal body language the faces below are communicating"/>
          <p:cNvPicPr>
            <a:picLocks noChangeAspect="1"/>
          </p:cNvPicPr>
          <p:nvPr/>
        </p:nvPicPr>
        <p:blipFill>
          <a:blip r:embed="rId2"/>
          <a:stretch>
            <a:fillRect/>
          </a:stretch>
        </p:blipFill>
        <p:spPr>
          <a:xfrm>
            <a:off x="0" y="0"/>
            <a:ext cx="9144000" cy="5445125"/>
          </a:xfrm>
          <a:prstGeom prst="rect">
            <a:avLst/>
          </a:prstGeom>
          <a:noFill/>
          <a:ln w="9525">
            <a:noFill/>
          </a:ln>
        </p:spPr>
      </p:pic>
      <p:sp>
        <p:nvSpPr>
          <p:cNvPr id="251910" name="内容占位符 251909"/>
          <p:cNvSpPr>
            <a:spLocks noGrp="1"/>
          </p:cNvSpPr>
          <p:nvPr>
            <p:ph idx="1"/>
          </p:nvPr>
        </p:nvSpPr>
        <p:spPr>
          <a:xfrm>
            <a:off x="179388" y="5516563"/>
            <a:ext cx="8640762" cy="1152525"/>
          </a:xfrm>
          <a:solidFill>
            <a:schemeClr val="bg1">
              <a:alpha val="100000"/>
            </a:schemeClr>
          </a:solidFill>
          <a:ln/>
        </p:spPr>
        <p:txBody>
          <a:bodyPr vert="horz" wrap="square" lIns="91440" tIns="45720" rIns="91440" bIns="45720" anchor="t"/>
          <a:lstStyle/>
          <a:p>
            <a:pPr eaLnBrk="1" hangingPunct="1"/>
            <a:r>
              <a:rPr lang="en-US" altLang="zh-CN" dirty="0">
                <a:solidFill>
                  <a:schemeClr val="tx1"/>
                </a:solidFill>
                <a:latin typeface="Times New Roman" panose="02020603050405020304" pitchFamily="18" charset="0"/>
                <a:ea typeface="宋体" panose="02010600030101010101" pitchFamily="2" charset="-122"/>
              </a:rPr>
              <a:t>Figure out a variety of</a:t>
            </a:r>
            <a:r>
              <a:rPr lang="en-US" altLang="zh-CN" u="sng" dirty="0">
                <a:ea typeface="宋体" panose="02010600030101010101" pitchFamily="2" charset="-122"/>
              </a:rPr>
              <a:t> </a:t>
            </a:r>
            <a:r>
              <a:rPr lang="en-US" altLang="zh-CN" sz="2800" u="sng" dirty="0">
                <a:ea typeface="宋体" panose="02010600030101010101" pitchFamily="2" charset="-122"/>
              </a:rPr>
              <a:t>FACIAL EXPRESSIONS.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circle(out)">
                                      <p:cBhvr>
                                        <p:cTn id="7" dur="500"/>
                                        <p:tgtEl>
                                          <p:spTgt spid="25190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51910">
                                            <p:bg/>
                                          </p:spTgt>
                                        </p:tgtEl>
                                        <p:attrNameLst>
                                          <p:attrName>style.visibility</p:attrName>
                                        </p:attrNameLst>
                                      </p:cBhvr>
                                      <p:to>
                                        <p:strVal val="visible"/>
                                      </p:to>
                                    </p:set>
                                    <p:animEffect transition="in" filter="box(out)">
                                      <p:cBhvr>
                                        <p:cTn id="10" dur="500"/>
                                        <p:tgtEl>
                                          <p:spTgt spid="251910">
                                            <p:bg/>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51910">
                                            <p:txEl>
                                              <p:pRg st="0" end="0"/>
                                            </p:txEl>
                                          </p:spTgt>
                                        </p:tgtEl>
                                        <p:attrNameLst>
                                          <p:attrName>style.visibility</p:attrName>
                                        </p:attrNameLst>
                                      </p:cBhvr>
                                      <p:to>
                                        <p:strVal val="visible"/>
                                      </p:to>
                                    </p:set>
                                    <p:animEffect transition="in" filter="box(out)">
                                      <p:cBhvr>
                                        <p:cTn id="13" dur="500"/>
                                        <p:tgtEl>
                                          <p:spTgt spid="2519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pic>
        <p:nvPicPr>
          <p:cNvPr id="55299" name="Picture 3"/>
          <p:cNvPicPr>
            <a:picLocks noGrp="1" noChangeAspect="1"/>
          </p:cNvPicPr>
          <p:nvPr>
            <p:ph idx="1"/>
          </p:nvPr>
        </p:nvPicPr>
        <p:blipFill>
          <a:blip r:embed="rId2"/>
          <a:srcRect/>
          <a:stretch>
            <a:fillRect/>
          </a:stretch>
        </p:blipFill>
        <p:spPr>
          <a:xfrm>
            <a:off x="285720" y="714356"/>
            <a:ext cx="2238375" cy="2703513"/>
          </a:xfrm>
          <a:ln/>
        </p:spPr>
      </p:pic>
      <p:sp>
        <p:nvSpPr>
          <p:cNvPr id="55300" name="矩形 4"/>
          <p:cNvSpPr/>
          <p:nvPr/>
        </p:nvSpPr>
        <p:spPr>
          <a:xfrm>
            <a:off x="3071802" y="1412875"/>
            <a:ext cx="5711836" cy="4832350"/>
          </a:xfrm>
          <a:prstGeom prst="rect">
            <a:avLst/>
          </a:prstGeom>
          <a:noFill/>
          <a:ln w="9525">
            <a:noFill/>
          </a:ln>
        </p:spPr>
        <p:txBody>
          <a:bodyPr wrap="square">
            <a:spAutoFit/>
          </a:bodyPr>
          <a:lstStyle/>
          <a:p>
            <a:pPr>
              <a:spcBef>
                <a:spcPct val="50000"/>
              </a:spcBef>
            </a:pPr>
            <a:r>
              <a:rPr lang="en-US" altLang="zh-CN" sz="2800" dirty="0">
                <a:latin typeface="Cataneo BT" pitchFamily="66" charset="0"/>
              </a:rPr>
              <a:t>Picture 14 is one of the few gestures which seems to be used only in the US, and many people feel it is not as common as it once was. This gesture is made by moving one index finger against the other. It is usually used with children. Or adults do it as a joke. It means “You did something bad; shame on you.”</a:t>
            </a:r>
            <a:endParaRPr lang="zh-CN" altLang="en-US" sz="2800" dirty="0">
              <a:latin typeface="Cataneo B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box(in)">
                                      <p:cBhvr>
                                        <p:cTn id="12"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ln/>
        </p:spPr>
        <p:txBody>
          <a:bodyPr vert="horz" wrap="square" lIns="91440" tIns="45720" rIns="91440" bIns="45720" anchor="ctr"/>
          <a:lstStyle/>
          <a:p>
            <a:r>
              <a:rPr lang="en-US" altLang="zh-CN" dirty="0"/>
              <a:t>Space and Distance</a:t>
            </a:r>
            <a:endParaRPr lang="zh-CN" altLang="en-US" dirty="0"/>
          </a:p>
        </p:txBody>
      </p:sp>
      <p:sp>
        <p:nvSpPr>
          <p:cNvPr id="54275" name="内容占位符 2"/>
          <p:cNvSpPr>
            <a:spLocks noGrp="1"/>
          </p:cNvSpPr>
          <p:nvPr>
            <p:ph idx="1"/>
          </p:nvPr>
        </p:nvSpPr>
        <p:spPr>
          <a:ln/>
        </p:spPr>
        <p:txBody>
          <a:bodyPr vert="horz" wrap="square" lIns="91440" tIns="45720" rIns="91440" bIns="45720" anchor="t"/>
          <a:lstStyle/>
          <a:p>
            <a:r>
              <a:rPr lang="en-US" altLang="zh-CN" dirty="0"/>
              <a:t>1) personal space</a:t>
            </a:r>
          </a:p>
          <a:p>
            <a:r>
              <a:rPr lang="en-US" altLang="zh-CN" dirty="0"/>
              <a:t>2) seating</a:t>
            </a:r>
          </a:p>
          <a:p>
            <a:r>
              <a:rPr lang="en-US" altLang="zh-CN" dirty="0"/>
              <a:t>3) furniture arrangement</a:t>
            </a:r>
            <a:endParaRPr lang="zh-CN"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ln/>
        </p:spPr>
        <p:txBody>
          <a:bodyPr vert="horz" wrap="square" lIns="91440" tIns="45720" rIns="91440" bIns="45720" anchor="ctr"/>
          <a:lstStyle/>
          <a:p>
            <a:pPr eaLnBrk="1" hangingPunct="1"/>
            <a:r>
              <a:rPr lang="en-US" altLang="zh-CN" sz="4000" dirty="0">
                <a:solidFill>
                  <a:srgbClr val="FAF408"/>
                </a:solidFill>
                <a:latin typeface="Times New Roman MT Extra Bold"/>
              </a:rPr>
              <a:t>North Americans’ distance habit</a:t>
            </a:r>
            <a:endParaRPr lang="zh-CN" altLang="en-US" sz="4000" dirty="0"/>
          </a:p>
        </p:txBody>
      </p:sp>
      <p:graphicFrame>
        <p:nvGraphicFramePr>
          <p:cNvPr id="55299" name="Object 2"/>
          <p:cNvGraphicFramePr>
            <a:graphicFrameLocks/>
          </p:cNvGraphicFramePr>
          <p:nvPr>
            <p:ph idx="1"/>
          </p:nvPr>
        </p:nvGraphicFramePr>
        <p:xfrm>
          <a:off x="1692275" y="4076700"/>
          <a:ext cx="6696075" cy="2320925"/>
        </p:xfrm>
        <a:graphic>
          <a:graphicData uri="http://schemas.openxmlformats.org/presentationml/2006/ole">
            <p:oleObj spid="_x0000_s60417" r:id="rId3" imgW="3962401" imgH="1312167" progId="">
              <p:embed/>
            </p:oleObj>
          </a:graphicData>
        </a:graphic>
      </p:graphicFrame>
      <p:sp>
        <p:nvSpPr>
          <p:cNvPr id="55300" name="矩形 4"/>
          <p:cNvSpPr/>
          <p:nvPr/>
        </p:nvSpPr>
        <p:spPr>
          <a:xfrm>
            <a:off x="1835150" y="1773238"/>
            <a:ext cx="6913563" cy="1938337"/>
          </a:xfrm>
          <a:prstGeom prst="rect">
            <a:avLst/>
          </a:prstGeom>
          <a:noFill/>
          <a:ln w="9525">
            <a:noFill/>
          </a:ln>
        </p:spPr>
        <p:txBody>
          <a:bodyPr>
            <a:spAutoFit/>
          </a:bodyPr>
          <a:lstStyle/>
          <a:p>
            <a:r>
              <a:rPr lang="zh-CN" altLang="en-US" sz="2000" dirty="0">
                <a:solidFill>
                  <a:srgbClr val="FF00FF"/>
                </a:solidFill>
                <a:latin typeface="Times New Roman MT Extra Bold"/>
              </a:rPr>
              <a:t>0~50</a:t>
            </a:r>
            <a:r>
              <a:rPr lang="en-US" altLang="zh-CN" sz="2000" dirty="0">
                <a:solidFill>
                  <a:srgbClr val="FF00FF"/>
                </a:solidFill>
                <a:latin typeface="Times New Roman MT Extra Bold"/>
              </a:rPr>
              <a:t>cm:</a:t>
            </a:r>
            <a:r>
              <a:rPr lang="en-US" altLang="zh-CN" sz="2000" dirty="0">
                <a:latin typeface="Times New Roman MT Extra Bold"/>
              </a:rPr>
              <a:t>     intimate lovers and family members</a:t>
            </a:r>
          </a:p>
          <a:p>
            <a:r>
              <a:rPr lang="en-US" altLang="zh-CN" sz="2000" dirty="0">
                <a:latin typeface="Times New Roman MT Extra Bold"/>
              </a:rPr>
              <a:t> </a:t>
            </a:r>
            <a:r>
              <a:rPr lang="en-US" altLang="zh-CN" sz="2000" dirty="0">
                <a:solidFill>
                  <a:srgbClr val="FF00FF"/>
                </a:solidFill>
                <a:latin typeface="Times New Roman MT Extra Bold"/>
              </a:rPr>
              <a:t>&gt;50~120cm:</a:t>
            </a:r>
            <a:r>
              <a:rPr lang="en-US" altLang="zh-CN" sz="2000" dirty="0">
                <a:latin typeface="Times New Roman MT Extra Bold"/>
              </a:rPr>
              <a:t> friends (personal distance)</a:t>
            </a:r>
          </a:p>
          <a:p>
            <a:r>
              <a:rPr lang="en-US" altLang="zh-CN" sz="2000" dirty="0">
                <a:latin typeface="Times New Roman MT Extra Bold"/>
              </a:rPr>
              <a:t> </a:t>
            </a:r>
            <a:r>
              <a:rPr lang="en-US" altLang="zh-CN" sz="2000" dirty="0">
                <a:solidFill>
                  <a:srgbClr val="FF00FF"/>
                </a:solidFill>
                <a:latin typeface="Times New Roman MT Extra Bold"/>
              </a:rPr>
              <a:t>&gt;120~270cm:</a:t>
            </a:r>
            <a:r>
              <a:rPr lang="en-US" altLang="zh-CN" sz="2000" dirty="0">
                <a:latin typeface="Times New Roman MT Extra Bold"/>
              </a:rPr>
              <a:t> acquaintances (social distance)</a:t>
            </a:r>
          </a:p>
          <a:p>
            <a:r>
              <a:rPr lang="en-US" altLang="zh-CN" sz="2000" dirty="0">
                <a:latin typeface="Times New Roman MT Extra Bold"/>
              </a:rPr>
              <a:t> </a:t>
            </a:r>
            <a:r>
              <a:rPr lang="en-US" altLang="zh-CN" sz="2000" dirty="0">
                <a:solidFill>
                  <a:srgbClr val="FF00FF"/>
                </a:solidFill>
                <a:latin typeface="Times New Roman MT Extra Bold"/>
              </a:rPr>
              <a:t>&gt;270cm:</a:t>
            </a:r>
            <a:r>
              <a:rPr lang="en-US" altLang="zh-CN" sz="2000" dirty="0">
                <a:latin typeface="Times New Roman MT Extra Bold"/>
              </a:rPr>
              <a:t> public space, not belong to oneself</a:t>
            </a:r>
          </a:p>
          <a:p>
            <a:r>
              <a:rPr lang="en-US" altLang="zh-CN" sz="2000" dirty="0">
                <a:latin typeface="Times New Roman MT Extra Bold"/>
              </a:rPr>
              <a:t> </a:t>
            </a:r>
            <a:r>
              <a:rPr lang="en-US" altLang="zh-CN" sz="2000" dirty="0">
                <a:solidFill>
                  <a:srgbClr val="FF00FF"/>
                </a:solidFill>
                <a:latin typeface="Times New Roman MT Extra Bold"/>
              </a:rPr>
              <a:t>Behind:</a:t>
            </a:r>
            <a:r>
              <a:rPr lang="en-US" altLang="zh-CN" sz="2000" dirty="0">
                <a:latin typeface="Times New Roman MT Extra Bold"/>
              </a:rPr>
              <a:t> strangers speaking from behind are</a:t>
            </a:r>
          </a:p>
          <a:p>
            <a:r>
              <a:rPr lang="en-US" altLang="zh-CN" sz="2000" dirty="0">
                <a:latin typeface="Times New Roman MT Extra Bold"/>
              </a:rPr>
              <a:t>                  allowed to stand much more nearer.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1"/>
          <p:cNvSpPr/>
          <p:nvPr/>
        </p:nvSpPr>
        <p:spPr>
          <a:xfrm>
            <a:off x="2051050" y="620713"/>
            <a:ext cx="4702175" cy="584200"/>
          </a:xfrm>
          <a:prstGeom prst="rect">
            <a:avLst/>
          </a:prstGeom>
          <a:noFill/>
          <a:ln w="9525">
            <a:noFill/>
          </a:ln>
        </p:spPr>
        <p:txBody>
          <a:bodyPr wrap="none">
            <a:spAutoFit/>
          </a:bodyPr>
          <a:lstStyle/>
          <a:p>
            <a:r>
              <a:rPr lang="en-US" altLang="zh-CN" sz="3200" dirty="0">
                <a:latin typeface="Impact" panose="020B0806030902050204" pitchFamily="34" charset="0"/>
              </a:rPr>
              <a:t>Culture and Space keeping</a:t>
            </a:r>
            <a:endParaRPr lang="zh-CN" altLang="en-US" sz="3200" dirty="0">
              <a:latin typeface="Cataneo BT" pitchFamily="66" charset="0"/>
            </a:endParaRPr>
          </a:p>
        </p:txBody>
      </p:sp>
      <p:pic>
        <p:nvPicPr>
          <p:cNvPr id="3" name="图片 3" descr="space.jpg"/>
          <p:cNvPicPr>
            <a:picLocks noChangeAspect="1"/>
          </p:cNvPicPr>
          <p:nvPr/>
        </p:nvPicPr>
        <p:blipFill>
          <a:blip r:embed="rId2"/>
          <a:stretch>
            <a:fillRect/>
          </a:stretch>
        </p:blipFill>
        <p:spPr>
          <a:xfrm>
            <a:off x="1692275" y="1412875"/>
            <a:ext cx="7000875" cy="4197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p:nvPr/>
        </p:nvSpPr>
        <p:spPr>
          <a:xfrm>
            <a:off x="1498600" y="660400"/>
            <a:ext cx="7543800" cy="1143000"/>
          </a:xfrm>
          <a:prstGeom prst="rect">
            <a:avLst/>
          </a:prstGeom>
          <a:noFill/>
          <a:ln w="9525">
            <a:noFill/>
          </a:ln>
        </p:spPr>
        <p:txBody>
          <a:bodyPr lIns="92075" tIns="46038" rIns="92075" bIns="46038" anchor="ctr"/>
          <a:lstStyle/>
          <a:p>
            <a:r>
              <a:rPr lang="en-US" altLang="zh-CN" sz="3600" i="1" dirty="0">
                <a:solidFill>
                  <a:schemeClr val="tx2"/>
                </a:solidFill>
                <a:latin typeface="Cataneo BT" pitchFamily="66" charset="0"/>
              </a:rPr>
              <a:t>Seating </a:t>
            </a:r>
          </a:p>
        </p:txBody>
      </p:sp>
      <p:sp>
        <p:nvSpPr>
          <p:cNvPr id="26630" name="Rectangle 6"/>
          <p:cNvSpPr/>
          <p:nvPr/>
        </p:nvSpPr>
        <p:spPr>
          <a:xfrm rot="300000">
            <a:off x="850919" y="1782474"/>
            <a:ext cx="7520681" cy="4765675"/>
          </a:xfrm>
          <a:prstGeom prst="rect">
            <a:avLst/>
          </a:prstGeom>
          <a:solidFill>
            <a:srgbClr val="CC99FF"/>
          </a:solidFill>
          <a:ln w="76200" cap="flat" cmpd="sng">
            <a:solidFill>
              <a:srgbClr val="FF33CC"/>
            </a:solidFill>
            <a:prstDash val="solid"/>
            <a:miter/>
            <a:headEnd type="none" w="med" len="med"/>
            <a:tailEnd type="none" w="med" len="med"/>
          </a:ln>
        </p:spPr>
        <p:txBody>
          <a:bodyPr/>
          <a:lstStyle/>
          <a:p>
            <a:pPr marL="342900" indent="-342900" algn="just">
              <a:spcBef>
                <a:spcPct val="20000"/>
              </a:spcBef>
              <a:buClr>
                <a:schemeClr val="tx2"/>
              </a:buClr>
              <a:buFont typeface="Wingdings" panose="05000000000000000000" pitchFamily="2" charset="2"/>
            </a:pPr>
            <a:r>
              <a:rPr lang="zh-CN" altLang="en-US" sz="2400" i="1" dirty="0">
                <a:solidFill>
                  <a:srgbClr val="04880A"/>
                </a:solidFill>
                <a:latin typeface="Cataneo BT" pitchFamily="66" charset="0"/>
              </a:rPr>
              <a:t>      </a:t>
            </a:r>
            <a:r>
              <a:rPr lang="en-US" altLang="zh-CN" sz="3200" i="1" dirty="0">
                <a:solidFill>
                  <a:srgbClr val="04880A"/>
                </a:solidFill>
                <a:latin typeface="Cataneo BT" pitchFamily="66" charset="0"/>
              </a:rPr>
              <a:t>In the United States, they tend to talk with those opposite them rather than those seated or stand beside them. </a:t>
            </a:r>
          </a:p>
          <a:p>
            <a:pPr marL="342900" indent="-342900" algn="just">
              <a:spcBef>
                <a:spcPct val="20000"/>
              </a:spcBef>
              <a:buClr>
                <a:schemeClr val="tx2"/>
              </a:buClr>
              <a:buFont typeface="Wingdings" panose="05000000000000000000" pitchFamily="2" charset="2"/>
            </a:pPr>
            <a:r>
              <a:rPr lang="en-US" altLang="zh-CN" sz="3200" i="1" dirty="0">
                <a:solidFill>
                  <a:srgbClr val="04880A"/>
                </a:solidFill>
                <a:latin typeface="Cataneo BT" pitchFamily="66" charset="0"/>
              </a:rPr>
              <a:t>  </a:t>
            </a:r>
            <a:r>
              <a:rPr lang="en-US" altLang="zh-CN" sz="3200" i="1" dirty="0" smtClean="0">
                <a:solidFill>
                  <a:srgbClr val="04880A"/>
                </a:solidFill>
                <a:latin typeface="Cataneo BT" pitchFamily="66" charset="0"/>
              </a:rPr>
              <a:t>The Chinese </a:t>
            </a:r>
            <a:r>
              <a:rPr lang="en-US" altLang="zh-CN" sz="3200" i="1" dirty="0">
                <a:solidFill>
                  <a:srgbClr val="04880A"/>
                </a:solidFill>
                <a:latin typeface="Cataneo BT" pitchFamily="66" charset="0"/>
              </a:rPr>
              <a:t>often experience uneasiness when they face someone directly or sit on opposite side of a desk or table from someone.</a:t>
            </a:r>
            <a:r>
              <a:rPr lang="en-US" altLang="zh-CN" sz="2400" i="1" dirty="0">
                <a:solidFill>
                  <a:srgbClr val="04880A"/>
                </a:solidFill>
                <a:latin typeface="Cataneo BT"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30">
                                            <p:txEl>
                                              <p:pRg st="0" end="0"/>
                                            </p:txEl>
                                          </p:spTgt>
                                        </p:tgtEl>
                                        <p:attrNameLst>
                                          <p:attrName>style.visibility</p:attrName>
                                        </p:attrNameLst>
                                      </p:cBhvr>
                                      <p:to>
                                        <p:strVal val="visible"/>
                                      </p:to>
                                    </p:set>
                                    <p:anim calcmode="lin" valueType="num">
                                      <p:cBhvr>
                                        <p:cTn id="7" dur="1" fill="hold"/>
                                        <p:tgtEl>
                                          <p:spTgt spid="2663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30">
                                            <p:txEl>
                                              <p:pRg st="1" end="1"/>
                                            </p:txEl>
                                          </p:spTgt>
                                        </p:tgtEl>
                                        <p:attrNameLst>
                                          <p:attrName>style.visibility</p:attrName>
                                        </p:attrNameLst>
                                      </p:cBhvr>
                                      <p:to>
                                        <p:strVal val="visible"/>
                                      </p:to>
                                    </p:set>
                                    <p:anim calcmode="lin" valueType="num">
                                      <p:cBhvr>
                                        <p:cTn id="12" dur="1" fill="hold"/>
                                        <p:tgtEl>
                                          <p:spTgt spid="26630">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ln/>
        </p:spPr>
        <p:txBody>
          <a:bodyPr vert="horz" wrap="square" lIns="91440" tIns="45720" rIns="91440" bIns="45720" anchor="ctr"/>
          <a:lstStyle/>
          <a:p>
            <a:pPr eaLnBrk="1" hangingPunct="1"/>
            <a:endParaRPr lang="zh-CN" altLang="en-US" dirty="0"/>
          </a:p>
        </p:txBody>
      </p:sp>
      <p:graphicFrame>
        <p:nvGraphicFramePr>
          <p:cNvPr id="58371" name="Object 2"/>
          <p:cNvGraphicFramePr>
            <a:graphicFrameLocks/>
          </p:cNvGraphicFramePr>
          <p:nvPr>
            <p:ph idx="1"/>
          </p:nvPr>
        </p:nvGraphicFramePr>
        <p:xfrm>
          <a:off x="5292725" y="1412875"/>
          <a:ext cx="3851275" cy="4752975"/>
        </p:xfrm>
        <a:graphic>
          <a:graphicData uri="http://schemas.openxmlformats.org/presentationml/2006/ole">
            <p:oleObj spid="_x0000_s70657" r:id="rId3" imgW="2254287" imgH="2535501" progId="">
              <p:embed/>
            </p:oleObj>
          </a:graphicData>
        </a:graphic>
      </p:graphicFrame>
      <p:sp>
        <p:nvSpPr>
          <p:cNvPr id="58372" name="矩形 4"/>
          <p:cNvSpPr/>
          <p:nvPr/>
        </p:nvSpPr>
        <p:spPr>
          <a:xfrm>
            <a:off x="1547813" y="2205038"/>
            <a:ext cx="4572000" cy="2062162"/>
          </a:xfrm>
          <a:prstGeom prst="rect">
            <a:avLst/>
          </a:prstGeom>
          <a:noFill/>
          <a:ln w="9525">
            <a:noFill/>
          </a:ln>
        </p:spPr>
        <p:txBody>
          <a:bodyPr>
            <a:spAutoFit/>
          </a:bodyPr>
          <a:lstStyle/>
          <a:p>
            <a:r>
              <a:rPr lang="en-US" altLang="zh-CN" sz="3200" dirty="0">
                <a:solidFill>
                  <a:srgbClr val="FF0000"/>
                </a:solidFill>
                <a:latin typeface="Cataneo BT" pitchFamily="66" charset="0"/>
              </a:rPr>
              <a:t>Where </a:t>
            </a:r>
            <a:br>
              <a:rPr lang="en-US" altLang="zh-CN" sz="3200" dirty="0">
                <a:solidFill>
                  <a:srgbClr val="FF0000"/>
                </a:solidFill>
                <a:latin typeface="Cataneo BT" pitchFamily="66" charset="0"/>
              </a:rPr>
            </a:br>
            <a:r>
              <a:rPr lang="en-US" altLang="zh-CN" sz="3200" dirty="0">
                <a:solidFill>
                  <a:srgbClr val="FF0000"/>
                </a:solidFill>
                <a:latin typeface="Cataneo BT" pitchFamily="66" charset="0"/>
              </a:rPr>
              <a:t>to sit?</a:t>
            </a:r>
            <a:r>
              <a:rPr lang="en-US" altLang="zh-CN" sz="3200" dirty="0">
                <a:solidFill>
                  <a:srgbClr val="FF9900"/>
                </a:solidFill>
                <a:latin typeface="Cataneo BT" pitchFamily="66" charset="0"/>
              </a:rPr>
              <a:t/>
            </a:r>
            <a:br>
              <a:rPr lang="en-US" altLang="zh-CN" sz="3200" dirty="0">
                <a:solidFill>
                  <a:srgbClr val="FF9900"/>
                </a:solidFill>
                <a:latin typeface="Cataneo BT" pitchFamily="66" charset="0"/>
              </a:rPr>
            </a:br>
            <a:r>
              <a:rPr lang="en-US" altLang="zh-CN" sz="3200" dirty="0">
                <a:solidFill>
                  <a:schemeClr val="folHlink"/>
                </a:solidFill>
                <a:latin typeface="Cataneo BT" pitchFamily="66" charset="0"/>
              </a:rPr>
              <a:t>Choose the seat and describe why</a:t>
            </a:r>
            <a:endParaRPr lang="zh-CN" altLang="en-US" sz="3200" dirty="0">
              <a:latin typeface="Cataneo BT" pitchFamily="66"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1"/>
          </p:nvPr>
        </p:nvSpPr>
        <p:spPr>
          <a:ln/>
        </p:spPr>
        <p:txBody>
          <a:bodyPr vert="horz" wrap="square" lIns="91440" tIns="45720" rIns="91440" bIns="45720" anchor="t"/>
          <a:lstStyle/>
          <a:p>
            <a:pPr eaLnBrk="1" hangingPunct="1"/>
            <a:endParaRPr lang="zh-CN" altLang="en-US" dirty="0"/>
          </a:p>
        </p:txBody>
      </p:sp>
      <p:sp>
        <p:nvSpPr>
          <p:cNvPr id="59395" name="Rectangle 5"/>
          <p:cNvSpPr/>
          <p:nvPr/>
        </p:nvSpPr>
        <p:spPr>
          <a:xfrm>
            <a:off x="1219200" y="609600"/>
            <a:ext cx="6521450" cy="914400"/>
          </a:xfrm>
          <a:prstGeom prst="rect">
            <a:avLst/>
          </a:prstGeom>
          <a:noFill/>
          <a:ln w="9525">
            <a:noFill/>
          </a:ln>
        </p:spPr>
        <p:txBody>
          <a:bodyPr lIns="92075" tIns="46038" rIns="92075" bIns="46038" anchor="ctr"/>
          <a:lstStyle/>
          <a:p>
            <a:r>
              <a:rPr lang="zh-CN" altLang="en-US" sz="3200" i="1" dirty="0">
                <a:solidFill>
                  <a:schemeClr val="tx2"/>
                </a:solidFill>
                <a:latin typeface="Cataneo BT" pitchFamily="66" charset="0"/>
              </a:rPr>
              <a:t> </a:t>
            </a:r>
            <a:r>
              <a:rPr lang="en-US" altLang="zh-CN" sz="3600" i="1" dirty="0">
                <a:solidFill>
                  <a:schemeClr val="tx2"/>
                </a:solidFill>
                <a:latin typeface="Cataneo BT" pitchFamily="66" charset="0"/>
              </a:rPr>
              <a:t>Furniture arrangement</a:t>
            </a:r>
            <a:r>
              <a:rPr lang="en-US" altLang="zh-CN" sz="4400" i="1" dirty="0">
                <a:solidFill>
                  <a:schemeClr val="tx2"/>
                </a:solidFill>
                <a:latin typeface="Cataneo BT" pitchFamily="66" charset="0"/>
              </a:rPr>
              <a:t> </a:t>
            </a:r>
          </a:p>
        </p:txBody>
      </p:sp>
      <p:sp>
        <p:nvSpPr>
          <p:cNvPr id="59396" name="AutoShape 6"/>
          <p:cNvSpPr/>
          <p:nvPr/>
        </p:nvSpPr>
        <p:spPr>
          <a:xfrm>
            <a:off x="900113" y="1341438"/>
            <a:ext cx="8001000" cy="5040312"/>
          </a:xfrm>
          <a:prstGeom prst="roundRect">
            <a:avLst>
              <a:gd name="adj" fmla="val 16667"/>
            </a:avLst>
          </a:prstGeom>
          <a:solidFill>
            <a:schemeClr val="accent1"/>
          </a:solidFill>
          <a:ln w="12700" cap="sq" cmpd="sng">
            <a:solidFill>
              <a:schemeClr val="tx1"/>
            </a:solidFill>
            <a:prstDash val="solid"/>
            <a:headEnd type="none" w="med" len="med"/>
            <a:tailEnd type="none" w="med" len="med"/>
          </a:ln>
        </p:spPr>
        <p:txBody>
          <a:bodyPr/>
          <a:lstStyle/>
          <a:p>
            <a:pPr algn="just">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French space is a reflection of French </a:t>
            </a:r>
          </a:p>
          <a:p>
            <a:pPr algn="just">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culture. Everything is centralized, and </a:t>
            </a:r>
          </a:p>
          <a:p>
            <a:pPr algn="just">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spatially the entire country is laid out around centers.</a:t>
            </a:r>
          </a:p>
          <a:p>
            <a:pPr algn="just">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In Germany, where privacy is stressed, office furniture is spread throughout the office.</a:t>
            </a:r>
          </a:p>
          <a:p>
            <a:pPr algn="just">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In Japan, where group participation is encouraged, many desks are arranged hierarchically in the center of a large, common room absent of walls.</a:t>
            </a:r>
          </a:p>
          <a:p>
            <a:pPr>
              <a:lnSpc>
                <a:spcPct val="80000"/>
              </a:lnSpc>
              <a:spcBef>
                <a:spcPct val="20000"/>
              </a:spcBef>
              <a:buClr>
                <a:schemeClr val="tx2"/>
              </a:buClr>
              <a:buFont typeface="Wingdings" panose="05000000000000000000" pitchFamily="2" charset="2"/>
            </a:pPr>
            <a:r>
              <a:rPr lang="en-US" altLang="zh-CN" sz="2400" i="1" dirty="0">
                <a:solidFill>
                  <a:srgbClr val="FFFF00"/>
                </a:solidFill>
                <a:latin typeface="Cataneo BT" pitchFamily="66" charset="0"/>
              </a:rPr>
              <a:t>Chinese geomancy </a:t>
            </a:r>
            <a:r>
              <a:rPr lang="en-US" altLang="zh-CN" sz="1800" i="1" dirty="0">
                <a:solidFill>
                  <a:srgbClr val="FFFF00"/>
                </a:solidFill>
                <a:latin typeface="Cataneo BT" pitchFamily="66" charset="0"/>
              </a:rPr>
              <a:t>(</a:t>
            </a:r>
            <a:r>
              <a:rPr lang="zh-CN" altLang="en-US" sz="1800" i="1" dirty="0">
                <a:solidFill>
                  <a:srgbClr val="FFFF00"/>
                </a:solidFill>
                <a:latin typeface="Cataneo BT" pitchFamily="66" charset="0"/>
              </a:rPr>
              <a:t>泥土占卜</a:t>
            </a:r>
            <a:r>
              <a:rPr lang="en-US" altLang="zh-CN" sz="1800" i="1" dirty="0">
                <a:solidFill>
                  <a:srgbClr val="FFFF00"/>
                </a:solidFill>
                <a:latin typeface="Cataneo BT" pitchFamily="66" charset="0"/>
              </a:rPr>
              <a:t>),</a:t>
            </a:r>
            <a:r>
              <a:rPr lang="en-US" altLang="zh-CN" sz="2400" i="1" dirty="0">
                <a:solidFill>
                  <a:srgbClr val="FFFF00"/>
                </a:solidFill>
                <a:latin typeface="Cataneo BT" pitchFamily="66" charset="0"/>
              </a:rPr>
              <a:t> feng shui, is the art of arranging the physical environment to establish harmony with the natural environment to achieve happiness, prosperity, and health.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ln/>
        </p:spPr>
        <p:txBody>
          <a:bodyPr vert="horz" wrap="square" lIns="91440" tIns="45720" rIns="91440" bIns="45720" anchor="ctr"/>
          <a:lstStyle/>
          <a:p>
            <a:r>
              <a:rPr lang="en-US" altLang="zh-CN" dirty="0"/>
              <a:t>Time </a:t>
            </a:r>
            <a:endParaRPr lang="zh-CN" altLang="en-US" dirty="0"/>
          </a:p>
        </p:txBody>
      </p:sp>
      <p:sp>
        <p:nvSpPr>
          <p:cNvPr id="60419" name="内容占位符 2"/>
          <p:cNvSpPr>
            <a:spLocks noGrp="1"/>
          </p:cNvSpPr>
          <p:nvPr>
            <p:ph idx="1"/>
          </p:nvPr>
        </p:nvSpPr>
        <p:spPr>
          <a:ln/>
        </p:spPr>
        <p:txBody>
          <a:bodyPr vert="horz" wrap="square" lIns="91440" tIns="45720" rIns="91440" bIns="45720" anchor="t"/>
          <a:lstStyle/>
          <a:p>
            <a:r>
              <a:rPr lang="en-US" altLang="zh-CN" dirty="0"/>
              <a:t>1) informal time</a:t>
            </a:r>
          </a:p>
          <a:p>
            <a:r>
              <a:rPr lang="en-US" altLang="zh-CN" dirty="0"/>
              <a:t>2) perceptions of past, present, and future</a:t>
            </a:r>
          </a:p>
          <a:p>
            <a:r>
              <a:rPr lang="en-US" altLang="zh-CN" dirty="0"/>
              <a:t>3) Hall’s monochronic and polychronic classifications(</a:t>
            </a:r>
            <a:r>
              <a:rPr lang="zh-CN" altLang="en-US" dirty="0"/>
              <a:t>单时和多时分类</a:t>
            </a:r>
            <a:r>
              <a:rPr lang="en-US" altLang="zh-CN" dirty="0"/>
              <a:t>)</a:t>
            </a:r>
            <a:endParaRPr lang="zh-CN" altLang="en-US" dirty="0"/>
          </a:p>
        </p:txBody>
      </p:sp>
      <p:pic>
        <p:nvPicPr>
          <p:cNvPr id="60420" name="Picture 5" descr="PE01931_">
            <a:hlinkClick r:id="" action="ppaction://noaction"/>
          </p:cNvPr>
          <p:cNvPicPr>
            <a:picLocks noChangeAspect="1"/>
          </p:cNvPicPr>
          <p:nvPr/>
        </p:nvPicPr>
        <p:blipFill>
          <a:blip r:embed="rId2"/>
          <a:stretch>
            <a:fillRect/>
          </a:stretch>
        </p:blipFill>
        <p:spPr>
          <a:xfrm>
            <a:off x="4932363" y="4437063"/>
            <a:ext cx="2667000" cy="2238375"/>
          </a:xfrm>
          <a:prstGeom prst="rect">
            <a:avLst/>
          </a:prstGeom>
          <a:noFill/>
          <a:ln w="9525">
            <a:noFill/>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ln/>
        </p:spPr>
        <p:txBody>
          <a:bodyPr vert="horz" wrap="square" lIns="91440" tIns="45720" rIns="91440" bIns="45720" anchor="ctr"/>
          <a:lstStyle/>
          <a:p>
            <a:r>
              <a:rPr lang="en-US" altLang="zh-CN" dirty="0"/>
              <a:t>Informal Time</a:t>
            </a:r>
            <a:endParaRPr lang="zh-CN" altLang="en-US" dirty="0"/>
          </a:p>
        </p:txBody>
      </p:sp>
      <p:sp>
        <p:nvSpPr>
          <p:cNvPr id="61443" name="内容占位符 2"/>
          <p:cNvSpPr>
            <a:spLocks noGrp="1"/>
          </p:cNvSpPr>
          <p:nvPr>
            <p:ph idx="1"/>
          </p:nvPr>
        </p:nvSpPr>
        <p:spPr>
          <a:ln/>
        </p:spPr>
        <p:txBody>
          <a:bodyPr vert="horz" wrap="square" lIns="91440" tIns="45720" rIns="91440" bIns="45720" anchor="t"/>
          <a:lstStyle/>
          <a:p>
            <a:r>
              <a:rPr lang="en-US" altLang="zh-CN" dirty="0"/>
              <a:t>How late is “late”?</a:t>
            </a:r>
          </a:p>
          <a:p>
            <a:r>
              <a:rPr lang="en-US" altLang="zh-CN" dirty="0"/>
              <a:t>5 minutes</a:t>
            </a:r>
          </a:p>
          <a:p>
            <a:r>
              <a:rPr lang="en-US" altLang="zh-CN" dirty="0"/>
              <a:t>15 minutes</a:t>
            </a:r>
          </a:p>
          <a:p>
            <a:r>
              <a:rPr lang="en-US" altLang="zh-CN" dirty="0"/>
              <a:t>30 minutes</a:t>
            </a:r>
          </a:p>
          <a:p>
            <a:r>
              <a:rPr lang="en-US" altLang="zh-CN" dirty="0"/>
              <a:t>2 hours</a:t>
            </a:r>
          </a:p>
          <a:p>
            <a:endParaRPr lang="zh-CN" alt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ln/>
        </p:spPr>
        <p:txBody>
          <a:bodyPr vert="horz" wrap="square" lIns="91440" tIns="45720" rIns="91440" bIns="45720" anchor="ctr"/>
          <a:lstStyle/>
          <a:p>
            <a:r>
              <a:rPr lang="en-US" altLang="zh-CN" dirty="0"/>
              <a:t>Past, Present, and Future</a:t>
            </a:r>
            <a:endParaRPr lang="zh-CN" altLang="en-US" dirty="0"/>
          </a:p>
        </p:txBody>
      </p:sp>
      <p:sp>
        <p:nvSpPr>
          <p:cNvPr id="62467" name="内容占位符 2"/>
          <p:cNvSpPr>
            <a:spLocks noGrp="1"/>
          </p:cNvSpPr>
          <p:nvPr>
            <p:ph idx="1"/>
          </p:nvPr>
        </p:nvSpPr>
        <p:spPr>
          <a:ln/>
        </p:spPr>
        <p:txBody>
          <a:bodyPr vert="horz" wrap="square" lIns="91440" tIns="45720" rIns="91440" bIns="45720" anchor="t"/>
          <a:lstStyle/>
          <a:p>
            <a:r>
              <a:rPr lang="en-US" altLang="zh-CN" sz="2800" i="1" dirty="0">
                <a:solidFill>
                  <a:srgbClr val="FF0000"/>
                </a:solidFill>
              </a:rPr>
              <a:t>Past-orientated cultures </a:t>
            </a:r>
            <a:r>
              <a:rPr lang="en-US" altLang="zh-CN" sz="2800" dirty="0"/>
              <a:t>such as the British place much emphasis on tradition and are often perceived as resisting change.</a:t>
            </a:r>
          </a:p>
          <a:p>
            <a:r>
              <a:rPr lang="en-US" altLang="zh-CN" sz="2800" dirty="0"/>
              <a:t>Filipinos and Latin Americans are </a:t>
            </a:r>
            <a:r>
              <a:rPr lang="en-US" altLang="zh-CN" sz="2800" i="1" dirty="0">
                <a:solidFill>
                  <a:srgbClr val="FF0000"/>
                </a:solidFill>
              </a:rPr>
              <a:t>present oriented</a:t>
            </a:r>
            <a:r>
              <a:rPr lang="en-US" altLang="zh-CN" sz="2800" dirty="0"/>
              <a:t> and emphasize living in the moment.</a:t>
            </a:r>
          </a:p>
          <a:p>
            <a:r>
              <a:rPr lang="en-US" altLang="zh-CN" sz="2800" dirty="0"/>
              <a:t>The third orientation, which puts great faith in the </a:t>
            </a:r>
            <a:r>
              <a:rPr lang="en-US" altLang="zh-CN" sz="2800" i="1" dirty="0">
                <a:solidFill>
                  <a:srgbClr val="FF0000"/>
                </a:solidFill>
              </a:rPr>
              <a:t>future</a:t>
            </a:r>
            <a:r>
              <a:rPr lang="en-US" altLang="zh-CN" sz="2800" dirty="0"/>
              <a:t>, is the one most Americans have.</a:t>
            </a:r>
            <a:endParaRPr lang="zh-CN" alt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ln/>
        </p:spPr>
        <p:txBody>
          <a:bodyPr vert="horz" wrap="square" lIns="91440" tIns="45720" rIns="91440" bIns="45720" anchor="ctr"/>
          <a:lstStyle/>
          <a:p>
            <a:pPr algn="l" eaLnBrk="1" hangingPunct="1"/>
            <a:r>
              <a:rPr lang="en-US" altLang="zh-CN" sz="3600" dirty="0">
                <a:latin typeface="Albertus Extra Bold"/>
              </a:rPr>
              <a:t>Learning objectives</a:t>
            </a:r>
            <a:r>
              <a:rPr lang="en-US" altLang="zh-CN" sz="3600" dirty="0"/>
              <a:t> :</a:t>
            </a:r>
          </a:p>
        </p:txBody>
      </p:sp>
      <p:sp>
        <p:nvSpPr>
          <p:cNvPr id="8195" name="AutoShape 7"/>
          <p:cNvSpPr>
            <a:spLocks noGrp="1"/>
          </p:cNvSpPr>
          <p:nvPr>
            <p:ph sz="half" idx="1"/>
          </p:nvPr>
        </p:nvSpPr>
        <p:spPr>
          <a:xfrm rot="240000">
            <a:off x="1020763" y="806450"/>
            <a:ext cx="7772400" cy="5807075"/>
          </a:xfrm>
          <a:prstGeom prst="horizontalScroll">
            <a:avLst>
              <a:gd name="adj" fmla="val 12500"/>
            </a:avLst>
          </a:prstGeom>
          <a:solidFill>
            <a:srgbClr val="008000">
              <a:alpha val="100000"/>
            </a:srgbClr>
          </a:solidFill>
          <a:ln w="76200" cap="sq">
            <a:solidFill>
              <a:srgbClr val="005800">
                <a:alpha val="100000"/>
              </a:srgbClr>
            </a:solidFill>
          </a:ln>
        </p:spPr>
        <p:txBody>
          <a:bodyPr vert="horz" wrap="square" lIns="91440" tIns="45720" rIns="91440" bIns="45720" anchor="t"/>
          <a:lstStyle/>
          <a:p>
            <a:pPr marL="384175" indent="-384175" eaLnBrk="1" hangingPunct="1">
              <a:lnSpc>
                <a:spcPct val="90000"/>
              </a:lnSpc>
              <a:buClr>
                <a:srgbClr val="715AFA"/>
              </a:buClr>
              <a:buFont typeface="Wingdings" panose="05000000000000000000" pitchFamily="2" charset="2"/>
              <a:buNone/>
            </a:pPr>
            <a:endParaRPr lang="zh-CN" altLang="zh-CN" sz="3000" dirty="0">
              <a:solidFill>
                <a:srgbClr val="715AFA"/>
              </a:solidFill>
            </a:endParaRPr>
          </a:p>
          <a:p>
            <a:pPr marL="384175" indent="-384175" algn="just" eaLnBrk="1" hangingPunct="1">
              <a:lnSpc>
                <a:spcPct val="90000"/>
              </a:lnSpc>
              <a:buFont typeface="Wingdings" panose="05000000000000000000" pitchFamily="2" charset="2"/>
              <a:buNone/>
            </a:pPr>
            <a:r>
              <a:rPr lang="zh-CN" altLang="zh-CN" dirty="0">
                <a:solidFill>
                  <a:srgbClr val="FFFF00"/>
                </a:solidFill>
                <a:cs typeface="Arial" panose="020B0604020202020204" pitchFamily="34" charset="0"/>
              </a:rPr>
              <a:t>1.to understand the significance of nonverbal communication </a:t>
            </a:r>
            <a:endParaRPr lang="zh-CN" altLang="zh-CN" dirty="0">
              <a:solidFill>
                <a:srgbClr val="FFFF00"/>
              </a:solidFill>
            </a:endParaRPr>
          </a:p>
          <a:p>
            <a:pPr marL="384175" indent="-384175" algn="just" eaLnBrk="1" hangingPunct="1">
              <a:lnSpc>
                <a:spcPct val="90000"/>
              </a:lnSpc>
              <a:buFont typeface="Wingdings" panose="05000000000000000000" pitchFamily="2" charset="2"/>
              <a:buNone/>
            </a:pPr>
            <a:r>
              <a:rPr lang="zh-CN" altLang="zh-CN" dirty="0">
                <a:solidFill>
                  <a:srgbClr val="FFFF00"/>
                </a:solidFill>
                <a:cs typeface="Arial" panose="020B0604020202020204" pitchFamily="34" charset="0"/>
              </a:rPr>
              <a:t>2.to </a:t>
            </a:r>
            <a:r>
              <a:rPr lang="en-US" altLang="zh-CN" dirty="0">
                <a:solidFill>
                  <a:srgbClr val="FFFF00"/>
                </a:solidFill>
              </a:rPr>
              <a:t>perceive the definition of nonverbal communication</a:t>
            </a:r>
            <a:endParaRPr lang="zh-CN" altLang="zh-CN" dirty="0">
              <a:solidFill>
                <a:srgbClr val="FFFF00"/>
              </a:solidFill>
            </a:endParaRPr>
          </a:p>
          <a:p>
            <a:pPr marL="384175" indent="-384175" algn="just" eaLnBrk="1" hangingPunct="1">
              <a:lnSpc>
                <a:spcPct val="90000"/>
              </a:lnSpc>
              <a:buFont typeface="Wingdings" panose="05000000000000000000" pitchFamily="2" charset="2"/>
              <a:buNone/>
            </a:pPr>
            <a:r>
              <a:rPr lang="zh-CN" altLang="zh-CN" dirty="0">
                <a:solidFill>
                  <a:srgbClr val="FFFF00"/>
                </a:solidFill>
                <a:cs typeface="Arial" panose="020B0604020202020204" pitchFamily="34" charset="0"/>
              </a:rPr>
              <a:t>3.to </a:t>
            </a:r>
            <a:r>
              <a:rPr lang="en-US" altLang="zh-CN" dirty="0">
                <a:solidFill>
                  <a:srgbClr val="FFFF00"/>
                </a:solidFill>
              </a:rPr>
              <a:t>describe the functions of nonverbal communication</a:t>
            </a:r>
          </a:p>
          <a:p>
            <a:pPr marL="384175" indent="-384175" algn="just" eaLnBrk="1" hangingPunct="1">
              <a:lnSpc>
                <a:spcPct val="90000"/>
              </a:lnSpc>
              <a:buFont typeface="Wingdings" panose="05000000000000000000" pitchFamily="2" charset="2"/>
              <a:buNone/>
            </a:pPr>
            <a:r>
              <a:rPr lang="en-US" altLang="zh-CN" dirty="0">
                <a:solidFill>
                  <a:srgbClr val="FFFF00"/>
                </a:solidFill>
              </a:rPr>
              <a:t>4. to summarize the categories of nonverbal communication</a:t>
            </a:r>
            <a:r>
              <a:rPr lang="zh-CN" altLang="zh-CN" dirty="0">
                <a:solidFill>
                  <a:srgbClr val="FFFF00"/>
                </a:solidFill>
              </a:rPr>
              <a:t>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p:nvPr/>
        </p:nvSpPr>
        <p:spPr>
          <a:xfrm>
            <a:off x="2555875" y="549275"/>
            <a:ext cx="5221288" cy="646113"/>
          </a:xfrm>
          <a:prstGeom prst="rect">
            <a:avLst/>
          </a:prstGeom>
          <a:noFill/>
          <a:ln w="9525">
            <a:noFill/>
          </a:ln>
        </p:spPr>
        <p:txBody>
          <a:bodyPr wrap="none">
            <a:spAutoFit/>
          </a:bodyPr>
          <a:lstStyle/>
          <a:p>
            <a:r>
              <a:rPr lang="en-US" altLang="zh-CN" sz="3600" u="sng" dirty="0">
                <a:solidFill>
                  <a:srgbClr val="FF0000"/>
                </a:solidFill>
                <a:latin typeface="Cataneo BT" pitchFamily="66" charset="0"/>
              </a:rPr>
              <a:t>Time systems</a:t>
            </a:r>
            <a:r>
              <a:rPr lang="en-US" altLang="zh-CN" sz="3600" dirty="0">
                <a:solidFill>
                  <a:srgbClr val="FF0000"/>
                </a:solidFill>
                <a:latin typeface="Cataneo BT" pitchFamily="66" charset="0"/>
              </a:rPr>
              <a:t> </a:t>
            </a:r>
            <a:r>
              <a:rPr lang="en-US" altLang="zh-CN" sz="3600" dirty="0">
                <a:latin typeface="Cataneo BT" pitchFamily="66" charset="0"/>
              </a:rPr>
              <a:t>(Hall, 1976):</a:t>
            </a:r>
            <a:endParaRPr lang="zh-CN" altLang="en-US" sz="3600" dirty="0">
              <a:latin typeface="Cataneo BT" pitchFamily="66" charset="0"/>
            </a:endParaRPr>
          </a:p>
        </p:txBody>
      </p:sp>
      <p:sp>
        <p:nvSpPr>
          <p:cNvPr id="63491" name="矩形 2"/>
          <p:cNvSpPr/>
          <p:nvPr/>
        </p:nvSpPr>
        <p:spPr>
          <a:xfrm>
            <a:off x="1835150" y="1773238"/>
            <a:ext cx="6553200" cy="3046412"/>
          </a:xfrm>
          <a:prstGeom prst="rect">
            <a:avLst/>
          </a:prstGeom>
          <a:noFill/>
          <a:ln w="9525">
            <a:noFill/>
          </a:ln>
        </p:spPr>
        <p:txBody>
          <a:bodyPr>
            <a:spAutoFit/>
          </a:bodyPr>
          <a:lstStyle/>
          <a:p>
            <a:pPr marL="609600" indent="-609600"/>
            <a:r>
              <a:rPr lang="en-US" altLang="zh-CN" sz="2400" dirty="0">
                <a:latin typeface="Cataneo BT" pitchFamily="66" charset="0"/>
              </a:rPr>
              <a:t>Do you still remember </a:t>
            </a:r>
            <a:r>
              <a:rPr lang="en-US" altLang="zh-CN" sz="2400" u="sng" dirty="0">
                <a:solidFill>
                  <a:srgbClr val="FF0000"/>
                </a:solidFill>
                <a:latin typeface="Cataneo BT" pitchFamily="66" charset="0"/>
              </a:rPr>
              <a:t>time orientation</a:t>
            </a:r>
            <a:r>
              <a:rPr lang="en-US" altLang="zh-CN" sz="2400" dirty="0">
                <a:solidFill>
                  <a:srgbClr val="FF0000"/>
                </a:solidFill>
                <a:latin typeface="Cataneo BT" pitchFamily="66" charset="0"/>
              </a:rPr>
              <a:t>?</a:t>
            </a:r>
          </a:p>
          <a:p>
            <a:pPr marL="609600" indent="-609600">
              <a:buFont typeface="Wingdings" panose="05000000000000000000" pitchFamily="2" charset="2"/>
              <a:buAutoNum type="arabicParenR"/>
            </a:pPr>
            <a:r>
              <a:rPr lang="en-US" altLang="zh-CN" sz="2400" dirty="0">
                <a:latin typeface="Cataneo BT" pitchFamily="66" charset="0"/>
              </a:rPr>
              <a:t>Monochronic Time (M-Time) </a:t>
            </a:r>
          </a:p>
          <a:p>
            <a:pPr marL="609600" indent="-609600">
              <a:buFont typeface="Wingdings" panose="05000000000000000000" pitchFamily="2" charset="2"/>
              <a:buAutoNum type="arabicParenR" startAt="2"/>
            </a:pPr>
            <a:r>
              <a:rPr lang="en-US" altLang="zh-CN" sz="2400" dirty="0">
                <a:latin typeface="Cataneo BT" pitchFamily="66" charset="0"/>
              </a:rPr>
              <a:t>Polychronic Time (P-Time) </a:t>
            </a:r>
          </a:p>
          <a:p>
            <a:pPr marL="609600" indent="-609600"/>
            <a:r>
              <a:rPr lang="zh-CN" altLang="en-US" sz="2400" dirty="0">
                <a:latin typeface="Cataneo BT" pitchFamily="66" charset="0"/>
              </a:rPr>
              <a:t>       美国人类学家霍尔（</a:t>
            </a:r>
            <a:r>
              <a:rPr lang="en-US" altLang="zh-CN" sz="2400" dirty="0">
                <a:latin typeface="Cataneo BT" pitchFamily="66" charset="0"/>
              </a:rPr>
              <a:t>Edward Hall</a:t>
            </a:r>
            <a:r>
              <a:rPr lang="zh-CN" altLang="en-US" sz="2400" dirty="0">
                <a:latin typeface="Cataneo BT" pitchFamily="66" charset="0"/>
              </a:rPr>
              <a:t>）在</a:t>
            </a:r>
            <a:r>
              <a:rPr lang="en-US" altLang="zh-CN" sz="2400" dirty="0">
                <a:latin typeface="Cataneo BT" pitchFamily="66" charset="0"/>
              </a:rPr>
              <a:t>《</a:t>
            </a:r>
            <a:r>
              <a:rPr lang="zh-CN" altLang="en-US" sz="2400" dirty="0">
                <a:latin typeface="Cataneo BT" pitchFamily="66" charset="0"/>
              </a:rPr>
              <a:t>超越文化</a:t>
            </a:r>
            <a:r>
              <a:rPr lang="en-US" altLang="zh-CN" sz="2400" dirty="0">
                <a:latin typeface="Cataneo BT" pitchFamily="66" charset="0"/>
              </a:rPr>
              <a:t>》</a:t>
            </a:r>
            <a:r>
              <a:rPr lang="zh-CN" altLang="en-US" sz="2400" dirty="0">
                <a:latin typeface="Cataneo BT" pitchFamily="66" charset="0"/>
              </a:rPr>
              <a:t>（</a:t>
            </a:r>
            <a:r>
              <a:rPr lang="en-US" altLang="zh-CN" sz="2400" dirty="0">
                <a:latin typeface="Cataneo BT" pitchFamily="66" charset="0"/>
              </a:rPr>
              <a:t>Beyond Culture</a:t>
            </a:r>
            <a:r>
              <a:rPr lang="zh-CN" altLang="en-US" sz="2400" dirty="0">
                <a:latin typeface="Cataneo BT" pitchFamily="66" charset="0"/>
              </a:rPr>
              <a:t>）一书中首次区分了两种不同的时间观念</a:t>
            </a:r>
            <a:r>
              <a:rPr lang="en-US" altLang="zh-CN" sz="2400" dirty="0">
                <a:latin typeface="Cataneo BT" pitchFamily="66" charset="0"/>
              </a:rPr>
              <a:t>,</a:t>
            </a:r>
            <a:r>
              <a:rPr lang="zh-CN" altLang="en-US" sz="2400" dirty="0">
                <a:latin typeface="Cataneo BT" pitchFamily="66" charset="0"/>
              </a:rPr>
              <a:t>即“单向计时制”（</a:t>
            </a:r>
            <a:r>
              <a:rPr lang="en-US" altLang="zh-CN" sz="2400" dirty="0">
                <a:latin typeface="Cataneo BT" pitchFamily="66" charset="0"/>
              </a:rPr>
              <a:t>monochronic time</a:t>
            </a:r>
            <a:r>
              <a:rPr lang="zh-CN" altLang="en-US" sz="2400" dirty="0">
                <a:latin typeface="Cataneo BT" pitchFamily="66" charset="0"/>
              </a:rPr>
              <a:t>）和“多向计时制”（</a:t>
            </a:r>
            <a:r>
              <a:rPr lang="en-US" altLang="zh-CN" sz="2400" dirty="0">
                <a:latin typeface="Cataneo BT" pitchFamily="66" charset="0"/>
              </a:rPr>
              <a:t>polychronic time)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idx="1"/>
          </p:nvPr>
        </p:nvSpPr>
        <p:spPr>
          <a:xfrm>
            <a:off x="1524000" y="1371600"/>
            <a:ext cx="7620000" cy="4114800"/>
          </a:xfrm>
          <a:ln/>
        </p:spPr>
        <p:txBody>
          <a:bodyPr vert="horz" wrap="square" lIns="91440" tIns="45720" rIns="91440" bIns="45720" anchor="t"/>
          <a:lstStyle/>
          <a:p>
            <a:pPr algn="just" eaLnBrk="1" hangingPunct="1">
              <a:buFont typeface="Wingdings" panose="05000000000000000000" pitchFamily="2" charset="2"/>
              <a:buNone/>
            </a:pPr>
            <a:r>
              <a:rPr lang="en-US" altLang="zh-CN" dirty="0"/>
              <a:t>a</a:t>
            </a:r>
            <a:r>
              <a:rPr lang="zh-CN" altLang="zh-CN" dirty="0"/>
              <a:t>. Monochronic time</a:t>
            </a:r>
            <a:r>
              <a:rPr lang="en-US" altLang="zh-CN" dirty="0"/>
              <a:t> </a:t>
            </a:r>
            <a:r>
              <a:rPr lang="en-US" altLang="zh-CN" dirty="0">
                <a:solidFill>
                  <a:srgbClr val="FF0000"/>
                </a:solidFill>
              </a:rPr>
              <a:t>(M-time)</a:t>
            </a:r>
            <a:r>
              <a:rPr lang="zh-CN" altLang="zh-CN" dirty="0">
                <a:solidFill>
                  <a:srgbClr val="FF0000"/>
                </a:solidFill>
              </a:rPr>
              <a:t> </a:t>
            </a:r>
          </a:p>
          <a:p>
            <a:pPr algn="just" eaLnBrk="1" hangingPunct="1">
              <a:buFont typeface="Wingdings" panose="05000000000000000000" pitchFamily="2" charset="2"/>
              <a:buNone/>
            </a:pPr>
            <a:endParaRPr lang="zh-CN" altLang="zh-CN" dirty="0"/>
          </a:p>
          <a:p>
            <a:pPr algn="just" eaLnBrk="1" hangingPunct="1">
              <a:buFont typeface="Wingdings" panose="05000000000000000000" pitchFamily="2" charset="2"/>
              <a:buNone/>
            </a:pPr>
            <a:endParaRPr lang="zh-CN" altLang="zh-CN" dirty="0"/>
          </a:p>
          <a:p>
            <a:pPr algn="just" eaLnBrk="1" hangingPunct="1">
              <a:buFont typeface="Wingdings" panose="05000000000000000000" pitchFamily="2" charset="2"/>
              <a:buNone/>
            </a:pPr>
            <a:endParaRPr lang="zh-CN" altLang="zh-CN" dirty="0"/>
          </a:p>
          <a:p>
            <a:pPr algn="just" eaLnBrk="1" hangingPunct="1">
              <a:buFont typeface="Wingdings" panose="05000000000000000000" pitchFamily="2" charset="2"/>
              <a:buNone/>
            </a:pPr>
            <a:r>
              <a:rPr lang="en-US" altLang="zh-CN" dirty="0"/>
              <a:t>b</a:t>
            </a:r>
            <a:r>
              <a:rPr lang="zh-CN" altLang="zh-CN" dirty="0"/>
              <a:t>. Polychronic time </a:t>
            </a:r>
            <a:r>
              <a:rPr lang="en-US" altLang="zh-CN" dirty="0">
                <a:solidFill>
                  <a:srgbClr val="FF0000"/>
                </a:solidFill>
              </a:rPr>
              <a:t>(P-time)</a:t>
            </a:r>
            <a:r>
              <a:rPr lang="zh-CN" altLang="zh-CN" dirty="0">
                <a:solidFill>
                  <a:srgbClr val="FF0000"/>
                </a:solidFill>
              </a:rPr>
              <a:t>    </a:t>
            </a:r>
          </a:p>
        </p:txBody>
      </p:sp>
      <p:sp>
        <p:nvSpPr>
          <p:cNvPr id="20483" name="AutoShape 3"/>
          <p:cNvSpPr/>
          <p:nvPr/>
        </p:nvSpPr>
        <p:spPr>
          <a:xfrm>
            <a:off x="2484438" y="4652963"/>
            <a:ext cx="6324600" cy="1600200"/>
          </a:xfrm>
          <a:prstGeom prst="wedgeEllipseCallout">
            <a:avLst>
              <a:gd name="adj1" fmla="val -33231"/>
              <a:gd name="adj2" fmla="val -56153"/>
            </a:avLst>
          </a:prstGeom>
          <a:solidFill>
            <a:schemeClr val="accent1"/>
          </a:solidFill>
          <a:ln w="12700" cap="sq" cmpd="sng">
            <a:solidFill>
              <a:schemeClr val="tx1"/>
            </a:solidFill>
            <a:prstDash val="solid"/>
            <a:miter/>
            <a:headEnd type="none" w="med" len="med"/>
            <a:tailEnd type="none" w="med" len="med"/>
          </a:ln>
        </p:spPr>
        <p:txBody>
          <a:bodyPr/>
          <a:lstStyle/>
          <a:p>
            <a:pPr>
              <a:spcBef>
                <a:spcPct val="20000"/>
              </a:spcBef>
              <a:buClr>
                <a:schemeClr val="tx2"/>
              </a:buClr>
              <a:buFont typeface="Wingdings" panose="05000000000000000000" pitchFamily="2" charset="2"/>
            </a:pPr>
            <a:r>
              <a:rPr lang="en-US" altLang="zh-CN" sz="2400" dirty="0">
                <a:solidFill>
                  <a:srgbClr val="FF0066"/>
                </a:solidFill>
                <a:latin typeface="Cataneo BT" pitchFamily="66" charset="0"/>
              </a:rPr>
              <a:t>Polychronic time means being involved with many things at once.</a:t>
            </a:r>
            <a:r>
              <a:rPr lang="en-US" altLang="zh-CN" sz="2800" dirty="0">
                <a:solidFill>
                  <a:srgbClr val="FF0066"/>
                </a:solidFill>
                <a:latin typeface="Cataneo BT" pitchFamily="66" charset="0"/>
              </a:rPr>
              <a:t> </a:t>
            </a:r>
          </a:p>
        </p:txBody>
      </p:sp>
      <p:sp>
        <p:nvSpPr>
          <p:cNvPr id="20484" name="AutoShape 4"/>
          <p:cNvSpPr/>
          <p:nvPr/>
        </p:nvSpPr>
        <p:spPr>
          <a:xfrm>
            <a:off x="3276600" y="2438400"/>
            <a:ext cx="5562600" cy="914400"/>
          </a:xfrm>
          <a:prstGeom prst="wedgeRectCallout">
            <a:avLst>
              <a:gd name="adj1" fmla="val -26884"/>
              <a:gd name="adj2" fmla="val -126912"/>
            </a:avLst>
          </a:prstGeom>
          <a:solidFill>
            <a:schemeClr val="accent1"/>
          </a:solidFill>
          <a:ln w="12700" cap="sq" cmpd="sng">
            <a:solidFill>
              <a:schemeClr val="tx1"/>
            </a:solidFill>
            <a:prstDash val="solid"/>
            <a:miter/>
            <a:headEnd type="none" w="med" len="med"/>
            <a:tailEnd type="none" w="med" len="med"/>
          </a:ln>
        </p:spPr>
        <p:txBody>
          <a:bodyPr/>
          <a:lstStyle/>
          <a:p>
            <a:pPr algn="ctr"/>
            <a:r>
              <a:rPr lang="en-US" altLang="zh-CN" sz="2400" dirty="0">
                <a:solidFill>
                  <a:srgbClr val="FFFF00"/>
                </a:solidFill>
                <a:latin typeface="Cataneo BT" pitchFamily="66" charset="0"/>
              </a:rPr>
              <a:t>Monochronic time means paying attention to and doing only one thing at a time. </a:t>
            </a:r>
          </a:p>
        </p:txBody>
      </p:sp>
      <p:sp>
        <p:nvSpPr>
          <p:cNvPr id="64517" name="Text Box 5"/>
          <p:cNvSpPr txBox="1"/>
          <p:nvPr/>
        </p:nvSpPr>
        <p:spPr>
          <a:xfrm>
            <a:off x="4573588" y="0"/>
            <a:ext cx="4570412" cy="334963"/>
          </a:xfrm>
          <a:prstGeom prst="rect">
            <a:avLst/>
          </a:prstGeom>
          <a:noFill/>
          <a:ln w="9525">
            <a:noFill/>
          </a:ln>
        </p:spPr>
        <p:txBody>
          <a:bodyPr>
            <a:spAutoFit/>
          </a:bodyPr>
          <a:lstStyle/>
          <a:p>
            <a:pPr>
              <a:spcBef>
                <a:spcPct val="50000"/>
              </a:spcBef>
            </a:pPr>
            <a:r>
              <a:rPr lang="zh-CN" altLang="zh-CN" sz="1600" i="1" dirty="0">
                <a:latin typeface="Times New Roman" panose="02020603050405020304" pitchFamily="18" charset="0"/>
              </a:rPr>
              <a:t>Chapter </a:t>
            </a:r>
            <a:r>
              <a:rPr lang="en-US" altLang="zh-CN" sz="1600" i="1" dirty="0">
                <a:latin typeface="Times New Roman" panose="02020603050405020304" pitchFamily="18" charset="0"/>
              </a:rPr>
              <a:t>6</a:t>
            </a:r>
            <a:r>
              <a:rPr lang="zh-CN" altLang="zh-CN" sz="1600" i="1" dirty="0">
                <a:latin typeface="Times New Roman" panose="02020603050405020304" pitchFamily="18" charset="0"/>
              </a:rPr>
              <a:t>  </a:t>
            </a:r>
            <a:r>
              <a:rPr lang="zh-CN" altLang="zh-CN" sz="1600" i="1" dirty="0">
                <a:latin typeface="Times New Roman" panose="02020603050405020304" pitchFamily="18" charset="0"/>
                <a:ea typeface="Arial Unicode MS" panose="020B0604020202020204" pitchFamily="34" charset="-122"/>
              </a:rPr>
              <a:t>Nonverbal </a:t>
            </a:r>
            <a:r>
              <a:rPr lang="en-US" altLang="zh-CN" sz="1600" i="1" dirty="0">
                <a:latin typeface="Times New Roman" panose="02020603050405020304" pitchFamily="18" charset="0"/>
              </a:rPr>
              <a:t>Intercultural </a:t>
            </a:r>
            <a:r>
              <a:rPr lang="zh-CN" altLang="zh-CN" sz="1600" i="1" dirty="0">
                <a:latin typeface="Times New Roman" panose="02020603050405020304" pitchFamily="18" charset="0"/>
                <a:ea typeface="Arial Unicode MS" panose="020B0604020202020204" pitchFamily="34" charset="-122"/>
              </a:rPr>
              <a:t>Communication</a:t>
            </a:r>
          </a:p>
        </p:txBody>
      </p:sp>
      <p:grpSp>
        <p:nvGrpSpPr>
          <p:cNvPr id="64518" name="Group 6"/>
          <p:cNvGrpSpPr>
            <a:grpSpLocks noChangeAspect="1"/>
          </p:cNvGrpSpPr>
          <p:nvPr/>
        </p:nvGrpSpPr>
        <p:grpSpPr>
          <a:xfrm>
            <a:off x="7092950" y="6280150"/>
            <a:ext cx="2051050" cy="571500"/>
            <a:chOff x="0" y="0"/>
            <a:chExt cx="1292" cy="360"/>
          </a:xfrm>
        </p:grpSpPr>
        <p:pic>
          <p:nvPicPr>
            <p:cNvPr id="64521" name="home" descr="home">
              <a:hlinkClick r:id="" action="ppaction://noaction"/>
            </p:cNvPr>
            <p:cNvPicPr>
              <a:picLocks noChangeAspect="1"/>
            </p:cNvPicPr>
            <p:nvPr/>
          </p:nvPicPr>
          <p:blipFill>
            <a:blip r:embed="rId2"/>
            <a:stretch>
              <a:fillRect/>
            </a:stretch>
          </p:blipFill>
          <p:spPr>
            <a:xfrm>
              <a:off x="0" y="0"/>
              <a:ext cx="294" cy="360"/>
            </a:xfrm>
            <a:prstGeom prst="rect">
              <a:avLst/>
            </a:prstGeom>
            <a:noFill/>
            <a:ln w="9525">
              <a:noFill/>
            </a:ln>
          </p:spPr>
        </p:pic>
        <p:pic>
          <p:nvPicPr>
            <p:cNvPr id="64522" name="prev" descr="prev">
              <a:hlinkClick r:id="" action="ppaction://hlinkshowjump?jump=previousslide"/>
            </p:cNvPr>
            <p:cNvPicPr>
              <a:picLocks noChangeAspect="1"/>
            </p:cNvPicPr>
            <p:nvPr/>
          </p:nvPicPr>
          <p:blipFill>
            <a:blip r:embed="rId3"/>
            <a:stretch>
              <a:fillRect/>
            </a:stretch>
          </p:blipFill>
          <p:spPr>
            <a:xfrm>
              <a:off x="786" y="0"/>
              <a:ext cx="276" cy="360"/>
            </a:xfrm>
            <a:prstGeom prst="rect">
              <a:avLst/>
            </a:prstGeom>
            <a:noFill/>
            <a:ln w="9525">
              <a:noFill/>
            </a:ln>
          </p:spPr>
        </p:pic>
        <p:pic>
          <p:nvPicPr>
            <p:cNvPr id="64523" name="next" descr="next">
              <a:hlinkClick r:id="" action="ppaction://hlinkshowjump?jump=nextslide"/>
            </p:cNvPr>
            <p:cNvPicPr>
              <a:picLocks noChangeAspect="1"/>
            </p:cNvPicPr>
            <p:nvPr/>
          </p:nvPicPr>
          <p:blipFill>
            <a:blip r:embed="rId4"/>
            <a:stretch>
              <a:fillRect/>
            </a:stretch>
          </p:blipFill>
          <p:spPr>
            <a:xfrm>
              <a:off x="1064" y="0"/>
              <a:ext cx="228" cy="360"/>
            </a:xfrm>
            <a:prstGeom prst="rect">
              <a:avLst/>
            </a:prstGeom>
            <a:noFill/>
            <a:ln w="9525">
              <a:noFill/>
            </a:ln>
          </p:spPr>
        </p:pic>
        <p:pic>
          <p:nvPicPr>
            <p:cNvPr id="64524" name="up" descr="up">
              <a:hlinkClick r:id="" action="ppaction://noaction"/>
            </p:cNvPr>
            <p:cNvPicPr>
              <a:picLocks noChangeAspect="1"/>
            </p:cNvPicPr>
            <p:nvPr/>
          </p:nvPicPr>
          <p:blipFill>
            <a:blip r:embed="rId5"/>
            <a:stretch>
              <a:fillRect/>
            </a:stretch>
          </p:blipFill>
          <p:spPr>
            <a:xfrm>
              <a:off x="270" y="0"/>
              <a:ext cx="264" cy="360"/>
            </a:xfrm>
            <a:prstGeom prst="rect">
              <a:avLst/>
            </a:prstGeom>
            <a:noFill/>
            <a:ln w="9525">
              <a:noFill/>
            </a:ln>
          </p:spPr>
        </p:pic>
        <p:pic>
          <p:nvPicPr>
            <p:cNvPr id="64525" name="return" descr="return">
              <a:hlinkClick r:id="" action="ppaction://hlinkshowjump?jump=lastslideviewed"/>
            </p:cNvPr>
            <p:cNvPicPr>
              <a:picLocks noChangeAspect="1"/>
            </p:cNvPicPr>
            <p:nvPr/>
          </p:nvPicPr>
          <p:blipFill>
            <a:blip r:embed="rId6"/>
            <a:stretch>
              <a:fillRect/>
            </a:stretch>
          </p:blipFill>
          <p:spPr>
            <a:xfrm>
              <a:off x="522" y="0"/>
              <a:ext cx="300" cy="360"/>
            </a:xfrm>
            <a:prstGeom prst="rect">
              <a:avLst/>
            </a:prstGeom>
            <a:noFill/>
            <a:ln w="9525">
              <a:noFill/>
            </a:ln>
          </p:spPr>
        </p:pic>
      </p:grpSp>
      <p:sp>
        <p:nvSpPr>
          <p:cNvPr id="64519" name="Rectangle 12"/>
          <p:cNvSpPr/>
          <p:nvPr/>
        </p:nvSpPr>
        <p:spPr>
          <a:xfrm>
            <a:off x="1260475" y="333375"/>
            <a:ext cx="7416800" cy="719138"/>
          </a:xfrm>
          <a:prstGeom prst="rect">
            <a:avLst/>
          </a:prstGeom>
          <a:noFill/>
          <a:ln w="9525">
            <a:noFill/>
          </a:ln>
        </p:spPr>
        <p:txBody>
          <a:bodyPr/>
          <a:lstStyle/>
          <a:p>
            <a:pPr marL="568325" indent="-185420" algn="just">
              <a:lnSpc>
                <a:spcPct val="80000"/>
              </a:lnSpc>
              <a:spcBef>
                <a:spcPct val="20000"/>
              </a:spcBef>
              <a:buClr>
                <a:schemeClr val="tx2"/>
              </a:buClr>
              <a:buFont typeface="Wingdings" panose="05000000000000000000" pitchFamily="2" charset="2"/>
              <a:buChar char="w"/>
            </a:pPr>
            <a:r>
              <a:rPr lang="zh-CN" altLang="en-US" sz="3200" dirty="0">
                <a:latin typeface="Cataneo BT" pitchFamily="66" charset="0"/>
              </a:rPr>
              <a:t> </a:t>
            </a:r>
            <a:r>
              <a:rPr lang="zh-CN" altLang="zh-CN" sz="3600" dirty="0">
                <a:latin typeface="Cataneo BT" pitchFamily="66" charset="0"/>
              </a:rPr>
              <a:t>Monochronic and polychronic </a:t>
            </a:r>
          </a:p>
          <a:p>
            <a:pPr marL="568325" indent="-185420" algn="just">
              <a:lnSpc>
                <a:spcPct val="80000"/>
              </a:lnSpc>
              <a:spcBef>
                <a:spcPct val="20000"/>
              </a:spcBef>
              <a:buClr>
                <a:schemeClr val="tx2"/>
              </a:buClr>
              <a:buFont typeface="Wingdings" panose="05000000000000000000" pitchFamily="2" charset="2"/>
            </a:pPr>
            <a:r>
              <a:rPr lang="en-US" altLang="zh-CN" sz="3600" dirty="0">
                <a:latin typeface="Cataneo BT" pitchFamily="66" charset="0"/>
              </a:rPr>
              <a:t>    views of </a:t>
            </a:r>
            <a:r>
              <a:rPr lang="zh-CN" altLang="zh-CN" sz="3600" dirty="0">
                <a:latin typeface="Cataneo BT" pitchFamily="66" charset="0"/>
              </a:rPr>
              <a:t>time</a:t>
            </a:r>
          </a:p>
          <a:p>
            <a:pPr marL="568325" indent="-185420" algn="just">
              <a:lnSpc>
                <a:spcPct val="80000"/>
              </a:lnSpc>
              <a:spcBef>
                <a:spcPct val="20000"/>
              </a:spcBef>
              <a:buClr>
                <a:schemeClr val="tx2"/>
              </a:buClr>
              <a:buFont typeface="Wingdings" panose="05000000000000000000" pitchFamily="2" charset="2"/>
            </a:pPr>
            <a:r>
              <a:rPr lang="zh-CN" altLang="zh-CN" sz="1600" dirty="0">
                <a:latin typeface="Cataneo BT" pitchFamily="66" charset="0"/>
              </a:rPr>
              <a:t>    </a:t>
            </a:r>
          </a:p>
        </p:txBody>
      </p:sp>
      <p:pic>
        <p:nvPicPr>
          <p:cNvPr id="64520" name="Picture 4" descr="clock2"/>
          <p:cNvPicPr>
            <a:picLocks noChangeAspect="1"/>
          </p:cNvPicPr>
          <p:nvPr/>
        </p:nvPicPr>
        <p:blipFill>
          <a:blip r:embed="rId7"/>
          <a:stretch>
            <a:fillRect/>
          </a:stretch>
        </p:blipFill>
        <p:spPr>
          <a:xfrm>
            <a:off x="7696200" y="836613"/>
            <a:ext cx="1447800" cy="14398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484"/>
                                        </p:tgtEl>
                                        <p:attrNameLst>
                                          <p:attrName>style.visibility</p:attrName>
                                        </p:attrNameLst>
                                      </p:cBhvr>
                                      <p:to>
                                        <p:strVal val="visible"/>
                                      </p:to>
                                    </p:set>
                                    <p:anim calcmode="lin" valueType="num">
                                      <p:cBhvr>
                                        <p:cTn id="7" dur="1" fill="hold"/>
                                        <p:tgtEl>
                                          <p:spTgt spid="2048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483"/>
                                        </p:tgtEl>
                                        <p:attrNameLst>
                                          <p:attrName>style.visibility</p:attrName>
                                        </p:attrNameLst>
                                      </p:cBhvr>
                                      <p:to>
                                        <p:strVal val="visible"/>
                                      </p:to>
                                    </p:set>
                                    <p:anim calcmode="lin" valueType="num">
                                      <p:cBhvr>
                                        <p:cTn id="12" dur="1" fill="hold"/>
                                        <p:tgtEl>
                                          <p:spTgt spid="2048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1"/>
          <p:cNvSpPr/>
          <p:nvPr/>
        </p:nvSpPr>
        <p:spPr>
          <a:xfrm>
            <a:off x="2195513" y="549275"/>
            <a:ext cx="6616700" cy="708025"/>
          </a:xfrm>
          <a:prstGeom prst="rect">
            <a:avLst/>
          </a:prstGeom>
          <a:noFill/>
          <a:ln w="9525">
            <a:noFill/>
          </a:ln>
        </p:spPr>
        <p:txBody>
          <a:bodyPr wrap="none">
            <a:spAutoFit/>
          </a:bodyPr>
          <a:lstStyle/>
          <a:p>
            <a:r>
              <a:rPr lang="en-US" altLang="zh-CN" dirty="0">
                <a:solidFill>
                  <a:srgbClr val="FF0000"/>
                </a:solidFill>
                <a:latin typeface="Cataneo BT" pitchFamily="66" charset="0"/>
              </a:rPr>
              <a:t>Monochronic Time (M-Time)</a:t>
            </a:r>
            <a:endParaRPr lang="zh-CN" altLang="en-US" dirty="0">
              <a:solidFill>
                <a:srgbClr val="FF0000"/>
              </a:solidFill>
              <a:latin typeface="Cataneo BT" pitchFamily="66" charset="0"/>
            </a:endParaRPr>
          </a:p>
        </p:txBody>
      </p:sp>
      <p:sp>
        <p:nvSpPr>
          <p:cNvPr id="65539" name="矩形 2"/>
          <p:cNvSpPr/>
          <p:nvPr/>
        </p:nvSpPr>
        <p:spPr>
          <a:xfrm>
            <a:off x="2051050" y="2349500"/>
            <a:ext cx="6553200" cy="2862263"/>
          </a:xfrm>
          <a:prstGeom prst="rect">
            <a:avLst/>
          </a:prstGeom>
          <a:noFill/>
          <a:ln w="9525">
            <a:noFill/>
          </a:ln>
        </p:spPr>
        <p:txBody>
          <a:bodyPr>
            <a:spAutoFit/>
          </a:bodyPr>
          <a:lstStyle/>
          <a:p>
            <a:r>
              <a:rPr lang="en-US" altLang="zh-CN" sz="2000" dirty="0">
                <a:latin typeface="Cataneo BT" pitchFamily="66" charset="0"/>
              </a:rPr>
              <a:t> </a:t>
            </a:r>
            <a:r>
              <a:rPr lang="en-US" altLang="zh-CN" sz="2000" dirty="0">
                <a:latin typeface="Comic Sans MS" panose="030F0702030302020204" pitchFamily="66" charset="0"/>
              </a:rPr>
              <a:t>It schedules one event at a time. In these cultures time is perceived as a </a:t>
            </a:r>
            <a:r>
              <a:rPr lang="en-US" altLang="zh-CN" sz="2000" dirty="0">
                <a:solidFill>
                  <a:srgbClr val="FF0000"/>
                </a:solidFill>
                <a:latin typeface="Comic Sans MS" panose="030F0702030302020204" pitchFamily="66" charset="0"/>
              </a:rPr>
              <a:t>linear s</a:t>
            </a:r>
            <a:r>
              <a:rPr lang="en-US" altLang="zh-CN" sz="2000" dirty="0">
                <a:latin typeface="Comic Sans MS" panose="030F0702030302020204" pitchFamily="66" charset="0"/>
              </a:rPr>
              <a:t>tructure just like a ribbon stretching from the past into the future.</a:t>
            </a:r>
            <a:r>
              <a:rPr lang="en-US" altLang="zh-CN" sz="2000" dirty="0">
                <a:solidFill>
                  <a:srgbClr val="FFFF66"/>
                </a:solidFill>
                <a:latin typeface="Comic Sans MS" panose="030F0702030302020204" pitchFamily="66" charset="0"/>
              </a:rPr>
              <a:t> </a:t>
            </a:r>
          </a:p>
          <a:p>
            <a:r>
              <a:rPr lang="en-US" altLang="zh-CN" sz="2000" dirty="0">
                <a:solidFill>
                  <a:srgbClr val="FF0000"/>
                </a:solidFill>
                <a:latin typeface="Comic Sans MS" panose="030F0702030302020204" pitchFamily="66" charset="0"/>
              </a:rPr>
              <a:t>      e.g. American People</a:t>
            </a:r>
          </a:p>
          <a:p>
            <a:r>
              <a:rPr lang="zh-CN" altLang="en-US" sz="2000" dirty="0">
                <a:latin typeface="Cataneo BT" pitchFamily="66" charset="0"/>
              </a:rPr>
              <a:t>   “单向计时制重视日程安排、阶段时间和准时”</a:t>
            </a:r>
            <a:r>
              <a:rPr lang="en-US" altLang="zh-CN" sz="2000" dirty="0">
                <a:latin typeface="Cataneo BT" pitchFamily="66" charset="0"/>
              </a:rPr>
              <a:t>, </a:t>
            </a:r>
            <a:br>
              <a:rPr lang="en-US" altLang="zh-CN" sz="2000" dirty="0">
                <a:latin typeface="Cataneo BT" pitchFamily="66" charset="0"/>
              </a:rPr>
            </a:br>
            <a:r>
              <a:rPr lang="en-US" altLang="zh-CN" sz="2000" dirty="0">
                <a:latin typeface="Cataneo BT" pitchFamily="66" charset="0"/>
              </a:rPr>
              <a:t/>
            </a:r>
            <a:br>
              <a:rPr lang="en-US" altLang="zh-CN" sz="2000" dirty="0">
                <a:latin typeface="Cataneo BT" pitchFamily="66" charset="0"/>
              </a:rPr>
            </a:br>
            <a:r>
              <a:rPr lang="zh-CN" altLang="en-US" sz="2000" dirty="0">
                <a:latin typeface="Cataneo BT" pitchFamily="66" charset="0"/>
              </a:rPr>
              <a:t>认为“时间是线性的、可分割的，就象一条道路或带子向前伸展到未来，向后延伸到过去”。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1"/>
          <p:cNvSpPr/>
          <p:nvPr/>
        </p:nvSpPr>
        <p:spPr>
          <a:xfrm>
            <a:off x="2195513" y="188913"/>
            <a:ext cx="6616700" cy="708025"/>
          </a:xfrm>
          <a:prstGeom prst="rect">
            <a:avLst/>
          </a:prstGeom>
          <a:noFill/>
          <a:ln w="9525">
            <a:noFill/>
          </a:ln>
        </p:spPr>
        <p:txBody>
          <a:bodyPr wrap="none">
            <a:spAutoFit/>
          </a:bodyPr>
          <a:lstStyle/>
          <a:p>
            <a:pPr algn="just"/>
            <a:r>
              <a:rPr lang="en-US" altLang="zh-CN" dirty="0">
                <a:solidFill>
                  <a:srgbClr val="FF0000"/>
                </a:solidFill>
                <a:latin typeface="Cataneo BT" pitchFamily="66" charset="0"/>
              </a:rPr>
              <a:t>Monochronic Time (M-Time)</a:t>
            </a:r>
            <a:endParaRPr lang="zh-CN" altLang="zh-CN" dirty="0">
              <a:solidFill>
                <a:srgbClr val="FF0000"/>
              </a:solidFill>
              <a:latin typeface="Cataneo BT" pitchFamily="66" charset="0"/>
            </a:endParaRPr>
          </a:p>
        </p:txBody>
      </p:sp>
      <p:sp>
        <p:nvSpPr>
          <p:cNvPr id="66563" name="矩形 2"/>
          <p:cNvSpPr/>
          <p:nvPr/>
        </p:nvSpPr>
        <p:spPr>
          <a:xfrm>
            <a:off x="1908175" y="2060575"/>
            <a:ext cx="6624638" cy="2586038"/>
          </a:xfrm>
          <a:prstGeom prst="rect">
            <a:avLst/>
          </a:prstGeom>
          <a:noFill/>
          <a:ln w="9525">
            <a:noFill/>
          </a:ln>
        </p:spPr>
        <p:txBody>
          <a:bodyPr>
            <a:spAutoFit/>
          </a:bodyPr>
          <a:lstStyle/>
          <a:p>
            <a:pPr>
              <a:lnSpc>
                <a:spcPct val="90000"/>
              </a:lnSpc>
            </a:pPr>
            <a:r>
              <a:rPr lang="zh-CN" altLang="en-US" sz="2000" dirty="0">
                <a:latin typeface="Cataneo BT" pitchFamily="66" charset="0"/>
              </a:rPr>
              <a:t>在我们看来，同时做两件事几乎有点不道德。” </a:t>
            </a:r>
          </a:p>
          <a:p>
            <a:pPr>
              <a:lnSpc>
                <a:spcPct val="90000"/>
              </a:lnSpc>
            </a:pPr>
            <a:endParaRPr lang="zh-CN" altLang="en-US" sz="2000" dirty="0">
              <a:latin typeface="Cataneo BT" pitchFamily="66" charset="0"/>
            </a:endParaRPr>
          </a:p>
          <a:p>
            <a:pPr>
              <a:lnSpc>
                <a:spcPct val="90000"/>
              </a:lnSpc>
            </a:pPr>
            <a:r>
              <a:rPr lang="zh-CN" altLang="en-US" sz="2000" dirty="0">
                <a:latin typeface="Cataneo BT" pitchFamily="66" charset="0"/>
              </a:rPr>
              <a:t>持有这种时间取向的英美人士把时间看成具体实在（</a:t>
            </a:r>
            <a:r>
              <a:rPr lang="en-US" altLang="zh-CN" sz="2000" dirty="0">
                <a:latin typeface="Cataneo BT" pitchFamily="66" charset="0"/>
              </a:rPr>
              <a:t>tangible</a:t>
            </a:r>
            <a:r>
              <a:rPr lang="zh-CN" altLang="en-US" sz="2000" dirty="0">
                <a:latin typeface="Cataneo BT" pitchFamily="66" charset="0"/>
              </a:rPr>
              <a:t>）的东西</a:t>
            </a:r>
            <a:r>
              <a:rPr lang="en-US" altLang="zh-CN" sz="2000" dirty="0">
                <a:latin typeface="Cataneo BT" pitchFamily="66" charset="0"/>
              </a:rPr>
              <a:t>, </a:t>
            </a:r>
            <a:r>
              <a:rPr lang="zh-CN" altLang="en-US" sz="2000" dirty="0">
                <a:latin typeface="Cataneo BT" pitchFamily="66" charset="0"/>
              </a:rPr>
              <a:t>可以节省（</a:t>
            </a:r>
            <a:r>
              <a:rPr lang="en-US" altLang="zh-CN" sz="2000" dirty="0">
                <a:latin typeface="Cataneo BT" pitchFamily="66" charset="0"/>
              </a:rPr>
              <a:t>save</a:t>
            </a:r>
            <a:r>
              <a:rPr lang="zh-CN" altLang="en-US" sz="2000" dirty="0">
                <a:latin typeface="Cataneo BT" pitchFamily="66" charset="0"/>
              </a:rPr>
              <a:t>）、花费（</a:t>
            </a:r>
            <a:r>
              <a:rPr lang="en-US" altLang="zh-CN" sz="2000" dirty="0">
                <a:latin typeface="Cataneo BT" pitchFamily="66" charset="0"/>
              </a:rPr>
              <a:t>spend</a:t>
            </a:r>
            <a:r>
              <a:rPr lang="zh-CN" altLang="en-US" sz="2000" dirty="0">
                <a:latin typeface="Cataneo BT" pitchFamily="66" charset="0"/>
              </a:rPr>
              <a:t>）、赚得（</a:t>
            </a:r>
            <a:r>
              <a:rPr lang="en-US" altLang="zh-CN" sz="2000" dirty="0">
                <a:latin typeface="Cataneo BT" pitchFamily="66" charset="0"/>
              </a:rPr>
              <a:t>earn</a:t>
            </a:r>
            <a:r>
              <a:rPr lang="zh-CN" altLang="en-US" sz="2000" dirty="0">
                <a:latin typeface="Cataneo BT" pitchFamily="66" charset="0"/>
              </a:rPr>
              <a:t>）、浪费（</a:t>
            </a:r>
            <a:r>
              <a:rPr lang="en-US" altLang="zh-CN" sz="2000" dirty="0">
                <a:latin typeface="Cataneo BT" pitchFamily="66" charset="0"/>
              </a:rPr>
              <a:t>waste</a:t>
            </a:r>
            <a:r>
              <a:rPr lang="zh-CN" altLang="en-US" sz="2000" dirty="0">
                <a:latin typeface="Cataneo BT" pitchFamily="66" charset="0"/>
              </a:rPr>
              <a:t>）、失去（</a:t>
            </a:r>
            <a:r>
              <a:rPr lang="en-US" altLang="zh-CN" sz="2000" dirty="0">
                <a:latin typeface="Cataneo BT" pitchFamily="66" charset="0"/>
              </a:rPr>
              <a:t>lose</a:t>
            </a:r>
            <a:r>
              <a:rPr lang="zh-CN" altLang="en-US" sz="2000" dirty="0">
                <a:latin typeface="Cataneo BT" pitchFamily="66" charset="0"/>
              </a:rPr>
              <a:t>）、弥补（</a:t>
            </a:r>
            <a:r>
              <a:rPr lang="en-US" altLang="zh-CN" sz="2000" dirty="0">
                <a:latin typeface="Cataneo BT" pitchFamily="66" charset="0"/>
              </a:rPr>
              <a:t>make up</a:t>
            </a:r>
            <a:r>
              <a:rPr lang="zh-CN" altLang="en-US" sz="2000" dirty="0">
                <a:latin typeface="Cataneo BT" pitchFamily="66" charset="0"/>
              </a:rPr>
              <a:t>）、计量</a:t>
            </a:r>
            <a:r>
              <a:rPr lang="en-US" altLang="zh-CN" sz="2000" dirty="0">
                <a:latin typeface="Cataneo BT" pitchFamily="66" charset="0"/>
              </a:rPr>
              <a:t>(measure</a:t>
            </a:r>
            <a:r>
              <a:rPr lang="zh-CN" altLang="en-US" sz="2000" dirty="0">
                <a:latin typeface="Cataneo BT" pitchFamily="66" charset="0"/>
              </a:rPr>
              <a:t>）、 甚至当成商品一样买卖（</a:t>
            </a:r>
            <a:r>
              <a:rPr lang="en-US" altLang="zh-CN" sz="2000" dirty="0">
                <a:latin typeface="Cataneo BT" pitchFamily="66" charset="0"/>
              </a:rPr>
              <a:t>buy, sell</a:t>
            </a:r>
            <a:r>
              <a:rPr lang="zh-CN" altLang="en-US" sz="2000" dirty="0">
                <a:latin typeface="Cataneo BT" pitchFamily="66" charset="0"/>
              </a:rPr>
              <a:t>）和拥有（</a:t>
            </a:r>
            <a:r>
              <a:rPr lang="en-US" altLang="zh-CN" sz="2000" dirty="0">
                <a:latin typeface="Cataneo BT" pitchFamily="66" charset="0"/>
              </a:rPr>
              <a:t>have</a:t>
            </a:r>
            <a:r>
              <a:rPr lang="zh-CN" altLang="en-US" sz="2000" dirty="0">
                <a:latin typeface="Cataneo BT" pitchFamily="66" charset="0"/>
              </a:rPr>
              <a:t>）。 美国人特别强调把时间分割成不同的时段来安排活动</a:t>
            </a:r>
            <a:r>
              <a:rPr lang="en-US" altLang="zh-CN" sz="2000" dirty="0">
                <a:latin typeface="Cataneo BT" pitchFamily="66" charset="0"/>
              </a:rPr>
              <a:t>,</a:t>
            </a:r>
            <a:r>
              <a:rPr lang="zh-CN" altLang="en-US" sz="2000" dirty="0">
                <a:latin typeface="Cataneo BT" pitchFamily="66" charset="0"/>
              </a:rPr>
              <a:t>强调守时</a:t>
            </a:r>
            <a:r>
              <a:rPr lang="en-US" altLang="zh-CN" sz="2000" dirty="0">
                <a:latin typeface="Cataneo BT" pitchFamily="66" charset="0"/>
              </a:rPr>
              <a:t>, </a:t>
            </a:r>
            <a:r>
              <a:rPr lang="zh-CN" altLang="en-US" sz="2000" dirty="0">
                <a:latin typeface="Cataneo BT" pitchFamily="66" charset="0"/>
              </a:rPr>
              <a:t>严格按照日程一次做一件事情（</a:t>
            </a:r>
            <a:r>
              <a:rPr lang="en-US" altLang="zh-CN" sz="2000" dirty="0">
                <a:latin typeface="Cataneo BT" pitchFamily="66" charset="0"/>
              </a:rPr>
              <a:t>do one thing at a time</a:t>
            </a:r>
            <a:r>
              <a:rPr lang="zh-CN" altLang="en-US" sz="2000" dirty="0">
                <a:latin typeface="Cataneo BT" pitchFamily="66" charset="0"/>
              </a:rPr>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1"/>
          <p:cNvSpPr/>
          <p:nvPr/>
        </p:nvSpPr>
        <p:spPr>
          <a:xfrm>
            <a:off x="1908175" y="549275"/>
            <a:ext cx="6130925" cy="708025"/>
          </a:xfrm>
          <a:prstGeom prst="rect">
            <a:avLst/>
          </a:prstGeom>
          <a:noFill/>
          <a:ln w="9525">
            <a:noFill/>
          </a:ln>
        </p:spPr>
        <p:txBody>
          <a:bodyPr wrap="none">
            <a:spAutoFit/>
          </a:bodyPr>
          <a:lstStyle/>
          <a:p>
            <a:r>
              <a:rPr lang="en-US" altLang="zh-CN" dirty="0">
                <a:solidFill>
                  <a:srgbClr val="FF0066"/>
                </a:solidFill>
                <a:latin typeface="Cataneo BT" pitchFamily="66" charset="0"/>
              </a:rPr>
              <a:t>Polychronic Time (P-Time)</a:t>
            </a:r>
            <a:endParaRPr lang="zh-CN" altLang="en-US" dirty="0">
              <a:solidFill>
                <a:srgbClr val="FF0066"/>
              </a:solidFill>
              <a:latin typeface="Cataneo BT" pitchFamily="66" charset="0"/>
            </a:endParaRPr>
          </a:p>
        </p:txBody>
      </p:sp>
      <p:sp>
        <p:nvSpPr>
          <p:cNvPr id="67587" name="矩形 2"/>
          <p:cNvSpPr/>
          <p:nvPr/>
        </p:nvSpPr>
        <p:spPr>
          <a:xfrm>
            <a:off x="2195513" y="1989138"/>
            <a:ext cx="6264275" cy="2862262"/>
          </a:xfrm>
          <a:prstGeom prst="rect">
            <a:avLst/>
          </a:prstGeom>
          <a:noFill/>
          <a:ln w="9525">
            <a:noFill/>
          </a:ln>
        </p:spPr>
        <p:txBody>
          <a:bodyPr>
            <a:spAutoFit/>
          </a:bodyPr>
          <a:lstStyle/>
          <a:p>
            <a:pPr>
              <a:spcBef>
                <a:spcPct val="50000"/>
              </a:spcBef>
            </a:pPr>
            <a:r>
              <a:rPr lang="en-US" altLang="zh-CN" sz="2000" dirty="0">
                <a:solidFill>
                  <a:srgbClr val="FFFF66"/>
                </a:solidFill>
                <a:latin typeface="Cataneo BT" pitchFamily="66" charset="0"/>
              </a:rPr>
              <a:t> </a:t>
            </a:r>
            <a:r>
              <a:rPr lang="en-US" altLang="zh-CN" sz="2000" dirty="0">
                <a:latin typeface="Cataneo BT" pitchFamily="66" charset="0"/>
              </a:rPr>
              <a:t>P-time schedules </a:t>
            </a:r>
            <a:r>
              <a:rPr lang="en-US" altLang="zh-CN" sz="2000" dirty="0">
                <a:solidFill>
                  <a:srgbClr val="FF0000"/>
                </a:solidFill>
                <a:latin typeface="Cataneo BT" pitchFamily="66" charset="0"/>
              </a:rPr>
              <a:t>several activities </a:t>
            </a:r>
            <a:r>
              <a:rPr lang="en-US" altLang="zh-CN" sz="2000" dirty="0">
                <a:latin typeface="Cataneo BT" pitchFamily="66" charset="0"/>
              </a:rPr>
              <a:t>at the same time. It is more flexible and more humanistic. </a:t>
            </a:r>
          </a:p>
          <a:p>
            <a:pPr>
              <a:spcBef>
                <a:spcPct val="50000"/>
              </a:spcBef>
            </a:pPr>
            <a:r>
              <a:rPr lang="en-US" altLang="zh-CN" sz="2000" dirty="0">
                <a:latin typeface="Cataneo BT" pitchFamily="66" charset="0"/>
              </a:rPr>
              <a:t>          People from P-time system emphasize the involvement of people more than schedules. They do not see appointments as ironclad commitments and often break them. </a:t>
            </a:r>
          </a:p>
          <a:p>
            <a:pPr>
              <a:spcBef>
                <a:spcPct val="50000"/>
              </a:spcBef>
            </a:pPr>
            <a:r>
              <a:rPr lang="en-US" altLang="zh-CN" sz="2000" dirty="0">
                <a:solidFill>
                  <a:srgbClr val="FF0000"/>
                </a:solidFill>
                <a:latin typeface="Cataneo BT" pitchFamily="66" charset="0"/>
              </a:rPr>
              <a:t>      </a:t>
            </a:r>
            <a:r>
              <a:rPr lang="en-US" altLang="zh-CN" sz="2000" dirty="0">
                <a:solidFill>
                  <a:srgbClr val="FF0000"/>
                </a:solidFill>
                <a:latin typeface="Comic Sans MS" panose="030F0702030302020204" pitchFamily="66" charset="0"/>
              </a:rPr>
              <a:t>e.g. Chinese, Latin American, Arab and most Asian cultures </a:t>
            </a:r>
            <a:endParaRPr lang="zh-CN" altLang="en-US" sz="2000" dirty="0">
              <a:solidFill>
                <a:srgbClr val="FF0000"/>
              </a:solidFill>
              <a:latin typeface="Cataneo BT" pitchFamily="66"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1"/>
          <p:cNvSpPr/>
          <p:nvPr/>
        </p:nvSpPr>
        <p:spPr>
          <a:xfrm>
            <a:off x="2411413" y="333375"/>
            <a:ext cx="6132512" cy="706438"/>
          </a:xfrm>
          <a:prstGeom prst="rect">
            <a:avLst/>
          </a:prstGeom>
          <a:noFill/>
          <a:ln w="9525">
            <a:noFill/>
          </a:ln>
        </p:spPr>
        <p:txBody>
          <a:bodyPr wrap="none">
            <a:spAutoFit/>
          </a:bodyPr>
          <a:lstStyle/>
          <a:p>
            <a:r>
              <a:rPr lang="en-US" altLang="zh-CN" dirty="0">
                <a:solidFill>
                  <a:srgbClr val="FF0066"/>
                </a:solidFill>
                <a:latin typeface="Cataneo BT" pitchFamily="66" charset="0"/>
              </a:rPr>
              <a:t>Polychronic Time (P-Time)</a:t>
            </a:r>
            <a:endParaRPr lang="zh-CN" altLang="en-US" dirty="0">
              <a:solidFill>
                <a:srgbClr val="FF0066"/>
              </a:solidFill>
              <a:latin typeface="Cataneo BT" pitchFamily="66" charset="0"/>
            </a:endParaRPr>
          </a:p>
        </p:txBody>
      </p:sp>
      <p:sp>
        <p:nvSpPr>
          <p:cNvPr id="68611" name="矩形 2"/>
          <p:cNvSpPr/>
          <p:nvPr/>
        </p:nvSpPr>
        <p:spPr>
          <a:xfrm>
            <a:off x="2124075" y="1989138"/>
            <a:ext cx="5832475" cy="2246312"/>
          </a:xfrm>
          <a:prstGeom prst="rect">
            <a:avLst/>
          </a:prstGeom>
          <a:noFill/>
          <a:ln w="9525">
            <a:noFill/>
          </a:ln>
        </p:spPr>
        <p:txBody>
          <a:bodyPr>
            <a:spAutoFit/>
          </a:bodyPr>
          <a:lstStyle/>
          <a:p>
            <a:r>
              <a:rPr lang="zh-CN" altLang="en-US" sz="2000" dirty="0">
                <a:latin typeface="Cataneo BT" pitchFamily="66" charset="0"/>
              </a:rPr>
              <a:t>霍尔还认为</a:t>
            </a:r>
            <a:r>
              <a:rPr lang="en-US" altLang="zh-CN" sz="2000" dirty="0">
                <a:latin typeface="Cataneo BT" pitchFamily="66" charset="0"/>
              </a:rPr>
              <a:t>,“</a:t>
            </a:r>
            <a:r>
              <a:rPr lang="zh-CN" altLang="en-US" sz="2000" dirty="0">
                <a:latin typeface="Cataneo BT" pitchFamily="66" charset="0"/>
              </a:rPr>
              <a:t>多向计时制的特征是同时进行好几件事情”</a:t>
            </a:r>
            <a:r>
              <a:rPr lang="en-US" altLang="zh-CN" sz="2000" dirty="0">
                <a:latin typeface="Cataneo BT" pitchFamily="66" charset="0"/>
              </a:rPr>
              <a:t>, </a:t>
            </a:r>
            <a:r>
              <a:rPr lang="zh-CN" altLang="en-US" sz="2000" dirty="0">
                <a:latin typeface="Cataneo BT" pitchFamily="66" charset="0"/>
              </a:rPr>
              <a:t>强调人们参与并做完事情</a:t>
            </a:r>
            <a:r>
              <a:rPr lang="en-US" altLang="zh-CN" sz="2000" dirty="0">
                <a:latin typeface="Cataneo BT" pitchFamily="66" charset="0"/>
              </a:rPr>
              <a:t>,</a:t>
            </a:r>
            <a:r>
              <a:rPr lang="zh-CN" altLang="en-US" sz="2000" dirty="0">
                <a:latin typeface="Cataneo BT" pitchFamily="66" charset="0"/>
              </a:rPr>
              <a:t>不僵守预先安排的日程表。“多向计时制往往被看成一个时点而不是一条带子或道路”。多数亚洲民族持有这种非线性的时间取向</a:t>
            </a:r>
            <a:r>
              <a:rPr lang="en-US" altLang="zh-CN" sz="2000" dirty="0">
                <a:latin typeface="Cataneo BT" pitchFamily="66" charset="0"/>
              </a:rPr>
              <a:t>,</a:t>
            </a:r>
            <a:r>
              <a:rPr lang="zh-CN" altLang="en-US" sz="2000" dirty="0">
                <a:latin typeface="Cataneo BT" pitchFamily="66" charset="0"/>
              </a:rPr>
              <a:t>做事不太严守时间日程</a:t>
            </a:r>
            <a:r>
              <a:rPr lang="en-US" altLang="zh-CN" sz="2000" dirty="0">
                <a:latin typeface="Cataneo BT" pitchFamily="66" charset="0"/>
              </a:rPr>
              <a:t>,</a:t>
            </a:r>
            <a:r>
              <a:rPr lang="zh-CN" altLang="en-US" sz="2000" dirty="0">
                <a:latin typeface="Cataneo BT" pitchFamily="66" charset="0"/>
              </a:rPr>
              <a:t>安排比较灵活</a:t>
            </a:r>
            <a:r>
              <a:rPr lang="en-US" altLang="zh-CN" sz="2000" dirty="0">
                <a:latin typeface="Cataneo BT" pitchFamily="66" charset="0"/>
              </a:rPr>
              <a:t>, </a:t>
            </a:r>
            <a:r>
              <a:rPr lang="zh-CN" altLang="en-US" sz="2000" dirty="0">
                <a:latin typeface="Cataneo BT" pitchFamily="66" charset="0"/>
              </a:rPr>
              <a:t>而且不把时间看得那么具体、实在。</a:t>
            </a:r>
            <a:br>
              <a:rPr lang="zh-CN" altLang="en-US" sz="2000" dirty="0">
                <a:latin typeface="Cataneo BT" pitchFamily="66" charset="0"/>
              </a:rPr>
            </a:br>
            <a:endParaRPr lang="zh-CN" altLang="en-US" sz="2000" dirty="0">
              <a:latin typeface="Cataneo BT" pitchFamily="66"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6" name="组合 177155"/>
          <p:cNvGrpSpPr/>
          <p:nvPr/>
        </p:nvGrpSpPr>
        <p:grpSpPr>
          <a:xfrm>
            <a:off x="0" y="692150"/>
            <a:ext cx="2230438" cy="5002213"/>
            <a:chOff x="1696" y="160"/>
            <a:chExt cx="1148" cy="2575"/>
          </a:xfrm>
        </p:grpSpPr>
        <p:sp>
          <p:nvSpPr>
            <p:cNvPr id="69654" name="任意多边形 177156"/>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55" name="图片 177157"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59" name="组合 177158"/>
          <p:cNvGrpSpPr/>
          <p:nvPr/>
        </p:nvGrpSpPr>
        <p:grpSpPr>
          <a:xfrm rot="4020241">
            <a:off x="3386138" y="3390900"/>
            <a:ext cx="1914525" cy="4295775"/>
            <a:chOff x="1696" y="160"/>
            <a:chExt cx="1148" cy="2575"/>
          </a:xfrm>
        </p:grpSpPr>
        <p:sp>
          <p:nvSpPr>
            <p:cNvPr id="69652" name="任意多边形 177159"/>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53" name="图片 177160"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62" name="组合 177161"/>
          <p:cNvGrpSpPr/>
          <p:nvPr/>
        </p:nvGrpSpPr>
        <p:grpSpPr>
          <a:xfrm rot="1883796">
            <a:off x="1187450" y="1700213"/>
            <a:ext cx="1822450" cy="4087812"/>
            <a:chOff x="1696" y="160"/>
            <a:chExt cx="1148" cy="2575"/>
          </a:xfrm>
        </p:grpSpPr>
        <p:sp>
          <p:nvSpPr>
            <p:cNvPr id="69650" name="任意多边形 177162"/>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51" name="图片 177163"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68" name="组合 177167"/>
          <p:cNvGrpSpPr/>
          <p:nvPr/>
        </p:nvGrpSpPr>
        <p:grpSpPr>
          <a:xfrm rot="5255336">
            <a:off x="2233613" y="3246438"/>
            <a:ext cx="1914525" cy="4295775"/>
            <a:chOff x="1696" y="160"/>
            <a:chExt cx="1148" cy="2575"/>
          </a:xfrm>
        </p:grpSpPr>
        <p:sp>
          <p:nvSpPr>
            <p:cNvPr id="69648" name="任意多边形 177168"/>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49" name="图片 177169"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74" name="组合 177173"/>
          <p:cNvGrpSpPr/>
          <p:nvPr/>
        </p:nvGrpSpPr>
        <p:grpSpPr>
          <a:xfrm rot="4156909">
            <a:off x="6338888" y="3030538"/>
            <a:ext cx="1914525" cy="4295775"/>
            <a:chOff x="1696" y="160"/>
            <a:chExt cx="1148" cy="2575"/>
          </a:xfrm>
        </p:grpSpPr>
        <p:sp>
          <p:nvSpPr>
            <p:cNvPr id="69646" name="任意多边形 177174"/>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47" name="图片 177175"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77" name="组合 177176"/>
          <p:cNvGrpSpPr/>
          <p:nvPr/>
        </p:nvGrpSpPr>
        <p:grpSpPr>
          <a:xfrm rot="4334103">
            <a:off x="5557838" y="3373438"/>
            <a:ext cx="1822450" cy="4087812"/>
            <a:chOff x="1696" y="160"/>
            <a:chExt cx="1148" cy="2575"/>
          </a:xfrm>
        </p:grpSpPr>
        <p:sp>
          <p:nvSpPr>
            <p:cNvPr id="69644" name="任意多边形 177177"/>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45" name="图片 177178"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grpSp>
        <p:nvGrpSpPr>
          <p:cNvPr id="177189" name="组合 177188"/>
          <p:cNvGrpSpPr/>
          <p:nvPr/>
        </p:nvGrpSpPr>
        <p:grpSpPr>
          <a:xfrm rot="4316727">
            <a:off x="1957388" y="2798763"/>
            <a:ext cx="1822450" cy="4087812"/>
            <a:chOff x="1696" y="160"/>
            <a:chExt cx="1148" cy="2575"/>
          </a:xfrm>
        </p:grpSpPr>
        <p:sp>
          <p:nvSpPr>
            <p:cNvPr id="69642" name="任意多边形 177189"/>
            <p:cNvSpPr/>
            <p:nvPr/>
          </p:nvSpPr>
          <p:spPr>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0" b="0"/>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tileRect/>
            </a:gradFill>
            <a:ln w="9525">
              <a:noFill/>
            </a:ln>
          </p:spPr>
          <p:txBody>
            <a:bodyPr/>
            <a:lstStyle/>
            <a:p>
              <a:endParaRPr lang="zh-CN" altLang="en-US"/>
            </a:p>
          </p:txBody>
        </p:sp>
        <p:pic>
          <p:nvPicPr>
            <p:cNvPr id="69643" name="图片 177190" descr="haba_03"/>
            <p:cNvPicPr>
              <a:picLocks noChangeAspect="1"/>
            </p:cNvPicPr>
            <p:nvPr/>
          </p:nvPicPr>
          <p:blipFill>
            <a:blip r:embed="rId2">
              <a:biLevel thresh="50000"/>
              <a:grayscl/>
              <a:lum bright="-89999" contrast="48000"/>
            </a:blip>
            <a:stretch>
              <a:fillRect/>
            </a:stretch>
          </p:blipFill>
          <p:spPr>
            <a:xfrm>
              <a:off x="1696" y="160"/>
              <a:ext cx="1143" cy="2575"/>
            </a:xfrm>
            <a:prstGeom prst="rect">
              <a:avLst/>
            </a:prstGeom>
            <a:noFill/>
            <a:ln w="9525">
              <a:noFill/>
            </a:ln>
          </p:spPr>
        </p:pic>
      </p:grpSp>
      <p:sp>
        <p:nvSpPr>
          <p:cNvPr id="177195" name="标题 177194"/>
          <p:cNvSpPr>
            <a:spLocks noGrp="1"/>
          </p:cNvSpPr>
          <p:nvPr>
            <p:ph type="title"/>
          </p:nvPr>
        </p:nvSpPr>
        <p:spPr>
          <a:xfrm>
            <a:off x="3132138" y="1052513"/>
            <a:ext cx="5184775" cy="2663825"/>
          </a:xfrm>
          <a:ln/>
        </p:spPr>
        <p:txBody>
          <a:bodyPr vert="horz" wrap="square" lIns="91440" tIns="45720" rIns="91440" bIns="45720" anchor="ctr"/>
          <a:lstStyle/>
          <a:p>
            <a:pPr eaLnBrk="1" hangingPunct="1"/>
            <a:r>
              <a:rPr lang="en-US" altLang="zh-CN" sz="7200" dirty="0">
                <a:solidFill>
                  <a:srgbClr val="0000FF"/>
                </a:solidFill>
                <a:latin typeface="Comic Sans MS" panose="030F0702030302020204" pitchFamily="66" charset="0"/>
                <a:ea typeface="宋体" panose="02010600030101010101" pitchFamily="2" charset="-122"/>
              </a:rPr>
              <a:t>Thank You!</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fade">
                                      <p:cBhvr>
                                        <p:cTn id="7" dur="3000"/>
                                        <p:tgtEl>
                                          <p:spTgt spid="177156"/>
                                        </p:tgtEl>
                                      </p:cBhvr>
                                    </p:animEffect>
                                  </p:childTnLst>
                                </p:cTn>
                              </p:par>
                              <p:par>
                                <p:cTn id="8" presetID="10" presetClass="entr" presetSubtype="0" fill="hold" nodeType="withEffect">
                                  <p:stCondLst>
                                    <p:cond delay="0"/>
                                  </p:stCondLst>
                                  <p:childTnLst>
                                    <p:set>
                                      <p:cBhvr>
                                        <p:cTn id="9" dur="1" fill="hold">
                                          <p:stCondLst>
                                            <p:cond delay="0"/>
                                          </p:stCondLst>
                                        </p:cTn>
                                        <p:tgtEl>
                                          <p:spTgt spid="177162"/>
                                        </p:tgtEl>
                                        <p:attrNameLst>
                                          <p:attrName>style.visibility</p:attrName>
                                        </p:attrNameLst>
                                      </p:cBhvr>
                                      <p:to>
                                        <p:strVal val="visible"/>
                                      </p:to>
                                    </p:set>
                                    <p:animEffect transition="in" filter="fade">
                                      <p:cBhvr>
                                        <p:cTn id="10" dur="2000"/>
                                        <p:tgtEl>
                                          <p:spTgt spid="177162"/>
                                        </p:tgtEl>
                                      </p:cBhvr>
                                    </p:animEffect>
                                  </p:childTnLst>
                                </p:cTn>
                              </p:par>
                              <p:par>
                                <p:cTn id="11" presetID="10" presetClass="entr" presetSubtype="0" fill="hold" nodeType="withEffect">
                                  <p:stCondLst>
                                    <p:cond delay="0"/>
                                  </p:stCondLst>
                                  <p:childTnLst>
                                    <p:set>
                                      <p:cBhvr>
                                        <p:cTn id="12" dur="1" fill="hold">
                                          <p:stCondLst>
                                            <p:cond delay="0"/>
                                          </p:stCondLst>
                                        </p:cTn>
                                        <p:tgtEl>
                                          <p:spTgt spid="177189"/>
                                        </p:tgtEl>
                                        <p:attrNameLst>
                                          <p:attrName>style.visibility</p:attrName>
                                        </p:attrNameLst>
                                      </p:cBhvr>
                                      <p:to>
                                        <p:strVal val="visible"/>
                                      </p:to>
                                    </p:set>
                                    <p:animEffect transition="in" filter="fade">
                                      <p:cBhvr>
                                        <p:cTn id="13" dur="3000"/>
                                        <p:tgtEl>
                                          <p:spTgt spid="177189"/>
                                        </p:tgtEl>
                                      </p:cBhvr>
                                    </p:animEffect>
                                  </p:childTnLst>
                                </p:cTn>
                              </p:par>
                              <p:par>
                                <p:cTn id="14" presetID="10" presetClass="entr" presetSubtype="0" fill="hold" nodeType="withEffect">
                                  <p:stCondLst>
                                    <p:cond delay="0"/>
                                  </p:stCondLst>
                                  <p:childTnLst>
                                    <p:set>
                                      <p:cBhvr>
                                        <p:cTn id="15" dur="1" fill="hold">
                                          <p:stCondLst>
                                            <p:cond delay="0"/>
                                          </p:stCondLst>
                                        </p:cTn>
                                        <p:tgtEl>
                                          <p:spTgt spid="177168"/>
                                        </p:tgtEl>
                                        <p:attrNameLst>
                                          <p:attrName>style.visibility</p:attrName>
                                        </p:attrNameLst>
                                      </p:cBhvr>
                                      <p:to>
                                        <p:strVal val="visible"/>
                                      </p:to>
                                    </p:set>
                                    <p:animEffect transition="in" filter="fade">
                                      <p:cBhvr>
                                        <p:cTn id="16" dur="2000"/>
                                        <p:tgtEl>
                                          <p:spTgt spid="177168"/>
                                        </p:tgtEl>
                                      </p:cBhvr>
                                    </p:animEffect>
                                  </p:childTnLst>
                                </p:cTn>
                              </p:par>
                              <p:par>
                                <p:cTn id="17" presetID="10" presetClass="entr" presetSubtype="0" fill="hold" nodeType="withEffect">
                                  <p:stCondLst>
                                    <p:cond delay="800"/>
                                  </p:stCondLst>
                                  <p:childTnLst>
                                    <p:set>
                                      <p:cBhvr>
                                        <p:cTn id="18" dur="1" fill="hold">
                                          <p:stCondLst>
                                            <p:cond delay="0"/>
                                          </p:stCondLst>
                                        </p:cTn>
                                        <p:tgtEl>
                                          <p:spTgt spid="177159"/>
                                        </p:tgtEl>
                                        <p:attrNameLst>
                                          <p:attrName>style.visibility</p:attrName>
                                        </p:attrNameLst>
                                      </p:cBhvr>
                                      <p:to>
                                        <p:strVal val="visible"/>
                                      </p:to>
                                    </p:set>
                                    <p:animEffect transition="in" filter="fade">
                                      <p:cBhvr>
                                        <p:cTn id="19" dur="2000"/>
                                        <p:tgtEl>
                                          <p:spTgt spid="177159"/>
                                        </p:tgtEl>
                                      </p:cBhvr>
                                    </p:animEffect>
                                  </p:childTnLst>
                                </p:cTn>
                              </p:par>
                              <p:par>
                                <p:cTn id="20" presetID="10" presetClass="entr" presetSubtype="0" fill="hold" nodeType="withEffect">
                                  <p:stCondLst>
                                    <p:cond delay="800"/>
                                  </p:stCondLst>
                                  <p:childTnLst>
                                    <p:set>
                                      <p:cBhvr>
                                        <p:cTn id="21" dur="1" fill="hold">
                                          <p:stCondLst>
                                            <p:cond delay="0"/>
                                          </p:stCondLst>
                                        </p:cTn>
                                        <p:tgtEl>
                                          <p:spTgt spid="177177"/>
                                        </p:tgtEl>
                                        <p:attrNameLst>
                                          <p:attrName>style.visibility</p:attrName>
                                        </p:attrNameLst>
                                      </p:cBhvr>
                                      <p:to>
                                        <p:strVal val="visible"/>
                                      </p:to>
                                    </p:set>
                                    <p:animEffect transition="in" filter="fade">
                                      <p:cBhvr>
                                        <p:cTn id="22" dur="2000"/>
                                        <p:tgtEl>
                                          <p:spTgt spid="177177"/>
                                        </p:tgtEl>
                                      </p:cBhvr>
                                    </p:animEffect>
                                  </p:childTnLst>
                                </p:cTn>
                              </p:par>
                              <p:par>
                                <p:cTn id="23" presetID="10" presetClass="entr" presetSubtype="0" fill="hold" nodeType="withEffect">
                                  <p:stCondLst>
                                    <p:cond delay="800"/>
                                  </p:stCondLst>
                                  <p:childTnLst>
                                    <p:set>
                                      <p:cBhvr>
                                        <p:cTn id="24" dur="1" fill="hold">
                                          <p:stCondLst>
                                            <p:cond delay="0"/>
                                          </p:stCondLst>
                                        </p:cTn>
                                        <p:tgtEl>
                                          <p:spTgt spid="177174"/>
                                        </p:tgtEl>
                                        <p:attrNameLst>
                                          <p:attrName>style.visibility</p:attrName>
                                        </p:attrNameLst>
                                      </p:cBhvr>
                                      <p:to>
                                        <p:strVal val="visible"/>
                                      </p:to>
                                    </p:set>
                                    <p:animEffect transition="in" filter="fade">
                                      <p:cBhvr>
                                        <p:cTn id="25" dur="3000"/>
                                        <p:tgtEl>
                                          <p:spTgt spid="177174"/>
                                        </p:tgtEl>
                                      </p:cBhvr>
                                    </p:animEffect>
                                  </p:childTnLst>
                                </p:cTn>
                              </p:par>
                              <p:par>
                                <p:cTn id="26" presetID="18" presetClass="entr" presetSubtype="6" fill="hold" grpId="0" nodeType="withEffect">
                                  <p:stCondLst>
                                    <p:cond delay="800"/>
                                  </p:stCondLst>
                                  <p:childTnLst>
                                    <p:set>
                                      <p:cBhvr>
                                        <p:cTn id="27" dur="1" fill="hold">
                                          <p:stCondLst>
                                            <p:cond delay="0"/>
                                          </p:stCondLst>
                                        </p:cTn>
                                        <p:tgtEl>
                                          <p:spTgt spid="177195"/>
                                        </p:tgtEl>
                                        <p:attrNameLst>
                                          <p:attrName>style.visibility</p:attrName>
                                        </p:attrNameLst>
                                      </p:cBhvr>
                                      <p:to>
                                        <p:strVal val="visible"/>
                                      </p:to>
                                    </p:set>
                                    <p:animEffect transition="in" filter="strips(downRight)">
                                      <p:cBhvr>
                                        <p:cTn id="28" dur="500"/>
                                        <p:tgtEl>
                                          <p:spTgt spid="17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8193"/>
          <p:cNvSpPr>
            <a:spLocks noGrp="1"/>
          </p:cNvSpPr>
          <p:nvPr>
            <p:ph type="title"/>
          </p:nvPr>
        </p:nvSpPr>
        <p:spPr>
          <a:xfrm>
            <a:off x="0" y="260350"/>
            <a:ext cx="9144000" cy="10080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rgbClr val="05070F"/>
                </a:solidFill>
                <a:effectLst>
                  <a:outerShdw blurRad="38100" dist="38100" dir="2700000">
                    <a:srgbClr val="C0C0C0"/>
                  </a:outerShdw>
                </a:effectLst>
                <a:uLnTx/>
                <a:uFillTx/>
                <a:latin typeface="Impact" panose="020B0806030902050204" pitchFamily="34" charset="0"/>
                <a:ea typeface="宋体" panose="02010600030101010101" pitchFamily="2" charset="-122"/>
                <a:cs typeface="+mj-cs"/>
              </a:rPr>
              <a:t>1. What is nonverbal communication?</a:t>
            </a:r>
          </a:p>
        </p:txBody>
      </p:sp>
      <p:sp>
        <p:nvSpPr>
          <p:cNvPr id="8195" name="内容占位符 8194"/>
          <p:cNvSpPr>
            <a:spLocks noGrp="1"/>
          </p:cNvSpPr>
          <p:nvPr>
            <p:ph idx="1"/>
          </p:nvPr>
        </p:nvSpPr>
        <p:spPr>
          <a:xfrm>
            <a:off x="179388" y="1628775"/>
            <a:ext cx="8640762" cy="3671888"/>
          </a:xfrm>
          <a:ln/>
        </p:spPr>
        <p:txBody>
          <a:bodyPr vert="horz" wrap="square" lIns="91440" tIns="45720" rIns="91440" bIns="45720" anchor="t"/>
          <a:lstStyle/>
          <a:p>
            <a:pPr eaLnBrk="1" hangingPunct="1">
              <a:lnSpc>
                <a:spcPct val="120000"/>
              </a:lnSpc>
            </a:pPr>
            <a:r>
              <a:rPr lang="en-US" altLang="zh-CN" sz="2800" i="1" dirty="0">
                <a:solidFill>
                  <a:schemeClr val="tx1"/>
                </a:solidFill>
                <a:latin typeface="Times New Roman" panose="02020603050405020304" pitchFamily="18" charset="0"/>
                <a:ea typeface="宋体" panose="02010600030101010101" pitchFamily="2" charset="-122"/>
              </a:rPr>
              <a:t>Nonverbal communication involves all those nonverbal stimuli in a communication setting that are generated by both the source and his or her use of the environment and that have potential message value for the source or receiver.</a:t>
            </a:r>
          </a:p>
          <a:p>
            <a:pPr algn="r" eaLnBrk="1" hangingPunct="1">
              <a:buNone/>
            </a:pPr>
            <a:r>
              <a:rPr lang="en-US" altLang="zh-CN" b="0" i="1" dirty="0">
                <a:solidFill>
                  <a:srgbClr val="009900"/>
                </a:solidFill>
                <a:ea typeface="宋体" panose="02010600030101010101" pitchFamily="2" charset="-122"/>
              </a:rPr>
              <a:t>                                  </a:t>
            </a:r>
            <a:r>
              <a:rPr lang="en-US" altLang="zh-CN" sz="2800" b="0" dirty="0">
                <a:solidFill>
                  <a:schemeClr val="tx1"/>
                </a:solidFill>
                <a:latin typeface="Cataneo BT" pitchFamily="66" charset="0"/>
                <a:ea typeface="宋体" panose="02010600030101010101" pitchFamily="2" charset="-122"/>
              </a:rPr>
              <a:t>-Samovar &amp; Porter</a:t>
            </a:r>
          </a:p>
        </p:txBody>
      </p:sp>
      <p:sp>
        <p:nvSpPr>
          <p:cNvPr id="8201" name="直接连接符 8200"/>
          <p:cNvSpPr/>
          <p:nvPr/>
        </p:nvSpPr>
        <p:spPr>
          <a:xfrm>
            <a:off x="611188" y="2636838"/>
            <a:ext cx="1008062" cy="0"/>
          </a:xfrm>
          <a:prstGeom prst="line">
            <a:avLst/>
          </a:prstGeom>
          <a:ln w="25400" cap="flat" cmpd="sng">
            <a:solidFill>
              <a:srgbClr val="FF0000"/>
            </a:solidFill>
            <a:prstDash val="solid"/>
            <a:miter/>
            <a:headEnd type="none" w="med" len="med"/>
            <a:tailEnd type="none" w="med" len="med"/>
          </a:ln>
        </p:spPr>
      </p:sp>
      <p:sp>
        <p:nvSpPr>
          <p:cNvPr id="8202" name="直接连接符 8201"/>
          <p:cNvSpPr/>
          <p:nvPr/>
        </p:nvSpPr>
        <p:spPr>
          <a:xfrm>
            <a:off x="2339975" y="2708275"/>
            <a:ext cx="3313113" cy="0"/>
          </a:xfrm>
          <a:prstGeom prst="line">
            <a:avLst/>
          </a:prstGeom>
          <a:ln w="25400" cap="flat" cmpd="sng">
            <a:solidFill>
              <a:srgbClr val="FF0000"/>
            </a:solidFill>
            <a:prstDash val="solid"/>
            <a:miter/>
            <a:headEnd type="none" w="med" len="med"/>
            <a:tailEnd type="none" w="med" len="med"/>
          </a:ln>
        </p:spPr>
      </p:sp>
      <p:sp>
        <p:nvSpPr>
          <p:cNvPr id="8204" name="直接连接符 8203"/>
          <p:cNvSpPr/>
          <p:nvPr/>
        </p:nvSpPr>
        <p:spPr>
          <a:xfrm>
            <a:off x="4500563" y="3716338"/>
            <a:ext cx="3600450" cy="0"/>
          </a:xfrm>
          <a:prstGeom prst="line">
            <a:avLst/>
          </a:prstGeom>
          <a:ln w="25400" cap="flat" cmpd="sng">
            <a:solidFill>
              <a:srgbClr val="FF0000"/>
            </a:solidFill>
            <a:prstDash val="solid"/>
            <a:miter/>
            <a:headEnd type="none" w="med" len="med"/>
            <a:tailEnd type="none" w="med" len="med"/>
          </a:ln>
        </p:spPr>
      </p:sp>
      <p:sp>
        <p:nvSpPr>
          <p:cNvPr id="8207" name="矩形 8206"/>
          <p:cNvSpPr/>
          <p:nvPr/>
        </p:nvSpPr>
        <p:spPr>
          <a:xfrm>
            <a:off x="179388" y="5368925"/>
            <a:ext cx="8785225" cy="1169988"/>
          </a:xfrm>
          <a:prstGeom prst="rect">
            <a:avLst/>
          </a:prstGeom>
          <a:solidFill>
            <a:schemeClr val="bg1"/>
          </a:solidFill>
          <a:ln w="133350" cap="flat" cmpd="sng">
            <a:solidFill>
              <a:schemeClr val="bg1"/>
            </a:solidFill>
            <a:prstDash val="solid"/>
            <a:miter/>
            <a:headEnd type="none" w="med" len="med"/>
            <a:tailEnd type="none" w="med" len="med"/>
          </a:ln>
        </p:spPr>
        <p:txBody>
          <a:bodyPr anchor="ctr">
            <a:spAutoFit/>
          </a:bodyPr>
          <a:lstStyle/>
          <a:p>
            <a:pPr marL="0" marR="0" lvl="0" indent="0" algn="l" defTabSz="914400" rtl="0" eaLnBrk="1" fontAlgn="base" latinLnBrk="0" hangingPunct="1">
              <a:lnSpc>
                <a:spcPct val="110000"/>
              </a:lnSpc>
              <a:spcBef>
                <a:spcPct val="20000"/>
              </a:spcBef>
              <a:spcAft>
                <a:spcPct val="0"/>
              </a:spcAft>
              <a:buClr>
                <a:srgbClr val="05070F"/>
              </a:buClr>
              <a:buSzPct val="60000"/>
              <a:buFont typeface="Wingdings" panose="05000000000000000000" pitchFamily="2" charset="2"/>
              <a:buChar char="l"/>
              <a:defRPr/>
            </a:pPr>
            <a:r>
              <a:rPr kumimoji="0" lang="en-US" altLang="zh-CN" sz="2800" b="0" i="0" u="none" strike="noStrike" kern="1200" cap="none" spc="0" normalizeH="0" baseline="0" noProof="1">
                <a:ln>
                  <a:noFill/>
                </a:ln>
                <a:solidFill>
                  <a:srgbClr val="05070F"/>
                </a:solidFill>
                <a:effectLst>
                  <a:outerShdw blurRad="38100" dist="38100" dir="2700000">
                    <a:srgbClr val="C0C0C0"/>
                  </a:outerShdw>
                </a:effectLst>
                <a:uLnTx/>
                <a:uFillTx/>
                <a:latin typeface="Cataneo BT" pitchFamily="66" charset="0"/>
                <a:ea typeface="宋体" panose="02010600030101010101" pitchFamily="2" charset="-122"/>
                <a:cs typeface="+mn-cs"/>
              </a:rPr>
              <a:t> </a:t>
            </a:r>
            <a:r>
              <a:rPr kumimoji="0" lang="en-US" altLang="zh-CN" sz="2400" b="0" i="0" u="none" strike="noStrike" kern="1200" cap="none" spc="0" normalizeH="0" baseline="0" noProof="1">
                <a:ln>
                  <a:noFill/>
                </a:ln>
                <a:solidFill>
                  <a:srgbClr val="05070F"/>
                </a:solidFill>
                <a:effectLst>
                  <a:outerShdw blurRad="38100" dist="38100" dir="2700000">
                    <a:srgbClr val="C0C0C0"/>
                  </a:outerShdw>
                </a:effectLst>
                <a:uLnTx/>
                <a:uFillTx/>
                <a:latin typeface="Comic Sans MS" panose="030F0702030302020204" pitchFamily="66" charset="0"/>
                <a:ea typeface="宋体" panose="02010600030101010101" pitchFamily="2" charset="-122"/>
                <a:cs typeface="+mn-cs"/>
              </a:rPr>
              <a:t>Simply speaking, </a:t>
            </a:r>
          </a:p>
          <a:p>
            <a:pPr marL="0" marR="0" lvl="0" indent="0" algn="l" defTabSz="914400" rtl="0" eaLnBrk="1" fontAlgn="base" latinLnBrk="0" hangingPunct="1">
              <a:lnSpc>
                <a:spcPct val="110000"/>
              </a:lnSpc>
              <a:spcBef>
                <a:spcPct val="20000"/>
              </a:spcBef>
              <a:spcAft>
                <a:spcPct val="0"/>
              </a:spcAft>
              <a:buClr>
                <a:srgbClr val="05070F"/>
              </a:buClr>
              <a:buSzPct val="60000"/>
              <a:buFont typeface="Wingdings" panose="05000000000000000000" pitchFamily="2" charset="2"/>
              <a:buNone/>
              <a:defRPr/>
            </a:pPr>
            <a:r>
              <a:rPr kumimoji="0" lang="en-US" altLang="zh-CN" sz="2400" b="0" i="0" u="none" strike="noStrike" kern="1200" cap="none" spc="0" normalizeH="0" baseline="0" noProof="1">
                <a:ln>
                  <a:noFill/>
                </a:ln>
                <a:solidFill>
                  <a:srgbClr val="05070F"/>
                </a:solidFill>
                <a:effectLst>
                  <a:outerShdw blurRad="38100" dist="38100" dir="2700000">
                    <a:srgbClr val="C0C0C0"/>
                  </a:outerShdw>
                </a:effectLst>
                <a:uLnTx/>
                <a:uFillTx/>
                <a:latin typeface="Comic Sans MS" panose="030F0702030302020204" pitchFamily="66" charset="0"/>
                <a:ea typeface="宋体" panose="02010600030101010101" pitchFamily="2" charset="-122"/>
                <a:cs typeface="+mn-cs"/>
              </a:rPr>
              <a:t>        it refers to </a:t>
            </a:r>
            <a:r>
              <a:rPr kumimoji="0" lang="en-US" altLang="zh-CN" sz="2400" b="1" i="0" u="none" strike="noStrike" kern="1200" cap="none" spc="0" normalizeH="0" baseline="0" noProof="1">
                <a:ln>
                  <a:noFill/>
                </a:ln>
                <a:solidFill>
                  <a:schemeClr val="accent1"/>
                </a:solidFill>
                <a:effectLst>
                  <a:outerShdw blurRad="38100" dist="38100" dir="2700000">
                    <a:srgbClr val="C0C0C0"/>
                  </a:outerShdw>
                </a:effectLst>
                <a:uLnTx/>
                <a:uFillTx/>
                <a:latin typeface="Comic Sans MS" panose="030F0702030302020204" pitchFamily="66" charset="0"/>
                <a:ea typeface="宋体" panose="02010600030101010101" pitchFamily="2" charset="-122"/>
                <a:cs typeface="+mn-cs"/>
              </a:rPr>
              <a:t>communication without the use of words</a:t>
            </a:r>
            <a:r>
              <a:rPr kumimoji="0" lang="en-US" altLang="zh-CN" sz="2400" b="0" i="0" u="none" strike="noStrike" kern="1200" cap="none" spc="0" normalizeH="0" baseline="0" noProof="1">
                <a:ln>
                  <a:noFill/>
                </a:ln>
                <a:solidFill>
                  <a:srgbClr val="05070F"/>
                </a:solidFill>
                <a:effectLst>
                  <a:outerShdw blurRad="38100" dist="38100" dir="2700000">
                    <a:srgbClr val="C0C0C0"/>
                  </a:outerShdw>
                </a:effectLst>
                <a:uLnTx/>
                <a:uFillTx/>
                <a:latin typeface="Comic Sans MS" panose="030F0702030302020204" pitchFamily="66" charset="0"/>
                <a:ea typeface="宋体" panose="02010600030101010101" pitchFamily="2" charset="-122"/>
                <a:cs typeface="+mn-cs"/>
              </a:rPr>
              <a:t>.</a:t>
            </a:r>
            <a:endParaRPr kumimoji="0" lang="en-US" altLang="zh-CN" sz="2400" b="1" i="0" u="none" strike="noStrike" kern="1200" cap="none" spc="0" normalizeH="0" baseline="0" noProof="1">
              <a:ln>
                <a:noFill/>
              </a:ln>
              <a:solidFill>
                <a:schemeClr val="accent1"/>
              </a:solidFill>
              <a:effectLst/>
              <a:uLnTx/>
              <a:uFillTx/>
              <a:latin typeface="Comic Sans MS" panose="030F0702030302020204" pitchFamily="66" charset="0"/>
              <a:ea typeface="宋体" panose="02010600030101010101" pitchFamily="2" charset="-122"/>
              <a:cs typeface="+mn-cs"/>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wd">
                                    <p:tmPct val="50000"/>
                                  </p:iterate>
                                  <p:childTnLst>
                                    <p:set>
                                      <p:cBhvr>
                                        <p:cTn id="6"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7" dur="500"/>
                                        <p:tgtEl>
                                          <p:spTgt spid="8195">
                                            <p:txEl>
                                              <p:pRg st="0" end="0"/>
                                            </p:txEl>
                                          </p:spTgt>
                                        </p:tgtEl>
                                        <p:attrNameLst>
                                          <p:attrName>style.color</p:attrName>
                                        </p:attrNameLst>
                                      </p:cBhvr>
                                      <p:tavLst>
                                        <p:tav tm="0">
                                          <p:val>
                                            <p:clrVal>
                                              <a:srgbClr val="0000FF"/>
                                            </p:clrVal>
                                          </p:val>
                                        </p:tav>
                                        <p:tav tm="50000">
                                          <p:val>
                                            <p:clrVal>
                                              <a:srgbClr val="CC0099"/>
                                            </p:clrVal>
                                          </p:val>
                                        </p:tav>
                                      </p:tavLst>
                                    </p:anim>
                                    <p:anim calcmode="discrete" valueType="clr">
                                      <p:cBhvr>
                                        <p:cTn id="8" dur="50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8195">
                                            <p:txEl>
                                              <p:pRg st="0" end="0"/>
                                            </p:txEl>
                                          </p:spTgt>
                                        </p:tgtEl>
                                        <p:attrNameLst>
                                          <p:attrName>fill.type</p:attrName>
                                        </p:attrNameLst>
                                      </p:cBhvr>
                                      <p:to>
                                        <p:strVal val="solid"/>
                                      </p:to>
                                    </p:set>
                                  </p:childTnLst>
                                </p:cTn>
                              </p:par>
                            </p:childTnLst>
                          </p:cTn>
                        </p:par>
                        <p:par>
                          <p:cTn id="10" fill="hold">
                            <p:stCondLst>
                              <p:cond delay="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13" dur="80"/>
                                        <p:tgtEl>
                                          <p:spTgt spid="81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195">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strips(downRight)">
                                      <p:cBhvr>
                                        <p:cTn id="20" dur="500"/>
                                        <p:tgtEl>
                                          <p:spTgt spid="8201"/>
                                        </p:tgtEl>
                                      </p:cBhvr>
                                    </p:animEffect>
                                  </p:childTnLst>
                                </p:cTn>
                              </p:par>
                            </p:childTnLst>
                          </p:cTn>
                        </p:par>
                        <p:par>
                          <p:cTn id="21" fill="hold">
                            <p:stCondLst>
                              <p:cond delay="500"/>
                            </p:stCondLst>
                            <p:childTnLst>
                              <p:par>
                                <p:cTn id="22" presetID="18" presetClass="entr" presetSubtype="6" fill="hold" nodeType="after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strips(downRight)">
                                      <p:cBhvr>
                                        <p:cTn id="24" dur="500"/>
                                        <p:tgtEl>
                                          <p:spTgt spid="8202"/>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strips(downRight)">
                                      <p:cBhvr>
                                        <p:cTn id="28" dur="500"/>
                                        <p:tgtEl>
                                          <p:spTgt spid="8204"/>
                                        </p:tgtEl>
                                      </p:cBhvr>
                                    </p:animEffect>
                                  </p:childTnLst>
                                </p:cTn>
                              </p:par>
                            </p:childTnLst>
                          </p:cTn>
                        </p:par>
                        <p:par>
                          <p:cTn id="29" fill="hold">
                            <p:stCondLst>
                              <p:cond delay="1500"/>
                            </p:stCondLst>
                            <p:childTnLst>
                              <p:par>
                                <p:cTn id="30" presetID="18" presetClass="entr" presetSubtype="3" fill="hold" nodeType="afterEffect">
                                  <p:stCondLst>
                                    <p:cond delay="0"/>
                                  </p:stCondLst>
                                  <p:iterate type="lt">
                                    <p:tmAbs val="0"/>
                                  </p:iterate>
                                  <p:childTnLst>
                                    <p:set>
                                      <p:cBhvr>
                                        <p:cTn id="31" dur="1" fill="hold">
                                          <p:stCondLst>
                                            <p:cond delay="0"/>
                                          </p:stCondLst>
                                        </p:cTn>
                                        <p:tgtEl>
                                          <p:spTgt spid="8207">
                                            <p:txEl>
                                              <p:pRg st="0" end="0"/>
                                            </p:txEl>
                                          </p:spTgt>
                                        </p:tgtEl>
                                        <p:attrNameLst>
                                          <p:attrName>style.visibility</p:attrName>
                                        </p:attrNameLst>
                                      </p:cBhvr>
                                      <p:to>
                                        <p:strVal val="visible"/>
                                      </p:to>
                                    </p:set>
                                    <p:animEffect transition="in" filter="strips(upRight)">
                                      <p:cBhvr>
                                        <p:cTn id="32" dur="500"/>
                                        <p:tgtEl>
                                          <p:spTgt spid="8207">
                                            <p:txEl>
                                              <p:pRg st="0" end="0"/>
                                            </p:txEl>
                                          </p:spTgt>
                                        </p:tgtEl>
                                      </p:cBhvr>
                                    </p:animEffect>
                                  </p:childTnLst>
                                </p:cTn>
                              </p:par>
                              <p:par>
                                <p:cTn id="33" presetID="18" presetClass="entr" presetSubtype="3" fill="hold" nodeType="withEffect">
                                  <p:stCondLst>
                                    <p:cond delay="0"/>
                                  </p:stCondLst>
                                  <p:iterate type="lt">
                                    <p:tmAbs val="0"/>
                                  </p:iterate>
                                  <p:childTnLst>
                                    <p:set>
                                      <p:cBhvr>
                                        <p:cTn id="34" dur="1" fill="hold">
                                          <p:stCondLst>
                                            <p:cond delay="0"/>
                                          </p:stCondLst>
                                        </p:cTn>
                                        <p:tgtEl>
                                          <p:spTgt spid="8207">
                                            <p:txEl>
                                              <p:pRg st="1" end="1"/>
                                            </p:txEl>
                                          </p:spTgt>
                                        </p:tgtEl>
                                        <p:attrNameLst>
                                          <p:attrName>style.visibility</p:attrName>
                                        </p:attrNameLst>
                                      </p:cBhvr>
                                      <p:to>
                                        <p:strVal val="visible"/>
                                      </p:to>
                                    </p:set>
                                    <p:animEffect transition="in" filter="strips(upRight)">
                                      <p:cBhvr>
                                        <p:cTn id="35" dur="500"/>
                                        <p:tgtEl>
                                          <p:spTgt spid="8207">
                                            <p:txEl>
                                              <p:pRg st="1" end="1"/>
                                            </p:txEl>
                                          </p:spTgt>
                                        </p:tgtEl>
                                      </p:cBhvr>
                                    </p:animEffect>
                                  </p:childTnLst>
                                </p:cTn>
                              </p:par>
                              <p:par>
                                <p:cTn id="36" presetID="34" presetClass="emph" presetSubtype="0" fill="hold" nodeType="withEffect">
                                  <p:stCondLst>
                                    <p:cond delay="0"/>
                                  </p:stCondLst>
                                  <p:iterate type="lt">
                                    <p:tmPct val="10000"/>
                                  </p:iterate>
                                  <p:childTnLst>
                                    <p:animMotion origin="layout" path="M 0.0 0.0 L 0.0 -0.07213" pathEditMode="relative">
                                      <p:cBhvr>
                                        <p:cTn id="37" dur="250" accel="50000" decel="50000" autoRev="1" fill="hold">
                                          <p:stCondLst>
                                            <p:cond delay="0"/>
                                          </p:stCondLst>
                                        </p:cTn>
                                        <p:tgtEl>
                                          <p:spTgt spid="8207">
                                            <p:txEl>
                                              <p:pRg st="1" end="1"/>
                                            </p:txEl>
                                          </p:spTgt>
                                        </p:tgtEl>
                                        <p:attrNameLst>
                                          <p:attrName>ppt_x</p:attrName>
                                          <p:attrName>ppt_y</p:attrName>
                                        </p:attrNameLst>
                                      </p:cBhvr>
                                    </p:animMotion>
                                    <p:animRot by="1500000">
                                      <p:cBhvr>
                                        <p:cTn id="38" dur="125" fill="hold">
                                          <p:stCondLst>
                                            <p:cond delay="0"/>
                                          </p:stCondLst>
                                        </p:cTn>
                                        <p:tgtEl>
                                          <p:spTgt spid="8207">
                                            <p:txEl>
                                              <p:pRg st="1" end="1"/>
                                            </p:txEl>
                                          </p:spTgt>
                                        </p:tgtEl>
                                        <p:attrNameLst>
                                          <p:attrName>r</p:attrName>
                                        </p:attrNameLst>
                                      </p:cBhvr>
                                    </p:animRot>
                                    <p:animRot by="-1500000">
                                      <p:cBhvr>
                                        <p:cTn id="39" dur="125" fill="hold">
                                          <p:stCondLst>
                                            <p:cond delay="125"/>
                                          </p:stCondLst>
                                        </p:cTn>
                                        <p:tgtEl>
                                          <p:spTgt spid="8207">
                                            <p:txEl>
                                              <p:pRg st="1" end="1"/>
                                            </p:txEl>
                                          </p:spTgt>
                                        </p:tgtEl>
                                        <p:attrNameLst>
                                          <p:attrName>r</p:attrName>
                                        </p:attrNameLst>
                                      </p:cBhvr>
                                    </p:animRot>
                                    <p:animRot by="-1500000">
                                      <p:cBhvr>
                                        <p:cTn id="40" dur="125" fill="hold">
                                          <p:stCondLst>
                                            <p:cond delay="250"/>
                                          </p:stCondLst>
                                        </p:cTn>
                                        <p:tgtEl>
                                          <p:spTgt spid="8207">
                                            <p:txEl>
                                              <p:pRg st="1" end="1"/>
                                            </p:txEl>
                                          </p:spTgt>
                                        </p:tgtEl>
                                        <p:attrNameLst>
                                          <p:attrName>r</p:attrName>
                                        </p:attrNameLst>
                                      </p:cBhvr>
                                    </p:animRot>
                                    <p:animRot by="1500000">
                                      <p:cBhvr>
                                        <p:cTn id="41" dur="125" fill="hold">
                                          <p:stCondLst>
                                            <p:cond delay="375"/>
                                          </p:stCondLst>
                                        </p:cTn>
                                        <p:tgtEl>
                                          <p:spTgt spid="820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ln/>
        </p:spPr>
        <p:txBody>
          <a:bodyPr vert="horz" wrap="square" lIns="91440" tIns="45720" rIns="91440" bIns="45720" anchor="ctr"/>
          <a:lstStyle/>
          <a:p>
            <a:r>
              <a:rPr lang="en-US" altLang="zh-CN" dirty="0"/>
              <a:t>What will happen? </a:t>
            </a:r>
            <a:endParaRPr lang="zh-CN" altLang="en-US" dirty="0"/>
          </a:p>
        </p:txBody>
      </p:sp>
      <p:pic>
        <p:nvPicPr>
          <p:cNvPr id="10243" name="Picture 5" descr="space1ques"/>
          <p:cNvPicPr>
            <a:picLocks noGrp="1" noChangeAspect="1"/>
          </p:cNvPicPr>
          <p:nvPr>
            <p:ph idx="1"/>
          </p:nvPr>
        </p:nvPicPr>
        <p:blipFill>
          <a:blip r:embed="rId3"/>
          <a:srcRect/>
          <a:stretch>
            <a:fillRect/>
          </a:stretch>
        </p:blipFill>
        <p:spPr>
          <a:xfrm>
            <a:off x="1763713" y="1484313"/>
            <a:ext cx="5834062" cy="4032250"/>
          </a:xfrm>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1331913" y="0"/>
            <a:ext cx="7543800" cy="1143000"/>
          </a:xfrm>
          <a:ln/>
        </p:spPr>
        <p:txBody>
          <a:bodyPr vert="horz" wrap="square" lIns="91440" tIns="45720" rIns="91440" bIns="45720" anchor="ctr"/>
          <a:lstStyle/>
          <a:p>
            <a:r>
              <a:rPr lang="en-US" altLang="zh-CN" dirty="0"/>
              <a:t>QUESTION: What?</a:t>
            </a:r>
            <a:endParaRPr lang="zh-CN" altLang="en-US" dirty="0"/>
          </a:p>
        </p:txBody>
      </p:sp>
      <p:sp>
        <p:nvSpPr>
          <p:cNvPr id="11267" name="内容占位符 2"/>
          <p:cNvSpPr>
            <a:spLocks noGrp="1"/>
          </p:cNvSpPr>
          <p:nvPr>
            <p:ph idx="1"/>
          </p:nvPr>
        </p:nvSpPr>
        <p:spPr>
          <a:xfrm>
            <a:off x="479425" y="1052513"/>
            <a:ext cx="8772525" cy="4322762"/>
          </a:xfrm>
          <a:ln/>
        </p:spPr>
        <p:txBody>
          <a:bodyPr vert="horz" wrap="square" lIns="91440" tIns="45720" rIns="91440" bIns="45720" anchor="t"/>
          <a:lstStyle/>
          <a:p>
            <a:pPr>
              <a:lnSpc>
                <a:spcPct val="90000"/>
              </a:lnSpc>
            </a:pPr>
            <a:r>
              <a:rPr lang="en-US" altLang="zh-CN" sz="2800" dirty="0"/>
              <a:t>Every culture has rules about the CORRECT use of space. The </a:t>
            </a:r>
            <a:r>
              <a:rPr lang="en-US" altLang="zh-CN" sz="2800" dirty="0">
                <a:solidFill>
                  <a:srgbClr val="FF0000"/>
                </a:solidFill>
              </a:rPr>
              <a:t>proxemic</a:t>
            </a:r>
            <a:r>
              <a:rPr lang="en-US" altLang="zh-CN" sz="2800" dirty="0"/>
              <a:t> (relating to the study of space) rules are unwritten and never taught-- but they are very powerful </a:t>
            </a:r>
          </a:p>
          <a:p>
            <a:pPr>
              <a:lnSpc>
                <a:spcPct val="90000"/>
              </a:lnSpc>
            </a:pPr>
            <a:r>
              <a:rPr lang="en-US" altLang="zh-CN" sz="2800" dirty="0"/>
              <a:t>a.</a:t>
            </a:r>
            <a:r>
              <a:rPr lang="en-US" altLang="zh-CN" sz="2800" dirty="0">
                <a:hlinkClick r:id="rId2"/>
              </a:rPr>
              <a:t> She will ask them to sit somewhere else</a:t>
            </a:r>
            <a:r>
              <a:rPr lang="en-US" altLang="zh-CN" sz="2800" dirty="0"/>
              <a:t>. </a:t>
            </a:r>
          </a:p>
          <a:p>
            <a:pPr>
              <a:lnSpc>
                <a:spcPct val="90000"/>
              </a:lnSpc>
            </a:pPr>
            <a:r>
              <a:rPr lang="en-US" altLang="zh-CN" sz="2800" dirty="0"/>
              <a:t>b. </a:t>
            </a:r>
            <a:r>
              <a:rPr lang="en-US" altLang="zh-CN" sz="2800" dirty="0">
                <a:hlinkClick r:id="rId3"/>
              </a:rPr>
              <a:t>She will stare at the space "invaders" defiantly, but she will not move </a:t>
            </a:r>
            <a:r>
              <a:rPr lang="en-US" altLang="zh-CN" sz="2800" dirty="0"/>
              <a:t>.</a:t>
            </a:r>
          </a:p>
          <a:p>
            <a:pPr>
              <a:lnSpc>
                <a:spcPct val="90000"/>
              </a:lnSpc>
            </a:pPr>
            <a:r>
              <a:rPr lang="en-US" altLang="zh-CN" sz="2800" dirty="0"/>
              <a:t>c</a:t>
            </a:r>
            <a:r>
              <a:rPr lang="en-US" altLang="zh-CN" sz="2800" dirty="0">
                <a:hlinkClick r:id="rId4"/>
              </a:rPr>
              <a:t>. She will leave, saying nothing to the three people who invaded her personal space</a:t>
            </a:r>
            <a:r>
              <a:rPr lang="en-US" altLang="zh-CN" sz="2800" dirty="0"/>
              <a:t>.</a:t>
            </a:r>
            <a:endParaRPr lang="zh-CN" altLang="en-US" sz="2800" dirty="0"/>
          </a:p>
          <a:p>
            <a:endParaRPr lang="zh-CN" altLang="en-US" sz="2800" dirty="0"/>
          </a:p>
        </p:txBody>
      </p:sp>
    </p:spTree>
  </p:cSld>
  <p:clrMapOvr>
    <a:masterClrMapping/>
  </p:clrMapOvr>
  <p:transition/>
</p:sld>
</file>

<file path=ppt/theme/theme1.xml><?xml version="1.0" encoding="utf-8"?>
<a:theme xmlns:a="http://schemas.openxmlformats.org/drawingml/2006/main" name="1_Default Design">
  <a:themeElements>
    <a:clrScheme name="">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A"/>
      </a:accent5>
      <a:accent6>
        <a:srgbClr val="DAA92D"/>
      </a:accent6>
      <a:hlink>
        <a:srgbClr val="AED925"/>
      </a:hlink>
      <a:folHlink>
        <a:srgbClr val="4E9D41"/>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1_Default Design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1_Default Design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绿叶</Template>
  <TotalTime>44</TotalTime>
  <Words>2374</Words>
  <Application>WPS 演示</Application>
  <PresentationFormat>全屏显示(4:3)</PresentationFormat>
  <Paragraphs>234</Paragraphs>
  <Slides>66</Slides>
  <Notes>1</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66</vt:i4>
      </vt:variant>
    </vt:vector>
  </HeadingPairs>
  <TitlesOfParts>
    <vt:vector size="67" baseType="lpstr">
      <vt:lpstr>1_Default Design</vt:lpstr>
      <vt:lpstr>Nonverbal Communication</vt:lpstr>
      <vt:lpstr>幻灯片 2</vt:lpstr>
      <vt:lpstr>幻灯片 3</vt:lpstr>
      <vt:lpstr>Discussion</vt:lpstr>
      <vt:lpstr>幻灯片 5</vt:lpstr>
      <vt:lpstr>Learning objectives :</vt:lpstr>
      <vt:lpstr>1. What is nonverbal communication?</vt:lpstr>
      <vt:lpstr>What will happen? </vt:lpstr>
      <vt:lpstr>QUESTION: What?</vt:lpstr>
      <vt:lpstr>幻灯片 10</vt:lpstr>
      <vt:lpstr>Who won the game of one-on-one basketball? </vt:lpstr>
      <vt:lpstr>The man on the right</vt:lpstr>
      <vt:lpstr>幻灯片 13</vt:lpstr>
      <vt:lpstr>3. How does nonverbal communication function?</vt:lpstr>
      <vt:lpstr>Self -image</vt:lpstr>
      <vt:lpstr>Identify nonverbal signals</vt:lpstr>
      <vt:lpstr>Examples</vt:lpstr>
      <vt:lpstr>幻灯片 18</vt:lpstr>
      <vt:lpstr>Classifications of nonverbal communication</vt:lpstr>
      <vt:lpstr>Body Behavior</vt:lpstr>
      <vt:lpstr> General Appearance and Dress </vt:lpstr>
      <vt:lpstr>幻灯片 22</vt:lpstr>
      <vt:lpstr>幻灯片 23</vt:lpstr>
      <vt:lpstr>幻灯片 24</vt:lpstr>
      <vt:lpstr>幻灯片 25</vt:lpstr>
      <vt:lpstr>幻灯片 26</vt:lpstr>
      <vt:lpstr>Posture</vt:lpstr>
      <vt:lpstr> </vt:lpstr>
      <vt:lpstr>幻灯片 29</vt:lpstr>
      <vt:lpstr>Match the following descriptions with the behaviors:</vt:lpstr>
      <vt:lpstr>幻灯片 31</vt:lpstr>
      <vt:lpstr>Sitting or Standing?</vt:lpstr>
      <vt:lpstr>Bowing in Japan</vt:lpstr>
      <vt:lpstr>幻灯片 34</vt:lpstr>
      <vt:lpstr>幻灯片 35</vt:lpstr>
      <vt:lpstr>幻灯片 36</vt:lpstr>
      <vt:lpstr>幻灯片 37</vt:lpstr>
      <vt:lpstr>Gestures</vt:lpstr>
      <vt:lpstr>幻灯片 39</vt:lpstr>
      <vt:lpstr>幻灯片 40</vt:lpstr>
      <vt:lpstr>幻灯片 41</vt:lpstr>
      <vt:lpstr>幻灯片 42</vt:lpstr>
      <vt:lpstr>幻灯片 43</vt:lpstr>
      <vt:lpstr>幻灯片 44</vt:lpstr>
      <vt:lpstr>幻灯片 45</vt:lpstr>
      <vt:lpstr>幻灯片 46</vt:lpstr>
      <vt:lpstr>幻灯片 47</vt:lpstr>
      <vt:lpstr>Number 10 is used in Italy to say “Hello.” For Indonesians, Malaysians, and some speakers of Arabic, it signals “Come here.” </vt:lpstr>
      <vt:lpstr>幻灯片 49</vt:lpstr>
      <vt:lpstr>幻灯片 50</vt:lpstr>
      <vt:lpstr>Space and Distance</vt:lpstr>
      <vt:lpstr>North Americans’ distance habit</vt:lpstr>
      <vt:lpstr>幻灯片 53</vt:lpstr>
      <vt:lpstr>幻灯片 54</vt:lpstr>
      <vt:lpstr>幻灯片 55</vt:lpstr>
      <vt:lpstr>幻灯片 56</vt:lpstr>
      <vt:lpstr>Time </vt:lpstr>
      <vt:lpstr>Informal Time</vt:lpstr>
      <vt:lpstr>Past, Present, and Future</vt:lpstr>
      <vt:lpstr>幻灯片 60</vt:lpstr>
      <vt:lpstr>幻灯片 61</vt:lpstr>
      <vt:lpstr>幻灯片 62</vt:lpstr>
      <vt:lpstr>幻灯片 63</vt:lpstr>
      <vt:lpstr>幻灯片 64</vt:lpstr>
      <vt:lpstr>幻灯片 65</vt:lpstr>
      <vt:lpstr>Thank You!</vt:lpstr>
    </vt:vector>
  </TitlesOfParts>
  <Company>宜昌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five</dc:title>
  <dc:creator>顾春波</dc:creator>
  <cp:lastModifiedBy>个人用户</cp:lastModifiedBy>
  <cp:revision>892</cp:revision>
  <dcterms:created xsi:type="dcterms:W3CDTF">2005-06-30T02:28:42Z</dcterms:created>
  <dcterms:modified xsi:type="dcterms:W3CDTF">2019-05-07T02:50:22Z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