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71" r:id="rId3"/>
    <p:sldId id="273" r:id="rId4"/>
    <p:sldId id="275" r:id="rId5"/>
    <p:sldId id="274" r:id="rId6"/>
  </p:sldIdLst>
  <p:sldSz cx="9144000" cy="6858000" type="screen4x3"/>
  <p:notesSz cx="6858000" cy="9144000"/>
  <p:defaultTextStyle>
    <a:defPPr>
      <a:defRPr lang="en-US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Verdana" panose="020B060403050404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Verdana" panose="020B060403050404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Verdana" panose="020B060403050404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Verdana" panose="020B060403050404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Verdana" panose="020B060403050404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Verdana" panose="020B060403050404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Verdana" panose="020B060403050404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Verdana" panose="020B060403050404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Verdana" panose="020B060403050404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09"/>
    <p:restoredTop sz="94648"/>
  </p:normalViewPr>
  <p:slideViewPr>
    <p:cSldViewPr showGuides="1">
      <p:cViewPr varScale="1">
        <p:scale>
          <a:sx n="107" d="100"/>
          <a:sy n="107" d="100"/>
        </p:scale>
        <p:origin x="1760" y="160"/>
      </p:cViewPr>
      <p:guideLst>
        <p:guide orient="horz" pos="2160"/>
        <p:guide pos="287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handoutMaster" Target="handoutMasters/handoutMaster1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kumimoji="1" sz="1200"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kumimoji="1" sz="1200"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kumimoji="1" sz="1200"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kumimoji="1" sz="1200"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1FEBA32-6315-3D43-8D3A-A21FBBDEAEDA}" type="slidenum">
              <a:rPr kumimoji="1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宋体" panose="02010600030101010101" pitchFamily="2" charset="-122"/>
                <a:cs typeface="+mn-cs"/>
              </a:rPr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kumimoji="1" sz="1200"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kumimoji="1" sz="1200"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kumimoji="1" sz="1200"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kumimoji="1" sz="1200"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400A956-BB00-8A4A-B256-2A68DBDFE20B}" type="slidenum">
              <a:rPr kumimoji="1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宋体" panose="02010600030101010101" pitchFamily="2" charset="-122"/>
                <a:cs typeface="+mn-cs"/>
              </a:rPr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7"/>
          <p:cNvSpPr/>
          <p:nvPr/>
        </p:nvSpPr>
        <p:spPr>
          <a:xfrm>
            <a:off x="685800" y="2393950"/>
            <a:ext cx="7772400" cy="1095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11998573"/>
              </a:cxn>
              <a:cxn ang="0">
                <a:pos x="0" y="11998573"/>
              </a:cxn>
              <a:cxn ang="0">
                <a:pos x="0" y="0"/>
              </a:cxn>
              <a:cxn ang="0">
                <a:pos x="2147483646" y="0"/>
              </a:cxn>
            </a:cxnLst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>
              <a:alpha val="100000"/>
            </a:schemeClr>
          </a:solidFill>
          <a:ln w="9525" cap="flat" cmpd="sng">
            <a:solidFill>
              <a:schemeClr val="accent2">
                <a:alpha val="10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zh-CN" altLang="en-US"/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  <a:endParaRPr lang="zh-CN" altLang="en-US" noProof="0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2800"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  <a:endParaRPr lang="zh-CN" altLang="en-US" noProof="0" smtClean="0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mtClean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780D0E8-223B-1547-8BFA-A9B3DDFFCA37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二级</a:t>
            </a:r>
            <a:endParaRPr lang="zh-CN" altLang="en-US" smtClean="0"/>
          </a:p>
          <a:p>
            <a:pPr lvl="2"/>
            <a:r>
              <a:rPr lang="zh-CN" altLang="en-US" smtClean="0"/>
              <a:t>三级</a:t>
            </a:r>
            <a:endParaRPr lang="zh-CN" altLang="en-US" smtClean="0"/>
          </a:p>
          <a:p>
            <a:pPr lvl="3"/>
            <a:r>
              <a:rPr lang="zh-CN" altLang="en-US" smtClean="0"/>
              <a:t>四级</a:t>
            </a:r>
            <a:endParaRPr lang="zh-CN" altLang="en-US" smtClean="0"/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E4D205F-73FC-2C40-A861-4F8DD8961175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二级</a:t>
            </a:r>
            <a:endParaRPr lang="zh-CN" altLang="en-US" smtClean="0"/>
          </a:p>
          <a:p>
            <a:pPr lvl="2"/>
            <a:r>
              <a:rPr lang="zh-CN" altLang="en-US" smtClean="0"/>
              <a:t>三级</a:t>
            </a:r>
            <a:endParaRPr lang="zh-CN" altLang="en-US" smtClean="0"/>
          </a:p>
          <a:p>
            <a:pPr lvl="3"/>
            <a:r>
              <a:rPr lang="zh-CN" altLang="en-US" smtClean="0"/>
              <a:t>四级</a:t>
            </a:r>
            <a:endParaRPr lang="zh-CN" altLang="en-US" smtClean="0"/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E4D205F-73FC-2C40-A861-4F8DD8961175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二级</a:t>
            </a:r>
            <a:endParaRPr lang="zh-CN" altLang="en-US" smtClean="0"/>
          </a:p>
          <a:p>
            <a:pPr lvl="2"/>
            <a:r>
              <a:rPr lang="zh-CN" altLang="en-US" smtClean="0"/>
              <a:t>三级</a:t>
            </a:r>
            <a:endParaRPr lang="zh-CN" altLang="en-US" smtClean="0"/>
          </a:p>
          <a:p>
            <a:pPr lvl="3"/>
            <a:r>
              <a:rPr lang="zh-CN" altLang="en-US" smtClean="0"/>
              <a:t>四级</a:t>
            </a:r>
            <a:endParaRPr lang="zh-CN" altLang="en-US" smtClean="0"/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E4D205F-73FC-2C40-A861-4F8DD8961175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E4D205F-73FC-2C40-A861-4F8DD8961175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二级</a:t>
            </a:r>
            <a:endParaRPr lang="zh-CN" altLang="en-US" smtClean="0"/>
          </a:p>
          <a:p>
            <a:pPr lvl="2"/>
            <a:r>
              <a:rPr lang="zh-CN" altLang="en-US" smtClean="0"/>
              <a:t>三级</a:t>
            </a:r>
            <a:endParaRPr lang="zh-CN" altLang="en-US" smtClean="0"/>
          </a:p>
          <a:p>
            <a:pPr lvl="3"/>
            <a:r>
              <a:rPr lang="zh-CN" altLang="en-US" smtClean="0"/>
              <a:t>四级</a:t>
            </a:r>
            <a:endParaRPr lang="zh-CN" altLang="en-US" smtClean="0"/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二级</a:t>
            </a:r>
            <a:endParaRPr lang="zh-CN" altLang="en-US" smtClean="0"/>
          </a:p>
          <a:p>
            <a:pPr lvl="2"/>
            <a:r>
              <a:rPr lang="zh-CN" altLang="en-US" smtClean="0"/>
              <a:t>三级</a:t>
            </a:r>
            <a:endParaRPr lang="zh-CN" altLang="en-US" smtClean="0"/>
          </a:p>
          <a:p>
            <a:pPr lvl="3"/>
            <a:r>
              <a:rPr lang="zh-CN" altLang="en-US" smtClean="0"/>
              <a:t>四级</a:t>
            </a:r>
            <a:endParaRPr lang="zh-CN" altLang="en-US" smtClean="0"/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E4D205F-73FC-2C40-A861-4F8DD8961175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二级</a:t>
            </a:r>
            <a:endParaRPr lang="zh-CN" altLang="en-US" smtClean="0"/>
          </a:p>
          <a:p>
            <a:pPr lvl="2"/>
            <a:r>
              <a:rPr lang="zh-CN" altLang="en-US" smtClean="0"/>
              <a:t>三级</a:t>
            </a:r>
            <a:endParaRPr lang="zh-CN" altLang="en-US" smtClean="0"/>
          </a:p>
          <a:p>
            <a:pPr lvl="3"/>
            <a:r>
              <a:rPr lang="zh-CN" altLang="en-US" smtClean="0"/>
              <a:t>四级</a:t>
            </a:r>
            <a:endParaRPr lang="zh-CN" altLang="en-US" smtClean="0"/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二级</a:t>
            </a:r>
            <a:endParaRPr lang="zh-CN" altLang="en-US" smtClean="0"/>
          </a:p>
          <a:p>
            <a:pPr lvl="2"/>
            <a:r>
              <a:rPr lang="zh-CN" altLang="en-US" smtClean="0"/>
              <a:t>三级</a:t>
            </a:r>
            <a:endParaRPr lang="zh-CN" altLang="en-US" smtClean="0"/>
          </a:p>
          <a:p>
            <a:pPr lvl="3"/>
            <a:r>
              <a:rPr lang="zh-CN" altLang="en-US" smtClean="0"/>
              <a:t>四级</a:t>
            </a:r>
            <a:endParaRPr lang="zh-CN" altLang="en-US" smtClean="0"/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E4D205F-73FC-2C40-A861-4F8DD8961175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E4D205F-73FC-2C40-A861-4F8DD8961175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E4D205F-73FC-2C40-A861-4F8DD8961175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二级</a:t>
            </a:r>
            <a:endParaRPr lang="zh-CN" altLang="en-US" smtClean="0"/>
          </a:p>
          <a:p>
            <a:pPr lvl="2"/>
            <a:r>
              <a:rPr lang="zh-CN" altLang="en-US" smtClean="0"/>
              <a:t>三级</a:t>
            </a:r>
            <a:endParaRPr lang="zh-CN" altLang="en-US" smtClean="0"/>
          </a:p>
          <a:p>
            <a:pPr lvl="3"/>
            <a:r>
              <a:rPr lang="zh-CN" altLang="en-US" smtClean="0"/>
              <a:t>四级</a:t>
            </a:r>
            <a:endParaRPr lang="zh-CN" altLang="en-US" smtClean="0"/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E4D205F-73FC-2C40-A861-4F8DD8961175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defRPr/>
            </a:pPr>
            <a:endParaRPr kumimoji="0" lang="zh-CN" altLang="en-US" sz="32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E4D205F-73FC-2C40-A861-4F8DD8961175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/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AutoShape 4"/>
          <p:cNvSpPr/>
          <p:nvPr/>
        </p:nvSpPr>
        <p:spPr>
          <a:xfrm>
            <a:off x="609600" y="1566863"/>
            <a:ext cx="7958138" cy="10953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11998354"/>
              </a:cxn>
              <a:cxn ang="0">
                <a:pos x="0" y="11998354"/>
              </a:cxn>
              <a:cxn ang="0">
                <a:pos x="0" y="0"/>
              </a:cxn>
              <a:cxn ang="0">
                <a:pos x="2147483646" y="0"/>
              </a:cxn>
            </a:cxnLst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>
              <a:alpha val="100000"/>
            </a:schemeClr>
          </a:solidFill>
          <a:ln w="9525" cap="flat" cmpd="sng">
            <a:solidFill>
              <a:schemeClr val="accent2">
                <a:alpha val="10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zh-CN" altLang="en-US"/>
          </a:p>
        </p:txBody>
      </p:sp>
      <p:sp>
        <p:nvSpPr>
          <p:cNvPr id="24581" name="Line 5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200" smtClean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458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E4D205F-73FC-2C40-A861-4F8DD8961175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b="1" kern="12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anose="020B0604030504040204" pitchFamily="34" charset="0"/>
          <a:ea typeface="楷体_GB2312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anose="020B0604030504040204" pitchFamily="34" charset="0"/>
          <a:ea typeface="楷体_GB2312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anose="020B0604030504040204" pitchFamily="34" charset="0"/>
          <a:ea typeface="楷体_GB2312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anose="020B0604030504040204" pitchFamily="34" charset="0"/>
          <a:ea typeface="楷体_GB2312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anose="020B0604030504040204" pitchFamily="34" charset="0"/>
          <a:ea typeface="楷体_GB2312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anose="020B0604030504040204" pitchFamily="34" charset="0"/>
          <a:ea typeface="楷体_GB2312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anose="020B0604030504040204" pitchFamily="34" charset="0"/>
          <a:ea typeface="楷体_GB2312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anose="020B0604030504040204" pitchFamily="34" charset="0"/>
          <a:ea typeface="楷体_GB2312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sz="3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88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sz="2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304925" indent="-39560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sz="23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94180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094230" indent="-398780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numCol="1" anchor="b" anchorCtr="0" compatLnSpc="1"/>
          <a:p>
            <a:pPr eaLnBrk="1" hangingPunct="1"/>
            <a:r>
              <a:rPr lang="zh-CN" altLang="en-US">
                <a:effectLst>
                  <a:outerShdw blurRad="38100" dist="38100" dir="2700000">
                    <a:srgbClr val="FFFFFF"/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复习提纲</a:t>
            </a:r>
            <a:endParaRPr lang="zh-CN" altLang="en-US">
              <a:effectLst>
                <a:outerShdw blurRad="38100" dist="38100" dir="2700000">
                  <a:srgbClr val="FFFFFF"/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 vert="horz" wrap="square" lIns="91440" tIns="45720" rIns="91440" bIns="45720" numCol="1" anchor="t" anchorCtr="0" compatLnSpc="1"/>
          <a:p>
            <a:pPr eaLnBrk="1" hangingPunct="1"/>
            <a:r>
              <a:rPr lang="zh-CN" altLang="en-US" b="0">
                <a:latin typeface="微软雅黑" panose="020B0503020204020204" charset="-122"/>
                <a:ea typeface="微软雅黑" panose="020B0503020204020204" charset="-122"/>
              </a:rPr>
              <a:t>远程教育的主要发展阶段</a:t>
            </a:r>
            <a:endParaRPr lang="zh-CN" altLang="en-US" b="0"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/>
            <a:r>
              <a:rPr lang="en-US" altLang="zh-CN" b="0">
                <a:latin typeface="微软雅黑" panose="020B0503020204020204" charset="-122"/>
                <a:ea typeface="微软雅黑" panose="020B0503020204020204" charset="-122"/>
              </a:rPr>
              <a:t>远程教育的基本概念和特征</a:t>
            </a:r>
            <a:endParaRPr lang="en-US" altLang="zh-CN" b="0"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/>
            <a:r>
              <a:rPr lang="zh-CN" altLang="en-US" b="0">
                <a:latin typeface="微软雅黑" panose="020B0503020204020204" charset="-122"/>
                <a:ea typeface="微软雅黑" panose="020B0503020204020204" charset="-122"/>
              </a:rPr>
              <a:t>远程教育的基本理论</a:t>
            </a:r>
            <a:endParaRPr lang="zh-CN" altLang="en-US" b="0"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/>
            <a:r>
              <a:rPr lang="zh-CN" altLang="en-US" b="0">
                <a:latin typeface="微软雅黑" panose="020B0503020204020204" charset="-122"/>
                <a:ea typeface="微软雅黑" panose="020B0503020204020204" charset="-122"/>
              </a:rPr>
              <a:t>穆尔的独立学习理论</a:t>
            </a:r>
            <a:endParaRPr lang="zh-CN" altLang="en-US" b="0"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/>
            <a:r>
              <a:rPr lang="zh-CN" altLang="en-US" b="0">
                <a:latin typeface="微软雅黑" panose="020B0503020204020204" charset="-122"/>
                <a:ea typeface="微软雅黑" panose="020B0503020204020204" charset="-122"/>
              </a:rPr>
              <a:t>霍姆伯格的有指导的教学会谈理论</a:t>
            </a:r>
            <a:endParaRPr lang="zh-CN" altLang="en-US" b="0"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/>
            <a:r>
              <a:rPr lang="zh-CN" altLang="en-US" b="0">
                <a:latin typeface="微软雅黑" panose="020B0503020204020204" charset="-122"/>
                <a:ea typeface="微软雅黑" panose="020B0503020204020204" charset="-122"/>
              </a:rPr>
              <a:t>远程教育中教与学再度整合</a:t>
            </a:r>
            <a:endParaRPr lang="zh-CN" altLang="en-US" b="0"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/>
            <a:r>
              <a:rPr lang="zh-CN" altLang="en-US" b="0">
                <a:latin typeface="微软雅黑" panose="020B0503020204020204" charset="-122"/>
                <a:ea typeface="微软雅黑" panose="020B0503020204020204" charset="-122"/>
              </a:rPr>
              <a:t>远程教育系统</a:t>
            </a:r>
            <a:endParaRPr lang="zh-CN" altLang="en-US" b="0"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/>
            <a:r>
              <a:rPr lang="zh-CN" altLang="en-US" b="0">
                <a:latin typeface="微软雅黑" panose="020B0503020204020204" charset="-122"/>
                <a:ea typeface="微软雅黑" panose="020B0503020204020204" charset="-122"/>
              </a:rPr>
              <a:t>远程教育分类</a:t>
            </a:r>
            <a:endParaRPr lang="en-US" altLang="zh-CN" b="0"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eaLnBrk="1" hangingPunct="1">
              <a:buNone/>
            </a:pPr>
            <a:endParaRPr lang="zh-CN" altLang="en-US" b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numCol="1" anchor="b" anchorCtr="0" compatLnSpc="1"/>
          <a:p>
            <a:r>
              <a:rPr lang="zh-CN" altLang="en-US">
                <a:effectLst>
                  <a:outerShdw blurRad="38100" dist="38100" dir="2700000">
                    <a:srgbClr val="FFFFFF"/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复习提纲</a:t>
            </a:r>
            <a:endParaRPr lang="zh-CN" altLang="en-US">
              <a:effectLst>
                <a:outerShdw blurRad="38100" dist="38100" dir="2700000">
                  <a:srgbClr val="FFFFFF"/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 vert="horz" wrap="square" lIns="91440" tIns="45720" rIns="91440" bIns="45720" numCol="1" anchor="t" anchorCtr="0" compatLnSpc="1"/>
          <a:p>
            <a:pPr eaLnBrk="1" hangingPunct="1"/>
            <a:r>
              <a:rPr lang="zh-CN" altLang="en-US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远程教育中的技术应用</a:t>
            </a:r>
            <a:endParaRPr lang="zh-CN" altLang="en-US" b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eaLnBrk="1" hangingPunct="1"/>
            <a:r>
              <a:rPr lang="zh-CN" altLang="en-US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ACTIONS模式</a:t>
            </a:r>
            <a:endParaRPr lang="zh-CN" altLang="en-US" b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eaLnBrk="1" hangingPunct="1"/>
            <a:r>
              <a:rPr lang="zh-CN" altLang="en-US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远程教育教学的流程、远程教学过程的特点、远程教育中的教师、</a:t>
            </a:r>
            <a:r>
              <a:rPr lang="zh-CN" altLang="en-US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远程教育中的</a:t>
            </a:r>
            <a:r>
              <a:rPr lang="zh-CN" altLang="en-US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学生、远程教育教学活动</a:t>
            </a:r>
            <a:endParaRPr lang="zh-CN" altLang="en-US" b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eaLnBrk="1" hangingPunct="1"/>
            <a:r>
              <a:rPr lang="zh-CN" altLang="en-US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远程教育资源</a:t>
            </a:r>
            <a:endParaRPr lang="zh-CN" altLang="en-US" b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eaLnBrk="1" hangingPunct="1"/>
            <a:r>
              <a:rPr lang="zh-CN" altLang="en-US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远程学习材料</a:t>
            </a:r>
            <a:endParaRPr lang="zh-CN" altLang="en-US" b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eaLnBrk="1" hangingPunct="1"/>
            <a:r>
              <a:rPr lang="zh-CN" altLang="en-US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远程教育的教学管理</a:t>
            </a:r>
            <a:endParaRPr lang="zh-CN" altLang="en-US" b="0"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/>
            <a:endParaRPr lang="zh-CN" altLang="en-US" b="0"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/>
            <a:endParaRPr lang="zh-CN" altLang="en-US" b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numCol="1" anchor="b" anchorCtr="0" compatLnSpc="1"/>
          <a:p>
            <a:r>
              <a:rPr lang="zh-CN" altLang="en-US">
                <a:effectLst>
                  <a:outerShdw blurRad="38100" dist="38100" dir="2700000">
                    <a:srgbClr val="FFFFFF"/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复习提纲</a:t>
            </a:r>
            <a:endParaRPr lang="zh-CN" altLang="en-US">
              <a:effectLst>
                <a:outerShdw blurRad="38100" dist="38100" dir="2700000">
                  <a:srgbClr val="FFFFFF"/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 vert="horz" wrap="square" lIns="91440" tIns="45720" rIns="91440" bIns="45720" numCol="1" anchor="t" anchorCtr="0" compatLnSpc="1"/>
          <a:p>
            <a:pPr eaLnBrk="1" hangingPunct="1"/>
            <a:r>
              <a:rPr lang="zh-CN" altLang="en-US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远程教育机构组织</a:t>
            </a:r>
            <a:endParaRPr lang="zh-CN" altLang="en-US" b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eaLnBrk="1" hangingPunct="1"/>
            <a:r>
              <a:rPr lang="zh-CN" altLang="en-US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远程教育的质量监控</a:t>
            </a:r>
            <a:endParaRPr lang="zh-CN" altLang="en-US" b="0"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/>
            <a:r>
              <a:rPr lang="zh-CN" altLang="en-US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远程教育中的在线学习平台</a:t>
            </a:r>
            <a:endParaRPr lang="en-US" altLang="zh-CN" b="0"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/>
            <a:r>
              <a:rPr lang="zh-CN" altLang="en-US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网络在线课程的设计</a:t>
            </a:r>
            <a:endParaRPr lang="en-US" altLang="zh-CN" b="0"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>
              <a:buNone/>
            </a:pPr>
            <a:endParaRPr lang="en-US" altLang="zh-CN" b="0"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en-US" altLang="zh-CN"/>
          </a:p>
          <a:p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numCol="1" anchor="b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38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74675" y="2420938"/>
            <a:ext cx="8001000" cy="4267200"/>
          </a:xfrm>
        </p:spPr>
        <p:txBody>
          <a:bodyPr vert="horz" wrap="square" lIns="91440" tIns="45720" rIns="91440" bIns="45720" numCol="1" anchor="t" anchorCtr="0" compatLnSpc="1"/>
          <a:p>
            <a:r>
              <a:rPr lang="zh-CN" altLang="en-US" b="0">
                <a:latin typeface="微软雅黑" panose="020B0503020204020204" charset="-122"/>
                <a:ea typeface="微软雅黑" panose="020B0503020204020204" charset="-122"/>
              </a:rPr>
              <a:t>请同学们参考平台上的</a:t>
            </a:r>
            <a:r>
              <a:rPr lang="en-US" altLang="zh-CN" b="0">
                <a:latin typeface="微软雅黑" panose="020B0503020204020204" charset="-122"/>
                <a:ea typeface="微软雅黑" panose="020B0503020204020204" charset="-122"/>
              </a:rPr>
              <a:t>PPT</a:t>
            </a:r>
            <a:r>
              <a:rPr lang="zh-CN" altLang="en-US" b="0">
                <a:latin typeface="微软雅黑" panose="020B0503020204020204" charset="-122"/>
                <a:ea typeface="微软雅黑" panose="020B0503020204020204" charset="-122"/>
              </a:rPr>
              <a:t>和平时章节练习的习题进行复习，几次实践活动的内容也要进行回顾。</a:t>
            </a:r>
            <a:endParaRPr lang="en-US" altLang="zh-CN" b="0"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en-US" altLang="zh-CN" b="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b="0">
                <a:latin typeface="微软雅黑" panose="020B0503020204020204" charset="-122"/>
                <a:ea typeface="微软雅黑" panose="020B0503020204020204" charset="-122"/>
              </a:rPr>
              <a:t>祝大家期末取得理想的成绩</a:t>
            </a:r>
            <a:r>
              <a:rPr lang="en-US" altLang="zh-CN" b="0">
                <a:latin typeface="微软雅黑" panose="020B0503020204020204" charset="-122"/>
                <a:ea typeface="微软雅黑" panose="020B0503020204020204" charset="-122"/>
              </a:rPr>
              <a:t>~</a:t>
            </a:r>
            <a:endParaRPr lang="zh-CN" altLang="en-US" b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rofile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楷体_GB2312"/>
        <a:cs typeface=""/>
      </a:majorFont>
      <a:minorFont>
        <a:latin typeface="Verdana"/>
        <a:ea typeface="楷体_GB2312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273</Words>
  <Application>WPS 演示</Application>
  <PresentationFormat>全屏显示(4:3)</PresentationFormat>
  <Paragraphs>38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6" baseType="lpstr">
      <vt:lpstr>Arial</vt:lpstr>
      <vt:lpstr>宋体</vt:lpstr>
      <vt:lpstr>Wingdings</vt:lpstr>
      <vt:lpstr>Verdana</vt:lpstr>
      <vt:lpstr>楷体_GB2312</vt:lpstr>
      <vt:lpstr>等线</vt:lpstr>
      <vt:lpstr>微软雅黑</vt:lpstr>
      <vt:lpstr>楷体_GB2312</vt:lpstr>
      <vt:lpstr>Arial</vt:lpstr>
      <vt:lpstr>Arial Unicode MS</vt:lpstr>
      <vt:lpstr>新宋体</vt:lpstr>
      <vt:lpstr>Profile</vt:lpstr>
      <vt:lpstr>PowerPoint 演示文稿</vt:lpstr>
      <vt:lpstr>PowerPoint 演示文稿</vt:lpstr>
      <vt:lpstr>复习提纲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胡雨晗</cp:lastModifiedBy>
  <cp:revision>14</cp:revision>
  <dcterms:created xsi:type="dcterms:W3CDTF">2018-06-30T12:51:03Z</dcterms:created>
  <dcterms:modified xsi:type="dcterms:W3CDTF">2018-06-30T13:26:13Z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2052-10.1.0.7400</vt:lpwstr>
  </property>
</Properties>
</file>