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40"/>
  </p:notesMasterIdLst>
  <p:handoutMasterIdLst>
    <p:handoutMasterId r:id="rId41"/>
  </p:handoutMasterIdLst>
  <p:sldIdLst>
    <p:sldId id="295" r:id="rId2"/>
    <p:sldId id="369" r:id="rId3"/>
    <p:sldId id="294" r:id="rId4"/>
    <p:sldId id="296" r:id="rId5"/>
    <p:sldId id="364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4" r:id="rId19"/>
    <p:sldId id="385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370" r:id="rId38"/>
    <p:sldId id="371" r:id="rId39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Verdan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F1"/>
    <a:srgbClr val="0000FF"/>
    <a:srgbClr val="FF0000"/>
    <a:srgbClr val="DEEE12"/>
    <a:srgbClr val="00FF00"/>
    <a:srgbClr val="0000CC"/>
    <a:srgbClr val="000000"/>
    <a:srgbClr val="FFFF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296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fld id="{04150F96-6B00-42F6-9C63-E6D241ABDF4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8133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panose="020B0604020202020204" pitchFamily="34" charset="0"/>
              </a:defRPr>
            </a:lvl1pPr>
          </a:lstStyle>
          <a:p>
            <a:fld id="{EAD1E824-6650-4D57-9198-3CBE312EC4F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9964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73CBB-EBE9-419F-BDAC-02D037E8664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9695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76765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86220-C61B-4741-9AD1-D0CD4ECB1DA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1811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2062B-0F3E-4BDD-B129-4A06062AE834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479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124A0-FCA0-4924-93EC-48B4CD37589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813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FDA3-458C-460F-8967-38FD757E3E9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8106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B385FF-4FA9-4C93-8100-F6627A8D7A1A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904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D5C01-1B19-4A41-B69A-D394B80E5A6E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24781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D817B4-4EA4-453E-8141-D3D548A43426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6100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8A677-8195-4C54-BF77-20E0251C1ACC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197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BEFB8-EB80-470D-B4FD-A927594FF60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2236761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zh-CN" altLang="en-US" dirty="0" smtClean="0"/>
              <a:t>华南师范大学 软件学院</a:t>
            </a:r>
            <a:endParaRPr lang="en-US" altLang="zh-CN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BEFB8-EB80-470D-B4FD-A927594FF60D}" type="slidenum">
              <a:rPr lang="en-US" altLang="zh-CN" smtClean="0"/>
              <a:pPr/>
              <a:t>‹#›</a:t>
            </a:fld>
            <a:endParaRPr lang="en-US" altLang="zh-CN"/>
          </a:p>
        </p:txBody>
      </p:sp>
      <p:pic>
        <p:nvPicPr>
          <p:cNvPr id="7" name="Picture 9" descr="GIF-395"/>
          <p:cNvPicPr>
            <a:picLocks noChangeAspect="1" noChangeArrowheads="1" noCrop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7950" y="404813"/>
            <a:ext cx="9036050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"/>
          <p:cNvSpPr>
            <a:spLocks noChangeArrowheads="1"/>
          </p:cNvSpPr>
          <p:nvPr userDrawn="1"/>
        </p:nvSpPr>
        <p:spPr bwMode="auto">
          <a:xfrm>
            <a:off x="6948264" y="26988"/>
            <a:ext cx="2232249" cy="377825"/>
          </a:xfrm>
          <a:prstGeom prst="rect">
            <a:avLst/>
          </a:prstGeom>
          <a:gradFill rotWithShape="0">
            <a:gsLst>
              <a:gs pos="0">
                <a:srgbClr val="99CCFF"/>
              </a:gs>
              <a:gs pos="100000">
                <a:srgbClr val="FF00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CCFF">
                <a:gamma/>
                <a:shade val="60000"/>
                <a:invGamma/>
              </a:srgbClr>
            </a:prstShdw>
          </a:effectLst>
        </p:spPr>
        <p:txBody>
          <a:bodyPr anchor="ctr" anchorCtr="1"/>
          <a:lstStyle/>
          <a:p>
            <a:pPr>
              <a:spcBef>
                <a:spcPct val="20000"/>
              </a:spcBef>
              <a:defRPr/>
            </a:pPr>
            <a:r>
              <a:rPr kumimoji="1" lang="en-US" altLang="zh-CN" sz="2000" b="0" dirty="0">
                <a:latin typeface="华文楷体" pitchFamily="2" charset="-122"/>
                <a:ea typeface="华文楷体" pitchFamily="2" charset="-122"/>
              </a:rPr>
              <a:t>C</a:t>
            </a:r>
            <a:r>
              <a:rPr kumimoji="1" lang="zh-CN" altLang="en-US" sz="2000" b="0" dirty="0">
                <a:latin typeface="华文楷体" pitchFamily="2" charset="-122"/>
                <a:ea typeface="华文楷体" pitchFamily="2" charset="-122"/>
              </a:rPr>
              <a:t>语言</a:t>
            </a:r>
            <a:r>
              <a:rPr kumimoji="1" lang="zh-CN" altLang="en-US" sz="2000" b="0" dirty="0" smtClean="0">
                <a:latin typeface="华文楷体" pitchFamily="2" charset="-122"/>
                <a:ea typeface="华文楷体" pitchFamily="2" charset="-122"/>
              </a:rPr>
              <a:t>程序设计</a:t>
            </a:r>
            <a:endParaRPr kumimoji="1" lang="zh-CN" altLang="en-US" sz="2000" b="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9" name="WordArt 11"/>
          <p:cNvSpPr>
            <a:spLocks noChangeArrowheads="1" noChangeShapeType="1" noTextEdit="1"/>
          </p:cNvSpPr>
          <p:nvPr userDrawn="1"/>
        </p:nvSpPr>
        <p:spPr bwMode="auto">
          <a:xfrm>
            <a:off x="179388" y="0"/>
            <a:ext cx="5472732" cy="3714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altLang="zh-CN" sz="3600" kern="10" dirty="0" smtClean="0">
                <a:ln w="12700" cap="sq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华文新魏"/>
                <a:ea typeface="华文新魏"/>
              </a:rPr>
              <a:t>C</a:t>
            </a:r>
            <a:r>
              <a:rPr lang="zh-CN" altLang="en-US" sz="3600" kern="10" dirty="0" smtClean="0">
                <a:ln w="12700" cap="sq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华文新魏"/>
                <a:ea typeface="华文新魏"/>
              </a:rPr>
              <a:t>语言上机调试步骤与方法</a:t>
            </a:r>
            <a:endParaRPr lang="zh-CN" altLang="en-US" sz="3600" kern="10" dirty="0">
              <a:ln w="12700" cap="sq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华文新魏"/>
              <a:ea typeface="华文新魏"/>
            </a:endParaRPr>
          </a:p>
        </p:txBody>
      </p:sp>
      <p:sp>
        <p:nvSpPr>
          <p:cNvPr id="10" name="Line 12"/>
          <p:cNvSpPr>
            <a:spLocks noChangeShapeType="1"/>
          </p:cNvSpPr>
          <p:nvPr userDrawn="1"/>
        </p:nvSpPr>
        <p:spPr bwMode="auto">
          <a:xfrm flipV="1">
            <a:off x="611188" y="1268413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692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C1E6AC9-D914-4D2A-9DA6-36AAAF183683}" type="slidenum">
              <a:rPr lang="en-US" altLang="zh-CN" b="0"/>
              <a:pPr eaLnBrk="1" hangingPunct="1"/>
              <a:t>1</a:t>
            </a:fld>
            <a:endParaRPr lang="en-US" altLang="zh-CN" b="0"/>
          </a:p>
        </p:txBody>
      </p:sp>
      <p:sp>
        <p:nvSpPr>
          <p:cNvPr id="67588" name="WordArt 4"/>
          <p:cNvSpPr>
            <a:spLocks noChangeArrowheads="1" noChangeShapeType="1" noTextEdit="1"/>
          </p:cNvSpPr>
          <p:nvPr/>
        </p:nvSpPr>
        <p:spPr bwMode="auto">
          <a:xfrm>
            <a:off x="539552" y="1172325"/>
            <a:ext cx="7848202" cy="180027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en-US" altLang="zh-CN" sz="3600" kern="10" dirty="0" smtClean="0">
                <a:ln w="19050" cap="sq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华文新魏"/>
                <a:ea typeface="华文新魏"/>
              </a:rPr>
              <a:t>C</a:t>
            </a:r>
            <a:r>
              <a:rPr lang="zh-CN" altLang="en-US" sz="3600" kern="10" dirty="0" smtClean="0">
                <a:ln w="19050" cap="sq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00FF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华文新魏"/>
                <a:ea typeface="华文新魏"/>
              </a:rPr>
              <a:t>语言上机调试步骤与方法</a:t>
            </a:r>
            <a:endParaRPr lang="zh-CN" altLang="en-US" sz="3600" kern="10" dirty="0">
              <a:ln w="19050" cap="sq">
                <a:solidFill>
                  <a:srgbClr val="99CCFF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华文新魏"/>
              <a:ea typeface="华文新魏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345828" y="4609703"/>
            <a:ext cx="26574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</a:rPr>
              <a:t>软件学院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923928" y="4581128"/>
            <a:ext cx="4032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zh-CN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行楷" pitchFamily="2" charset="-122"/>
                <a:ea typeface="华文行楷" pitchFamily="2" charset="-122"/>
              </a:rPr>
              <a:t>曾碧卿  教授</a:t>
            </a:r>
          </a:p>
        </p:txBody>
      </p:sp>
      <p:pic>
        <p:nvPicPr>
          <p:cNvPr id="7" name="Picture 5" descr="欢迎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459920"/>
            <a:ext cx="1871985" cy="126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</a:rPr>
              <a:t>《</a:t>
            </a:r>
            <a:r>
              <a:rPr lang="zh-CN" altLang="en-US" b="1" dirty="0">
                <a:solidFill>
                  <a:srgbClr val="0000FF"/>
                </a:solidFill>
                <a:latin typeface="黑体" panose="02010609060101010101" pitchFamily="49" charset="-122"/>
              </a:rPr>
              <a:t>冒泡排序法</a:t>
            </a:r>
            <a:r>
              <a:rPr lang="en-US" altLang="zh-CN" b="1" dirty="0">
                <a:solidFill>
                  <a:srgbClr val="FF0000"/>
                </a:solidFill>
                <a:latin typeface="黑体" panose="02010609060101010101" pitchFamily="49" charset="-122"/>
              </a:rPr>
              <a:t>》</a:t>
            </a: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</a:rPr>
              <a:t>提纲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12874"/>
            <a:ext cx="7993063" cy="5308602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rgbClr val="0000FF"/>
                </a:solidFill>
              </a:rPr>
              <a:t>一、教学</a:t>
            </a:r>
            <a:r>
              <a:rPr lang="zh-CN" altLang="en-US" sz="2600" b="1" dirty="0">
                <a:solidFill>
                  <a:srgbClr val="0000FF"/>
                </a:solidFill>
              </a:rPr>
              <a:t>目标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rgbClr val="FF0000"/>
                </a:solidFill>
              </a:rPr>
              <a:t>二、问题</a:t>
            </a:r>
            <a:r>
              <a:rPr lang="zh-CN" altLang="en-US" sz="2600" b="1" dirty="0">
                <a:solidFill>
                  <a:srgbClr val="FF0000"/>
                </a:solidFill>
              </a:rPr>
              <a:t>引导</a:t>
            </a:r>
            <a:endParaRPr lang="en-US" altLang="zh-CN" sz="2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rgbClr val="0000FF"/>
                </a:solidFill>
              </a:rPr>
              <a:t>三、基本思想</a:t>
            </a:r>
            <a:endParaRPr lang="en-US" altLang="zh-CN" sz="2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FF0000"/>
                </a:solidFill>
              </a:rPr>
              <a:t>四、问题求解</a:t>
            </a:r>
            <a:endParaRPr lang="en-US" altLang="zh-CN" sz="2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0000FF"/>
                </a:solidFill>
              </a:rPr>
              <a:t>五、算法演示</a:t>
            </a:r>
            <a:endParaRPr lang="en-US" altLang="zh-CN" sz="26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FF0000"/>
                </a:solidFill>
              </a:rPr>
              <a:t>六、算法实现</a:t>
            </a:r>
            <a:endParaRPr lang="en-US" altLang="zh-CN" sz="2600" b="1" dirty="0">
              <a:solidFill>
                <a:srgbClr val="FF0000"/>
              </a:solidFill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0000FF"/>
                </a:solidFill>
              </a:rPr>
              <a:t>七、流程归纳</a:t>
            </a:r>
            <a:endParaRPr lang="en-US" altLang="zh-CN" sz="2600" b="1" dirty="0">
              <a:solidFill>
                <a:srgbClr val="0000FF"/>
              </a:solidFill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FF0000"/>
                </a:solidFill>
              </a:rPr>
              <a:t>八、小结</a:t>
            </a:r>
          </a:p>
          <a:p>
            <a:pPr eaLnBrk="1" hangingPunct="1">
              <a:lnSpc>
                <a:spcPct val="90000"/>
              </a:lnSpc>
            </a:pPr>
            <a:endParaRPr lang="zh-CN" altLang="en-US" sz="26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600" b="1" dirty="0" smtClean="0">
              <a:solidFill>
                <a:srgbClr val="0000FF"/>
              </a:solidFill>
            </a:endParaRPr>
          </a:p>
        </p:txBody>
      </p:sp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5068FC9-9521-4510-9F6F-7F5C04FA29A8}" type="slidenum">
              <a:rPr lang="en-US" altLang="zh-CN">
                <a:solidFill>
                  <a:srgbClr val="0000FF"/>
                </a:solidFill>
              </a:rPr>
              <a:pPr eaLnBrk="1" hangingPunct="1"/>
              <a:t>2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3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rgbClr val="FF0000"/>
                </a:solidFill>
                <a:latin typeface="黑体" panose="02010609060101010101" pitchFamily="49" charset="-122"/>
              </a:rPr>
              <a:t>一、教学目标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12874"/>
            <a:ext cx="7993063" cy="5184477"/>
          </a:xfrm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0000FF"/>
                </a:solidFill>
              </a:rPr>
              <a:t>理解</a:t>
            </a:r>
            <a:r>
              <a:rPr lang="en-US" altLang="zh-CN" sz="2600" b="1" dirty="0" smtClean="0">
                <a:solidFill>
                  <a:srgbClr val="0000FF"/>
                </a:solidFill>
              </a:rPr>
              <a:t>C</a:t>
            </a:r>
            <a:r>
              <a:rPr lang="zh-CN" altLang="en-US" sz="2600" b="1" dirty="0" smtClean="0">
                <a:solidFill>
                  <a:srgbClr val="0000FF"/>
                </a:solidFill>
              </a:rPr>
              <a:t>语言调试含义</a:t>
            </a:r>
            <a:endParaRPr lang="zh-CN" altLang="en-US" sz="2600" b="1" dirty="0" smtClean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rgbClr val="FF0000"/>
                </a:solidFill>
              </a:rPr>
              <a:t>熟练掌握打断点、单步调试、执行到断点等调试方法</a:t>
            </a:r>
            <a:endParaRPr lang="en-US" altLang="zh-CN" sz="2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rgbClr val="0000FF"/>
                </a:solidFill>
              </a:rPr>
              <a:t>掌握查看程序编译错误提示</a:t>
            </a:r>
            <a:endParaRPr lang="en-US" altLang="zh-CN" sz="2600" b="1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>
                <a:solidFill>
                  <a:srgbClr val="FF0000"/>
                </a:solidFill>
              </a:rPr>
              <a:t>掌握</a:t>
            </a:r>
            <a:r>
              <a:rPr lang="zh-CN" altLang="en-US" sz="2600" b="1" dirty="0" smtClean="0">
                <a:solidFill>
                  <a:srgbClr val="FF0000"/>
                </a:solidFill>
              </a:rPr>
              <a:t>利用多种调试方法解决程序中出现的错误</a:t>
            </a:r>
            <a:endParaRPr lang="en-US" altLang="zh-CN" sz="26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600" b="1" dirty="0" smtClean="0">
                <a:solidFill>
                  <a:srgbClr val="0000FF"/>
                </a:solidFill>
              </a:rPr>
              <a:t>熟练掌握变量查看窗口的应用</a:t>
            </a:r>
            <a:endParaRPr lang="zh-CN" altLang="en-US" sz="2600" b="1" dirty="0" smtClean="0">
              <a:solidFill>
                <a:srgbClr val="0000FF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zh-CN" altLang="en-US" sz="2600" b="1" dirty="0" smtClean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zh-CN" sz="2600" b="1" dirty="0" smtClean="0">
              <a:solidFill>
                <a:srgbClr val="0000FF"/>
              </a:solidFill>
            </a:endParaRPr>
          </a:p>
        </p:txBody>
      </p:sp>
      <p:sp>
        <p:nvSpPr>
          <p:cNvPr id="12290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5068FC9-9521-4510-9F6F-7F5C04FA29A8}" type="slidenum">
              <a:rPr lang="en-US" altLang="zh-CN">
                <a:solidFill>
                  <a:srgbClr val="0000FF"/>
                </a:solidFill>
              </a:rPr>
              <a:pPr eaLnBrk="1" hangingPunct="1"/>
              <a:t>3</a:t>
            </a:fld>
            <a:endParaRPr lang="en-US" altLang="zh-CN">
              <a:solidFill>
                <a:srgbClr val="00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b="1" dirty="0" smtClean="0">
                <a:solidFill>
                  <a:srgbClr val="FF0000"/>
                </a:solidFill>
              </a:rPr>
              <a:t>二、问题引导</a:t>
            </a:r>
            <a:endParaRPr lang="zh-CN" altLang="zh-CN" b="1" dirty="0" smtClean="0">
              <a:solidFill>
                <a:srgbClr val="FF0000"/>
              </a:solidFill>
            </a:endParaRP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12875"/>
            <a:ext cx="8001000" cy="53086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dirty="0" smtClean="0">
                <a:solidFill>
                  <a:srgbClr val="FF0000"/>
                </a:solidFill>
              </a:rPr>
              <a:t>问题</a:t>
            </a:r>
            <a:r>
              <a:rPr lang="en-US" altLang="zh-CN" sz="2600" dirty="0" smtClean="0">
                <a:solidFill>
                  <a:srgbClr val="FF0000"/>
                </a:solidFill>
              </a:rPr>
              <a:t>1</a:t>
            </a:r>
            <a:r>
              <a:rPr lang="zh-CN" altLang="en-US" sz="2600" dirty="0" smtClean="0">
                <a:solidFill>
                  <a:srgbClr val="FF0000"/>
                </a:solidFill>
              </a:rPr>
              <a:t>：</a:t>
            </a:r>
            <a:r>
              <a:rPr lang="zh-CN" altLang="en-US" sz="2600" dirty="0">
                <a:solidFill>
                  <a:srgbClr val="0000FF"/>
                </a:solidFill>
              </a:rPr>
              <a:t>我们在编写程序的时候，往往都会遇到程序出错的情况，如何通过编程工具快速的</a:t>
            </a:r>
            <a:r>
              <a:rPr lang="zh-CN" altLang="en-US" sz="2600" dirty="0" smtClean="0">
                <a:solidFill>
                  <a:srgbClr val="0000FF"/>
                </a:solidFill>
              </a:rPr>
              <a:t>定位错误</a:t>
            </a:r>
            <a:r>
              <a:rPr lang="zh-CN" altLang="en-US" sz="2600" dirty="0">
                <a:solidFill>
                  <a:srgbClr val="0000FF"/>
                </a:solidFill>
              </a:rPr>
              <a:t>呢？</a:t>
            </a:r>
            <a:endParaRPr lang="en-US" altLang="zh-CN" sz="2600" dirty="0">
              <a:solidFill>
                <a:srgbClr val="0000FF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zh-CN" sz="2600" dirty="0" smtClean="0">
                <a:solidFill>
                  <a:srgbClr val="FF0000"/>
                </a:solidFill>
              </a:rPr>
              <a:t>问题</a:t>
            </a:r>
            <a:r>
              <a:rPr lang="en-US" altLang="zh-CN" sz="2600" dirty="0" smtClean="0">
                <a:solidFill>
                  <a:srgbClr val="FF0000"/>
                </a:solidFill>
              </a:rPr>
              <a:t>2</a:t>
            </a:r>
            <a:r>
              <a:rPr lang="zh-CN" altLang="en-US" sz="2600" dirty="0" smtClean="0">
                <a:solidFill>
                  <a:srgbClr val="FF0000"/>
                </a:solidFill>
              </a:rPr>
              <a:t>：</a:t>
            </a:r>
            <a:r>
              <a:rPr lang="zh-CN" altLang="en-US" sz="2600" dirty="0" smtClean="0">
                <a:solidFill>
                  <a:srgbClr val="0000FF"/>
                </a:solidFill>
              </a:rPr>
              <a:t>程序运行，如何才能开到程序的运行流程呢？</a:t>
            </a:r>
            <a:endParaRPr lang="en-US" altLang="zh-CN" sz="2600" dirty="0"/>
          </a:p>
          <a:p>
            <a:pPr>
              <a:lnSpc>
                <a:spcPct val="150000"/>
              </a:lnSpc>
            </a:pPr>
            <a:r>
              <a:rPr lang="zh-CN" altLang="zh-CN" sz="2600" dirty="0" smtClean="0">
                <a:solidFill>
                  <a:srgbClr val="FF0000"/>
                </a:solidFill>
              </a:rPr>
              <a:t>问题</a:t>
            </a:r>
            <a:r>
              <a:rPr lang="en-US" altLang="zh-CN" sz="2600" dirty="0" smtClean="0">
                <a:solidFill>
                  <a:srgbClr val="FF0000"/>
                </a:solidFill>
              </a:rPr>
              <a:t>3</a:t>
            </a:r>
            <a:r>
              <a:rPr lang="zh-CN" altLang="en-US" sz="2600" dirty="0">
                <a:solidFill>
                  <a:srgbClr val="FF0000"/>
                </a:solidFill>
              </a:rPr>
              <a:t>：</a:t>
            </a:r>
            <a:r>
              <a:rPr lang="zh-CN" altLang="en-US" sz="2600" dirty="0" smtClean="0">
                <a:solidFill>
                  <a:srgbClr val="0000FF"/>
                </a:solidFill>
              </a:rPr>
              <a:t>随程序已经运行，想看看自己定义的变量的变化情况，怎么办呢？</a:t>
            </a:r>
            <a:endParaRPr lang="en-US" altLang="zh-CN" sz="2600" dirty="0" smtClean="0">
              <a:solidFill>
                <a:srgbClr val="0000FF"/>
              </a:solidFill>
            </a:endParaRPr>
          </a:p>
          <a:p>
            <a:r>
              <a:rPr lang="en-US" altLang="zh-CN" sz="4800" b="1" dirty="0" smtClean="0">
                <a:solidFill>
                  <a:srgbClr val="FF0000"/>
                </a:solidFill>
              </a:rPr>
              <a:t>……</a:t>
            </a:r>
            <a:endParaRPr lang="en-US" altLang="zh-CN" sz="4800" b="1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pPr marL="0" indent="0" algn="ctr">
              <a:buNone/>
            </a:pPr>
            <a:r>
              <a:rPr lang="zh-CN" altLang="en-US" sz="2800" b="1" dirty="0" smtClean="0">
                <a:solidFill>
                  <a:srgbClr val="0000FF"/>
                </a:solidFill>
              </a:rPr>
              <a:t>随着程序越来越复杂，调试愈发重要！</a:t>
            </a:r>
            <a:endParaRPr lang="en-US" altLang="zh-CN" sz="2800" b="1" dirty="0">
              <a:solidFill>
                <a:srgbClr val="0000FF"/>
              </a:solidFill>
            </a:endParaRPr>
          </a:p>
        </p:txBody>
      </p:sp>
      <p:sp>
        <p:nvSpPr>
          <p:cNvPr id="133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4EE9AFA-9F30-469A-8D51-731B514ABA8B}" type="slidenum">
              <a:rPr lang="en-US" altLang="zh-CN" b="0"/>
              <a:pPr eaLnBrk="1" hangingPunct="1"/>
              <a:t>4</a:t>
            </a:fld>
            <a:endParaRPr lang="en-US" altLang="zh-CN" b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412875"/>
            <a:ext cx="8001000" cy="460841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en-US" altLang="zh-CN" sz="2800" b="1" dirty="0">
              <a:solidFill>
                <a:srgbClr val="0000FF"/>
              </a:solidFill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en-US" altLang="zh-CN" sz="8000" b="1" dirty="0" smtClean="0">
                <a:solidFill>
                  <a:srgbClr val="FF0000"/>
                </a:solidFill>
              </a:rPr>
              <a:t>C</a:t>
            </a:r>
            <a:r>
              <a:rPr lang="zh-CN" altLang="en-US" sz="8000" b="1" dirty="0" smtClean="0">
                <a:solidFill>
                  <a:srgbClr val="FF0000"/>
                </a:solidFill>
              </a:rPr>
              <a:t>语言上机调试步骤与方法</a:t>
            </a:r>
            <a:endParaRPr lang="en-US" altLang="zh-CN" sz="8000" b="1" dirty="0">
              <a:solidFill>
                <a:srgbClr val="FF0000"/>
              </a:solidFill>
            </a:endParaRPr>
          </a:p>
        </p:txBody>
      </p:sp>
      <p:sp>
        <p:nvSpPr>
          <p:cNvPr id="13314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Verdan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F4EE9AFA-9F30-469A-8D51-731B514ABA8B}" type="slidenum">
              <a:rPr lang="en-US" altLang="zh-CN" b="0"/>
              <a:pPr eaLnBrk="1" hangingPunct="1"/>
              <a:t>5</a:t>
            </a:fld>
            <a:endParaRPr lang="en-US" altLang="zh-CN" b="0"/>
          </a:p>
        </p:txBody>
      </p:sp>
    </p:spTree>
    <p:extLst>
      <p:ext uri="{BB962C8B-B14F-4D97-AF65-F5344CB8AC3E}">
        <p14:creationId xmlns:p14="http://schemas.microsoft.com/office/powerpoint/2010/main" val="3914648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6</a:t>
            </a:fld>
            <a:endParaRPr lang="en-US" altLang="zh-CN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613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4643438" y="5516563"/>
            <a:ext cx="1657350" cy="433387"/>
          </a:xfrm>
          <a:prstGeom prst="wedgeRoundRectCallout">
            <a:avLst>
              <a:gd name="adj1" fmla="val -42625"/>
              <a:gd name="adj2" fmla="val 70148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输出窗口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395288" y="2349500"/>
            <a:ext cx="1873250" cy="433388"/>
          </a:xfrm>
          <a:prstGeom prst="wedgeRoundRectCallout">
            <a:avLst>
              <a:gd name="adj1" fmla="val -2032"/>
              <a:gd name="adj2" fmla="val 6538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工作窗口</a:t>
            </a: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4500563" y="3644900"/>
            <a:ext cx="2087562" cy="433388"/>
          </a:xfrm>
          <a:prstGeom prst="wedgeRoundRectCallout">
            <a:avLst>
              <a:gd name="adj1" fmla="val -55019"/>
              <a:gd name="adj2" fmla="val -61722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编辑窗口</a:t>
            </a:r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6802438" y="1700213"/>
            <a:ext cx="2341562" cy="1081087"/>
          </a:xfrm>
          <a:prstGeom prst="wedgeRoundRectCallout">
            <a:avLst>
              <a:gd name="adj1" fmla="val -67083"/>
              <a:gd name="adj2" fmla="val -150588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b="1">
                <a:solidFill>
                  <a:srgbClr val="003300"/>
                </a:solidFill>
              </a:rPr>
              <a:t>  </a:t>
            </a:r>
            <a:r>
              <a:rPr lang="zh-CN" altLang="en-US" b="1">
                <a:solidFill>
                  <a:srgbClr val="003300"/>
                </a:solidFill>
              </a:rPr>
              <a:t>可在菜单栏空白处右击</a:t>
            </a:r>
            <a:r>
              <a:rPr lang="en-US" altLang="zh-CN" b="1">
                <a:solidFill>
                  <a:srgbClr val="003300"/>
                </a:solidFill>
              </a:rPr>
              <a:t>.</a:t>
            </a:r>
            <a:r>
              <a:rPr lang="zh-CN" altLang="en-US" b="1">
                <a:solidFill>
                  <a:srgbClr val="003300"/>
                </a:solidFill>
              </a:rPr>
              <a:t>选择要显示的窗口和工具条。</a:t>
            </a:r>
          </a:p>
        </p:txBody>
      </p:sp>
    </p:spTree>
    <p:extLst>
      <p:ext uri="{BB962C8B-B14F-4D97-AF65-F5344CB8AC3E}">
        <p14:creationId xmlns:p14="http://schemas.microsoft.com/office/powerpoint/2010/main" val="606441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7</a:t>
            </a:fld>
            <a:endParaRPr lang="en-US" altLang="zh-CN"/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333" y="1046163"/>
            <a:ext cx="3338513" cy="544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Box 11"/>
          <p:cNvSpPr txBox="1">
            <a:spLocks noChangeArrowheads="1"/>
          </p:cNvSpPr>
          <p:nvPr/>
        </p:nvSpPr>
        <p:spPr bwMode="auto">
          <a:xfrm>
            <a:off x="-73024" y="619126"/>
            <a:ext cx="370892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</a:rPr>
              <a:t>调试工具条的显示</a:t>
            </a:r>
            <a:r>
              <a:rPr lang="en-US" altLang="zh-CN" sz="32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7" name="Text Box 12"/>
          <p:cNvSpPr txBox="1">
            <a:spLocks noChangeArrowheads="1"/>
          </p:cNvSpPr>
          <p:nvPr/>
        </p:nvSpPr>
        <p:spPr bwMode="auto">
          <a:xfrm>
            <a:off x="69378" y="1165526"/>
            <a:ext cx="5364163" cy="116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rgbClr val="FF6600"/>
                </a:solidFill>
              </a:rPr>
              <a:t>方法：</a:t>
            </a:r>
            <a:r>
              <a:rPr lang="zh-CN" altLang="en-US" sz="2800" b="1" dirty="0">
                <a:solidFill>
                  <a:schemeClr val="tx2"/>
                </a:solidFill>
              </a:rPr>
              <a:t>使用右键</a:t>
            </a:r>
            <a:r>
              <a:rPr lang="en-US" altLang="zh-CN" sz="2800" b="1" dirty="0">
                <a:solidFill>
                  <a:schemeClr val="tx2"/>
                </a:solidFill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chemeClr val="tx2"/>
                </a:solidFill>
              </a:rPr>
              <a:t>   </a:t>
            </a:r>
            <a:r>
              <a:rPr lang="zh-CN" altLang="en-US" sz="2800" b="1" dirty="0">
                <a:solidFill>
                  <a:schemeClr val="tx2"/>
                </a:solidFill>
              </a:rPr>
              <a:t>在菜单栏空白处右击</a:t>
            </a:r>
            <a:r>
              <a:rPr lang="en-US" altLang="zh-CN" sz="2800" b="1" dirty="0">
                <a:solidFill>
                  <a:schemeClr val="tx2"/>
                </a:solidFill>
              </a:rPr>
              <a:t>.</a:t>
            </a:r>
          </a:p>
        </p:txBody>
      </p:sp>
      <p:grpSp>
        <p:nvGrpSpPr>
          <p:cNvPr id="38" name="Group 16"/>
          <p:cNvGrpSpPr>
            <a:grpSpLocks/>
          </p:cNvGrpSpPr>
          <p:nvPr/>
        </p:nvGrpSpPr>
        <p:grpSpPr bwMode="auto">
          <a:xfrm>
            <a:off x="609129" y="2325395"/>
            <a:ext cx="6192837" cy="1038225"/>
            <a:chOff x="295" y="1162"/>
            <a:chExt cx="3901" cy="654"/>
          </a:xfrm>
        </p:grpSpPr>
        <p:pic>
          <p:nvPicPr>
            <p:cNvPr id="39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162"/>
              <a:ext cx="2404" cy="6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3334" y="1253"/>
              <a:ext cx="862" cy="272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Line 13"/>
            <p:cNvSpPr>
              <a:spLocks noChangeShapeType="1"/>
            </p:cNvSpPr>
            <p:nvPr/>
          </p:nvSpPr>
          <p:spPr bwMode="auto">
            <a:xfrm flipH="1">
              <a:off x="2608" y="1389"/>
              <a:ext cx="771" cy="91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2" name="Group 17"/>
          <p:cNvGrpSpPr>
            <a:grpSpLocks/>
          </p:cNvGrpSpPr>
          <p:nvPr/>
        </p:nvGrpSpPr>
        <p:grpSpPr bwMode="auto">
          <a:xfrm>
            <a:off x="467544" y="2853294"/>
            <a:ext cx="6408737" cy="1847850"/>
            <a:chOff x="295" y="1525"/>
            <a:chExt cx="4037" cy="1164"/>
          </a:xfrm>
        </p:grpSpPr>
        <p:sp>
          <p:nvSpPr>
            <p:cNvPr id="43" name="Oval 4"/>
            <p:cNvSpPr>
              <a:spLocks noChangeArrowheads="1"/>
            </p:cNvSpPr>
            <p:nvPr/>
          </p:nvSpPr>
          <p:spPr bwMode="auto">
            <a:xfrm>
              <a:off x="3470" y="1525"/>
              <a:ext cx="862" cy="227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44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2024"/>
              <a:ext cx="2223" cy="6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Line 14"/>
            <p:cNvSpPr>
              <a:spLocks noChangeShapeType="1"/>
            </p:cNvSpPr>
            <p:nvPr/>
          </p:nvSpPr>
          <p:spPr bwMode="auto">
            <a:xfrm flipH="1">
              <a:off x="2426" y="1661"/>
              <a:ext cx="1134" cy="499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" name="Group 18"/>
          <p:cNvGrpSpPr>
            <a:grpSpLocks/>
          </p:cNvGrpSpPr>
          <p:nvPr/>
        </p:nvGrpSpPr>
        <p:grpSpPr bwMode="auto">
          <a:xfrm>
            <a:off x="143917" y="3805821"/>
            <a:ext cx="8135938" cy="2836862"/>
            <a:chOff x="0" y="2387"/>
            <a:chExt cx="5125" cy="1787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379" y="2387"/>
              <a:ext cx="635" cy="227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pic>
          <p:nvPicPr>
            <p:cNvPr id="48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85"/>
              <a:ext cx="5125" cy="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Line 15"/>
            <p:cNvSpPr>
              <a:spLocks noChangeShapeType="1"/>
            </p:cNvSpPr>
            <p:nvPr/>
          </p:nvSpPr>
          <p:spPr bwMode="auto">
            <a:xfrm flipH="1">
              <a:off x="2562" y="2568"/>
              <a:ext cx="908" cy="862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4843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8</a:t>
            </a:fld>
            <a:endParaRPr lang="en-US" altLang="zh-CN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62" y="620688"/>
            <a:ext cx="4283968" cy="643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r>
              <a:rPr lang="zh-CN" altLang="en-US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调试程序示例</a:t>
            </a:r>
            <a:r>
              <a:rPr lang="en-US" altLang="zh-CN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1</a:t>
            </a:r>
            <a:r>
              <a:rPr lang="en-US" altLang="zh-CN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3200" dirty="0" smtClean="0">
                <a:latin typeface="Arial" panose="020B0604020202020204" pitchFamily="34" charset="0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zh-CN" altLang="en-US" sz="3200" dirty="0" smtClean="0">
                <a:latin typeface="Arial" panose="020B0604020202020204" pitchFamily="34" charset="0"/>
              </a:rPr>
              <a:t>计算</a:t>
            </a:r>
            <a:r>
              <a:rPr lang="zh-CN" altLang="en-US" sz="3200" dirty="0" smtClean="0">
                <a:latin typeface="Arial" panose="020B0604020202020204" pitchFamily="34" charset="0"/>
              </a:rPr>
              <a:t>分段函数</a:t>
            </a:r>
            <a:r>
              <a:rPr lang="en-US" altLang="zh-CN" sz="3200" dirty="0" smtClean="0">
                <a:latin typeface="Arial" panose="020B0604020202020204" pitchFamily="34" charset="0"/>
              </a:rPr>
              <a:t>:</a:t>
            </a:r>
          </a:p>
          <a:p>
            <a:pPr algn="l">
              <a:spcBef>
                <a:spcPct val="50000"/>
              </a:spcBef>
            </a:pPr>
            <a:endParaRPr lang="en-US" altLang="zh-CN" sz="3200" dirty="0" smtClean="0">
              <a:latin typeface="Arial" panose="020B0604020202020204" pitchFamily="34" charset="0"/>
            </a:endParaRPr>
          </a:p>
          <a:p>
            <a:pPr algn="l">
              <a:spcBef>
                <a:spcPct val="50000"/>
              </a:spcBef>
            </a:pPr>
            <a:r>
              <a:rPr lang="en-US" altLang="zh-CN" sz="3200" dirty="0" smtClean="0">
                <a:latin typeface="Arial" panose="020B0604020202020204" pitchFamily="34" charset="0"/>
              </a:rPr>
              <a:t>            </a:t>
            </a:r>
            <a:r>
              <a:rPr lang="en-US" altLang="zh-CN" sz="3200" dirty="0" smtClean="0">
                <a:latin typeface="Arial" panose="020B0604020202020204" pitchFamily="34" charset="0"/>
              </a:rPr>
              <a:t>1/x         x</a:t>
            </a:r>
            <a:r>
              <a:rPr lang="en-US" altLang="zh-CN" sz="3200" dirty="0" smtClean="0">
                <a:latin typeface="Calisto MT" pitchFamily="18" charset="0"/>
              </a:rPr>
              <a:t>≠0</a:t>
            </a:r>
            <a:endParaRPr lang="el-GR" altLang="zh-CN" sz="3200" dirty="0" smtClean="0">
              <a:latin typeface="Calisto MT" pitchFamily="18" charset="0"/>
            </a:endParaRPr>
          </a:p>
          <a:p>
            <a:pPr algn="l">
              <a:spcBef>
                <a:spcPct val="50000"/>
              </a:spcBef>
            </a:pPr>
            <a:r>
              <a:rPr lang="en-US" altLang="zh-CN" sz="3200" dirty="0" smtClean="0">
                <a:latin typeface="Arial" panose="020B0604020202020204" pitchFamily="34" charset="0"/>
              </a:rPr>
              <a:t> f(x) =  </a:t>
            </a:r>
          </a:p>
          <a:p>
            <a:pPr algn="l">
              <a:spcBef>
                <a:spcPct val="50000"/>
              </a:spcBef>
            </a:pPr>
            <a:r>
              <a:rPr lang="en-US" altLang="zh-CN" sz="3200" dirty="0" smtClean="0">
                <a:latin typeface="Arial" panose="020B0604020202020204" pitchFamily="34" charset="0"/>
              </a:rPr>
              <a:t>             0            x=0 </a:t>
            </a:r>
          </a:p>
          <a:p>
            <a:pPr algn="l">
              <a:spcBef>
                <a:spcPct val="50000"/>
              </a:spcBef>
            </a:pPr>
            <a:endParaRPr lang="en-US" altLang="zh-CN" sz="3200" dirty="0" smtClean="0">
              <a:latin typeface="Arial" panose="020B0604020202020204" pitchFamily="34" charset="0"/>
            </a:endParaRPr>
          </a:p>
          <a:p>
            <a:pPr algn="l">
              <a:spcBef>
                <a:spcPct val="50000"/>
              </a:spcBef>
            </a:pPr>
            <a:endParaRPr lang="en-US" altLang="zh-CN" sz="3200" dirty="0" smtClean="0">
              <a:latin typeface="Arial" panose="020B0604020202020204" pitchFamily="34" charset="0"/>
            </a:endParaRPr>
          </a:p>
        </p:txBody>
      </p:sp>
      <p:sp>
        <p:nvSpPr>
          <p:cNvPr id="8" name="AutoShape 4"/>
          <p:cNvSpPr>
            <a:spLocks/>
          </p:cNvSpPr>
          <p:nvPr/>
        </p:nvSpPr>
        <p:spPr bwMode="auto">
          <a:xfrm>
            <a:off x="1331640" y="3933056"/>
            <a:ext cx="73025" cy="1439863"/>
          </a:xfrm>
          <a:prstGeom prst="leftBrace">
            <a:avLst>
              <a:gd name="adj1" fmla="val 164312"/>
              <a:gd name="adj2" fmla="val 50000"/>
            </a:avLst>
          </a:prstGeom>
          <a:solidFill>
            <a:schemeClr val="tx1"/>
          </a:solidFill>
          <a:ln w="9525">
            <a:solidFill>
              <a:srgbClr val="FF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4175448" y="1196752"/>
            <a:ext cx="4968552" cy="6284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#include&lt;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stdio.h</a:t>
            </a:r>
            <a:r>
              <a:rPr lang="en-US" altLang="zh-CN" sz="2800" dirty="0" smtClean="0">
                <a:latin typeface="Arial" panose="020B0604020202020204" pitchFamily="34" charset="0"/>
              </a:rPr>
              <a:t>&gt;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void main()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{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   float 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x,y</a:t>
            </a:r>
            <a:r>
              <a:rPr lang="en-US" altLang="zh-CN" sz="2800" dirty="0" smtClean="0">
                <a:latin typeface="Arial" panose="020B0604020202020204" pitchFamily="34" charset="0"/>
              </a:rPr>
              <a:t>;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   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printf</a:t>
            </a:r>
            <a:r>
              <a:rPr lang="en-US" altLang="zh-CN" sz="2800" dirty="0" smtClean="0">
                <a:latin typeface="Arial" panose="020B0604020202020204" pitchFamily="34" charset="0"/>
              </a:rPr>
              <a:t>("input x:\n");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   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scanf</a:t>
            </a:r>
            <a:r>
              <a:rPr lang="en-US" altLang="zh-CN" sz="2800" dirty="0" smtClean="0">
                <a:latin typeface="Arial" panose="020B0604020202020204" pitchFamily="34" charset="0"/>
              </a:rPr>
              <a:t>("%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f",x</a:t>
            </a:r>
            <a:r>
              <a:rPr lang="en-US" altLang="zh-CN" sz="2800" dirty="0" smtClean="0">
                <a:latin typeface="Arial" panose="020B0604020202020204" pitchFamily="34" charset="0"/>
              </a:rPr>
              <a:t>)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   if(x!=0)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	   y=1/x;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   else 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	   y=0;</a:t>
            </a:r>
          </a:p>
          <a:p>
            <a:pPr algn="l"/>
            <a:endParaRPr lang="en-US" altLang="zh-CN" sz="2800" dirty="0" smtClean="0">
              <a:latin typeface="Arial" panose="020B0604020202020204" pitchFamily="34" charset="0"/>
            </a:endParaRP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   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printf</a:t>
            </a:r>
            <a:r>
              <a:rPr lang="en-US" altLang="zh-CN" sz="2800" dirty="0" smtClean="0">
                <a:latin typeface="Arial" panose="020B0604020202020204" pitchFamily="34" charset="0"/>
              </a:rPr>
              <a:t>("f(%.2f)=%.1f\n",</a:t>
            </a:r>
            <a:r>
              <a:rPr lang="en-US" altLang="zh-CN" sz="2800" dirty="0" err="1" smtClean="0">
                <a:latin typeface="Arial" panose="020B0604020202020204" pitchFamily="34" charset="0"/>
              </a:rPr>
              <a:t>x,y</a:t>
            </a:r>
            <a:r>
              <a:rPr lang="en-US" altLang="zh-CN" sz="2800" dirty="0" smtClean="0">
                <a:latin typeface="Arial" panose="020B0604020202020204" pitchFamily="34" charset="0"/>
              </a:rPr>
              <a:t>);</a:t>
            </a:r>
          </a:p>
          <a:p>
            <a:pPr algn="l"/>
            <a:r>
              <a:rPr lang="en-US" altLang="zh-CN" sz="2800" dirty="0" smtClean="0">
                <a:latin typeface="Arial" panose="020B0604020202020204" pitchFamily="34" charset="0"/>
              </a:rPr>
              <a:t>}</a:t>
            </a:r>
          </a:p>
          <a:p>
            <a:pPr algn="l">
              <a:spcBef>
                <a:spcPct val="50000"/>
              </a:spcBef>
            </a:pPr>
            <a:endParaRPr lang="en-US" altLang="zh-CN" sz="2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947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9</a:t>
            </a:fld>
            <a:endParaRPr lang="en-US" altLang="zh-CN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20688"/>
            <a:ext cx="9036050" cy="179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</a:rPr>
              <a:t>注</a:t>
            </a:r>
            <a:r>
              <a:rPr lang="en-US" altLang="zh-CN" sz="3200" b="1" dirty="0">
                <a:solidFill>
                  <a:srgbClr val="FF0000"/>
                </a:solidFill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3200" b="1" dirty="0"/>
              <a:t>  </a:t>
            </a:r>
            <a:r>
              <a:rPr lang="zh-CN" altLang="en-US" sz="3200" b="1" dirty="0">
                <a:solidFill>
                  <a:srgbClr val="0000FF"/>
                </a:solidFill>
              </a:rPr>
              <a:t>在进行调试前，首先要正常通过编译和连接，排除所有语法错误</a:t>
            </a:r>
            <a:r>
              <a:rPr lang="en-US" altLang="zh-CN" sz="3200" b="1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997200"/>
            <a:ext cx="5976938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339975" y="4941888"/>
            <a:ext cx="1944688" cy="1008062"/>
          </a:xfrm>
          <a:prstGeom prst="wedgeRoundRectCallout">
            <a:avLst>
              <a:gd name="adj1" fmla="val -60287"/>
              <a:gd name="adj2" fmla="val -108898"/>
              <a:gd name="adj3" fmla="val 16667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点击此按钮进行编译</a:t>
            </a:r>
            <a:r>
              <a:rPr lang="en-US" altLang="zh-CN" sz="2400" b="1">
                <a:solidFill>
                  <a:srgbClr val="00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3439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10</a:t>
            </a:fld>
            <a:endParaRPr lang="en-US" altLang="zh-CN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800"/>
            <a:ext cx="9144000" cy="668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23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11</a:t>
            </a:fld>
            <a:endParaRPr lang="en-US" altLang="zh-CN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-32512" y="566063"/>
            <a:ext cx="8964613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</a:rPr>
              <a:t>一</a:t>
            </a:r>
            <a:r>
              <a:rPr lang="en-US" altLang="zh-CN" sz="3200" b="1" dirty="0">
                <a:solidFill>
                  <a:srgbClr val="FF0000"/>
                </a:solidFill>
              </a:rPr>
              <a:t>.</a:t>
            </a:r>
            <a:r>
              <a:rPr lang="zh-CN" altLang="en-US" sz="3200" b="1" dirty="0">
                <a:solidFill>
                  <a:srgbClr val="FF0000"/>
                </a:solidFill>
              </a:rPr>
              <a:t>单步调试</a:t>
            </a:r>
            <a:r>
              <a:rPr lang="en-US" altLang="zh-CN" sz="3200" b="1" dirty="0">
                <a:solidFill>
                  <a:srgbClr val="FF0000"/>
                </a:solidFill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</a:rPr>
              <a:t>   </a:t>
            </a:r>
            <a:r>
              <a:rPr lang="zh-CN" altLang="en-US" sz="3200" dirty="0">
                <a:solidFill>
                  <a:srgbClr val="FF0000"/>
                </a:solidFill>
              </a:rPr>
              <a:t>主要是解决程序的逻辑错误</a:t>
            </a:r>
            <a:r>
              <a:rPr lang="en-US" altLang="zh-CN" sz="3200" dirty="0">
                <a:solidFill>
                  <a:srgbClr val="FF0000"/>
                </a:solidFill>
              </a:rPr>
              <a:t>: </a:t>
            </a:r>
          </a:p>
          <a:p>
            <a:pPr algn="l">
              <a:spcBef>
                <a:spcPct val="50000"/>
              </a:spcBef>
            </a:pPr>
            <a:r>
              <a:rPr lang="en-US" altLang="zh-CN" sz="3200" dirty="0">
                <a:solidFill>
                  <a:srgbClr val="FF0000"/>
                </a:solidFill>
              </a:rPr>
              <a:t>      </a:t>
            </a:r>
            <a:r>
              <a:rPr lang="zh-CN" altLang="en-US" sz="3200" dirty="0">
                <a:solidFill>
                  <a:srgbClr val="FF0000"/>
                </a:solidFill>
              </a:rPr>
              <a:t>运行结果与期望值不一致</a:t>
            </a:r>
            <a:r>
              <a:rPr lang="en-US" altLang="zh-CN" sz="3200" dirty="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292600"/>
            <a:ext cx="8135938" cy="125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2636838"/>
            <a:ext cx="58674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  <a:buFontTx/>
              <a:buAutoNum type="arabicPeriod"/>
            </a:pPr>
            <a:r>
              <a:rPr lang="zh-CN" altLang="en-US" sz="2800" b="1" dirty="0">
                <a:solidFill>
                  <a:srgbClr val="0067F1"/>
                </a:solidFill>
              </a:rPr>
              <a:t>开始单步调试</a:t>
            </a:r>
            <a:r>
              <a:rPr lang="en-US" altLang="zh-CN" sz="2800" b="1" dirty="0">
                <a:solidFill>
                  <a:srgbClr val="0067F1"/>
                </a:solidFill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rgbClr val="0067F1"/>
                </a:solidFill>
              </a:rPr>
              <a:t>   </a:t>
            </a:r>
            <a:r>
              <a:rPr lang="zh-CN" altLang="en-US" sz="2800" b="1" dirty="0">
                <a:solidFill>
                  <a:srgbClr val="0067F1"/>
                </a:solidFill>
                <a:latin typeface="Times New Roman" panose="02020603050405020304" pitchFamily="18" charset="0"/>
              </a:rPr>
              <a:t>单击”单步执行”</a:t>
            </a:r>
            <a:r>
              <a:rPr lang="en-US" altLang="zh-CN" sz="2800" b="1" dirty="0">
                <a:solidFill>
                  <a:srgbClr val="0067F1"/>
                </a:solidFill>
              </a:rPr>
              <a:t>(Step Over(F10))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3276600" y="4652963"/>
            <a:ext cx="574675" cy="1008062"/>
          </a:xfrm>
          <a:prstGeom prst="ellipse">
            <a:avLst/>
          </a:prstGeom>
          <a:noFill/>
          <a:ln w="28575">
            <a:solidFill>
              <a:srgbClr val="CC00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735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12</a:t>
            </a:fld>
            <a:endParaRPr lang="en-US" altLang="zh-CN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7478"/>
            <a:ext cx="8820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888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13</a:t>
            </a:fld>
            <a:endParaRPr lang="en-US" altLang="zh-CN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565400"/>
            <a:ext cx="7488238" cy="417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6613"/>
            <a:ext cx="7704137" cy="138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2051050" y="0"/>
            <a:ext cx="3241675" cy="1196975"/>
          </a:xfrm>
          <a:prstGeom prst="wedgeRoundRectCallout">
            <a:avLst>
              <a:gd name="adj1" fmla="val 66894"/>
              <a:gd name="adj2" fmla="val 104773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sz="2400" b="1">
                <a:solidFill>
                  <a:srgbClr val="003300"/>
                </a:solidFill>
              </a:rPr>
              <a:t>  </a:t>
            </a:r>
            <a:r>
              <a:rPr lang="zh-CN" altLang="en-US" sz="2400" b="1">
                <a:solidFill>
                  <a:srgbClr val="003300"/>
                </a:solidFill>
              </a:rPr>
              <a:t>当运行到输入语句时</a:t>
            </a:r>
            <a:r>
              <a:rPr lang="en-US" altLang="zh-CN" sz="2400" b="1">
                <a:solidFill>
                  <a:srgbClr val="003300"/>
                </a:solidFill>
              </a:rPr>
              <a:t>,</a:t>
            </a:r>
            <a:r>
              <a:rPr lang="zh-CN" altLang="en-US" sz="2400" b="1">
                <a:solidFill>
                  <a:srgbClr val="003300"/>
                </a:solidFill>
              </a:rPr>
              <a:t>任务标上会出现小图标</a:t>
            </a:r>
            <a:r>
              <a:rPr lang="en-US" altLang="zh-CN" sz="2400" b="1">
                <a:solidFill>
                  <a:srgbClr val="003300"/>
                </a:solidFill>
              </a:rPr>
              <a:t>. </a:t>
            </a:r>
            <a:r>
              <a:rPr lang="zh-CN" altLang="en-US" sz="2400" b="1">
                <a:solidFill>
                  <a:srgbClr val="003300"/>
                </a:solidFill>
              </a:rPr>
              <a:t>点击之</a:t>
            </a:r>
            <a:r>
              <a:rPr lang="en-US" altLang="zh-CN" sz="2400" b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700338" y="4292600"/>
            <a:ext cx="3241675" cy="574675"/>
          </a:xfrm>
          <a:prstGeom prst="wedgeRoundRectCallout">
            <a:avLst>
              <a:gd name="adj1" fmla="val -76495"/>
              <a:gd name="adj2" fmla="val -233148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在输入窗口输入数据</a:t>
            </a:r>
            <a:r>
              <a:rPr lang="en-US" altLang="zh-CN" sz="2400" b="1">
                <a:solidFill>
                  <a:srgbClr val="00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13066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14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620688"/>
            <a:ext cx="586740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rgbClr val="FF6600"/>
                </a:solidFill>
              </a:rPr>
              <a:t>2.  </a:t>
            </a:r>
            <a:r>
              <a:rPr lang="zh-CN" altLang="en-US" sz="2800" b="1" dirty="0">
                <a:solidFill>
                  <a:srgbClr val="FF6600"/>
                </a:solidFill>
              </a:rPr>
              <a:t>停止调试</a:t>
            </a:r>
            <a:r>
              <a:rPr lang="en-US" altLang="zh-CN" sz="2800" b="1" dirty="0">
                <a:solidFill>
                  <a:srgbClr val="FF6600"/>
                </a:solidFill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rgbClr val="FF6600"/>
                </a:solidFill>
              </a:rPr>
              <a:t>   </a:t>
            </a:r>
            <a:r>
              <a:rPr lang="zh-CN" altLang="en-US" sz="2800" b="1" dirty="0"/>
              <a:t>单击”终止调试”</a:t>
            </a:r>
            <a:r>
              <a:rPr lang="en-US" altLang="zh-CN" sz="2800" b="1" dirty="0"/>
              <a:t>(Stop </a:t>
            </a:r>
            <a:r>
              <a:rPr lang="en-US" altLang="zh-CN" sz="2800" b="1" dirty="0" err="1"/>
              <a:t>Debuging</a:t>
            </a:r>
            <a:r>
              <a:rPr lang="en-US" altLang="zh-CN" sz="2800" b="1" dirty="0"/>
              <a:t>)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9144000" cy="125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84213" y="2708275"/>
            <a:ext cx="574675" cy="1008063"/>
          </a:xfrm>
          <a:prstGeom prst="ellipse">
            <a:avLst/>
          </a:prstGeom>
          <a:noFill/>
          <a:ln w="28575">
            <a:solidFill>
              <a:srgbClr val="CC00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051050" y="4508500"/>
            <a:ext cx="1584325" cy="574675"/>
          </a:xfrm>
          <a:prstGeom prst="wedgeRoundRectCallout">
            <a:avLst>
              <a:gd name="adj1" fmla="val -104208"/>
              <a:gd name="adj2" fmla="val -233148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终止调试</a:t>
            </a:r>
            <a:r>
              <a:rPr lang="en-US" altLang="zh-CN" sz="2400" b="1">
                <a:solidFill>
                  <a:srgbClr val="00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7900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15</a:t>
            </a:fld>
            <a:endParaRPr lang="en-US" altLang="zh-CN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0" y="548680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</a:rPr>
              <a:t>二</a:t>
            </a:r>
            <a:r>
              <a:rPr lang="en-US" altLang="zh-CN" sz="3200" b="1" dirty="0">
                <a:solidFill>
                  <a:srgbClr val="FF0000"/>
                </a:solidFill>
              </a:rPr>
              <a:t>. </a:t>
            </a:r>
            <a:r>
              <a:rPr lang="zh-CN" altLang="en-US" sz="3200" b="1" dirty="0">
                <a:solidFill>
                  <a:srgbClr val="FF0000"/>
                </a:solidFill>
              </a:rPr>
              <a:t>设置断点调试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: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  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endParaRPr lang="en-US" altLang="zh-CN" sz="2800" b="1" dirty="0">
              <a:solidFill>
                <a:srgbClr val="FF0000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0" y="1290638"/>
            <a:ext cx="9144000" cy="5047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zh-CN" altLang="en-US" sz="2800" dirty="0">
                <a:solidFill>
                  <a:schemeClr val="folHlink"/>
                </a:solidFill>
              </a:rPr>
              <a:t>调试程序示例</a:t>
            </a:r>
            <a:r>
              <a:rPr lang="en-US" altLang="zh-CN" sz="2800" dirty="0">
                <a:solidFill>
                  <a:schemeClr val="folHlink"/>
                </a:solidFill>
              </a:rPr>
              <a:t>2: </a:t>
            </a:r>
            <a:r>
              <a:rPr lang="zh-CN" altLang="en-US" sz="2800" dirty="0">
                <a:solidFill>
                  <a:schemeClr val="folHlink"/>
                </a:solidFill>
              </a:rPr>
              <a:t>计算累加和，程序有错</a:t>
            </a:r>
            <a:r>
              <a:rPr lang="zh-CN" altLang="en-US" sz="2800" dirty="0" smtClean="0">
                <a:solidFill>
                  <a:schemeClr val="folHlink"/>
                </a:solidFill>
              </a:rPr>
              <a:t>。</a:t>
            </a:r>
            <a:endParaRPr lang="zh-CN" altLang="en-US" sz="2800" dirty="0"/>
          </a:p>
          <a:p>
            <a:pPr algn="l"/>
            <a:r>
              <a:rPr lang="en-US" altLang="zh-CN" sz="2800" dirty="0"/>
              <a:t>#include&lt;</a:t>
            </a:r>
            <a:r>
              <a:rPr lang="en-US" altLang="zh-CN" sz="2800" dirty="0" err="1"/>
              <a:t>stdio.h</a:t>
            </a:r>
            <a:r>
              <a:rPr lang="en-US" altLang="zh-CN" sz="2800" dirty="0"/>
              <a:t>&gt;</a:t>
            </a:r>
          </a:p>
          <a:p>
            <a:pPr algn="l"/>
            <a:r>
              <a:rPr lang="en-US" altLang="zh-CN" sz="2800" dirty="0"/>
              <a:t>void main()</a:t>
            </a:r>
          </a:p>
          <a:p>
            <a:pPr algn="l"/>
            <a:r>
              <a:rPr lang="en-US" altLang="zh-CN" sz="2800" dirty="0"/>
              <a:t>{</a:t>
            </a:r>
          </a:p>
          <a:p>
            <a:pPr algn="l"/>
            <a:r>
              <a:rPr lang="en-US" altLang="zh-CN" sz="2800" dirty="0"/>
              <a:t>    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</a:t>
            </a:r>
            <a:r>
              <a:rPr lang="en-US" altLang="zh-CN" sz="2800" dirty="0" err="1"/>
              <a:t>i,sum</a:t>
            </a:r>
            <a:r>
              <a:rPr lang="en-US" altLang="zh-CN" sz="2800" dirty="0"/>
              <a:t>;</a:t>
            </a:r>
          </a:p>
          <a:p>
            <a:pPr algn="l"/>
            <a:r>
              <a:rPr lang="en-US" altLang="zh-CN" sz="2800" dirty="0"/>
              <a:t>    for(</a:t>
            </a:r>
            <a:r>
              <a:rPr lang="en-US" altLang="zh-CN" sz="2800" dirty="0" err="1"/>
              <a:t>i</a:t>
            </a:r>
            <a:r>
              <a:rPr lang="en-US" altLang="zh-CN" sz="2800" dirty="0"/>
              <a:t>=1;i&lt;=100;i++)</a:t>
            </a:r>
          </a:p>
          <a:p>
            <a:pPr algn="l"/>
            <a:r>
              <a:rPr lang="en-US" altLang="zh-CN" sz="2800" dirty="0"/>
              <a:t>        sum=</a:t>
            </a:r>
            <a:r>
              <a:rPr lang="en-US" altLang="zh-CN" sz="2800" dirty="0" err="1"/>
              <a:t>sum+i</a:t>
            </a:r>
            <a:r>
              <a:rPr lang="en-US" altLang="zh-CN" sz="2800" dirty="0"/>
              <a:t>;</a:t>
            </a:r>
          </a:p>
          <a:p>
            <a:pPr algn="l"/>
            <a:endParaRPr lang="en-US" altLang="zh-CN" sz="2800" dirty="0"/>
          </a:p>
          <a:p>
            <a:pPr algn="l"/>
            <a:r>
              <a:rPr lang="en-US" altLang="zh-CN" sz="2800" dirty="0"/>
              <a:t>     </a:t>
            </a:r>
            <a:r>
              <a:rPr lang="en-US" altLang="zh-CN" sz="2800" dirty="0" err="1"/>
              <a:t>printf</a:t>
            </a:r>
            <a:r>
              <a:rPr lang="en-US" altLang="zh-CN" sz="2800" dirty="0"/>
              <a:t>("sum=%d\</a:t>
            </a:r>
            <a:r>
              <a:rPr lang="en-US" altLang="zh-CN" sz="2800" dirty="0" err="1"/>
              <a:t>n",sum</a:t>
            </a:r>
            <a:r>
              <a:rPr lang="en-US" altLang="zh-CN" sz="2800" dirty="0"/>
              <a:t>);</a:t>
            </a:r>
          </a:p>
          <a:p>
            <a:pPr algn="l"/>
            <a:r>
              <a:rPr lang="en-US" altLang="zh-CN" sz="2800" dirty="0"/>
              <a:t>}</a:t>
            </a:r>
          </a:p>
          <a:p>
            <a:pPr algn="l">
              <a:spcBef>
                <a:spcPct val="50000"/>
              </a:spcBef>
            </a:pP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1426295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16</a:t>
            </a:fld>
            <a:endParaRPr lang="en-US" altLang="zh-CN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844824"/>
            <a:ext cx="8208962" cy="348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06388" y="693886"/>
            <a:ext cx="77771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/>
              <a:t>排除语法错误，运行后发现其结果显然不对。</a:t>
            </a:r>
          </a:p>
        </p:txBody>
      </p:sp>
    </p:spTree>
    <p:extLst>
      <p:ext uri="{BB962C8B-B14F-4D97-AF65-F5344CB8AC3E}">
        <p14:creationId xmlns:p14="http://schemas.microsoft.com/office/powerpoint/2010/main" val="966766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17</a:t>
            </a:fld>
            <a:endParaRPr lang="en-US" altLang="zh-CN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42" y="1327151"/>
            <a:ext cx="695325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3980" y="750889"/>
            <a:ext cx="50403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/>
              <a:t>如下图所示，设置一断点。</a:t>
            </a: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5559117" y="2624139"/>
            <a:ext cx="2447925" cy="1727200"/>
            <a:chOff x="3425" y="1525"/>
            <a:chExt cx="1542" cy="1088"/>
          </a:xfrm>
        </p:grpSpPr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3425" y="1525"/>
              <a:ext cx="272" cy="453"/>
            </a:xfrm>
            <a:prstGeom prst="ellipse">
              <a:avLst/>
            </a:prstGeom>
            <a:noFill/>
            <a:ln w="28575">
              <a:solidFill>
                <a:srgbClr val="CC006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606" y="2160"/>
              <a:ext cx="1361" cy="453"/>
            </a:xfrm>
            <a:prstGeom prst="wedgeRoundRectCallout">
              <a:avLst>
                <a:gd name="adj1" fmla="val -44931"/>
                <a:gd name="adj2" fmla="val -94148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b="1">
                  <a:solidFill>
                    <a:srgbClr val="003300"/>
                  </a:solidFill>
                </a:rPr>
                <a:t>  </a:t>
              </a:r>
              <a:r>
                <a:rPr lang="zh-CN" altLang="en-US" b="1">
                  <a:solidFill>
                    <a:srgbClr val="003300"/>
                  </a:solidFill>
                </a:rPr>
                <a:t>使用此按钮，</a:t>
              </a:r>
              <a:br>
                <a:rPr lang="zh-CN" altLang="en-US" b="1">
                  <a:solidFill>
                    <a:srgbClr val="003300"/>
                  </a:solidFill>
                </a:rPr>
              </a:br>
              <a:r>
                <a:rPr lang="zh-CN" altLang="en-US" b="1">
                  <a:solidFill>
                    <a:srgbClr val="003300"/>
                  </a:solidFill>
                </a:rPr>
                <a:t>运行到断点处</a:t>
              </a:r>
              <a:r>
                <a:rPr lang="en-US" altLang="zh-CN" b="1">
                  <a:solidFill>
                    <a:srgbClr val="003300"/>
                  </a:solidFill>
                </a:rPr>
                <a:t>.</a:t>
              </a:r>
            </a:p>
          </p:txBody>
        </p:sp>
      </p:grp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1958667" y="3703639"/>
            <a:ext cx="431800" cy="215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35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18</a:t>
            </a:fld>
            <a:endParaRPr lang="en-US" altLang="zh-CN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1243"/>
            <a:ext cx="7867650" cy="593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2915916" y="2416281"/>
            <a:ext cx="3168650" cy="863600"/>
          </a:xfrm>
          <a:prstGeom prst="wedgeRoundRectCallout">
            <a:avLst>
              <a:gd name="adj1" fmla="val -63676"/>
              <a:gd name="adj2" fmla="val 164338"/>
              <a:gd name="adj3" fmla="val 16667"/>
            </a:avLst>
          </a:prstGeom>
          <a:solidFill>
            <a:srgbClr val="CCFFCC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sz="2400" b="1">
                <a:solidFill>
                  <a:srgbClr val="003300"/>
                </a:solidFill>
              </a:rPr>
              <a:t>  </a:t>
            </a:r>
            <a:r>
              <a:rPr lang="zh-CN" altLang="en-US" sz="2400" b="1">
                <a:solidFill>
                  <a:srgbClr val="003300"/>
                </a:solidFill>
              </a:rPr>
              <a:t>在变量窗口发现</a:t>
            </a:r>
            <a:r>
              <a:rPr lang="en-US" altLang="zh-CN" sz="2400" b="1">
                <a:solidFill>
                  <a:srgbClr val="003300"/>
                </a:solidFill>
              </a:rPr>
              <a:t>sum</a:t>
            </a:r>
            <a:r>
              <a:rPr lang="zh-CN" altLang="en-US" sz="2400" b="1">
                <a:solidFill>
                  <a:srgbClr val="003300"/>
                </a:solidFill>
              </a:rPr>
              <a:t>的值有问题！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893933" y="3645799"/>
            <a:ext cx="3240087" cy="10668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>
            <a:spAutoFit/>
            <a:flatTx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3300"/>
                </a:solidFill>
              </a:rPr>
              <a:t>这时应想到是变量没赋初值</a:t>
            </a:r>
            <a:r>
              <a:rPr lang="zh-CN" altLang="en-US" dirty="0">
                <a:solidFill>
                  <a:srgbClr val="003300"/>
                </a:solidFill>
              </a:rPr>
              <a:t>。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23528" y="6304068"/>
            <a:ext cx="6697663" cy="5191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3300"/>
                </a:solidFill>
              </a:rPr>
              <a:t>注：如果程序代码多，可设多个断点，。</a:t>
            </a:r>
          </a:p>
        </p:txBody>
      </p:sp>
    </p:spTree>
    <p:extLst>
      <p:ext uri="{BB962C8B-B14F-4D97-AF65-F5344CB8AC3E}">
        <p14:creationId xmlns:p14="http://schemas.microsoft.com/office/powerpoint/2010/main" val="2824100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19</a:t>
            </a:fld>
            <a:endParaRPr lang="en-US" altLang="zh-CN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836613"/>
            <a:ext cx="8316416" cy="564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>
                <a:solidFill>
                  <a:schemeClr val="folHlink"/>
                </a:solidFill>
              </a:rPr>
              <a:t>调试程序示例</a:t>
            </a:r>
            <a:r>
              <a:rPr lang="en-US" altLang="zh-CN" sz="2800" dirty="0">
                <a:solidFill>
                  <a:schemeClr val="folHlink"/>
                </a:solidFill>
              </a:rPr>
              <a:t>2: </a:t>
            </a:r>
            <a:endParaRPr lang="en-US" altLang="zh-CN" sz="2800" dirty="0" smtClean="0">
              <a:solidFill>
                <a:schemeClr val="folHlink"/>
              </a:solidFill>
            </a:endParaRPr>
          </a:p>
          <a:p>
            <a:pPr algn="l"/>
            <a:r>
              <a:rPr lang="zh-CN" altLang="en-US" sz="2800" dirty="0" smtClean="0">
                <a:solidFill>
                  <a:schemeClr val="accent1"/>
                </a:solidFill>
              </a:rPr>
              <a:t>输入</a:t>
            </a:r>
            <a:r>
              <a:rPr lang="zh-CN" altLang="en-US" sz="2800" dirty="0">
                <a:solidFill>
                  <a:schemeClr val="accent1"/>
                </a:solidFill>
              </a:rPr>
              <a:t>一个</a:t>
            </a:r>
            <a:r>
              <a:rPr lang="en-US" altLang="zh-CN" sz="2800" dirty="0">
                <a:solidFill>
                  <a:schemeClr val="accent1"/>
                </a:solidFill>
              </a:rPr>
              <a:t>5~10</a:t>
            </a:r>
            <a:r>
              <a:rPr lang="zh-CN" altLang="en-US" sz="2800" dirty="0">
                <a:solidFill>
                  <a:schemeClr val="accent1"/>
                </a:solidFill>
              </a:rPr>
              <a:t>之间的整数</a:t>
            </a:r>
            <a:r>
              <a:rPr lang="en-US" altLang="zh-CN" sz="2800" dirty="0">
                <a:solidFill>
                  <a:schemeClr val="accent1"/>
                </a:solidFill>
              </a:rPr>
              <a:t>n,</a:t>
            </a:r>
            <a:r>
              <a:rPr lang="zh-CN" altLang="en-US" sz="2800" dirty="0">
                <a:solidFill>
                  <a:schemeClr val="accent1"/>
                </a:solidFill>
              </a:rPr>
              <a:t>求</a:t>
            </a:r>
            <a:r>
              <a:rPr lang="en-US" altLang="zh-CN" sz="2800" dirty="0">
                <a:solidFill>
                  <a:schemeClr val="accent1"/>
                </a:solidFill>
              </a:rPr>
              <a:t>:1!+2!+…..n!.</a:t>
            </a:r>
          </a:p>
          <a:p>
            <a:pPr algn="l"/>
            <a:r>
              <a:rPr lang="en-US" altLang="zh-CN" sz="2800" dirty="0"/>
              <a:t>#include &lt;</a:t>
            </a:r>
            <a:r>
              <a:rPr lang="en-US" altLang="zh-CN" sz="2800" dirty="0" err="1"/>
              <a:t>stdio.h</a:t>
            </a:r>
            <a:r>
              <a:rPr lang="en-US" altLang="zh-CN" sz="2800" dirty="0"/>
              <a:t>&gt;</a:t>
            </a:r>
          </a:p>
          <a:p>
            <a:pPr algn="l"/>
            <a:r>
              <a:rPr lang="en-US" altLang="zh-CN" sz="2800" dirty="0"/>
              <a:t>void main()</a:t>
            </a:r>
          </a:p>
          <a:p>
            <a:pPr algn="l"/>
            <a:r>
              <a:rPr lang="en-US" altLang="zh-CN" sz="2800" dirty="0"/>
              <a:t>{   </a:t>
            </a:r>
            <a:r>
              <a:rPr lang="en-US" altLang="zh-CN" sz="2800" dirty="0" err="1"/>
              <a:t>int</a:t>
            </a:r>
            <a:r>
              <a:rPr lang="en-US" altLang="zh-CN" sz="2800" dirty="0"/>
              <a:t> n=0,i=1,s,k=1;</a:t>
            </a:r>
          </a:p>
          <a:p>
            <a:pPr algn="l"/>
            <a:r>
              <a:rPr lang="en-US" altLang="zh-CN" sz="2800" dirty="0"/>
              <a:t>    </a:t>
            </a:r>
            <a:r>
              <a:rPr lang="en-US" altLang="zh-CN" sz="2800" dirty="0" err="1"/>
              <a:t>printf</a:t>
            </a:r>
            <a:r>
              <a:rPr lang="en-US" altLang="zh-CN" sz="2800" dirty="0"/>
              <a:t>("</a:t>
            </a:r>
            <a:r>
              <a:rPr lang="zh-CN" altLang="en-US" sz="2800" dirty="0"/>
              <a:t>请输入</a:t>
            </a:r>
            <a:r>
              <a:rPr lang="en-US" altLang="zh-CN" sz="2800" dirty="0"/>
              <a:t>5-10</a:t>
            </a:r>
            <a:r>
              <a:rPr lang="zh-CN" altLang="en-US" sz="2800" dirty="0"/>
              <a:t>之间任意数</a:t>
            </a:r>
            <a:r>
              <a:rPr lang="en-US" altLang="zh-CN" sz="2800" dirty="0"/>
              <a:t>:\n");</a:t>
            </a:r>
          </a:p>
          <a:p>
            <a:pPr algn="l"/>
            <a:r>
              <a:rPr lang="en-US" altLang="zh-CN" sz="2800" dirty="0"/>
              <a:t>    </a:t>
            </a:r>
            <a:r>
              <a:rPr lang="en-US" altLang="zh-CN" sz="2800" dirty="0" err="1"/>
              <a:t>scanf</a:t>
            </a:r>
            <a:r>
              <a:rPr lang="en-US" altLang="zh-CN" sz="2800" dirty="0"/>
              <a:t>("%</a:t>
            </a:r>
            <a:r>
              <a:rPr lang="en-US" altLang="zh-CN" sz="2800" dirty="0" err="1"/>
              <a:t>d",&amp;n</a:t>
            </a:r>
            <a:r>
              <a:rPr lang="en-US" altLang="zh-CN" sz="2800" dirty="0"/>
              <a:t>);</a:t>
            </a:r>
          </a:p>
          <a:p>
            <a:pPr algn="l"/>
            <a:r>
              <a:rPr lang="en-US" altLang="zh-CN" sz="2800" dirty="0"/>
              <a:t>    while(</a:t>
            </a:r>
            <a:r>
              <a:rPr lang="en-US" altLang="zh-CN" sz="2800" dirty="0" err="1"/>
              <a:t>i</a:t>
            </a:r>
            <a:r>
              <a:rPr lang="en-US" altLang="zh-CN" sz="2800" dirty="0"/>
              <a:t>&lt;n)</a:t>
            </a:r>
          </a:p>
          <a:p>
            <a:pPr algn="l"/>
            <a:r>
              <a:rPr lang="en-US" altLang="zh-CN" sz="2800" dirty="0"/>
              <a:t>    {  s+=k;</a:t>
            </a:r>
          </a:p>
          <a:p>
            <a:pPr algn="l"/>
            <a:r>
              <a:rPr lang="en-US" altLang="zh-CN" sz="2800" dirty="0"/>
              <a:t>        </a:t>
            </a:r>
            <a:r>
              <a:rPr lang="en-US" altLang="zh-CN" sz="2800" dirty="0" err="1"/>
              <a:t>i</a:t>
            </a:r>
            <a:r>
              <a:rPr lang="en-US" altLang="zh-CN" sz="2800" dirty="0"/>
              <a:t>++;</a:t>
            </a:r>
          </a:p>
          <a:p>
            <a:pPr algn="l"/>
            <a:r>
              <a:rPr lang="en-US" altLang="zh-CN" sz="2800" dirty="0"/>
              <a:t>        k*=</a:t>
            </a:r>
            <a:r>
              <a:rPr lang="en-US" altLang="zh-CN" sz="2800" dirty="0" err="1"/>
              <a:t>i</a:t>
            </a:r>
            <a:r>
              <a:rPr lang="en-US" altLang="zh-CN" sz="2800" dirty="0"/>
              <a:t>;     }</a:t>
            </a:r>
          </a:p>
          <a:p>
            <a:pPr algn="l"/>
            <a:r>
              <a:rPr lang="en-US" altLang="zh-CN" sz="2800" dirty="0"/>
              <a:t>    </a:t>
            </a:r>
            <a:r>
              <a:rPr lang="en-US" altLang="zh-CN" sz="2800" dirty="0" err="1"/>
              <a:t>printf</a:t>
            </a:r>
            <a:r>
              <a:rPr lang="en-US" altLang="zh-CN" sz="2800" dirty="0"/>
              <a:t>("1!+2!+..%d!=%d\n",</a:t>
            </a:r>
            <a:r>
              <a:rPr lang="en-US" altLang="zh-CN" sz="2800" dirty="0" err="1"/>
              <a:t>n,s</a:t>
            </a:r>
            <a:r>
              <a:rPr lang="en-US" altLang="zh-CN" sz="2800" dirty="0"/>
              <a:t>);</a:t>
            </a:r>
          </a:p>
          <a:p>
            <a:pPr algn="l"/>
            <a:r>
              <a:rPr lang="en-US" altLang="zh-CN" sz="2800" dirty="0"/>
              <a:t>}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27784" y="764704"/>
            <a:ext cx="403244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zh-CN" sz="3200" b="1" dirty="0" smtClean="0"/>
              <a:t> </a:t>
            </a:r>
            <a:r>
              <a:rPr lang="zh-CN" altLang="en-US" sz="3200" b="1" dirty="0">
                <a:solidFill>
                  <a:srgbClr val="FF0000"/>
                </a:solidFill>
              </a:rPr>
              <a:t>运行到光标</a:t>
            </a:r>
            <a:r>
              <a:rPr lang="zh-CN" altLang="en-US" sz="3200" b="1" dirty="0" smtClean="0">
                <a:solidFill>
                  <a:srgbClr val="FF0000"/>
                </a:solidFill>
              </a:rPr>
              <a:t>处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   </a:t>
            </a:r>
            <a:r>
              <a:rPr lang="en-US" altLang="zh-CN" dirty="0" smtClean="0">
                <a:solidFill>
                  <a:srgbClr val="FF0000"/>
                </a:solidFill>
              </a:rPr>
              <a:t> </a:t>
            </a:r>
            <a:endParaRPr lang="en-US" altLang="zh-CN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9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20</a:t>
            </a:fld>
            <a:endParaRPr lang="en-US" altLang="zh-CN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696075" cy="365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1520" y="692696"/>
            <a:ext cx="77771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</a:rPr>
              <a:t>排除语法错误，运行后发现其结果显然不对。</a:t>
            </a:r>
          </a:p>
        </p:txBody>
      </p:sp>
    </p:spTree>
    <p:extLst>
      <p:ext uri="{BB962C8B-B14F-4D97-AF65-F5344CB8AC3E}">
        <p14:creationId xmlns:p14="http://schemas.microsoft.com/office/powerpoint/2010/main" val="573882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21</a:t>
            </a:fld>
            <a:endParaRPr lang="en-US" altLang="zh-CN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68" y="476672"/>
            <a:ext cx="8505825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-10532" y="2060997"/>
            <a:ext cx="2663825" cy="2016125"/>
            <a:chOff x="68" y="1117"/>
            <a:chExt cx="1678" cy="1270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429" y="2024"/>
              <a:ext cx="317" cy="363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68" y="1117"/>
              <a:ext cx="1497" cy="408"/>
            </a:xfrm>
            <a:prstGeom prst="wedgeRoundRectCallout">
              <a:avLst>
                <a:gd name="adj1" fmla="val 47727"/>
                <a:gd name="adj2" fmla="val 185296"/>
                <a:gd name="adj3" fmla="val 16667"/>
              </a:avLst>
            </a:prstGeom>
            <a:solidFill>
              <a:srgbClr val="CCFFCC"/>
            </a:solidFill>
            <a:ln w="9525">
              <a:solidFill>
                <a:srgbClr val="00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sz="2400" b="1">
                  <a:solidFill>
                    <a:srgbClr val="003300"/>
                  </a:solidFill>
                </a:rPr>
                <a:t>  </a:t>
              </a:r>
              <a:r>
                <a:rPr lang="zh-CN" altLang="en-US" sz="2400" b="1">
                  <a:solidFill>
                    <a:srgbClr val="003300"/>
                  </a:solidFill>
                </a:rPr>
                <a:t>先定位好光标。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05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22</a:t>
            </a:fld>
            <a:endParaRPr lang="en-US" altLang="zh-CN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3368"/>
            <a:ext cx="8505825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4072632" y="1937343"/>
            <a:ext cx="3671888" cy="1674812"/>
            <a:chOff x="2608" y="1071"/>
            <a:chExt cx="2313" cy="1055"/>
          </a:xfrm>
        </p:grpSpPr>
        <p:sp>
          <p:nvSpPr>
            <p:cNvPr id="7" name="Oval 6"/>
            <p:cNvSpPr>
              <a:spLocks noChangeArrowheads="1"/>
            </p:cNvSpPr>
            <p:nvPr/>
          </p:nvSpPr>
          <p:spPr bwMode="auto">
            <a:xfrm>
              <a:off x="2608" y="1071"/>
              <a:ext cx="227" cy="409"/>
            </a:xfrm>
            <a:prstGeom prst="ellipse">
              <a:avLst/>
            </a:prstGeom>
            <a:noFill/>
            <a:ln w="28575">
              <a:solidFill>
                <a:srgbClr val="CC006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2744" y="1616"/>
              <a:ext cx="2177" cy="510"/>
            </a:xfrm>
            <a:prstGeom prst="wedgeRoundRectCallout">
              <a:avLst>
                <a:gd name="adj1" fmla="val -44856"/>
                <a:gd name="adj2" fmla="val -94116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b="1">
                  <a:solidFill>
                    <a:srgbClr val="003300"/>
                  </a:solidFill>
                </a:rPr>
                <a:t>  1.</a:t>
              </a:r>
              <a:r>
                <a:rPr lang="zh-CN" altLang="en-US" b="1">
                  <a:solidFill>
                    <a:srgbClr val="003300"/>
                  </a:solidFill>
                </a:rPr>
                <a:t>使用此按钮</a:t>
              </a:r>
              <a:r>
                <a:rPr lang="en-US" altLang="zh-CN" sz="1400" b="1">
                  <a:solidFill>
                    <a:srgbClr val="003300"/>
                  </a:solidFill>
                </a:rPr>
                <a:t>(run to  cursor)</a:t>
              </a:r>
              <a:r>
                <a:rPr lang="zh-CN" altLang="en-US" sz="1400" b="1">
                  <a:solidFill>
                    <a:srgbClr val="003300"/>
                  </a:solidFill>
                </a:rPr>
                <a:t>，</a:t>
              </a:r>
              <a:br>
                <a:rPr lang="zh-CN" altLang="en-US" sz="1400" b="1">
                  <a:solidFill>
                    <a:srgbClr val="003300"/>
                  </a:solidFill>
                </a:rPr>
              </a:br>
              <a:r>
                <a:rPr lang="zh-CN" altLang="en-US" b="1">
                  <a:solidFill>
                    <a:srgbClr val="003300"/>
                  </a:solidFill>
                </a:rPr>
                <a:t>运行到光标处</a:t>
              </a:r>
              <a:r>
                <a:rPr lang="en-US" altLang="zh-CN" b="1">
                  <a:solidFill>
                    <a:srgbClr val="003300"/>
                  </a:solidFill>
                </a:rPr>
                <a:t>.</a:t>
              </a:r>
            </a:p>
          </p:txBody>
        </p:sp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3064570" y="4242393"/>
            <a:ext cx="5751512" cy="2087562"/>
            <a:chOff x="1973" y="2523"/>
            <a:chExt cx="3623" cy="1315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" y="2523"/>
              <a:ext cx="2126" cy="13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>
              <a:off x="1973" y="2750"/>
              <a:ext cx="1315" cy="510"/>
            </a:xfrm>
            <a:prstGeom prst="wedgeRoundRectCallout">
              <a:avLst>
                <a:gd name="adj1" fmla="val 68176"/>
                <a:gd name="adj2" fmla="val 9806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b="1">
                  <a:solidFill>
                    <a:srgbClr val="003300"/>
                  </a:solidFill>
                </a:rPr>
                <a:t>  2.</a:t>
              </a:r>
              <a:r>
                <a:rPr lang="zh-CN" altLang="en-US" b="1">
                  <a:solidFill>
                    <a:srgbClr val="003300"/>
                  </a:solidFill>
                </a:rPr>
                <a:t>输入数据后，</a:t>
              </a:r>
              <a:r>
                <a:rPr lang="zh-CN" altLang="en-US" sz="1400" b="1">
                  <a:solidFill>
                    <a:srgbClr val="003300"/>
                  </a:solidFill>
                </a:rPr>
                <a:t/>
              </a:r>
              <a:br>
                <a:rPr lang="zh-CN" altLang="en-US" sz="1400" b="1">
                  <a:solidFill>
                    <a:srgbClr val="003300"/>
                  </a:solidFill>
                </a:rPr>
              </a:br>
              <a:r>
                <a:rPr lang="zh-CN" altLang="en-US" b="1">
                  <a:solidFill>
                    <a:srgbClr val="003300"/>
                  </a:solidFill>
                </a:rPr>
                <a:t>运行到光标处</a:t>
              </a:r>
              <a:r>
                <a:rPr lang="en-US" altLang="zh-CN" b="1">
                  <a:solidFill>
                    <a:srgbClr val="003300"/>
                  </a:solidFill>
                </a:rPr>
                <a:t>.</a:t>
              </a:r>
            </a:p>
          </p:txBody>
        </p:sp>
      </p:grp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11820" y="3594693"/>
            <a:ext cx="504825" cy="358775"/>
          </a:xfrm>
          <a:prstGeom prst="ellipse">
            <a:avLst/>
          </a:prstGeom>
          <a:noFill/>
          <a:ln w="19050">
            <a:solidFill>
              <a:srgbClr val="CC00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948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23</a:t>
            </a:fld>
            <a:endParaRPr lang="en-US" altLang="zh-CN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376238"/>
            <a:ext cx="8505825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3348038" y="1700213"/>
            <a:ext cx="2303462" cy="1819275"/>
            <a:chOff x="2109" y="1071"/>
            <a:chExt cx="1451" cy="1146"/>
          </a:xfrm>
        </p:grpSpPr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2109" y="1071"/>
              <a:ext cx="227" cy="409"/>
            </a:xfrm>
            <a:prstGeom prst="ellipse">
              <a:avLst/>
            </a:prstGeom>
            <a:noFill/>
            <a:ln w="28575">
              <a:solidFill>
                <a:srgbClr val="CC006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2245" y="1707"/>
              <a:ext cx="1315" cy="510"/>
            </a:xfrm>
            <a:prstGeom prst="wedgeRoundRectCallout">
              <a:avLst>
                <a:gd name="adj1" fmla="val -41481"/>
                <a:gd name="adj2" fmla="val -94116"/>
                <a:gd name="adj3" fmla="val 16667"/>
              </a:avLst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n-US" altLang="zh-CN" b="1">
                  <a:solidFill>
                    <a:srgbClr val="003300"/>
                  </a:solidFill>
                </a:rPr>
                <a:t> </a:t>
              </a:r>
              <a:r>
                <a:rPr lang="zh-CN" altLang="en-US" b="1">
                  <a:solidFill>
                    <a:srgbClr val="003300"/>
                  </a:solidFill>
                </a:rPr>
                <a:t>使用单步调试，</a:t>
              </a:r>
              <a:br>
                <a:rPr lang="zh-CN" altLang="en-US" b="1">
                  <a:solidFill>
                    <a:srgbClr val="003300"/>
                  </a:solidFill>
                </a:rPr>
              </a:br>
              <a:r>
                <a:rPr lang="zh-CN" altLang="en-US" b="1">
                  <a:solidFill>
                    <a:srgbClr val="003300"/>
                  </a:solidFill>
                </a:rPr>
                <a:t>一步一步执行。</a:t>
              </a:r>
            </a:p>
          </p:txBody>
        </p:sp>
      </p:grp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3348038" y="4868863"/>
            <a:ext cx="1800225" cy="720725"/>
          </a:xfrm>
          <a:prstGeom prst="wedgeRoundRectCallout">
            <a:avLst>
              <a:gd name="adj1" fmla="val -89417"/>
              <a:gd name="adj2" fmla="val -35023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b="1">
                <a:solidFill>
                  <a:srgbClr val="003300"/>
                </a:solidFill>
              </a:rPr>
              <a:t> </a:t>
            </a:r>
            <a:r>
              <a:rPr lang="zh-CN" altLang="en-US" b="1">
                <a:solidFill>
                  <a:srgbClr val="003300"/>
                </a:solidFill>
              </a:rPr>
              <a:t>同时观察变量的变化。</a:t>
            </a:r>
          </a:p>
          <a:p>
            <a:pPr algn="ctr"/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54958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24</a:t>
            </a:fld>
            <a:endParaRPr lang="en-US" altLang="zh-CN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692696"/>
            <a:ext cx="8964613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rgbClr val="CC0066"/>
                </a:solidFill>
              </a:rPr>
              <a:t>说明：</a:t>
            </a:r>
            <a:r>
              <a:rPr lang="zh-CN" altLang="en-US" sz="2800" b="1" dirty="0"/>
              <a:t> </a:t>
            </a:r>
          </a:p>
          <a:p>
            <a:pPr algn="l"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</a:rPr>
              <a:t>1. </a:t>
            </a:r>
            <a:r>
              <a:rPr lang="zh-CN" altLang="en-US" sz="2400" b="1" dirty="0">
                <a:solidFill>
                  <a:srgbClr val="0000FF"/>
                </a:solidFill>
              </a:rPr>
              <a:t>可以使用”单步”</a:t>
            </a:r>
            <a:r>
              <a:rPr lang="en-US" altLang="zh-CN" sz="2400" b="1" dirty="0">
                <a:solidFill>
                  <a:srgbClr val="0000FF"/>
                </a:solidFill>
              </a:rPr>
              <a:t>,”</a:t>
            </a:r>
            <a:r>
              <a:rPr lang="zh-CN" altLang="en-US" sz="2400" b="1" dirty="0">
                <a:solidFill>
                  <a:srgbClr val="0000FF"/>
                </a:solidFill>
              </a:rPr>
              <a:t>断点”</a:t>
            </a:r>
            <a:r>
              <a:rPr lang="en-US" altLang="zh-CN" sz="2400" b="1" dirty="0">
                <a:solidFill>
                  <a:srgbClr val="0000FF"/>
                </a:solidFill>
              </a:rPr>
              <a:t>,”</a:t>
            </a:r>
            <a:r>
              <a:rPr lang="zh-CN" altLang="en-US" sz="2400" b="1" dirty="0">
                <a:solidFill>
                  <a:srgbClr val="0000FF"/>
                </a:solidFill>
              </a:rPr>
              <a:t>运行到光标处”等手段</a:t>
            </a:r>
            <a:r>
              <a:rPr lang="zh-CN" altLang="en-US" sz="2400" b="1" dirty="0" smtClean="0">
                <a:solidFill>
                  <a:srgbClr val="0000FF"/>
                </a:solidFill>
              </a:rPr>
              <a:t>互相组合</a:t>
            </a:r>
            <a:r>
              <a:rPr lang="zh-CN" altLang="en-US" sz="2400" b="1" dirty="0">
                <a:solidFill>
                  <a:srgbClr val="0000FF"/>
                </a:solidFill>
              </a:rPr>
              <a:t>来进行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.</a:t>
            </a:r>
          </a:p>
          <a:p>
            <a:pPr algn="l">
              <a:spcBef>
                <a:spcPct val="50000"/>
              </a:spcBef>
            </a:pPr>
            <a:r>
              <a:rPr lang="en-US" altLang="zh-CN" sz="2400" dirty="0">
                <a:solidFill>
                  <a:srgbClr val="0000FF"/>
                </a:solidFill>
              </a:rPr>
              <a:t> 2.  </a:t>
            </a:r>
            <a:r>
              <a:rPr lang="zh-CN" altLang="en-US" sz="2400" dirty="0">
                <a:solidFill>
                  <a:srgbClr val="0000FF"/>
                </a:solidFill>
              </a:rPr>
              <a:t>在调试时</a:t>
            </a:r>
            <a:r>
              <a:rPr lang="en-US" altLang="zh-CN" sz="2400" dirty="0">
                <a:solidFill>
                  <a:srgbClr val="0000FF"/>
                </a:solidFill>
              </a:rPr>
              <a:t>,</a:t>
            </a:r>
            <a:r>
              <a:rPr lang="zh-CN" altLang="en-US" sz="2400" dirty="0">
                <a:solidFill>
                  <a:srgbClr val="0000FF"/>
                </a:solidFill>
              </a:rPr>
              <a:t>也可利用”监视窗口”</a:t>
            </a:r>
            <a:r>
              <a:rPr lang="en-US" altLang="zh-CN" sz="2400" dirty="0">
                <a:solidFill>
                  <a:srgbClr val="0000FF"/>
                </a:solidFill>
              </a:rPr>
              <a:t>,</a:t>
            </a:r>
            <a:r>
              <a:rPr lang="zh-CN" altLang="en-US" sz="2400" dirty="0">
                <a:solidFill>
                  <a:srgbClr val="0000FF"/>
                </a:solidFill>
              </a:rPr>
              <a:t>输入变量或表达式</a:t>
            </a:r>
            <a:r>
              <a:rPr lang="en-US" altLang="zh-CN" sz="2400" dirty="0">
                <a:solidFill>
                  <a:srgbClr val="0000FF"/>
                </a:solidFill>
              </a:rPr>
              <a:t>,</a:t>
            </a:r>
            <a:r>
              <a:rPr lang="zh-CN" altLang="en-US" sz="2400" dirty="0">
                <a:solidFill>
                  <a:srgbClr val="0000FF"/>
                </a:solidFill>
              </a:rPr>
              <a:t>观察其值的变化</a:t>
            </a:r>
            <a:r>
              <a:rPr lang="en-US" altLang="zh-CN" sz="2400" dirty="0">
                <a:solidFill>
                  <a:srgbClr val="0000FF"/>
                </a:solidFill>
              </a:rPr>
              <a:t>. 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941638"/>
            <a:ext cx="7348537" cy="391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716463" y="4292600"/>
            <a:ext cx="1944687" cy="1079500"/>
          </a:xfrm>
          <a:prstGeom prst="wedgeRoundRectCallout">
            <a:avLst>
              <a:gd name="adj1" fmla="val -21102"/>
              <a:gd name="adj2" fmla="val 75000"/>
              <a:gd name="adj3" fmla="val 16667"/>
            </a:avLst>
          </a:prstGeom>
          <a:solidFill>
            <a:srgbClr val="CCFFCC"/>
          </a:solidFill>
          <a:ln w="9525">
            <a:solidFill>
              <a:srgbClr val="CC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b="1">
                <a:solidFill>
                  <a:srgbClr val="003300"/>
                </a:solidFill>
              </a:rPr>
              <a:t>输入变量或表达式</a:t>
            </a:r>
            <a:r>
              <a:rPr lang="en-US" altLang="zh-CN" b="1">
                <a:solidFill>
                  <a:srgbClr val="003300"/>
                </a:solidFill>
              </a:rPr>
              <a:t>,</a:t>
            </a:r>
            <a:r>
              <a:rPr lang="zh-CN" altLang="en-US" b="1">
                <a:solidFill>
                  <a:srgbClr val="003300"/>
                </a:solidFill>
              </a:rPr>
              <a:t>同时观察其值的变化。</a:t>
            </a:r>
          </a:p>
          <a:p>
            <a:pPr algn="ctr"/>
            <a:endParaRPr lang="en-US" altLang="zh-CN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983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25</a:t>
            </a:fld>
            <a:endParaRPr lang="en-US" altLang="zh-CN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4681" y="596722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0000"/>
                </a:solidFill>
              </a:rPr>
              <a:t>求</a:t>
            </a:r>
            <a:r>
              <a:rPr lang="zh-CN" altLang="en-US" sz="2800" b="1" dirty="0">
                <a:solidFill>
                  <a:srgbClr val="FF0000"/>
                </a:solidFill>
              </a:rPr>
              <a:t>二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数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(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正数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)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的</a:t>
            </a:r>
            <a:r>
              <a:rPr lang="zh-CN" altLang="en-US" sz="2800" b="1" dirty="0">
                <a:solidFill>
                  <a:srgbClr val="FF0000"/>
                </a:solidFill>
              </a:rPr>
              <a:t>最小公倍数和最大公约数</a:t>
            </a:r>
            <a:r>
              <a:rPr lang="en-US" altLang="zh-CN" sz="2800" b="1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0" y="1268413"/>
            <a:ext cx="9900592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/>
              <a:t>#include&lt;</a:t>
            </a:r>
            <a:r>
              <a:rPr lang="en-US" altLang="zh-CN" sz="2800" b="1" dirty="0" err="1"/>
              <a:t>stdio.h</a:t>
            </a:r>
            <a:r>
              <a:rPr lang="en-US" altLang="zh-CN" sz="2800" b="1" dirty="0"/>
              <a:t>&gt;</a:t>
            </a:r>
          </a:p>
          <a:p>
            <a:pPr algn="l"/>
            <a:r>
              <a:rPr lang="en-US" altLang="zh-CN" sz="2800" b="1" dirty="0"/>
              <a:t>void main()</a:t>
            </a:r>
          </a:p>
          <a:p>
            <a:pPr algn="l"/>
            <a:r>
              <a:rPr lang="en-US" altLang="zh-CN" sz="2800" b="1" dirty="0"/>
              <a:t>{  </a:t>
            </a:r>
            <a:r>
              <a:rPr lang="en-US" altLang="zh-CN" sz="2800" b="1" dirty="0" err="1"/>
              <a:t>int</a:t>
            </a:r>
            <a:r>
              <a:rPr lang="en-US" altLang="zh-CN" sz="2800" b="1" dirty="0"/>
              <a:t> </a:t>
            </a:r>
            <a:r>
              <a:rPr lang="en-US" altLang="zh-CN" sz="2800" b="1" dirty="0" err="1"/>
              <a:t>m,n,j,k</a:t>
            </a:r>
            <a:r>
              <a:rPr lang="en-US" altLang="zh-CN" sz="2800" b="1" dirty="0"/>
              <a:t>;</a:t>
            </a:r>
          </a:p>
          <a:p>
            <a:pPr algn="l"/>
            <a:r>
              <a:rPr lang="en-US" altLang="zh-CN" sz="2800" b="1" dirty="0"/>
              <a:t>   </a:t>
            </a:r>
            <a:r>
              <a:rPr lang="en-US" altLang="zh-CN" sz="2800" b="1" dirty="0" err="1"/>
              <a:t>printf</a:t>
            </a:r>
            <a:r>
              <a:rPr lang="en-US" altLang="zh-CN" sz="2800" b="1" dirty="0"/>
              <a:t>("input </a:t>
            </a:r>
            <a:r>
              <a:rPr lang="en-US" altLang="zh-CN" sz="2800" b="1" dirty="0" err="1"/>
              <a:t>m,n</a:t>
            </a:r>
            <a:r>
              <a:rPr lang="en-US" altLang="zh-CN" sz="2800" b="1" dirty="0"/>
              <a:t>:\n");</a:t>
            </a:r>
          </a:p>
          <a:p>
            <a:pPr algn="l"/>
            <a:r>
              <a:rPr lang="en-US" altLang="zh-CN" sz="2800" b="1" dirty="0"/>
              <a:t>   </a:t>
            </a:r>
            <a:r>
              <a:rPr lang="en-US" altLang="zh-CN" sz="2800" b="1" dirty="0" err="1"/>
              <a:t>scanf</a:t>
            </a:r>
            <a:r>
              <a:rPr lang="en-US" altLang="zh-CN" sz="2800" b="1" dirty="0"/>
              <a:t>("%</a:t>
            </a:r>
            <a:r>
              <a:rPr lang="en-US" altLang="zh-CN" sz="2800" b="1" dirty="0" err="1"/>
              <a:t>d%d</a:t>
            </a:r>
            <a:r>
              <a:rPr lang="en-US" altLang="zh-CN" sz="2800" b="1" dirty="0"/>
              <a:t>",&amp;</a:t>
            </a:r>
            <a:r>
              <a:rPr lang="en-US" altLang="zh-CN" sz="2800" b="1" dirty="0" err="1"/>
              <a:t>m,&amp;n</a:t>
            </a:r>
            <a:r>
              <a:rPr lang="en-US" altLang="zh-CN" sz="2800" b="1" dirty="0"/>
              <a:t>);</a:t>
            </a:r>
          </a:p>
          <a:p>
            <a:pPr algn="l"/>
            <a:r>
              <a:rPr lang="en-US" altLang="zh-CN" sz="2800" b="1" dirty="0"/>
              <a:t>   while(m&lt;0 &amp;&amp; n&lt;0</a:t>
            </a:r>
            <a:r>
              <a:rPr lang="en-US" altLang="zh-CN" sz="2800" b="1" dirty="0" smtClean="0"/>
              <a:t>)</a:t>
            </a:r>
          </a:p>
          <a:p>
            <a:pPr algn="l"/>
            <a:r>
              <a:rPr lang="en-US" altLang="zh-CN" sz="2800" dirty="0"/>
              <a:t>	</a:t>
            </a:r>
            <a:r>
              <a:rPr lang="en-US" altLang="zh-CN" sz="2800" dirty="0" smtClean="0"/>
              <a:t>	</a:t>
            </a:r>
            <a:r>
              <a:rPr lang="en-US" altLang="zh-CN" sz="2800" dirty="0"/>
              <a:t>;</a:t>
            </a:r>
            <a:endParaRPr lang="en-US" altLang="zh-CN" sz="2800" b="1" dirty="0" smtClean="0"/>
          </a:p>
          <a:p>
            <a:pPr algn="l"/>
            <a:r>
              <a:rPr lang="en-US" altLang="zh-CN" sz="2800" b="1" dirty="0" smtClean="0"/>
              <a:t>   </a:t>
            </a:r>
            <a:r>
              <a:rPr lang="en-US" altLang="zh-CN" sz="2800" b="1" dirty="0"/>
              <a:t>j=m;</a:t>
            </a:r>
          </a:p>
          <a:p>
            <a:pPr algn="l"/>
            <a:r>
              <a:rPr lang="en-US" altLang="zh-CN" sz="2800" b="1" dirty="0"/>
              <a:t>   </a:t>
            </a:r>
            <a:r>
              <a:rPr lang="en-US" altLang="zh-CN" sz="2800" b="1" dirty="0" smtClean="0"/>
              <a:t>while(j</a:t>
            </a:r>
            <a:r>
              <a:rPr lang="en-US" altLang="zh-CN" sz="2800" dirty="0"/>
              <a:t>/</a:t>
            </a:r>
            <a:r>
              <a:rPr lang="en-US" altLang="zh-CN" sz="2800" b="1" dirty="0" smtClean="0"/>
              <a:t>n</a:t>
            </a:r>
            <a:r>
              <a:rPr lang="en-US" altLang="zh-CN" sz="2800" b="1" dirty="0"/>
              <a:t>!=0)</a:t>
            </a:r>
          </a:p>
          <a:p>
            <a:pPr algn="l"/>
            <a:r>
              <a:rPr lang="en-US" altLang="zh-CN" sz="2800" b="1" dirty="0"/>
              <a:t>	   j=</a:t>
            </a:r>
            <a:r>
              <a:rPr lang="en-US" altLang="zh-CN" sz="2800" b="1" dirty="0" err="1"/>
              <a:t>j+m</a:t>
            </a:r>
            <a:r>
              <a:rPr lang="en-US" altLang="zh-CN" sz="2800" b="1" dirty="0"/>
              <a:t>;</a:t>
            </a:r>
          </a:p>
          <a:p>
            <a:pPr algn="l"/>
            <a:r>
              <a:rPr lang="en-US" altLang="zh-CN" sz="2800" b="1" dirty="0"/>
              <a:t>   k=(m*n)/j;</a:t>
            </a:r>
          </a:p>
          <a:p>
            <a:pPr algn="l"/>
            <a:r>
              <a:rPr lang="en-US" altLang="zh-CN" sz="2800" b="1" dirty="0"/>
              <a:t>   </a:t>
            </a:r>
            <a:r>
              <a:rPr lang="en-US" altLang="zh-CN" sz="2800" b="1" dirty="0" err="1"/>
              <a:t>printf</a:t>
            </a:r>
            <a:r>
              <a:rPr lang="en-US" altLang="zh-CN" sz="2800" b="1" dirty="0"/>
              <a:t>("</a:t>
            </a:r>
            <a:r>
              <a:rPr lang="zh-CN" altLang="en-US" sz="2800" b="1" dirty="0"/>
              <a:t>最小公倍数是</a:t>
            </a:r>
            <a:r>
              <a:rPr lang="en-US" altLang="zh-CN" sz="2800" b="1" dirty="0"/>
              <a:t>%d\n </a:t>
            </a:r>
            <a:r>
              <a:rPr lang="zh-CN" altLang="en-US" sz="2800" b="1" dirty="0"/>
              <a:t>最大公约数是</a:t>
            </a:r>
            <a:r>
              <a:rPr lang="en-US" altLang="zh-CN" sz="2800" b="1" dirty="0"/>
              <a:t>%d\n",</a:t>
            </a:r>
            <a:r>
              <a:rPr lang="en-US" altLang="zh-CN" sz="2800" b="1" dirty="0" err="1"/>
              <a:t>j,k</a:t>
            </a:r>
            <a:r>
              <a:rPr lang="en-US" altLang="zh-CN" sz="2800" b="1" dirty="0"/>
              <a:t>);</a:t>
            </a:r>
          </a:p>
          <a:p>
            <a:pPr algn="l"/>
            <a:r>
              <a:rPr lang="en-US" altLang="zh-CN" sz="2800" b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53203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26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900113" y="1844675"/>
            <a:ext cx="60118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0000FF"/>
                </a:solidFill>
              </a:rPr>
              <a:t>Input  m  n:  3  7</a:t>
            </a:r>
            <a:r>
              <a:rPr lang="en-US" altLang="zh-CN" sz="2000" b="1" dirty="0">
                <a:solidFill>
                  <a:srgbClr val="0000FF"/>
                </a:solidFill>
              </a:rPr>
              <a:t>(</a:t>
            </a:r>
            <a:r>
              <a:rPr lang="zh-CN" altLang="en-US" sz="2000" b="1" dirty="0">
                <a:solidFill>
                  <a:srgbClr val="0000FF"/>
                </a:solidFill>
              </a:rPr>
              <a:t>回车</a:t>
            </a:r>
            <a:r>
              <a:rPr lang="en-US" altLang="zh-CN" sz="2000" b="1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79388" y="765175"/>
            <a:ext cx="77041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/>
              <a:t>首先排除所有语法错误后</a:t>
            </a:r>
            <a:r>
              <a:rPr lang="en-US" altLang="zh-CN" sz="3200" b="1" dirty="0"/>
              <a:t>,</a:t>
            </a:r>
            <a:r>
              <a:rPr lang="zh-CN" altLang="en-US" sz="3200" b="1" dirty="0"/>
              <a:t>运行程序</a:t>
            </a:r>
            <a:r>
              <a:rPr lang="en-US" altLang="zh-CN" sz="3200" b="1" dirty="0"/>
              <a:t>: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611188" y="2852738"/>
            <a:ext cx="5329237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/>
              <a:t>输出结果</a:t>
            </a:r>
            <a:r>
              <a:rPr lang="en-US" altLang="zh-CN" sz="2800" b="1" dirty="0"/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</a:t>
            </a:r>
            <a:r>
              <a:rPr lang="zh-CN" altLang="en-US" sz="2800" b="1" dirty="0"/>
              <a:t>最小公倍数是</a:t>
            </a:r>
            <a:r>
              <a:rPr lang="en-US" altLang="zh-CN" sz="2800" b="1" dirty="0"/>
              <a:t>:3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</a:t>
            </a:r>
            <a:r>
              <a:rPr lang="zh-CN" altLang="en-US" sz="2800" b="1" dirty="0"/>
              <a:t>最大公约数</a:t>
            </a:r>
            <a:r>
              <a:rPr lang="en-US" altLang="zh-CN" sz="2800" b="1" dirty="0"/>
              <a:t>:7</a:t>
            </a:r>
          </a:p>
          <a:p>
            <a:pPr algn="l">
              <a:spcBef>
                <a:spcPct val="50000"/>
              </a:spcBef>
            </a:pPr>
            <a:r>
              <a:rPr lang="en-US" altLang="zh-CN" sz="2800" dirty="0"/>
              <a:t>    </a:t>
            </a:r>
            <a:r>
              <a:rPr lang="zh-CN" altLang="en-US" sz="2800" b="1" dirty="0">
                <a:solidFill>
                  <a:srgbClr val="FF6600"/>
                </a:solidFill>
              </a:rPr>
              <a:t>答案不对</a:t>
            </a:r>
            <a:r>
              <a:rPr lang="en-US" altLang="zh-CN" sz="2800" b="1" dirty="0">
                <a:solidFill>
                  <a:srgbClr val="FF6600"/>
                </a:solidFill>
              </a:rPr>
              <a:t>!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708275"/>
            <a:ext cx="5364162" cy="254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77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8369C-F7E5-4F62-973B-CA52AB4980D0}" type="slidenum">
              <a:rPr lang="en-US" altLang="zh-CN" smtClean="0"/>
              <a:pPr/>
              <a:t>27</a:t>
            </a:fld>
            <a:endParaRPr lang="en-US" altLang="zh-CN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1239" y="692373"/>
            <a:ext cx="63007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solidFill>
                  <a:srgbClr val="FF6600"/>
                </a:solidFill>
              </a:rPr>
              <a:t>调试方法</a:t>
            </a:r>
            <a:r>
              <a:rPr lang="en-US" altLang="zh-CN" sz="3200" b="1" dirty="0">
                <a:solidFill>
                  <a:srgbClr val="FF6600"/>
                </a:solidFill>
              </a:rPr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0000FF"/>
                </a:solidFill>
              </a:rPr>
              <a:t>1.  </a:t>
            </a:r>
            <a:r>
              <a:rPr lang="zh-CN" altLang="en-US" sz="3200" b="1" dirty="0">
                <a:solidFill>
                  <a:srgbClr val="0000FF"/>
                </a:solidFill>
              </a:rPr>
              <a:t>首先要排除语法错误 </a:t>
            </a:r>
            <a:r>
              <a:rPr lang="en-US" altLang="zh-CN" sz="3200" b="1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489" y="2276698"/>
            <a:ext cx="5976938" cy="178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555677" y="4221385"/>
            <a:ext cx="1944687" cy="1008063"/>
          </a:xfrm>
          <a:prstGeom prst="wedgeRoundRectCallout">
            <a:avLst>
              <a:gd name="adj1" fmla="val -60287"/>
              <a:gd name="adj2" fmla="val -108898"/>
              <a:gd name="adj3" fmla="val 16667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r>
              <a:rPr lang="zh-CN" altLang="en-US" sz="2400" b="1" dirty="0">
                <a:solidFill>
                  <a:srgbClr val="003300"/>
                </a:solidFill>
              </a:rPr>
              <a:t>点击此按钮进行编译</a:t>
            </a:r>
            <a:r>
              <a:rPr lang="en-US" altLang="zh-CN" sz="2400" b="1" dirty="0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39552" y="5661248"/>
            <a:ext cx="77041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/>
              <a:t>当排除所有语法错误后</a:t>
            </a:r>
            <a:r>
              <a:rPr lang="en-US" altLang="zh-CN" sz="3200" b="1" dirty="0"/>
              <a:t>,</a:t>
            </a:r>
            <a:r>
              <a:rPr lang="zh-CN" altLang="en-US" sz="3200" b="1" dirty="0"/>
              <a:t>进行下步操作</a:t>
            </a:r>
            <a:r>
              <a:rPr lang="en-US" altLang="zh-CN" sz="32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188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76250"/>
            <a:ext cx="9144000" cy="678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AutoShape 3"/>
          <p:cNvSpPr>
            <a:spLocks noChangeArrowheads="1"/>
          </p:cNvSpPr>
          <p:nvPr/>
        </p:nvSpPr>
        <p:spPr bwMode="auto">
          <a:xfrm>
            <a:off x="6156325" y="3860800"/>
            <a:ext cx="3203575" cy="1079500"/>
          </a:xfrm>
          <a:prstGeom prst="wedgeRoundRectCallout">
            <a:avLst>
              <a:gd name="adj1" fmla="val -6046"/>
              <a:gd name="adj2" fmla="val -165588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zh-CN" b="1">
                <a:solidFill>
                  <a:srgbClr val="003300"/>
                </a:solidFill>
              </a:rPr>
              <a:t>(</a:t>
            </a:r>
            <a:r>
              <a:rPr lang="zh-CN" altLang="en-US" b="1">
                <a:solidFill>
                  <a:srgbClr val="003300"/>
                </a:solidFill>
              </a:rPr>
              <a:t>在光标所在行</a:t>
            </a:r>
            <a:r>
              <a:rPr lang="en-US" altLang="zh-CN" b="1">
                <a:solidFill>
                  <a:srgbClr val="003300"/>
                </a:solidFill>
              </a:rPr>
              <a:t>)</a:t>
            </a:r>
            <a:r>
              <a:rPr lang="zh-CN" altLang="en-US" sz="2400" b="1">
                <a:solidFill>
                  <a:srgbClr val="003300"/>
                </a:solidFill>
              </a:rPr>
              <a:t>点击此图标设断点</a:t>
            </a:r>
            <a:r>
              <a:rPr lang="en-US" altLang="zh-CN" b="1">
                <a:solidFill>
                  <a:srgbClr val="003300"/>
                </a:solidFill>
              </a:rPr>
              <a:t>(</a:t>
            </a:r>
            <a:r>
              <a:rPr lang="zh-CN" altLang="en-US" b="1">
                <a:solidFill>
                  <a:srgbClr val="003300"/>
                </a:solidFill>
              </a:rPr>
              <a:t>再点击即取消</a:t>
            </a:r>
            <a:r>
              <a:rPr lang="en-US" altLang="zh-CN" b="1">
                <a:solidFill>
                  <a:srgbClr val="003300"/>
                </a:solidFill>
              </a:rPr>
              <a:t>).</a:t>
            </a: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2843213" y="2276475"/>
            <a:ext cx="576262" cy="647700"/>
          </a:xfrm>
          <a:prstGeom prst="ellipse">
            <a:avLst/>
          </a:prstGeom>
          <a:noFill/>
          <a:ln w="28575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231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nimBg="1"/>
      <p:bldP spid="2150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7150"/>
            <a:ext cx="8785225" cy="674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3276600" y="3933825"/>
            <a:ext cx="2016125" cy="790575"/>
          </a:xfrm>
          <a:prstGeom prst="wedgeRoundRectCallout">
            <a:avLst>
              <a:gd name="adj1" fmla="val -58583"/>
              <a:gd name="adj2" fmla="val -167671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b="1">
                <a:solidFill>
                  <a:srgbClr val="003300"/>
                </a:solidFill>
              </a:rPr>
              <a:t>根据需要可以设置多个断点</a:t>
            </a:r>
            <a:r>
              <a:rPr lang="en-US" altLang="zh-CN" b="1">
                <a:solidFill>
                  <a:srgbClr val="003300"/>
                </a:solidFill>
              </a:rPr>
              <a:t>.</a:t>
            </a:r>
            <a:endParaRPr lang="en-US" altLang="zh-CN" sz="2400" b="1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837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360" y="621258"/>
            <a:ext cx="2339975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FF6600"/>
                </a:solidFill>
              </a:rPr>
              <a:t>调试开始</a:t>
            </a:r>
            <a:r>
              <a:rPr lang="en-US" altLang="zh-CN" sz="2800" b="1">
                <a:solidFill>
                  <a:srgbClr val="FF6600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endParaRPr lang="en-US" altLang="zh-CN" sz="2800" b="1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87934"/>
            <a:ext cx="5111750" cy="1446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6228184" y="2924944"/>
            <a:ext cx="2771775" cy="1079500"/>
          </a:xfrm>
          <a:prstGeom prst="wedgeRoundRectCallout">
            <a:avLst>
              <a:gd name="adj1" fmla="val -67870"/>
              <a:gd name="adj2" fmla="val -139116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>
                <a:solidFill>
                  <a:srgbClr val="003300"/>
                </a:solidFill>
              </a:rPr>
              <a:t>点击此图标</a:t>
            </a:r>
            <a:r>
              <a:rPr lang="en-US" altLang="zh-CN" sz="2400" b="1" dirty="0">
                <a:solidFill>
                  <a:srgbClr val="003300"/>
                </a:solidFill>
              </a:rPr>
              <a:t>(GO),</a:t>
            </a:r>
            <a:r>
              <a:rPr lang="zh-CN" altLang="en-US" sz="2400" b="1" dirty="0">
                <a:solidFill>
                  <a:srgbClr val="003300"/>
                </a:solidFill>
              </a:rPr>
              <a:t>运行到断点处</a:t>
            </a:r>
            <a:r>
              <a:rPr lang="en-US" altLang="zh-CN" sz="2400" b="1" dirty="0">
                <a:solidFill>
                  <a:srgbClr val="003300"/>
                </a:solidFill>
              </a:rPr>
              <a:t>.</a:t>
            </a: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10" y="3932783"/>
            <a:ext cx="5400675" cy="270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1911535" y="5372646"/>
            <a:ext cx="2951163" cy="936625"/>
          </a:xfrm>
          <a:prstGeom prst="wedgeRoundRectCallout">
            <a:avLst>
              <a:gd name="adj1" fmla="val -61889"/>
              <a:gd name="adj2" fmla="val -122713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中间有一输入语句</a:t>
            </a:r>
            <a:r>
              <a:rPr lang="en-US" altLang="zh-CN" sz="2400" b="1">
                <a:solidFill>
                  <a:srgbClr val="003300"/>
                </a:solidFill>
              </a:rPr>
              <a:t>,</a:t>
            </a:r>
          </a:p>
          <a:p>
            <a:r>
              <a:rPr lang="zh-CN" altLang="en-US" sz="2400" b="1">
                <a:solidFill>
                  <a:srgbClr val="003300"/>
                </a:solidFill>
              </a:rPr>
              <a:t>输入数据</a:t>
            </a:r>
            <a:r>
              <a:rPr lang="en-US" altLang="zh-CN" sz="2400" b="1">
                <a:solidFill>
                  <a:srgbClr val="003300"/>
                </a:solidFill>
              </a:rPr>
              <a:t>:-3 7</a:t>
            </a:r>
          </a:p>
        </p:txBody>
      </p:sp>
    </p:spTree>
    <p:extLst>
      <p:ext uri="{BB962C8B-B14F-4D97-AF65-F5344CB8AC3E}">
        <p14:creationId xmlns:p14="http://schemas.microsoft.com/office/powerpoint/2010/main" val="2954540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7" y="764704"/>
            <a:ext cx="9108504" cy="5419048"/>
          </a:xfrm>
          <a:prstGeom prst="rect">
            <a:avLst/>
          </a:prstGeom>
        </p:spPr>
      </p:pic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2555776" y="404664"/>
            <a:ext cx="2376487" cy="936625"/>
          </a:xfrm>
          <a:prstGeom prst="wedgeRoundRectCallout">
            <a:avLst>
              <a:gd name="adj1" fmla="val -108340"/>
              <a:gd name="adj2" fmla="val 140585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 smtClean="0">
                <a:solidFill>
                  <a:srgbClr val="003300"/>
                </a:solidFill>
              </a:rPr>
              <a:t>程序运行到第一个断点</a:t>
            </a:r>
            <a:r>
              <a:rPr lang="en-US" altLang="zh-CN" sz="2400" b="1" dirty="0" smtClean="0">
                <a:solidFill>
                  <a:srgbClr val="003300"/>
                </a:solidFill>
              </a:rPr>
              <a:t>.</a:t>
            </a:r>
            <a:endParaRPr lang="en-US" altLang="zh-CN" sz="2400" b="1" dirty="0">
              <a:solidFill>
                <a:srgbClr val="003300"/>
              </a:solidFill>
            </a:endParaRP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3923928" y="4149080"/>
            <a:ext cx="3671888" cy="1079500"/>
          </a:xfrm>
          <a:prstGeom prst="wedgeRoundRectCallout">
            <a:avLst>
              <a:gd name="adj1" fmla="val -89731"/>
              <a:gd name="adj2" fmla="val -720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 dirty="0" smtClean="0">
                <a:solidFill>
                  <a:srgbClr val="003300"/>
                </a:solidFill>
              </a:rPr>
              <a:t>在”变量窗口”观察到</a:t>
            </a:r>
            <a:r>
              <a:rPr lang="en-US" altLang="zh-CN" sz="2400" b="1" dirty="0" smtClean="0">
                <a:solidFill>
                  <a:srgbClr val="003300"/>
                </a:solidFill>
              </a:rPr>
              <a:t>: m=-3, n=7.</a:t>
            </a:r>
          </a:p>
          <a:p>
            <a:endParaRPr lang="en-US" altLang="zh-CN" sz="24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129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1844675"/>
            <a:ext cx="5111750" cy="144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AutoShape 6"/>
          <p:cNvSpPr>
            <a:spLocks noChangeArrowheads="1"/>
          </p:cNvSpPr>
          <p:nvPr/>
        </p:nvSpPr>
        <p:spPr bwMode="auto">
          <a:xfrm>
            <a:off x="6588125" y="3860800"/>
            <a:ext cx="2771775" cy="1366838"/>
          </a:xfrm>
          <a:prstGeom prst="wedgeRoundRectCallout">
            <a:avLst>
              <a:gd name="adj1" fmla="val -5153"/>
              <a:gd name="adj2" fmla="val -113880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再次点击此图标</a:t>
            </a:r>
            <a:r>
              <a:rPr lang="en-US" altLang="zh-CN" sz="2400" b="1">
                <a:solidFill>
                  <a:srgbClr val="003300"/>
                </a:solidFill>
              </a:rPr>
              <a:t>(GO),</a:t>
            </a:r>
            <a:r>
              <a:rPr lang="zh-CN" altLang="en-US" sz="2400" b="1">
                <a:solidFill>
                  <a:srgbClr val="003300"/>
                </a:solidFill>
              </a:rPr>
              <a:t>运行到第二个断点处</a:t>
            </a:r>
            <a:r>
              <a:rPr lang="en-US" altLang="zh-CN" sz="2400" b="1">
                <a:solidFill>
                  <a:srgbClr val="003300"/>
                </a:solidFill>
              </a:rPr>
              <a:t>.</a:t>
            </a: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2411413" y="4868863"/>
            <a:ext cx="3673475" cy="1439862"/>
          </a:xfrm>
          <a:prstGeom prst="wedgeRoundRectCallout">
            <a:avLst>
              <a:gd name="adj1" fmla="val -64000"/>
              <a:gd name="adj2" fmla="val -38644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在”变量窗口”观察到</a:t>
            </a:r>
            <a:r>
              <a:rPr lang="en-US" altLang="zh-CN" sz="2400" b="1">
                <a:solidFill>
                  <a:srgbClr val="003300"/>
                </a:solidFill>
              </a:rPr>
              <a:t>: m= -3, n=7.</a:t>
            </a:r>
          </a:p>
          <a:p>
            <a:r>
              <a:rPr lang="zh-CN" altLang="en-US" sz="2400" b="1">
                <a:solidFill>
                  <a:srgbClr val="003300"/>
                </a:solidFill>
              </a:rPr>
              <a:t>在此处发现问题</a:t>
            </a:r>
            <a:r>
              <a:rPr lang="en-US" altLang="zh-CN" sz="2400" b="1">
                <a:solidFill>
                  <a:srgbClr val="003300"/>
                </a:solidFill>
              </a:rPr>
              <a:t>…….</a:t>
            </a:r>
          </a:p>
          <a:p>
            <a:endParaRPr lang="en-US" altLang="zh-CN" sz="2400" b="1">
              <a:solidFill>
                <a:srgbClr val="003300"/>
              </a:solidFill>
            </a:endParaRPr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0" y="3068638"/>
            <a:ext cx="323850" cy="4318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123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animBg="1"/>
      <p:bldP spid="2560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620688"/>
            <a:ext cx="8748713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800" b="1" dirty="0" smtClean="0">
                <a:solidFill>
                  <a:srgbClr val="FF6600"/>
                </a:solidFill>
              </a:rPr>
              <a:t> 什么</a:t>
            </a:r>
            <a:r>
              <a:rPr lang="zh-CN" altLang="en-US" sz="2800" b="1" dirty="0">
                <a:solidFill>
                  <a:srgbClr val="FF6600"/>
                </a:solidFill>
              </a:rPr>
              <a:t>问题</a:t>
            </a:r>
            <a:r>
              <a:rPr lang="en-US" altLang="zh-CN" sz="2800" b="1" dirty="0">
                <a:solidFill>
                  <a:srgbClr val="FF6600"/>
                </a:solidFill>
              </a:rPr>
              <a:t>?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rgbClr val="FF6600"/>
                </a:solidFill>
              </a:rPr>
              <a:t>   </a:t>
            </a:r>
            <a:r>
              <a:rPr lang="zh-CN" altLang="en-US" sz="2800" b="1" dirty="0"/>
              <a:t>是因为数据输入不对</a:t>
            </a:r>
            <a:r>
              <a:rPr lang="en-US" altLang="zh-CN" sz="2800" b="1" dirty="0"/>
              <a:t>!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    </a:t>
            </a:r>
            <a:r>
              <a:rPr lang="zh-CN" altLang="en-US" sz="2800" b="1" dirty="0"/>
              <a:t>程序要求不允许输入负数</a:t>
            </a:r>
            <a:r>
              <a:rPr lang="en-US" altLang="zh-CN" sz="2800" b="1" dirty="0"/>
              <a:t>,</a:t>
            </a:r>
            <a:r>
              <a:rPr lang="zh-CN" altLang="en-US" sz="2800" b="1" dirty="0"/>
              <a:t>二个数必需为正数</a:t>
            </a:r>
            <a:r>
              <a:rPr lang="en-US" altLang="zh-CN" sz="2800" b="1" dirty="0"/>
              <a:t>,</a:t>
            </a:r>
            <a:r>
              <a:rPr lang="zh-CN" altLang="en-US" sz="2800" b="1" dirty="0"/>
              <a:t>否则程序不能往下走</a:t>
            </a:r>
            <a:r>
              <a:rPr lang="en-US" altLang="zh-CN" sz="2800" b="1" dirty="0"/>
              <a:t>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360362" y="3356917"/>
            <a:ext cx="586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800" b="1" dirty="0"/>
              <a:t>单击”</a:t>
            </a:r>
            <a:r>
              <a:rPr lang="zh-CN" altLang="en-US" sz="2800" b="1" dirty="0">
                <a:solidFill>
                  <a:srgbClr val="0000FF"/>
                </a:solidFill>
              </a:rPr>
              <a:t>终止调试</a:t>
            </a:r>
            <a:r>
              <a:rPr lang="zh-CN" altLang="en-US" sz="2800" b="1" dirty="0"/>
              <a:t>”</a:t>
            </a:r>
            <a:r>
              <a:rPr lang="en-US" altLang="zh-CN" sz="2800" b="1" dirty="0"/>
              <a:t>(Stop </a:t>
            </a:r>
            <a:r>
              <a:rPr lang="en-US" altLang="zh-CN" sz="2800" b="1" dirty="0" err="1"/>
              <a:t>Debuging</a:t>
            </a:r>
            <a:r>
              <a:rPr lang="en-US" altLang="zh-CN" sz="2800" b="1" dirty="0"/>
              <a:t>)</a:t>
            </a: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9144000" cy="125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1800225" y="6092180"/>
            <a:ext cx="1584325" cy="574675"/>
          </a:xfrm>
          <a:prstGeom prst="wedgeRoundRectCallout">
            <a:avLst>
              <a:gd name="adj1" fmla="val -104208"/>
              <a:gd name="adj2" fmla="val -233148"/>
              <a:gd name="adj3" fmla="val 16667"/>
            </a:avLst>
          </a:prstGeom>
          <a:solidFill>
            <a:srgbClr val="CCFFCC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zh-CN" altLang="en-US" sz="2400" b="1">
                <a:solidFill>
                  <a:srgbClr val="003300"/>
                </a:solidFill>
              </a:rPr>
              <a:t>终止调试</a:t>
            </a:r>
            <a:r>
              <a:rPr lang="en-US" altLang="zh-CN" sz="2400" b="1">
                <a:solidFill>
                  <a:srgbClr val="00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928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07504" y="492918"/>
            <a:ext cx="8748713" cy="180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800" b="1" dirty="0"/>
              <a:t>把循环条件</a:t>
            </a:r>
            <a:r>
              <a:rPr lang="en-US" altLang="zh-CN" sz="2800" b="1" dirty="0"/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 (</a:t>
            </a:r>
            <a:r>
              <a:rPr lang="en-US" altLang="zh-CN" sz="2800" b="1" dirty="0">
                <a:solidFill>
                  <a:schemeClr val="tx2"/>
                </a:solidFill>
              </a:rPr>
              <a:t>M&lt;0 &amp;&amp; n&lt;0)</a:t>
            </a:r>
            <a:r>
              <a:rPr lang="en-US" altLang="zh-CN" sz="2800" b="1" dirty="0"/>
              <a:t>   </a:t>
            </a:r>
            <a:r>
              <a:rPr lang="zh-CN" altLang="en-US" sz="2800" b="1" dirty="0"/>
              <a:t>改为</a:t>
            </a:r>
            <a:r>
              <a:rPr lang="en-US" altLang="zh-CN" sz="2800" b="1" dirty="0"/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 </a:t>
            </a:r>
            <a:r>
              <a:rPr lang="en-US" altLang="zh-CN" sz="2800" b="1" dirty="0">
                <a:solidFill>
                  <a:srgbClr val="FF6600"/>
                </a:solidFill>
              </a:rPr>
              <a:t>( M&lt;0 || n&lt;0)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-144066" y="2395537"/>
            <a:ext cx="7235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 dirty="0"/>
              <a:t>   </a:t>
            </a:r>
            <a:r>
              <a:rPr lang="zh-CN" altLang="en-US" sz="2800" b="1" dirty="0"/>
              <a:t>关闭工作区间</a:t>
            </a:r>
            <a:r>
              <a:rPr lang="en-US" altLang="zh-CN" sz="2800" b="1" dirty="0"/>
              <a:t>,</a:t>
            </a:r>
            <a:r>
              <a:rPr lang="zh-CN" altLang="en-US" sz="2800" b="1" dirty="0"/>
              <a:t>重新编译</a:t>
            </a:r>
            <a:r>
              <a:rPr lang="en-US" altLang="zh-CN" sz="2800" b="1" dirty="0"/>
              <a:t>,</a:t>
            </a:r>
            <a:r>
              <a:rPr lang="zh-CN" altLang="en-US" sz="2800" b="1" dirty="0"/>
              <a:t>设置二个断点</a:t>
            </a:r>
            <a:r>
              <a:rPr lang="en-US" altLang="zh-CN" sz="2800" b="1" dirty="0"/>
              <a:t>.</a:t>
            </a:r>
            <a:endParaRPr lang="en-US" altLang="zh-CN" sz="2800" b="1" dirty="0">
              <a:solidFill>
                <a:srgbClr val="FF6600"/>
              </a:solidFill>
            </a:endParaRPr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922" y="3475037"/>
            <a:ext cx="5111750" cy="1446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3419872" y="5275262"/>
            <a:ext cx="5005387" cy="1582738"/>
          </a:xfrm>
          <a:prstGeom prst="wedgeRoundRectCallout">
            <a:avLst>
              <a:gd name="adj1" fmla="val -25167"/>
              <a:gd name="adj2" fmla="val -91523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zh-CN" altLang="en-US" sz="2400" b="1" dirty="0">
                <a:solidFill>
                  <a:srgbClr val="003300"/>
                </a:solidFill>
              </a:rPr>
              <a:t>点击图标</a:t>
            </a:r>
            <a:r>
              <a:rPr lang="en-US" altLang="zh-CN" sz="2400" b="1" dirty="0">
                <a:solidFill>
                  <a:srgbClr val="003300"/>
                </a:solidFill>
              </a:rPr>
              <a:t>(GO),</a:t>
            </a:r>
            <a:r>
              <a:rPr lang="zh-CN" altLang="en-US" sz="2400" b="1" dirty="0">
                <a:solidFill>
                  <a:srgbClr val="003300"/>
                </a:solidFill>
              </a:rPr>
              <a:t>运行</a:t>
            </a:r>
            <a:r>
              <a:rPr lang="en-US" altLang="zh-CN" sz="2400" b="1" dirty="0">
                <a:solidFill>
                  <a:srgbClr val="003300"/>
                </a:solidFill>
              </a:rPr>
              <a:t>.</a:t>
            </a:r>
          </a:p>
          <a:p>
            <a:pPr algn="l"/>
            <a:r>
              <a:rPr lang="zh-CN" altLang="en-US" sz="2400" b="1" dirty="0">
                <a:solidFill>
                  <a:srgbClr val="003300"/>
                </a:solidFill>
              </a:rPr>
              <a:t>如输入</a:t>
            </a:r>
            <a:r>
              <a:rPr lang="en-US" altLang="zh-CN" sz="2400" b="1" dirty="0">
                <a:solidFill>
                  <a:srgbClr val="003300"/>
                </a:solidFill>
              </a:rPr>
              <a:t>: -3 7.</a:t>
            </a:r>
          </a:p>
          <a:p>
            <a:pPr algn="l"/>
            <a:r>
              <a:rPr lang="zh-CN" altLang="en-US" sz="2400" b="1" dirty="0">
                <a:solidFill>
                  <a:srgbClr val="003300"/>
                </a:solidFill>
              </a:rPr>
              <a:t>再点击图标</a:t>
            </a:r>
            <a:r>
              <a:rPr lang="en-US" altLang="zh-CN" sz="2400" b="1" dirty="0">
                <a:solidFill>
                  <a:srgbClr val="003300"/>
                </a:solidFill>
              </a:rPr>
              <a:t>(GO),</a:t>
            </a:r>
            <a:r>
              <a:rPr lang="zh-CN" altLang="en-US" sz="2400" b="1" dirty="0">
                <a:solidFill>
                  <a:srgbClr val="003300"/>
                </a:solidFill>
              </a:rPr>
              <a:t>程序不向下走</a:t>
            </a:r>
            <a:r>
              <a:rPr lang="en-US" altLang="zh-CN" sz="2400" b="1" dirty="0">
                <a:solidFill>
                  <a:srgbClr val="003300"/>
                </a:solidFill>
              </a:rPr>
              <a:t>.</a:t>
            </a:r>
          </a:p>
          <a:p>
            <a:pPr algn="l"/>
            <a:r>
              <a:rPr lang="zh-CN" altLang="en-US" sz="2400" b="1" dirty="0">
                <a:solidFill>
                  <a:srgbClr val="003300"/>
                </a:solidFill>
              </a:rPr>
              <a:t>说明有问题：输入数据不对！</a:t>
            </a:r>
          </a:p>
        </p:txBody>
      </p:sp>
    </p:spTree>
    <p:extLst>
      <p:ext uri="{BB962C8B-B14F-4D97-AF65-F5344CB8AC3E}">
        <p14:creationId xmlns:p14="http://schemas.microsoft.com/office/powerpoint/2010/main" val="3755478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-182563" y="433440"/>
            <a:ext cx="5292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zh-CN" sz="2800" b="1" dirty="0">
                <a:solidFill>
                  <a:srgbClr val="0067F1"/>
                </a:solidFill>
              </a:rPr>
              <a:t>   </a:t>
            </a:r>
            <a:r>
              <a:rPr lang="zh-CN" altLang="en-US" sz="2800" b="1" dirty="0">
                <a:solidFill>
                  <a:srgbClr val="0067F1"/>
                </a:solidFill>
              </a:rPr>
              <a:t>重新输入正确数据</a:t>
            </a:r>
            <a:r>
              <a:rPr lang="en-US" altLang="zh-CN" sz="2800" b="1" dirty="0">
                <a:solidFill>
                  <a:srgbClr val="0067F1"/>
                </a:solidFill>
              </a:rPr>
              <a:t>: </a:t>
            </a:r>
            <a:r>
              <a:rPr lang="en-US" altLang="zh-CN" sz="2800" b="1" dirty="0"/>
              <a:t>3    7  .</a:t>
            </a:r>
            <a:endParaRPr lang="en-US" altLang="zh-CN" sz="2800" b="1" dirty="0">
              <a:solidFill>
                <a:srgbClr val="FF6600"/>
              </a:solidFill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4340"/>
            <a:ext cx="8961437" cy="6193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3348038" y="2205038"/>
            <a:ext cx="5795962" cy="1728787"/>
          </a:xfrm>
          <a:prstGeom prst="wedgeRoundRectCallout">
            <a:avLst>
              <a:gd name="adj1" fmla="val -70681"/>
              <a:gd name="adj2" fmla="val 48713"/>
              <a:gd name="adj3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zh-CN" altLang="en-US" sz="2400" b="1" dirty="0">
                <a:solidFill>
                  <a:srgbClr val="003300"/>
                </a:solidFill>
              </a:rPr>
              <a:t>点击图标</a:t>
            </a:r>
            <a:r>
              <a:rPr lang="en-US" altLang="zh-CN" sz="2400" b="1" dirty="0">
                <a:solidFill>
                  <a:srgbClr val="003300"/>
                </a:solidFill>
              </a:rPr>
              <a:t>(GO),</a:t>
            </a:r>
            <a:r>
              <a:rPr lang="zh-CN" altLang="en-US" sz="2400" b="1" dirty="0">
                <a:solidFill>
                  <a:srgbClr val="003300"/>
                </a:solidFill>
              </a:rPr>
              <a:t>运行到第二个断点</a:t>
            </a:r>
            <a:r>
              <a:rPr lang="en-US" altLang="zh-CN" sz="2400" b="1" dirty="0">
                <a:solidFill>
                  <a:srgbClr val="003300"/>
                </a:solidFill>
              </a:rPr>
              <a:t>.</a:t>
            </a:r>
          </a:p>
          <a:p>
            <a:pPr algn="l"/>
            <a:r>
              <a:rPr lang="zh-CN" altLang="en-US" sz="2000" b="1" dirty="0">
                <a:solidFill>
                  <a:srgbClr val="003300"/>
                </a:solidFill>
              </a:rPr>
              <a:t>然后可以执行”单步调试”</a:t>
            </a:r>
            <a:r>
              <a:rPr lang="en-US" altLang="zh-CN" sz="2000" b="1" dirty="0">
                <a:solidFill>
                  <a:srgbClr val="003300"/>
                </a:solidFill>
              </a:rPr>
              <a:t>,</a:t>
            </a:r>
            <a:r>
              <a:rPr lang="zh-CN" altLang="en-US" sz="2000" b="1" dirty="0">
                <a:solidFill>
                  <a:srgbClr val="003300"/>
                </a:solidFill>
              </a:rPr>
              <a:t>运行到</a:t>
            </a:r>
            <a:r>
              <a:rPr lang="en-US" altLang="zh-CN" sz="2000" b="1" dirty="0" err="1">
                <a:solidFill>
                  <a:srgbClr val="003300"/>
                </a:solidFill>
              </a:rPr>
              <a:t>printf</a:t>
            </a:r>
            <a:r>
              <a:rPr lang="en-US" altLang="zh-CN" sz="2000" b="1" dirty="0">
                <a:solidFill>
                  <a:srgbClr val="003300"/>
                </a:solidFill>
              </a:rPr>
              <a:t>()</a:t>
            </a:r>
            <a:r>
              <a:rPr lang="zh-CN" altLang="en-US" sz="2000" b="1" dirty="0">
                <a:solidFill>
                  <a:srgbClr val="003300"/>
                </a:solidFill>
              </a:rPr>
              <a:t>处</a:t>
            </a:r>
            <a:r>
              <a:rPr lang="en-US" altLang="zh-CN" sz="2000" b="1" dirty="0">
                <a:solidFill>
                  <a:srgbClr val="003300"/>
                </a:solidFill>
              </a:rPr>
              <a:t>.</a:t>
            </a:r>
          </a:p>
          <a:p>
            <a:pPr algn="l"/>
            <a:r>
              <a:rPr lang="zh-CN" altLang="en-US" sz="2400" b="1" dirty="0">
                <a:solidFill>
                  <a:srgbClr val="003300"/>
                </a:solidFill>
              </a:rPr>
              <a:t>发现</a:t>
            </a:r>
            <a:r>
              <a:rPr lang="en-US" altLang="zh-CN" sz="2400" b="1" dirty="0">
                <a:solidFill>
                  <a:srgbClr val="003300"/>
                </a:solidFill>
              </a:rPr>
              <a:t>:j=3  k=7.</a:t>
            </a:r>
          </a:p>
          <a:p>
            <a:pPr algn="l"/>
            <a:r>
              <a:rPr lang="en-US" altLang="zh-CN" sz="2400" b="1" dirty="0">
                <a:solidFill>
                  <a:srgbClr val="003300"/>
                </a:solidFill>
              </a:rPr>
              <a:t> </a:t>
            </a:r>
            <a:r>
              <a:rPr lang="zh-CN" altLang="en-US" sz="2400" b="1" dirty="0">
                <a:solidFill>
                  <a:srgbClr val="003300"/>
                </a:solidFill>
              </a:rPr>
              <a:t>答案也不对</a:t>
            </a:r>
            <a:r>
              <a:rPr lang="en-US" altLang="zh-CN" sz="2400" b="1" dirty="0">
                <a:solidFill>
                  <a:srgbClr val="003300"/>
                </a:solidFill>
              </a:rPr>
              <a:t>! </a:t>
            </a:r>
            <a:r>
              <a:rPr lang="zh-CN" altLang="en-US" sz="2400" b="1" dirty="0">
                <a:solidFill>
                  <a:srgbClr val="003300"/>
                </a:solidFill>
              </a:rPr>
              <a:t>说明第二个断点后有问题</a:t>
            </a:r>
            <a:r>
              <a:rPr lang="en-US" altLang="zh-CN" sz="2400" b="1" dirty="0">
                <a:solidFill>
                  <a:srgbClr val="0033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8701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549275"/>
            <a:ext cx="8964613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zh-CN" altLang="en-US" sz="2800" b="1" dirty="0"/>
              <a:t>单击”</a:t>
            </a:r>
            <a:r>
              <a:rPr lang="zh-CN" altLang="en-US" sz="2800" b="1" dirty="0">
                <a:solidFill>
                  <a:srgbClr val="0000FF"/>
                </a:solidFill>
              </a:rPr>
              <a:t>终止调试</a:t>
            </a:r>
            <a:r>
              <a:rPr lang="zh-CN" altLang="en-US" sz="2800" b="1" dirty="0"/>
              <a:t>”</a:t>
            </a:r>
            <a:r>
              <a:rPr lang="en-US" altLang="zh-CN" sz="2800" b="1" dirty="0"/>
              <a:t>(Stop </a:t>
            </a:r>
            <a:r>
              <a:rPr lang="en-US" altLang="zh-CN" sz="2800" b="1" dirty="0" err="1"/>
              <a:t>Debuging</a:t>
            </a:r>
            <a:r>
              <a:rPr lang="en-US" altLang="zh-CN" sz="2800" b="1" dirty="0"/>
              <a:t>),</a:t>
            </a:r>
            <a:r>
              <a:rPr lang="zh-CN" altLang="en-US" sz="2800" b="1" dirty="0"/>
              <a:t>仔细分析</a:t>
            </a:r>
            <a:r>
              <a:rPr lang="en-US" altLang="zh-CN" sz="2800" b="1" dirty="0"/>
              <a:t>.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</a:t>
            </a:r>
            <a:r>
              <a:rPr lang="zh-CN" altLang="en-US" sz="2800" b="1" dirty="0"/>
              <a:t>循环条件改为</a:t>
            </a:r>
            <a:r>
              <a:rPr lang="en-US" altLang="zh-CN" sz="2800" b="1" dirty="0">
                <a:sym typeface="Wingdings" panose="05000000000000000000" pitchFamily="2" charset="2"/>
              </a:rPr>
              <a:t>(</a:t>
            </a:r>
            <a:r>
              <a:rPr lang="en-US" altLang="zh-CN" sz="2800" b="1" dirty="0" err="1"/>
              <a:t>j%n</a:t>
            </a:r>
            <a:r>
              <a:rPr lang="en-US" altLang="zh-CN" sz="2800" b="1" dirty="0"/>
              <a:t>!=0)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971550" y="3140075"/>
            <a:ext cx="60118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</a:rPr>
              <a:t>Input  m  n:  3  7</a:t>
            </a:r>
            <a:r>
              <a:rPr lang="en-US" altLang="zh-CN" sz="2000" b="1" dirty="0">
                <a:solidFill>
                  <a:srgbClr val="FF0000"/>
                </a:solidFill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</a:rPr>
              <a:t>回车</a:t>
            </a:r>
            <a:r>
              <a:rPr lang="en-US" altLang="zh-CN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684213" y="2205038"/>
            <a:ext cx="36734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/>
              <a:t>重新运行程序</a:t>
            </a:r>
            <a:r>
              <a:rPr lang="en-US" altLang="zh-CN" sz="3200" b="1"/>
              <a:t>: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82625" y="4148138"/>
            <a:ext cx="5329238" cy="244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800" b="1" dirty="0"/>
              <a:t>输出结果</a:t>
            </a:r>
            <a:r>
              <a:rPr lang="en-US" altLang="zh-CN" sz="2800" b="1" dirty="0"/>
              <a:t>: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</a:t>
            </a:r>
            <a:r>
              <a:rPr lang="zh-CN" altLang="en-US" sz="2800" b="1" dirty="0"/>
              <a:t>最小公倍数是</a:t>
            </a:r>
            <a:r>
              <a:rPr lang="en-US" altLang="zh-CN" sz="2800" b="1" dirty="0"/>
              <a:t>:21</a:t>
            </a:r>
          </a:p>
          <a:p>
            <a:pPr algn="l">
              <a:spcBef>
                <a:spcPct val="50000"/>
              </a:spcBef>
            </a:pPr>
            <a:r>
              <a:rPr lang="en-US" altLang="zh-CN" sz="2800" b="1" dirty="0"/>
              <a:t>   </a:t>
            </a:r>
            <a:r>
              <a:rPr lang="zh-CN" altLang="en-US" sz="2800" b="1" dirty="0"/>
              <a:t>最大公约数</a:t>
            </a:r>
            <a:r>
              <a:rPr lang="en-US" altLang="zh-CN" sz="2800" b="1" dirty="0"/>
              <a:t>:1</a:t>
            </a:r>
          </a:p>
          <a:p>
            <a:pPr algn="l">
              <a:spcBef>
                <a:spcPct val="50000"/>
              </a:spcBef>
            </a:pPr>
            <a:endParaRPr lang="en-US" altLang="zh-CN" sz="2800" dirty="0"/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005263"/>
            <a:ext cx="4211637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435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  <p:bldP spid="307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solidFill>
                  <a:srgbClr val="FF0000"/>
                </a:solidFill>
              </a:rPr>
              <a:t>八、小结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3528" y="1916832"/>
            <a:ext cx="87129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3200" dirty="0" smtClean="0">
                <a:solidFill>
                  <a:srgbClr val="FF0000"/>
                </a:solidFill>
              </a:rPr>
              <a:t>程序的编写，熟练掌握单步调试、单点调试、</a:t>
            </a:r>
            <a:endParaRPr lang="en-US" altLang="zh-CN" sz="3200" dirty="0" smtClean="0">
              <a:solidFill>
                <a:srgbClr val="FF0000"/>
              </a:solidFill>
            </a:endParaRPr>
          </a:p>
          <a:p>
            <a:pPr algn="l"/>
            <a:r>
              <a:rPr lang="zh-CN" altLang="en-US" sz="3200" dirty="0" smtClean="0">
                <a:solidFill>
                  <a:srgbClr val="FF0000"/>
                </a:solidFill>
              </a:rPr>
              <a:t>变量查看、运行到光标的调试技巧，有助于提高代码错误调试的效率。</a:t>
            </a:r>
            <a:endParaRPr lang="en-US" altLang="zh-CN" sz="3200" dirty="0" smtClean="0">
              <a:solidFill>
                <a:srgbClr val="FF0000"/>
              </a:solidFill>
            </a:endParaRPr>
          </a:p>
          <a:p>
            <a:pPr algn="l"/>
            <a:endParaRPr lang="en-US" altLang="zh-CN" sz="3200" dirty="0" smtClean="0">
              <a:solidFill>
                <a:srgbClr val="FF0000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u"/>
            </a:pPr>
            <a:r>
              <a:rPr lang="zh-CN" altLang="en-US" sz="3200" dirty="0">
                <a:solidFill>
                  <a:srgbClr val="0067F1"/>
                </a:solidFill>
              </a:rPr>
              <a:t>程序调试过程中，多种调试方法可相互穿插着使用。</a:t>
            </a:r>
            <a:endParaRPr lang="en-US" altLang="zh-CN" sz="3200" dirty="0">
              <a:solidFill>
                <a:srgbClr val="0067F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00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331640" y="1844824"/>
            <a:ext cx="58324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1pPr>
            <a:lvl2pPr marL="742950" indent="-28575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2pPr>
            <a:lvl3pPr marL="1143000" indent="-22860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3pPr>
            <a:lvl4pPr marL="1600200" indent="-22860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4pPr>
            <a:lvl5pPr marL="2057400" indent="-228600"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Arial" panose="020B0604020202020204" pitchFamily="34" charset="0"/>
                <a:ea typeface="仿宋_GB231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zh-CN" altLang="en-US" sz="12000" b="1" dirty="0">
                <a:solidFill>
                  <a:srgbClr val="FF3300"/>
                </a:solidFill>
                <a:effectLst/>
                <a:latin typeface="楷体_GB2312" pitchFamily="49" charset="-122"/>
                <a:ea typeface="楷体_GB2312" pitchFamily="49" charset="-122"/>
              </a:rPr>
              <a:t>谢 谢 </a:t>
            </a:r>
            <a:r>
              <a:rPr kumimoji="1" lang="zh-CN" altLang="en-US" sz="9600" b="1" i="1" dirty="0">
                <a:solidFill>
                  <a:srgbClr val="FF3300"/>
                </a:solidFill>
                <a:effectLst/>
                <a:latin typeface="楷体_GB2312" pitchFamily="49" charset="-122"/>
                <a:ea typeface="楷体_GB2312" pitchFamily="49" charset="-122"/>
              </a:rPr>
              <a:t>！</a:t>
            </a:r>
            <a:endParaRPr kumimoji="1" lang="en-US" altLang="zh-CN" sz="9600" b="1" i="1" dirty="0">
              <a:solidFill>
                <a:srgbClr val="FF3300"/>
              </a:solidFill>
              <a:effectLst/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848" y="4293096"/>
            <a:ext cx="314325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73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3570</TotalTime>
  <Words>1174</Words>
  <Application>Microsoft Office PowerPoint</Application>
  <PresentationFormat>全屏显示(4:3)</PresentationFormat>
  <Paragraphs>201</Paragraphs>
  <Slides>38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黑体</vt:lpstr>
      <vt:lpstr>华文行楷</vt:lpstr>
      <vt:lpstr>华文楷体</vt:lpstr>
      <vt:lpstr>华文新魏</vt:lpstr>
      <vt:lpstr>楷体_GB2312</vt:lpstr>
      <vt:lpstr>宋体</vt:lpstr>
      <vt:lpstr>Arial</vt:lpstr>
      <vt:lpstr>Calibri</vt:lpstr>
      <vt:lpstr>Calibri Light</vt:lpstr>
      <vt:lpstr>Calisto MT</vt:lpstr>
      <vt:lpstr>Times New Roman</vt:lpstr>
      <vt:lpstr>Verdana</vt:lpstr>
      <vt:lpstr>Wingdings</vt:lpstr>
      <vt:lpstr>Office 主题</vt:lpstr>
      <vt:lpstr>PowerPoint 演示文稿</vt:lpstr>
      <vt:lpstr>《冒泡排序法》提纲</vt:lpstr>
      <vt:lpstr>一、教学目标</vt:lpstr>
      <vt:lpstr>二、问题引导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八、小结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华南师范大学 曾碧卿(软件学院)</dc:creator>
  <cp:lastModifiedBy>tim</cp:lastModifiedBy>
  <cp:revision>210</cp:revision>
  <dcterms:created xsi:type="dcterms:W3CDTF">2004-11-26T05:12:32Z</dcterms:created>
  <dcterms:modified xsi:type="dcterms:W3CDTF">2016-12-12T08:15:45Z</dcterms:modified>
</cp:coreProperties>
</file>