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1.xml" ContentType="application/vnd.openxmlformats-officedocument.presentationml.notesSlide+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353" r:id="rId2"/>
    <p:sldId id="366" r:id="rId3"/>
    <p:sldId id="389" r:id="rId4"/>
    <p:sldId id="444" r:id="rId5"/>
    <p:sldId id="448" r:id="rId6"/>
    <p:sldId id="430" r:id="rId7"/>
    <p:sldId id="445" r:id="rId8"/>
    <p:sldId id="395" r:id="rId9"/>
    <p:sldId id="419" r:id="rId10"/>
    <p:sldId id="388" r:id="rId11"/>
    <p:sldId id="397" r:id="rId12"/>
    <p:sldId id="417" r:id="rId13"/>
    <p:sldId id="449" r:id="rId14"/>
    <p:sldId id="420" r:id="rId15"/>
    <p:sldId id="432" r:id="rId16"/>
    <p:sldId id="441" r:id="rId17"/>
    <p:sldId id="446" r:id="rId18"/>
    <p:sldId id="421" r:id="rId19"/>
    <p:sldId id="442" r:id="rId20"/>
    <p:sldId id="399" r:id="rId21"/>
    <p:sldId id="422" r:id="rId22"/>
    <p:sldId id="423" r:id="rId23"/>
    <p:sldId id="424" r:id="rId24"/>
    <p:sldId id="428" r:id="rId25"/>
    <p:sldId id="429" r:id="rId26"/>
    <p:sldId id="426" r:id="rId27"/>
    <p:sldId id="443" r:id="rId28"/>
    <p:sldId id="451" r:id="rId29"/>
    <p:sldId id="425" r:id="rId30"/>
    <p:sldId id="433" r:id="rId31"/>
    <p:sldId id="434" r:id="rId32"/>
    <p:sldId id="438" r:id="rId33"/>
    <p:sldId id="385" r:id="rId34"/>
    <p:sldId id="450" r:id="rId35"/>
  </p:sldIdLst>
  <p:sldSz cx="9144000" cy="6858000" type="screen4x3"/>
  <p:notesSz cx="6858000" cy="9144000"/>
  <p:defaultTextStyle>
    <a:defPPr>
      <a:defRPr lang="zh-CN"/>
    </a:defPPr>
    <a:lvl1pPr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nbb" initials="f" lastIdx="3" clrIdx="0"/>
  <p:cmAuthor id="2" name="User" initials="U" lastIdx="4" clrIdx="1"/>
  <p:cmAuthor id="3" name="Lenovo User" initials="" lastIdx="0" clrIdx="2"/>
  <p:cmAuthor id="4" name="范冰冰" initials="LU" lastIdx="1" clrIdx="3"/>
  <p:cmAuthor id="5" name="Fanbb" initials="F" lastIdx="4" clrIdx="4"/>
  <p:cmAuthor id="6" name="shen" initials="s" lastIdx="6" clrIdx="5">
    <p:extLst>
      <p:ext uri="{19B8F6BF-5375-455C-9EA6-DF929625EA0E}">
        <p15:presenceInfo xmlns:p15="http://schemas.microsoft.com/office/powerpoint/2012/main" userId="sh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CCFF99"/>
    <a:srgbClr val="CC0000"/>
    <a:srgbClr val="FF6699"/>
    <a:srgbClr val="FF3300"/>
    <a:srgbClr val="00FF99"/>
    <a:srgbClr val="66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178" autoAdjust="0"/>
    <p:restoredTop sz="90929"/>
  </p:normalViewPr>
  <p:slideViewPr>
    <p:cSldViewPr>
      <p:cViewPr varScale="1">
        <p:scale>
          <a:sx n="101" d="100"/>
          <a:sy n="101" d="100"/>
        </p:scale>
        <p:origin x="155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78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omments/comment1.xml><?xml version="1.0" encoding="utf-8"?>
<p:cmLst xmlns:a="http://schemas.openxmlformats.org/drawingml/2006/main" xmlns:r="http://schemas.openxmlformats.org/officeDocument/2006/relationships" xmlns:p="http://schemas.openxmlformats.org/presentationml/2006/main">
  <p:cm authorId="6" dt="2018-06-06T08:14:18.098" idx="1">
    <p:pos x="10" y="10"/>
    <p:text>有限移动性：笔记本电脑从家庭到办公室（可能无线或有限）。
移动性：移动汽车、高速运动车辆上的上网、电话。</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6" dt="2018-06-06T08:14:56.580" idx="2">
    <p:pos x="10" y="10"/>
    <p:text/>
    <p:extLst>
      <p:ext uri="{C676402C-5697-4E1C-873F-D02D1690AC5C}">
        <p15:threadingInfo xmlns:p15="http://schemas.microsoft.com/office/powerpoint/2012/main" timeZoneBias="-4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6" dt="2018-06-06T08:15:43.037" idx="3">
    <p:pos x="642" y="426"/>
    <p:text>ADHOC 移动自组织网络、传感器网络、无线Mesh网是各种（节点单跳、多跳、可移动情况）组合和演变。</p:text>
    <p:extLst>
      <p:ext uri="{C676402C-5697-4E1C-873F-D02D1690AC5C}">
        <p15:threadingInfo xmlns:p15="http://schemas.microsoft.com/office/powerpoint/2012/main" timeZoneBias="-4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6" dt="2018-06-06T09:15:01.960" idx="6">
    <p:pos x="10" y="10"/>
    <p:text>目前WLAN所包含的协议标准有：IEEE802.11b协议、IEEE802.11a协议、IEEE802.11g协议、IEEE802.11E 协议、IEEE802.11i协议、无线应用协议（WAP）。
WIFI就是一种无线联网的技术，是改善基于IEEE 802.11标准的无线网路产品之间的互通性，由Wi-Fi联盟(Wi-Fi Alliance)持有（早期是 无线局域网标准化组织WECA，2002年10月，改名为Wi-Fi Alliance）
事实上WIFI就是WLANA（无线局域网联盟）的一个商标，仅保障使用该商标商品间合作，因WIFI 主要采用802.11b协议，因此人们逐渐习惯用WIFI来称呼802.11b协议。WiFi的覆盖范围约合90米，WLAN最大（加天线）可以到5KM。</p:text>
    <p:extLst>
      <p:ext uri="{C676402C-5697-4E1C-873F-D02D1690AC5C}">
        <p15:threadingInfo xmlns:p15="http://schemas.microsoft.com/office/powerpoint/2012/main" timeZoneBias="-48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6" dt="2018-06-06T08:23:55.362" idx="4">
    <p:pos x="10" y="10"/>
    <p:text/>
    <p:extLst>
      <p:ext uri="{C676402C-5697-4E1C-873F-D02D1690AC5C}">
        <p15:threadingInfo xmlns:p15="http://schemas.microsoft.com/office/powerpoint/2012/main" timeZoneBias="-48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07-10-10T21:40:15.622" idx="3">
    <p:pos x="10" y="10"/>
    <p:text>在WLAN环境中如一边在发射信号，一边不间断检测有否有其它信号（碰撞） 代价高不现实；即便有碰撞功能，由于无线域的碰撞形式远比有线复杂，碰撞仍不可避免，所以WLAN 不采用CD方法。WLAN 允许在不碰撞（干扰）情况下，多站同时工作（不同总线网）。
</p:text>
  </p:cm>
</p:cmLst>
</file>

<file path=ppt/comments/comment7.xml><?xml version="1.0" encoding="utf-8"?>
<p:cmLst xmlns:a="http://schemas.openxmlformats.org/drawingml/2006/main" xmlns:r="http://schemas.openxmlformats.org/officeDocument/2006/relationships" xmlns:p="http://schemas.openxmlformats.org/presentationml/2006/main">
  <p:cm authorId="6" dt="2018-06-06T08:25:40.812" idx="5">
    <p:pos x="10" y="10"/>
    <p:text>由于无线链路限制在无线段，而实际帧传入路由器进入有线网络，而不是停留在AP上，所以，必须有地址3，但一般AP和路由在一个设备上。
无线传输还涉及AP关联、速度自适应、加密、重传等有线一般没有的问题。</p:text>
    <p:extLst>
      <p:ext uri="{C676402C-5697-4E1C-873F-D02D1690AC5C}">
        <p15:threadingInfo xmlns:p15="http://schemas.microsoft.com/office/powerpoint/2012/main" timeZoneBias="-48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2" dt="2009-10-12T00:20:09.032" idx="2">
    <p:pos x="0" y="1"/>
    <p:text>SSID：Service Set IDentifier服务集标识符
每个AP必须分配一个SSID和一个工作信道 </p:text>
  </p:cm>
</p:cmLst>
</file>

<file path=ppt/comments/comment9.xml><?xml version="1.0" encoding="utf-8"?>
<p:cmLst xmlns:a="http://schemas.openxmlformats.org/drawingml/2006/main" xmlns:r="http://schemas.openxmlformats.org/officeDocument/2006/relationships" xmlns:p="http://schemas.openxmlformats.org/presentationml/2006/main">
  <p:cm authorId="2" dt="2009-10-12T00:20:09.032" idx="3">
    <p:pos x="0" y="1"/>
    <p:text>SSID：Service Set IDentifier服务集标识符
每个AP必须分配一个SSID和一个工作信道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70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b="0">
                <a:latin typeface="Times New Roman" panose="02020603050405020304" pitchFamily="18" charset="0"/>
              </a:defRPr>
            </a:lvl1pPr>
          </a:lstStyle>
          <a:p>
            <a:endParaRPr lang="en-US" altLang="zh-CN"/>
          </a:p>
        </p:txBody>
      </p:sp>
      <p:sp>
        <p:nvSpPr>
          <p:cNvPr id="2170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b="0">
                <a:latin typeface="Times New Roman" panose="02020603050405020304" pitchFamily="18" charset="0"/>
              </a:defRPr>
            </a:lvl1pPr>
          </a:lstStyle>
          <a:p>
            <a:endParaRPr lang="en-US" altLang="zh-CN"/>
          </a:p>
        </p:txBody>
      </p:sp>
      <p:sp>
        <p:nvSpPr>
          <p:cNvPr id="2170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70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2170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b="0">
                <a:latin typeface="Times New Roman" panose="02020603050405020304" pitchFamily="18" charset="0"/>
              </a:defRPr>
            </a:lvl1pPr>
          </a:lstStyle>
          <a:p>
            <a:endParaRPr lang="en-US" altLang="zh-CN"/>
          </a:p>
        </p:txBody>
      </p:sp>
      <p:sp>
        <p:nvSpPr>
          <p:cNvPr id="2170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b="0">
                <a:latin typeface="Times New Roman" panose="02020603050405020304" pitchFamily="18" charset="0"/>
              </a:defRPr>
            </a:lvl1pPr>
          </a:lstStyle>
          <a:p>
            <a:fld id="{9489D342-1C9B-445D-9B7C-0843A0175E0B}"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1pPr>
    <a:lvl2pPr marL="4572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2pPr>
    <a:lvl3pPr marL="9144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3pPr>
    <a:lvl4pPr marL="13716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4pPr>
    <a:lvl5pPr marL="18288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zh-CN" altLang="en-US" dirty="0" smtClean="0">
                <a:solidFill>
                  <a:srgbClr val="333333"/>
                </a:solidFill>
                <a:latin typeface="arial" panose="020B0604020202020204" pitchFamily="34" charset="0"/>
              </a:rPr>
              <a:t>选择并认定了</a:t>
            </a:r>
            <a:r>
              <a:rPr lang="en-US" altLang="zh-CN" dirty="0" smtClean="0">
                <a:solidFill>
                  <a:srgbClr val="333333"/>
                </a:solidFill>
                <a:latin typeface="arial" panose="020B0604020202020204" pitchFamily="34" charset="0"/>
              </a:rPr>
              <a:t>CSIRO</a:t>
            </a:r>
            <a:r>
              <a:rPr lang="zh-CN" altLang="en-US" dirty="0" smtClean="0">
                <a:solidFill>
                  <a:srgbClr val="333333"/>
                </a:solidFill>
                <a:latin typeface="arial" panose="020B0604020202020204" pitchFamily="34" charset="0"/>
              </a:rPr>
              <a:t>发明的无线网技术是世界上最好的无线网技术，因此</a:t>
            </a:r>
            <a:r>
              <a:rPr lang="en-US" altLang="zh-CN" dirty="0" smtClean="0">
                <a:solidFill>
                  <a:srgbClr val="333333"/>
                </a:solidFill>
                <a:latin typeface="arial" panose="020B0604020202020204" pitchFamily="34" charset="0"/>
              </a:rPr>
              <a:t>CSIRO</a:t>
            </a:r>
            <a:r>
              <a:rPr lang="zh-CN" altLang="en-US" dirty="0" smtClean="0">
                <a:solidFill>
                  <a:srgbClr val="333333"/>
                </a:solidFill>
                <a:latin typeface="arial" panose="020B0604020202020204" pitchFamily="34" charset="0"/>
              </a:rPr>
              <a:t>的无线网技术标准，就成为了</a:t>
            </a:r>
            <a:r>
              <a:rPr lang="en-US" altLang="zh-CN" dirty="0" smtClean="0">
                <a:solidFill>
                  <a:srgbClr val="333333"/>
                </a:solidFill>
                <a:latin typeface="arial" panose="020B0604020202020204" pitchFamily="34" charset="0"/>
              </a:rPr>
              <a:t>2010</a:t>
            </a:r>
            <a:r>
              <a:rPr lang="zh-CN" altLang="en-US" dirty="0" smtClean="0">
                <a:solidFill>
                  <a:srgbClr val="333333"/>
                </a:solidFill>
                <a:latin typeface="arial" panose="020B0604020202020204" pitchFamily="34" charset="0"/>
              </a:rPr>
              <a:t>年</a:t>
            </a:r>
            <a:r>
              <a:rPr lang="en-US" altLang="zh-CN" dirty="0" smtClean="0">
                <a:solidFill>
                  <a:srgbClr val="333333"/>
                </a:solidFill>
                <a:latin typeface="arial" panose="020B0604020202020204" pitchFamily="34" charset="0"/>
              </a:rPr>
              <a:t>Wi-Fi</a:t>
            </a:r>
            <a:r>
              <a:rPr lang="zh-CN" altLang="en-US" dirty="0" smtClean="0">
                <a:solidFill>
                  <a:srgbClr val="333333"/>
                </a:solidFill>
                <a:latin typeface="arial" panose="020B0604020202020204" pitchFamily="34" charset="0"/>
              </a:rPr>
              <a:t>的核心技术标准。</a:t>
            </a:r>
            <a:endParaRPr lang="zh-CN" altLang="en-US"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zh-CN"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IEEE</a:t>
            </a:r>
            <a:r>
              <a:rPr lang="zh-CN" altLang="en-US" dirty="0" smtClean="0"/>
              <a:t>曾请求澳洲政府放弃其无线网络专利，让世界免费使用</a:t>
            </a:r>
            <a:r>
              <a:rPr lang="en-US" altLang="zh-CN" dirty="0" smtClean="0"/>
              <a:t>Wi-Fi</a:t>
            </a:r>
            <a:r>
              <a:rPr lang="zh-CN" altLang="en-US" dirty="0" smtClean="0"/>
              <a:t>技术，但遭到拒绝。无线网络被澳洲媒体誉为澳洲有史以来最重要的科技发明，其发明人</a:t>
            </a:r>
            <a:r>
              <a:rPr lang="en-US" altLang="zh-CN" dirty="0" smtClean="0"/>
              <a:t>John O'Sullivan</a:t>
            </a:r>
            <a:r>
              <a:rPr lang="zh-CN" altLang="en-US" dirty="0" smtClean="0"/>
              <a:t>被澳洲媒体称为”</a:t>
            </a:r>
            <a:r>
              <a:rPr lang="en-US" altLang="zh-CN" dirty="0" smtClean="0"/>
              <a:t>Wi-Fi</a:t>
            </a:r>
            <a:r>
              <a:rPr lang="zh-CN" altLang="en-US" dirty="0" smtClean="0"/>
              <a:t>之父“并获得了澳洲的国家最高科学奖和全世界的众多赞誉，其中包括欧盟机构，欧洲专利局，</a:t>
            </a:r>
            <a:r>
              <a:rPr lang="en-US" altLang="zh-CN" dirty="0" smtClean="0"/>
              <a:t>European Patent Office</a:t>
            </a:r>
            <a:r>
              <a:rPr lang="zh-CN" altLang="en-US" dirty="0" smtClean="0"/>
              <a:t>（</a:t>
            </a:r>
            <a:r>
              <a:rPr lang="en-US" altLang="zh-CN" dirty="0" smtClean="0"/>
              <a:t>EPO</a:t>
            </a:r>
            <a:r>
              <a:rPr lang="zh-CN" altLang="en-US" dirty="0" smtClean="0"/>
              <a:t>）颁发的</a:t>
            </a:r>
            <a:r>
              <a:rPr lang="en-US" altLang="zh-CN" dirty="0" smtClean="0"/>
              <a:t>European Inventor Award 2012</a:t>
            </a:r>
            <a:r>
              <a:rPr lang="zh-CN" altLang="en-US" dirty="0" smtClean="0"/>
              <a:t>，即</a:t>
            </a:r>
            <a:r>
              <a:rPr lang="en-US" altLang="zh-CN" dirty="0" smtClean="0"/>
              <a:t>2012</a:t>
            </a:r>
            <a:r>
              <a:rPr lang="zh-CN" altLang="en-US" dirty="0" smtClean="0"/>
              <a:t>年欧洲发明者大奖。</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zh-CN" altLang="en-US" dirty="0" smtClean="0"/>
          </a:p>
          <a:p>
            <a:r>
              <a:rPr lang="en-US" altLang="zh-CN" dirty="0" smtClean="0"/>
              <a:t>WIFI </a:t>
            </a:r>
            <a:r>
              <a:rPr lang="zh-CN" altLang="en-US" dirty="0" smtClean="0"/>
              <a:t>主要采用</a:t>
            </a:r>
            <a:r>
              <a:rPr lang="en-US" altLang="zh-CN" dirty="0" smtClean="0"/>
              <a:t>802.11b</a:t>
            </a:r>
            <a:r>
              <a:rPr lang="zh-CN" altLang="en-US" dirty="0" smtClean="0"/>
              <a:t>协议，因此人们逐渐习惯用</a:t>
            </a:r>
            <a:r>
              <a:rPr lang="en-US" altLang="zh-CN" dirty="0" smtClean="0"/>
              <a:t>WIFI</a:t>
            </a:r>
            <a:r>
              <a:rPr lang="zh-CN" altLang="en-US" dirty="0" smtClean="0"/>
              <a:t>来称呼</a:t>
            </a:r>
            <a:r>
              <a:rPr lang="en-US" altLang="zh-CN" dirty="0" smtClean="0"/>
              <a:t>802.11b</a:t>
            </a:r>
            <a:r>
              <a:rPr lang="zh-CN" altLang="en-US" dirty="0" smtClean="0"/>
              <a:t>协议。</a:t>
            </a:r>
            <a:endParaRPr lang="en-US" altLang="zh-CN" dirty="0" smtClean="0"/>
          </a:p>
          <a:p>
            <a:endParaRPr lang="en-US" altLang="zh-CN" dirty="0" smtClean="0"/>
          </a:p>
          <a:p>
            <a:r>
              <a:rPr lang="en-US" altLang="zh-CN" dirty="0" err="1" smtClean="0"/>
              <a:t>WiFi</a:t>
            </a:r>
            <a:r>
              <a:rPr lang="zh-CN" altLang="en-US" dirty="0" smtClean="0"/>
              <a:t>的覆盖范围约合</a:t>
            </a:r>
            <a:r>
              <a:rPr lang="en-US" altLang="zh-CN" dirty="0" smtClean="0"/>
              <a:t>90</a:t>
            </a:r>
            <a:r>
              <a:rPr lang="zh-CN" altLang="en-US" dirty="0" smtClean="0"/>
              <a:t>米，</a:t>
            </a:r>
            <a:r>
              <a:rPr lang="en-US" altLang="zh-CN" dirty="0" smtClean="0"/>
              <a:t>WLAN</a:t>
            </a:r>
            <a:r>
              <a:rPr lang="zh-CN" altLang="en-US" dirty="0" smtClean="0"/>
              <a:t>最大（加天线）可以到</a:t>
            </a:r>
            <a:r>
              <a:rPr lang="en-US" altLang="zh-CN" dirty="0" smtClean="0"/>
              <a:t>5KM</a:t>
            </a:r>
            <a:r>
              <a:rPr lang="zh-CN" altLang="en-US" dirty="0" smtClean="0"/>
              <a:t>。</a:t>
            </a:r>
          </a:p>
          <a:p>
            <a:endParaRPr lang="zh-CN" altLang="en-US" dirty="0"/>
          </a:p>
        </p:txBody>
      </p:sp>
      <p:sp>
        <p:nvSpPr>
          <p:cNvPr id="4" name="灯片编号占位符 3"/>
          <p:cNvSpPr>
            <a:spLocks noGrp="1"/>
          </p:cNvSpPr>
          <p:nvPr>
            <p:ph type="sldNum" sz="quarter" idx="10"/>
          </p:nvPr>
        </p:nvSpPr>
        <p:spPr/>
        <p:txBody>
          <a:bodyPr/>
          <a:lstStyle/>
          <a:p>
            <a:fld id="{9489D342-1C9B-445D-9B7C-0843A0175E0B}" type="slidenum">
              <a:rPr lang="en-US" altLang="zh-CN" smtClean="0"/>
              <a:pPr/>
              <a:t>5</a:t>
            </a:fld>
            <a:endParaRPr lang="en-US" altLang="zh-CN"/>
          </a:p>
        </p:txBody>
      </p:sp>
    </p:spTree>
    <p:extLst>
      <p:ext uri="{BB962C8B-B14F-4D97-AF65-F5344CB8AC3E}">
        <p14:creationId xmlns:p14="http://schemas.microsoft.com/office/powerpoint/2010/main" val="307510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FAD81B-1AF8-4057-A920-3D5FD046A5C8}" type="slidenum">
              <a:rPr lang="en-US" altLang="zh-CN"/>
              <a:pPr/>
              <a:t>14</a:t>
            </a:fld>
            <a:endParaRPr lang="en-US" altLang="zh-CN"/>
          </a:p>
        </p:txBody>
      </p:sp>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p:txBody>
          <a:bodyPr/>
          <a:lstStyle/>
          <a:p>
            <a:endParaRPr lang="en-US" altLang="zh-CN"/>
          </a:p>
          <a:p>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2F7501-CA45-40AE-BF83-DAA0729801E1}" type="slidenum">
              <a:rPr lang="en-US" altLang="zh-CN"/>
              <a:pPr/>
              <a:t>15</a:t>
            </a:fld>
            <a:endParaRPr lang="en-US" altLang="zh-CN"/>
          </a:p>
        </p:txBody>
      </p:sp>
      <p:sp>
        <p:nvSpPr>
          <p:cNvPr id="220162" name="Rectangle 2"/>
          <p:cNvSpPr>
            <a:spLocks noGrp="1" noRot="1" noChangeAspect="1" noChangeArrowheads="1" noTextEdit="1"/>
          </p:cNvSpPr>
          <p:nvPr>
            <p:ph type="sldImg"/>
          </p:nvPr>
        </p:nvSpPr>
        <p:spPr>
          <a:ln/>
        </p:spPr>
      </p:sp>
      <p:sp>
        <p:nvSpPr>
          <p:cNvPr id="220163" name="Rectangle 3"/>
          <p:cNvSpPr>
            <a:spLocks noGrp="1" noChangeArrowheads="1"/>
          </p:cNvSpPr>
          <p:nvPr>
            <p:ph type="body" idx="1"/>
          </p:nvPr>
        </p:nvSpPr>
        <p:spPr/>
        <p:txBody>
          <a:bodyPr/>
          <a:lstStyle/>
          <a:p>
            <a:endParaRPr lang="en-US" altLang="zh-CN"/>
          </a:p>
          <a:p>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489D342-1C9B-445D-9B7C-0843A0175E0B}" type="slidenum">
              <a:rPr lang="en-US" altLang="zh-CN" smtClean="0"/>
              <a:pPr/>
              <a:t>24</a:t>
            </a:fld>
            <a:endParaRPr lang="en-US" altLang="zh-CN"/>
          </a:p>
        </p:txBody>
      </p:sp>
    </p:spTree>
    <p:extLst>
      <p:ext uri="{BB962C8B-B14F-4D97-AF65-F5344CB8AC3E}">
        <p14:creationId xmlns:p14="http://schemas.microsoft.com/office/powerpoint/2010/main" val="11349666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zh-CN" altLang="en-US" smtClean="0"/>
              <a:t>单击以编辑母版副标题样式</a:t>
            </a:r>
            <a:endParaRPr lang="zh-CN" altLang="en-US"/>
          </a:p>
        </p:txBody>
      </p:sp>
      <p:sp>
        <p:nvSpPr>
          <p:cNvPr id="4" name="日期占位符 3">
            <a:extLst>
              <a:ext uri="{FF2B5EF4-FFF2-40B4-BE49-F238E27FC236}">
                <a16:creationId xmlns:a16="http://schemas.microsoft.com/office/drawing/2014/main" id="{40D2F5A0-00E5-4D39-B387-B5B40887C59B}"/>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41E95F19-0DB0-4ED2-80A6-3FAC2A6BDA62}"/>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42B1124B-042C-4320-95A6-79B09EFE5A5D}"/>
              </a:ext>
            </a:extLst>
          </p:cNvPr>
          <p:cNvSpPr>
            <a:spLocks noGrp="1"/>
          </p:cNvSpPr>
          <p:nvPr>
            <p:ph type="sldNum" sz="quarter" idx="12"/>
          </p:nvPr>
        </p:nvSpPr>
        <p:spPr/>
        <p:txBody>
          <a:bodyPr/>
          <a:lstStyle>
            <a:lvl1pPr>
              <a:defRPr/>
            </a:lvl1pPr>
          </a:lstStyle>
          <a:p>
            <a:fld id="{1C1CF0C1-ADF5-4E0D-9D55-39F926687D46}" type="slidenum">
              <a:rPr lang="en-US" altLang="zh-CN" smtClean="0"/>
              <a:pPr/>
              <a:t>‹#›</a:t>
            </a:fld>
            <a:endParaRPr lang="en-US" altLang="zh-CN"/>
          </a:p>
        </p:txBody>
      </p:sp>
    </p:spTree>
    <p:extLst>
      <p:ext uri="{BB962C8B-B14F-4D97-AF65-F5344CB8AC3E}">
        <p14:creationId xmlns:p14="http://schemas.microsoft.com/office/powerpoint/2010/main" val="953187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8BF2713D-77C2-4E74-8C0A-178B19C82472}" type="slidenum">
              <a:rPr lang="en-US" altLang="zh-CN" smtClean="0"/>
              <a:pPr/>
              <a:t>‹#›</a:t>
            </a:fld>
            <a:endParaRPr lang="en-US" altLang="zh-CN"/>
          </a:p>
        </p:txBody>
      </p:sp>
    </p:spTree>
    <p:extLst>
      <p:ext uri="{BB962C8B-B14F-4D97-AF65-F5344CB8AC3E}">
        <p14:creationId xmlns:p14="http://schemas.microsoft.com/office/powerpoint/2010/main" val="1213833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2" y="365125"/>
            <a:ext cx="5800725"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8CCB95DA-385A-4132-9F45-149436A8837A}" type="slidenum">
              <a:rPr lang="en-US" altLang="zh-CN" smtClean="0"/>
              <a:pPr/>
              <a:t>‹#›</a:t>
            </a:fld>
            <a:endParaRPr lang="en-US" altLang="zh-CN"/>
          </a:p>
        </p:txBody>
      </p:sp>
    </p:spTree>
    <p:extLst>
      <p:ext uri="{BB962C8B-B14F-4D97-AF65-F5344CB8AC3E}">
        <p14:creationId xmlns:p14="http://schemas.microsoft.com/office/powerpoint/2010/main" val="2306488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33413" y="76200"/>
            <a:ext cx="77724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35000" y="1371600"/>
            <a:ext cx="3810000" cy="4724400"/>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97400" y="1371600"/>
            <a:ext cx="3810000" cy="4724400"/>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8CCB95DA-385A-4132-9F45-149436A8837A}" type="slidenum">
              <a:rPr lang="en-US" altLang="zh-CN" smtClean="0"/>
              <a:pPr/>
              <a:t>‹#›</a:t>
            </a:fld>
            <a:endParaRPr lang="en-US" altLang="zh-CN"/>
          </a:p>
        </p:txBody>
      </p:sp>
    </p:spTree>
    <p:extLst>
      <p:ext uri="{BB962C8B-B14F-4D97-AF65-F5344CB8AC3E}">
        <p14:creationId xmlns:p14="http://schemas.microsoft.com/office/powerpoint/2010/main" val="536743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图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9725"/>
            <a:ext cx="85725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971600" y="149621"/>
            <a:ext cx="7886700" cy="1325563"/>
          </a:xfrm>
        </p:spPr>
        <p:txBody>
          <a:bodyPr/>
          <a:lstStyle/>
          <a:p>
            <a:r>
              <a:rPr lang="zh-CN" altLang="en-US"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7BE287AA-CABD-45B7-891F-9D86C111C1C7}"/>
              </a:ext>
            </a:extLst>
          </p:cNvPr>
          <p:cNvSpPr>
            <a:spLocks noGrp="1"/>
          </p:cNvSpPr>
          <p:nvPr>
            <p:ph type="dt" sz="half" idx="10"/>
          </p:nvPr>
        </p:nvSpPr>
        <p:spPr/>
        <p:txBody>
          <a:bodyPr/>
          <a:lstStyle>
            <a:lvl1pPr>
              <a:defRPr/>
            </a:lvl1pPr>
          </a:lstStyle>
          <a:p>
            <a:endParaRPr lang="en-US" altLang="zh-CN"/>
          </a:p>
        </p:txBody>
      </p:sp>
      <p:sp>
        <p:nvSpPr>
          <p:cNvPr id="6" name="页脚占位符 4">
            <a:extLst>
              <a:ext uri="{FF2B5EF4-FFF2-40B4-BE49-F238E27FC236}">
                <a16:creationId xmlns:a16="http://schemas.microsoft.com/office/drawing/2014/main" id="{B2A022B5-E6D1-421F-9529-3E074A7E6892}"/>
              </a:ext>
            </a:extLst>
          </p:cNvPr>
          <p:cNvSpPr>
            <a:spLocks noGrp="1"/>
          </p:cNvSpPr>
          <p:nvPr>
            <p:ph type="ftr" sz="quarter" idx="11"/>
          </p:nvPr>
        </p:nvSpPr>
        <p:spPr/>
        <p:txBody>
          <a:bodyPr/>
          <a:lstStyle>
            <a:lvl1pPr>
              <a:defRPr/>
            </a:lvl1pPr>
          </a:lstStyle>
          <a:p>
            <a:endParaRPr lang="en-US" altLang="zh-CN"/>
          </a:p>
        </p:txBody>
      </p:sp>
      <p:sp>
        <p:nvSpPr>
          <p:cNvPr id="7" name="灯片编号占位符 5">
            <a:extLst>
              <a:ext uri="{FF2B5EF4-FFF2-40B4-BE49-F238E27FC236}">
                <a16:creationId xmlns:a16="http://schemas.microsoft.com/office/drawing/2014/main" id="{60045EA6-43C2-41FD-9CD2-3B645C2F93E9}"/>
              </a:ext>
            </a:extLst>
          </p:cNvPr>
          <p:cNvSpPr>
            <a:spLocks noGrp="1"/>
          </p:cNvSpPr>
          <p:nvPr>
            <p:ph type="sldNum" sz="quarter" idx="12"/>
          </p:nvPr>
        </p:nvSpPr>
        <p:spPr/>
        <p:txBody>
          <a:bodyPr/>
          <a:lstStyle>
            <a:lvl1pPr>
              <a:defRPr/>
            </a:lvl1pPr>
          </a:lstStyle>
          <a:p>
            <a:fld id="{DEF2A91C-33E2-45D8-911A-67CBCA1BC0AB}" type="slidenum">
              <a:rPr lang="en-US" altLang="zh-CN" smtClean="0"/>
              <a:pPr/>
              <a:t>‹#›</a:t>
            </a:fld>
            <a:endParaRPr lang="en-US" altLang="zh-CN"/>
          </a:p>
        </p:txBody>
      </p:sp>
    </p:spTree>
    <p:extLst>
      <p:ext uri="{BB962C8B-B14F-4D97-AF65-F5344CB8AC3E}">
        <p14:creationId xmlns:p14="http://schemas.microsoft.com/office/powerpoint/2010/main" val="969466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3"/>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zh-CN" altLang="en-US" smtClean="0"/>
              <a:t>编辑母版文本样式</a:t>
            </a:r>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1EB189ED-3F41-4D5A-9C6B-1BC1131A527D}" type="slidenum">
              <a:rPr lang="en-US" altLang="zh-CN" smtClean="0"/>
              <a:pPr/>
              <a:t>‹#›</a:t>
            </a:fld>
            <a:endParaRPr lang="en-US" altLang="zh-CN"/>
          </a:p>
        </p:txBody>
      </p:sp>
    </p:spTree>
    <p:extLst>
      <p:ext uri="{BB962C8B-B14F-4D97-AF65-F5344CB8AC3E}">
        <p14:creationId xmlns:p14="http://schemas.microsoft.com/office/powerpoint/2010/main" val="410271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11B651F5-6ABD-4BC0-A186-B0A3CA97D5DE}" type="slidenum">
              <a:rPr lang="en-US" altLang="zh-CN" smtClean="0"/>
              <a:pPr/>
              <a:t>‹#›</a:t>
            </a:fld>
            <a:endParaRPr lang="en-US" altLang="zh-CN"/>
          </a:p>
        </p:txBody>
      </p:sp>
    </p:spTree>
    <p:extLst>
      <p:ext uri="{BB962C8B-B14F-4D97-AF65-F5344CB8AC3E}">
        <p14:creationId xmlns:p14="http://schemas.microsoft.com/office/powerpoint/2010/main" val="2810483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CN" altLang="en-US" smtClean="0"/>
              <a:t>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2" y="1681163"/>
            <a:ext cx="3887391"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CN" altLang="en-US" smtClean="0"/>
              <a:t>编辑母版文本样式</a:t>
            </a:r>
          </a:p>
        </p:txBody>
      </p:sp>
      <p:sp>
        <p:nvSpPr>
          <p:cNvPr id="6" name="内容占位符 5"/>
          <p:cNvSpPr>
            <a:spLocks noGrp="1"/>
          </p:cNvSpPr>
          <p:nvPr>
            <p:ph sz="quarter" idx="4"/>
          </p:nvPr>
        </p:nvSpPr>
        <p:spPr>
          <a:xfrm>
            <a:off x="4629152" y="2505075"/>
            <a:ext cx="3887391"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8"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9"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94B93523-F9FC-49F7-A4EE-16E944783909}" type="slidenum">
              <a:rPr lang="en-US" altLang="zh-CN" smtClean="0"/>
              <a:pPr/>
              <a:t>‹#›</a:t>
            </a:fld>
            <a:endParaRPr lang="en-US" altLang="zh-CN"/>
          </a:p>
        </p:txBody>
      </p:sp>
    </p:spTree>
    <p:extLst>
      <p:ext uri="{BB962C8B-B14F-4D97-AF65-F5344CB8AC3E}">
        <p14:creationId xmlns:p14="http://schemas.microsoft.com/office/powerpoint/2010/main" val="2560709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4"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5"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69A1DB84-29F7-4FDB-89E2-EE562B7C46FF}" type="slidenum">
              <a:rPr lang="en-US" altLang="zh-CN" smtClean="0"/>
              <a:pPr/>
              <a:t>‹#›</a:t>
            </a:fld>
            <a:endParaRPr lang="en-US" altLang="zh-CN"/>
          </a:p>
        </p:txBody>
      </p:sp>
    </p:spTree>
    <p:extLst>
      <p:ext uri="{BB962C8B-B14F-4D97-AF65-F5344CB8AC3E}">
        <p14:creationId xmlns:p14="http://schemas.microsoft.com/office/powerpoint/2010/main" val="2316494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3"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4"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B7845221-6A3D-4CEA-ACAA-87618BABA8D0}" type="slidenum">
              <a:rPr lang="en-US" altLang="zh-CN" smtClean="0"/>
              <a:pPr/>
              <a:t>‹#›</a:t>
            </a:fld>
            <a:endParaRPr lang="en-US" altLang="zh-CN"/>
          </a:p>
        </p:txBody>
      </p:sp>
    </p:spTree>
    <p:extLst>
      <p:ext uri="{BB962C8B-B14F-4D97-AF65-F5344CB8AC3E}">
        <p14:creationId xmlns:p14="http://schemas.microsoft.com/office/powerpoint/2010/main" val="558692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zh-CN" altLang="en-US" smtClean="0"/>
              <a:t>编辑母版文本样式</a:t>
            </a:r>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7AFFBE11-4385-4DFD-8FF3-25A47C18F18C}" type="slidenum">
              <a:rPr lang="en-US" altLang="zh-CN" smtClean="0"/>
              <a:pPr/>
              <a:t>‹#›</a:t>
            </a:fld>
            <a:endParaRPr lang="en-US" altLang="zh-CN"/>
          </a:p>
        </p:txBody>
      </p:sp>
    </p:spTree>
    <p:extLst>
      <p:ext uri="{BB962C8B-B14F-4D97-AF65-F5344CB8AC3E}">
        <p14:creationId xmlns:p14="http://schemas.microsoft.com/office/powerpoint/2010/main" val="4282724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30"/>
            <a:ext cx="4629150" cy="4873625"/>
          </a:xfrm>
        </p:spPr>
        <p:txBody>
          <a:bodyPr rtlCol="0">
            <a:normAutofit/>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zh-CN" altLang="en-US" smtClean="0"/>
              <a:t>编辑母版文本样式</a:t>
            </a:r>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D26CC266-EF59-487F-AF25-C37CA2F2CCC3}" type="slidenum">
              <a:rPr lang="en-US" altLang="zh-CN" smtClean="0"/>
              <a:pPr/>
              <a:t>‹#›</a:t>
            </a:fld>
            <a:endParaRPr lang="en-US" altLang="zh-CN"/>
          </a:p>
        </p:txBody>
      </p:sp>
    </p:spTree>
    <p:extLst>
      <p:ext uri="{BB962C8B-B14F-4D97-AF65-F5344CB8AC3E}">
        <p14:creationId xmlns:p14="http://schemas.microsoft.com/office/powerpoint/2010/main" val="3808211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 name="文本占位符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CB95DA-385A-4132-9F45-149436A8837A}" type="slidenum">
              <a:rPr lang="en-US" altLang="zh-CN" smtClean="0"/>
              <a:pPr/>
              <a:t>‹#›</a:t>
            </a:fld>
            <a:endParaRPr lang="en-US" altLang="zh-CN"/>
          </a:p>
        </p:txBody>
      </p:sp>
    </p:spTree>
    <p:extLst>
      <p:ext uri="{BB962C8B-B14F-4D97-AF65-F5344CB8AC3E}">
        <p14:creationId xmlns:p14="http://schemas.microsoft.com/office/powerpoint/2010/main" val="40186873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Lst>
  </p:timing>
  <p:txStyles>
    <p:titleStyle>
      <a:lvl1pPr algn="l" defTabSz="684213" rtl="0" eaLnBrk="1" fontAlgn="base" hangingPunct="1">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p:titleStyle>
    <p:bodyStyle>
      <a:lvl1pPr marL="169863" indent="-169863" algn="l" defTabSz="684213"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2763" indent="-169863" algn="l" defTabSz="684213"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5663" indent="-169863" algn="l" defTabSz="684213"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1985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14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zh-CN"/>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omments" Target="../comments/comment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omments" Target="../comments/comment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comments" Target="../comments/comment3.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1187624" y="586458"/>
            <a:ext cx="6248400" cy="626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zh-CN" altLang="en-US" sz="3200" dirty="0" smtClean="0">
                <a:latin typeface="Times New Roman" panose="02020603050405020304" pitchFamily="18" charset="0"/>
                <a:sym typeface="Times New Roman" panose="02020603050405020304" pitchFamily="18" charset="0"/>
              </a:rPr>
              <a:t>新</a:t>
            </a:r>
            <a:r>
              <a:rPr lang="en-US" altLang="zh-CN" sz="3200" dirty="0" smtClean="0">
                <a:latin typeface="Times New Roman" panose="02020603050405020304" pitchFamily="18" charset="0"/>
                <a:sym typeface="Times New Roman" panose="02020603050405020304" pitchFamily="18" charset="0"/>
              </a:rPr>
              <a:t>1</a:t>
            </a:r>
            <a:r>
              <a:rPr lang="zh-CN" altLang="en-US" sz="3200" dirty="0" smtClean="0">
                <a:latin typeface="Times New Roman" panose="02020603050405020304" pitchFamily="18" charset="0"/>
                <a:sym typeface="Times New Roman" panose="02020603050405020304" pitchFamily="18" charset="0"/>
              </a:rPr>
              <a:t>章</a:t>
            </a:r>
            <a:r>
              <a:rPr lang="zh-CN" altLang="en-US" sz="3200" dirty="0">
                <a:latin typeface="Times New Roman" panose="02020603050405020304" pitchFamily="18" charset="0"/>
                <a:sym typeface="Times New Roman" panose="02020603050405020304" pitchFamily="18" charset="0"/>
              </a:rPr>
              <a:t>、无线局域网</a:t>
            </a:r>
            <a:r>
              <a:rPr lang="en-US" altLang="zh-CN" sz="3200" dirty="0">
                <a:latin typeface="Times New Roman" panose="02020603050405020304" pitchFamily="18" charset="0"/>
                <a:sym typeface="Times New Roman" panose="02020603050405020304" pitchFamily="18" charset="0"/>
              </a:rPr>
              <a:t>WLAN</a:t>
            </a:r>
          </a:p>
        </p:txBody>
      </p:sp>
      <p:sp>
        <p:nvSpPr>
          <p:cNvPr id="121859" name="Text Box 3"/>
          <p:cNvSpPr txBox="1">
            <a:spLocks noChangeArrowheads="1"/>
          </p:cNvSpPr>
          <p:nvPr/>
        </p:nvSpPr>
        <p:spPr bwMode="auto">
          <a:xfrm>
            <a:off x="2035175" y="2747963"/>
            <a:ext cx="6248400" cy="631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3200" dirty="0" smtClean="0">
                <a:latin typeface="Times New Roman" panose="02020603050405020304" pitchFamily="18" charset="0"/>
                <a:sym typeface="Times New Roman" panose="02020603050405020304" pitchFamily="18" charset="0"/>
              </a:rPr>
              <a:t>1.2 </a:t>
            </a:r>
            <a:r>
              <a:rPr lang="en-US" altLang="zh-CN" sz="3200" dirty="0">
                <a:latin typeface="Times New Roman" panose="02020603050405020304" pitchFamily="18" charset="0"/>
                <a:sym typeface="Times New Roman" panose="02020603050405020304" pitchFamily="18" charset="0"/>
              </a:rPr>
              <a:t>802.11</a:t>
            </a:r>
            <a:r>
              <a:rPr lang="zh-CN" altLang="en-US" sz="2800" dirty="0">
                <a:latin typeface="Times New Roman" panose="02020603050405020304" pitchFamily="18" charset="0"/>
                <a:sym typeface="Times New Roman" panose="02020603050405020304" pitchFamily="18" charset="0"/>
              </a:rPr>
              <a:t>标准和体系结构 </a:t>
            </a:r>
          </a:p>
        </p:txBody>
      </p:sp>
      <p:sp>
        <p:nvSpPr>
          <p:cNvPr id="121860" name="Text Box 4"/>
          <p:cNvSpPr txBox="1">
            <a:spLocks noChangeArrowheads="1"/>
          </p:cNvSpPr>
          <p:nvPr/>
        </p:nvSpPr>
        <p:spPr bwMode="auto">
          <a:xfrm>
            <a:off x="2035175" y="3433763"/>
            <a:ext cx="5105400" cy="631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3200" dirty="0" smtClean="0">
                <a:latin typeface="Times New Roman" panose="02020603050405020304" pitchFamily="18" charset="0"/>
                <a:sym typeface="Times New Roman" panose="02020603050405020304" pitchFamily="18" charset="0"/>
              </a:rPr>
              <a:t>1.3 </a:t>
            </a:r>
            <a:r>
              <a:rPr lang="en-US" altLang="zh-CN" sz="2800" dirty="0">
                <a:latin typeface="Times New Roman" panose="02020603050405020304" pitchFamily="18" charset="0"/>
                <a:sym typeface="Times New Roman" panose="02020603050405020304" pitchFamily="18" charset="0"/>
              </a:rPr>
              <a:t>WLAN</a:t>
            </a:r>
            <a:r>
              <a:rPr lang="zh-CN" altLang="en-US" sz="2800" dirty="0">
                <a:latin typeface="Times New Roman" panose="02020603050405020304" pitchFamily="18" charset="0"/>
                <a:sym typeface="Times New Roman" panose="02020603050405020304" pitchFamily="18" charset="0"/>
              </a:rPr>
              <a:t>几种标准比较 </a:t>
            </a:r>
          </a:p>
        </p:txBody>
      </p:sp>
      <p:sp>
        <p:nvSpPr>
          <p:cNvPr id="121861" name="Text Box 5"/>
          <p:cNvSpPr txBox="1">
            <a:spLocks noChangeArrowheads="1"/>
          </p:cNvSpPr>
          <p:nvPr/>
        </p:nvSpPr>
        <p:spPr bwMode="auto">
          <a:xfrm>
            <a:off x="2035175" y="2062163"/>
            <a:ext cx="6248400" cy="626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3200" dirty="0" smtClean="0">
                <a:latin typeface="Times New Roman" panose="02020603050405020304" pitchFamily="18" charset="0"/>
                <a:sym typeface="Times New Roman" panose="02020603050405020304" pitchFamily="18" charset="0"/>
              </a:rPr>
              <a:t>1.1 </a:t>
            </a:r>
            <a:r>
              <a:rPr lang="en-US" altLang="zh-CN" sz="3200" dirty="0">
                <a:latin typeface="Times New Roman" panose="02020603050405020304" pitchFamily="18" charset="0"/>
                <a:sym typeface="Times New Roman" panose="02020603050405020304" pitchFamily="18" charset="0"/>
              </a:rPr>
              <a:t>WLAN</a:t>
            </a:r>
            <a:r>
              <a:rPr lang="zh-CN" altLang="en-US" sz="3200" dirty="0">
                <a:latin typeface="Times New Roman" panose="02020603050405020304" pitchFamily="18" charset="0"/>
                <a:sym typeface="Times New Roman" panose="02020603050405020304" pitchFamily="18" charset="0"/>
              </a:rPr>
              <a:t>概述 </a:t>
            </a:r>
          </a:p>
        </p:txBody>
      </p:sp>
      <p:sp>
        <p:nvSpPr>
          <p:cNvPr id="121865" name="Text Box 9"/>
          <p:cNvSpPr txBox="1">
            <a:spLocks noChangeArrowheads="1"/>
          </p:cNvSpPr>
          <p:nvPr/>
        </p:nvSpPr>
        <p:spPr bwMode="auto">
          <a:xfrm>
            <a:off x="2035175" y="4119563"/>
            <a:ext cx="5105400" cy="631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3200" dirty="0" smtClean="0">
                <a:latin typeface="Times New Roman" panose="02020603050405020304" pitchFamily="18" charset="0"/>
                <a:sym typeface="Times New Roman" panose="02020603050405020304" pitchFamily="18" charset="0"/>
              </a:rPr>
              <a:t>1.4 </a:t>
            </a:r>
            <a:r>
              <a:rPr lang="en-US" altLang="zh-CN" sz="2800" dirty="0">
                <a:latin typeface="Times New Roman" panose="02020603050405020304" pitchFamily="18" charset="0"/>
                <a:sym typeface="Times New Roman" panose="02020603050405020304" pitchFamily="18" charset="0"/>
              </a:rPr>
              <a:t>WLAN</a:t>
            </a:r>
            <a:r>
              <a:rPr lang="zh-CN" altLang="en-US" sz="2800" dirty="0">
                <a:latin typeface="Times New Roman" panose="02020603050405020304" pitchFamily="18" charset="0"/>
                <a:sym typeface="Times New Roman" panose="02020603050405020304" pitchFamily="18" charset="0"/>
              </a:rPr>
              <a:t>组网及应用</a:t>
            </a:r>
          </a:p>
        </p:txBody>
      </p:sp>
      <p:sp>
        <p:nvSpPr>
          <p:cNvPr id="121866" name="Text Box 10"/>
          <p:cNvSpPr txBox="1">
            <a:spLocks noChangeArrowheads="1"/>
          </p:cNvSpPr>
          <p:nvPr/>
        </p:nvSpPr>
        <p:spPr bwMode="auto">
          <a:xfrm>
            <a:off x="2051050" y="4797425"/>
            <a:ext cx="5105400" cy="631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3200" dirty="0" smtClean="0">
                <a:latin typeface="Times New Roman" panose="02020603050405020304" pitchFamily="18" charset="0"/>
                <a:sym typeface="Times New Roman" panose="02020603050405020304" pitchFamily="18" charset="0"/>
              </a:rPr>
              <a:t>1.1 </a:t>
            </a:r>
            <a:r>
              <a:rPr lang="zh-CN" altLang="en-US" sz="2800" dirty="0">
                <a:latin typeface="Times New Roman" panose="02020603050405020304" pitchFamily="18" charset="0"/>
                <a:sym typeface="Times New Roman" panose="02020603050405020304" pitchFamily="18" charset="0"/>
              </a:rPr>
              <a:t>无线网络的发展</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222" name="Text Box 238"/>
          <p:cNvSpPr txBox="1">
            <a:spLocks noChangeArrowheads="1"/>
          </p:cNvSpPr>
          <p:nvPr/>
        </p:nvSpPr>
        <p:spPr bwMode="auto">
          <a:xfrm>
            <a:off x="1371600" y="533400"/>
            <a:ext cx="6248400" cy="631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3200" dirty="0" smtClean="0">
                <a:latin typeface="Times New Roman" panose="02020603050405020304" pitchFamily="18" charset="0"/>
                <a:sym typeface="Times New Roman" panose="02020603050405020304" pitchFamily="18" charset="0"/>
              </a:rPr>
              <a:t>1.2 </a:t>
            </a:r>
            <a:r>
              <a:rPr lang="en-US" altLang="zh-CN" sz="3200" dirty="0">
                <a:latin typeface="Times New Roman" panose="02020603050405020304" pitchFamily="18" charset="0"/>
                <a:sym typeface="Times New Roman" panose="02020603050405020304" pitchFamily="18" charset="0"/>
              </a:rPr>
              <a:t>802.11</a:t>
            </a:r>
            <a:r>
              <a:rPr lang="zh-CN" altLang="en-US" sz="2800" dirty="0">
                <a:latin typeface="Times New Roman" panose="02020603050405020304" pitchFamily="18" charset="0"/>
                <a:sym typeface="Times New Roman" panose="02020603050405020304" pitchFamily="18" charset="0"/>
              </a:rPr>
              <a:t>标准体系结构 </a:t>
            </a:r>
          </a:p>
        </p:txBody>
      </p:sp>
      <p:sp>
        <p:nvSpPr>
          <p:cNvPr id="170223" name="Text Box 239"/>
          <p:cNvSpPr txBox="1">
            <a:spLocks noChangeArrowheads="1"/>
          </p:cNvSpPr>
          <p:nvPr/>
        </p:nvSpPr>
        <p:spPr bwMode="auto">
          <a:xfrm>
            <a:off x="838200" y="1295400"/>
            <a:ext cx="7467600" cy="93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latin typeface="Times New Roman" panose="02020603050405020304" pitchFamily="18" charset="0"/>
                <a:sym typeface="Times New Roman" panose="02020603050405020304" pitchFamily="18" charset="0"/>
              </a:rPr>
              <a:t>目前</a:t>
            </a:r>
            <a:r>
              <a:rPr lang="en-US" altLang="zh-CN">
                <a:latin typeface="Times New Roman" panose="02020603050405020304" pitchFamily="18" charset="0"/>
                <a:sym typeface="Times New Roman" panose="02020603050405020304" pitchFamily="18" charset="0"/>
              </a:rPr>
              <a:t>WLAN</a:t>
            </a:r>
            <a:r>
              <a:rPr lang="zh-CN" altLang="en-US">
                <a:latin typeface="Times New Roman" panose="02020603050405020304" pitchFamily="18" charset="0"/>
                <a:sym typeface="Times New Roman" panose="02020603050405020304" pitchFamily="18" charset="0"/>
              </a:rPr>
              <a:t>的</a:t>
            </a:r>
            <a:r>
              <a:rPr lang="en-US" altLang="zh-CN">
                <a:latin typeface="Times New Roman" panose="02020603050405020304" pitchFamily="18" charset="0"/>
                <a:sym typeface="Times New Roman" panose="02020603050405020304" pitchFamily="18" charset="0"/>
              </a:rPr>
              <a:t>802.11</a:t>
            </a:r>
            <a:r>
              <a:rPr lang="zh-CN" altLang="en-US">
                <a:latin typeface="Times New Roman" panose="02020603050405020304" pitchFamily="18" charset="0"/>
                <a:sym typeface="Times New Roman" panose="02020603050405020304" pitchFamily="18" charset="0"/>
              </a:rPr>
              <a:t>标准包括：</a:t>
            </a:r>
            <a:r>
              <a:rPr lang="en-US" altLang="zh-CN">
                <a:latin typeface="Times New Roman" panose="02020603050405020304" pitchFamily="18" charset="0"/>
                <a:sym typeface="Times New Roman" panose="02020603050405020304" pitchFamily="18" charset="0"/>
              </a:rPr>
              <a:t>802.11, 802.11b, 802.11a, 802.11g </a:t>
            </a:r>
            <a:r>
              <a:rPr lang="zh-CN" altLang="en-US">
                <a:latin typeface="Times New Roman" panose="02020603050405020304" pitchFamily="18" charset="0"/>
                <a:sym typeface="Times New Roman" panose="02020603050405020304" pitchFamily="18" charset="0"/>
              </a:rPr>
              <a:t>等</a:t>
            </a:r>
          </a:p>
        </p:txBody>
      </p:sp>
      <p:sp>
        <p:nvSpPr>
          <p:cNvPr id="170224" name="Text Box 240"/>
          <p:cNvSpPr txBox="1">
            <a:spLocks noChangeArrowheads="1"/>
          </p:cNvSpPr>
          <p:nvPr/>
        </p:nvSpPr>
        <p:spPr bwMode="auto">
          <a:xfrm>
            <a:off x="838200" y="2819400"/>
            <a:ext cx="40386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solidFill>
                  <a:schemeClr val="tx2"/>
                </a:solidFill>
                <a:latin typeface="Times New Roman" panose="02020603050405020304" pitchFamily="18" charset="0"/>
                <a:sym typeface="Times New Roman" panose="02020603050405020304" pitchFamily="18" charset="0"/>
              </a:rPr>
              <a:t>802.11</a:t>
            </a:r>
            <a:r>
              <a:rPr lang="zh-CN" altLang="en-US" dirty="0">
                <a:solidFill>
                  <a:schemeClr val="tx2"/>
                </a:solidFill>
                <a:latin typeface="Times New Roman" panose="02020603050405020304" pitchFamily="18" charset="0"/>
                <a:sym typeface="Times New Roman" panose="02020603050405020304" pitchFamily="18" charset="0"/>
              </a:rPr>
              <a:t>标准层次结构：</a:t>
            </a:r>
          </a:p>
        </p:txBody>
      </p:sp>
      <p:sp>
        <p:nvSpPr>
          <p:cNvPr id="170225" name="Text Box 241"/>
          <p:cNvSpPr txBox="1">
            <a:spLocks noChangeArrowheads="1"/>
          </p:cNvSpPr>
          <p:nvPr/>
        </p:nvSpPr>
        <p:spPr bwMode="auto">
          <a:xfrm>
            <a:off x="838200" y="2209800"/>
            <a:ext cx="40386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smtClean="0">
                <a:solidFill>
                  <a:srgbClr val="CC0000"/>
                </a:solidFill>
                <a:latin typeface="Times New Roman" panose="02020603050405020304" pitchFamily="18" charset="0"/>
                <a:sym typeface="Times New Roman" panose="02020603050405020304" pitchFamily="18" charset="0"/>
              </a:rPr>
              <a:t>1.2.1 </a:t>
            </a:r>
            <a:r>
              <a:rPr lang="en-US" altLang="zh-CN" dirty="0">
                <a:solidFill>
                  <a:srgbClr val="CC0000"/>
                </a:solidFill>
                <a:latin typeface="Times New Roman" panose="02020603050405020304" pitchFamily="18" charset="0"/>
                <a:sym typeface="Times New Roman" panose="02020603050405020304" pitchFamily="18" charset="0"/>
              </a:rPr>
              <a:t>802.11</a:t>
            </a:r>
            <a:r>
              <a:rPr lang="zh-CN" altLang="en-US" dirty="0">
                <a:solidFill>
                  <a:srgbClr val="CC0000"/>
                </a:solidFill>
                <a:latin typeface="Times New Roman" panose="02020603050405020304" pitchFamily="18" charset="0"/>
                <a:sym typeface="Times New Roman" panose="02020603050405020304" pitchFamily="18" charset="0"/>
              </a:rPr>
              <a:t>标准层次结构：</a:t>
            </a:r>
          </a:p>
        </p:txBody>
      </p:sp>
      <p:grpSp>
        <p:nvGrpSpPr>
          <p:cNvPr id="170243" name="Group 259"/>
          <p:cNvGrpSpPr>
            <a:grpSpLocks/>
          </p:cNvGrpSpPr>
          <p:nvPr/>
        </p:nvGrpSpPr>
        <p:grpSpPr bwMode="auto">
          <a:xfrm>
            <a:off x="1143000" y="5334000"/>
            <a:ext cx="6324600" cy="457200"/>
            <a:chOff x="720" y="3360"/>
            <a:chExt cx="3984" cy="288"/>
          </a:xfrm>
        </p:grpSpPr>
        <p:sp>
          <p:nvSpPr>
            <p:cNvPr id="170227" name="Rectangle 243"/>
            <p:cNvSpPr>
              <a:spLocks noChangeArrowheads="1"/>
            </p:cNvSpPr>
            <p:nvPr/>
          </p:nvSpPr>
          <p:spPr bwMode="auto">
            <a:xfrm>
              <a:off x="720" y="3360"/>
              <a:ext cx="1152" cy="2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2000">
                  <a:solidFill>
                    <a:srgbClr val="FF3300"/>
                  </a:solidFill>
                  <a:latin typeface="Times New Roman" panose="02020603050405020304" pitchFamily="18" charset="0"/>
                  <a:sym typeface="Times New Roman" panose="02020603050405020304" pitchFamily="18" charset="0"/>
                </a:rPr>
                <a:t>物理层</a:t>
              </a:r>
            </a:p>
          </p:txBody>
        </p:sp>
        <p:sp>
          <p:nvSpPr>
            <p:cNvPr id="170233" name="Rectangle 249"/>
            <p:cNvSpPr>
              <a:spLocks noChangeArrowheads="1"/>
            </p:cNvSpPr>
            <p:nvPr/>
          </p:nvSpPr>
          <p:spPr bwMode="auto">
            <a:xfrm>
              <a:off x="3552" y="3360"/>
              <a:ext cx="1152" cy="2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2000">
                  <a:solidFill>
                    <a:srgbClr val="FF3300"/>
                  </a:solidFill>
                  <a:latin typeface="Times New Roman" panose="02020603050405020304" pitchFamily="18" charset="0"/>
                  <a:sym typeface="Times New Roman" panose="02020603050405020304" pitchFamily="18" charset="0"/>
                </a:rPr>
                <a:t>物理层</a:t>
              </a:r>
            </a:p>
          </p:txBody>
        </p:sp>
        <p:sp>
          <p:nvSpPr>
            <p:cNvPr id="170239" name="Line 255"/>
            <p:cNvSpPr>
              <a:spLocks noChangeShapeType="1"/>
            </p:cNvSpPr>
            <p:nvPr/>
          </p:nvSpPr>
          <p:spPr bwMode="auto">
            <a:xfrm>
              <a:off x="2064" y="3504"/>
              <a:ext cx="12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grpSp>
        <p:nvGrpSpPr>
          <p:cNvPr id="170244" name="Group 260"/>
          <p:cNvGrpSpPr>
            <a:grpSpLocks/>
          </p:cNvGrpSpPr>
          <p:nvPr/>
        </p:nvGrpSpPr>
        <p:grpSpPr bwMode="auto">
          <a:xfrm>
            <a:off x="1143000" y="4724400"/>
            <a:ext cx="6324600" cy="609600"/>
            <a:chOff x="720" y="2976"/>
            <a:chExt cx="3984" cy="384"/>
          </a:xfrm>
        </p:grpSpPr>
        <p:sp>
          <p:nvSpPr>
            <p:cNvPr id="170228" name="Rectangle 244"/>
            <p:cNvSpPr>
              <a:spLocks noChangeArrowheads="1"/>
            </p:cNvSpPr>
            <p:nvPr/>
          </p:nvSpPr>
          <p:spPr bwMode="auto">
            <a:xfrm>
              <a:off x="720" y="2976"/>
              <a:ext cx="1152" cy="38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1800">
                  <a:solidFill>
                    <a:srgbClr val="FF3300"/>
                  </a:solidFill>
                  <a:latin typeface="Times New Roman" panose="02020603050405020304" pitchFamily="18" charset="0"/>
                  <a:sym typeface="Times New Roman" panose="02020603050405020304" pitchFamily="18" charset="0"/>
                </a:rPr>
                <a:t>媒体访问</a:t>
              </a:r>
            </a:p>
            <a:p>
              <a:pPr algn="ctr" eaLnBrk="0" hangingPunct="0">
                <a:lnSpc>
                  <a:spcPct val="120000"/>
                </a:lnSpc>
              </a:pPr>
              <a:r>
                <a:rPr lang="zh-CN" altLang="en-US" sz="1800">
                  <a:solidFill>
                    <a:srgbClr val="FF3300"/>
                  </a:solidFill>
                  <a:latin typeface="Times New Roman" panose="02020603050405020304" pitchFamily="18" charset="0"/>
                  <a:sym typeface="Times New Roman" panose="02020603050405020304" pitchFamily="18" charset="0"/>
                </a:rPr>
                <a:t>控制子层（</a:t>
              </a:r>
              <a:r>
                <a:rPr lang="en-US" altLang="zh-CN" sz="1800">
                  <a:solidFill>
                    <a:srgbClr val="FF3300"/>
                  </a:solidFill>
                  <a:latin typeface="Times New Roman" panose="02020603050405020304" pitchFamily="18" charset="0"/>
                  <a:sym typeface="Times New Roman" panose="02020603050405020304" pitchFamily="18" charset="0"/>
                </a:rPr>
                <a:t>MAC</a:t>
              </a:r>
              <a:r>
                <a:rPr lang="zh-CN" altLang="en-US" sz="1800">
                  <a:latin typeface="Times New Roman" panose="02020603050405020304" pitchFamily="18" charset="0"/>
                  <a:sym typeface="Times New Roman" panose="02020603050405020304" pitchFamily="18" charset="0"/>
                </a:rPr>
                <a:t>）</a:t>
              </a:r>
            </a:p>
          </p:txBody>
        </p:sp>
        <p:sp>
          <p:nvSpPr>
            <p:cNvPr id="170234" name="Rectangle 250"/>
            <p:cNvSpPr>
              <a:spLocks noChangeArrowheads="1"/>
            </p:cNvSpPr>
            <p:nvPr/>
          </p:nvSpPr>
          <p:spPr bwMode="auto">
            <a:xfrm>
              <a:off x="3552" y="2976"/>
              <a:ext cx="1152" cy="38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1800">
                  <a:solidFill>
                    <a:srgbClr val="FF3300"/>
                  </a:solidFill>
                  <a:latin typeface="Times New Roman" panose="02020603050405020304" pitchFamily="18" charset="0"/>
                  <a:sym typeface="Times New Roman" panose="02020603050405020304" pitchFamily="18" charset="0"/>
                </a:rPr>
                <a:t>媒体访问</a:t>
              </a:r>
            </a:p>
            <a:p>
              <a:pPr algn="ctr" eaLnBrk="0" hangingPunct="0">
                <a:lnSpc>
                  <a:spcPct val="120000"/>
                </a:lnSpc>
              </a:pPr>
              <a:r>
                <a:rPr lang="zh-CN" altLang="en-US" sz="1800">
                  <a:solidFill>
                    <a:srgbClr val="FF3300"/>
                  </a:solidFill>
                  <a:latin typeface="Times New Roman" panose="02020603050405020304" pitchFamily="18" charset="0"/>
                  <a:sym typeface="Times New Roman" panose="02020603050405020304" pitchFamily="18" charset="0"/>
                </a:rPr>
                <a:t>控制子层（</a:t>
              </a:r>
              <a:r>
                <a:rPr lang="en-US" altLang="zh-CN" sz="1800">
                  <a:solidFill>
                    <a:srgbClr val="FF3300"/>
                  </a:solidFill>
                  <a:latin typeface="Times New Roman" panose="02020603050405020304" pitchFamily="18" charset="0"/>
                  <a:sym typeface="Times New Roman" panose="02020603050405020304" pitchFamily="18" charset="0"/>
                </a:rPr>
                <a:t>MAC</a:t>
              </a:r>
              <a:r>
                <a:rPr lang="zh-CN" altLang="en-US" sz="1800">
                  <a:solidFill>
                    <a:srgbClr val="FF3300"/>
                  </a:solidFill>
                  <a:latin typeface="Times New Roman" panose="02020603050405020304" pitchFamily="18" charset="0"/>
                  <a:sym typeface="Times New Roman" panose="02020603050405020304" pitchFamily="18" charset="0"/>
                </a:rPr>
                <a:t>）</a:t>
              </a:r>
            </a:p>
          </p:txBody>
        </p:sp>
        <p:sp>
          <p:nvSpPr>
            <p:cNvPr id="170240" name="Line 256"/>
            <p:cNvSpPr>
              <a:spLocks noChangeShapeType="1"/>
            </p:cNvSpPr>
            <p:nvPr/>
          </p:nvSpPr>
          <p:spPr bwMode="auto">
            <a:xfrm>
              <a:off x="2064" y="3168"/>
              <a:ext cx="12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grpSp>
        <p:nvGrpSpPr>
          <p:cNvPr id="170245" name="Group 261"/>
          <p:cNvGrpSpPr>
            <a:grpSpLocks/>
          </p:cNvGrpSpPr>
          <p:nvPr/>
        </p:nvGrpSpPr>
        <p:grpSpPr bwMode="auto">
          <a:xfrm>
            <a:off x="1143000" y="3657600"/>
            <a:ext cx="6324600" cy="1066800"/>
            <a:chOff x="720" y="2304"/>
            <a:chExt cx="3984" cy="672"/>
          </a:xfrm>
        </p:grpSpPr>
        <p:sp>
          <p:nvSpPr>
            <p:cNvPr id="170229" name="Rectangle 245"/>
            <p:cNvSpPr>
              <a:spLocks noChangeArrowheads="1"/>
            </p:cNvSpPr>
            <p:nvPr/>
          </p:nvSpPr>
          <p:spPr bwMode="auto">
            <a:xfrm>
              <a:off x="720" y="2592"/>
              <a:ext cx="1152" cy="38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1800">
                  <a:latin typeface="Times New Roman" panose="02020603050405020304" pitchFamily="18" charset="0"/>
                  <a:sym typeface="Times New Roman" panose="02020603050405020304" pitchFamily="18" charset="0"/>
                </a:rPr>
                <a:t>逻辑链路</a:t>
              </a:r>
            </a:p>
            <a:p>
              <a:pPr algn="ctr" eaLnBrk="0" hangingPunct="0">
                <a:lnSpc>
                  <a:spcPct val="120000"/>
                </a:lnSpc>
              </a:pPr>
              <a:r>
                <a:rPr lang="zh-CN" altLang="en-US" sz="1800">
                  <a:latin typeface="Times New Roman" panose="02020603050405020304" pitchFamily="18" charset="0"/>
                  <a:sym typeface="Times New Roman" panose="02020603050405020304" pitchFamily="18" charset="0"/>
                </a:rPr>
                <a:t>控制子层（</a:t>
              </a:r>
              <a:r>
                <a:rPr lang="en-US" altLang="zh-CN" sz="1800">
                  <a:latin typeface="Times New Roman" panose="02020603050405020304" pitchFamily="18" charset="0"/>
                  <a:sym typeface="Times New Roman" panose="02020603050405020304" pitchFamily="18" charset="0"/>
                </a:rPr>
                <a:t>LLC</a:t>
              </a:r>
              <a:r>
                <a:rPr lang="zh-CN" altLang="en-US" sz="1800">
                  <a:latin typeface="Times New Roman" panose="02020603050405020304" pitchFamily="18" charset="0"/>
                  <a:sym typeface="Times New Roman" panose="02020603050405020304" pitchFamily="18" charset="0"/>
                </a:rPr>
                <a:t>）</a:t>
              </a:r>
            </a:p>
          </p:txBody>
        </p:sp>
        <p:sp>
          <p:nvSpPr>
            <p:cNvPr id="170230" name="Line 246"/>
            <p:cNvSpPr>
              <a:spLocks noChangeShapeType="1"/>
            </p:cNvSpPr>
            <p:nvPr/>
          </p:nvSpPr>
          <p:spPr bwMode="auto">
            <a:xfrm>
              <a:off x="720" y="2304"/>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170231" name="Line 247"/>
            <p:cNvSpPr>
              <a:spLocks noChangeShapeType="1"/>
            </p:cNvSpPr>
            <p:nvPr/>
          </p:nvSpPr>
          <p:spPr bwMode="auto">
            <a:xfrm>
              <a:off x="1872" y="2304"/>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170232" name="Text Box 248"/>
            <p:cNvSpPr txBox="1">
              <a:spLocks noChangeArrowheads="1"/>
            </p:cNvSpPr>
            <p:nvPr/>
          </p:nvSpPr>
          <p:spPr bwMode="auto">
            <a:xfrm>
              <a:off x="864" y="2304"/>
              <a:ext cx="864"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zh-CN" altLang="en-US" sz="2000">
                  <a:latin typeface="Times New Roman" panose="02020603050405020304" pitchFamily="18" charset="0"/>
                  <a:sym typeface="Times New Roman" panose="02020603050405020304" pitchFamily="18" charset="0"/>
                </a:rPr>
                <a:t>其它高层</a:t>
              </a:r>
            </a:p>
          </p:txBody>
        </p:sp>
        <p:sp>
          <p:nvSpPr>
            <p:cNvPr id="170235" name="Rectangle 251"/>
            <p:cNvSpPr>
              <a:spLocks noChangeArrowheads="1"/>
            </p:cNvSpPr>
            <p:nvPr/>
          </p:nvSpPr>
          <p:spPr bwMode="auto">
            <a:xfrm>
              <a:off x="3552" y="2592"/>
              <a:ext cx="1152" cy="38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1800">
                  <a:latin typeface="Times New Roman" panose="02020603050405020304" pitchFamily="18" charset="0"/>
                  <a:sym typeface="Times New Roman" panose="02020603050405020304" pitchFamily="18" charset="0"/>
                </a:rPr>
                <a:t>逻辑链路</a:t>
              </a:r>
            </a:p>
            <a:p>
              <a:pPr algn="ctr" eaLnBrk="0" hangingPunct="0">
                <a:lnSpc>
                  <a:spcPct val="120000"/>
                </a:lnSpc>
              </a:pPr>
              <a:r>
                <a:rPr lang="zh-CN" altLang="en-US" sz="1800">
                  <a:latin typeface="Times New Roman" panose="02020603050405020304" pitchFamily="18" charset="0"/>
                  <a:sym typeface="Times New Roman" panose="02020603050405020304" pitchFamily="18" charset="0"/>
                </a:rPr>
                <a:t>控制子层（</a:t>
              </a:r>
              <a:r>
                <a:rPr lang="en-US" altLang="zh-CN" sz="1800">
                  <a:latin typeface="Times New Roman" panose="02020603050405020304" pitchFamily="18" charset="0"/>
                  <a:sym typeface="Times New Roman" panose="02020603050405020304" pitchFamily="18" charset="0"/>
                </a:rPr>
                <a:t>LLC</a:t>
              </a:r>
              <a:r>
                <a:rPr lang="zh-CN" altLang="en-US" sz="1800">
                  <a:latin typeface="Times New Roman" panose="02020603050405020304" pitchFamily="18" charset="0"/>
                  <a:sym typeface="Times New Roman" panose="02020603050405020304" pitchFamily="18" charset="0"/>
                </a:rPr>
                <a:t>）</a:t>
              </a:r>
            </a:p>
          </p:txBody>
        </p:sp>
        <p:sp>
          <p:nvSpPr>
            <p:cNvPr id="170236" name="Line 252"/>
            <p:cNvSpPr>
              <a:spLocks noChangeShapeType="1"/>
            </p:cNvSpPr>
            <p:nvPr/>
          </p:nvSpPr>
          <p:spPr bwMode="auto">
            <a:xfrm>
              <a:off x="3552" y="2304"/>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170237" name="Line 253"/>
            <p:cNvSpPr>
              <a:spLocks noChangeShapeType="1"/>
            </p:cNvSpPr>
            <p:nvPr/>
          </p:nvSpPr>
          <p:spPr bwMode="auto">
            <a:xfrm>
              <a:off x="4704" y="2304"/>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170238" name="Text Box 254"/>
            <p:cNvSpPr txBox="1">
              <a:spLocks noChangeArrowheads="1"/>
            </p:cNvSpPr>
            <p:nvPr/>
          </p:nvSpPr>
          <p:spPr bwMode="auto">
            <a:xfrm>
              <a:off x="3696" y="2304"/>
              <a:ext cx="864"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zh-CN" altLang="en-US" sz="2000">
                  <a:latin typeface="Times New Roman" panose="02020603050405020304" pitchFamily="18" charset="0"/>
                  <a:sym typeface="Times New Roman" panose="02020603050405020304" pitchFamily="18" charset="0"/>
                </a:rPr>
                <a:t>其它高层</a:t>
              </a:r>
            </a:p>
          </p:txBody>
        </p:sp>
        <p:sp>
          <p:nvSpPr>
            <p:cNvPr id="170241" name="Line 257"/>
            <p:cNvSpPr>
              <a:spLocks noChangeShapeType="1"/>
            </p:cNvSpPr>
            <p:nvPr/>
          </p:nvSpPr>
          <p:spPr bwMode="auto">
            <a:xfrm>
              <a:off x="2064" y="2784"/>
              <a:ext cx="12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sp>
        <p:nvSpPr>
          <p:cNvPr id="170242" name="Oval 258"/>
          <p:cNvSpPr>
            <a:spLocks noChangeArrowheads="1"/>
          </p:cNvSpPr>
          <p:nvPr/>
        </p:nvSpPr>
        <p:spPr bwMode="auto">
          <a:xfrm>
            <a:off x="3733800" y="4038600"/>
            <a:ext cx="1143000" cy="1828800"/>
          </a:xfrm>
          <a:prstGeom prst="ellipse">
            <a:avLst/>
          </a:prstGeom>
          <a:solidFill>
            <a:schemeClr val="accent1"/>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Times New Roman" panose="02020603050405020304" pitchFamily="18" charset="0"/>
                <a:sym typeface="Times New Roman" panose="02020603050405020304" pitchFamily="18" charset="0"/>
              </a:rPr>
              <a:t>WLAN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0225"/>
                                        </p:tgtEl>
                                        <p:attrNameLst>
                                          <p:attrName>style.visibility</p:attrName>
                                        </p:attrNameLst>
                                      </p:cBhvr>
                                      <p:to>
                                        <p:strVal val="visible"/>
                                      </p:to>
                                    </p:set>
                                    <p:anim calcmode="lin" valueType="num">
                                      <p:cBhvr additive="base">
                                        <p:cTn id="7" dur="500" fill="hold"/>
                                        <p:tgtEl>
                                          <p:spTgt spid="170225"/>
                                        </p:tgtEl>
                                        <p:attrNameLst>
                                          <p:attrName>ppt_x</p:attrName>
                                        </p:attrNameLst>
                                      </p:cBhvr>
                                      <p:tavLst>
                                        <p:tav tm="0">
                                          <p:val>
                                            <p:strVal val="0-#ppt_w/2"/>
                                          </p:val>
                                        </p:tav>
                                        <p:tav tm="100000">
                                          <p:val>
                                            <p:strVal val="#ppt_x"/>
                                          </p:val>
                                        </p:tav>
                                      </p:tavLst>
                                    </p:anim>
                                    <p:anim calcmode="lin" valueType="num">
                                      <p:cBhvr additive="base">
                                        <p:cTn id="8" dur="500" fill="hold"/>
                                        <p:tgtEl>
                                          <p:spTgt spid="17022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0224"/>
                                        </p:tgtEl>
                                        <p:attrNameLst>
                                          <p:attrName>style.visibility</p:attrName>
                                        </p:attrNameLst>
                                      </p:cBhvr>
                                      <p:to>
                                        <p:strVal val="visible"/>
                                      </p:to>
                                    </p:set>
                                    <p:anim calcmode="lin" valueType="num">
                                      <p:cBhvr additive="base">
                                        <p:cTn id="13" dur="500" fill="hold"/>
                                        <p:tgtEl>
                                          <p:spTgt spid="170224"/>
                                        </p:tgtEl>
                                        <p:attrNameLst>
                                          <p:attrName>ppt_x</p:attrName>
                                        </p:attrNameLst>
                                      </p:cBhvr>
                                      <p:tavLst>
                                        <p:tav tm="0">
                                          <p:val>
                                            <p:strVal val="0-#ppt_w/2"/>
                                          </p:val>
                                        </p:tav>
                                        <p:tav tm="100000">
                                          <p:val>
                                            <p:strVal val="#ppt_x"/>
                                          </p:val>
                                        </p:tav>
                                      </p:tavLst>
                                    </p:anim>
                                    <p:anim calcmode="lin" valueType="num">
                                      <p:cBhvr additive="base">
                                        <p:cTn id="14" dur="500" fill="hold"/>
                                        <p:tgtEl>
                                          <p:spTgt spid="17022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70243"/>
                                        </p:tgtEl>
                                        <p:attrNameLst>
                                          <p:attrName>style.visibility</p:attrName>
                                        </p:attrNameLst>
                                      </p:cBhvr>
                                      <p:to>
                                        <p:strVal val="visible"/>
                                      </p:to>
                                    </p:set>
                                    <p:anim calcmode="lin" valueType="num">
                                      <p:cBhvr additive="base">
                                        <p:cTn id="19" dur="500" fill="hold"/>
                                        <p:tgtEl>
                                          <p:spTgt spid="170243"/>
                                        </p:tgtEl>
                                        <p:attrNameLst>
                                          <p:attrName>ppt_x</p:attrName>
                                        </p:attrNameLst>
                                      </p:cBhvr>
                                      <p:tavLst>
                                        <p:tav tm="0">
                                          <p:val>
                                            <p:strVal val="0-#ppt_w/2"/>
                                          </p:val>
                                        </p:tav>
                                        <p:tav tm="100000">
                                          <p:val>
                                            <p:strVal val="#ppt_x"/>
                                          </p:val>
                                        </p:tav>
                                      </p:tavLst>
                                    </p:anim>
                                    <p:anim calcmode="lin" valueType="num">
                                      <p:cBhvr additive="base">
                                        <p:cTn id="20" dur="500" fill="hold"/>
                                        <p:tgtEl>
                                          <p:spTgt spid="17024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70244"/>
                                        </p:tgtEl>
                                        <p:attrNameLst>
                                          <p:attrName>style.visibility</p:attrName>
                                        </p:attrNameLst>
                                      </p:cBhvr>
                                      <p:to>
                                        <p:strVal val="visible"/>
                                      </p:to>
                                    </p:set>
                                    <p:anim calcmode="lin" valueType="num">
                                      <p:cBhvr additive="base">
                                        <p:cTn id="25" dur="500" fill="hold"/>
                                        <p:tgtEl>
                                          <p:spTgt spid="170244"/>
                                        </p:tgtEl>
                                        <p:attrNameLst>
                                          <p:attrName>ppt_x</p:attrName>
                                        </p:attrNameLst>
                                      </p:cBhvr>
                                      <p:tavLst>
                                        <p:tav tm="0">
                                          <p:val>
                                            <p:strVal val="0-#ppt_w/2"/>
                                          </p:val>
                                        </p:tav>
                                        <p:tav tm="100000">
                                          <p:val>
                                            <p:strVal val="#ppt_x"/>
                                          </p:val>
                                        </p:tav>
                                      </p:tavLst>
                                    </p:anim>
                                    <p:anim calcmode="lin" valueType="num">
                                      <p:cBhvr additive="base">
                                        <p:cTn id="26" dur="500" fill="hold"/>
                                        <p:tgtEl>
                                          <p:spTgt spid="17024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70245"/>
                                        </p:tgtEl>
                                        <p:attrNameLst>
                                          <p:attrName>style.visibility</p:attrName>
                                        </p:attrNameLst>
                                      </p:cBhvr>
                                      <p:to>
                                        <p:strVal val="visible"/>
                                      </p:to>
                                    </p:set>
                                    <p:anim calcmode="lin" valueType="num">
                                      <p:cBhvr additive="base">
                                        <p:cTn id="31" dur="500" fill="hold"/>
                                        <p:tgtEl>
                                          <p:spTgt spid="170245"/>
                                        </p:tgtEl>
                                        <p:attrNameLst>
                                          <p:attrName>ppt_x</p:attrName>
                                        </p:attrNameLst>
                                      </p:cBhvr>
                                      <p:tavLst>
                                        <p:tav tm="0">
                                          <p:val>
                                            <p:strVal val="0-#ppt_w/2"/>
                                          </p:val>
                                        </p:tav>
                                        <p:tav tm="100000">
                                          <p:val>
                                            <p:strVal val="#ppt_x"/>
                                          </p:val>
                                        </p:tav>
                                      </p:tavLst>
                                    </p:anim>
                                    <p:anim calcmode="lin" valueType="num">
                                      <p:cBhvr additive="base">
                                        <p:cTn id="32" dur="500" fill="hold"/>
                                        <p:tgtEl>
                                          <p:spTgt spid="1702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224" grpId="0" autoUpdateAnimBg="0"/>
      <p:bldP spid="170225"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Rectangle 3"/>
          <p:cNvSpPr>
            <a:spLocks noChangeArrowheads="1"/>
          </p:cNvSpPr>
          <p:nvPr/>
        </p:nvSpPr>
        <p:spPr bwMode="auto">
          <a:xfrm>
            <a:off x="609600" y="1295400"/>
            <a:ext cx="8066856" cy="155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en-US" altLang="zh-CN" dirty="0">
                <a:sym typeface="Times New Roman" panose="02020603050405020304" pitchFamily="18" charset="0"/>
              </a:rPr>
              <a:t>802.11</a:t>
            </a:r>
            <a:r>
              <a:rPr lang="zh-CN" altLang="en-US" dirty="0">
                <a:sym typeface="Times New Roman" panose="02020603050405020304" pitchFamily="18" charset="0"/>
              </a:rPr>
              <a:t>标准三种物理规范：红外线（</a:t>
            </a:r>
            <a:r>
              <a:rPr lang="en-US" altLang="zh-CN" dirty="0">
                <a:sym typeface="Times New Roman" panose="02020603050405020304" pitchFamily="18" charset="0"/>
              </a:rPr>
              <a:t>IR</a:t>
            </a:r>
            <a:r>
              <a:rPr lang="zh-CN" altLang="en-US" dirty="0">
                <a:sym typeface="Times New Roman" panose="02020603050405020304" pitchFamily="18" charset="0"/>
              </a:rPr>
              <a:t>，</a:t>
            </a:r>
            <a:r>
              <a:rPr lang="en-US" altLang="zh-CN" dirty="0" err="1">
                <a:sym typeface="Times New Roman" panose="02020603050405020304" pitchFamily="18" charset="0"/>
              </a:rPr>
              <a:t>Infared</a:t>
            </a:r>
            <a:r>
              <a:rPr lang="zh-CN" altLang="en-US" dirty="0">
                <a:sym typeface="Times New Roman" panose="02020603050405020304" pitchFamily="18" charset="0"/>
              </a:rPr>
              <a:t>） ，扩频（</a:t>
            </a:r>
            <a:r>
              <a:rPr lang="en-US" altLang="zh-CN" dirty="0" err="1">
                <a:sym typeface="Times New Roman" panose="02020603050405020304" pitchFamily="18" charset="0"/>
              </a:rPr>
              <a:t>SS,Spread</a:t>
            </a:r>
            <a:r>
              <a:rPr lang="en-US" altLang="zh-CN" dirty="0">
                <a:sym typeface="Times New Roman" panose="02020603050405020304" pitchFamily="18" charset="0"/>
              </a:rPr>
              <a:t> Spectrum</a:t>
            </a:r>
            <a:r>
              <a:rPr lang="zh-CN" altLang="en-US" dirty="0">
                <a:sym typeface="Times New Roman" panose="02020603050405020304" pitchFamily="18" charset="0"/>
              </a:rPr>
              <a:t>）包括直接序列扩频</a:t>
            </a:r>
            <a:r>
              <a:rPr lang="en-US" altLang="zh-CN" dirty="0">
                <a:sym typeface="Times New Roman" panose="02020603050405020304" pitchFamily="18" charset="0"/>
              </a:rPr>
              <a:t>DSSS</a:t>
            </a:r>
            <a:r>
              <a:rPr lang="zh-CN" altLang="en-US" dirty="0">
                <a:sym typeface="Times New Roman" panose="02020603050405020304" pitchFamily="18" charset="0"/>
              </a:rPr>
              <a:t>和跳频扩频</a:t>
            </a:r>
            <a:r>
              <a:rPr lang="en-US" altLang="zh-CN" dirty="0">
                <a:sym typeface="Times New Roman" panose="02020603050405020304" pitchFamily="18" charset="0"/>
              </a:rPr>
              <a:t>FHSS</a:t>
            </a:r>
            <a:r>
              <a:rPr lang="zh-CN" altLang="en-US" dirty="0">
                <a:sym typeface="Times New Roman" panose="02020603050405020304" pitchFamily="18" charset="0"/>
              </a:rPr>
              <a:t>，窄带（</a:t>
            </a:r>
            <a:r>
              <a:rPr lang="en-US" altLang="zh-CN" dirty="0" err="1">
                <a:sym typeface="Times New Roman" panose="02020603050405020304" pitchFamily="18" charset="0"/>
              </a:rPr>
              <a:t>NB,NarrowBand</a:t>
            </a:r>
            <a:r>
              <a:rPr lang="zh-CN" altLang="en-US" dirty="0">
                <a:sym typeface="Times New Roman" panose="02020603050405020304" pitchFamily="18" charset="0"/>
              </a:rPr>
              <a:t>）直接射频调制</a:t>
            </a:r>
            <a:r>
              <a:rPr lang="en-US" altLang="zh-CN" dirty="0">
                <a:sym typeface="Times New Roman" panose="02020603050405020304" pitchFamily="18" charset="0"/>
              </a:rPr>
              <a:t>RF.</a:t>
            </a:r>
          </a:p>
        </p:txBody>
      </p:sp>
      <p:sp>
        <p:nvSpPr>
          <p:cNvPr id="181254" name="Text Box 6"/>
          <p:cNvSpPr txBox="1">
            <a:spLocks noChangeArrowheads="1"/>
          </p:cNvSpPr>
          <p:nvPr/>
        </p:nvSpPr>
        <p:spPr bwMode="auto">
          <a:xfrm>
            <a:off x="838200" y="609600"/>
            <a:ext cx="52578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solidFill>
                  <a:srgbClr val="CC0000"/>
                </a:solidFill>
                <a:latin typeface="Times New Roman" panose="02020603050405020304" pitchFamily="18" charset="0"/>
                <a:sym typeface="Times New Roman" panose="02020603050405020304" pitchFamily="18" charset="0"/>
              </a:rPr>
              <a:t>1</a:t>
            </a:r>
            <a:r>
              <a:rPr lang="zh-CN" altLang="en-US" dirty="0">
                <a:solidFill>
                  <a:srgbClr val="CC0000"/>
                </a:solidFill>
                <a:latin typeface="Times New Roman" panose="02020603050405020304" pitchFamily="18" charset="0"/>
                <a:sym typeface="Times New Roman" panose="02020603050405020304" pitchFamily="18" charset="0"/>
              </a:rPr>
              <a:t>、物理层规范</a:t>
            </a:r>
          </a:p>
        </p:txBody>
      </p:sp>
      <p:sp>
        <p:nvSpPr>
          <p:cNvPr id="181256" name="Rectangle 8"/>
          <p:cNvSpPr>
            <a:spLocks noChangeArrowheads="1"/>
          </p:cNvSpPr>
          <p:nvPr/>
        </p:nvSpPr>
        <p:spPr bwMode="auto">
          <a:xfrm>
            <a:off x="581794" y="2693426"/>
            <a:ext cx="7391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sym typeface="Times New Roman" panose="02020603050405020304" pitchFamily="18" charset="0"/>
              </a:rPr>
              <a:t>红外线</a:t>
            </a:r>
            <a:r>
              <a:rPr lang="en-US" altLang="zh-CN" dirty="0">
                <a:sym typeface="Times New Roman" panose="02020603050405020304" pitchFamily="18" charset="0"/>
              </a:rPr>
              <a:t>LAN</a:t>
            </a:r>
            <a:r>
              <a:rPr lang="zh-CN" altLang="en-US" dirty="0">
                <a:sym typeface="Times New Roman" panose="02020603050405020304" pitchFamily="18" charset="0"/>
              </a:rPr>
              <a:t>，基本传输速率</a:t>
            </a:r>
            <a:r>
              <a:rPr lang="en-US" altLang="zh-CN" dirty="0">
                <a:sym typeface="Times New Roman" panose="02020603050405020304" pitchFamily="18" charset="0"/>
              </a:rPr>
              <a:t>1M</a:t>
            </a:r>
            <a:r>
              <a:rPr lang="zh-CN" altLang="en-US" dirty="0">
                <a:sym typeface="Times New Roman" panose="02020603050405020304" pitchFamily="18" charset="0"/>
              </a:rPr>
              <a:t>，包括散射和直射，较少用。</a:t>
            </a:r>
          </a:p>
        </p:txBody>
      </p:sp>
      <p:sp>
        <p:nvSpPr>
          <p:cNvPr id="7" name="Rectangle 7"/>
          <p:cNvSpPr>
            <a:spLocks noChangeArrowheads="1"/>
          </p:cNvSpPr>
          <p:nvPr/>
        </p:nvSpPr>
        <p:spPr bwMode="auto">
          <a:xfrm>
            <a:off x="570756" y="3607826"/>
            <a:ext cx="7467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sym typeface="Times New Roman" panose="02020603050405020304" pitchFamily="18" charset="0"/>
              </a:rPr>
              <a:t>使用频段：建议自由频段</a:t>
            </a:r>
            <a:r>
              <a:rPr lang="en-US" altLang="zh-CN" dirty="0">
                <a:sym typeface="Times New Roman" panose="02020603050405020304" pitchFamily="18" charset="0"/>
              </a:rPr>
              <a:t>ISM</a:t>
            </a:r>
            <a:r>
              <a:rPr lang="zh-CN" altLang="en-US" dirty="0">
                <a:sym typeface="Times New Roman" panose="02020603050405020304" pitchFamily="18" charset="0"/>
              </a:rPr>
              <a:t>，</a:t>
            </a:r>
            <a:r>
              <a:rPr lang="en-US" altLang="zh-CN" dirty="0">
                <a:sym typeface="Times New Roman" panose="02020603050405020304" pitchFamily="18" charset="0"/>
              </a:rPr>
              <a:t>900M</a:t>
            </a:r>
            <a:r>
              <a:rPr lang="zh-CN" altLang="en-US" dirty="0">
                <a:sym typeface="Times New Roman" panose="02020603050405020304" pitchFamily="18" charset="0"/>
              </a:rPr>
              <a:t>，</a:t>
            </a:r>
            <a:r>
              <a:rPr lang="en-US" altLang="zh-CN" dirty="0">
                <a:sym typeface="Times New Roman" panose="02020603050405020304" pitchFamily="18" charset="0"/>
              </a:rPr>
              <a:t>2.4G,  </a:t>
            </a:r>
            <a:r>
              <a:rPr lang="en-US" altLang="zh-CN" dirty="0" smtClean="0">
                <a:sym typeface="Times New Roman" panose="02020603050405020304" pitchFamily="18" charset="0"/>
              </a:rPr>
              <a:t>1.7G</a:t>
            </a:r>
            <a:r>
              <a:rPr lang="en-US" altLang="zh-CN" dirty="0">
                <a:sym typeface="Times New Roman" panose="02020603050405020304" pitchFamily="18" charset="0"/>
              </a:rPr>
              <a:t>,</a:t>
            </a:r>
            <a:r>
              <a:rPr lang="zh-CN" altLang="en-US" dirty="0">
                <a:sym typeface="Times New Roman" panose="02020603050405020304" pitchFamily="18" charset="0"/>
              </a:rPr>
              <a:t>我国也在开放自由频段</a:t>
            </a:r>
            <a:r>
              <a:rPr lang="en-US" altLang="zh-CN" dirty="0" smtClean="0">
                <a:sym typeface="Times New Roman" panose="02020603050405020304" pitchFamily="18" charset="0"/>
              </a:rPr>
              <a:t>2.4G~2.4831G</a:t>
            </a:r>
            <a:r>
              <a:rPr lang="zh-CN" altLang="en-US" dirty="0">
                <a:sym typeface="Times New Roman" panose="02020603050405020304" pitchFamily="18" charset="0"/>
              </a:rPr>
              <a:t>使用。</a:t>
            </a:r>
          </a:p>
        </p:txBody>
      </p:sp>
      <p:sp>
        <p:nvSpPr>
          <p:cNvPr id="8" name="Text Box 9"/>
          <p:cNvSpPr txBox="1">
            <a:spLocks noChangeArrowheads="1"/>
          </p:cNvSpPr>
          <p:nvPr/>
        </p:nvSpPr>
        <p:spPr bwMode="auto">
          <a:xfrm>
            <a:off x="895822" y="4497818"/>
            <a:ext cx="52578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solidFill>
                  <a:srgbClr val="CC0000"/>
                </a:solidFill>
                <a:latin typeface="Times New Roman" panose="02020603050405020304" pitchFamily="18" charset="0"/>
                <a:sym typeface="Times New Roman" panose="02020603050405020304" pitchFamily="18" charset="0"/>
              </a:rPr>
              <a:t>2</a:t>
            </a:r>
            <a:r>
              <a:rPr lang="zh-CN" altLang="en-US" dirty="0">
                <a:solidFill>
                  <a:srgbClr val="CC0000"/>
                </a:solidFill>
                <a:latin typeface="Times New Roman" panose="02020603050405020304" pitchFamily="18" charset="0"/>
                <a:sym typeface="Times New Roman" panose="02020603050405020304" pitchFamily="18" charset="0"/>
              </a:rPr>
              <a:t>、</a:t>
            </a:r>
            <a:r>
              <a:rPr lang="en-US" altLang="zh-CN" dirty="0">
                <a:solidFill>
                  <a:srgbClr val="CC0000"/>
                </a:solidFill>
                <a:latin typeface="Times New Roman" panose="02020603050405020304" pitchFamily="18" charset="0"/>
                <a:sym typeface="Times New Roman" panose="02020603050405020304" pitchFamily="18" charset="0"/>
              </a:rPr>
              <a:t>MAC</a:t>
            </a:r>
            <a:r>
              <a:rPr lang="zh-CN" altLang="en-US" dirty="0">
                <a:solidFill>
                  <a:srgbClr val="CC0000"/>
                </a:solidFill>
                <a:latin typeface="Times New Roman" panose="02020603050405020304" pitchFamily="18" charset="0"/>
                <a:sym typeface="Times New Roman" panose="02020603050405020304" pitchFamily="18" charset="0"/>
              </a:rPr>
              <a:t>层规范</a:t>
            </a:r>
          </a:p>
        </p:txBody>
      </p:sp>
      <p:sp>
        <p:nvSpPr>
          <p:cNvPr id="9" name="Text Box 11"/>
          <p:cNvSpPr txBox="1">
            <a:spLocks noChangeArrowheads="1"/>
          </p:cNvSpPr>
          <p:nvPr/>
        </p:nvSpPr>
        <p:spPr bwMode="auto">
          <a:xfrm>
            <a:off x="563538" y="5187124"/>
            <a:ext cx="7696200" cy="1379545"/>
          </a:xfrm>
          <a:prstGeom prst="rect">
            <a:avLst/>
          </a:prstGeom>
          <a:solidFill>
            <a:schemeClr val="bg1"/>
          </a:solidFill>
          <a:ln>
            <a:noFill/>
          </a:ln>
          <a:effectLst/>
        </p:spPr>
        <p:txBody>
          <a:bodyPr>
            <a:spAutoFit/>
          </a:bodyPr>
          <a:lstStyle/>
          <a:p>
            <a:pPr lvl="1">
              <a:lnSpc>
                <a:spcPct val="120000"/>
              </a:lnSpc>
              <a:buFont typeface="Wingdings" panose="05000000000000000000" pitchFamily="2" charset="2"/>
              <a:buNone/>
            </a:pPr>
            <a:r>
              <a:rPr lang="zh-CN" altLang="en-US" dirty="0">
                <a:latin typeface="Times New Roman" panose="02020603050405020304" pitchFamily="18" charset="0"/>
                <a:sym typeface="Times New Roman" panose="02020603050405020304" pitchFamily="18" charset="0"/>
              </a:rPr>
              <a:t>支持两种媒体访问控制功能。</a:t>
            </a:r>
          </a:p>
          <a:p>
            <a:pPr lvl="1">
              <a:lnSpc>
                <a:spcPct val="120000"/>
              </a:lnSpc>
              <a:buFont typeface="Wingdings" panose="05000000000000000000" pitchFamily="2" charset="2"/>
              <a:buNone/>
            </a:pPr>
            <a:r>
              <a:rPr lang="en-US" altLang="zh-CN" dirty="0">
                <a:latin typeface="Times New Roman" panose="02020603050405020304" pitchFamily="18" charset="0"/>
                <a:sym typeface="Times New Roman" panose="02020603050405020304" pitchFamily="18" charset="0"/>
              </a:rPr>
              <a:t>MAC</a:t>
            </a:r>
            <a:r>
              <a:rPr lang="zh-CN" altLang="en-US" dirty="0">
                <a:latin typeface="Times New Roman" panose="02020603050405020304" pitchFamily="18" charset="0"/>
                <a:sym typeface="Times New Roman" panose="02020603050405020304" pitchFamily="18" charset="0"/>
              </a:rPr>
              <a:t>层媒体访问控制功能分为两个功能子层：分布协调功能（</a:t>
            </a:r>
            <a:r>
              <a:rPr lang="en-US" altLang="zh-CN" dirty="0">
                <a:latin typeface="Times New Roman" panose="02020603050405020304" pitchFamily="18" charset="0"/>
                <a:sym typeface="Times New Roman" panose="02020603050405020304" pitchFamily="18" charset="0"/>
              </a:rPr>
              <a:t>DCF</a:t>
            </a:r>
            <a:r>
              <a:rPr lang="zh-CN" altLang="en-US" dirty="0">
                <a:latin typeface="Times New Roman" panose="02020603050405020304" pitchFamily="18" charset="0"/>
                <a:sym typeface="Times New Roman" panose="02020603050405020304" pitchFamily="18" charset="0"/>
              </a:rPr>
              <a:t>）子层，点协调功能（</a:t>
            </a:r>
            <a:r>
              <a:rPr lang="en-US" altLang="zh-CN" dirty="0">
                <a:latin typeface="Times New Roman" panose="02020603050405020304" pitchFamily="18" charset="0"/>
                <a:sym typeface="Times New Roman" panose="02020603050405020304" pitchFamily="18" charset="0"/>
              </a:rPr>
              <a:t>PCF</a:t>
            </a:r>
            <a:r>
              <a:rPr lang="zh-CN" altLang="en-US" dirty="0">
                <a:latin typeface="Times New Roman" panose="02020603050405020304" pitchFamily="18" charset="0"/>
                <a:sym typeface="Times New Roman" panose="02020603050405020304" pitchFamily="18" charset="0"/>
              </a:rPr>
              <a:t>）子层。</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1254"/>
                                        </p:tgtEl>
                                        <p:attrNameLst>
                                          <p:attrName>style.visibility</p:attrName>
                                        </p:attrNameLst>
                                      </p:cBhvr>
                                      <p:to>
                                        <p:strVal val="visible"/>
                                      </p:to>
                                    </p:set>
                                    <p:anim calcmode="lin" valueType="num">
                                      <p:cBhvr additive="base">
                                        <p:cTn id="7" dur="500" fill="hold"/>
                                        <p:tgtEl>
                                          <p:spTgt spid="181254"/>
                                        </p:tgtEl>
                                        <p:attrNameLst>
                                          <p:attrName>ppt_x</p:attrName>
                                        </p:attrNameLst>
                                      </p:cBhvr>
                                      <p:tavLst>
                                        <p:tav tm="0">
                                          <p:val>
                                            <p:strVal val="0-#ppt_w/2"/>
                                          </p:val>
                                        </p:tav>
                                        <p:tav tm="100000">
                                          <p:val>
                                            <p:strVal val="#ppt_x"/>
                                          </p:val>
                                        </p:tav>
                                      </p:tavLst>
                                    </p:anim>
                                    <p:anim calcmode="lin" valueType="num">
                                      <p:cBhvr additive="base">
                                        <p:cTn id="8" dur="500" fill="hold"/>
                                        <p:tgtEl>
                                          <p:spTgt spid="18125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1251"/>
                                        </p:tgtEl>
                                        <p:attrNameLst>
                                          <p:attrName>style.visibility</p:attrName>
                                        </p:attrNameLst>
                                      </p:cBhvr>
                                      <p:to>
                                        <p:strVal val="visible"/>
                                      </p:to>
                                    </p:set>
                                    <p:anim calcmode="lin" valueType="num">
                                      <p:cBhvr additive="base">
                                        <p:cTn id="13" dur="500" fill="hold"/>
                                        <p:tgtEl>
                                          <p:spTgt spid="181251"/>
                                        </p:tgtEl>
                                        <p:attrNameLst>
                                          <p:attrName>ppt_x</p:attrName>
                                        </p:attrNameLst>
                                      </p:cBhvr>
                                      <p:tavLst>
                                        <p:tav tm="0">
                                          <p:val>
                                            <p:strVal val="0-#ppt_w/2"/>
                                          </p:val>
                                        </p:tav>
                                        <p:tav tm="100000">
                                          <p:val>
                                            <p:strVal val="#ppt_x"/>
                                          </p:val>
                                        </p:tav>
                                      </p:tavLst>
                                    </p:anim>
                                    <p:anim calcmode="lin" valueType="num">
                                      <p:cBhvr additive="base">
                                        <p:cTn id="14" dur="500" fill="hold"/>
                                        <p:tgtEl>
                                          <p:spTgt spid="18125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1256"/>
                                        </p:tgtEl>
                                        <p:attrNameLst>
                                          <p:attrName>style.visibility</p:attrName>
                                        </p:attrNameLst>
                                      </p:cBhvr>
                                      <p:to>
                                        <p:strVal val="visible"/>
                                      </p:to>
                                    </p:set>
                                    <p:anim calcmode="lin" valueType="num">
                                      <p:cBhvr additive="base">
                                        <p:cTn id="19" dur="500" fill="hold"/>
                                        <p:tgtEl>
                                          <p:spTgt spid="181256"/>
                                        </p:tgtEl>
                                        <p:attrNameLst>
                                          <p:attrName>ppt_x</p:attrName>
                                        </p:attrNameLst>
                                      </p:cBhvr>
                                      <p:tavLst>
                                        <p:tav tm="0">
                                          <p:val>
                                            <p:strVal val="0-#ppt_w/2"/>
                                          </p:val>
                                        </p:tav>
                                        <p:tav tm="100000">
                                          <p:val>
                                            <p:strVal val="#ppt_x"/>
                                          </p:val>
                                        </p:tav>
                                      </p:tavLst>
                                    </p:anim>
                                    <p:anim calcmode="lin" valueType="num">
                                      <p:cBhvr additive="base">
                                        <p:cTn id="20" dur="500" fill="hold"/>
                                        <p:tgtEl>
                                          <p:spTgt spid="18125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autoUpdateAnimBg="0"/>
      <p:bldP spid="181254" grpId="0" autoUpdateAnimBg="0"/>
      <p:bldP spid="181256" grpId="0" autoUpdateAnimBg="0"/>
      <p:bldP spid="7" grpId="0" autoUpdateAnimBg="0"/>
      <p:bldP spid="8"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ChangeArrowheads="1"/>
          </p:cNvSpPr>
          <p:nvPr/>
        </p:nvSpPr>
        <p:spPr bwMode="auto">
          <a:xfrm>
            <a:off x="762000" y="4191000"/>
            <a:ext cx="7696200"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a:sym typeface="Times New Roman" panose="02020603050405020304" pitchFamily="18" charset="0"/>
              </a:rPr>
              <a:t>DCF</a:t>
            </a:r>
            <a:r>
              <a:rPr lang="zh-CN" altLang="en-US">
                <a:sym typeface="Times New Roman" panose="02020603050405020304" pitchFamily="18" charset="0"/>
              </a:rPr>
              <a:t>适用平等和突发的</a:t>
            </a:r>
            <a:r>
              <a:rPr lang="en-US" altLang="zh-CN">
                <a:sym typeface="Times New Roman" panose="02020603050405020304" pitchFamily="18" charset="0"/>
              </a:rPr>
              <a:t>WLAN</a:t>
            </a:r>
            <a:r>
              <a:rPr lang="zh-CN" altLang="en-US">
                <a:sym typeface="Times New Roman" panose="02020603050405020304" pitchFamily="18" charset="0"/>
              </a:rPr>
              <a:t>，即支持</a:t>
            </a:r>
            <a:r>
              <a:rPr lang="en-US" altLang="zh-CN">
                <a:sym typeface="Times New Roman" panose="02020603050405020304" pitchFamily="18" charset="0"/>
              </a:rPr>
              <a:t>CSMA/CA</a:t>
            </a:r>
            <a:r>
              <a:rPr lang="zh-CN" altLang="en-US">
                <a:sym typeface="Times New Roman" panose="02020603050405020304" pitchFamily="18" charset="0"/>
              </a:rPr>
              <a:t>（载波侦听多路访问</a:t>
            </a:r>
            <a:r>
              <a:rPr lang="en-US" altLang="zh-CN">
                <a:sym typeface="Times New Roman" panose="02020603050405020304" pitchFamily="18" charset="0"/>
              </a:rPr>
              <a:t>/</a:t>
            </a:r>
            <a:r>
              <a:rPr lang="zh-CN" altLang="en-US">
                <a:sym typeface="Times New Roman" panose="02020603050405020304" pitchFamily="18" charset="0"/>
              </a:rPr>
              <a:t>碰撞避免）无线媒体争用，是目前一般使用的方式。</a:t>
            </a:r>
            <a:r>
              <a:rPr lang="en-US" altLang="zh-CN">
                <a:sym typeface="Times New Roman" panose="02020603050405020304" pitchFamily="18" charset="0"/>
              </a:rPr>
              <a:t>PCF</a:t>
            </a:r>
            <a:r>
              <a:rPr lang="zh-CN" altLang="en-US">
                <a:sym typeface="Times New Roman" panose="02020603050405020304" pitchFamily="18" charset="0"/>
              </a:rPr>
              <a:t>支持无竞争业务，是一种协调各站访问的媒体访问机制。</a:t>
            </a:r>
          </a:p>
        </p:txBody>
      </p:sp>
      <p:sp>
        <p:nvSpPr>
          <p:cNvPr id="201736" name="Rectangle 8"/>
          <p:cNvSpPr>
            <a:spLocks noChangeArrowheads="1"/>
          </p:cNvSpPr>
          <p:nvPr/>
        </p:nvSpPr>
        <p:spPr bwMode="auto">
          <a:xfrm>
            <a:off x="5257800" y="2438400"/>
            <a:ext cx="12192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IR</a:t>
            </a:r>
          </a:p>
        </p:txBody>
      </p:sp>
      <p:sp>
        <p:nvSpPr>
          <p:cNvPr id="201737" name="Rectangle 9"/>
          <p:cNvSpPr>
            <a:spLocks noChangeArrowheads="1"/>
          </p:cNvSpPr>
          <p:nvPr/>
        </p:nvSpPr>
        <p:spPr bwMode="auto">
          <a:xfrm>
            <a:off x="2971800" y="1981200"/>
            <a:ext cx="35052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1800">
                <a:latin typeface="Times New Roman" panose="02020603050405020304" pitchFamily="18" charset="0"/>
                <a:sym typeface="Times New Roman" panose="02020603050405020304" pitchFamily="18" charset="0"/>
              </a:rPr>
              <a:t>DCF</a:t>
            </a:r>
            <a:r>
              <a:rPr lang="zh-CN" altLang="en-US" sz="1800">
                <a:latin typeface="Times New Roman" panose="02020603050405020304" pitchFamily="18" charset="0"/>
                <a:sym typeface="Times New Roman" panose="02020603050405020304" pitchFamily="18" charset="0"/>
              </a:rPr>
              <a:t>（</a:t>
            </a:r>
            <a:r>
              <a:rPr lang="en-US" altLang="zh-CN" sz="1800">
                <a:latin typeface="Times New Roman" panose="02020603050405020304" pitchFamily="18" charset="0"/>
                <a:sym typeface="Times New Roman" panose="02020603050405020304" pitchFamily="18" charset="0"/>
              </a:rPr>
              <a:t>CSMA/</a:t>
            </a:r>
            <a:r>
              <a:rPr lang="en-US" altLang="zh-CN" sz="1800">
                <a:solidFill>
                  <a:srgbClr val="CC0000"/>
                </a:solidFill>
                <a:latin typeface="Times New Roman" panose="02020603050405020304" pitchFamily="18" charset="0"/>
                <a:sym typeface="Times New Roman" panose="02020603050405020304" pitchFamily="18" charset="0"/>
              </a:rPr>
              <a:t>CA</a:t>
            </a:r>
            <a:r>
              <a:rPr lang="zh-CN" altLang="en-US" sz="1800">
                <a:latin typeface="Times New Roman" panose="02020603050405020304" pitchFamily="18" charset="0"/>
                <a:sym typeface="Times New Roman" panose="02020603050405020304" pitchFamily="18" charset="0"/>
              </a:rPr>
              <a:t>）</a:t>
            </a:r>
          </a:p>
        </p:txBody>
      </p:sp>
      <p:sp>
        <p:nvSpPr>
          <p:cNvPr id="201740" name="Line 12"/>
          <p:cNvSpPr>
            <a:spLocks noChangeShapeType="1"/>
          </p:cNvSpPr>
          <p:nvPr/>
        </p:nvSpPr>
        <p:spPr bwMode="auto">
          <a:xfrm>
            <a:off x="5486400" y="1219200"/>
            <a:ext cx="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01741" name="Text Box 13"/>
          <p:cNvSpPr txBox="1">
            <a:spLocks noChangeArrowheads="1"/>
          </p:cNvSpPr>
          <p:nvPr/>
        </p:nvSpPr>
        <p:spPr bwMode="auto">
          <a:xfrm>
            <a:off x="4800600" y="685800"/>
            <a:ext cx="1371600" cy="426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zh-CN" altLang="en-US" sz="2000">
                <a:latin typeface="Times New Roman" panose="02020603050405020304" pitchFamily="18" charset="0"/>
                <a:sym typeface="Times New Roman" panose="02020603050405020304" pitchFamily="18" charset="0"/>
              </a:rPr>
              <a:t>竞争业务</a:t>
            </a:r>
          </a:p>
        </p:txBody>
      </p:sp>
      <p:sp>
        <p:nvSpPr>
          <p:cNvPr id="201742" name="Rectangle 14"/>
          <p:cNvSpPr>
            <a:spLocks noChangeArrowheads="1"/>
          </p:cNvSpPr>
          <p:nvPr/>
        </p:nvSpPr>
        <p:spPr bwMode="auto">
          <a:xfrm>
            <a:off x="3886200" y="2438400"/>
            <a:ext cx="13716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SS</a:t>
            </a:r>
          </a:p>
        </p:txBody>
      </p:sp>
      <p:sp>
        <p:nvSpPr>
          <p:cNvPr id="201743" name="Rectangle 15"/>
          <p:cNvSpPr>
            <a:spLocks noChangeArrowheads="1"/>
          </p:cNvSpPr>
          <p:nvPr/>
        </p:nvSpPr>
        <p:spPr bwMode="auto">
          <a:xfrm>
            <a:off x="2971800" y="2438400"/>
            <a:ext cx="9144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RF</a:t>
            </a:r>
          </a:p>
        </p:txBody>
      </p:sp>
      <p:sp>
        <p:nvSpPr>
          <p:cNvPr id="201747" name="Line 19"/>
          <p:cNvSpPr>
            <a:spLocks noChangeShapeType="1"/>
          </p:cNvSpPr>
          <p:nvPr/>
        </p:nvSpPr>
        <p:spPr bwMode="auto">
          <a:xfrm flipH="1">
            <a:off x="2286000" y="2438400"/>
            <a:ext cx="685800" cy="15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01749" name="Text Box 21"/>
          <p:cNvSpPr txBox="1">
            <a:spLocks noChangeArrowheads="1"/>
          </p:cNvSpPr>
          <p:nvPr/>
        </p:nvSpPr>
        <p:spPr bwMode="auto">
          <a:xfrm>
            <a:off x="1981200" y="2362200"/>
            <a:ext cx="1066800" cy="42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PHY</a:t>
            </a:r>
          </a:p>
        </p:txBody>
      </p:sp>
      <p:sp>
        <p:nvSpPr>
          <p:cNvPr id="201750" name="Text Box 22"/>
          <p:cNvSpPr txBox="1">
            <a:spLocks noChangeArrowheads="1"/>
          </p:cNvSpPr>
          <p:nvPr/>
        </p:nvSpPr>
        <p:spPr bwMode="auto">
          <a:xfrm>
            <a:off x="1828800" y="1828800"/>
            <a:ext cx="1066800" cy="42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MAC</a:t>
            </a:r>
          </a:p>
        </p:txBody>
      </p:sp>
      <p:grpSp>
        <p:nvGrpSpPr>
          <p:cNvPr id="201768" name="Group 40"/>
          <p:cNvGrpSpPr>
            <a:grpSpLocks/>
          </p:cNvGrpSpPr>
          <p:nvPr/>
        </p:nvGrpSpPr>
        <p:grpSpPr bwMode="auto">
          <a:xfrm>
            <a:off x="2286000" y="685800"/>
            <a:ext cx="2209800" cy="1295400"/>
            <a:chOff x="1440" y="1728"/>
            <a:chExt cx="1392" cy="816"/>
          </a:xfrm>
        </p:grpSpPr>
        <p:sp>
          <p:nvSpPr>
            <p:cNvPr id="201739" name="Line 11"/>
            <p:cNvSpPr>
              <a:spLocks noChangeShapeType="1"/>
            </p:cNvSpPr>
            <p:nvPr/>
          </p:nvSpPr>
          <p:spPr bwMode="auto">
            <a:xfrm>
              <a:off x="2256" y="1968"/>
              <a:ext cx="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01744" name="Rectangle 16"/>
            <p:cNvSpPr>
              <a:spLocks noChangeArrowheads="1"/>
            </p:cNvSpPr>
            <p:nvPr/>
          </p:nvSpPr>
          <p:spPr bwMode="auto">
            <a:xfrm>
              <a:off x="1872" y="2208"/>
              <a:ext cx="720" cy="19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PCF</a:t>
              </a:r>
            </a:p>
          </p:txBody>
        </p:sp>
        <p:sp>
          <p:nvSpPr>
            <p:cNvPr id="201745" name="Text Box 17"/>
            <p:cNvSpPr txBox="1">
              <a:spLocks noChangeArrowheads="1"/>
            </p:cNvSpPr>
            <p:nvPr/>
          </p:nvSpPr>
          <p:spPr bwMode="auto">
            <a:xfrm>
              <a:off x="1776" y="1728"/>
              <a:ext cx="1056"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zh-CN" altLang="en-US" sz="2000">
                  <a:latin typeface="Times New Roman" panose="02020603050405020304" pitchFamily="18" charset="0"/>
                  <a:sym typeface="Times New Roman" panose="02020603050405020304" pitchFamily="18" charset="0"/>
                </a:rPr>
                <a:t>无竞争业务</a:t>
              </a:r>
            </a:p>
          </p:txBody>
        </p:sp>
        <p:sp>
          <p:nvSpPr>
            <p:cNvPr id="201748" name="Line 20"/>
            <p:cNvSpPr>
              <a:spLocks noChangeShapeType="1"/>
            </p:cNvSpPr>
            <p:nvPr/>
          </p:nvSpPr>
          <p:spPr bwMode="auto">
            <a:xfrm flipH="1">
              <a:off x="1440" y="2208"/>
              <a:ext cx="4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01751" name="Line 23"/>
            <p:cNvSpPr>
              <a:spLocks noChangeShapeType="1"/>
            </p:cNvSpPr>
            <p:nvPr/>
          </p:nvSpPr>
          <p:spPr bwMode="auto">
            <a:xfrm>
              <a:off x="2256" y="2400"/>
              <a:ext cx="0" cy="14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grpSp>
        <p:nvGrpSpPr>
          <p:cNvPr id="201766" name="Group 38"/>
          <p:cNvGrpSpPr>
            <a:grpSpLocks/>
          </p:cNvGrpSpPr>
          <p:nvPr/>
        </p:nvGrpSpPr>
        <p:grpSpPr bwMode="auto">
          <a:xfrm>
            <a:off x="1981200" y="2743200"/>
            <a:ext cx="1905000" cy="990600"/>
            <a:chOff x="1248" y="3024"/>
            <a:chExt cx="1200" cy="624"/>
          </a:xfrm>
        </p:grpSpPr>
        <p:sp>
          <p:nvSpPr>
            <p:cNvPr id="201746" name="Line 18"/>
            <p:cNvSpPr>
              <a:spLocks noChangeShapeType="1"/>
            </p:cNvSpPr>
            <p:nvPr/>
          </p:nvSpPr>
          <p:spPr bwMode="auto">
            <a:xfrm flipH="1">
              <a:off x="1440" y="3024"/>
              <a:ext cx="4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01752" name="Rectangle 24"/>
            <p:cNvSpPr>
              <a:spLocks noChangeArrowheads="1"/>
            </p:cNvSpPr>
            <p:nvPr/>
          </p:nvSpPr>
          <p:spPr bwMode="auto">
            <a:xfrm>
              <a:off x="1248" y="3312"/>
              <a:ext cx="576"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OFDM</a:t>
              </a:r>
            </a:p>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802.11a</a:t>
              </a:r>
            </a:p>
          </p:txBody>
        </p:sp>
        <p:sp>
          <p:nvSpPr>
            <p:cNvPr id="201759" name="Rectangle 31"/>
            <p:cNvSpPr>
              <a:spLocks noChangeArrowheads="1"/>
            </p:cNvSpPr>
            <p:nvPr/>
          </p:nvSpPr>
          <p:spPr bwMode="auto">
            <a:xfrm>
              <a:off x="1824" y="3312"/>
              <a:ext cx="576"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OFDM</a:t>
              </a:r>
            </a:p>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802.11g</a:t>
              </a:r>
            </a:p>
          </p:txBody>
        </p:sp>
        <p:sp>
          <p:nvSpPr>
            <p:cNvPr id="201763" name="Line 35"/>
            <p:cNvSpPr>
              <a:spLocks noChangeShapeType="1"/>
            </p:cNvSpPr>
            <p:nvPr/>
          </p:nvSpPr>
          <p:spPr bwMode="auto">
            <a:xfrm flipH="1">
              <a:off x="1248" y="3024"/>
              <a:ext cx="624" cy="288"/>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01764" name="Line 36"/>
            <p:cNvSpPr>
              <a:spLocks noChangeShapeType="1"/>
            </p:cNvSpPr>
            <p:nvPr/>
          </p:nvSpPr>
          <p:spPr bwMode="auto">
            <a:xfrm flipH="1">
              <a:off x="2400" y="3024"/>
              <a:ext cx="48" cy="288"/>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grpSp>
        <p:nvGrpSpPr>
          <p:cNvPr id="201767" name="Group 39"/>
          <p:cNvGrpSpPr>
            <a:grpSpLocks/>
          </p:cNvGrpSpPr>
          <p:nvPr/>
        </p:nvGrpSpPr>
        <p:grpSpPr bwMode="auto">
          <a:xfrm>
            <a:off x="3810000" y="2743200"/>
            <a:ext cx="3200400" cy="990600"/>
            <a:chOff x="2400" y="3024"/>
            <a:chExt cx="2016" cy="624"/>
          </a:xfrm>
        </p:grpSpPr>
        <p:sp>
          <p:nvSpPr>
            <p:cNvPr id="201760" name="Rectangle 32"/>
            <p:cNvSpPr>
              <a:spLocks noChangeArrowheads="1"/>
            </p:cNvSpPr>
            <p:nvPr/>
          </p:nvSpPr>
          <p:spPr bwMode="auto">
            <a:xfrm>
              <a:off x="2400" y="3312"/>
              <a:ext cx="576"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FHSS</a:t>
              </a:r>
            </a:p>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802.11</a:t>
              </a:r>
            </a:p>
          </p:txBody>
        </p:sp>
        <p:sp>
          <p:nvSpPr>
            <p:cNvPr id="201761" name="Rectangle 33"/>
            <p:cNvSpPr>
              <a:spLocks noChangeArrowheads="1"/>
            </p:cNvSpPr>
            <p:nvPr/>
          </p:nvSpPr>
          <p:spPr bwMode="auto">
            <a:xfrm>
              <a:off x="3696" y="3312"/>
              <a:ext cx="720"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HR/DSSSM</a:t>
              </a:r>
            </a:p>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802.11b</a:t>
              </a:r>
            </a:p>
          </p:txBody>
        </p:sp>
        <p:sp>
          <p:nvSpPr>
            <p:cNvPr id="201762" name="Rectangle 34"/>
            <p:cNvSpPr>
              <a:spLocks noChangeArrowheads="1"/>
            </p:cNvSpPr>
            <p:nvPr/>
          </p:nvSpPr>
          <p:spPr bwMode="auto">
            <a:xfrm>
              <a:off x="2976" y="3312"/>
              <a:ext cx="720"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DSSSM</a:t>
              </a:r>
            </a:p>
            <a:p>
              <a:pPr algn="ctr" eaLnBrk="0" hangingPunct="0">
                <a:lnSpc>
                  <a:spcPct val="120000"/>
                </a:lnSpc>
              </a:pPr>
              <a:r>
                <a:rPr lang="en-US" altLang="zh-CN" sz="2000">
                  <a:latin typeface="Times New Roman" panose="02020603050405020304" pitchFamily="18" charset="0"/>
                  <a:sym typeface="Times New Roman" panose="02020603050405020304" pitchFamily="18" charset="0"/>
                </a:rPr>
                <a:t>802.11</a:t>
              </a:r>
            </a:p>
          </p:txBody>
        </p:sp>
        <p:sp>
          <p:nvSpPr>
            <p:cNvPr id="201765" name="Line 37"/>
            <p:cNvSpPr>
              <a:spLocks noChangeShapeType="1"/>
            </p:cNvSpPr>
            <p:nvPr/>
          </p:nvSpPr>
          <p:spPr bwMode="auto">
            <a:xfrm>
              <a:off x="3312" y="3024"/>
              <a:ext cx="1104" cy="288"/>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sp>
        <p:nvSpPr>
          <p:cNvPr id="201769" name="Text Box 41"/>
          <p:cNvSpPr txBox="1">
            <a:spLocks noChangeArrowheads="1"/>
          </p:cNvSpPr>
          <p:nvPr/>
        </p:nvSpPr>
        <p:spPr bwMode="auto">
          <a:xfrm>
            <a:off x="2700338" y="5949950"/>
            <a:ext cx="3527425"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rgbClr val="CC0000"/>
                </a:solidFill>
                <a:latin typeface="Times New Roman" panose="02020603050405020304" pitchFamily="18" charset="0"/>
                <a:sym typeface="Times New Roman" panose="02020603050405020304" pitchFamily="18" charset="0"/>
              </a:rPr>
              <a:t>多路访问机制和协议？</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01766"/>
                                        </p:tgtEl>
                                        <p:attrNameLst>
                                          <p:attrName>style.visibility</p:attrName>
                                        </p:attrNameLst>
                                      </p:cBhvr>
                                      <p:to>
                                        <p:strVal val="visible"/>
                                      </p:to>
                                    </p:set>
                                    <p:anim calcmode="lin" valueType="num">
                                      <p:cBhvr additive="base">
                                        <p:cTn id="7" dur="500" fill="hold"/>
                                        <p:tgtEl>
                                          <p:spTgt spid="201766"/>
                                        </p:tgtEl>
                                        <p:attrNameLst>
                                          <p:attrName>ppt_x</p:attrName>
                                        </p:attrNameLst>
                                      </p:cBhvr>
                                      <p:tavLst>
                                        <p:tav tm="0">
                                          <p:val>
                                            <p:strVal val="0-#ppt_w/2"/>
                                          </p:val>
                                        </p:tav>
                                        <p:tav tm="100000">
                                          <p:val>
                                            <p:strVal val="#ppt_x"/>
                                          </p:val>
                                        </p:tav>
                                      </p:tavLst>
                                    </p:anim>
                                    <p:anim calcmode="lin" valueType="num">
                                      <p:cBhvr additive="base">
                                        <p:cTn id="8" dur="500" fill="hold"/>
                                        <p:tgtEl>
                                          <p:spTgt spid="20176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01767"/>
                                        </p:tgtEl>
                                        <p:attrNameLst>
                                          <p:attrName>style.visibility</p:attrName>
                                        </p:attrNameLst>
                                      </p:cBhvr>
                                      <p:to>
                                        <p:strVal val="visible"/>
                                      </p:to>
                                    </p:set>
                                    <p:anim calcmode="lin" valueType="num">
                                      <p:cBhvr additive="base">
                                        <p:cTn id="13" dur="500" fill="hold"/>
                                        <p:tgtEl>
                                          <p:spTgt spid="201767"/>
                                        </p:tgtEl>
                                        <p:attrNameLst>
                                          <p:attrName>ppt_x</p:attrName>
                                        </p:attrNameLst>
                                      </p:cBhvr>
                                      <p:tavLst>
                                        <p:tav tm="0">
                                          <p:val>
                                            <p:strVal val="0-#ppt_w/2"/>
                                          </p:val>
                                        </p:tav>
                                        <p:tav tm="100000">
                                          <p:val>
                                            <p:strVal val="#ppt_x"/>
                                          </p:val>
                                        </p:tav>
                                      </p:tavLst>
                                    </p:anim>
                                    <p:anim calcmode="lin" valueType="num">
                                      <p:cBhvr additive="base">
                                        <p:cTn id="14" dur="500" fill="hold"/>
                                        <p:tgtEl>
                                          <p:spTgt spid="20176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01768"/>
                                        </p:tgtEl>
                                        <p:attrNameLst>
                                          <p:attrName>style.visibility</p:attrName>
                                        </p:attrNameLst>
                                      </p:cBhvr>
                                      <p:to>
                                        <p:strVal val="visible"/>
                                      </p:to>
                                    </p:set>
                                    <p:anim calcmode="lin" valueType="num">
                                      <p:cBhvr additive="base">
                                        <p:cTn id="19" dur="500" fill="hold"/>
                                        <p:tgtEl>
                                          <p:spTgt spid="201768"/>
                                        </p:tgtEl>
                                        <p:attrNameLst>
                                          <p:attrName>ppt_x</p:attrName>
                                        </p:attrNameLst>
                                      </p:cBhvr>
                                      <p:tavLst>
                                        <p:tav tm="0">
                                          <p:val>
                                            <p:strVal val="0-#ppt_w/2"/>
                                          </p:val>
                                        </p:tav>
                                        <p:tav tm="100000">
                                          <p:val>
                                            <p:strVal val="#ppt_x"/>
                                          </p:val>
                                        </p:tav>
                                      </p:tavLst>
                                    </p:anim>
                                    <p:anim calcmode="lin" valueType="num">
                                      <p:cBhvr additive="base">
                                        <p:cTn id="20" dur="500" fill="hold"/>
                                        <p:tgtEl>
                                          <p:spTgt spid="20176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1730"/>
                                        </p:tgtEl>
                                        <p:attrNameLst>
                                          <p:attrName>style.visibility</p:attrName>
                                        </p:attrNameLst>
                                      </p:cBhvr>
                                      <p:to>
                                        <p:strVal val="visible"/>
                                      </p:to>
                                    </p:set>
                                    <p:anim calcmode="lin" valueType="num">
                                      <p:cBhvr additive="base">
                                        <p:cTn id="25" dur="500" fill="hold"/>
                                        <p:tgtEl>
                                          <p:spTgt spid="201730"/>
                                        </p:tgtEl>
                                        <p:attrNameLst>
                                          <p:attrName>ppt_x</p:attrName>
                                        </p:attrNameLst>
                                      </p:cBhvr>
                                      <p:tavLst>
                                        <p:tav tm="0">
                                          <p:val>
                                            <p:strVal val="0-#ppt_w/2"/>
                                          </p:val>
                                        </p:tav>
                                        <p:tav tm="100000">
                                          <p:val>
                                            <p:strVal val="#ppt_x"/>
                                          </p:val>
                                        </p:tav>
                                      </p:tavLst>
                                    </p:anim>
                                    <p:anim calcmode="lin" valueType="num">
                                      <p:cBhvr additive="base">
                                        <p:cTn id="26" dur="500" fill="hold"/>
                                        <p:tgtEl>
                                          <p:spTgt spid="2017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628800"/>
            <a:ext cx="7992888" cy="1569660"/>
          </a:xfrm>
          <a:prstGeom prst="rect">
            <a:avLst/>
          </a:prstGeom>
        </p:spPr>
        <p:txBody>
          <a:bodyPr wrap="square">
            <a:spAutoFit/>
          </a:bodyPr>
          <a:lstStyle/>
          <a:p>
            <a:r>
              <a:rPr lang="zh-CN" altLang="en-US" dirty="0"/>
              <a:t>多路访问协议：多个信号通过或访问媒介（铜线、光纤、磁盘或空气等）的协调方法和协议，宽泛讲有：信道划分（如TDM、CDMA、频分多址），轮流访问和随机访问（以太网）。</a:t>
            </a:r>
          </a:p>
        </p:txBody>
      </p:sp>
    </p:spTree>
    <p:extLst>
      <p:ext uri="{BB962C8B-B14F-4D97-AF65-F5344CB8AC3E}">
        <p14:creationId xmlns:p14="http://schemas.microsoft.com/office/powerpoint/2010/main" val="6489620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539750" y="404813"/>
            <a:ext cx="480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smtClean="0">
                <a:solidFill>
                  <a:srgbClr val="CC0000"/>
                </a:solidFill>
                <a:sym typeface="Times New Roman" panose="02020603050405020304" pitchFamily="18" charset="0"/>
              </a:rPr>
              <a:t>1.2.2 </a:t>
            </a:r>
            <a:r>
              <a:rPr lang="en-US" altLang="zh-CN" dirty="0">
                <a:solidFill>
                  <a:srgbClr val="CC0000"/>
                </a:solidFill>
                <a:sym typeface="Times New Roman" panose="02020603050405020304" pitchFamily="18" charset="0"/>
              </a:rPr>
              <a:t>CSMA/CA</a:t>
            </a:r>
            <a:r>
              <a:rPr lang="zh-CN" altLang="en-US" dirty="0">
                <a:solidFill>
                  <a:srgbClr val="CC0000"/>
                </a:solidFill>
                <a:sym typeface="Times New Roman" panose="02020603050405020304" pitchFamily="18" charset="0"/>
              </a:rPr>
              <a:t>和退避算法</a:t>
            </a:r>
          </a:p>
        </p:txBody>
      </p:sp>
      <p:sp>
        <p:nvSpPr>
          <p:cNvPr id="204803" name="Rectangle 3"/>
          <p:cNvSpPr>
            <a:spLocks noChangeArrowheads="1"/>
          </p:cNvSpPr>
          <p:nvPr/>
        </p:nvSpPr>
        <p:spPr bwMode="auto">
          <a:xfrm>
            <a:off x="539750" y="1097757"/>
            <a:ext cx="7567613" cy="127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sym typeface="Times New Roman" panose="02020603050405020304" pitchFamily="18" charset="0"/>
              </a:rPr>
              <a:t>CSMA/</a:t>
            </a:r>
            <a:r>
              <a:rPr lang="en-US" altLang="zh-CN" dirty="0">
                <a:solidFill>
                  <a:srgbClr val="CC0000"/>
                </a:solidFill>
                <a:sym typeface="Times New Roman" panose="02020603050405020304" pitchFamily="18" charset="0"/>
              </a:rPr>
              <a:t>CA</a:t>
            </a:r>
            <a:r>
              <a:rPr lang="zh-CN" altLang="en-US" dirty="0">
                <a:sym typeface="Times New Roman" panose="02020603050405020304" pitchFamily="18" charset="0"/>
              </a:rPr>
              <a:t>和</a:t>
            </a:r>
            <a:r>
              <a:rPr lang="en-US" altLang="zh-CN" dirty="0">
                <a:sym typeface="Times New Roman" panose="02020603050405020304" pitchFamily="18" charset="0"/>
              </a:rPr>
              <a:t>CSMA/</a:t>
            </a:r>
            <a:r>
              <a:rPr lang="en-US" altLang="zh-CN" dirty="0">
                <a:solidFill>
                  <a:srgbClr val="CC0000"/>
                </a:solidFill>
                <a:sym typeface="Times New Roman" panose="02020603050405020304" pitchFamily="18" charset="0"/>
              </a:rPr>
              <a:t>CD</a:t>
            </a:r>
            <a:r>
              <a:rPr lang="zh-CN" altLang="en-US" dirty="0">
                <a:sym typeface="Times New Roman" panose="02020603050405020304" pitchFamily="18" charset="0"/>
              </a:rPr>
              <a:t>差别，在空间中对碰撞检测是困难的，采用帧间隔（</a:t>
            </a:r>
            <a:r>
              <a:rPr lang="en-US" altLang="zh-CN" dirty="0">
                <a:sym typeface="Times New Roman" panose="02020603050405020304" pitchFamily="18" charset="0"/>
              </a:rPr>
              <a:t>IFS</a:t>
            </a:r>
            <a:r>
              <a:rPr lang="zh-CN" altLang="en-US" dirty="0">
                <a:sym typeface="Times New Roman" panose="02020603050405020304" pitchFamily="18" charset="0"/>
              </a:rPr>
              <a:t>，</a:t>
            </a:r>
            <a:r>
              <a:rPr lang="en-US" altLang="zh-CN" dirty="0" err="1">
                <a:sym typeface="Times New Roman" panose="02020603050405020304" pitchFamily="18" charset="0"/>
              </a:rPr>
              <a:t>Interframe</a:t>
            </a:r>
            <a:r>
              <a:rPr lang="en-US" altLang="zh-CN" dirty="0">
                <a:sym typeface="Times New Roman" panose="02020603050405020304" pitchFamily="18" charset="0"/>
              </a:rPr>
              <a:t> Space</a:t>
            </a:r>
            <a:r>
              <a:rPr lang="zh-CN" altLang="en-US" dirty="0">
                <a:sym typeface="Times New Roman" panose="02020603050405020304" pitchFamily="18" charset="0"/>
              </a:rPr>
              <a:t>）延时算法进行避免碰撞。</a:t>
            </a:r>
          </a:p>
        </p:txBody>
      </p:sp>
      <p:sp>
        <p:nvSpPr>
          <p:cNvPr id="204810" name="Rectangle 10"/>
          <p:cNvSpPr>
            <a:spLocks noChangeArrowheads="1"/>
          </p:cNvSpPr>
          <p:nvPr/>
        </p:nvSpPr>
        <p:spPr bwMode="auto">
          <a:xfrm>
            <a:off x="539750" y="2548732"/>
            <a:ext cx="7567613" cy="127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sym typeface="Times New Roman" panose="02020603050405020304" pitchFamily="18" charset="0"/>
              </a:rPr>
              <a:t>802.11</a:t>
            </a:r>
            <a:r>
              <a:rPr lang="zh-CN" altLang="en-US" dirty="0">
                <a:sym typeface="Times New Roman" panose="02020603050405020304" pitchFamily="18" charset="0"/>
              </a:rPr>
              <a:t>规定，无线源站在发送完一帧以后，要停顿一个</a:t>
            </a:r>
            <a:r>
              <a:rPr lang="en-US" altLang="zh-CN" dirty="0">
                <a:sym typeface="Times New Roman" panose="02020603050405020304" pitchFamily="18" charset="0"/>
              </a:rPr>
              <a:t>IFS</a:t>
            </a:r>
            <a:r>
              <a:rPr lang="zh-CN" altLang="en-US" dirty="0">
                <a:sym typeface="Times New Roman" panose="02020603050405020304" pitchFamily="18" charset="0"/>
              </a:rPr>
              <a:t>，才能再发送。停顿 </a:t>
            </a:r>
            <a:r>
              <a:rPr lang="en-US" altLang="zh-CN" dirty="0">
                <a:sym typeface="Times New Roman" panose="02020603050405020304" pitchFamily="18" charset="0"/>
              </a:rPr>
              <a:t>IFS</a:t>
            </a:r>
            <a:r>
              <a:rPr lang="zh-CN" altLang="en-US" dirty="0">
                <a:sym typeface="Times New Roman" panose="02020603050405020304" pitchFamily="18" charset="0"/>
              </a:rPr>
              <a:t>间隔取决于不同类型（高优先的短，低优先长）</a:t>
            </a:r>
          </a:p>
        </p:txBody>
      </p:sp>
      <p:sp>
        <p:nvSpPr>
          <p:cNvPr id="2" name="矩形 1"/>
          <p:cNvSpPr/>
          <p:nvPr/>
        </p:nvSpPr>
        <p:spPr>
          <a:xfrm>
            <a:off x="35496" y="4013796"/>
            <a:ext cx="9145016" cy="1323439"/>
          </a:xfrm>
          <a:prstGeom prst="rect">
            <a:avLst/>
          </a:prstGeom>
        </p:spPr>
        <p:txBody>
          <a:bodyPr wrap="square">
            <a:spAutoFit/>
          </a:bodyPr>
          <a:lstStyle/>
          <a:p>
            <a:r>
              <a:rPr lang="en-US" altLang="zh-CN" sz="2000" dirty="0"/>
              <a:t>CSMA/CD(Carrier Sense Multiple Access with Collision </a:t>
            </a:r>
            <a:r>
              <a:rPr lang="en-US" altLang="zh-CN" sz="2000" dirty="0" smtClean="0"/>
              <a:t>Detection</a:t>
            </a:r>
            <a:r>
              <a:rPr lang="zh-CN" altLang="en-US" sz="2000" dirty="0" smtClean="0"/>
              <a:t>载波</a:t>
            </a:r>
            <a:r>
              <a:rPr lang="zh-CN" altLang="en-US" sz="2000" dirty="0"/>
              <a:t>侦听多路访问／</a:t>
            </a:r>
            <a:r>
              <a:rPr lang="zh-CN" altLang="en-US" sz="2000" dirty="0" smtClean="0"/>
              <a:t>冲突</a:t>
            </a:r>
            <a:r>
              <a:rPr lang="zh-CN" altLang="en-US" sz="2000" dirty="0"/>
              <a:t>检测</a:t>
            </a:r>
            <a:r>
              <a:rPr lang="en-US" altLang="zh-CN" sz="2000" dirty="0" smtClean="0"/>
              <a:t>)</a:t>
            </a:r>
            <a:r>
              <a:rPr lang="zh-CN" altLang="en-US" sz="2000" dirty="0" smtClean="0"/>
              <a:t>协议解决</a:t>
            </a:r>
            <a:r>
              <a:rPr lang="zh-CN" altLang="en-US" sz="2000" dirty="0"/>
              <a:t>了在</a:t>
            </a:r>
            <a:r>
              <a:rPr lang="en-US" altLang="zh-CN" sz="2000" dirty="0"/>
              <a:t>Ethernet</a:t>
            </a:r>
            <a:r>
              <a:rPr lang="zh-CN" altLang="en-US" sz="2000" dirty="0"/>
              <a:t>上的各个工作站如何在线缆上进行传输的问题，利用它检测和避免当两个或两个以上的网络设备需要进行数据传送时网络上的冲突。</a:t>
            </a:r>
          </a:p>
        </p:txBody>
      </p:sp>
      <p:sp>
        <p:nvSpPr>
          <p:cNvPr id="3" name="矩形 2"/>
          <p:cNvSpPr/>
          <p:nvPr/>
        </p:nvSpPr>
        <p:spPr>
          <a:xfrm>
            <a:off x="35496" y="5491183"/>
            <a:ext cx="8856984" cy="1015663"/>
          </a:xfrm>
          <a:prstGeom prst="rect">
            <a:avLst/>
          </a:prstGeom>
        </p:spPr>
        <p:txBody>
          <a:bodyPr wrap="square">
            <a:spAutoFit/>
          </a:bodyPr>
          <a:lstStyle/>
          <a:p>
            <a:r>
              <a:rPr lang="en-US" altLang="zh-CN" sz="2000" dirty="0" smtClean="0">
                <a:solidFill>
                  <a:srgbClr val="333333"/>
                </a:solidFill>
                <a:latin typeface="arial" panose="020B0604020202020204" pitchFamily="34" charset="0"/>
              </a:rPr>
              <a:t>CSMA/CA(</a:t>
            </a:r>
            <a:r>
              <a:rPr lang="en-US" altLang="zh-CN" sz="2000" dirty="0"/>
              <a:t>Carrier Sense Multiple Access with Collision </a:t>
            </a:r>
            <a:r>
              <a:rPr lang="en-US" altLang="zh-CN" sz="2000" dirty="0" smtClean="0"/>
              <a:t>Avoidance</a:t>
            </a:r>
            <a:r>
              <a:rPr lang="zh-CN" altLang="en-US" sz="2000" dirty="0"/>
              <a:t>载波侦听多路访问／冲突避免</a:t>
            </a:r>
            <a:r>
              <a:rPr lang="en-US" altLang="zh-CN" sz="2000" dirty="0" smtClean="0">
                <a:solidFill>
                  <a:srgbClr val="333333"/>
                </a:solidFill>
                <a:latin typeface="arial" panose="020B0604020202020204" pitchFamily="34" charset="0"/>
              </a:rPr>
              <a:t>)</a:t>
            </a:r>
            <a:r>
              <a:rPr lang="zh-CN" altLang="en-US" sz="2000" dirty="0" smtClean="0">
                <a:solidFill>
                  <a:srgbClr val="333333"/>
                </a:solidFill>
                <a:latin typeface="arial" panose="020B0604020202020204" pitchFamily="34" charset="0"/>
              </a:rPr>
              <a:t>：</a:t>
            </a:r>
            <a:r>
              <a:rPr lang="zh-CN" altLang="en-US" sz="2000" dirty="0">
                <a:solidFill>
                  <a:srgbClr val="333333"/>
                </a:solidFill>
                <a:latin typeface="arial" panose="020B0604020202020204" pitchFamily="34" charset="0"/>
              </a:rPr>
              <a:t>带有冲突避免的载波监听多路访问，发送包的同时不能检测到信道上有无冲突，只能尽量“避免”</a:t>
            </a: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4802"/>
                                        </p:tgtEl>
                                        <p:attrNameLst>
                                          <p:attrName>style.visibility</p:attrName>
                                        </p:attrNameLst>
                                      </p:cBhvr>
                                      <p:to>
                                        <p:strVal val="visible"/>
                                      </p:to>
                                    </p:set>
                                    <p:anim calcmode="lin" valueType="num">
                                      <p:cBhvr additive="base">
                                        <p:cTn id="7" dur="500" fill="hold"/>
                                        <p:tgtEl>
                                          <p:spTgt spid="204802"/>
                                        </p:tgtEl>
                                        <p:attrNameLst>
                                          <p:attrName>ppt_x</p:attrName>
                                        </p:attrNameLst>
                                      </p:cBhvr>
                                      <p:tavLst>
                                        <p:tav tm="0">
                                          <p:val>
                                            <p:strVal val="0-#ppt_w/2"/>
                                          </p:val>
                                        </p:tav>
                                        <p:tav tm="100000">
                                          <p:val>
                                            <p:strVal val="#ppt_x"/>
                                          </p:val>
                                        </p:tav>
                                      </p:tavLst>
                                    </p:anim>
                                    <p:anim calcmode="lin" valueType="num">
                                      <p:cBhvr additive="base">
                                        <p:cTn id="8" dur="500" fill="hold"/>
                                        <p:tgtEl>
                                          <p:spTgt spid="20480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4803"/>
                                        </p:tgtEl>
                                        <p:attrNameLst>
                                          <p:attrName>style.visibility</p:attrName>
                                        </p:attrNameLst>
                                      </p:cBhvr>
                                      <p:to>
                                        <p:strVal val="visible"/>
                                      </p:to>
                                    </p:set>
                                    <p:anim calcmode="lin" valueType="num">
                                      <p:cBhvr additive="base">
                                        <p:cTn id="13" dur="500" fill="hold"/>
                                        <p:tgtEl>
                                          <p:spTgt spid="204803"/>
                                        </p:tgtEl>
                                        <p:attrNameLst>
                                          <p:attrName>ppt_x</p:attrName>
                                        </p:attrNameLst>
                                      </p:cBhvr>
                                      <p:tavLst>
                                        <p:tav tm="0">
                                          <p:val>
                                            <p:strVal val="0-#ppt_w/2"/>
                                          </p:val>
                                        </p:tav>
                                        <p:tav tm="100000">
                                          <p:val>
                                            <p:strVal val="#ppt_x"/>
                                          </p:val>
                                        </p:tav>
                                      </p:tavLst>
                                    </p:anim>
                                    <p:anim calcmode="lin" valueType="num">
                                      <p:cBhvr additive="base">
                                        <p:cTn id="14" dur="500" fill="hold"/>
                                        <p:tgtEl>
                                          <p:spTgt spid="20480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204810"/>
                                        </p:tgtEl>
                                        <p:attrNameLst>
                                          <p:attrName>style.visibility</p:attrName>
                                        </p:attrNameLst>
                                      </p:cBhvr>
                                      <p:to>
                                        <p:strVal val="visible"/>
                                      </p:to>
                                    </p:set>
                                    <p:anim calcmode="lin" valueType="num">
                                      <p:cBhvr additive="base">
                                        <p:cTn id="26" dur="500" fill="hold"/>
                                        <p:tgtEl>
                                          <p:spTgt spid="204810"/>
                                        </p:tgtEl>
                                        <p:attrNameLst>
                                          <p:attrName>ppt_x</p:attrName>
                                        </p:attrNameLst>
                                      </p:cBhvr>
                                      <p:tavLst>
                                        <p:tav tm="0">
                                          <p:val>
                                            <p:strVal val="0-#ppt_w/2"/>
                                          </p:val>
                                        </p:tav>
                                        <p:tav tm="100000">
                                          <p:val>
                                            <p:strVal val="#ppt_x"/>
                                          </p:val>
                                        </p:tav>
                                      </p:tavLst>
                                    </p:anim>
                                    <p:anim calcmode="lin" valueType="num">
                                      <p:cBhvr additive="base">
                                        <p:cTn id="27" dur="500" fill="hold"/>
                                        <p:tgtEl>
                                          <p:spTgt spid="204810"/>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autoUpdateAnimBg="0"/>
      <p:bldP spid="204803" grpId="0" autoUpdateAnimBg="0"/>
      <p:bldP spid="204810" grpId="0" autoUpdateAnimBg="0"/>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44" name="Rectangle 8"/>
          <p:cNvSpPr>
            <a:spLocks noChangeArrowheads="1"/>
          </p:cNvSpPr>
          <p:nvPr/>
        </p:nvSpPr>
        <p:spPr bwMode="auto">
          <a:xfrm>
            <a:off x="0" y="4298984"/>
            <a:ext cx="8964488"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sz="2000" dirty="0">
                <a:sym typeface="Times New Roman" panose="02020603050405020304" pitchFamily="18" charset="0"/>
              </a:rPr>
              <a:t>3</a:t>
            </a:r>
            <a:r>
              <a:rPr lang="zh-CN" altLang="en-US" sz="2000" dirty="0">
                <a:sym typeface="Times New Roman" panose="02020603050405020304" pitchFamily="18" charset="0"/>
              </a:rPr>
              <a:t>、一旦检测信道空闲，继续检测一个</a:t>
            </a:r>
            <a:r>
              <a:rPr lang="en-US" altLang="zh-CN" sz="2000" dirty="0">
                <a:sym typeface="Times New Roman" panose="02020603050405020304" pitchFamily="18" charset="0"/>
              </a:rPr>
              <a:t>IFS</a:t>
            </a:r>
            <a:r>
              <a:rPr lang="zh-CN" altLang="en-US" sz="2000" dirty="0">
                <a:sym typeface="Times New Roman" panose="02020603050405020304" pitchFamily="18" charset="0"/>
              </a:rPr>
              <a:t>时间，如仍空闲，站点按照二进制指数退避算法计算并延时（ </a:t>
            </a:r>
            <a:r>
              <a:rPr lang="en-US" altLang="zh-CN" sz="2000" dirty="0">
                <a:sym typeface="Times New Roman" panose="02020603050405020304" pitchFamily="18" charset="0"/>
              </a:rPr>
              <a:t>IFS</a:t>
            </a:r>
            <a:r>
              <a:rPr lang="zh-CN" altLang="en-US" sz="2000" dirty="0">
                <a:sym typeface="Times New Roman" panose="02020603050405020304" pitchFamily="18" charset="0"/>
              </a:rPr>
              <a:t>整数倍），继续监测还是空，可发送帧。退避算法是避免</a:t>
            </a:r>
            <a:r>
              <a:rPr lang="zh-CN" altLang="en-US" sz="2000" dirty="0">
                <a:solidFill>
                  <a:srgbClr val="CC0000"/>
                </a:solidFill>
                <a:sym typeface="Times New Roman" panose="02020603050405020304" pitchFamily="18" charset="0"/>
              </a:rPr>
              <a:t>几个站点</a:t>
            </a:r>
            <a:r>
              <a:rPr lang="zh-CN" altLang="en-US" sz="2000" dirty="0">
                <a:sym typeface="Times New Roman" panose="02020603050405020304" pitchFamily="18" charset="0"/>
              </a:rPr>
              <a:t>同时发送数据产生碰撞。但数据发送前，先发请求</a:t>
            </a:r>
            <a:r>
              <a:rPr lang="en-US" altLang="zh-CN" sz="2000" dirty="0">
                <a:sym typeface="Times New Roman" panose="02020603050405020304" pitchFamily="18" charset="0"/>
              </a:rPr>
              <a:t>RTS</a:t>
            </a:r>
            <a:r>
              <a:rPr lang="zh-CN" altLang="en-US" sz="2000" dirty="0">
                <a:sym typeface="Times New Roman" panose="02020603050405020304" pitchFamily="18" charset="0"/>
              </a:rPr>
              <a:t>和得到确认</a:t>
            </a:r>
            <a:r>
              <a:rPr lang="en-US" altLang="zh-CN" sz="2000" dirty="0">
                <a:sym typeface="Times New Roman" panose="02020603050405020304" pitchFamily="18" charset="0"/>
              </a:rPr>
              <a:t>CTS</a:t>
            </a:r>
            <a:r>
              <a:rPr lang="zh-CN" altLang="en-US" sz="2000" dirty="0">
                <a:sym typeface="Times New Roman" panose="02020603050405020304" pitchFamily="18" charset="0"/>
              </a:rPr>
              <a:t>。</a:t>
            </a:r>
          </a:p>
        </p:txBody>
      </p:sp>
      <p:sp>
        <p:nvSpPr>
          <p:cNvPr id="219145" name="Rectangle 9"/>
          <p:cNvSpPr>
            <a:spLocks noChangeArrowheads="1"/>
          </p:cNvSpPr>
          <p:nvPr/>
        </p:nvSpPr>
        <p:spPr bwMode="auto">
          <a:xfrm>
            <a:off x="3350223" y="612368"/>
            <a:ext cx="992579" cy="392928"/>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发第</a:t>
            </a:r>
            <a:r>
              <a:rPr lang="en-US" altLang="zh-CN" sz="1800">
                <a:latin typeface="Times New Roman" panose="02020603050405020304" pitchFamily="18" charset="0"/>
                <a:sym typeface="Times New Roman" panose="02020603050405020304" pitchFamily="18" charset="0"/>
              </a:rPr>
              <a:t>1</a:t>
            </a:r>
            <a:r>
              <a:rPr lang="zh-CN" altLang="en-US" sz="1800">
                <a:latin typeface="Times New Roman" panose="02020603050405020304" pitchFamily="18" charset="0"/>
                <a:sym typeface="Times New Roman" panose="02020603050405020304" pitchFamily="18" charset="0"/>
              </a:rPr>
              <a:t>帧</a:t>
            </a:r>
          </a:p>
        </p:txBody>
      </p:sp>
      <p:sp>
        <p:nvSpPr>
          <p:cNvPr id="219146" name="Line 10"/>
          <p:cNvSpPr>
            <a:spLocks noChangeShapeType="1"/>
          </p:cNvSpPr>
          <p:nvPr/>
        </p:nvSpPr>
        <p:spPr bwMode="auto">
          <a:xfrm>
            <a:off x="2559050" y="0"/>
            <a:ext cx="0" cy="184467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9147" name="Line 11"/>
          <p:cNvSpPr>
            <a:spLocks noChangeShapeType="1"/>
          </p:cNvSpPr>
          <p:nvPr/>
        </p:nvSpPr>
        <p:spPr bwMode="auto">
          <a:xfrm>
            <a:off x="1622425" y="981075"/>
            <a:ext cx="6769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9148" name="Line 12"/>
          <p:cNvSpPr>
            <a:spLocks noChangeShapeType="1"/>
          </p:cNvSpPr>
          <p:nvPr/>
        </p:nvSpPr>
        <p:spPr bwMode="auto">
          <a:xfrm>
            <a:off x="1622425" y="1773238"/>
            <a:ext cx="6769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9149" name="Line 13"/>
          <p:cNvSpPr>
            <a:spLocks noChangeShapeType="1"/>
          </p:cNvSpPr>
          <p:nvPr/>
        </p:nvSpPr>
        <p:spPr bwMode="auto">
          <a:xfrm>
            <a:off x="1693863" y="2708275"/>
            <a:ext cx="6769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9150" name="Rectangle 14"/>
          <p:cNvSpPr>
            <a:spLocks noChangeArrowheads="1"/>
          </p:cNvSpPr>
          <p:nvPr/>
        </p:nvSpPr>
        <p:spPr bwMode="auto">
          <a:xfrm>
            <a:off x="365457" y="605983"/>
            <a:ext cx="883575" cy="426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源站</a:t>
            </a:r>
            <a:r>
              <a:rPr lang="en-US" altLang="zh-CN" sz="2000">
                <a:latin typeface="Times New Roman" panose="02020603050405020304" pitchFamily="18" charset="0"/>
                <a:sym typeface="Times New Roman" panose="02020603050405020304" pitchFamily="18" charset="0"/>
              </a:rPr>
              <a:t>A</a:t>
            </a:r>
          </a:p>
        </p:txBody>
      </p:sp>
      <p:sp>
        <p:nvSpPr>
          <p:cNvPr id="219151" name="Rectangle 15"/>
          <p:cNvSpPr>
            <a:spLocks noChangeArrowheads="1"/>
          </p:cNvSpPr>
          <p:nvPr/>
        </p:nvSpPr>
        <p:spPr bwMode="auto">
          <a:xfrm>
            <a:off x="243636" y="1542608"/>
            <a:ext cx="1125628" cy="426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目的站</a:t>
            </a:r>
            <a:r>
              <a:rPr lang="en-US" altLang="zh-CN" sz="2000">
                <a:latin typeface="Times New Roman" panose="02020603050405020304" pitchFamily="18" charset="0"/>
                <a:sym typeface="Times New Roman" panose="02020603050405020304" pitchFamily="18" charset="0"/>
              </a:rPr>
              <a:t>B</a:t>
            </a:r>
          </a:p>
        </p:txBody>
      </p:sp>
      <p:sp>
        <p:nvSpPr>
          <p:cNvPr id="219152" name="Rectangle 16"/>
          <p:cNvSpPr>
            <a:spLocks noChangeArrowheads="1"/>
          </p:cNvSpPr>
          <p:nvPr/>
        </p:nvSpPr>
        <p:spPr bwMode="auto">
          <a:xfrm>
            <a:off x="243636" y="2477645"/>
            <a:ext cx="1125628" cy="426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其他站</a:t>
            </a:r>
            <a:r>
              <a:rPr lang="en-US" altLang="zh-CN" sz="2000">
                <a:latin typeface="Times New Roman" panose="02020603050405020304" pitchFamily="18" charset="0"/>
                <a:sym typeface="Times New Roman" panose="02020603050405020304" pitchFamily="18" charset="0"/>
              </a:rPr>
              <a:t>C</a:t>
            </a:r>
          </a:p>
        </p:txBody>
      </p:sp>
      <p:sp>
        <p:nvSpPr>
          <p:cNvPr id="219153" name="Line 17"/>
          <p:cNvSpPr>
            <a:spLocks noChangeShapeType="1"/>
          </p:cNvSpPr>
          <p:nvPr/>
        </p:nvSpPr>
        <p:spPr bwMode="auto">
          <a:xfrm flipV="1">
            <a:off x="3567113" y="2636838"/>
            <a:ext cx="0" cy="3603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9154" name="Rectangle 18"/>
          <p:cNvSpPr>
            <a:spLocks noChangeArrowheads="1"/>
          </p:cNvSpPr>
          <p:nvPr/>
        </p:nvSpPr>
        <p:spPr bwMode="auto">
          <a:xfrm>
            <a:off x="1484352" y="621893"/>
            <a:ext cx="1107996" cy="392928"/>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信道空闲</a:t>
            </a:r>
          </a:p>
        </p:txBody>
      </p:sp>
      <p:sp>
        <p:nvSpPr>
          <p:cNvPr id="219157" name="Line 21"/>
          <p:cNvSpPr>
            <a:spLocks noChangeShapeType="1"/>
          </p:cNvSpPr>
          <p:nvPr/>
        </p:nvSpPr>
        <p:spPr bwMode="auto">
          <a:xfrm>
            <a:off x="3349625" y="0"/>
            <a:ext cx="0" cy="263683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9158" name="Rectangle 22"/>
          <p:cNvSpPr>
            <a:spLocks noChangeArrowheads="1"/>
          </p:cNvSpPr>
          <p:nvPr/>
        </p:nvSpPr>
        <p:spPr bwMode="auto">
          <a:xfrm>
            <a:off x="4463488" y="606194"/>
            <a:ext cx="575799" cy="395749"/>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IFS </a:t>
            </a:r>
          </a:p>
        </p:txBody>
      </p:sp>
      <p:sp>
        <p:nvSpPr>
          <p:cNvPr id="219159" name="Rectangle 23"/>
          <p:cNvSpPr>
            <a:spLocks noChangeArrowheads="1"/>
          </p:cNvSpPr>
          <p:nvPr/>
        </p:nvSpPr>
        <p:spPr bwMode="auto">
          <a:xfrm>
            <a:off x="5091113" y="1236921"/>
            <a:ext cx="563562" cy="72814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ACK</a:t>
            </a:r>
          </a:p>
        </p:txBody>
      </p:sp>
      <p:sp>
        <p:nvSpPr>
          <p:cNvPr id="219160" name="Line 24"/>
          <p:cNvSpPr>
            <a:spLocks noChangeShapeType="1"/>
          </p:cNvSpPr>
          <p:nvPr/>
        </p:nvSpPr>
        <p:spPr bwMode="auto">
          <a:xfrm>
            <a:off x="5078413" y="476250"/>
            <a:ext cx="0" cy="12969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9161" name="Line 25"/>
          <p:cNvSpPr>
            <a:spLocks noChangeShapeType="1"/>
          </p:cNvSpPr>
          <p:nvPr/>
        </p:nvSpPr>
        <p:spPr bwMode="auto">
          <a:xfrm>
            <a:off x="4357688" y="476250"/>
            <a:ext cx="0" cy="12969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9162" name="Rectangle 26"/>
          <p:cNvSpPr>
            <a:spLocks noChangeArrowheads="1"/>
          </p:cNvSpPr>
          <p:nvPr/>
        </p:nvSpPr>
        <p:spPr bwMode="auto">
          <a:xfrm>
            <a:off x="2593413" y="606194"/>
            <a:ext cx="575799" cy="395749"/>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IFS </a:t>
            </a:r>
          </a:p>
        </p:txBody>
      </p:sp>
      <p:sp>
        <p:nvSpPr>
          <p:cNvPr id="219163" name="Rectangle 27"/>
          <p:cNvSpPr>
            <a:spLocks noChangeArrowheads="1"/>
          </p:cNvSpPr>
          <p:nvPr/>
        </p:nvSpPr>
        <p:spPr bwMode="auto">
          <a:xfrm>
            <a:off x="5687450" y="2334982"/>
            <a:ext cx="575799" cy="395749"/>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IFS </a:t>
            </a:r>
          </a:p>
        </p:txBody>
      </p:sp>
      <p:sp>
        <p:nvSpPr>
          <p:cNvPr id="219164" name="Rectangle 28"/>
          <p:cNvSpPr>
            <a:spLocks noChangeArrowheads="1"/>
          </p:cNvSpPr>
          <p:nvPr/>
        </p:nvSpPr>
        <p:spPr bwMode="auto">
          <a:xfrm>
            <a:off x="2768169" y="1183868"/>
            <a:ext cx="877163" cy="39292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帧待发</a:t>
            </a:r>
          </a:p>
        </p:txBody>
      </p:sp>
      <p:sp>
        <p:nvSpPr>
          <p:cNvPr id="219165" name="Rectangle 29"/>
          <p:cNvSpPr>
            <a:spLocks noChangeArrowheads="1"/>
          </p:cNvSpPr>
          <p:nvPr/>
        </p:nvSpPr>
        <p:spPr bwMode="auto">
          <a:xfrm>
            <a:off x="3349625" y="2341155"/>
            <a:ext cx="2305050" cy="39292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遇媒体忙（推迟） </a:t>
            </a:r>
          </a:p>
        </p:txBody>
      </p:sp>
      <p:sp>
        <p:nvSpPr>
          <p:cNvPr id="219166" name="Line 30"/>
          <p:cNvSpPr>
            <a:spLocks noChangeShapeType="1"/>
          </p:cNvSpPr>
          <p:nvPr/>
        </p:nvSpPr>
        <p:spPr bwMode="auto">
          <a:xfrm>
            <a:off x="5654675" y="1412875"/>
            <a:ext cx="0" cy="12969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9167" name="Line 31"/>
          <p:cNvSpPr>
            <a:spLocks noChangeShapeType="1"/>
          </p:cNvSpPr>
          <p:nvPr/>
        </p:nvSpPr>
        <p:spPr bwMode="auto">
          <a:xfrm>
            <a:off x="6302375" y="1484313"/>
            <a:ext cx="0" cy="129698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9170" name="Rectangle 34"/>
          <p:cNvSpPr>
            <a:spLocks noChangeArrowheads="1"/>
          </p:cNvSpPr>
          <p:nvPr/>
        </p:nvSpPr>
        <p:spPr bwMode="auto">
          <a:xfrm>
            <a:off x="6302375" y="2341155"/>
            <a:ext cx="1152525" cy="392928"/>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争用窗口</a:t>
            </a:r>
          </a:p>
        </p:txBody>
      </p:sp>
      <p:sp>
        <p:nvSpPr>
          <p:cNvPr id="219171" name="Rectangle 35"/>
          <p:cNvSpPr>
            <a:spLocks noChangeArrowheads="1"/>
          </p:cNvSpPr>
          <p:nvPr/>
        </p:nvSpPr>
        <p:spPr bwMode="auto">
          <a:xfrm>
            <a:off x="6013450" y="1831568"/>
            <a:ext cx="1817688" cy="39292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N*IFS</a:t>
            </a:r>
            <a:r>
              <a:rPr lang="zh-CN" altLang="en-US" sz="1800">
                <a:latin typeface="Times New Roman" panose="02020603050405020304" pitchFamily="18" charset="0"/>
                <a:sym typeface="Times New Roman" panose="02020603050405020304" pitchFamily="18" charset="0"/>
              </a:rPr>
              <a:t>等待发送</a:t>
            </a:r>
          </a:p>
        </p:txBody>
      </p:sp>
      <p:sp>
        <p:nvSpPr>
          <p:cNvPr id="219172" name="Rectangle 36"/>
          <p:cNvSpPr>
            <a:spLocks noChangeArrowheads="1"/>
          </p:cNvSpPr>
          <p:nvPr/>
        </p:nvSpPr>
        <p:spPr bwMode="auto">
          <a:xfrm>
            <a:off x="7514000" y="2341155"/>
            <a:ext cx="877163" cy="392928"/>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 </a:t>
            </a:r>
            <a:r>
              <a:rPr lang="zh-CN" altLang="en-US" sz="1800">
                <a:latin typeface="Times New Roman" panose="02020603050405020304" pitchFamily="18" charset="0"/>
                <a:sym typeface="Times New Roman" panose="02020603050405020304" pitchFamily="18" charset="0"/>
              </a:rPr>
              <a:t>发</a:t>
            </a:r>
            <a:r>
              <a:rPr lang="en-US" altLang="zh-CN" sz="1800">
                <a:latin typeface="Times New Roman" panose="02020603050405020304" pitchFamily="18" charset="0"/>
                <a:sym typeface="Times New Roman" panose="02020603050405020304" pitchFamily="18" charset="0"/>
              </a:rPr>
              <a:t>1</a:t>
            </a:r>
            <a:r>
              <a:rPr lang="zh-CN" altLang="en-US" sz="1800">
                <a:latin typeface="Times New Roman" panose="02020603050405020304" pitchFamily="18" charset="0"/>
                <a:sym typeface="Times New Roman" panose="02020603050405020304" pitchFamily="18" charset="0"/>
              </a:rPr>
              <a:t>帧 </a:t>
            </a:r>
          </a:p>
        </p:txBody>
      </p:sp>
      <p:sp>
        <p:nvSpPr>
          <p:cNvPr id="219174" name="Rectangle 38"/>
          <p:cNvSpPr>
            <a:spLocks noChangeArrowheads="1"/>
          </p:cNvSpPr>
          <p:nvPr/>
        </p:nvSpPr>
        <p:spPr bwMode="auto">
          <a:xfrm>
            <a:off x="0" y="5760277"/>
            <a:ext cx="8964488" cy="82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sz="2000" dirty="0">
                <a:sym typeface="Times New Roman" panose="02020603050405020304" pitchFamily="18" charset="0"/>
              </a:rPr>
              <a:t>4</a:t>
            </a:r>
            <a:r>
              <a:rPr lang="zh-CN" altLang="en-US" sz="2000" dirty="0">
                <a:sym typeface="Times New Roman" panose="02020603050405020304" pitchFamily="18" charset="0"/>
              </a:rPr>
              <a:t>、为了验证发送是否正确接收，在正确接收到发送帧后，接收站必须回复一个专门的应答帧</a:t>
            </a:r>
            <a:r>
              <a:rPr lang="en-US" altLang="zh-CN" sz="2000" dirty="0">
                <a:sym typeface="Times New Roman" panose="02020603050405020304" pitchFamily="18" charset="0"/>
              </a:rPr>
              <a:t>ACK</a:t>
            </a:r>
            <a:r>
              <a:rPr lang="zh-CN" altLang="en-US" sz="2000" dirty="0">
                <a:sym typeface="Times New Roman" panose="02020603050405020304" pitchFamily="18" charset="0"/>
              </a:rPr>
              <a:t>，以确认。</a:t>
            </a:r>
          </a:p>
        </p:txBody>
      </p:sp>
      <p:sp>
        <p:nvSpPr>
          <p:cNvPr id="219175" name="Rectangle 39"/>
          <p:cNvSpPr>
            <a:spLocks noChangeArrowheads="1"/>
          </p:cNvSpPr>
          <p:nvPr/>
        </p:nvSpPr>
        <p:spPr bwMode="auto">
          <a:xfrm>
            <a:off x="2340660" y="2695168"/>
            <a:ext cx="646331" cy="392928"/>
          </a:xfrm>
          <a:prstGeom prst="rect">
            <a:avLst/>
          </a:prstGeom>
          <a:solidFill>
            <a:srgbClr val="FF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检测</a:t>
            </a:r>
          </a:p>
        </p:txBody>
      </p:sp>
      <p:sp>
        <p:nvSpPr>
          <p:cNvPr id="219176" name="Rectangle 40"/>
          <p:cNvSpPr>
            <a:spLocks noChangeArrowheads="1"/>
          </p:cNvSpPr>
          <p:nvPr/>
        </p:nvSpPr>
        <p:spPr bwMode="auto">
          <a:xfrm>
            <a:off x="5077510" y="2479268"/>
            <a:ext cx="646331" cy="392928"/>
          </a:xfrm>
          <a:prstGeom prst="rect">
            <a:avLst/>
          </a:prstGeom>
          <a:solidFill>
            <a:srgbClr val="FF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检测</a:t>
            </a:r>
          </a:p>
        </p:txBody>
      </p:sp>
      <p:sp>
        <p:nvSpPr>
          <p:cNvPr id="219177" name="Rectangle 41"/>
          <p:cNvSpPr>
            <a:spLocks noChangeArrowheads="1"/>
          </p:cNvSpPr>
          <p:nvPr/>
        </p:nvSpPr>
        <p:spPr bwMode="auto">
          <a:xfrm>
            <a:off x="5437550" y="2839630"/>
            <a:ext cx="877163" cy="39292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帧待发</a:t>
            </a:r>
          </a:p>
        </p:txBody>
      </p:sp>
      <p:sp>
        <p:nvSpPr>
          <p:cNvPr id="219178" name="Rectangle 42"/>
          <p:cNvSpPr>
            <a:spLocks noChangeArrowheads="1"/>
          </p:cNvSpPr>
          <p:nvPr/>
        </p:nvSpPr>
        <p:spPr bwMode="auto">
          <a:xfrm>
            <a:off x="3564622" y="2623730"/>
            <a:ext cx="646331" cy="392928"/>
          </a:xfrm>
          <a:prstGeom prst="rect">
            <a:avLst/>
          </a:prstGeom>
          <a:solidFill>
            <a:srgbClr val="FF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检测</a:t>
            </a:r>
          </a:p>
        </p:txBody>
      </p:sp>
      <p:sp>
        <p:nvSpPr>
          <p:cNvPr id="32" name="Rectangle 4"/>
          <p:cNvSpPr>
            <a:spLocks noChangeArrowheads="1"/>
          </p:cNvSpPr>
          <p:nvPr/>
        </p:nvSpPr>
        <p:spPr bwMode="auto">
          <a:xfrm>
            <a:off x="594073" y="3144782"/>
            <a:ext cx="518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sz="2000" dirty="0">
                <a:sym typeface="Times New Roman" panose="02020603050405020304" pitchFamily="18" charset="0"/>
              </a:rPr>
              <a:t>CSMA/CA</a:t>
            </a:r>
            <a:r>
              <a:rPr lang="zh-CN" altLang="en-US" sz="2000" dirty="0">
                <a:sym typeface="Times New Roman" panose="02020603050405020304" pitchFamily="18" charset="0"/>
              </a:rPr>
              <a:t>基本工作原理：</a:t>
            </a:r>
          </a:p>
        </p:txBody>
      </p:sp>
      <p:sp>
        <p:nvSpPr>
          <p:cNvPr id="33" name="Rectangle 5"/>
          <p:cNvSpPr>
            <a:spLocks noChangeArrowheads="1"/>
          </p:cNvSpPr>
          <p:nvPr/>
        </p:nvSpPr>
        <p:spPr bwMode="auto">
          <a:xfrm>
            <a:off x="0" y="354642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sz="2000" dirty="0">
                <a:sym typeface="Times New Roman" panose="02020603050405020304" pitchFamily="18" charset="0"/>
              </a:rPr>
              <a:t>1</a:t>
            </a:r>
            <a:r>
              <a:rPr lang="zh-CN" altLang="en-US" sz="2000" dirty="0">
                <a:sym typeface="Times New Roman" panose="02020603050405020304" pitchFamily="18" charset="0"/>
              </a:rPr>
              <a:t>、待发送站点监测信道状况，如监测信道忙，继续监听信道状况，直至空闲；</a:t>
            </a:r>
          </a:p>
        </p:txBody>
      </p:sp>
      <p:sp>
        <p:nvSpPr>
          <p:cNvPr id="34" name="Rectangle 6"/>
          <p:cNvSpPr>
            <a:spLocks noChangeArrowheads="1"/>
          </p:cNvSpPr>
          <p:nvPr/>
        </p:nvSpPr>
        <p:spPr bwMode="auto">
          <a:xfrm>
            <a:off x="0" y="3958024"/>
            <a:ext cx="9577064"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sz="2000" dirty="0">
                <a:sym typeface="Times New Roman" panose="02020603050405020304" pitchFamily="18" charset="0"/>
              </a:rPr>
              <a:t>2</a:t>
            </a:r>
            <a:r>
              <a:rPr lang="zh-CN" altLang="en-US" sz="2000" dirty="0">
                <a:sym typeface="Times New Roman" panose="02020603050405020304" pitchFamily="18" charset="0"/>
              </a:rPr>
              <a:t>、如空闲，继续监听一个</a:t>
            </a:r>
            <a:r>
              <a:rPr lang="en-US" altLang="zh-CN" sz="2000" dirty="0">
                <a:sym typeface="Times New Roman" panose="02020603050405020304" pitchFamily="18" charset="0"/>
              </a:rPr>
              <a:t>IFS </a:t>
            </a:r>
            <a:r>
              <a:rPr lang="zh-CN" altLang="en-US" sz="2000" dirty="0">
                <a:sym typeface="Times New Roman" panose="02020603050405020304" pitchFamily="18" charset="0"/>
              </a:rPr>
              <a:t>，仍空闲进入待发送状态；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0-#ppt_w/2"/>
                                          </p:val>
                                        </p:tav>
                                        <p:tav tm="100000">
                                          <p:val>
                                            <p:strVal val="#ppt_x"/>
                                          </p:val>
                                        </p:tav>
                                      </p:tavLst>
                                    </p:anim>
                                    <p:anim calcmode="lin" valueType="num">
                                      <p:cBhvr additive="base">
                                        <p:cTn id="8" dur="500" fill="hold"/>
                                        <p:tgtEl>
                                          <p:spTgt spid="32"/>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33">
                                            <p:txEl>
                                              <p:pRg st="0" end="0"/>
                                            </p:txEl>
                                          </p:spTgt>
                                        </p:tgtEl>
                                        <p:attrNameLst>
                                          <p:attrName>style.visibility</p:attrName>
                                        </p:attrNameLst>
                                      </p:cBhvr>
                                      <p:to>
                                        <p:strVal val="visible"/>
                                      </p:to>
                                    </p:set>
                                    <p:animEffect transition="in" filter="fade">
                                      <p:cBhvr>
                                        <p:cTn id="11" dur="1000"/>
                                        <p:tgtEl>
                                          <p:spTgt spid="33">
                                            <p:txEl>
                                              <p:pRg st="0" end="0"/>
                                            </p:txEl>
                                          </p:spTgt>
                                        </p:tgtEl>
                                      </p:cBhvr>
                                    </p:animEffect>
                                    <p:anim calcmode="lin" valueType="num">
                                      <p:cBhvr>
                                        <p:cTn id="12"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4">
                                            <p:txEl>
                                              <p:pRg st="0" end="0"/>
                                            </p:txEl>
                                          </p:spTgt>
                                        </p:tgtEl>
                                        <p:attrNameLst>
                                          <p:attrName>style.visibility</p:attrName>
                                        </p:attrNameLst>
                                      </p:cBhvr>
                                      <p:to>
                                        <p:strVal val="visible"/>
                                      </p:to>
                                    </p:set>
                                    <p:animEffect transition="in" filter="fade">
                                      <p:cBhvr>
                                        <p:cTn id="18" dur="1000"/>
                                        <p:tgtEl>
                                          <p:spTgt spid="34">
                                            <p:txEl>
                                              <p:pRg st="0" end="0"/>
                                            </p:txEl>
                                          </p:spTgt>
                                        </p:tgtEl>
                                      </p:cBhvr>
                                    </p:animEffect>
                                    <p:anim calcmode="lin" valueType="num">
                                      <p:cBhvr>
                                        <p:cTn id="19"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19144">
                                            <p:txEl>
                                              <p:pRg st="0" end="0"/>
                                            </p:txEl>
                                          </p:spTgt>
                                        </p:tgtEl>
                                        <p:attrNameLst>
                                          <p:attrName>style.visibility</p:attrName>
                                        </p:attrNameLst>
                                      </p:cBhvr>
                                      <p:to>
                                        <p:strVal val="visible"/>
                                      </p:to>
                                    </p:set>
                                    <p:animEffect transition="in" filter="fade">
                                      <p:cBhvr>
                                        <p:cTn id="25" dur="1000"/>
                                        <p:tgtEl>
                                          <p:spTgt spid="219144">
                                            <p:txEl>
                                              <p:pRg st="0" end="0"/>
                                            </p:txEl>
                                          </p:spTgt>
                                        </p:tgtEl>
                                      </p:cBhvr>
                                    </p:animEffect>
                                    <p:anim calcmode="lin" valueType="num">
                                      <p:cBhvr>
                                        <p:cTn id="26" dur="1000" fill="hold"/>
                                        <p:tgtEl>
                                          <p:spTgt spid="219144">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21914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19174">
                                            <p:txEl>
                                              <p:pRg st="0" end="0"/>
                                            </p:txEl>
                                          </p:spTgt>
                                        </p:tgtEl>
                                        <p:attrNameLst>
                                          <p:attrName>style.visibility</p:attrName>
                                        </p:attrNameLst>
                                      </p:cBhvr>
                                      <p:to>
                                        <p:strVal val="visible"/>
                                      </p:to>
                                    </p:set>
                                    <p:animEffect transition="in" filter="fade">
                                      <p:cBhvr>
                                        <p:cTn id="32" dur="1000"/>
                                        <p:tgtEl>
                                          <p:spTgt spid="219174">
                                            <p:txEl>
                                              <p:pRg st="0" end="0"/>
                                            </p:txEl>
                                          </p:spTgt>
                                        </p:tgtEl>
                                      </p:cBhvr>
                                    </p:animEffect>
                                    <p:anim calcmode="lin" valueType="num">
                                      <p:cBhvr>
                                        <p:cTn id="33" dur="1000" fill="hold"/>
                                        <p:tgtEl>
                                          <p:spTgt spid="219174">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21917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44" grpId="0" build="p"/>
      <p:bldP spid="219174" grpId="0" build="p"/>
      <p:bldP spid="32" grpId="0" autoUpdateAnimBg="0"/>
      <p:bldP spid="33" grpId="0" build="p"/>
      <p:bldP spid="3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224121" y="2241263"/>
            <a:ext cx="76327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sym typeface="Times New Roman" panose="02020603050405020304" pitchFamily="18" charset="0"/>
              </a:rPr>
              <a:t> CSMA/CA</a:t>
            </a:r>
            <a:r>
              <a:rPr lang="zh-CN" altLang="en-US" dirty="0">
                <a:sym typeface="Times New Roman" panose="02020603050405020304" pitchFamily="18" charset="0"/>
              </a:rPr>
              <a:t>是同区域多站点竞争发送机制，虽然退避算法大大减少碰撞概率，但还是可能存在同时发送，出现碰撞的可能，即碰撞仍不可避免。</a:t>
            </a:r>
          </a:p>
        </p:txBody>
      </p:sp>
      <p:sp>
        <p:nvSpPr>
          <p:cNvPr id="229381" name="Rectangle 5"/>
          <p:cNvSpPr>
            <a:spLocks noChangeArrowheads="1"/>
          </p:cNvSpPr>
          <p:nvPr/>
        </p:nvSpPr>
        <p:spPr bwMode="auto">
          <a:xfrm>
            <a:off x="179661" y="3834779"/>
            <a:ext cx="8640960" cy="172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sym typeface="Times New Roman" panose="02020603050405020304" pitchFamily="18" charset="0"/>
              </a:rPr>
              <a:t>在</a:t>
            </a:r>
            <a:r>
              <a:rPr lang="en-US" altLang="zh-CN" dirty="0">
                <a:sym typeface="Times New Roman" panose="02020603050405020304" pitchFamily="18" charset="0"/>
              </a:rPr>
              <a:t>WLAN</a:t>
            </a:r>
            <a:r>
              <a:rPr lang="zh-CN" altLang="en-US" dirty="0">
                <a:sym typeface="Times New Roman" panose="02020603050405020304" pitchFamily="18" charset="0"/>
              </a:rPr>
              <a:t>空间媒体环境中如一边在发射信号，一边不间断检测有否有其它信号（碰撞）发生，实现的代价高而不现实；即出现碰撞后，由于无线域的碰撞形式远比有线复杂，所以</a:t>
            </a:r>
            <a:r>
              <a:rPr lang="en-US" altLang="zh-CN" dirty="0">
                <a:sym typeface="Times New Roman" panose="02020603050405020304" pitchFamily="18" charset="0"/>
              </a:rPr>
              <a:t>WLAN </a:t>
            </a:r>
            <a:r>
              <a:rPr lang="zh-CN" altLang="en-US" dirty="0">
                <a:sym typeface="Times New Roman" panose="02020603050405020304" pitchFamily="18" charset="0"/>
              </a:rPr>
              <a:t>不采用</a:t>
            </a:r>
            <a:r>
              <a:rPr lang="en-US" altLang="zh-CN" dirty="0">
                <a:sym typeface="Times New Roman" panose="02020603050405020304" pitchFamily="18" charset="0"/>
              </a:rPr>
              <a:t>CD</a:t>
            </a:r>
            <a:r>
              <a:rPr lang="zh-CN" altLang="en-US" dirty="0">
                <a:sym typeface="Times New Roman" panose="02020603050405020304" pitchFamily="18" charset="0"/>
              </a:rPr>
              <a:t>方法。</a:t>
            </a:r>
          </a:p>
        </p:txBody>
      </p:sp>
      <p:sp>
        <p:nvSpPr>
          <p:cNvPr id="229383" name="Rectangle 7"/>
          <p:cNvSpPr>
            <a:spLocks noChangeArrowheads="1"/>
          </p:cNvSpPr>
          <p:nvPr/>
        </p:nvSpPr>
        <p:spPr bwMode="auto">
          <a:xfrm>
            <a:off x="179660" y="5571926"/>
            <a:ext cx="8568803"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sym typeface="Times New Roman" panose="02020603050405020304" pitchFamily="18" charset="0"/>
              </a:rPr>
              <a:t>WLAN</a:t>
            </a:r>
            <a:r>
              <a:rPr lang="zh-CN" altLang="en-US" dirty="0">
                <a:sym typeface="Times New Roman" panose="02020603050405020304" pitchFamily="18" charset="0"/>
              </a:rPr>
              <a:t>同区域中，允许在不碰撞（不干扰）情况下，多站同时工作（不同总线网）。</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40958"/>
            <a:ext cx="3397060" cy="1678389"/>
          </a:xfrm>
          <a:prstGeom prst="rect">
            <a:avLst/>
          </a:prstGeom>
        </p:spPr>
      </p:pic>
      <p:sp>
        <p:nvSpPr>
          <p:cNvPr id="3" name="矩形 2"/>
          <p:cNvSpPr/>
          <p:nvPr/>
        </p:nvSpPr>
        <p:spPr>
          <a:xfrm>
            <a:off x="3720588" y="1230665"/>
            <a:ext cx="5735091" cy="461665"/>
          </a:xfrm>
          <a:prstGeom prst="rect">
            <a:avLst/>
          </a:prstGeom>
        </p:spPr>
        <p:txBody>
          <a:bodyPr wrap="square">
            <a:spAutoFit/>
          </a:bodyPr>
          <a:lstStyle/>
          <a:p>
            <a:r>
              <a:rPr lang="zh-CN" altLang="en-US" dirty="0">
                <a:solidFill>
                  <a:schemeClr val="accent1">
                    <a:lumMod val="50000"/>
                  </a:schemeClr>
                </a:solidFill>
                <a:latin typeface="arial" panose="020B0604020202020204" pitchFamily="34" charset="0"/>
              </a:rPr>
              <a:t>无线网络中存在隐蔽站与暴露站的问题</a:t>
            </a:r>
            <a:endParaRPr lang="zh-CN" altLang="en-US" dirty="0">
              <a:solidFill>
                <a:schemeClr val="accent1">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9380"/>
                                        </p:tgtEl>
                                        <p:attrNameLst>
                                          <p:attrName>style.visibility</p:attrName>
                                        </p:attrNameLst>
                                      </p:cBhvr>
                                      <p:to>
                                        <p:strVal val="visible"/>
                                      </p:to>
                                    </p:set>
                                    <p:anim calcmode="lin" valueType="num">
                                      <p:cBhvr additive="base">
                                        <p:cTn id="7" dur="500" fill="hold"/>
                                        <p:tgtEl>
                                          <p:spTgt spid="229380"/>
                                        </p:tgtEl>
                                        <p:attrNameLst>
                                          <p:attrName>ppt_x</p:attrName>
                                        </p:attrNameLst>
                                      </p:cBhvr>
                                      <p:tavLst>
                                        <p:tav tm="0">
                                          <p:val>
                                            <p:strVal val="0-#ppt_w/2"/>
                                          </p:val>
                                        </p:tav>
                                        <p:tav tm="100000">
                                          <p:val>
                                            <p:strVal val="#ppt_x"/>
                                          </p:val>
                                        </p:tav>
                                      </p:tavLst>
                                    </p:anim>
                                    <p:anim calcmode="lin" valueType="num">
                                      <p:cBhvr additive="base">
                                        <p:cTn id="8" dur="500" fill="hold"/>
                                        <p:tgtEl>
                                          <p:spTgt spid="22938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9381"/>
                                        </p:tgtEl>
                                        <p:attrNameLst>
                                          <p:attrName>style.visibility</p:attrName>
                                        </p:attrNameLst>
                                      </p:cBhvr>
                                      <p:to>
                                        <p:strVal val="visible"/>
                                      </p:to>
                                    </p:set>
                                    <p:anim calcmode="lin" valueType="num">
                                      <p:cBhvr additive="base">
                                        <p:cTn id="13" dur="500" fill="hold"/>
                                        <p:tgtEl>
                                          <p:spTgt spid="229381"/>
                                        </p:tgtEl>
                                        <p:attrNameLst>
                                          <p:attrName>ppt_x</p:attrName>
                                        </p:attrNameLst>
                                      </p:cBhvr>
                                      <p:tavLst>
                                        <p:tav tm="0">
                                          <p:val>
                                            <p:strVal val="0-#ppt_w/2"/>
                                          </p:val>
                                        </p:tav>
                                        <p:tav tm="100000">
                                          <p:val>
                                            <p:strVal val="#ppt_x"/>
                                          </p:val>
                                        </p:tav>
                                      </p:tavLst>
                                    </p:anim>
                                    <p:anim calcmode="lin" valueType="num">
                                      <p:cBhvr additive="base">
                                        <p:cTn id="14" dur="500" fill="hold"/>
                                        <p:tgtEl>
                                          <p:spTgt spid="22938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29383"/>
                                        </p:tgtEl>
                                        <p:attrNameLst>
                                          <p:attrName>style.visibility</p:attrName>
                                        </p:attrNameLst>
                                      </p:cBhvr>
                                      <p:to>
                                        <p:strVal val="visible"/>
                                      </p:to>
                                    </p:set>
                                    <p:anim calcmode="lin" valueType="num">
                                      <p:cBhvr additive="base">
                                        <p:cTn id="19" dur="500" fill="hold"/>
                                        <p:tgtEl>
                                          <p:spTgt spid="229383"/>
                                        </p:tgtEl>
                                        <p:attrNameLst>
                                          <p:attrName>ppt_x</p:attrName>
                                        </p:attrNameLst>
                                      </p:cBhvr>
                                      <p:tavLst>
                                        <p:tav tm="0">
                                          <p:val>
                                            <p:strVal val="0-#ppt_w/2"/>
                                          </p:val>
                                        </p:tav>
                                        <p:tav tm="100000">
                                          <p:val>
                                            <p:strVal val="#ppt_x"/>
                                          </p:val>
                                        </p:tav>
                                      </p:tavLst>
                                    </p:anim>
                                    <p:anim calcmode="lin" valueType="num">
                                      <p:cBhvr additive="base">
                                        <p:cTn id="20" dur="500" fill="hold"/>
                                        <p:tgtEl>
                                          <p:spTgt spid="22938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80" grpId="0" autoUpdateAnimBg="0"/>
      <p:bldP spid="229381" grpId="0" autoUpdateAnimBg="0"/>
      <p:bldP spid="229383" grpId="0" autoUpdateAnimBg="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73" name="Group 53"/>
          <p:cNvGrpSpPr>
            <a:grpSpLocks/>
          </p:cNvGrpSpPr>
          <p:nvPr/>
        </p:nvGrpSpPr>
        <p:grpSpPr bwMode="auto">
          <a:xfrm>
            <a:off x="395288" y="981075"/>
            <a:ext cx="8207375" cy="2446339"/>
            <a:chOff x="295" y="799"/>
            <a:chExt cx="5170" cy="1541"/>
          </a:xfrm>
        </p:grpSpPr>
        <p:sp>
          <p:nvSpPr>
            <p:cNvPr id="235527" name="Text Box 7"/>
            <p:cNvSpPr txBox="1">
              <a:spLocks noChangeArrowheads="1"/>
            </p:cNvSpPr>
            <p:nvPr/>
          </p:nvSpPr>
          <p:spPr bwMode="auto">
            <a:xfrm>
              <a:off x="295" y="1071"/>
              <a:ext cx="590" cy="26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帧控制</a:t>
              </a:r>
            </a:p>
          </p:txBody>
        </p:sp>
        <p:sp>
          <p:nvSpPr>
            <p:cNvPr id="235528" name="Text Box 8"/>
            <p:cNvSpPr txBox="1">
              <a:spLocks noChangeArrowheads="1"/>
            </p:cNvSpPr>
            <p:nvPr/>
          </p:nvSpPr>
          <p:spPr bwMode="auto">
            <a:xfrm>
              <a:off x="885" y="1071"/>
              <a:ext cx="590" cy="269"/>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持续期</a:t>
              </a:r>
            </a:p>
          </p:txBody>
        </p:sp>
        <p:sp>
          <p:nvSpPr>
            <p:cNvPr id="235529" name="Text Box 9"/>
            <p:cNvSpPr txBox="1">
              <a:spLocks noChangeArrowheads="1"/>
            </p:cNvSpPr>
            <p:nvPr/>
          </p:nvSpPr>
          <p:spPr bwMode="auto">
            <a:xfrm>
              <a:off x="1475" y="1071"/>
              <a:ext cx="498" cy="269"/>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地址</a:t>
              </a:r>
              <a:r>
                <a:rPr lang="en-US" altLang="zh-CN" sz="2000">
                  <a:latin typeface="Times New Roman" panose="02020603050405020304" pitchFamily="18" charset="0"/>
                  <a:sym typeface="Times New Roman" panose="02020603050405020304" pitchFamily="18" charset="0"/>
                </a:rPr>
                <a:t>1</a:t>
              </a:r>
            </a:p>
          </p:txBody>
        </p:sp>
        <p:sp>
          <p:nvSpPr>
            <p:cNvPr id="235530" name="Text Box 10"/>
            <p:cNvSpPr txBox="1">
              <a:spLocks noChangeArrowheads="1"/>
            </p:cNvSpPr>
            <p:nvPr/>
          </p:nvSpPr>
          <p:spPr bwMode="auto">
            <a:xfrm>
              <a:off x="1973" y="1071"/>
              <a:ext cx="498" cy="269"/>
            </a:xfrm>
            <a:prstGeom prst="rect">
              <a:avLst/>
            </a:prstGeom>
            <a:solidFill>
              <a:srgbClr val="66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地址</a:t>
              </a:r>
              <a:r>
                <a:rPr lang="en-US" altLang="zh-CN" sz="2000">
                  <a:latin typeface="Times New Roman" panose="02020603050405020304" pitchFamily="18" charset="0"/>
                  <a:sym typeface="Times New Roman" panose="02020603050405020304" pitchFamily="18" charset="0"/>
                </a:rPr>
                <a:t>2</a:t>
              </a:r>
            </a:p>
          </p:txBody>
        </p:sp>
        <p:sp>
          <p:nvSpPr>
            <p:cNvPr id="235531" name="Text Box 11"/>
            <p:cNvSpPr txBox="1">
              <a:spLocks noChangeArrowheads="1"/>
            </p:cNvSpPr>
            <p:nvPr/>
          </p:nvSpPr>
          <p:spPr bwMode="auto">
            <a:xfrm>
              <a:off x="2472" y="1071"/>
              <a:ext cx="498" cy="269"/>
            </a:xfrm>
            <a:prstGeom prst="rect">
              <a:avLst/>
            </a:prstGeom>
            <a:solidFill>
              <a:srgbClr val="66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地址</a:t>
              </a:r>
              <a:r>
                <a:rPr lang="en-US" altLang="zh-CN" sz="2000">
                  <a:latin typeface="Times New Roman" panose="02020603050405020304" pitchFamily="18" charset="0"/>
                  <a:sym typeface="Times New Roman" panose="02020603050405020304" pitchFamily="18" charset="0"/>
                </a:rPr>
                <a:t>3</a:t>
              </a:r>
            </a:p>
          </p:txBody>
        </p:sp>
        <p:sp>
          <p:nvSpPr>
            <p:cNvPr id="235532" name="Text Box 12"/>
            <p:cNvSpPr txBox="1">
              <a:spLocks noChangeArrowheads="1"/>
            </p:cNvSpPr>
            <p:nvPr/>
          </p:nvSpPr>
          <p:spPr bwMode="auto">
            <a:xfrm>
              <a:off x="2971" y="1071"/>
              <a:ext cx="726" cy="269"/>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序号控制</a:t>
              </a:r>
            </a:p>
          </p:txBody>
        </p:sp>
        <p:sp>
          <p:nvSpPr>
            <p:cNvPr id="235533" name="Text Box 13"/>
            <p:cNvSpPr txBox="1">
              <a:spLocks noChangeArrowheads="1"/>
            </p:cNvSpPr>
            <p:nvPr/>
          </p:nvSpPr>
          <p:spPr bwMode="auto">
            <a:xfrm>
              <a:off x="3697" y="1071"/>
              <a:ext cx="498" cy="269"/>
            </a:xfrm>
            <a:prstGeom prst="rect">
              <a:avLst/>
            </a:prstGeom>
            <a:solidFill>
              <a:srgbClr val="00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地址</a:t>
              </a:r>
              <a:r>
                <a:rPr lang="en-US" altLang="zh-CN" sz="2000">
                  <a:latin typeface="Times New Roman" panose="02020603050405020304" pitchFamily="18" charset="0"/>
                  <a:sym typeface="Times New Roman" panose="02020603050405020304" pitchFamily="18" charset="0"/>
                </a:rPr>
                <a:t>4</a:t>
              </a:r>
            </a:p>
          </p:txBody>
        </p:sp>
        <p:sp>
          <p:nvSpPr>
            <p:cNvPr id="235534" name="Text Box 14"/>
            <p:cNvSpPr txBox="1">
              <a:spLocks noChangeArrowheads="1"/>
            </p:cNvSpPr>
            <p:nvPr/>
          </p:nvSpPr>
          <p:spPr bwMode="auto">
            <a:xfrm>
              <a:off x="4196" y="1071"/>
              <a:ext cx="771" cy="269"/>
            </a:xfrm>
            <a:prstGeom prst="rect">
              <a:avLst/>
            </a:prstGeom>
            <a:solidFill>
              <a:srgbClr val="FF3300"/>
            </a:solidFill>
            <a:ln w="9525">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有效载荷</a:t>
              </a:r>
            </a:p>
          </p:txBody>
        </p:sp>
        <p:sp>
          <p:nvSpPr>
            <p:cNvPr id="235535" name="Text Box 15"/>
            <p:cNvSpPr txBox="1">
              <a:spLocks noChangeArrowheads="1"/>
            </p:cNvSpPr>
            <p:nvPr/>
          </p:nvSpPr>
          <p:spPr bwMode="auto">
            <a:xfrm>
              <a:off x="4967" y="1071"/>
              <a:ext cx="498" cy="27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en-US" altLang="zh-CN" sz="2000">
                  <a:latin typeface="Times New Roman" panose="02020603050405020304" pitchFamily="18" charset="0"/>
                  <a:sym typeface="Times New Roman" panose="02020603050405020304" pitchFamily="18" charset="0"/>
                </a:rPr>
                <a:t>CRC</a:t>
              </a:r>
            </a:p>
          </p:txBody>
        </p:sp>
        <p:sp>
          <p:nvSpPr>
            <p:cNvPr id="235536" name="Text Box 16"/>
            <p:cNvSpPr txBox="1">
              <a:spLocks noChangeArrowheads="1"/>
            </p:cNvSpPr>
            <p:nvPr/>
          </p:nvSpPr>
          <p:spPr bwMode="auto">
            <a:xfrm>
              <a:off x="385" y="799"/>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2B</a:t>
              </a:r>
            </a:p>
          </p:txBody>
        </p:sp>
        <p:sp>
          <p:nvSpPr>
            <p:cNvPr id="235537" name="Text Box 17"/>
            <p:cNvSpPr txBox="1">
              <a:spLocks noChangeArrowheads="1"/>
            </p:cNvSpPr>
            <p:nvPr/>
          </p:nvSpPr>
          <p:spPr bwMode="auto">
            <a:xfrm>
              <a:off x="975" y="799"/>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2B</a:t>
              </a:r>
            </a:p>
          </p:txBody>
        </p:sp>
        <p:sp>
          <p:nvSpPr>
            <p:cNvPr id="235538" name="Text Box 18"/>
            <p:cNvSpPr txBox="1">
              <a:spLocks noChangeArrowheads="1"/>
            </p:cNvSpPr>
            <p:nvPr/>
          </p:nvSpPr>
          <p:spPr bwMode="auto">
            <a:xfrm>
              <a:off x="1565" y="799"/>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6B</a:t>
              </a:r>
            </a:p>
          </p:txBody>
        </p:sp>
        <p:sp>
          <p:nvSpPr>
            <p:cNvPr id="235539" name="Text Box 19"/>
            <p:cNvSpPr txBox="1">
              <a:spLocks noChangeArrowheads="1"/>
            </p:cNvSpPr>
            <p:nvPr/>
          </p:nvSpPr>
          <p:spPr bwMode="auto">
            <a:xfrm>
              <a:off x="2018" y="799"/>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6B</a:t>
              </a:r>
            </a:p>
          </p:txBody>
        </p:sp>
        <p:sp>
          <p:nvSpPr>
            <p:cNvPr id="235540" name="Text Box 20"/>
            <p:cNvSpPr txBox="1">
              <a:spLocks noChangeArrowheads="1"/>
            </p:cNvSpPr>
            <p:nvPr/>
          </p:nvSpPr>
          <p:spPr bwMode="auto">
            <a:xfrm>
              <a:off x="2562" y="799"/>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6B</a:t>
              </a:r>
            </a:p>
          </p:txBody>
        </p:sp>
        <p:sp>
          <p:nvSpPr>
            <p:cNvPr id="235541" name="Text Box 21"/>
            <p:cNvSpPr txBox="1">
              <a:spLocks noChangeArrowheads="1"/>
            </p:cNvSpPr>
            <p:nvPr/>
          </p:nvSpPr>
          <p:spPr bwMode="auto">
            <a:xfrm>
              <a:off x="3107" y="799"/>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2B</a:t>
              </a:r>
            </a:p>
          </p:txBody>
        </p:sp>
        <p:sp>
          <p:nvSpPr>
            <p:cNvPr id="235542" name="Text Box 22"/>
            <p:cNvSpPr txBox="1">
              <a:spLocks noChangeArrowheads="1"/>
            </p:cNvSpPr>
            <p:nvPr/>
          </p:nvSpPr>
          <p:spPr bwMode="auto">
            <a:xfrm>
              <a:off x="3787" y="799"/>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6B</a:t>
              </a:r>
            </a:p>
          </p:txBody>
        </p:sp>
        <p:sp>
          <p:nvSpPr>
            <p:cNvPr id="235543" name="Text Box 23"/>
            <p:cNvSpPr txBox="1">
              <a:spLocks noChangeArrowheads="1"/>
            </p:cNvSpPr>
            <p:nvPr/>
          </p:nvSpPr>
          <p:spPr bwMode="auto">
            <a:xfrm>
              <a:off x="4241" y="799"/>
              <a:ext cx="680"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0-2312B</a:t>
              </a:r>
            </a:p>
          </p:txBody>
        </p:sp>
        <p:sp>
          <p:nvSpPr>
            <p:cNvPr id="235544" name="Text Box 24"/>
            <p:cNvSpPr txBox="1">
              <a:spLocks noChangeArrowheads="1"/>
            </p:cNvSpPr>
            <p:nvPr/>
          </p:nvSpPr>
          <p:spPr bwMode="auto">
            <a:xfrm>
              <a:off x="5057" y="799"/>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4B</a:t>
              </a:r>
            </a:p>
          </p:txBody>
        </p:sp>
        <p:sp>
          <p:nvSpPr>
            <p:cNvPr id="235545" name="Text Box 25"/>
            <p:cNvSpPr txBox="1">
              <a:spLocks noChangeArrowheads="1"/>
            </p:cNvSpPr>
            <p:nvPr/>
          </p:nvSpPr>
          <p:spPr bwMode="auto">
            <a:xfrm>
              <a:off x="431" y="1797"/>
              <a:ext cx="590" cy="31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08000" rIns="0" bIns="82800">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协议版本</a:t>
              </a:r>
            </a:p>
          </p:txBody>
        </p:sp>
        <p:sp>
          <p:nvSpPr>
            <p:cNvPr id="235546" name="Text Box 26"/>
            <p:cNvSpPr txBox="1">
              <a:spLocks noChangeArrowheads="1"/>
            </p:cNvSpPr>
            <p:nvPr/>
          </p:nvSpPr>
          <p:spPr bwMode="auto">
            <a:xfrm>
              <a:off x="1021" y="1797"/>
              <a:ext cx="362" cy="309"/>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类型</a:t>
              </a:r>
            </a:p>
          </p:txBody>
        </p:sp>
        <p:sp>
          <p:nvSpPr>
            <p:cNvPr id="235547" name="Text Box 27"/>
            <p:cNvSpPr txBox="1">
              <a:spLocks noChangeArrowheads="1"/>
            </p:cNvSpPr>
            <p:nvPr/>
          </p:nvSpPr>
          <p:spPr bwMode="auto">
            <a:xfrm>
              <a:off x="1383" y="1797"/>
              <a:ext cx="363" cy="309"/>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子类</a:t>
              </a:r>
            </a:p>
          </p:txBody>
        </p:sp>
        <p:sp>
          <p:nvSpPr>
            <p:cNvPr id="235548" name="Text Box 28"/>
            <p:cNvSpPr txBox="1">
              <a:spLocks noChangeArrowheads="1"/>
            </p:cNvSpPr>
            <p:nvPr/>
          </p:nvSpPr>
          <p:spPr bwMode="auto">
            <a:xfrm>
              <a:off x="1746" y="1797"/>
              <a:ext cx="363" cy="54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到</a:t>
              </a:r>
              <a:r>
                <a:rPr lang="en-US" altLang="zh-CN" sz="2000">
                  <a:latin typeface="Times New Roman" panose="02020603050405020304" pitchFamily="18" charset="0"/>
                  <a:sym typeface="Times New Roman" panose="02020603050405020304" pitchFamily="18" charset="0"/>
                </a:rPr>
                <a:t>AP</a:t>
              </a:r>
            </a:p>
          </p:txBody>
        </p:sp>
        <p:sp>
          <p:nvSpPr>
            <p:cNvPr id="235549" name="Text Box 29"/>
            <p:cNvSpPr txBox="1">
              <a:spLocks noChangeArrowheads="1"/>
            </p:cNvSpPr>
            <p:nvPr/>
          </p:nvSpPr>
          <p:spPr bwMode="auto">
            <a:xfrm>
              <a:off x="2109" y="1797"/>
              <a:ext cx="363" cy="54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从</a:t>
              </a:r>
              <a:r>
                <a:rPr lang="en-US" altLang="zh-CN" sz="2000">
                  <a:latin typeface="Times New Roman" panose="02020603050405020304" pitchFamily="18" charset="0"/>
                  <a:sym typeface="Times New Roman" panose="02020603050405020304" pitchFamily="18" charset="0"/>
                </a:rPr>
                <a:t>AP</a:t>
              </a:r>
            </a:p>
          </p:txBody>
        </p:sp>
        <p:sp>
          <p:nvSpPr>
            <p:cNvPr id="235550" name="Text Box 30"/>
            <p:cNvSpPr txBox="1">
              <a:spLocks noChangeArrowheads="1"/>
            </p:cNvSpPr>
            <p:nvPr/>
          </p:nvSpPr>
          <p:spPr bwMode="auto">
            <a:xfrm>
              <a:off x="3061" y="1797"/>
              <a:ext cx="363" cy="309"/>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zh-CN" altLang="en-US" sz="2000">
                  <a:latin typeface="Times New Roman" panose="02020603050405020304" pitchFamily="18" charset="0"/>
                  <a:sym typeface="Times New Roman" panose="02020603050405020304" pitchFamily="18" charset="0"/>
                </a:rPr>
                <a:t>重试</a:t>
              </a:r>
            </a:p>
          </p:txBody>
        </p:sp>
        <p:sp>
          <p:nvSpPr>
            <p:cNvPr id="235551" name="Text Box 31"/>
            <p:cNvSpPr txBox="1">
              <a:spLocks noChangeArrowheads="1"/>
            </p:cNvSpPr>
            <p:nvPr/>
          </p:nvSpPr>
          <p:spPr bwMode="auto">
            <a:xfrm>
              <a:off x="3424" y="1797"/>
              <a:ext cx="590" cy="311"/>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08000" rIns="0" bIns="82800">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功率管理</a:t>
              </a:r>
            </a:p>
          </p:txBody>
        </p:sp>
        <p:sp>
          <p:nvSpPr>
            <p:cNvPr id="235553" name="Text Box 33"/>
            <p:cNvSpPr txBox="1">
              <a:spLocks noChangeArrowheads="1"/>
            </p:cNvSpPr>
            <p:nvPr/>
          </p:nvSpPr>
          <p:spPr bwMode="auto">
            <a:xfrm>
              <a:off x="4967" y="1797"/>
              <a:ext cx="408" cy="31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en-US" altLang="zh-CN" sz="2000">
                  <a:latin typeface="Times New Roman" panose="02020603050405020304" pitchFamily="18" charset="0"/>
                  <a:sym typeface="Times New Roman" panose="02020603050405020304" pitchFamily="18" charset="0"/>
                </a:rPr>
                <a:t>Rsvd</a:t>
              </a:r>
            </a:p>
          </p:txBody>
        </p:sp>
        <p:sp>
          <p:nvSpPr>
            <p:cNvPr id="235554" name="Text Box 34"/>
            <p:cNvSpPr txBox="1">
              <a:spLocks noChangeArrowheads="1"/>
            </p:cNvSpPr>
            <p:nvPr/>
          </p:nvSpPr>
          <p:spPr bwMode="auto">
            <a:xfrm>
              <a:off x="566" y="1525"/>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2b</a:t>
              </a:r>
            </a:p>
          </p:txBody>
        </p:sp>
        <p:sp>
          <p:nvSpPr>
            <p:cNvPr id="235555" name="Text Box 35"/>
            <p:cNvSpPr txBox="1">
              <a:spLocks noChangeArrowheads="1"/>
            </p:cNvSpPr>
            <p:nvPr/>
          </p:nvSpPr>
          <p:spPr bwMode="auto">
            <a:xfrm>
              <a:off x="1066" y="1525"/>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2b</a:t>
              </a:r>
            </a:p>
          </p:txBody>
        </p:sp>
        <p:sp>
          <p:nvSpPr>
            <p:cNvPr id="235556" name="Text Box 36"/>
            <p:cNvSpPr txBox="1">
              <a:spLocks noChangeArrowheads="1"/>
            </p:cNvSpPr>
            <p:nvPr/>
          </p:nvSpPr>
          <p:spPr bwMode="auto">
            <a:xfrm>
              <a:off x="1474" y="1525"/>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4b</a:t>
              </a:r>
            </a:p>
          </p:txBody>
        </p:sp>
        <p:sp>
          <p:nvSpPr>
            <p:cNvPr id="235557" name="Text Box 37"/>
            <p:cNvSpPr txBox="1">
              <a:spLocks noChangeArrowheads="1"/>
            </p:cNvSpPr>
            <p:nvPr/>
          </p:nvSpPr>
          <p:spPr bwMode="auto">
            <a:xfrm>
              <a:off x="1837" y="1525"/>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1b</a:t>
              </a:r>
            </a:p>
          </p:txBody>
        </p:sp>
        <p:sp>
          <p:nvSpPr>
            <p:cNvPr id="235558" name="Text Box 38"/>
            <p:cNvSpPr txBox="1">
              <a:spLocks noChangeArrowheads="1"/>
            </p:cNvSpPr>
            <p:nvPr/>
          </p:nvSpPr>
          <p:spPr bwMode="auto">
            <a:xfrm>
              <a:off x="2517" y="1525"/>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1b</a:t>
              </a:r>
            </a:p>
          </p:txBody>
        </p:sp>
        <p:sp>
          <p:nvSpPr>
            <p:cNvPr id="235559" name="Text Box 39"/>
            <p:cNvSpPr txBox="1">
              <a:spLocks noChangeArrowheads="1"/>
            </p:cNvSpPr>
            <p:nvPr/>
          </p:nvSpPr>
          <p:spPr bwMode="auto">
            <a:xfrm>
              <a:off x="3061" y="1525"/>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1b</a:t>
              </a:r>
            </a:p>
          </p:txBody>
        </p:sp>
        <p:sp>
          <p:nvSpPr>
            <p:cNvPr id="235560" name="Text Box 40"/>
            <p:cNvSpPr txBox="1">
              <a:spLocks noChangeArrowheads="1"/>
            </p:cNvSpPr>
            <p:nvPr/>
          </p:nvSpPr>
          <p:spPr bwMode="auto">
            <a:xfrm>
              <a:off x="3560" y="1525"/>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1b</a:t>
              </a:r>
            </a:p>
          </p:txBody>
        </p:sp>
        <p:sp>
          <p:nvSpPr>
            <p:cNvPr id="235561" name="Text Box 41"/>
            <p:cNvSpPr txBox="1">
              <a:spLocks noChangeArrowheads="1"/>
            </p:cNvSpPr>
            <p:nvPr/>
          </p:nvSpPr>
          <p:spPr bwMode="auto">
            <a:xfrm>
              <a:off x="4105" y="1525"/>
              <a:ext cx="363"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1b</a:t>
              </a:r>
            </a:p>
          </p:txBody>
        </p:sp>
        <p:sp>
          <p:nvSpPr>
            <p:cNvPr id="235562" name="Text Box 42"/>
            <p:cNvSpPr txBox="1">
              <a:spLocks noChangeArrowheads="1"/>
            </p:cNvSpPr>
            <p:nvPr/>
          </p:nvSpPr>
          <p:spPr bwMode="auto">
            <a:xfrm>
              <a:off x="4967" y="1525"/>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1b</a:t>
              </a:r>
            </a:p>
          </p:txBody>
        </p:sp>
        <p:sp>
          <p:nvSpPr>
            <p:cNvPr id="235563" name="Text Box 43"/>
            <p:cNvSpPr txBox="1">
              <a:spLocks noChangeArrowheads="1"/>
            </p:cNvSpPr>
            <p:nvPr/>
          </p:nvSpPr>
          <p:spPr bwMode="auto">
            <a:xfrm>
              <a:off x="2154" y="1525"/>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1b</a:t>
              </a:r>
            </a:p>
          </p:txBody>
        </p:sp>
        <p:sp>
          <p:nvSpPr>
            <p:cNvPr id="235564" name="Text Box 44"/>
            <p:cNvSpPr txBox="1">
              <a:spLocks noChangeArrowheads="1"/>
            </p:cNvSpPr>
            <p:nvPr/>
          </p:nvSpPr>
          <p:spPr bwMode="auto">
            <a:xfrm>
              <a:off x="2472" y="1797"/>
              <a:ext cx="589" cy="31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08000" rIns="0" bIns="82800">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更多标识</a:t>
              </a:r>
            </a:p>
          </p:txBody>
        </p:sp>
        <p:sp>
          <p:nvSpPr>
            <p:cNvPr id="235565" name="Text Box 45"/>
            <p:cNvSpPr txBox="1">
              <a:spLocks noChangeArrowheads="1"/>
            </p:cNvSpPr>
            <p:nvPr/>
          </p:nvSpPr>
          <p:spPr bwMode="auto">
            <a:xfrm>
              <a:off x="4014" y="1797"/>
              <a:ext cx="634" cy="311"/>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08000" rIns="0" bIns="82800">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更多数据</a:t>
              </a:r>
            </a:p>
          </p:txBody>
        </p:sp>
        <p:sp>
          <p:nvSpPr>
            <p:cNvPr id="235566" name="Text Box 46"/>
            <p:cNvSpPr txBox="1">
              <a:spLocks noChangeArrowheads="1"/>
            </p:cNvSpPr>
            <p:nvPr/>
          </p:nvSpPr>
          <p:spPr bwMode="auto">
            <a:xfrm>
              <a:off x="4649" y="1797"/>
              <a:ext cx="316" cy="543"/>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en-US" altLang="zh-CN" sz="2000">
                  <a:latin typeface="Times New Roman" panose="02020603050405020304" pitchFamily="18" charset="0"/>
                  <a:sym typeface="Times New Roman" panose="02020603050405020304" pitchFamily="18" charset="0"/>
                </a:rPr>
                <a:t>WEP</a:t>
              </a:r>
            </a:p>
          </p:txBody>
        </p:sp>
        <p:sp>
          <p:nvSpPr>
            <p:cNvPr id="235567" name="Text Box 47"/>
            <p:cNvSpPr txBox="1">
              <a:spLocks noChangeArrowheads="1"/>
            </p:cNvSpPr>
            <p:nvPr/>
          </p:nvSpPr>
          <p:spPr bwMode="auto">
            <a:xfrm>
              <a:off x="4649" y="1525"/>
              <a:ext cx="31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1b</a:t>
              </a:r>
            </a:p>
          </p:txBody>
        </p:sp>
        <p:sp>
          <p:nvSpPr>
            <p:cNvPr id="235568" name="Line 48"/>
            <p:cNvSpPr>
              <a:spLocks noChangeShapeType="1"/>
            </p:cNvSpPr>
            <p:nvPr/>
          </p:nvSpPr>
          <p:spPr bwMode="auto">
            <a:xfrm>
              <a:off x="295" y="1298"/>
              <a:ext cx="136" cy="49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35569" name="Line 49"/>
            <p:cNvSpPr>
              <a:spLocks noChangeShapeType="1"/>
            </p:cNvSpPr>
            <p:nvPr/>
          </p:nvSpPr>
          <p:spPr bwMode="auto">
            <a:xfrm>
              <a:off x="884" y="1343"/>
              <a:ext cx="4491" cy="4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sp>
        <p:nvSpPr>
          <p:cNvPr id="235570" name="Rectangle 50"/>
          <p:cNvSpPr>
            <a:spLocks noChangeArrowheads="1"/>
          </p:cNvSpPr>
          <p:nvPr/>
        </p:nvSpPr>
        <p:spPr bwMode="auto">
          <a:xfrm>
            <a:off x="468313" y="404813"/>
            <a:ext cx="480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nSpc>
                <a:spcPct val="120000"/>
              </a:lnSpc>
              <a:buFont typeface="Wingdings" panose="05000000000000000000" pitchFamily="2" charset="2"/>
              <a:buNone/>
            </a:pPr>
            <a:r>
              <a:rPr lang="en-US" altLang="zh-CN" dirty="0" smtClean="0">
                <a:solidFill>
                  <a:srgbClr val="CC0000"/>
                </a:solidFill>
                <a:sym typeface="Times New Roman" panose="02020603050405020304" pitchFamily="18" charset="0"/>
              </a:rPr>
              <a:t>1.2.3  </a:t>
            </a:r>
            <a:r>
              <a:rPr lang="en-US" altLang="zh-CN" dirty="0">
                <a:solidFill>
                  <a:srgbClr val="CC0000"/>
                </a:solidFill>
                <a:sym typeface="Times New Roman" panose="02020603050405020304" pitchFamily="18" charset="0"/>
              </a:rPr>
              <a:t>802.11</a:t>
            </a:r>
            <a:r>
              <a:rPr lang="zh-CN" altLang="en-US" dirty="0">
                <a:solidFill>
                  <a:srgbClr val="CC0000"/>
                </a:solidFill>
                <a:sym typeface="Times New Roman" panose="02020603050405020304" pitchFamily="18" charset="0"/>
              </a:rPr>
              <a:t>帧结构和特点</a:t>
            </a:r>
          </a:p>
        </p:txBody>
      </p:sp>
      <p:sp>
        <p:nvSpPr>
          <p:cNvPr id="235571" name="Rectangle 51"/>
          <p:cNvSpPr>
            <a:spLocks noChangeArrowheads="1"/>
          </p:cNvSpPr>
          <p:nvPr/>
        </p:nvSpPr>
        <p:spPr bwMode="auto">
          <a:xfrm>
            <a:off x="468313" y="3377404"/>
            <a:ext cx="7777163"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sym typeface="Times New Roman" panose="02020603050405020304" pitchFamily="18" charset="0"/>
              </a:rPr>
              <a:t>最大特点</a:t>
            </a:r>
            <a:r>
              <a:rPr lang="en-US" altLang="zh-CN" dirty="0">
                <a:sym typeface="Times New Roman" panose="02020603050405020304" pitchFamily="18" charset="0"/>
              </a:rPr>
              <a:t>4</a:t>
            </a:r>
            <a:r>
              <a:rPr lang="zh-CN" altLang="en-US" dirty="0">
                <a:sym typeface="Times New Roman" panose="02020603050405020304" pitchFamily="18" charset="0"/>
              </a:rPr>
              <a:t>个地址，除了地址</a:t>
            </a:r>
            <a:r>
              <a:rPr lang="en-US" altLang="zh-CN" dirty="0">
                <a:sym typeface="Times New Roman" panose="02020603050405020304" pitchFamily="18" charset="0"/>
              </a:rPr>
              <a:t>1-2</a:t>
            </a:r>
            <a:r>
              <a:rPr lang="zh-CN" altLang="en-US" dirty="0">
                <a:sym typeface="Times New Roman" panose="02020603050405020304" pitchFamily="18" charset="0"/>
              </a:rPr>
              <a:t>是传统源</a:t>
            </a:r>
            <a:r>
              <a:rPr lang="en-US" altLang="zh-CN" dirty="0">
                <a:sym typeface="Times New Roman" panose="02020603050405020304" pitchFamily="18" charset="0"/>
              </a:rPr>
              <a:t>/</a:t>
            </a:r>
            <a:r>
              <a:rPr lang="zh-CN" altLang="en-US" dirty="0">
                <a:sym typeface="Times New Roman" panose="02020603050405020304" pitchFamily="18" charset="0"/>
              </a:rPr>
              <a:t>目的地址（但和</a:t>
            </a:r>
            <a:r>
              <a:rPr lang="en-US" altLang="zh-CN" dirty="0">
                <a:sym typeface="Times New Roman" panose="02020603050405020304" pitchFamily="18" charset="0"/>
              </a:rPr>
              <a:t>AP</a:t>
            </a:r>
            <a:r>
              <a:rPr lang="zh-CN" altLang="en-US" dirty="0">
                <a:sym typeface="Times New Roman" panose="02020603050405020304" pitchFamily="18" charset="0"/>
              </a:rPr>
              <a:t>有关），地址</a:t>
            </a:r>
            <a:r>
              <a:rPr lang="en-US" altLang="zh-CN" dirty="0">
                <a:sym typeface="Times New Roman" panose="02020603050405020304" pitchFamily="18" charset="0"/>
              </a:rPr>
              <a:t>3</a:t>
            </a:r>
            <a:r>
              <a:rPr lang="zh-CN" altLang="en-US" dirty="0">
                <a:sym typeface="Times New Roman" panose="02020603050405020304" pitchFamily="18" charset="0"/>
              </a:rPr>
              <a:t>是</a:t>
            </a:r>
            <a:r>
              <a:rPr lang="en-US" altLang="zh-CN" dirty="0">
                <a:sym typeface="Times New Roman" panose="02020603050405020304" pitchFamily="18" charset="0"/>
              </a:rPr>
              <a:t>AP</a:t>
            </a:r>
            <a:r>
              <a:rPr lang="zh-CN" altLang="en-US" dirty="0">
                <a:sym typeface="Times New Roman" panose="02020603050405020304" pitchFamily="18" charset="0"/>
              </a:rPr>
              <a:t>接入路由器的</a:t>
            </a:r>
            <a:r>
              <a:rPr lang="en-US" altLang="zh-CN" dirty="0">
                <a:sym typeface="Times New Roman" panose="02020603050405020304" pitchFamily="18" charset="0"/>
              </a:rPr>
              <a:t>MAC</a:t>
            </a:r>
            <a:r>
              <a:rPr lang="zh-CN" altLang="en-US" dirty="0">
                <a:sym typeface="Times New Roman" panose="02020603050405020304" pitchFamily="18" charset="0"/>
              </a:rPr>
              <a:t>地址，完成</a:t>
            </a:r>
            <a:r>
              <a:rPr lang="en-US" altLang="zh-CN" dirty="0">
                <a:sym typeface="Times New Roman" panose="02020603050405020304" pitchFamily="18" charset="0"/>
              </a:rPr>
              <a:t>BSS</a:t>
            </a:r>
            <a:r>
              <a:rPr lang="zh-CN" altLang="en-US" dirty="0">
                <a:sym typeface="Times New Roman" panose="02020603050405020304" pitchFamily="18" charset="0"/>
              </a:rPr>
              <a:t>有线</a:t>
            </a:r>
            <a:r>
              <a:rPr lang="en-US" altLang="zh-CN" dirty="0">
                <a:sym typeface="Times New Roman" panose="02020603050405020304" pitchFamily="18" charset="0"/>
              </a:rPr>
              <a:t>/</a:t>
            </a:r>
            <a:r>
              <a:rPr lang="zh-CN" altLang="en-US" dirty="0">
                <a:sym typeface="Times New Roman" panose="02020603050405020304" pitchFamily="18" charset="0"/>
              </a:rPr>
              <a:t>无线转换；地址</a:t>
            </a:r>
            <a:r>
              <a:rPr lang="en-US" altLang="zh-CN" dirty="0">
                <a:sym typeface="Times New Roman" panose="02020603050405020304" pitchFamily="18" charset="0"/>
              </a:rPr>
              <a:t>4</a:t>
            </a:r>
            <a:r>
              <a:rPr lang="zh-CN" altLang="en-US" dirty="0">
                <a:sym typeface="Times New Roman" panose="02020603050405020304" pitchFamily="18" charset="0"/>
              </a:rPr>
              <a:t>是</a:t>
            </a:r>
            <a:r>
              <a:rPr lang="en-US" altLang="zh-CN" dirty="0">
                <a:sym typeface="Times New Roman" panose="02020603050405020304" pitchFamily="18" charset="0"/>
              </a:rPr>
              <a:t>AP</a:t>
            </a:r>
            <a:r>
              <a:rPr lang="zh-CN" altLang="en-US" dirty="0">
                <a:sym typeface="Times New Roman" panose="02020603050405020304" pitchFamily="18" charset="0"/>
              </a:rPr>
              <a:t>自组织模式中相互转发时使用（一般不常用）。</a:t>
            </a:r>
          </a:p>
        </p:txBody>
      </p:sp>
      <p:sp>
        <p:nvSpPr>
          <p:cNvPr id="235572" name="Rectangle 52"/>
          <p:cNvSpPr>
            <a:spLocks noChangeArrowheads="1"/>
          </p:cNvSpPr>
          <p:nvPr/>
        </p:nvSpPr>
        <p:spPr bwMode="auto">
          <a:xfrm>
            <a:off x="395288" y="5064124"/>
            <a:ext cx="8352730" cy="165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sym typeface="Times New Roman" panose="02020603050405020304" pitchFamily="18" charset="0"/>
              </a:rPr>
              <a:t>序号控制：类似</a:t>
            </a:r>
            <a:r>
              <a:rPr lang="en-US" altLang="zh-CN" dirty="0">
                <a:sym typeface="Times New Roman" panose="02020603050405020304" pitchFamily="18" charset="0"/>
              </a:rPr>
              <a:t>TCP</a:t>
            </a:r>
            <a:r>
              <a:rPr lang="zh-CN" altLang="en-US" dirty="0">
                <a:sym typeface="Times New Roman" panose="02020603050405020304" pitchFamily="18" charset="0"/>
              </a:rPr>
              <a:t>序号，丢失重传时辨认。持续期：持续时间长度（包括：数据、请求</a:t>
            </a:r>
            <a:r>
              <a:rPr lang="en-US" altLang="zh-CN" dirty="0">
                <a:sym typeface="Times New Roman" panose="02020603050405020304" pitchFamily="18" charset="0"/>
              </a:rPr>
              <a:t>RTS</a:t>
            </a:r>
            <a:r>
              <a:rPr lang="zh-CN" altLang="en-US" dirty="0">
                <a:sym typeface="Times New Roman" panose="02020603050405020304" pitchFamily="18" charset="0"/>
              </a:rPr>
              <a:t>、确认</a:t>
            </a:r>
            <a:r>
              <a:rPr lang="en-US" altLang="zh-CN" dirty="0">
                <a:sym typeface="Times New Roman" panose="02020603050405020304" pitchFamily="18" charset="0"/>
              </a:rPr>
              <a:t>CTS</a:t>
            </a:r>
            <a:r>
              <a:rPr lang="zh-CN" altLang="en-US" dirty="0">
                <a:sym typeface="Times New Roman" panose="02020603050405020304" pitchFamily="18" charset="0"/>
              </a:rPr>
              <a:t>帧）。</a:t>
            </a:r>
          </a:p>
          <a:p>
            <a:pPr lvl="1" algn="just">
              <a:lnSpc>
                <a:spcPct val="120000"/>
              </a:lnSpc>
              <a:buFont typeface="Wingdings" panose="05000000000000000000" pitchFamily="2" charset="2"/>
              <a:buNone/>
            </a:pPr>
            <a:r>
              <a:rPr lang="zh-CN" altLang="en-US" dirty="0">
                <a:sym typeface="Times New Roman" panose="02020603050405020304" pitchFamily="18" charset="0"/>
              </a:rPr>
              <a:t>类型</a:t>
            </a:r>
            <a:r>
              <a:rPr lang="en-US" altLang="zh-CN" dirty="0">
                <a:sym typeface="Times New Roman" panose="02020603050405020304" pitchFamily="18" charset="0"/>
              </a:rPr>
              <a:t>\</a:t>
            </a:r>
            <a:r>
              <a:rPr lang="zh-CN" altLang="en-US" dirty="0">
                <a:sym typeface="Times New Roman" panose="02020603050405020304" pitchFamily="18" charset="0"/>
              </a:rPr>
              <a:t>子类：区分关联、</a:t>
            </a:r>
            <a:r>
              <a:rPr lang="en-US" altLang="zh-CN" dirty="0">
                <a:sym typeface="Times New Roman" panose="02020603050405020304" pitchFamily="18" charset="0"/>
              </a:rPr>
              <a:t>RTS</a:t>
            </a:r>
            <a:r>
              <a:rPr lang="zh-CN" altLang="en-US" dirty="0">
                <a:sym typeface="Times New Roman" panose="02020603050405020304" pitchFamily="18" charset="0"/>
              </a:rPr>
              <a:t>、</a:t>
            </a:r>
            <a:r>
              <a:rPr lang="en-US" altLang="zh-CN" dirty="0">
                <a:sym typeface="Times New Roman" panose="02020603050405020304" pitchFamily="18" charset="0"/>
              </a:rPr>
              <a:t>CTS</a:t>
            </a:r>
            <a:r>
              <a:rPr lang="zh-CN" altLang="en-US" dirty="0">
                <a:sym typeface="Times New Roman" panose="02020603050405020304" pitchFamily="18" charset="0"/>
              </a:rPr>
              <a:t>、</a:t>
            </a:r>
            <a:r>
              <a:rPr lang="en-US" altLang="zh-CN" dirty="0">
                <a:sym typeface="Times New Roman" panose="02020603050405020304" pitchFamily="18" charset="0"/>
              </a:rPr>
              <a:t>ACK</a:t>
            </a:r>
            <a:r>
              <a:rPr lang="zh-CN" altLang="en-US" dirty="0">
                <a:sym typeface="Times New Roman" panose="02020603050405020304" pitchFamily="18" charset="0"/>
              </a:rPr>
              <a:t>和数据帧；</a:t>
            </a:r>
            <a:r>
              <a:rPr lang="en-US" altLang="zh-CN" dirty="0">
                <a:sym typeface="Times New Roman" panose="02020603050405020304" pitchFamily="18" charset="0"/>
              </a:rPr>
              <a:t>WEP</a:t>
            </a:r>
            <a:r>
              <a:rPr lang="zh-CN" altLang="en-US" dirty="0">
                <a:sym typeface="Times New Roman" panose="02020603050405020304" pitchFamily="18" charset="0"/>
              </a:rPr>
              <a:t>：是否加密；重试：是否重传帧</a:t>
            </a:r>
            <a:r>
              <a:rPr lang="zh-CN" altLang="en-US" dirty="0" smtClean="0">
                <a:sym typeface="Times New Roman" panose="02020603050405020304" pitchFamily="18" charset="0"/>
              </a:rPr>
              <a:t>；（</a:t>
            </a:r>
            <a:r>
              <a:rPr lang="en-US" altLang="zh-CN" dirty="0" smtClean="0">
                <a:sym typeface="Times New Roman" panose="02020603050405020304" pitchFamily="18" charset="0"/>
              </a:rPr>
              <a:t>3</a:t>
            </a:r>
            <a:r>
              <a:rPr lang="zh-CN" altLang="en-US" dirty="0" smtClean="0">
                <a:sym typeface="Times New Roman" panose="02020603050405020304" pitchFamily="18" charset="0"/>
              </a:rPr>
              <a:t>种帧类型）</a:t>
            </a:r>
            <a:endParaRPr lang="zh-CN" altLang="en-US" dirty="0">
              <a:sym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71"/>
                                        </p:tgtEl>
                                        <p:attrNameLst>
                                          <p:attrName>style.visibility</p:attrName>
                                        </p:attrNameLst>
                                      </p:cBhvr>
                                      <p:to>
                                        <p:strVal val="visible"/>
                                      </p:to>
                                    </p:set>
                                    <p:anim calcmode="lin" valueType="num">
                                      <p:cBhvr additive="base">
                                        <p:cTn id="7" dur="500" fill="hold"/>
                                        <p:tgtEl>
                                          <p:spTgt spid="235571"/>
                                        </p:tgtEl>
                                        <p:attrNameLst>
                                          <p:attrName>ppt_x</p:attrName>
                                        </p:attrNameLst>
                                      </p:cBhvr>
                                      <p:tavLst>
                                        <p:tav tm="0">
                                          <p:val>
                                            <p:strVal val="0-#ppt_w/2"/>
                                          </p:val>
                                        </p:tav>
                                        <p:tav tm="100000">
                                          <p:val>
                                            <p:strVal val="#ppt_x"/>
                                          </p:val>
                                        </p:tav>
                                      </p:tavLst>
                                    </p:anim>
                                    <p:anim calcmode="lin" valueType="num">
                                      <p:cBhvr additive="base">
                                        <p:cTn id="8" dur="500" fill="hold"/>
                                        <p:tgtEl>
                                          <p:spTgt spid="23557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72"/>
                                        </p:tgtEl>
                                        <p:attrNameLst>
                                          <p:attrName>style.visibility</p:attrName>
                                        </p:attrNameLst>
                                      </p:cBhvr>
                                      <p:to>
                                        <p:strVal val="visible"/>
                                      </p:to>
                                    </p:set>
                                    <p:anim calcmode="lin" valueType="num">
                                      <p:cBhvr additive="base">
                                        <p:cTn id="13" dur="500" fill="hold"/>
                                        <p:tgtEl>
                                          <p:spTgt spid="235572"/>
                                        </p:tgtEl>
                                        <p:attrNameLst>
                                          <p:attrName>ppt_x</p:attrName>
                                        </p:attrNameLst>
                                      </p:cBhvr>
                                      <p:tavLst>
                                        <p:tav tm="0">
                                          <p:val>
                                            <p:strVal val="0-#ppt_w/2"/>
                                          </p:val>
                                        </p:tav>
                                        <p:tav tm="100000">
                                          <p:val>
                                            <p:strVal val="#ppt_x"/>
                                          </p:val>
                                        </p:tav>
                                      </p:tavLst>
                                    </p:anim>
                                    <p:anim calcmode="lin" valueType="num">
                                      <p:cBhvr additive="base">
                                        <p:cTn id="14" dur="500" fill="hold"/>
                                        <p:tgtEl>
                                          <p:spTgt spid="2355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1" grpId="0" autoUpdateAnimBg="0"/>
      <p:bldP spid="235572"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ChangeArrowheads="1"/>
          </p:cNvSpPr>
          <p:nvPr/>
        </p:nvSpPr>
        <p:spPr bwMode="auto">
          <a:xfrm>
            <a:off x="611188" y="1088232"/>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457200" indent="-457200">
              <a:spcBef>
                <a:spcPct val="0"/>
              </a:spcBef>
              <a:defRPr kumimoji="1" sz="2400">
                <a:solidFill>
                  <a:schemeClr val="tx1"/>
                </a:solidFill>
                <a:latin typeface="Times New Roman" panose="02020603050405020304" pitchFamily="18" charset="0"/>
                <a:ea typeface="宋体" panose="02010600030101010101" pitchFamily="2" charset="-122"/>
              </a:defRPr>
            </a:lvl1pPr>
            <a:lvl2pPr marL="647700" indent="-457200">
              <a:spcBef>
                <a:spcPct val="0"/>
              </a:spcBef>
              <a:defRPr kumimoji="1" sz="2400">
                <a:solidFill>
                  <a:schemeClr val="tx1"/>
                </a:solidFill>
                <a:latin typeface="Times New Roman" panose="02020603050405020304" pitchFamily="18" charset="0"/>
                <a:ea typeface="宋体" panose="02010600030101010101" pitchFamily="2" charset="-122"/>
              </a:defRPr>
            </a:lvl2pPr>
            <a:lvl3pPr marL="1466850" indent="-457200">
              <a:spcBef>
                <a:spcPct val="0"/>
              </a:spcBef>
              <a:defRPr kumimoji="1" sz="2400">
                <a:solidFill>
                  <a:schemeClr val="tx1"/>
                </a:solidFill>
                <a:latin typeface="Times New Roman" panose="02020603050405020304" pitchFamily="18" charset="0"/>
                <a:ea typeface="宋体" panose="02010600030101010101" pitchFamily="2" charset="-122"/>
              </a:defRPr>
            </a:lvl3pPr>
            <a:lvl4pPr marL="1885950" indent="-457200">
              <a:spcBef>
                <a:spcPct val="0"/>
              </a:spcBef>
              <a:defRPr kumimoji="1" sz="2400">
                <a:solidFill>
                  <a:schemeClr val="tx1"/>
                </a:solidFill>
                <a:latin typeface="Times New Roman" panose="02020603050405020304" pitchFamily="18" charset="0"/>
                <a:ea typeface="宋体" panose="02010600030101010101" pitchFamily="2" charset="-122"/>
              </a:defRPr>
            </a:lvl4pPr>
            <a:lvl5pPr marL="2305050" indent="-457200">
              <a:spcBef>
                <a:spcPct val="0"/>
              </a:spcBef>
              <a:defRPr kumimoji="1" sz="2400">
                <a:solidFill>
                  <a:schemeClr val="tx1"/>
                </a:solidFill>
                <a:latin typeface="Times New Roman" panose="02020603050405020304" pitchFamily="18" charset="0"/>
                <a:ea typeface="宋体" panose="02010600030101010101" pitchFamily="2" charset="-122"/>
              </a:defRPr>
            </a:lvl5pPr>
            <a:lvl6pPr marL="27622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194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766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338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AutoNum type="arabicPeriod"/>
            </a:pPr>
            <a:r>
              <a:rPr lang="en-US" altLang="zh-CN">
                <a:sym typeface="Times New Roman" panose="02020603050405020304" pitchFamily="18" charset="0"/>
              </a:rPr>
              <a:t> </a:t>
            </a:r>
            <a:r>
              <a:rPr lang="zh-CN" altLang="en-US">
                <a:sym typeface="Times New Roman" panose="02020603050405020304" pitchFamily="18" charset="0"/>
              </a:rPr>
              <a:t>漫游功能</a:t>
            </a:r>
          </a:p>
        </p:txBody>
      </p:sp>
      <p:sp>
        <p:nvSpPr>
          <p:cNvPr id="205827" name="Rectangle 3"/>
          <p:cNvSpPr>
            <a:spLocks noChangeArrowheads="1"/>
          </p:cNvSpPr>
          <p:nvPr/>
        </p:nvSpPr>
        <p:spPr bwMode="auto">
          <a:xfrm>
            <a:off x="525462" y="1595042"/>
            <a:ext cx="8223002"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sym typeface="Times New Roman" panose="02020603050405020304" pitchFamily="18" charset="0"/>
              </a:rPr>
              <a:t>发送站进入多</a:t>
            </a:r>
            <a:r>
              <a:rPr lang="en-US" altLang="zh-CN" dirty="0">
                <a:sym typeface="Times New Roman" panose="02020603050405020304" pitchFamily="18" charset="0"/>
              </a:rPr>
              <a:t>AP</a:t>
            </a:r>
            <a:r>
              <a:rPr lang="zh-CN" altLang="en-US" dirty="0">
                <a:sym typeface="Times New Roman" panose="02020603050405020304" pitchFamily="18" charset="0"/>
              </a:rPr>
              <a:t>访问接入点的覆盖区域，发送站自动选择信号条件最好的</a:t>
            </a:r>
            <a:r>
              <a:rPr lang="en-US" altLang="zh-CN" dirty="0">
                <a:sym typeface="Times New Roman" panose="02020603050405020304" pitchFamily="18" charset="0"/>
              </a:rPr>
              <a:t>AP</a:t>
            </a:r>
            <a:r>
              <a:rPr lang="zh-CN" altLang="en-US" dirty="0">
                <a:sym typeface="Times New Roman" panose="02020603050405020304" pitchFamily="18" charset="0"/>
              </a:rPr>
              <a:t>访问接入点；并在移动中，脱离当前访问点，重新连接切换到其它访问点。基本类同</a:t>
            </a:r>
            <a:r>
              <a:rPr lang="en-US" altLang="zh-CN" dirty="0">
                <a:sym typeface="Times New Roman" panose="02020603050405020304" pitchFamily="18" charset="0"/>
              </a:rPr>
              <a:t>GSM</a:t>
            </a:r>
            <a:r>
              <a:rPr lang="zh-CN" altLang="en-US" dirty="0">
                <a:sym typeface="Times New Roman" panose="02020603050405020304" pitchFamily="18" charset="0"/>
              </a:rPr>
              <a:t>的越区切换思想，但不能实现</a:t>
            </a:r>
            <a:r>
              <a:rPr lang="en-US" altLang="zh-CN" dirty="0">
                <a:sym typeface="Times New Roman" panose="02020603050405020304" pitchFamily="18" charset="0"/>
              </a:rPr>
              <a:t>GSM</a:t>
            </a:r>
            <a:r>
              <a:rPr lang="zh-CN" altLang="en-US" dirty="0">
                <a:sym typeface="Times New Roman" panose="02020603050405020304" pitchFamily="18" charset="0"/>
              </a:rPr>
              <a:t>大漫游功能 </a:t>
            </a:r>
          </a:p>
        </p:txBody>
      </p:sp>
      <p:sp>
        <p:nvSpPr>
          <p:cNvPr id="205828" name="Rectangle 4"/>
          <p:cNvSpPr>
            <a:spLocks noChangeArrowheads="1"/>
          </p:cNvSpPr>
          <p:nvPr/>
        </p:nvSpPr>
        <p:spPr bwMode="auto">
          <a:xfrm>
            <a:off x="611188" y="3321052"/>
            <a:ext cx="518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457200" indent="-457200">
              <a:spcBef>
                <a:spcPct val="0"/>
              </a:spcBef>
              <a:defRPr kumimoji="1" sz="2400">
                <a:solidFill>
                  <a:schemeClr val="tx1"/>
                </a:solidFill>
                <a:latin typeface="Times New Roman" panose="02020603050405020304" pitchFamily="18" charset="0"/>
                <a:ea typeface="宋体" panose="02010600030101010101" pitchFamily="2" charset="-122"/>
              </a:defRPr>
            </a:lvl1pPr>
            <a:lvl2pPr marL="647700" indent="-457200">
              <a:spcBef>
                <a:spcPct val="0"/>
              </a:spcBef>
              <a:defRPr kumimoji="1" sz="2400">
                <a:solidFill>
                  <a:schemeClr val="tx1"/>
                </a:solidFill>
                <a:latin typeface="Times New Roman" panose="02020603050405020304" pitchFamily="18" charset="0"/>
                <a:ea typeface="宋体" panose="02010600030101010101" pitchFamily="2" charset="-122"/>
              </a:defRPr>
            </a:lvl2pPr>
            <a:lvl3pPr marL="1466850" indent="-457200">
              <a:spcBef>
                <a:spcPct val="0"/>
              </a:spcBef>
              <a:defRPr kumimoji="1" sz="2400">
                <a:solidFill>
                  <a:schemeClr val="tx1"/>
                </a:solidFill>
                <a:latin typeface="Times New Roman" panose="02020603050405020304" pitchFamily="18" charset="0"/>
                <a:ea typeface="宋体" panose="02010600030101010101" pitchFamily="2" charset="-122"/>
              </a:defRPr>
            </a:lvl3pPr>
            <a:lvl4pPr marL="1885950" indent="-457200">
              <a:spcBef>
                <a:spcPct val="0"/>
              </a:spcBef>
              <a:defRPr kumimoji="1" sz="2400">
                <a:solidFill>
                  <a:schemeClr val="tx1"/>
                </a:solidFill>
                <a:latin typeface="Times New Roman" panose="02020603050405020304" pitchFamily="18" charset="0"/>
                <a:ea typeface="宋体" panose="02010600030101010101" pitchFamily="2" charset="-122"/>
              </a:defRPr>
            </a:lvl4pPr>
            <a:lvl5pPr marL="2305050" indent="-457200">
              <a:spcBef>
                <a:spcPct val="0"/>
              </a:spcBef>
              <a:defRPr kumimoji="1" sz="2400">
                <a:solidFill>
                  <a:schemeClr val="tx1"/>
                </a:solidFill>
                <a:latin typeface="Times New Roman" panose="02020603050405020304" pitchFamily="18" charset="0"/>
                <a:ea typeface="宋体" panose="02010600030101010101" pitchFamily="2" charset="-122"/>
              </a:defRPr>
            </a:lvl5pPr>
            <a:lvl6pPr marL="27622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194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766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338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sym typeface="Times New Roman" panose="02020603050405020304" pitchFamily="18" charset="0"/>
              </a:rPr>
              <a:t>2.  </a:t>
            </a:r>
            <a:r>
              <a:rPr lang="zh-CN" altLang="en-US" dirty="0">
                <a:sym typeface="Times New Roman" panose="02020603050405020304" pitchFamily="18" charset="0"/>
              </a:rPr>
              <a:t>信道和关联</a:t>
            </a:r>
          </a:p>
        </p:txBody>
      </p:sp>
      <p:sp>
        <p:nvSpPr>
          <p:cNvPr id="205829" name="Rectangle 5"/>
          <p:cNvSpPr>
            <a:spLocks noChangeArrowheads="1"/>
          </p:cNvSpPr>
          <p:nvPr/>
        </p:nvSpPr>
        <p:spPr bwMode="auto">
          <a:xfrm>
            <a:off x="611188" y="3750865"/>
            <a:ext cx="828064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sym typeface="Times New Roman" panose="02020603050405020304" pitchFamily="18" charset="0"/>
              </a:rPr>
              <a:t>服务标识符</a:t>
            </a:r>
            <a:r>
              <a:rPr lang="en-US" altLang="zh-CN" dirty="0">
                <a:sym typeface="Times New Roman" panose="02020603050405020304" pitchFamily="18" charset="0"/>
              </a:rPr>
              <a:t>SSID(Service Set </a:t>
            </a:r>
            <a:r>
              <a:rPr lang="en-US" altLang="zh-CN" dirty="0" err="1">
                <a:sym typeface="Times New Roman" panose="02020603050405020304" pitchFamily="18" charset="0"/>
              </a:rPr>
              <a:t>IDentifier</a:t>
            </a:r>
            <a:r>
              <a:rPr lang="zh-CN" altLang="en-US" dirty="0">
                <a:sym typeface="Times New Roman" panose="02020603050405020304" pitchFamily="18" charset="0"/>
              </a:rPr>
              <a:t>服务集标识符</a:t>
            </a:r>
            <a:r>
              <a:rPr lang="en-US" altLang="zh-CN" dirty="0" smtClean="0">
                <a:sym typeface="Times New Roman" panose="02020603050405020304" pitchFamily="18" charset="0"/>
              </a:rPr>
              <a:t>)</a:t>
            </a:r>
            <a:r>
              <a:rPr lang="zh-CN" altLang="en-US" dirty="0" smtClean="0">
                <a:sym typeface="Times New Roman" panose="02020603050405020304" pitchFamily="18" charset="0"/>
              </a:rPr>
              <a:t>：</a:t>
            </a:r>
            <a:r>
              <a:rPr lang="zh-CN" altLang="en-US" dirty="0">
                <a:sym typeface="Times New Roman" panose="02020603050405020304" pitchFamily="18" charset="0"/>
              </a:rPr>
              <a:t>区分各个不同</a:t>
            </a:r>
            <a:r>
              <a:rPr lang="en-US" altLang="zh-CN" dirty="0">
                <a:sym typeface="Times New Roman" panose="02020603050405020304" pitchFamily="18" charset="0"/>
              </a:rPr>
              <a:t>AP</a:t>
            </a:r>
            <a:r>
              <a:rPr lang="zh-CN" altLang="en-US" dirty="0">
                <a:sym typeface="Times New Roman" panose="02020603050405020304" pitchFamily="18" charset="0"/>
              </a:rPr>
              <a:t>，某区域</a:t>
            </a:r>
            <a:r>
              <a:rPr lang="en-US" altLang="zh-CN" dirty="0">
                <a:sym typeface="Times New Roman" panose="02020603050405020304" pitchFamily="18" charset="0"/>
              </a:rPr>
              <a:t>AP</a:t>
            </a:r>
            <a:r>
              <a:rPr lang="zh-CN" altLang="en-US" dirty="0">
                <a:sym typeface="Times New Roman" panose="02020603050405020304" pitchFamily="18" charset="0"/>
              </a:rPr>
              <a:t>覆盖存在时，显示和识别不同</a:t>
            </a:r>
            <a:r>
              <a:rPr lang="en-US" altLang="zh-CN" dirty="0">
                <a:sym typeface="Times New Roman" panose="02020603050405020304" pitchFamily="18" charset="0"/>
              </a:rPr>
              <a:t>AP</a:t>
            </a:r>
            <a:r>
              <a:rPr lang="zh-CN" altLang="en-US" dirty="0">
                <a:sym typeface="Times New Roman" panose="02020603050405020304" pitchFamily="18" charset="0"/>
              </a:rPr>
              <a:t>，并分配信道（共</a:t>
            </a:r>
            <a:r>
              <a:rPr lang="en-US" altLang="zh-CN" dirty="0">
                <a:sym typeface="Times New Roman" panose="02020603050405020304" pitchFamily="18" charset="0"/>
              </a:rPr>
              <a:t>11</a:t>
            </a:r>
            <a:r>
              <a:rPr lang="zh-CN" altLang="en-US" dirty="0">
                <a:sym typeface="Times New Roman" panose="02020603050405020304" pitchFamily="18" charset="0"/>
              </a:rPr>
              <a:t>个）。</a:t>
            </a:r>
          </a:p>
        </p:txBody>
      </p:sp>
      <p:sp>
        <p:nvSpPr>
          <p:cNvPr id="205832" name="Comment 8"/>
          <p:cNvSpPr>
            <a:spLocks noChangeArrowheads="1"/>
          </p:cNvSpPr>
          <p:nvPr/>
        </p:nvSpPr>
        <p:spPr bwMode="auto">
          <a:xfrm>
            <a:off x="7020272" y="1111031"/>
            <a:ext cx="1828800" cy="359522"/>
          </a:xfrm>
          <a:prstGeom prst="rect">
            <a:avLst/>
          </a:prstGeom>
          <a:solidFill>
            <a:srgbClr val="FCFF91"/>
          </a:solidFill>
          <a:ln w="9525">
            <a:solidFill>
              <a:srgbClr val="000000"/>
            </a:solidFill>
            <a:miter lim="800000"/>
            <a:headEnd/>
            <a:tailEnd/>
          </a:ln>
          <a:effectLst>
            <a:outerShdw dist="107763" dir="2700000" algn="ctr" rotWithShape="0">
              <a:srgbClr val="808080"/>
            </a:outerShdw>
          </a:effectLst>
          <a:extLst>
            <a:ext uri="{53640926-AAD7-44D8-BBD7-CCE9431645EC}">
              <a14:shadowObscured xmlns:a14="http://schemas.microsoft.com/office/drawing/2010/main" val="1"/>
            </a:ext>
          </a:extLst>
        </p:spPr>
        <p:txBody>
          <a:bodyPr>
            <a:spAutoFit/>
          </a:bodyPr>
          <a:lstStyle/>
          <a:p>
            <a:pPr eaLnBrk="0" hangingPunct="0">
              <a:lnSpc>
                <a:spcPct val="120000"/>
              </a:lnSpc>
            </a:pPr>
            <a:r>
              <a:rPr lang="zh-CN" altLang="en-US" sz="1600" dirty="0" smtClean="0">
                <a:solidFill>
                  <a:srgbClr val="000000"/>
                </a:solidFill>
                <a:latin typeface="Times New Roman" panose="02020603050405020304" pitchFamily="18" charset="0"/>
                <a:sym typeface="Times New Roman" panose="02020603050405020304" pitchFamily="18" charset="0"/>
              </a:rPr>
              <a:t>什么</a:t>
            </a:r>
            <a:r>
              <a:rPr lang="zh-CN" altLang="en-US" sz="1600" dirty="0">
                <a:solidFill>
                  <a:srgbClr val="000000"/>
                </a:solidFill>
                <a:latin typeface="Times New Roman" panose="02020603050405020304" pitchFamily="18" charset="0"/>
                <a:sym typeface="Times New Roman" panose="02020603050405020304" pitchFamily="18" charset="0"/>
              </a:rPr>
              <a:t>是访问点？</a:t>
            </a:r>
          </a:p>
        </p:txBody>
      </p:sp>
      <p:sp>
        <p:nvSpPr>
          <p:cNvPr id="205834" name="Text Box 10"/>
          <p:cNvSpPr txBox="1">
            <a:spLocks noChangeArrowheads="1"/>
          </p:cNvSpPr>
          <p:nvPr/>
        </p:nvSpPr>
        <p:spPr bwMode="auto">
          <a:xfrm>
            <a:off x="684213" y="333375"/>
            <a:ext cx="40386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smtClean="0">
                <a:solidFill>
                  <a:srgbClr val="CC0000"/>
                </a:solidFill>
                <a:latin typeface="Times New Roman" panose="02020603050405020304" pitchFamily="18" charset="0"/>
                <a:sym typeface="Times New Roman" panose="02020603050405020304" pitchFamily="18" charset="0"/>
              </a:rPr>
              <a:t>1.2.4 </a:t>
            </a:r>
            <a:r>
              <a:rPr lang="en-US" altLang="zh-CN" dirty="0">
                <a:solidFill>
                  <a:srgbClr val="CC0000"/>
                </a:solidFill>
                <a:latin typeface="Times New Roman" panose="02020603050405020304" pitchFamily="18" charset="0"/>
                <a:sym typeface="Times New Roman" panose="02020603050405020304" pitchFamily="18" charset="0"/>
              </a:rPr>
              <a:t>802.11</a:t>
            </a:r>
            <a:r>
              <a:rPr lang="zh-CN" altLang="en-US" dirty="0">
                <a:solidFill>
                  <a:srgbClr val="CC0000"/>
                </a:solidFill>
                <a:latin typeface="Times New Roman" panose="02020603050405020304" pitchFamily="18" charset="0"/>
                <a:sym typeface="Times New Roman" panose="02020603050405020304" pitchFamily="18" charset="0"/>
              </a:rPr>
              <a:t>标准其他问题：</a:t>
            </a:r>
          </a:p>
        </p:txBody>
      </p:sp>
      <p:sp>
        <p:nvSpPr>
          <p:cNvPr id="205837" name="Rectangle 13"/>
          <p:cNvSpPr>
            <a:spLocks noChangeArrowheads="1"/>
          </p:cNvSpPr>
          <p:nvPr/>
        </p:nvSpPr>
        <p:spPr bwMode="auto">
          <a:xfrm>
            <a:off x="638275" y="5044278"/>
            <a:ext cx="78486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sym typeface="Times New Roman" panose="02020603050405020304" pitchFamily="18" charset="0"/>
              </a:rPr>
              <a:t>关联：无线站点在</a:t>
            </a:r>
            <a:r>
              <a:rPr lang="en-US" altLang="zh-CN" dirty="0" err="1">
                <a:solidFill>
                  <a:srgbClr val="CC0000"/>
                </a:solidFill>
                <a:sym typeface="Times New Roman" panose="02020603050405020304" pitchFamily="18" charset="0"/>
              </a:rPr>
              <a:t>WiFi</a:t>
            </a:r>
            <a:r>
              <a:rPr lang="zh-CN" altLang="en-US" dirty="0">
                <a:solidFill>
                  <a:srgbClr val="CC0000"/>
                </a:solidFill>
                <a:sym typeface="Times New Roman" panose="02020603050405020304" pitchFamily="18" charset="0"/>
              </a:rPr>
              <a:t>丛林</a:t>
            </a:r>
            <a:r>
              <a:rPr lang="zh-CN" altLang="en-US" dirty="0">
                <a:sym typeface="Times New Roman" panose="02020603050405020304" pitchFamily="18" charset="0"/>
              </a:rPr>
              <a:t>中，确定加入那个</a:t>
            </a:r>
            <a:r>
              <a:rPr lang="en-US" altLang="zh-CN" dirty="0">
                <a:sym typeface="Times New Roman" panose="02020603050405020304" pitchFamily="18" charset="0"/>
              </a:rPr>
              <a:t>AP</a:t>
            </a:r>
            <a:r>
              <a:rPr lang="zh-CN" altLang="en-US" dirty="0">
                <a:sym typeface="Times New Roman" panose="02020603050405020304" pitchFamily="18" charset="0"/>
              </a:rPr>
              <a:t>。一般</a:t>
            </a:r>
            <a:r>
              <a:rPr lang="en-US" altLang="zh-CN" dirty="0">
                <a:sym typeface="Times New Roman" panose="02020603050405020304" pitchFamily="18" charset="0"/>
              </a:rPr>
              <a:t>AP</a:t>
            </a:r>
            <a:r>
              <a:rPr lang="zh-CN" altLang="en-US" dirty="0">
                <a:sym typeface="Times New Roman" panose="02020603050405020304" pitchFamily="18" charset="0"/>
              </a:rPr>
              <a:t>通过周期发送信标帧（含</a:t>
            </a:r>
            <a:r>
              <a:rPr lang="en-US" altLang="zh-CN" dirty="0">
                <a:sym typeface="Times New Roman" panose="02020603050405020304" pitchFamily="18" charset="0"/>
              </a:rPr>
              <a:t>SSID</a:t>
            </a:r>
            <a:r>
              <a:rPr lang="zh-CN" altLang="en-US" dirty="0">
                <a:sym typeface="Times New Roman" panose="02020603050405020304" pitchFamily="18" charset="0"/>
              </a:rPr>
              <a:t>和</a:t>
            </a:r>
            <a:r>
              <a:rPr lang="en-US" altLang="zh-CN" dirty="0">
                <a:sym typeface="Times New Roman" panose="02020603050405020304" pitchFamily="18" charset="0"/>
              </a:rPr>
              <a:t>MAC)</a:t>
            </a:r>
            <a:r>
              <a:rPr lang="zh-CN" altLang="en-US" dirty="0">
                <a:sym typeface="Times New Roman" panose="02020603050405020304" pitchFamily="18" charset="0"/>
              </a:rPr>
              <a:t>，无线站点扫描后进行关联创建（认证接入方式）；也可以通过无线站点主动广播发送请求帧完成。</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5826"/>
                                        </p:tgtEl>
                                        <p:attrNameLst>
                                          <p:attrName>style.visibility</p:attrName>
                                        </p:attrNameLst>
                                      </p:cBhvr>
                                      <p:to>
                                        <p:strVal val="visible"/>
                                      </p:to>
                                    </p:set>
                                    <p:anim calcmode="lin" valueType="num">
                                      <p:cBhvr additive="base">
                                        <p:cTn id="7" dur="500" fill="hold"/>
                                        <p:tgtEl>
                                          <p:spTgt spid="205826"/>
                                        </p:tgtEl>
                                        <p:attrNameLst>
                                          <p:attrName>ppt_x</p:attrName>
                                        </p:attrNameLst>
                                      </p:cBhvr>
                                      <p:tavLst>
                                        <p:tav tm="0">
                                          <p:val>
                                            <p:strVal val="0-#ppt_w/2"/>
                                          </p:val>
                                        </p:tav>
                                        <p:tav tm="100000">
                                          <p:val>
                                            <p:strVal val="#ppt_x"/>
                                          </p:val>
                                        </p:tav>
                                      </p:tavLst>
                                    </p:anim>
                                    <p:anim calcmode="lin" valueType="num">
                                      <p:cBhvr additive="base">
                                        <p:cTn id="8" dur="500" fill="hold"/>
                                        <p:tgtEl>
                                          <p:spTgt spid="2058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5827"/>
                                        </p:tgtEl>
                                        <p:attrNameLst>
                                          <p:attrName>style.visibility</p:attrName>
                                        </p:attrNameLst>
                                      </p:cBhvr>
                                      <p:to>
                                        <p:strVal val="visible"/>
                                      </p:to>
                                    </p:set>
                                    <p:anim calcmode="lin" valueType="num">
                                      <p:cBhvr additive="base">
                                        <p:cTn id="13" dur="500" fill="hold"/>
                                        <p:tgtEl>
                                          <p:spTgt spid="205827"/>
                                        </p:tgtEl>
                                        <p:attrNameLst>
                                          <p:attrName>ppt_x</p:attrName>
                                        </p:attrNameLst>
                                      </p:cBhvr>
                                      <p:tavLst>
                                        <p:tav tm="0">
                                          <p:val>
                                            <p:strVal val="0-#ppt_w/2"/>
                                          </p:val>
                                        </p:tav>
                                        <p:tav tm="100000">
                                          <p:val>
                                            <p:strVal val="#ppt_x"/>
                                          </p:val>
                                        </p:tav>
                                      </p:tavLst>
                                    </p:anim>
                                    <p:anim calcmode="lin" valueType="num">
                                      <p:cBhvr additive="base">
                                        <p:cTn id="14" dur="500" fill="hold"/>
                                        <p:tgtEl>
                                          <p:spTgt spid="20582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5828"/>
                                        </p:tgtEl>
                                        <p:attrNameLst>
                                          <p:attrName>style.visibility</p:attrName>
                                        </p:attrNameLst>
                                      </p:cBhvr>
                                      <p:to>
                                        <p:strVal val="visible"/>
                                      </p:to>
                                    </p:set>
                                    <p:anim calcmode="lin" valueType="num">
                                      <p:cBhvr additive="base">
                                        <p:cTn id="19" dur="500" fill="hold"/>
                                        <p:tgtEl>
                                          <p:spTgt spid="205828"/>
                                        </p:tgtEl>
                                        <p:attrNameLst>
                                          <p:attrName>ppt_x</p:attrName>
                                        </p:attrNameLst>
                                      </p:cBhvr>
                                      <p:tavLst>
                                        <p:tav tm="0">
                                          <p:val>
                                            <p:strVal val="0-#ppt_w/2"/>
                                          </p:val>
                                        </p:tav>
                                        <p:tav tm="100000">
                                          <p:val>
                                            <p:strVal val="#ppt_x"/>
                                          </p:val>
                                        </p:tav>
                                      </p:tavLst>
                                    </p:anim>
                                    <p:anim calcmode="lin" valueType="num">
                                      <p:cBhvr additive="base">
                                        <p:cTn id="20" dur="500" fill="hold"/>
                                        <p:tgtEl>
                                          <p:spTgt spid="20582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5829"/>
                                        </p:tgtEl>
                                        <p:attrNameLst>
                                          <p:attrName>style.visibility</p:attrName>
                                        </p:attrNameLst>
                                      </p:cBhvr>
                                      <p:to>
                                        <p:strVal val="visible"/>
                                      </p:to>
                                    </p:set>
                                    <p:anim calcmode="lin" valueType="num">
                                      <p:cBhvr additive="base">
                                        <p:cTn id="25" dur="500" fill="hold"/>
                                        <p:tgtEl>
                                          <p:spTgt spid="205829"/>
                                        </p:tgtEl>
                                        <p:attrNameLst>
                                          <p:attrName>ppt_x</p:attrName>
                                        </p:attrNameLst>
                                      </p:cBhvr>
                                      <p:tavLst>
                                        <p:tav tm="0">
                                          <p:val>
                                            <p:strVal val="0-#ppt_w/2"/>
                                          </p:val>
                                        </p:tav>
                                        <p:tav tm="100000">
                                          <p:val>
                                            <p:strVal val="#ppt_x"/>
                                          </p:val>
                                        </p:tav>
                                      </p:tavLst>
                                    </p:anim>
                                    <p:anim calcmode="lin" valueType="num">
                                      <p:cBhvr additive="base">
                                        <p:cTn id="26" dur="500" fill="hold"/>
                                        <p:tgtEl>
                                          <p:spTgt spid="205829"/>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5834"/>
                                        </p:tgtEl>
                                        <p:attrNameLst>
                                          <p:attrName>style.visibility</p:attrName>
                                        </p:attrNameLst>
                                      </p:cBhvr>
                                      <p:to>
                                        <p:strVal val="visible"/>
                                      </p:to>
                                    </p:set>
                                    <p:anim calcmode="lin" valueType="num">
                                      <p:cBhvr additive="base">
                                        <p:cTn id="31" dur="500" fill="hold"/>
                                        <p:tgtEl>
                                          <p:spTgt spid="205834"/>
                                        </p:tgtEl>
                                        <p:attrNameLst>
                                          <p:attrName>ppt_x</p:attrName>
                                        </p:attrNameLst>
                                      </p:cBhvr>
                                      <p:tavLst>
                                        <p:tav tm="0">
                                          <p:val>
                                            <p:strVal val="0-#ppt_w/2"/>
                                          </p:val>
                                        </p:tav>
                                        <p:tav tm="100000">
                                          <p:val>
                                            <p:strVal val="#ppt_x"/>
                                          </p:val>
                                        </p:tav>
                                      </p:tavLst>
                                    </p:anim>
                                    <p:anim calcmode="lin" valueType="num">
                                      <p:cBhvr additive="base">
                                        <p:cTn id="32" dur="500" fill="hold"/>
                                        <p:tgtEl>
                                          <p:spTgt spid="20583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05837"/>
                                        </p:tgtEl>
                                        <p:attrNameLst>
                                          <p:attrName>style.visibility</p:attrName>
                                        </p:attrNameLst>
                                      </p:cBhvr>
                                      <p:to>
                                        <p:strVal val="visible"/>
                                      </p:to>
                                    </p:set>
                                    <p:anim calcmode="lin" valueType="num">
                                      <p:cBhvr additive="base">
                                        <p:cTn id="37" dur="500" fill="hold"/>
                                        <p:tgtEl>
                                          <p:spTgt spid="205837"/>
                                        </p:tgtEl>
                                        <p:attrNameLst>
                                          <p:attrName>ppt_x</p:attrName>
                                        </p:attrNameLst>
                                      </p:cBhvr>
                                      <p:tavLst>
                                        <p:tav tm="0">
                                          <p:val>
                                            <p:strVal val="0-#ppt_w/2"/>
                                          </p:val>
                                        </p:tav>
                                        <p:tav tm="100000">
                                          <p:val>
                                            <p:strVal val="#ppt_x"/>
                                          </p:val>
                                        </p:tav>
                                      </p:tavLst>
                                    </p:anim>
                                    <p:anim calcmode="lin" valueType="num">
                                      <p:cBhvr additive="base">
                                        <p:cTn id="38" dur="500" fill="hold"/>
                                        <p:tgtEl>
                                          <p:spTgt spid="2058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6" grpId="0" autoUpdateAnimBg="0"/>
      <p:bldP spid="205827" grpId="0" autoUpdateAnimBg="0"/>
      <p:bldP spid="205828" grpId="0" autoUpdateAnimBg="0"/>
      <p:bldP spid="205829" grpId="0" autoUpdateAnimBg="0"/>
      <p:bldP spid="205834" grpId="0" autoUpdateAnimBg="0"/>
      <p:bldP spid="20583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6" name="Rectangle 6"/>
          <p:cNvSpPr>
            <a:spLocks noChangeArrowheads="1"/>
          </p:cNvSpPr>
          <p:nvPr/>
        </p:nvSpPr>
        <p:spPr bwMode="auto">
          <a:xfrm>
            <a:off x="684213" y="3357563"/>
            <a:ext cx="7920037"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a:solidFill>
                  <a:srgbClr val="CC0000"/>
                </a:solidFill>
                <a:sym typeface="Times New Roman" panose="02020603050405020304" pitchFamily="18" charset="0"/>
              </a:rPr>
              <a:t>链路加密：</a:t>
            </a:r>
            <a:r>
              <a:rPr lang="zh-CN" altLang="en-US">
                <a:sym typeface="Times New Roman" panose="02020603050405020304" pitchFamily="18" charset="0"/>
              </a:rPr>
              <a:t>连线等价保密</a:t>
            </a:r>
            <a:r>
              <a:rPr lang="en-US" altLang="zh-CN">
                <a:sym typeface="Times New Roman" panose="02020603050405020304" pitchFamily="18" charset="0"/>
              </a:rPr>
              <a:t>WEP</a:t>
            </a:r>
            <a:r>
              <a:rPr lang="zh-CN" altLang="en-US">
                <a:sym typeface="Times New Roman" panose="02020603050405020304" pitchFamily="18" charset="0"/>
              </a:rPr>
              <a:t>（</a:t>
            </a:r>
            <a:r>
              <a:rPr lang="en-US" altLang="zh-CN">
                <a:sym typeface="Times New Roman" panose="02020603050405020304" pitchFamily="18" charset="0"/>
              </a:rPr>
              <a:t>Wired Equivalent Privacy)</a:t>
            </a:r>
            <a:r>
              <a:rPr lang="zh-CN" altLang="en-US">
                <a:sym typeface="Times New Roman" panose="02020603050405020304" pitchFamily="18" charset="0"/>
              </a:rPr>
              <a:t>，提供</a:t>
            </a:r>
            <a:r>
              <a:rPr lang="en-US" altLang="zh-CN">
                <a:sym typeface="Times New Roman" panose="02020603050405020304" pitchFamily="18" charset="0"/>
              </a:rPr>
              <a:t>RC4</a:t>
            </a:r>
            <a:r>
              <a:rPr lang="zh-CN" altLang="en-US">
                <a:sym typeface="Times New Roman" panose="02020603050405020304" pitchFamily="18" charset="0"/>
              </a:rPr>
              <a:t>对称加密技术。</a:t>
            </a:r>
            <a:r>
              <a:rPr lang="en-US" altLang="zh-CN">
                <a:sym typeface="Times New Roman" panose="02020603050405020304" pitchFamily="18" charset="0"/>
              </a:rPr>
              <a:t>IEEE802.11b</a:t>
            </a:r>
            <a:r>
              <a:rPr lang="zh-CN" altLang="en-US">
                <a:sym typeface="Times New Roman" panose="02020603050405020304" pitchFamily="18" charset="0"/>
              </a:rPr>
              <a:t>采用</a:t>
            </a:r>
            <a:r>
              <a:rPr lang="en-US" altLang="zh-CN">
                <a:sym typeface="Times New Roman" panose="02020603050405020304" pitchFamily="18" charset="0"/>
              </a:rPr>
              <a:t>40</a:t>
            </a:r>
            <a:r>
              <a:rPr lang="zh-CN" altLang="en-US">
                <a:sym typeface="Times New Roman" panose="02020603050405020304" pitchFamily="18" charset="0"/>
              </a:rPr>
              <a:t>位长密钥。</a:t>
            </a:r>
          </a:p>
          <a:p>
            <a:pPr lvl="1" algn="just">
              <a:lnSpc>
                <a:spcPct val="120000"/>
              </a:lnSpc>
              <a:buFont typeface="Wingdings" panose="05000000000000000000" pitchFamily="2" charset="2"/>
              <a:buNone/>
            </a:pPr>
            <a:r>
              <a:rPr lang="zh-CN" altLang="en-US">
                <a:solidFill>
                  <a:srgbClr val="CC0000"/>
                </a:solidFill>
                <a:sym typeface="Times New Roman" panose="02020603050405020304" pitchFamily="18" charset="0"/>
              </a:rPr>
              <a:t>访问点接入认证</a:t>
            </a:r>
            <a:r>
              <a:rPr lang="en-US" altLang="zh-CN">
                <a:solidFill>
                  <a:srgbClr val="CC0000"/>
                </a:solidFill>
                <a:sym typeface="Times New Roman" panose="02020603050405020304" pitchFamily="18" charset="0"/>
              </a:rPr>
              <a:t>SSID</a:t>
            </a:r>
            <a:r>
              <a:rPr lang="zh-CN" altLang="en-US">
                <a:solidFill>
                  <a:srgbClr val="CC0000"/>
                </a:solidFill>
                <a:sym typeface="Times New Roman" panose="02020603050405020304" pitchFamily="18" charset="0"/>
              </a:rPr>
              <a:t>：</a:t>
            </a:r>
            <a:r>
              <a:rPr lang="zh-CN" altLang="en-US">
                <a:sym typeface="Times New Roman" panose="02020603050405020304" pitchFamily="18" charset="0"/>
              </a:rPr>
              <a:t>每个访问点配置</a:t>
            </a:r>
            <a:r>
              <a:rPr lang="en-US" altLang="zh-CN">
                <a:sym typeface="Times New Roman" panose="02020603050405020304" pitchFamily="18" charset="0"/>
              </a:rPr>
              <a:t>SSID</a:t>
            </a:r>
            <a:r>
              <a:rPr lang="zh-CN" altLang="en-US">
                <a:sym typeface="Times New Roman" panose="02020603050405020304" pitchFamily="18" charset="0"/>
              </a:rPr>
              <a:t>，端站不知道</a:t>
            </a:r>
            <a:r>
              <a:rPr lang="en-US" altLang="zh-CN">
                <a:sym typeface="Times New Roman" panose="02020603050405020304" pitchFamily="18" charset="0"/>
              </a:rPr>
              <a:t>SSID</a:t>
            </a:r>
            <a:r>
              <a:rPr lang="zh-CN" altLang="en-US">
                <a:sym typeface="Times New Roman" panose="02020603050405020304" pitchFamily="18" charset="0"/>
              </a:rPr>
              <a:t>能否接入。也可采用</a:t>
            </a:r>
            <a:r>
              <a:rPr lang="en-US" altLang="zh-CN">
                <a:sym typeface="Times New Roman" panose="02020603050405020304" pitchFamily="18" charset="0"/>
              </a:rPr>
              <a:t>IEEE802.1x</a:t>
            </a:r>
            <a:r>
              <a:rPr lang="zh-CN" altLang="en-US">
                <a:sym typeface="Times New Roman" panose="02020603050405020304" pitchFamily="18" charset="0"/>
              </a:rPr>
              <a:t>接入认证标准。</a:t>
            </a:r>
          </a:p>
          <a:p>
            <a:pPr lvl="1" algn="just">
              <a:lnSpc>
                <a:spcPct val="120000"/>
              </a:lnSpc>
              <a:buFont typeface="Wingdings" panose="05000000000000000000" pitchFamily="2" charset="2"/>
              <a:buNone/>
            </a:pPr>
            <a:r>
              <a:rPr lang="en-US" altLang="zh-CN">
                <a:solidFill>
                  <a:srgbClr val="CC0000"/>
                </a:solidFill>
                <a:sym typeface="Times New Roman" panose="02020603050405020304" pitchFamily="18" charset="0"/>
              </a:rPr>
              <a:t>MAC</a:t>
            </a:r>
            <a:r>
              <a:rPr lang="zh-CN" altLang="en-US">
                <a:solidFill>
                  <a:srgbClr val="CC0000"/>
                </a:solidFill>
                <a:sym typeface="Times New Roman" panose="02020603050405020304" pitchFamily="18" charset="0"/>
              </a:rPr>
              <a:t>地址过滤：</a:t>
            </a:r>
            <a:r>
              <a:rPr lang="zh-CN" altLang="en-US">
                <a:sym typeface="Times New Roman" panose="02020603050405020304" pitchFamily="18" charset="0"/>
              </a:rPr>
              <a:t>访问点保存合法用户基于</a:t>
            </a:r>
            <a:r>
              <a:rPr lang="en-US" altLang="zh-CN">
                <a:sym typeface="Times New Roman" panose="02020603050405020304" pitchFamily="18" charset="0"/>
              </a:rPr>
              <a:t>MAC</a:t>
            </a:r>
            <a:r>
              <a:rPr lang="zh-CN" altLang="en-US">
                <a:sym typeface="Times New Roman" panose="02020603050405020304" pitchFamily="18" charset="0"/>
              </a:rPr>
              <a:t>地址访问控制表。</a:t>
            </a:r>
          </a:p>
        </p:txBody>
      </p:sp>
      <p:sp>
        <p:nvSpPr>
          <p:cNvPr id="230408" name="Rectangle 8"/>
          <p:cNvSpPr>
            <a:spLocks noChangeArrowheads="1"/>
          </p:cNvSpPr>
          <p:nvPr/>
        </p:nvSpPr>
        <p:spPr bwMode="auto">
          <a:xfrm>
            <a:off x="755650" y="2782888"/>
            <a:ext cx="518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457200" indent="-457200">
              <a:spcBef>
                <a:spcPct val="0"/>
              </a:spcBef>
              <a:defRPr kumimoji="1" sz="2400">
                <a:solidFill>
                  <a:schemeClr val="tx1"/>
                </a:solidFill>
                <a:latin typeface="Times New Roman" panose="02020603050405020304" pitchFamily="18" charset="0"/>
                <a:ea typeface="宋体" panose="02010600030101010101" pitchFamily="2" charset="-122"/>
              </a:defRPr>
            </a:lvl1pPr>
            <a:lvl2pPr marL="647700" indent="-457200">
              <a:spcBef>
                <a:spcPct val="0"/>
              </a:spcBef>
              <a:defRPr kumimoji="1" sz="2400">
                <a:solidFill>
                  <a:schemeClr val="tx1"/>
                </a:solidFill>
                <a:latin typeface="Times New Roman" panose="02020603050405020304" pitchFamily="18" charset="0"/>
                <a:ea typeface="宋体" panose="02010600030101010101" pitchFamily="2" charset="-122"/>
              </a:defRPr>
            </a:lvl2pPr>
            <a:lvl3pPr marL="1466850" indent="-457200">
              <a:spcBef>
                <a:spcPct val="0"/>
              </a:spcBef>
              <a:defRPr kumimoji="1" sz="2400">
                <a:solidFill>
                  <a:schemeClr val="tx1"/>
                </a:solidFill>
                <a:latin typeface="Times New Roman" panose="02020603050405020304" pitchFamily="18" charset="0"/>
                <a:ea typeface="宋体" panose="02010600030101010101" pitchFamily="2" charset="-122"/>
              </a:defRPr>
            </a:lvl3pPr>
            <a:lvl4pPr marL="1885950" indent="-457200">
              <a:spcBef>
                <a:spcPct val="0"/>
              </a:spcBef>
              <a:defRPr kumimoji="1" sz="2400">
                <a:solidFill>
                  <a:schemeClr val="tx1"/>
                </a:solidFill>
                <a:latin typeface="Times New Roman" panose="02020603050405020304" pitchFamily="18" charset="0"/>
                <a:ea typeface="宋体" panose="02010600030101010101" pitchFamily="2" charset="-122"/>
              </a:defRPr>
            </a:lvl4pPr>
            <a:lvl5pPr marL="2305050" indent="-457200">
              <a:spcBef>
                <a:spcPct val="0"/>
              </a:spcBef>
              <a:defRPr kumimoji="1" sz="2400">
                <a:solidFill>
                  <a:schemeClr val="tx1"/>
                </a:solidFill>
                <a:latin typeface="Times New Roman" panose="02020603050405020304" pitchFamily="18" charset="0"/>
                <a:ea typeface="宋体" panose="02010600030101010101" pitchFamily="2" charset="-122"/>
              </a:defRPr>
            </a:lvl5pPr>
            <a:lvl6pPr marL="27622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194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766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338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a:sym typeface="Times New Roman" panose="02020603050405020304" pitchFamily="18" charset="0"/>
              </a:rPr>
              <a:t>4. </a:t>
            </a:r>
            <a:r>
              <a:rPr lang="zh-CN" altLang="en-US">
                <a:sym typeface="Times New Roman" panose="02020603050405020304" pitchFamily="18" charset="0"/>
              </a:rPr>
              <a:t>安全机制</a:t>
            </a:r>
          </a:p>
        </p:txBody>
      </p:sp>
      <p:sp>
        <p:nvSpPr>
          <p:cNvPr id="230409" name="Rectangle 9"/>
          <p:cNvSpPr>
            <a:spLocks noChangeArrowheads="1"/>
          </p:cNvSpPr>
          <p:nvPr/>
        </p:nvSpPr>
        <p:spPr bwMode="auto">
          <a:xfrm>
            <a:off x="684213" y="655960"/>
            <a:ext cx="518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457200" indent="-457200">
              <a:spcBef>
                <a:spcPct val="0"/>
              </a:spcBef>
              <a:defRPr kumimoji="1" sz="2400">
                <a:solidFill>
                  <a:schemeClr val="tx1"/>
                </a:solidFill>
                <a:latin typeface="Times New Roman" panose="02020603050405020304" pitchFamily="18" charset="0"/>
                <a:ea typeface="宋体" panose="02010600030101010101" pitchFamily="2" charset="-122"/>
              </a:defRPr>
            </a:lvl1pPr>
            <a:lvl2pPr marL="647700" indent="-457200">
              <a:spcBef>
                <a:spcPct val="0"/>
              </a:spcBef>
              <a:defRPr kumimoji="1" sz="2400">
                <a:solidFill>
                  <a:schemeClr val="tx1"/>
                </a:solidFill>
                <a:latin typeface="Times New Roman" panose="02020603050405020304" pitchFamily="18" charset="0"/>
                <a:ea typeface="宋体" panose="02010600030101010101" pitchFamily="2" charset="-122"/>
              </a:defRPr>
            </a:lvl2pPr>
            <a:lvl3pPr marL="1466850" indent="-457200">
              <a:spcBef>
                <a:spcPct val="0"/>
              </a:spcBef>
              <a:defRPr kumimoji="1" sz="2400">
                <a:solidFill>
                  <a:schemeClr val="tx1"/>
                </a:solidFill>
                <a:latin typeface="Times New Roman" panose="02020603050405020304" pitchFamily="18" charset="0"/>
                <a:ea typeface="宋体" panose="02010600030101010101" pitchFamily="2" charset="-122"/>
              </a:defRPr>
            </a:lvl3pPr>
            <a:lvl4pPr marL="1885950" indent="-457200">
              <a:spcBef>
                <a:spcPct val="0"/>
              </a:spcBef>
              <a:defRPr kumimoji="1" sz="2400">
                <a:solidFill>
                  <a:schemeClr val="tx1"/>
                </a:solidFill>
                <a:latin typeface="Times New Roman" panose="02020603050405020304" pitchFamily="18" charset="0"/>
                <a:ea typeface="宋体" panose="02010600030101010101" pitchFamily="2" charset="-122"/>
              </a:defRPr>
            </a:lvl4pPr>
            <a:lvl5pPr marL="2305050" indent="-457200">
              <a:spcBef>
                <a:spcPct val="0"/>
              </a:spcBef>
              <a:defRPr kumimoji="1" sz="2400">
                <a:solidFill>
                  <a:schemeClr val="tx1"/>
                </a:solidFill>
                <a:latin typeface="Times New Roman" panose="02020603050405020304" pitchFamily="18" charset="0"/>
                <a:ea typeface="宋体" panose="02010600030101010101" pitchFamily="2" charset="-122"/>
              </a:defRPr>
            </a:lvl5pPr>
            <a:lvl6pPr marL="27622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194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766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338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sym typeface="Times New Roman" panose="02020603050405020304" pitchFamily="18" charset="0"/>
              </a:rPr>
              <a:t>3.  </a:t>
            </a:r>
            <a:r>
              <a:rPr lang="zh-CN" altLang="en-US" dirty="0">
                <a:sym typeface="Times New Roman" panose="02020603050405020304" pitchFamily="18" charset="0"/>
              </a:rPr>
              <a:t>信息帧重整</a:t>
            </a:r>
          </a:p>
        </p:txBody>
      </p:sp>
      <p:sp>
        <p:nvSpPr>
          <p:cNvPr id="230410" name="Rectangle 10"/>
          <p:cNvSpPr>
            <a:spLocks noChangeArrowheads="1"/>
          </p:cNvSpPr>
          <p:nvPr/>
        </p:nvSpPr>
        <p:spPr bwMode="auto">
          <a:xfrm>
            <a:off x="684213" y="1270000"/>
            <a:ext cx="7777162"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a:sym typeface="Times New Roman" panose="02020603050405020304" pitchFamily="18" charset="0"/>
              </a:rPr>
              <a:t>在干扰情况下，帧错误接收（无 </a:t>
            </a:r>
            <a:r>
              <a:rPr lang="en-US" altLang="zh-CN">
                <a:sym typeface="Times New Roman" panose="02020603050405020304" pitchFamily="18" charset="0"/>
              </a:rPr>
              <a:t>ACK</a:t>
            </a:r>
            <a:r>
              <a:rPr lang="zh-CN" altLang="en-US">
                <a:sym typeface="Times New Roman" panose="02020603050405020304" pitchFamily="18" charset="0"/>
              </a:rPr>
              <a:t>）导致重发，为了提高发送可靠性，自适应重发机制把不断把长帧变成短帧发送，减少干扰概率。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0408"/>
                                        </p:tgtEl>
                                        <p:attrNameLst>
                                          <p:attrName>style.visibility</p:attrName>
                                        </p:attrNameLst>
                                      </p:cBhvr>
                                      <p:to>
                                        <p:strVal val="visible"/>
                                      </p:to>
                                    </p:set>
                                    <p:anim calcmode="lin" valueType="num">
                                      <p:cBhvr additive="base">
                                        <p:cTn id="7" dur="500" fill="hold"/>
                                        <p:tgtEl>
                                          <p:spTgt spid="230408"/>
                                        </p:tgtEl>
                                        <p:attrNameLst>
                                          <p:attrName>ppt_x</p:attrName>
                                        </p:attrNameLst>
                                      </p:cBhvr>
                                      <p:tavLst>
                                        <p:tav tm="0">
                                          <p:val>
                                            <p:strVal val="0-#ppt_w/2"/>
                                          </p:val>
                                        </p:tav>
                                        <p:tav tm="100000">
                                          <p:val>
                                            <p:strVal val="#ppt_x"/>
                                          </p:val>
                                        </p:tav>
                                      </p:tavLst>
                                    </p:anim>
                                    <p:anim calcmode="lin" valueType="num">
                                      <p:cBhvr additive="base">
                                        <p:cTn id="8" dur="500" fill="hold"/>
                                        <p:tgtEl>
                                          <p:spTgt spid="23040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0406"/>
                                        </p:tgtEl>
                                        <p:attrNameLst>
                                          <p:attrName>style.visibility</p:attrName>
                                        </p:attrNameLst>
                                      </p:cBhvr>
                                      <p:to>
                                        <p:strVal val="visible"/>
                                      </p:to>
                                    </p:set>
                                    <p:anim calcmode="lin" valueType="num">
                                      <p:cBhvr additive="base">
                                        <p:cTn id="13" dur="500" fill="hold"/>
                                        <p:tgtEl>
                                          <p:spTgt spid="230406"/>
                                        </p:tgtEl>
                                        <p:attrNameLst>
                                          <p:attrName>ppt_x</p:attrName>
                                        </p:attrNameLst>
                                      </p:cBhvr>
                                      <p:tavLst>
                                        <p:tav tm="0">
                                          <p:val>
                                            <p:strVal val="0-#ppt_w/2"/>
                                          </p:val>
                                        </p:tav>
                                        <p:tav tm="100000">
                                          <p:val>
                                            <p:strVal val="#ppt_x"/>
                                          </p:val>
                                        </p:tav>
                                      </p:tavLst>
                                    </p:anim>
                                    <p:anim calcmode="lin" valueType="num">
                                      <p:cBhvr additive="base">
                                        <p:cTn id="14" dur="500" fill="hold"/>
                                        <p:tgtEl>
                                          <p:spTgt spid="23040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0409"/>
                                        </p:tgtEl>
                                        <p:attrNameLst>
                                          <p:attrName>style.visibility</p:attrName>
                                        </p:attrNameLst>
                                      </p:cBhvr>
                                      <p:to>
                                        <p:strVal val="visible"/>
                                      </p:to>
                                    </p:set>
                                    <p:anim calcmode="lin" valueType="num">
                                      <p:cBhvr additive="base">
                                        <p:cTn id="19" dur="500" fill="hold"/>
                                        <p:tgtEl>
                                          <p:spTgt spid="230409"/>
                                        </p:tgtEl>
                                        <p:attrNameLst>
                                          <p:attrName>ppt_x</p:attrName>
                                        </p:attrNameLst>
                                      </p:cBhvr>
                                      <p:tavLst>
                                        <p:tav tm="0">
                                          <p:val>
                                            <p:strVal val="0-#ppt_w/2"/>
                                          </p:val>
                                        </p:tav>
                                        <p:tav tm="100000">
                                          <p:val>
                                            <p:strVal val="#ppt_x"/>
                                          </p:val>
                                        </p:tav>
                                      </p:tavLst>
                                    </p:anim>
                                    <p:anim calcmode="lin" valueType="num">
                                      <p:cBhvr additive="base">
                                        <p:cTn id="20" dur="500" fill="hold"/>
                                        <p:tgtEl>
                                          <p:spTgt spid="23040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0410"/>
                                        </p:tgtEl>
                                        <p:attrNameLst>
                                          <p:attrName>style.visibility</p:attrName>
                                        </p:attrNameLst>
                                      </p:cBhvr>
                                      <p:to>
                                        <p:strVal val="visible"/>
                                      </p:to>
                                    </p:set>
                                    <p:anim calcmode="lin" valueType="num">
                                      <p:cBhvr additive="base">
                                        <p:cTn id="25" dur="500" fill="hold"/>
                                        <p:tgtEl>
                                          <p:spTgt spid="230410"/>
                                        </p:tgtEl>
                                        <p:attrNameLst>
                                          <p:attrName>ppt_x</p:attrName>
                                        </p:attrNameLst>
                                      </p:cBhvr>
                                      <p:tavLst>
                                        <p:tav tm="0">
                                          <p:val>
                                            <p:strVal val="0-#ppt_w/2"/>
                                          </p:val>
                                        </p:tav>
                                        <p:tav tm="100000">
                                          <p:val>
                                            <p:strVal val="#ppt_x"/>
                                          </p:val>
                                        </p:tav>
                                      </p:tavLst>
                                    </p:anim>
                                    <p:anim calcmode="lin" valueType="num">
                                      <p:cBhvr additive="base">
                                        <p:cTn id="26" dur="500" fill="hold"/>
                                        <p:tgtEl>
                                          <p:spTgt spid="2304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6" grpId="0" autoUpdateAnimBg="0"/>
      <p:bldP spid="230408" grpId="0" autoUpdateAnimBg="0"/>
      <p:bldP spid="230409" grpId="0" autoUpdateAnimBg="0"/>
      <p:bldP spid="23041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ext Box 2"/>
          <p:cNvSpPr txBox="1">
            <a:spLocks noChangeArrowheads="1"/>
          </p:cNvSpPr>
          <p:nvPr/>
        </p:nvSpPr>
        <p:spPr bwMode="auto">
          <a:xfrm>
            <a:off x="1066800" y="457200"/>
            <a:ext cx="6248400" cy="626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zh-CN" altLang="en-US" sz="3200" dirty="0" smtClean="0">
                <a:latin typeface="Times New Roman" panose="02020603050405020304" pitchFamily="18" charset="0"/>
                <a:sym typeface="Times New Roman" panose="02020603050405020304" pitchFamily="18" charset="0"/>
              </a:rPr>
              <a:t>第</a:t>
            </a:r>
            <a:r>
              <a:rPr lang="en-US" altLang="zh-CN" sz="3200" dirty="0" smtClean="0">
                <a:latin typeface="Times New Roman" panose="02020603050405020304" pitchFamily="18" charset="0"/>
                <a:sym typeface="Times New Roman" panose="02020603050405020304" pitchFamily="18" charset="0"/>
              </a:rPr>
              <a:t>1</a:t>
            </a:r>
            <a:r>
              <a:rPr lang="zh-CN" altLang="en-US" sz="3200" dirty="0" smtClean="0">
                <a:latin typeface="Times New Roman" panose="02020603050405020304" pitchFamily="18" charset="0"/>
                <a:sym typeface="Times New Roman" panose="02020603050405020304" pitchFamily="18" charset="0"/>
              </a:rPr>
              <a:t>章</a:t>
            </a:r>
            <a:r>
              <a:rPr lang="zh-CN" altLang="en-US" sz="3200" dirty="0">
                <a:latin typeface="Times New Roman" panose="02020603050405020304" pitchFamily="18" charset="0"/>
                <a:sym typeface="Times New Roman" panose="02020603050405020304" pitchFamily="18" charset="0"/>
              </a:rPr>
              <a:t>：重点与难点</a:t>
            </a:r>
          </a:p>
        </p:txBody>
      </p:sp>
      <p:sp>
        <p:nvSpPr>
          <p:cNvPr id="145412" name="Text Box 4"/>
          <p:cNvSpPr txBox="1">
            <a:spLocks noChangeArrowheads="1"/>
          </p:cNvSpPr>
          <p:nvPr/>
        </p:nvSpPr>
        <p:spPr bwMode="auto">
          <a:xfrm>
            <a:off x="2037259" y="1556792"/>
            <a:ext cx="5259288" cy="2847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sz="2800" dirty="0">
                <a:latin typeface="Times New Roman" panose="02020603050405020304" pitchFamily="18" charset="0"/>
                <a:sym typeface="Times New Roman" panose="02020603050405020304" pitchFamily="18" charset="0"/>
              </a:rPr>
              <a:t>重点理解和掌握：</a:t>
            </a:r>
          </a:p>
          <a:p>
            <a:pPr>
              <a:lnSpc>
                <a:spcPct val="120000"/>
              </a:lnSpc>
            </a:pPr>
            <a:r>
              <a:rPr lang="en-US" altLang="zh-CN" sz="2800" dirty="0">
                <a:latin typeface="Times New Roman" panose="02020603050405020304" pitchFamily="18" charset="0"/>
                <a:sym typeface="Times New Roman" panose="02020603050405020304" pitchFamily="18" charset="0"/>
              </a:rPr>
              <a:t>1</a:t>
            </a:r>
            <a:r>
              <a:rPr lang="zh-CN" altLang="en-US" sz="2800" dirty="0">
                <a:latin typeface="Times New Roman" panose="02020603050405020304" pitchFamily="18" charset="0"/>
                <a:sym typeface="Times New Roman" panose="02020603050405020304" pitchFamily="18" charset="0"/>
              </a:rPr>
              <a:t>、</a:t>
            </a:r>
            <a:r>
              <a:rPr lang="en-US" altLang="zh-CN" sz="2800" dirty="0">
                <a:latin typeface="Times New Roman" panose="02020603050405020304" pitchFamily="18" charset="0"/>
                <a:sym typeface="Times New Roman" panose="02020603050405020304" pitchFamily="18" charset="0"/>
              </a:rPr>
              <a:t>802.11</a:t>
            </a:r>
            <a:r>
              <a:rPr lang="zh-CN" altLang="en-US" sz="2800" dirty="0">
                <a:latin typeface="Times New Roman" panose="02020603050405020304" pitchFamily="18" charset="0"/>
                <a:sym typeface="Times New Roman" panose="02020603050405020304" pitchFamily="18" charset="0"/>
              </a:rPr>
              <a:t>标准体系结构</a:t>
            </a:r>
            <a:r>
              <a:rPr lang="zh-CN" altLang="en-US" sz="3200" dirty="0">
                <a:latin typeface="Times New Roman" panose="02020603050405020304" pitchFamily="18" charset="0"/>
                <a:sym typeface="Times New Roman" panose="02020603050405020304" pitchFamily="18" charset="0"/>
              </a:rPr>
              <a:t> </a:t>
            </a:r>
            <a:endParaRPr lang="zh-CN" altLang="en-US" sz="2800" dirty="0">
              <a:latin typeface="Times New Roman" panose="02020603050405020304" pitchFamily="18" charset="0"/>
              <a:sym typeface="Times New Roman" panose="02020603050405020304" pitchFamily="18" charset="0"/>
            </a:endParaRPr>
          </a:p>
          <a:p>
            <a:pPr>
              <a:lnSpc>
                <a:spcPct val="120000"/>
              </a:lnSpc>
            </a:pPr>
            <a:r>
              <a:rPr lang="en-US" altLang="zh-CN" sz="2800" dirty="0">
                <a:latin typeface="Times New Roman" panose="02020603050405020304" pitchFamily="18" charset="0"/>
                <a:sym typeface="Times New Roman" panose="02020603050405020304" pitchFamily="18" charset="0"/>
              </a:rPr>
              <a:t>2</a:t>
            </a:r>
            <a:r>
              <a:rPr lang="zh-CN" altLang="en-US" sz="2800" dirty="0">
                <a:latin typeface="Times New Roman" panose="02020603050405020304" pitchFamily="18" charset="0"/>
                <a:sym typeface="Times New Roman" panose="02020603050405020304" pitchFamily="18" charset="0"/>
              </a:rPr>
              <a:t>、</a:t>
            </a:r>
            <a:r>
              <a:rPr lang="en-US" altLang="zh-CN" sz="2800" dirty="0">
                <a:latin typeface="Times New Roman" panose="02020603050405020304" pitchFamily="18" charset="0"/>
                <a:sym typeface="Times New Roman" panose="02020603050405020304" pitchFamily="18" charset="0"/>
              </a:rPr>
              <a:t>CSMA/CA</a:t>
            </a:r>
            <a:r>
              <a:rPr lang="zh-CN" altLang="en-US" sz="2800" dirty="0">
                <a:latin typeface="Times New Roman" panose="02020603050405020304" pitchFamily="18" charset="0"/>
                <a:sym typeface="Times New Roman" panose="02020603050405020304" pitchFamily="18" charset="0"/>
              </a:rPr>
              <a:t>和退避算法</a:t>
            </a:r>
          </a:p>
          <a:p>
            <a:pPr>
              <a:lnSpc>
                <a:spcPct val="120000"/>
              </a:lnSpc>
            </a:pPr>
            <a:r>
              <a:rPr lang="en-US" altLang="zh-CN" sz="2800" dirty="0">
                <a:latin typeface="Times New Roman" panose="02020603050405020304" pitchFamily="18" charset="0"/>
                <a:sym typeface="Times New Roman" panose="02020603050405020304" pitchFamily="18" charset="0"/>
              </a:rPr>
              <a:t>3</a:t>
            </a:r>
            <a:r>
              <a:rPr lang="zh-CN" altLang="en-US" sz="2800" dirty="0">
                <a:latin typeface="Times New Roman" panose="02020603050405020304" pitchFamily="18" charset="0"/>
                <a:sym typeface="Times New Roman" panose="02020603050405020304" pitchFamily="18" charset="0"/>
              </a:rPr>
              <a:t>、无线局域网主要功能和性能</a:t>
            </a:r>
            <a:r>
              <a:rPr lang="zh-CN" altLang="en-US" sz="3200" dirty="0">
                <a:latin typeface="Times New Roman" panose="02020603050405020304" pitchFamily="18" charset="0"/>
                <a:sym typeface="Times New Roman" panose="02020603050405020304" pitchFamily="18" charset="0"/>
              </a:rPr>
              <a:t> </a:t>
            </a:r>
            <a:endParaRPr lang="zh-CN" altLang="en-US" sz="2800" dirty="0">
              <a:latin typeface="Times New Roman" panose="02020603050405020304" pitchFamily="18" charset="0"/>
              <a:sym typeface="Times New Roman" panose="02020603050405020304" pitchFamily="18" charset="0"/>
            </a:endParaRPr>
          </a:p>
          <a:p>
            <a:pPr>
              <a:lnSpc>
                <a:spcPct val="120000"/>
              </a:lnSpc>
            </a:pPr>
            <a:r>
              <a:rPr lang="en-US" altLang="zh-CN" sz="2800" dirty="0">
                <a:latin typeface="Times New Roman" panose="02020603050405020304" pitchFamily="18" charset="0"/>
                <a:sym typeface="Times New Roman" panose="02020603050405020304" pitchFamily="18" charset="0"/>
              </a:rPr>
              <a:t>4</a:t>
            </a:r>
            <a:r>
              <a:rPr lang="zh-CN" altLang="en-US" sz="2800" dirty="0">
                <a:latin typeface="Times New Roman" panose="02020603050405020304" pitchFamily="18" charset="0"/>
                <a:sym typeface="Times New Roman" panose="02020603050405020304" pitchFamily="18" charset="0"/>
              </a:rPr>
              <a:t>、无线局域网典型应用</a:t>
            </a:r>
            <a:r>
              <a:rPr lang="zh-CN" altLang="en-US" sz="3200" dirty="0">
                <a:latin typeface="Times New Roman" panose="02020603050405020304" pitchFamily="18" charset="0"/>
                <a:sym typeface="Times New Roman" panose="02020603050405020304" pitchFamily="18" charset="0"/>
              </a:rPr>
              <a:t> </a:t>
            </a:r>
          </a:p>
        </p:txBody>
      </p:sp>
      <p:sp>
        <p:nvSpPr>
          <p:cNvPr id="145413" name="Text Box 5"/>
          <p:cNvSpPr txBox="1">
            <a:spLocks noChangeArrowheads="1"/>
          </p:cNvSpPr>
          <p:nvPr/>
        </p:nvSpPr>
        <p:spPr bwMode="auto">
          <a:xfrm>
            <a:off x="1979712" y="4725144"/>
            <a:ext cx="5187280" cy="137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latin typeface="Times New Roman" panose="02020603050405020304" pitchFamily="18" charset="0"/>
                <a:sym typeface="Times New Roman" panose="02020603050405020304" pitchFamily="18" charset="0"/>
              </a:rPr>
              <a:t>主要了解：</a:t>
            </a:r>
          </a:p>
          <a:p>
            <a:pPr>
              <a:lnSpc>
                <a:spcPct val="120000"/>
              </a:lnSpc>
            </a:pPr>
            <a:r>
              <a:rPr lang="en-US" altLang="zh-CN" dirty="0">
                <a:latin typeface="Times New Roman" panose="02020603050405020304" pitchFamily="18" charset="0"/>
                <a:sym typeface="Times New Roman" panose="02020603050405020304" pitchFamily="18" charset="0"/>
              </a:rPr>
              <a:t>1</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发展背景和目前标准</a:t>
            </a:r>
          </a:p>
          <a:p>
            <a:pPr>
              <a:lnSpc>
                <a:spcPct val="120000"/>
              </a:lnSpc>
            </a:pPr>
            <a:r>
              <a:rPr lang="en-US" altLang="zh-CN" dirty="0">
                <a:latin typeface="Times New Roman" panose="02020603050405020304" pitchFamily="18" charset="0"/>
                <a:sym typeface="Times New Roman" panose="02020603050405020304" pitchFamily="18" charset="0"/>
              </a:rPr>
              <a:t>2</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802.11</a:t>
            </a:r>
            <a:r>
              <a:rPr lang="zh-CN" altLang="en-US" dirty="0">
                <a:latin typeface="Times New Roman" panose="02020603050405020304" pitchFamily="18" charset="0"/>
                <a:sym typeface="Times New Roman" panose="02020603050405020304" pitchFamily="18" charset="0"/>
              </a:rPr>
              <a:t>标准三种物理层规范</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05" name="Rectangle 9"/>
          <p:cNvSpPr>
            <a:spLocks noChangeArrowheads="1"/>
          </p:cNvSpPr>
          <p:nvPr/>
        </p:nvSpPr>
        <p:spPr bwMode="auto">
          <a:xfrm>
            <a:off x="348072" y="3356992"/>
            <a:ext cx="8295456"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smtClean="0">
                <a:sym typeface="Times New Roman" panose="02020603050405020304" pitchFamily="18" charset="0"/>
              </a:rPr>
              <a:t>产品</a:t>
            </a:r>
            <a:r>
              <a:rPr lang="zh-CN" altLang="en-US" dirty="0">
                <a:sym typeface="Times New Roman" panose="02020603050405020304" pitchFamily="18" charset="0"/>
              </a:rPr>
              <a:t>比较： </a:t>
            </a:r>
            <a:endParaRPr lang="en-US" altLang="zh-CN" dirty="0" smtClean="0">
              <a:sym typeface="Times New Roman" panose="02020603050405020304" pitchFamily="18" charset="0"/>
            </a:endParaRPr>
          </a:p>
          <a:p>
            <a:pPr marL="533400" lvl="1" indent="-342900" algn="just">
              <a:lnSpc>
                <a:spcPct val="120000"/>
              </a:lnSpc>
              <a:buFont typeface="Arial" panose="020B0604020202020204" pitchFamily="34" charset="0"/>
              <a:buChar char="•"/>
            </a:pPr>
            <a:r>
              <a:rPr lang="en-US" altLang="zh-CN" dirty="0" smtClean="0">
                <a:sym typeface="Times New Roman" panose="02020603050405020304" pitchFamily="18" charset="0"/>
              </a:rPr>
              <a:t>802.11b</a:t>
            </a:r>
            <a:r>
              <a:rPr lang="zh-CN" altLang="en-US" dirty="0">
                <a:sym typeface="Times New Roman" panose="02020603050405020304" pitchFamily="18" charset="0"/>
              </a:rPr>
              <a:t>是</a:t>
            </a:r>
            <a:r>
              <a:rPr lang="en-US" altLang="zh-CN" dirty="0">
                <a:sym typeface="Times New Roman" panose="02020603050405020304" pitchFamily="18" charset="0"/>
              </a:rPr>
              <a:t>2000</a:t>
            </a:r>
            <a:r>
              <a:rPr lang="zh-CN" altLang="en-US" dirty="0">
                <a:sym typeface="Times New Roman" panose="02020603050405020304" pitchFamily="18" charset="0"/>
              </a:rPr>
              <a:t>年产品</a:t>
            </a:r>
            <a:r>
              <a:rPr lang="en-US" altLang="zh-CN" dirty="0">
                <a:sym typeface="Times New Roman" panose="02020603050405020304" pitchFamily="18" charset="0"/>
              </a:rPr>
              <a:t>, DSSS</a:t>
            </a:r>
            <a:r>
              <a:rPr lang="zh-CN" altLang="en-US" dirty="0">
                <a:sym typeface="Times New Roman" panose="02020603050405020304" pitchFamily="18" charset="0"/>
              </a:rPr>
              <a:t>技术，简单实用，目前最常用的技术</a:t>
            </a:r>
            <a:r>
              <a:rPr lang="zh-CN" altLang="en-US" dirty="0" smtClean="0">
                <a:sym typeface="Times New Roman" panose="02020603050405020304" pitchFamily="18" charset="0"/>
              </a:rPr>
              <a:t>；</a:t>
            </a:r>
            <a:endParaRPr lang="en-US" altLang="zh-CN" dirty="0" smtClean="0">
              <a:sym typeface="Times New Roman" panose="02020603050405020304" pitchFamily="18" charset="0"/>
            </a:endParaRPr>
          </a:p>
          <a:p>
            <a:pPr marL="533400" lvl="1" indent="-342900" algn="just">
              <a:lnSpc>
                <a:spcPct val="120000"/>
              </a:lnSpc>
              <a:buFont typeface="Arial" panose="020B0604020202020204" pitchFamily="34" charset="0"/>
              <a:buChar char="•"/>
            </a:pPr>
            <a:r>
              <a:rPr lang="en-US" altLang="zh-CN" dirty="0" smtClean="0">
                <a:sym typeface="Times New Roman" panose="02020603050405020304" pitchFamily="18" charset="0"/>
              </a:rPr>
              <a:t>802.11a </a:t>
            </a:r>
            <a:r>
              <a:rPr lang="en-US" altLang="zh-CN" dirty="0">
                <a:sym typeface="Times New Roman" panose="02020603050405020304" pitchFamily="18" charset="0"/>
              </a:rPr>
              <a:t>2002</a:t>
            </a:r>
            <a:r>
              <a:rPr lang="zh-CN" altLang="en-US" dirty="0">
                <a:sym typeface="Times New Roman" panose="02020603050405020304" pitchFamily="18" charset="0"/>
              </a:rPr>
              <a:t>年推出</a:t>
            </a:r>
            <a:r>
              <a:rPr lang="en-US" altLang="zh-CN" dirty="0">
                <a:sym typeface="Times New Roman" panose="02020603050405020304" pitchFamily="18" charset="0"/>
              </a:rPr>
              <a:t>, </a:t>
            </a:r>
            <a:r>
              <a:rPr lang="en-US" altLang="zh-CN" dirty="0" smtClean="0">
                <a:sym typeface="Times New Roman" panose="02020603050405020304" pitchFamily="18" charset="0"/>
              </a:rPr>
              <a:t>14M</a:t>
            </a:r>
            <a:r>
              <a:rPr lang="zh-CN" altLang="en-US" dirty="0">
                <a:sym typeface="Times New Roman" panose="02020603050405020304" pitchFamily="18" charset="0"/>
              </a:rPr>
              <a:t>速率，但传输范围小</a:t>
            </a:r>
            <a:r>
              <a:rPr lang="zh-CN" altLang="en-US" dirty="0" smtClean="0">
                <a:sym typeface="Times New Roman" panose="02020603050405020304" pitchFamily="18" charset="0"/>
              </a:rPr>
              <a:t>；</a:t>
            </a:r>
            <a:endParaRPr lang="en-US" altLang="zh-CN" dirty="0" smtClean="0">
              <a:sym typeface="Times New Roman" panose="02020603050405020304" pitchFamily="18" charset="0"/>
            </a:endParaRPr>
          </a:p>
          <a:p>
            <a:pPr marL="533400" lvl="1" indent="-342900" algn="just">
              <a:lnSpc>
                <a:spcPct val="120000"/>
              </a:lnSpc>
              <a:buFont typeface="Arial" panose="020B0604020202020204" pitchFamily="34" charset="0"/>
              <a:buChar char="•"/>
            </a:pPr>
            <a:r>
              <a:rPr lang="en-US" altLang="zh-CN" dirty="0" smtClean="0">
                <a:sym typeface="Times New Roman" panose="02020603050405020304" pitchFamily="18" charset="0"/>
              </a:rPr>
              <a:t>802.11g </a:t>
            </a:r>
            <a:r>
              <a:rPr lang="en-US" altLang="zh-CN" dirty="0">
                <a:sym typeface="Times New Roman" panose="02020603050405020304" pitchFamily="18" charset="0"/>
              </a:rPr>
              <a:t>2003</a:t>
            </a:r>
            <a:r>
              <a:rPr lang="zh-CN" altLang="en-US" dirty="0">
                <a:sym typeface="Times New Roman" panose="02020603050405020304" pitchFamily="18" charset="0"/>
              </a:rPr>
              <a:t>年推出，主要改善</a:t>
            </a:r>
            <a:r>
              <a:rPr lang="en-US" altLang="zh-CN" dirty="0">
                <a:sym typeface="Times New Roman" panose="02020603050405020304" pitchFamily="18" charset="0"/>
              </a:rPr>
              <a:t>802.11a</a:t>
            </a:r>
            <a:r>
              <a:rPr lang="zh-CN" altLang="en-US" dirty="0">
                <a:sym typeface="Times New Roman" panose="02020603050405020304" pitchFamily="18" charset="0"/>
              </a:rPr>
              <a:t>问题。</a:t>
            </a:r>
            <a:r>
              <a:rPr lang="en-US" altLang="zh-CN" sz="2000" dirty="0">
                <a:sym typeface="Times New Roman" panose="02020603050405020304" pitchFamily="18" charset="0"/>
              </a:rPr>
              <a:t>HiperLAN2</a:t>
            </a:r>
            <a:r>
              <a:rPr lang="zh-CN" altLang="en-US" sz="2000" dirty="0">
                <a:sym typeface="Times New Roman" panose="02020603050405020304" pitchFamily="18" charset="0"/>
              </a:rPr>
              <a:t>采用</a:t>
            </a:r>
            <a:r>
              <a:rPr lang="en-US" altLang="zh-CN" dirty="0">
                <a:sym typeface="Times New Roman" panose="02020603050405020304" pitchFamily="18" charset="0"/>
              </a:rPr>
              <a:t>802.11a</a:t>
            </a:r>
            <a:r>
              <a:rPr lang="zh-CN" altLang="en-US" dirty="0">
                <a:sym typeface="Times New Roman" panose="02020603050405020304" pitchFamily="18" charset="0"/>
              </a:rPr>
              <a:t>同类技术，但性能更好，在欧洲更受推崇，在美国也有一定市场，并面向下一代移动通信宽带互联。</a:t>
            </a:r>
          </a:p>
        </p:txBody>
      </p:sp>
      <p:sp>
        <p:nvSpPr>
          <p:cNvPr id="183306" name="Text Box 10"/>
          <p:cNvSpPr txBox="1">
            <a:spLocks noChangeArrowheads="1"/>
          </p:cNvSpPr>
          <p:nvPr/>
        </p:nvSpPr>
        <p:spPr bwMode="auto">
          <a:xfrm>
            <a:off x="1295400" y="381000"/>
            <a:ext cx="6248400" cy="626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3200" dirty="0" smtClean="0">
                <a:latin typeface="Times New Roman" panose="02020603050405020304" pitchFamily="18" charset="0"/>
                <a:sym typeface="Times New Roman" panose="02020603050405020304" pitchFamily="18" charset="0"/>
              </a:rPr>
              <a:t>1.3 </a:t>
            </a:r>
            <a:r>
              <a:rPr lang="zh-CN" altLang="en-US" sz="3200" dirty="0">
                <a:latin typeface="Times New Roman" panose="02020603050405020304" pitchFamily="18" charset="0"/>
                <a:sym typeface="Times New Roman" panose="02020603050405020304" pitchFamily="18" charset="0"/>
              </a:rPr>
              <a:t>无线局域网的性能比较</a:t>
            </a:r>
            <a:r>
              <a:rPr lang="zh-CN" altLang="en-US" sz="2800" dirty="0">
                <a:latin typeface="Times New Roman" panose="02020603050405020304" pitchFamily="18" charset="0"/>
                <a:sym typeface="Times New Roman" panose="02020603050405020304" pitchFamily="18" charset="0"/>
              </a:rPr>
              <a:t> </a:t>
            </a:r>
          </a:p>
        </p:txBody>
      </p:sp>
      <p:sp>
        <p:nvSpPr>
          <p:cNvPr id="183307" name="Rectangle 11"/>
          <p:cNvSpPr>
            <a:spLocks noChangeArrowheads="1"/>
          </p:cNvSpPr>
          <p:nvPr/>
        </p:nvSpPr>
        <p:spPr bwMode="auto">
          <a:xfrm>
            <a:off x="609600" y="1447800"/>
            <a:ext cx="77724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0" hangingPunct="0">
              <a:lnSpc>
                <a:spcPct val="120000"/>
              </a:lnSpc>
            </a:pPr>
            <a:r>
              <a:rPr lang="en-US" altLang="zh-CN" sz="1800" dirty="0">
                <a:latin typeface="Times New Roman" panose="02020603050405020304" pitchFamily="18" charset="0"/>
                <a:sym typeface="Times New Roman" panose="02020603050405020304" pitchFamily="18" charset="0"/>
              </a:rPr>
              <a:t>         </a:t>
            </a:r>
            <a:r>
              <a:rPr lang="en-US" altLang="zh-CN" sz="1800" dirty="0" smtClean="0">
                <a:latin typeface="Times New Roman" panose="02020603050405020304" pitchFamily="18" charset="0"/>
                <a:sym typeface="Times New Roman" panose="02020603050405020304" pitchFamily="18" charset="0"/>
              </a:rPr>
              <a:t>         </a:t>
            </a:r>
            <a:r>
              <a:rPr lang="en-US" altLang="zh-CN" sz="1800" dirty="0">
                <a:latin typeface="Times New Roman" panose="02020603050405020304" pitchFamily="18" charset="0"/>
                <a:sym typeface="Times New Roman" panose="02020603050405020304" pitchFamily="18" charset="0"/>
              </a:rPr>
              <a:t>802.11b    802.11a     802.11g       </a:t>
            </a:r>
            <a:r>
              <a:rPr lang="en-US" altLang="zh-CN" sz="1800" dirty="0" err="1">
                <a:latin typeface="Times New Roman" panose="02020603050405020304" pitchFamily="18" charset="0"/>
                <a:sym typeface="Times New Roman" panose="02020603050405020304" pitchFamily="18" charset="0"/>
              </a:rPr>
              <a:t>HomeRF</a:t>
            </a:r>
            <a:r>
              <a:rPr lang="en-US" altLang="zh-CN" sz="1800" dirty="0">
                <a:latin typeface="Times New Roman" panose="02020603050405020304" pitchFamily="18" charset="0"/>
                <a:sym typeface="Times New Roman" panose="02020603050405020304" pitchFamily="18" charset="0"/>
              </a:rPr>
              <a:t>    HiperLAN2</a:t>
            </a:r>
          </a:p>
        </p:txBody>
      </p:sp>
      <p:sp>
        <p:nvSpPr>
          <p:cNvPr id="183309" name="Rectangle 13"/>
          <p:cNvSpPr>
            <a:spLocks noChangeArrowheads="1"/>
          </p:cNvSpPr>
          <p:nvPr/>
        </p:nvSpPr>
        <p:spPr bwMode="auto">
          <a:xfrm>
            <a:off x="609600" y="1905000"/>
            <a:ext cx="77724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0" hangingPunct="0">
              <a:lnSpc>
                <a:spcPct val="120000"/>
              </a:lnSpc>
            </a:pPr>
            <a:r>
              <a:rPr lang="zh-CN" altLang="en-US" sz="1600" dirty="0">
                <a:latin typeface="Times New Roman" panose="02020603050405020304" pitchFamily="18" charset="0"/>
                <a:sym typeface="Times New Roman" panose="02020603050405020304" pitchFamily="18" charset="0"/>
              </a:rPr>
              <a:t>传输速率</a:t>
            </a:r>
            <a:r>
              <a:rPr lang="zh-CN" altLang="en-US" sz="1800" dirty="0">
                <a:latin typeface="Times New Roman" panose="02020603050405020304" pitchFamily="18" charset="0"/>
                <a:sym typeface="Times New Roman" panose="02020603050405020304" pitchFamily="18" charset="0"/>
              </a:rPr>
              <a:t>    </a:t>
            </a:r>
            <a:r>
              <a:rPr lang="en-US" altLang="zh-CN" sz="1800" dirty="0">
                <a:latin typeface="Times New Roman" panose="02020603050405020304" pitchFamily="18" charset="0"/>
                <a:sym typeface="Times New Roman" panose="02020603050405020304" pitchFamily="18" charset="0"/>
              </a:rPr>
              <a:t>11Mbps     </a:t>
            </a:r>
            <a:r>
              <a:rPr lang="en-US" altLang="zh-CN" sz="1800" dirty="0" smtClean="0">
                <a:latin typeface="Times New Roman" panose="02020603050405020304" pitchFamily="18" charset="0"/>
                <a:sym typeface="Times New Roman" panose="02020603050405020304" pitchFamily="18" charset="0"/>
              </a:rPr>
              <a:t>14Mbps      </a:t>
            </a:r>
            <a:r>
              <a:rPr lang="en-US" altLang="zh-CN" sz="1800" dirty="0" err="1" smtClean="0">
                <a:latin typeface="Times New Roman" panose="02020603050405020304" pitchFamily="18" charset="0"/>
                <a:sym typeface="Times New Roman" panose="02020603050405020304" pitchFamily="18" charset="0"/>
              </a:rPr>
              <a:t>14Mbps</a:t>
            </a:r>
            <a:r>
              <a:rPr lang="en-US" altLang="zh-CN" sz="1800" dirty="0" smtClean="0">
                <a:latin typeface="Times New Roman" panose="02020603050405020304" pitchFamily="18" charset="0"/>
                <a:sym typeface="Times New Roman" panose="02020603050405020304" pitchFamily="18" charset="0"/>
              </a:rPr>
              <a:t>       </a:t>
            </a:r>
            <a:r>
              <a:rPr lang="en-US" altLang="zh-CN" sz="1800" dirty="0">
                <a:latin typeface="Times New Roman" panose="02020603050405020304" pitchFamily="18" charset="0"/>
                <a:sym typeface="Times New Roman" panose="02020603050405020304" pitchFamily="18" charset="0"/>
              </a:rPr>
              <a:t>10Mbps     </a:t>
            </a:r>
            <a:r>
              <a:rPr lang="en-US" altLang="zh-CN" sz="1800" dirty="0" smtClean="0">
                <a:latin typeface="Times New Roman" panose="02020603050405020304" pitchFamily="18" charset="0"/>
                <a:sym typeface="Times New Roman" panose="02020603050405020304" pitchFamily="18" charset="0"/>
              </a:rPr>
              <a:t>14Mbps</a:t>
            </a:r>
            <a:endParaRPr lang="en-US" altLang="zh-CN" sz="1800" dirty="0">
              <a:latin typeface="Times New Roman" panose="02020603050405020304" pitchFamily="18" charset="0"/>
              <a:sym typeface="Times New Roman" panose="02020603050405020304" pitchFamily="18" charset="0"/>
            </a:endParaRPr>
          </a:p>
        </p:txBody>
      </p:sp>
      <p:sp>
        <p:nvSpPr>
          <p:cNvPr id="183310" name="Rectangle 14"/>
          <p:cNvSpPr>
            <a:spLocks noChangeArrowheads="1"/>
          </p:cNvSpPr>
          <p:nvPr/>
        </p:nvSpPr>
        <p:spPr bwMode="auto">
          <a:xfrm>
            <a:off x="609600" y="2362200"/>
            <a:ext cx="77724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0" hangingPunct="0">
              <a:lnSpc>
                <a:spcPct val="120000"/>
              </a:lnSpc>
            </a:pPr>
            <a:r>
              <a:rPr lang="zh-CN" altLang="en-US" sz="1600" dirty="0">
                <a:latin typeface="Times New Roman" panose="02020603050405020304" pitchFamily="18" charset="0"/>
                <a:sym typeface="Times New Roman" panose="02020603050405020304" pitchFamily="18" charset="0"/>
              </a:rPr>
              <a:t>传输距离</a:t>
            </a:r>
            <a:r>
              <a:rPr lang="en-US" altLang="zh-CN" sz="1600" dirty="0">
                <a:latin typeface="Times New Roman" panose="02020603050405020304" pitchFamily="18" charset="0"/>
                <a:sym typeface="Times New Roman" panose="02020603050405020304" pitchFamily="18" charset="0"/>
              </a:rPr>
              <a:t>Max </a:t>
            </a:r>
            <a:r>
              <a:rPr lang="en-US" altLang="zh-CN" sz="1800" dirty="0">
                <a:latin typeface="Times New Roman" panose="02020603050405020304" pitchFamily="18" charset="0"/>
                <a:sym typeface="Times New Roman" panose="02020603050405020304" pitchFamily="18" charset="0"/>
              </a:rPr>
              <a:t>100M       80M         </a:t>
            </a:r>
            <a:r>
              <a:rPr lang="en-US" altLang="zh-CN" sz="1800" dirty="0" smtClean="0">
                <a:latin typeface="Times New Roman" panose="02020603050405020304" pitchFamily="18" charset="0"/>
                <a:sym typeface="Times New Roman" panose="02020603050405020304" pitchFamily="18" charset="0"/>
              </a:rPr>
              <a:t>110M          10M        </a:t>
            </a:r>
            <a:r>
              <a:rPr lang="en-US" altLang="zh-CN" sz="1800" dirty="0">
                <a:latin typeface="Times New Roman" panose="02020603050405020304" pitchFamily="18" charset="0"/>
                <a:sym typeface="Times New Roman" panose="02020603050405020304" pitchFamily="18" charset="0"/>
              </a:rPr>
              <a:t>80M</a:t>
            </a:r>
          </a:p>
        </p:txBody>
      </p:sp>
      <p:sp>
        <p:nvSpPr>
          <p:cNvPr id="183311" name="Rectangle 15"/>
          <p:cNvSpPr>
            <a:spLocks noChangeArrowheads="1"/>
          </p:cNvSpPr>
          <p:nvPr/>
        </p:nvSpPr>
        <p:spPr bwMode="auto">
          <a:xfrm>
            <a:off x="609600" y="2743200"/>
            <a:ext cx="77724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0" hangingPunct="0">
              <a:lnSpc>
                <a:spcPct val="120000"/>
              </a:lnSpc>
            </a:pPr>
            <a:r>
              <a:rPr lang="zh-CN" altLang="en-US" sz="1600">
                <a:latin typeface="Times New Roman" panose="02020603050405020304" pitchFamily="18" charset="0"/>
                <a:sym typeface="Times New Roman" panose="02020603050405020304" pitchFamily="18" charset="0"/>
              </a:rPr>
              <a:t>应用范围</a:t>
            </a:r>
            <a:r>
              <a:rPr lang="zh-CN" altLang="en-US" sz="1800">
                <a:latin typeface="Times New Roman" panose="02020603050405020304" pitchFamily="18" charset="0"/>
                <a:sym typeface="Times New Roman" panose="02020603050405020304" pitchFamily="18" charset="0"/>
              </a:rPr>
              <a:t>   </a:t>
            </a:r>
            <a:r>
              <a:rPr lang="zh-CN" altLang="en-US" sz="1600">
                <a:latin typeface="Times New Roman" panose="02020603050405020304" pitchFamily="18" charset="0"/>
                <a:sym typeface="Times New Roman" panose="02020603050405020304" pitchFamily="18" charset="0"/>
              </a:rPr>
              <a:t>数据图象   数据图象视频  数据图象视频</a:t>
            </a:r>
            <a:r>
              <a:rPr lang="zh-CN" altLang="en-US" sz="1800">
                <a:latin typeface="Times New Roman" panose="02020603050405020304" pitchFamily="18" charset="0"/>
                <a:sym typeface="Times New Roman" panose="02020603050405020304" pitchFamily="18" charset="0"/>
              </a:rPr>
              <a:t>  </a:t>
            </a:r>
            <a:r>
              <a:rPr lang="zh-CN" altLang="en-US" sz="1600">
                <a:latin typeface="Times New Roman" panose="02020603050405020304" pitchFamily="18" charset="0"/>
                <a:sym typeface="Times New Roman" panose="02020603050405020304" pitchFamily="18" charset="0"/>
              </a:rPr>
              <a:t>家庭办公连网   </a:t>
            </a:r>
            <a:r>
              <a:rPr lang="en-US" altLang="zh-CN" sz="1600">
                <a:latin typeface="Times New Roman" panose="02020603050405020304" pitchFamily="18" charset="0"/>
                <a:sym typeface="Times New Roman" panose="02020603050405020304" pitchFamily="18" charset="0"/>
              </a:rPr>
              <a:t>LAN 4G</a:t>
            </a:r>
            <a:r>
              <a:rPr lang="en-US" altLang="zh-CN" sz="1800">
                <a:latin typeface="Times New Roman" panose="02020603050405020304" pitchFamily="18" charset="0"/>
                <a:sym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ChangeArrowheads="1"/>
          </p:cNvSpPr>
          <p:nvPr/>
        </p:nvSpPr>
        <p:spPr bwMode="auto">
          <a:xfrm>
            <a:off x="680120" y="1196752"/>
            <a:ext cx="8140352"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sym typeface="Times New Roman" panose="02020603050405020304" pitchFamily="18" charset="0"/>
              </a:rPr>
              <a:t>实际传输速率：</a:t>
            </a:r>
          </a:p>
          <a:p>
            <a:pPr lvl="1" algn="just">
              <a:lnSpc>
                <a:spcPct val="120000"/>
              </a:lnSpc>
            </a:pPr>
            <a:r>
              <a:rPr lang="zh-CN" altLang="en-US" dirty="0">
                <a:sym typeface="Times New Roman" panose="02020603050405020304" pitchFamily="18" charset="0"/>
              </a:rPr>
              <a:t>由于媒体访问和物理层开销，</a:t>
            </a:r>
            <a:r>
              <a:rPr lang="zh-CN" altLang="en-US" dirty="0">
                <a:solidFill>
                  <a:srgbClr val="CC0000"/>
                </a:solidFill>
                <a:sym typeface="Times New Roman" panose="02020603050405020304" pitchFamily="18" charset="0"/>
              </a:rPr>
              <a:t>有效信息传输率</a:t>
            </a:r>
            <a:r>
              <a:rPr lang="zh-CN" altLang="en-US" dirty="0">
                <a:sym typeface="Times New Roman" panose="02020603050405020304" pitchFamily="18" charset="0"/>
              </a:rPr>
              <a:t>只有</a:t>
            </a:r>
            <a:r>
              <a:rPr lang="en-US" altLang="zh-CN" dirty="0">
                <a:sym typeface="Times New Roman" panose="02020603050405020304" pitchFamily="18" charset="0"/>
              </a:rPr>
              <a:t>40%</a:t>
            </a:r>
            <a:r>
              <a:rPr lang="zh-CN" altLang="en-US" dirty="0">
                <a:sym typeface="Times New Roman" panose="02020603050405020304" pitchFamily="18" charset="0"/>
              </a:rPr>
              <a:t>，如考虑干扰重传，实际效率更低；如</a:t>
            </a:r>
            <a:r>
              <a:rPr lang="en-US" altLang="zh-CN" dirty="0">
                <a:sym typeface="Times New Roman" panose="02020603050405020304" pitchFamily="18" charset="0"/>
              </a:rPr>
              <a:t>802.11b</a:t>
            </a:r>
            <a:r>
              <a:rPr lang="zh-CN" altLang="en-US" dirty="0">
                <a:sym typeface="Times New Roman" panose="02020603050405020304" pitchFamily="18" charset="0"/>
              </a:rPr>
              <a:t>实际有效信息传输率</a:t>
            </a:r>
            <a:r>
              <a:rPr lang="en-US" altLang="zh-CN" dirty="0">
                <a:sym typeface="Times New Roman" panose="02020603050405020304" pitchFamily="18" charset="0"/>
              </a:rPr>
              <a:t>2M</a:t>
            </a:r>
            <a:r>
              <a:rPr lang="zh-CN" altLang="en-US" dirty="0">
                <a:sym typeface="Times New Roman" panose="02020603050405020304" pitchFamily="18" charset="0"/>
              </a:rPr>
              <a:t>左右； </a:t>
            </a:r>
            <a:r>
              <a:rPr lang="en-US" altLang="zh-CN" dirty="0">
                <a:sym typeface="Times New Roman" panose="02020603050405020304" pitchFamily="18" charset="0"/>
              </a:rPr>
              <a:t>802.11b</a:t>
            </a:r>
            <a:r>
              <a:rPr lang="zh-CN" altLang="en-US" dirty="0">
                <a:sym typeface="Times New Roman" panose="02020603050405020304" pitchFamily="18" charset="0"/>
              </a:rPr>
              <a:t>有：</a:t>
            </a:r>
            <a:r>
              <a:rPr lang="en-US" altLang="zh-CN" dirty="0" smtClean="0">
                <a:sym typeface="Times New Roman" panose="02020603050405020304" pitchFamily="18" charset="0"/>
              </a:rPr>
              <a:t>1/2/1.1/11M </a:t>
            </a:r>
            <a:r>
              <a:rPr lang="en-US" altLang="zh-CN" dirty="0">
                <a:sym typeface="Times New Roman" panose="02020603050405020304" pitchFamily="18" charset="0"/>
              </a:rPr>
              <a:t>4</a:t>
            </a:r>
            <a:r>
              <a:rPr lang="zh-CN" altLang="en-US" dirty="0">
                <a:sym typeface="Times New Roman" panose="02020603050405020304" pitchFamily="18" charset="0"/>
              </a:rPr>
              <a:t>档，根据条件自动降低速率； </a:t>
            </a:r>
            <a:r>
              <a:rPr lang="en-US" altLang="zh-CN" dirty="0">
                <a:sym typeface="Times New Roman" panose="02020603050405020304" pitchFamily="18" charset="0"/>
              </a:rPr>
              <a:t>802.11a</a:t>
            </a:r>
            <a:r>
              <a:rPr lang="zh-CN" altLang="en-US" dirty="0">
                <a:sym typeface="Times New Roman" panose="02020603050405020304" pitchFamily="18" charset="0"/>
              </a:rPr>
              <a:t>； </a:t>
            </a:r>
            <a:r>
              <a:rPr lang="en-US" altLang="zh-CN" dirty="0" smtClean="0">
                <a:sym typeface="Times New Roman" panose="02020603050405020304" pitchFamily="18" charset="0"/>
              </a:rPr>
              <a:t>6/9/12/18/24/36/48/14M </a:t>
            </a:r>
            <a:r>
              <a:rPr lang="en-US" altLang="zh-CN" dirty="0">
                <a:sym typeface="Times New Roman" panose="02020603050405020304" pitchFamily="18" charset="0"/>
              </a:rPr>
              <a:t>8</a:t>
            </a:r>
            <a:r>
              <a:rPr lang="zh-CN" altLang="en-US" dirty="0">
                <a:sym typeface="Times New Roman" panose="02020603050405020304" pitchFamily="18" charset="0"/>
              </a:rPr>
              <a:t>档。</a:t>
            </a:r>
          </a:p>
        </p:txBody>
      </p:sp>
      <p:sp>
        <p:nvSpPr>
          <p:cNvPr id="206852" name="Rectangle 4"/>
          <p:cNvSpPr>
            <a:spLocks noChangeArrowheads="1"/>
          </p:cNvSpPr>
          <p:nvPr/>
        </p:nvSpPr>
        <p:spPr bwMode="auto">
          <a:xfrm>
            <a:off x="680120" y="3861048"/>
            <a:ext cx="8068344" cy="288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sym typeface="Times New Roman" panose="02020603050405020304" pitchFamily="18" charset="0"/>
              </a:rPr>
              <a:t>实际传输距离和安全：</a:t>
            </a:r>
          </a:p>
          <a:p>
            <a:pPr lvl="1" algn="just">
              <a:lnSpc>
                <a:spcPct val="120000"/>
              </a:lnSpc>
            </a:pPr>
            <a:r>
              <a:rPr lang="zh-CN" altLang="en-US" dirty="0">
                <a:sym typeface="Times New Roman" panose="02020603050405020304" pitchFamily="18" charset="0"/>
              </a:rPr>
              <a:t> </a:t>
            </a:r>
            <a:r>
              <a:rPr lang="en-US" altLang="zh-CN" dirty="0">
                <a:sym typeface="Times New Roman" panose="02020603050405020304" pitchFamily="18" charset="0"/>
              </a:rPr>
              <a:t>802.11a </a:t>
            </a:r>
            <a:r>
              <a:rPr lang="en-US" altLang="zh-CN" dirty="0" smtClean="0">
                <a:sym typeface="Times New Roman" panose="02020603050405020304" pitchFamily="18" charset="0"/>
              </a:rPr>
              <a:t>14Mbps </a:t>
            </a:r>
            <a:r>
              <a:rPr lang="zh-CN" altLang="en-US" dirty="0">
                <a:sym typeface="Times New Roman" panose="02020603050405020304" pitchFamily="18" charset="0"/>
              </a:rPr>
              <a:t>实际只能在</a:t>
            </a:r>
            <a:r>
              <a:rPr lang="en-US" altLang="zh-CN" dirty="0">
                <a:sym typeface="Times New Roman" panose="02020603050405020304" pitchFamily="18" charset="0"/>
              </a:rPr>
              <a:t>10M</a:t>
            </a:r>
            <a:r>
              <a:rPr lang="zh-CN" altLang="en-US" dirty="0">
                <a:sym typeface="Times New Roman" panose="02020603050405020304" pitchFamily="18" charset="0"/>
              </a:rPr>
              <a:t>范围内；</a:t>
            </a:r>
            <a:r>
              <a:rPr lang="en-US" altLang="zh-CN" dirty="0">
                <a:sym typeface="Times New Roman" panose="02020603050405020304" pitchFamily="18" charset="0"/>
              </a:rPr>
              <a:t>80M</a:t>
            </a:r>
            <a:r>
              <a:rPr lang="zh-CN" altLang="en-US" dirty="0">
                <a:sym typeface="Times New Roman" panose="02020603050405020304" pitchFamily="18" charset="0"/>
              </a:rPr>
              <a:t>时，只有</a:t>
            </a:r>
            <a:r>
              <a:rPr lang="en-US" altLang="zh-CN" dirty="0">
                <a:sym typeface="Times New Roman" panose="02020603050405020304" pitchFamily="18" charset="0"/>
              </a:rPr>
              <a:t>10Mbps</a:t>
            </a:r>
            <a:r>
              <a:rPr lang="zh-CN" altLang="en-US" dirty="0">
                <a:sym typeface="Times New Roman" panose="02020603050405020304" pitchFamily="18" charset="0"/>
              </a:rPr>
              <a:t>。但</a:t>
            </a:r>
            <a:r>
              <a:rPr lang="en-US" altLang="zh-CN" dirty="0">
                <a:sym typeface="Times New Roman" panose="02020603050405020304" pitchFamily="18" charset="0"/>
              </a:rPr>
              <a:t>802.11g</a:t>
            </a:r>
            <a:r>
              <a:rPr lang="zh-CN" altLang="en-US" dirty="0">
                <a:sym typeface="Times New Roman" panose="02020603050405020304" pitchFamily="18" charset="0"/>
              </a:rPr>
              <a:t>相对较好。 实际最大距离只是保持连接、和最小速率的范围，而且受实际环境影响，有相当大变化。</a:t>
            </a:r>
            <a:r>
              <a:rPr lang="zh-CN" altLang="en-US" dirty="0">
                <a:solidFill>
                  <a:srgbClr val="CC0000"/>
                </a:solidFill>
                <a:sym typeface="Times New Roman" panose="02020603050405020304" pitchFamily="18" charset="0"/>
              </a:rPr>
              <a:t>传输距离实际和发射功率</a:t>
            </a:r>
            <a:r>
              <a:rPr lang="en-US" altLang="zh-CN" dirty="0">
                <a:solidFill>
                  <a:srgbClr val="CC0000"/>
                </a:solidFill>
                <a:sym typeface="Times New Roman" panose="02020603050405020304" pitchFamily="18" charset="0"/>
              </a:rPr>
              <a:t>/</a:t>
            </a:r>
            <a:r>
              <a:rPr lang="zh-CN" altLang="en-US" dirty="0">
                <a:solidFill>
                  <a:srgbClr val="CC0000"/>
                </a:solidFill>
                <a:sym typeface="Times New Roman" panose="02020603050405020304" pitchFamily="18" charset="0"/>
              </a:rPr>
              <a:t>安全性平衡（不大于</a:t>
            </a:r>
            <a:r>
              <a:rPr lang="en-US" altLang="zh-CN" dirty="0">
                <a:sym typeface="Times New Roman" panose="02020603050405020304" pitchFamily="18" charset="0"/>
              </a:rPr>
              <a:t>100</a:t>
            </a:r>
            <a:r>
              <a:rPr lang="zh-CN" altLang="en-US" dirty="0">
                <a:sym typeface="Times New Roman" panose="02020603050405020304" pitchFamily="18" charset="0"/>
              </a:rPr>
              <a:t>毫瓦，实际发射功率约</a:t>
            </a:r>
            <a:r>
              <a:rPr lang="en-US" altLang="zh-CN" dirty="0">
                <a:sym typeface="Times New Roman" panose="02020603050405020304" pitchFamily="18" charset="0"/>
              </a:rPr>
              <a:t>60~70</a:t>
            </a:r>
            <a:r>
              <a:rPr lang="zh-CN" altLang="en-US" dirty="0">
                <a:sym typeface="Times New Roman" panose="02020603050405020304" pitchFamily="18" charset="0"/>
              </a:rPr>
              <a:t>毫瓦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6850"/>
                                        </p:tgtEl>
                                        <p:attrNameLst>
                                          <p:attrName>style.visibility</p:attrName>
                                        </p:attrNameLst>
                                      </p:cBhvr>
                                      <p:to>
                                        <p:strVal val="visible"/>
                                      </p:to>
                                    </p:set>
                                    <p:anim calcmode="lin" valueType="num">
                                      <p:cBhvr additive="base">
                                        <p:cTn id="7" dur="500" fill="hold"/>
                                        <p:tgtEl>
                                          <p:spTgt spid="206850"/>
                                        </p:tgtEl>
                                        <p:attrNameLst>
                                          <p:attrName>ppt_x</p:attrName>
                                        </p:attrNameLst>
                                      </p:cBhvr>
                                      <p:tavLst>
                                        <p:tav tm="0">
                                          <p:val>
                                            <p:strVal val="0-#ppt_w/2"/>
                                          </p:val>
                                        </p:tav>
                                        <p:tav tm="100000">
                                          <p:val>
                                            <p:strVal val="#ppt_x"/>
                                          </p:val>
                                        </p:tav>
                                      </p:tavLst>
                                    </p:anim>
                                    <p:anim calcmode="lin" valueType="num">
                                      <p:cBhvr additive="base">
                                        <p:cTn id="8" dur="500" fill="hold"/>
                                        <p:tgtEl>
                                          <p:spTgt spid="20685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6852"/>
                                        </p:tgtEl>
                                        <p:attrNameLst>
                                          <p:attrName>style.visibility</p:attrName>
                                        </p:attrNameLst>
                                      </p:cBhvr>
                                      <p:to>
                                        <p:strVal val="visible"/>
                                      </p:to>
                                    </p:set>
                                    <p:anim calcmode="lin" valueType="num">
                                      <p:cBhvr additive="base">
                                        <p:cTn id="13" dur="500" fill="hold"/>
                                        <p:tgtEl>
                                          <p:spTgt spid="206852"/>
                                        </p:tgtEl>
                                        <p:attrNameLst>
                                          <p:attrName>ppt_x</p:attrName>
                                        </p:attrNameLst>
                                      </p:cBhvr>
                                      <p:tavLst>
                                        <p:tav tm="0">
                                          <p:val>
                                            <p:strVal val="0-#ppt_w/2"/>
                                          </p:val>
                                        </p:tav>
                                        <p:tav tm="100000">
                                          <p:val>
                                            <p:strVal val="#ppt_x"/>
                                          </p:val>
                                        </p:tav>
                                      </p:tavLst>
                                    </p:anim>
                                    <p:anim calcmode="lin" valueType="num">
                                      <p:cBhvr additive="base">
                                        <p:cTn id="14" dur="500" fill="hold"/>
                                        <p:tgtEl>
                                          <p:spTgt spid="2068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autoUpdateAnimBg="0"/>
      <p:bldP spid="206852"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ChangeArrowheads="1"/>
          </p:cNvSpPr>
          <p:nvPr/>
        </p:nvSpPr>
        <p:spPr bwMode="auto">
          <a:xfrm>
            <a:off x="400894" y="1340768"/>
            <a:ext cx="8424936"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sym typeface="Times New Roman" panose="02020603050405020304" pitchFamily="18" charset="0"/>
              </a:rPr>
              <a:t>目前</a:t>
            </a:r>
            <a:r>
              <a:rPr lang="en-US" altLang="zh-CN" dirty="0">
                <a:sym typeface="Times New Roman" panose="02020603050405020304" pitchFamily="18" charset="0"/>
              </a:rPr>
              <a:t>802.11</a:t>
            </a:r>
            <a:r>
              <a:rPr lang="zh-CN" altLang="en-US" dirty="0">
                <a:sym typeface="Times New Roman" panose="02020603050405020304" pitchFamily="18" charset="0"/>
              </a:rPr>
              <a:t>标准使用</a:t>
            </a:r>
            <a:r>
              <a:rPr lang="en-US" altLang="zh-CN" dirty="0" smtClean="0">
                <a:sym typeface="Times New Roman" panose="02020603050405020304" pitchFamily="18" charset="0"/>
              </a:rPr>
              <a:t>2.4G/1G</a:t>
            </a:r>
            <a:r>
              <a:rPr lang="zh-CN" altLang="en-US" dirty="0">
                <a:sym typeface="Times New Roman" panose="02020603050405020304" pitchFamily="18" charset="0"/>
              </a:rPr>
              <a:t>两个频段， </a:t>
            </a:r>
            <a:r>
              <a:rPr lang="en-US" altLang="zh-CN" dirty="0">
                <a:sym typeface="Times New Roman" panose="02020603050405020304" pitchFamily="18" charset="0"/>
              </a:rPr>
              <a:t>2.4G</a:t>
            </a:r>
            <a:r>
              <a:rPr lang="zh-CN" altLang="en-US" dirty="0">
                <a:sym typeface="Times New Roman" panose="02020603050405020304" pitchFamily="18" charset="0"/>
              </a:rPr>
              <a:t>干扰大，频点少（</a:t>
            </a:r>
            <a:r>
              <a:rPr lang="en-US" altLang="zh-CN" dirty="0">
                <a:sym typeface="Times New Roman" panose="02020603050405020304" pitchFamily="18" charset="0"/>
              </a:rPr>
              <a:t>3</a:t>
            </a:r>
            <a:r>
              <a:rPr lang="zh-CN" altLang="en-US" dirty="0">
                <a:sym typeface="Times New Roman" panose="02020603050405020304" pitchFamily="18" charset="0"/>
              </a:rPr>
              <a:t>个频道），但传输距离稍大； </a:t>
            </a:r>
            <a:r>
              <a:rPr lang="en-US" altLang="zh-CN" dirty="0" smtClean="0">
                <a:sym typeface="Times New Roman" panose="02020603050405020304" pitchFamily="18" charset="0"/>
              </a:rPr>
              <a:t>1G</a:t>
            </a:r>
            <a:r>
              <a:rPr lang="zh-CN" altLang="en-US" dirty="0">
                <a:sym typeface="Times New Roman" panose="02020603050405020304" pitchFamily="18" charset="0"/>
              </a:rPr>
              <a:t>干扰小，频点多（</a:t>
            </a:r>
            <a:r>
              <a:rPr lang="en-US" altLang="zh-CN" dirty="0">
                <a:sym typeface="Times New Roman" panose="02020603050405020304" pitchFamily="18" charset="0"/>
              </a:rPr>
              <a:t>10</a:t>
            </a:r>
            <a:r>
              <a:rPr lang="zh-CN" altLang="en-US" dirty="0">
                <a:sym typeface="Times New Roman" panose="02020603050405020304" pitchFamily="18" charset="0"/>
              </a:rPr>
              <a:t>多个频道），传输距离略小。传输距离一般最大</a:t>
            </a:r>
            <a:r>
              <a:rPr lang="en-US" altLang="zh-CN" dirty="0">
                <a:sym typeface="Times New Roman" panose="02020603050405020304" pitchFamily="18" charset="0"/>
              </a:rPr>
              <a:t>100M</a:t>
            </a:r>
            <a:r>
              <a:rPr lang="zh-CN" altLang="en-US" dirty="0">
                <a:sym typeface="Times New Roman" panose="02020603050405020304" pitchFamily="18" charset="0"/>
              </a:rPr>
              <a:t>左右，除频点外也取决调制方式，</a:t>
            </a:r>
            <a:r>
              <a:rPr lang="en-US" altLang="zh-CN" dirty="0">
                <a:sym typeface="Times New Roman" panose="02020603050405020304" pitchFamily="18" charset="0"/>
              </a:rPr>
              <a:t>OFDM</a:t>
            </a:r>
            <a:r>
              <a:rPr lang="zh-CN" altLang="en-US" dirty="0">
                <a:sym typeface="Times New Roman" panose="02020603050405020304" pitchFamily="18" charset="0"/>
              </a:rPr>
              <a:t>稍大（最大</a:t>
            </a:r>
            <a:r>
              <a:rPr lang="en-US" altLang="zh-CN" dirty="0" smtClean="0">
                <a:sym typeface="Times New Roman" panose="02020603050405020304" pitchFamily="18" charset="0"/>
              </a:rPr>
              <a:t>110M</a:t>
            </a:r>
            <a:r>
              <a:rPr lang="zh-CN" altLang="en-US" dirty="0">
                <a:sym typeface="Times New Roman" panose="02020603050405020304" pitchFamily="18" charset="0"/>
              </a:rPr>
              <a:t>）。</a:t>
            </a:r>
          </a:p>
        </p:txBody>
      </p:sp>
      <p:sp>
        <p:nvSpPr>
          <p:cNvPr id="207875" name="Rectangle 3"/>
          <p:cNvSpPr>
            <a:spLocks noChangeArrowheads="1"/>
          </p:cNvSpPr>
          <p:nvPr/>
        </p:nvSpPr>
        <p:spPr bwMode="auto">
          <a:xfrm>
            <a:off x="1042988" y="404813"/>
            <a:ext cx="360045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rgbClr val="CC0000"/>
                </a:solidFill>
                <a:latin typeface="Times New Roman" panose="02020603050405020304" pitchFamily="18" charset="0"/>
                <a:sym typeface="Times New Roman" panose="02020603050405020304" pitchFamily="18" charset="0"/>
              </a:rPr>
              <a:t>频点和兼容性</a:t>
            </a:r>
          </a:p>
        </p:txBody>
      </p:sp>
      <p:sp>
        <p:nvSpPr>
          <p:cNvPr id="207876" name="Rectangle 4"/>
          <p:cNvSpPr>
            <a:spLocks noChangeArrowheads="1"/>
          </p:cNvSpPr>
          <p:nvPr/>
        </p:nvSpPr>
        <p:spPr bwMode="auto">
          <a:xfrm>
            <a:off x="539552" y="3213100"/>
            <a:ext cx="835292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nSpc>
                <a:spcPct val="120000"/>
              </a:lnSpc>
            </a:pPr>
            <a:r>
              <a:rPr lang="zh-CN" altLang="en-US" dirty="0">
                <a:sym typeface="Times New Roman" panose="02020603050405020304" pitchFamily="18" charset="0"/>
              </a:rPr>
              <a:t>不同频段、不同标准</a:t>
            </a:r>
            <a:r>
              <a:rPr lang="en-US" altLang="zh-CN" dirty="0">
                <a:sym typeface="Times New Roman" panose="02020603050405020304" pitchFamily="18" charset="0"/>
              </a:rPr>
              <a:t>WLAN</a:t>
            </a:r>
            <a:r>
              <a:rPr lang="zh-CN" altLang="en-US" dirty="0">
                <a:sym typeface="Times New Roman" panose="02020603050405020304" pitchFamily="18" charset="0"/>
              </a:rPr>
              <a:t>产品存在兼容性问题：如</a:t>
            </a:r>
            <a:r>
              <a:rPr lang="en-US" altLang="zh-CN" dirty="0">
                <a:sym typeface="Times New Roman" panose="02020603050405020304" pitchFamily="18" charset="0"/>
              </a:rPr>
              <a:t>802.11b</a:t>
            </a:r>
            <a:r>
              <a:rPr lang="zh-CN" altLang="en-US" dirty="0">
                <a:sym typeface="Times New Roman" panose="02020603050405020304" pitchFamily="18" charset="0"/>
              </a:rPr>
              <a:t>（</a:t>
            </a:r>
            <a:r>
              <a:rPr lang="en-US" altLang="zh-CN" dirty="0">
                <a:sym typeface="Times New Roman" panose="02020603050405020304" pitchFamily="18" charset="0"/>
              </a:rPr>
              <a:t>2.4G)</a:t>
            </a:r>
            <a:r>
              <a:rPr lang="zh-CN" altLang="en-US" dirty="0">
                <a:sym typeface="Times New Roman" panose="02020603050405020304" pitchFamily="18" charset="0"/>
              </a:rPr>
              <a:t>和</a:t>
            </a:r>
            <a:r>
              <a:rPr lang="en-US" altLang="zh-CN" dirty="0" smtClean="0">
                <a:sym typeface="Times New Roman" panose="02020603050405020304" pitchFamily="18" charset="0"/>
              </a:rPr>
              <a:t>802.11a(1G</a:t>
            </a:r>
            <a:r>
              <a:rPr lang="en-US" altLang="zh-CN" dirty="0">
                <a:sym typeface="Times New Roman" panose="02020603050405020304" pitchFamily="18" charset="0"/>
              </a:rPr>
              <a:t>)</a:t>
            </a:r>
            <a:r>
              <a:rPr lang="zh-CN" altLang="en-US" dirty="0">
                <a:sym typeface="Times New Roman" panose="02020603050405020304" pitchFamily="18" charset="0"/>
              </a:rPr>
              <a:t>不兼容，不同频段，不同调制解调方式</a:t>
            </a:r>
          </a:p>
        </p:txBody>
      </p:sp>
      <p:sp>
        <p:nvSpPr>
          <p:cNvPr id="207877" name="Rectangle 5"/>
          <p:cNvSpPr>
            <a:spLocks noChangeArrowheads="1"/>
          </p:cNvSpPr>
          <p:nvPr/>
        </p:nvSpPr>
        <p:spPr bwMode="auto">
          <a:xfrm>
            <a:off x="395536" y="4581525"/>
            <a:ext cx="8496944"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sym typeface="Times New Roman" panose="02020603050405020304" pitchFamily="18" charset="0"/>
              </a:rPr>
              <a:t>为克服兼容性</a:t>
            </a:r>
            <a:r>
              <a:rPr lang="en-US" altLang="zh-CN" dirty="0">
                <a:sym typeface="Times New Roman" panose="02020603050405020304" pitchFamily="18" charset="0"/>
              </a:rPr>
              <a:t>/</a:t>
            </a:r>
            <a:r>
              <a:rPr lang="zh-CN" altLang="en-US" dirty="0">
                <a:sym typeface="Times New Roman" panose="02020603050405020304" pitchFamily="18" charset="0"/>
              </a:rPr>
              <a:t>距离问题推出的</a:t>
            </a:r>
            <a:r>
              <a:rPr lang="zh-CN" altLang="en-US" dirty="0" smtClean="0">
                <a:sym typeface="Times New Roman" panose="02020603050405020304" pitchFamily="18" charset="0"/>
              </a:rPr>
              <a:t>：</a:t>
            </a:r>
            <a:r>
              <a:rPr lang="en-US" altLang="zh-CN" dirty="0" smtClean="0">
                <a:sym typeface="Times New Roman" panose="02020603050405020304" pitchFamily="18" charset="0"/>
              </a:rPr>
              <a:t>802.11g</a:t>
            </a:r>
            <a:r>
              <a:rPr lang="zh-CN" altLang="en-US" dirty="0">
                <a:sym typeface="Times New Roman" panose="02020603050405020304" pitchFamily="18" charset="0"/>
              </a:rPr>
              <a:t>（</a:t>
            </a:r>
            <a:r>
              <a:rPr lang="en-US" altLang="zh-CN" dirty="0">
                <a:sym typeface="Times New Roman" panose="02020603050405020304" pitchFamily="18" charset="0"/>
              </a:rPr>
              <a:t>OFDM/DSSS 2.4G)</a:t>
            </a:r>
            <a:r>
              <a:rPr lang="zh-CN" altLang="en-US" dirty="0">
                <a:sym typeface="Times New Roman" panose="02020603050405020304" pitchFamily="18" charset="0"/>
              </a:rPr>
              <a:t>和</a:t>
            </a:r>
            <a:r>
              <a:rPr lang="en-US" altLang="zh-CN" dirty="0">
                <a:sym typeface="Times New Roman" panose="02020603050405020304" pitchFamily="18" charset="0"/>
              </a:rPr>
              <a:t>802.11b</a:t>
            </a:r>
            <a:r>
              <a:rPr lang="zh-CN" altLang="en-US" dirty="0">
                <a:sym typeface="Times New Roman" panose="02020603050405020304" pitchFamily="18" charset="0"/>
              </a:rPr>
              <a:t>（</a:t>
            </a:r>
            <a:r>
              <a:rPr lang="en-US" altLang="zh-CN" dirty="0">
                <a:sym typeface="Times New Roman" panose="02020603050405020304" pitchFamily="18" charset="0"/>
              </a:rPr>
              <a:t>2.4G)</a:t>
            </a:r>
            <a:r>
              <a:rPr lang="zh-CN" altLang="en-US" dirty="0">
                <a:sym typeface="Times New Roman" panose="02020603050405020304" pitchFamily="18" charset="0"/>
              </a:rPr>
              <a:t>有较好兼容性。</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7874"/>
                                        </p:tgtEl>
                                        <p:attrNameLst>
                                          <p:attrName>style.visibility</p:attrName>
                                        </p:attrNameLst>
                                      </p:cBhvr>
                                      <p:to>
                                        <p:strVal val="visible"/>
                                      </p:to>
                                    </p:set>
                                    <p:anim calcmode="lin" valueType="num">
                                      <p:cBhvr additive="base">
                                        <p:cTn id="7" dur="500" fill="hold"/>
                                        <p:tgtEl>
                                          <p:spTgt spid="207874"/>
                                        </p:tgtEl>
                                        <p:attrNameLst>
                                          <p:attrName>ppt_x</p:attrName>
                                        </p:attrNameLst>
                                      </p:cBhvr>
                                      <p:tavLst>
                                        <p:tav tm="0">
                                          <p:val>
                                            <p:strVal val="0-#ppt_w/2"/>
                                          </p:val>
                                        </p:tav>
                                        <p:tav tm="100000">
                                          <p:val>
                                            <p:strVal val="#ppt_x"/>
                                          </p:val>
                                        </p:tav>
                                      </p:tavLst>
                                    </p:anim>
                                    <p:anim calcmode="lin" valueType="num">
                                      <p:cBhvr additive="base">
                                        <p:cTn id="8" dur="500" fill="hold"/>
                                        <p:tgtEl>
                                          <p:spTgt spid="2078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7876"/>
                                        </p:tgtEl>
                                        <p:attrNameLst>
                                          <p:attrName>style.visibility</p:attrName>
                                        </p:attrNameLst>
                                      </p:cBhvr>
                                      <p:to>
                                        <p:strVal val="visible"/>
                                      </p:to>
                                    </p:set>
                                    <p:anim calcmode="lin" valueType="num">
                                      <p:cBhvr additive="base">
                                        <p:cTn id="13" dur="500" fill="hold"/>
                                        <p:tgtEl>
                                          <p:spTgt spid="207876"/>
                                        </p:tgtEl>
                                        <p:attrNameLst>
                                          <p:attrName>ppt_x</p:attrName>
                                        </p:attrNameLst>
                                      </p:cBhvr>
                                      <p:tavLst>
                                        <p:tav tm="0">
                                          <p:val>
                                            <p:strVal val="0-#ppt_w/2"/>
                                          </p:val>
                                        </p:tav>
                                        <p:tav tm="100000">
                                          <p:val>
                                            <p:strVal val="#ppt_x"/>
                                          </p:val>
                                        </p:tav>
                                      </p:tavLst>
                                    </p:anim>
                                    <p:anim calcmode="lin" valueType="num">
                                      <p:cBhvr additive="base">
                                        <p:cTn id="14" dur="500" fill="hold"/>
                                        <p:tgtEl>
                                          <p:spTgt spid="20787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7877"/>
                                        </p:tgtEl>
                                        <p:attrNameLst>
                                          <p:attrName>style.visibility</p:attrName>
                                        </p:attrNameLst>
                                      </p:cBhvr>
                                      <p:to>
                                        <p:strVal val="visible"/>
                                      </p:to>
                                    </p:set>
                                    <p:anim calcmode="lin" valueType="num">
                                      <p:cBhvr additive="base">
                                        <p:cTn id="19" dur="500" fill="hold"/>
                                        <p:tgtEl>
                                          <p:spTgt spid="207877"/>
                                        </p:tgtEl>
                                        <p:attrNameLst>
                                          <p:attrName>ppt_x</p:attrName>
                                        </p:attrNameLst>
                                      </p:cBhvr>
                                      <p:tavLst>
                                        <p:tav tm="0">
                                          <p:val>
                                            <p:strVal val="0-#ppt_w/2"/>
                                          </p:val>
                                        </p:tav>
                                        <p:tav tm="100000">
                                          <p:val>
                                            <p:strVal val="#ppt_x"/>
                                          </p:val>
                                        </p:tav>
                                      </p:tavLst>
                                    </p:anim>
                                    <p:anim calcmode="lin" valueType="num">
                                      <p:cBhvr additive="base">
                                        <p:cTn id="20" dur="500" fill="hold"/>
                                        <p:tgtEl>
                                          <p:spTgt spid="2078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autoUpdateAnimBg="0"/>
      <p:bldP spid="207876" grpId="0" autoUpdateAnimBg="0"/>
      <p:bldP spid="207877"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923" name="Oval 27"/>
          <p:cNvSpPr>
            <a:spLocks noChangeArrowheads="1"/>
          </p:cNvSpPr>
          <p:nvPr/>
        </p:nvSpPr>
        <p:spPr bwMode="auto">
          <a:xfrm>
            <a:off x="2667000" y="3581400"/>
            <a:ext cx="3200400" cy="2590800"/>
          </a:xfrm>
          <a:prstGeom prst="ellipse">
            <a:avLst/>
          </a:prstGeom>
          <a:solidFill>
            <a:srgbClr val="CCEC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08898" name="Text Box 2"/>
          <p:cNvSpPr txBox="1">
            <a:spLocks noChangeArrowheads="1"/>
          </p:cNvSpPr>
          <p:nvPr/>
        </p:nvSpPr>
        <p:spPr bwMode="auto">
          <a:xfrm>
            <a:off x="1219200" y="457200"/>
            <a:ext cx="6248400" cy="626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3200" dirty="0" smtClean="0">
                <a:latin typeface="Times New Roman" panose="02020603050405020304" pitchFamily="18" charset="0"/>
                <a:sym typeface="Times New Roman" panose="02020603050405020304" pitchFamily="18" charset="0"/>
              </a:rPr>
              <a:t>1.4 </a:t>
            </a:r>
            <a:r>
              <a:rPr lang="zh-CN" altLang="en-US" sz="3200" dirty="0">
                <a:latin typeface="Times New Roman" panose="02020603050405020304" pitchFamily="18" charset="0"/>
                <a:sym typeface="Times New Roman" panose="02020603050405020304" pitchFamily="18" charset="0"/>
              </a:rPr>
              <a:t>无线局域网组网和应用</a:t>
            </a:r>
          </a:p>
        </p:txBody>
      </p:sp>
      <p:sp>
        <p:nvSpPr>
          <p:cNvPr id="208900" name="Text Box 4"/>
          <p:cNvSpPr txBox="1">
            <a:spLocks noChangeArrowheads="1"/>
          </p:cNvSpPr>
          <p:nvPr/>
        </p:nvSpPr>
        <p:spPr bwMode="auto">
          <a:xfrm>
            <a:off x="323528" y="2133600"/>
            <a:ext cx="8424936"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solidFill>
                  <a:srgbClr val="CC0000"/>
                </a:solidFill>
                <a:latin typeface="Times New Roman" panose="02020603050405020304" pitchFamily="18" charset="0"/>
                <a:sym typeface="Times New Roman" panose="02020603050405020304" pitchFamily="18" charset="0"/>
              </a:rPr>
              <a:t>对等方式：</a:t>
            </a:r>
            <a:r>
              <a:rPr lang="zh-CN" altLang="en-US" dirty="0">
                <a:latin typeface="Times New Roman" panose="02020603050405020304" pitchFamily="18" charset="0"/>
                <a:sym typeface="Times New Roman" panose="02020603050405020304" pitchFamily="18" charset="0"/>
              </a:rPr>
              <a:t>具有无线网卡的笔迹本或台式机所构成主机对等的局域网，网络不设置访问点，但可以相互定位并承诺是网络一部分。适用临时小范围、几台机组网。</a:t>
            </a:r>
          </a:p>
        </p:txBody>
      </p:sp>
      <p:sp>
        <p:nvSpPr>
          <p:cNvPr id="208903" name="Text Box 7"/>
          <p:cNvSpPr txBox="1">
            <a:spLocks noChangeArrowheads="1"/>
          </p:cNvSpPr>
          <p:nvPr/>
        </p:nvSpPr>
        <p:spPr bwMode="auto">
          <a:xfrm>
            <a:off x="838200" y="1371600"/>
            <a:ext cx="6902152"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sz="2800" dirty="0" smtClean="0">
                <a:solidFill>
                  <a:schemeClr val="tx2"/>
                </a:solidFill>
                <a:latin typeface="Times New Roman" panose="02020603050405020304" pitchFamily="18" charset="0"/>
                <a:sym typeface="Times New Roman" panose="02020603050405020304" pitchFamily="18" charset="0"/>
              </a:rPr>
              <a:t>1.4.1</a:t>
            </a:r>
            <a:r>
              <a:rPr lang="zh-CN" altLang="en-US" sz="2800" dirty="0">
                <a:solidFill>
                  <a:schemeClr val="tx2"/>
                </a:solidFill>
                <a:latin typeface="Times New Roman" panose="02020603050405020304" pitchFamily="18" charset="0"/>
                <a:sym typeface="Times New Roman" panose="02020603050405020304" pitchFamily="18" charset="0"/>
              </a:rPr>
              <a:t>室内</a:t>
            </a:r>
            <a:r>
              <a:rPr lang="en-US" altLang="zh-CN" sz="2800" dirty="0">
                <a:solidFill>
                  <a:schemeClr val="tx2"/>
                </a:solidFill>
                <a:latin typeface="Times New Roman" panose="02020603050405020304" pitchFamily="18" charset="0"/>
                <a:sym typeface="Times New Roman" panose="02020603050405020304" pitchFamily="18" charset="0"/>
              </a:rPr>
              <a:t>WLAN</a:t>
            </a:r>
            <a:r>
              <a:rPr lang="zh-CN" altLang="en-US" sz="2800" dirty="0">
                <a:solidFill>
                  <a:schemeClr val="tx2"/>
                </a:solidFill>
                <a:latin typeface="Times New Roman" panose="02020603050405020304" pitchFamily="18" charset="0"/>
                <a:sym typeface="Times New Roman" panose="02020603050405020304" pitchFamily="18" charset="0"/>
              </a:rPr>
              <a:t>组网结构</a:t>
            </a:r>
          </a:p>
        </p:txBody>
      </p:sp>
      <p:grpSp>
        <p:nvGrpSpPr>
          <p:cNvPr id="208922" name="Group 26"/>
          <p:cNvGrpSpPr>
            <a:grpSpLocks/>
          </p:cNvGrpSpPr>
          <p:nvPr/>
        </p:nvGrpSpPr>
        <p:grpSpPr bwMode="auto">
          <a:xfrm>
            <a:off x="2743200" y="3810001"/>
            <a:ext cx="3001963" cy="1995488"/>
            <a:chOff x="1728" y="2400"/>
            <a:chExt cx="1891" cy="1257"/>
          </a:xfrm>
        </p:grpSpPr>
        <p:grpSp>
          <p:nvGrpSpPr>
            <p:cNvPr id="208904" name="Group 8"/>
            <p:cNvGrpSpPr>
              <a:grpSpLocks/>
            </p:cNvGrpSpPr>
            <p:nvPr/>
          </p:nvGrpSpPr>
          <p:grpSpPr bwMode="auto">
            <a:xfrm>
              <a:off x="1728" y="3264"/>
              <a:ext cx="250" cy="249"/>
              <a:chOff x="4128" y="2256"/>
              <a:chExt cx="346" cy="388"/>
            </a:xfrm>
          </p:grpSpPr>
          <p:pic>
            <p:nvPicPr>
              <p:cNvPr id="208905" name="Picture 9"/>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06" name="Text Box 10"/>
              <p:cNvSpPr txBox="1">
                <a:spLocks noChangeArrowheads="1"/>
              </p:cNvSpPr>
              <p:nvPr/>
            </p:nvSpPr>
            <p:spPr bwMode="auto">
              <a:xfrm>
                <a:off x="4176" y="2256"/>
                <a:ext cx="295"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Times New Roman" panose="02020603050405020304" pitchFamily="18" charset="0"/>
                    <a:sym typeface="Times New Roman" panose="02020603050405020304" pitchFamily="18" charset="0"/>
                  </a:rPr>
                  <a:t>B</a:t>
                </a:r>
              </a:p>
            </p:txBody>
          </p:sp>
        </p:grpSp>
        <p:grpSp>
          <p:nvGrpSpPr>
            <p:cNvPr id="208907" name="Group 11"/>
            <p:cNvGrpSpPr>
              <a:grpSpLocks/>
            </p:cNvGrpSpPr>
            <p:nvPr/>
          </p:nvGrpSpPr>
          <p:grpSpPr bwMode="auto">
            <a:xfrm>
              <a:off x="3363" y="2592"/>
              <a:ext cx="256" cy="249"/>
              <a:chOff x="4128" y="2256"/>
              <a:chExt cx="354" cy="388"/>
            </a:xfrm>
          </p:grpSpPr>
          <p:pic>
            <p:nvPicPr>
              <p:cNvPr id="208908" name="Picture 1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09" name="Text Box 13"/>
              <p:cNvSpPr txBox="1">
                <a:spLocks noChangeArrowheads="1"/>
              </p:cNvSpPr>
              <p:nvPr/>
            </p:nvSpPr>
            <p:spPr bwMode="auto">
              <a:xfrm>
                <a:off x="4176" y="2256"/>
                <a:ext cx="306"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Times New Roman" panose="02020603050405020304" pitchFamily="18" charset="0"/>
                    <a:sym typeface="Times New Roman" panose="02020603050405020304" pitchFamily="18" charset="0"/>
                  </a:rPr>
                  <a:t>A</a:t>
                </a:r>
              </a:p>
            </p:txBody>
          </p:sp>
        </p:grpSp>
        <p:grpSp>
          <p:nvGrpSpPr>
            <p:cNvPr id="208910" name="Group 14"/>
            <p:cNvGrpSpPr>
              <a:grpSpLocks/>
            </p:cNvGrpSpPr>
            <p:nvPr/>
          </p:nvGrpSpPr>
          <p:grpSpPr bwMode="auto">
            <a:xfrm>
              <a:off x="2113" y="2400"/>
              <a:ext cx="250" cy="249"/>
              <a:chOff x="4128" y="2256"/>
              <a:chExt cx="346" cy="388"/>
            </a:xfrm>
          </p:grpSpPr>
          <p:pic>
            <p:nvPicPr>
              <p:cNvPr id="208911" name="Picture 15"/>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12" name="Text Box 16"/>
              <p:cNvSpPr txBox="1">
                <a:spLocks noChangeArrowheads="1"/>
              </p:cNvSpPr>
              <p:nvPr/>
            </p:nvSpPr>
            <p:spPr bwMode="auto">
              <a:xfrm>
                <a:off x="4176" y="2256"/>
                <a:ext cx="295"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Times New Roman" panose="02020603050405020304" pitchFamily="18" charset="0"/>
                    <a:sym typeface="Times New Roman" panose="02020603050405020304" pitchFamily="18" charset="0"/>
                  </a:rPr>
                  <a:t>C</a:t>
                </a:r>
              </a:p>
            </p:txBody>
          </p:sp>
        </p:grpSp>
        <p:grpSp>
          <p:nvGrpSpPr>
            <p:cNvPr id="208913" name="Group 17"/>
            <p:cNvGrpSpPr>
              <a:grpSpLocks/>
            </p:cNvGrpSpPr>
            <p:nvPr/>
          </p:nvGrpSpPr>
          <p:grpSpPr bwMode="auto">
            <a:xfrm>
              <a:off x="3123" y="3408"/>
              <a:ext cx="256" cy="249"/>
              <a:chOff x="4128" y="2256"/>
              <a:chExt cx="354" cy="388"/>
            </a:xfrm>
          </p:grpSpPr>
          <p:pic>
            <p:nvPicPr>
              <p:cNvPr id="208914" name="Picture 18"/>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15" name="Text Box 19"/>
              <p:cNvSpPr txBox="1">
                <a:spLocks noChangeArrowheads="1"/>
              </p:cNvSpPr>
              <p:nvPr/>
            </p:nvSpPr>
            <p:spPr bwMode="auto">
              <a:xfrm>
                <a:off x="4176" y="2256"/>
                <a:ext cx="306"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Times New Roman" panose="02020603050405020304" pitchFamily="18" charset="0"/>
                    <a:sym typeface="Times New Roman" panose="02020603050405020304" pitchFamily="18" charset="0"/>
                  </a:rPr>
                  <a:t>D</a:t>
                </a:r>
              </a:p>
            </p:txBody>
          </p:sp>
        </p:grpSp>
        <p:cxnSp>
          <p:nvCxnSpPr>
            <p:cNvPr id="208916" name="AutoShape 20"/>
            <p:cNvCxnSpPr>
              <a:cxnSpLocks noChangeShapeType="1"/>
            </p:cNvCxnSpPr>
            <p:nvPr/>
          </p:nvCxnSpPr>
          <p:spPr bwMode="auto">
            <a:xfrm flipV="1">
              <a:off x="2160" y="2784"/>
              <a:ext cx="1056" cy="528"/>
            </a:xfrm>
            <a:prstGeom prst="curvedConnector3">
              <a:avLst>
                <a:gd name="adj1" fmla="val 50000"/>
              </a:avLst>
            </a:prstGeom>
            <a:noFill/>
            <a:ln w="2857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917" name="AutoShape 21"/>
            <p:cNvCxnSpPr>
              <a:cxnSpLocks noChangeShapeType="1"/>
            </p:cNvCxnSpPr>
            <p:nvPr/>
          </p:nvCxnSpPr>
          <p:spPr bwMode="auto">
            <a:xfrm>
              <a:off x="2064" y="3456"/>
              <a:ext cx="960" cy="144"/>
            </a:xfrm>
            <a:prstGeom prst="curvedConnector3">
              <a:avLst>
                <a:gd name="adj1" fmla="val 50000"/>
              </a:avLst>
            </a:prstGeom>
            <a:noFill/>
            <a:ln w="28575">
              <a:solidFill>
                <a:srgbClr val="3399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918" name="AutoShape 22"/>
            <p:cNvCxnSpPr>
              <a:cxnSpLocks noChangeShapeType="1"/>
              <a:endCxn id="208914" idx="1"/>
            </p:cNvCxnSpPr>
            <p:nvPr/>
          </p:nvCxnSpPr>
          <p:spPr bwMode="auto">
            <a:xfrm>
              <a:off x="2352" y="2880"/>
              <a:ext cx="768" cy="648"/>
            </a:xfrm>
            <a:prstGeom prst="curvedConnector3">
              <a:avLst>
                <a:gd name="adj1" fmla="val 50000"/>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919" name="AutoShape 23"/>
            <p:cNvCxnSpPr>
              <a:cxnSpLocks noChangeShapeType="1"/>
            </p:cNvCxnSpPr>
            <p:nvPr/>
          </p:nvCxnSpPr>
          <p:spPr bwMode="auto">
            <a:xfrm rot="16200000">
              <a:off x="3120" y="2976"/>
              <a:ext cx="480" cy="288"/>
            </a:xfrm>
            <a:prstGeom prst="curvedConnector3">
              <a:avLst>
                <a:gd name="adj1" fmla="val 50000"/>
              </a:avLst>
            </a:prstGeom>
            <a:noFill/>
            <a:ln w="28575">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920" name="AutoShape 24"/>
            <p:cNvCxnSpPr>
              <a:cxnSpLocks noChangeShapeType="1"/>
            </p:cNvCxnSpPr>
            <p:nvPr/>
          </p:nvCxnSpPr>
          <p:spPr bwMode="auto">
            <a:xfrm rot="16200000">
              <a:off x="1776" y="2832"/>
              <a:ext cx="480" cy="288"/>
            </a:xfrm>
            <a:prstGeom prst="curvedConnector3">
              <a:avLst>
                <a:gd name="adj1" fmla="val 50000"/>
              </a:avLst>
            </a:prstGeom>
            <a:noFill/>
            <a:ln w="28575">
              <a:solidFill>
                <a:srgbClr val="FF6699"/>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921" name="AutoShape 25"/>
            <p:cNvCxnSpPr>
              <a:cxnSpLocks noChangeShapeType="1"/>
            </p:cNvCxnSpPr>
            <p:nvPr/>
          </p:nvCxnSpPr>
          <p:spPr bwMode="auto">
            <a:xfrm>
              <a:off x="2400" y="2400"/>
              <a:ext cx="912" cy="240"/>
            </a:xfrm>
            <a:prstGeom prst="curvedConnector3">
              <a:avLst>
                <a:gd name="adj1" fmla="val 50000"/>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208924" name="AutoShape 28"/>
          <p:cNvSpPr>
            <a:spLocks noChangeArrowheads="1"/>
          </p:cNvSpPr>
          <p:nvPr/>
        </p:nvSpPr>
        <p:spPr bwMode="auto">
          <a:xfrm>
            <a:off x="6400800" y="4038600"/>
            <a:ext cx="1219200" cy="457200"/>
          </a:xfrm>
          <a:prstGeom prst="wedgeRectCallout">
            <a:avLst>
              <a:gd name="adj1" fmla="val -95833"/>
              <a:gd name="adj2" fmla="val 201042"/>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en-US" altLang="zh-CN" sz="1800">
                <a:latin typeface="Times New Roman" panose="02020603050405020304" pitchFamily="18" charset="0"/>
                <a:sym typeface="Times New Roman" panose="02020603050405020304" pitchFamily="18" charset="0"/>
              </a:rPr>
              <a:t>BSS</a:t>
            </a:r>
          </a:p>
        </p:txBody>
      </p:sp>
      <p:sp>
        <p:nvSpPr>
          <p:cNvPr id="208925" name="AutoShape 29"/>
          <p:cNvSpPr>
            <a:spLocks noChangeArrowheads="1"/>
          </p:cNvSpPr>
          <p:nvPr/>
        </p:nvSpPr>
        <p:spPr bwMode="auto">
          <a:xfrm>
            <a:off x="1219200" y="3657600"/>
            <a:ext cx="1295400" cy="457200"/>
          </a:xfrm>
          <a:prstGeom prst="wedgeRectCallout">
            <a:avLst>
              <a:gd name="adj1" fmla="val 77329"/>
              <a:gd name="adj2" fmla="val 127778"/>
            </a:avLst>
          </a:prstGeom>
          <a:solidFill>
            <a:srgbClr val="CCE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zh-CN" altLang="en-US" sz="1800">
                <a:latin typeface="Times New Roman" panose="02020603050405020304" pitchFamily="18" charset="0"/>
                <a:sym typeface="Times New Roman" panose="02020603050405020304" pitchFamily="18" charset="0"/>
              </a:rPr>
              <a:t>覆盖范围</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8903"/>
                                        </p:tgtEl>
                                        <p:attrNameLst>
                                          <p:attrName>style.visibility</p:attrName>
                                        </p:attrNameLst>
                                      </p:cBhvr>
                                      <p:to>
                                        <p:strVal val="visible"/>
                                      </p:to>
                                    </p:set>
                                    <p:anim calcmode="lin" valueType="num">
                                      <p:cBhvr additive="base">
                                        <p:cTn id="7" dur="500" fill="hold"/>
                                        <p:tgtEl>
                                          <p:spTgt spid="208903"/>
                                        </p:tgtEl>
                                        <p:attrNameLst>
                                          <p:attrName>ppt_x</p:attrName>
                                        </p:attrNameLst>
                                      </p:cBhvr>
                                      <p:tavLst>
                                        <p:tav tm="0">
                                          <p:val>
                                            <p:strVal val="0-#ppt_w/2"/>
                                          </p:val>
                                        </p:tav>
                                        <p:tav tm="100000">
                                          <p:val>
                                            <p:strVal val="#ppt_x"/>
                                          </p:val>
                                        </p:tav>
                                      </p:tavLst>
                                    </p:anim>
                                    <p:anim calcmode="lin" valueType="num">
                                      <p:cBhvr additive="base">
                                        <p:cTn id="8" dur="500" fill="hold"/>
                                        <p:tgtEl>
                                          <p:spTgt spid="20890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8900"/>
                                        </p:tgtEl>
                                        <p:attrNameLst>
                                          <p:attrName>style.visibility</p:attrName>
                                        </p:attrNameLst>
                                      </p:cBhvr>
                                      <p:to>
                                        <p:strVal val="visible"/>
                                      </p:to>
                                    </p:set>
                                    <p:anim calcmode="lin" valueType="num">
                                      <p:cBhvr additive="base">
                                        <p:cTn id="13" dur="500" fill="hold"/>
                                        <p:tgtEl>
                                          <p:spTgt spid="208900"/>
                                        </p:tgtEl>
                                        <p:attrNameLst>
                                          <p:attrName>ppt_x</p:attrName>
                                        </p:attrNameLst>
                                      </p:cBhvr>
                                      <p:tavLst>
                                        <p:tav tm="0">
                                          <p:val>
                                            <p:strVal val="0-#ppt_w/2"/>
                                          </p:val>
                                        </p:tav>
                                        <p:tav tm="100000">
                                          <p:val>
                                            <p:strVal val="#ppt_x"/>
                                          </p:val>
                                        </p:tav>
                                      </p:tavLst>
                                    </p:anim>
                                    <p:anim calcmode="lin" valueType="num">
                                      <p:cBhvr additive="base">
                                        <p:cTn id="14" dur="500" fill="hold"/>
                                        <p:tgtEl>
                                          <p:spTgt spid="20890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08922"/>
                                        </p:tgtEl>
                                        <p:attrNameLst>
                                          <p:attrName>style.visibility</p:attrName>
                                        </p:attrNameLst>
                                      </p:cBhvr>
                                      <p:to>
                                        <p:strVal val="visible"/>
                                      </p:to>
                                    </p:set>
                                    <p:anim calcmode="lin" valueType="num">
                                      <p:cBhvr additive="base">
                                        <p:cTn id="19" dur="500" fill="hold"/>
                                        <p:tgtEl>
                                          <p:spTgt spid="208922"/>
                                        </p:tgtEl>
                                        <p:attrNameLst>
                                          <p:attrName>ppt_x</p:attrName>
                                        </p:attrNameLst>
                                      </p:cBhvr>
                                      <p:tavLst>
                                        <p:tav tm="0">
                                          <p:val>
                                            <p:strVal val="0-#ppt_w/2"/>
                                          </p:val>
                                        </p:tav>
                                        <p:tav tm="100000">
                                          <p:val>
                                            <p:strVal val="#ppt_x"/>
                                          </p:val>
                                        </p:tav>
                                      </p:tavLst>
                                    </p:anim>
                                    <p:anim calcmode="lin" valueType="num">
                                      <p:cBhvr additive="base">
                                        <p:cTn id="20" dur="500" fill="hold"/>
                                        <p:tgtEl>
                                          <p:spTgt spid="20892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08923"/>
                                        </p:tgtEl>
                                        <p:attrNameLst>
                                          <p:attrName>style.visibility</p:attrName>
                                        </p:attrNameLst>
                                      </p:cBhvr>
                                      <p:to>
                                        <p:strVal val="visible"/>
                                      </p:to>
                                    </p:set>
                                    <p:anim calcmode="lin" valueType="num">
                                      <p:cBhvr additive="base">
                                        <p:cTn id="25" dur="500" fill="hold"/>
                                        <p:tgtEl>
                                          <p:spTgt spid="208923"/>
                                        </p:tgtEl>
                                        <p:attrNameLst>
                                          <p:attrName>ppt_x</p:attrName>
                                        </p:attrNameLst>
                                      </p:cBhvr>
                                      <p:tavLst>
                                        <p:tav tm="0">
                                          <p:val>
                                            <p:strVal val="0-#ppt_w/2"/>
                                          </p:val>
                                        </p:tav>
                                        <p:tav tm="100000">
                                          <p:val>
                                            <p:strVal val="#ppt_x"/>
                                          </p:val>
                                        </p:tav>
                                      </p:tavLst>
                                    </p:anim>
                                    <p:anim calcmode="lin" valueType="num">
                                      <p:cBhvr additive="base">
                                        <p:cTn id="26" dur="500" fill="hold"/>
                                        <p:tgtEl>
                                          <p:spTgt spid="20892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8925"/>
                                        </p:tgtEl>
                                        <p:attrNameLst>
                                          <p:attrName>style.visibility</p:attrName>
                                        </p:attrNameLst>
                                      </p:cBhvr>
                                      <p:to>
                                        <p:strVal val="visible"/>
                                      </p:to>
                                    </p:set>
                                    <p:anim calcmode="lin" valueType="num">
                                      <p:cBhvr additive="base">
                                        <p:cTn id="31" dur="500" fill="hold"/>
                                        <p:tgtEl>
                                          <p:spTgt spid="208925"/>
                                        </p:tgtEl>
                                        <p:attrNameLst>
                                          <p:attrName>ppt_x</p:attrName>
                                        </p:attrNameLst>
                                      </p:cBhvr>
                                      <p:tavLst>
                                        <p:tav tm="0">
                                          <p:val>
                                            <p:strVal val="0-#ppt_w/2"/>
                                          </p:val>
                                        </p:tav>
                                        <p:tav tm="100000">
                                          <p:val>
                                            <p:strVal val="#ppt_x"/>
                                          </p:val>
                                        </p:tav>
                                      </p:tavLst>
                                    </p:anim>
                                    <p:anim calcmode="lin" valueType="num">
                                      <p:cBhvr additive="base">
                                        <p:cTn id="32" dur="500" fill="hold"/>
                                        <p:tgtEl>
                                          <p:spTgt spid="20892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08924"/>
                                        </p:tgtEl>
                                        <p:attrNameLst>
                                          <p:attrName>style.visibility</p:attrName>
                                        </p:attrNameLst>
                                      </p:cBhvr>
                                      <p:to>
                                        <p:strVal val="visible"/>
                                      </p:to>
                                    </p:set>
                                    <p:anim calcmode="lin" valueType="num">
                                      <p:cBhvr additive="base">
                                        <p:cTn id="37" dur="500" fill="hold"/>
                                        <p:tgtEl>
                                          <p:spTgt spid="208924"/>
                                        </p:tgtEl>
                                        <p:attrNameLst>
                                          <p:attrName>ppt_x</p:attrName>
                                        </p:attrNameLst>
                                      </p:cBhvr>
                                      <p:tavLst>
                                        <p:tav tm="0">
                                          <p:val>
                                            <p:strVal val="0-#ppt_w/2"/>
                                          </p:val>
                                        </p:tav>
                                        <p:tav tm="100000">
                                          <p:val>
                                            <p:strVal val="#ppt_x"/>
                                          </p:val>
                                        </p:tav>
                                      </p:tavLst>
                                    </p:anim>
                                    <p:anim calcmode="lin" valueType="num">
                                      <p:cBhvr additive="base">
                                        <p:cTn id="38" dur="500" fill="hold"/>
                                        <p:tgtEl>
                                          <p:spTgt spid="2089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0" grpId="0" autoUpdateAnimBg="0"/>
      <p:bldP spid="208903" grpId="0" autoUpdateAnimBg="0"/>
      <p:bldP spid="208924" grpId="0" animBg="1" autoUpdateAnimBg="0"/>
      <p:bldP spid="208925"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020" name="Oval 28"/>
          <p:cNvSpPr>
            <a:spLocks noChangeArrowheads="1"/>
          </p:cNvSpPr>
          <p:nvPr/>
        </p:nvSpPr>
        <p:spPr bwMode="auto">
          <a:xfrm>
            <a:off x="2843213" y="2349500"/>
            <a:ext cx="3352800" cy="2590800"/>
          </a:xfrm>
          <a:prstGeom prst="ellipse">
            <a:avLst/>
          </a:prstGeom>
          <a:solidFill>
            <a:srgbClr val="CCECFF"/>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2998" name="Text Box 6"/>
          <p:cNvSpPr txBox="1">
            <a:spLocks noChangeArrowheads="1"/>
          </p:cNvSpPr>
          <p:nvPr/>
        </p:nvSpPr>
        <p:spPr bwMode="auto">
          <a:xfrm>
            <a:off x="395288" y="260350"/>
            <a:ext cx="864120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solidFill>
                  <a:srgbClr val="CC0000"/>
                </a:solidFill>
                <a:latin typeface="Times New Roman" panose="02020603050405020304" pitchFamily="18" charset="0"/>
                <a:sym typeface="Times New Roman" panose="02020603050405020304" pitchFamily="18" charset="0"/>
              </a:rPr>
              <a:t>访问</a:t>
            </a:r>
            <a:r>
              <a:rPr lang="zh-CN" altLang="en-US" dirty="0" smtClean="0">
                <a:solidFill>
                  <a:srgbClr val="CC0000"/>
                </a:solidFill>
                <a:latin typeface="Times New Roman" panose="02020603050405020304" pitchFamily="18" charset="0"/>
                <a:sym typeface="Times New Roman" panose="02020603050405020304" pitchFamily="18" charset="0"/>
              </a:rPr>
              <a:t>方式</a:t>
            </a:r>
            <a:r>
              <a:rPr lang="en-US" altLang="zh-CN" dirty="0" smtClean="0">
                <a:solidFill>
                  <a:srgbClr val="CC0000"/>
                </a:solidFill>
                <a:latin typeface="Times New Roman" panose="02020603050405020304" pitchFamily="18" charset="0"/>
                <a:sym typeface="Times New Roman" panose="02020603050405020304" pitchFamily="18" charset="0"/>
              </a:rPr>
              <a:t>(Infrastructure mode)</a:t>
            </a:r>
            <a:r>
              <a:rPr lang="zh-CN" altLang="en-US" dirty="0" smtClean="0">
                <a:solidFill>
                  <a:srgbClr val="CC0000"/>
                </a:solidFill>
                <a:latin typeface="Times New Roman" panose="02020603050405020304" pitchFamily="18" charset="0"/>
                <a:sym typeface="Times New Roman" panose="02020603050405020304" pitchFamily="18" charset="0"/>
              </a:rPr>
              <a:t>：</a:t>
            </a:r>
            <a:r>
              <a:rPr lang="zh-CN" altLang="en-US" dirty="0">
                <a:latin typeface="Times New Roman" panose="02020603050405020304" pitchFamily="18" charset="0"/>
                <a:sym typeface="Times New Roman" panose="02020603050405020304" pitchFamily="18" charset="0"/>
              </a:rPr>
              <a:t>基于局域网和设置</a:t>
            </a:r>
            <a:r>
              <a:rPr lang="en-US" altLang="zh-CN" dirty="0">
                <a:latin typeface="Times New Roman" panose="02020603050405020304" pitchFamily="18" charset="0"/>
                <a:sym typeface="Times New Roman" panose="02020603050405020304" pitchFamily="18" charset="0"/>
              </a:rPr>
              <a:t>AP</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Access Point </a:t>
            </a:r>
            <a:r>
              <a:rPr lang="zh-CN" altLang="en-US" dirty="0">
                <a:latin typeface="Times New Roman" panose="02020603050405020304" pitchFamily="18" charset="0"/>
                <a:sym typeface="Times New Roman" panose="02020603050405020304" pitchFamily="18" charset="0"/>
              </a:rPr>
              <a:t>访问接入点）的无线局域网环境， </a:t>
            </a:r>
            <a:r>
              <a:rPr lang="en-US" altLang="zh-CN" dirty="0">
                <a:latin typeface="Times New Roman" panose="02020603050405020304" pitchFamily="18" charset="0"/>
                <a:sym typeface="Times New Roman" panose="02020603050405020304" pitchFamily="18" charset="0"/>
              </a:rPr>
              <a:t>AP</a:t>
            </a:r>
            <a:r>
              <a:rPr lang="zh-CN" altLang="en-US" dirty="0">
                <a:latin typeface="Times New Roman" panose="02020603050405020304" pitchFamily="18" charset="0"/>
                <a:sym typeface="Times New Roman" panose="02020603050405020304" pitchFamily="18" charset="0"/>
              </a:rPr>
              <a:t>是无线中央基站。此时范围内站点间连接可以直连（不通过</a:t>
            </a:r>
            <a:r>
              <a:rPr lang="en-US" altLang="zh-CN" dirty="0">
                <a:latin typeface="Times New Roman" panose="02020603050405020304" pitchFamily="18" charset="0"/>
                <a:sym typeface="Times New Roman" panose="02020603050405020304" pitchFamily="18" charset="0"/>
              </a:rPr>
              <a:t>AP</a:t>
            </a:r>
            <a:r>
              <a:rPr lang="zh-CN" altLang="en-US" dirty="0">
                <a:latin typeface="Times New Roman" panose="02020603050405020304" pitchFamily="18" charset="0"/>
                <a:sym typeface="Times New Roman" panose="02020603050405020304" pitchFamily="18" charset="0"/>
              </a:rPr>
              <a:t>），但非范围内站点通过</a:t>
            </a:r>
            <a:r>
              <a:rPr lang="en-US" altLang="zh-CN" dirty="0">
                <a:latin typeface="Times New Roman" panose="02020603050405020304" pitchFamily="18" charset="0"/>
                <a:sym typeface="Times New Roman" panose="02020603050405020304" pitchFamily="18" charset="0"/>
              </a:rPr>
              <a:t>AP</a:t>
            </a:r>
            <a:r>
              <a:rPr lang="zh-CN" altLang="en-US" dirty="0">
                <a:latin typeface="Times New Roman" panose="02020603050405020304" pitchFamily="18" charset="0"/>
                <a:sym typeface="Times New Roman" panose="02020603050405020304" pitchFamily="18" charset="0"/>
              </a:rPr>
              <a:t>连接。通常</a:t>
            </a:r>
            <a:r>
              <a:rPr lang="en-US" altLang="zh-CN" dirty="0">
                <a:latin typeface="Times New Roman" panose="02020603050405020304" pitchFamily="18" charset="0"/>
                <a:sym typeface="Times New Roman" panose="02020603050405020304" pitchFamily="18" charset="0"/>
              </a:rPr>
              <a:t>AP</a:t>
            </a:r>
            <a:r>
              <a:rPr lang="zh-CN" altLang="en-US" dirty="0">
                <a:latin typeface="Times New Roman" panose="02020603050405020304" pitchFamily="18" charset="0"/>
                <a:sym typeface="Times New Roman" panose="02020603050405020304" pitchFamily="18" charset="0"/>
              </a:rPr>
              <a:t>与有线局域网连接，是</a:t>
            </a:r>
            <a:r>
              <a:rPr lang="en-US" altLang="zh-CN" dirty="0">
                <a:latin typeface="Times New Roman" panose="02020603050405020304" pitchFamily="18" charset="0"/>
                <a:sym typeface="Times New Roman" panose="02020603050405020304" pitchFamily="18" charset="0"/>
              </a:rPr>
              <a:t>LAN</a:t>
            </a:r>
            <a:r>
              <a:rPr lang="zh-CN" altLang="en-US" dirty="0">
                <a:latin typeface="Times New Roman" panose="02020603050405020304" pitchFamily="18" charset="0"/>
                <a:sym typeface="Times New Roman" panose="02020603050405020304" pitchFamily="18" charset="0"/>
              </a:rPr>
              <a:t>接入延伸，是目前室内</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最常用的基本模式。</a:t>
            </a:r>
          </a:p>
        </p:txBody>
      </p:sp>
      <p:grpSp>
        <p:nvGrpSpPr>
          <p:cNvPr id="213040" name="Group 48"/>
          <p:cNvGrpSpPr>
            <a:grpSpLocks/>
          </p:cNvGrpSpPr>
          <p:nvPr/>
        </p:nvGrpSpPr>
        <p:grpSpPr bwMode="auto">
          <a:xfrm>
            <a:off x="3124200" y="2608264"/>
            <a:ext cx="3001963" cy="2071688"/>
            <a:chOff x="1680" y="1584"/>
            <a:chExt cx="1891" cy="1305"/>
          </a:xfrm>
        </p:grpSpPr>
        <p:grpSp>
          <p:nvGrpSpPr>
            <p:cNvPr id="213001" name="Group 9"/>
            <p:cNvGrpSpPr>
              <a:grpSpLocks/>
            </p:cNvGrpSpPr>
            <p:nvPr/>
          </p:nvGrpSpPr>
          <p:grpSpPr bwMode="auto">
            <a:xfrm>
              <a:off x="1680" y="2592"/>
              <a:ext cx="250" cy="249"/>
              <a:chOff x="4128" y="2256"/>
              <a:chExt cx="346" cy="388"/>
            </a:xfrm>
          </p:grpSpPr>
          <p:pic>
            <p:nvPicPr>
              <p:cNvPr id="213002" name="Picture 1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3003" name="Text Box 11"/>
              <p:cNvSpPr txBox="1">
                <a:spLocks noChangeArrowheads="1"/>
              </p:cNvSpPr>
              <p:nvPr/>
            </p:nvSpPr>
            <p:spPr bwMode="auto">
              <a:xfrm>
                <a:off x="4176" y="2256"/>
                <a:ext cx="295"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Times New Roman" panose="02020603050405020304" pitchFamily="18" charset="0"/>
                    <a:sym typeface="Times New Roman" panose="02020603050405020304" pitchFamily="18" charset="0"/>
                  </a:rPr>
                  <a:t>B</a:t>
                </a:r>
              </a:p>
            </p:txBody>
          </p:sp>
        </p:grpSp>
        <p:grpSp>
          <p:nvGrpSpPr>
            <p:cNvPr id="213004" name="Group 12"/>
            <p:cNvGrpSpPr>
              <a:grpSpLocks/>
            </p:cNvGrpSpPr>
            <p:nvPr/>
          </p:nvGrpSpPr>
          <p:grpSpPr bwMode="auto">
            <a:xfrm>
              <a:off x="3315" y="1920"/>
              <a:ext cx="256" cy="249"/>
              <a:chOff x="4128" y="2256"/>
              <a:chExt cx="354" cy="388"/>
            </a:xfrm>
          </p:grpSpPr>
          <p:pic>
            <p:nvPicPr>
              <p:cNvPr id="213005" name="Picture 1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3006" name="Text Box 14"/>
              <p:cNvSpPr txBox="1">
                <a:spLocks noChangeArrowheads="1"/>
              </p:cNvSpPr>
              <p:nvPr/>
            </p:nvSpPr>
            <p:spPr bwMode="auto">
              <a:xfrm>
                <a:off x="4176" y="2256"/>
                <a:ext cx="306"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Times New Roman" panose="02020603050405020304" pitchFamily="18" charset="0"/>
                    <a:sym typeface="Times New Roman" panose="02020603050405020304" pitchFamily="18" charset="0"/>
                  </a:rPr>
                  <a:t>A</a:t>
                </a:r>
              </a:p>
            </p:txBody>
          </p:sp>
        </p:grpSp>
        <p:grpSp>
          <p:nvGrpSpPr>
            <p:cNvPr id="213007" name="Group 15"/>
            <p:cNvGrpSpPr>
              <a:grpSpLocks/>
            </p:cNvGrpSpPr>
            <p:nvPr/>
          </p:nvGrpSpPr>
          <p:grpSpPr bwMode="auto">
            <a:xfrm>
              <a:off x="1969" y="1584"/>
              <a:ext cx="250" cy="249"/>
              <a:chOff x="4128" y="2256"/>
              <a:chExt cx="346" cy="388"/>
            </a:xfrm>
          </p:grpSpPr>
          <p:pic>
            <p:nvPicPr>
              <p:cNvPr id="213008" name="Picture 1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3009" name="Text Box 17"/>
              <p:cNvSpPr txBox="1">
                <a:spLocks noChangeArrowheads="1"/>
              </p:cNvSpPr>
              <p:nvPr/>
            </p:nvSpPr>
            <p:spPr bwMode="auto">
              <a:xfrm>
                <a:off x="4176" y="2256"/>
                <a:ext cx="295"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Times New Roman" panose="02020603050405020304" pitchFamily="18" charset="0"/>
                    <a:sym typeface="Times New Roman" panose="02020603050405020304" pitchFamily="18" charset="0"/>
                  </a:rPr>
                  <a:t>C</a:t>
                </a:r>
              </a:p>
            </p:txBody>
          </p:sp>
        </p:grpSp>
        <p:grpSp>
          <p:nvGrpSpPr>
            <p:cNvPr id="213010" name="Group 18"/>
            <p:cNvGrpSpPr>
              <a:grpSpLocks/>
            </p:cNvGrpSpPr>
            <p:nvPr/>
          </p:nvGrpSpPr>
          <p:grpSpPr bwMode="auto">
            <a:xfrm>
              <a:off x="2979" y="2640"/>
              <a:ext cx="256" cy="249"/>
              <a:chOff x="4128" y="2256"/>
              <a:chExt cx="354" cy="388"/>
            </a:xfrm>
          </p:grpSpPr>
          <p:pic>
            <p:nvPicPr>
              <p:cNvPr id="213011" name="Picture 1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3012" name="Text Box 20"/>
              <p:cNvSpPr txBox="1">
                <a:spLocks noChangeArrowheads="1"/>
              </p:cNvSpPr>
              <p:nvPr/>
            </p:nvSpPr>
            <p:spPr bwMode="auto">
              <a:xfrm>
                <a:off x="4176" y="2256"/>
                <a:ext cx="306"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Times New Roman" panose="02020603050405020304" pitchFamily="18" charset="0"/>
                    <a:sym typeface="Times New Roman" panose="02020603050405020304" pitchFamily="18" charset="0"/>
                  </a:rPr>
                  <a:t>D</a:t>
                </a:r>
              </a:p>
            </p:txBody>
          </p:sp>
        </p:grpSp>
        <p:cxnSp>
          <p:nvCxnSpPr>
            <p:cNvPr id="213013" name="AutoShape 21"/>
            <p:cNvCxnSpPr>
              <a:cxnSpLocks noChangeShapeType="1"/>
              <a:stCxn id="213019" idx="3"/>
              <a:endCxn id="213005" idx="1"/>
            </p:cNvCxnSpPr>
            <p:nvPr/>
          </p:nvCxnSpPr>
          <p:spPr bwMode="auto">
            <a:xfrm flipV="1">
              <a:off x="2736" y="2040"/>
              <a:ext cx="576" cy="264"/>
            </a:xfrm>
            <a:prstGeom prst="curvedConnector3">
              <a:avLst>
                <a:gd name="adj1" fmla="val 50000"/>
              </a:avLst>
            </a:prstGeom>
            <a:noFill/>
            <a:ln w="2857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3014" name="AutoShape 22"/>
            <p:cNvCxnSpPr>
              <a:cxnSpLocks noChangeShapeType="1"/>
            </p:cNvCxnSpPr>
            <p:nvPr/>
          </p:nvCxnSpPr>
          <p:spPr bwMode="auto">
            <a:xfrm>
              <a:off x="2592" y="2448"/>
              <a:ext cx="384" cy="240"/>
            </a:xfrm>
            <a:prstGeom prst="curvedConnector3">
              <a:avLst>
                <a:gd name="adj1" fmla="val 50000"/>
              </a:avLst>
            </a:prstGeom>
            <a:noFill/>
            <a:ln w="28575">
              <a:solidFill>
                <a:srgbClr val="3399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3017" name="AutoShape 25"/>
            <p:cNvCxnSpPr>
              <a:cxnSpLocks noChangeShapeType="1"/>
            </p:cNvCxnSpPr>
            <p:nvPr/>
          </p:nvCxnSpPr>
          <p:spPr bwMode="auto">
            <a:xfrm flipV="1">
              <a:off x="1824" y="2304"/>
              <a:ext cx="480" cy="240"/>
            </a:xfrm>
            <a:prstGeom prst="curvedConnector3">
              <a:avLst>
                <a:gd name="adj1" fmla="val 50000"/>
              </a:avLst>
            </a:prstGeom>
            <a:noFill/>
            <a:ln w="28575">
              <a:solidFill>
                <a:srgbClr val="FF6699"/>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3018" name="AutoShape 26"/>
            <p:cNvCxnSpPr>
              <a:cxnSpLocks noChangeShapeType="1"/>
            </p:cNvCxnSpPr>
            <p:nvPr/>
          </p:nvCxnSpPr>
          <p:spPr bwMode="auto">
            <a:xfrm>
              <a:off x="2112" y="1824"/>
              <a:ext cx="480" cy="288"/>
            </a:xfrm>
            <a:prstGeom prst="curvedConnector3">
              <a:avLst>
                <a:gd name="adj1" fmla="val 50000"/>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13019" name="Rectangle 27"/>
            <p:cNvSpPr>
              <a:spLocks noChangeArrowheads="1"/>
            </p:cNvSpPr>
            <p:nvPr/>
          </p:nvSpPr>
          <p:spPr bwMode="auto">
            <a:xfrm>
              <a:off x="2352" y="2160"/>
              <a:ext cx="384"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Times New Roman" panose="02020603050405020304" pitchFamily="18" charset="0"/>
                  <a:sym typeface="Times New Roman" panose="02020603050405020304" pitchFamily="18" charset="0"/>
                </a:rPr>
                <a:t>AP</a:t>
              </a:r>
            </a:p>
          </p:txBody>
        </p:sp>
      </p:grpSp>
      <p:sp>
        <p:nvSpPr>
          <p:cNvPr id="213043" name="AutoShape 51"/>
          <p:cNvSpPr>
            <a:spLocks noChangeArrowheads="1"/>
          </p:cNvSpPr>
          <p:nvPr/>
        </p:nvSpPr>
        <p:spPr bwMode="auto">
          <a:xfrm>
            <a:off x="1371600" y="2989263"/>
            <a:ext cx="1295400" cy="457200"/>
          </a:xfrm>
          <a:prstGeom prst="wedgeRectCallout">
            <a:avLst>
              <a:gd name="adj1" fmla="val 77329"/>
              <a:gd name="adj2" fmla="val 127778"/>
            </a:avLst>
          </a:prstGeom>
          <a:solidFill>
            <a:srgbClr val="CCE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zh-CN" altLang="en-US" sz="1800">
                <a:latin typeface="Times New Roman" panose="02020603050405020304" pitchFamily="18" charset="0"/>
                <a:sym typeface="Times New Roman" panose="02020603050405020304" pitchFamily="18" charset="0"/>
              </a:rPr>
              <a:t>覆盖范围</a:t>
            </a:r>
          </a:p>
        </p:txBody>
      </p:sp>
      <p:sp>
        <p:nvSpPr>
          <p:cNvPr id="213044" name="Text Box 52"/>
          <p:cNvSpPr txBox="1">
            <a:spLocks noChangeArrowheads="1"/>
          </p:cNvSpPr>
          <p:nvPr/>
        </p:nvSpPr>
        <p:spPr bwMode="auto">
          <a:xfrm>
            <a:off x="107504" y="5229225"/>
            <a:ext cx="9036496"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solidFill>
                  <a:srgbClr val="CC0000"/>
                </a:solidFill>
                <a:latin typeface="Times New Roman" panose="02020603050405020304" pitchFamily="18" charset="0"/>
                <a:sym typeface="Times New Roman" panose="02020603050405020304" pitchFamily="18" charset="0"/>
              </a:rPr>
              <a:t>基本服务集</a:t>
            </a:r>
            <a:r>
              <a:rPr lang="en-US" altLang="zh-CN" dirty="0">
                <a:solidFill>
                  <a:srgbClr val="CC0000"/>
                </a:solidFill>
                <a:latin typeface="Times New Roman" panose="02020603050405020304" pitchFamily="18" charset="0"/>
                <a:sym typeface="Times New Roman" panose="02020603050405020304" pitchFamily="18" charset="0"/>
              </a:rPr>
              <a:t>BSS</a:t>
            </a:r>
            <a:r>
              <a:rPr lang="zh-CN" altLang="en-US" dirty="0">
                <a:solidFill>
                  <a:srgbClr val="CC0000"/>
                </a:solidFill>
                <a:latin typeface="Times New Roman" panose="02020603050405020304" pitchFamily="18" charset="0"/>
                <a:sym typeface="Times New Roman" panose="02020603050405020304" pitchFamily="18" charset="0"/>
              </a:rPr>
              <a:t>（</a:t>
            </a:r>
            <a:r>
              <a:rPr lang="en-US" altLang="zh-CN" dirty="0">
                <a:solidFill>
                  <a:srgbClr val="CC0000"/>
                </a:solidFill>
                <a:latin typeface="Times New Roman" panose="02020603050405020304" pitchFamily="18" charset="0"/>
                <a:sym typeface="Times New Roman" panose="02020603050405020304" pitchFamily="18" charset="0"/>
              </a:rPr>
              <a:t>Basic Service Set)</a:t>
            </a:r>
            <a:r>
              <a:rPr lang="zh-CN" altLang="en-US" dirty="0">
                <a:solidFill>
                  <a:srgbClr val="CC0000"/>
                </a:solidFill>
                <a:latin typeface="Times New Roman" panose="02020603050405020304" pitchFamily="18" charset="0"/>
                <a:sym typeface="Times New Roman" panose="02020603050405020304" pitchFamily="18" charset="0"/>
              </a:rPr>
              <a:t>： </a:t>
            </a:r>
            <a:r>
              <a:rPr lang="en-US" altLang="zh-CN" dirty="0">
                <a:latin typeface="Times New Roman" panose="02020603050405020304" pitchFamily="18" charset="0"/>
                <a:sym typeface="Times New Roman" panose="02020603050405020304" pitchFamily="18" charset="0"/>
              </a:rPr>
              <a:t>802.11</a:t>
            </a:r>
            <a:r>
              <a:rPr lang="zh-CN" altLang="en-US" dirty="0">
                <a:latin typeface="Times New Roman" panose="02020603050405020304" pitchFamily="18" charset="0"/>
                <a:sym typeface="Times New Roman" panose="02020603050405020304" pitchFamily="18" charset="0"/>
              </a:rPr>
              <a:t>定义对一个对等网络或设置一个</a:t>
            </a:r>
            <a:r>
              <a:rPr lang="en-US" altLang="zh-CN" dirty="0">
                <a:latin typeface="Times New Roman" panose="02020603050405020304" pitchFamily="18" charset="0"/>
                <a:sym typeface="Times New Roman" panose="02020603050405020304" pitchFamily="18" charset="0"/>
              </a:rPr>
              <a:t>AP</a:t>
            </a:r>
            <a:r>
              <a:rPr lang="zh-CN" altLang="en-US" dirty="0">
                <a:latin typeface="Times New Roman" panose="02020603050405020304" pitchFamily="18" charset="0"/>
                <a:sym typeface="Times New Roman" panose="02020603050405020304" pitchFamily="18" charset="0"/>
              </a:rPr>
              <a:t>的无线局域网为</a:t>
            </a:r>
            <a:r>
              <a:rPr lang="en-US" altLang="zh-CN" dirty="0">
                <a:latin typeface="Times New Roman" panose="02020603050405020304" pitchFamily="18" charset="0"/>
                <a:sym typeface="Times New Roman" panose="02020603050405020304" pitchFamily="18" charset="0"/>
              </a:rPr>
              <a:t>BSS</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BSS</a:t>
            </a:r>
            <a:r>
              <a:rPr lang="zh-CN" altLang="en-US" dirty="0">
                <a:latin typeface="Times New Roman" panose="02020603050405020304" pitchFamily="18" charset="0"/>
                <a:sym typeface="Times New Roman" panose="02020603050405020304" pitchFamily="18" charset="0"/>
              </a:rPr>
              <a:t>是</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的基本积木块。</a:t>
            </a:r>
            <a:r>
              <a:rPr lang="en-US" altLang="zh-CN" dirty="0">
                <a:latin typeface="Times New Roman" panose="02020603050405020304" pitchFamily="18" charset="0"/>
                <a:sym typeface="Times New Roman" panose="02020603050405020304" pitchFamily="18" charset="0"/>
              </a:rPr>
              <a:t>BSS</a:t>
            </a:r>
            <a:r>
              <a:rPr lang="zh-CN" altLang="en-US" dirty="0">
                <a:latin typeface="Times New Roman" panose="02020603050405020304" pitchFamily="18" charset="0"/>
                <a:sym typeface="Times New Roman" panose="02020603050405020304" pitchFamily="18" charset="0"/>
              </a:rPr>
              <a:t>覆盖的地理区域为</a:t>
            </a:r>
            <a:r>
              <a:rPr lang="zh-CN" altLang="en-US" dirty="0">
                <a:solidFill>
                  <a:srgbClr val="CC0000"/>
                </a:solidFill>
                <a:latin typeface="Times New Roman" panose="02020603050405020304" pitchFamily="18" charset="0"/>
                <a:sym typeface="Times New Roman" panose="02020603050405020304" pitchFamily="18" charset="0"/>
              </a:rPr>
              <a:t>基本服务区</a:t>
            </a:r>
            <a:r>
              <a:rPr lang="en-US" altLang="zh-CN" dirty="0">
                <a:latin typeface="Times New Roman" panose="02020603050405020304" pitchFamily="18" charset="0"/>
                <a:sym typeface="Times New Roman" panose="02020603050405020304" pitchFamily="18" charset="0"/>
              </a:rPr>
              <a:t>BSA</a:t>
            </a:r>
            <a:r>
              <a:rPr lang="zh-CN" altLang="en-US" dirty="0">
                <a:latin typeface="Times New Roman" panose="02020603050405020304" pitchFamily="18" charset="0"/>
                <a:sym typeface="Times New Roman" panose="02020603050405020304" pitchFamily="18" charset="0"/>
              </a:rPr>
              <a:t>（</a:t>
            </a:r>
            <a:r>
              <a:rPr lang="en-US" altLang="zh-CN" dirty="0">
                <a:solidFill>
                  <a:srgbClr val="CC0000"/>
                </a:solidFill>
                <a:latin typeface="Times New Roman" panose="02020603050405020304" pitchFamily="18" charset="0"/>
                <a:sym typeface="Times New Roman" panose="02020603050405020304" pitchFamily="18" charset="0"/>
              </a:rPr>
              <a:t>Basic Service Area)</a:t>
            </a:r>
          </a:p>
        </p:txBody>
      </p:sp>
      <p:sp>
        <p:nvSpPr>
          <p:cNvPr id="213045" name="AutoShape 53"/>
          <p:cNvSpPr>
            <a:spLocks noChangeArrowheads="1"/>
          </p:cNvSpPr>
          <p:nvPr/>
        </p:nvSpPr>
        <p:spPr bwMode="auto">
          <a:xfrm>
            <a:off x="5715000" y="2151063"/>
            <a:ext cx="1219200" cy="457200"/>
          </a:xfrm>
          <a:prstGeom prst="wedgeRectCallout">
            <a:avLst>
              <a:gd name="adj1" fmla="val -95833"/>
              <a:gd name="adj2" fmla="val 201042"/>
            </a:avLst>
          </a:prstGeom>
          <a:solidFill>
            <a:srgbClr val="6699FF"/>
          </a:solidFill>
          <a:ln w="9525">
            <a:solidFill>
              <a:srgbClr val="CCFF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en-US" altLang="zh-CN" sz="1800">
                <a:latin typeface="Times New Roman" panose="02020603050405020304" pitchFamily="18" charset="0"/>
                <a:sym typeface="Times New Roman" panose="02020603050405020304" pitchFamily="18" charset="0"/>
              </a:rPr>
              <a:t>BSS</a:t>
            </a:r>
          </a:p>
        </p:txBody>
      </p:sp>
      <p:cxnSp>
        <p:nvCxnSpPr>
          <p:cNvPr id="213046" name="AutoShape 54"/>
          <p:cNvCxnSpPr>
            <a:cxnSpLocks noChangeShapeType="1"/>
            <a:stCxn id="213005" idx="2"/>
            <a:endCxn id="213012" idx="3"/>
          </p:cNvCxnSpPr>
          <p:nvPr/>
        </p:nvCxnSpPr>
        <p:spPr bwMode="auto">
          <a:xfrm rot="5400000">
            <a:off x="5275758" y="3839694"/>
            <a:ext cx="959619" cy="325608"/>
          </a:xfrm>
          <a:prstGeom prst="curvedConnector2">
            <a:avLst/>
          </a:prstGeom>
          <a:noFill/>
          <a:ln w="28575">
            <a:solidFill>
              <a:srgbClr val="CC0000"/>
            </a:solidFill>
            <a:prstDash val="dash"/>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13047" name="AutoShape 55"/>
          <p:cNvSpPr>
            <a:spLocks noChangeArrowheads="1"/>
          </p:cNvSpPr>
          <p:nvPr/>
        </p:nvSpPr>
        <p:spPr bwMode="auto">
          <a:xfrm>
            <a:off x="6324600" y="3903663"/>
            <a:ext cx="1219200" cy="381000"/>
          </a:xfrm>
          <a:prstGeom prst="wedgeRectCallout">
            <a:avLst>
              <a:gd name="adj1" fmla="val -105597"/>
              <a:gd name="adj2" fmla="val 30833"/>
            </a:avLst>
          </a:prstGeom>
          <a:solidFill>
            <a:srgbClr val="FF3300"/>
          </a:solidFill>
          <a:ln w="9525">
            <a:solidFill>
              <a:srgbClr val="CCFF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zh-CN" altLang="en-US" sz="1800">
                <a:latin typeface="Times New Roman" panose="02020603050405020304" pitchFamily="18" charset="0"/>
                <a:sym typeface="Times New Roman" panose="02020603050405020304" pitchFamily="18" charset="0"/>
              </a:rPr>
              <a:t>直接连接</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13040"/>
                                        </p:tgtEl>
                                        <p:attrNameLst>
                                          <p:attrName>style.visibility</p:attrName>
                                        </p:attrNameLst>
                                      </p:cBhvr>
                                      <p:to>
                                        <p:strVal val="visible"/>
                                      </p:to>
                                    </p:set>
                                    <p:anim calcmode="lin" valueType="num">
                                      <p:cBhvr additive="base">
                                        <p:cTn id="7" dur="500" fill="hold"/>
                                        <p:tgtEl>
                                          <p:spTgt spid="213040"/>
                                        </p:tgtEl>
                                        <p:attrNameLst>
                                          <p:attrName>ppt_x</p:attrName>
                                        </p:attrNameLst>
                                      </p:cBhvr>
                                      <p:tavLst>
                                        <p:tav tm="0">
                                          <p:val>
                                            <p:strVal val="0-#ppt_w/2"/>
                                          </p:val>
                                        </p:tav>
                                        <p:tav tm="100000">
                                          <p:val>
                                            <p:strVal val="#ppt_x"/>
                                          </p:val>
                                        </p:tav>
                                      </p:tavLst>
                                    </p:anim>
                                    <p:anim calcmode="lin" valueType="num">
                                      <p:cBhvr additive="base">
                                        <p:cTn id="8" dur="500" fill="hold"/>
                                        <p:tgtEl>
                                          <p:spTgt spid="21304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13046"/>
                                        </p:tgtEl>
                                        <p:attrNameLst>
                                          <p:attrName>style.visibility</p:attrName>
                                        </p:attrNameLst>
                                      </p:cBhvr>
                                      <p:to>
                                        <p:strVal val="visible"/>
                                      </p:to>
                                    </p:set>
                                    <p:anim calcmode="lin" valueType="num">
                                      <p:cBhvr additive="base">
                                        <p:cTn id="13" dur="500" fill="hold"/>
                                        <p:tgtEl>
                                          <p:spTgt spid="213046"/>
                                        </p:tgtEl>
                                        <p:attrNameLst>
                                          <p:attrName>ppt_x</p:attrName>
                                        </p:attrNameLst>
                                      </p:cBhvr>
                                      <p:tavLst>
                                        <p:tav tm="0">
                                          <p:val>
                                            <p:strVal val="0-#ppt_w/2"/>
                                          </p:val>
                                        </p:tav>
                                        <p:tav tm="100000">
                                          <p:val>
                                            <p:strVal val="#ppt_x"/>
                                          </p:val>
                                        </p:tav>
                                      </p:tavLst>
                                    </p:anim>
                                    <p:anim calcmode="lin" valueType="num">
                                      <p:cBhvr additive="base">
                                        <p:cTn id="14" dur="500" fill="hold"/>
                                        <p:tgtEl>
                                          <p:spTgt spid="21304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13020"/>
                                        </p:tgtEl>
                                        <p:attrNameLst>
                                          <p:attrName>style.visibility</p:attrName>
                                        </p:attrNameLst>
                                      </p:cBhvr>
                                      <p:to>
                                        <p:strVal val="visible"/>
                                      </p:to>
                                    </p:set>
                                    <p:anim calcmode="lin" valueType="num">
                                      <p:cBhvr additive="base">
                                        <p:cTn id="19" dur="500" fill="hold"/>
                                        <p:tgtEl>
                                          <p:spTgt spid="213020"/>
                                        </p:tgtEl>
                                        <p:attrNameLst>
                                          <p:attrName>ppt_x</p:attrName>
                                        </p:attrNameLst>
                                      </p:cBhvr>
                                      <p:tavLst>
                                        <p:tav tm="0">
                                          <p:val>
                                            <p:strVal val="0-#ppt_w/2"/>
                                          </p:val>
                                        </p:tav>
                                        <p:tav tm="100000">
                                          <p:val>
                                            <p:strVal val="#ppt_x"/>
                                          </p:val>
                                        </p:tav>
                                      </p:tavLst>
                                    </p:anim>
                                    <p:anim calcmode="lin" valueType="num">
                                      <p:cBhvr additive="base">
                                        <p:cTn id="20" dur="500" fill="hold"/>
                                        <p:tgtEl>
                                          <p:spTgt spid="21302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3043"/>
                                        </p:tgtEl>
                                        <p:attrNameLst>
                                          <p:attrName>style.visibility</p:attrName>
                                        </p:attrNameLst>
                                      </p:cBhvr>
                                      <p:to>
                                        <p:strVal val="visible"/>
                                      </p:to>
                                    </p:set>
                                    <p:anim calcmode="lin" valueType="num">
                                      <p:cBhvr additive="base">
                                        <p:cTn id="25" dur="500" fill="hold"/>
                                        <p:tgtEl>
                                          <p:spTgt spid="213043"/>
                                        </p:tgtEl>
                                        <p:attrNameLst>
                                          <p:attrName>ppt_x</p:attrName>
                                        </p:attrNameLst>
                                      </p:cBhvr>
                                      <p:tavLst>
                                        <p:tav tm="0">
                                          <p:val>
                                            <p:strVal val="0-#ppt_w/2"/>
                                          </p:val>
                                        </p:tav>
                                        <p:tav tm="100000">
                                          <p:val>
                                            <p:strVal val="#ppt_x"/>
                                          </p:val>
                                        </p:tav>
                                      </p:tavLst>
                                    </p:anim>
                                    <p:anim calcmode="lin" valueType="num">
                                      <p:cBhvr additive="base">
                                        <p:cTn id="26" dur="500" fill="hold"/>
                                        <p:tgtEl>
                                          <p:spTgt spid="21304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12998"/>
                                        </p:tgtEl>
                                        <p:attrNameLst>
                                          <p:attrName>style.visibility</p:attrName>
                                        </p:attrNameLst>
                                      </p:cBhvr>
                                      <p:to>
                                        <p:strVal val="visible"/>
                                      </p:to>
                                    </p:set>
                                    <p:anim calcmode="lin" valueType="num">
                                      <p:cBhvr additive="base">
                                        <p:cTn id="31" dur="500" fill="hold"/>
                                        <p:tgtEl>
                                          <p:spTgt spid="212998"/>
                                        </p:tgtEl>
                                        <p:attrNameLst>
                                          <p:attrName>ppt_x</p:attrName>
                                        </p:attrNameLst>
                                      </p:cBhvr>
                                      <p:tavLst>
                                        <p:tav tm="0">
                                          <p:val>
                                            <p:strVal val="0-#ppt_w/2"/>
                                          </p:val>
                                        </p:tav>
                                        <p:tav tm="100000">
                                          <p:val>
                                            <p:strVal val="#ppt_x"/>
                                          </p:val>
                                        </p:tav>
                                      </p:tavLst>
                                    </p:anim>
                                    <p:anim calcmode="lin" valueType="num">
                                      <p:cBhvr additive="base">
                                        <p:cTn id="32" dur="500" fill="hold"/>
                                        <p:tgtEl>
                                          <p:spTgt spid="21299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13045"/>
                                        </p:tgtEl>
                                        <p:attrNameLst>
                                          <p:attrName>style.visibility</p:attrName>
                                        </p:attrNameLst>
                                      </p:cBhvr>
                                      <p:to>
                                        <p:strVal val="visible"/>
                                      </p:to>
                                    </p:set>
                                    <p:anim calcmode="lin" valueType="num">
                                      <p:cBhvr additive="base">
                                        <p:cTn id="37" dur="500" fill="hold"/>
                                        <p:tgtEl>
                                          <p:spTgt spid="213045"/>
                                        </p:tgtEl>
                                        <p:attrNameLst>
                                          <p:attrName>ppt_x</p:attrName>
                                        </p:attrNameLst>
                                      </p:cBhvr>
                                      <p:tavLst>
                                        <p:tav tm="0">
                                          <p:val>
                                            <p:strVal val="0-#ppt_w/2"/>
                                          </p:val>
                                        </p:tav>
                                        <p:tav tm="100000">
                                          <p:val>
                                            <p:strVal val="#ppt_x"/>
                                          </p:val>
                                        </p:tav>
                                      </p:tavLst>
                                    </p:anim>
                                    <p:anim calcmode="lin" valueType="num">
                                      <p:cBhvr additive="base">
                                        <p:cTn id="38" dur="500" fill="hold"/>
                                        <p:tgtEl>
                                          <p:spTgt spid="213045"/>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13047"/>
                                        </p:tgtEl>
                                        <p:attrNameLst>
                                          <p:attrName>style.visibility</p:attrName>
                                        </p:attrNameLst>
                                      </p:cBhvr>
                                      <p:to>
                                        <p:strVal val="visible"/>
                                      </p:to>
                                    </p:set>
                                    <p:anim calcmode="lin" valueType="num">
                                      <p:cBhvr additive="base">
                                        <p:cTn id="43" dur="500" fill="hold"/>
                                        <p:tgtEl>
                                          <p:spTgt spid="213047"/>
                                        </p:tgtEl>
                                        <p:attrNameLst>
                                          <p:attrName>ppt_x</p:attrName>
                                        </p:attrNameLst>
                                      </p:cBhvr>
                                      <p:tavLst>
                                        <p:tav tm="0">
                                          <p:val>
                                            <p:strVal val="0-#ppt_w/2"/>
                                          </p:val>
                                        </p:tav>
                                        <p:tav tm="100000">
                                          <p:val>
                                            <p:strVal val="#ppt_x"/>
                                          </p:val>
                                        </p:tav>
                                      </p:tavLst>
                                    </p:anim>
                                    <p:anim calcmode="lin" valueType="num">
                                      <p:cBhvr additive="base">
                                        <p:cTn id="44" dur="500" fill="hold"/>
                                        <p:tgtEl>
                                          <p:spTgt spid="213047"/>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13044"/>
                                        </p:tgtEl>
                                        <p:attrNameLst>
                                          <p:attrName>style.visibility</p:attrName>
                                        </p:attrNameLst>
                                      </p:cBhvr>
                                      <p:to>
                                        <p:strVal val="visible"/>
                                      </p:to>
                                    </p:set>
                                    <p:anim calcmode="lin" valueType="num">
                                      <p:cBhvr additive="base">
                                        <p:cTn id="49" dur="500" fill="hold"/>
                                        <p:tgtEl>
                                          <p:spTgt spid="213044"/>
                                        </p:tgtEl>
                                        <p:attrNameLst>
                                          <p:attrName>ppt_x</p:attrName>
                                        </p:attrNameLst>
                                      </p:cBhvr>
                                      <p:tavLst>
                                        <p:tav tm="0">
                                          <p:val>
                                            <p:strVal val="0-#ppt_w/2"/>
                                          </p:val>
                                        </p:tav>
                                        <p:tav tm="100000">
                                          <p:val>
                                            <p:strVal val="#ppt_x"/>
                                          </p:val>
                                        </p:tav>
                                      </p:tavLst>
                                    </p:anim>
                                    <p:anim calcmode="lin" valueType="num">
                                      <p:cBhvr additive="base">
                                        <p:cTn id="50" dur="500" fill="hold"/>
                                        <p:tgtEl>
                                          <p:spTgt spid="2130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8" grpId="0" autoUpdateAnimBg="0"/>
      <p:bldP spid="213043" grpId="0" animBg="1" autoUpdateAnimBg="0"/>
      <p:bldP spid="213044" grpId="0" autoUpdateAnimBg="0"/>
      <p:bldP spid="213045" grpId="0" animBg="1" autoUpdateAnimBg="0"/>
      <p:bldP spid="213047"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5" name="Text Box 9"/>
          <p:cNvSpPr txBox="1">
            <a:spLocks noChangeArrowheads="1"/>
          </p:cNvSpPr>
          <p:nvPr/>
        </p:nvSpPr>
        <p:spPr bwMode="auto">
          <a:xfrm>
            <a:off x="827584" y="1555998"/>
            <a:ext cx="7239000" cy="93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solidFill>
                  <a:srgbClr val="CC0000"/>
                </a:solidFill>
                <a:latin typeface="Times New Roman" panose="02020603050405020304" pitchFamily="18" charset="0"/>
                <a:sym typeface="Times New Roman" panose="02020603050405020304" pitchFamily="18" charset="0"/>
              </a:rPr>
              <a:t>扩展服务集</a:t>
            </a:r>
            <a:r>
              <a:rPr lang="en-US" altLang="zh-CN" dirty="0">
                <a:solidFill>
                  <a:srgbClr val="CC0000"/>
                </a:solidFill>
                <a:latin typeface="Times New Roman" panose="02020603050405020304" pitchFamily="18" charset="0"/>
                <a:sym typeface="Times New Roman" panose="02020603050405020304" pitchFamily="18" charset="0"/>
              </a:rPr>
              <a:t>ESS</a:t>
            </a:r>
            <a:r>
              <a:rPr lang="zh-CN" altLang="en-US" dirty="0">
                <a:solidFill>
                  <a:srgbClr val="CC0000"/>
                </a:solidFill>
                <a:latin typeface="Times New Roman" panose="02020603050405020304" pitchFamily="18" charset="0"/>
                <a:sym typeface="Times New Roman" panose="02020603050405020304" pitchFamily="18" charset="0"/>
              </a:rPr>
              <a:t>（</a:t>
            </a:r>
            <a:r>
              <a:rPr lang="en-US" altLang="zh-CN" dirty="0">
                <a:solidFill>
                  <a:srgbClr val="CC0000"/>
                </a:solidFill>
                <a:latin typeface="Times New Roman" panose="02020603050405020304" pitchFamily="18" charset="0"/>
                <a:sym typeface="Times New Roman" panose="02020603050405020304" pitchFamily="18" charset="0"/>
              </a:rPr>
              <a:t>Extended Service Set)</a:t>
            </a:r>
            <a:r>
              <a:rPr lang="zh-CN" altLang="en-US" dirty="0">
                <a:solidFill>
                  <a:srgbClr val="CC0000"/>
                </a:solidFill>
                <a:latin typeface="Times New Roman" panose="02020603050405020304" pitchFamily="18" charset="0"/>
                <a:sym typeface="Times New Roman" panose="02020603050405020304" pitchFamily="18" charset="0"/>
              </a:rPr>
              <a:t>： </a:t>
            </a:r>
            <a:r>
              <a:rPr lang="en-US" altLang="zh-CN" dirty="0">
                <a:latin typeface="Times New Roman" panose="02020603050405020304" pitchFamily="18" charset="0"/>
                <a:sym typeface="Times New Roman" panose="02020603050405020304" pitchFamily="18" charset="0"/>
              </a:rPr>
              <a:t>802.11</a:t>
            </a:r>
            <a:r>
              <a:rPr lang="zh-CN" altLang="en-US" dirty="0">
                <a:latin typeface="Times New Roman" panose="02020603050405020304" pitchFamily="18" charset="0"/>
                <a:sym typeface="Times New Roman" panose="02020603050405020304" pitchFamily="18" charset="0"/>
              </a:rPr>
              <a:t>定义由</a:t>
            </a:r>
            <a:r>
              <a:rPr lang="en-US" altLang="zh-CN" dirty="0">
                <a:latin typeface="Times New Roman" panose="02020603050405020304" pitchFamily="18" charset="0"/>
                <a:sym typeface="Times New Roman" panose="02020603050405020304" pitchFamily="18" charset="0"/>
              </a:rPr>
              <a:t>2</a:t>
            </a:r>
            <a:r>
              <a:rPr lang="zh-CN" altLang="en-US" dirty="0">
                <a:latin typeface="Times New Roman" panose="02020603050405020304" pitchFamily="18" charset="0"/>
                <a:sym typeface="Times New Roman" panose="02020603050405020304" pitchFamily="18" charset="0"/>
              </a:rPr>
              <a:t>或多个</a:t>
            </a:r>
            <a:r>
              <a:rPr lang="en-US" altLang="zh-CN" dirty="0">
                <a:latin typeface="Times New Roman" panose="02020603050405020304" pitchFamily="18" charset="0"/>
                <a:sym typeface="Times New Roman" panose="02020603050405020304" pitchFamily="18" charset="0"/>
              </a:rPr>
              <a:t>AP</a:t>
            </a:r>
            <a:r>
              <a:rPr lang="zh-CN" altLang="en-US" dirty="0">
                <a:latin typeface="Times New Roman" panose="02020603050405020304" pitchFamily="18" charset="0"/>
                <a:sym typeface="Times New Roman" panose="02020603050405020304" pitchFamily="18" charset="0"/>
              </a:rPr>
              <a:t>的</a:t>
            </a:r>
            <a:r>
              <a:rPr lang="en-US" altLang="zh-CN" dirty="0">
                <a:latin typeface="Times New Roman" panose="02020603050405020304" pitchFamily="18" charset="0"/>
                <a:sym typeface="Times New Roman" panose="02020603050405020304" pitchFamily="18" charset="0"/>
              </a:rPr>
              <a:t>BSS</a:t>
            </a:r>
            <a:r>
              <a:rPr lang="zh-CN" altLang="en-US" dirty="0">
                <a:latin typeface="Times New Roman" panose="02020603050405020304" pitchFamily="18" charset="0"/>
                <a:sym typeface="Times New Roman" panose="02020603050405020304" pitchFamily="18" charset="0"/>
              </a:rPr>
              <a:t>构成的</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系统。</a:t>
            </a:r>
          </a:p>
        </p:txBody>
      </p:sp>
      <p:sp>
        <p:nvSpPr>
          <p:cNvPr id="214026" name="Text Box 10"/>
          <p:cNvSpPr txBox="1">
            <a:spLocks noChangeArrowheads="1"/>
          </p:cNvSpPr>
          <p:nvPr/>
        </p:nvSpPr>
        <p:spPr bwMode="auto">
          <a:xfrm>
            <a:off x="827584" y="3861048"/>
            <a:ext cx="7239000" cy="137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Times New Roman" panose="02020603050405020304" pitchFamily="18" charset="0"/>
                <a:sym typeface="Times New Roman" panose="02020603050405020304" pitchFamily="18" charset="0"/>
              </a:rPr>
              <a:t>WLAN</a:t>
            </a:r>
            <a:r>
              <a:rPr lang="zh-CN" altLang="en-US">
                <a:latin typeface="Times New Roman" panose="02020603050405020304" pitchFamily="18" charset="0"/>
                <a:sym typeface="Times New Roman" panose="02020603050405020304" pitchFamily="18" charset="0"/>
              </a:rPr>
              <a:t>中的站点可以是移动的，在一个</a:t>
            </a:r>
            <a:r>
              <a:rPr lang="en-US" altLang="zh-CN">
                <a:latin typeface="Times New Roman" panose="02020603050405020304" pitchFamily="18" charset="0"/>
                <a:sym typeface="Times New Roman" panose="02020603050405020304" pitchFamily="18" charset="0"/>
              </a:rPr>
              <a:t>ESS</a:t>
            </a:r>
            <a:r>
              <a:rPr lang="zh-CN" altLang="en-US">
                <a:latin typeface="Times New Roman" panose="02020603050405020304" pitchFamily="18" charset="0"/>
                <a:sym typeface="Times New Roman" panose="02020603050405020304" pitchFamily="18" charset="0"/>
              </a:rPr>
              <a:t>中移动站点可以从一个</a:t>
            </a:r>
            <a:r>
              <a:rPr lang="en-US" altLang="zh-CN">
                <a:latin typeface="Times New Roman" panose="02020603050405020304" pitchFamily="18" charset="0"/>
                <a:sym typeface="Times New Roman" panose="02020603050405020304" pitchFamily="18" charset="0"/>
              </a:rPr>
              <a:t>BSS</a:t>
            </a:r>
            <a:r>
              <a:rPr lang="zh-CN" altLang="en-US">
                <a:latin typeface="Times New Roman" panose="02020603050405020304" pitchFamily="18" charset="0"/>
                <a:sym typeface="Times New Roman" panose="02020603050405020304" pitchFamily="18" charset="0"/>
              </a:rPr>
              <a:t>漫游到另一</a:t>
            </a:r>
            <a:r>
              <a:rPr lang="en-US" altLang="zh-CN">
                <a:latin typeface="Times New Roman" panose="02020603050405020304" pitchFamily="18" charset="0"/>
                <a:sym typeface="Times New Roman" panose="02020603050405020304" pitchFamily="18" charset="0"/>
              </a:rPr>
              <a:t>BSS</a:t>
            </a:r>
            <a:r>
              <a:rPr lang="zh-CN" altLang="en-US">
                <a:latin typeface="Times New Roman" panose="02020603050405020304" pitchFamily="18" charset="0"/>
                <a:sym typeface="Times New Roman" panose="02020603050405020304" pitchFamily="18" charset="0"/>
              </a:rPr>
              <a:t>；一个</a:t>
            </a:r>
            <a:r>
              <a:rPr lang="en-US" altLang="zh-CN">
                <a:latin typeface="Times New Roman" panose="02020603050405020304" pitchFamily="18" charset="0"/>
                <a:sym typeface="Times New Roman" panose="02020603050405020304" pitchFamily="18" charset="0"/>
              </a:rPr>
              <a:t>ESS</a:t>
            </a:r>
            <a:r>
              <a:rPr lang="zh-CN" altLang="en-US">
                <a:latin typeface="Times New Roman" panose="02020603050405020304" pitchFamily="18" charset="0"/>
                <a:sym typeface="Times New Roman" panose="02020603050405020304" pitchFamily="18" charset="0"/>
              </a:rPr>
              <a:t>的移动站点可以漫游到另一</a:t>
            </a:r>
            <a:r>
              <a:rPr lang="en-US" altLang="zh-CN">
                <a:latin typeface="Times New Roman" panose="02020603050405020304" pitchFamily="18" charset="0"/>
                <a:sym typeface="Times New Roman" panose="02020603050405020304" pitchFamily="18" charset="0"/>
              </a:rPr>
              <a:t>ESS</a:t>
            </a:r>
            <a:r>
              <a:rPr lang="zh-CN" altLang="en-US">
                <a:latin typeface="Times New Roman" panose="02020603050405020304" pitchFamily="18" charset="0"/>
                <a:sym typeface="Times New Roman" panose="02020603050405020304" pitchFamily="18" charset="0"/>
              </a:rPr>
              <a:t>。</a:t>
            </a:r>
          </a:p>
        </p:txBody>
      </p:sp>
      <p:sp>
        <p:nvSpPr>
          <p:cNvPr id="214027" name="Text Box 11"/>
          <p:cNvSpPr txBox="1">
            <a:spLocks noChangeArrowheads="1"/>
          </p:cNvSpPr>
          <p:nvPr/>
        </p:nvSpPr>
        <p:spPr bwMode="auto">
          <a:xfrm>
            <a:off x="827584" y="2779960"/>
            <a:ext cx="7239000" cy="93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latin typeface="Times New Roman" panose="02020603050405020304" pitchFamily="18" charset="0"/>
                <a:sym typeface="Times New Roman" panose="02020603050405020304" pitchFamily="18" charset="0"/>
              </a:rPr>
              <a:t>当一个</a:t>
            </a:r>
            <a:r>
              <a:rPr lang="en-US" altLang="zh-CN">
                <a:latin typeface="Times New Roman" panose="02020603050405020304" pitchFamily="18" charset="0"/>
                <a:sym typeface="Times New Roman" panose="02020603050405020304" pitchFamily="18" charset="0"/>
              </a:rPr>
              <a:t>BSS</a:t>
            </a:r>
            <a:r>
              <a:rPr lang="zh-CN" altLang="en-US">
                <a:latin typeface="Times New Roman" panose="02020603050405020304" pitchFamily="18" charset="0"/>
                <a:sym typeface="Times New Roman" panose="02020603050405020304" pitchFamily="18" charset="0"/>
              </a:rPr>
              <a:t>中固定站点和另一个</a:t>
            </a:r>
            <a:r>
              <a:rPr lang="en-US" altLang="zh-CN">
                <a:latin typeface="Times New Roman" panose="02020603050405020304" pitchFamily="18" charset="0"/>
                <a:sym typeface="Times New Roman" panose="02020603050405020304" pitchFamily="18" charset="0"/>
              </a:rPr>
              <a:t>BSS</a:t>
            </a:r>
            <a:r>
              <a:rPr lang="zh-CN" altLang="en-US">
                <a:latin typeface="Times New Roman" panose="02020603050405020304" pitchFamily="18" charset="0"/>
                <a:sym typeface="Times New Roman" panose="02020603050405020304" pitchFamily="18" charset="0"/>
              </a:rPr>
              <a:t>的站点通信时通过</a:t>
            </a:r>
            <a:r>
              <a:rPr lang="en-US" altLang="zh-CN">
                <a:latin typeface="Times New Roman" panose="02020603050405020304" pitchFamily="18" charset="0"/>
                <a:sym typeface="Times New Roman" panose="02020603050405020304" pitchFamily="18" charset="0"/>
              </a:rPr>
              <a:t>AP</a:t>
            </a:r>
            <a:r>
              <a:rPr lang="zh-CN" altLang="en-US">
                <a:latin typeface="Times New Roman" panose="02020603050405020304" pitchFamily="18" charset="0"/>
                <a:sym typeface="Times New Roman" panose="02020603050405020304" pitchFamily="18" charset="0"/>
              </a:rPr>
              <a:t>，就是</a:t>
            </a:r>
            <a:r>
              <a:rPr lang="en-US" altLang="zh-CN">
                <a:latin typeface="Times New Roman" panose="02020603050405020304" pitchFamily="18" charset="0"/>
                <a:sym typeface="Times New Roman" panose="02020603050405020304" pitchFamily="18" charset="0"/>
              </a:rPr>
              <a:t>ESS</a:t>
            </a:r>
            <a:r>
              <a:rPr lang="zh-CN" altLang="en-US">
                <a:latin typeface="Times New Roman" panose="02020603050405020304" pitchFamily="18" charset="0"/>
                <a:sym typeface="Times New Roman" panose="02020603050405020304" pitchFamily="18" charset="0"/>
              </a:rPr>
              <a:t>系统。</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4025"/>
                                        </p:tgtEl>
                                        <p:attrNameLst>
                                          <p:attrName>style.visibility</p:attrName>
                                        </p:attrNameLst>
                                      </p:cBhvr>
                                      <p:to>
                                        <p:strVal val="visible"/>
                                      </p:to>
                                    </p:set>
                                    <p:anim calcmode="lin" valueType="num">
                                      <p:cBhvr additive="base">
                                        <p:cTn id="7" dur="500" fill="hold"/>
                                        <p:tgtEl>
                                          <p:spTgt spid="214025"/>
                                        </p:tgtEl>
                                        <p:attrNameLst>
                                          <p:attrName>ppt_x</p:attrName>
                                        </p:attrNameLst>
                                      </p:cBhvr>
                                      <p:tavLst>
                                        <p:tav tm="0">
                                          <p:val>
                                            <p:strVal val="0-#ppt_w/2"/>
                                          </p:val>
                                        </p:tav>
                                        <p:tav tm="100000">
                                          <p:val>
                                            <p:strVal val="#ppt_x"/>
                                          </p:val>
                                        </p:tav>
                                      </p:tavLst>
                                    </p:anim>
                                    <p:anim calcmode="lin" valueType="num">
                                      <p:cBhvr additive="base">
                                        <p:cTn id="8" dur="500" fill="hold"/>
                                        <p:tgtEl>
                                          <p:spTgt spid="21402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4027"/>
                                        </p:tgtEl>
                                        <p:attrNameLst>
                                          <p:attrName>style.visibility</p:attrName>
                                        </p:attrNameLst>
                                      </p:cBhvr>
                                      <p:to>
                                        <p:strVal val="visible"/>
                                      </p:to>
                                    </p:set>
                                    <p:anim calcmode="lin" valueType="num">
                                      <p:cBhvr additive="base">
                                        <p:cTn id="13" dur="500" fill="hold"/>
                                        <p:tgtEl>
                                          <p:spTgt spid="214027"/>
                                        </p:tgtEl>
                                        <p:attrNameLst>
                                          <p:attrName>ppt_x</p:attrName>
                                        </p:attrNameLst>
                                      </p:cBhvr>
                                      <p:tavLst>
                                        <p:tav tm="0">
                                          <p:val>
                                            <p:strVal val="0-#ppt_w/2"/>
                                          </p:val>
                                        </p:tav>
                                        <p:tav tm="100000">
                                          <p:val>
                                            <p:strVal val="#ppt_x"/>
                                          </p:val>
                                        </p:tav>
                                      </p:tavLst>
                                    </p:anim>
                                    <p:anim calcmode="lin" valueType="num">
                                      <p:cBhvr additive="base">
                                        <p:cTn id="14" dur="500" fill="hold"/>
                                        <p:tgtEl>
                                          <p:spTgt spid="21402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4026"/>
                                        </p:tgtEl>
                                        <p:attrNameLst>
                                          <p:attrName>style.visibility</p:attrName>
                                        </p:attrNameLst>
                                      </p:cBhvr>
                                      <p:to>
                                        <p:strVal val="visible"/>
                                      </p:to>
                                    </p:set>
                                    <p:anim calcmode="lin" valueType="num">
                                      <p:cBhvr additive="base">
                                        <p:cTn id="19" dur="500" fill="hold"/>
                                        <p:tgtEl>
                                          <p:spTgt spid="214026"/>
                                        </p:tgtEl>
                                        <p:attrNameLst>
                                          <p:attrName>ppt_x</p:attrName>
                                        </p:attrNameLst>
                                      </p:cBhvr>
                                      <p:tavLst>
                                        <p:tav tm="0">
                                          <p:val>
                                            <p:strVal val="0-#ppt_w/2"/>
                                          </p:val>
                                        </p:tav>
                                        <p:tav tm="100000">
                                          <p:val>
                                            <p:strVal val="#ppt_x"/>
                                          </p:val>
                                        </p:tav>
                                      </p:tavLst>
                                    </p:anim>
                                    <p:anim calcmode="lin" valueType="num">
                                      <p:cBhvr additive="base">
                                        <p:cTn id="20" dur="500" fill="hold"/>
                                        <p:tgtEl>
                                          <p:spTgt spid="2140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5" grpId="0" autoUpdateAnimBg="0"/>
      <p:bldP spid="214026" grpId="0" autoUpdateAnimBg="0"/>
      <p:bldP spid="214027"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8" name="Text Box 4"/>
          <p:cNvSpPr txBox="1">
            <a:spLocks noChangeArrowheads="1"/>
          </p:cNvSpPr>
          <p:nvPr/>
        </p:nvSpPr>
        <p:spPr bwMode="auto">
          <a:xfrm>
            <a:off x="990600" y="1295400"/>
            <a:ext cx="7829872"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solidFill>
                  <a:srgbClr val="CC0000"/>
                </a:solidFill>
                <a:latin typeface="Times New Roman" panose="02020603050405020304" pitchFamily="18" charset="0"/>
                <a:sym typeface="Times New Roman" panose="02020603050405020304" pitchFamily="18" charset="0"/>
              </a:rPr>
              <a:t>点对点方式：</a:t>
            </a:r>
            <a:r>
              <a:rPr lang="zh-CN" altLang="en-US" dirty="0">
                <a:latin typeface="Times New Roman" panose="02020603050405020304" pitchFamily="18" charset="0"/>
                <a:sym typeface="Times New Roman" panose="02020603050405020304" pitchFamily="18" charset="0"/>
              </a:rPr>
              <a:t>早期局域网的连接，选用</a:t>
            </a:r>
            <a:r>
              <a:rPr lang="en-US" altLang="zh-CN" dirty="0">
                <a:latin typeface="Times New Roman" panose="02020603050405020304" pitchFamily="18" charset="0"/>
                <a:sym typeface="Times New Roman" panose="02020603050405020304" pitchFamily="18" charset="0"/>
              </a:rPr>
              <a:t>DSSS</a:t>
            </a:r>
            <a:r>
              <a:rPr lang="zh-CN" altLang="en-US" dirty="0">
                <a:latin typeface="Times New Roman" panose="02020603050405020304" pitchFamily="18" charset="0"/>
                <a:sym typeface="Times New Roman" panose="02020603050405020304" pitchFamily="18" charset="0"/>
              </a:rPr>
              <a:t>直扩产品，</a:t>
            </a:r>
            <a:r>
              <a:rPr lang="en-US" altLang="zh-CN" dirty="0">
                <a:latin typeface="Times New Roman" panose="02020603050405020304" pitchFamily="18" charset="0"/>
                <a:sym typeface="Times New Roman" panose="02020603050405020304" pitchFamily="18" charset="0"/>
              </a:rPr>
              <a:t>11M</a:t>
            </a:r>
            <a:r>
              <a:rPr lang="zh-CN" altLang="en-US" dirty="0">
                <a:latin typeface="Times New Roman" panose="02020603050405020304" pitchFamily="18" charset="0"/>
                <a:sym typeface="Times New Roman" panose="02020603050405020304" pitchFamily="18" charset="0"/>
              </a:rPr>
              <a:t>带宽。解决受地理原理无法连接骨干或</a:t>
            </a:r>
            <a:r>
              <a:rPr lang="en-US" altLang="zh-CN" dirty="0">
                <a:latin typeface="Times New Roman" panose="02020603050405020304" pitchFamily="18" charset="0"/>
                <a:sym typeface="Times New Roman" panose="02020603050405020304" pitchFamily="18" charset="0"/>
              </a:rPr>
              <a:t>LAN</a:t>
            </a:r>
            <a:r>
              <a:rPr lang="zh-CN" altLang="en-US" dirty="0">
                <a:latin typeface="Times New Roman" panose="02020603050405020304" pitchFamily="18" charset="0"/>
                <a:sym typeface="Times New Roman" panose="02020603050405020304" pitchFamily="18" charset="0"/>
              </a:rPr>
              <a:t>。</a:t>
            </a:r>
          </a:p>
        </p:txBody>
      </p:sp>
      <p:sp>
        <p:nvSpPr>
          <p:cNvPr id="210950" name="Text Box 6"/>
          <p:cNvSpPr txBox="1">
            <a:spLocks noChangeArrowheads="1"/>
          </p:cNvSpPr>
          <p:nvPr/>
        </p:nvSpPr>
        <p:spPr bwMode="auto">
          <a:xfrm>
            <a:off x="990600" y="2362200"/>
            <a:ext cx="7467600" cy="137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solidFill>
                  <a:srgbClr val="CC0000"/>
                </a:solidFill>
                <a:latin typeface="Times New Roman" panose="02020603050405020304" pitchFamily="18" charset="0"/>
                <a:sym typeface="Times New Roman" panose="02020603050405020304" pitchFamily="18" charset="0"/>
              </a:rPr>
              <a:t>圆区网方式：</a:t>
            </a:r>
            <a:r>
              <a:rPr lang="zh-CN" altLang="en-US" dirty="0">
                <a:latin typeface="Times New Roman" panose="02020603050405020304" pitchFamily="18" charset="0"/>
                <a:sym typeface="Times New Roman" panose="02020603050405020304" pitchFamily="18" charset="0"/>
              </a:rPr>
              <a:t>主干以太网和室外多个</a:t>
            </a:r>
            <a:r>
              <a:rPr lang="en-US" altLang="zh-CN" dirty="0">
                <a:latin typeface="Times New Roman" panose="02020603050405020304" pitchFamily="18" charset="0"/>
                <a:sym typeface="Times New Roman" panose="02020603050405020304" pitchFamily="18" charset="0"/>
              </a:rPr>
              <a:t>AP</a:t>
            </a:r>
            <a:r>
              <a:rPr lang="zh-CN" altLang="en-US" dirty="0" smtClean="0">
                <a:latin typeface="Times New Roman" panose="02020603050405020304" pitchFamily="18" charset="0"/>
                <a:sym typeface="Times New Roman" panose="02020603050405020304" pitchFamily="18" charset="0"/>
              </a:rPr>
              <a:t>（</a:t>
            </a:r>
            <a:r>
              <a:rPr lang="en-US" altLang="zh-CN" dirty="0" smtClean="0">
                <a:latin typeface="Times New Roman" panose="02020603050405020304" pitchFamily="18" charset="0"/>
                <a:sym typeface="Times New Roman" panose="02020603050405020304" pitchFamily="18" charset="0"/>
              </a:rPr>
              <a:t>100M</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1000M</a:t>
            </a:r>
            <a:r>
              <a:rPr lang="zh-CN" altLang="en-US" dirty="0">
                <a:latin typeface="Times New Roman" panose="02020603050405020304" pitchFamily="18" charset="0"/>
                <a:sym typeface="Times New Roman" panose="02020603050405020304" pitchFamily="18" charset="0"/>
              </a:rPr>
              <a:t>）组网，覆盖圆区方式，此时</a:t>
            </a:r>
            <a:r>
              <a:rPr lang="en-US" altLang="zh-CN" dirty="0">
                <a:latin typeface="Times New Roman" panose="02020603050405020304" pitchFamily="18" charset="0"/>
                <a:sym typeface="Times New Roman" panose="02020603050405020304" pitchFamily="18" charset="0"/>
              </a:rPr>
              <a:t>BSS</a:t>
            </a:r>
            <a:r>
              <a:rPr lang="zh-CN" altLang="en-US" dirty="0">
                <a:latin typeface="Times New Roman" panose="02020603050405020304" pitchFamily="18" charset="0"/>
                <a:sym typeface="Times New Roman" panose="02020603050405020304" pitchFamily="18" charset="0"/>
              </a:rPr>
              <a:t>通常连接到有线</a:t>
            </a:r>
            <a:r>
              <a:rPr lang="en-US" altLang="zh-CN" dirty="0">
                <a:latin typeface="Times New Roman" panose="02020603050405020304" pitchFamily="18" charset="0"/>
                <a:sym typeface="Times New Roman" panose="02020603050405020304" pitchFamily="18" charset="0"/>
              </a:rPr>
              <a:t>LAN</a:t>
            </a:r>
            <a:r>
              <a:rPr lang="zh-CN" altLang="en-US" dirty="0">
                <a:latin typeface="Times New Roman" panose="02020603050405020304" pitchFamily="18" charset="0"/>
                <a:sym typeface="Times New Roman" panose="02020603050405020304" pitchFamily="18" charset="0"/>
              </a:rPr>
              <a:t>上。</a:t>
            </a:r>
          </a:p>
        </p:txBody>
      </p:sp>
      <p:sp>
        <p:nvSpPr>
          <p:cNvPr id="210951" name="Text Box 7"/>
          <p:cNvSpPr txBox="1">
            <a:spLocks noChangeArrowheads="1"/>
          </p:cNvSpPr>
          <p:nvPr/>
        </p:nvSpPr>
        <p:spPr bwMode="auto">
          <a:xfrm>
            <a:off x="914400" y="533400"/>
            <a:ext cx="3581400" cy="559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2800" dirty="0" smtClean="0">
                <a:solidFill>
                  <a:schemeClr val="tx2"/>
                </a:solidFill>
                <a:latin typeface="Times New Roman" panose="02020603050405020304" pitchFamily="18" charset="0"/>
                <a:sym typeface="Times New Roman" panose="02020603050405020304" pitchFamily="18" charset="0"/>
              </a:rPr>
              <a:t>1.4.2 </a:t>
            </a:r>
            <a:r>
              <a:rPr lang="zh-CN" altLang="en-US" sz="2800" dirty="0">
                <a:solidFill>
                  <a:schemeClr val="tx2"/>
                </a:solidFill>
                <a:latin typeface="Times New Roman" panose="02020603050405020304" pitchFamily="18" charset="0"/>
                <a:sym typeface="Times New Roman" panose="02020603050405020304" pitchFamily="18" charset="0"/>
              </a:rPr>
              <a:t>室外</a:t>
            </a:r>
            <a:r>
              <a:rPr lang="en-US" altLang="zh-CN" sz="2800" dirty="0">
                <a:solidFill>
                  <a:schemeClr val="tx2"/>
                </a:solidFill>
                <a:latin typeface="Times New Roman" panose="02020603050405020304" pitchFamily="18" charset="0"/>
                <a:sym typeface="Times New Roman" panose="02020603050405020304" pitchFamily="18" charset="0"/>
              </a:rPr>
              <a:t>WLAN</a:t>
            </a:r>
            <a:r>
              <a:rPr lang="zh-CN" altLang="en-US" sz="2800" dirty="0">
                <a:solidFill>
                  <a:schemeClr val="tx2"/>
                </a:solidFill>
                <a:latin typeface="Times New Roman" panose="02020603050405020304" pitchFamily="18" charset="0"/>
                <a:sym typeface="Times New Roman" panose="02020603050405020304" pitchFamily="18" charset="0"/>
              </a:rPr>
              <a:t>组网</a:t>
            </a:r>
          </a:p>
        </p:txBody>
      </p:sp>
      <p:grpSp>
        <p:nvGrpSpPr>
          <p:cNvPr id="211006" name="Group 62"/>
          <p:cNvGrpSpPr>
            <a:grpSpLocks/>
          </p:cNvGrpSpPr>
          <p:nvPr/>
        </p:nvGrpSpPr>
        <p:grpSpPr bwMode="auto">
          <a:xfrm>
            <a:off x="1524000" y="3733800"/>
            <a:ext cx="2073275" cy="1752600"/>
            <a:chOff x="960" y="2352"/>
            <a:chExt cx="1306" cy="1104"/>
          </a:xfrm>
        </p:grpSpPr>
        <p:sp>
          <p:nvSpPr>
            <p:cNvPr id="210954" name="Oval 10"/>
            <p:cNvSpPr>
              <a:spLocks noChangeArrowheads="1"/>
            </p:cNvSpPr>
            <p:nvPr/>
          </p:nvSpPr>
          <p:spPr bwMode="auto">
            <a:xfrm>
              <a:off x="960" y="2352"/>
              <a:ext cx="1296" cy="1104"/>
            </a:xfrm>
            <a:prstGeom prst="ellipse">
              <a:avLst/>
            </a:prstGeom>
            <a:solidFill>
              <a:srgbClr val="CCECFF">
                <a:alpha val="50000"/>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nvGrpSpPr>
            <p:cNvPr id="210956" name="Group 12"/>
            <p:cNvGrpSpPr>
              <a:grpSpLocks/>
            </p:cNvGrpSpPr>
            <p:nvPr/>
          </p:nvGrpSpPr>
          <p:grpSpPr bwMode="auto">
            <a:xfrm>
              <a:off x="1584" y="3206"/>
              <a:ext cx="250" cy="250"/>
              <a:chOff x="4128" y="2240"/>
              <a:chExt cx="346" cy="390"/>
            </a:xfrm>
          </p:grpSpPr>
          <p:pic>
            <p:nvPicPr>
              <p:cNvPr id="210957" name="Picture 13"/>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58" name="Text Box 14"/>
              <p:cNvSpPr txBox="1">
                <a:spLocks noChangeArrowheads="1"/>
              </p:cNvSpPr>
              <p:nvPr/>
            </p:nvSpPr>
            <p:spPr bwMode="auto">
              <a:xfrm>
                <a:off x="4176" y="2240"/>
                <a:ext cx="16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10959" name="Group 15"/>
            <p:cNvGrpSpPr>
              <a:grpSpLocks/>
            </p:cNvGrpSpPr>
            <p:nvPr/>
          </p:nvGrpSpPr>
          <p:grpSpPr bwMode="auto">
            <a:xfrm>
              <a:off x="1104" y="2534"/>
              <a:ext cx="250" cy="250"/>
              <a:chOff x="4128" y="2240"/>
              <a:chExt cx="346" cy="390"/>
            </a:xfrm>
          </p:grpSpPr>
          <p:pic>
            <p:nvPicPr>
              <p:cNvPr id="210960" name="Picture 16"/>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61" name="Text Box 17"/>
              <p:cNvSpPr txBox="1">
                <a:spLocks noChangeArrowheads="1"/>
              </p:cNvSpPr>
              <p:nvPr/>
            </p:nvSpPr>
            <p:spPr bwMode="auto">
              <a:xfrm>
                <a:off x="4176" y="2240"/>
                <a:ext cx="16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10962" name="Group 18"/>
            <p:cNvGrpSpPr>
              <a:grpSpLocks/>
            </p:cNvGrpSpPr>
            <p:nvPr/>
          </p:nvGrpSpPr>
          <p:grpSpPr bwMode="auto">
            <a:xfrm>
              <a:off x="1056" y="3014"/>
              <a:ext cx="250" cy="250"/>
              <a:chOff x="4128" y="2240"/>
              <a:chExt cx="346" cy="390"/>
            </a:xfrm>
          </p:grpSpPr>
          <p:pic>
            <p:nvPicPr>
              <p:cNvPr id="210963" name="Picture 19"/>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64" name="Text Box 20"/>
              <p:cNvSpPr txBox="1">
                <a:spLocks noChangeArrowheads="1"/>
              </p:cNvSpPr>
              <p:nvPr/>
            </p:nvSpPr>
            <p:spPr bwMode="auto">
              <a:xfrm>
                <a:off x="4176" y="2240"/>
                <a:ext cx="16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10965" name="Group 21"/>
            <p:cNvGrpSpPr>
              <a:grpSpLocks/>
            </p:cNvGrpSpPr>
            <p:nvPr/>
          </p:nvGrpSpPr>
          <p:grpSpPr bwMode="auto">
            <a:xfrm>
              <a:off x="1824" y="2390"/>
              <a:ext cx="250" cy="250"/>
              <a:chOff x="4128" y="2240"/>
              <a:chExt cx="346" cy="390"/>
            </a:xfrm>
          </p:grpSpPr>
          <p:pic>
            <p:nvPicPr>
              <p:cNvPr id="210966" name="Picture 2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67" name="Text Box 23"/>
              <p:cNvSpPr txBox="1">
                <a:spLocks noChangeArrowheads="1"/>
              </p:cNvSpPr>
              <p:nvPr/>
            </p:nvSpPr>
            <p:spPr bwMode="auto">
              <a:xfrm>
                <a:off x="4176" y="2240"/>
                <a:ext cx="16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sp>
          <p:nvSpPr>
            <p:cNvPr id="210972" name="Rectangle 28"/>
            <p:cNvSpPr>
              <a:spLocks noChangeArrowheads="1"/>
            </p:cNvSpPr>
            <p:nvPr/>
          </p:nvSpPr>
          <p:spPr bwMode="auto">
            <a:xfrm>
              <a:off x="1536"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Times New Roman" panose="02020603050405020304" pitchFamily="18" charset="0"/>
                  <a:sym typeface="Times New Roman" panose="02020603050405020304" pitchFamily="18" charset="0"/>
                </a:rPr>
                <a:t>AP</a:t>
              </a:r>
            </a:p>
          </p:txBody>
        </p:sp>
        <p:grpSp>
          <p:nvGrpSpPr>
            <p:cNvPr id="210978" name="Group 34"/>
            <p:cNvGrpSpPr>
              <a:grpSpLocks/>
            </p:cNvGrpSpPr>
            <p:nvPr/>
          </p:nvGrpSpPr>
          <p:grpSpPr bwMode="auto">
            <a:xfrm>
              <a:off x="2016" y="2736"/>
              <a:ext cx="250" cy="250"/>
              <a:chOff x="4128" y="2240"/>
              <a:chExt cx="346" cy="390"/>
            </a:xfrm>
          </p:grpSpPr>
          <p:pic>
            <p:nvPicPr>
              <p:cNvPr id="210979" name="Picture 35"/>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80" name="Text Box 36"/>
              <p:cNvSpPr txBox="1">
                <a:spLocks noChangeArrowheads="1"/>
              </p:cNvSpPr>
              <p:nvPr/>
            </p:nvSpPr>
            <p:spPr bwMode="auto">
              <a:xfrm>
                <a:off x="4176" y="2240"/>
                <a:ext cx="16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grpSp>
        <p:nvGrpSpPr>
          <p:cNvPr id="211007" name="Group 63"/>
          <p:cNvGrpSpPr>
            <a:grpSpLocks/>
          </p:cNvGrpSpPr>
          <p:nvPr/>
        </p:nvGrpSpPr>
        <p:grpSpPr bwMode="auto">
          <a:xfrm>
            <a:off x="3124200" y="3733800"/>
            <a:ext cx="2073275" cy="1752600"/>
            <a:chOff x="1968" y="2352"/>
            <a:chExt cx="1306" cy="1104"/>
          </a:xfrm>
        </p:grpSpPr>
        <p:sp>
          <p:nvSpPr>
            <p:cNvPr id="210974" name="Oval 30"/>
            <p:cNvSpPr>
              <a:spLocks noChangeArrowheads="1"/>
            </p:cNvSpPr>
            <p:nvPr/>
          </p:nvSpPr>
          <p:spPr bwMode="auto">
            <a:xfrm>
              <a:off x="1968" y="2352"/>
              <a:ext cx="1296" cy="1104"/>
            </a:xfrm>
            <a:prstGeom prst="ellipse">
              <a:avLst/>
            </a:prstGeom>
            <a:solidFill>
              <a:srgbClr val="FFFF66"/>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nvGrpSpPr>
            <p:cNvPr id="210981" name="Group 37"/>
            <p:cNvGrpSpPr>
              <a:grpSpLocks/>
            </p:cNvGrpSpPr>
            <p:nvPr/>
          </p:nvGrpSpPr>
          <p:grpSpPr bwMode="auto">
            <a:xfrm>
              <a:off x="2208" y="3110"/>
              <a:ext cx="250" cy="250"/>
              <a:chOff x="4128" y="2240"/>
              <a:chExt cx="346" cy="390"/>
            </a:xfrm>
          </p:grpSpPr>
          <p:pic>
            <p:nvPicPr>
              <p:cNvPr id="210982" name="Picture 38"/>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83" name="Text Box 39"/>
              <p:cNvSpPr txBox="1">
                <a:spLocks noChangeArrowheads="1"/>
              </p:cNvSpPr>
              <p:nvPr/>
            </p:nvSpPr>
            <p:spPr bwMode="auto">
              <a:xfrm>
                <a:off x="4176" y="2240"/>
                <a:ext cx="16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sp>
          <p:nvSpPr>
            <p:cNvPr id="210987" name="Rectangle 43"/>
            <p:cNvSpPr>
              <a:spLocks noChangeArrowheads="1"/>
            </p:cNvSpPr>
            <p:nvPr/>
          </p:nvSpPr>
          <p:spPr bwMode="auto">
            <a:xfrm>
              <a:off x="2544"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Times New Roman" panose="02020603050405020304" pitchFamily="18" charset="0"/>
                  <a:sym typeface="Times New Roman" panose="02020603050405020304" pitchFamily="18" charset="0"/>
                </a:rPr>
                <a:t>AP</a:t>
              </a:r>
            </a:p>
          </p:txBody>
        </p:sp>
        <p:grpSp>
          <p:nvGrpSpPr>
            <p:cNvPr id="210984" name="Group 40"/>
            <p:cNvGrpSpPr>
              <a:grpSpLocks/>
            </p:cNvGrpSpPr>
            <p:nvPr/>
          </p:nvGrpSpPr>
          <p:grpSpPr bwMode="auto">
            <a:xfrm>
              <a:off x="3024" y="2784"/>
              <a:ext cx="250" cy="250"/>
              <a:chOff x="4128" y="2240"/>
              <a:chExt cx="346" cy="390"/>
            </a:xfrm>
          </p:grpSpPr>
          <p:pic>
            <p:nvPicPr>
              <p:cNvPr id="210985" name="Picture 4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86" name="Text Box 42"/>
              <p:cNvSpPr txBox="1">
                <a:spLocks noChangeArrowheads="1"/>
              </p:cNvSpPr>
              <p:nvPr/>
            </p:nvSpPr>
            <p:spPr bwMode="auto">
              <a:xfrm>
                <a:off x="4176" y="2240"/>
                <a:ext cx="16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grpSp>
        <p:nvGrpSpPr>
          <p:cNvPr id="211008" name="Group 64"/>
          <p:cNvGrpSpPr>
            <a:grpSpLocks/>
          </p:cNvGrpSpPr>
          <p:nvPr/>
        </p:nvGrpSpPr>
        <p:grpSpPr bwMode="auto">
          <a:xfrm>
            <a:off x="5334000" y="3733800"/>
            <a:ext cx="2057400" cy="1752600"/>
            <a:chOff x="3360" y="2352"/>
            <a:chExt cx="1296" cy="1104"/>
          </a:xfrm>
        </p:grpSpPr>
        <p:sp>
          <p:nvSpPr>
            <p:cNvPr id="210988" name="Oval 44"/>
            <p:cNvSpPr>
              <a:spLocks noChangeArrowheads="1"/>
            </p:cNvSpPr>
            <p:nvPr/>
          </p:nvSpPr>
          <p:spPr bwMode="auto">
            <a:xfrm>
              <a:off x="3360" y="2352"/>
              <a:ext cx="1296" cy="1104"/>
            </a:xfrm>
            <a:prstGeom prst="ellipse">
              <a:avLst/>
            </a:prstGeom>
            <a:solidFill>
              <a:srgbClr val="FFCCCC">
                <a:alpha val="50000"/>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nvGrpSpPr>
            <p:cNvPr id="210989" name="Group 45"/>
            <p:cNvGrpSpPr>
              <a:grpSpLocks/>
            </p:cNvGrpSpPr>
            <p:nvPr/>
          </p:nvGrpSpPr>
          <p:grpSpPr bwMode="auto">
            <a:xfrm>
              <a:off x="3600" y="2448"/>
              <a:ext cx="250" cy="250"/>
              <a:chOff x="4128" y="2240"/>
              <a:chExt cx="346" cy="390"/>
            </a:xfrm>
          </p:grpSpPr>
          <p:pic>
            <p:nvPicPr>
              <p:cNvPr id="210990" name="Picture 46"/>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91" name="Text Box 47"/>
              <p:cNvSpPr txBox="1">
                <a:spLocks noChangeArrowheads="1"/>
              </p:cNvSpPr>
              <p:nvPr/>
            </p:nvSpPr>
            <p:spPr bwMode="auto">
              <a:xfrm>
                <a:off x="4176" y="2240"/>
                <a:ext cx="16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10992" name="Group 48"/>
            <p:cNvGrpSpPr>
              <a:grpSpLocks/>
            </p:cNvGrpSpPr>
            <p:nvPr/>
          </p:nvGrpSpPr>
          <p:grpSpPr bwMode="auto">
            <a:xfrm>
              <a:off x="3888" y="3168"/>
              <a:ext cx="250" cy="250"/>
              <a:chOff x="4128" y="2240"/>
              <a:chExt cx="346" cy="390"/>
            </a:xfrm>
          </p:grpSpPr>
          <p:pic>
            <p:nvPicPr>
              <p:cNvPr id="210993" name="Picture 49"/>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94" name="Text Box 50"/>
              <p:cNvSpPr txBox="1">
                <a:spLocks noChangeArrowheads="1"/>
              </p:cNvSpPr>
              <p:nvPr/>
            </p:nvSpPr>
            <p:spPr bwMode="auto">
              <a:xfrm>
                <a:off x="4176" y="2240"/>
                <a:ext cx="16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sp>
          <p:nvSpPr>
            <p:cNvPr id="210995" name="Rectangle 51"/>
            <p:cNvSpPr>
              <a:spLocks noChangeArrowheads="1"/>
            </p:cNvSpPr>
            <p:nvPr/>
          </p:nvSpPr>
          <p:spPr bwMode="auto">
            <a:xfrm>
              <a:off x="3936"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Times New Roman" panose="02020603050405020304" pitchFamily="18" charset="0"/>
                  <a:sym typeface="Times New Roman" panose="02020603050405020304" pitchFamily="18" charset="0"/>
                </a:rPr>
                <a:t>AP</a:t>
              </a:r>
            </a:p>
          </p:txBody>
        </p:sp>
        <p:grpSp>
          <p:nvGrpSpPr>
            <p:cNvPr id="211001" name="Group 57"/>
            <p:cNvGrpSpPr>
              <a:grpSpLocks/>
            </p:cNvGrpSpPr>
            <p:nvPr/>
          </p:nvGrpSpPr>
          <p:grpSpPr bwMode="auto">
            <a:xfrm>
              <a:off x="4320" y="2688"/>
              <a:ext cx="250" cy="250"/>
              <a:chOff x="4128" y="2240"/>
              <a:chExt cx="346" cy="390"/>
            </a:xfrm>
          </p:grpSpPr>
          <p:pic>
            <p:nvPicPr>
              <p:cNvPr id="211002" name="Picture 58"/>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1003" name="Text Box 59"/>
              <p:cNvSpPr txBox="1">
                <a:spLocks noChangeArrowheads="1"/>
              </p:cNvSpPr>
              <p:nvPr/>
            </p:nvSpPr>
            <p:spPr bwMode="auto">
              <a:xfrm>
                <a:off x="4176" y="2240"/>
                <a:ext cx="16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grpSp>
        <p:nvGrpSpPr>
          <p:cNvPr id="211005" name="Group 61"/>
          <p:cNvGrpSpPr>
            <a:grpSpLocks/>
          </p:cNvGrpSpPr>
          <p:nvPr/>
        </p:nvGrpSpPr>
        <p:grpSpPr bwMode="auto">
          <a:xfrm>
            <a:off x="2667000" y="4724400"/>
            <a:ext cx="4495800" cy="1524000"/>
            <a:chOff x="1680" y="2832"/>
            <a:chExt cx="2832" cy="960"/>
          </a:xfrm>
        </p:grpSpPr>
        <p:sp>
          <p:nvSpPr>
            <p:cNvPr id="210996" name="Line 52"/>
            <p:cNvSpPr>
              <a:spLocks noChangeShapeType="1"/>
            </p:cNvSpPr>
            <p:nvPr/>
          </p:nvSpPr>
          <p:spPr bwMode="auto">
            <a:xfrm>
              <a:off x="2016" y="3504"/>
              <a:ext cx="1344"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1000" name="AutoShape 56"/>
            <p:cNvSpPr>
              <a:spLocks noChangeArrowheads="1"/>
            </p:cNvSpPr>
            <p:nvPr/>
          </p:nvSpPr>
          <p:spPr bwMode="auto">
            <a:xfrm>
              <a:off x="3408" y="3552"/>
              <a:ext cx="1104" cy="240"/>
            </a:xfrm>
            <a:prstGeom prst="wedgeRectCallout">
              <a:avLst>
                <a:gd name="adj1" fmla="val -89583"/>
                <a:gd name="adj2" fmla="val -57500"/>
              </a:avLst>
            </a:prstGeom>
            <a:solidFill>
              <a:srgbClr val="CCE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zh-CN" altLang="en-US" sz="1800">
                  <a:latin typeface="Times New Roman" panose="02020603050405020304" pitchFamily="18" charset="0"/>
                  <a:sym typeface="Times New Roman" panose="02020603050405020304" pitchFamily="18" charset="0"/>
                </a:rPr>
                <a:t>分布式</a:t>
              </a:r>
              <a:r>
                <a:rPr lang="en-US" altLang="zh-CN" sz="1800">
                  <a:latin typeface="Times New Roman" panose="02020603050405020304" pitchFamily="18" charset="0"/>
                  <a:sym typeface="Times New Roman" panose="02020603050405020304" pitchFamily="18" charset="0"/>
                </a:rPr>
                <a:t>WLAN</a:t>
              </a:r>
            </a:p>
          </p:txBody>
        </p:sp>
        <p:sp>
          <p:nvSpPr>
            <p:cNvPr id="210998" name="Line 54"/>
            <p:cNvSpPr>
              <a:spLocks noChangeShapeType="1"/>
            </p:cNvSpPr>
            <p:nvPr/>
          </p:nvSpPr>
          <p:spPr bwMode="auto">
            <a:xfrm>
              <a:off x="2688" y="2832"/>
              <a:ext cx="0" cy="672"/>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0999" name="Line 55"/>
            <p:cNvSpPr>
              <a:spLocks noChangeShapeType="1"/>
            </p:cNvSpPr>
            <p:nvPr/>
          </p:nvSpPr>
          <p:spPr bwMode="auto">
            <a:xfrm flipH="1">
              <a:off x="3168" y="2832"/>
              <a:ext cx="864" cy="672"/>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10997" name="Line 53"/>
            <p:cNvSpPr>
              <a:spLocks noChangeShapeType="1"/>
            </p:cNvSpPr>
            <p:nvPr/>
          </p:nvSpPr>
          <p:spPr bwMode="auto">
            <a:xfrm>
              <a:off x="1680" y="2832"/>
              <a:ext cx="576" cy="672"/>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0948"/>
                                        </p:tgtEl>
                                        <p:attrNameLst>
                                          <p:attrName>style.visibility</p:attrName>
                                        </p:attrNameLst>
                                      </p:cBhvr>
                                      <p:to>
                                        <p:strVal val="visible"/>
                                      </p:to>
                                    </p:set>
                                    <p:anim calcmode="lin" valueType="num">
                                      <p:cBhvr additive="base">
                                        <p:cTn id="7" dur="500" fill="hold"/>
                                        <p:tgtEl>
                                          <p:spTgt spid="210948"/>
                                        </p:tgtEl>
                                        <p:attrNameLst>
                                          <p:attrName>ppt_x</p:attrName>
                                        </p:attrNameLst>
                                      </p:cBhvr>
                                      <p:tavLst>
                                        <p:tav tm="0">
                                          <p:val>
                                            <p:strVal val="0-#ppt_w/2"/>
                                          </p:val>
                                        </p:tav>
                                        <p:tav tm="100000">
                                          <p:val>
                                            <p:strVal val="#ppt_x"/>
                                          </p:val>
                                        </p:tav>
                                      </p:tavLst>
                                    </p:anim>
                                    <p:anim calcmode="lin" valueType="num">
                                      <p:cBhvr additive="base">
                                        <p:cTn id="8" dur="500" fill="hold"/>
                                        <p:tgtEl>
                                          <p:spTgt spid="21094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0950"/>
                                        </p:tgtEl>
                                        <p:attrNameLst>
                                          <p:attrName>style.visibility</p:attrName>
                                        </p:attrNameLst>
                                      </p:cBhvr>
                                      <p:to>
                                        <p:strVal val="visible"/>
                                      </p:to>
                                    </p:set>
                                    <p:anim calcmode="lin" valueType="num">
                                      <p:cBhvr additive="base">
                                        <p:cTn id="13" dur="500" fill="hold"/>
                                        <p:tgtEl>
                                          <p:spTgt spid="210950"/>
                                        </p:tgtEl>
                                        <p:attrNameLst>
                                          <p:attrName>ppt_x</p:attrName>
                                        </p:attrNameLst>
                                      </p:cBhvr>
                                      <p:tavLst>
                                        <p:tav tm="0">
                                          <p:val>
                                            <p:strVal val="0-#ppt_w/2"/>
                                          </p:val>
                                        </p:tav>
                                        <p:tav tm="100000">
                                          <p:val>
                                            <p:strVal val="#ppt_x"/>
                                          </p:val>
                                        </p:tav>
                                      </p:tavLst>
                                    </p:anim>
                                    <p:anim calcmode="lin" valueType="num">
                                      <p:cBhvr additive="base">
                                        <p:cTn id="14" dur="500" fill="hold"/>
                                        <p:tgtEl>
                                          <p:spTgt spid="21095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11006"/>
                                        </p:tgtEl>
                                        <p:attrNameLst>
                                          <p:attrName>style.visibility</p:attrName>
                                        </p:attrNameLst>
                                      </p:cBhvr>
                                      <p:to>
                                        <p:strVal val="visible"/>
                                      </p:to>
                                    </p:set>
                                    <p:anim calcmode="lin" valueType="num">
                                      <p:cBhvr additive="base">
                                        <p:cTn id="19" dur="500" fill="hold"/>
                                        <p:tgtEl>
                                          <p:spTgt spid="211006"/>
                                        </p:tgtEl>
                                        <p:attrNameLst>
                                          <p:attrName>ppt_x</p:attrName>
                                        </p:attrNameLst>
                                      </p:cBhvr>
                                      <p:tavLst>
                                        <p:tav tm="0">
                                          <p:val>
                                            <p:strVal val="0-#ppt_w/2"/>
                                          </p:val>
                                        </p:tav>
                                        <p:tav tm="100000">
                                          <p:val>
                                            <p:strVal val="#ppt_x"/>
                                          </p:val>
                                        </p:tav>
                                      </p:tavLst>
                                    </p:anim>
                                    <p:anim calcmode="lin" valueType="num">
                                      <p:cBhvr additive="base">
                                        <p:cTn id="20" dur="500" fill="hold"/>
                                        <p:tgtEl>
                                          <p:spTgt spid="21100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11007"/>
                                        </p:tgtEl>
                                        <p:attrNameLst>
                                          <p:attrName>style.visibility</p:attrName>
                                        </p:attrNameLst>
                                      </p:cBhvr>
                                      <p:to>
                                        <p:strVal val="visible"/>
                                      </p:to>
                                    </p:set>
                                    <p:anim calcmode="lin" valueType="num">
                                      <p:cBhvr additive="base">
                                        <p:cTn id="25" dur="500" fill="hold"/>
                                        <p:tgtEl>
                                          <p:spTgt spid="211007"/>
                                        </p:tgtEl>
                                        <p:attrNameLst>
                                          <p:attrName>ppt_x</p:attrName>
                                        </p:attrNameLst>
                                      </p:cBhvr>
                                      <p:tavLst>
                                        <p:tav tm="0">
                                          <p:val>
                                            <p:strVal val="0-#ppt_w/2"/>
                                          </p:val>
                                        </p:tav>
                                        <p:tav tm="100000">
                                          <p:val>
                                            <p:strVal val="#ppt_x"/>
                                          </p:val>
                                        </p:tav>
                                      </p:tavLst>
                                    </p:anim>
                                    <p:anim calcmode="lin" valueType="num">
                                      <p:cBhvr additive="base">
                                        <p:cTn id="26" dur="500" fill="hold"/>
                                        <p:tgtEl>
                                          <p:spTgt spid="21100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211008"/>
                                        </p:tgtEl>
                                        <p:attrNameLst>
                                          <p:attrName>style.visibility</p:attrName>
                                        </p:attrNameLst>
                                      </p:cBhvr>
                                      <p:to>
                                        <p:strVal val="visible"/>
                                      </p:to>
                                    </p:set>
                                    <p:anim calcmode="lin" valueType="num">
                                      <p:cBhvr additive="base">
                                        <p:cTn id="31" dur="500" fill="hold"/>
                                        <p:tgtEl>
                                          <p:spTgt spid="211008"/>
                                        </p:tgtEl>
                                        <p:attrNameLst>
                                          <p:attrName>ppt_x</p:attrName>
                                        </p:attrNameLst>
                                      </p:cBhvr>
                                      <p:tavLst>
                                        <p:tav tm="0">
                                          <p:val>
                                            <p:strVal val="0-#ppt_w/2"/>
                                          </p:val>
                                        </p:tav>
                                        <p:tav tm="100000">
                                          <p:val>
                                            <p:strVal val="#ppt_x"/>
                                          </p:val>
                                        </p:tav>
                                      </p:tavLst>
                                    </p:anim>
                                    <p:anim calcmode="lin" valueType="num">
                                      <p:cBhvr additive="base">
                                        <p:cTn id="32" dur="500" fill="hold"/>
                                        <p:tgtEl>
                                          <p:spTgt spid="21100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11005"/>
                                        </p:tgtEl>
                                        <p:attrNameLst>
                                          <p:attrName>style.visibility</p:attrName>
                                        </p:attrNameLst>
                                      </p:cBhvr>
                                      <p:to>
                                        <p:strVal val="visible"/>
                                      </p:to>
                                    </p:set>
                                    <p:anim calcmode="lin" valueType="num">
                                      <p:cBhvr additive="base">
                                        <p:cTn id="37" dur="500" fill="hold"/>
                                        <p:tgtEl>
                                          <p:spTgt spid="211005"/>
                                        </p:tgtEl>
                                        <p:attrNameLst>
                                          <p:attrName>ppt_x</p:attrName>
                                        </p:attrNameLst>
                                      </p:cBhvr>
                                      <p:tavLst>
                                        <p:tav tm="0">
                                          <p:val>
                                            <p:strVal val="0-#ppt_w/2"/>
                                          </p:val>
                                        </p:tav>
                                        <p:tav tm="100000">
                                          <p:val>
                                            <p:strVal val="#ppt_x"/>
                                          </p:val>
                                        </p:tav>
                                      </p:tavLst>
                                    </p:anim>
                                    <p:anim calcmode="lin" valueType="num">
                                      <p:cBhvr additive="base">
                                        <p:cTn id="38" dur="500" fill="hold"/>
                                        <p:tgtEl>
                                          <p:spTgt spid="21100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8" grpId="0" autoUpdateAnimBg="0"/>
      <p:bldP spid="210950"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476" name="Picture 52" descr="j01577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3140075"/>
            <a:ext cx="1584325" cy="1584325"/>
          </a:xfrm>
          <a:prstGeom prst="rect">
            <a:avLst/>
          </a:prstGeom>
          <a:noFill/>
          <a:extLst>
            <a:ext uri="{909E8E84-426E-40DD-AFC4-6F175D3DCCD1}">
              <a14:hiddenFill xmlns:a14="http://schemas.microsoft.com/office/drawing/2010/main">
                <a:solidFill>
                  <a:srgbClr val="FFFFFF"/>
                </a:solidFill>
              </a14:hiddenFill>
            </a:ext>
          </a:extLst>
        </p:spPr>
      </p:pic>
      <p:grpSp>
        <p:nvGrpSpPr>
          <p:cNvPr id="231447" name="Group 23"/>
          <p:cNvGrpSpPr>
            <a:grpSpLocks/>
          </p:cNvGrpSpPr>
          <p:nvPr/>
        </p:nvGrpSpPr>
        <p:grpSpPr bwMode="auto">
          <a:xfrm>
            <a:off x="4932363" y="2708275"/>
            <a:ext cx="2073275" cy="1393825"/>
            <a:chOff x="1968" y="2352"/>
            <a:chExt cx="1306" cy="1104"/>
          </a:xfrm>
        </p:grpSpPr>
        <p:sp>
          <p:nvSpPr>
            <p:cNvPr id="231448" name="Oval 24"/>
            <p:cNvSpPr>
              <a:spLocks noChangeArrowheads="1"/>
            </p:cNvSpPr>
            <p:nvPr/>
          </p:nvSpPr>
          <p:spPr bwMode="auto">
            <a:xfrm>
              <a:off x="1968" y="2352"/>
              <a:ext cx="1296" cy="1104"/>
            </a:xfrm>
            <a:prstGeom prst="ellipse">
              <a:avLst/>
            </a:prstGeom>
            <a:solidFill>
              <a:srgbClr val="FFFF66"/>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nvGrpSpPr>
            <p:cNvPr id="231449" name="Group 25"/>
            <p:cNvGrpSpPr>
              <a:grpSpLocks/>
            </p:cNvGrpSpPr>
            <p:nvPr/>
          </p:nvGrpSpPr>
          <p:grpSpPr bwMode="auto">
            <a:xfrm>
              <a:off x="2208" y="3110"/>
              <a:ext cx="250" cy="313"/>
              <a:chOff x="4128" y="2240"/>
              <a:chExt cx="346" cy="489"/>
            </a:xfrm>
          </p:grpSpPr>
          <p:pic>
            <p:nvPicPr>
              <p:cNvPr id="231450" name="Picture 2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51" name="Text Box 27"/>
              <p:cNvSpPr txBox="1">
                <a:spLocks noChangeArrowheads="1"/>
              </p:cNvSpPr>
              <p:nvPr/>
            </p:nvSpPr>
            <p:spPr bwMode="auto">
              <a:xfrm>
                <a:off x="4176" y="2240"/>
                <a:ext cx="161" cy="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sp>
          <p:nvSpPr>
            <p:cNvPr id="231452" name="Rectangle 28"/>
            <p:cNvSpPr>
              <a:spLocks noChangeArrowheads="1"/>
            </p:cNvSpPr>
            <p:nvPr/>
          </p:nvSpPr>
          <p:spPr bwMode="auto">
            <a:xfrm>
              <a:off x="2544"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Times New Roman" panose="02020603050405020304" pitchFamily="18" charset="0"/>
                  <a:sym typeface="Times New Roman" panose="02020603050405020304" pitchFamily="18" charset="0"/>
                </a:rPr>
                <a:t>AP</a:t>
              </a:r>
            </a:p>
          </p:txBody>
        </p:sp>
        <p:grpSp>
          <p:nvGrpSpPr>
            <p:cNvPr id="231453" name="Group 29"/>
            <p:cNvGrpSpPr>
              <a:grpSpLocks/>
            </p:cNvGrpSpPr>
            <p:nvPr/>
          </p:nvGrpSpPr>
          <p:grpSpPr bwMode="auto">
            <a:xfrm>
              <a:off x="3024" y="2780"/>
              <a:ext cx="250" cy="313"/>
              <a:chOff x="4128" y="2240"/>
              <a:chExt cx="346" cy="489"/>
            </a:xfrm>
          </p:grpSpPr>
          <p:pic>
            <p:nvPicPr>
              <p:cNvPr id="231454"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55" name="Text Box 31"/>
              <p:cNvSpPr txBox="1">
                <a:spLocks noChangeArrowheads="1"/>
              </p:cNvSpPr>
              <p:nvPr/>
            </p:nvSpPr>
            <p:spPr bwMode="auto">
              <a:xfrm>
                <a:off x="4176" y="2240"/>
                <a:ext cx="161" cy="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grpSp>
        <p:nvGrpSpPr>
          <p:cNvPr id="231456" name="Group 32"/>
          <p:cNvGrpSpPr>
            <a:grpSpLocks/>
          </p:cNvGrpSpPr>
          <p:nvPr/>
        </p:nvGrpSpPr>
        <p:grpSpPr bwMode="auto">
          <a:xfrm>
            <a:off x="5724525" y="4581525"/>
            <a:ext cx="2057400" cy="1372923"/>
            <a:chOff x="3360" y="2352"/>
            <a:chExt cx="1296" cy="1148"/>
          </a:xfrm>
        </p:grpSpPr>
        <p:sp>
          <p:nvSpPr>
            <p:cNvPr id="231457" name="Oval 33"/>
            <p:cNvSpPr>
              <a:spLocks noChangeArrowheads="1"/>
            </p:cNvSpPr>
            <p:nvPr/>
          </p:nvSpPr>
          <p:spPr bwMode="auto">
            <a:xfrm>
              <a:off x="3360" y="2352"/>
              <a:ext cx="1296" cy="1104"/>
            </a:xfrm>
            <a:prstGeom prst="ellipse">
              <a:avLst/>
            </a:prstGeom>
            <a:solidFill>
              <a:srgbClr val="FFCCCC">
                <a:alpha val="50000"/>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nvGrpSpPr>
            <p:cNvPr id="231458" name="Group 34"/>
            <p:cNvGrpSpPr>
              <a:grpSpLocks/>
            </p:cNvGrpSpPr>
            <p:nvPr/>
          </p:nvGrpSpPr>
          <p:grpSpPr bwMode="auto">
            <a:xfrm>
              <a:off x="3600" y="2448"/>
              <a:ext cx="250" cy="331"/>
              <a:chOff x="4128" y="2240"/>
              <a:chExt cx="346" cy="516"/>
            </a:xfrm>
          </p:grpSpPr>
          <p:pic>
            <p:nvPicPr>
              <p:cNvPr id="231459" name="Picture 3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60" name="Text Box 36"/>
              <p:cNvSpPr txBox="1">
                <a:spLocks noChangeArrowheads="1"/>
              </p:cNvSpPr>
              <p:nvPr/>
            </p:nvSpPr>
            <p:spPr bwMode="auto">
              <a:xfrm>
                <a:off x="4176" y="2240"/>
                <a:ext cx="161" cy="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31461" name="Group 37"/>
            <p:cNvGrpSpPr>
              <a:grpSpLocks/>
            </p:cNvGrpSpPr>
            <p:nvPr/>
          </p:nvGrpSpPr>
          <p:grpSpPr bwMode="auto">
            <a:xfrm>
              <a:off x="3888" y="3169"/>
              <a:ext cx="250" cy="331"/>
              <a:chOff x="4128" y="2240"/>
              <a:chExt cx="346" cy="516"/>
            </a:xfrm>
          </p:grpSpPr>
          <p:pic>
            <p:nvPicPr>
              <p:cNvPr id="231462" name="Picture 38"/>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63" name="Text Box 39"/>
              <p:cNvSpPr txBox="1">
                <a:spLocks noChangeArrowheads="1"/>
              </p:cNvSpPr>
              <p:nvPr/>
            </p:nvSpPr>
            <p:spPr bwMode="auto">
              <a:xfrm>
                <a:off x="4176" y="2240"/>
                <a:ext cx="161" cy="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sp>
          <p:nvSpPr>
            <p:cNvPr id="231464" name="Rectangle 40"/>
            <p:cNvSpPr>
              <a:spLocks noChangeArrowheads="1"/>
            </p:cNvSpPr>
            <p:nvPr/>
          </p:nvSpPr>
          <p:spPr bwMode="auto">
            <a:xfrm>
              <a:off x="3936"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Times New Roman" panose="02020603050405020304" pitchFamily="18" charset="0"/>
                  <a:sym typeface="Times New Roman" panose="02020603050405020304" pitchFamily="18" charset="0"/>
                </a:rPr>
                <a:t>AP</a:t>
              </a:r>
            </a:p>
          </p:txBody>
        </p:sp>
        <p:grpSp>
          <p:nvGrpSpPr>
            <p:cNvPr id="231465" name="Group 41"/>
            <p:cNvGrpSpPr>
              <a:grpSpLocks/>
            </p:cNvGrpSpPr>
            <p:nvPr/>
          </p:nvGrpSpPr>
          <p:grpSpPr bwMode="auto">
            <a:xfrm>
              <a:off x="4320" y="2688"/>
              <a:ext cx="250" cy="331"/>
              <a:chOff x="4128" y="2240"/>
              <a:chExt cx="346" cy="516"/>
            </a:xfrm>
          </p:grpSpPr>
          <p:pic>
            <p:nvPicPr>
              <p:cNvPr id="231466" name="Picture 4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67" name="Text Box 43"/>
              <p:cNvSpPr txBox="1">
                <a:spLocks noChangeArrowheads="1"/>
              </p:cNvSpPr>
              <p:nvPr/>
            </p:nvSpPr>
            <p:spPr bwMode="auto">
              <a:xfrm>
                <a:off x="4176" y="2240"/>
                <a:ext cx="161" cy="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sp>
        <p:nvSpPr>
          <p:cNvPr id="231471" name="Line 47"/>
          <p:cNvSpPr>
            <a:spLocks noChangeShapeType="1"/>
          </p:cNvSpPr>
          <p:nvPr/>
        </p:nvSpPr>
        <p:spPr bwMode="auto">
          <a:xfrm>
            <a:off x="2411413" y="3357563"/>
            <a:ext cx="1728787" cy="2303462"/>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31472" name="Line 48"/>
          <p:cNvSpPr>
            <a:spLocks noChangeShapeType="1"/>
          </p:cNvSpPr>
          <p:nvPr/>
        </p:nvSpPr>
        <p:spPr bwMode="auto">
          <a:xfrm flipH="1">
            <a:off x="2627313" y="3068638"/>
            <a:ext cx="2808287" cy="215900"/>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31474" name="Text Box 50"/>
          <p:cNvSpPr txBox="1">
            <a:spLocks noChangeArrowheads="1"/>
          </p:cNvSpPr>
          <p:nvPr/>
        </p:nvSpPr>
        <p:spPr bwMode="auto">
          <a:xfrm>
            <a:off x="827088" y="549275"/>
            <a:ext cx="4449762"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rgbClr val="CC0000"/>
                </a:solidFill>
                <a:latin typeface="Times New Roman" panose="02020603050405020304" pitchFamily="18" charset="0"/>
                <a:sym typeface="Times New Roman" panose="02020603050405020304" pitchFamily="18" charset="0"/>
              </a:rPr>
              <a:t>点对多点区域覆盖方式：</a:t>
            </a:r>
          </a:p>
        </p:txBody>
      </p:sp>
      <p:sp>
        <p:nvSpPr>
          <p:cNvPr id="231475" name="Text Box 51"/>
          <p:cNvSpPr txBox="1">
            <a:spLocks noChangeArrowheads="1"/>
          </p:cNvSpPr>
          <p:nvPr/>
        </p:nvSpPr>
        <p:spPr bwMode="auto">
          <a:xfrm>
            <a:off x="755650" y="1341438"/>
            <a:ext cx="7315200" cy="137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latin typeface="Times New Roman" panose="02020603050405020304" pitchFamily="18" charset="0"/>
                <a:sym typeface="Times New Roman" panose="02020603050405020304" pitchFamily="18" charset="0"/>
              </a:rPr>
              <a:t>较大型区域多个站点与中心站点的连接方式，中心站需要多路复用的无线链路设备，形成覆盖较大区域的小型无线接入网（如无线城市某区域、乡村）。</a:t>
            </a:r>
          </a:p>
        </p:txBody>
      </p:sp>
      <p:sp>
        <p:nvSpPr>
          <p:cNvPr id="231477" name="Line 53"/>
          <p:cNvSpPr>
            <a:spLocks noChangeShapeType="1"/>
          </p:cNvSpPr>
          <p:nvPr/>
        </p:nvSpPr>
        <p:spPr bwMode="auto">
          <a:xfrm flipH="1" flipV="1">
            <a:off x="2627313" y="3429000"/>
            <a:ext cx="3600450" cy="1655763"/>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31478" name="Line 54"/>
          <p:cNvSpPr>
            <a:spLocks noChangeShapeType="1"/>
          </p:cNvSpPr>
          <p:nvPr/>
        </p:nvSpPr>
        <p:spPr bwMode="auto">
          <a:xfrm flipH="1">
            <a:off x="2051050" y="4581525"/>
            <a:ext cx="288925" cy="360363"/>
          </a:xfrm>
          <a:prstGeom prst="line">
            <a:avLst/>
          </a:prstGeom>
          <a:noFill/>
          <a:ln w="28575">
            <a:solidFill>
              <a:schemeClr val="tx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nvGrpSpPr>
          <p:cNvPr id="231479" name="Group 55"/>
          <p:cNvGrpSpPr>
            <a:grpSpLocks/>
          </p:cNvGrpSpPr>
          <p:nvPr/>
        </p:nvGrpSpPr>
        <p:grpSpPr bwMode="auto">
          <a:xfrm>
            <a:off x="3276600" y="5300663"/>
            <a:ext cx="2073275" cy="1383047"/>
            <a:chOff x="960" y="2352"/>
            <a:chExt cx="1306" cy="1196"/>
          </a:xfrm>
        </p:grpSpPr>
        <p:sp>
          <p:nvSpPr>
            <p:cNvPr id="231480" name="Oval 56"/>
            <p:cNvSpPr>
              <a:spLocks noChangeArrowheads="1"/>
            </p:cNvSpPr>
            <p:nvPr/>
          </p:nvSpPr>
          <p:spPr bwMode="auto">
            <a:xfrm>
              <a:off x="960" y="2352"/>
              <a:ext cx="1296" cy="1104"/>
            </a:xfrm>
            <a:prstGeom prst="ellipse">
              <a:avLst/>
            </a:prstGeom>
            <a:solidFill>
              <a:srgbClr val="CCECFF">
                <a:alpha val="50000"/>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nvGrpSpPr>
            <p:cNvPr id="231481" name="Group 57"/>
            <p:cNvGrpSpPr>
              <a:grpSpLocks/>
            </p:cNvGrpSpPr>
            <p:nvPr/>
          </p:nvGrpSpPr>
          <p:grpSpPr bwMode="auto">
            <a:xfrm>
              <a:off x="1584" y="3206"/>
              <a:ext cx="250" cy="342"/>
              <a:chOff x="4128" y="2240"/>
              <a:chExt cx="346" cy="534"/>
            </a:xfrm>
          </p:grpSpPr>
          <p:pic>
            <p:nvPicPr>
              <p:cNvPr id="231482" name="Picture 58"/>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83" name="Text Box 59"/>
              <p:cNvSpPr txBox="1">
                <a:spLocks noChangeArrowheads="1"/>
              </p:cNvSpPr>
              <p:nvPr/>
            </p:nvSpPr>
            <p:spPr bwMode="auto">
              <a:xfrm>
                <a:off x="4176" y="2240"/>
                <a:ext cx="161" cy="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31484" name="Group 60"/>
            <p:cNvGrpSpPr>
              <a:grpSpLocks/>
            </p:cNvGrpSpPr>
            <p:nvPr/>
          </p:nvGrpSpPr>
          <p:grpSpPr bwMode="auto">
            <a:xfrm>
              <a:off x="1104" y="2534"/>
              <a:ext cx="250" cy="342"/>
              <a:chOff x="4128" y="2240"/>
              <a:chExt cx="346" cy="534"/>
            </a:xfrm>
          </p:grpSpPr>
          <p:pic>
            <p:nvPicPr>
              <p:cNvPr id="231485" name="Picture 6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86" name="Text Box 62"/>
              <p:cNvSpPr txBox="1">
                <a:spLocks noChangeArrowheads="1"/>
              </p:cNvSpPr>
              <p:nvPr/>
            </p:nvSpPr>
            <p:spPr bwMode="auto">
              <a:xfrm>
                <a:off x="4176" y="2240"/>
                <a:ext cx="161" cy="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31487" name="Group 63"/>
            <p:cNvGrpSpPr>
              <a:grpSpLocks/>
            </p:cNvGrpSpPr>
            <p:nvPr/>
          </p:nvGrpSpPr>
          <p:grpSpPr bwMode="auto">
            <a:xfrm>
              <a:off x="1056" y="3014"/>
              <a:ext cx="250" cy="342"/>
              <a:chOff x="4128" y="2240"/>
              <a:chExt cx="346" cy="534"/>
            </a:xfrm>
          </p:grpSpPr>
          <p:pic>
            <p:nvPicPr>
              <p:cNvPr id="231488" name="Picture 6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89" name="Text Box 65"/>
              <p:cNvSpPr txBox="1">
                <a:spLocks noChangeArrowheads="1"/>
              </p:cNvSpPr>
              <p:nvPr/>
            </p:nvSpPr>
            <p:spPr bwMode="auto">
              <a:xfrm>
                <a:off x="4176" y="2240"/>
                <a:ext cx="161" cy="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31490" name="Group 66"/>
            <p:cNvGrpSpPr>
              <a:grpSpLocks/>
            </p:cNvGrpSpPr>
            <p:nvPr/>
          </p:nvGrpSpPr>
          <p:grpSpPr bwMode="auto">
            <a:xfrm>
              <a:off x="1824" y="2390"/>
              <a:ext cx="250" cy="342"/>
              <a:chOff x="4128" y="2240"/>
              <a:chExt cx="346" cy="534"/>
            </a:xfrm>
          </p:grpSpPr>
          <p:pic>
            <p:nvPicPr>
              <p:cNvPr id="231491" name="Picture 6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92" name="Text Box 68"/>
              <p:cNvSpPr txBox="1">
                <a:spLocks noChangeArrowheads="1"/>
              </p:cNvSpPr>
              <p:nvPr/>
            </p:nvSpPr>
            <p:spPr bwMode="auto">
              <a:xfrm>
                <a:off x="4176" y="2240"/>
                <a:ext cx="161" cy="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sp>
          <p:nvSpPr>
            <p:cNvPr id="231493" name="Rectangle 69"/>
            <p:cNvSpPr>
              <a:spLocks noChangeArrowheads="1"/>
            </p:cNvSpPr>
            <p:nvPr/>
          </p:nvSpPr>
          <p:spPr bwMode="auto">
            <a:xfrm>
              <a:off x="1536"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Times New Roman" panose="02020603050405020304" pitchFamily="18" charset="0"/>
                  <a:sym typeface="Times New Roman" panose="02020603050405020304" pitchFamily="18" charset="0"/>
                </a:rPr>
                <a:t>AP</a:t>
              </a:r>
            </a:p>
          </p:txBody>
        </p:sp>
        <p:grpSp>
          <p:nvGrpSpPr>
            <p:cNvPr id="231494" name="Group 70"/>
            <p:cNvGrpSpPr>
              <a:grpSpLocks/>
            </p:cNvGrpSpPr>
            <p:nvPr/>
          </p:nvGrpSpPr>
          <p:grpSpPr bwMode="auto">
            <a:xfrm>
              <a:off x="2016" y="2736"/>
              <a:ext cx="250" cy="342"/>
              <a:chOff x="4128" y="2240"/>
              <a:chExt cx="346" cy="534"/>
            </a:xfrm>
          </p:grpSpPr>
          <p:pic>
            <p:nvPicPr>
              <p:cNvPr id="231495" name="Picture 7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96" name="Text Box 72"/>
              <p:cNvSpPr txBox="1">
                <a:spLocks noChangeArrowheads="1"/>
              </p:cNvSpPr>
              <p:nvPr/>
            </p:nvSpPr>
            <p:spPr bwMode="auto">
              <a:xfrm>
                <a:off x="4176" y="2240"/>
                <a:ext cx="161" cy="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grpSp>
        <p:nvGrpSpPr>
          <p:cNvPr id="231497" name="Group 73"/>
          <p:cNvGrpSpPr>
            <a:grpSpLocks/>
          </p:cNvGrpSpPr>
          <p:nvPr/>
        </p:nvGrpSpPr>
        <p:grpSpPr bwMode="auto">
          <a:xfrm>
            <a:off x="3419475" y="3789363"/>
            <a:ext cx="2073275" cy="1383047"/>
            <a:chOff x="960" y="2352"/>
            <a:chExt cx="1306" cy="1196"/>
          </a:xfrm>
        </p:grpSpPr>
        <p:sp>
          <p:nvSpPr>
            <p:cNvPr id="231498" name="Oval 74"/>
            <p:cNvSpPr>
              <a:spLocks noChangeArrowheads="1"/>
            </p:cNvSpPr>
            <p:nvPr/>
          </p:nvSpPr>
          <p:spPr bwMode="auto">
            <a:xfrm>
              <a:off x="960" y="2352"/>
              <a:ext cx="1296" cy="1104"/>
            </a:xfrm>
            <a:prstGeom prst="ellipse">
              <a:avLst/>
            </a:prstGeom>
            <a:solidFill>
              <a:schemeClr val="hlink">
                <a:alpha val="50000"/>
              </a:scheme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nvGrpSpPr>
            <p:cNvPr id="231499" name="Group 75"/>
            <p:cNvGrpSpPr>
              <a:grpSpLocks/>
            </p:cNvGrpSpPr>
            <p:nvPr/>
          </p:nvGrpSpPr>
          <p:grpSpPr bwMode="auto">
            <a:xfrm>
              <a:off x="1584" y="3206"/>
              <a:ext cx="250" cy="342"/>
              <a:chOff x="4128" y="2240"/>
              <a:chExt cx="346" cy="534"/>
            </a:xfrm>
          </p:grpSpPr>
          <p:pic>
            <p:nvPicPr>
              <p:cNvPr id="231500" name="Picture 7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501" name="Text Box 77"/>
              <p:cNvSpPr txBox="1">
                <a:spLocks noChangeArrowheads="1"/>
              </p:cNvSpPr>
              <p:nvPr/>
            </p:nvSpPr>
            <p:spPr bwMode="auto">
              <a:xfrm>
                <a:off x="4176" y="2240"/>
                <a:ext cx="161" cy="53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31502" name="Group 78"/>
            <p:cNvGrpSpPr>
              <a:grpSpLocks/>
            </p:cNvGrpSpPr>
            <p:nvPr/>
          </p:nvGrpSpPr>
          <p:grpSpPr bwMode="auto">
            <a:xfrm>
              <a:off x="1104" y="2534"/>
              <a:ext cx="250" cy="342"/>
              <a:chOff x="4128" y="2240"/>
              <a:chExt cx="346" cy="534"/>
            </a:xfrm>
          </p:grpSpPr>
          <p:pic>
            <p:nvPicPr>
              <p:cNvPr id="231503" name="Picture 7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504" name="Text Box 80"/>
              <p:cNvSpPr txBox="1">
                <a:spLocks noChangeArrowheads="1"/>
              </p:cNvSpPr>
              <p:nvPr/>
            </p:nvSpPr>
            <p:spPr bwMode="auto">
              <a:xfrm>
                <a:off x="4176" y="2240"/>
                <a:ext cx="161" cy="53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31505" name="Group 81"/>
            <p:cNvGrpSpPr>
              <a:grpSpLocks/>
            </p:cNvGrpSpPr>
            <p:nvPr/>
          </p:nvGrpSpPr>
          <p:grpSpPr bwMode="auto">
            <a:xfrm>
              <a:off x="1056" y="3014"/>
              <a:ext cx="250" cy="342"/>
              <a:chOff x="4128" y="2240"/>
              <a:chExt cx="346" cy="534"/>
            </a:xfrm>
          </p:grpSpPr>
          <p:pic>
            <p:nvPicPr>
              <p:cNvPr id="231506" name="Picture 8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507" name="Text Box 83"/>
              <p:cNvSpPr txBox="1">
                <a:spLocks noChangeArrowheads="1"/>
              </p:cNvSpPr>
              <p:nvPr/>
            </p:nvSpPr>
            <p:spPr bwMode="auto">
              <a:xfrm>
                <a:off x="4176" y="2240"/>
                <a:ext cx="161" cy="53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nvGrpSpPr>
            <p:cNvPr id="231508" name="Group 84"/>
            <p:cNvGrpSpPr>
              <a:grpSpLocks/>
            </p:cNvGrpSpPr>
            <p:nvPr/>
          </p:nvGrpSpPr>
          <p:grpSpPr bwMode="auto">
            <a:xfrm>
              <a:off x="1824" y="2390"/>
              <a:ext cx="250" cy="342"/>
              <a:chOff x="4128" y="2240"/>
              <a:chExt cx="346" cy="534"/>
            </a:xfrm>
          </p:grpSpPr>
          <p:pic>
            <p:nvPicPr>
              <p:cNvPr id="231509" name="Picture 8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510" name="Text Box 86"/>
              <p:cNvSpPr txBox="1">
                <a:spLocks noChangeArrowheads="1"/>
              </p:cNvSpPr>
              <p:nvPr/>
            </p:nvSpPr>
            <p:spPr bwMode="auto">
              <a:xfrm>
                <a:off x="4176" y="2240"/>
                <a:ext cx="161" cy="53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sp>
          <p:nvSpPr>
            <p:cNvPr id="231511" name="Rectangle 87"/>
            <p:cNvSpPr>
              <a:spLocks noChangeArrowheads="1"/>
            </p:cNvSpPr>
            <p:nvPr/>
          </p:nvSpPr>
          <p:spPr bwMode="auto">
            <a:xfrm>
              <a:off x="1536" y="2736"/>
              <a:ext cx="288" cy="240"/>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Times New Roman" panose="02020603050405020304" pitchFamily="18" charset="0"/>
                  <a:sym typeface="Times New Roman" panose="02020603050405020304" pitchFamily="18" charset="0"/>
                </a:rPr>
                <a:t>AP</a:t>
              </a:r>
            </a:p>
          </p:txBody>
        </p:sp>
        <p:grpSp>
          <p:nvGrpSpPr>
            <p:cNvPr id="231512" name="Group 88"/>
            <p:cNvGrpSpPr>
              <a:grpSpLocks/>
            </p:cNvGrpSpPr>
            <p:nvPr/>
          </p:nvGrpSpPr>
          <p:grpSpPr bwMode="auto">
            <a:xfrm>
              <a:off x="2016" y="2736"/>
              <a:ext cx="250" cy="342"/>
              <a:chOff x="4128" y="2240"/>
              <a:chExt cx="346" cy="534"/>
            </a:xfrm>
          </p:grpSpPr>
          <p:pic>
            <p:nvPicPr>
              <p:cNvPr id="231513" name="Picture 8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514" name="Text Box 90"/>
              <p:cNvSpPr txBox="1">
                <a:spLocks noChangeArrowheads="1"/>
              </p:cNvSpPr>
              <p:nvPr/>
            </p:nvSpPr>
            <p:spPr bwMode="auto">
              <a:xfrm>
                <a:off x="4176" y="2240"/>
                <a:ext cx="161" cy="53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Times New Roman" panose="02020603050405020304" pitchFamily="18" charset="0"/>
                  <a:sym typeface="Times New Roman" panose="02020603050405020304" pitchFamily="18" charset="0"/>
                </a:endParaRPr>
              </a:p>
            </p:txBody>
          </p:sp>
        </p:grpSp>
      </p:grpSp>
      <p:sp>
        <p:nvSpPr>
          <p:cNvPr id="231515" name="Text Box 91"/>
          <p:cNvSpPr txBox="1">
            <a:spLocks noChangeArrowheads="1"/>
          </p:cNvSpPr>
          <p:nvPr/>
        </p:nvSpPr>
        <p:spPr bwMode="auto">
          <a:xfrm>
            <a:off x="1116013" y="4941888"/>
            <a:ext cx="1800225"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zh-CN" altLang="en-US">
                <a:latin typeface="Times New Roman" panose="02020603050405020304" pitchFamily="18" charset="0"/>
                <a:sym typeface="Times New Roman" panose="02020603050405020304" pitchFamily="18" charset="0"/>
              </a:rPr>
              <a:t>光纤主干网</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31447"/>
                                        </p:tgtEl>
                                        <p:attrNameLst>
                                          <p:attrName>style.visibility</p:attrName>
                                        </p:attrNameLst>
                                      </p:cBhvr>
                                      <p:to>
                                        <p:strVal val="visible"/>
                                      </p:to>
                                    </p:set>
                                    <p:anim calcmode="lin" valueType="num">
                                      <p:cBhvr additive="base">
                                        <p:cTn id="7" dur="500" fill="hold"/>
                                        <p:tgtEl>
                                          <p:spTgt spid="231447"/>
                                        </p:tgtEl>
                                        <p:attrNameLst>
                                          <p:attrName>ppt_x</p:attrName>
                                        </p:attrNameLst>
                                      </p:cBhvr>
                                      <p:tavLst>
                                        <p:tav tm="0">
                                          <p:val>
                                            <p:strVal val="0-#ppt_w/2"/>
                                          </p:val>
                                        </p:tav>
                                        <p:tav tm="100000">
                                          <p:val>
                                            <p:strVal val="#ppt_x"/>
                                          </p:val>
                                        </p:tav>
                                      </p:tavLst>
                                    </p:anim>
                                    <p:anim calcmode="lin" valueType="num">
                                      <p:cBhvr additive="base">
                                        <p:cTn id="8" dur="500" fill="hold"/>
                                        <p:tgtEl>
                                          <p:spTgt spid="23144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31456"/>
                                        </p:tgtEl>
                                        <p:attrNameLst>
                                          <p:attrName>style.visibility</p:attrName>
                                        </p:attrNameLst>
                                      </p:cBhvr>
                                      <p:to>
                                        <p:strVal val="visible"/>
                                      </p:to>
                                    </p:set>
                                    <p:anim calcmode="lin" valueType="num">
                                      <p:cBhvr additive="base">
                                        <p:cTn id="13" dur="500" fill="hold"/>
                                        <p:tgtEl>
                                          <p:spTgt spid="231456"/>
                                        </p:tgtEl>
                                        <p:attrNameLst>
                                          <p:attrName>ppt_x</p:attrName>
                                        </p:attrNameLst>
                                      </p:cBhvr>
                                      <p:tavLst>
                                        <p:tav tm="0">
                                          <p:val>
                                            <p:strVal val="0-#ppt_w/2"/>
                                          </p:val>
                                        </p:tav>
                                        <p:tav tm="100000">
                                          <p:val>
                                            <p:strVal val="#ppt_x"/>
                                          </p:val>
                                        </p:tav>
                                      </p:tavLst>
                                    </p:anim>
                                    <p:anim calcmode="lin" valueType="num">
                                      <p:cBhvr additive="base">
                                        <p:cTn id="14" dur="500" fill="hold"/>
                                        <p:tgtEl>
                                          <p:spTgt spid="23145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1474"/>
                                        </p:tgtEl>
                                        <p:attrNameLst>
                                          <p:attrName>style.visibility</p:attrName>
                                        </p:attrNameLst>
                                      </p:cBhvr>
                                      <p:to>
                                        <p:strVal val="visible"/>
                                      </p:to>
                                    </p:set>
                                    <p:anim calcmode="lin" valueType="num">
                                      <p:cBhvr additive="base">
                                        <p:cTn id="19" dur="500" fill="hold"/>
                                        <p:tgtEl>
                                          <p:spTgt spid="231474"/>
                                        </p:tgtEl>
                                        <p:attrNameLst>
                                          <p:attrName>ppt_x</p:attrName>
                                        </p:attrNameLst>
                                      </p:cBhvr>
                                      <p:tavLst>
                                        <p:tav tm="0">
                                          <p:val>
                                            <p:strVal val="0-#ppt_w/2"/>
                                          </p:val>
                                        </p:tav>
                                        <p:tav tm="100000">
                                          <p:val>
                                            <p:strVal val="#ppt_x"/>
                                          </p:val>
                                        </p:tav>
                                      </p:tavLst>
                                    </p:anim>
                                    <p:anim calcmode="lin" valueType="num">
                                      <p:cBhvr additive="base">
                                        <p:cTn id="20" dur="500" fill="hold"/>
                                        <p:tgtEl>
                                          <p:spTgt spid="23147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1475"/>
                                        </p:tgtEl>
                                        <p:attrNameLst>
                                          <p:attrName>style.visibility</p:attrName>
                                        </p:attrNameLst>
                                      </p:cBhvr>
                                      <p:to>
                                        <p:strVal val="visible"/>
                                      </p:to>
                                    </p:set>
                                    <p:anim calcmode="lin" valueType="num">
                                      <p:cBhvr additive="base">
                                        <p:cTn id="25" dur="500" fill="hold"/>
                                        <p:tgtEl>
                                          <p:spTgt spid="231475"/>
                                        </p:tgtEl>
                                        <p:attrNameLst>
                                          <p:attrName>ppt_x</p:attrName>
                                        </p:attrNameLst>
                                      </p:cBhvr>
                                      <p:tavLst>
                                        <p:tav tm="0">
                                          <p:val>
                                            <p:strVal val="0-#ppt_w/2"/>
                                          </p:val>
                                        </p:tav>
                                        <p:tav tm="100000">
                                          <p:val>
                                            <p:strVal val="#ppt_x"/>
                                          </p:val>
                                        </p:tav>
                                      </p:tavLst>
                                    </p:anim>
                                    <p:anim calcmode="lin" valueType="num">
                                      <p:cBhvr additive="base">
                                        <p:cTn id="26" dur="500" fill="hold"/>
                                        <p:tgtEl>
                                          <p:spTgt spid="23147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231479"/>
                                        </p:tgtEl>
                                        <p:attrNameLst>
                                          <p:attrName>style.visibility</p:attrName>
                                        </p:attrNameLst>
                                      </p:cBhvr>
                                      <p:to>
                                        <p:strVal val="visible"/>
                                      </p:to>
                                    </p:set>
                                    <p:anim calcmode="lin" valueType="num">
                                      <p:cBhvr additive="base">
                                        <p:cTn id="31" dur="500" fill="hold"/>
                                        <p:tgtEl>
                                          <p:spTgt spid="231479"/>
                                        </p:tgtEl>
                                        <p:attrNameLst>
                                          <p:attrName>ppt_x</p:attrName>
                                        </p:attrNameLst>
                                      </p:cBhvr>
                                      <p:tavLst>
                                        <p:tav tm="0">
                                          <p:val>
                                            <p:strVal val="0-#ppt_w/2"/>
                                          </p:val>
                                        </p:tav>
                                        <p:tav tm="100000">
                                          <p:val>
                                            <p:strVal val="#ppt_x"/>
                                          </p:val>
                                        </p:tav>
                                      </p:tavLst>
                                    </p:anim>
                                    <p:anim calcmode="lin" valueType="num">
                                      <p:cBhvr additive="base">
                                        <p:cTn id="32" dur="500" fill="hold"/>
                                        <p:tgtEl>
                                          <p:spTgt spid="23147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31497"/>
                                        </p:tgtEl>
                                        <p:attrNameLst>
                                          <p:attrName>style.visibility</p:attrName>
                                        </p:attrNameLst>
                                      </p:cBhvr>
                                      <p:to>
                                        <p:strVal val="visible"/>
                                      </p:to>
                                    </p:set>
                                    <p:anim calcmode="lin" valueType="num">
                                      <p:cBhvr additive="base">
                                        <p:cTn id="37" dur="500" fill="hold"/>
                                        <p:tgtEl>
                                          <p:spTgt spid="231497"/>
                                        </p:tgtEl>
                                        <p:attrNameLst>
                                          <p:attrName>ppt_x</p:attrName>
                                        </p:attrNameLst>
                                      </p:cBhvr>
                                      <p:tavLst>
                                        <p:tav tm="0">
                                          <p:val>
                                            <p:strVal val="0-#ppt_w/2"/>
                                          </p:val>
                                        </p:tav>
                                        <p:tav tm="100000">
                                          <p:val>
                                            <p:strVal val="#ppt_x"/>
                                          </p:val>
                                        </p:tav>
                                      </p:tavLst>
                                    </p:anim>
                                    <p:anim calcmode="lin" valueType="num">
                                      <p:cBhvr additive="base">
                                        <p:cTn id="38" dur="500" fill="hold"/>
                                        <p:tgtEl>
                                          <p:spTgt spid="2314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74" grpId="0" autoUpdateAnimBg="0"/>
      <p:bldP spid="231475"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883196" y="476672"/>
            <a:ext cx="8229600" cy="1143000"/>
          </a:xfrm>
          <a:prstGeom prst="rect">
            <a:avLst/>
          </a:prstGeom>
        </p:spPr>
        <p:txBody>
          <a:bodyPr/>
          <a:lstStyle>
            <a:lvl1pPr algn="l" defTabSz="684213" rtl="0" eaLnBrk="1" fontAlgn="base" hangingPunct="1">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zh-CN" altLang="zh-CN" smtClean="0"/>
              <a:t>无线局域网安全</a:t>
            </a:r>
            <a:endParaRPr lang="zh-CN" altLang="en-US" smtClean="0"/>
          </a:p>
        </p:txBody>
      </p:sp>
      <p:sp>
        <p:nvSpPr>
          <p:cNvPr id="3" name="内容占位符 2"/>
          <p:cNvSpPr txBox="1">
            <a:spLocks/>
          </p:cNvSpPr>
          <p:nvPr/>
        </p:nvSpPr>
        <p:spPr>
          <a:xfrm>
            <a:off x="395536" y="1700808"/>
            <a:ext cx="8229600" cy="4525963"/>
          </a:xfrm>
          <a:prstGeom prst="rect">
            <a:avLst/>
          </a:prstGeom>
        </p:spPr>
        <p:txBody>
          <a:bodyPr/>
          <a:lstStyle>
            <a:lvl1pPr marL="169863" indent="-169863" algn="l" defTabSz="684213"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2763" indent="-169863" algn="l" defTabSz="684213"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5663" indent="-169863" algn="l" defTabSz="684213"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1985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14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buNone/>
            </a:pPr>
            <a:r>
              <a:rPr lang="en-US" altLang="zh-CN" sz="2800" dirty="0" smtClean="0"/>
              <a:t>1.</a:t>
            </a:r>
            <a:r>
              <a:rPr lang="zh-CN" altLang="zh-CN" sz="2800" dirty="0" smtClean="0"/>
              <a:t>使用各种先进的身份认证措施，防止未经授权用户的接入</a:t>
            </a:r>
            <a:endParaRPr lang="en-US" altLang="zh-CN" sz="2800" dirty="0" smtClean="0"/>
          </a:p>
          <a:p>
            <a:pPr marL="0" indent="0">
              <a:buNone/>
            </a:pPr>
            <a:r>
              <a:rPr lang="en-US" altLang="zh-CN" sz="2800" dirty="0" smtClean="0"/>
              <a:t>2.</a:t>
            </a:r>
            <a:r>
              <a:rPr lang="zh-CN" altLang="zh-CN" sz="2800" dirty="0" smtClean="0"/>
              <a:t>利用</a:t>
            </a:r>
            <a:r>
              <a:rPr lang="en-US" altLang="zh-CN" sz="2800" dirty="0" smtClean="0"/>
              <a:t>MAC</a:t>
            </a:r>
            <a:r>
              <a:rPr lang="zh-CN" altLang="zh-CN" sz="2800" dirty="0" smtClean="0"/>
              <a:t>阻止未经授权的接入</a:t>
            </a:r>
          </a:p>
          <a:p>
            <a:pPr marL="0" indent="0">
              <a:buNone/>
            </a:pPr>
            <a:r>
              <a:rPr lang="en-US" altLang="zh-CN" sz="2800" dirty="0" smtClean="0"/>
              <a:t>3.</a:t>
            </a:r>
            <a:r>
              <a:rPr lang="zh-CN" altLang="zh-CN" sz="2800" dirty="0" smtClean="0"/>
              <a:t>使用先进的加密技术，使得非法用户即使截取无线链路中的数据也无法破译基本的</a:t>
            </a:r>
            <a:r>
              <a:rPr lang="en-US" altLang="zh-CN" sz="2800" dirty="0" smtClean="0"/>
              <a:t>WEP</a:t>
            </a:r>
            <a:r>
              <a:rPr lang="zh-CN" altLang="zh-CN" sz="2800" dirty="0" smtClean="0"/>
              <a:t>加密。</a:t>
            </a:r>
          </a:p>
          <a:p>
            <a:pPr marL="0" indent="0">
              <a:buNone/>
            </a:pPr>
            <a:r>
              <a:rPr lang="en-US" altLang="zh-CN" sz="2800" dirty="0" smtClean="0"/>
              <a:t>4.</a:t>
            </a:r>
            <a:r>
              <a:rPr lang="zh-CN" altLang="zh-CN" sz="2800" dirty="0" smtClean="0"/>
              <a:t>利用对</a:t>
            </a:r>
            <a:r>
              <a:rPr lang="en-US" altLang="zh-CN" sz="2800" dirty="0" smtClean="0"/>
              <a:t>AP</a:t>
            </a:r>
            <a:r>
              <a:rPr lang="zh-CN" altLang="zh-CN" sz="2800" dirty="0" smtClean="0"/>
              <a:t>的合法性验证以及定期进行站点审查，防止非法</a:t>
            </a:r>
            <a:r>
              <a:rPr lang="en-US" altLang="zh-CN" sz="2800" dirty="0" smtClean="0"/>
              <a:t>AP</a:t>
            </a:r>
            <a:r>
              <a:rPr lang="zh-CN" altLang="zh-CN" sz="2800" dirty="0" smtClean="0"/>
              <a:t>的接入</a:t>
            </a:r>
          </a:p>
          <a:p>
            <a:pPr marL="0" indent="0">
              <a:buNone/>
            </a:pPr>
            <a:r>
              <a:rPr lang="en-US" altLang="zh-CN" sz="2800" dirty="0" smtClean="0"/>
              <a:t>5.</a:t>
            </a:r>
            <a:r>
              <a:rPr lang="zh-CN" altLang="zh-CN" sz="2800" dirty="0" smtClean="0"/>
              <a:t>利用</a:t>
            </a:r>
            <a:r>
              <a:rPr lang="en-US" altLang="zh-CN" sz="2800" dirty="0" smtClean="0"/>
              <a:t>ESSID</a:t>
            </a:r>
            <a:r>
              <a:rPr lang="zh-CN" altLang="zh-CN" sz="2800" dirty="0" smtClean="0"/>
              <a:t>、</a:t>
            </a:r>
            <a:r>
              <a:rPr lang="en-US" altLang="zh-CN" sz="2800" dirty="0" smtClean="0"/>
              <a:t>MAC</a:t>
            </a:r>
            <a:r>
              <a:rPr lang="zh-CN" altLang="zh-CN" sz="2800" dirty="0" smtClean="0"/>
              <a:t>限制防止未经授权的跨部门使用</a:t>
            </a:r>
          </a:p>
          <a:p>
            <a:pPr marL="0" indent="0">
              <a:buNone/>
            </a:pPr>
            <a:endParaRPr lang="zh-CN" altLang="en-US" dirty="0" smtClean="0"/>
          </a:p>
        </p:txBody>
      </p:sp>
    </p:spTree>
    <p:extLst>
      <p:ext uri="{BB962C8B-B14F-4D97-AF65-F5344CB8AC3E}">
        <p14:creationId xmlns:p14="http://schemas.microsoft.com/office/powerpoint/2010/main" val="4861083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Text Box 2"/>
          <p:cNvSpPr txBox="1">
            <a:spLocks noChangeArrowheads="1"/>
          </p:cNvSpPr>
          <p:nvPr/>
        </p:nvSpPr>
        <p:spPr bwMode="auto">
          <a:xfrm>
            <a:off x="914400" y="609600"/>
            <a:ext cx="3581400" cy="559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2800" dirty="0" smtClean="0">
                <a:solidFill>
                  <a:schemeClr val="tx2"/>
                </a:solidFill>
                <a:latin typeface="Times New Roman" panose="02020603050405020304" pitchFamily="18" charset="0"/>
                <a:sym typeface="Times New Roman" panose="02020603050405020304" pitchFamily="18" charset="0"/>
              </a:rPr>
              <a:t>1.4.3 </a:t>
            </a:r>
            <a:r>
              <a:rPr lang="en-US" altLang="zh-CN" sz="2800" dirty="0">
                <a:solidFill>
                  <a:schemeClr val="tx2"/>
                </a:solidFill>
                <a:latin typeface="Times New Roman" panose="02020603050405020304" pitchFamily="18" charset="0"/>
                <a:sym typeface="Times New Roman" panose="02020603050405020304" pitchFamily="18" charset="0"/>
              </a:rPr>
              <a:t>WLAN</a:t>
            </a:r>
            <a:r>
              <a:rPr lang="zh-CN" altLang="en-US" sz="2800" dirty="0">
                <a:solidFill>
                  <a:schemeClr val="tx2"/>
                </a:solidFill>
                <a:latin typeface="Times New Roman" panose="02020603050405020304" pitchFamily="18" charset="0"/>
                <a:sym typeface="Times New Roman" panose="02020603050405020304" pitchFamily="18" charset="0"/>
              </a:rPr>
              <a:t>产品选用</a:t>
            </a:r>
          </a:p>
        </p:txBody>
      </p:sp>
      <p:sp>
        <p:nvSpPr>
          <p:cNvPr id="209923" name="Text Box 3"/>
          <p:cNvSpPr txBox="1">
            <a:spLocks noChangeArrowheads="1"/>
          </p:cNvSpPr>
          <p:nvPr/>
        </p:nvSpPr>
        <p:spPr bwMode="auto">
          <a:xfrm>
            <a:off x="914400" y="1371600"/>
            <a:ext cx="56388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rgbClr val="CC0000"/>
                </a:solidFill>
                <a:latin typeface="Times New Roman" panose="02020603050405020304" pitchFamily="18" charset="0"/>
                <a:sym typeface="Times New Roman" panose="02020603050405020304" pitchFamily="18" charset="0"/>
              </a:rPr>
              <a:t>无线网卡，无线网桥，无线路由器</a:t>
            </a:r>
          </a:p>
        </p:txBody>
      </p:sp>
      <p:sp>
        <p:nvSpPr>
          <p:cNvPr id="209924" name="Text Box 4"/>
          <p:cNvSpPr txBox="1">
            <a:spLocks noChangeArrowheads="1"/>
          </p:cNvSpPr>
          <p:nvPr/>
        </p:nvSpPr>
        <p:spPr bwMode="auto">
          <a:xfrm>
            <a:off x="990600" y="1981200"/>
            <a:ext cx="57150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chemeClr val="tx2"/>
                </a:solidFill>
                <a:latin typeface="Times New Roman" panose="02020603050405020304" pitchFamily="18" charset="0"/>
                <a:sym typeface="Times New Roman" panose="02020603050405020304" pitchFamily="18" charset="0"/>
              </a:rPr>
              <a:t>产品的兼容型</a:t>
            </a:r>
            <a:r>
              <a:rPr lang="en-US" altLang="zh-CN">
                <a:solidFill>
                  <a:schemeClr val="tx2"/>
                </a:solidFill>
                <a:latin typeface="Times New Roman" panose="02020603050405020304" pitchFamily="18" charset="0"/>
                <a:sym typeface="Times New Roman" panose="02020603050405020304" pitchFamily="18" charset="0"/>
              </a:rPr>
              <a:t>Wi-Fi</a:t>
            </a:r>
            <a:r>
              <a:rPr lang="zh-CN" altLang="en-US">
                <a:solidFill>
                  <a:schemeClr val="tx2"/>
                </a:solidFill>
                <a:latin typeface="Times New Roman" panose="02020603050405020304" pitchFamily="18" charset="0"/>
                <a:sym typeface="Times New Roman" panose="02020603050405020304" pitchFamily="18" charset="0"/>
              </a:rPr>
              <a:t>（</a:t>
            </a:r>
            <a:r>
              <a:rPr lang="en-US" altLang="zh-CN">
                <a:solidFill>
                  <a:schemeClr val="tx2"/>
                </a:solidFill>
                <a:latin typeface="Times New Roman" panose="02020603050405020304" pitchFamily="18" charset="0"/>
                <a:sym typeface="Times New Roman" panose="02020603050405020304" pitchFamily="18" charset="0"/>
              </a:rPr>
              <a:t>WECA</a:t>
            </a:r>
            <a:r>
              <a:rPr lang="zh-CN" altLang="en-US">
                <a:solidFill>
                  <a:schemeClr val="tx2"/>
                </a:solidFill>
                <a:latin typeface="Times New Roman" panose="02020603050405020304" pitchFamily="18" charset="0"/>
                <a:sym typeface="Times New Roman" panose="02020603050405020304" pitchFamily="18" charset="0"/>
              </a:rPr>
              <a:t>）认证</a:t>
            </a:r>
          </a:p>
        </p:txBody>
      </p:sp>
      <p:sp>
        <p:nvSpPr>
          <p:cNvPr id="209925" name="Text Box 5"/>
          <p:cNvSpPr txBox="1">
            <a:spLocks noChangeArrowheads="1"/>
          </p:cNvSpPr>
          <p:nvPr/>
        </p:nvSpPr>
        <p:spPr bwMode="auto">
          <a:xfrm>
            <a:off x="990600" y="2514600"/>
            <a:ext cx="66294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chemeClr val="tx2"/>
                </a:solidFill>
                <a:latin typeface="Times New Roman" panose="02020603050405020304" pitchFamily="18" charset="0"/>
                <a:sym typeface="Times New Roman" panose="02020603050405020304" pitchFamily="18" charset="0"/>
              </a:rPr>
              <a:t>产品传输速率，指标规范</a:t>
            </a:r>
            <a:r>
              <a:rPr lang="en-US" altLang="zh-CN">
                <a:latin typeface="Times New Roman" panose="02020603050405020304" pitchFamily="18" charset="0"/>
                <a:sym typeface="Times New Roman" panose="02020603050405020304" pitchFamily="18" charset="0"/>
              </a:rPr>
              <a:t>802.11b </a:t>
            </a:r>
            <a:r>
              <a:rPr lang="zh-CN" altLang="en-US">
                <a:latin typeface="Times New Roman" panose="02020603050405020304" pitchFamily="18" charset="0"/>
                <a:sym typeface="Times New Roman" panose="02020603050405020304" pitchFamily="18" charset="0"/>
              </a:rPr>
              <a:t>、 </a:t>
            </a:r>
            <a:r>
              <a:rPr lang="en-US" altLang="zh-CN">
                <a:latin typeface="Times New Roman" panose="02020603050405020304" pitchFamily="18" charset="0"/>
                <a:sym typeface="Times New Roman" panose="02020603050405020304" pitchFamily="18" charset="0"/>
              </a:rPr>
              <a:t>802.11g</a:t>
            </a:r>
          </a:p>
        </p:txBody>
      </p:sp>
      <p:sp>
        <p:nvSpPr>
          <p:cNvPr id="209926" name="Text Box 6"/>
          <p:cNvSpPr txBox="1">
            <a:spLocks noChangeArrowheads="1"/>
          </p:cNvSpPr>
          <p:nvPr/>
        </p:nvSpPr>
        <p:spPr bwMode="auto">
          <a:xfrm>
            <a:off x="990600" y="3048000"/>
            <a:ext cx="7162800" cy="93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chemeClr val="tx2"/>
                </a:solidFill>
                <a:latin typeface="Times New Roman" panose="02020603050405020304" pitchFamily="18" charset="0"/>
                <a:sym typeface="Times New Roman" panose="02020603050405020304" pitchFamily="18" charset="0"/>
              </a:rPr>
              <a:t>覆盖距离和范围（实际空间大小），产品最大距离各有不同</a:t>
            </a:r>
            <a:endParaRPr lang="zh-CN" altLang="en-US">
              <a:latin typeface="Times New Roman" panose="02020603050405020304" pitchFamily="18" charset="0"/>
              <a:sym typeface="Times New Roman" panose="02020603050405020304" pitchFamily="18" charset="0"/>
            </a:endParaRPr>
          </a:p>
        </p:txBody>
      </p:sp>
      <p:sp>
        <p:nvSpPr>
          <p:cNvPr id="209927" name="Text Box 7"/>
          <p:cNvSpPr txBox="1">
            <a:spLocks noChangeArrowheads="1"/>
          </p:cNvSpPr>
          <p:nvPr/>
        </p:nvSpPr>
        <p:spPr bwMode="auto">
          <a:xfrm>
            <a:off x="1066800" y="3886200"/>
            <a:ext cx="71628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solidFill>
                  <a:schemeClr val="tx2"/>
                </a:solidFill>
                <a:latin typeface="Times New Roman" panose="02020603050405020304" pitchFamily="18" charset="0"/>
                <a:sym typeface="Times New Roman" panose="02020603050405020304" pitchFamily="18" charset="0"/>
              </a:rPr>
              <a:t>AP</a:t>
            </a:r>
            <a:r>
              <a:rPr lang="zh-CN" altLang="en-US">
                <a:solidFill>
                  <a:schemeClr val="tx2"/>
                </a:solidFill>
                <a:latin typeface="Times New Roman" panose="02020603050405020304" pitchFamily="18" charset="0"/>
                <a:sym typeface="Times New Roman" panose="02020603050405020304" pitchFamily="18" charset="0"/>
              </a:rPr>
              <a:t>支持的最大用户数</a:t>
            </a:r>
            <a:endParaRPr lang="zh-CN" altLang="en-US">
              <a:latin typeface="Times New Roman" panose="02020603050405020304" pitchFamily="18" charset="0"/>
              <a:sym typeface="Times New Roman" panose="02020603050405020304" pitchFamily="18" charset="0"/>
            </a:endParaRPr>
          </a:p>
        </p:txBody>
      </p:sp>
      <p:sp>
        <p:nvSpPr>
          <p:cNvPr id="209928" name="Text Box 8"/>
          <p:cNvSpPr txBox="1">
            <a:spLocks noChangeArrowheads="1"/>
          </p:cNvSpPr>
          <p:nvPr/>
        </p:nvSpPr>
        <p:spPr bwMode="auto">
          <a:xfrm>
            <a:off x="990600" y="4343400"/>
            <a:ext cx="71628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chemeClr val="tx2"/>
                </a:solidFill>
                <a:latin typeface="Times New Roman" panose="02020603050405020304" pitchFamily="18" charset="0"/>
                <a:sym typeface="Times New Roman" panose="02020603050405020304" pitchFamily="18" charset="0"/>
              </a:rPr>
              <a:t>有线网络的接口</a:t>
            </a:r>
            <a:endParaRPr lang="zh-CN" altLang="en-US">
              <a:latin typeface="Times New Roman" panose="02020603050405020304" pitchFamily="18" charset="0"/>
              <a:sym typeface="Times New Roman" panose="02020603050405020304" pitchFamily="18" charset="0"/>
            </a:endParaRPr>
          </a:p>
        </p:txBody>
      </p:sp>
      <p:sp>
        <p:nvSpPr>
          <p:cNvPr id="209929" name="Text Box 9"/>
          <p:cNvSpPr txBox="1">
            <a:spLocks noChangeArrowheads="1"/>
          </p:cNvSpPr>
          <p:nvPr/>
        </p:nvSpPr>
        <p:spPr bwMode="auto">
          <a:xfrm>
            <a:off x="990600" y="5334000"/>
            <a:ext cx="71628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chemeClr val="tx2"/>
                </a:solidFill>
                <a:latin typeface="Times New Roman" panose="02020603050405020304" pitchFamily="18" charset="0"/>
                <a:sym typeface="Times New Roman" panose="02020603050405020304" pitchFamily="18" charset="0"/>
              </a:rPr>
              <a:t>产品升级和管理</a:t>
            </a:r>
            <a:endParaRPr lang="zh-CN" altLang="en-US">
              <a:latin typeface="Times New Roman" panose="02020603050405020304" pitchFamily="18" charset="0"/>
              <a:sym typeface="Times New Roman" panose="02020603050405020304" pitchFamily="18" charset="0"/>
            </a:endParaRPr>
          </a:p>
        </p:txBody>
      </p:sp>
      <p:sp>
        <p:nvSpPr>
          <p:cNvPr id="209930" name="Text Box 10"/>
          <p:cNvSpPr txBox="1">
            <a:spLocks noChangeArrowheads="1"/>
          </p:cNvSpPr>
          <p:nvPr/>
        </p:nvSpPr>
        <p:spPr bwMode="auto">
          <a:xfrm>
            <a:off x="990600" y="4800600"/>
            <a:ext cx="71628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chemeClr val="tx2"/>
                </a:solidFill>
                <a:latin typeface="Times New Roman" panose="02020603050405020304" pitchFamily="18" charset="0"/>
                <a:sym typeface="Times New Roman" panose="02020603050405020304" pitchFamily="18" charset="0"/>
              </a:rPr>
              <a:t>安全性（加密标准、接入认证、</a:t>
            </a:r>
            <a:r>
              <a:rPr lang="en-US" altLang="zh-CN">
                <a:solidFill>
                  <a:schemeClr val="tx2"/>
                </a:solidFill>
                <a:latin typeface="Times New Roman" panose="02020603050405020304" pitchFamily="18" charset="0"/>
                <a:sym typeface="Times New Roman" panose="02020603050405020304" pitchFamily="18" charset="0"/>
              </a:rPr>
              <a:t>VPN</a:t>
            </a:r>
            <a:r>
              <a:rPr lang="zh-CN" altLang="en-US">
                <a:solidFill>
                  <a:schemeClr val="tx2"/>
                </a:solidFill>
                <a:latin typeface="Times New Roman" panose="02020603050405020304" pitchFamily="18" charset="0"/>
                <a:sym typeface="Times New Roman" panose="02020603050405020304" pitchFamily="18" charset="0"/>
              </a:rPr>
              <a:t>、</a:t>
            </a:r>
            <a:r>
              <a:rPr lang="en-US" altLang="zh-CN">
                <a:solidFill>
                  <a:schemeClr val="tx2"/>
                </a:solidFill>
                <a:latin typeface="Times New Roman" panose="02020603050405020304" pitchFamily="18" charset="0"/>
                <a:sym typeface="Times New Roman" panose="02020603050405020304" pitchFamily="18" charset="0"/>
              </a:rPr>
              <a:t>Firewall</a:t>
            </a:r>
            <a:r>
              <a:rPr lang="zh-CN" altLang="en-US">
                <a:solidFill>
                  <a:schemeClr val="tx2"/>
                </a:solidFill>
                <a:latin typeface="Times New Roman" panose="02020603050405020304" pitchFamily="18" charset="0"/>
                <a:sym typeface="Times New Roman" panose="02020603050405020304" pitchFamily="18" charset="0"/>
              </a:rPr>
              <a:t>）</a:t>
            </a:r>
            <a:endParaRPr lang="zh-CN" altLang="en-US">
              <a:latin typeface="Times New Roman" panose="02020603050405020304" pitchFamily="18" charset="0"/>
              <a:sym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9923"/>
                                        </p:tgtEl>
                                        <p:attrNameLst>
                                          <p:attrName>style.visibility</p:attrName>
                                        </p:attrNameLst>
                                      </p:cBhvr>
                                      <p:to>
                                        <p:strVal val="visible"/>
                                      </p:to>
                                    </p:set>
                                    <p:anim calcmode="lin" valueType="num">
                                      <p:cBhvr additive="base">
                                        <p:cTn id="7" dur="500" fill="hold"/>
                                        <p:tgtEl>
                                          <p:spTgt spid="209923"/>
                                        </p:tgtEl>
                                        <p:attrNameLst>
                                          <p:attrName>ppt_x</p:attrName>
                                        </p:attrNameLst>
                                      </p:cBhvr>
                                      <p:tavLst>
                                        <p:tav tm="0">
                                          <p:val>
                                            <p:strVal val="0-#ppt_w/2"/>
                                          </p:val>
                                        </p:tav>
                                        <p:tav tm="100000">
                                          <p:val>
                                            <p:strVal val="#ppt_x"/>
                                          </p:val>
                                        </p:tav>
                                      </p:tavLst>
                                    </p:anim>
                                    <p:anim calcmode="lin" valueType="num">
                                      <p:cBhvr additive="base">
                                        <p:cTn id="8" dur="500" fill="hold"/>
                                        <p:tgtEl>
                                          <p:spTgt spid="20992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9924"/>
                                        </p:tgtEl>
                                        <p:attrNameLst>
                                          <p:attrName>style.visibility</p:attrName>
                                        </p:attrNameLst>
                                      </p:cBhvr>
                                      <p:to>
                                        <p:strVal val="visible"/>
                                      </p:to>
                                    </p:set>
                                    <p:anim calcmode="lin" valueType="num">
                                      <p:cBhvr additive="base">
                                        <p:cTn id="13" dur="500" fill="hold"/>
                                        <p:tgtEl>
                                          <p:spTgt spid="209924"/>
                                        </p:tgtEl>
                                        <p:attrNameLst>
                                          <p:attrName>ppt_x</p:attrName>
                                        </p:attrNameLst>
                                      </p:cBhvr>
                                      <p:tavLst>
                                        <p:tav tm="0">
                                          <p:val>
                                            <p:strVal val="0-#ppt_w/2"/>
                                          </p:val>
                                        </p:tav>
                                        <p:tav tm="100000">
                                          <p:val>
                                            <p:strVal val="#ppt_x"/>
                                          </p:val>
                                        </p:tav>
                                      </p:tavLst>
                                    </p:anim>
                                    <p:anim calcmode="lin" valueType="num">
                                      <p:cBhvr additive="base">
                                        <p:cTn id="14" dur="500" fill="hold"/>
                                        <p:tgtEl>
                                          <p:spTgt spid="20992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9925"/>
                                        </p:tgtEl>
                                        <p:attrNameLst>
                                          <p:attrName>style.visibility</p:attrName>
                                        </p:attrNameLst>
                                      </p:cBhvr>
                                      <p:to>
                                        <p:strVal val="visible"/>
                                      </p:to>
                                    </p:set>
                                    <p:anim calcmode="lin" valueType="num">
                                      <p:cBhvr additive="base">
                                        <p:cTn id="19" dur="500" fill="hold"/>
                                        <p:tgtEl>
                                          <p:spTgt spid="209925"/>
                                        </p:tgtEl>
                                        <p:attrNameLst>
                                          <p:attrName>ppt_x</p:attrName>
                                        </p:attrNameLst>
                                      </p:cBhvr>
                                      <p:tavLst>
                                        <p:tav tm="0">
                                          <p:val>
                                            <p:strVal val="0-#ppt_w/2"/>
                                          </p:val>
                                        </p:tav>
                                        <p:tav tm="100000">
                                          <p:val>
                                            <p:strVal val="#ppt_x"/>
                                          </p:val>
                                        </p:tav>
                                      </p:tavLst>
                                    </p:anim>
                                    <p:anim calcmode="lin" valueType="num">
                                      <p:cBhvr additive="base">
                                        <p:cTn id="20" dur="500" fill="hold"/>
                                        <p:tgtEl>
                                          <p:spTgt spid="20992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9926"/>
                                        </p:tgtEl>
                                        <p:attrNameLst>
                                          <p:attrName>style.visibility</p:attrName>
                                        </p:attrNameLst>
                                      </p:cBhvr>
                                      <p:to>
                                        <p:strVal val="visible"/>
                                      </p:to>
                                    </p:set>
                                    <p:anim calcmode="lin" valueType="num">
                                      <p:cBhvr additive="base">
                                        <p:cTn id="25" dur="500" fill="hold"/>
                                        <p:tgtEl>
                                          <p:spTgt spid="209926"/>
                                        </p:tgtEl>
                                        <p:attrNameLst>
                                          <p:attrName>ppt_x</p:attrName>
                                        </p:attrNameLst>
                                      </p:cBhvr>
                                      <p:tavLst>
                                        <p:tav tm="0">
                                          <p:val>
                                            <p:strVal val="0-#ppt_w/2"/>
                                          </p:val>
                                        </p:tav>
                                        <p:tav tm="100000">
                                          <p:val>
                                            <p:strVal val="#ppt_x"/>
                                          </p:val>
                                        </p:tav>
                                      </p:tavLst>
                                    </p:anim>
                                    <p:anim calcmode="lin" valueType="num">
                                      <p:cBhvr additive="base">
                                        <p:cTn id="26" dur="500" fill="hold"/>
                                        <p:tgtEl>
                                          <p:spTgt spid="20992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9927"/>
                                        </p:tgtEl>
                                        <p:attrNameLst>
                                          <p:attrName>style.visibility</p:attrName>
                                        </p:attrNameLst>
                                      </p:cBhvr>
                                      <p:to>
                                        <p:strVal val="visible"/>
                                      </p:to>
                                    </p:set>
                                    <p:anim calcmode="lin" valueType="num">
                                      <p:cBhvr additive="base">
                                        <p:cTn id="31" dur="500" fill="hold"/>
                                        <p:tgtEl>
                                          <p:spTgt spid="209927"/>
                                        </p:tgtEl>
                                        <p:attrNameLst>
                                          <p:attrName>ppt_x</p:attrName>
                                        </p:attrNameLst>
                                      </p:cBhvr>
                                      <p:tavLst>
                                        <p:tav tm="0">
                                          <p:val>
                                            <p:strVal val="0-#ppt_w/2"/>
                                          </p:val>
                                        </p:tav>
                                        <p:tav tm="100000">
                                          <p:val>
                                            <p:strVal val="#ppt_x"/>
                                          </p:val>
                                        </p:tav>
                                      </p:tavLst>
                                    </p:anim>
                                    <p:anim calcmode="lin" valueType="num">
                                      <p:cBhvr additive="base">
                                        <p:cTn id="32" dur="500" fill="hold"/>
                                        <p:tgtEl>
                                          <p:spTgt spid="20992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09928"/>
                                        </p:tgtEl>
                                        <p:attrNameLst>
                                          <p:attrName>style.visibility</p:attrName>
                                        </p:attrNameLst>
                                      </p:cBhvr>
                                      <p:to>
                                        <p:strVal val="visible"/>
                                      </p:to>
                                    </p:set>
                                    <p:anim calcmode="lin" valueType="num">
                                      <p:cBhvr additive="base">
                                        <p:cTn id="37" dur="500" fill="hold"/>
                                        <p:tgtEl>
                                          <p:spTgt spid="209928"/>
                                        </p:tgtEl>
                                        <p:attrNameLst>
                                          <p:attrName>ppt_x</p:attrName>
                                        </p:attrNameLst>
                                      </p:cBhvr>
                                      <p:tavLst>
                                        <p:tav tm="0">
                                          <p:val>
                                            <p:strVal val="0-#ppt_w/2"/>
                                          </p:val>
                                        </p:tav>
                                        <p:tav tm="100000">
                                          <p:val>
                                            <p:strVal val="#ppt_x"/>
                                          </p:val>
                                        </p:tav>
                                      </p:tavLst>
                                    </p:anim>
                                    <p:anim calcmode="lin" valueType="num">
                                      <p:cBhvr additive="base">
                                        <p:cTn id="38" dur="500" fill="hold"/>
                                        <p:tgtEl>
                                          <p:spTgt spid="209928"/>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09930"/>
                                        </p:tgtEl>
                                        <p:attrNameLst>
                                          <p:attrName>style.visibility</p:attrName>
                                        </p:attrNameLst>
                                      </p:cBhvr>
                                      <p:to>
                                        <p:strVal val="visible"/>
                                      </p:to>
                                    </p:set>
                                    <p:anim calcmode="lin" valueType="num">
                                      <p:cBhvr additive="base">
                                        <p:cTn id="43" dur="500" fill="hold"/>
                                        <p:tgtEl>
                                          <p:spTgt spid="209930"/>
                                        </p:tgtEl>
                                        <p:attrNameLst>
                                          <p:attrName>ppt_x</p:attrName>
                                        </p:attrNameLst>
                                      </p:cBhvr>
                                      <p:tavLst>
                                        <p:tav tm="0">
                                          <p:val>
                                            <p:strVal val="0-#ppt_w/2"/>
                                          </p:val>
                                        </p:tav>
                                        <p:tav tm="100000">
                                          <p:val>
                                            <p:strVal val="#ppt_x"/>
                                          </p:val>
                                        </p:tav>
                                      </p:tavLst>
                                    </p:anim>
                                    <p:anim calcmode="lin" valueType="num">
                                      <p:cBhvr additive="base">
                                        <p:cTn id="44" dur="500" fill="hold"/>
                                        <p:tgtEl>
                                          <p:spTgt spid="209930"/>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09929"/>
                                        </p:tgtEl>
                                        <p:attrNameLst>
                                          <p:attrName>style.visibility</p:attrName>
                                        </p:attrNameLst>
                                      </p:cBhvr>
                                      <p:to>
                                        <p:strVal val="visible"/>
                                      </p:to>
                                    </p:set>
                                    <p:anim calcmode="lin" valueType="num">
                                      <p:cBhvr additive="base">
                                        <p:cTn id="49" dur="500" fill="hold"/>
                                        <p:tgtEl>
                                          <p:spTgt spid="209929"/>
                                        </p:tgtEl>
                                        <p:attrNameLst>
                                          <p:attrName>ppt_x</p:attrName>
                                        </p:attrNameLst>
                                      </p:cBhvr>
                                      <p:tavLst>
                                        <p:tav tm="0">
                                          <p:val>
                                            <p:strVal val="0-#ppt_w/2"/>
                                          </p:val>
                                        </p:tav>
                                        <p:tav tm="100000">
                                          <p:val>
                                            <p:strVal val="#ppt_x"/>
                                          </p:val>
                                        </p:tav>
                                      </p:tavLst>
                                    </p:anim>
                                    <p:anim calcmode="lin" valueType="num">
                                      <p:cBhvr additive="base">
                                        <p:cTn id="50" dur="500" fill="hold"/>
                                        <p:tgtEl>
                                          <p:spTgt spid="2099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autoUpdateAnimBg="0"/>
      <p:bldP spid="209924" grpId="0" autoUpdateAnimBg="0"/>
      <p:bldP spid="209925" grpId="0" autoUpdateAnimBg="0"/>
      <p:bldP spid="209926" grpId="0" autoUpdateAnimBg="0"/>
      <p:bldP spid="209927" grpId="0" autoUpdateAnimBg="0"/>
      <p:bldP spid="209928" grpId="0" autoUpdateAnimBg="0"/>
      <p:bldP spid="209929" grpId="0" autoUpdateAnimBg="0"/>
      <p:bldP spid="209930"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251" name="Oval 243"/>
          <p:cNvSpPr>
            <a:spLocks noChangeArrowheads="1"/>
          </p:cNvSpPr>
          <p:nvPr/>
        </p:nvSpPr>
        <p:spPr bwMode="auto">
          <a:xfrm>
            <a:off x="2627313" y="4735417"/>
            <a:ext cx="3455987" cy="698690"/>
          </a:xfrm>
          <a:prstGeom prst="ellipse">
            <a:avLst/>
          </a:prstGeom>
          <a:solidFill>
            <a:srgbClr val="FFCCFF"/>
          </a:solidFill>
          <a:ln w="9525">
            <a:solidFill>
              <a:srgbClr val="CCFF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171197" name="Text Box 189"/>
          <p:cNvSpPr txBox="1">
            <a:spLocks noChangeArrowheads="1"/>
          </p:cNvSpPr>
          <p:nvPr/>
        </p:nvSpPr>
        <p:spPr bwMode="auto">
          <a:xfrm>
            <a:off x="1547813" y="404813"/>
            <a:ext cx="6030912" cy="626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3200" dirty="0" smtClean="0">
                <a:latin typeface="Times New Roman" panose="02020603050405020304" pitchFamily="18" charset="0"/>
                <a:sym typeface="Times New Roman" panose="02020603050405020304" pitchFamily="18" charset="0"/>
              </a:rPr>
              <a:t>1.1 </a:t>
            </a:r>
            <a:r>
              <a:rPr lang="zh-CN" altLang="en-US" sz="3200" dirty="0">
                <a:latin typeface="Times New Roman" panose="02020603050405020304" pitchFamily="18" charset="0"/>
                <a:sym typeface="Times New Roman" panose="02020603050405020304" pitchFamily="18" charset="0"/>
              </a:rPr>
              <a:t>无线网络和</a:t>
            </a:r>
            <a:r>
              <a:rPr lang="en-US" altLang="zh-CN" sz="3200" dirty="0">
                <a:latin typeface="Times New Roman" panose="02020603050405020304" pitchFamily="18" charset="0"/>
                <a:sym typeface="Times New Roman" panose="02020603050405020304" pitchFamily="18" charset="0"/>
              </a:rPr>
              <a:t>WLAN</a:t>
            </a:r>
            <a:r>
              <a:rPr lang="zh-CN" altLang="en-US" sz="3200" dirty="0">
                <a:latin typeface="Times New Roman" panose="02020603050405020304" pitchFamily="18" charset="0"/>
                <a:sym typeface="Times New Roman" panose="02020603050405020304" pitchFamily="18" charset="0"/>
              </a:rPr>
              <a:t>概述 </a:t>
            </a:r>
          </a:p>
        </p:txBody>
      </p:sp>
      <p:sp>
        <p:nvSpPr>
          <p:cNvPr id="171199" name="Text Box 191"/>
          <p:cNvSpPr txBox="1">
            <a:spLocks noChangeArrowheads="1"/>
          </p:cNvSpPr>
          <p:nvPr/>
        </p:nvSpPr>
        <p:spPr bwMode="auto">
          <a:xfrm>
            <a:off x="538163" y="1239838"/>
            <a:ext cx="7994650" cy="137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dirty="0">
              <a:latin typeface="Times New Roman" panose="02020603050405020304" pitchFamily="18" charset="0"/>
              <a:sym typeface="Times New Roman" panose="02020603050405020304" pitchFamily="18" charset="0"/>
            </a:endParaRPr>
          </a:p>
          <a:p>
            <a:pPr>
              <a:lnSpc>
                <a:spcPct val="120000"/>
              </a:lnSpc>
            </a:pPr>
            <a:r>
              <a:rPr lang="zh-CN" altLang="en-US" dirty="0">
                <a:latin typeface="Times New Roman" panose="02020603050405020304" pitchFamily="18" charset="0"/>
                <a:sym typeface="Times New Roman" panose="02020603050405020304" pitchFamily="18" charset="0"/>
              </a:rPr>
              <a:t>移动、轻便、灵活和可靠的通信和计算环境是人类网络追求高境界！无线和移动性网络。</a:t>
            </a:r>
          </a:p>
        </p:txBody>
      </p:sp>
      <p:sp>
        <p:nvSpPr>
          <p:cNvPr id="171208" name="Text Box 200"/>
          <p:cNvSpPr txBox="1">
            <a:spLocks noChangeArrowheads="1"/>
          </p:cNvSpPr>
          <p:nvPr/>
        </p:nvSpPr>
        <p:spPr bwMode="auto">
          <a:xfrm>
            <a:off x="611188" y="2997200"/>
            <a:ext cx="8209284"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latin typeface="Times New Roman" panose="02020603050405020304" pitchFamily="18" charset="0"/>
                <a:sym typeface="Times New Roman" panose="02020603050405020304" pitchFamily="18" charset="0"/>
              </a:rPr>
              <a:t>概念：无线链路、无线设备、基站、覆盖范围、移动网络、移动性</a:t>
            </a:r>
          </a:p>
        </p:txBody>
      </p:sp>
      <p:grpSp>
        <p:nvGrpSpPr>
          <p:cNvPr id="171223" name="Group 215"/>
          <p:cNvGrpSpPr>
            <a:grpSpLocks/>
          </p:cNvGrpSpPr>
          <p:nvPr/>
        </p:nvGrpSpPr>
        <p:grpSpPr bwMode="auto">
          <a:xfrm>
            <a:off x="3111500" y="5745163"/>
            <a:ext cx="396875" cy="395262"/>
            <a:chOff x="4128" y="2256"/>
            <a:chExt cx="346" cy="388"/>
          </a:xfrm>
        </p:grpSpPr>
        <p:pic>
          <p:nvPicPr>
            <p:cNvPr id="171224" name="Picture 216"/>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1225" name="Text Box 217"/>
            <p:cNvSpPr txBox="1">
              <a:spLocks noChangeArrowheads="1"/>
            </p:cNvSpPr>
            <p:nvPr/>
          </p:nvSpPr>
          <p:spPr bwMode="auto">
            <a:xfrm>
              <a:off x="4176" y="2256"/>
              <a:ext cx="295"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Times New Roman" panose="02020603050405020304" pitchFamily="18" charset="0"/>
                  <a:sym typeface="Times New Roman" panose="02020603050405020304" pitchFamily="18" charset="0"/>
                </a:rPr>
                <a:t>B</a:t>
              </a:r>
            </a:p>
          </p:txBody>
        </p:sp>
      </p:grpSp>
      <p:grpSp>
        <p:nvGrpSpPr>
          <p:cNvPr id="171232" name="Group 224"/>
          <p:cNvGrpSpPr>
            <a:grpSpLocks/>
          </p:cNvGrpSpPr>
          <p:nvPr/>
        </p:nvGrpSpPr>
        <p:grpSpPr bwMode="auto">
          <a:xfrm>
            <a:off x="5168903" y="5821363"/>
            <a:ext cx="405960" cy="395262"/>
            <a:chOff x="4128" y="2256"/>
            <a:chExt cx="354" cy="388"/>
          </a:xfrm>
        </p:grpSpPr>
        <p:pic>
          <p:nvPicPr>
            <p:cNvPr id="171233" name="Picture 225"/>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1234" name="Text Box 226"/>
            <p:cNvSpPr txBox="1">
              <a:spLocks noChangeArrowheads="1"/>
            </p:cNvSpPr>
            <p:nvPr/>
          </p:nvSpPr>
          <p:spPr bwMode="auto">
            <a:xfrm>
              <a:off x="4176" y="2256"/>
              <a:ext cx="306"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Times New Roman" panose="02020603050405020304" pitchFamily="18" charset="0"/>
                  <a:sym typeface="Times New Roman" panose="02020603050405020304" pitchFamily="18" charset="0"/>
                </a:rPr>
                <a:t>D</a:t>
              </a:r>
            </a:p>
          </p:txBody>
        </p:sp>
      </p:grpSp>
      <p:cxnSp>
        <p:nvCxnSpPr>
          <p:cNvPr id="171235" name="AutoShape 227"/>
          <p:cNvCxnSpPr>
            <a:cxnSpLocks noChangeShapeType="1"/>
            <a:stCxn id="171239" idx="3"/>
          </p:cNvCxnSpPr>
          <p:nvPr/>
        </p:nvCxnSpPr>
        <p:spPr bwMode="auto">
          <a:xfrm flipV="1">
            <a:off x="5003800" y="4868863"/>
            <a:ext cx="914400" cy="419100"/>
          </a:xfrm>
          <a:prstGeom prst="curvedConnector3">
            <a:avLst>
              <a:gd name="adj1" fmla="val 50000"/>
            </a:avLst>
          </a:prstGeom>
          <a:noFill/>
          <a:ln w="2857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1236" name="AutoShape 228"/>
          <p:cNvCxnSpPr>
            <a:cxnSpLocks noChangeShapeType="1"/>
          </p:cNvCxnSpPr>
          <p:nvPr/>
        </p:nvCxnSpPr>
        <p:spPr bwMode="auto">
          <a:xfrm>
            <a:off x="4559300" y="5516563"/>
            <a:ext cx="609600" cy="381000"/>
          </a:xfrm>
          <a:prstGeom prst="curvedConnector3">
            <a:avLst>
              <a:gd name="adj1" fmla="val 50000"/>
            </a:avLst>
          </a:prstGeom>
          <a:noFill/>
          <a:ln w="28575">
            <a:solidFill>
              <a:srgbClr val="3399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1237" name="AutoShape 229"/>
          <p:cNvCxnSpPr>
            <a:cxnSpLocks noChangeShapeType="1"/>
          </p:cNvCxnSpPr>
          <p:nvPr/>
        </p:nvCxnSpPr>
        <p:spPr bwMode="auto">
          <a:xfrm flipV="1">
            <a:off x="3340100" y="5287963"/>
            <a:ext cx="762000" cy="381000"/>
          </a:xfrm>
          <a:prstGeom prst="curvedConnector3">
            <a:avLst>
              <a:gd name="adj1" fmla="val 50000"/>
            </a:avLst>
          </a:prstGeom>
          <a:noFill/>
          <a:ln w="28575">
            <a:solidFill>
              <a:srgbClr val="FF6699"/>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1238" name="AutoShape 230"/>
          <p:cNvCxnSpPr>
            <a:cxnSpLocks noChangeShapeType="1"/>
          </p:cNvCxnSpPr>
          <p:nvPr/>
        </p:nvCxnSpPr>
        <p:spPr bwMode="auto">
          <a:xfrm>
            <a:off x="3797300" y="4525963"/>
            <a:ext cx="762000" cy="457200"/>
          </a:xfrm>
          <a:prstGeom prst="curvedConnector3">
            <a:avLst>
              <a:gd name="adj1" fmla="val 50000"/>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71239" name="Rectangle 231"/>
          <p:cNvSpPr>
            <a:spLocks noChangeArrowheads="1"/>
          </p:cNvSpPr>
          <p:nvPr/>
        </p:nvSpPr>
        <p:spPr bwMode="auto">
          <a:xfrm>
            <a:off x="3851275" y="5059363"/>
            <a:ext cx="1152525" cy="457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a:latin typeface="Times New Roman" panose="02020603050405020304" pitchFamily="18" charset="0"/>
                <a:sym typeface="Times New Roman" panose="02020603050405020304" pitchFamily="18" charset="0"/>
              </a:rPr>
              <a:t>基站</a:t>
            </a:r>
            <a:r>
              <a:rPr lang="en-US" altLang="zh-CN">
                <a:latin typeface="Times New Roman" panose="02020603050405020304" pitchFamily="18" charset="0"/>
                <a:sym typeface="Times New Roman" panose="02020603050405020304" pitchFamily="18" charset="0"/>
              </a:rPr>
              <a:t>/AP</a:t>
            </a:r>
          </a:p>
        </p:txBody>
      </p:sp>
      <p:grpSp>
        <p:nvGrpSpPr>
          <p:cNvPr id="171245" name="Group 237"/>
          <p:cNvGrpSpPr>
            <a:grpSpLocks/>
          </p:cNvGrpSpPr>
          <p:nvPr/>
        </p:nvGrpSpPr>
        <p:grpSpPr bwMode="auto">
          <a:xfrm>
            <a:off x="2822575" y="4073525"/>
            <a:ext cx="846138" cy="611188"/>
            <a:chOff x="1655" y="2387"/>
            <a:chExt cx="533" cy="385"/>
          </a:xfrm>
        </p:grpSpPr>
        <p:pic>
          <p:nvPicPr>
            <p:cNvPr id="171242" name="Picture 11" descr="d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42993">
              <a:off x="1655" y="2387"/>
              <a:ext cx="533"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244" name="Line 236"/>
            <p:cNvSpPr>
              <a:spLocks noChangeShapeType="1"/>
            </p:cNvSpPr>
            <p:nvPr/>
          </p:nvSpPr>
          <p:spPr bwMode="auto">
            <a:xfrm>
              <a:off x="1973" y="2478"/>
              <a:ext cx="181" cy="0"/>
            </a:xfrm>
            <a:prstGeom prst="line">
              <a:avLst/>
            </a:prstGeom>
            <a:noFill/>
            <a:ln w="38100">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grpSp>
      <p:pic>
        <p:nvPicPr>
          <p:cNvPr id="171246" name="Picture 15" descr="shouji"/>
          <p:cNvPicPr>
            <a:picLocks noChangeAspect="1" noChangeArrowheads="1"/>
          </p:cNvPicPr>
          <p:nvPr/>
        </p:nvPicPr>
        <p:blipFill>
          <a:blip r:embed="rId4">
            <a:extLst>
              <a:ext uri="{28A0092B-C50C-407E-A947-70E740481C1C}">
                <a14:useLocalDpi xmlns:a14="http://schemas.microsoft.com/office/drawing/2010/main" val="0"/>
              </a:ext>
            </a:extLst>
          </a:blip>
          <a:srcRect l="74765" t="19383" b="63980"/>
          <a:stretch>
            <a:fillRect/>
          </a:stretch>
        </p:blipFill>
        <p:spPr bwMode="auto">
          <a:xfrm>
            <a:off x="5703888" y="4289425"/>
            <a:ext cx="8509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248" name="Text Box 240"/>
          <p:cNvSpPr txBox="1">
            <a:spLocks noChangeArrowheads="1"/>
          </p:cNvSpPr>
          <p:nvPr/>
        </p:nvSpPr>
        <p:spPr bwMode="auto">
          <a:xfrm>
            <a:off x="4067175" y="4292600"/>
            <a:ext cx="1368425" cy="426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2000">
                <a:latin typeface="Times New Roman" panose="02020603050405020304" pitchFamily="18" charset="0"/>
                <a:sym typeface="Times New Roman" panose="02020603050405020304" pitchFamily="18" charset="0"/>
              </a:rPr>
              <a:t>无线链路</a:t>
            </a:r>
          </a:p>
        </p:txBody>
      </p:sp>
      <p:sp>
        <p:nvSpPr>
          <p:cNvPr id="171249" name="Text Box 241"/>
          <p:cNvSpPr txBox="1">
            <a:spLocks noChangeArrowheads="1"/>
          </p:cNvSpPr>
          <p:nvPr/>
        </p:nvSpPr>
        <p:spPr bwMode="auto">
          <a:xfrm>
            <a:off x="1692275" y="4724400"/>
            <a:ext cx="1368425" cy="39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Times New Roman" panose="02020603050405020304" pitchFamily="18" charset="0"/>
                <a:sym typeface="Times New Roman" panose="02020603050405020304" pitchFamily="18" charset="0"/>
              </a:rPr>
              <a:t>有限移动性</a:t>
            </a:r>
          </a:p>
        </p:txBody>
      </p:sp>
      <p:sp>
        <p:nvSpPr>
          <p:cNvPr id="171250" name="Text Box 242"/>
          <p:cNvSpPr txBox="1">
            <a:spLocks noChangeArrowheads="1"/>
          </p:cNvSpPr>
          <p:nvPr/>
        </p:nvSpPr>
        <p:spPr bwMode="auto">
          <a:xfrm>
            <a:off x="6011863" y="4941888"/>
            <a:ext cx="1152525" cy="39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Times New Roman" panose="02020603050405020304" pitchFamily="18" charset="0"/>
                <a:sym typeface="Times New Roman" panose="02020603050405020304" pitchFamily="18" charset="0"/>
              </a:rPr>
              <a:t>移动性</a:t>
            </a:r>
          </a:p>
        </p:txBody>
      </p:sp>
      <p:sp>
        <p:nvSpPr>
          <p:cNvPr id="171252" name="Text Box 244"/>
          <p:cNvSpPr txBox="1">
            <a:spLocks noChangeArrowheads="1"/>
          </p:cNvSpPr>
          <p:nvPr/>
        </p:nvSpPr>
        <p:spPr bwMode="auto">
          <a:xfrm>
            <a:off x="3779838" y="5876925"/>
            <a:ext cx="1152525" cy="39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zh-CN" altLang="en-US" sz="1800">
                <a:latin typeface="Times New Roman" panose="02020603050405020304" pitchFamily="18" charset="0"/>
                <a:sym typeface="Times New Roman" panose="02020603050405020304" pitchFamily="18" charset="0"/>
              </a:rPr>
              <a:t>覆盖区</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1199"/>
                                        </p:tgtEl>
                                        <p:attrNameLst>
                                          <p:attrName>style.visibility</p:attrName>
                                        </p:attrNameLst>
                                      </p:cBhvr>
                                      <p:to>
                                        <p:strVal val="visible"/>
                                      </p:to>
                                    </p:set>
                                    <p:anim calcmode="lin" valueType="num">
                                      <p:cBhvr additive="base">
                                        <p:cTn id="7" dur="500" fill="hold"/>
                                        <p:tgtEl>
                                          <p:spTgt spid="171199"/>
                                        </p:tgtEl>
                                        <p:attrNameLst>
                                          <p:attrName>ppt_x</p:attrName>
                                        </p:attrNameLst>
                                      </p:cBhvr>
                                      <p:tavLst>
                                        <p:tav tm="0">
                                          <p:val>
                                            <p:strVal val="0-#ppt_w/2"/>
                                          </p:val>
                                        </p:tav>
                                        <p:tav tm="100000">
                                          <p:val>
                                            <p:strVal val="#ppt_x"/>
                                          </p:val>
                                        </p:tav>
                                      </p:tavLst>
                                    </p:anim>
                                    <p:anim calcmode="lin" valueType="num">
                                      <p:cBhvr additive="base">
                                        <p:cTn id="8" dur="500" fill="hold"/>
                                        <p:tgtEl>
                                          <p:spTgt spid="17119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1208"/>
                                        </p:tgtEl>
                                        <p:attrNameLst>
                                          <p:attrName>style.visibility</p:attrName>
                                        </p:attrNameLst>
                                      </p:cBhvr>
                                      <p:to>
                                        <p:strVal val="visible"/>
                                      </p:to>
                                    </p:set>
                                    <p:anim calcmode="lin" valueType="num">
                                      <p:cBhvr additive="base">
                                        <p:cTn id="13" dur="500" fill="hold"/>
                                        <p:tgtEl>
                                          <p:spTgt spid="171208"/>
                                        </p:tgtEl>
                                        <p:attrNameLst>
                                          <p:attrName>ppt_x</p:attrName>
                                        </p:attrNameLst>
                                      </p:cBhvr>
                                      <p:tavLst>
                                        <p:tav tm="0">
                                          <p:val>
                                            <p:strVal val="0-#ppt_w/2"/>
                                          </p:val>
                                        </p:tav>
                                        <p:tav tm="100000">
                                          <p:val>
                                            <p:strVal val="#ppt_x"/>
                                          </p:val>
                                        </p:tav>
                                      </p:tavLst>
                                    </p:anim>
                                    <p:anim calcmode="lin" valueType="num">
                                      <p:cBhvr additive="base">
                                        <p:cTn id="14" dur="500" fill="hold"/>
                                        <p:tgtEl>
                                          <p:spTgt spid="1712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199" grpId="0" autoUpdateAnimBg="0"/>
      <p:bldP spid="171208"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Text Box 2"/>
          <p:cNvSpPr txBox="1">
            <a:spLocks noChangeArrowheads="1"/>
          </p:cNvSpPr>
          <p:nvPr/>
        </p:nvSpPr>
        <p:spPr bwMode="auto">
          <a:xfrm>
            <a:off x="539750" y="549275"/>
            <a:ext cx="6048375" cy="559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2800" dirty="0" smtClean="0">
                <a:solidFill>
                  <a:schemeClr val="tx2"/>
                </a:solidFill>
                <a:latin typeface="Times New Roman" panose="02020603050405020304" pitchFamily="18" charset="0"/>
                <a:sym typeface="Times New Roman" panose="02020603050405020304" pitchFamily="18" charset="0"/>
              </a:rPr>
              <a:t>1.1  </a:t>
            </a:r>
            <a:r>
              <a:rPr lang="zh-CN" altLang="en-US" sz="2800" dirty="0">
                <a:solidFill>
                  <a:schemeClr val="tx2"/>
                </a:solidFill>
                <a:latin typeface="Times New Roman" panose="02020603050405020304" pitchFamily="18" charset="0"/>
                <a:sym typeface="Times New Roman" panose="02020603050405020304" pitchFamily="18" charset="0"/>
              </a:rPr>
              <a:t>无线网络发展关注的问题</a:t>
            </a:r>
          </a:p>
        </p:txBody>
      </p:sp>
      <p:sp>
        <p:nvSpPr>
          <p:cNvPr id="221187" name="Text Box 3"/>
          <p:cNvSpPr txBox="1">
            <a:spLocks noChangeArrowheads="1"/>
          </p:cNvSpPr>
          <p:nvPr/>
        </p:nvSpPr>
        <p:spPr bwMode="auto">
          <a:xfrm>
            <a:off x="468313" y="1196975"/>
            <a:ext cx="8064500" cy="973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solidFill>
                  <a:srgbClr val="CC0000"/>
                </a:solidFill>
                <a:latin typeface="Times New Roman" panose="02020603050405020304" pitchFamily="18" charset="0"/>
                <a:sym typeface="Times New Roman" panose="02020603050405020304" pitchFamily="18" charset="0"/>
              </a:rPr>
              <a:t>1</a:t>
            </a:r>
            <a:r>
              <a:rPr lang="zh-CN" altLang="en-US" dirty="0">
                <a:solidFill>
                  <a:srgbClr val="CC0000"/>
                </a:solidFill>
                <a:latin typeface="Times New Roman" panose="02020603050405020304" pitchFamily="18" charset="0"/>
                <a:sym typeface="Times New Roman" panose="02020603050405020304" pitchFamily="18" charset="0"/>
              </a:rPr>
              <a:t>、更高速、更远距离</a:t>
            </a:r>
            <a:r>
              <a:rPr lang="en-US" altLang="zh-CN" dirty="0">
                <a:solidFill>
                  <a:srgbClr val="CC0000"/>
                </a:solidFill>
                <a:latin typeface="Times New Roman" panose="02020603050405020304" pitchFamily="18" charset="0"/>
                <a:sym typeface="Times New Roman" panose="02020603050405020304" pitchFamily="18" charset="0"/>
              </a:rPr>
              <a:t>WLAN </a:t>
            </a:r>
          </a:p>
          <a:p>
            <a:pPr>
              <a:lnSpc>
                <a:spcPct val="120000"/>
              </a:lnSpc>
            </a:pPr>
            <a:r>
              <a:rPr lang="en-US" altLang="zh-CN" dirty="0">
                <a:latin typeface="Times New Roman" panose="02020603050405020304" pitchFamily="18" charset="0"/>
                <a:sym typeface="Times New Roman" panose="02020603050405020304" pitchFamily="18" charset="0"/>
              </a:rPr>
              <a:t>IEEE802.11n</a:t>
            </a:r>
            <a:r>
              <a:rPr lang="zh-CN" altLang="en-US" dirty="0">
                <a:latin typeface="Times New Roman" panose="02020603050405020304" pitchFamily="18" charset="0"/>
                <a:sym typeface="Times New Roman" panose="02020603050405020304" pitchFamily="18" charset="0"/>
              </a:rPr>
              <a:t>、</a:t>
            </a:r>
            <a:r>
              <a:rPr lang="en-US" altLang="zh-CN" dirty="0" smtClean="0">
                <a:latin typeface="Times New Roman" panose="02020603050405020304" pitchFamily="18" charset="0"/>
                <a:sym typeface="Times New Roman" panose="02020603050405020304" pitchFamily="18" charset="0"/>
              </a:rPr>
              <a:t>802.11</a:t>
            </a:r>
            <a:r>
              <a:rPr lang="zh-CN" altLang="en-US" dirty="0" smtClean="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802.16</a:t>
            </a:r>
            <a:r>
              <a:rPr lang="zh-CN" altLang="en-US" dirty="0">
                <a:latin typeface="Times New Roman" panose="02020603050405020304" pitchFamily="18" charset="0"/>
                <a:sym typeface="Times New Roman" panose="02020603050405020304" pitchFamily="18" charset="0"/>
              </a:rPr>
              <a:t>和</a:t>
            </a:r>
            <a:r>
              <a:rPr lang="en-US" altLang="zh-CN" dirty="0">
                <a:latin typeface="Times New Roman" panose="02020603050405020304" pitchFamily="18" charset="0"/>
                <a:sym typeface="Times New Roman" panose="02020603050405020304" pitchFamily="18" charset="0"/>
              </a:rPr>
              <a:t>802.20</a:t>
            </a:r>
            <a:r>
              <a:rPr lang="zh-CN" altLang="en-US" dirty="0">
                <a:latin typeface="Times New Roman" panose="02020603050405020304" pitchFamily="18" charset="0"/>
                <a:sym typeface="Times New Roman" panose="02020603050405020304" pitchFamily="18" charset="0"/>
              </a:rPr>
              <a:t>标准。</a:t>
            </a:r>
          </a:p>
        </p:txBody>
      </p:sp>
      <p:sp>
        <p:nvSpPr>
          <p:cNvPr id="221196" name="Text Box 12"/>
          <p:cNvSpPr txBox="1">
            <a:spLocks noChangeArrowheads="1"/>
          </p:cNvSpPr>
          <p:nvPr/>
        </p:nvSpPr>
        <p:spPr bwMode="auto">
          <a:xfrm>
            <a:off x="468312" y="2205038"/>
            <a:ext cx="8568183" cy="4481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solidFill>
                  <a:srgbClr val="CC0000"/>
                </a:solidFill>
                <a:latin typeface="Times New Roman" panose="02020603050405020304" pitchFamily="18" charset="0"/>
                <a:sym typeface="Times New Roman" panose="02020603050405020304" pitchFamily="18" charset="0"/>
              </a:rPr>
              <a:t>2</a:t>
            </a:r>
            <a:r>
              <a:rPr lang="zh-CN" altLang="en-US" dirty="0">
                <a:solidFill>
                  <a:srgbClr val="CC0000"/>
                </a:solidFill>
                <a:latin typeface="Times New Roman" panose="02020603050405020304" pitchFamily="18" charset="0"/>
                <a:sym typeface="Times New Roman" panose="02020603050405020304" pitchFamily="18" charset="0"/>
              </a:rPr>
              <a:t>、无线城市</a:t>
            </a:r>
            <a:r>
              <a:rPr lang="en-US" altLang="zh-CN" dirty="0">
                <a:solidFill>
                  <a:srgbClr val="CC0000"/>
                </a:solidFill>
                <a:latin typeface="Times New Roman" panose="02020603050405020304" pitchFamily="18" charset="0"/>
                <a:sym typeface="Times New Roman" panose="02020603050405020304" pitchFamily="18" charset="0"/>
              </a:rPr>
              <a:t>WIMAX</a:t>
            </a:r>
            <a:r>
              <a:rPr lang="zh-CN" altLang="en-US" dirty="0">
                <a:solidFill>
                  <a:srgbClr val="CC0000"/>
                </a:solidFill>
                <a:latin typeface="Times New Roman" panose="02020603050405020304" pitchFamily="18" charset="0"/>
                <a:sym typeface="Times New Roman" panose="02020603050405020304" pitchFamily="18" charset="0"/>
              </a:rPr>
              <a:t>技术</a:t>
            </a:r>
          </a:p>
          <a:p>
            <a:pPr>
              <a:lnSpc>
                <a:spcPct val="120000"/>
              </a:lnSpc>
            </a:pPr>
            <a:r>
              <a:rPr lang="en-US" altLang="zh-CN" dirty="0">
                <a:latin typeface="Times New Roman" panose="02020603050405020304" pitchFamily="18" charset="0"/>
                <a:sym typeface="Times New Roman" panose="02020603050405020304" pitchFamily="18" charset="0"/>
              </a:rPr>
              <a:t>WiMAX</a:t>
            </a:r>
            <a:r>
              <a:rPr lang="zh-CN" altLang="en-US" dirty="0">
                <a:latin typeface="Times New Roman" panose="02020603050405020304" pitchFamily="18" charset="0"/>
                <a:sym typeface="Times New Roman" panose="02020603050405020304" pitchFamily="18" charset="0"/>
              </a:rPr>
              <a:t>是</a:t>
            </a:r>
            <a:r>
              <a:rPr lang="en-US" altLang="zh-CN" dirty="0">
                <a:latin typeface="Times New Roman" panose="02020603050405020304" pitchFamily="18" charset="0"/>
                <a:sym typeface="Times New Roman" panose="02020603050405020304" pitchFamily="18" charset="0"/>
              </a:rPr>
              <a:t>World Interoperability for Microwave Access</a:t>
            </a:r>
            <a:r>
              <a:rPr lang="zh-CN" altLang="en-US" dirty="0">
                <a:latin typeface="Times New Roman" panose="02020603050405020304" pitchFamily="18" charset="0"/>
                <a:sym typeface="Times New Roman" panose="02020603050405020304" pitchFamily="18" charset="0"/>
              </a:rPr>
              <a:t>（全球微波接入互操作性）的简称，它基于</a:t>
            </a:r>
            <a:r>
              <a:rPr lang="en-US" altLang="zh-CN" dirty="0">
                <a:latin typeface="Times New Roman" panose="02020603050405020304" pitchFamily="18" charset="0"/>
                <a:sym typeface="Times New Roman" panose="02020603050405020304" pitchFamily="18" charset="0"/>
              </a:rPr>
              <a:t>IEEE 802.16</a:t>
            </a:r>
            <a:r>
              <a:rPr lang="zh-CN" altLang="en-US" dirty="0">
                <a:latin typeface="Times New Roman" panose="02020603050405020304" pitchFamily="18" charset="0"/>
                <a:sym typeface="Times New Roman" panose="02020603050405020304" pitchFamily="18" charset="0"/>
              </a:rPr>
              <a:t>标准，其初衷是提供在城域网多厂商环境下，点对多点的宽带无线接入，到目前为止，</a:t>
            </a:r>
            <a:r>
              <a:rPr lang="en-US" altLang="zh-CN" dirty="0">
                <a:latin typeface="Times New Roman" panose="02020603050405020304" pitchFamily="18" charset="0"/>
                <a:sym typeface="Times New Roman" panose="02020603050405020304" pitchFamily="18" charset="0"/>
              </a:rPr>
              <a:t>IEEE802.16</a:t>
            </a:r>
            <a:r>
              <a:rPr lang="zh-CN" altLang="en-US" dirty="0">
                <a:latin typeface="Times New Roman" panose="02020603050405020304" pitchFamily="18" charset="0"/>
                <a:sym typeface="Times New Roman" panose="02020603050405020304" pitchFamily="18" charset="0"/>
              </a:rPr>
              <a:t>标准系列包括</a:t>
            </a:r>
            <a:r>
              <a:rPr lang="en-US" altLang="zh-CN" dirty="0">
                <a:latin typeface="Times New Roman" panose="02020603050405020304" pitchFamily="18" charset="0"/>
                <a:sym typeface="Times New Roman" panose="02020603050405020304" pitchFamily="18" charset="0"/>
              </a:rPr>
              <a:t>802.16</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802.16a</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802.16c</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802.16d</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802.16e</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802.16f</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802.16g</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802.16h</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802.16i</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802.16k</a:t>
            </a:r>
            <a:r>
              <a:rPr lang="zh-CN" altLang="en-US" dirty="0">
                <a:latin typeface="Times New Roman" panose="02020603050405020304" pitchFamily="18" charset="0"/>
                <a:sym typeface="Times New Roman" panose="02020603050405020304" pitchFamily="18" charset="0"/>
              </a:rPr>
              <a:t>十个标准。</a:t>
            </a:r>
          </a:p>
          <a:p>
            <a:pPr>
              <a:lnSpc>
                <a:spcPct val="120000"/>
              </a:lnSpc>
            </a:pPr>
            <a:r>
              <a:rPr lang="zh-CN" altLang="en-US" dirty="0">
                <a:latin typeface="Times New Roman" panose="02020603050405020304" pitchFamily="18" charset="0"/>
                <a:sym typeface="Times New Roman" panose="02020603050405020304" pitchFamily="18" charset="0"/>
              </a:rPr>
              <a:t>因此</a:t>
            </a:r>
            <a:r>
              <a:rPr lang="en-US" altLang="zh-CN" dirty="0">
                <a:latin typeface="Times New Roman" panose="02020603050405020304" pitchFamily="18" charset="0"/>
                <a:sym typeface="Times New Roman" panose="02020603050405020304" pitchFamily="18" charset="0"/>
              </a:rPr>
              <a:t>WiMAX</a:t>
            </a:r>
            <a:r>
              <a:rPr lang="zh-CN" altLang="en-US" dirty="0">
                <a:latin typeface="Times New Roman" panose="02020603050405020304" pitchFamily="18" charset="0"/>
                <a:sym typeface="Times New Roman" panose="02020603050405020304" pitchFamily="18" charset="0"/>
              </a:rPr>
              <a:t>亦常被称为</a:t>
            </a:r>
            <a:r>
              <a:rPr lang="en-US" altLang="zh-CN" dirty="0">
                <a:latin typeface="Times New Roman" panose="02020603050405020304" pitchFamily="18" charset="0"/>
                <a:sym typeface="Times New Roman" panose="02020603050405020304" pitchFamily="18" charset="0"/>
              </a:rPr>
              <a:t>IEEE Wireless MAN</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Metropolitan Area Network</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WiMAX</a:t>
            </a:r>
            <a:r>
              <a:rPr lang="zh-CN" altLang="en-US" dirty="0">
                <a:latin typeface="Times New Roman" panose="02020603050405020304" pitchFamily="18" charset="0"/>
                <a:sym typeface="Times New Roman" panose="02020603050405020304" pitchFamily="18" charset="0"/>
              </a:rPr>
              <a:t>涉及</a:t>
            </a:r>
            <a:r>
              <a:rPr lang="en-US" altLang="zh-CN" dirty="0">
                <a:latin typeface="Times New Roman" panose="02020603050405020304" pitchFamily="18" charset="0"/>
                <a:sym typeface="Times New Roman" panose="02020603050405020304" pitchFamily="18" charset="0"/>
              </a:rPr>
              <a:t>IEEE802</a:t>
            </a:r>
            <a:r>
              <a:rPr lang="zh-CN" altLang="en-US" dirty="0">
                <a:latin typeface="Times New Roman" panose="02020603050405020304" pitchFamily="18" charset="0"/>
                <a:sym typeface="Times New Roman" panose="02020603050405020304" pitchFamily="18" charset="0"/>
              </a:rPr>
              <a:t>标准委员会</a:t>
            </a:r>
            <a:r>
              <a:rPr lang="en-US" altLang="zh-CN" dirty="0">
                <a:latin typeface="Times New Roman" panose="02020603050405020304" pitchFamily="18" charset="0"/>
                <a:sym typeface="Times New Roman" panose="02020603050405020304" pitchFamily="18" charset="0"/>
              </a:rPr>
              <a:t>802.16</a:t>
            </a:r>
            <a:r>
              <a:rPr lang="zh-CN" altLang="en-US" dirty="0">
                <a:latin typeface="Times New Roman" panose="02020603050405020304" pitchFamily="18" charset="0"/>
                <a:sym typeface="Times New Roman" panose="02020603050405020304" pitchFamily="18" charset="0"/>
              </a:rPr>
              <a:t>工作组和</a:t>
            </a:r>
            <a:r>
              <a:rPr lang="en-US" altLang="zh-CN" dirty="0">
                <a:latin typeface="Times New Roman" panose="02020603050405020304" pitchFamily="18" charset="0"/>
                <a:sym typeface="Times New Roman" panose="02020603050405020304" pitchFamily="18" charset="0"/>
              </a:rPr>
              <a:t>WiMAX</a:t>
            </a:r>
            <a:r>
              <a:rPr lang="zh-CN" altLang="en-US" dirty="0">
                <a:latin typeface="Times New Roman" panose="02020603050405020304" pitchFamily="18" charset="0"/>
                <a:sym typeface="Times New Roman" panose="02020603050405020304" pitchFamily="18" charset="0"/>
              </a:rPr>
              <a:t>论坛。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1187"/>
                                        </p:tgtEl>
                                        <p:attrNameLst>
                                          <p:attrName>style.visibility</p:attrName>
                                        </p:attrNameLst>
                                      </p:cBhvr>
                                      <p:to>
                                        <p:strVal val="visible"/>
                                      </p:to>
                                    </p:set>
                                    <p:anim calcmode="lin" valueType="num">
                                      <p:cBhvr additive="base">
                                        <p:cTn id="7" dur="500" fill="hold"/>
                                        <p:tgtEl>
                                          <p:spTgt spid="221187"/>
                                        </p:tgtEl>
                                        <p:attrNameLst>
                                          <p:attrName>ppt_x</p:attrName>
                                        </p:attrNameLst>
                                      </p:cBhvr>
                                      <p:tavLst>
                                        <p:tav tm="0">
                                          <p:val>
                                            <p:strVal val="0-#ppt_w/2"/>
                                          </p:val>
                                        </p:tav>
                                        <p:tav tm="100000">
                                          <p:val>
                                            <p:strVal val="#ppt_x"/>
                                          </p:val>
                                        </p:tav>
                                      </p:tavLst>
                                    </p:anim>
                                    <p:anim calcmode="lin" valueType="num">
                                      <p:cBhvr additive="base">
                                        <p:cTn id="8" dur="500" fill="hold"/>
                                        <p:tgtEl>
                                          <p:spTgt spid="22118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1196"/>
                                        </p:tgtEl>
                                        <p:attrNameLst>
                                          <p:attrName>style.visibility</p:attrName>
                                        </p:attrNameLst>
                                      </p:cBhvr>
                                      <p:to>
                                        <p:strVal val="visible"/>
                                      </p:to>
                                    </p:set>
                                    <p:anim calcmode="lin" valueType="num">
                                      <p:cBhvr additive="base">
                                        <p:cTn id="13" dur="500" fill="hold"/>
                                        <p:tgtEl>
                                          <p:spTgt spid="221196"/>
                                        </p:tgtEl>
                                        <p:attrNameLst>
                                          <p:attrName>ppt_x</p:attrName>
                                        </p:attrNameLst>
                                      </p:cBhvr>
                                      <p:tavLst>
                                        <p:tav tm="0">
                                          <p:val>
                                            <p:strVal val="0-#ppt_w/2"/>
                                          </p:val>
                                        </p:tav>
                                        <p:tav tm="100000">
                                          <p:val>
                                            <p:strVal val="#ppt_x"/>
                                          </p:val>
                                        </p:tav>
                                      </p:tavLst>
                                    </p:anim>
                                    <p:anim calcmode="lin" valueType="num">
                                      <p:cBhvr additive="base">
                                        <p:cTn id="14" dur="500" fill="hold"/>
                                        <p:tgtEl>
                                          <p:spTgt spid="2211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7" grpId="0" autoUpdateAnimBg="0"/>
      <p:bldP spid="221196"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2" name="Text Box 4"/>
          <p:cNvSpPr txBox="1">
            <a:spLocks noChangeArrowheads="1"/>
          </p:cNvSpPr>
          <p:nvPr/>
        </p:nvSpPr>
        <p:spPr bwMode="auto">
          <a:xfrm>
            <a:off x="539552" y="1268760"/>
            <a:ext cx="7920038" cy="3152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solidFill>
                  <a:srgbClr val="CC0000"/>
                </a:solidFill>
                <a:latin typeface="Times New Roman" panose="02020603050405020304" pitchFamily="18" charset="0"/>
                <a:sym typeface="Times New Roman" panose="02020603050405020304" pitchFamily="18" charset="0"/>
              </a:rPr>
              <a:t>3</a:t>
            </a:r>
            <a:r>
              <a:rPr lang="zh-CN" altLang="en-US" dirty="0">
                <a:solidFill>
                  <a:srgbClr val="CC0000"/>
                </a:solidFill>
                <a:latin typeface="Times New Roman" panose="02020603050405020304" pitchFamily="18" charset="0"/>
                <a:sym typeface="Times New Roman" panose="02020603050405020304" pitchFamily="18" charset="0"/>
              </a:rPr>
              <a:t>、无线</a:t>
            </a:r>
            <a:r>
              <a:rPr lang="en-US" altLang="zh-CN" dirty="0">
                <a:solidFill>
                  <a:srgbClr val="CC0000"/>
                </a:solidFill>
                <a:latin typeface="Times New Roman" panose="02020603050405020304" pitchFamily="18" charset="0"/>
                <a:sym typeface="Times New Roman" panose="02020603050405020304" pitchFamily="18" charset="0"/>
              </a:rPr>
              <a:t>ad hoc</a:t>
            </a:r>
            <a:r>
              <a:rPr lang="zh-CN" altLang="en-US" dirty="0">
                <a:solidFill>
                  <a:srgbClr val="CC0000"/>
                </a:solidFill>
                <a:latin typeface="Times New Roman" panose="02020603050405020304" pitchFamily="18" charset="0"/>
                <a:sym typeface="Times New Roman" panose="02020603050405020304" pitchFamily="18" charset="0"/>
              </a:rPr>
              <a:t>自组织网络</a:t>
            </a:r>
          </a:p>
          <a:p>
            <a:pPr>
              <a:lnSpc>
                <a:spcPct val="120000"/>
              </a:lnSpc>
            </a:pPr>
            <a:r>
              <a:rPr lang="zh-CN" altLang="en-US" dirty="0">
                <a:latin typeface="Times New Roman" panose="02020603050405020304" pitchFamily="18" charset="0"/>
                <a:sym typeface="Times New Roman" panose="02020603050405020304" pitchFamily="18" charset="0"/>
              </a:rPr>
              <a:t>自组织网络常指无线</a:t>
            </a:r>
            <a:r>
              <a:rPr lang="en-US" altLang="zh-CN" dirty="0">
                <a:latin typeface="Times New Roman" panose="02020603050405020304" pitchFamily="18" charset="0"/>
                <a:sym typeface="Times New Roman" panose="02020603050405020304" pitchFamily="18" charset="0"/>
              </a:rPr>
              <a:t>ad hoc network</a:t>
            </a:r>
            <a:r>
              <a:rPr lang="zh-CN" altLang="en-US" dirty="0">
                <a:latin typeface="Times New Roman" panose="02020603050405020304" pitchFamily="18" charset="0"/>
                <a:sym typeface="Times New Roman" panose="02020603050405020304" pitchFamily="18" charset="0"/>
              </a:rPr>
              <a:t>，也称多跳无线网（</a:t>
            </a:r>
            <a:r>
              <a:rPr lang="en-US" altLang="zh-CN" dirty="0">
                <a:latin typeface="Times New Roman" panose="02020603050405020304" pitchFamily="18" charset="0"/>
                <a:sym typeface="Times New Roman" panose="02020603050405020304" pitchFamily="18" charset="0"/>
              </a:rPr>
              <a:t>Multi-hop Wireless Network</a:t>
            </a:r>
            <a:r>
              <a:rPr lang="zh-CN" altLang="en-US" dirty="0">
                <a:latin typeface="Times New Roman" panose="02020603050405020304" pitchFamily="18" charset="0"/>
                <a:sym typeface="Times New Roman" panose="02020603050405020304" pitchFamily="18" charset="0"/>
              </a:rPr>
              <a:t>），它是由一组带有无线通信收发装置的移动终端节点组成一个多跳的临时性无中心网络。几个单独节点可以在任何时刻、任何地点快速构建起一个移动通信网络，并且不需要现有信息基础网络设施的支持，网中的每个节点可以自由移动，地位平等。</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2212"/>
                                        </p:tgtEl>
                                        <p:attrNameLst>
                                          <p:attrName>style.visibility</p:attrName>
                                        </p:attrNameLst>
                                      </p:cBhvr>
                                      <p:to>
                                        <p:strVal val="visible"/>
                                      </p:to>
                                    </p:set>
                                    <p:anim calcmode="lin" valueType="num">
                                      <p:cBhvr additive="base">
                                        <p:cTn id="7" dur="500" fill="hold"/>
                                        <p:tgtEl>
                                          <p:spTgt spid="222212"/>
                                        </p:tgtEl>
                                        <p:attrNameLst>
                                          <p:attrName>ppt_x</p:attrName>
                                        </p:attrNameLst>
                                      </p:cBhvr>
                                      <p:tavLst>
                                        <p:tav tm="0">
                                          <p:val>
                                            <p:strVal val="0-#ppt_w/2"/>
                                          </p:val>
                                        </p:tav>
                                        <p:tav tm="100000">
                                          <p:val>
                                            <p:strVal val="#ppt_x"/>
                                          </p:val>
                                        </p:tav>
                                      </p:tavLst>
                                    </p:anim>
                                    <p:anim calcmode="lin" valueType="num">
                                      <p:cBhvr additive="base">
                                        <p:cTn id="8" dur="500" fill="hold"/>
                                        <p:tgtEl>
                                          <p:spTgt spid="2222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2"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Text Box 3"/>
          <p:cNvSpPr txBox="1">
            <a:spLocks noChangeArrowheads="1"/>
          </p:cNvSpPr>
          <p:nvPr/>
        </p:nvSpPr>
        <p:spPr bwMode="auto">
          <a:xfrm>
            <a:off x="1187450" y="2203450"/>
            <a:ext cx="7162800"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2800" dirty="0">
                <a:solidFill>
                  <a:srgbClr val="CC0000"/>
                </a:solidFill>
                <a:latin typeface="Times New Roman" panose="02020603050405020304" pitchFamily="18" charset="0"/>
                <a:sym typeface="Times New Roman" panose="02020603050405020304" pitchFamily="18" charset="0"/>
              </a:rPr>
              <a:t>5</a:t>
            </a:r>
            <a:r>
              <a:rPr lang="zh-CN" altLang="en-US" sz="2800" dirty="0" smtClean="0">
                <a:solidFill>
                  <a:srgbClr val="CC0000"/>
                </a:solidFill>
                <a:latin typeface="Times New Roman" panose="02020603050405020304" pitchFamily="18" charset="0"/>
                <a:sym typeface="Times New Roman" panose="02020603050405020304" pitchFamily="18" charset="0"/>
              </a:rPr>
              <a:t>、</a:t>
            </a:r>
            <a:r>
              <a:rPr lang="zh-CN" altLang="en-US" sz="2800" dirty="0">
                <a:solidFill>
                  <a:srgbClr val="CC0000"/>
                </a:solidFill>
                <a:latin typeface="Times New Roman" panose="02020603050405020304" pitchFamily="18" charset="0"/>
                <a:sym typeface="Times New Roman" panose="02020603050405020304" pitchFamily="18" charset="0"/>
              </a:rPr>
              <a:t>安全性（加密标准、接入认证）</a:t>
            </a:r>
          </a:p>
        </p:txBody>
      </p:sp>
      <p:sp>
        <p:nvSpPr>
          <p:cNvPr id="226308" name="Text Box 4"/>
          <p:cNvSpPr txBox="1">
            <a:spLocks noChangeArrowheads="1"/>
          </p:cNvSpPr>
          <p:nvPr/>
        </p:nvSpPr>
        <p:spPr bwMode="auto">
          <a:xfrm>
            <a:off x="1187450" y="2852738"/>
            <a:ext cx="7162800" cy="559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2800">
                <a:solidFill>
                  <a:srgbClr val="CC0000"/>
                </a:solidFill>
                <a:latin typeface="Times New Roman" panose="02020603050405020304" pitchFamily="18" charset="0"/>
                <a:sym typeface="Times New Roman" panose="02020603050405020304" pitchFamily="18" charset="0"/>
              </a:rPr>
              <a:t>6</a:t>
            </a:r>
            <a:r>
              <a:rPr lang="zh-CN" altLang="en-US" sz="2800">
                <a:solidFill>
                  <a:srgbClr val="CC0000"/>
                </a:solidFill>
                <a:latin typeface="Times New Roman" panose="02020603050405020304" pitchFamily="18" charset="0"/>
                <a:sym typeface="Times New Roman" panose="02020603050405020304" pitchFamily="18" charset="0"/>
              </a:rPr>
              <a:t>、</a:t>
            </a:r>
            <a:r>
              <a:rPr lang="en-US" altLang="zh-CN" sz="2800">
                <a:solidFill>
                  <a:srgbClr val="CC0000"/>
                </a:solidFill>
                <a:latin typeface="Times New Roman" panose="02020603050405020304" pitchFamily="18" charset="0"/>
                <a:sym typeface="Times New Roman" panose="02020603050405020304" pitchFamily="18" charset="0"/>
              </a:rPr>
              <a:t>WLAN</a:t>
            </a:r>
            <a:r>
              <a:rPr lang="zh-CN" altLang="en-US" sz="2800">
                <a:solidFill>
                  <a:srgbClr val="CC0000"/>
                </a:solidFill>
                <a:latin typeface="Times New Roman" panose="02020603050405020304" pitchFamily="18" charset="0"/>
                <a:sym typeface="Times New Roman" panose="02020603050405020304" pitchFamily="18" charset="0"/>
              </a:rPr>
              <a:t>的新应用与开发</a:t>
            </a:r>
          </a:p>
        </p:txBody>
      </p:sp>
      <p:sp>
        <p:nvSpPr>
          <p:cNvPr id="226309" name="Text Box 5"/>
          <p:cNvSpPr txBox="1">
            <a:spLocks noChangeArrowheads="1"/>
          </p:cNvSpPr>
          <p:nvPr/>
        </p:nvSpPr>
        <p:spPr bwMode="auto">
          <a:xfrm>
            <a:off x="1187450" y="3500438"/>
            <a:ext cx="7162800" cy="559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2800">
                <a:solidFill>
                  <a:srgbClr val="CC0000"/>
                </a:solidFill>
                <a:latin typeface="Times New Roman" panose="02020603050405020304" pitchFamily="18" charset="0"/>
                <a:sym typeface="Times New Roman" panose="02020603050405020304" pitchFamily="18" charset="0"/>
              </a:rPr>
              <a:t>7</a:t>
            </a:r>
            <a:r>
              <a:rPr lang="zh-CN" altLang="en-US" sz="2800">
                <a:solidFill>
                  <a:srgbClr val="CC0000"/>
                </a:solidFill>
                <a:latin typeface="Times New Roman" panose="02020603050405020304" pitchFamily="18" charset="0"/>
                <a:sym typeface="Times New Roman" panose="02020603050405020304" pitchFamily="18" charset="0"/>
              </a:rPr>
              <a:t>、</a:t>
            </a:r>
            <a:r>
              <a:rPr lang="en-US" altLang="zh-CN" sz="2800">
                <a:solidFill>
                  <a:srgbClr val="CC0000"/>
                </a:solidFill>
                <a:latin typeface="Times New Roman" panose="02020603050405020304" pitchFamily="18" charset="0"/>
                <a:sym typeface="Times New Roman" panose="02020603050405020304" pitchFamily="18" charset="0"/>
              </a:rPr>
              <a:t>WLAN</a:t>
            </a:r>
            <a:r>
              <a:rPr lang="zh-CN" altLang="en-US" sz="2800">
                <a:solidFill>
                  <a:srgbClr val="CC0000"/>
                </a:solidFill>
                <a:latin typeface="Times New Roman" panose="02020603050405020304" pitchFamily="18" charset="0"/>
                <a:sym typeface="Times New Roman" panose="02020603050405020304" pitchFamily="18" charset="0"/>
              </a:rPr>
              <a:t>的运营模式、计费</a:t>
            </a:r>
          </a:p>
        </p:txBody>
      </p:sp>
      <p:sp>
        <p:nvSpPr>
          <p:cNvPr id="226310" name="Text Box 6"/>
          <p:cNvSpPr txBox="1">
            <a:spLocks noChangeArrowheads="1"/>
          </p:cNvSpPr>
          <p:nvPr/>
        </p:nvSpPr>
        <p:spPr bwMode="auto">
          <a:xfrm>
            <a:off x="1187450" y="1555750"/>
            <a:ext cx="6629400" cy="559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2800">
                <a:solidFill>
                  <a:srgbClr val="CC0000"/>
                </a:solidFill>
                <a:latin typeface="Times New Roman" panose="02020603050405020304" pitchFamily="18" charset="0"/>
                <a:sym typeface="Times New Roman" panose="02020603050405020304" pitchFamily="18" charset="0"/>
              </a:rPr>
              <a:t>4</a:t>
            </a:r>
            <a:r>
              <a:rPr lang="zh-CN" altLang="en-US" sz="2800">
                <a:solidFill>
                  <a:srgbClr val="CC0000"/>
                </a:solidFill>
                <a:latin typeface="Times New Roman" panose="02020603050405020304" pitchFamily="18" charset="0"/>
                <a:sym typeface="Times New Roman" panose="02020603050405020304" pitchFamily="18" charset="0"/>
              </a:rPr>
              <a:t>、</a:t>
            </a:r>
            <a:r>
              <a:rPr lang="en-US" altLang="zh-CN" sz="2800">
                <a:solidFill>
                  <a:srgbClr val="CC0000"/>
                </a:solidFill>
                <a:latin typeface="Times New Roman" panose="02020603050405020304" pitchFamily="18" charset="0"/>
                <a:sym typeface="Times New Roman" panose="02020603050405020304" pitchFamily="18" charset="0"/>
              </a:rPr>
              <a:t>WLAN</a:t>
            </a:r>
            <a:r>
              <a:rPr lang="zh-CN" altLang="en-US" sz="2800">
                <a:solidFill>
                  <a:srgbClr val="CC0000"/>
                </a:solidFill>
                <a:latin typeface="Times New Roman" panose="02020603050405020304" pitchFamily="18" charset="0"/>
                <a:sym typeface="Times New Roman" panose="02020603050405020304" pitchFamily="18" charset="0"/>
              </a:rPr>
              <a:t>和移动通信</a:t>
            </a:r>
            <a:r>
              <a:rPr lang="en-US" altLang="zh-CN" sz="2800">
                <a:solidFill>
                  <a:srgbClr val="CC0000"/>
                </a:solidFill>
                <a:latin typeface="Times New Roman" panose="02020603050405020304" pitchFamily="18" charset="0"/>
                <a:sym typeface="Times New Roman" panose="02020603050405020304" pitchFamily="18" charset="0"/>
              </a:rPr>
              <a:t>2G</a:t>
            </a:r>
            <a:r>
              <a:rPr lang="zh-CN" altLang="en-US" sz="2800">
                <a:solidFill>
                  <a:srgbClr val="CC0000"/>
                </a:solidFill>
                <a:latin typeface="Times New Roman" panose="02020603050405020304" pitchFamily="18" charset="0"/>
                <a:sym typeface="Times New Roman" panose="02020603050405020304" pitchFamily="18" charset="0"/>
              </a:rPr>
              <a:t>、</a:t>
            </a:r>
            <a:r>
              <a:rPr lang="en-US" altLang="zh-CN" sz="2800">
                <a:solidFill>
                  <a:srgbClr val="CC0000"/>
                </a:solidFill>
                <a:latin typeface="Times New Roman" panose="02020603050405020304" pitchFamily="18" charset="0"/>
                <a:sym typeface="Times New Roman" panose="02020603050405020304" pitchFamily="18" charset="0"/>
              </a:rPr>
              <a:t>3G</a:t>
            </a:r>
            <a:r>
              <a:rPr lang="zh-CN" altLang="en-US" sz="2800">
                <a:solidFill>
                  <a:srgbClr val="CC0000"/>
                </a:solidFill>
                <a:latin typeface="Times New Roman" panose="02020603050405020304" pitchFamily="18" charset="0"/>
                <a:sym typeface="Times New Roman" panose="02020603050405020304" pitchFamily="18" charset="0"/>
              </a:rPr>
              <a:t>的融合</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6310"/>
                                        </p:tgtEl>
                                        <p:attrNameLst>
                                          <p:attrName>style.visibility</p:attrName>
                                        </p:attrNameLst>
                                      </p:cBhvr>
                                      <p:to>
                                        <p:strVal val="visible"/>
                                      </p:to>
                                    </p:set>
                                    <p:anim calcmode="lin" valueType="num">
                                      <p:cBhvr additive="base">
                                        <p:cTn id="7" dur="500" fill="hold"/>
                                        <p:tgtEl>
                                          <p:spTgt spid="226310"/>
                                        </p:tgtEl>
                                        <p:attrNameLst>
                                          <p:attrName>ppt_x</p:attrName>
                                        </p:attrNameLst>
                                      </p:cBhvr>
                                      <p:tavLst>
                                        <p:tav tm="0">
                                          <p:val>
                                            <p:strVal val="0-#ppt_w/2"/>
                                          </p:val>
                                        </p:tav>
                                        <p:tav tm="100000">
                                          <p:val>
                                            <p:strVal val="#ppt_x"/>
                                          </p:val>
                                        </p:tav>
                                      </p:tavLst>
                                    </p:anim>
                                    <p:anim calcmode="lin" valueType="num">
                                      <p:cBhvr additive="base">
                                        <p:cTn id="8" dur="500" fill="hold"/>
                                        <p:tgtEl>
                                          <p:spTgt spid="2263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6307"/>
                                        </p:tgtEl>
                                        <p:attrNameLst>
                                          <p:attrName>style.visibility</p:attrName>
                                        </p:attrNameLst>
                                      </p:cBhvr>
                                      <p:to>
                                        <p:strVal val="visible"/>
                                      </p:to>
                                    </p:set>
                                    <p:anim calcmode="lin" valueType="num">
                                      <p:cBhvr additive="base">
                                        <p:cTn id="13" dur="500" fill="hold"/>
                                        <p:tgtEl>
                                          <p:spTgt spid="226307"/>
                                        </p:tgtEl>
                                        <p:attrNameLst>
                                          <p:attrName>ppt_x</p:attrName>
                                        </p:attrNameLst>
                                      </p:cBhvr>
                                      <p:tavLst>
                                        <p:tav tm="0">
                                          <p:val>
                                            <p:strVal val="0-#ppt_w/2"/>
                                          </p:val>
                                        </p:tav>
                                        <p:tav tm="100000">
                                          <p:val>
                                            <p:strVal val="#ppt_x"/>
                                          </p:val>
                                        </p:tav>
                                      </p:tavLst>
                                    </p:anim>
                                    <p:anim calcmode="lin" valueType="num">
                                      <p:cBhvr additive="base">
                                        <p:cTn id="14" dur="500" fill="hold"/>
                                        <p:tgtEl>
                                          <p:spTgt spid="22630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26308"/>
                                        </p:tgtEl>
                                        <p:attrNameLst>
                                          <p:attrName>style.visibility</p:attrName>
                                        </p:attrNameLst>
                                      </p:cBhvr>
                                      <p:to>
                                        <p:strVal val="visible"/>
                                      </p:to>
                                    </p:set>
                                    <p:anim calcmode="lin" valueType="num">
                                      <p:cBhvr additive="base">
                                        <p:cTn id="19" dur="500" fill="hold"/>
                                        <p:tgtEl>
                                          <p:spTgt spid="226308"/>
                                        </p:tgtEl>
                                        <p:attrNameLst>
                                          <p:attrName>ppt_x</p:attrName>
                                        </p:attrNameLst>
                                      </p:cBhvr>
                                      <p:tavLst>
                                        <p:tav tm="0">
                                          <p:val>
                                            <p:strVal val="0-#ppt_w/2"/>
                                          </p:val>
                                        </p:tav>
                                        <p:tav tm="100000">
                                          <p:val>
                                            <p:strVal val="#ppt_x"/>
                                          </p:val>
                                        </p:tav>
                                      </p:tavLst>
                                    </p:anim>
                                    <p:anim calcmode="lin" valueType="num">
                                      <p:cBhvr additive="base">
                                        <p:cTn id="20" dur="500" fill="hold"/>
                                        <p:tgtEl>
                                          <p:spTgt spid="22630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26309"/>
                                        </p:tgtEl>
                                        <p:attrNameLst>
                                          <p:attrName>style.visibility</p:attrName>
                                        </p:attrNameLst>
                                      </p:cBhvr>
                                      <p:to>
                                        <p:strVal val="visible"/>
                                      </p:to>
                                    </p:set>
                                    <p:anim calcmode="lin" valueType="num">
                                      <p:cBhvr additive="base">
                                        <p:cTn id="25" dur="500" fill="hold"/>
                                        <p:tgtEl>
                                          <p:spTgt spid="226309"/>
                                        </p:tgtEl>
                                        <p:attrNameLst>
                                          <p:attrName>ppt_x</p:attrName>
                                        </p:attrNameLst>
                                      </p:cBhvr>
                                      <p:tavLst>
                                        <p:tav tm="0">
                                          <p:val>
                                            <p:strVal val="0-#ppt_w/2"/>
                                          </p:val>
                                        </p:tav>
                                        <p:tav tm="100000">
                                          <p:val>
                                            <p:strVal val="#ppt_x"/>
                                          </p:val>
                                        </p:tav>
                                      </p:tavLst>
                                    </p:anim>
                                    <p:anim calcmode="lin" valueType="num">
                                      <p:cBhvr additive="base">
                                        <p:cTn id="26" dur="500" fill="hold"/>
                                        <p:tgtEl>
                                          <p:spTgt spid="2263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7" grpId="0" autoUpdateAnimBg="0"/>
      <p:bldP spid="226308" grpId="0" autoUpdateAnimBg="0"/>
      <p:bldP spid="226309" grpId="0" autoUpdateAnimBg="0"/>
      <p:bldP spid="226310"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Rectangle 3"/>
          <p:cNvSpPr>
            <a:spLocks noChangeArrowheads="1"/>
          </p:cNvSpPr>
          <p:nvPr/>
        </p:nvSpPr>
        <p:spPr bwMode="auto">
          <a:xfrm>
            <a:off x="755576" y="692696"/>
            <a:ext cx="7834312" cy="4481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nSpc>
                <a:spcPct val="120000"/>
              </a:lnSpc>
            </a:pPr>
            <a:r>
              <a:rPr lang="zh-CN" altLang="en-US" dirty="0">
                <a:latin typeface="Times New Roman" panose="02020603050405020304" pitchFamily="18" charset="0"/>
                <a:sym typeface="Times New Roman" panose="02020603050405020304" pitchFamily="18" charset="0"/>
              </a:rPr>
              <a:t>思考题：</a:t>
            </a:r>
          </a:p>
          <a:p>
            <a:pPr>
              <a:lnSpc>
                <a:spcPct val="120000"/>
              </a:lnSpc>
            </a:pPr>
            <a:r>
              <a:rPr lang="en-US" altLang="zh-CN" dirty="0">
                <a:latin typeface="Times New Roman" panose="02020603050405020304" pitchFamily="18" charset="0"/>
                <a:sym typeface="Times New Roman" panose="02020603050405020304" pitchFamily="18" charset="0"/>
              </a:rPr>
              <a:t>1</a:t>
            </a:r>
            <a:r>
              <a:rPr lang="zh-CN" altLang="en-US" dirty="0">
                <a:latin typeface="Times New Roman" panose="02020603050405020304" pitchFamily="18" charset="0"/>
                <a:sym typeface="Times New Roman" panose="02020603050405020304" pitchFamily="18" charset="0"/>
              </a:rPr>
              <a:t>、无线局域网使用的访问方法是什么，</a:t>
            </a:r>
            <a:r>
              <a:rPr lang="en-US" altLang="zh-CN" dirty="0">
                <a:latin typeface="Times New Roman" panose="02020603050405020304" pitchFamily="18" charset="0"/>
                <a:sym typeface="Times New Roman" panose="02020603050405020304" pitchFamily="18" charset="0"/>
              </a:rPr>
              <a:t>CSMA/CA</a:t>
            </a:r>
            <a:r>
              <a:rPr lang="zh-CN" altLang="en-US" dirty="0">
                <a:latin typeface="Times New Roman" panose="02020603050405020304" pitchFamily="18" charset="0"/>
                <a:sym typeface="Times New Roman" panose="02020603050405020304" pitchFamily="18" charset="0"/>
              </a:rPr>
              <a:t>和 </a:t>
            </a:r>
            <a:r>
              <a:rPr lang="en-US" altLang="zh-CN" dirty="0">
                <a:latin typeface="Times New Roman" panose="02020603050405020304" pitchFamily="18" charset="0"/>
                <a:sym typeface="Times New Roman" panose="02020603050405020304" pitchFamily="18" charset="0"/>
              </a:rPr>
              <a:t>CSMA/CD</a:t>
            </a:r>
            <a:r>
              <a:rPr lang="zh-CN" altLang="en-US" dirty="0">
                <a:latin typeface="Times New Roman" panose="02020603050405020304" pitchFamily="18" charset="0"/>
                <a:sym typeface="Times New Roman" panose="02020603050405020304" pitchFamily="18" charset="0"/>
              </a:rPr>
              <a:t>异同 。</a:t>
            </a:r>
          </a:p>
          <a:p>
            <a:pPr>
              <a:lnSpc>
                <a:spcPct val="120000"/>
              </a:lnSpc>
            </a:pPr>
            <a:r>
              <a:rPr lang="en-US" altLang="zh-CN" dirty="0">
                <a:latin typeface="Times New Roman" panose="02020603050405020304" pitchFamily="18" charset="0"/>
                <a:sym typeface="Times New Roman" panose="02020603050405020304" pitchFamily="18" charset="0"/>
              </a:rPr>
              <a:t>2</a:t>
            </a:r>
            <a:r>
              <a:rPr lang="zh-CN" altLang="en-US" dirty="0">
                <a:latin typeface="Times New Roman" panose="02020603050405020304" pitchFamily="18" charset="0"/>
                <a:sym typeface="Times New Roman" panose="02020603050405020304" pitchFamily="18" charset="0"/>
              </a:rPr>
              <a:t>、由于</a:t>
            </a:r>
            <a:r>
              <a:rPr lang="en-US" altLang="zh-CN" dirty="0">
                <a:latin typeface="Times New Roman" panose="02020603050405020304" pitchFamily="18" charset="0"/>
                <a:sym typeface="Times New Roman" panose="02020603050405020304" pitchFamily="18" charset="0"/>
              </a:rPr>
              <a:t>802.11</a:t>
            </a:r>
            <a:r>
              <a:rPr lang="zh-CN" altLang="en-US" dirty="0">
                <a:latin typeface="Times New Roman" panose="02020603050405020304" pitchFamily="18" charset="0"/>
                <a:sym typeface="Times New Roman" panose="02020603050405020304" pitchFamily="18" charset="0"/>
              </a:rPr>
              <a:t>中</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的物理层标准构造。</a:t>
            </a:r>
          </a:p>
          <a:p>
            <a:pPr>
              <a:lnSpc>
                <a:spcPct val="120000"/>
              </a:lnSpc>
            </a:pPr>
            <a:r>
              <a:rPr lang="en-US" altLang="zh-CN" dirty="0">
                <a:latin typeface="Times New Roman" panose="02020603050405020304" pitchFamily="18" charset="0"/>
                <a:sym typeface="Times New Roman" panose="02020603050405020304" pitchFamily="18" charset="0"/>
              </a:rPr>
              <a:t>3</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BSS</a:t>
            </a:r>
            <a:r>
              <a:rPr lang="zh-CN" altLang="en-US" dirty="0">
                <a:latin typeface="Times New Roman" panose="02020603050405020304" pitchFamily="18" charset="0"/>
                <a:sym typeface="Times New Roman" panose="02020603050405020304" pitchFamily="18" charset="0"/>
              </a:rPr>
              <a:t>与</a:t>
            </a:r>
            <a:r>
              <a:rPr lang="en-US" altLang="zh-CN" dirty="0">
                <a:latin typeface="Times New Roman" panose="02020603050405020304" pitchFamily="18" charset="0"/>
                <a:sym typeface="Times New Roman" panose="02020603050405020304" pitchFamily="18" charset="0"/>
              </a:rPr>
              <a:t>ESS</a:t>
            </a:r>
            <a:r>
              <a:rPr lang="zh-CN" altLang="en-US" dirty="0">
                <a:latin typeface="Times New Roman" panose="02020603050405020304" pitchFamily="18" charset="0"/>
                <a:sym typeface="Times New Roman" panose="02020603050405020304" pitchFamily="18" charset="0"/>
              </a:rPr>
              <a:t>的基本区别？</a:t>
            </a:r>
          </a:p>
          <a:p>
            <a:pPr>
              <a:lnSpc>
                <a:spcPct val="120000"/>
              </a:lnSpc>
            </a:pPr>
            <a:r>
              <a:rPr lang="en-US" altLang="zh-CN" dirty="0">
                <a:latin typeface="Times New Roman" panose="02020603050405020304" pitchFamily="18" charset="0"/>
                <a:sym typeface="Times New Roman" panose="02020603050405020304" pitchFamily="18" charset="0"/>
              </a:rPr>
              <a:t>4</a:t>
            </a:r>
            <a:r>
              <a:rPr lang="zh-CN" altLang="en-US" dirty="0">
                <a:latin typeface="Times New Roman" panose="02020603050405020304" pitchFamily="18" charset="0"/>
                <a:sym typeface="Times New Roman" panose="02020603050405020304" pitchFamily="18" charset="0"/>
              </a:rPr>
              <a:t>、无线网络思考的基本要素，怎样理解移动性。</a:t>
            </a:r>
          </a:p>
          <a:p>
            <a:pPr>
              <a:lnSpc>
                <a:spcPct val="120000"/>
              </a:lnSpc>
            </a:pPr>
            <a:r>
              <a:rPr lang="en-US" altLang="zh-CN" dirty="0">
                <a:latin typeface="Times New Roman" panose="02020603050405020304" pitchFamily="18" charset="0"/>
                <a:sym typeface="Times New Roman" panose="02020603050405020304" pitchFamily="18" charset="0"/>
              </a:rPr>
              <a:t>5</a:t>
            </a:r>
            <a:r>
              <a:rPr lang="zh-CN" altLang="en-US" dirty="0" smtClean="0">
                <a:latin typeface="Times New Roman" panose="02020603050405020304" pitchFamily="18" charset="0"/>
                <a:sym typeface="Times New Roman" panose="02020603050405020304" pitchFamily="18" charset="0"/>
              </a:rPr>
              <a:t>、</a:t>
            </a:r>
            <a:r>
              <a:rPr lang="zh-CN" altLang="en-US" dirty="0">
                <a:latin typeface="Times New Roman" panose="02020603050405020304" pitchFamily="18" charset="0"/>
                <a:sym typeface="Times New Roman" panose="02020603050405020304" pitchFamily="18" charset="0"/>
              </a:rPr>
              <a:t>讨论</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中三种类型的移动。</a:t>
            </a:r>
          </a:p>
          <a:p>
            <a:pPr>
              <a:lnSpc>
                <a:spcPct val="120000"/>
              </a:lnSpc>
            </a:pPr>
            <a:r>
              <a:rPr lang="en-US" altLang="zh-CN" dirty="0">
                <a:latin typeface="Times New Roman" panose="02020603050405020304" pitchFamily="18" charset="0"/>
                <a:sym typeface="Times New Roman" panose="02020603050405020304" pitchFamily="18" charset="0"/>
              </a:rPr>
              <a:t>6</a:t>
            </a:r>
            <a:r>
              <a:rPr lang="zh-CN" altLang="en-US" dirty="0">
                <a:latin typeface="Times New Roman" panose="02020603050405020304" pitchFamily="18" charset="0"/>
                <a:sym typeface="Times New Roman" panose="02020603050405020304" pitchFamily="18" charset="0"/>
              </a:rPr>
              <a:t>、什么是</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接入的关联？</a:t>
            </a:r>
          </a:p>
          <a:p>
            <a:pPr>
              <a:lnSpc>
                <a:spcPct val="120000"/>
              </a:lnSpc>
            </a:pPr>
            <a:r>
              <a:rPr lang="en-US" altLang="zh-CN" dirty="0">
                <a:latin typeface="Times New Roman" panose="02020603050405020304" pitchFamily="18" charset="0"/>
                <a:sym typeface="Times New Roman" panose="02020603050405020304" pitchFamily="18" charset="0"/>
              </a:rPr>
              <a:t>7</a:t>
            </a:r>
            <a:r>
              <a:rPr lang="zh-CN" altLang="en-US" dirty="0">
                <a:latin typeface="Times New Roman" panose="02020603050405020304" pitchFamily="18" charset="0"/>
                <a:sym typeface="Times New Roman" panose="02020603050405020304" pitchFamily="18" charset="0"/>
              </a:rPr>
              <a:t>、为什么无线以太网</a:t>
            </a:r>
            <a:r>
              <a:rPr lang="en-US" altLang="zh-CN" dirty="0">
                <a:latin typeface="Times New Roman" panose="02020603050405020304" pitchFamily="18" charset="0"/>
                <a:sym typeface="Times New Roman" panose="02020603050405020304" pitchFamily="18" charset="0"/>
              </a:rPr>
              <a:t>802.11</a:t>
            </a:r>
            <a:r>
              <a:rPr lang="zh-CN" altLang="en-US" dirty="0">
                <a:latin typeface="Times New Roman" panose="02020603050405020304" pitchFamily="18" charset="0"/>
                <a:sym typeface="Times New Roman" panose="02020603050405020304" pitchFamily="18" charset="0"/>
              </a:rPr>
              <a:t>帧结构的地址和有线不同。</a:t>
            </a:r>
          </a:p>
          <a:p>
            <a:pPr>
              <a:lnSpc>
                <a:spcPct val="120000"/>
              </a:lnSpc>
            </a:pPr>
            <a:r>
              <a:rPr lang="en-US" altLang="zh-CN" dirty="0">
                <a:latin typeface="Times New Roman" panose="02020603050405020304" pitchFamily="18" charset="0"/>
                <a:sym typeface="Times New Roman" panose="02020603050405020304" pitchFamily="18" charset="0"/>
              </a:rPr>
              <a:t>8</a:t>
            </a:r>
            <a:r>
              <a:rPr lang="zh-CN" altLang="en-US" dirty="0">
                <a:latin typeface="Times New Roman" panose="02020603050405020304" pitchFamily="18" charset="0"/>
                <a:sym typeface="Times New Roman" panose="02020603050405020304" pitchFamily="18" charset="0"/>
              </a:rPr>
              <a:t>、什么是多路访问机制，常见方式有哪些？</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6915"/>
                                        </p:tgtEl>
                                        <p:attrNameLst>
                                          <p:attrName>style.visibility</p:attrName>
                                        </p:attrNameLst>
                                      </p:cBhvr>
                                      <p:to>
                                        <p:strVal val="visible"/>
                                      </p:to>
                                    </p:set>
                                    <p:anim calcmode="lin" valueType="num">
                                      <p:cBhvr additive="base">
                                        <p:cTn id="7" dur="500" fill="hold"/>
                                        <p:tgtEl>
                                          <p:spTgt spid="166915"/>
                                        </p:tgtEl>
                                        <p:attrNameLst>
                                          <p:attrName>ppt_x</p:attrName>
                                        </p:attrNameLst>
                                      </p:cBhvr>
                                      <p:tavLst>
                                        <p:tav tm="0">
                                          <p:val>
                                            <p:strVal val="0-#ppt_w/2"/>
                                          </p:val>
                                        </p:tav>
                                        <p:tav tm="100000">
                                          <p:val>
                                            <p:strVal val="#ppt_x"/>
                                          </p:val>
                                        </p:tav>
                                      </p:tavLst>
                                    </p:anim>
                                    <p:anim calcmode="lin" valueType="num">
                                      <p:cBhvr additive="base">
                                        <p:cTn id="8" dur="500" fill="hold"/>
                                        <p:tgtEl>
                                          <p:spTgt spid="1669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5"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755576" y="1268760"/>
            <a:ext cx="8165704" cy="4536503"/>
          </a:xfrm>
          <a:prstGeom prst="rect">
            <a:avLst/>
          </a:prstGeom>
        </p:spPr>
      </p:pic>
    </p:spTree>
    <p:extLst>
      <p:ext uri="{BB962C8B-B14F-4D97-AF65-F5344CB8AC3E}">
        <p14:creationId xmlns:p14="http://schemas.microsoft.com/office/powerpoint/2010/main" val="922608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1" name="Text Box 3"/>
          <p:cNvSpPr txBox="1">
            <a:spLocks noChangeArrowheads="1"/>
          </p:cNvSpPr>
          <p:nvPr/>
        </p:nvSpPr>
        <p:spPr bwMode="auto">
          <a:xfrm>
            <a:off x="683568" y="2276252"/>
            <a:ext cx="7994650" cy="137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latin typeface="Times New Roman" panose="02020603050405020304" pitchFamily="18" charset="0"/>
                <a:sym typeface="Times New Roman" panose="02020603050405020304" pitchFamily="18" charset="0"/>
              </a:rPr>
              <a:t>移动网络通常建设大量无线蜂窝基站（或</a:t>
            </a:r>
            <a:r>
              <a:rPr lang="en-US" altLang="zh-CN" dirty="0">
                <a:latin typeface="Times New Roman" panose="02020603050405020304" pitchFamily="18" charset="0"/>
                <a:sym typeface="Times New Roman" panose="02020603050405020304" pitchFamily="18" charset="0"/>
              </a:rPr>
              <a:t>AP</a:t>
            </a:r>
            <a:r>
              <a:rPr lang="zh-CN" altLang="en-US" dirty="0">
                <a:latin typeface="Times New Roman" panose="02020603050405020304" pitchFamily="18" charset="0"/>
                <a:sym typeface="Times New Roman" panose="02020603050405020304" pitchFamily="18" charset="0"/>
              </a:rPr>
              <a:t>，通常</a:t>
            </a:r>
            <a:r>
              <a:rPr lang="zh-CN" altLang="en-US" dirty="0">
                <a:solidFill>
                  <a:srgbClr val="CC0000"/>
                </a:solidFill>
                <a:latin typeface="Times New Roman" panose="02020603050405020304" pitchFamily="18" charset="0"/>
                <a:sym typeface="Times New Roman" panose="02020603050405020304" pitchFamily="18" charset="0"/>
              </a:rPr>
              <a:t>固定的</a:t>
            </a:r>
            <a:r>
              <a:rPr lang="zh-CN" altLang="en-US" dirty="0">
                <a:latin typeface="Times New Roman" panose="02020603050405020304" pitchFamily="18" charset="0"/>
                <a:sym typeface="Times New Roman" panose="02020603050405020304" pitchFamily="18" charset="0"/>
              </a:rPr>
              <a:t>）进行的无线覆盖，移动用户在覆盖区通过</a:t>
            </a:r>
            <a:r>
              <a:rPr lang="zh-CN" altLang="en-US" dirty="0">
                <a:solidFill>
                  <a:srgbClr val="CC0000"/>
                </a:solidFill>
                <a:latin typeface="Times New Roman" panose="02020603050405020304" pitchFamily="18" charset="0"/>
                <a:sym typeface="Times New Roman" panose="02020603050405020304" pitchFamily="18" charset="0"/>
              </a:rPr>
              <a:t>无线方式接入网络（</a:t>
            </a:r>
            <a:r>
              <a:rPr lang="zh-CN" altLang="en-US" dirty="0">
                <a:latin typeface="Times New Roman" panose="02020603050405020304" pitchFamily="18" charset="0"/>
                <a:sym typeface="Times New Roman" panose="02020603050405020304" pitchFamily="18" charset="0"/>
              </a:rPr>
              <a:t>网络边缘、接入网，非核心网</a:t>
            </a:r>
            <a:r>
              <a:rPr lang="zh-CN" altLang="en-US" dirty="0">
                <a:solidFill>
                  <a:srgbClr val="CC0000"/>
                </a:solidFill>
                <a:latin typeface="Times New Roman" panose="02020603050405020304" pitchFamily="18" charset="0"/>
                <a:sym typeface="Times New Roman" panose="02020603050405020304" pitchFamily="18" charset="0"/>
              </a:rPr>
              <a:t>）</a:t>
            </a:r>
            <a:r>
              <a:rPr lang="zh-CN" altLang="en-US" dirty="0">
                <a:latin typeface="Times New Roman" panose="02020603050405020304" pitchFamily="18" charset="0"/>
                <a:sym typeface="Times New Roman" panose="02020603050405020304" pitchFamily="18" charset="0"/>
              </a:rPr>
              <a:t>。</a:t>
            </a:r>
          </a:p>
        </p:txBody>
      </p:sp>
      <p:sp>
        <p:nvSpPr>
          <p:cNvPr id="232452" name="Text Box 4"/>
          <p:cNvSpPr txBox="1">
            <a:spLocks noChangeArrowheads="1"/>
          </p:cNvSpPr>
          <p:nvPr/>
        </p:nvSpPr>
        <p:spPr bwMode="auto">
          <a:xfrm>
            <a:off x="683568" y="1196752"/>
            <a:ext cx="7921625" cy="93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latin typeface="Times New Roman" panose="02020603050405020304" pitchFamily="18" charset="0"/>
                <a:sym typeface="Times New Roman" panose="02020603050405020304" pitchFamily="18" charset="0"/>
              </a:rPr>
              <a:t>无线通信技术经历：无线电报、点对点对讲、卫星通信、</a:t>
            </a:r>
            <a:r>
              <a:rPr lang="en-US" altLang="zh-CN" dirty="0">
                <a:latin typeface="Times New Roman" panose="02020603050405020304" pitchFamily="18" charset="0"/>
                <a:sym typeface="Times New Roman" panose="02020603050405020304" pitchFamily="18" charset="0"/>
              </a:rPr>
              <a:t>GSM \ 2G</a:t>
            </a:r>
            <a:r>
              <a:rPr lang="zh-CN" altLang="en-US" dirty="0">
                <a:latin typeface="Times New Roman" panose="02020603050405020304" pitchFamily="18" charset="0"/>
                <a:sym typeface="Times New Roman" panose="02020603050405020304" pitchFamily="18" charset="0"/>
              </a:rPr>
              <a:t>、蓝牙、</a:t>
            </a:r>
            <a:r>
              <a:rPr lang="en-US" altLang="zh-CN" dirty="0">
                <a:latin typeface="Times New Roman" panose="02020603050405020304" pitchFamily="18" charset="0"/>
                <a:sym typeface="Times New Roman" panose="02020603050405020304" pitchFamily="18" charset="0"/>
              </a:rPr>
              <a:t>WLAN </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3G/4G……</a:t>
            </a:r>
          </a:p>
        </p:txBody>
      </p:sp>
      <p:sp>
        <p:nvSpPr>
          <p:cNvPr id="232453" name="Text Box 5"/>
          <p:cNvSpPr txBox="1">
            <a:spLocks noChangeArrowheads="1"/>
          </p:cNvSpPr>
          <p:nvPr/>
        </p:nvSpPr>
        <p:spPr bwMode="auto">
          <a:xfrm>
            <a:off x="683568" y="4220939"/>
            <a:ext cx="7620000" cy="137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Times New Roman" panose="02020603050405020304" pitchFamily="18" charset="0"/>
                <a:sym typeface="Times New Roman" panose="02020603050405020304" pitchFamily="18" charset="0"/>
              </a:rPr>
              <a:t>WIFI (Wireless Fidelity)</a:t>
            </a:r>
            <a:r>
              <a:rPr lang="zh-CN" altLang="en-US" dirty="0">
                <a:latin typeface="Times New Roman" panose="02020603050405020304" pitchFamily="18" charset="0"/>
                <a:sym typeface="Times New Roman" panose="02020603050405020304" pitchFamily="18" charset="0"/>
              </a:rPr>
              <a:t>随处看见</a:t>
            </a:r>
            <a:r>
              <a:rPr lang="en-US" altLang="zh-CN" dirty="0">
                <a:latin typeface="Times New Roman" panose="02020603050405020304" pitchFamily="18" charset="0"/>
                <a:sym typeface="Times New Roman" panose="02020603050405020304" pitchFamily="18" charset="0"/>
              </a:rPr>
              <a:t>. </a:t>
            </a:r>
          </a:p>
          <a:p>
            <a:pPr>
              <a:lnSpc>
                <a:spcPct val="120000"/>
              </a:lnSpc>
            </a:pP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以及其它无线接入方式和有线</a:t>
            </a:r>
            <a:r>
              <a:rPr lang="en-US" altLang="zh-CN" dirty="0">
                <a:latin typeface="Times New Roman" panose="02020603050405020304" pitchFamily="18" charset="0"/>
                <a:sym typeface="Times New Roman" panose="02020603050405020304" pitchFamily="18" charset="0"/>
              </a:rPr>
              <a:t>LAN</a:t>
            </a:r>
            <a:r>
              <a:rPr lang="zh-CN" altLang="en-US" dirty="0">
                <a:latin typeface="Times New Roman" panose="02020603050405020304" pitchFamily="18" charset="0"/>
                <a:sym typeface="Times New Roman" panose="02020603050405020304" pitchFamily="18" charset="0"/>
              </a:rPr>
              <a:t>（光纤</a:t>
            </a:r>
            <a:r>
              <a:rPr lang="en-US" altLang="zh-CN" dirty="0">
                <a:latin typeface="Times New Roman" panose="02020603050405020304" pitchFamily="18" charset="0"/>
                <a:sym typeface="Times New Roman" panose="02020603050405020304" pitchFamily="18" charset="0"/>
              </a:rPr>
              <a:t>LAN</a:t>
            </a:r>
            <a:r>
              <a:rPr lang="zh-CN" altLang="en-US" dirty="0">
                <a:latin typeface="Times New Roman" panose="02020603050405020304" pitchFamily="18" charset="0"/>
                <a:sym typeface="Times New Roman" panose="02020603050405020304" pitchFamily="18" charset="0"/>
              </a:rPr>
              <a:t>、双绞线</a:t>
            </a:r>
            <a:r>
              <a:rPr lang="en-US" altLang="zh-CN" dirty="0">
                <a:latin typeface="Times New Roman" panose="02020603050405020304" pitchFamily="18" charset="0"/>
                <a:sym typeface="Times New Roman" panose="02020603050405020304" pitchFamily="18" charset="0"/>
              </a:rPr>
              <a:t>LAN</a:t>
            </a:r>
            <a:r>
              <a:rPr lang="zh-CN" altLang="en-US" dirty="0">
                <a:latin typeface="Times New Roman" panose="02020603050405020304" pitchFamily="18" charset="0"/>
                <a:sym typeface="Times New Roman" panose="02020603050405020304" pitchFamily="18" charset="0"/>
              </a:rPr>
              <a:t>），共同组成互补覆盖的以太网络新形式。</a:t>
            </a:r>
          </a:p>
        </p:txBody>
      </p:sp>
      <p:sp>
        <p:nvSpPr>
          <p:cNvPr id="232454" name="Text Box 6"/>
          <p:cNvSpPr txBox="1">
            <a:spLocks noChangeArrowheads="1"/>
          </p:cNvSpPr>
          <p:nvPr/>
        </p:nvSpPr>
        <p:spPr bwMode="auto">
          <a:xfrm>
            <a:off x="683568" y="5805264"/>
            <a:ext cx="7620000" cy="93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3G</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4G</a:t>
            </a:r>
            <a:r>
              <a:rPr lang="zh-CN" altLang="en-US" dirty="0">
                <a:latin typeface="Times New Roman" panose="02020603050405020304" pitchFamily="18" charset="0"/>
                <a:sym typeface="Times New Roman" panose="02020603050405020304" pitchFamily="18" charset="0"/>
              </a:rPr>
              <a:t>移动通信网，构成快速发展的</a:t>
            </a:r>
            <a:r>
              <a:rPr lang="zh-CN" altLang="en-US" dirty="0">
                <a:solidFill>
                  <a:srgbClr val="CC0000"/>
                </a:solidFill>
                <a:latin typeface="Times New Roman" panose="02020603050405020304" pitchFamily="18" charset="0"/>
                <a:sym typeface="Times New Roman" panose="02020603050405020304" pitchFamily="18" charset="0"/>
              </a:rPr>
              <a:t>移动互联网的基础。</a:t>
            </a:r>
          </a:p>
        </p:txBody>
      </p:sp>
      <p:sp>
        <p:nvSpPr>
          <p:cNvPr id="232455" name="Text Box 7"/>
          <p:cNvSpPr txBox="1">
            <a:spLocks noChangeArrowheads="1"/>
          </p:cNvSpPr>
          <p:nvPr/>
        </p:nvSpPr>
        <p:spPr bwMode="auto">
          <a:xfrm>
            <a:off x="5364088" y="493702"/>
            <a:ext cx="3673475" cy="559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2800" dirty="0">
                <a:solidFill>
                  <a:srgbClr val="CC0000"/>
                </a:solidFill>
                <a:latin typeface="Times New Roman" panose="02020603050405020304" pitchFamily="18" charset="0"/>
                <a:sym typeface="Times New Roman" panose="02020603050405020304" pitchFamily="18" charset="0"/>
              </a:rPr>
              <a:t>WIFI</a:t>
            </a:r>
            <a:r>
              <a:rPr lang="zh-CN" altLang="en-US" sz="2800" dirty="0">
                <a:solidFill>
                  <a:srgbClr val="CC0000"/>
                </a:solidFill>
                <a:latin typeface="Times New Roman" panose="02020603050405020304" pitchFamily="18" charset="0"/>
                <a:sym typeface="Times New Roman" panose="02020603050405020304" pitchFamily="18" charset="0"/>
              </a:rPr>
              <a:t>和</a:t>
            </a:r>
            <a:r>
              <a:rPr lang="en-US" altLang="zh-CN" sz="2800" dirty="0">
                <a:solidFill>
                  <a:srgbClr val="CC0000"/>
                </a:solidFill>
                <a:latin typeface="Times New Roman" panose="02020603050405020304" pitchFamily="18" charset="0"/>
                <a:sym typeface="Times New Roman" panose="02020603050405020304" pitchFamily="18" charset="0"/>
              </a:rPr>
              <a:t>WLAN</a:t>
            </a:r>
            <a:r>
              <a:rPr lang="zh-CN" altLang="en-US" sz="2800" dirty="0">
                <a:solidFill>
                  <a:srgbClr val="CC0000"/>
                </a:solidFill>
                <a:latin typeface="Times New Roman" panose="02020603050405020304" pitchFamily="18" charset="0"/>
                <a:sym typeface="Times New Roman" panose="02020603050405020304" pitchFamily="18" charset="0"/>
              </a:rPr>
              <a:t>差别？</a:t>
            </a:r>
          </a:p>
        </p:txBody>
      </p:sp>
      <p:sp>
        <p:nvSpPr>
          <p:cNvPr id="232457" name="Text Box 9"/>
          <p:cNvSpPr txBox="1">
            <a:spLocks noChangeArrowheads="1"/>
          </p:cNvSpPr>
          <p:nvPr/>
        </p:nvSpPr>
        <p:spPr bwMode="auto">
          <a:xfrm>
            <a:off x="683568" y="3644677"/>
            <a:ext cx="7921625"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latin typeface="Times New Roman" panose="02020603050405020304" pitchFamily="18" charset="0"/>
                <a:sym typeface="Times New Roman" panose="02020603050405020304" pitchFamily="18" charset="0"/>
              </a:rPr>
              <a:t>无固定基站无线网络：自组织网络</a:t>
            </a:r>
            <a:r>
              <a:rPr lang="en-US" altLang="zh-CN" dirty="0">
                <a:latin typeface="Times New Roman" panose="02020603050405020304" pitchFamily="18" charset="0"/>
                <a:sym typeface="Times New Roman" panose="02020603050405020304" pitchFamily="18" charset="0"/>
              </a:rPr>
              <a:t>ad hoc network</a:t>
            </a:r>
            <a:r>
              <a:rPr lang="zh-CN" altLang="en-US" dirty="0">
                <a:latin typeface="Times New Roman" panose="02020603050405020304" pitchFamily="18" charset="0"/>
                <a:sym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2452"/>
                                        </p:tgtEl>
                                        <p:attrNameLst>
                                          <p:attrName>style.visibility</p:attrName>
                                        </p:attrNameLst>
                                      </p:cBhvr>
                                      <p:to>
                                        <p:strVal val="visible"/>
                                      </p:to>
                                    </p:set>
                                    <p:anim calcmode="lin" valueType="num">
                                      <p:cBhvr additive="base">
                                        <p:cTn id="7" dur="500" fill="hold"/>
                                        <p:tgtEl>
                                          <p:spTgt spid="232452"/>
                                        </p:tgtEl>
                                        <p:attrNameLst>
                                          <p:attrName>ppt_x</p:attrName>
                                        </p:attrNameLst>
                                      </p:cBhvr>
                                      <p:tavLst>
                                        <p:tav tm="0">
                                          <p:val>
                                            <p:strVal val="0-#ppt_w/2"/>
                                          </p:val>
                                        </p:tav>
                                        <p:tav tm="100000">
                                          <p:val>
                                            <p:strVal val="#ppt_x"/>
                                          </p:val>
                                        </p:tav>
                                      </p:tavLst>
                                    </p:anim>
                                    <p:anim calcmode="lin" valueType="num">
                                      <p:cBhvr additive="base">
                                        <p:cTn id="8" dur="500" fill="hold"/>
                                        <p:tgtEl>
                                          <p:spTgt spid="2324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2451"/>
                                        </p:tgtEl>
                                        <p:attrNameLst>
                                          <p:attrName>style.visibility</p:attrName>
                                        </p:attrNameLst>
                                      </p:cBhvr>
                                      <p:to>
                                        <p:strVal val="visible"/>
                                      </p:to>
                                    </p:set>
                                    <p:anim calcmode="lin" valueType="num">
                                      <p:cBhvr additive="base">
                                        <p:cTn id="13" dur="500" fill="hold"/>
                                        <p:tgtEl>
                                          <p:spTgt spid="232451"/>
                                        </p:tgtEl>
                                        <p:attrNameLst>
                                          <p:attrName>ppt_x</p:attrName>
                                        </p:attrNameLst>
                                      </p:cBhvr>
                                      <p:tavLst>
                                        <p:tav tm="0">
                                          <p:val>
                                            <p:strVal val="0-#ppt_w/2"/>
                                          </p:val>
                                        </p:tav>
                                        <p:tav tm="100000">
                                          <p:val>
                                            <p:strVal val="#ppt_x"/>
                                          </p:val>
                                        </p:tav>
                                      </p:tavLst>
                                    </p:anim>
                                    <p:anim calcmode="lin" valueType="num">
                                      <p:cBhvr additive="base">
                                        <p:cTn id="14" dur="500" fill="hold"/>
                                        <p:tgtEl>
                                          <p:spTgt spid="23245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2457"/>
                                        </p:tgtEl>
                                        <p:attrNameLst>
                                          <p:attrName>style.visibility</p:attrName>
                                        </p:attrNameLst>
                                      </p:cBhvr>
                                      <p:to>
                                        <p:strVal val="visible"/>
                                      </p:to>
                                    </p:set>
                                    <p:anim calcmode="lin" valueType="num">
                                      <p:cBhvr additive="base">
                                        <p:cTn id="19" dur="500" fill="hold"/>
                                        <p:tgtEl>
                                          <p:spTgt spid="232457"/>
                                        </p:tgtEl>
                                        <p:attrNameLst>
                                          <p:attrName>ppt_x</p:attrName>
                                        </p:attrNameLst>
                                      </p:cBhvr>
                                      <p:tavLst>
                                        <p:tav tm="0">
                                          <p:val>
                                            <p:strVal val="0-#ppt_w/2"/>
                                          </p:val>
                                        </p:tav>
                                        <p:tav tm="100000">
                                          <p:val>
                                            <p:strVal val="#ppt_x"/>
                                          </p:val>
                                        </p:tav>
                                      </p:tavLst>
                                    </p:anim>
                                    <p:anim calcmode="lin" valueType="num">
                                      <p:cBhvr additive="base">
                                        <p:cTn id="20" dur="500" fill="hold"/>
                                        <p:tgtEl>
                                          <p:spTgt spid="23245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2453"/>
                                        </p:tgtEl>
                                        <p:attrNameLst>
                                          <p:attrName>style.visibility</p:attrName>
                                        </p:attrNameLst>
                                      </p:cBhvr>
                                      <p:to>
                                        <p:strVal val="visible"/>
                                      </p:to>
                                    </p:set>
                                    <p:anim calcmode="lin" valueType="num">
                                      <p:cBhvr additive="base">
                                        <p:cTn id="25" dur="500" fill="hold"/>
                                        <p:tgtEl>
                                          <p:spTgt spid="232453"/>
                                        </p:tgtEl>
                                        <p:attrNameLst>
                                          <p:attrName>ppt_x</p:attrName>
                                        </p:attrNameLst>
                                      </p:cBhvr>
                                      <p:tavLst>
                                        <p:tav tm="0">
                                          <p:val>
                                            <p:strVal val="0-#ppt_w/2"/>
                                          </p:val>
                                        </p:tav>
                                        <p:tav tm="100000">
                                          <p:val>
                                            <p:strVal val="#ppt_x"/>
                                          </p:val>
                                        </p:tav>
                                      </p:tavLst>
                                    </p:anim>
                                    <p:anim calcmode="lin" valueType="num">
                                      <p:cBhvr additive="base">
                                        <p:cTn id="26" dur="500" fill="hold"/>
                                        <p:tgtEl>
                                          <p:spTgt spid="23245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2454"/>
                                        </p:tgtEl>
                                        <p:attrNameLst>
                                          <p:attrName>style.visibility</p:attrName>
                                        </p:attrNameLst>
                                      </p:cBhvr>
                                      <p:to>
                                        <p:strVal val="visible"/>
                                      </p:to>
                                    </p:set>
                                    <p:anim calcmode="lin" valueType="num">
                                      <p:cBhvr additive="base">
                                        <p:cTn id="31" dur="500" fill="hold"/>
                                        <p:tgtEl>
                                          <p:spTgt spid="232454"/>
                                        </p:tgtEl>
                                        <p:attrNameLst>
                                          <p:attrName>ppt_x</p:attrName>
                                        </p:attrNameLst>
                                      </p:cBhvr>
                                      <p:tavLst>
                                        <p:tav tm="0">
                                          <p:val>
                                            <p:strVal val="0-#ppt_w/2"/>
                                          </p:val>
                                        </p:tav>
                                        <p:tav tm="100000">
                                          <p:val>
                                            <p:strVal val="#ppt_x"/>
                                          </p:val>
                                        </p:tav>
                                      </p:tavLst>
                                    </p:anim>
                                    <p:anim calcmode="lin" valueType="num">
                                      <p:cBhvr additive="base">
                                        <p:cTn id="32" dur="500" fill="hold"/>
                                        <p:tgtEl>
                                          <p:spTgt spid="23245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32455"/>
                                        </p:tgtEl>
                                        <p:attrNameLst>
                                          <p:attrName>style.visibility</p:attrName>
                                        </p:attrNameLst>
                                      </p:cBhvr>
                                      <p:to>
                                        <p:strVal val="visible"/>
                                      </p:to>
                                    </p:set>
                                    <p:anim calcmode="lin" valueType="num">
                                      <p:cBhvr additive="base">
                                        <p:cTn id="37" dur="500" fill="hold"/>
                                        <p:tgtEl>
                                          <p:spTgt spid="232455"/>
                                        </p:tgtEl>
                                        <p:attrNameLst>
                                          <p:attrName>ppt_x</p:attrName>
                                        </p:attrNameLst>
                                      </p:cBhvr>
                                      <p:tavLst>
                                        <p:tav tm="0">
                                          <p:val>
                                            <p:strVal val="0-#ppt_w/2"/>
                                          </p:val>
                                        </p:tav>
                                        <p:tav tm="100000">
                                          <p:val>
                                            <p:strVal val="#ppt_x"/>
                                          </p:val>
                                        </p:tav>
                                      </p:tavLst>
                                    </p:anim>
                                    <p:anim calcmode="lin" valueType="num">
                                      <p:cBhvr additive="base">
                                        <p:cTn id="38" dur="500" fill="hold"/>
                                        <p:tgtEl>
                                          <p:spTgt spid="2324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1" grpId="0" autoUpdateAnimBg="0"/>
      <p:bldP spid="232452" grpId="0" autoUpdateAnimBg="0"/>
      <p:bldP spid="232453" grpId="0" autoUpdateAnimBg="0"/>
      <p:bldP spid="232454" grpId="0" autoUpdateAnimBg="0"/>
      <p:bldP spid="232455" grpId="0" autoUpdateAnimBg="0"/>
      <p:bldP spid="23245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76958" y="1208634"/>
            <a:ext cx="8261076" cy="1569660"/>
          </a:xfrm>
          <a:prstGeom prst="rect">
            <a:avLst/>
          </a:prstGeom>
        </p:spPr>
        <p:txBody>
          <a:bodyPr wrap="square">
            <a:spAutoFit/>
          </a:bodyPr>
          <a:lstStyle/>
          <a:p>
            <a:r>
              <a:rPr lang="en-US" altLang="zh-CN" dirty="0" smtClean="0"/>
              <a:t>WIFI</a:t>
            </a:r>
            <a:r>
              <a:rPr lang="zh-CN" altLang="en-US" dirty="0"/>
              <a:t>就是一种无线联网的技术</a:t>
            </a:r>
            <a:r>
              <a:rPr lang="zh-CN" altLang="en-US" dirty="0" smtClean="0"/>
              <a:t>，又称WIFI</a:t>
            </a:r>
            <a:r>
              <a:rPr lang="zh-CN" altLang="en-US" dirty="0"/>
              <a:t>/wifi/Wi-Fi无线保真，</a:t>
            </a:r>
            <a:r>
              <a:rPr lang="zh-CN" altLang="en-US" dirty="0" smtClean="0"/>
              <a:t>是</a:t>
            </a:r>
            <a:r>
              <a:rPr lang="zh-CN" altLang="en-US" dirty="0"/>
              <a:t>改善基于</a:t>
            </a:r>
            <a:r>
              <a:rPr lang="en-US" altLang="zh-CN" dirty="0"/>
              <a:t>IEEE 802.11</a:t>
            </a:r>
            <a:r>
              <a:rPr lang="zh-CN" altLang="en-US" dirty="0"/>
              <a:t>标准的无线网路产品之间的互通性，由</a:t>
            </a:r>
            <a:r>
              <a:rPr lang="en-US" altLang="zh-CN" dirty="0"/>
              <a:t>Wi-Fi</a:t>
            </a:r>
            <a:r>
              <a:rPr lang="zh-CN" altLang="en-US" dirty="0"/>
              <a:t>联盟</a:t>
            </a:r>
            <a:r>
              <a:rPr lang="en-US" altLang="zh-CN" dirty="0"/>
              <a:t>(Wi-Fi Alliance)</a:t>
            </a:r>
            <a:r>
              <a:rPr lang="zh-CN" altLang="en-US" dirty="0"/>
              <a:t>持有（早期</a:t>
            </a:r>
            <a:r>
              <a:rPr lang="zh-CN" altLang="en-US" dirty="0" smtClean="0"/>
              <a:t>是无线</a:t>
            </a:r>
            <a:r>
              <a:rPr lang="zh-CN" altLang="en-US" dirty="0"/>
              <a:t>局域网标准化组织</a:t>
            </a:r>
            <a:r>
              <a:rPr lang="en-US" altLang="zh-CN" dirty="0"/>
              <a:t>WECA</a:t>
            </a:r>
            <a:r>
              <a:rPr lang="zh-CN" altLang="en-US" dirty="0"/>
              <a:t>，</a:t>
            </a:r>
            <a:r>
              <a:rPr lang="en-US" altLang="zh-CN" dirty="0"/>
              <a:t>2002</a:t>
            </a:r>
            <a:r>
              <a:rPr lang="zh-CN" altLang="en-US" dirty="0"/>
              <a:t>年</a:t>
            </a:r>
            <a:r>
              <a:rPr lang="en-US" altLang="zh-CN" dirty="0"/>
              <a:t>10</a:t>
            </a:r>
            <a:r>
              <a:rPr lang="zh-CN" altLang="en-US" dirty="0"/>
              <a:t>月，改名为</a:t>
            </a:r>
            <a:r>
              <a:rPr lang="en-US" altLang="zh-CN" dirty="0"/>
              <a:t>Wi-Fi Alliance</a:t>
            </a:r>
            <a:r>
              <a:rPr lang="zh-CN" altLang="en-US" dirty="0" smtClean="0"/>
              <a:t>）</a:t>
            </a:r>
            <a:endParaRPr lang="zh-CN" altLang="en-US" dirty="0"/>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260648"/>
            <a:ext cx="967011" cy="967011"/>
          </a:xfrm>
          <a:prstGeom prst="rect">
            <a:avLst/>
          </a:prstGeom>
        </p:spPr>
      </p:pic>
      <p:sp>
        <p:nvSpPr>
          <p:cNvPr id="4" name="矩形 3"/>
          <p:cNvSpPr/>
          <p:nvPr/>
        </p:nvSpPr>
        <p:spPr>
          <a:xfrm>
            <a:off x="282427" y="2852936"/>
            <a:ext cx="8352928" cy="1200329"/>
          </a:xfrm>
          <a:prstGeom prst="rect">
            <a:avLst/>
          </a:prstGeom>
        </p:spPr>
        <p:txBody>
          <a:bodyPr wrap="square">
            <a:spAutoFit/>
          </a:bodyPr>
          <a:lstStyle/>
          <a:p>
            <a:r>
              <a:rPr lang="zh-CN" altLang="en-US" dirty="0">
                <a:solidFill>
                  <a:srgbClr val="333333"/>
                </a:solidFill>
                <a:latin typeface="arial" panose="020B0604020202020204" pitchFamily="34" charset="0"/>
              </a:rPr>
              <a:t>无线网络是</a:t>
            </a:r>
            <a:r>
              <a:rPr lang="en-US" altLang="zh-CN" dirty="0">
                <a:solidFill>
                  <a:srgbClr val="136EC2"/>
                </a:solidFill>
                <a:latin typeface="arial" panose="020B0604020202020204" pitchFamily="34" charset="0"/>
              </a:rPr>
              <a:t>IEEE</a:t>
            </a:r>
            <a:r>
              <a:rPr lang="zh-CN" altLang="en-US" dirty="0">
                <a:solidFill>
                  <a:srgbClr val="333333"/>
                </a:solidFill>
                <a:latin typeface="arial" panose="020B0604020202020204" pitchFamily="34" charset="0"/>
              </a:rPr>
              <a:t>定义的无线网技术，在</a:t>
            </a:r>
            <a:r>
              <a:rPr lang="en-US" altLang="zh-CN" dirty="0">
                <a:solidFill>
                  <a:srgbClr val="333333"/>
                </a:solidFill>
                <a:latin typeface="arial" panose="020B0604020202020204" pitchFamily="34" charset="0"/>
              </a:rPr>
              <a:t>1999</a:t>
            </a:r>
            <a:r>
              <a:rPr lang="zh-CN" altLang="en-US" dirty="0">
                <a:solidFill>
                  <a:srgbClr val="333333"/>
                </a:solidFill>
                <a:latin typeface="arial" panose="020B0604020202020204" pitchFamily="34" charset="0"/>
              </a:rPr>
              <a:t>年</a:t>
            </a:r>
            <a:r>
              <a:rPr lang="en-US" altLang="zh-CN" dirty="0">
                <a:solidFill>
                  <a:srgbClr val="333333"/>
                </a:solidFill>
                <a:latin typeface="arial" panose="020B0604020202020204" pitchFamily="34" charset="0"/>
              </a:rPr>
              <a:t>IEEE</a:t>
            </a:r>
            <a:r>
              <a:rPr lang="zh-CN" altLang="en-US" dirty="0">
                <a:solidFill>
                  <a:srgbClr val="333333"/>
                </a:solidFill>
                <a:latin typeface="arial" panose="020B0604020202020204" pitchFamily="34" charset="0"/>
              </a:rPr>
              <a:t>官方定义</a:t>
            </a:r>
            <a:r>
              <a:rPr lang="en-US" altLang="zh-CN" dirty="0">
                <a:solidFill>
                  <a:srgbClr val="333333"/>
                </a:solidFill>
                <a:latin typeface="arial" panose="020B0604020202020204" pitchFamily="34" charset="0"/>
              </a:rPr>
              <a:t>802.11</a:t>
            </a:r>
            <a:r>
              <a:rPr lang="zh-CN" altLang="en-US" dirty="0">
                <a:solidFill>
                  <a:srgbClr val="333333"/>
                </a:solidFill>
                <a:latin typeface="arial" panose="020B0604020202020204" pitchFamily="34" charset="0"/>
              </a:rPr>
              <a:t>标准的时候</a:t>
            </a:r>
            <a:r>
              <a:rPr lang="zh-CN" altLang="en-US" dirty="0" smtClean="0">
                <a:solidFill>
                  <a:srgbClr val="333333"/>
                </a:solidFill>
                <a:latin typeface="arial" panose="020B0604020202020204" pitchFamily="34" charset="0"/>
              </a:rPr>
              <a:t>，</a:t>
            </a:r>
            <a:r>
              <a:rPr lang="en-US" altLang="zh-CN" dirty="0">
                <a:solidFill>
                  <a:srgbClr val="333333"/>
                </a:solidFill>
                <a:latin typeface="arial" panose="020B0604020202020204" pitchFamily="34" charset="0"/>
              </a:rPr>
              <a:t>2010</a:t>
            </a:r>
            <a:r>
              <a:rPr lang="zh-CN" altLang="en-US" dirty="0">
                <a:solidFill>
                  <a:srgbClr val="333333"/>
                </a:solidFill>
                <a:latin typeface="arial" panose="020B0604020202020204" pitchFamily="34" charset="0"/>
              </a:rPr>
              <a:t>年</a:t>
            </a:r>
            <a:r>
              <a:rPr lang="zh-CN" altLang="en-US" dirty="0" smtClean="0">
                <a:solidFill>
                  <a:srgbClr val="333333"/>
                </a:solidFill>
                <a:latin typeface="arial" panose="020B0604020202020204" pitchFamily="34" charset="0"/>
              </a:rPr>
              <a:t>选择</a:t>
            </a:r>
            <a:r>
              <a:rPr lang="zh-CN" altLang="en-US" dirty="0">
                <a:solidFill>
                  <a:srgbClr val="333333"/>
                </a:solidFill>
                <a:latin typeface="arial" panose="020B0604020202020204" pitchFamily="34" charset="0"/>
              </a:rPr>
              <a:t>并认定了</a:t>
            </a:r>
            <a:r>
              <a:rPr lang="en-US" altLang="zh-CN" dirty="0">
                <a:solidFill>
                  <a:srgbClr val="333333"/>
                </a:solidFill>
                <a:latin typeface="arial" panose="020B0604020202020204" pitchFamily="34" charset="0"/>
              </a:rPr>
              <a:t>CSIRO</a:t>
            </a:r>
            <a:r>
              <a:rPr lang="zh-CN" altLang="en-US" dirty="0" smtClean="0">
                <a:solidFill>
                  <a:srgbClr val="333333"/>
                </a:solidFill>
                <a:latin typeface="arial" panose="020B0604020202020204" pitchFamily="34" charset="0"/>
              </a:rPr>
              <a:t>发明作为无线</a:t>
            </a:r>
            <a:r>
              <a:rPr lang="zh-CN" altLang="en-US" dirty="0">
                <a:solidFill>
                  <a:srgbClr val="333333"/>
                </a:solidFill>
                <a:latin typeface="arial" panose="020B0604020202020204" pitchFamily="34" charset="0"/>
              </a:rPr>
              <a:t>网技术</a:t>
            </a:r>
            <a:r>
              <a:rPr lang="zh-CN" altLang="en-US" dirty="0" smtClean="0">
                <a:solidFill>
                  <a:srgbClr val="333333"/>
                </a:solidFill>
                <a:latin typeface="arial" panose="020B0604020202020204" pitchFamily="34" charset="0"/>
              </a:rPr>
              <a:t>标准。</a:t>
            </a:r>
            <a:endParaRPr lang="zh-CN" altLang="en-US" dirty="0"/>
          </a:p>
        </p:txBody>
      </p:sp>
      <p:sp>
        <p:nvSpPr>
          <p:cNvPr id="5" name="矩形 4"/>
          <p:cNvSpPr/>
          <p:nvPr/>
        </p:nvSpPr>
        <p:spPr>
          <a:xfrm>
            <a:off x="273671" y="4127907"/>
            <a:ext cx="8684790" cy="1569660"/>
          </a:xfrm>
          <a:prstGeom prst="rect">
            <a:avLst/>
          </a:prstGeom>
        </p:spPr>
        <p:txBody>
          <a:bodyPr wrap="square">
            <a:spAutoFit/>
          </a:bodyPr>
          <a:lstStyle/>
          <a:p>
            <a:r>
              <a:rPr lang="zh-CN" altLang="en-US" dirty="0"/>
              <a:t>无线网络技术由澳洲政府的研究机构</a:t>
            </a:r>
            <a:r>
              <a:rPr lang="en-US" altLang="zh-CN" dirty="0"/>
              <a:t>CSIRO</a:t>
            </a:r>
            <a:r>
              <a:rPr lang="zh-CN" altLang="en-US" dirty="0"/>
              <a:t>在</a:t>
            </a:r>
            <a:r>
              <a:rPr lang="en-US" altLang="zh-CN" dirty="0"/>
              <a:t>90</a:t>
            </a:r>
            <a:r>
              <a:rPr lang="zh-CN" altLang="en-US" dirty="0"/>
              <a:t>年代发明并于</a:t>
            </a:r>
            <a:r>
              <a:rPr lang="en-US" altLang="zh-CN" dirty="0"/>
              <a:t>1996</a:t>
            </a:r>
            <a:r>
              <a:rPr lang="zh-CN" altLang="en-US" dirty="0"/>
              <a:t>年在美国成功申请了无线网技术专利。（</a:t>
            </a:r>
            <a:r>
              <a:rPr lang="en-US" altLang="zh-CN" dirty="0"/>
              <a:t>US Patent Number 5,487,069</a:t>
            </a:r>
            <a:r>
              <a:rPr lang="zh-CN" altLang="en-US" dirty="0" smtClean="0"/>
              <a:t>）发明人</a:t>
            </a:r>
            <a:r>
              <a:rPr lang="zh-CN" altLang="en-US" dirty="0"/>
              <a:t>是悉尼大学工程系毕业生</a:t>
            </a:r>
            <a:r>
              <a:rPr lang="en-US" altLang="zh-CN" dirty="0" err="1"/>
              <a:t>Dr</a:t>
            </a:r>
            <a:r>
              <a:rPr lang="en-US" altLang="zh-CN" dirty="0"/>
              <a:t> John O'Sullivan</a:t>
            </a:r>
            <a:r>
              <a:rPr lang="zh-CN" altLang="en-US" dirty="0"/>
              <a:t>领导</a:t>
            </a:r>
            <a:r>
              <a:rPr lang="zh-CN" altLang="en-US" dirty="0" smtClean="0"/>
              <a:t>的研究</a:t>
            </a:r>
            <a:r>
              <a:rPr lang="zh-CN" altLang="en-US" dirty="0"/>
              <a:t>小组 </a:t>
            </a:r>
            <a:r>
              <a:rPr lang="zh-CN" altLang="en-US" dirty="0" smtClean="0"/>
              <a:t>。</a:t>
            </a:r>
            <a:endParaRPr lang="zh-CN" altLang="en-US" dirty="0"/>
          </a:p>
        </p:txBody>
      </p:sp>
      <p:sp>
        <p:nvSpPr>
          <p:cNvPr id="6" name="矩形 5"/>
          <p:cNvSpPr/>
          <p:nvPr/>
        </p:nvSpPr>
        <p:spPr>
          <a:xfrm>
            <a:off x="258044" y="5657671"/>
            <a:ext cx="8562428"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zh-CN" altLang="en-US" dirty="0" smtClean="0"/>
              <a:t>事实上</a:t>
            </a:r>
            <a:r>
              <a:rPr lang="en-US" altLang="zh-CN" dirty="0"/>
              <a:t>WIFI</a:t>
            </a:r>
            <a:r>
              <a:rPr lang="zh-CN" altLang="en-US" dirty="0"/>
              <a:t>就是</a:t>
            </a:r>
            <a:r>
              <a:rPr lang="en-US" altLang="zh-CN" dirty="0"/>
              <a:t>WLANA</a:t>
            </a:r>
            <a:r>
              <a:rPr lang="zh-CN" altLang="en-US" dirty="0"/>
              <a:t>（无线局域网联盟）的一个商标，仅保障使用该商标商品间合作</a:t>
            </a:r>
            <a:r>
              <a:rPr lang="zh-CN" altLang="en-US" dirty="0" smtClean="0"/>
              <a:t>，表示产品通过Wi</a:t>
            </a:r>
            <a:r>
              <a:rPr lang="zh-CN" altLang="en-US" dirty="0"/>
              <a:t>-Fi</a:t>
            </a:r>
            <a:r>
              <a:rPr lang="zh-CN" altLang="en-US" dirty="0" smtClean="0"/>
              <a:t>联盟互操作性</a:t>
            </a:r>
            <a:r>
              <a:rPr lang="zh-CN" altLang="en-US" dirty="0"/>
              <a:t>测试的认证标志，现在逐渐成为WLAN代名词</a:t>
            </a:r>
            <a:r>
              <a:rPr lang="zh-CN" altLang="en-US" dirty="0" smtClean="0"/>
              <a:t>。</a:t>
            </a:r>
            <a:endParaRPr lang="en-US" altLang="zh-CN" dirty="0"/>
          </a:p>
        </p:txBody>
      </p:sp>
    </p:spTree>
    <p:extLst>
      <p:ext uri="{BB962C8B-B14F-4D97-AF65-F5344CB8AC3E}">
        <p14:creationId xmlns:p14="http://schemas.microsoft.com/office/powerpoint/2010/main" val="128595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5" name="Text Box 5"/>
          <p:cNvSpPr txBox="1">
            <a:spLocks noChangeArrowheads="1"/>
          </p:cNvSpPr>
          <p:nvPr/>
        </p:nvSpPr>
        <p:spPr bwMode="auto">
          <a:xfrm>
            <a:off x="704999" y="1162443"/>
            <a:ext cx="6934200" cy="93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Times New Roman" panose="02020603050405020304" pitchFamily="18" charset="0"/>
                <a:sym typeface="Times New Roman" panose="02020603050405020304" pitchFamily="18" charset="0"/>
              </a:rPr>
              <a:t>1990</a:t>
            </a:r>
            <a:r>
              <a:rPr lang="zh-CN" altLang="en-US">
                <a:latin typeface="Times New Roman" panose="02020603050405020304" pitchFamily="18" charset="0"/>
                <a:sym typeface="Times New Roman" panose="02020603050405020304" pitchFamily="18" charset="0"/>
              </a:rPr>
              <a:t>年（早期无线</a:t>
            </a:r>
            <a:r>
              <a:rPr lang="en-US" altLang="zh-CN">
                <a:latin typeface="Times New Roman" panose="02020603050405020304" pitchFamily="18" charset="0"/>
                <a:sym typeface="Times New Roman" panose="02020603050405020304" pitchFamily="18" charset="0"/>
              </a:rPr>
              <a:t>LAN</a:t>
            </a:r>
            <a:r>
              <a:rPr lang="zh-CN" altLang="en-US">
                <a:latin typeface="Times New Roman" panose="02020603050405020304" pitchFamily="18" charset="0"/>
                <a:sym typeface="Times New Roman" panose="02020603050405020304" pitchFamily="18" charset="0"/>
              </a:rPr>
              <a:t>），</a:t>
            </a:r>
            <a:r>
              <a:rPr lang="en-US" altLang="zh-CN">
                <a:latin typeface="Times New Roman" panose="02020603050405020304" pitchFamily="18" charset="0"/>
                <a:sym typeface="Times New Roman" panose="02020603050405020304" pitchFamily="18" charset="0"/>
              </a:rPr>
              <a:t>900M</a:t>
            </a:r>
            <a:r>
              <a:rPr lang="zh-CN" altLang="en-US">
                <a:latin typeface="Times New Roman" panose="02020603050405020304" pitchFamily="18" charset="0"/>
                <a:sym typeface="Times New Roman" panose="02020603050405020304" pitchFamily="18" charset="0"/>
              </a:rPr>
              <a:t>频点，</a:t>
            </a:r>
            <a:r>
              <a:rPr lang="en-US" altLang="zh-CN">
                <a:latin typeface="Times New Roman" panose="02020603050405020304" pitchFamily="18" charset="0"/>
                <a:sym typeface="Times New Roman" panose="02020603050405020304" pitchFamily="18" charset="0"/>
              </a:rPr>
              <a:t>1-2M</a:t>
            </a:r>
            <a:r>
              <a:rPr lang="zh-CN" altLang="en-US">
                <a:latin typeface="Times New Roman" panose="02020603050405020304" pitchFamily="18" charset="0"/>
                <a:sym typeface="Times New Roman" panose="02020603050405020304" pitchFamily="18" charset="0"/>
              </a:rPr>
              <a:t>带宽。</a:t>
            </a:r>
          </a:p>
        </p:txBody>
      </p:sp>
      <p:sp>
        <p:nvSpPr>
          <p:cNvPr id="215047" name="Text Box 7"/>
          <p:cNvSpPr txBox="1">
            <a:spLocks noChangeArrowheads="1"/>
          </p:cNvSpPr>
          <p:nvPr/>
        </p:nvSpPr>
        <p:spPr bwMode="auto">
          <a:xfrm>
            <a:off x="750888" y="3430588"/>
            <a:ext cx="8069584"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主流厂商组成无线以太网兼容联盟（</a:t>
            </a:r>
            <a:r>
              <a:rPr lang="en-US" altLang="zh-CN" dirty="0">
                <a:latin typeface="Times New Roman" panose="02020603050405020304" pitchFamily="18" charset="0"/>
                <a:sym typeface="Times New Roman" panose="02020603050405020304" pitchFamily="18" charset="0"/>
              </a:rPr>
              <a:t>WECA</a:t>
            </a:r>
            <a:r>
              <a:rPr lang="zh-CN" altLang="en-US" dirty="0">
                <a:latin typeface="Times New Roman" panose="02020603050405020304" pitchFamily="18" charset="0"/>
                <a:sym typeface="Times New Roman" panose="02020603050405020304" pitchFamily="18" charset="0"/>
              </a:rPr>
              <a:t>）推动</a:t>
            </a:r>
            <a:r>
              <a:rPr lang="en-US" altLang="zh-CN" dirty="0">
                <a:latin typeface="Times New Roman" panose="02020603050405020304" pitchFamily="18" charset="0"/>
                <a:sym typeface="Times New Roman" panose="02020603050405020304" pitchFamily="18" charset="0"/>
              </a:rPr>
              <a:t>802.11</a:t>
            </a:r>
            <a:r>
              <a:rPr lang="zh-CN" altLang="en-US" dirty="0">
                <a:latin typeface="Times New Roman" panose="02020603050405020304" pitchFamily="18" charset="0"/>
                <a:sym typeface="Times New Roman" panose="02020603050405020304" pitchFamily="18" charset="0"/>
              </a:rPr>
              <a:t>标准的产品的兼容和互操作性（</a:t>
            </a:r>
            <a:r>
              <a:rPr lang="en-US" altLang="zh-CN" dirty="0">
                <a:latin typeface="Times New Roman" panose="02020603050405020304" pitchFamily="18" charset="0"/>
                <a:sym typeface="Times New Roman" panose="02020603050405020304" pitchFamily="18" charset="0"/>
              </a:rPr>
              <a:t>WIFI</a:t>
            </a:r>
            <a:r>
              <a:rPr lang="zh-CN" altLang="en-US" dirty="0">
                <a:latin typeface="Times New Roman" panose="02020603050405020304" pitchFamily="18" charset="0"/>
                <a:sym typeface="Times New Roman" panose="02020603050405020304" pitchFamily="18" charset="0"/>
              </a:rPr>
              <a:t>商标）。</a:t>
            </a:r>
          </a:p>
        </p:txBody>
      </p:sp>
      <p:sp>
        <p:nvSpPr>
          <p:cNvPr id="215048" name="Text Box 8"/>
          <p:cNvSpPr txBox="1">
            <a:spLocks noChangeArrowheads="1"/>
          </p:cNvSpPr>
          <p:nvPr/>
        </p:nvSpPr>
        <p:spPr bwMode="auto">
          <a:xfrm>
            <a:off x="684213" y="4508500"/>
            <a:ext cx="7343775"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smtClean="0">
                <a:latin typeface="Times New Roman" panose="02020603050405020304" pitchFamily="18" charset="0"/>
                <a:sym typeface="Times New Roman" panose="02020603050405020304" pitchFamily="18" charset="0"/>
              </a:rPr>
              <a:t>目前技术有</a:t>
            </a:r>
            <a:r>
              <a:rPr lang="en-US" altLang="zh-CN" dirty="0" smtClean="0">
                <a:latin typeface="Times New Roman" panose="02020603050405020304" pitchFamily="18" charset="0"/>
                <a:sym typeface="Times New Roman" panose="02020603050405020304" pitchFamily="18" charset="0"/>
              </a:rPr>
              <a:t>11M</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802.11b) </a:t>
            </a:r>
            <a:r>
              <a:rPr lang="zh-CN" altLang="en-US" dirty="0" smtClean="0">
                <a:latin typeface="Times New Roman" panose="02020603050405020304" pitchFamily="18" charset="0"/>
                <a:sym typeface="Times New Roman" panose="02020603050405020304" pitchFamily="18" charset="0"/>
              </a:rPr>
              <a:t>、</a:t>
            </a:r>
            <a:r>
              <a:rPr lang="en-US" altLang="zh-CN" dirty="0" smtClean="0">
                <a:latin typeface="Times New Roman" panose="02020603050405020304" pitchFamily="18" charset="0"/>
                <a:sym typeface="Times New Roman" panose="02020603050405020304" pitchFamily="18" charset="0"/>
              </a:rPr>
              <a:t>14M</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802.11a ,802.11g)</a:t>
            </a:r>
            <a:r>
              <a:rPr lang="zh-CN" altLang="en-US" dirty="0" smtClean="0">
                <a:latin typeface="Times New Roman" panose="02020603050405020304" pitchFamily="18" charset="0"/>
                <a:sym typeface="Times New Roman" panose="02020603050405020304" pitchFamily="18" charset="0"/>
              </a:rPr>
              <a:t>速率</a:t>
            </a:r>
            <a:r>
              <a:rPr lang="zh-CN" altLang="en-US" dirty="0">
                <a:latin typeface="Times New Roman" panose="02020603050405020304" pitchFamily="18" charset="0"/>
                <a:sym typeface="Times New Roman" panose="02020603050405020304" pitchFamily="18" charset="0"/>
              </a:rPr>
              <a:t>成熟</a:t>
            </a:r>
            <a:r>
              <a:rPr lang="zh-CN" altLang="en-US" dirty="0" smtClean="0">
                <a:latin typeface="Times New Roman" panose="02020603050405020304" pitchFamily="18" charset="0"/>
                <a:sym typeface="Times New Roman" panose="02020603050405020304" pitchFamily="18" charset="0"/>
              </a:rPr>
              <a:t>产品</a:t>
            </a:r>
            <a:r>
              <a:rPr lang="en-US" altLang="zh-CN" dirty="0" smtClean="0">
                <a:latin typeface="Times New Roman" panose="02020603050405020304" pitchFamily="18" charset="0"/>
                <a:sym typeface="Times New Roman" panose="02020603050405020304" pitchFamily="18" charset="0"/>
              </a:rPr>
              <a:t>WLAN</a:t>
            </a:r>
            <a:r>
              <a:rPr lang="zh-CN" altLang="en-US" dirty="0" smtClean="0">
                <a:latin typeface="Times New Roman" panose="02020603050405020304" pitchFamily="18" charset="0"/>
                <a:sym typeface="Times New Roman" panose="02020603050405020304" pitchFamily="18" charset="0"/>
              </a:rPr>
              <a:t>，还</a:t>
            </a:r>
            <a:r>
              <a:rPr lang="zh-CN" altLang="en-US" dirty="0">
                <a:latin typeface="Times New Roman" panose="02020603050405020304" pitchFamily="18" charset="0"/>
                <a:sym typeface="Times New Roman" panose="02020603050405020304" pitchFamily="18" charset="0"/>
              </a:rPr>
              <a:t>有</a:t>
            </a:r>
            <a:r>
              <a:rPr lang="en-US" altLang="zh-CN" dirty="0" smtClean="0">
                <a:latin typeface="Times New Roman" panose="02020603050405020304" pitchFamily="18" charset="0"/>
                <a:sym typeface="Times New Roman" panose="02020603050405020304" pitchFamily="18" charset="0"/>
              </a:rPr>
              <a:t>108M (1-UP</a:t>
            </a:r>
            <a:r>
              <a:rPr lang="zh-CN" altLang="en-US" dirty="0">
                <a:latin typeface="Times New Roman" panose="02020603050405020304" pitchFamily="18" charset="0"/>
                <a:sym typeface="Times New Roman" panose="02020603050405020304" pitchFamily="18" charset="0"/>
              </a:rPr>
              <a:t>标准</a:t>
            </a:r>
            <a:r>
              <a:rPr lang="en-US" altLang="zh-CN" dirty="0">
                <a:latin typeface="Times New Roman" panose="02020603050405020304" pitchFamily="18" charset="0"/>
                <a:sym typeface="Times New Roman" panose="02020603050405020304" pitchFamily="18" charset="0"/>
              </a:rPr>
              <a:t>)</a:t>
            </a:r>
            <a:r>
              <a:rPr lang="zh-CN" altLang="en-US" dirty="0">
                <a:latin typeface="Times New Roman" panose="02020603050405020304" pitchFamily="18" charset="0"/>
                <a:sym typeface="Times New Roman" panose="02020603050405020304" pitchFamily="18" charset="0"/>
              </a:rPr>
              <a:t>等更高速率</a:t>
            </a:r>
            <a:r>
              <a:rPr lang="zh-CN" altLang="en-US" dirty="0" smtClean="0">
                <a:latin typeface="Times New Roman" panose="02020603050405020304" pitchFamily="18" charset="0"/>
                <a:sym typeface="Times New Roman" panose="02020603050405020304" pitchFamily="18" charset="0"/>
              </a:rPr>
              <a:t>技术产品阶。</a:t>
            </a:r>
            <a:endParaRPr lang="zh-CN" altLang="en-US" dirty="0">
              <a:latin typeface="Times New Roman" panose="02020603050405020304" pitchFamily="18" charset="0"/>
              <a:sym typeface="Times New Roman" panose="02020603050405020304" pitchFamily="18" charset="0"/>
            </a:endParaRPr>
          </a:p>
        </p:txBody>
      </p:sp>
      <p:sp>
        <p:nvSpPr>
          <p:cNvPr id="215049" name="Text Box 9"/>
          <p:cNvSpPr txBox="1">
            <a:spLocks noChangeArrowheads="1"/>
          </p:cNvSpPr>
          <p:nvPr/>
        </p:nvSpPr>
        <p:spPr bwMode="auto">
          <a:xfrm>
            <a:off x="704999" y="1714787"/>
            <a:ext cx="7126287"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Times New Roman" panose="02020603050405020304" pitchFamily="18" charset="0"/>
                <a:sym typeface="Times New Roman" panose="02020603050405020304" pitchFamily="18" charset="0"/>
              </a:rPr>
              <a:t>1997</a:t>
            </a:r>
            <a:r>
              <a:rPr lang="zh-CN" altLang="en-US" dirty="0">
                <a:latin typeface="Times New Roman" panose="02020603050405020304" pitchFamily="18" charset="0"/>
                <a:sym typeface="Times New Roman" panose="02020603050405020304" pitchFamily="18" charset="0"/>
              </a:rPr>
              <a:t>年</a:t>
            </a:r>
            <a:r>
              <a:rPr lang="en-US" altLang="zh-CN" dirty="0">
                <a:latin typeface="Times New Roman" panose="02020603050405020304" pitchFamily="18" charset="0"/>
                <a:sym typeface="Times New Roman" panose="02020603050405020304" pitchFamily="18" charset="0"/>
              </a:rPr>
              <a:t>IEEE</a:t>
            </a:r>
            <a:r>
              <a:rPr lang="zh-CN" altLang="en-US" dirty="0">
                <a:latin typeface="Times New Roman" panose="02020603050405020304" pitchFamily="18" charset="0"/>
                <a:sym typeface="Times New Roman" panose="02020603050405020304" pitchFamily="18" charset="0"/>
              </a:rPr>
              <a:t>开始制订</a:t>
            </a:r>
            <a:r>
              <a:rPr lang="en-US" altLang="zh-CN" dirty="0">
                <a:latin typeface="Times New Roman" panose="02020603050405020304" pitchFamily="18" charset="0"/>
                <a:sym typeface="Times New Roman" panose="02020603050405020304" pitchFamily="18" charset="0"/>
              </a:rPr>
              <a:t>802.11</a:t>
            </a:r>
            <a:r>
              <a:rPr lang="zh-CN" altLang="en-US" dirty="0">
                <a:latin typeface="Times New Roman" panose="02020603050405020304" pitchFamily="18" charset="0"/>
                <a:sym typeface="Times New Roman" panose="02020603050405020304" pitchFamily="18" charset="0"/>
              </a:rPr>
              <a:t>标准，</a:t>
            </a:r>
            <a:r>
              <a:rPr lang="en-US" altLang="zh-CN" dirty="0">
                <a:latin typeface="Times New Roman" panose="02020603050405020304" pitchFamily="18" charset="0"/>
                <a:sym typeface="Times New Roman" panose="02020603050405020304" pitchFamily="18" charset="0"/>
              </a:rPr>
              <a:t>1999</a:t>
            </a:r>
            <a:r>
              <a:rPr lang="zh-CN" altLang="en-US" dirty="0">
                <a:latin typeface="Times New Roman" panose="02020603050405020304" pitchFamily="18" charset="0"/>
                <a:sym typeface="Times New Roman" panose="02020603050405020304" pitchFamily="18" charset="0"/>
              </a:rPr>
              <a:t>产品面世。</a:t>
            </a:r>
          </a:p>
        </p:txBody>
      </p:sp>
      <p:sp>
        <p:nvSpPr>
          <p:cNvPr id="215050" name="Text Box 10"/>
          <p:cNvSpPr txBox="1">
            <a:spLocks noChangeArrowheads="1"/>
          </p:cNvSpPr>
          <p:nvPr/>
        </p:nvSpPr>
        <p:spPr bwMode="auto">
          <a:xfrm>
            <a:off x="679450" y="2351088"/>
            <a:ext cx="7620000" cy="93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smtClean="0">
                <a:latin typeface="Times New Roman" panose="02020603050405020304" pitchFamily="18" charset="0"/>
                <a:sym typeface="Times New Roman" panose="02020603050405020304" pitchFamily="18" charset="0"/>
              </a:rPr>
              <a:t>1998</a:t>
            </a:r>
            <a:r>
              <a:rPr lang="zh-CN" altLang="en-US" dirty="0" smtClean="0">
                <a:latin typeface="Times New Roman" panose="02020603050405020304" pitchFamily="18" charset="0"/>
                <a:sym typeface="Times New Roman" panose="02020603050405020304" pitchFamily="18" charset="0"/>
              </a:rPr>
              <a:t>年</a:t>
            </a:r>
            <a:r>
              <a:rPr lang="en-US" altLang="zh-CN" dirty="0" smtClean="0">
                <a:latin typeface="Times New Roman" panose="02020603050405020304" pitchFamily="18" charset="0"/>
                <a:sym typeface="Times New Roman" panose="02020603050405020304" pitchFamily="18" charset="0"/>
              </a:rPr>
              <a:t>1</a:t>
            </a:r>
            <a:r>
              <a:rPr lang="zh-CN" altLang="en-US" dirty="0" smtClean="0">
                <a:latin typeface="Times New Roman" panose="02020603050405020304" pitchFamily="18" charset="0"/>
                <a:sym typeface="Times New Roman" panose="02020603050405020304" pitchFamily="18" charset="0"/>
              </a:rPr>
              <a:t>月</a:t>
            </a:r>
            <a:r>
              <a:rPr lang="zh-CN" altLang="en-US" dirty="0">
                <a:latin typeface="Times New Roman" panose="02020603050405020304" pitchFamily="18" charset="0"/>
                <a:sym typeface="Times New Roman" panose="02020603050405020304" pitchFamily="18" charset="0"/>
              </a:rPr>
              <a:t>，爱立信、诺基亚、东芝、</a:t>
            </a:r>
            <a:r>
              <a:rPr lang="en-US" altLang="zh-CN" dirty="0">
                <a:latin typeface="Times New Roman" panose="02020603050405020304" pitchFamily="18" charset="0"/>
                <a:sym typeface="Times New Roman" panose="02020603050405020304" pitchFamily="18" charset="0"/>
              </a:rPr>
              <a:t>IBM</a:t>
            </a:r>
            <a:r>
              <a:rPr lang="zh-CN" altLang="en-US" dirty="0">
                <a:latin typeface="Times New Roman" panose="02020603050405020304" pitchFamily="18" charset="0"/>
                <a:sym typeface="Times New Roman" panose="02020603050405020304" pitchFamily="18" charset="0"/>
              </a:rPr>
              <a:t>和英特尔公司推出蓝牙技术，</a:t>
            </a:r>
            <a:r>
              <a:rPr lang="en-US" altLang="zh-CN" dirty="0" smtClean="0">
                <a:latin typeface="Times New Roman" panose="02020603050405020304" pitchFamily="18" charset="0"/>
                <a:sym typeface="Times New Roman" panose="02020603050405020304" pitchFamily="18" charset="0"/>
              </a:rPr>
              <a:t>IEEE802.11</a:t>
            </a:r>
            <a:r>
              <a:rPr lang="zh-CN" altLang="en-US" dirty="0" smtClean="0">
                <a:latin typeface="Times New Roman" panose="02020603050405020304" pitchFamily="18" charset="0"/>
                <a:sym typeface="Times New Roman" panose="02020603050405020304" pitchFamily="18" charset="0"/>
              </a:rPr>
              <a:t>标准</a:t>
            </a:r>
            <a:r>
              <a:rPr lang="zh-CN" altLang="en-US" dirty="0">
                <a:latin typeface="Times New Roman" panose="02020603050405020304" pitchFamily="18" charset="0"/>
                <a:sym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45"/>
                                        </p:tgtEl>
                                        <p:attrNameLst>
                                          <p:attrName>style.visibility</p:attrName>
                                        </p:attrNameLst>
                                      </p:cBhvr>
                                      <p:to>
                                        <p:strVal val="visible"/>
                                      </p:to>
                                    </p:set>
                                    <p:anim calcmode="lin" valueType="num">
                                      <p:cBhvr additive="base">
                                        <p:cTn id="7" dur="500" fill="hold"/>
                                        <p:tgtEl>
                                          <p:spTgt spid="215045"/>
                                        </p:tgtEl>
                                        <p:attrNameLst>
                                          <p:attrName>ppt_x</p:attrName>
                                        </p:attrNameLst>
                                      </p:cBhvr>
                                      <p:tavLst>
                                        <p:tav tm="0">
                                          <p:val>
                                            <p:strVal val="0-#ppt_w/2"/>
                                          </p:val>
                                        </p:tav>
                                        <p:tav tm="100000">
                                          <p:val>
                                            <p:strVal val="#ppt_x"/>
                                          </p:val>
                                        </p:tav>
                                      </p:tavLst>
                                    </p:anim>
                                    <p:anim calcmode="lin" valueType="num">
                                      <p:cBhvr additive="base">
                                        <p:cTn id="8" dur="500" fill="hold"/>
                                        <p:tgtEl>
                                          <p:spTgt spid="21504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5049"/>
                                        </p:tgtEl>
                                        <p:attrNameLst>
                                          <p:attrName>style.visibility</p:attrName>
                                        </p:attrNameLst>
                                      </p:cBhvr>
                                      <p:to>
                                        <p:strVal val="visible"/>
                                      </p:to>
                                    </p:set>
                                    <p:anim calcmode="lin" valueType="num">
                                      <p:cBhvr additive="base">
                                        <p:cTn id="13" dur="500" fill="hold"/>
                                        <p:tgtEl>
                                          <p:spTgt spid="215049"/>
                                        </p:tgtEl>
                                        <p:attrNameLst>
                                          <p:attrName>ppt_x</p:attrName>
                                        </p:attrNameLst>
                                      </p:cBhvr>
                                      <p:tavLst>
                                        <p:tav tm="0">
                                          <p:val>
                                            <p:strVal val="0-#ppt_w/2"/>
                                          </p:val>
                                        </p:tav>
                                        <p:tav tm="100000">
                                          <p:val>
                                            <p:strVal val="#ppt_x"/>
                                          </p:val>
                                        </p:tav>
                                      </p:tavLst>
                                    </p:anim>
                                    <p:anim calcmode="lin" valueType="num">
                                      <p:cBhvr additive="base">
                                        <p:cTn id="14" dur="500" fill="hold"/>
                                        <p:tgtEl>
                                          <p:spTgt spid="21504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5047"/>
                                        </p:tgtEl>
                                        <p:attrNameLst>
                                          <p:attrName>style.visibility</p:attrName>
                                        </p:attrNameLst>
                                      </p:cBhvr>
                                      <p:to>
                                        <p:strVal val="visible"/>
                                      </p:to>
                                    </p:set>
                                    <p:anim calcmode="lin" valueType="num">
                                      <p:cBhvr additive="base">
                                        <p:cTn id="19" dur="500" fill="hold"/>
                                        <p:tgtEl>
                                          <p:spTgt spid="215047"/>
                                        </p:tgtEl>
                                        <p:attrNameLst>
                                          <p:attrName>ppt_x</p:attrName>
                                        </p:attrNameLst>
                                      </p:cBhvr>
                                      <p:tavLst>
                                        <p:tav tm="0">
                                          <p:val>
                                            <p:strVal val="0-#ppt_w/2"/>
                                          </p:val>
                                        </p:tav>
                                        <p:tav tm="100000">
                                          <p:val>
                                            <p:strVal val="#ppt_x"/>
                                          </p:val>
                                        </p:tav>
                                      </p:tavLst>
                                    </p:anim>
                                    <p:anim calcmode="lin" valueType="num">
                                      <p:cBhvr additive="base">
                                        <p:cTn id="20" dur="500" fill="hold"/>
                                        <p:tgtEl>
                                          <p:spTgt spid="21504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5048"/>
                                        </p:tgtEl>
                                        <p:attrNameLst>
                                          <p:attrName>style.visibility</p:attrName>
                                        </p:attrNameLst>
                                      </p:cBhvr>
                                      <p:to>
                                        <p:strVal val="visible"/>
                                      </p:to>
                                    </p:set>
                                    <p:anim calcmode="lin" valueType="num">
                                      <p:cBhvr additive="base">
                                        <p:cTn id="25" dur="500" fill="hold"/>
                                        <p:tgtEl>
                                          <p:spTgt spid="215048"/>
                                        </p:tgtEl>
                                        <p:attrNameLst>
                                          <p:attrName>ppt_x</p:attrName>
                                        </p:attrNameLst>
                                      </p:cBhvr>
                                      <p:tavLst>
                                        <p:tav tm="0">
                                          <p:val>
                                            <p:strVal val="0-#ppt_w/2"/>
                                          </p:val>
                                        </p:tav>
                                        <p:tav tm="100000">
                                          <p:val>
                                            <p:strVal val="#ppt_x"/>
                                          </p:val>
                                        </p:tav>
                                      </p:tavLst>
                                    </p:anim>
                                    <p:anim calcmode="lin" valueType="num">
                                      <p:cBhvr additive="base">
                                        <p:cTn id="26" dur="500" fill="hold"/>
                                        <p:tgtEl>
                                          <p:spTgt spid="21504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15050"/>
                                        </p:tgtEl>
                                        <p:attrNameLst>
                                          <p:attrName>style.visibility</p:attrName>
                                        </p:attrNameLst>
                                      </p:cBhvr>
                                      <p:to>
                                        <p:strVal val="visible"/>
                                      </p:to>
                                    </p:set>
                                    <p:anim calcmode="lin" valueType="num">
                                      <p:cBhvr additive="base">
                                        <p:cTn id="31" dur="500" fill="hold"/>
                                        <p:tgtEl>
                                          <p:spTgt spid="215050"/>
                                        </p:tgtEl>
                                        <p:attrNameLst>
                                          <p:attrName>ppt_x</p:attrName>
                                        </p:attrNameLst>
                                      </p:cBhvr>
                                      <p:tavLst>
                                        <p:tav tm="0">
                                          <p:val>
                                            <p:strVal val="0-#ppt_w/2"/>
                                          </p:val>
                                        </p:tav>
                                        <p:tav tm="100000">
                                          <p:val>
                                            <p:strVal val="#ppt_x"/>
                                          </p:val>
                                        </p:tav>
                                      </p:tavLst>
                                    </p:anim>
                                    <p:anim calcmode="lin" valueType="num">
                                      <p:cBhvr additive="base">
                                        <p:cTn id="32" dur="500" fill="hold"/>
                                        <p:tgtEl>
                                          <p:spTgt spid="2150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5" grpId="0" autoUpdateAnimBg="0"/>
      <p:bldP spid="215047" grpId="0" autoUpdateAnimBg="0"/>
      <p:bldP spid="215048" grpId="0" autoUpdateAnimBg="0"/>
      <p:bldP spid="215049" grpId="0" autoUpdateAnimBg="0"/>
      <p:bldP spid="215050"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6" name="Line 4"/>
          <p:cNvSpPr>
            <a:spLocks noChangeShapeType="1"/>
          </p:cNvSpPr>
          <p:nvPr/>
        </p:nvSpPr>
        <p:spPr bwMode="auto">
          <a:xfrm>
            <a:off x="1907406" y="2216922"/>
            <a:ext cx="0" cy="4103688"/>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33477" name="Line 5"/>
          <p:cNvSpPr>
            <a:spLocks noChangeShapeType="1"/>
          </p:cNvSpPr>
          <p:nvPr/>
        </p:nvSpPr>
        <p:spPr bwMode="auto">
          <a:xfrm flipH="1">
            <a:off x="1907406" y="6320610"/>
            <a:ext cx="5616575" cy="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33478" name="Text Box 6"/>
          <p:cNvSpPr txBox="1">
            <a:spLocks noChangeArrowheads="1"/>
          </p:cNvSpPr>
          <p:nvPr/>
        </p:nvSpPr>
        <p:spPr bwMode="auto">
          <a:xfrm>
            <a:off x="754881" y="2504260"/>
            <a:ext cx="1152525" cy="395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a:latin typeface="Times New Roman" panose="02020603050405020304" pitchFamily="18" charset="0"/>
                <a:sym typeface="Times New Roman" panose="02020603050405020304" pitchFamily="18" charset="0"/>
              </a:rPr>
              <a:t>200Mbps</a:t>
            </a:r>
          </a:p>
        </p:txBody>
      </p:sp>
      <p:sp>
        <p:nvSpPr>
          <p:cNvPr id="233479" name="Text Box 7"/>
          <p:cNvSpPr txBox="1">
            <a:spLocks noChangeArrowheads="1"/>
          </p:cNvSpPr>
          <p:nvPr/>
        </p:nvSpPr>
        <p:spPr bwMode="auto">
          <a:xfrm>
            <a:off x="826319" y="3224985"/>
            <a:ext cx="1152525" cy="395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dirty="0" smtClean="0">
                <a:latin typeface="Times New Roman" panose="02020603050405020304" pitchFamily="18" charset="0"/>
                <a:sym typeface="Times New Roman" panose="02020603050405020304" pitchFamily="18" charset="0"/>
              </a:rPr>
              <a:t>14Mbps</a:t>
            </a:r>
            <a:endParaRPr lang="en-US" altLang="zh-CN" sz="1800" dirty="0">
              <a:latin typeface="Times New Roman" panose="02020603050405020304" pitchFamily="18" charset="0"/>
              <a:sym typeface="Times New Roman" panose="02020603050405020304" pitchFamily="18" charset="0"/>
            </a:endParaRPr>
          </a:p>
        </p:txBody>
      </p:sp>
      <p:sp>
        <p:nvSpPr>
          <p:cNvPr id="233481" name="Text Box 9"/>
          <p:cNvSpPr txBox="1">
            <a:spLocks noChangeArrowheads="1"/>
          </p:cNvSpPr>
          <p:nvPr/>
        </p:nvSpPr>
        <p:spPr bwMode="auto">
          <a:xfrm>
            <a:off x="754881" y="3872685"/>
            <a:ext cx="1295400" cy="395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dirty="0" smtClean="0">
                <a:latin typeface="Times New Roman" panose="02020603050405020304" pitchFamily="18" charset="0"/>
                <a:sym typeface="Times New Roman" panose="02020603050405020304" pitchFamily="18" charset="0"/>
              </a:rPr>
              <a:t>1-11Mbps</a:t>
            </a:r>
            <a:endParaRPr lang="en-US" altLang="zh-CN" sz="1800" dirty="0">
              <a:latin typeface="Times New Roman" panose="02020603050405020304" pitchFamily="18" charset="0"/>
              <a:sym typeface="Times New Roman" panose="02020603050405020304" pitchFamily="18" charset="0"/>
            </a:endParaRPr>
          </a:p>
        </p:txBody>
      </p:sp>
      <p:sp>
        <p:nvSpPr>
          <p:cNvPr id="233482" name="Text Box 10"/>
          <p:cNvSpPr txBox="1">
            <a:spLocks noChangeArrowheads="1"/>
          </p:cNvSpPr>
          <p:nvPr/>
        </p:nvSpPr>
        <p:spPr bwMode="auto">
          <a:xfrm>
            <a:off x="899344" y="4377510"/>
            <a:ext cx="935037" cy="395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a:latin typeface="Times New Roman" panose="02020603050405020304" pitchFamily="18" charset="0"/>
                <a:sym typeface="Times New Roman" panose="02020603050405020304" pitchFamily="18" charset="0"/>
              </a:rPr>
              <a:t>4Mbps</a:t>
            </a:r>
          </a:p>
        </p:txBody>
      </p:sp>
      <p:sp>
        <p:nvSpPr>
          <p:cNvPr id="233483" name="Text Box 11"/>
          <p:cNvSpPr txBox="1">
            <a:spLocks noChangeArrowheads="1"/>
          </p:cNvSpPr>
          <p:nvPr/>
        </p:nvSpPr>
        <p:spPr bwMode="auto">
          <a:xfrm>
            <a:off x="826319" y="5385572"/>
            <a:ext cx="1008062" cy="395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a:latin typeface="Times New Roman" panose="02020603050405020304" pitchFamily="18" charset="0"/>
                <a:sym typeface="Times New Roman" panose="02020603050405020304" pitchFamily="18" charset="0"/>
              </a:rPr>
              <a:t>384kbps</a:t>
            </a:r>
          </a:p>
        </p:txBody>
      </p:sp>
      <p:sp>
        <p:nvSpPr>
          <p:cNvPr id="233484" name="Text Box 12"/>
          <p:cNvSpPr txBox="1">
            <a:spLocks noChangeArrowheads="1"/>
          </p:cNvSpPr>
          <p:nvPr/>
        </p:nvSpPr>
        <p:spPr bwMode="auto">
          <a:xfrm>
            <a:off x="826319" y="5817372"/>
            <a:ext cx="1008062" cy="395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dirty="0" smtClean="0">
                <a:latin typeface="Times New Roman" panose="02020603050405020304" pitchFamily="18" charset="0"/>
                <a:sym typeface="Times New Roman" panose="02020603050405020304" pitchFamily="18" charset="0"/>
              </a:rPr>
              <a:t>16kbps</a:t>
            </a:r>
            <a:endParaRPr lang="en-US" altLang="zh-CN" sz="1800" dirty="0">
              <a:latin typeface="Times New Roman" panose="02020603050405020304" pitchFamily="18" charset="0"/>
              <a:sym typeface="Times New Roman" panose="02020603050405020304" pitchFamily="18" charset="0"/>
            </a:endParaRPr>
          </a:p>
        </p:txBody>
      </p:sp>
      <p:sp>
        <p:nvSpPr>
          <p:cNvPr id="233485" name="Text Box 13"/>
          <p:cNvSpPr txBox="1">
            <a:spLocks noChangeArrowheads="1"/>
          </p:cNvSpPr>
          <p:nvPr/>
        </p:nvSpPr>
        <p:spPr bwMode="auto">
          <a:xfrm>
            <a:off x="1978844" y="2504260"/>
            <a:ext cx="1368425" cy="395749"/>
          </a:xfrm>
          <a:prstGeom prst="rect">
            <a:avLst/>
          </a:prstGeom>
          <a:solidFill>
            <a:srgbClr val="FF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a:latin typeface="Times New Roman" panose="02020603050405020304" pitchFamily="18" charset="0"/>
                <a:sym typeface="Times New Roman" panose="02020603050405020304" pitchFamily="18" charset="0"/>
              </a:rPr>
              <a:t>801.11n</a:t>
            </a:r>
          </a:p>
        </p:txBody>
      </p:sp>
      <p:sp>
        <p:nvSpPr>
          <p:cNvPr id="233486" name="Text Box 14"/>
          <p:cNvSpPr txBox="1">
            <a:spLocks noChangeArrowheads="1"/>
          </p:cNvSpPr>
          <p:nvPr/>
        </p:nvSpPr>
        <p:spPr bwMode="auto">
          <a:xfrm>
            <a:off x="1978844" y="3224985"/>
            <a:ext cx="1296987" cy="395749"/>
          </a:xfrm>
          <a:prstGeom prst="rect">
            <a:avLst/>
          </a:prstGeom>
          <a:solidFill>
            <a:srgbClr val="FF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nSpc>
                <a:spcPct val="120000"/>
              </a:lnSpc>
            </a:pPr>
            <a:r>
              <a:rPr lang="en-US" altLang="zh-CN" sz="1800">
                <a:latin typeface="Times New Roman" panose="02020603050405020304" pitchFamily="18" charset="0"/>
                <a:sym typeface="Times New Roman" panose="02020603050405020304" pitchFamily="18" charset="0"/>
              </a:rPr>
              <a:t>801.11a g</a:t>
            </a:r>
          </a:p>
        </p:txBody>
      </p:sp>
      <p:sp>
        <p:nvSpPr>
          <p:cNvPr id="233487" name="Text Box 15"/>
          <p:cNvSpPr txBox="1">
            <a:spLocks noChangeArrowheads="1"/>
          </p:cNvSpPr>
          <p:nvPr/>
        </p:nvSpPr>
        <p:spPr bwMode="auto">
          <a:xfrm>
            <a:off x="1978844" y="3872685"/>
            <a:ext cx="1152525" cy="395749"/>
          </a:xfrm>
          <a:prstGeom prst="rect">
            <a:avLst/>
          </a:prstGeom>
          <a:solidFill>
            <a:srgbClr val="FF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801.11b</a:t>
            </a:r>
          </a:p>
        </p:txBody>
      </p:sp>
      <p:sp>
        <p:nvSpPr>
          <p:cNvPr id="233488" name="Text Box 16"/>
          <p:cNvSpPr txBox="1">
            <a:spLocks noChangeArrowheads="1"/>
          </p:cNvSpPr>
          <p:nvPr/>
        </p:nvSpPr>
        <p:spPr bwMode="auto">
          <a:xfrm>
            <a:off x="2915469" y="4377510"/>
            <a:ext cx="4464050" cy="728148"/>
          </a:xfrm>
          <a:prstGeom prst="rect">
            <a:avLst/>
          </a:prstGeom>
          <a:solidFill>
            <a:srgbClr val="CCE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ctr">
              <a:lnSpc>
                <a:spcPct val="120000"/>
              </a:lnSpc>
            </a:pPr>
            <a:r>
              <a:rPr lang="en-US" altLang="zh-CN" sz="1800">
                <a:solidFill>
                  <a:srgbClr val="CC0000"/>
                </a:solidFill>
                <a:latin typeface="Times New Roman" panose="02020603050405020304" pitchFamily="18" charset="0"/>
                <a:sym typeface="Times New Roman" panose="02020603050405020304" pitchFamily="18" charset="0"/>
              </a:rPr>
              <a:t>UMTS/WCDMA-HSDPA,CDMA2000-1xEVDO</a:t>
            </a:r>
          </a:p>
        </p:txBody>
      </p:sp>
      <p:sp>
        <p:nvSpPr>
          <p:cNvPr id="233489" name="Text Box 17"/>
          <p:cNvSpPr txBox="1">
            <a:spLocks noChangeArrowheads="1"/>
          </p:cNvSpPr>
          <p:nvPr/>
        </p:nvSpPr>
        <p:spPr bwMode="auto">
          <a:xfrm>
            <a:off x="899344" y="4736285"/>
            <a:ext cx="935037" cy="395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a:latin typeface="Times New Roman" panose="02020603050405020304" pitchFamily="18" charset="0"/>
                <a:sym typeface="Times New Roman" panose="02020603050405020304" pitchFamily="18" charset="0"/>
              </a:rPr>
              <a:t>1Mbps</a:t>
            </a:r>
          </a:p>
        </p:txBody>
      </p:sp>
      <p:sp>
        <p:nvSpPr>
          <p:cNvPr id="233490" name="Text Box 18"/>
          <p:cNvSpPr txBox="1">
            <a:spLocks noChangeArrowheads="1"/>
          </p:cNvSpPr>
          <p:nvPr/>
        </p:nvSpPr>
        <p:spPr bwMode="auto">
          <a:xfrm>
            <a:off x="1978844" y="4736285"/>
            <a:ext cx="1008062" cy="362022"/>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ctr">
              <a:lnSpc>
                <a:spcPct val="120000"/>
              </a:lnSpc>
            </a:pPr>
            <a:r>
              <a:rPr lang="en-US" altLang="zh-CN" sz="1600" dirty="0" smtClean="0">
                <a:latin typeface="Times New Roman" panose="02020603050405020304" pitchFamily="18" charset="0"/>
                <a:sym typeface="Times New Roman" panose="02020603050405020304" pitchFamily="18" charset="0"/>
              </a:rPr>
              <a:t>801.11.1</a:t>
            </a:r>
            <a:endParaRPr lang="en-US" altLang="zh-CN" sz="1600" dirty="0">
              <a:latin typeface="Times New Roman" panose="02020603050405020304" pitchFamily="18" charset="0"/>
              <a:sym typeface="Times New Roman" panose="02020603050405020304" pitchFamily="18" charset="0"/>
            </a:endParaRPr>
          </a:p>
        </p:txBody>
      </p:sp>
      <p:sp>
        <p:nvSpPr>
          <p:cNvPr id="233491" name="Text Box 19"/>
          <p:cNvSpPr txBox="1">
            <a:spLocks noChangeArrowheads="1"/>
          </p:cNvSpPr>
          <p:nvPr/>
        </p:nvSpPr>
        <p:spPr bwMode="auto">
          <a:xfrm>
            <a:off x="7452544" y="4377510"/>
            <a:ext cx="936625" cy="39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Times New Roman" panose="02020603050405020304" pitchFamily="18" charset="0"/>
                <a:sym typeface="Times New Roman" panose="02020603050405020304" pitchFamily="18" charset="0"/>
              </a:rPr>
              <a:t>增强</a:t>
            </a:r>
            <a:r>
              <a:rPr lang="en-US" altLang="zh-CN" sz="1800">
                <a:latin typeface="Times New Roman" panose="02020603050405020304" pitchFamily="18" charset="0"/>
                <a:sym typeface="Times New Roman" panose="02020603050405020304" pitchFamily="18" charset="0"/>
              </a:rPr>
              <a:t>3G </a:t>
            </a:r>
          </a:p>
        </p:txBody>
      </p:sp>
      <p:sp>
        <p:nvSpPr>
          <p:cNvPr id="233492" name="Text Box 20"/>
          <p:cNvSpPr txBox="1">
            <a:spLocks noChangeArrowheads="1"/>
          </p:cNvSpPr>
          <p:nvPr/>
        </p:nvSpPr>
        <p:spPr bwMode="auto">
          <a:xfrm>
            <a:off x="2915469" y="5385572"/>
            <a:ext cx="4176712" cy="395749"/>
          </a:xfrm>
          <a:prstGeom prst="rect">
            <a:avLst/>
          </a:prstGeom>
          <a:solidFill>
            <a:srgbClr val="CCE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ctr">
              <a:lnSpc>
                <a:spcPct val="120000"/>
              </a:lnSpc>
            </a:pPr>
            <a:r>
              <a:rPr lang="en-US" altLang="zh-CN" sz="1800">
                <a:solidFill>
                  <a:srgbClr val="CC0000"/>
                </a:solidFill>
                <a:latin typeface="Times New Roman" panose="02020603050405020304" pitchFamily="18" charset="0"/>
                <a:sym typeface="Times New Roman" panose="02020603050405020304" pitchFamily="18" charset="0"/>
              </a:rPr>
              <a:t>UMTS/WCDMA,CDMA2000</a:t>
            </a:r>
          </a:p>
        </p:txBody>
      </p:sp>
      <p:sp>
        <p:nvSpPr>
          <p:cNvPr id="233493" name="Text Box 21"/>
          <p:cNvSpPr txBox="1">
            <a:spLocks noChangeArrowheads="1"/>
          </p:cNvSpPr>
          <p:nvPr/>
        </p:nvSpPr>
        <p:spPr bwMode="auto">
          <a:xfrm>
            <a:off x="6444481" y="5385572"/>
            <a:ext cx="576263" cy="42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2000">
                <a:latin typeface="Times New Roman" panose="02020603050405020304" pitchFamily="18" charset="0"/>
                <a:sym typeface="Times New Roman" panose="02020603050405020304" pitchFamily="18" charset="0"/>
              </a:rPr>
              <a:t>3G </a:t>
            </a:r>
          </a:p>
        </p:txBody>
      </p:sp>
      <p:sp>
        <p:nvSpPr>
          <p:cNvPr id="233494" name="Text Box 22"/>
          <p:cNvSpPr txBox="1">
            <a:spLocks noChangeArrowheads="1"/>
          </p:cNvSpPr>
          <p:nvPr/>
        </p:nvSpPr>
        <p:spPr bwMode="auto">
          <a:xfrm>
            <a:off x="2915469" y="5817372"/>
            <a:ext cx="4464050" cy="395749"/>
          </a:xfrm>
          <a:prstGeom prst="rect">
            <a:avLst/>
          </a:prstGeom>
          <a:solidFill>
            <a:srgbClr val="CCE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ctr">
              <a:lnSpc>
                <a:spcPct val="120000"/>
              </a:lnSpc>
            </a:pPr>
            <a:r>
              <a:rPr lang="en-US" altLang="zh-CN" sz="1800" dirty="0" smtClean="0">
                <a:solidFill>
                  <a:srgbClr val="CC0000"/>
                </a:solidFill>
                <a:latin typeface="Times New Roman" panose="02020603050405020304" pitchFamily="18" charset="0"/>
                <a:sym typeface="Times New Roman" panose="02020603050405020304" pitchFamily="18" charset="0"/>
              </a:rPr>
              <a:t>IS-91WCDMA</a:t>
            </a:r>
            <a:r>
              <a:rPr lang="en-US" altLang="zh-CN" sz="1800" dirty="0">
                <a:solidFill>
                  <a:srgbClr val="CC0000"/>
                </a:solidFill>
                <a:latin typeface="Times New Roman" panose="02020603050405020304" pitchFamily="18" charset="0"/>
                <a:sym typeface="Times New Roman" panose="02020603050405020304" pitchFamily="18" charset="0"/>
              </a:rPr>
              <a:t>,  GSM</a:t>
            </a:r>
          </a:p>
        </p:txBody>
      </p:sp>
      <p:sp>
        <p:nvSpPr>
          <p:cNvPr id="233495" name="Text Box 23"/>
          <p:cNvSpPr txBox="1">
            <a:spLocks noChangeArrowheads="1"/>
          </p:cNvSpPr>
          <p:nvPr/>
        </p:nvSpPr>
        <p:spPr bwMode="auto">
          <a:xfrm>
            <a:off x="6515919" y="5817372"/>
            <a:ext cx="720725" cy="42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2000">
                <a:latin typeface="Times New Roman" panose="02020603050405020304" pitchFamily="18" charset="0"/>
                <a:sym typeface="Times New Roman" panose="02020603050405020304" pitchFamily="18" charset="0"/>
              </a:rPr>
              <a:t>2G </a:t>
            </a:r>
          </a:p>
        </p:txBody>
      </p:sp>
      <p:sp>
        <p:nvSpPr>
          <p:cNvPr id="233496" name="Text Box 24"/>
          <p:cNvSpPr txBox="1">
            <a:spLocks noChangeArrowheads="1"/>
          </p:cNvSpPr>
          <p:nvPr/>
        </p:nvSpPr>
        <p:spPr bwMode="auto">
          <a:xfrm>
            <a:off x="1330350" y="2061463"/>
            <a:ext cx="863600" cy="39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dirty="0">
                <a:latin typeface="Times New Roman" panose="02020603050405020304" pitchFamily="18" charset="0"/>
                <a:sym typeface="Times New Roman" panose="02020603050405020304" pitchFamily="18" charset="0"/>
              </a:rPr>
              <a:t>速率</a:t>
            </a:r>
          </a:p>
        </p:txBody>
      </p:sp>
      <p:sp>
        <p:nvSpPr>
          <p:cNvPr id="233497" name="Text Box 25"/>
          <p:cNvSpPr txBox="1">
            <a:spLocks noChangeArrowheads="1"/>
          </p:cNvSpPr>
          <p:nvPr/>
        </p:nvSpPr>
        <p:spPr bwMode="auto">
          <a:xfrm>
            <a:off x="7523981" y="6033272"/>
            <a:ext cx="863600" cy="725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Times New Roman" panose="02020603050405020304" pitchFamily="18" charset="0"/>
                <a:sym typeface="Times New Roman" panose="02020603050405020304" pitchFamily="18" charset="0"/>
              </a:rPr>
              <a:t>传输距离</a:t>
            </a:r>
          </a:p>
        </p:txBody>
      </p:sp>
      <p:sp>
        <p:nvSpPr>
          <p:cNvPr id="233498" name="Text Box 26"/>
          <p:cNvSpPr txBox="1">
            <a:spLocks noChangeArrowheads="1"/>
          </p:cNvSpPr>
          <p:nvPr/>
        </p:nvSpPr>
        <p:spPr bwMode="auto">
          <a:xfrm>
            <a:off x="5076056" y="6465072"/>
            <a:ext cx="1511300" cy="39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Times New Roman" panose="02020603050405020304" pitchFamily="18" charset="0"/>
                <a:sym typeface="Times New Roman" panose="02020603050405020304" pitchFamily="18" charset="0"/>
              </a:rPr>
              <a:t>室外</a:t>
            </a:r>
            <a:r>
              <a:rPr lang="en-US" altLang="zh-CN" sz="1800">
                <a:latin typeface="Times New Roman" panose="02020603050405020304" pitchFamily="18" charset="0"/>
                <a:sym typeface="Times New Roman" panose="02020603050405020304" pitchFamily="18" charset="0"/>
              </a:rPr>
              <a:t>0.2-4km</a:t>
            </a:r>
          </a:p>
        </p:txBody>
      </p:sp>
      <p:sp>
        <p:nvSpPr>
          <p:cNvPr id="233499" name="Text Box 27"/>
          <p:cNvSpPr txBox="1">
            <a:spLocks noChangeArrowheads="1"/>
          </p:cNvSpPr>
          <p:nvPr/>
        </p:nvSpPr>
        <p:spPr bwMode="auto">
          <a:xfrm>
            <a:off x="3347269" y="3296422"/>
            <a:ext cx="2376487" cy="392928"/>
          </a:xfrm>
          <a:prstGeom prst="rect">
            <a:avLst/>
          </a:prstGeom>
          <a:solidFill>
            <a:srgbClr val="FF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dirty="0">
                <a:latin typeface="Times New Roman" panose="02020603050405020304" pitchFamily="18" charset="0"/>
                <a:sym typeface="Times New Roman" panose="02020603050405020304" pitchFamily="18" charset="0"/>
              </a:rPr>
              <a:t>801.11a</a:t>
            </a:r>
            <a:r>
              <a:rPr lang="zh-CN" altLang="en-US" sz="1800" dirty="0">
                <a:latin typeface="Times New Roman" panose="02020603050405020304" pitchFamily="18" charset="0"/>
                <a:sym typeface="Times New Roman" panose="02020603050405020304" pitchFamily="18" charset="0"/>
              </a:rPr>
              <a:t>、</a:t>
            </a:r>
            <a:r>
              <a:rPr lang="en-US" altLang="zh-CN" sz="1800" dirty="0">
                <a:latin typeface="Times New Roman" panose="02020603050405020304" pitchFamily="18" charset="0"/>
                <a:sym typeface="Times New Roman" panose="02020603050405020304" pitchFamily="18" charset="0"/>
              </a:rPr>
              <a:t>g</a:t>
            </a:r>
            <a:r>
              <a:rPr lang="zh-CN" altLang="en-US" sz="1800" dirty="0">
                <a:latin typeface="Times New Roman" panose="02020603050405020304" pitchFamily="18" charset="0"/>
                <a:sym typeface="Times New Roman" panose="02020603050405020304" pitchFamily="18" charset="0"/>
              </a:rPr>
              <a:t>点对点</a:t>
            </a:r>
          </a:p>
        </p:txBody>
      </p:sp>
      <p:sp>
        <p:nvSpPr>
          <p:cNvPr id="233500" name="Text Box 28"/>
          <p:cNvSpPr txBox="1">
            <a:spLocks noChangeArrowheads="1"/>
          </p:cNvSpPr>
          <p:nvPr/>
        </p:nvSpPr>
        <p:spPr bwMode="auto">
          <a:xfrm>
            <a:off x="3634606" y="2936060"/>
            <a:ext cx="720725" cy="42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2000">
                <a:latin typeface="Times New Roman" panose="02020603050405020304" pitchFamily="18" charset="0"/>
                <a:sym typeface="Times New Roman" panose="02020603050405020304" pitchFamily="18" charset="0"/>
              </a:rPr>
              <a:t>WiFi</a:t>
            </a:r>
          </a:p>
        </p:txBody>
      </p:sp>
      <p:sp>
        <p:nvSpPr>
          <p:cNvPr id="233503" name="Text Box 31"/>
          <p:cNvSpPr txBox="1">
            <a:spLocks noChangeArrowheads="1"/>
          </p:cNvSpPr>
          <p:nvPr/>
        </p:nvSpPr>
        <p:spPr bwMode="auto">
          <a:xfrm>
            <a:off x="3202806" y="3872685"/>
            <a:ext cx="3816350" cy="395749"/>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Times New Roman" panose="02020603050405020304" pitchFamily="18" charset="0"/>
                <a:sym typeface="Times New Roman" panose="02020603050405020304" pitchFamily="18" charset="0"/>
              </a:rPr>
              <a:t>WIMAX</a:t>
            </a:r>
          </a:p>
        </p:txBody>
      </p:sp>
      <p:sp>
        <p:nvSpPr>
          <p:cNvPr id="233505" name="Rectangle 33"/>
          <p:cNvSpPr>
            <a:spLocks noChangeArrowheads="1"/>
          </p:cNvSpPr>
          <p:nvPr/>
        </p:nvSpPr>
        <p:spPr bwMode="auto">
          <a:xfrm>
            <a:off x="3059931" y="4736285"/>
            <a:ext cx="646331" cy="39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lang="zh-CN" altLang="en-US" sz="1800">
                <a:latin typeface="Times New Roman" panose="02020603050405020304" pitchFamily="18" charset="0"/>
                <a:sym typeface="Times New Roman" panose="02020603050405020304" pitchFamily="18" charset="0"/>
              </a:rPr>
              <a:t>蓝牙</a:t>
            </a:r>
          </a:p>
        </p:txBody>
      </p:sp>
      <p:sp>
        <p:nvSpPr>
          <p:cNvPr id="233506" name="Text Box 34"/>
          <p:cNvSpPr txBox="1">
            <a:spLocks noChangeArrowheads="1"/>
          </p:cNvSpPr>
          <p:nvPr/>
        </p:nvSpPr>
        <p:spPr bwMode="auto">
          <a:xfrm>
            <a:off x="1835969" y="6465072"/>
            <a:ext cx="1512887" cy="39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Times New Roman" panose="02020603050405020304" pitchFamily="18" charset="0"/>
                <a:sym typeface="Times New Roman" panose="02020603050405020304" pitchFamily="18" charset="0"/>
              </a:rPr>
              <a:t>室内</a:t>
            </a:r>
            <a:r>
              <a:rPr lang="en-US" altLang="zh-CN" sz="1800">
                <a:latin typeface="Times New Roman" panose="02020603050405020304" pitchFamily="18" charset="0"/>
                <a:sym typeface="Times New Roman" panose="02020603050405020304" pitchFamily="18" charset="0"/>
              </a:rPr>
              <a:t>10-30m</a:t>
            </a:r>
          </a:p>
        </p:txBody>
      </p:sp>
      <p:sp>
        <p:nvSpPr>
          <p:cNvPr id="233507" name="Text Box 35"/>
          <p:cNvSpPr txBox="1">
            <a:spLocks noChangeArrowheads="1"/>
          </p:cNvSpPr>
          <p:nvPr/>
        </p:nvSpPr>
        <p:spPr bwMode="auto">
          <a:xfrm>
            <a:off x="3275831" y="6465072"/>
            <a:ext cx="1512888" cy="39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dirty="0" smtClean="0">
                <a:latin typeface="Times New Roman" panose="02020603050405020304" pitchFamily="18" charset="0"/>
                <a:sym typeface="Times New Roman" panose="02020603050405020304" pitchFamily="18" charset="0"/>
              </a:rPr>
              <a:t>室外</a:t>
            </a:r>
            <a:r>
              <a:rPr lang="en-US" altLang="zh-CN" sz="1800" dirty="0" smtClean="0">
                <a:latin typeface="Times New Roman" panose="02020603050405020304" pitchFamily="18" charset="0"/>
                <a:sym typeface="Times New Roman" panose="02020603050405020304" pitchFamily="18" charset="0"/>
              </a:rPr>
              <a:t>10-200m</a:t>
            </a:r>
            <a:endParaRPr lang="en-US" altLang="zh-CN" sz="1800" dirty="0">
              <a:latin typeface="Times New Roman" panose="02020603050405020304" pitchFamily="18" charset="0"/>
              <a:sym typeface="Times New Roman" panose="02020603050405020304" pitchFamily="18" charset="0"/>
            </a:endParaRPr>
          </a:p>
        </p:txBody>
      </p:sp>
      <p:sp>
        <p:nvSpPr>
          <p:cNvPr id="233502" name="AutoShape 30"/>
          <p:cNvSpPr>
            <a:spLocks/>
          </p:cNvSpPr>
          <p:nvPr/>
        </p:nvSpPr>
        <p:spPr bwMode="auto">
          <a:xfrm>
            <a:off x="3202807" y="2576740"/>
            <a:ext cx="663280" cy="1545572"/>
          </a:xfrm>
          <a:prstGeom prst="rightBrace">
            <a:avLst>
              <a:gd name="adj1" fmla="val 78938"/>
              <a:gd name="adj2" fmla="val 50000"/>
            </a:avLst>
          </a:pr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nSpc>
                <a:spcPct val="120000"/>
              </a:lnSpc>
            </a:pPr>
            <a:endParaRPr lang="zh-CN" altLang="en-US">
              <a:latin typeface="Times New Roman" panose="02020603050405020304" pitchFamily="18" charset="0"/>
              <a:sym typeface="Times New Roman" panose="02020603050405020304" pitchFamily="18" charset="0"/>
            </a:endParaRPr>
          </a:p>
        </p:txBody>
      </p:sp>
      <p:sp>
        <p:nvSpPr>
          <p:cNvPr id="233509" name="AutoShape 37"/>
          <p:cNvSpPr>
            <a:spLocks noChangeArrowheads="1"/>
          </p:cNvSpPr>
          <p:nvPr/>
        </p:nvSpPr>
        <p:spPr bwMode="auto">
          <a:xfrm>
            <a:off x="6371456" y="2793185"/>
            <a:ext cx="1368425" cy="719137"/>
          </a:xfrm>
          <a:prstGeom prst="wedgeRoundRectCallout">
            <a:avLst>
              <a:gd name="adj1" fmla="val -69722"/>
              <a:gd name="adj2" fmla="val 176491"/>
              <a:gd name="adj3" fmla="val 16667"/>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lnSpc>
                <a:spcPct val="120000"/>
              </a:lnSpc>
            </a:pPr>
            <a:r>
              <a:rPr lang="zh-CN" altLang="en-US" sz="2000">
                <a:latin typeface="Times New Roman" panose="02020603050405020304" pitchFamily="18" charset="0"/>
                <a:sym typeface="Times New Roman" panose="02020603050405020304" pitchFamily="18" charset="0"/>
              </a:rPr>
              <a:t>支持移动中通信</a:t>
            </a:r>
          </a:p>
        </p:txBody>
      </p:sp>
      <p:sp>
        <p:nvSpPr>
          <p:cNvPr id="35" name="矩形 34"/>
          <p:cNvSpPr/>
          <p:nvPr/>
        </p:nvSpPr>
        <p:spPr>
          <a:xfrm>
            <a:off x="323528" y="1131240"/>
            <a:ext cx="8591796" cy="1015663"/>
          </a:xfrm>
          <a:prstGeom prst="rect">
            <a:avLst/>
          </a:prstGeom>
        </p:spPr>
        <p:txBody>
          <a:bodyPr wrap="square">
            <a:spAutoFit/>
          </a:bodyPr>
          <a:lstStyle/>
          <a:p>
            <a:r>
              <a:rPr lang="zh-CN" altLang="en-US" sz="2000" dirty="0"/>
              <a:t>目前WLAN所包含的协议标准有：IEEE802.11b协议、IEEE802.11a协议、IEEE802.11g协议、IEEE802.11E 协议、IEEE802.11i协议、无线应用协议（WAP）。</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17" name="Text Box 17"/>
          <p:cNvSpPr txBox="1">
            <a:spLocks noChangeArrowheads="1"/>
          </p:cNvSpPr>
          <p:nvPr/>
        </p:nvSpPr>
        <p:spPr bwMode="auto">
          <a:xfrm>
            <a:off x="838200" y="2057400"/>
            <a:ext cx="7064375"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Times New Roman" panose="02020603050405020304" pitchFamily="18" charset="0"/>
                <a:sym typeface="Times New Roman" panose="02020603050405020304" pitchFamily="18" charset="0"/>
              </a:rPr>
              <a:t>2</a:t>
            </a:r>
            <a:r>
              <a:rPr lang="zh-CN" altLang="en-US">
                <a:latin typeface="Times New Roman" panose="02020603050405020304" pitchFamily="18" charset="0"/>
                <a:sym typeface="Times New Roman" panose="02020603050405020304" pitchFamily="18" charset="0"/>
              </a:rPr>
              <a:t>、实现移动、流动场合的网络服务环境。</a:t>
            </a:r>
          </a:p>
        </p:txBody>
      </p:sp>
      <p:sp>
        <p:nvSpPr>
          <p:cNvPr id="179218" name="Text Box 18"/>
          <p:cNvSpPr txBox="1">
            <a:spLocks noChangeArrowheads="1"/>
          </p:cNvSpPr>
          <p:nvPr/>
        </p:nvSpPr>
        <p:spPr bwMode="auto">
          <a:xfrm>
            <a:off x="838200" y="1524000"/>
            <a:ext cx="68580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Times New Roman" panose="02020603050405020304" pitchFamily="18" charset="0"/>
                <a:sym typeface="Times New Roman" panose="02020603050405020304" pitchFamily="18" charset="0"/>
              </a:rPr>
              <a:t>1</a:t>
            </a:r>
            <a:r>
              <a:rPr lang="zh-CN" altLang="en-US">
                <a:latin typeface="Times New Roman" panose="02020603050405020304" pitchFamily="18" charset="0"/>
                <a:sym typeface="Times New Roman" panose="02020603050405020304" pitchFamily="18" charset="0"/>
              </a:rPr>
              <a:t>、实现无处不在的网络（</a:t>
            </a:r>
            <a:r>
              <a:rPr lang="en-US" altLang="zh-CN">
                <a:latin typeface="Times New Roman" panose="02020603050405020304" pitchFamily="18" charset="0"/>
                <a:sym typeface="Times New Roman" panose="02020603050405020304" pitchFamily="18" charset="0"/>
              </a:rPr>
              <a:t>LAN</a:t>
            </a:r>
            <a:r>
              <a:rPr lang="zh-CN" altLang="en-US">
                <a:latin typeface="Times New Roman" panose="02020603050405020304" pitchFamily="18" charset="0"/>
                <a:sym typeface="Times New Roman" panose="02020603050405020304" pitchFamily="18" charset="0"/>
              </a:rPr>
              <a:t>）接入服务</a:t>
            </a:r>
          </a:p>
        </p:txBody>
      </p:sp>
      <p:sp>
        <p:nvSpPr>
          <p:cNvPr id="179219" name="Text Box 19"/>
          <p:cNvSpPr txBox="1">
            <a:spLocks noChangeArrowheads="1"/>
          </p:cNvSpPr>
          <p:nvPr/>
        </p:nvSpPr>
        <p:spPr bwMode="auto">
          <a:xfrm>
            <a:off x="838200" y="2590800"/>
            <a:ext cx="71628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Times New Roman" panose="02020603050405020304" pitchFamily="18" charset="0"/>
                <a:sym typeface="Times New Roman" panose="02020603050405020304" pitchFamily="18" charset="0"/>
              </a:rPr>
              <a:t>3</a:t>
            </a:r>
            <a:r>
              <a:rPr lang="zh-CN" altLang="en-US">
                <a:latin typeface="Times New Roman" panose="02020603050405020304" pitchFamily="18" charset="0"/>
                <a:sym typeface="Times New Roman" panose="02020603050405020304" pitchFamily="18" charset="0"/>
              </a:rPr>
              <a:t>、实现布线困难、高成本、临时需要的网络环境</a:t>
            </a:r>
          </a:p>
        </p:txBody>
      </p:sp>
      <p:sp>
        <p:nvSpPr>
          <p:cNvPr id="179220" name="Text Box 20"/>
          <p:cNvSpPr txBox="1">
            <a:spLocks noChangeArrowheads="1"/>
          </p:cNvSpPr>
          <p:nvPr/>
        </p:nvSpPr>
        <p:spPr bwMode="auto">
          <a:xfrm>
            <a:off x="827088" y="3141663"/>
            <a:ext cx="5540375"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Times New Roman" panose="02020603050405020304" pitchFamily="18" charset="0"/>
                <a:sym typeface="Times New Roman" panose="02020603050405020304" pitchFamily="18" charset="0"/>
              </a:rPr>
              <a:t>4</a:t>
            </a:r>
            <a:r>
              <a:rPr lang="zh-CN" altLang="en-US">
                <a:latin typeface="Times New Roman" panose="02020603050405020304" pitchFamily="18" charset="0"/>
                <a:sym typeface="Times New Roman" panose="02020603050405020304" pitchFamily="18" charset="0"/>
              </a:rPr>
              <a:t>、简化安装和配置问题，成本较低</a:t>
            </a:r>
          </a:p>
        </p:txBody>
      </p:sp>
      <p:sp>
        <p:nvSpPr>
          <p:cNvPr id="179221" name="Text Box 21"/>
          <p:cNvSpPr txBox="1">
            <a:spLocks noChangeArrowheads="1"/>
          </p:cNvSpPr>
          <p:nvPr/>
        </p:nvSpPr>
        <p:spPr bwMode="auto">
          <a:xfrm>
            <a:off x="827088" y="3716338"/>
            <a:ext cx="731520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Times New Roman" panose="02020603050405020304" pitchFamily="18" charset="0"/>
                <a:sym typeface="Times New Roman" panose="02020603050405020304" pitchFamily="18" charset="0"/>
              </a:rPr>
              <a:t>5</a:t>
            </a:r>
            <a:r>
              <a:rPr lang="zh-CN" altLang="en-US" dirty="0" smtClean="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是快速发展的</a:t>
            </a:r>
            <a:r>
              <a:rPr lang="en-US" altLang="zh-CN" dirty="0">
                <a:latin typeface="Times New Roman" panose="02020603050405020304" pitchFamily="18" charset="0"/>
                <a:sym typeface="Times New Roman" panose="02020603050405020304" pitchFamily="18" charset="0"/>
              </a:rPr>
              <a:t>LAN</a:t>
            </a:r>
            <a:r>
              <a:rPr lang="zh-CN" altLang="en-US" dirty="0">
                <a:latin typeface="Times New Roman" panose="02020603050405020304" pitchFamily="18" charset="0"/>
                <a:sym typeface="Times New Roman" panose="02020603050405020304" pitchFamily="18" charset="0"/>
              </a:rPr>
              <a:t>重要技术，</a:t>
            </a:r>
            <a:r>
              <a:rPr lang="en-US" altLang="zh-CN" dirty="0">
                <a:latin typeface="Times New Roman" panose="02020603050405020304" pitchFamily="18" charset="0"/>
                <a:sym typeface="Times New Roman" panose="02020603050405020304" pitchFamily="18" charset="0"/>
              </a:rPr>
              <a:t>2000</a:t>
            </a:r>
            <a:r>
              <a:rPr lang="zh-CN" altLang="en-US" dirty="0">
                <a:latin typeface="Times New Roman" panose="02020603050405020304" pitchFamily="18" charset="0"/>
                <a:sym typeface="Times New Roman" panose="02020603050405020304" pitchFamily="18" charset="0"/>
              </a:rPr>
              <a:t>年以后得到快速发展</a:t>
            </a:r>
            <a:r>
              <a:rPr lang="zh-CN" altLang="en-US" dirty="0" smtClean="0">
                <a:latin typeface="Times New Roman" panose="02020603050405020304" pitchFamily="18" charset="0"/>
                <a:sym typeface="Times New Roman" panose="02020603050405020304" pitchFamily="18" charset="0"/>
              </a:rPr>
              <a:t>，（</a:t>
            </a:r>
            <a:r>
              <a:rPr lang="zh-CN" altLang="en-US" dirty="0">
                <a:latin typeface="Times New Roman" panose="02020603050405020304" pitchFamily="18" charset="0"/>
                <a:sym typeface="Times New Roman" panose="02020603050405020304" pitchFamily="18" charset="0"/>
              </a:rPr>
              <a:t>迅弛）</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的接入成为笔记本电脑标准配置。</a:t>
            </a:r>
          </a:p>
        </p:txBody>
      </p:sp>
      <p:sp>
        <p:nvSpPr>
          <p:cNvPr id="179222" name="Text Box 22"/>
          <p:cNvSpPr txBox="1">
            <a:spLocks noChangeArrowheads="1"/>
          </p:cNvSpPr>
          <p:nvPr/>
        </p:nvSpPr>
        <p:spPr bwMode="auto">
          <a:xfrm>
            <a:off x="827088" y="719014"/>
            <a:ext cx="4670425"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solidFill>
                  <a:srgbClr val="CC0000"/>
                </a:solidFill>
                <a:latin typeface="Times New Roman" panose="02020603050405020304" pitchFamily="18" charset="0"/>
                <a:sym typeface="Times New Roman" panose="02020603050405020304" pitchFamily="18" charset="0"/>
              </a:rPr>
              <a:t>WLAN</a:t>
            </a:r>
            <a:r>
              <a:rPr lang="zh-CN" altLang="en-US" dirty="0">
                <a:solidFill>
                  <a:srgbClr val="CC0000"/>
                </a:solidFill>
                <a:latin typeface="Times New Roman" panose="02020603050405020304" pitchFamily="18" charset="0"/>
                <a:sym typeface="Times New Roman" panose="02020603050405020304" pitchFamily="18" charset="0"/>
              </a:rPr>
              <a:t>发展的优势和目前问题：</a:t>
            </a:r>
          </a:p>
        </p:txBody>
      </p:sp>
      <p:sp>
        <p:nvSpPr>
          <p:cNvPr id="179223" name="Text Box 23"/>
          <p:cNvSpPr txBox="1">
            <a:spLocks noChangeArrowheads="1"/>
          </p:cNvSpPr>
          <p:nvPr/>
        </p:nvSpPr>
        <p:spPr bwMode="auto">
          <a:xfrm>
            <a:off x="838200" y="5156332"/>
            <a:ext cx="7620000" cy="93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Times New Roman" panose="02020603050405020304" pitchFamily="18" charset="0"/>
                <a:sym typeface="Times New Roman" panose="02020603050405020304" pitchFamily="18" charset="0"/>
              </a:rPr>
              <a:t>6</a:t>
            </a:r>
            <a:r>
              <a:rPr lang="zh-CN" altLang="en-US" dirty="0">
                <a:latin typeface="Times New Roman" panose="02020603050405020304" pitchFamily="18" charset="0"/>
                <a:sym typeface="Times New Roman" panose="02020603050405020304" pitchFamily="18" charset="0"/>
              </a:rPr>
              <a:t>、</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主要问题：带宽（传输速率）无法和光纤环境相比， 存在安全性问题，传输覆盖范围也较为有限。</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9222"/>
                                        </p:tgtEl>
                                        <p:attrNameLst>
                                          <p:attrName>style.visibility</p:attrName>
                                        </p:attrNameLst>
                                      </p:cBhvr>
                                      <p:to>
                                        <p:strVal val="visible"/>
                                      </p:to>
                                    </p:set>
                                    <p:anim calcmode="lin" valueType="num">
                                      <p:cBhvr additive="base">
                                        <p:cTn id="7" dur="500" fill="hold"/>
                                        <p:tgtEl>
                                          <p:spTgt spid="179222"/>
                                        </p:tgtEl>
                                        <p:attrNameLst>
                                          <p:attrName>ppt_x</p:attrName>
                                        </p:attrNameLst>
                                      </p:cBhvr>
                                      <p:tavLst>
                                        <p:tav tm="0">
                                          <p:val>
                                            <p:strVal val="0-#ppt_w/2"/>
                                          </p:val>
                                        </p:tav>
                                        <p:tav tm="100000">
                                          <p:val>
                                            <p:strVal val="#ppt_x"/>
                                          </p:val>
                                        </p:tav>
                                      </p:tavLst>
                                    </p:anim>
                                    <p:anim calcmode="lin" valueType="num">
                                      <p:cBhvr additive="base">
                                        <p:cTn id="8" dur="500" fill="hold"/>
                                        <p:tgtEl>
                                          <p:spTgt spid="17922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9218"/>
                                        </p:tgtEl>
                                        <p:attrNameLst>
                                          <p:attrName>style.visibility</p:attrName>
                                        </p:attrNameLst>
                                      </p:cBhvr>
                                      <p:to>
                                        <p:strVal val="visible"/>
                                      </p:to>
                                    </p:set>
                                    <p:anim calcmode="lin" valueType="num">
                                      <p:cBhvr additive="base">
                                        <p:cTn id="13" dur="500" fill="hold"/>
                                        <p:tgtEl>
                                          <p:spTgt spid="179218"/>
                                        </p:tgtEl>
                                        <p:attrNameLst>
                                          <p:attrName>ppt_x</p:attrName>
                                        </p:attrNameLst>
                                      </p:cBhvr>
                                      <p:tavLst>
                                        <p:tav tm="0">
                                          <p:val>
                                            <p:strVal val="0-#ppt_w/2"/>
                                          </p:val>
                                        </p:tav>
                                        <p:tav tm="100000">
                                          <p:val>
                                            <p:strVal val="#ppt_x"/>
                                          </p:val>
                                        </p:tav>
                                      </p:tavLst>
                                    </p:anim>
                                    <p:anim calcmode="lin" valueType="num">
                                      <p:cBhvr additive="base">
                                        <p:cTn id="14" dur="500" fill="hold"/>
                                        <p:tgtEl>
                                          <p:spTgt spid="17921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9217"/>
                                        </p:tgtEl>
                                        <p:attrNameLst>
                                          <p:attrName>style.visibility</p:attrName>
                                        </p:attrNameLst>
                                      </p:cBhvr>
                                      <p:to>
                                        <p:strVal val="visible"/>
                                      </p:to>
                                    </p:set>
                                    <p:anim calcmode="lin" valueType="num">
                                      <p:cBhvr additive="base">
                                        <p:cTn id="19" dur="500" fill="hold"/>
                                        <p:tgtEl>
                                          <p:spTgt spid="179217"/>
                                        </p:tgtEl>
                                        <p:attrNameLst>
                                          <p:attrName>ppt_x</p:attrName>
                                        </p:attrNameLst>
                                      </p:cBhvr>
                                      <p:tavLst>
                                        <p:tav tm="0">
                                          <p:val>
                                            <p:strVal val="0-#ppt_w/2"/>
                                          </p:val>
                                        </p:tav>
                                        <p:tav tm="100000">
                                          <p:val>
                                            <p:strVal val="#ppt_x"/>
                                          </p:val>
                                        </p:tav>
                                      </p:tavLst>
                                    </p:anim>
                                    <p:anim calcmode="lin" valueType="num">
                                      <p:cBhvr additive="base">
                                        <p:cTn id="20" dur="500" fill="hold"/>
                                        <p:tgtEl>
                                          <p:spTgt spid="17921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9219"/>
                                        </p:tgtEl>
                                        <p:attrNameLst>
                                          <p:attrName>style.visibility</p:attrName>
                                        </p:attrNameLst>
                                      </p:cBhvr>
                                      <p:to>
                                        <p:strVal val="visible"/>
                                      </p:to>
                                    </p:set>
                                    <p:anim calcmode="lin" valueType="num">
                                      <p:cBhvr additive="base">
                                        <p:cTn id="25" dur="500" fill="hold"/>
                                        <p:tgtEl>
                                          <p:spTgt spid="179219"/>
                                        </p:tgtEl>
                                        <p:attrNameLst>
                                          <p:attrName>ppt_x</p:attrName>
                                        </p:attrNameLst>
                                      </p:cBhvr>
                                      <p:tavLst>
                                        <p:tav tm="0">
                                          <p:val>
                                            <p:strVal val="0-#ppt_w/2"/>
                                          </p:val>
                                        </p:tav>
                                        <p:tav tm="100000">
                                          <p:val>
                                            <p:strVal val="#ppt_x"/>
                                          </p:val>
                                        </p:tav>
                                      </p:tavLst>
                                    </p:anim>
                                    <p:anim calcmode="lin" valueType="num">
                                      <p:cBhvr additive="base">
                                        <p:cTn id="26" dur="500" fill="hold"/>
                                        <p:tgtEl>
                                          <p:spTgt spid="179219"/>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9220"/>
                                        </p:tgtEl>
                                        <p:attrNameLst>
                                          <p:attrName>style.visibility</p:attrName>
                                        </p:attrNameLst>
                                      </p:cBhvr>
                                      <p:to>
                                        <p:strVal val="visible"/>
                                      </p:to>
                                    </p:set>
                                    <p:anim calcmode="lin" valueType="num">
                                      <p:cBhvr additive="base">
                                        <p:cTn id="31" dur="500" fill="hold"/>
                                        <p:tgtEl>
                                          <p:spTgt spid="179220"/>
                                        </p:tgtEl>
                                        <p:attrNameLst>
                                          <p:attrName>ppt_x</p:attrName>
                                        </p:attrNameLst>
                                      </p:cBhvr>
                                      <p:tavLst>
                                        <p:tav tm="0">
                                          <p:val>
                                            <p:strVal val="0-#ppt_w/2"/>
                                          </p:val>
                                        </p:tav>
                                        <p:tav tm="100000">
                                          <p:val>
                                            <p:strVal val="#ppt_x"/>
                                          </p:val>
                                        </p:tav>
                                      </p:tavLst>
                                    </p:anim>
                                    <p:anim calcmode="lin" valueType="num">
                                      <p:cBhvr additive="base">
                                        <p:cTn id="32" dur="500" fill="hold"/>
                                        <p:tgtEl>
                                          <p:spTgt spid="179220"/>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79221"/>
                                        </p:tgtEl>
                                        <p:attrNameLst>
                                          <p:attrName>style.visibility</p:attrName>
                                        </p:attrNameLst>
                                      </p:cBhvr>
                                      <p:to>
                                        <p:strVal val="visible"/>
                                      </p:to>
                                    </p:set>
                                    <p:anim calcmode="lin" valueType="num">
                                      <p:cBhvr additive="base">
                                        <p:cTn id="37" dur="500" fill="hold"/>
                                        <p:tgtEl>
                                          <p:spTgt spid="179221"/>
                                        </p:tgtEl>
                                        <p:attrNameLst>
                                          <p:attrName>ppt_x</p:attrName>
                                        </p:attrNameLst>
                                      </p:cBhvr>
                                      <p:tavLst>
                                        <p:tav tm="0">
                                          <p:val>
                                            <p:strVal val="0-#ppt_w/2"/>
                                          </p:val>
                                        </p:tav>
                                        <p:tav tm="100000">
                                          <p:val>
                                            <p:strVal val="#ppt_x"/>
                                          </p:val>
                                        </p:tav>
                                      </p:tavLst>
                                    </p:anim>
                                    <p:anim calcmode="lin" valueType="num">
                                      <p:cBhvr additive="base">
                                        <p:cTn id="38" dur="500" fill="hold"/>
                                        <p:tgtEl>
                                          <p:spTgt spid="179221"/>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79223"/>
                                        </p:tgtEl>
                                        <p:attrNameLst>
                                          <p:attrName>style.visibility</p:attrName>
                                        </p:attrNameLst>
                                      </p:cBhvr>
                                      <p:to>
                                        <p:strVal val="visible"/>
                                      </p:to>
                                    </p:set>
                                    <p:anim calcmode="lin" valueType="num">
                                      <p:cBhvr additive="base">
                                        <p:cTn id="43" dur="500" fill="hold"/>
                                        <p:tgtEl>
                                          <p:spTgt spid="179223"/>
                                        </p:tgtEl>
                                        <p:attrNameLst>
                                          <p:attrName>ppt_x</p:attrName>
                                        </p:attrNameLst>
                                      </p:cBhvr>
                                      <p:tavLst>
                                        <p:tav tm="0">
                                          <p:val>
                                            <p:strVal val="0-#ppt_w/2"/>
                                          </p:val>
                                        </p:tav>
                                        <p:tav tm="100000">
                                          <p:val>
                                            <p:strVal val="#ppt_x"/>
                                          </p:val>
                                        </p:tav>
                                      </p:tavLst>
                                    </p:anim>
                                    <p:anim calcmode="lin" valueType="num">
                                      <p:cBhvr additive="base">
                                        <p:cTn id="44" dur="500" fill="hold"/>
                                        <p:tgtEl>
                                          <p:spTgt spid="1792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17" grpId="0" autoUpdateAnimBg="0"/>
      <p:bldP spid="179218" grpId="0" autoUpdateAnimBg="0"/>
      <p:bldP spid="179219" grpId="0" autoUpdateAnimBg="0"/>
      <p:bldP spid="179220" grpId="0" autoUpdateAnimBg="0"/>
      <p:bldP spid="179221" grpId="0" autoUpdateAnimBg="0"/>
      <p:bldP spid="179222" grpId="0" autoUpdateAnimBg="0"/>
      <p:bldP spid="17922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914400" y="474663"/>
            <a:ext cx="29718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solidFill>
                  <a:srgbClr val="CC0000"/>
                </a:solidFill>
                <a:latin typeface="Times New Roman" panose="02020603050405020304" pitchFamily="18" charset="0"/>
                <a:sym typeface="Times New Roman" panose="02020603050405020304" pitchFamily="18" charset="0"/>
              </a:rPr>
              <a:t>WLAN</a:t>
            </a:r>
            <a:r>
              <a:rPr lang="zh-CN" altLang="en-US">
                <a:solidFill>
                  <a:srgbClr val="CC0000"/>
                </a:solidFill>
                <a:latin typeface="Times New Roman" panose="02020603050405020304" pitchFamily="18" charset="0"/>
                <a:sym typeface="Times New Roman" panose="02020603050405020304" pitchFamily="18" charset="0"/>
              </a:rPr>
              <a:t>的相关标准：</a:t>
            </a:r>
          </a:p>
        </p:txBody>
      </p:sp>
      <p:sp>
        <p:nvSpPr>
          <p:cNvPr id="203779" name="Text Box 3"/>
          <p:cNvSpPr txBox="1">
            <a:spLocks noChangeArrowheads="1"/>
          </p:cNvSpPr>
          <p:nvPr/>
        </p:nvSpPr>
        <p:spPr bwMode="auto">
          <a:xfrm>
            <a:off x="900112" y="1054100"/>
            <a:ext cx="7704335"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Times New Roman" panose="02020603050405020304" pitchFamily="18" charset="0"/>
                <a:sym typeface="Times New Roman" panose="02020603050405020304" pitchFamily="18" charset="0"/>
              </a:rPr>
              <a:t>1</a:t>
            </a:r>
            <a:r>
              <a:rPr lang="zh-CN" altLang="en-US" dirty="0">
                <a:latin typeface="Times New Roman" panose="02020603050405020304" pitchFamily="18" charset="0"/>
                <a:sym typeface="Times New Roman" panose="02020603050405020304" pitchFamily="18" charset="0"/>
              </a:rPr>
              <a:t>、美国</a:t>
            </a:r>
            <a:r>
              <a:rPr lang="en-US" altLang="zh-CN" dirty="0">
                <a:latin typeface="Times New Roman" panose="02020603050405020304" pitchFamily="18" charset="0"/>
                <a:sym typeface="Times New Roman" panose="02020603050405020304" pitchFamily="18" charset="0"/>
              </a:rPr>
              <a:t>IEEE802.11</a:t>
            </a:r>
            <a:r>
              <a:rPr lang="zh-CN" altLang="en-US" dirty="0">
                <a:latin typeface="Times New Roman" panose="02020603050405020304" pitchFamily="18" charset="0"/>
                <a:sym typeface="Times New Roman" panose="02020603050405020304" pitchFamily="18" charset="0"/>
              </a:rPr>
              <a:t>标准序列（</a:t>
            </a:r>
            <a:r>
              <a:rPr lang="en-US" altLang="zh-CN" dirty="0">
                <a:latin typeface="Times New Roman" panose="02020603050405020304" pitchFamily="18" charset="0"/>
                <a:sym typeface="Times New Roman" panose="02020603050405020304" pitchFamily="18" charset="0"/>
              </a:rPr>
              <a:t>1997</a:t>
            </a:r>
            <a:r>
              <a:rPr lang="zh-CN" altLang="en-US" dirty="0">
                <a:latin typeface="Times New Roman" panose="02020603050405020304" pitchFamily="18" charset="0"/>
                <a:sym typeface="Times New Roman" panose="02020603050405020304" pitchFamily="18" charset="0"/>
              </a:rPr>
              <a:t>开始制定</a:t>
            </a:r>
            <a:r>
              <a:rPr lang="en-US" altLang="zh-CN" dirty="0">
                <a:latin typeface="Times New Roman" panose="02020603050405020304" pitchFamily="18" charset="0"/>
                <a:sym typeface="Times New Roman" panose="02020603050405020304" pitchFamily="18" charset="0"/>
              </a:rPr>
              <a:t>WLAN </a:t>
            </a:r>
            <a:r>
              <a:rPr lang="zh-CN" altLang="en-US" dirty="0">
                <a:latin typeface="Times New Roman" panose="02020603050405020304" pitchFamily="18" charset="0"/>
                <a:sym typeface="Times New Roman" panose="02020603050405020304" pitchFamily="18" charset="0"/>
              </a:rPr>
              <a:t>系列标准</a:t>
            </a:r>
          </a:p>
        </p:txBody>
      </p:sp>
      <p:sp>
        <p:nvSpPr>
          <p:cNvPr id="203780" name="Text Box 4"/>
          <p:cNvSpPr txBox="1">
            <a:spLocks noChangeArrowheads="1"/>
          </p:cNvSpPr>
          <p:nvPr/>
        </p:nvSpPr>
        <p:spPr bwMode="auto">
          <a:xfrm>
            <a:off x="900112" y="1917700"/>
            <a:ext cx="8172251"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Times New Roman" panose="02020603050405020304" pitchFamily="18" charset="0"/>
                <a:sym typeface="Times New Roman" panose="02020603050405020304" pitchFamily="18" charset="0"/>
              </a:rPr>
              <a:t>2</a:t>
            </a:r>
            <a:r>
              <a:rPr lang="zh-CN" altLang="en-US" dirty="0">
                <a:latin typeface="Times New Roman" panose="02020603050405020304" pitchFamily="18" charset="0"/>
                <a:sym typeface="Times New Roman" panose="02020603050405020304" pitchFamily="18" charset="0"/>
              </a:rPr>
              <a:t>、欧洲</a:t>
            </a:r>
            <a:r>
              <a:rPr lang="en-US" altLang="zh-CN" dirty="0">
                <a:latin typeface="Times New Roman" panose="02020603050405020304" pitchFamily="18" charset="0"/>
                <a:sym typeface="Times New Roman" panose="02020603050405020304" pitchFamily="18" charset="0"/>
              </a:rPr>
              <a:t>ETSI BRNA</a:t>
            </a:r>
            <a:r>
              <a:rPr lang="zh-CN" altLang="en-US" dirty="0">
                <a:latin typeface="Times New Roman" panose="02020603050405020304" pitchFamily="18" charset="0"/>
                <a:sym typeface="Times New Roman" panose="02020603050405020304" pitchFamily="18" charset="0"/>
              </a:rPr>
              <a:t>的</a:t>
            </a:r>
            <a:r>
              <a:rPr lang="en-US" altLang="zh-CN" dirty="0" err="1">
                <a:latin typeface="Times New Roman" panose="02020603050405020304" pitchFamily="18" charset="0"/>
                <a:sym typeface="Times New Roman" panose="02020603050405020304" pitchFamily="18" charset="0"/>
              </a:rPr>
              <a:t>HiperLAN</a:t>
            </a:r>
            <a:r>
              <a:rPr lang="zh-CN" altLang="en-US" dirty="0">
                <a:latin typeface="Times New Roman" panose="02020603050405020304" pitchFamily="18" charset="0"/>
                <a:sym typeface="Times New Roman" panose="02020603050405020304" pitchFamily="18" charset="0"/>
              </a:rPr>
              <a:t>标准序列（欧洲市场）</a:t>
            </a:r>
          </a:p>
        </p:txBody>
      </p:sp>
      <p:sp>
        <p:nvSpPr>
          <p:cNvPr id="203781" name="Text Box 5"/>
          <p:cNvSpPr txBox="1">
            <a:spLocks noChangeArrowheads="1"/>
          </p:cNvSpPr>
          <p:nvPr/>
        </p:nvSpPr>
        <p:spPr bwMode="auto">
          <a:xfrm>
            <a:off x="900112" y="2420938"/>
            <a:ext cx="7992367"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Times New Roman" panose="02020603050405020304" pitchFamily="18" charset="0"/>
                <a:sym typeface="Times New Roman" panose="02020603050405020304" pitchFamily="18" charset="0"/>
              </a:rPr>
              <a:t>3</a:t>
            </a:r>
            <a:r>
              <a:rPr lang="zh-CN" altLang="en-US" dirty="0">
                <a:latin typeface="Times New Roman" panose="02020603050405020304" pitchFamily="18" charset="0"/>
                <a:sym typeface="Times New Roman" panose="02020603050405020304" pitchFamily="18" charset="0"/>
              </a:rPr>
              <a:t>、日本</a:t>
            </a:r>
            <a:r>
              <a:rPr lang="en-US" altLang="zh-CN" dirty="0">
                <a:latin typeface="Times New Roman" panose="02020603050405020304" pitchFamily="18" charset="0"/>
                <a:sym typeface="Times New Roman" panose="02020603050405020304" pitchFamily="18" charset="0"/>
              </a:rPr>
              <a:t>ARIB</a:t>
            </a:r>
            <a:r>
              <a:rPr lang="zh-CN" altLang="en-US" dirty="0">
                <a:latin typeface="Times New Roman" panose="02020603050405020304" pitchFamily="18" charset="0"/>
                <a:sym typeface="Times New Roman" panose="02020603050405020304" pitchFamily="18" charset="0"/>
              </a:rPr>
              <a:t>的多媒体移动接入通信</a:t>
            </a:r>
            <a:r>
              <a:rPr lang="en-US" altLang="zh-CN" dirty="0">
                <a:latin typeface="Times New Roman" panose="02020603050405020304" pitchFamily="18" charset="0"/>
                <a:sym typeface="Times New Roman" panose="02020603050405020304" pitchFamily="18" charset="0"/>
              </a:rPr>
              <a:t>MMAC</a:t>
            </a:r>
            <a:r>
              <a:rPr lang="zh-CN" altLang="en-US" dirty="0">
                <a:latin typeface="Times New Roman" panose="02020603050405020304" pitchFamily="18" charset="0"/>
                <a:sym typeface="Times New Roman" panose="02020603050405020304" pitchFamily="18" charset="0"/>
              </a:rPr>
              <a:t>标准序列</a:t>
            </a:r>
          </a:p>
        </p:txBody>
      </p:sp>
      <p:sp>
        <p:nvSpPr>
          <p:cNvPr id="203782" name="Text Box 6"/>
          <p:cNvSpPr txBox="1">
            <a:spLocks noChangeArrowheads="1"/>
          </p:cNvSpPr>
          <p:nvPr/>
        </p:nvSpPr>
        <p:spPr bwMode="auto">
          <a:xfrm>
            <a:off x="900112" y="2997200"/>
            <a:ext cx="864043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Times New Roman" panose="02020603050405020304" pitchFamily="18" charset="0"/>
                <a:sym typeface="Times New Roman" panose="02020603050405020304" pitchFamily="18" charset="0"/>
              </a:rPr>
              <a:t>4</a:t>
            </a:r>
            <a:r>
              <a:rPr lang="zh-CN" altLang="en-US" dirty="0">
                <a:latin typeface="Times New Roman" panose="02020603050405020304" pitchFamily="18" charset="0"/>
                <a:sym typeface="Times New Roman" panose="02020603050405020304" pitchFamily="18" charset="0"/>
              </a:rPr>
              <a:t>、美国</a:t>
            </a:r>
            <a:r>
              <a:rPr lang="en-US" altLang="zh-CN" dirty="0" err="1">
                <a:latin typeface="Times New Roman" panose="02020603050405020304" pitchFamily="18" charset="0"/>
                <a:sym typeface="Times New Roman" panose="02020603050405020304" pitchFamily="18" charset="0"/>
              </a:rPr>
              <a:t>HomeRF</a:t>
            </a:r>
            <a:r>
              <a:rPr lang="zh-CN" altLang="en-US" dirty="0">
                <a:latin typeface="Times New Roman" panose="02020603050405020304" pitchFamily="18" charset="0"/>
                <a:sym typeface="Times New Roman" panose="02020603050405020304" pitchFamily="18" charset="0"/>
              </a:rPr>
              <a:t>组织的共享无线接入协议</a:t>
            </a:r>
            <a:r>
              <a:rPr lang="en-US" altLang="zh-CN" dirty="0">
                <a:latin typeface="Times New Roman" panose="02020603050405020304" pitchFamily="18" charset="0"/>
                <a:sym typeface="Times New Roman" panose="02020603050405020304" pitchFamily="18" charset="0"/>
              </a:rPr>
              <a:t>SWAP</a:t>
            </a:r>
            <a:r>
              <a:rPr lang="zh-CN" altLang="en-US" dirty="0">
                <a:latin typeface="Times New Roman" panose="02020603050405020304" pitchFamily="18" charset="0"/>
                <a:sym typeface="Times New Roman" panose="02020603050405020304" pitchFamily="18" charset="0"/>
              </a:rPr>
              <a:t>标准序列</a:t>
            </a:r>
          </a:p>
        </p:txBody>
      </p:sp>
      <p:sp>
        <p:nvSpPr>
          <p:cNvPr id="203783" name="Text Box 7"/>
          <p:cNvSpPr txBox="1">
            <a:spLocks noChangeArrowheads="1"/>
          </p:cNvSpPr>
          <p:nvPr/>
        </p:nvSpPr>
        <p:spPr bwMode="auto">
          <a:xfrm>
            <a:off x="971550" y="3573463"/>
            <a:ext cx="8100813"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Times New Roman" panose="02020603050405020304" pitchFamily="18" charset="0"/>
                <a:sym typeface="Times New Roman" panose="02020603050405020304" pitchFamily="18" charset="0"/>
              </a:rPr>
              <a:t>5</a:t>
            </a:r>
            <a:r>
              <a:rPr lang="zh-CN" altLang="en-US" dirty="0" smtClean="0">
                <a:latin typeface="Times New Roman" panose="02020603050405020304" pitchFamily="18" charset="0"/>
                <a:sym typeface="Times New Roman" panose="02020603050405020304" pitchFamily="18" charset="0"/>
              </a:rPr>
              <a:t>、</a:t>
            </a:r>
            <a:r>
              <a:rPr lang="zh-CN" altLang="en-US" dirty="0">
                <a:latin typeface="Times New Roman" panose="02020603050405020304" pitchFamily="18" charset="0"/>
                <a:sym typeface="Times New Roman" panose="02020603050405020304" pitchFamily="18" charset="0"/>
              </a:rPr>
              <a:t>中国</a:t>
            </a:r>
            <a:r>
              <a:rPr lang="en-US" altLang="zh-CN" dirty="0">
                <a:latin typeface="Times New Roman" panose="02020603050405020304" pitchFamily="18" charset="0"/>
                <a:sym typeface="Times New Roman" panose="02020603050405020304" pitchFamily="18" charset="0"/>
              </a:rPr>
              <a:t>2003</a:t>
            </a:r>
            <a:r>
              <a:rPr lang="zh-CN" altLang="en-US" dirty="0">
                <a:latin typeface="Times New Roman" panose="02020603050405020304" pitchFamily="18" charset="0"/>
                <a:sym typeface="Times New Roman" panose="02020603050405020304" pitchFamily="18" charset="0"/>
              </a:rPr>
              <a:t>制定</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国家标准， </a:t>
            </a:r>
            <a:r>
              <a:rPr lang="en-US" altLang="zh-CN" dirty="0">
                <a:latin typeface="Times New Roman" panose="02020603050405020304" pitchFamily="18" charset="0"/>
                <a:sym typeface="Times New Roman" panose="02020603050405020304" pitchFamily="18" charset="0"/>
              </a:rPr>
              <a:t>IEEE802.11</a:t>
            </a:r>
            <a:r>
              <a:rPr lang="zh-CN" altLang="en-US" dirty="0">
                <a:latin typeface="Times New Roman" panose="02020603050405020304" pitchFamily="18" charset="0"/>
                <a:sym typeface="Times New Roman" panose="02020603050405020304" pitchFamily="18" charset="0"/>
              </a:rPr>
              <a:t>为基础，考虑自身安全和工作频率。</a:t>
            </a:r>
            <a:r>
              <a:rPr lang="en-US" altLang="zh-CN" dirty="0">
                <a:latin typeface="Times New Roman" panose="02020603050405020304" pitchFamily="18" charset="0"/>
                <a:sym typeface="Times New Roman" panose="02020603050405020304" pitchFamily="18" charset="0"/>
              </a:rPr>
              <a:t>2004.6</a:t>
            </a:r>
            <a:r>
              <a:rPr lang="zh-CN" altLang="en-US" dirty="0">
                <a:latin typeface="Times New Roman" panose="02020603050405020304" pitchFamily="18" charset="0"/>
                <a:sym typeface="Times New Roman" panose="02020603050405020304" pitchFamily="18" charset="0"/>
              </a:rPr>
              <a:t>起执行</a:t>
            </a:r>
          </a:p>
        </p:txBody>
      </p:sp>
      <p:sp>
        <p:nvSpPr>
          <p:cNvPr id="203784" name="Text Box 8"/>
          <p:cNvSpPr txBox="1">
            <a:spLocks noChangeArrowheads="1"/>
          </p:cNvSpPr>
          <p:nvPr/>
        </p:nvSpPr>
        <p:spPr bwMode="auto">
          <a:xfrm>
            <a:off x="331565" y="4645760"/>
            <a:ext cx="8748835"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latin typeface="Times New Roman" panose="02020603050405020304" pitchFamily="18" charset="0"/>
                <a:sym typeface="Times New Roman" panose="02020603050405020304" pitchFamily="18" charset="0"/>
              </a:rPr>
              <a:t>目前</a:t>
            </a:r>
            <a:r>
              <a:rPr lang="en-US" altLang="zh-CN" dirty="0">
                <a:latin typeface="Times New Roman" panose="02020603050405020304" pitchFamily="18" charset="0"/>
                <a:sym typeface="Times New Roman" panose="02020603050405020304" pitchFamily="18" charset="0"/>
              </a:rPr>
              <a:t>IEEE802.11</a:t>
            </a:r>
            <a:r>
              <a:rPr lang="zh-CN" altLang="en-US" dirty="0">
                <a:latin typeface="Times New Roman" panose="02020603050405020304" pitchFamily="18" charset="0"/>
                <a:sym typeface="Times New Roman" panose="02020603050405020304" pitchFamily="18" charset="0"/>
              </a:rPr>
              <a:t>标准序列的</a:t>
            </a:r>
            <a:r>
              <a:rPr lang="en-US" altLang="zh-CN" dirty="0">
                <a:latin typeface="Times New Roman" panose="02020603050405020304" pitchFamily="18" charset="0"/>
                <a:sym typeface="Times New Roman" panose="02020603050405020304" pitchFamily="18" charset="0"/>
              </a:rPr>
              <a:t>WLAN</a:t>
            </a:r>
            <a:r>
              <a:rPr lang="zh-CN" altLang="en-US" dirty="0">
                <a:latin typeface="Times New Roman" panose="02020603050405020304" pitchFamily="18" charset="0"/>
                <a:sym typeface="Times New Roman" panose="02020603050405020304" pitchFamily="18" charset="0"/>
              </a:rPr>
              <a:t>产品，由于和以太网的技术继承性，成为无线以太网的厂商和市场认可的国际标准。但安全性</a:t>
            </a:r>
            <a:r>
              <a:rPr lang="en-US" altLang="zh-CN" dirty="0">
                <a:latin typeface="Times New Roman" panose="02020603050405020304" pitchFamily="18" charset="0"/>
                <a:sym typeface="Times New Roman" panose="02020603050405020304" pitchFamily="18" charset="0"/>
              </a:rPr>
              <a:t>/</a:t>
            </a:r>
            <a:r>
              <a:rPr lang="zh-CN" altLang="en-US" dirty="0">
                <a:latin typeface="Times New Roman" panose="02020603050405020304" pitchFamily="18" charset="0"/>
                <a:sym typeface="Times New Roman" panose="02020603050405020304" pitchFamily="18" charset="0"/>
              </a:rPr>
              <a:t>敏感问题许多国家推出补充的</a:t>
            </a:r>
            <a:r>
              <a:rPr lang="zh-CN" altLang="en-US" dirty="0">
                <a:solidFill>
                  <a:srgbClr val="CC0000"/>
                </a:solidFill>
                <a:latin typeface="Times New Roman" panose="02020603050405020304" pitchFamily="18" charset="0"/>
                <a:sym typeface="Times New Roman" panose="02020603050405020304" pitchFamily="18" charset="0"/>
              </a:rPr>
              <a:t>国家安全标准技术</a:t>
            </a:r>
            <a:r>
              <a:rPr lang="zh-CN" altLang="en-US" dirty="0">
                <a:latin typeface="Times New Roman" panose="02020603050405020304" pitchFamily="18" charset="0"/>
                <a:sym typeface="Times New Roman" panose="02020603050405020304" pitchFamily="18" charset="0"/>
              </a:rPr>
              <a:t>。</a:t>
            </a:r>
          </a:p>
        </p:txBody>
      </p:sp>
      <p:sp>
        <p:nvSpPr>
          <p:cNvPr id="203785" name="Text Box 9"/>
          <p:cNvSpPr txBox="1">
            <a:spLocks noChangeArrowheads="1"/>
          </p:cNvSpPr>
          <p:nvPr/>
        </p:nvSpPr>
        <p:spPr bwMode="auto">
          <a:xfrm>
            <a:off x="539552" y="6194048"/>
            <a:ext cx="8532812"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latin typeface="Times New Roman" panose="02020603050405020304" pitchFamily="18" charset="0"/>
                <a:sym typeface="Times New Roman" panose="02020603050405020304" pitchFamily="18" charset="0"/>
              </a:rPr>
              <a:t>无线局域网包括：无线以太网、蓝牙、</a:t>
            </a:r>
            <a:r>
              <a:rPr lang="en-US" altLang="zh-CN" dirty="0" err="1">
                <a:latin typeface="Times New Roman" panose="02020603050405020304" pitchFamily="18" charset="0"/>
                <a:sym typeface="Times New Roman" panose="02020603050405020304" pitchFamily="18" charset="0"/>
              </a:rPr>
              <a:t>HomeRF</a:t>
            </a:r>
            <a:r>
              <a:rPr lang="en-US" altLang="zh-CN" dirty="0">
                <a:latin typeface="Times New Roman" panose="02020603050405020304" pitchFamily="18" charset="0"/>
                <a:sym typeface="Times New Roman" panose="02020603050405020304" pitchFamily="18" charset="0"/>
              </a:rPr>
              <a:t>,</a:t>
            </a:r>
            <a:r>
              <a:rPr lang="zh-CN" altLang="en-US" dirty="0">
                <a:latin typeface="Times New Roman" panose="02020603050405020304" pitchFamily="18" charset="0"/>
                <a:sym typeface="Times New Roman" panose="02020603050405020304" pitchFamily="18" charset="0"/>
              </a:rPr>
              <a:t>但标准不同。</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3778"/>
                                        </p:tgtEl>
                                        <p:attrNameLst>
                                          <p:attrName>style.visibility</p:attrName>
                                        </p:attrNameLst>
                                      </p:cBhvr>
                                      <p:to>
                                        <p:strVal val="visible"/>
                                      </p:to>
                                    </p:set>
                                    <p:anim calcmode="lin" valueType="num">
                                      <p:cBhvr additive="base">
                                        <p:cTn id="7" dur="500" fill="hold"/>
                                        <p:tgtEl>
                                          <p:spTgt spid="203778"/>
                                        </p:tgtEl>
                                        <p:attrNameLst>
                                          <p:attrName>ppt_x</p:attrName>
                                        </p:attrNameLst>
                                      </p:cBhvr>
                                      <p:tavLst>
                                        <p:tav tm="0">
                                          <p:val>
                                            <p:strVal val="0-#ppt_w/2"/>
                                          </p:val>
                                        </p:tav>
                                        <p:tav tm="100000">
                                          <p:val>
                                            <p:strVal val="#ppt_x"/>
                                          </p:val>
                                        </p:tav>
                                      </p:tavLst>
                                    </p:anim>
                                    <p:anim calcmode="lin" valueType="num">
                                      <p:cBhvr additive="base">
                                        <p:cTn id="8" dur="500" fill="hold"/>
                                        <p:tgtEl>
                                          <p:spTgt spid="20377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3779"/>
                                        </p:tgtEl>
                                        <p:attrNameLst>
                                          <p:attrName>style.visibility</p:attrName>
                                        </p:attrNameLst>
                                      </p:cBhvr>
                                      <p:to>
                                        <p:strVal val="visible"/>
                                      </p:to>
                                    </p:set>
                                    <p:anim calcmode="lin" valueType="num">
                                      <p:cBhvr additive="base">
                                        <p:cTn id="13" dur="500" fill="hold"/>
                                        <p:tgtEl>
                                          <p:spTgt spid="203779"/>
                                        </p:tgtEl>
                                        <p:attrNameLst>
                                          <p:attrName>ppt_x</p:attrName>
                                        </p:attrNameLst>
                                      </p:cBhvr>
                                      <p:tavLst>
                                        <p:tav tm="0">
                                          <p:val>
                                            <p:strVal val="0-#ppt_w/2"/>
                                          </p:val>
                                        </p:tav>
                                        <p:tav tm="100000">
                                          <p:val>
                                            <p:strVal val="#ppt_x"/>
                                          </p:val>
                                        </p:tav>
                                      </p:tavLst>
                                    </p:anim>
                                    <p:anim calcmode="lin" valueType="num">
                                      <p:cBhvr additive="base">
                                        <p:cTn id="14" dur="500" fill="hold"/>
                                        <p:tgtEl>
                                          <p:spTgt spid="20377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3780"/>
                                        </p:tgtEl>
                                        <p:attrNameLst>
                                          <p:attrName>style.visibility</p:attrName>
                                        </p:attrNameLst>
                                      </p:cBhvr>
                                      <p:to>
                                        <p:strVal val="visible"/>
                                      </p:to>
                                    </p:set>
                                    <p:anim calcmode="lin" valueType="num">
                                      <p:cBhvr additive="base">
                                        <p:cTn id="19" dur="500" fill="hold"/>
                                        <p:tgtEl>
                                          <p:spTgt spid="203780"/>
                                        </p:tgtEl>
                                        <p:attrNameLst>
                                          <p:attrName>ppt_x</p:attrName>
                                        </p:attrNameLst>
                                      </p:cBhvr>
                                      <p:tavLst>
                                        <p:tav tm="0">
                                          <p:val>
                                            <p:strVal val="0-#ppt_w/2"/>
                                          </p:val>
                                        </p:tav>
                                        <p:tav tm="100000">
                                          <p:val>
                                            <p:strVal val="#ppt_x"/>
                                          </p:val>
                                        </p:tav>
                                      </p:tavLst>
                                    </p:anim>
                                    <p:anim calcmode="lin" valueType="num">
                                      <p:cBhvr additive="base">
                                        <p:cTn id="20" dur="500" fill="hold"/>
                                        <p:tgtEl>
                                          <p:spTgt spid="20378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3781"/>
                                        </p:tgtEl>
                                        <p:attrNameLst>
                                          <p:attrName>style.visibility</p:attrName>
                                        </p:attrNameLst>
                                      </p:cBhvr>
                                      <p:to>
                                        <p:strVal val="visible"/>
                                      </p:to>
                                    </p:set>
                                    <p:anim calcmode="lin" valueType="num">
                                      <p:cBhvr additive="base">
                                        <p:cTn id="25" dur="500" fill="hold"/>
                                        <p:tgtEl>
                                          <p:spTgt spid="203781"/>
                                        </p:tgtEl>
                                        <p:attrNameLst>
                                          <p:attrName>ppt_x</p:attrName>
                                        </p:attrNameLst>
                                      </p:cBhvr>
                                      <p:tavLst>
                                        <p:tav tm="0">
                                          <p:val>
                                            <p:strVal val="0-#ppt_w/2"/>
                                          </p:val>
                                        </p:tav>
                                        <p:tav tm="100000">
                                          <p:val>
                                            <p:strVal val="#ppt_x"/>
                                          </p:val>
                                        </p:tav>
                                      </p:tavLst>
                                    </p:anim>
                                    <p:anim calcmode="lin" valueType="num">
                                      <p:cBhvr additive="base">
                                        <p:cTn id="26" dur="500" fill="hold"/>
                                        <p:tgtEl>
                                          <p:spTgt spid="20378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3782"/>
                                        </p:tgtEl>
                                        <p:attrNameLst>
                                          <p:attrName>style.visibility</p:attrName>
                                        </p:attrNameLst>
                                      </p:cBhvr>
                                      <p:to>
                                        <p:strVal val="visible"/>
                                      </p:to>
                                    </p:set>
                                    <p:anim calcmode="lin" valueType="num">
                                      <p:cBhvr additive="base">
                                        <p:cTn id="31" dur="500" fill="hold"/>
                                        <p:tgtEl>
                                          <p:spTgt spid="203782"/>
                                        </p:tgtEl>
                                        <p:attrNameLst>
                                          <p:attrName>ppt_x</p:attrName>
                                        </p:attrNameLst>
                                      </p:cBhvr>
                                      <p:tavLst>
                                        <p:tav tm="0">
                                          <p:val>
                                            <p:strVal val="0-#ppt_w/2"/>
                                          </p:val>
                                        </p:tav>
                                        <p:tav tm="100000">
                                          <p:val>
                                            <p:strVal val="#ppt_x"/>
                                          </p:val>
                                        </p:tav>
                                      </p:tavLst>
                                    </p:anim>
                                    <p:anim calcmode="lin" valueType="num">
                                      <p:cBhvr additive="base">
                                        <p:cTn id="32" dur="500" fill="hold"/>
                                        <p:tgtEl>
                                          <p:spTgt spid="203782"/>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03783"/>
                                        </p:tgtEl>
                                        <p:attrNameLst>
                                          <p:attrName>style.visibility</p:attrName>
                                        </p:attrNameLst>
                                      </p:cBhvr>
                                      <p:to>
                                        <p:strVal val="visible"/>
                                      </p:to>
                                    </p:set>
                                    <p:anim calcmode="lin" valueType="num">
                                      <p:cBhvr additive="base">
                                        <p:cTn id="37" dur="500" fill="hold"/>
                                        <p:tgtEl>
                                          <p:spTgt spid="203783"/>
                                        </p:tgtEl>
                                        <p:attrNameLst>
                                          <p:attrName>ppt_x</p:attrName>
                                        </p:attrNameLst>
                                      </p:cBhvr>
                                      <p:tavLst>
                                        <p:tav tm="0">
                                          <p:val>
                                            <p:strVal val="0-#ppt_w/2"/>
                                          </p:val>
                                        </p:tav>
                                        <p:tav tm="100000">
                                          <p:val>
                                            <p:strVal val="#ppt_x"/>
                                          </p:val>
                                        </p:tav>
                                      </p:tavLst>
                                    </p:anim>
                                    <p:anim calcmode="lin" valueType="num">
                                      <p:cBhvr additive="base">
                                        <p:cTn id="38" dur="500" fill="hold"/>
                                        <p:tgtEl>
                                          <p:spTgt spid="203783"/>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03784"/>
                                        </p:tgtEl>
                                        <p:attrNameLst>
                                          <p:attrName>style.visibility</p:attrName>
                                        </p:attrNameLst>
                                      </p:cBhvr>
                                      <p:to>
                                        <p:strVal val="visible"/>
                                      </p:to>
                                    </p:set>
                                    <p:anim calcmode="lin" valueType="num">
                                      <p:cBhvr additive="base">
                                        <p:cTn id="43" dur="500" fill="hold"/>
                                        <p:tgtEl>
                                          <p:spTgt spid="203784"/>
                                        </p:tgtEl>
                                        <p:attrNameLst>
                                          <p:attrName>ppt_x</p:attrName>
                                        </p:attrNameLst>
                                      </p:cBhvr>
                                      <p:tavLst>
                                        <p:tav tm="0">
                                          <p:val>
                                            <p:strVal val="0-#ppt_w/2"/>
                                          </p:val>
                                        </p:tav>
                                        <p:tav tm="100000">
                                          <p:val>
                                            <p:strVal val="#ppt_x"/>
                                          </p:val>
                                        </p:tav>
                                      </p:tavLst>
                                    </p:anim>
                                    <p:anim calcmode="lin" valueType="num">
                                      <p:cBhvr additive="base">
                                        <p:cTn id="44" dur="500" fill="hold"/>
                                        <p:tgtEl>
                                          <p:spTgt spid="20378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03785"/>
                                        </p:tgtEl>
                                        <p:attrNameLst>
                                          <p:attrName>style.visibility</p:attrName>
                                        </p:attrNameLst>
                                      </p:cBhvr>
                                      <p:to>
                                        <p:strVal val="visible"/>
                                      </p:to>
                                    </p:set>
                                    <p:anim calcmode="lin" valueType="num">
                                      <p:cBhvr additive="base">
                                        <p:cTn id="49" dur="500" fill="hold"/>
                                        <p:tgtEl>
                                          <p:spTgt spid="203785"/>
                                        </p:tgtEl>
                                        <p:attrNameLst>
                                          <p:attrName>ppt_x</p:attrName>
                                        </p:attrNameLst>
                                      </p:cBhvr>
                                      <p:tavLst>
                                        <p:tav tm="0">
                                          <p:val>
                                            <p:strVal val="0-#ppt_w/2"/>
                                          </p:val>
                                        </p:tav>
                                        <p:tav tm="100000">
                                          <p:val>
                                            <p:strVal val="#ppt_x"/>
                                          </p:val>
                                        </p:tav>
                                      </p:tavLst>
                                    </p:anim>
                                    <p:anim calcmode="lin" valueType="num">
                                      <p:cBhvr additive="base">
                                        <p:cTn id="50" dur="500" fill="hold"/>
                                        <p:tgtEl>
                                          <p:spTgt spid="20378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autoUpdateAnimBg="0"/>
      <p:bldP spid="203779" grpId="0" autoUpdateAnimBg="0"/>
      <p:bldP spid="203780" grpId="0" autoUpdateAnimBg="0"/>
      <p:bldP spid="203781" grpId="0" autoUpdateAnimBg="0"/>
      <p:bldP spid="203782" grpId="0" autoUpdateAnimBg="0"/>
      <p:bldP spid="203783" grpId="0" autoUpdateAnimBg="0"/>
      <p:bldP spid="203784" grpId="0" autoUpdateAnimBg="0"/>
      <p:bldP spid="203785" grpId="0" autoUpdateAnimBg="0"/>
    </p:bldLst>
  </p:timing>
</p:sld>
</file>

<file path=ppt/theme/theme1.xml><?xml version="1.0" encoding="utf-8"?>
<a:theme xmlns:a="http://schemas.openxmlformats.org/drawingml/2006/main" name="主题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panose="020F0302020204030204"/>
        <a:ea typeface="新宋体"/>
        <a:cs typeface=""/>
      </a:majorFont>
      <a:minorFont>
        <a:latin typeface="Arial" panose="020F0502020204030204"/>
        <a:ea typeface="新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 id="{1B824991-7A15-4DB9-9C38-9A206E54984E}" vid="{3FCA1B59-E33E-449F-B369-23E1F83715E8}"/>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主题1</Template>
  <TotalTime>19919</TotalTime>
  <Words>3626</Words>
  <Application>Microsoft Office PowerPoint</Application>
  <PresentationFormat>全屏显示(4:3)</PresentationFormat>
  <Paragraphs>320</Paragraphs>
  <Slides>34</Slides>
  <Notes>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34</vt:i4>
      </vt:variant>
    </vt:vector>
  </HeadingPairs>
  <TitlesOfParts>
    <vt:vector size="41" baseType="lpstr">
      <vt:lpstr>宋体</vt:lpstr>
      <vt:lpstr>新宋体</vt:lpstr>
      <vt:lpstr>Arial</vt:lpstr>
      <vt:lpstr>Arial</vt:lpstr>
      <vt:lpstr>Times New Roman</vt:lpstr>
      <vt:lpstr>Wingdings</vt:lpstr>
      <vt:lpstr>主题1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科研部</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范冰冰</dc:creator>
  <cp:lastModifiedBy>shen</cp:lastModifiedBy>
  <cp:revision>147</cp:revision>
  <dcterms:created xsi:type="dcterms:W3CDTF">2004-11-08T01:13:25Z</dcterms:created>
  <dcterms:modified xsi:type="dcterms:W3CDTF">2018-06-13T01:21:44Z</dcterms:modified>
</cp:coreProperties>
</file>