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</p:sldMasterIdLst>
  <p:notesMasterIdLst>
    <p:notesMasterId r:id="rId10"/>
  </p:notesMasterIdLst>
  <p:sldIdLst>
    <p:sldId id="256" r:id="rId3"/>
    <p:sldId id="419" r:id="rId4"/>
    <p:sldId id="420" r:id="rId5"/>
    <p:sldId id="422" r:id="rId6"/>
    <p:sldId id="423" r:id="rId7"/>
    <p:sldId id="426" r:id="rId8"/>
    <p:sldId id="427" r:id="rId9"/>
  </p:sldIdLst>
  <p:sldSz cx="9144000" cy="6858000" type="screen4x3"/>
  <p:notesSz cx="7105650" cy="102362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FF3399"/>
    <a:srgbClr val="FFFF99"/>
    <a:srgbClr val="FFCC00"/>
    <a:srgbClr val="FFCC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0" autoAdjust="0"/>
    <p:restoredTop sz="94527" autoAdjust="0"/>
  </p:normalViewPr>
  <p:slideViewPr>
    <p:cSldViewPr>
      <p:cViewPr varScale="1">
        <p:scale>
          <a:sx n="63" d="100"/>
          <a:sy n="63" d="100"/>
        </p:scale>
        <p:origin x="-787" y="-62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60"/>
    </p:cViewPr>
  </p:sorterViewPr>
  <p:notesViewPr>
    <p:cSldViewPr>
      <p:cViewPr varScale="1">
        <p:scale>
          <a:sx n="57" d="100"/>
          <a:sy n="57" d="100"/>
        </p:scale>
        <p:origin x="-1788" y="-96"/>
      </p:cViewPr>
      <p:guideLst>
        <p:guide orient="horz" pos="3225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7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88" tIns="49544" rIns="99088" bIns="4954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97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88" tIns="49544" rIns="99088" bIns="4954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101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88" tIns="49544" rIns="99088" bIns="49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5025"/>
            <a:ext cx="30797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88" tIns="49544" rIns="99088" bIns="4954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5025"/>
            <a:ext cx="30797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88" tIns="49544" rIns="99088" bIns="4954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fld id="{078CD0B0-B1F2-4254-A0BC-607F2BDD4C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3450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</a:pPr>
            <a:fld id="{AA7541F3-1B94-4ED0-B9BC-688E386F0251}" type="slidenum">
              <a:rPr lang="en-US" altLang="zh-CN" sz="1300" smtClean="0"/>
              <a:pPr>
                <a:spcBef>
                  <a:spcPct val="0"/>
                </a:spcBef>
              </a:pPr>
              <a:t>2</a:t>
            </a:fld>
            <a:endParaRPr lang="en-US" altLang="zh-CN" sz="13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63E8C1D-FB40-45C9-8827-32959AE34239}" type="slidenum">
              <a:rPr lang="en-US" altLang="zh-CN" smtClean="0">
                <a:latin typeface="Times New Roman" pitchFamily="18" charset="0"/>
              </a:rPr>
              <a:pPr/>
              <a:t>5</a:t>
            </a:fld>
            <a:endParaRPr lang="en-US" altLang="zh-C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70E2B-8B0B-46F9-A0BB-E8F4F12E21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2467539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748B4-E78A-4170-977B-A739BBB5CA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4952524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73EE1-B96B-40A1-91E2-7C92609226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6048551"/>
      </p:ext>
    </p:extLst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64460-AB44-404B-B920-2DC0BF96F7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0147698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4F916-3652-4745-AAC4-866F24BAC8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525173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AC44A-E915-47AA-9315-7B460A16B8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324193"/>
      </p:ext>
    </p:extLst>
  </p:cSld>
  <p:clrMapOvr>
    <a:masterClrMapping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</p:grpSp>
      <p:pic>
        <p:nvPicPr>
          <p:cNvPr id="39" name="Picture 42" descr="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6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7616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0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7AE3C-08B9-4EA2-AC45-FEA3F517EC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7504777"/>
      </p:ext>
    </p:extLst>
  </p:cSld>
  <p:clrMapOvr>
    <a:masterClrMapping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E9B5A-0E46-474A-AB29-F6205D8453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8193446"/>
      </p:ext>
    </p:extLst>
  </p:cSld>
  <p:clrMapOvr>
    <a:masterClrMapping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919B5-0298-4DBC-9444-BB252C26FE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9384215"/>
      </p:ext>
    </p:extLst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1969-8D80-47DF-8C14-7118E77093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805127"/>
      </p:ext>
    </p:extLst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C3F1-01C4-4D3D-AB38-9153595C61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2426973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4F89A-E60D-4573-A508-FD786CC41D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1128012"/>
      </p:ext>
    </p:extLst>
  </p:cSld>
  <p:clrMapOvr>
    <a:masterClrMapping/>
  </p:clrMapOvr>
  <p:transition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FC729-B54B-4FE7-B5CC-09F3249AD7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7595348"/>
      </p:ext>
    </p:extLst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B80BF-6328-431F-A1BA-5AEADE0E9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2261241"/>
      </p:ext>
    </p:extLst>
  </p:cSld>
  <p:clrMapOvr>
    <a:masterClrMapping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C6369-5371-4957-BAFE-A944E6FDD1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3444751"/>
      </p:ext>
    </p:extLst>
  </p:cSld>
  <p:clrMapOvr>
    <a:masterClrMapping/>
  </p:clrMapOvr>
  <p:transition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4CB44-ECB5-477A-A920-5E06DF7BE7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5885210"/>
      </p:ext>
    </p:extLst>
  </p:cSld>
  <p:clrMapOvr>
    <a:masterClrMapping/>
  </p:clrMapOvr>
  <p:transition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8C986-E628-4C99-8CE7-3D44A68250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4850850"/>
      </p:ext>
    </p:extLst>
  </p:cSld>
  <p:clrMapOvr>
    <a:masterClrMapping/>
  </p:clrMapOvr>
  <p:transition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584BA-E794-430C-A4DA-A8AADB52C5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5520202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14B0E-4BDE-4F3E-8AEE-9FC8F1C7F9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771629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154A4-E93E-4EA9-98CE-5EE5E994E7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4329515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28DC7-5865-4B79-80F9-1B1A376B6D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7533039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7D7EE-BF48-4611-9682-E0949CB58C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3251312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193F8-37BB-492A-A426-C6AE8599B3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535082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0F245-32D9-4278-869D-71EE0CBC11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0079787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B2E48-0675-444E-A10D-5460B1793E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8891795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mb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BDC7A7D-B275-4D11-B64B-BE14CC4CBA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7510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0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0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1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2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3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  <p:sp>
          <p:nvSpPr>
            <p:cNvPr id="17514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zh-CN" altLang="en-US"/>
            </a:p>
          </p:txBody>
        </p:sp>
      </p:grpSp>
      <p:sp>
        <p:nvSpPr>
          <p:cNvPr id="17514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514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7514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4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4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B172982E-BC26-41ED-AB7E-B00028E1DC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2056" name="Picture 42" descr="m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86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6"/>
          <p:cNvSpPr>
            <a:spLocks noChangeArrowheads="1"/>
          </p:cNvSpPr>
          <p:nvPr/>
        </p:nvSpPr>
        <p:spPr bwMode="auto">
          <a:xfrm>
            <a:off x="7885113" y="616743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F71EC11-7944-44D4-BEB3-A90C62D56776}" type="slidenum">
              <a:rPr kumimoji="1" lang="en-US" altLang="zh-CN" sz="1600" b="1">
                <a:solidFill>
                  <a:schemeClr val="bg1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r>
              <a:rPr kumimoji="1" lang="en-US" altLang="zh-CN" sz="1600" b="1">
                <a:latin typeface="Times New Roman" pitchFamily="18" charset="0"/>
              </a:rPr>
              <a:t> </a:t>
            </a:r>
            <a:endParaRPr kumimoji="1" lang="en-US" altLang="zh-CN" sz="1600" b="1">
              <a:latin typeface="Times New Roman" pitchFamily="18" charset="0"/>
              <a:ea typeface="ˎ̥"/>
              <a:cs typeface="ˎ̥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016000" y="1218623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72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无机化学 </a:t>
            </a:r>
            <a:r>
              <a:rPr lang="en-US" altLang="zh-CN" sz="72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sz="72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下</a:t>
            </a:r>
            <a:r>
              <a:rPr lang="en-US" altLang="zh-CN" sz="72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)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1112858" y="3717032"/>
            <a:ext cx="7480300" cy="1670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40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化学与环境学院   范军</a:t>
            </a:r>
            <a:br>
              <a:rPr lang="zh-CN" altLang="en-US" sz="4000" b="1" dirty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</a:br>
            <a:r>
              <a:rPr lang="en-US" altLang="zh-CN" sz="4000" b="1" dirty="0" smtClean="0">
                <a:solidFill>
                  <a:schemeClr val="bg1"/>
                </a:solidFill>
                <a:latin typeface="Times New Roman" pitchFamily="18" charset="0"/>
                <a:ea typeface="华文楷体" pitchFamily="2" charset="-122"/>
              </a:rPr>
              <a:t>21866745@qq.com</a:t>
            </a:r>
            <a:endParaRPr lang="en-US" altLang="zh-CN" sz="3600" b="1" dirty="0">
              <a:solidFill>
                <a:schemeClr val="bg1"/>
              </a:solidFill>
              <a:latin typeface="Times New Roman" pitchFamily="18" charset="0"/>
              <a:ea typeface="华文楷体" pitchFamily="2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38" y="44450"/>
            <a:ext cx="8316912" cy="1223963"/>
          </a:xfrm>
        </p:spPr>
        <p:txBody>
          <a:bodyPr/>
          <a:lstStyle/>
          <a:p>
            <a:pPr algn="l" eaLnBrk="1" hangingPunct="1"/>
            <a:r>
              <a:rPr lang="zh-CN" altLang="en-US" sz="3800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一、无机化学</a:t>
            </a:r>
            <a:r>
              <a:rPr lang="en-US" altLang="zh-CN" sz="3800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sz="3800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下</a:t>
            </a:r>
            <a:r>
              <a:rPr lang="en-US" altLang="zh-CN" sz="3800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  <a:r>
              <a:rPr lang="zh-CN" altLang="en-US" sz="3800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的内容、特点和要求</a:t>
            </a:r>
            <a:endParaRPr lang="en-US" altLang="zh-CN" sz="3800" b="1" smtClean="0">
              <a:solidFill>
                <a:srgbClr val="0000FF"/>
              </a:solidFill>
              <a:effectLst/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196975"/>
            <a:ext cx="6985000" cy="4968875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3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内容： 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第七章      元素通论</a:t>
            </a:r>
            <a:endParaRPr lang="en-US" altLang="zh-CN" b="1" dirty="0" smtClean="0">
              <a:solidFill>
                <a:srgbClr val="FF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第八章      非金属元素</a:t>
            </a:r>
            <a:endParaRPr lang="en-US" altLang="zh-CN" b="1" dirty="0" smtClean="0">
              <a:solidFill>
                <a:srgbClr val="FF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第九章      非过渡金属元素</a:t>
            </a:r>
            <a:endParaRPr lang="en-US" altLang="zh-CN" b="1" dirty="0" smtClean="0">
              <a:solidFill>
                <a:srgbClr val="0000FF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第十章      过渡金属元素</a:t>
            </a:r>
            <a:endParaRPr lang="en-US" altLang="zh-CN" b="1" dirty="0" smtClean="0">
              <a:solidFill>
                <a:srgbClr val="0000FF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第十一章  镧系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                  和锕系元素 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自学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第十二章   化学新进展  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自学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特点：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内容多、琐碎、规律性差等</a:t>
            </a:r>
          </a:p>
        </p:txBody>
      </p:sp>
      <p:sp>
        <p:nvSpPr>
          <p:cNvPr id="5124" name="Rectangle 13"/>
          <p:cNvSpPr>
            <a:spLocks noChangeArrowheads="1"/>
          </p:cNvSpPr>
          <p:nvPr/>
        </p:nvSpPr>
        <p:spPr bwMode="auto">
          <a:xfrm>
            <a:off x="7827963" y="628491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9396C45-BB0F-446D-9641-356B560BD5C7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16013" y="2001838"/>
            <a:ext cx="7056437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 1. 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元素的存在形式：单质和化合物</a:t>
            </a: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1116013" y="908050"/>
            <a:ext cx="7200900" cy="4419600"/>
            <a:chOff x="816" y="912"/>
            <a:chExt cx="4128" cy="2784"/>
          </a:xfrm>
        </p:grpSpPr>
        <p:sp>
          <p:nvSpPr>
            <p:cNvPr id="6152" name="Text Box 4"/>
            <p:cNvSpPr txBox="1">
              <a:spLocks noChangeArrowheads="1"/>
            </p:cNvSpPr>
            <p:nvPr/>
          </p:nvSpPr>
          <p:spPr bwMode="auto">
            <a:xfrm>
              <a:off x="820" y="921"/>
              <a:ext cx="2072" cy="365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sy="-50000" kx="2453608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zh-CN" altLang="en-US" b="1" dirty="0">
                  <a:solidFill>
                    <a:srgbClr val="000000"/>
                  </a:solidFill>
                  <a:latin typeface="Times New Roman" pitchFamily="18" charset="0"/>
                  <a:ea typeface="黑体" pitchFamily="49" charset="-122"/>
                </a:rPr>
                <a:t>主要</a:t>
              </a:r>
              <a:r>
                <a:rPr lang="zh-CN" altLang="en-US" b="1" dirty="0" smtClean="0">
                  <a:solidFill>
                    <a:srgbClr val="000000"/>
                  </a:solidFill>
                  <a:latin typeface="Times New Roman" pitchFamily="18" charset="0"/>
                  <a:ea typeface="黑体" pitchFamily="49" charset="-122"/>
                </a:rPr>
                <a:t>内容</a:t>
              </a:r>
              <a:endParaRPr lang="zh-CN" altLang="en-US" b="1" dirty="0">
                <a:solidFill>
                  <a:srgbClr val="000000"/>
                </a:solidFill>
                <a:latin typeface="Times New Roman" pitchFamily="18" charset="0"/>
                <a:ea typeface="黑体" pitchFamily="49" charset="-122"/>
              </a:endParaRPr>
            </a:p>
          </p:txBody>
        </p:sp>
        <p:sp>
          <p:nvSpPr>
            <p:cNvPr id="6153" name="Line 5"/>
            <p:cNvSpPr>
              <a:spLocks noChangeShapeType="1"/>
            </p:cNvSpPr>
            <p:nvPr/>
          </p:nvSpPr>
          <p:spPr bwMode="auto">
            <a:xfrm>
              <a:off x="816" y="1392"/>
              <a:ext cx="0" cy="2304"/>
            </a:xfrm>
            <a:prstGeom prst="line">
              <a:avLst/>
            </a:prstGeom>
            <a:noFill/>
            <a:ln w="28575" cap="sq">
              <a:solidFill>
                <a:srgbClr val="99FF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" name="Line 6"/>
            <p:cNvSpPr>
              <a:spLocks noChangeShapeType="1"/>
            </p:cNvSpPr>
            <p:nvPr/>
          </p:nvSpPr>
          <p:spPr bwMode="auto">
            <a:xfrm>
              <a:off x="816" y="3696"/>
              <a:ext cx="4128" cy="0"/>
            </a:xfrm>
            <a:prstGeom prst="line">
              <a:avLst/>
            </a:prstGeom>
            <a:noFill/>
            <a:ln w="28575" cap="sq">
              <a:solidFill>
                <a:srgbClr val="99FF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5" name="Line 7"/>
            <p:cNvSpPr>
              <a:spLocks noChangeShapeType="1"/>
            </p:cNvSpPr>
            <p:nvPr/>
          </p:nvSpPr>
          <p:spPr bwMode="auto">
            <a:xfrm>
              <a:off x="2640" y="912"/>
              <a:ext cx="2304" cy="0"/>
            </a:xfrm>
            <a:prstGeom prst="line">
              <a:avLst/>
            </a:prstGeom>
            <a:noFill/>
            <a:ln w="28575" cap="sq">
              <a:solidFill>
                <a:srgbClr val="99FF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6" name="Line 8"/>
            <p:cNvSpPr>
              <a:spLocks noChangeShapeType="1"/>
            </p:cNvSpPr>
            <p:nvPr/>
          </p:nvSpPr>
          <p:spPr bwMode="auto">
            <a:xfrm>
              <a:off x="4944" y="912"/>
              <a:ext cx="0" cy="2784"/>
            </a:xfrm>
            <a:prstGeom prst="line">
              <a:avLst/>
            </a:prstGeom>
            <a:noFill/>
            <a:ln w="28575" cap="sq">
              <a:solidFill>
                <a:srgbClr val="99FF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1212850" y="4289425"/>
            <a:ext cx="4540250" cy="69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4.  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重要单质及化合物的</a:t>
            </a:r>
            <a:r>
              <a:rPr lang="zh-CN" altLang="en-US" sz="2800" b="1">
                <a:solidFill>
                  <a:srgbClr val="0000FF"/>
                </a:solidFill>
                <a:latin typeface="Times New Roman" pitchFamily="18" charset="0"/>
                <a:ea typeface="华文楷体" pitchFamily="2" charset="-122"/>
              </a:rPr>
              <a:t>应用</a:t>
            </a:r>
            <a:endParaRPr lang="en-US" altLang="zh-CN" sz="2800" b="1">
              <a:solidFill>
                <a:srgbClr val="0000FF"/>
              </a:solidFill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1187450" y="3578225"/>
            <a:ext cx="6827838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3.  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华文楷体" pitchFamily="2" charset="-122"/>
              </a:rPr>
              <a:t>重要化合物的化学性质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、</a:t>
            </a:r>
            <a:r>
              <a:rPr lang="zh-CN" altLang="en-US" sz="2800" b="1">
                <a:solidFill>
                  <a:srgbClr val="0000FF"/>
                </a:solidFill>
                <a:latin typeface="Times New Roman" pitchFamily="18" charset="0"/>
                <a:ea typeface="华文楷体" pitchFamily="2" charset="-122"/>
              </a:rPr>
              <a:t>性质变化规律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 </a:t>
            </a:r>
            <a:endParaRPr lang="en-US" altLang="zh-CN" sz="2800" b="1">
              <a:solidFill>
                <a:srgbClr val="000000"/>
              </a:solidFill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1187450" y="2817813"/>
            <a:ext cx="6048375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2.  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元素单质的获取：制备方法</a:t>
            </a:r>
          </a:p>
        </p:txBody>
      </p:sp>
      <p:sp>
        <p:nvSpPr>
          <p:cNvPr id="6151" name="Rectangle 13"/>
          <p:cNvSpPr>
            <a:spLocks noChangeArrowheads="1"/>
          </p:cNvSpPr>
          <p:nvPr/>
        </p:nvSpPr>
        <p:spPr bwMode="auto">
          <a:xfrm>
            <a:off x="7827963" y="614203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073F1E1E-6B13-472C-AB2D-3A46FC4C4447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76250"/>
            <a:ext cx="4752975" cy="844550"/>
          </a:xfrm>
        </p:spPr>
        <p:txBody>
          <a:bodyPr/>
          <a:lstStyle/>
          <a:p>
            <a:pPr algn="l" eaLnBrk="1" hangingPunct="1"/>
            <a:r>
              <a:rPr lang="zh-CN" altLang="en-US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二、课程教学方式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844675"/>
            <a:ext cx="7561262" cy="194468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讲授重点内容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,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课堂教学与讨论相结合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总结，引导自主学习，拓展知识</a:t>
            </a:r>
            <a:endParaRPr lang="en-US" altLang="zh-CN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7827963" y="628491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69D9139-E80C-445A-B098-589F4B642A5F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5472112" cy="782637"/>
          </a:xfrm>
        </p:spPr>
        <p:txBody>
          <a:bodyPr/>
          <a:lstStyle/>
          <a:p>
            <a:pPr algn="l" eaLnBrk="1" hangingPunct="1"/>
            <a:r>
              <a:rPr lang="zh-CN" altLang="en-US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三、学习方法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196975"/>
            <a:ext cx="7705725" cy="46085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1.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运用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物质结构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如原子结构、分子结构和晶体结构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、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化学热力学、溶液化学原理等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知识，总结主要元素及其化合物的性质和变化规律等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2.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通过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预习、砺儒云课堂</a:t>
            </a:r>
            <a:r>
              <a:rPr lang="en-US" altLang="zh-CN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网上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测试</a:t>
            </a:r>
            <a:r>
              <a:rPr lang="en-US" altLang="zh-CN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、课堂练习和作业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等学习课程内容</a:t>
            </a:r>
            <a:endParaRPr lang="en-US" altLang="zh-CN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8196" name="Rectangle 13"/>
          <p:cNvSpPr>
            <a:spLocks noChangeArrowheads="1"/>
          </p:cNvSpPr>
          <p:nvPr/>
        </p:nvSpPr>
        <p:spPr bwMode="auto">
          <a:xfrm>
            <a:off x="7827963" y="628491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07D05EA-9C94-4BA5-87CC-692F1D796D96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7993062" cy="46799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1.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作业：见教学进度表</a:t>
            </a:r>
            <a:endParaRPr lang="en-US" altLang="zh-CN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609600" indent="-609600" eaLnBrk="1" hangingPunct="1"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2. 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成绩总评：</a:t>
            </a:r>
            <a:endParaRPr lang="en-US" altLang="zh-CN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   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作业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+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砺儒云课堂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测试 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10%)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：</a:t>
            </a:r>
            <a:endParaRPr lang="en-US" altLang="zh-CN" b="1" dirty="0" smtClean="0">
              <a:solidFill>
                <a:srgbClr val="0000FF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   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期中考试 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30%):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第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7-8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章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初定第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9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周周一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   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期末考试 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60%)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：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考试周</a:t>
            </a:r>
            <a:endParaRPr lang="en-US" altLang="zh-CN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               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内容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：第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7~11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章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镧系元素</a:t>
            </a:r>
            <a:r>
              <a:rPr lang="en-US" altLang="zh-CN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华文楷体" pitchFamily="2" charset="-122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3. 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砺儒云课堂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—</a:t>
            </a:r>
            <a:r>
              <a:rPr lang="zh-CN" altLang="en-US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学习资料</a:t>
            </a: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+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各章</a:t>
            </a:r>
            <a:r>
              <a:rPr lang="zh-CN" alt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华文楷体" pitchFamily="2" charset="-122"/>
              </a:rPr>
              <a:t>测试</a:t>
            </a:r>
            <a:endParaRPr lang="en-US" altLang="zh-CN" b="1" dirty="0" smtClean="0">
              <a:solidFill>
                <a:srgbClr val="FF0000"/>
              </a:solidFill>
              <a:effectLst/>
              <a:latin typeface="Times New Roman" pitchFamily="18" charset="0"/>
              <a:ea typeface="华文楷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  http://moodle.scnu.edu.cn</a:t>
            </a:r>
            <a:endParaRPr lang="zh-CN" altLang="en-US" b="1" dirty="0" smtClean="0">
              <a:solidFill>
                <a:srgbClr val="000000"/>
              </a:solidFill>
              <a:effectLst/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15888"/>
            <a:ext cx="5256212" cy="844550"/>
          </a:xfrm>
        </p:spPr>
        <p:txBody>
          <a:bodyPr/>
          <a:lstStyle/>
          <a:p>
            <a:pPr algn="l" eaLnBrk="1" hangingPunct="1"/>
            <a:r>
              <a:rPr lang="zh-CN" altLang="en-US" b="1" smtClean="0">
                <a:solidFill>
                  <a:srgbClr val="0000FF"/>
                </a:solidFill>
                <a:effectLst/>
                <a:latin typeface="Times New Roman" pitchFamily="18" charset="0"/>
                <a:ea typeface="华文楷体" pitchFamily="2" charset="-122"/>
              </a:rPr>
              <a:t>四、作业与成绩评定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740650" y="6092825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C5D823A-5D5C-40EB-AC95-63283431A830}" type="slidenum">
              <a:rPr kumimoji="1" lang="zh-CN" altLang="en-US" sz="1600" b="1"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kumimoji="1" lang="en-US" altLang="zh-CN" sz="1600">
                <a:latin typeface="Times New Roman" pitchFamily="18" charset="0"/>
              </a:rPr>
              <a:t> </a:t>
            </a:r>
            <a:endParaRPr kumimoji="1" lang="en-US" altLang="zh-CN" sz="1600">
              <a:latin typeface="Times New Roman" pitchFamily="18" charset="0"/>
              <a:ea typeface="ˎ̥"/>
              <a:cs typeface="ˎ̥"/>
            </a:endParaRPr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7827963" y="628491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416CBD9-AA9B-46DE-AC09-9799DB3A893A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122363" y="333375"/>
            <a:ext cx="7626350" cy="511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  <a:latin typeface="Times New Roman" pitchFamily="18" charset="0"/>
                <a:ea typeface="华文楷体" pitchFamily="2" charset="-122"/>
              </a:rPr>
              <a:t>五 主要</a:t>
            </a:r>
            <a:r>
              <a:rPr lang="zh-CN" altLang="en-US" b="1" dirty="0" smtClean="0">
                <a:solidFill>
                  <a:srgbClr val="0000FF"/>
                </a:solidFill>
                <a:latin typeface="Times New Roman" pitchFamily="18" charset="0"/>
                <a:ea typeface="华文楷体" pitchFamily="2" charset="-122"/>
              </a:rPr>
              <a:t>参考资料</a:t>
            </a:r>
            <a:endParaRPr lang="en-US" altLang="zh-CN" b="1" dirty="0">
              <a:solidFill>
                <a:srgbClr val="0000FF"/>
              </a:solidFill>
              <a:latin typeface="Times New Roman" pitchFamily="18" charset="0"/>
              <a:ea typeface="华文楷体" pitchFamily="2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1 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北京师范大学等，无机化学</a:t>
            </a: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(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第四版</a:t>
            </a: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)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，高等教育出版社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2 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武汉大学，吉林大学等编 无机化学，高等教育出版社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3 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北京大学化学系普通化学原理教学组编    普通化学原理</a:t>
            </a: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, </a:t>
            </a:r>
            <a:r>
              <a:rPr lang="zh-CN" altLang="en-US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北京大学出版社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4 </a:t>
            </a:r>
            <a:r>
              <a:rPr lang="en-US" altLang="zh-CN" sz="3000" b="1" dirty="0" smtClean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google, </a:t>
            </a:r>
            <a:r>
              <a:rPr lang="en-US" altLang="zh-CN" sz="3000" b="1" dirty="0" err="1" smtClean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bing</a:t>
            </a: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, </a:t>
            </a:r>
            <a:r>
              <a:rPr lang="en-US" altLang="zh-CN" sz="3000" b="1" dirty="0" err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wikipedia</a:t>
            </a:r>
            <a:r>
              <a:rPr lang="en-US" altLang="zh-CN" sz="3000" b="1" dirty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, </a:t>
            </a:r>
            <a:r>
              <a:rPr lang="en-US" altLang="zh-CN" sz="3000" b="1" dirty="0" err="1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baidu</a:t>
            </a:r>
            <a:r>
              <a:rPr lang="zh-CN" altLang="en-US" sz="3000" b="1" dirty="0" smtClean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等网络搜索</a:t>
            </a:r>
            <a:endParaRPr lang="en-US" altLang="zh-CN" sz="3000" b="1" dirty="0" smtClean="0">
              <a:solidFill>
                <a:srgbClr val="000000"/>
              </a:solidFill>
              <a:latin typeface="Times New Roman" pitchFamily="18" charset="0"/>
              <a:ea typeface="华文楷体" pitchFamily="2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000" b="1" dirty="0" smtClean="0">
                <a:solidFill>
                  <a:srgbClr val="000000"/>
                </a:solidFill>
                <a:latin typeface="Times New Roman" pitchFamily="18" charset="0"/>
                <a:ea typeface="华文楷体" pitchFamily="2" charset="-122"/>
              </a:rPr>
              <a:t>………….</a:t>
            </a:r>
            <a:endParaRPr lang="en-US" altLang="zh-CN" sz="3000" b="1" dirty="0">
              <a:solidFill>
                <a:srgbClr val="000000"/>
              </a:solidFill>
              <a:latin typeface="Times New Roman" pitchFamily="18" charset="0"/>
              <a:ea typeface="华文楷体" pitchFamily="2" charset="-122"/>
            </a:endParaRPr>
          </a:p>
        </p:txBody>
      </p:sp>
      <p:sp>
        <p:nvSpPr>
          <p:cNvPr id="10243" name="Rectangle 13"/>
          <p:cNvSpPr>
            <a:spLocks noChangeArrowheads="1"/>
          </p:cNvSpPr>
          <p:nvPr/>
        </p:nvSpPr>
        <p:spPr bwMode="auto">
          <a:xfrm>
            <a:off x="7827963" y="628491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32917E4-E38C-4DB3-B350-46CEE167216C}" type="slidenum">
              <a:rPr kumimoji="1" lang="zh-CN" altLang="en-US" sz="1600" b="1">
                <a:solidFill>
                  <a:srgbClr val="000000"/>
                </a:solidFill>
                <a:latin typeface="Times New Roman" pitchFamily="18" charset="0"/>
                <a:ea typeface="ˎ̥"/>
                <a:cs typeface="ˎ̥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kumimoji="1" lang="en-US" altLang="zh-CN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1" lang="en-US" altLang="zh-CN" sz="1600">
              <a:solidFill>
                <a:srgbClr val="000000"/>
              </a:solidFill>
              <a:latin typeface="Times New Roman" pitchFamily="18" charset="0"/>
              <a:ea typeface="ˎ̥"/>
              <a:cs typeface="ˎ̥"/>
            </a:endParaRP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1">
  <a:themeElements>
    <a:clrScheme name="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">
      <a:majorFont>
        <a:latin typeface="Times New Roman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5850</TotalTime>
  <Words>334</Words>
  <Application>Microsoft Office PowerPoint</Application>
  <PresentationFormat>全屏显示(4:3)</PresentationFormat>
  <Paragraphs>47</Paragraphs>
  <Slides>7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9" baseType="lpstr">
      <vt:lpstr>1</vt:lpstr>
      <vt:lpstr>Balance</vt:lpstr>
      <vt:lpstr>PowerPoint 演示文稿</vt:lpstr>
      <vt:lpstr>一、无机化学(下)的内容、特点和要求</vt:lpstr>
      <vt:lpstr>PowerPoint 演示文稿</vt:lpstr>
      <vt:lpstr>二、课程教学方式</vt:lpstr>
      <vt:lpstr>三、学习方法</vt:lpstr>
      <vt:lpstr>四、作业与成绩评定</vt:lpstr>
      <vt:lpstr>PowerPoint 演示文稿</vt:lpstr>
    </vt:vector>
  </TitlesOfParts>
  <Company>DAVIDSOFT LTD.CO.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第四章 化学平衡 熵和Gibbs函数</dc:title>
  <dc:creator>chen</dc:creator>
  <cp:lastModifiedBy>Chemfan</cp:lastModifiedBy>
  <cp:revision>314</cp:revision>
  <dcterms:created xsi:type="dcterms:W3CDTF">1998-09-13T10:55:33Z</dcterms:created>
  <dcterms:modified xsi:type="dcterms:W3CDTF">2018-02-25T14:46:52Z</dcterms:modified>
</cp:coreProperties>
</file>