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notesMasterIdLst>
    <p:notesMasterId r:id="rId19"/>
  </p:notesMasterIdLst>
  <p:handoutMasterIdLst>
    <p:handoutMasterId r:id="rId20"/>
  </p:handoutMasterIdLst>
  <p:sldIdLst>
    <p:sldId id="295" r:id="rId2"/>
    <p:sldId id="369" r:id="rId3"/>
    <p:sldId id="294" r:id="rId4"/>
    <p:sldId id="296" r:id="rId5"/>
    <p:sldId id="364" r:id="rId6"/>
    <p:sldId id="365" r:id="rId7"/>
    <p:sldId id="366" r:id="rId8"/>
    <p:sldId id="368" r:id="rId9"/>
    <p:sldId id="358" r:id="rId10"/>
    <p:sldId id="359" r:id="rId11"/>
    <p:sldId id="360" r:id="rId12"/>
    <p:sldId id="361" r:id="rId13"/>
    <p:sldId id="362" r:id="rId14"/>
    <p:sldId id="363" r:id="rId15"/>
    <p:sldId id="367" r:id="rId16"/>
    <p:sldId id="370" r:id="rId17"/>
    <p:sldId id="371" r:id="rId18"/>
  </p:sldIdLst>
  <p:sldSz cx="9144000" cy="5143500" type="screen16x9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14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72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043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552532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750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919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1083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965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900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799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6593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9523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smtClean="0"/>
              <a:t>华南师范大学 软件学院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303610"/>
            <a:ext cx="9036050" cy="94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5" y="20241"/>
            <a:ext cx="2232249" cy="283369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15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15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15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15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9" y="1"/>
            <a:ext cx="3343275" cy="27860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27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冒泡排序法</a:t>
            </a:r>
            <a:endParaRPr lang="zh-CN" altLang="en-US" sz="27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95131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1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557213" indent="-214313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8572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2001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15430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681790" y="897564"/>
            <a:ext cx="3942941" cy="135020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2700" kern="10" dirty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冒泡排序</a:t>
            </a:r>
            <a:r>
              <a:rPr lang="zh-CN" altLang="en-US" sz="2700" kern="10" dirty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法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152372" y="3457277"/>
            <a:ext cx="1993106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27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085946" y="3435846"/>
            <a:ext cx="30241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27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sp>
        <p:nvSpPr>
          <p:cNvPr id="8" name="副标题 2"/>
          <p:cNvSpPr txBox="1">
            <a:spLocks/>
          </p:cNvSpPr>
          <p:nvPr/>
        </p:nvSpPr>
        <p:spPr>
          <a:xfrm>
            <a:off x="3148924" y="2537560"/>
            <a:ext cx="3240360" cy="59017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None/>
              <a:defRPr/>
            </a:pPr>
            <a:r>
              <a:rPr lang="zh-CN" altLang="en-US" sz="3600" b="0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算法及其实现</a:t>
            </a:r>
            <a:endParaRPr lang="zh-CN" altLang="en-US" sz="3600" b="0" u="sng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934" y="4094941"/>
            <a:ext cx="1403989" cy="94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57300" y="2855472"/>
            <a:ext cx="6686550" cy="914400"/>
            <a:chOff x="0" y="0"/>
            <a:chExt cx="5616" cy="768"/>
          </a:xfrm>
        </p:grpSpPr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4992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ct val="110000"/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97</a:t>
              </a:r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4368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ct val="110000"/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49</a:t>
              </a:r>
            </a:p>
          </p:txBody>
        </p:sp>
        <p:sp useBgFill="1">
          <p:nvSpPr>
            <p:cNvPr id="10247" name="Rectangle 7"/>
            <p:cNvSpPr>
              <a:spLocks noChangeArrowheads="1"/>
            </p:cNvSpPr>
            <p:nvPr/>
          </p:nvSpPr>
          <p:spPr bwMode="auto">
            <a:xfrm>
              <a:off x="3744" y="384"/>
              <a:ext cx="624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ct val="110000"/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27</a:t>
              </a:r>
            </a:p>
          </p:txBody>
        </p:sp>
        <p:sp useBgFill="1"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3120" y="384"/>
              <a:ext cx="624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ct val="110000"/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13</a:t>
              </a:r>
            </a:p>
          </p:txBody>
        </p:sp>
        <p:sp useBgFill="1"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2496" y="384"/>
              <a:ext cx="624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ct val="110000"/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76</a:t>
              </a:r>
            </a:p>
          </p:txBody>
        </p:sp>
        <p:sp useBgFill="1"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872" y="384"/>
              <a:ext cx="624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ct val="110000"/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65</a:t>
              </a:r>
            </a:p>
          </p:txBody>
        </p:sp>
        <p:sp useBgFill="1"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1248" y="384"/>
              <a:ext cx="624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ct val="110000"/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49</a:t>
              </a:r>
            </a:p>
          </p:txBody>
        </p:sp>
        <p:sp useBgFill="1"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624" y="384"/>
              <a:ext cx="624" cy="38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ct val="110000"/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38</a:t>
              </a:r>
            </a:p>
          </p:txBody>
        </p:sp>
        <p:sp>
          <p:nvSpPr>
            <p:cNvPr id="10253" name="Rectangle 13"/>
            <p:cNvSpPr>
              <a:spLocks noChangeArrowheads="1"/>
            </p:cNvSpPr>
            <p:nvPr/>
          </p:nvSpPr>
          <p:spPr bwMode="auto">
            <a:xfrm>
              <a:off x="0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ct val="110000"/>
                <a:defRPr/>
              </a:pPr>
              <a:r>
                <a:rPr lang="zh-CN" altLang="en-US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数据</a:t>
              </a:r>
            </a:p>
          </p:txBody>
        </p:sp>
        <p:sp>
          <p:nvSpPr>
            <p:cNvPr id="10254" name="Rectangle 14"/>
            <p:cNvSpPr>
              <a:spLocks noChangeArrowheads="1"/>
            </p:cNvSpPr>
            <p:nvPr/>
          </p:nvSpPr>
          <p:spPr bwMode="auto">
            <a:xfrm>
              <a:off x="4992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>
                <a:buClr>
                  <a:schemeClr val="hlink"/>
                </a:buClr>
                <a:buSzPct val="110000"/>
                <a:buFont typeface="Wingdings" panose="05000000000000000000" pitchFamily="2" charset="2"/>
                <a:buNone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8</a:t>
              </a:r>
            </a:p>
          </p:txBody>
        </p:sp>
        <p:sp>
          <p:nvSpPr>
            <p:cNvPr id="10255" name="Rectangle 15"/>
            <p:cNvSpPr>
              <a:spLocks noChangeArrowheads="1"/>
            </p:cNvSpPr>
            <p:nvPr/>
          </p:nvSpPr>
          <p:spPr bwMode="auto">
            <a:xfrm>
              <a:off x="4368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>
                <a:buClr>
                  <a:schemeClr val="hlink"/>
                </a:buClr>
                <a:buSzPct val="110000"/>
                <a:buFont typeface="Wingdings" panose="05000000000000000000" pitchFamily="2" charset="2"/>
                <a:buNone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7</a:t>
              </a:r>
            </a:p>
          </p:txBody>
        </p:sp>
        <p:sp>
          <p:nvSpPr>
            <p:cNvPr id="10256" name="Rectangle 16"/>
            <p:cNvSpPr>
              <a:spLocks noChangeArrowheads="1"/>
            </p:cNvSpPr>
            <p:nvPr/>
          </p:nvSpPr>
          <p:spPr bwMode="auto">
            <a:xfrm>
              <a:off x="3744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>
                <a:buClr>
                  <a:schemeClr val="hlink"/>
                </a:buClr>
                <a:buSzPct val="110000"/>
                <a:buFont typeface="Wingdings" panose="05000000000000000000" pitchFamily="2" charset="2"/>
                <a:buNone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6</a:t>
              </a:r>
            </a:p>
          </p:txBody>
        </p:sp>
        <p:sp>
          <p:nvSpPr>
            <p:cNvPr id="10257" name="Rectangle 17"/>
            <p:cNvSpPr>
              <a:spLocks noChangeArrowheads="1"/>
            </p:cNvSpPr>
            <p:nvPr/>
          </p:nvSpPr>
          <p:spPr bwMode="auto">
            <a:xfrm>
              <a:off x="3120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>
                <a:buClr>
                  <a:schemeClr val="hlink"/>
                </a:buClr>
                <a:buSzPct val="110000"/>
                <a:buFont typeface="Wingdings" panose="05000000000000000000" pitchFamily="2" charset="2"/>
                <a:buNone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5</a:t>
              </a:r>
            </a:p>
          </p:txBody>
        </p:sp>
        <p:sp>
          <p:nvSpPr>
            <p:cNvPr id="10258" name="Rectangle 18"/>
            <p:cNvSpPr>
              <a:spLocks noChangeArrowheads="1"/>
            </p:cNvSpPr>
            <p:nvPr/>
          </p:nvSpPr>
          <p:spPr bwMode="auto">
            <a:xfrm>
              <a:off x="2496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>
                <a:buClr>
                  <a:schemeClr val="hlink"/>
                </a:buClr>
                <a:buSzPct val="110000"/>
                <a:buFont typeface="Wingdings" panose="05000000000000000000" pitchFamily="2" charset="2"/>
                <a:buNone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4</a:t>
              </a:r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1872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>
                <a:buClr>
                  <a:schemeClr val="hlink"/>
                </a:buClr>
                <a:buSzPct val="110000"/>
                <a:buFont typeface="Wingdings" panose="05000000000000000000" pitchFamily="2" charset="2"/>
                <a:buNone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3</a:t>
              </a:r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auto">
            <a:xfrm>
              <a:off x="1248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>
                <a:buClr>
                  <a:schemeClr val="hlink"/>
                </a:buClr>
                <a:buSzPct val="110000"/>
                <a:buFont typeface="Wingdings" panose="05000000000000000000" pitchFamily="2" charset="2"/>
                <a:buNone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2</a:t>
              </a:r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auto">
            <a:xfrm>
              <a:off x="624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>
                <a:buClr>
                  <a:schemeClr val="hlink"/>
                </a:buClr>
                <a:buSzPct val="110000"/>
                <a:buFont typeface="Wingdings" panose="05000000000000000000" pitchFamily="2" charset="2"/>
                <a:buNone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1</a:t>
              </a:r>
            </a:p>
          </p:txBody>
        </p:sp>
        <p:sp>
          <p:nvSpPr>
            <p:cNvPr id="10262" name="Rectangle 22"/>
            <p:cNvSpPr>
              <a:spLocks noChangeArrowheads="1"/>
            </p:cNvSpPr>
            <p:nvPr/>
          </p:nvSpPr>
          <p:spPr bwMode="auto">
            <a:xfrm>
              <a:off x="0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buClr>
                  <a:schemeClr val="hlink"/>
                </a:buClr>
                <a:buSzPct val="110000"/>
                <a:defRPr/>
              </a:pPr>
              <a:r>
                <a:rPr lang="zh-CN" altLang="en-US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序号</a:t>
              </a:r>
            </a:p>
          </p:txBody>
        </p:sp>
        <p:sp>
          <p:nvSpPr>
            <p:cNvPr id="7457" name="Line 23"/>
            <p:cNvSpPr>
              <a:spLocks noChangeShapeType="1"/>
            </p:cNvSpPr>
            <p:nvPr/>
          </p:nvSpPr>
          <p:spPr bwMode="auto">
            <a:xfrm>
              <a:off x="0" y="0"/>
              <a:ext cx="5616" cy="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58" name="Line 24"/>
            <p:cNvSpPr>
              <a:spLocks noChangeShapeType="1"/>
            </p:cNvSpPr>
            <p:nvPr/>
          </p:nvSpPr>
          <p:spPr bwMode="auto">
            <a:xfrm>
              <a:off x="0" y="768"/>
              <a:ext cx="5616" cy="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59" name="Line 25"/>
            <p:cNvSpPr>
              <a:spLocks noChangeShapeType="1"/>
            </p:cNvSpPr>
            <p:nvPr/>
          </p:nvSpPr>
          <p:spPr bwMode="auto">
            <a:xfrm>
              <a:off x="0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60" name="Line 26"/>
            <p:cNvSpPr>
              <a:spLocks noChangeShapeType="1"/>
            </p:cNvSpPr>
            <p:nvPr/>
          </p:nvSpPr>
          <p:spPr bwMode="auto">
            <a:xfrm>
              <a:off x="5616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61" name="Line 27"/>
            <p:cNvSpPr>
              <a:spLocks noChangeShapeType="1"/>
            </p:cNvSpPr>
            <p:nvPr/>
          </p:nvSpPr>
          <p:spPr bwMode="auto">
            <a:xfrm>
              <a:off x="0" y="384"/>
              <a:ext cx="5616" cy="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62" name="Line 28"/>
            <p:cNvSpPr>
              <a:spLocks noChangeShapeType="1"/>
            </p:cNvSpPr>
            <p:nvPr/>
          </p:nvSpPr>
          <p:spPr bwMode="auto">
            <a:xfrm>
              <a:off x="624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63" name="Line 29"/>
            <p:cNvSpPr>
              <a:spLocks noChangeShapeType="1"/>
            </p:cNvSpPr>
            <p:nvPr/>
          </p:nvSpPr>
          <p:spPr bwMode="auto">
            <a:xfrm>
              <a:off x="1248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64" name="Line 30"/>
            <p:cNvSpPr>
              <a:spLocks noChangeShapeType="1"/>
            </p:cNvSpPr>
            <p:nvPr/>
          </p:nvSpPr>
          <p:spPr bwMode="auto">
            <a:xfrm>
              <a:off x="1872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65" name="Line 31"/>
            <p:cNvSpPr>
              <a:spLocks noChangeShapeType="1"/>
            </p:cNvSpPr>
            <p:nvPr/>
          </p:nvSpPr>
          <p:spPr bwMode="auto">
            <a:xfrm>
              <a:off x="2496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66" name="Line 32"/>
            <p:cNvSpPr>
              <a:spLocks noChangeShapeType="1"/>
            </p:cNvSpPr>
            <p:nvPr/>
          </p:nvSpPr>
          <p:spPr bwMode="auto">
            <a:xfrm>
              <a:off x="3120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67" name="Line 33"/>
            <p:cNvSpPr>
              <a:spLocks noChangeShapeType="1"/>
            </p:cNvSpPr>
            <p:nvPr/>
          </p:nvSpPr>
          <p:spPr bwMode="auto">
            <a:xfrm>
              <a:off x="3744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68" name="Line 34"/>
            <p:cNvSpPr>
              <a:spLocks noChangeShapeType="1"/>
            </p:cNvSpPr>
            <p:nvPr/>
          </p:nvSpPr>
          <p:spPr bwMode="auto">
            <a:xfrm>
              <a:off x="4368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7469" name="Line 35"/>
            <p:cNvSpPr>
              <a:spLocks noChangeShapeType="1"/>
            </p:cNvSpPr>
            <p:nvPr/>
          </p:nvSpPr>
          <p:spPr bwMode="auto">
            <a:xfrm>
              <a:off x="4992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</p:grpSp>
      <p:sp>
        <p:nvSpPr>
          <p:cNvPr id="10276" name="Text Box 36"/>
          <p:cNvSpPr txBox="1">
            <a:spLocks noChangeArrowheads="1"/>
          </p:cNvSpPr>
          <p:nvPr/>
        </p:nvSpPr>
        <p:spPr bwMode="auto">
          <a:xfrm>
            <a:off x="1594068" y="4180638"/>
            <a:ext cx="209704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38&lt;49,保持不变</a:t>
            </a:r>
          </a:p>
        </p:txBody>
      </p:sp>
      <p:sp>
        <p:nvSpPr>
          <p:cNvPr id="7172" name="Text Box 37"/>
          <p:cNvSpPr txBox="1">
            <a:spLocks noChangeArrowheads="1"/>
          </p:cNvSpPr>
          <p:nvPr/>
        </p:nvSpPr>
        <p:spPr bwMode="auto">
          <a:xfrm>
            <a:off x="3216173" y="551613"/>
            <a:ext cx="343555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第一趟排序后的数据和序号</a:t>
            </a:r>
          </a:p>
        </p:txBody>
      </p:sp>
      <p:sp>
        <p:nvSpPr>
          <p:cNvPr id="10278" name="Text Box 38"/>
          <p:cNvSpPr txBox="1">
            <a:spLocks noChangeArrowheads="1"/>
          </p:cNvSpPr>
          <p:nvPr/>
        </p:nvSpPr>
        <p:spPr bwMode="auto">
          <a:xfrm>
            <a:off x="1220447" y="2294688"/>
            <a:ext cx="262283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第二趟排序</a:t>
            </a:r>
            <a:r>
              <a:rPr lang="zh-CN" altLang="zh-CN" sz="21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的步骤：</a:t>
            </a:r>
          </a:p>
        </p:txBody>
      </p:sp>
      <p:graphicFrame>
        <p:nvGraphicFramePr>
          <p:cNvPr id="10279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600793"/>
              </p:ext>
            </p:extLst>
          </p:nvPr>
        </p:nvGraphicFramePr>
        <p:xfrm>
          <a:off x="1200150" y="1083822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sp>
        <p:nvSpPr>
          <p:cNvPr id="10311" name="Text Box 71"/>
          <p:cNvSpPr txBox="1">
            <a:spLocks noChangeArrowheads="1"/>
          </p:cNvSpPr>
          <p:nvPr/>
        </p:nvSpPr>
        <p:spPr bwMode="auto">
          <a:xfrm>
            <a:off x="2308873" y="4169922"/>
            <a:ext cx="217239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49&lt;65, 保持不变</a:t>
            </a:r>
          </a:p>
        </p:txBody>
      </p:sp>
      <p:sp>
        <p:nvSpPr>
          <p:cNvPr id="10312" name="Text Box 72"/>
          <p:cNvSpPr txBox="1">
            <a:spLocks noChangeArrowheads="1"/>
          </p:cNvSpPr>
          <p:nvPr/>
        </p:nvSpPr>
        <p:spPr bwMode="auto">
          <a:xfrm>
            <a:off x="3137135" y="4165159"/>
            <a:ext cx="217559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65</a:t>
            </a:r>
            <a:r>
              <a:rPr lang="zh-CN" altLang="zh-CN" sz="2100">
                <a:solidFill>
                  <a:srgbClr val="0000FF"/>
                </a:solidFill>
                <a:ea typeface="宋体" panose="02010600030101010101" pitchFamily="2" charset="-122"/>
              </a:rPr>
              <a:t>&lt;</a:t>
            </a:r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76, 保持不变</a:t>
            </a:r>
          </a:p>
        </p:txBody>
      </p:sp>
      <p:sp>
        <p:nvSpPr>
          <p:cNvPr id="10313" name="Text Box 73"/>
          <p:cNvSpPr txBox="1">
            <a:spLocks noChangeArrowheads="1"/>
          </p:cNvSpPr>
          <p:nvPr/>
        </p:nvSpPr>
        <p:spPr bwMode="auto">
          <a:xfrm>
            <a:off x="3851923" y="4169922"/>
            <a:ext cx="217239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76&gt;13, 交换位置</a:t>
            </a:r>
          </a:p>
        </p:txBody>
      </p:sp>
      <p:sp>
        <p:nvSpPr>
          <p:cNvPr id="10314" name="AutoShape 74"/>
          <p:cNvSpPr>
            <a:spLocks noChangeArrowheads="1"/>
          </p:cNvSpPr>
          <p:nvPr/>
        </p:nvSpPr>
        <p:spPr bwMode="auto">
          <a:xfrm>
            <a:off x="4572000" y="3769872"/>
            <a:ext cx="910829" cy="457200"/>
          </a:xfrm>
          <a:prstGeom prst="curvedUpArrow">
            <a:avLst>
              <a:gd name="adj1" fmla="val 39844"/>
              <a:gd name="adj2" fmla="val 796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10315" name="AutoShape 75"/>
          <p:cNvSpPr>
            <a:spLocks noChangeArrowheads="1"/>
          </p:cNvSpPr>
          <p:nvPr/>
        </p:nvSpPr>
        <p:spPr bwMode="auto">
          <a:xfrm>
            <a:off x="5318523" y="3769872"/>
            <a:ext cx="910828" cy="457200"/>
          </a:xfrm>
          <a:prstGeom prst="curvedUpArrow">
            <a:avLst>
              <a:gd name="adj1" fmla="val 39844"/>
              <a:gd name="adj2" fmla="val 79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10316" name="Text Box 76"/>
          <p:cNvSpPr txBox="1">
            <a:spLocks noChangeArrowheads="1"/>
          </p:cNvSpPr>
          <p:nvPr/>
        </p:nvSpPr>
        <p:spPr bwMode="auto">
          <a:xfrm>
            <a:off x="4662739" y="4169922"/>
            <a:ext cx="217239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76&gt;27, 交换位置</a:t>
            </a:r>
          </a:p>
        </p:txBody>
      </p:sp>
      <p:sp>
        <p:nvSpPr>
          <p:cNvPr id="10317" name="Text Box 77"/>
          <p:cNvSpPr txBox="1">
            <a:spLocks noChangeArrowheads="1"/>
          </p:cNvSpPr>
          <p:nvPr/>
        </p:nvSpPr>
        <p:spPr bwMode="auto">
          <a:xfrm>
            <a:off x="5623573" y="4169922"/>
            <a:ext cx="217239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76&gt;49, 交换位置</a:t>
            </a:r>
          </a:p>
        </p:txBody>
      </p:sp>
      <p:sp>
        <p:nvSpPr>
          <p:cNvPr id="10318" name="AutoShape 78"/>
          <p:cNvSpPr>
            <a:spLocks noChangeArrowheads="1"/>
          </p:cNvSpPr>
          <p:nvPr/>
        </p:nvSpPr>
        <p:spPr bwMode="auto">
          <a:xfrm>
            <a:off x="5943600" y="3769872"/>
            <a:ext cx="910829" cy="457200"/>
          </a:xfrm>
          <a:prstGeom prst="curvedUpArrow">
            <a:avLst>
              <a:gd name="adj1" fmla="val 39844"/>
              <a:gd name="adj2" fmla="val 796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endParaRPr lang="zh-CN" altLang="en-US">
              <a:solidFill>
                <a:srgbClr val="0000FF"/>
              </a:solidFill>
            </a:endParaRPr>
          </a:p>
        </p:txBody>
      </p:sp>
      <p:graphicFrame>
        <p:nvGraphicFramePr>
          <p:cNvPr id="10319" name="Group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155622"/>
              </p:ext>
            </p:extLst>
          </p:nvPr>
        </p:nvGraphicFramePr>
        <p:xfrm>
          <a:off x="1257300" y="2855472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351" name="Group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401828"/>
              </p:ext>
            </p:extLst>
          </p:nvPr>
        </p:nvGraphicFramePr>
        <p:xfrm>
          <a:off x="1257300" y="2855472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383" name="Group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762766"/>
              </p:ext>
            </p:extLst>
          </p:nvPr>
        </p:nvGraphicFramePr>
        <p:xfrm>
          <a:off x="1257300" y="2855472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415" name="Group 1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910911"/>
              </p:ext>
            </p:extLst>
          </p:nvPr>
        </p:nvGraphicFramePr>
        <p:xfrm>
          <a:off x="1257300" y="2855472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447" name="Group 2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043512"/>
              </p:ext>
            </p:extLst>
          </p:nvPr>
        </p:nvGraphicFramePr>
        <p:xfrm>
          <a:off x="1257300" y="2855472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479" name="Group 2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657002"/>
              </p:ext>
            </p:extLst>
          </p:nvPr>
        </p:nvGraphicFramePr>
        <p:xfrm>
          <a:off x="1257300" y="2855472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511" name="Text Box 271"/>
          <p:cNvSpPr txBox="1">
            <a:spLocks noChangeArrowheads="1"/>
          </p:cNvSpPr>
          <p:nvPr/>
        </p:nvSpPr>
        <p:spPr bwMode="auto">
          <a:xfrm>
            <a:off x="5852173" y="4169922"/>
            <a:ext cx="217239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76&lt;97, 保持不变</a:t>
            </a:r>
          </a:p>
        </p:txBody>
      </p:sp>
      <p:graphicFrame>
        <p:nvGraphicFramePr>
          <p:cNvPr id="10512" name="Group 2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909546"/>
              </p:ext>
            </p:extLst>
          </p:nvPr>
        </p:nvGraphicFramePr>
        <p:xfrm>
          <a:off x="1257300" y="2855472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316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3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3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3" dur="500"/>
                                        <p:tgtEl>
                                          <p:spTgt spid="10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03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8" dur="5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0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03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3" dur="500"/>
                                        <p:tgtEl>
                                          <p:spTgt spid="10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0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05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6" grpId="0" autoUpdateAnimBg="0"/>
      <p:bldP spid="10278" grpId="0" autoUpdateAnimBg="0"/>
      <p:bldP spid="10311" grpId="0" autoUpdateAnimBg="0"/>
      <p:bldP spid="10312" grpId="0" autoUpdateAnimBg="0"/>
      <p:bldP spid="10313" grpId="0" autoUpdateAnimBg="0"/>
      <p:bldP spid="10314" grpId="0" animBg="1"/>
      <p:bldP spid="10315" grpId="0" animBg="1"/>
      <p:bldP spid="10316" grpId="0" autoUpdateAnimBg="0"/>
      <p:bldP spid="10317" grpId="0" autoUpdateAnimBg="0"/>
      <p:bldP spid="10318" grpId="0" animBg="1"/>
      <p:bldP spid="1051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259577" y="465516"/>
            <a:ext cx="479009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观察</a:t>
            </a:r>
            <a:r>
              <a:rPr lang="zh-CN" altLang="zh-CN" sz="210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原数据</a:t>
            </a:r>
            <a:r>
              <a:rPr lang="zh-CN" altLang="zh-CN" sz="21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与</a:t>
            </a:r>
            <a:r>
              <a:rPr lang="zh-CN" altLang="zh-CN" sz="210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第一、二趟排序</a:t>
            </a:r>
            <a:r>
              <a:rPr lang="zh-CN" altLang="zh-CN" sz="21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后的数据</a:t>
            </a:r>
          </a:p>
        </p:txBody>
      </p:sp>
      <p:graphicFrame>
        <p:nvGraphicFramePr>
          <p:cNvPr id="112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197259"/>
              </p:ext>
            </p:extLst>
          </p:nvPr>
        </p:nvGraphicFramePr>
        <p:xfrm>
          <a:off x="1200150" y="2250300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299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563010"/>
              </p:ext>
            </p:extLst>
          </p:nvPr>
        </p:nvGraphicFramePr>
        <p:xfrm>
          <a:off x="1200150" y="3279000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331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71123"/>
              </p:ext>
            </p:extLst>
          </p:nvPr>
        </p:nvGraphicFramePr>
        <p:xfrm>
          <a:off x="1200150" y="1221600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613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123746"/>
              </p:ext>
            </p:extLst>
          </p:nvPr>
        </p:nvGraphicFramePr>
        <p:xfrm>
          <a:off x="1314450" y="1009334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sp>
        <p:nvSpPr>
          <p:cNvPr id="9250" name="TextBox 5"/>
          <p:cNvSpPr txBox="1">
            <a:spLocks noChangeArrowheads="1"/>
          </p:cNvSpPr>
          <p:nvPr/>
        </p:nvSpPr>
        <p:spPr bwMode="auto">
          <a:xfrm>
            <a:off x="1412219" y="577137"/>
            <a:ext cx="153920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en-US" sz="21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第三趟排序</a:t>
            </a:r>
          </a:p>
        </p:txBody>
      </p:sp>
      <p:graphicFrame>
        <p:nvGraphicFramePr>
          <p:cNvPr id="7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824269"/>
              </p:ext>
            </p:extLst>
          </p:nvPr>
        </p:nvGraphicFramePr>
        <p:xfrm>
          <a:off x="1314450" y="2413081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sp>
        <p:nvSpPr>
          <p:cNvPr id="9283" name="TextBox 7"/>
          <p:cNvSpPr txBox="1">
            <a:spLocks noChangeArrowheads="1"/>
          </p:cNvSpPr>
          <p:nvPr/>
        </p:nvSpPr>
        <p:spPr bwMode="auto">
          <a:xfrm>
            <a:off x="1412219" y="1980883"/>
            <a:ext cx="153920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en-US" sz="21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第四趟排序</a:t>
            </a:r>
          </a:p>
        </p:txBody>
      </p:sp>
      <p:graphicFrame>
        <p:nvGraphicFramePr>
          <p:cNvPr id="9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617869"/>
              </p:ext>
            </p:extLst>
          </p:nvPr>
        </p:nvGraphicFramePr>
        <p:xfrm>
          <a:off x="1314450" y="3871596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sp>
        <p:nvSpPr>
          <p:cNvPr id="9316" name="TextBox 9"/>
          <p:cNvSpPr txBox="1">
            <a:spLocks noChangeArrowheads="1"/>
          </p:cNvSpPr>
          <p:nvPr/>
        </p:nvSpPr>
        <p:spPr bwMode="auto">
          <a:xfrm>
            <a:off x="1412219" y="3439399"/>
            <a:ext cx="153920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en-US" sz="21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第五趟排序</a:t>
            </a:r>
          </a:p>
        </p:txBody>
      </p:sp>
    </p:spTree>
    <p:extLst>
      <p:ext uri="{BB962C8B-B14F-4D97-AF65-F5344CB8AC3E}">
        <p14:creationId xmlns:p14="http://schemas.microsoft.com/office/powerpoint/2010/main" val="1878941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789534"/>
              </p:ext>
            </p:extLst>
          </p:nvPr>
        </p:nvGraphicFramePr>
        <p:xfrm>
          <a:off x="1314450" y="1005576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sp>
        <p:nvSpPr>
          <p:cNvPr id="10274" name="TextBox 3"/>
          <p:cNvSpPr txBox="1">
            <a:spLocks noChangeArrowheads="1"/>
          </p:cNvSpPr>
          <p:nvPr/>
        </p:nvSpPr>
        <p:spPr bwMode="auto">
          <a:xfrm>
            <a:off x="1412219" y="469218"/>
            <a:ext cx="153920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en-US" sz="21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第六趟排序</a:t>
            </a:r>
          </a:p>
        </p:txBody>
      </p:sp>
      <p:graphicFrame>
        <p:nvGraphicFramePr>
          <p:cNvPr id="5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733896"/>
              </p:ext>
            </p:extLst>
          </p:nvPr>
        </p:nvGraphicFramePr>
        <p:xfrm>
          <a:off x="1314450" y="2462901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sp>
        <p:nvSpPr>
          <p:cNvPr id="10307" name="TextBox 5"/>
          <p:cNvSpPr txBox="1">
            <a:spLocks noChangeArrowheads="1"/>
          </p:cNvSpPr>
          <p:nvPr/>
        </p:nvSpPr>
        <p:spPr bwMode="auto">
          <a:xfrm>
            <a:off x="1412219" y="2031895"/>
            <a:ext cx="153920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en-US" sz="21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第七趟排序</a:t>
            </a:r>
          </a:p>
        </p:txBody>
      </p:sp>
      <p:graphicFrame>
        <p:nvGraphicFramePr>
          <p:cNvPr id="7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570365"/>
              </p:ext>
            </p:extLst>
          </p:nvPr>
        </p:nvGraphicFramePr>
        <p:xfrm>
          <a:off x="1314450" y="4029764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  <a:endParaRPr kumimoji="0" lang="zh-CN" altLang="zh-CN" sz="2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sp>
        <p:nvSpPr>
          <p:cNvPr id="10340" name="TextBox 7"/>
          <p:cNvSpPr txBox="1">
            <a:spLocks noChangeArrowheads="1"/>
          </p:cNvSpPr>
          <p:nvPr/>
        </p:nvSpPr>
        <p:spPr bwMode="auto">
          <a:xfrm>
            <a:off x="1412219" y="3597567"/>
            <a:ext cx="153920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en-US" sz="21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第八趟排序</a:t>
            </a:r>
          </a:p>
        </p:txBody>
      </p:sp>
    </p:spTree>
    <p:extLst>
      <p:ext uri="{BB962C8B-B14F-4D97-AF65-F5344CB8AC3E}">
        <p14:creationId xmlns:p14="http://schemas.microsoft.com/office/powerpoint/2010/main" val="178551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标注 4"/>
          <p:cNvSpPr/>
          <p:nvPr/>
        </p:nvSpPr>
        <p:spPr>
          <a:xfrm>
            <a:off x="4572000" y="1545543"/>
            <a:ext cx="3186113" cy="3294460"/>
          </a:xfrm>
          <a:prstGeom prst="wedgeRectCallout">
            <a:avLst>
              <a:gd name="adj1" fmla="val -106714"/>
              <a:gd name="adj2" fmla="val 2126"/>
            </a:avLst>
          </a:prstGeom>
          <a:blipFill>
            <a:blip r:embed="rId2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buFont typeface="Wingdings 2" panose="05020102010507070707" pitchFamily="18" charset="2"/>
              <a:buNone/>
            </a:pPr>
            <a:r>
              <a:rPr lang="en-US" altLang="zh-CN" dirty="0">
                <a:solidFill>
                  <a:srgbClr val="FF0000"/>
                </a:solidFill>
              </a:rPr>
              <a:t>for </a:t>
            </a:r>
            <a:r>
              <a:rPr lang="en-US" altLang="zh-CN" dirty="0">
                <a:solidFill>
                  <a:srgbClr val="FF0000"/>
                </a:solidFill>
              </a:rPr>
              <a:t>(</a:t>
            </a:r>
            <a:r>
              <a:rPr lang="en-US" altLang="zh-CN" dirty="0" err="1">
                <a:solidFill>
                  <a:srgbClr val="FF0000"/>
                </a:solidFill>
              </a:rPr>
              <a:t>i</a:t>
            </a:r>
            <a:r>
              <a:rPr lang="en-US" altLang="zh-CN" dirty="0">
                <a:solidFill>
                  <a:srgbClr val="FF0000"/>
                </a:solidFill>
              </a:rPr>
              <a:t>=0; </a:t>
            </a:r>
            <a:r>
              <a:rPr lang="en-US" altLang="zh-CN" dirty="0" err="1">
                <a:solidFill>
                  <a:srgbClr val="FF0000"/>
                </a:solidFill>
              </a:rPr>
              <a:t>i</a:t>
            </a:r>
            <a:r>
              <a:rPr lang="en-US" altLang="zh-CN" dirty="0">
                <a:solidFill>
                  <a:srgbClr val="FF0000"/>
                </a:solidFill>
              </a:rPr>
              <a:t>&lt;N-1; </a:t>
            </a:r>
            <a:r>
              <a:rPr lang="en-US" altLang="zh-CN" dirty="0" err="1">
                <a:solidFill>
                  <a:srgbClr val="FF0000"/>
                </a:solidFill>
              </a:rPr>
              <a:t>i</a:t>
            </a:r>
            <a:r>
              <a:rPr lang="en-US" altLang="zh-CN" dirty="0">
                <a:solidFill>
                  <a:srgbClr val="FF0000"/>
                </a:solidFill>
              </a:rPr>
              <a:t>++)    </a:t>
            </a:r>
            <a:endParaRPr lang="en-US" altLang="zh-CN" dirty="0">
              <a:solidFill>
                <a:srgbClr val="FF0000"/>
              </a:solidFill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n-US" altLang="zh-CN" dirty="0">
                <a:solidFill>
                  <a:schemeClr val="accent1"/>
                </a:solidFill>
              </a:rPr>
              <a:t>/* </a:t>
            </a:r>
            <a:r>
              <a:rPr lang="zh-CN" altLang="en-US" dirty="0">
                <a:solidFill>
                  <a:schemeClr val="accent1"/>
                </a:solidFill>
              </a:rPr>
              <a:t>共有</a:t>
            </a:r>
            <a:r>
              <a:rPr lang="en-US" altLang="zh-CN" dirty="0">
                <a:solidFill>
                  <a:schemeClr val="accent1"/>
                </a:solidFill>
              </a:rPr>
              <a:t>N-1</a:t>
            </a:r>
            <a:r>
              <a:rPr lang="zh-CN" altLang="en-US" dirty="0">
                <a:solidFill>
                  <a:schemeClr val="accent1"/>
                </a:solidFill>
              </a:rPr>
              <a:t>趟排序 *</a:t>
            </a:r>
            <a:r>
              <a:rPr lang="en-US" altLang="zh-CN" dirty="0">
                <a:solidFill>
                  <a:schemeClr val="accent1"/>
                </a:solidFill>
              </a:rPr>
              <a:t>/</a:t>
            </a:r>
          </a:p>
          <a:p>
            <a:pPr algn="l">
              <a:buFont typeface="Wingdings 2" panose="05020102010507070707" pitchFamily="18" charset="2"/>
              <a:buNone/>
            </a:pPr>
            <a:r>
              <a:rPr lang="en-US" altLang="zh-CN" dirty="0">
                <a:solidFill>
                  <a:srgbClr val="FF0000"/>
                </a:solidFill>
              </a:rPr>
              <a:t>      for (j=0</a:t>
            </a:r>
            <a:r>
              <a:rPr lang="en-US" altLang="zh-CN" dirty="0">
                <a:solidFill>
                  <a:srgbClr val="FF0000"/>
                </a:solidFill>
              </a:rPr>
              <a:t>; </a:t>
            </a:r>
            <a:r>
              <a:rPr lang="en-US" altLang="zh-CN" dirty="0">
                <a:solidFill>
                  <a:srgbClr val="FF0000"/>
                </a:solidFill>
              </a:rPr>
              <a:t>j&lt;N-i-1</a:t>
            </a:r>
            <a:r>
              <a:rPr lang="en-US" altLang="zh-CN" dirty="0">
                <a:solidFill>
                  <a:srgbClr val="FF0000"/>
                </a:solidFill>
              </a:rPr>
              <a:t>; </a:t>
            </a:r>
            <a:r>
              <a:rPr lang="en-US" altLang="zh-CN" dirty="0" err="1">
                <a:solidFill>
                  <a:srgbClr val="FF0000"/>
                </a:solidFill>
              </a:rPr>
              <a:t>j++</a:t>
            </a:r>
            <a:r>
              <a:rPr lang="en-US" altLang="zh-CN" dirty="0">
                <a:solidFill>
                  <a:srgbClr val="FF0000"/>
                </a:solidFill>
              </a:rPr>
              <a:t>)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CN" dirty="0">
                <a:solidFill>
                  <a:schemeClr val="accent1"/>
                </a:solidFill>
              </a:rPr>
              <a:t>       </a:t>
            </a:r>
            <a:r>
              <a:rPr lang="en-US" altLang="zh-CN" dirty="0">
                <a:solidFill>
                  <a:schemeClr val="accent1"/>
                </a:solidFill>
              </a:rPr>
              <a:t>/* </a:t>
            </a:r>
            <a:r>
              <a:rPr lang="zh-CN" altLang="en-US" dirty="0">
                <a:solidFill>
                  <a:schemeClr val="accent1"/>
                </a:solidFill>
              </a:rPr>
              <a:t>一趟排序 *</a:t>
            </a:r>
            <a:r>
              <a:rPr lang="en-US" altLang="zh-CN" dirty="0">
                <a:solidFill>
                  <a:schemeClr val="accent1"/>
                </a:solidFill>
              </a:rPr>
              <a:t>/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CN" dirty="0">
                <a:solidFill>
                  <a:srgbClr val="FF0000"/>
                </a:solidFill>
              </a:rPr>
              <a:t>    </a:t>
            </a:r>
            <a:r>
              <a:rPr lang="en-US" altLang="zh-CN" dirty="0">
                <a:solidFill>
                  <a:srgbClr val="FF0000"/>
                </a:solidFill>
              </a:rPr>
              <a:t>    if </a:t>
            </a:r>
            <a:r>
              <a:rPr lang="en-US" altLang="zh-CN" dirty="0">
                <a:solidFill>
                  <a:srgbClr val="FF0000"/>
                </a:solidFill>
              </a:rPr>
              <a:t>(</a:t>
            </a:r>
            <a:r>
              <a:rPr lang="en-US" altLang="zh-CN" dirty="0">
                <a:solidFill>
                  <a:srgbClr val="FF0000"/>
                </a:solidFill>
              </a:rPr>
              <a:t>array[j]&gt;array[j+1</a:t>
            </a:r>
            <a:r>
              <a:rPr lang="en-US" altLang="zh-CN" dirty="0">
                <a:solidFill>
                  <a:srgbClr val="FF0000"/>
                </a:solidFill>
              </a:rPr>
              <a:t>] </a:t>
            </a:r>
            <a:r>
              <a:rPr lang="en-US" altLang="zh-CN" dirty="0">
                <a:solidFill>
                  <a:srgbClr val="FF0000"/>
                </a:solidFill>
              </a:rPr>
              <a:t>)</a:t>
            </a:r>
          </a:p>
          <a:p>
            <a:pPr algn="l">
              <a:buFont typeface="Wingdings 2" panose="05020102010507070707" pitchFamily="18" charset="2"/>
              <a:buNone/>
            </a:pPr>
            <a:r>
              <a:rPr lang="en-US" altLang="zh-CN" dirty="0">
                <a:solidFill>
                  <a:srgbClr val="FF0000"/>
                </a:solidFill>
              </a:rPr>
              <a:t>           {</a:t>
            </a:r>
            <a:endParaRPr lang="en-US" altLang="zh-CN" dirty="0">
              <a:solidFill>
                <a:srgbClr val="FF0000"/>
              </a:solidFill>
            </a:endParaRPr>
          </a:p>
          <a:p>
            <a:pPr algn="l">
              <a:buFont typeface="Wingdings 2" panose="05020102010507070707" pitchFamily="18" charset="2"/>
              <a:buNone/>
            </a:pPr>
            <a:r>
              <a:rPr lang="en-US" altLang="zh-CN" dirty="0">
                <a:solidFill>
                  <a:srgbClr val="FF0000"/>
                </a:solidFill>
              </a:rPr>
              <a:t>             temp = </a:t>
            </a:r>
            <a:r>
              <a:rPr lang="en-US" altLang="zh-CN" dirty="0">
                <a:solidFill>
                  <a:srgbClr val="FF0000"/>
                </a:solidFill>
              </a:rPr>
              <a:t>array[j] ;</a:t>
            </a:r>
          </a:p>
          <a:p>
            <a:pPr algn="l">
              <a:buFont typeface="Wingdings 2" panose="05020102010507070707" pitchFamily="18" charset="2"/>
              <a:buNone/>
            </a:pPr>
            <a:r>
              <a:rPr lang="en-US" altLang="zh-CN" dirty="0">
                <a:solidFill>
                  <a:srgbClr val="FF0000"/>
                </a:solidFill>
              </a:rPr>
              <a:t>             array[j] </a:t>
            </a:r>
            <a:r>
              <a:rPr lang="en-US" altLang="zh-CN" dirty="0">
                <a:solidFill>
                  <a:srgbClr val="FF0000"/>
                </a:solidFill>
              </a:rPr>
              <a:t>= </a:t>
            </a:r>
            <a:r>
              <a:rPr lang="en-US" altLang="zh-CN" dirty="0">
                <a:solidFill>
                  <a:srgbClr val="FF0000"/>
                </a:solidFill>
              </a:rPr>
              <a:t>array[j+1</a:t>
            </a:r>
            <a:r>
              <a:rPr lang="en-US" altLang="zh-CN" dirty="0">
                <a:solidFill>
                  <a:srgbClr val="FF0000"/>
                </a:solidFill>
              </a:rPr>
              <a:t>] </a:t>
            </a:r>
            <a:r>
              <a:rPr lang="en-US" altLang="zh-CN" dirty="0">
                <a:solidFill>
                  <a:srgbClr val="FF0000"/>
                </a:solidFill>
              </a:rPr>
              <a:t>;</a:t>
            </a:r>
          </a:p>
          <a:p>
            <a:pPr algn="l">
              <a:buFont typeface="Wingdings 2" panose="05020102010507070707" pitchFamily="18" charset="2"/>
              <a:buNone/>
            </a:pPr>
            <a:r>
              <a:rPr lang="en-US" altLang="zh-CN" dirty="0">
                <a:solidFill>
                  <a:srgbClr val="FF0000"/>
                </a:solidFill>
              </a:rPr>
              <a:t>             array[j+1</a:t>
            </a:r>
            <a:r>
              <a:rPr lang="en-US" altLang="zh-CN" dirty="0">
                <a:solidFill>
                  <a:srgbClr val="FF0000"/>
                </a:solidFill>
              </a:rPr>
              <a:t>] =temp ; </a:t>
            </a:r>
            <a:endParaRPr lang="en-US" altLang="zh-CN" dirty="0">
              <a:solidFill>
                <a:srgbClr val="FF0000"/>
              </a:solidFill>
            </a:endParaRPr>
          </a:p>
          <a:p>
            <a:pPr algn="l">
              <a:buFont typeface="Wingdings 2" panose="05020102010507070707" pitchFamily="18" charset="2"/>
              <a:buNone/>
            </a:pPr>
            <a:r>
              <a:rPr lang="en-US" altLang="zh-CN" dirty="0">
                <a:solidFill>
                  <a:srgbClr val="FF0000"/>
                </a:solidFill>
              </a:rPr>
              <a:t>             </a:t>
            </a:r>
            <a:r>
              <a:rPr lang="en-US" altLang="zh-CN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11266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六、算法实现</a:t>
            </a:r>
          </a:p>
        </p:txBody>
      </p:sp>
      <p:sp>
        <p:nvSpPr>
          <p:cNvPr id="11267" name="内容占位符 3"/>
          <p:cNvSpPr>
            <a:spLocks noGrp="1"/>
          </p:cNvSpPr>
          <p:nvPr>
            <p:ph idx="1"/>
          </p:nvPr>
        </p:nvSpPr>
        <p:spPr>
          <a:xfrm>
            <a:off x="1223628" y="1059582"/>
            <a:ext cx="3348372" cy="3943350"/>
          </a:xfrm>
        </p:spPr>
        <p:txBody>
          <a:bodyPr>
            <a:normAutofit fontScale="92500" lnSpcReduction="20000"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/>
              <a:t>#include "</a:t>
            </a:r>
            <a:r>
              <a:rPr lang="en-US" altLang="zh-CN" sz="1950" dirty="0" err="1"/>
              <a:t>stdio.h</a:t>
            </a:r>
            <a:r>
              <a:rPr lang="en-US" altLang="zh-CN" sz="1950" dirty="0"/>
              <a:t>"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/>
              <a:t>#define N  8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/>
              <a:t>void main()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/>
              <a:t>{  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/>
              <a:t>	</a:t>
            </a:r>
            <a:r>
              <a:rPr lang="en-US" altLang="zh-CN" sz="1950" dirty="0" err="1"/>
              <a:t>int</a:t>
            </a:r>
            <a:r>
              <a:rPr lang="en-US" altLang="zh-CN" sz="1950" dirty="0"/>
              <a:t> </a:t>
            </a:r>
            <a:r>
              <a:rPr lang="en-US" altLang="zh-CN" sz="1950" dirty="0" err="1"/>
              <a:t>i</a:t>
            </a:r>
            <a:r>
              <a:rPr lang="en-US" altLang="zh-CN" sz="1950" dirty="0"/>
              <a:t>, j, temp, array[N] 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/>
              <a:t>	</a:t>
            </a:r>
            <a:r>
              <a:rPr lang="en-US" altLang="zh-CN" sz="1950" dirty="0">
                <a:solidFill>
                  <a:srgbClr val="0000FF"/>
                </a:solidFill>
              </a:rPr>
              <a:t>for (</a:t>
            </a:r>
            <a:r>
              <a:rPr lang="en-US" altLang="zh-CN" sz="1950" dirty="0" err="1">
                <a:solidFill>
                  <a:srgbClr val="0000FF"/>
                </a:solidFill>
              </a:rPr>
              <a:t>i</a:t>
            </a:r>
            <a:r>
              <a:rPr lang="en-US" altLang="zh-CN" sz="1950" dirty="0">
                <a:solidFill>
                  <a:srgbClr val="0000FF"/>
                </a:solidFill>
              </a:rPr>
              <a:t>=0; </a:t>
            </a:r>
            <a:r>
              <a:rPr lang="en-US" altLang="zh-CN" sz="1950" dirty="0" err="1">
                <a:solidFill>
                  <a:srgbClr val="0000FF"/>
                </a:solidFill>
              </a:rPr>
              <a:t>i</a:t>
            </a:r>
            <a:r>
              <a:rPr lang="en-US" altLang="zh-CN" sz="1950" dirty="0">
                <a:solidFill>
                  <a:srgbClr val="0000FF"/>
                </a:solidFill>
              </a:rPr>
              <a:t>&lt;N; </a:t>
            </a:r>
            <a:r>
              <a:rPr lang="en-US" altLang="zh-CN" sz="1950" dirty="0" err="1">
                <a:solidFill>
                  <a:srgbClr val="0000FF"/>
                </a:solidFill>
              </a:rPr>
              <a:t>i</a:t>
            </a:r>
            <a:r>
              <a:rPr lang="en-US" altLang="zh-CN" sz="1950" dirty="0">
                <a:solidFill>
                  <a:srgbClr val="0000FF"/>
                </a:solidFill>
              </a:rPr>
              <a:t>++)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>
                <a:solidFill>
                  <a:srgbClr val="0000FF"/>
                </a:solidFill>
              </a:rPr>
              <a:t>        </a:t>
            </a:r>
            <a:r>
              <a:rPr lang="en-US" altLang="zh-CN" sz="1950" dirty="0" err="1">
                <a:solidFill>
                  <a:srgbClr val="0000FF"/>
                </a:solidFill>
              </a:rPr>
              <a:t>scanf</a:t>
            </a:r>
            <a:r>
              <a:rPr lang="en-US" altLang="zh-CN" sz="1950" dirty="0">
                <a:solidFill>
                  <a:srgbClr val="0000FF"/>
                </a:solidFill>
              </a:rPr>
              <a:t>("%d", &amp;array[</a:t>
            </a:r>
            <a:r>
              <a:rPr lang="en-US" altLang="zh-CN" sz="1950" dirty="0" err="1">
                <a:solidFill>
                  <a:srgbClr val="0000FF"/>
                </a:solidFill>
              </a:rPr>
              <a:t>i</a:t>
            </a:r>
            <a:r>
              <a:rPr lang="en-US" altLang="zh-CN" sz="1950" dirty="0">
                <a:solidFill>
                  <a:srgbClr val="0000FF"/>
                </a:solidFill>
              </a:rPr>
              <a:t>]) </a:t>
            </a:r>
            <a:r>
              <a:rPr lang="en-US" altLang="zh-CN" sz="1950" dirty="0">
                <a:solidFill>
                  <a:srgbClr val="0000FF"/>
                </a:solidFill>
              </a:rPr>
              <a:t>;</a:t>
            </a:r>
            <a:endParaRPr lang="en-US" altLang="zh-CN" sz="1950" dirty="0">
              <a:solidFill>
                <a:srgbClr val="0000FF"/>
              </a:solidFill>
            </a:endParaRPr>
          </a:p>
          <a:p>
            <a:pPr>
              <a:buFont typeface="Wingdings 2" panose="05020102010507070707" pitchFamily="18" charset="2"/>
              <a:buNone/>
            </a:pPr>
            <a:endParaRPr lang="en-US" altLang="zh-CN" sz="1950" dirty="0"/>
          </a:p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/>
              <a:t>    </a:t>
            </a:r>
            <a:r>
              <a:rPr lang="en-US" altLang="zh-CN" sz="1950" dirty="0">
                <a:solidFill>
                  <a:srgbClr val="0000FF"/>
                </a:solidFill>
              </a:rPr>
              <a:t>for (</a:t>
            </a:r>
            <a:r>
              <a:rPr lang="en-US" altLang="zh-CN" sz="1950" dirty="0" err="1">
                <a:solidFill>
                  <a:srgbClr val="0000FF"/>
                </a:solidFill>
              </a:rPr>
              <a:t>i</a:t>
            </a:r>
            <a:r>
              <a:rPr lang="en-US" altLang="zh-CN" sz="1950" dirty="0">
                <a:solidFill>
                  <a:srgbClr val="0000FF"/>
                </a:solidFill>
              </a:rPr>
              <a:t>=0; </a:t>
            </a:r>
            <a:r>
              <a:rPr lang="en-US" altLang="zh-CN" sz="1950" dirty="0" err="1">
                <a:solidFill>
                  <a:srgbClr val="0000FF"/>
                </a:solidFill>
              </a:rPr>
              <a:t>i</a:t>
            </a:r>
            <a:r>
              <a:rPr lang="en-US" altLang="zh-CN" sz="1950" dirty="0">
                <a:solidFill>
                  <a:srgbClr val="0000FF"/>
                </a:solidFill>
              </a:rPr>
              <a:t>&lt;N; </a:t>
            </a:r>
            <a:r>
              <a:rPr lang="en-US" altLang="zh-CN" sz="1950" dirty="0" err="1">
                <a:solidFill>
                  <a:srgbClr val="0000FF"/>
                </a:solidFill>
              </a:rPr>
              <a:t>i</a:t>
            </a:r>
            <a:r>
              <a:rPr lang="en-US" altLang="zh-CN" sz="1950" dirty="0">
                <a:solidFill>
                  <a:srgbClr val="0000FF"/>
                </a:solidFill>
              </a:rPr>
              <a:t>++)   </a:t>
            </a:r>
            <a:endParaRPr lang="en-US" altLang="zh-CN" sz="1950" dirty="0">
              <a:solidFill>
                <a:srgbClr val="0000FF"/>
              </a:solidFill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>
                <a:solidFill>
                  <a:schemeClr val="accent1"/>
                </a:solidFill>
              </a:rPr>
              <a:t> </a:t>
            </a:r>
            <a:r>
              <a:rPr lang="en-US" altLang="zh-CN" sz="1950" dirty="0">
                <a:solidFill>
                  <a:schemeClr val="accent1"/>
                </a:solidFill>
              </a:rPr>
              <a:t>  /* </a:t>
            </a:r>
            <a:r>
              <a:rPr lang="zh-CN" altLang="en-US" sz="1950" dirty="0">
                <a:solidFill>
                  <a:schemeClr val="accent1"/>
                </a:solidFill>
              </a:rPr>
              <a:t>输出排序后的结果 *</a:t>
            </a:r>
            <a:r>
              <a:rPr lang="en-US" altLang="zh-CN" sz="1950" dirty="0">
                <a:solidFill>
                  <a:schemeClr val="accent1"/>
                </a:solidFill>
              </a:rPr>
              <a:t>/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>
                <a:solidFill>
                  <a:srgbClr val="0000FF"/>
                </a:solidFill>
              </a:rPr>
              <a:t>      </a:t>
            </a:r>
            <a:r>
              <a:rPr lang="en-US" altLang="zh-CN" sz="1950" dirty="0">
                <a:solidFill>
                  <a:srgbClr val="0000FF"/>
                </a:solidFill>
              </a:rPr>
              <a:t>   </a:t>
            </a:r>
            <a:r>
              <a:rPr lang="en-US" altLang="zh-CN" sz="1950" dirty="0" err="1">
                <a:solidFill>
                  <a:srgbClr val="0000FF"/>
                </a:solidFill>
              </a:rPr>
              <a:t>printf</a:t>
            </a:r>
            <a:r>
              <a:rPr lang="en-US" altLang="zh-CN" sz="1950" dirty="0">
                <a:solidFill>
                  <a:srgbClr val="0000FF"/>
                </a:solidFill>
              </a:rPr>
              <a:t>("%d, ", array[</a:t>
            </a:r>
            <a:r>
              <a:rPr lang="en-US" altLang="zh-CN" sz="1950" dirty="0" err="1">
                <a:solidFill>
                  <a:srgbClr val="0000FF"/>
                </a:solidFill>
              </a:rPr>
              <a:t>i</a:t>
            </a:r>
            <a:r>
              <a:rPr lang="en-US" altLang="zh-CN" sz="1950" dirty="0">
                <a:solidFill>
                  <a:srgbClr val="0000FF"/>
                </a:solidFill>
              </a:rPr>
              <a:t>]) </a:t>
            </a:r>
            <a:r>
              <a:rPr lang="en-US" altLang="zh-CN" sz="1950" dirty="0">
                <a:solidFill>
                  <a:srgbClr val="0000FF"/>
                </a:solidFill>
              </a:rPr>
              <a:t>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/>
              <a:t>    </a:t>
            </a:r>
            <a:r>
              <a:rPr lang="en-US" altLang="zh-CN" sz="1950" dirty="0" err="1"/>
              <a:t>printf</a:t>
            </a:r>
            <a:r>
              <a:rPr lang="en-US" altLang="zh-CN" sz="1950" dirty="0"/>
              <a:t>("\n") ;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zh-CN" sz="1950" dirty="0"/>
              <a:t>}</a:t>
            </a:r>
            <a:endParaRPr lang="zh-CN" altLang="en-US" sz="1350" dirty="0"/>
          </a:p>
        </p:txBody>
      </p:sp>
    </p:spTree>
    <p:extLst>
      <p:ext uri="{BB962C8B-B14F-4D97-AF65-F5344CB8AC3E}">
        <p14:creationId xmlns:p14="http://schemas.microsoft.com/office/powerpoint/2010/main" val="388107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2700" b="1" dirty="0">
                <a:solidFill>
                  <a:srgbClr val="FF0000"/>
                </a:solidFill>
              </a:rPr>
              <a:t>七、流程归纳</a:t>
            </a:r>
            <a:endParaRPr lang="zh-CN" altLang="en-US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1021839"/>
            <a:ext cx="3639881" cy="408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60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八、小结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385646" y="1437624"/>
            <a:ext cx="65347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u"/>
            </a:pPr>
            <a:r>
              <a:rPr lang="zh-CN" altLang="en-US" sz="2400" dirty="0">
                <a:solidFill>
                  <a:srgbClr val="FF0000"/>
                </a:solidFill>
              </a:rPr>
              <a:t>两个</a:t>
            </a:r>
            <a:r>
              <a:rPr lang="zh-CN" altLang="en-US" sz="2400" dirty="0">
                <a:solidFill>
                  <a:srgbClr val="0000FF"/>
                </a:solidFill>
              </a:rPr>
              <a:t>相邻元素依次比较，</a:t>
            </a:r>
            <a:r>
              <a:rPr lang="zh-CN" altLang="en-US" sz="2400" dirty="0">
                <a:solidFill>
                  <a:srgbClr val="FF0000"/>
                </a:solidFill>
              </a:rPr>
              <a:t>较大的数</a:t>
            </a:r>
            <a:r>
              <a:rPr lang="zh-CN" altLang="en-US" sz="2400" dirty="0">
                <a:solidFill>
                  <a:srgbClr val="0000FF"/>
                </a:solidFill>
              </a:rPr>
              <a:t>放到后面</a:t>
            </a:r>
            <a:endParaRPr lang="en-US" altLang="zh-CN" sz="2400" dirty="0">
              <a:solidFill>
                <a:srgbClr val="0000FF"/>
              </a:solidFill>
            </a:endParaRPr>
          </a:p>
          <a:p>
            <a:pPr algn="l"/>
            <a:endParaRPr lang="en-US" altLang="zh-CN" sz="2400" dirty="0"/>
          </a:p>
          <a:p>
            <a:pPr algn="l"/>
            <a:endParaRPr lang="en-US" altLang="zh-CN" sz="2400" dirty="0"/>
          </a:p>
          <a:p>
            <a:pPr marL="342900" indent="-342900" algn="l">
              <a:buFont typeface="Wingdings" panose="05000000000000000000" pitchFamily="2" charset="2"/>
              <a:buChar char="u"/>
            </a:pPr>
            <a:r>
              <a:rPr lang="en-US" altLang="zh-CN" sz="2400" dirty="0">
                <a:solidFill>
                  <a:srgbClr val="0000FF"/>
                </a:solidFill>
              </a:rPr>
              <a:t>8 </a:t>
            </a:r>
            <a:r>
              <a:rPr lang="zh-CN" altLang="en-US" sz="2400" dirty="0">
                <a:solidFill>
                  <a:srgbClr val="FF0000"/>
                </a:solidFill>
              </a:rPr>
              <a:t>个数排序，共需 </a:t>
            </a:r>
            <a:r>
              <a:rPr lang="en-US" altLang="zh-CN" sz="2400" dirty="0">
                <a:solidFill>
                  <a:srgbClr val="0000FF"/>
                </a:solidFill>
              </a:rPr>
              <a:t>7</a:t>
            </a:r>
            <a:r>
              <a:rPr lang="en-US" altLang="zh-CN" sz="2400" dirty="0">
                <a:solidFill>
                  <a:srgbClr val="FF0000"/>
                </a:solidFill>
              </a:rPr>
              <a:t> </a:t>
            </a:r>
            <a:r>
              <a:rPr lang="zh-CN" altLang="en-US" sz="2400" dirty="0">
                <a:solidFill>
                  <a:srgbClr val="FF0000"/>
                </a:solidFill>
              </a:rPr>
              <a:t>轮比较，第 </a:t>
            </a:r>
            <a:r>
              <a:rPr lang="en-US" altLang="zh-CN" sz="2400" dirty="0" err="1">
                <a:solidFill>
                  <a:srgbClr val="0000FF"/>
                </a:solidFill>
              </a:rPr>
              <a:t>i</a:t>
            </a:r>
            <a:r>
              <a:rPr lang="en-US" altLang="zh-CN" sz="2400" dirty="0">
                <a:solidFill>
                  <a:srgbClr val="0000FF"/>
                </a:solidFill>
              </a:rPr>
              <a:t> </a:t>
            </a:r>
            <a:r>
              <a:rPr lang="zh-CN" altLang="en-US" sz="2400" dirty="0">
                <a:solidFill>
                  <a:srgbClr val="FF0000"/>
                </a:solidFill>
              </a:rPr>
              <a:t>轮需要 </a:t>
            </a:r>
            <a:r>
              <a:rPr lang="en-US" altLang="zh-CN" sz="2400" dirty="0">
                <a:solidFill>
                  <a:srgbClr val="0000FF"/>
                </a:solidFill>
              </a:rPr>
              <a:t>(7-i) </a:t>
            </a:r>
            <a:r>
              <a:rPr lang="zh-CN" altLang="en-US" sz="2400" dirty="0">
                <a:solidFill>
                  <a:srgbClr val="FF0000"/>
                </a:solidFill>
              </a:rPr>
              <a:t>次比较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 algn="l"/>
            <a:endParaRPr lang="en-US" altLang="zh-CN" sz="2400" dirty="0"/>
          </a:p>
          <a:p>
            <a:pPr marL="342900" indent="-342900" algn="l">
              <a:buFont typeface="Wingdings" panose="05000000000000000000" pitchFamily="2" charset="2"/>
              <a:buChar char="u"/>
            </a:pPr>
            <a:r>
              <a:rPr lang="en-US" altLang="zh-CN" sz="2400" dirty="0">
                <a:solidFill>
                  <a:srgbClr val="0000FF"/>
                </a:solidFill>
              </a:rPr>
              <a:t>n</a:t>
            </a:r>
            <a:r>
              <a:rPr lang="en-US" altLang="zh-CN" sz="2400" dirty="0">
                <a:solidFill>
                  <a:srgbClr val="FF0000"/>
                </a:solidFill>
              </a:rPr>
              <a:t> </a:t>
            </a:r>
            <a:r>
              <a:rPr lang="zh-CN" altLang="en-US" sz="2400" dirty="0">
                <a:solidFill>
                  <a:srgbClr val="FF0000"/>
                </a:solidFill>
              </a:rPr>
              <a:t>个数排序，</a:t>
            </a:r>
            <a:r>
              <a:rPr lang="zh-CN" altLang="en-US" sz="2400" dirty="0">
                <a:solidFill>
                  <a:srgbClr val="FF0000"/>
                </a:solidFill>
              </a:rPr>
              <a:t>共</a:t>
            </a:r>
            <a:r>
              <a:rPr lang="zh-CN" altLang="en-US" sz="2400" dirty="0">
                <a:solidFill>
                  <a:srgbClr val="FF0000"/>
                </a:solidFill>
              </a:rPr>
              <a:t>需 </a:t>
            </a:r>
            <a:r>
              <a:rPr lang="en-US" altLang="zh-CN" sz="2400" dirty="0">
                <a:solidFill>
                  <a:srgbClr val="0000FF"/>
                </a:solidFill>
              </a:rPr>
              <a:t>(n-1) </a:t>
            </a:r>
            <a:r>
              <a:rPr lang="zh-CN" altLang="en-US" sz="2400" dirty="0">
                <a:solidFill>
                  <a:srgbClr val="FF0000"/>
                </a:solidFill>
              </a:rPr>
              <a:t>轮</a:t>
            </a:r>
            <a:r>
              <a:rPr lang="zh-CN" altLang="en-US" sz="2400" dirty="0">
                <a:solidFill>
                  <a:srgbClr val="FF0000"/>
                </a:solidFill>
              </a:rPr>
              <a:t>比较，第</a:t>
            </a:r>
            <a:r>
              <a:rPr lang="zh-CN" altLang="en-US" sz="2400" dirty="0">
                <a:solidFill>
                  <a:srgbClr val="0000FF"/>
                </a:solidFill>
              </a:rPr>
              <a:t> </a:t>
            </a:r>
            <a:r>
              <a:rPr lang="en-US" altLang="zh-CN" sz="2400" dirty="0" err="1">
                <a:solidFill>
                  <a:srgbClr val="0000FF"/>
                </a:solidFill>
              </a:rPr>
              <a:t>i</a:t>
            </a:r>
            <a:r>
              <a:rPr lang="en-US" altLang="zh-CN" sz="2400" dirty="0">
                <a:solidFill>
                  <a:srgbClr val="0000FF"/>
                </a:solidFill>
              </a:rPr>
              <a:t> </a:t>
            </a:r>
            <a:r>
              <a:rPr lang="zh-CN" altLang="en-US" sz="2400" dirty="0">
                <a:solidFill>
                  <a:srgbClr val="FF0000"/>
                </a:solidFill>
              </a:rPr>
              <a:t>轮需要 </a:t>
            </a:r>
            <a:r>
              <a:rPr lang="en-US" altLang="zh-CN" sz="2400" dirty="0">
                <a:solidFill>
                  <a:srgbClr val="0000FF"/>
                </a:solidFill>
              </a:rPr>
              <a:t>(n-1-i) </a:t>
            </a:r>
            <a:r>
              <a:rPr lang="zh-CN" altLang="en-US" sz="2400" dirty="0">
                <a:solidFill>
                  <a:srgbClr val="FF0000"/>
                </a:solidFill>
              </a:rPr>
              <a:t>次比较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00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141731" y="1383618"/>
            <a:ext cx="437435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9000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7200" i="1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7200" i="1" dirty="0">
              <a:solidFill>
                <a:srgbClr val="FF33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886" y="3219822"/>
            <a:ext cx="2357438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>
                <a:solidFill>
                  <a:srgbClr val="0000FF"/>
                </a:solidFill>
                <a:latin typeface="黑体" panose="02010609060101010101" pitchFamily="49" charset="-122"/>
              </a:rPr>
              <a:t>冒泡排序法</a:t>
            </a:r>
            <a:r>
              <a:rPr lang="en-US" altLang="zh-CN" b="1" dirty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1059655"/>
            <a:ext cx="5994797" cy="398145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一、教学</a:t>
            </a:r>
            <a:r>
              <a:rPr lang="zh-CN" altLang="en-US" sz="195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FF0000"/>
                </a:solidFill>
              </a:rPr>
              <a:t>二、问题</a:t>
            </a:r>
            <a:r>
              <a:rPr lang="zh-CN" altLang="en-US" sz="1950" b="1" dirty="0">
                <a:solidFill>
                  <a:srgbClr val="FF0000"/>
                </a:solidFill>
              </a:rPr>
              <a:t>引导</a:t>
            </a:r>
            <a:endParaRPr lang="en-US" altLang="zh-CN" sz="195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三、基本思想</a:t>
            </a:r>
            <a:endParaRPr lang="en-US" altLang="zh-CN" sz="195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FF0000"/>
                </a:solidFill>
              </a:rPr>
              <a:t>四、问题求解</a:t>
            </a:r>
            <a:endParaRPr lang="en-US" altLang="zh-CN" sz="195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五、算法演示</a:t>
            </a:r>
            <a:endParaRPr lang="en-US" altLang="zh-CN" sz="195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FF0000"/>
                </a:solidFill>
              </a:rPr>
              <a:t>六、算法实现</a:t>
            </a:r>
            <a:endParaRPr lang="en-US" altLang="zh-CN" sz="1950" b="1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七、流程归纳</a:t>
            </a:r>
            <a:endParaRPr lang="en-US" altLang="zh-CN" sz="1950" b="1" dirty="0">
              <a:solidFill>
                <a:srgbClr val="0000FF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FF0000"/>
                </a:solidFill>
              </a:rPr>
              <a:t>八、小结</a:t>
            </a:r>
          </a:p>
          <a:p>
            <a:pPr eaLnBrk="1" hangingPunct="1">
              <a:lnSpc>
                <a:spcPct val="90000"/>
              </a:lnSpc>
            </a:pPr>
            <a:endParaRPr lang="zh-CN" altLang="en-US" sz="1950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1950" b="1" dirty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557213" indent="-214313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8572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2001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15430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1059656"/>
            <a:ext cx="5994797" cy="388835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了解一维数组的基本应用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FF0000"/>
                </a:solidFill>
              </a:rPr>
              <a:t>熟练掌握</a:t>
            </a:r>
            <a:r>
              <a:rPr lang="en-US" altLang="zh-CN" sz="1950" b="1" dirty="0">
                <a:solidFill>
                  <a:srgbClr val="FF0000"/>
                </a:solidFill>
              </a:rPr>
              <a:t>for</a:t>
            </a:r>
            <a:r>
              <a:rPr lang="zh-CN" altLang="en-US" sz="1950" b="1" dirty="0">
                <a:solidFill>
                  <a:srgbClr val="FF0000"/>
                </a:solidFill>
              </a:rPr>
              <a:t>循环的使用</a:t>
            </a:r>
            <a:r>
              <a:rPr lang="zh-CN" altLang="en-US" sz="1950" b="1" dirty="0">
                <a:solidFill>
                  <a:srgbClr val="FF0000"/>
                </a:solidFill>
              </a:rPr>
              <a:t>方法</a:t>
            </a:r>
            <a:endParaRPr lang="en-US" altLang="zh-CN" sz="195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掌握数组</a:t>
            </a:r>
            <a:r>
              <a:rPr lang="zh-CN" altLang="en-US" sz="1950" b="1" dirty="0">
                <a:solidFill>
                  <a:srgbClr val="0000FF"/>
                </a:solidFill>
              </a:rPr>
              <a:t>中数据元素</a:t>
            </a:r>
            <a:r>
              <a:rPr lang="zh-CN" altLang="en-US" sz="1950" b="1" dirty="0">
                <a:solidFill>
                  <a:srgbClr val="0000FF"/>
                </a:solidFill>
              </a:rPr>
              <a:t>交换位置的</a:t>
            </a:r>
            <a:r>
              <a:rPr lang="zh-CN" altLang="en-US" sz="1950" b="1" dirty="0">
                <a:solidFill>
                  <a:srgbClr val="0000FF"/>
                </a:solidFill>
              </a:rPr>
              <a:t>方法</a:t>
            </a:r>
            <a:endParaRPr lang="en-US" altLang="zh-CN" sz="195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FF0000"/>
                </a:solidFill>
              </a:rPr>
              <a:t>掌握利用</a:t>
            </a:r>
            <a:r>
              <a:rPr lang="en-US" altLang="zh-CN" sz="1950" b="1" dirty="0">
                <a:solidFill>
                  <a:srgbClr val="FF0000"/>
                </a:solidFill>
              </a:rPr>
              <a:t>C</a:t>
            </a:r>
            <a:r>
              <a:rPr lang="zh-CN" altLang="en-US" sz="1950" b="1" dirty="0">
                <a:solidFill>
                  <a:srgbClr val="FF0000"/>
                </a:solidFill>
              </a:rPr>
              <a:t>语言程序设计进行数据的输入、处理与输出的全</a:t>
            </a:r>
            <a:r>
              <a:rPr lang="zh-CN" altLang="en-US" sz="1950" b="1" dirty="0">
                <a:solidFill>
                  <a:srgbClr val="FF0000"/>
                </a:solidFill>
              </a:rPr>
              <a:t>过程</a:t>
            </a:r>
            <a:endParaRPr lang="en-US" altLang="zh-CN" sz="195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0000FF"/>
                </a:solidFill>
              </a:rPr>
              <a:t>深入理解运用冒泡法来进行数据排序的基本思路、算法以及运用</a:t>
            </a:r>
            <a:r>
              <a:rPr lang="en-US" altLang="zh-CN" sz="1950" b="1" dirty="0">
                <a:solidFill>
                  <a:srgbClr val="0000FF"/>
                </a:solidFill>
              </a:rPr>
              <a:t>C</a:t>
            </a:r>
            <a:r>
              <a:rPr lang="zh-CN" altLang="en-US" sz="1950" b="1" dirty="0">
                <a:solidFill>
                  <a:srgbClr val="0000FF"/>
                </a:solidFill>
              </a:rPr>
              <a:t>语言来进行编程实现的方法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1950" b="1" dirty="0">
                <a:solidFill>
                  <a:srgbClr val="FF0000"/>
                </a:solidFill>
              </a:rPr>
              <a:t>初步</a:t>
            </a:r>
            <a:r>
              <a:rPr lang="zh-CN" altLang="en-US" sz="1950" b="1" dirty="0">
                <a:solidFill>
                  <a:srgbClr val="FF0000"/>
                </a:solidFill>
              </a:rPr>
              <a:t>理解运用计算机</a:t>
            </a:r>
            <a:r>
              <a:rPr lang="zh-CN" altLang="en-US" sz="1950" b="1" dirty="0">
                <a:solidFill>
                  <a:srgbClr val="FF0000"/>
                </a:solidFill>
              </a:rPr>
              <a:t>求解问题的方法</a:t>
            </a:r>
            <a:endParaRPr lang="en-US" altLang="zh-CN" sz="195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1950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1950" b="1" dirty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557213" indent="-214313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8572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2001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15430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二、问题引导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1059657"/>
            <a:ext cx="6000750" cy="398145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zh-CN" altLang="en-US" sz="1950" dirty="0">
                <a:solidFill>
                  <a:srgbClr val="FF0000"/>
                </a:solidFill>
              </a:rPr>
              <a:t>问题</a:t>
            </a:r>
            <a:r>
              <a:rPr lang="en-US" altLang="zh-CN" sz="1950" dirty="0">
                <a:solidFill>
                  <a:srgbClr val="FF0000"/>
                </a:solidFill>
              </a:rPr>
              <a:t>1</a:t>
            </a:r>
            <a:r>
              <a:rPr lang="zh-CN" altLang="en-US" sz="1950" dirty="0">
                <a:solidFill>
                  <a:srgbClr val="FF0000"/>
                </a:solidFill>
              </a:rPr>
              <a:t>：</a:t>
            </a:r>
            <a:r>
              <a:rPr lang="zh-CN" altLang="en-US" sz="1950" dirty="0">
                <a:solidFill>
                  <a:srgbClr val="0000FF"/>
                </a:solidFill>
              </a:rPr>
              <a:t>随机输入</a:t>
            </a:r>
            <a:r>
              <a:rPr lang="en-US" altLang="zh-CN" sz="1950" b="1" dirty="0">
                <a:solidFill>
                  <a:srgbClr val="FF0000"/>
                </a:solidFill>
              </a:rPr>
              <a:t>3</a:t>
            </a:r>
            <a:r>
              <a:rPr lang="zh-CN" altLang="en-US" sz="1950" b="1" dirty="0">
                <a:solidFill>
                  <a:srgbClr val="FF0000"/>
                </a:solidFill>
              </a:rPr>
              <a:t>个整数</a:t>
            </a:r>
            <a:r>
              <a:rPr lang="zh-CN" altLang="en-US" sz="1950" dirty="0">
                <a:solidFill>
                  <a:srgbClr val="0000FF"/>
                </a:solidFill>
              </a:rPr>
              <a:t>，要求利用</a:t>
            </a:r>
            <a:r>
              <a:rPr lang="en-US" altLang="zh-CN" sz="1950" dirty="0">
                <a:solidFill>
                  <a:srgbClr val="0000FF"/>
                </a:solidFill>
              </a:rPr>
              <a:t>C</a:t>
            </a:r>
            <a:r>
              <a:rPr lang="zh-CN" altLang="en-US" sz="1950" dirty="0">
                <a:solidFill>
                  <a:srgbClr val="0000FF"/>
                </a:solidFill>
              </a:rPr>
              <a:t>语言编程来排序（按从小到大），在算法上如何实现？</a:t>
            </a:r>
            <a:endParaRPr lang="en-US" altLang="zh-CN" sz="1950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zh-CN" altLang="en-US" sz="1950" dirty="0">
                <a:solidFill>
                  <a:srgbClr val="FF0000"/>
                </a:solidFill>
              </a:rPr>
              <a:t>（运用</a:t>
            </a:r>
            <a:r>
              <a:rPr lang="en-US" altLang="zh-CN" sz="1950" dirty="0">
                <a:solidFill>
                  <a:srgbClr val="FF0000"/>
                </a:solidFill>
              </a:rPr>
              <a:t>if</a:t>
            </a:r>
            <a:r>
              <a:rPr lang="zh-CN" altLang="en-US" sz="1950" dirty="0">
                <a:solidFill>
                  <a:srgbClr val="FF0000"/>
                </a:solidFill>
              </a:rPr>
              <a:t>语句、</a:t>
            </a:r>
            <a:r>
              <a:rPr lang="en-US" altLang="zh-CN" sz="1950" dirty="0">
                <a:solidFill>
                  <a:srgbClr val="FF0000"/>
                </a:solidFill>
              </a:rPr>
              <a:t>3</a:t>
            </a:r>
            <a:r>
              <a:rPr lang="zh-CN" altLang="en-US" sz="1950" dirty="0">
                <a:solidFill>
                  <a:srgbClr val="FF0000"/>
                </a:solidFill>
              </a:rPr>
              <a:t>次比较）</a:t>
            </a:r>
            <a:endParaRPr lang="en-US" altLang="zh-CN" sz="1950" dirty="0">
              <a:solidFill>
                <a:srgbClr val="FF0000"/>
              </a:solidFill>
            </a:endParaRPr>
          </a:p>
          <a:p>
            <a:endParaRPr lang="en-US" altLang="zh-CN" sz="1950" dirty="0"/>
          </a:p>
          <a:p>
            <a:r>
              <a:rPr lang="zh-CN" altLang="zh-CN" sz="1950" dirty="0">
                <a:solidFill>
                  <a:srgbClr val="FF0000"/>
                </a:solidFill>
              </a:rPr>
              <a:t>问题</a:t>
            </a:r>
            <a:r>
              <a:rPr lang="en-US" altLang="zh-CN" sz="1950" dirty="0">
                <a:solidFill>
                  <a:srgbClr val="FF0000"/>
                </a:solidFill>
              </a:rPr>
              <a:t>2</a:t>
            </a:r>
            <a:r>
              <a:rPr lang="zh-CN" altLang="en-US" sz="1950" dirty="0">
                <a:solidFill>
                  <a:srgbClr val="FF0000"/>
                </a:solidFill>
              </a:rPr>
              <a:t>：</a:t>
            </a:r>
            <a:r>
              <a:rPr lang="zh-CN" altLang="en-US" sz="1950" dirty="0">
                <a:solidFill>
                  <a:srgbClr val="0000FF"/>
                </a:solidFill>
              </a:rPr>
              <a:t>随机输入</a:t>
            </a:r>
            <a:r>
              <a:rPr lang="en-US" altLang="zh-CN" sz="1950" b="1" dirty="0">
                <a:solidFill>
                  <a:srgbClr val="FF0000"/>
                </a:solidFill>
              </a:rPr>
              <a:t>4</a:t>
            </a:r>
            <a:r>
              <a:rPr lang="zh-CN" altLang="en-US" sz="1950" b="1" dirty="0">
                <a:solidFill>
                  <a:srgbClr val="FF0000"/>
                </a:solidFill>
              </a:rPr>
              <a:t>个</a:t>
            </a:r>
            <a:r>
              <a:rPr lang="zh-CN" altLang="en-US" sz="1950" b="1" dirty="0">
                <a:solidFill>
                  <a:srgbClr val="FF0000"/>
                </a:solidFill>
              </a:rPr>
              <a:t>整数</a:t>
            </a:r>
            <a:r>
              <a:rPr lang="zh-CN" altLang="en-US" sz="1950" dirty="0">
                <a:solidFill>
                  <a:srgbClr val="0000FF"/>
                </a:solidFill>
              </a:rPr>
              <a:t>呢？</a:t>
            </a:r>
            <a:r>
              <a:rPr lang="zh-CN" altLang="en-US" sz="1950" dirty="0"/>
              <a:t> </a:t>
            </a:r>
            <a:endParaRPr lang="en-US" altLang="zh-CN" sz="1950" dirty="0"/>
          </a:p>
          <a:p>
            <a:pPr marL="0" indent="0" algn="ctr">
              <a:buNone/>
            </a:pPr>
            <a:r>
              <a:rPr lang="zh-CN" altLang="en-US" sz="1950" dirty="0">
                <a:solidFill>
                  <a:srgbClr val="FF0000"/>
                </a:solidFill>
              </a:rPr>
              <a:t>（运用</a:t>
            </a:r>
            <a:r>
              <a:rPr lang="en-US" altLang="zh-CN" sz="1950" dirty="0">
                <a:solidFill>
                  <a:srgbClr val="FF0000"/>
                </a:solidFill>
              </a:rPr>
              <a:t>if</a:t>
            </a:r>
            <a:r>
              <a:rPr lang="zh-CN" altLang="en-US" sz="1950" dirty="0">
                <a:solidFill>
                  <a:srgbClr val="FF0000"/>
                </a:solidFill>
              </a:rPr>
              <a:t>语句、</a:t>
            </a:r>
            <a:r>
              <a:rPr lang="en-US" altLang="zh-CN" sz="1950" dirty="0">
                <a:solidFill>
                  <a:srgbClr val="FF0000"/>
                </a:solidFill>
              </a:rPr>
              <a:t>6</a:t>
            </a:r>
            <a:r>
              <a:rPr lang="zh-CN" altLang="en-US" sz="1950" dirty="0">
                <a:solidFill>
                  <a:srgbClr val="FF0000"/>
                </a:solidFill>
              </a:rPr>
              <a:t>次比较）</a:t>
            </a:r>
            <a:endParaRPr lang="en-US" altLang="zh-CN" sz="1950" dirty="0">
              <a:solidFill>
                <a:srgbClr val="FF0000"/>
              </a:solidFill>
            </a:endParaRPr>
          </a:p>
          <a:p>
            <a:endParaRPr lang="en-US" altLang="zh-CN" sz="1950" dirty="0"/>
          </a:p>
          <a:p>
            <a:r>
              <a:rPr lang="zh-CN" altLang="zh-CN" sz="1950" dirty="0">
                <a:solidFill>
                  <a:srgbClr val="FF0000"/>
                </a:solidFill>
              </a:rPr>
              <a:t>问题</a:t>
            </a:r>
            <a:r>
              <a:rPr lang="en-US" altLang="zh-CN" sz="1950" dirty="0">
                <a:solidFill>
                  <a:srgbClr val="FF0000"/>
                </a:solidFill>
              </a:rPr>
              <a:t>3</a:t>
            </a:r>
            <a:r>
              <a:rPr lang="zh-CN" altLang="en-US" sz="1950" dirty="0">
                <a:solidFill>
                  <a:srgbClr val="FF0000"/>
                </a:solidFill>
              </a:rPr>
              <a:t>：</a:t>
            </a:r>
            <a:r>
              <a:rPr lang="zh-CN" altLang="en-US" sz="1950" dirty="0">
                <a:solidFill>
                  <a:srgbClr val="0000FF"/>
                </a:solidFill>
              </a:rPr>
              <a:t>随机输入</a:t>
            </a:r>
            <a:r>
              <a:rPr lang="en-US" altLang="zh-CN" sz="1950" b="1" dirty="0">
                <a:solidFill>
                  <a:srgbClr val="FF0000"/>
                </a:solidFill>
              </a:rPr>
              <a:t>5</a:t>
            </a:r>
            <a:r>
              <a:rPr lang="zh-CN" altLang="en-US" sz="1950" b="1" dirty="0">
                <a:solidFill>
                  <a:srgbClr val="FF0000"/>
                </a:solidFill>
              </a:rPr>
              <a:t>个</a:t>
            </a:r>
            <a:r>
              <a:rPr lang="zh-CN" altLang="en-US" sz="1950" b="1" dirty="0">
                <a:solidFill>
                  <a:srgbClr val="FF0000"/>
                </a:solidFill>
              </a:rPr>
              <a:t>整数</a:t>
            </a:r>
            <a:r>
              <a:rPr lang="zh-CN" altLang="en-US" sz="1950" dirty="0">
                <a:solidFill>
                  <a:srgbClr val="0000FF"/>
                </a:solidFill>
              </a:rPr>
              <a:t>呢？</a:t>
            </a:r>
            <a:r>
              <a:rPr lang="en-US" altLang="zh-CN" sz="1950" dirty="0"/>
              <a:t>     </a:t>
            </a:r>
          </a:p>
          <a:p>
            <a:pPr marL="0" indent="0" algn="ctr">
              <a:buNone/>
            </a:pPr>
            <a:r>
              <a:rPr lang="zh-CN" altLang="en-US" sz="1950" dirty="0">
                <a:solidFill>
                  <a:srgbClr val="FF0000"/>
                </a:solidFill>
              </a:rPr>
              <a:t>（运用</a:t>
            </a:r>
            <a:r>
              <a:rPr lang="en-US" altLang="zh-CN" sz="1950" dirty="0">
                <a:solidFill>
                  <a:srgbClr val="FF0000"/>
                </a:solidFill>
              </a:rPr>
              <a:t>if</a:t>
            </a:r>
            <a:r>
              <a:rPr lang="zh-CN" altLang="en-US" sz="1950" dirty="0">
                <a:solidFill>
                  <a:srgbClr val="FF0000"/>
                </a:solidFill>
              </a:rPr>
              <a:t>语句、</a:t>
            </a:r>
            <a:r>
              <a:rPr lang="en-US" altLang="zh-CN" sz="1950" dirty="0">
                <a:solidFill>
                  <a:srgbClr val="FF0000"/>
                </a:solidFill>
              </a:rPr>
              <a:t>10</a:t>
            </a:r>
            <a:r>
              <a:rPr lang="zh-CN" altLang="en-US" sz="1950" dirty="0">
                <a:solidFill>
                  <a:srgbClr val="FF0000"/>
                </a:solidFill>
              </a:rPr>
              <a:t>次比较）</a:t>
            </a:r>
            <a:endParaRPr lang="en-US" altLang="zh-CN" sz="1950" dirty="0">
              <a:solidFill>
                <a:srgbClr val="FF0000"/>
              </a:solidFill>
            </a:endParaRPr>
          </a:p>
          <a:p>
            <a:r>
              <a:rPr lang="en-US" altLang="zh-CN" sz="3600" b="1" dirty="0">
                <a:solidFill>
                  <a:srgbClr val="FF0000"/>
                </a:solidFill>
              </a:rPr>
              <a:t>……</a:t>
            </a:r>
            <a:endParaRPr lang="en-US" altLang="zh-CN" sz="3600" b="1" dirty="0">
              <a:solidFill>
                <a:srgbClr val="FF0000"/>
              </a:solidFill>
            </a:endParaRPr>
          </a:p>
          <a:p>
            <a:endParaRPr lang="en-US" altLang="zh-CN" dirty="0"/>
          </a:p>
          <a:p>
            <a:pPr marL="0" indent="0" algn="ctr">
              <a:buNone/>
            </a:pPr>
            <a:r>
              <a:rPr lang="zh-CN" altLang="en-US" sz="2100" b="1" dirty="0">
                <a:solidFill>
                  <a:srgbClr val="0000FF"/>
                </a:solidFill>
              </a:rPr>
              <a:t>随着数据量的增加，运用</a:t>
            </a:r>
            <a:r>
              <a:rPr lang="en-US" altLang="zh-CN" sz="2100" b="1" dirty="0">
                <a:solidFill>
                  <a:srgbClr val="0000FF"/>
                </a:solidFill>
              </a:rPr>
              <a:t>if</a:t>
            </a:r>
            <a:r>
              <a:rPr lang="zh-CN" altLang="en-US" sz="2100" b="1" dirty="0">
                <a:solidFill>
                  <a:srgbClr val="0000FF"/>
                </a:solidFill>
              </a:rPr>
              <a:t>语句，越来越不适应！</a:t>
            </a:r>
            <a:endParaRPr lang="en-US" altLang="zh-CN" sz="2100" b="1" dirty="0">
              <a:solidFill>
                <a:srgbClr val="0000FF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557213" indent="-214313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8572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2001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15430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1059657"/>
            <a:ext cx="6000750" cy="345631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zh-CN" altLang="en-US" sz="2100" b="1" dirty="0">
                <a:solidFill>
                  <a:srgbClr val="0000FF"/>
                </a:solidFill>
              </a:rPr>
              <a:t>大量数据排序</a:t>
            </a:r>
            <a:r>
              <a:rPr lang="en-US" altLang="zh-CN" sz="2100" b="1" dirty="0">
                <a:solidFill>
                  <a:srgbClr val="0000FF"/>
                </a:solidFill>
              </a:rPr>
              <a:t>---</a:t>
            </a:r>
            <a:r>
              <a:rPr lang="zh-CN" altLang="en-US" sz="2100" b="1" dirty="0">
                <a:solidFill>
                  <a:srgbClr val="0000FF"/>
                </a:solidFill>
              </a:rPr>
              <a:t>解决办法</a:t>
            </a:r>
            <a:endParaRPr lang="en-US" altLang="zh-CN" sz="2100" b="1" dirty="0">
              <a:solidFill>
                <a:srgbClr val="0000FF"/>
              </a:solidFill>
            </a:endParaRPr>
          </a:p>
          <a:p>
            <a:pPr>
              <a:lnSpc>
                <a:spcPct val="110000"/>
              </a:lnSpc>
            </a:pPr>
            <a:endParaRPr lang="en-US" altLang="zh-CN" sz="2100" b="1" dirty="0">
              <a:solidFill>
                <a:srgbClr val="0000FF"/>
              </a:solidFill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6000" b="1" dirty="0">
                <a:solidFill>
                  <a:srgbClr val="FF0000"/>
                </a:solidFill>
              </a:rPr>
              <a:t>冒泡排序法</a:t>
            </a:r>
            <a:endParaRPr lang="en-US" altLang="zh-CN" sz="6000" b="1" dirty="0">
              <a:solidFill>
                <a:srgbClr val="FF0000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557213" indent="-214313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8572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2001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1543050" indent="-1714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5</a:t>
            </a:fld>
            <a:endParaRPr lang="en-US" altLang="zh-CN" b="0"/>
          </a:p>
        </p:txBody>
      </p:sp>
    </p:spTree>
    <p:extLst>
      <p:ext uri="{BB962C8B-B14F-4D97-AF65-F5344CB8AC3E}">
        <p14:creationId xmlns:p14="http://schemas.microsoft.com/office/powerpoint/2010/main" val="391464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2700" b="1" dirty="0">
                <a:solidFill>
                  <a:srgbClr val="FF0000"/>
                </a:solidFill>
              </a:rPr>
              <a:t>三、基本思想（</a:t>
            </a:r>
            <a:r>
              <a:rPr lang="en-US" altLang="zh-CN" sz="2700" b="1" dirty="0">
                <a:solidFill>
                  <a:srgbClr val="FF0000"/>
                </a:solidFill>
              </a:rPr>
              <a:t>1</a:t>
            </a:r>
            <a:r>
              <a:rPr lang="zh-CN" altLang="en-US" sz="2700" b="1" dirty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14488" y="1059582"/>
            <a:ext cx="5915025" cy="3942438"/>
          </a:xfrm>
        </p:spPr>
        <p:txBody>
          <a:bodyPr rtlCol="0">
            <a:normAutofit fontScale="62500" lnSpcReduction="20000"/>
          </a:bodyPr>
          <a:lstStyle/>
          <a:p>
            <a:pPr marL="385763" indent="-385763">
              <a:lnSpc>
                <a:spcPct val="120000"/>
              </a:lnSpc>
              <a:buNone/>
              <a:defRPr/>
            </a:pPr>
            <a:r>
              <a:rPr lang="zh-CN" altLang="en-US" b="1" u="sng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首先：</a:t>
            </a:r>
            <a:endParaRPr lang="en-US" altLang="zh-CN" b="1" u="sng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zh-CN" altLang="en-US" dirty="0" smtClean="0">
                <a:solidFill>
                  <a:srgbClr val="0000FF"/>
                </a:solidFill>
              </a:rPr>
              <a:t>   比较</a:t>
            </a:r>
            <a:r>
              <a:rPr lang="zh-CN" altLang="en-US" b="1" dirty="0" smtClean="0">
                <a:solidFill>
                  <a:srgbClr val="FF0000"/>
                </a:solidFill>
              </a:rPr>
              <a:t>第一个</a:t>
            </a:r>
            <a:r>
              <a:rPr lang="zh-CN" altLang="en-US" dirty="0" smtClean="0">
                <a:solidFill>
                  <a:srgbClr val="0000FF"/>
                </a:solidFill>
              </a:rPr>
              <a:t>和</a:t>
            </a:r>
            <a:r>
              <a:rPr lang="zh-CN" altLang="en-US" b="1" dirty="0">
                <a:solidFill>
                  <a:srgbClr val="FF0000"/>
                </a:solidFill>
              </a:rPr>
              <a:t>第二个</a:t>
            </a:r>
            <a:r>
              <a:rPr lang="zh-CN" altLang="en-US" dirty="0" smtClean="0">
                <a:solidFill>
                  <a:srgbClr val="0000FF"/>
                </a:solidFill>
              </a:rPr>
              <a:t>数据</a:t>
            </a:r>
            <a:endParaRPr lang="en-US" altLang="zh-CN" dirty="0" smtClean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zh-CN" altLang="en-US" dirty="0" smtClean="0">
                <a:solidFill>
                  <a:srgbClr val="0000FF"/>
                </a:solidFill>
              </a:rPr>
              <a:t>   将其中</a:t>
            </a:r>
            <a:r>
              <a:rPr lang="zh-CN" altLang="en-US" b="1" dirty="0">
                <a:solidFill>
                  <a:srgbClr val="FF0000"/>
                </a:solidFill>
              </a:rPr>
              <a:t>较小</a:t>
            </a:r>
            <a:r>
              <a:rPr lang="zh-CN" altLang="en-US" dirty="0">
                <a:solidFill>
                  <a:srgbClr val="0000FF"/>
                </a:solidFill>
              </a:rPr>
              <a:t>的数据放</a:t>
            </a:r>
            <a:r>
              <a:rPr lang="zh-CN" altLang="en-US" dirty="0" smtClean="0">
                <a:solidFill>
                  <a:srgbClr val="0000FF"/>
                </a:solidFill>
              </a:rPr>
              <a:t>到</a:t>
            </a:r>
            <a:r>
              <a:rPr lang="zh-CN" altLang="en-US" b="1" dirty="0">
                <a:solidFill>
                  <a:srgbClr val="FF0000"/>
                </a:solidFill>
              </a:rPr>
              <a:t>第一个</a:t>
            </a:r>
            <a:r>
              <a:rPr lang="zh-CN" altLang="en-US" dirty="0" smtClean="0">
                <a:solidFill>
                  <a:srgbClr val="0000FF"/>
                </a:solidFill>
              </a:rPr>
              <a:t>位置，</a:t>
            </a:r>
            <a:r>
              <a:rPr lang="zh-CN" altLang="en-US" b="1" dirty="0">
                <a:solidFill>
                  <a:srgbClr val="FF0000"/>
                </a:solidFill>
              </a:rPr>
              <a:t>较大</a:t>
            </a:r>
            <a:r>
              <a:rPr lang="zh-CN" altLang="en-US" dirty="0" smtClean="0">
                <a:solidFill>
                  <a:srgbClr val="0000FF"/>
                </a:solidFill>
              </a:rPr>
              <a:t>的放到</a:t>
            </a:r>
            <a:r>
              <a:rPr lang="zh-CN" altLang="en-US" b="1" dirty="0">
                <a:solidFill>
                  <a:srgbClr val="FF0000"/>
                </a:solidFill>
              </a:rPr>
              <a:t>第二个</a:t>
            </a:r>
            <a:r>
              <a:rPr lang="zh-CN" altLang="en-US" dirty="0" smtClean="0">
                <a:solidFill>
                  <a:srgbClr val="0000FF"/>
                </a:solidFill>
              </a:rPr>
              <a:t>位置；</a:t>
            </a:r>
            <a:endParaRPr lang="en-US" altLang="zh-CN" dirty="0" smtClean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endParaRPr lang="en-US" altLang="zh-CN" dirty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zh-CN" altLang="en-US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然后：</a:t>
            </a:r>
            <a:endParaRPr lang="en-US" altLang="zh-CN" b="1" u="sng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en-US" altLang="zh-CN" dirty="0">
                <a:solidFill>
                  <a:srgbClr val="0000FF"/>
                </a:solidFill>
              </a:rPr>
              <a:t> </a:t>
            </a:r>
            <a:r>
              <a:rPr lang="en-US" altLang="zh-CN" dirty="0" smtClean="0">
                <a:solidFill>
                  <a:srgbClr val="0000FF"/>
                </a:solidFill>
              </a:rPr>
              <a:t>     </a:t>
            </a:r>
            <a:r>
              <a:rPr lang="zh-CN" altLang="en-US" dirty="0" smtClean="0">
                <a:solidFill>
                  <a:srgbClr val="0000FF"/>
                </a:solidFill>
              </a:rPr>
              <a:t>比较</a:t>
            </a:r>
            <a:r>
              <a:rPr lang="zh-CN" altLang="en-US" b="1" dirty="0">
                <a:solidFill>
                  <a:srgbClr val="FF0000"/>
                </a:solidFill>
              </a:rPr>
              <a:t>第二个</a:t>
            </a:r>
            <a:r>
              <a:rPr lang="zh-CN" altLang="en-US" dirty="0" smtClean="0">
                <a:solidFill>
                  <a:srgbClr val="0000FF"/>
                </a:solidFill>
              </a:rPr>
              <a:t>和</a:t>
            </a:r>
            <a:r>
              <a:rPr lang="zh-CN" altLang="en-US" b="1" dirty="0">
                <a:solidFill>
                  <a:srgbClr val="FF0000"/>
                </a:solidFill>
              </a:rPr>
              <a:t>第三个</a:t>
            </a:r>
            <a:r>
              <a:rPr lang="zh-CN" altLang="en-US" dirty="0" smtClean="0">
                <a:solidFill>
                  <a:srgbClr val="0000FF"/>
                </a:solidFill>
              </a:rPr>
              <a:t>数据，</a:t>
            </a:r>
            <a:endParaRPr lang="en-US" altLang="zh-CN" dirty="0" smtClean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en-US" altLang="zh-CN" dirty="0">
                <a:solidFill>
                  <a:srgbClr val="0000FF"/>
                </a:solidFill>
              </a:rPr>
              <a:t> </a:t>
            </a:r>
            <a:r>
              <a:rPr lang="en-US" altLang="zh-CN" dirty="0" smtClean="0">
                <a:solidFill>
                  <a:srgbClr val="0000FF"/>
                </a:solidFill>
              </a:rPr>
              <a:t>     </a:t>
            </a:r>
            <a:r>
              <a:rPr lang="zh-CN" altLang="en-US" dirty="0" smtClean="0">
                <a:solidFill>
                  <a:srgbClr val="0000FF"/>
                </a:solidFill>
              </a:rPr>
              <a:t>仍将</a:t>
            </a:r>
            <a:r>
              <a:rPr lang="zh-CN" altLang="en-US" b="1" dirty="0">
                <a:solidFill>
                  <a:srgbClr val="FF0000"/>
                </a:solidFill>
              </a:rPr>
              <a:t>较小</a:t>
            </a:r>
            <a:r>
              <a:rPr lang="zh-CN" altLang="en-US" dirty="0" smtClean="0">
                <a:solidFill>
                  <a:srgbClr val="0000FF"/>
                </a:solidFill>
              </a:rPr>
              <a:t>放到</a:t>
            </a:r>
            <a:r>
              <a:rPr lang="zh-CN" altLang="en-US" b="1" dirty="0">
                <a:solidFill>
                  <a:srgbClr val="FF0000"/>
                </a:solidFill>
              </a:rPr>
              <a:t>后一个</a:t>
            </a:r>
            <a:r>
              <a:rPr lang="zh-CN" altLang="en-US" dirty="0" smtClean="0">
                <a:solidFill>
                  <a:srgbClr val="0000FF"/>
                </a:solidFill>
              </a:rPr>
              <a:t>位置。</a:t>
            </a:r>
            <a:endParaRPr lang="en-US" altLang="zh-CN" dirty="0" smtClean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endParaRPr lang="en-US" altLang="zh-CN" dirty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zh-CN" altLang="en-US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依此类推，</a:t>
            </a:r>
            <a:r>
              <a:rPr lang="zh-CN" altLang="en-US" dirty="0" smtClean="0">
                <a:solidFill>
                  <a:srgbClr val="0000FF"/>
                </a:solidFill>
              </a:rPr>
              <a:t>直到比较</a:t>
            </a:r>
            <a:r>
              <a:rPr lang="zh-CN" altLang="en-US" b="1" dirty="0">
                <a:solidFill>
                  <a:srgbClr val="FF0000"/>
                </a:solidFill>
              </a:rPr>
              <a:t>第</a:t>
            </a:r>
            <a:r>
              <a:rPr lang="en-US" altLang="zh-CN" b="1" dirty="0">
                <a:solidFill>
                  <a:srgbClr val="FF0000"/>
                </a:solidFill>
              </a:rPr>
              <a:t>n-1</a:t>
            </a:r>
            <a:r>
              <a:rPr lang="zh-CN" altLang="en-US" dirty="0" smtClean="0">
                <a:solidFill>
                  <a:srgbClr val="0000FF"/>
                </a:solidFill>
              </a:rPr>
              <a:t>和</a:t>
            </a:r>
            <a:r>
              <a:rPr lang="zh-CN" altLang="en-US" b="1" dirty="0">
                <a:solidFill>
                  <a:srgbClr val="FF0000"/>
                </a:solidFill>
              </a:rPr>
              <a:t>第</a:t>
            </a:r>
            <a:r>
              <a:rPr lang="en-US" altLang="zh-CN" b="1" dirty="0">
                <a:solidFill>
                  <a:srgbClr val="FF0000"/>
                </a:solidFill>
              </a:rPr>
              <a:t>n</a:t>
            </a:r>
            <a:r>
              <a:rPr lang="zh-CN" altLang="en-US" b="1" dirty="0">
                <a:solidFill>
                  <a:srgbClr val="FF0000"/>
                </a:solidFill>
              </a:rPr>
              <a:t>个</a:t>
            </a:r>
            <a:r>
              <a:rPr lang="zh-CN" altLang="en-US" dirty="0" smtClean="0">
                <a:solidFill>
                  <a:srgbClr val="0000FF"/>
                </a:solidFill>
              </a:rPr>
              <a:t>数据。</a:t>
            </a:r>
            <a:endParaRPr lang="en-US" altLang="zh-CN" dirty="0" smtClean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endParaRPr lang="en-US" altLang="zh-CN" dirty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zh-CN" altLang="en-US" dirty="0" smtClean="0">
                <a:solidFill>
                  <a:srgbClr val="0000FF"/>
                </a:solidFill>
              </a:rPr>
              <a:t>就将待排序序列中的</a:t>
            </a:r>
            <a:r>
              <a:rPr lang="zh-CN" altLang="en-US" b="1" dirty="0">
                <a:solidFill>
                  <a:srgbClr val="FF0000"/>
                </a:solidFill>
              </a:rPr>
              <a:t>最大</a:t>
            </a:r>
            <a:r>
              <a:rPr lang="zh-CN" altLang="en-US" dirty="0" smtClean="0">
                <a:solidFill>
                  <a:srgbClr val="0000FF"/>
                </a:solidFill>
              </a:rPr>
              <a:t>的一个放到了</a:t>
            </a:r>
            <a:r>
              <a:rPr lang="zh-CN" altLang="en-US" b="1" dirty="0" smtClean="0">
                <a:solidFill>
                  <a:srgbClr val="FF0000"/>
                </a:solidFill>
              </a:rPr>
              <a:t>第</a:t>
            </a:r>
            <a:r>
              <a:rPr lang="en-US" altLang="zh-CN" b="1" dirty="0" smtClean="0">
                <a:solidFill>
                  <a:srgbClr val="FF0000"/>
                </a:solidFill>
              </a:rPr>
              <a:t>n</a:t>
            </a:r>
            <a:r>
              <a:rPr lang="zh-CN" altLang="en-US" b="1" dirty="0" smtClean="0">
                <a:solidFill>
                  <a:srgbClr val="FF0000"/>
                </a:solidFill>
              </a:rPr>
              <a:t>个数据</a:t>
            </a:r>
            <a:r>
              <a:rPr lang="zh-CN" altLang="en-US" dirty="0" smtClean="0">
                <a:solidFill>
                  <a:srgbClr val="0000FF"/>
                </a:solidFill>
              </a:rPr>
              <a:t>，</a:t>
            </a:r>
            <a:endParaRPr lang="en-US" altLang="zh-CN" dirty="0" smtClean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zh-CN" altLang="en-US" dirty="0" smtClean="0">
                <a:solidFill>
                  <a:srgbClr val="0000FF"/>
                </a:solidFill>
              </a:rPr>
              <a:t>上述过程：</a:t>
            </a:r>
            <a:r>
              <a:rPr lang="zh-CN" altLang="en-US" b="1" u="sng" dirty="0">
                <a:solidFill>
                  <a:srgbClr val="FF0000"/>
                </a:solidFill>
              </a:rPr>
              <a:t>第一趟排序</a:t>
            </a:r>
            <a:r>
              <a:rPr lang="zh-CN" altLang="en-US" dirty="0" smtClean="0">
                <a:solidFill>
                  <a:srgbClr val="0000FF"/>
                </a:solidFill>
              </a:rPr>
              <a:t>。</a:t>
            </a:r>
            <a:endParaRPr lang="zh-CN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11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2700" b="1" dirty="0">
                <a:solidFill>
                  <a:srgbClr val="FF0000"/>
                </a:solidFill>
              </a:rPr>
              <a:t>三、基本思想（</a:t>
            </a:r>
            <a:r>
              <a:rPr lang="en-US" altLang="zh-CN" sz="2700" b="1" dirty="0">
                <a:solidFill>
                  <a:srgbClr val="FF0000"/>
                </a:solidFill>
              </a:rPr>
              <a:t>2</a:t>
            </a:r>
            <a:r>
              <a:rPr lang="zh-CN" altLang="en-US" sz="2700" b="1" dirty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385763" indent="-385763">
              <a:lnSpc>
                <a:spcPct val="120000"/>
              </a:lnSpc>
              <a:buNone/>
              <a:defRPr/>
            </a:pPr>
            <a:r>
              <a:rPr lang="zh-CN" altLang="en-US" sz="1800" dirty="0">
                <a:solidFill>
                  <a:srgbClr val="0000FF"/>
                </a:solidFill>
              </a:rPr>
              <a:t>对前</a:t>
            </a:r>
            <a:r>
              <a:rPr lang="en-US" altLang="zh-CN" sz="1800" b="1" u="sng" dirty="0">
                <a:solidFill>
                  <a:srgbClr val="FF0000"/>
                </a:solidFill>
              </a:rPr>
              <a:t>N-1</a:t>
            </a:r>
            <a:r>
              <a:rPr lang="zh-CN" altLang="en-US" sz="1800" b="1" u="sng" dirty="0">
                <a:solidFill>
                  <a:srgbClr val="FF0000"/>
                </a:solidFill>
              </a:rPr>
              <a:t>个数据</a:t>
            </a:r>
            <a:r>
              <a:rPr lang="zh-CN" altLang="en-US" sz="1800" dirty="0">
                <a:solidFill>
                  <a:srgbClr val="0000FF"/>
                </a:solidFill>
              </a:rPr>
              <a:t>重复类似</a:t>
            </a:r>
            <a:r>
              <a:rPr lang="zh-CN" altLang="en-US" sz="1800" b="1" u="sng" dirty="0">
                <a:solidFill>
                  <a:srgbClr val="FF0000"/>
                </a:solidFill>
              </a:rPr>
              <a:t>第一趟排序</a:t>
            </a:r>
            <a:r>
              <a:rPr lang="zh-CN" altLang="en-US" sz="1800" dirty="0">
                <a:solidFill>
                  <a:srgbClr val="0000FF"/>
                </a:solidFill>
              </a:rPr>
              <a:t>的过程</a:t>
            </a:r>
            <a:endParaRPr lang="en-US" altLang="zh-CN" sz="1800" dirty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zh-CN" altLang="en-US" sz="1800" dirty="0">
                <a:solidFill>
                  <a:srgbClr val="0000FF"/>
                </a:solidFill>
              </a:rPr>
              <a:t>（不用考虑第</a:t>
            </a:r>
            <a:r>
              <a:rPr lang="en-US" altLang="zh-CN" sz="1800" dirty="0">
                <a:solidFill>
                  <a:srgbClr val="0000FF"/>
                </a:solidFill>
              </a:rPr>
              <a:t>n</a:t>
            </a:r>
            <a:r>
              <a:rPr lang="zh-CN" altLang="en-US" sz="1800" dirty="0">
                <a:solidFill>
                  <a:srgbClr val="0000FF"/>
                </a:solidFill>
              </a:rPr>
              <a:t>个数据，它已经是最大的了），又将</a:t>
            </a:r>
            <a:r>
              <a:rPr lang="zh-CN" altLang="en-US" sz="1800" b="1" u="sng" dirty="0">
                <a:solidFill>
                  <a:srgbClr val="FF0000"/>
                </a:solidFill>
              </a:rPr>
              <a:t>次大的数据</a:t>
            </a:r>
            <a:r>
              <a:rPr lang="zh-CN" altLang="en-US" sz="1800" dirty="0">
                <a:solidFill>
                  <a:srgbClr val="0000FF"/>
                </a:solidFill>
              </a:rPr>
              <a:t>放到了</a:t>
            </a:r>
            <a:r>
              <a:rPr lang="zh-CN" altLang="en-US" sz="1800" b="1" u="sng" dirty="0">
                <a:solidFill>
                  <a:srgbClr val="FF0000"/>
                </a:solidFill>
              </a:rPr>
              <a:t>第</a:t>
            </a:r>
            <a:r>
              <a:rPr lang="en-US" altLang="zh-CN" sz="1800" b="1" u="sng" dirty="0">
                <a:solidFill>
                  <a:srgbClr val="FF0000"/>
                </a:solidFill>
              </a:rPr>
              <a:t>n-1</a:t>
            </a:r>
            <a:r>
              <a:rPr lang="zh-CN" altLang="en-US" sz="1800" b="1" u="sng" dirty="0">
                <a:solidFill>
                  <a:srgbClr val="FF0000"/>
                </a:solidFill>
              </a:rPr>
              <a:t>个</a:t>
            </a:r>
            <a:r>
              <a:rPr lang="zh-CN" altLang="en-US" sz="1800" dirty="0">
                <a:solidFill>
                  <a:srgbClr val="0000FF"/>
                </a:solidFill>
              </a:rPr>
              <a:t>位置</a:t>
            </a:r>
            <a:endParaRPr lang="en-US" altLang="zh-CN" dirty="0" smtClean="0"/>
          </a:p>
          <a:p>
            <a:pPr marL="385763" indent="-385763">
              <a:lnSpc>
                <a:spcPct val="120000"/>
              </a:lnSpc>
              <a:buNone/>
              <a:defRPr/>
            </a:pPr>
            <a:endParaRPr lang="en-US" altLang="zh-CN" dirty="0"/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zh-CN" altLang="en-US" sz="1800" b="1" dirty="0">
                <a:solidFill>
                  <a:srgbClr val="0000FF"/>
                </a:solidFill>
              </a:rPr>
              <a:t>规律：</a:t>
            </a:r>
            <a:endParaRPr lang="en-US" altLang="zh-CN" sz="1800" b="1" dirty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en-US" altLang="zh-CN" sz="1800" dirty="0">
                <a:solidFill>
                  <a:srgbClr val="0000FF"/>
                </a:solidFill>
              </a:rPr>
              <a:t>1</a:t>
            </a:r>
            <a:r>
              <a:rPr lang="zh-CN" altLang="en-US" sz="1800" dirty="0">
                <a:solidFill>
                  <a:srgbClr val="0000FF"/>
                </a:solidFill>
              </a:rPr>
              <a:t>、</a:t>
            </a:r>
            <a:r>
              <a:rPr lang="zh-CN" altLang="en-US" sz="1800" b="1" dirty="0">
                <a:solidFill>
                  <a:srgbClr val="FF0000"/>
                </a:solidFill>
              </a:rPr>
              <a:t>第 </a:t>
            </a:r>
            <a:r>
              <a:rPr lang="en-US" altLang="zh-CN" sz="1800" b="1" dirty="0" err="1">
                <a:solidFill>
                  <a:srgbClr val="FF0000"/>
                </a:solidFill>
              </a:rPr>
              <a:t>i</a:t>
            </a:r>
            <a:r>
              <a:rPr lang="en-US" altLang="zh-CN" sz="1800" b="1" dirty="0">
                <a:solidFill>
                  <a:srgbClr val="FF0000"/>
                </a:solidFill>
              </a:rPr>
              <a:t> </a:t>
            </a:r>
            <a:r>
              <a:rPr lang="zh-CN" altLang="en-US" sz="1800" b="1" dirty="0">
                <a:solidFill>
                  <a:srgbClr val="FF0000"/>
                </a:solidFill>
              </a:rPr>
              <a:t>趟</a:t>
            </a:r>
            <a:r>
              <a:rPr lang="zh-CN" altLang="en-US" sz="1800" dirty="0">
                <a:solidFill>
                  <a:srgbClr val="0000FF"/>
                </a:solidFill>
              </a:rPr>
              <a:t>冒泡排序是对</a:t>
            </a:r>
            <a:r>
              <a:rPr lang="zh-CN" altLang="en-US" sz="1800" b="1" dirty="0">
                <a:solidFill>
                  <a:srgbClr val="FF0000"/>
                </a:solidFill>
              </a:rPr>
              <a:t>第 </a:t>
            </a:r>
            <a:r>
              <a:rPr lang="en-US" altLang="zh-CN" sz="1800" b="1" dirty="0">
                <a:solidFill>
                  <a:srgbClr val="FF0000"/>
                </a:solidFill>
              </a:rPr>
              <a:t>1 </a:t>
            </a:r>
            <a:r>
              <a:rPr lang="zh-CN" altLang="en-US" sz="1800" b="1" dirty="0">
                <a:solidFill>
                  <a:srgbClr val="FF0000"/>
                </a:solidFill>
              </a:rPr>
              <a:t>个</a:t>
            </a:r>
            <a:r>
              <a:rPr lang="zh-CN" altLang="en-US" sz="1800" dirty="0">
                <a:solidFill>
                  <a:srgbClr val="0000FF"/>
                </a:solidFill>
              </a:rPr>
              <a:t>到</a:t>
            </a:r>
            <a:r>
              <a:rPr lang="zh-CN" altLang="en-US" sz="1800" b="1" dirty="0">
                <a:solidFill>
                  <a:srgbClr val="FF0000"/>
                </a:solidFill>
              </a:rPr>
              <a:t>第 </a:t>
            </a:r>
            <a:r>
              <a:rPr lang="en-US" altLang="zh-CN" sz="1800" b="1" dirty="0">
                <a:solidFill>
                  <a:srgbClr val="FF0000"/>
                </a:solidFill>
              </a:rPr>
              <a:t>n-i+1 </a:t>
            </a:r>
            <a:r>
              <a:rPr lang="zh-CN" altLang="en-US" sz="1800" b="1" dirty="0">
                <a:solidFill>
                  <a:srgbClr val="FF0000"/>
                </a:solidFill>
              </a:rPr>
              <a:t>个</a:t>
            </a:r>
            <a:r>
              <a:rPr lang="zh-CN" altLang="en-US" sz="1800" dirty="0">
                <a:solidFill>
                  <a:srgbClr val="0000FF"/>
                </a:solidFill>
              </a:rPr>
              <a:t>数据进行操作，选出原序列</a:t>
            </a:r>
            <a:r>
              <a:rPr lang="zh-CN" altLang="en-US" sz="1800" b="1" dirty="0">
                <a:solidFill>
                  <a:srgbClr val="FF0000"/>
                </a:solidFill>
              </a:rPr>
              <a:t>第 </a:t>
            </a:r>
            <a:r>
              <a:rPr lang="en-US" altLang="zh-CN" sz="1800" b="1" dirty="0" err="1">
                <a:solidFill>
                  <a:srgbClr val="FF0000"/>
                </a:solidFill>
              </a:rPr>
              <a:t>i</a:t>
            </a:r>
            <a:r>
              <a:rPr lang="en-US" altLang="zh-CN" sz="1800" b="1" dirty="0">
                <a:solidFill>
                  <a:srgbClr val="FF0000"/>
                </a:solidFill>
              </a:rPr>
              <a:t> </a:t>
            </a:r>
            <a:r>
              <a:rPr lang="zh-CN" altLang="en-US" sz="1800" b="1" dirty="0">
                <a:solidFill>
                  <a:srgbClr val="FF0000"/>
                </a:solidFill>
              </a:rPr>
              <a:t>大</a:t>
            </a:r>
            <a:r>
              <a:rPr lang="zh-CN" altLang="en-US" sz="1800" dirty="0">
                <a:solidFill>
                  <a:srgbClr val="0000FF"/>
                </a:solidFill>
              </a:rPr>
              <a:t>的数据放到数组的</a:t>
            </a:r>
            <a:r>
              <a:rPr lang="zh-CN" altLang="en-US" sz="1800" b="1" dirty="0">
                <a:solidFill>
                  <a:srgbClr val="FF0000"/>
                </a:solidFill>
              </a:rPr>
              <a:t>第 </a:t>
            </a:r>
            <a:r>
              <a:rPr lang="en-US" altLang="zh-CN" sz="1800" b="1" dirty="0">
                <a:solidFill>
                  <a:srgbClr val="FF0000"/>
                </a:solidFill>
              </a:rPr>
              <a:t>n-i+1 </a:t>
            </a:r>
            <a:r>
              <a:rPr lang="zh-CN" altLang="en-US" sz="1800" dirty="0">
                <a:solidFill>
                  <a:srgbClr val="0000FF"/>
                </a:solidFill>
              </a:rPr>
              <a:t>位置</a:t>
            </a:r>
            <a:endParaRPr lang="en-US" altLang="zh-CN" sz="1800" dirty="0">
              <a:solidFill>
                <a:srgbClr val="0000FF"/>
              </a:solidFill>
            </a:endParaRPr>
          </a:p>
          <a:p>
            <a:pPr marL="385763" indent="-385763">
              <a:lnSpc>
                <a:spcPct val="120000"/>
              </a:lnSpc>
              <a:buNone/>
              <a:defRPr/>
            </a:pPr>
            <a:r>
              <a:rPr lang="en-US" altLang="zh-CN" sz="1800" dirty="0">
                <a:solidFill>
                  <a:srgbClr val="0000FF"/>
                </a:solidFill>
              </a:rPr>
              <a:t>2</a:t>
            </a:r>
            <a:r>
              <a:rPr lang="zh-CN" altLang="en-US" sz="1800" dirty="0">
                <a:solidFill>
                  <a:srgbClr val="0000FF"/>
                </a:solidFill>
              </a:rPr>
              <a:t>、重复上述过程，直到 </a:t>
            </a:r>
            <a:r>
              <a:rPr lang="en-US" altLang="zh-CN" sz="1800" b="1" dirty="0" err="1">
                <a:solidFill>
                  <a:srgbClr val="FF0000"/>
                </a:solidFill>
              </a:rPr>
              <a:t>i</a:t>
            </a:r>
            <a:r>
              <a:rPr lang="en-US" altLang="zh-CN" sz="1800" b="1" dirty="0">
                <a:solidFill>
                  <a:srgbClr val="FF0000"/>
                </a:solidFill>
              </a:rPr>
              <a:t>=n-1 </a:t>
            </a:r>
            <a:r>
              <a:rPr lang="zh-CN" altLang="en-US" sz="1800" dirty="0">
                <a:solidFill>
                  <a:srgbClr val="0000FF"/>
                </a:solidFill>
              </a:rPr>
              <a:t>为止</a:t>
            </a:r>
            <a:endParaRPr lang="zh-CN" altLang="en-US" sz="1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14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2700" b="1" dirty="0">
                <a:solidFill>
                  <a:srgbClr val="FF0000"/>
                </a:solidFill>
              </a:rPr>
              <a:t>四、问题求解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14488" y="1275606"/>
            <a:ext cx="5915025" cy="3456384"/>
          </a:xfrm>
        </p:spPr>
        <p:txBody>
          <a:bodyPr rtlCol="0">
            <a:normAutofit lnSpcReduction="10000"/>
          </a:bodyPr>
          <a:lstStyle/>
          <a:p>
            <a:pPr marL="385763" indent="-385763">
              <a:lnSpc>
                <a:spcPct val="150000"/>
              </a:lnSpc>
              <a:buNone/>
              <a:defRPr/>
            </a:pPr>
            <a:r>
              <a:rPr lang="zh-CN" altLang="en-US" sz="1800" b="1" dirty="0">
                <a:solidFill>
                  <a:srgbClr val="7030A0"/>
                </a:solidFill>
              </a:rPr>
              <a:t>输入</a:t>
            </a:r>
            <a:r>
              <a:rPr lang="en-US" altLang="zh-CN" sz="1800" dirty="0">
                <a:solidFill>
                  <a:srgbClr val="FF0000"/>
                </a:solidFill>
              </a:rPr>
              <a:t>10</a:t>
            </a:r>
            <a:r>
              <a:rPr lang="zh-CN" altLang="en-US" sz="1800" dirty="0">
                <a:solidFill>
                  <a:srgbClr val="FF0000"/>
                </a:solidFill>
              </a:rPr>
              <a:t>个整数</a:t>
            </a:r>
            <a:r>
              <a:rPr lang="zh-CN" altLang="en-US" sz="1800" dirty="0">
                <a:solidFill>
                  <a:srgbClr val="0000FF"/>
                </a:solidFill>
              </a:rPr>
              <a:t>放入数组，对数组中的整数用</a:t>
            </a:r>
            <a:r>
              <a:rPr lang="zh-CN" altLang="en-US" sz="1800" dirty="0">
                <a:solidFill>
                  <a:srgbClr val="FF0000"/>
                </a:solidFill>
              </a:rPr>
              <a:t>冒泡法</a:t>
            </a:r>
            <a:r>
              <a:rPr lang="zh-CN" altLang="en-US" sz="1800" dirty="0">
                <a:solidFill>
                  <a:srgbClr val="0000FF"/>
                </a:solidFill>
              </a:rPr>
              <a:t>进行排序，并</a:t>
            </a:r>
            <a:r>
              <a:rPr lang="zh-CN" altLang="en-US" sz="1800" b="1" dirty="0">
                <a:solidFill>
                  <a:srgbClr val="7030A0"/>
                </a:solidFill>
              </a:rPr>
              <a:t>输出</a:t>
            </a:r>
            <a:r>
              <a:rPr lang="zh-CN" altLang="en-US" sz="1800" dirty="0">
                <a:solidFill>
                  <a:srgbClr val="0000FF"/>
                </a:solidFill>
              </a:rPr>
              <a:t>排序前后数组元素的值。</a:t>
            </a:r>
            <a:endParaRPr lang="en-US" altLang="zh-CN" sz="1800" dirty="0">
              <a:solidFill>
                <a:srgbClr val="0000FF"/>
              </a:solidFill>
            </a:endParaRPr>
          </a:p>
          <a:p>
            <a:pPr marL="385763" indent="-385763">
              <a:lnSpc>
                <a:spcPct val="150000"/>
              </a:lnSpc>
              <a:buNone/>
              <a:defRPr/>
            </a:pPr>
            <a:endParaRPr lang="en-US" altLang="zh-CN" sz="1800" dirty="0">
              <a:solidFill>
                <a:srgbClr val="0000FF"/>
              </a:solidFill>
            </a:endParaRPr>
          </a:p>
          <a:p>
            <a:pPr marL="385763" indent="-385763">
              <a:lnSpc>
                <a:spcPct val="150000"/>
              </a:lnSpc>
              <a:buNone/>
              <a:defRPr/>
            </a:pPr>
            <a:r>
              <a:rPr lang="zh-CN" altLang="en-US" sz="1800" dirty="0">
                <a:solidFill>
                  <a:srgbClr val="0000FF"/>
                </a:solidFill>
              </a:rPr>
              <a:t>问题求解的</a:t>
            </a:r>
            <a:r>
              <a:rPr lang="zh-CN" altLang="en-US" sz="1800" dirty="0">
                <a:solidFill>
                  <a:srgbClr val="0000FF"/>
                </a:solidFill>
              </a:rPr>
              <a:t>编程思路</a:t>
            </a:r>
            <a:r>
              <a:rPr lang="zh-CN" altLang="en-US" sz="1800" dirty="0">
                <a:solidFill>
                  <a:srgbClr val="0000FF"/>
                </a:solidFill>
              </a:rPr>
              <a:t>：</a:t>
            </a:r>
            <a:endParaRPr lang="en-US" altLang="zh-CN" sz="1800" dirty="0">
              <a:solidFill>
                <a:srgbClr val="0000FF"/>
              </a:solidFill>
            </a:endParaRPr>
          </a:p>
          <a:p>
            <a:pPr marL="385763" indent="-385763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sz="1800" dirty="0">
                <a:solidFill>
                  <a:srgbClr val="FF0000"/>
                </a:solidFill>
              </a:rPr>
              <a:t>数据</a:t>
            </a:r>
            <a:r>
              <a:rPr lang="zh-CN" altLang="en-US" sz="1800" dirty="0">
                <a:solidFill>
                  <a:srgbClr val="FF0000"/>
                </a:solidFill>
              </a:rPr>
              <a:t>输入</a:t>
            </a:r>
            <a:r>
              <a:rPr lang="zh-CN" altLang="en-US" sz="1800" dirty="0">
                <a:solidFill>
                  <a:srgbClr val="0000FF"/>
                </a:solidFill>
              </a:rPr>
              <a:t>：利用</a:t>
            </a:r>
            <a:r>
              <a:rPr lang="en-US" altLang="zh-CN" sz="1800" dirty="0">
                <a:solidFill>
                  <a:srgbClr val="FF0000"/>
                </a:solidFill>
              </a:rPr>
              <a:t>for</a:t>
            </a:r>
            <a:r>
              <a:rPr lang="zh-CN" altLang="en-US" sz="1800" dirty="0">
                <a:solidFill>
                  <a:srgbClr val="FF0000"/>
                </a:solidFill>
              </a:rPr>
              <a:t>循环</a:t>
            </a:r>
            <a:r>
              <a:rPr lang="zh-CN" altLang="en-US" sz="1800" dirty="0">
                <a:solidFill>
                  <a:srgbClr val="0000FF"/>
                </a:solidFill>
              </a:rPr>
              <a:t>输入数组元素的值。</a:t>
            </a:r>
            <a:endParaRPr lang="en-US" altLang="zh-CN" sz="1800" dirty="0">
              <a:solidFill>
                <a:srgbClr val="0000FF"/>
              </a:solidFill>
            </a:endParaRPr>
          </a:p>
          <a:p>
            <a:pPr marL="385763" indent="-385763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sz="1800" dirty="0">
                <a:solidFill>
                  <a:srgbClr val="FF0000"/>
                </a:solidFill>
              </a:rPr>
              <a:t>数据处理</a:t>
            </a:r>
            <a:r>
              <a:rPr lang="zh-CN" altLang="en-US" sz="1800" dirty="0">
                <a:solidFill>
                  <a:srgbClr val="0000FF"/>
                </a:solidFill>
              </a:rPr>
              <a:t>：利用</a:t>
            </a:r>
            <a:r>
              <a:rPr lang="zh-CN" altLang="en-US" sz="1800" dirty="0">
                <a:solidFill>
                  <a:srgbClr val="FF0000"/>
                </a:solidFill>
              </a:rPr>
              <a:t>冒泡法</a:t>
            </a:r>
            <a:r>
              <a:rPr lang="zh-CN" altLang="en-US" sz="1800" dirty="0">
                <a:solidFill>
                  <a:srgbClr val="0000FF"/>
                </a:solidFill>
              </a:rPr>
              <a:t>进行排序。</a:t>
            </a:r>
            <a:endParaRPr lang="en-US" altLang="zh-CN" sz="1800" dirty="0">
              <a:solidFill>
                <a:srgbClr val="0000FF"/>
              </a:solidFill>
            </a:endParaRPr>
          </a:p>
          <a:p>
            <a:pPr marL="385763" indent="-385763">
              <a:lnSpc>
                <a:spcPct val="150000"/>
              </a:lnSpc>
              <a:buFont typeface="+mj-lt"/>
              <a:buAutoNum type="arabicPeriod"/>
              <a:defRPr/>
            </a:pPr>
            <a:r>
              <a:rPr lang="zh-CN" altLang="en-US" sz="1800" dirty="0">
                <a:solidFill>
                  <a:srgbClr val="FF0000"/>
                </a:solidFill>
              </a:rPr>
              <a:t>数据输出</a:t>
            </a:r>
            <a:r>
              <a:rPr lang="zh-CN" altLang="en-US" sz="1800" dirty="0">
                <a:solidFill>
                  <a:srgbClr val="0000FF"/>
                </a:solidFill>
              </a:rPr>
              <a:t>：利用</a:t>
            </a:r>
            <a:r>
              <a:rPr lang="en-US" altLang="zh-CN" sz="1800" dirty="0">
                <a:solidFill>
                  <a:srgbClr val="FF0000"/>
                </a:solidFill>
              </a:rPr>
              <a:t>for</a:t>
            </a:r>
            <a:r>
              <a:rPr lang="zh-CN" altLang="en-US" sz="1800" dirty="0">
                <a:solidFill>
                  <a:srgbClr val="FF0000"/>
                </a:solidFill>
              </a:rPr>
              <a:t>循环</a:t>
            </a:r>
            <a:r>
              <a:rPr lang="zh-CN" altLang="en-US" sz="1800" dirty="0">
                <a:solidFill>
                  <a:srgbClr val="0000FF"/>
                </a:solidFill>
              </a:rPr>
              <a:t>将排序好的数组元素输出。</a:t>
            </a:r>
            <a:endParaRPr lang="zh-CN" altLang="en-US" sz="1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85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57300" y="2931393"/>
            <a:ext cx="6686550" cy="914400"/>
            <a:chOff x="0" y="0"/>
            <a:chExt cx="5616" cy="768"/>
          </a:xfrm>
        </p:grpSpPr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4992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49</a:t>
              </a:r>
            </a:p>
          </p:txBody>
        </p:sp>
        <p:sp>
          <p:nvSpPr>
            <p:cNvPr id="9222" name="Rectangle 6"/>
            <p:cNvSpPr>
              <a:spLocks noChangeArrowheads="1"/>
            </p:cNvSpPr>
            <p:nvPr/>
          </p:nvSpPr>
          <p:spPr bwMode="auto">
            <a:xfrm>
              <a:off x="4368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27</a:t>
              </a:r>
            </a:p>
          </p:txBody>
        </p:sp>
        <p:sp>
          <p:nvSpPr>
            <p:cNvPr id="9223" name="Rectangle 7"/>
            <p:cNvSpPr>
              <a:spLocks noChangeArrowheads="1"/>
            </p:cNvSpPr>
            <p:nvPr/>
          </p:nvSpPr>
          <p:spPr bwMode="auto">
            <a:xfrm>
              <a:off x="3744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13</a:t>
              </a:r>
            </a:p>
          </p:txBody>
        </p:sp>
        <p:sp>
          <p:nvSpPr>
            <p:cNvPr id="9224" name="Rectangle 8"/>
            <p:cNvSpPr>
              <a:spLocks noChangeArrowheads="1"/>
            </p:cNvSpPr>
            <p:nvPr/>
          </p:nvSpPr>
          <p:spPr bwMode="auto">
            <a:xfrm>
              <a:off x="3120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76</a:t>
              </a:r>
            </a:p>
          </p:txBody>
        </p:sp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2496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97</a:t>
              </a:r>
            </a:p>
          </p:txBody>
        </p:sp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1872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65</a:t>
              </a:r>
            </a:p>
          </p:txBody>
        </p:sp>
        <p:sp>
          <p:nvSpPr>
            <p:cNvPr id="9227" name="Rectangle 11"/>
            <p:cNvSpPr>
              <a:spLocks noChangeArrowheads="1"/>
            </p:cNvSpPr>
            <p:nvPr/>
          </p:nvSpPr>
          <p:spPr bwMode="auto">
            <a:xfrm>
              <a:off x="1248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38</a:t>
              </a:r>
            </a:p>
          </p:txBody>
        </p:sp>
        <p:sp>
          <p:nvSpPr>
            <p:cNvPr id="9228" name="Rectangle 12"/>
            <p:cNvSpPr>
              <a:spLocks noChangeArrowheads="1"/>
            </p:cNvSpPr>
            <p:nvPr/>
          </p:nvSpPr>
          <p:spPr bwMode="auto">
            <a:xfrm>
              <a:off x="624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49</a:t>
              </a:r>
            </a:p>
          </p:txBody>
        </p:sp>
        <p:sp>
          <p:nvSpPr>
            <p:cNvPr id="9229" name="Rectangle 13"/>
            <p:cNvSpPr>
              <a:spLocks noChangeArrowheads="1"/>
            </p:cNvSpPr>
            <p:nvPr/>
          </p:nvSpPr>
          <p:spPr bwMode="auto">
            <a:xfrm>
              <a:off x="0" y="384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数据</a:t>
              </a:r>
            </a:p>
          </p:txBody>
        </p:sp>
        <p:sp>
          <p:nvSpPr>
            <p:cNvPr id="9230" name="Rectangle 14"/>
            <p:cNvSpPr>
              <a:spLocks noChangeArrowheads="1"/>
            </p:cNvSpPr>
            <p:nvPr/>
          </p:nvSpPr>
          <p:spPr bwMode="auto">
            <a:xfrm>
              <a:off x="4992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/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8</a:t>
              </a:r>
            </a:p>
          </p:txBody>
        </p:sp>
        <p:sp>
          <p:nvSpPr>
            <p:cNvPr id="9231" name="Rectangle 15"/>
            <p:cNvSpPr>
              <a:spLocks noChangeArrowheads="1"/>
            </p:cNvSpPr>
            <p:nvPr/>
          </p:nvSpPr>
          <p:spPr bwMode="auto">
            <a:xfrm>
              <a:off x="4368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/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7</a:t>
              </a:r>
            </a:p>
          </p:txBody>
        </p:sp>
        <p:sp>
          <p:nvSpPr>
            <p:cNvPr id="9232" name="Rectangle 16"/>
            <p:cNvSpPr>
              <a:spLocks noChangeArrowheads="1"/>
            </p:cNvSpPr>
            <p:nvPr/>
          </p:nvSpPr>
          <p:spPr bwMode="auto">
            <a:xfrm>
              <a:off x="3744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/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6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/>
          </p:nvSpPr>
          <p:spPr bwMode="auto">
            <a:xfrm>
              <a:off x="3120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/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5</a:t>
              </a:r>
            </a:p>
          </p:txBody>
        </p:sp>
        <p:sp>
          <p:nvSpPr>
            <p:cNvPr id="9234" name="Rectangle 18"/>
            <p:cNvSpPr>
              <a:spLocks noChangeArrowheads="1"/>
            </p:cNvSpPr>
            <p:nvPr/>
          </p:nvSpPr>
          <p:spPr bwMode="auto">
            <a:xfrm>
              <a:off x="2496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/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4</a:t>
              </a:r>
            </a:p>
          </p:txBody>
        </p:sp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1872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/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3</a:t>
              </a:r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1248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/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2</a:t>
              </a:r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624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mbria" panose="02040503050406030204" pitchFamily="18" charset="0"/>
                  <a:ea typeface="华文楷体" panose="02010600040101010101" pitchFamily="2" charset="-122"/>
                </a:defRPr>
              </a:lvl9pPr>
            </a:lstStyle>
            <a:p>
              <a:pPr algn="ctr" fontAlgn="ctr"/>
              <a:r>
                <a:rPr lang="zh-CN" altLang="zh-CN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1</a:t>
              </a:r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0" y="0"/>
              <a:ext cx="62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10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itchFamily="2" charset="-122"/>
                  <a:ea typeface="黑体" pitchFamily="2" charset="-122"/>
                </a:rPr>
                <a:t>序号</a:t>
              </a:r>
            </a:p>
          </p:txBody>
        </p:sp>
        <p:sp>
          <p:nvSpPr>
            <p:cNvPr id="6436" name="Line 23"/>
            <p:cNvSpPr>
              <a:spLocks noChangeShapeType="1"/>
            </p:cNvSpPr>
            <p:nvPr/>
          </p:nvSpPr>
          <p:spPr bwMode="auto">
            <a:xfrm>
              <a:off x="0" y="0"/>
              <a:ext cx="5616" cy="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37" name="Line 24"/>
            <p:cNvSpPr>
              <a:spLocks noChangeShapeType="1"/>
            </p:cNvSpPr>
            <p:nvPr/>
          </p:nvSpPr>
          <p:spPr bwMode="auto">
            <a:xfrm>
              <a:off x="0" y="768"/>
              <a:ext cx="5616" cy="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38" name="Line 25"/>
            <p:cNvSpPr>
              <a:spLocks noChangeShapeType="1"/>
            </p:cNvSpPr>
            <p:nvPr/>
          </p:nvSpPr>
          <p:spPr bwMode="auto">
            <a:xfrm>
              <a:off x="0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39" name="Line 26"/>
            <p:cNvSpPr>
              <a:spLocks noChangeShapeType="1"/>
            </p:cNvSpPr>
            <p:nvPr/>
          </p:nvSpPr>
          <p:spPr bwMode="auto">
            <a:xfrm>
              <a:off x="5616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40" name="Line 27"/>
            <p:cNvSpPr>
              <a:spLocks noChangeShapeType="1"/>
            </p:cNvSpPr>
            <p:nvPr/>
          </p:nvSpPr>
          <p:spPr bwMode="auto">
            <a:xfrm>
              <a:off x="0" y="384"/>
              <a:ext cx="5616" cy="0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41" name="Line 28"/>
            <p:cNvSpPr>
              <a:spLocks noChangeShapeType="1"/>
            </p:cNvSpPr>
            <p:nvPr/>
          </p:nvSpPr>
          <p:spPr bwMode="auto">
            <a:xfrm>
              <a:off x="624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42" name="Line 29"/>
            <p:cNvSpPr>
              <a:spLocks noChangeShapeType="1"/>
            </p:cNvSpPr>
            <p:nvPr/>
          </p:nvSpPr>
          <p:spPr bwMode="auto">
            <a:xfrm>
              <a:off x="1248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43" name="Line 30"/>
            <p:cNvSpPr>
              <a:spLocks noChangeShapeType="1"/>
            </p:cNvSpPr>
            <p:nvPr/>
          </p:nvSpPr>
          <p:spPr bwMode="auto">
            <a:xfrm>
              <a:off x="1872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44" name="Line 31"/>
            <p:cNvSpPr>
              <a:spLocks noChangeShapeType="1"/>
            </p:cNvSpPr>
            <p:nvPr/>
          </p:nvSpPr>
          <p:spPr bwMode="auto">
            <a:xfrm>
              <a:off x="2496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45" name="Line 32"/>
            <p:cNvSpPr>
              <a:spLocks noChangeShapeType="1"/>
            </p:cNvSpPr>
            <p:nvPr/>
          </p:nvSpPr>
          <p:spPr bwMode="auto">
            <a:xfrm>
              <a:off x="3120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46" name="Line 33"/>
            <p:cNvSpPr>
              <a:spLocks noChangeShapeType="1"/>
            </p:cNvSpPr>
            <p:nvPr/>
          </p:nvSpPr>
          <p:spPr bwMode="auto">
            <a:xfrm>
              <a:off x="3744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47" name="Line 34"/>
            <p:cNvSpPr>
              <a:spLocks noChangeShapeType="1"/>
            </p:cNvSpPr>
            <p:nvPr/>
          </p:nvSpPr>
          <p:spPr bwMode="auto">
            <a:xfrm>
              <a:off x="4368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  <p:sp>
          <p:nvSpPr>
            <p:cNvPr id="6448" name="Line 35"/>
            <p:cNvSpPr>
              <a:spLocks noChangeShapeType="1"/>
            </p:cNvSpPr>
            <p:nvPr/>
          </p:nvSpPr>
          <p:spPr bwMode="auto">
            <a:xfrm>
              <a:off x="4992" y="0"/>
              <a:ext cx="0" cy="768"/>
            </a:xfrm>
            <a:prstGeom prst="line">
              <a:avLst/>
            </a:prstGeom>
            <a:noFill/>
            <a:ln w="2540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</p:grp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1669077" y="4256559"/>
            <a:ext cx="209704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49&gt;38,交换位置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1493658" y="428123"/>
            <a:ext cx="2733441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zh-CN" altLang="en-US" sz="33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五、算法</a:t>
            </a:r>
            <a:r>
              <a:rPr lang="zh-CN" altLang="en-US" sz="33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演示</a:t>
            </a:r>
          </a:p>
        </p:txBody>
      </p:sp>
      <p:graphicFrame>
        <p:nvGraphicFramePr>
          <p:cNvPr id="9254" name="Group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22954"/>
              </p:ext>
            </p:extLst>
          </p:nvPr>
        </p:nvGraphicFramePr>
        <p:xfrm>
          <a:off x="1200150" y="1159743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86" name="Text Box 70"/>
          <p:cNvSpPr txBox="1">
            <a:spLocks noChangeArrowheads="1"/>
          </p:cNvSpPr>
          <p:nvPr/>
        </p:nvSpPr>
        <p:spPr bwMode="auto">
          <a:xfrm>
            <a:off x="1220447" y="2313459"/>
            <a:ext cx="262283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第一趟排序</a:t>
            </a:r>
            <a:r>
              <a:rPr lang="zh-CN" altLang="zh-CN" sz="21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的步骤：</a:t>
            </a:r>
          </a:p>
        </p:txBody>
      </p:sp>
      <p:graphicFrame>
        <p:nvGraphicFramePr>
          <p:cNvPr id="9287" name="Group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555718"/>
              </p:ext>
            </p:extLst>
          </p:nvPr>
        </p:nvGraphicFramePr>
        <p:xfrm>
          <a:off x="1257300" y="2931393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319" name="Group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063279"/>
              </p:ext>
            </p:extLst>
          </p:nvPr>
        </p:nvGraphicFramePr>
        <p:xfrm>
          <a:off x="1257300" y="2931393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351" name="Group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748848"/>
              </p:ext>
            </p:extLst>
          </p:nvPr>
        </p:nvGraphicFramePr>
        <p:xfrm>
          <a:off x="1257300" y="2931393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383" name="Group 1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592616"/>
              </p:ext>
            </p:extLst>
          </p:nvPr>
        </p:nvGraphicFramePr>
        <p:xfrm>
          <a:off x="1257300" y="2931393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415" name="Group 1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652421"/>
              </p:ext>
            </p:extLst>
          </p:nvPr>
        </p:nvGraphicFramePr>
        <p:xfrm>
          <a:off x="1257300" y="2931393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447" name="Group 2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836231"/>
              </p:ext>
            </p:extLst>
          </p:nvPr>
        </p:nvGraphicFramePr>
        <p:xfrm>
          <a:off x="1257300" y="2931393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479" name="Group 2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777189"/>
              </p:ext>
            </p:extLst>
          </p:nvPr>
        </p:nvGraphicFramePr>
        <p:xfrm>
          <a:off x="1257300" y="2931393"/>
          <a:ext cx="6686550" cy="914400"/>
        </p:xfrm>
        <a:graphic>
          <a:graphicData uri="http://schemas.openxmlformats.org/drawingml/2006/table">
            <a:tbl>
              <a:tblPr/>
              <a:tblGrid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  <a:gridCol w="74295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序号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数据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38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65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76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13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49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 2" panose="05020102010507070707" pitchFamily="18" charset="2"/>
                        <a:defRPr sz="28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0000"/>
                        <a:buFont typeface="Wingdings 2" panose="05020102010507070707" pitchFamily="18" charset="2"/>
                        <a:defRPr sz="24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7B9B57"/>
                        </a:buClr>
                        <a:buSzPct val="60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8B7396"/>
                        </a:buClr>
                        <a:buSzPct val="4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89A53"/>
                        </a:buClr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华文楷体" panose="0201060004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CN" altLang="zh-CN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97</a:t>
                      </a:r>
                    </a:p>
                  </a:txBody>
                  <a:tcPr marL="68580" marR="68580" marT="34290" marB="3429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sp>
        <p:nvSpPr>
          <p:cNvPr id="9512" name="AutoShape 296"/>
          <p:cNvSpPr>
            <a:spLocks noChangeArrowheads="1"/>
          </p:cNvSpPr>
          <p:nvPr/>
        </p:nvSpPr>
        <p:spPr bwMode="auto">
          <a:xfrm>
            <a:off x="2343150" y="3845793"/>
            <a:ext cx="910829" cy="457200"/>
          </a:xfrm>
          <a:prstGeom prst="curvedUpArrow">
            <a:avLst>
              <a:gd name="adj1" fmla="val 39844"/>
              <a:gd name="adj2" fmla="val 796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6407" name="Text Box 297"/>
          <p:cNvSpPr txBox="1">
            <a:spLocks noChangeArrowheads="1"/>
          </p:cNvSpPr>
          <p:nvPr/>
        </p:nvSpPr>
        <p:spPr bwMode="auto">
          <a:xfrm>
            <a:off x="2834192" y="4513734"/>
            <a:ext cx="18473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endParaRPr lang="zh-CN" altLang="zh-CN" sz="2100">
              <a:solidFill>
                <a:srgbClr val="0000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514" name="Text Box 298"/>
          <p:cNvSpPr txBox="1">
            <a:spLocks noChangeArrowheads="1"/>
          </p:cNvSpPr>
          <p:nvPr/>
        </p:nvSpPr>
        <p:spPr bwMode="auto">
          <a:xfrm>
            <a:off x="2308873" y="4245843"/>
            <a:ext cx="217239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 dirty="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49&lt;65, 保持不变</a:t>
            </a:r>
          </a:p>
        </p:txBody>
      </p:sp>
      <p:sp>
        <p:nvSpPr>
          <p:cNvPr id="9515" name="Text Box 299"/>
          <p:cNvSpPr txBox="1">
            <a:spLocks noChangeArrowheads="1"/>
          </p:cNvSpPr>
          <p:nvPr/>
        </p:nvSpPr>
        <p:spPr bwMode="auto">
          <a:xfrm>
            <a:off x="3166123" y="4245843"/>
            <a:ext cx="217239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65&lt;97, 保持不变</a:t>
            </a:r>
          </a:p>
        </p:txBody>
      </p:sp>
      <p:sp>
        <p:nvSpPr>
          <p:cNvPr id="9516" name="Text Box 300"/>
          <p:cNvSpPr txBox="1">
            <a:spLocks noChangeArrowheads="1"/>
          </p:cNvSpPr>
          <p:nvPr/>
        </p:nvSpPr>
        <p:spPr bwMode="auto">
          <a:xfrm>
            <a:off x="4251973" y="4245843"/>
            <a:ext cx="217239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97&gt;76, 交换位置</a:t>
            </a:r>
          </a:p>
        </p:txBody>
      </p:sp>
      <p:sp>
        <p:nvSpPr>
          <p:cNvPr id="9517" name="AutoShape 301"/>
          <p:cNvSpPr>
            <a:spLocks noChangeArrowheads="1"/>
          </p:cNvSpPr>
          <p:nvPr/>
        </p:nvSpPr>
        <p:spPr bwMode="auto">
          <a:xfrm>
            <a:off x="4572000" y="3845793"/>
            <a:ext cx="910829" cy="457200"/>
          </a:xfrm>
          <a:prstGeom prst="curvedUpArrow">
            <a:avLst>
              <a:gd name="adj1" fmla="val 39844"/>
              <a:gd name="adj2" fmla="val 796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9518" name="Text Box 302"/>
          <p:cNvSpPr txBox="1">
            <a:spLocks noChangeArrowheads="1"/>
          </p:cNvSpPr>
          <p:nvPr/>
        </p:nvSpPr>
        <p:spPr bwMode="auto">
          <a:xfrm>
            <a:off x="4766323" y="4245843"/>
            <a:ext cx="217239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97&gt;13, 交换位置</a:t>
            </a:r>
          </a:p>
        </p:txBody>
      </p:sp>
      <p:sp>
        <p:nvSpPr>
          <p:cNvPr id="9519" name="AutoShape 303"/>
          <p:cNvSpPr>
            <a:spLocks noChangeArrowheads="1"/>
          </p:cNvSpPr>
          <p:nvPr/>
        </p:nvSpPr>
        <p:spPr bwMode="auto">
          <a:xfrm>
            <a:off x="5318523" y="3845793"/>
            <a:ext cx="910828" cy="457200"/>
          </a:xfrm>
          <a:prstGeom prst="curvedUpArrow">
            <a:avLst>
              <a:gd name="adj1" fmla="val 39844"/>
              <a:gd name="adj2" fmla="val 7968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9520" name="Text Box 304"/>
          <p:cNvSpPr txBox="1">
            <a:spLocks noChangeArrowheads="1"/>
          </p:cNvSpPr>
          <p:nvPr/>
        </p:nvSpPr>
        <p:spPr bwMode="auto">
          <a:xfrm>
            <a:off x="5384257" y="4245843"/>
            <a:ext cx="217239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97&gt;27, 交换位置</a:t>
            </a:r>
          </a:p>
        </p:txBody>
      </p:sp>
      <p:sp>
        <p:nvSpPr>
          <p:cNvPr id="9521" name="Text Box 305"/>
          <p:cNvSpPr txBox="1">
            <a:spLocks noChangeArrowheads="1"/>
          </p:cNvSpPr>
          <p:nvPr/>
        </p:nvSpPr>
        <p:spPr bwMode="auto">
          <a:xfrm>
            <a:off x="5862889" y="4245843"/>
            <a:ext cx="217239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r>
              <a:rPr lang="zh-CN" altLang="zh-CN" sz="21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97&gt;49, 交换位置</a:t>
            </a:r>
          </a:p>
        </p:txBody>
      </p:sp>
      <p:sp>
        <p:nvSpPr>
          <p:cNvPr id="9522" name="AutoShape 306"/>
          <p:cNvSpPr>
            <a:spLocks noChangeArrowheads="1"/>
          </p:cNvSpPr>
          <p:nvPr/>
        </p:nvSpPr>
        <p:spPr bwMode="auto">
          <a:xfrm>
            <a:off x="5943600" y="3845793"/>
            <a:ext cx="910829" cy="457200"/>
          </a:xfrm>
          <a:prstGeom prst="curvedUpArrow">
            <a:avLst>
              <a:gd name="adj1" fmla="val 39844"/>
              <a:gd name="adj2" fmla="val 796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9523" name="AutoShape 307"/>
          <p:cNvSpPr>
            <a:spLocks noChangeArrowheads="1"/>
          </p:cNvSpPr>
          <p:nvPr/>
        </p:nvSpPr>
        <p:spPr bwMode="auto">
          <a:xfrm>
            <a:off x="6629400" y="3845793"/>
            <a:ext cx="910829" cy="457200"/>
          </a:xfrm>
          <a:prstGeom prst="curvedUpArrow">
            <a:avLst>
              <a:gd name="adj1" fmla="val 39844"/>
              <a:gd name="adj2" fmla="val 7968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  <a:ea typeface="华文楷体" panose="02010600040101010101" pitchFamily="2" charset="-122"/>
              </a:defRPr>
            </a:lvl9pPr>
          </a:lstStyle>
          <a:p>
            <a:endParaRPr lang="zh-CN" altLang="en-US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35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5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5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5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95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9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95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8" dur="500"/>
                                        <p:tgtEl>
                                          <p:spTgt spid="9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9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95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3" dur="500"/>
                                        <p:tgtEl>
                                          <p:spTgt spid="9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2" grpId="0" autoUpdateAnimBg="0"/>
      <p:bldP spid="9286" grpId="0" autoUpdateAnimBg="0"/>
      <p:bldP spid="9512" grpId="0" animBg="1"/>
      <p:bldP spid="9514" grpId="0" autoUpdateAnimBg="0"/>
      <p:bldP spid="9515" grpId="0" autoUpdateAnimBg="0"/>
      <p:bldP spid="9516" grpId="0" autoUpdateAnimBg="0"/>
      <p:bldP spid="9517" grpId="0" animBg="1"/>
      <p:bldP spid="9518" grpId="0" autoUpdateAnimBg="0"/>
      <p:bldP spid="9519" grpId="0" animBg="1"/>
      <p:bldP spid="9520" grpId="0" autoUpdateAnimBg="0"/>
      <p:bldP spid="9521" grpId="0" autoUpdateAnimBg="0"/>
      <p:bldP spid="9522" grpId="0" animBg="1"/>
      <p:bldP spid="9523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3241</TotalTime>
  <Words>1243</Words>
  <Application>Microsoft Office PowerPoint</Application>
  <PresentationFormat>全屏显示(16:9)</PresentationFormat>
  <Paragraphs>611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1" baseType="lpstr">
      <vt:lpstr>黑体</vt:lpstr>
      <vt:lpstr>华文行楷</vt:lpstr>
      <vt:lpstr>华文楷体</vt:lpstr>
      <vt:lpstr>华文新魏</vt:lpstr>
      <vt:lpstr>楷体_GB2312</vt:lpstr>
      <vt:lpstr>宋体</vt:lpstr>
      <vt:lpstr>Arial</vt:lpstr>
      <vt:lpstr>Calibri</vt:lpstr>
      <vt:lpstr>Calibri Light</vt:lpstr>
      <vt:lpstr>Cambria</vt:lpstr>
      <vt:lpstr>Verdana</vt:lpstr>
      <vt:lpstr>Wingdings</vt:lpstr>
      <vt:lpstr>Wingdings 2</vt:lpstr>
      <vt:lpstr>Office 主题</vt:lpstr>
      <vt:lpstr>PowerPoint 演示文稿</vt:lpstr>
      <vt:lpstr>《冒泡排序法》提纲</vt:lpstr>
      <vt:lpstr>一、教学目标</vt:lpstr>
      <vt:lpstr>二、问题引导</vt:lpstr>
      <vt:lpstr>PowerPoint 演示文稿</vt:lpstr>
      <vt:lpstr>三、基本思想（1）</vt:lpstr>
      <vt:lpstr>三、基本思想（2）</vt:lpstr>
      <vt:lpstr>四、问题求解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六、算法实现</vt:lpstr>
      <vt:lpstr>七、流程归纳</vt:lpstr>
      <vt:lpstr>八、小结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zengbiqing</cp:lastModifiedBy>
  <cp:revision>193</cp:revision>
  <dcterms:created xsi:type="dcterms:W3CDTF">2004-11-26T05:12:32Z</dcterms:created>
  <dcterms:modified xsi:type="dcterms:W3CDTF">2016-08-04T04:35:16Z</dcterms:modified>
</cp:coreProperties>
</file>