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8" r:id="rId4"/>
    <p:sldId id="271" r:id="rId5"/>
    <p:sldId id="283" r:id="rId6"/>
    <p:sldId id="284" r:id="rId7"/>
    <p:sldId id="285" r:id="rId8"/>
    <p:sldId id="286" r:id="rId9"/>
    <p:sldId id="287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4343"/>
    <a:srgbClr val="AEACAC"/>
    <a:srgbClr val="F8A8AB"/>
    <a:srgbClr val="FFAE00"/>
    <a:srgbClr val="00B7FA"/>
    <a:srgbClr val="9CCBDE"/>
    <a:srgbClr val="A9B7E1"/>
    <a:srgbClr val="DCD9D9"/>
    <a:srgbClr val="345692"/>
    <a:srgbClr val="17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432612" y="706392"/>
            <a:ext cx="5957047" cy="544521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TextBox 23"/>
          <p:cNvSpPr txBox="1"/>
          <p:nvPr/>
        </p:nvSpPr>
        <p:spPr>
          <a:xfrm>
            <a:off x="5573910" y="2320037"/>
            <a:ext cx="4773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苹果公司</a:t>
            </a:r>
            <a:endParaRPr lang="en-US" altLang="zh-CN" sz="6000" smtClean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zh-CN" altLang="en-US" sz="600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的创新</a:t>
            </a:r>
            <a:endParaRPr lang="en-US" sz="6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8411135" y="5266007"/>
            <a:ext cx="3780865" cy="317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0771302" y="898007"/>
            <a:ext cx="445338" cy="279139"/>
            <a:chOff x="10698480" y="898007"/>
            <a:chExt cx="563856" cy="279139"/>
          </a:xfrm>
        </p:grpSpPr>
        <p:sp>
          <p:nvSpPr>
            <p:cNvPr id="8" name="Rectangle 18"/>
            <p:cNvSpPr/>
            <p:nvPr/>
          </p:nvSpPr>
          <p:spPr>
            <a:xfrm>
              <a:off x="10698480" y="898007"/>
              <a:ext cx="5638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A9B7E1"/>
                </a:solidFill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0698480" y="1014717"/>
              <a:ext cx="5638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A9B7E1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10698480" y="1131427"/>
              <a:ext cx="5638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A9B7E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9541793" y="5291671"/>
            <a:ext cx="2904356" cy="26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i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王伟杰     </a:t>
            </a:r>
            <a:r>
              <a:rPr lang="en-US" altLang="zh-CN" sz="1100" i="1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20170331016</a:t>
            </a:r>
            <a:endParaRPr lang="en-US" altLang="zh-CN" sz="1100" i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5432612" y="1131427"/>
            <a:ext cx="2232212" cy="29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pic>
        <p:nvPicPr>
          <p:cNvPr id="5" name="makegumi - flower">
            <a:hlinkClick r:id="" action="ppaction://media"/>
            <a:extLst>
              <a:ext uri="{FF2B5EF4-FFF2-40B4-BE49-F238E27FC236}">
                <a16:creationId xmlns:a16="http://schemas.microsoft.com/office/drawing/2014/main" id="{B28DA55B-1A56-4D3F-BB4D-D71CCF2AB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3822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9" grpId="0"/>
      <p:bldP spid="6" grpId="0" animBg="1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51" b="150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2"/>
          <p:cNvSpPr/>
          <p:nvPr/>
        </p:nvSpPr>
        <p:spPr>
          <a:xfrm>
            <a:off x="-17463" y="19050"/>
            <a:ext cx="12188825" cy="6858000"/>
          </a:xfrm>
          <a:prstGeom prst="rect">
            <a:avLst/>
          </a:pr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ontserrat Light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275025" y="2478554"/>
            <a:ext cx="96038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i="1" spc="3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7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8462548" y="1"/>
            <a:ext cx="37278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8820267" y="4021275"/>
            <a:ext cx="270138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0" b="1" i="1" spc="300" dirty="0">
                <a:solidFill>
                  <a:schemeClr val="bg1">
                    <a:alpha val="1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1</a:t>
            </a:r>
            <a:endParaRPr lang="en-US" sz="30000" b="1" i="1" spc="300" dirty="0">
              <a:solidFill>
                <a:schemeClr val="bg1">
                  <a:alpha val="1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732101" y="773932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i="1" spc="3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苹果公司简介</a:t>
            </a:r>
            <a:endParaRPr lang="en-US" sz="3200" b="1" i="1" spc="3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732100" y="2132638"/>
            <a:ext cx="32553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苹果公司</a:t>
            </a:r>
            <a:r>
              <a:rPr lang="en-US" altLang="zh-CN" sz="2000" dirty="0">
                <a:solidFill>
                  <a:schemeClr val="bg1"/>
                </a:solidFill>
              </a:rPr>
              <a:t>1980</a:t>
            </a:r>
            <a:r>
              <a:rPr lang="zh-CN" altLang="en-US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12</a:t>
            </a:r>
            <a:r>
              <a:rPr lang="zh-CN" altLang="en-US" sz="2000" dirty="0">
                <a:solidFill>
                  <a:schemeClr val="bg1"/>
                </a:solidFill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</a:rPr>
              <a:t>12</a:t>
            </a:r>
            <a:r>
              <a:rPr lang="zh-CN" altLang="en-US" sz="2000" dirty="0">
                <a:solidFill>
                  <a:schemeClr val="bg1"/>
                </a:solidFill>
              </a:rPr>
              <a:t>日公开招股上市，</a:t>
            </a:r>
            <a:r>
              <a:rPr lang="en-US" altLang="zh-CN" sz="2000" dirty="0">
                <a:solidFill>
                  <a:schemeClr val="bg1"/>
                </a:solidFill>
              </a:rPr>
              <a:t>2012</a:t>
            </a:r>
            <a:r>
              <a:rPr lang="zh-CN" altLang="en-US" sz="2000" dirty="0">
                <a:solidFill>
                  <a:schemeClr val="bg1"/>
                </a:solidFill>
              </a:rPr>
              <a:t>年创下</a:t>
            </a:r>
            <a:r>
              <a:rPr lang="en-US" altLang="zh-CN" sz="2000" dirty="0">
                <a:solidFill>
                  <a:schemeClr val="bg1"/>
                </a:solidFill>
              </a:rPr>
              <a:t>6235</a:t>
            </a:r>
            <a:r>
              <a:rPr lang="zh-CN" altLang="en-US" sz="2000" dirty="0">
                <a:solidFill>
                  <a:schemeClr val="bg1"/>
                </a:solidFill>
              </a:rPr>
              <a:t>亿美元的市值记录，截至</a:t>
            </a:r>
            <a:r>
              <a:rPr lang="en-US" altLang="zh-CN" sz="2000" dirty="0">
                <a:solidFill>
                  <a:schemeClr val="bg1"/>
                </a:solidFill>
              </a:rPr>
              <a:t>2014</a:t>
            </a:r>
            <a:r>
              <a:rPr lang="zh-CN" altLang="en-US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6</a:t>
            </a:r>
            <a:r>
              <a:rPr lang="zh-CN" altLang="en-US" sz="2000" dirty="0">
                <a:solidFill>
                  <a:schemeClr val="bg1"/>
                </a:solidFill>
              </a:rPr>
              <a:t>月，苹果公司已经连续三年成为全球市值最大公司。苹果公司在</a:t>
            </a:r>
            <a:r>
              <a:rPr lang="en-US" altLang="zh-CN" sz="2000" dirty="0">
                <a:solidFill>
                  <a:schemeClr val="bg1"/>
                </a:solidFill>
              </a:rPr>
              <a:t>2016</a:t>
            </a:r>
            <a:r>
              <a:rPr lang="zh-CN" altLang="en-US" sz="2000" dirty="0">
                <a:solidFill>
                  <a:schemeClr val="bg1"/>
                </a:solidFill>
              </a:rPr>
              <a:t>年世界</a:t>
            </a:r>
            <a:r>
              <a:rPr lang="en-US" altLang="zh-CN" sz="2000" dirty="0">
                <a:solidFill>
                  <a:schemeClr val="bg1"/>
                </a:solidFill>
              </a:rPr>
              <a:t>500</a:t>
            </a:r>
            <a:r>
              <a:rPr lang="zh-CN" altLang="en-US" sz="2000" dirty="0">
                <a:solidFill>
                  <a:schemeClr val="bg1"/>
                </a:solidFill>
              </a:rPr>
              <a:t>强排行榜中排名第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名。 </a:t>
            </a:r>
            <a:r>
              <a:rPr lang="en-US" altLang="zh-CN" sz="2000" dirty="0">
                <a:solidFill>
                  <a:schemeClr val="bg1"/>
                </a:solidFill>
              </a:rPr>
              <a:t>[1]  2013</a:t>
            </a:r>
            <a:r>
              <a:rPr lang="zh-CN" altLang="en-US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</a:rPr>
              <a:t>30</a:t>
            </a:r>
            <a:r>
              <a:rPr lang="zh-CN" altLang="en-US" sz="2000" dirty="0">
                <a:solidFill>
                  <a:schemeClr val="bg1"/>
                </a:solidFill>
              </a:rPr>
              <a:t>日，在宏盟集团的“全球最佳品牌”报告中，苹果公司超过可口可乐成为世界最有价值品牌。</a:t>
            </a:r>
            <a:r>
              <a:rPr lang="en-US" altLang="zh-CN" sz="2000" dirty="0">
                <a:solidFill>
                  <a:schemeClr val="bg1"/>
                </a:solidFill>
              </a:rPr>
              <a:t>2014</a:t>
            </a:r>
            <a:r>
              <a:rPr lang="zh-CN" altLang="en-US" sz="2000" dirty="0">
                <a:solidFill>
                  <a:schemeClr val="bg1"/>
                </a:solidFill>
              </a:rPr>
              <a:t>年，苹果品牌超越谷歌（</a:t>
            </a:r>
            <a:r>
              <a:rPr lang="en-US" altLang="zh-CN" sz="2000" dirty="0">
                <a:solidFill>
                  <a:schemeClr val="bg1"/>
                </a:solidFill>
              </a:rPr>
              <a:t>Google</a:t>
            </a:r>
            <a:r>
              <a:rPr lang="zh-CN" altLang="en-US" sz="2000" dirty="0">
                <a:solidFill>
                  <a:schemeClr val="bg1"/>
                </a:solidFill>
              </a:rPr>
              <a:t>），成为世界最具价值品牌。</a:t>
            </a:r>
            <a:endParaRPr lang="en-US" sz="20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66" r="8866"/>
          <a:stretch>
            <a:fillRect/>
          </a:stretch>
        </p:blipFill>
        <p:spPr>
          <a:xfrm>
            <a:off x="0" y="0"/>
            <a:ext cx="846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4" y="940827"/>
            <a:ext cx="4950995" cy="49509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50569" y="937125"/>
            <a:ext cx="3031958" cy="495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B7FA"/>
              </a:solidFill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5892410" y="52162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i="1" dirty="0" smtClean="0">
                <a:solidFill>
                  <a:srgbClr val="434343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乔布斯简介</a:t>
            </a:r>
            <a:endParaRPr lang="en-US" sz="4800" b="1" i="1" dirty="0">
              <a:solidFill>
                <a:srgbClr val="434343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5892410" y="1208028"/>
            <a:ext cx="6299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史蒂夫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·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乔布斯 </a:t>
            </a:r>
            <a:r>
              <a:rPr lang="zh-CN" altLang="en-US" sz="1400" dirty="0" smtClean="0">
                <a:latin typeface="Avenir Next" charset="0"/>
                <a:ea typeface="Avenir Next" charset="0"/>
                <a:cs typeface="Avenir Next" charset="0"/>
              </a:rPr>
              <a:t>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Steve Jobs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，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1955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2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24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日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—2011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10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5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日 </a:t>
            </a:r>
            <a:r>
              <a:rPr lang="zh-CN" altLang="en-US" sz="1400" dirty="0" smtClean="0">
                <a:latin typeface="Avenir Next" charset="0"/>
                <a:ea typeface="Avenir Next" charset="0"/>
                <a:cs typeface="Avenir Next" charset="0"/>
              </a:rPr>
              <a:t>），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出生于美国加利福尼亚州旧金山，美国发明家、企业家、美国苹果公司联合创办人。 </a:t>
            </a:r>
            <a:endParaRPr lang="en-US" altLang="zh-CN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1976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4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日，乔布斯签署了一份合同，决定成立一家电脑公司</a:t>
            </a:r>
            <a:r>
              <a:rPr lang="zh-CN" altLang="en-US" sz="1400" dirty="0" smtClean="0">
                <a:latin typeface="Avenir Next" charset="0"/>
                <a:ea typeface="Avenir Next" charset="0"/>
                <a:cs typeface="Avenir Next" charset="0"/>
              </a:rPr>
              <a:t>。</a:t>
            </a:r>
            <a:r>
              <a:rPr lang="en-US" altLang="zh-CN" sz="1400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1977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4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月，乔布斯在美国第一次计算机展览会展示了苹果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Ⅱ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号样机。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1997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年苹果推出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iMac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，创新的外壳颜色透明设计使得产品大卖，并让苹果度过财政危机。 </a:t>
            </a:r>
            <a:r>
              <a:rPr lang="en-US" altLang="zh-CN" sz="1400" dirty="0" smtClean="0">
                <a:latin typeface="Avenir Next" charset="0"/>
                <a:ea typeface="Avenir Next" charset="0"/>
                <a:cs typeface="Avenir Next" charset="0"/>
              </a:rPr>
              <a:t>2011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8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24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日，史蒂夫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·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乔布斯向苹果董事会提交辞职申请</a:t>
            </a:r>
            <a:r>
              <a:rPr lang="zh-CN" altLang="en-US" sz="1400" dirty="0" smtClean="0">
                <a:latin typeface="Avenir Next" charset="0"/>
                <a:ea typeface="Avenir Next" charset="0"/>
                <a:cs typeface="Avenir Next" charset="0"/>
              </a:rPr>
              <a:t>。</a:t>
            </a:r>
            <a:endParaRPr lang="en-US" altLang="zh-CN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乔布斯被认为是计算机业界与娱乐业界的标志性人物，他经历了苹果公司几十年的起落与兴衰，先后领导和推出了麦金塔计算机（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Macintosh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）、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iMac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、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iPod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、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iPhone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、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iPad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等风靡全球的电子产品，深刻地改变了现代通讯、娱乐、生活方式。乔布斯同时也是前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Pixar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动画公司的董事长及行政总裁</a:t>
            </a:r>
            <a:r>
              <a:rPr lang="zh-CN" altLang="en-US" sz="1400" dirty="0" smtClean="0">
                <a:latin typeface="Avenir Next" charset="0"/>
                <a:ea typeface="Avenir Next" charset="0"/>
                <a:cs typeface="Avenir Next" charset="0"/>
              </a:rPr>
              <a:t>。</a:t>
            </a:r>
            <a:endParaRPr lang="en-US" altLang="zh-CN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2011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10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月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5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日，史蒂夫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·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乔布斯因患胰腺癌病逝，享年</a:t>
            </a:r>
            <a:r>
              <a:rPr lang="en-US" altLang="zh-CN" sz="1400" dirty="0">
                <a:latin typeface="Avenir Next" charset="0"/>
                <a:ea typeface="Avenir Next" charset="0"/>
                <a:cs typeface="Avenir Next" charset="0"/>
              </a:rPr>
              <a:t>56</a:t>
            </a:r>
            <a:r>
              <a:rPr lang="zh-CN" altLang="en-US" sz="1400" dirty="0">
                <a:latin typeface="Avenir Next" charset="0"/>
                <a:ea typeface="Avenir Next" charset="0"/>
                <a:cs typeface="Avenir Next" charset="0"/>
              </a:rPr>
              <a:t>岁。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6057787" y="4973053"/>
            <a:ext cx="4138863" cy="0"/>
          </a:xfrm>
          <a:prstGeom prst="line">
            <a:avLst/>
          </a:prstGeom>
          <a:ln>
            <a:solidFill>
              <a:srgbClr val="AE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4684296" y="1"/>
            <a:ext cx="75061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0" y="471476"/>
            <a:ext cx="31085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创新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做你所愿</a:t>
            </a:r>
            <a:endParaRPr lang="en-US" sz="4800" b="1" i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349406" y="1133195"/>
            <a:ext cx="6488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乔布斯曾经鼓励员工：“人有激情就能让世界变得更美好。”乔布斯一生都能跟随自己的内心，正是来自内心的激情实现了所有这些创举。只有我们怀着推动社会前进的热情，才能够拥抱创新和独树一格的理念。</a:t>
            </a:r>
            <a:endParaRPr lang="en-US" sz="2400" i="1" kern="2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4684296" y="1"/>
            <a:ext cx="75061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0" y="1120677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创新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树立理想</a:t>
            </a:r>
            <a:endParaRPr lang="en-US" sz="4800" b="1" i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586608" y="901874"/>
            <a:ext cx="6488482" cy="445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只有激情是不够的，需要远大的理想指引方向。</a:t>
            </a:r>
            <a:r>
              <a:rPr lang="en-US" altLang="zh-CN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1976</a:t>
            </a: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年乔布斯与沃兹尼亚克创办苹果公司时，乔布斯的理想是让每一个人拥有一台电脑。</a:t>
            </a:r>
            <a:r>
              <a:rPr lang="en-US" altLang="zh-CN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1979</a:t>
            </a: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年，当乔布斯在施乐公司研究中心看到一套概念阶段的图形用户界面时，乔布斯眼前浮现出未来人人拥有图形用户界面计算机远景。随后乔布斯将该技术用于苹果的麦金塔电脑，从而掀起全球图形化电脑界面的序幕</a:t>
            </a:r>
            <a:endParaRPr lang="en-US" sz="2400" i="1" kern="2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4684296" y="1"/>
            <a:ext cx="75061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0" y="1120677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创新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跨越界线</a:t>
            </a:r>
            <a:endParaRPr lang="en-US" sz="4800" b="1" i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586608" y="901874"/>
            <a:ext cx="5774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“创新是桥梁，是纽带。”，乔布斯坚信桥梁和纽带的创新一定要进行跨界，一定要从其他行业寻找灵感。无论是电话簿、冥想、访问外地等，都可以成为乔布斯创新的灵感源泉</a:t>
            </a:r>
            <a:endParaRPr lang="en-US" sz="2400" i="1" kern="2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4684296" y="1"/>
            <a:ext cx="75061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0" y="1120677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创新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以梦想为方向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586608" y="901874"/>
            <a:ext cx="5774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购买苹果产品的人是什么呢？是顾客吗？不，乔布斯把顾客看作有情感有梦想的人。而苹果公司的产品正是要帮助顾客去实现自己的梦想。伟大的产品必能实现当下人们对“不可能”的期待。</a:t>
            </a:r>
            <a:endParaRPr lang="en-US" sz="2400" i="1" kern="2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4684296" y="1"/>
            <a:ext cx="75061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0" y="1120677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创新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舍弃多余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586608" y="901874"/>
            <a:ext cx="5774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苹果产品以简约著称，从</a:t>
            </a:r>
            <a:r>
              <a:rPr lang="en-US" altLang="zh-CN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iPod</a:t>
            </a: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到</a:t>
            </a:r>
            <a:r>
              <a:rPr lang="en-US" altLang="zh-CN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iPad</a:t>
            </a: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，从官网设计到实体包装，无不让人感到简洁、干净。消除多余的元素，奉行少即是多的理念，苹果看似舍弃不少，缺赢得了更多客户的青睐。</a:t>
            </a:r>
            <a:endParaRPr lang="en-US" sz="2400" i="1" kern="2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/>
        </p:nvSpPr>
        <p:spPr>
          <a:xfrm>
            <a:off x="4684296" y="1"/>
            <a:ext cx="75061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A9B7E1"/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0" y="1120677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创新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lvl="1"/>
            <a:r>
              <a:rPr lang="zh-CN" altLang="en-US" sz="4800" b="1" i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注重细节</a:t>
            </a:r>
            <a:endParaRPr lang="en-US" altLang="zh-CN" sz="4800" b="1" i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586608" y="901874"/>
            <a:ext cx="577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乔布斯是全球最擅长演讲的</a:t>
            </a:r>
            <a:r>
              <a:rPr lang="en-US" altLang="zh-CN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CEO</a:t>
            </a: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，每一次的发布会都能给人们带来巨大的惊喜和震撼，而这与他每一次演讲细节的注重分不开。每一次产品推介都是精心策划设计的故事，包括每一页</a:t>
            </a:r>
            <a:r>
              <a:rPr lang="en-US" altLang="zh-CN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PPT</a:t>
            </a:r>
            <a:r>
              <a:rPr lang="zh-CN" altLang="en-US" sz="2400" i="1" kern="2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、每一张图片、每一句话、每一个动作。是苹果对每一次工作的尽善尽美让他们赢得人们的喝彩。</a:t>
            </a:r>
            <a:endParaRPr lang="en-US" sz="2400" i="1" kern="2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762</Words>
  <Application>Microsoft Office PowerPoint</Application>
  <PresentationFormat>宽屏</PresentationFormat>
  <Paragraphs>35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Avenir Next</vt:lpstr>
      <vt:lpstr>Avenir Next Demi Bold</vt:lpstr>
      <vt:lpstr>Lato Light</vt:lpstr>
      <vt:lpstr>Montserrat Light</vt:lpstr>
      <vt:lpstr>等线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2792723303@qq.com</cp:lastModifiedBy>
  <cp:revision>80</cp:revision>
  <dcterms:created xsi:type="dcterms:W3CDTF">2017-08-18T03:02:00Z</dcterms:created>
  <dcterms:modified xsi:type="dcterms:W3CDTF">2018-06-29T15:52:57Z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