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sldIdLst>
    <p:sldId id="322" r:id="rId2"/>
    <p:sldId id="329" r:id="rId3"/>
    <p:sldId id="396" r:id="rId4"/>
    <p:sldId id="330" r:id="rId5"/>
    <p:sldId id="323" r:id="rId6"/>
    <p:sldId id="324" r:id="rId7"/>
    <p:sldId id="331" r:id="rId8"/>
    <p:sldId id="325" r:id="rId9"/>
    <p:sldId id="340" r:id="rId10"/>
    <p:sldId id="333" r:id="rId11"/>
    <p:sldId id="397" r:id="rId12"/>
    <p:sldId id="365" r:id="rId13"/>
    <p:sldId id="326" r:id="rId14"/>
    <p:sldId id="398" r:id="rId15"/>
    <p:sldId id="341" r:id="rId16"/>
    <p:sldId id="342" r:id="rId17"/>
    <p:sldId id="344" r:id="rId18"/>
    <p:sldId id="343" r:id="rId19"/>
    <p:sldId id="345" r:id="rId20"/>
    <p:sldId id="399" r:id="rId21"/>
    <p:sldId id="338" r:id="rId22"/>
    <p:sldId id="378" r:id="rId23"/>
    <p:sldId id="379" r:id="rId24"/>
    <p:sldId id="370" r:id="rId25"/>
    <p:sldId id="366" r:id="rId26"/>
    <p:sldId id="371" r:id="rId27"/>
    <p:sldId id="368" r:id="rId28"/>
    <p:sldId id="369" r:id="rId29"/>
    <p:sldId id="336" r:id="rId30"/>
    <p:sldId id="373" r:id="rId31"/>
    <p:sldId id="372" r:id="rId32"/>
  </p:sldIdLst>
  <p:sldSz cx="9144000" cy="6858000" type="screen4x3"/>
  <p:notesSz cx="6858000" cy="9144000"/>
  <p:custDataLst>
    <p:tags r:id="rId33"/>
  </p:custDataLst>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608013" indent="-150813"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1217613" indent="-303213"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825625" indent="-454025"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2435225" indent="-606425"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 id="2" name="范冰冰" initials="LU" lastIdx="2" clrIdx="1"/>
  <p:cmAuthor id="3" name="fanbb" initials="f" lastIdx="1" clrIdx="2"/>
  <p:cmAuthor id="4" name="Fanbb" initials="F" lastIdx="1" clrIdx="3"/>
  <p:cmAuthor id="5" name="shen ys" initials="sy" lastIdx="3" clrIdx="4">
    <p:extLst>
      <p:ext uri="{19B8F6BF-5375-455C-9EA6-DF929625EA0E}">
        <p15:presenceInfo xmlns:p15="http://schemas.microsoft.com/office/powerpoint/2012/main" userId="f296d5dd8612518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CCFF99"/>
    <a:srgbClr val="CC0000"/>
    <a:srgbClr val="FF6699"/>
    <a:srgbClr val="FF3300"/>
    <a:srgbClr val="FFCC00"/>
    <a:srgbClr val="8000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35" autoAdjust="0"/>
    <p:restoredTop sz="94655" autoAdjust="0"/>
  </p:normalViewPr>
  <p:slideViewPr>
    <p:cSldViewPr>
      <p:cViewPr varScale="1">
        <p:scale>
          <a:sx n="86" d="100"/>
          <a:sy n="86" d="100"/>
        </p:scale>
        <p:origin x="3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18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0-10-23T21:32:37.184" idx="2">
    <p:pos x="10" y="10"/>
    <p:text>邮件网关收发处理个人理解有几重意义，1、用户多邮件目的地址发送时，将列表和邮件同时发往邮件网关，后由网关转发；2、具有公共列表，发往列表地址的信息，由邮件分发器将它的副本转发给列表中的每个地址。3、邮件网关作为外部和内部邮件名转换。</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0-10-23T21:31:56.593" idx="1">
    <p:pos x="10" y="10"/>
    <p:text>为什么说E-mail系统是非实时系统。
因为传统邮件在发端是定时、批处理传输的；且发送到邮局服务器的邮箱后，需要用户登陆后取回；即E-mail系统工作过程不是一个实际收发的端到端连接通信，而是中间邮局的非实时处理。</p:tex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和内容">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494407843"/>
      </p:ext>
    </p:extLst>
  </p:cSld>
  <p:clrMapOvr>
    <a:masterClrMapping/>
  </p:clrMapOvr>
  <p:transition spd="slow" advClick="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标题和内容">
    <p:bg>
      <p:bgPr>
        <a:gradFill rotWithShape="1">
          <a:gsLst>
            <a:gs pos="0">
              <a:srgbClr val="D7D9E1"/>
            </a:gs>
            <a:gs pos="25999">
              <a:srgbClr val="EBECF0"/>
            </a:gs>
            <a:gs pos="100000">
              <a:srgbClr val="FFFFFF"/>
            </a:gs>
          </a:gsLst>
          <a:lin ang="5400000" scaled="1"/>
        </a:gra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575082083"/>
      </p:ext>
    </p:extLst>
  </p:cSld>
  <p:clrMapOvr>
    <a:masterClrMapping/>
  </p:clrMapOvr>
  <p:transition spd="slow"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vert="horz" lIns="3851999" tIns="3924000" anchor="t"/>
          <a:lstStyle>
            <a:lvl1pPr algn="l">
              <a:defRPr/>
            </a:lvl1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zh-CN" altLang="en-US" dirty="0"/>
          </a:p>
        </p:txBody>
      </p:sp>
      <p:sp>
        <p:nvSpPr>
          <p:cNvPr id="8" name="标题 7"/>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690884124"/>
      </p:ext>
    </p:extLst>
  </p:cSld>
  <p:clrMapOvr>
    <a:masterClrMapping/>
  </p:clrMapOvr>
  <p:transition spd="slow" advClick="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cSld name="3_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标题 6"/>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998590812"/>
      </p:ext>
    </p:extLst>
  </p:cSld>
  <p:clrMapOvr>
    <a:masterClrMapping/>
  </p:clrMapOvr>
  <p:transition spd="slow"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4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E76CD55-1EA8-4FE3-9593-AF20845004F3}"/>
              </a:ext>
            </a:extLst>
          </p:cNvPr>
          <p:cNvSpPr>
            <a:spLocks noGrp="1"/>
          </p:cNvSpPr>
          <p:nvPr>
            <p:ph type="dt" sz="half" idx="10"/>
          </p:nvPr>
        </p:nvSpPr>
        <p:spPr>
          <a:xfrm>
            <a:off x="0" y="0"/>
            <a:ext cx="0" cy="0"/>
          </a:xfrm>
        </p:spPr>
        <p:txBody>
          <a:bodyPr/>
          <a:lstStyle>
            <a:lvl1pPr eaLnBrk="1" hangingPunct="1">
              <a:defRPr>
                <a:ea typeface="宋体" charset="-122"/>
              </a:defRPr>
            </a:lvl1pPr>
          </a:lstStyle>
          <a:p>
            <a:endParaRPr lang="en-US" altLang="zh-CN"/>
          </a:p>
        </p:txBody>
      </p:sp>
      <p:sp>
        <p:nvSpPr>
          <p:cNvPr id="5" name="页脚占位符 4">
            <a:extLst>
              <a:ext uri="{FF2B5EF4-FFF2-40B4-BE49-F238E27FC236}">
                <a16:creationId xmlns:a16="http://schemas.microsoft.com/office/drawing/2014/main" id="{FBAD7B45-C666-430B-AE62-8A14E055A437}"/>
              </a:ext>
            </a:extLst>
          </p:cNvPr>
          <p:cNvSpPr>
            <a:spLocks noGrp="1"/>
          </p:cNvSpPr>
          <p:nvPr>
            <p:ph type="ftr" sz="quarter" idx="11"/>
          </p:nvPr>
        </p:nvSpPr>
        <p:spPr>
          <a:xfrm>
            <a:off x="0" y="0"/>
            <a:ext cx="0" cy="0"/>
          </a:xfrm>
        </p:spPr>
        <p:txBody>
          <a:bodyPr/>
          <a:lstStyle>
            <a:lvl1pPr eaLnBrk="1" hangingPunct="1">
              <a:defRPr>
                <a:ea typeface="宋体" charset="-122"/>
              </a:defRPr>
            </a:lvl1pPr>
          </a:lstStyle>
          <a:p>
            <a:endParaRPr lang="en-US" altLang="zh-CN"/>
          </a:p>
        </p:txBody>
      </p:sp>
      <p:sp>
        <p:nvSpPr>
          <p:cNvPr id="6" name="灯片编号占位符 5">
            <a:extLst>
              <a:ext uri="{FF2B5EF4-FFF2-40B4-BE49-F238E27FC236}">
                <a16:creationId xmlns:a16="http://schemas.microsoft.com/office/drawing/2014/main" id="{D52105C4-CD1B-49EB-B566-1326C1727A32}"/>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18860121-2149-4CF0-9ECF-E2742043EE1E}" type="slidenum">
              <a:rPr lang="en-US" altLang="zh-CN" smtClean="0"/>
              <a:pPr/>
              <a:t>‹#›</a:t>
            </a:fld>
            <a:endParaRPr lang="en-US" altLang="zh-CN"/>
          </a:p>
        </p:txBody>
      </p:sp>
    </p:spTree>
    <p:extLst>
      <p:ext uri="{BB962C8B-B14F-4D97-AF65-F5344CB8AC3E}">
        <p14:creationId xmlns:p14="http://schemas.microsoft.com/office/powerpoint/2010/main" val="2093779134"/>
      </p:ext>
    </p:extLst>
  </p:cSld>
  <p:clrMapOvr>
    <a:masterClrMapping/>
  </p:clrMapOvr>
  <p:transition spd="slow"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E635A2E0-357C-4CF8-9A26-2E100637C01E}"/>
              </a:ext>
            </a:extLst>
          </p:cNvPr>
          <p:cNvGrpSpPr/>
          <p:nvPr/>
        </p:nvGrpSpPr>
        <p:grpSpPr bwMode="auto">
          <a:xfrm flipH="1">
            <a:off x="-1" y="330691"/>
            <a:ext cx="1797166" cy="676275"/>
            <a:chOff x="2370576" y="533400"/>
            <a:chExt cx="2417494" cy="675969"/>
          </a:xfrm>
          <a:solidFill>
            <a:srgbClr val="EE1C39"/>
          </a:solidFill>
        </p:grpSpPr>
        <p:sp>
          <p:nvSpPr>
            <p:cNvPr id="3" name="矩形 2">
              <a:extLst>
                <a:ext uri="{FF2B5EF4-FFF2-40B4-BE49-F238E27FC236}">
                  <a16:creationId xmlns:a16="http://schemas.microsoft.com/office/drawing/2014/main" id="{73602506-60AB-4E60-B39E-D815BC2775F9}"/>
                </a:ext>
              </a:extLst>
            </p:cNvPr>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dirty="0">
                <a:ea typeface="微软雅黑" panose="020B0503020204020204" pitchFamily="34" charset="-122"/>
                <a:cs typeface="+mn-ea"/>
                <a:sym typeface="+mn-lt"/>
              </a:endParaRPr>
            </a:p>
          </p:txBody>
        </p:sp>
        <p:sp>
          <p:nvSpPr>
            <p:cNvPr id="4" name="椭圆 3">
              <a:extLst>
                <a:ext uri="{FF2B5EF4-FFF2-40B4-BE49-F238E27FC236}">
                  <a16:creationId xmlns:a16="http://schemas.microsoft.com/office/drawing/2014/main" id="{99899140-61A1-43AE-85E2-8ADB1E8EA392}"/>
                </a:ext>
              </a:extLst>
            </p:cNvPr>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dirty="0">
                <a:ea typeface="微软雅黑" panose="020B0503020204020204" pitchFamily="34" charset="-122"/>
                <a:cs typeface="+mn-ea"/>
                <a:sym typeface="+mn-lt"/>
              </a:endParaRPr>
            </a:p>
          </p:txBody>
        </p:sp>
      </p:grpSp>
      <p:sp>
        <p:nvSpPr>
          <p:cNvPr id="5" name="日期占位符 1">
            <a:extLst>
              <a:ext uri="{FF2B5EF4-FFF2-40B4-BE49-F238E27FC236}">
                <a16:creationId xmlns:a16="http://schemas.microsoft.com/office/drawing/2014/main" id="{2554C257-663C-4DA9-B2DE-34DFFE5F6E07}"/>
              </a:ext>
            </a:extLst>
          </p:cNvPr>
          <p:cNvSpPr>
            <a:spLocks noGrp="1"/>
          </p:cNvSpPr>
          <p:nvPr>
            <p:ph type="dt" sz="half" idx="10"/>
          </p:nvPr>
        </p:nvSpPr>
        <p:spPr>
          <a:xfrm>
            <a:off x="0" y="0"/>
            <a:ext cx="0" cy="0"/>
          </a:xfrm>
        </p:spPr>
        <p:txBody>
          <a:bodyPr/>
          <a:lstStyle>
            <a:lvl1pPr eaLnBrk="1" hangingPunct="1">
              <a:defRPr>
                <a:ea typeface="宋体" charset="-122"/>
              </a:defRPr>
            </a:lvl1pPr>
          </a:lstStyle>
          <a:p>
            <a:endParaRPr lang="en-US" altLang="zh-CN"/>
          </a:p>
        </p:txBody>
      </p:sp>
      <p:sp>
        <p:nvSpPr>
          <p:cNvPr id="6" name="页脚占位符 2">
            <a:extLst>
              <a:ext uri="{FF2B5EF4-FFF2-40B4-BE49-F238E27FC236}">
                <a16:creationId xmlns:a16="http://schemas.microsoft.com/office/drawing/2014/main" id="{89A3D2A3-4DD5-404B-A557-E89D5E5BF067}"/>
              </a:ext>
            </a:extLst>
          </p:cNvPr>
          <p:cNvSpPr>
            <a:spLocks noGrp="1"/>
          </p:cNvSpPr>
          <p:nvPr>
            <p:ph type="ftr" sz="quarter" idx="11"/>
          </p:nvPr>
        </p:nvSpPr>
        <p:spPr>
          <a:xfrm>
            <a:off x="0" y="0"/>
            <a:ext cx="0" cy="0"/>
          </a:xfrm>
        </p:spPr>
        <p:txBody>
          <a:bodyPr/>
          <a:lstStyle>
            <a:lvl1pPr eaLnBrk="1" hangingPunct="1">
              <a:defRPr>
                <a:ea typeface="宋体" charset="-122"/>
              </a:defRPr>
            </a:lvl1pPr>
          </a:lstStyle>
          <a:p>
            <a:endParaRPr lang="en-US" altLang="zh-CN"/>
          </a:p>
        </p:txBody>
      </p:sp>
      <p:sp>
        <p:nvSpPr>
          <p:cNvPr id="7" name="灯片编号占位符 3">
            <a:extLst>
              <a:ext uri="{FF2B5EF4-FFF2-40B4-BE49-F238E27FC236}">
                <a16:creationId xmlns:a16="http://schemas.microsoft.com/office/drawing/2014/main" id="{F66EA291-D789-4462-BCD3-372A2175F051}"/>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1B2A20E3-B23C-4DCF-9443-1F1173D541E9}" type="slidenum">
              <a:rPr lang="en-US" altLang="zh-CN" smtClean="0"/>
              <a:pPr/>
              <a:t>‹#›</a:t>
            </a:fld>
            <a:endParaRPr lang="en-US" altLang="zh-CN"/>
          </a:p>
        </p:txBody>
      </p:sp>
    </p:spTree>
    <p:extLst>
      <p:ext uri="{BB962C8B-B14F-4D97-AF65-F5344CB8AC3E}">
        <p14:creationId xmlns:p14="http://schemas.microsoft.com/office/powerpoint/2010/main" val="3867417793"/>
      </p:ext>
    </p:extLst>
  </p:cSld>
  <p:clrMapOvr>
    <a:masterClrMapping/>
  </p:clrMapOvr>
  <p:transition spd="slow"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1">
                <a:solidFill>
                  <a:srgbClr val="C00000"/>
                </a:solidFill>
              </a:defRPr>
            </a:lvl1pPr>
          </a:lstStyle>
          <a:p>
            <a:r>
              <a:rPr lang="zh-CN" altLang="en-US"/>
              <a:t>单击此处编辑母版标题样式</a:t>
            </a:r>
          </a:p>
        </p:txBody>
      </p:sp>
      <p:sp>
        <p:nvSpPr>
          <p:cNvPr id="3" name="日期占位符 2">
            <a:extLst>
              <a:ext uri="{FF2B5EF4-FFF2-40B4-BE49-F238E27FC236}">
                <a16:creationId xmlns:a16="http://schemas.microsoft.com/office/drawing/2014/main" id="{BFFFBCCD-60C0-4A1D-8294-74337849BBFE}"/>
              </a:ext>
            </a:extLst>
          </p:cNvPr>
          <p:cNvSpPr>
            <a:spLocks noGrp="1"/>
          </p:cNvSpPr>
          <p:nvPr>
            <p:ph type="dt" sz="half" idx="10"/>
          </p:nvPr>
        </p:nvSpPr>
        <p:spPr>
          <a:xfrm>
            <a:off x="0" y="0"/>
            <a:ext cx="0" cy="0"/>
          </a:xfrm>
        </p:spPr>
        <p:txBody>
          <a:bodyPr/>
          <a:lstStyle>
            <a:lvl1pPr eaLnBrk="1" hangingPunct="1">
              <a:defRPr>
                <a:ea typeface="宋体" charset="-122"/>
              </a:defRPr>
            </a:lvl1pPr>
          </a:lstStyle>
          <a:p>
            <a:endParaRPr lang="en-US" altLang="zh-CN"/>
          </a:p>
        </p:txBody>
      </p:sp>
      <p:sp>
        <p:nvSpPr>
          <p:cNvPr id="4" name="页脚占位符 3">
            <a:extLst>
              <a:ext uri="{FF2B5EF4-FFF2-40B4-BE49-F238E27FC236}">
                <a16:creationId xmlns:a16="http://schemas.microsoft.com/office/drawing/2014/main" id="{655EFF2D-A26F-4C27-A15C-1E7B7AB62D04}"/>
              </a:ext>
            </a:extLst>
          </p:cNvPr>
          <p:cNvSpPr>
            <a:spLocks noGrp="1"/>
          </p:cNvSpPr>
          <p:nvPr>
            <p:ph type="ftr" sz="quarter" idx="11"/>
          </p:nvPr>
        </p:nvSpPr>
        <p:spPr>
          <a:xfrm>
            <a:off x="0" y="0"/>
            <a:ext cx="0" cy="0"/>
          </a:xfrm>
        </p:spPr>
        <p:txBody>
          <a:bodyPr/>
          <a:lstStyle>
            <a:lvl1pPr eaLnBrk="1" hangingPunct="1">
              <a:defRPr>
                <a:ea typeface="宋体" charset="-122"/>
              </a:defRPr>
            </a:lvl1pPr>
          </a:lstStyle>
          <a:p>
            <a:endParaRPr lang="en-US" altLang="zh-CN"/>
          </a:p>
        </p:txBody>
      </p:sp>
      <p:sp>
        <p:nvSpPr>
          <p:cNvPr id="5" name="灯片编号占位符 4">
            <a:extLst>
              <a:ext uri="{FF2B5EF4-FFF2-40B4-BE49-F238E27FC236}">
                <a16:creationId xmlns:a16="http://schemas.microsoft.com/office/drawing/2014/main" id="{08EB6AD5-341F-4341-BDA3-EE2AEA0012A8}"/>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FFD708EA-C74C-4408-AD6A-299A96D23F2D}" type="slidenum">
              <a:rPr lang="en-US" altLang="zh-CN" smtClean="0"/>
              <a:pPr/>
              <a:t>‹#›</a:t>
            </a:fld>
            <a:endParaRPr lang="en-US" altLang="zh-CN"/>
          </a:p>
        </p:txBody>
      </p:sp>
    </p:spTree>
    <p:extLst>
      <p:ext uri="{BB962C8B-B14F-4D97-AF65-F5344CB8AC3E}">
        <p14:creationId xmlns:p14="http://schemas.microsoft.com/office/powerpoint/2010/main" val="2574478923"/>
      </p:ext>
    </p:extLst>
  </p:cSld>
  <p:clrMapOvr>
    <a:masterClrMapping/>
  </p:clrMapOvr>
  <p:transition spd="slow" advClick="0">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图片 2">
            <a:extLst>
              <a:ext uri="{FF2B5EF4-FFF2-40B4-BE49-F238E27FC236}">
                <a16:creationId xmlns:a16="http://schemas.microsoft.com/office/drawing/2014/main" id="{D0BC5A37-0431-411B-9F58-15139BEEAE3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3" y="0"/>
            <a:ext cx="913685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792588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Lst>
  <p:transition spd="slow" advClick="0">
    <p:fade/>
  </p:transition>
  <p:txStyles>
    <p:titleStyle>
      <a:lvl1pPr algn="ctr" rtl="0" eaLnBrk="1" fontAlgn="base" hangingPunct="1">
        <a:spcBef>
          <a:spcPct val="0"/>
        </a:spcBef>
        <a:spcAft>
          <a:spcPct val="0"/>
        </a:spcAft>
        <a:defRPr sz="4426" kern="1200">
          <a:solidFill>
            <a:schemeClr val="tx1"/>
          </a:solidFill>
          <a:latin typeface="+mj-lt"/>
          <a:ea typeface="微软雅黑" pitchFamily="34" charset="-122"/>
          <a:cs typeface="+mj-cs"/>
        </a:defRPr>
      </a:lvl1pPr>
      <a:lvl2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2pPr>
      <a:lvl3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3pPr>
      <a:lvl4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4pPr>
      <a:lvl5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5pPr>
      <a:lvl6pPr marL="456803" algn="ctr" rtl="0" eaLnBrk="1" fontAlgn="base" hangingPunct="1">
        <a:spcBef>
          <a:spcPct val="0"/>
        </a:spcBef>
        <a:spcAft>
          <a:spcPct val="0"/>
        </a:spcAft>
        <a:defRPr sz="4426">
          <a:solidFill>
            <a:schemeClr val="tx1"/>
          </a:solidFill>
          <a:latin typeface="Calibri" pitchFamily="34" charset="0"/>
          <a:ea typeface="宋体" charset="-122"/>
        </a:defRPr>
      </a:lvl6pPr>
      <a:lvl7pPr marL="913608" algn="ctr" rtl="0" eaLnBrk="1" fontAlgn="base" hangingPunct="1">
        <a:spcBef>
          <a:spcPct val="0"/>
        </a:spcBef>
        <a:spcAft>
          <a:spcPct val="0"/>
        </a:spcAft>
        <a:defRPr sz="4426">
          <a:solidFill>
            <a:schemeClr val="tx1"/>
          </a:solidFill>
          <a:latin typeface="Calibri" pitchFamily="34" charset="0"/>
          <a:ea typeface="宋体" charset="-122"/>
        </a:defRPr>
      </a:lvl7pPr>
      <a:lvl8pPr marL="1370411" algn="ctr" rtl="0" eaLnBrk="1" fontAlgn="base" hangingPunct="1">
        <a:spcBef>
          <a:spcPct val="0"/>
        </a:spcBef>
        <a:spcAft>
          <a:spcPct val="0"/>
        </a:spcAft>
        <a:defRPr sz="4426">
          <a:solidFill>
            <a:schemeClr val="tx1"/>
          </a:solidFill>
          <a:latin typeface="Calibri" pitchFamily="34" charset="0"/>
          <a:ea typeface="宋体" charset="-122"/>
        </a:defRPr>
      </a:lvl8pPr>
      <a:lvl9pPr marL="1827215" algn="ctr" rtl="0" eaLnBrk="1" fontAlgn="base" hangingPunct="1">
        <a:spcBef>
          <a:spcPct val="0"/>
        </a:spcBef>
        <a:spcAft>
          <a:spcPct val="0"/>
        </a:spcAft>
        <a:defRPr sz="4426">
          <a:solidFill>
            <a:schemeClr val="tx1"/>
          </a:solidFill>
          <a:latin typeface="Calibri" pitchFamily="34" charset="0"/>
          <a:ea typeface="宋体" charset="-122"/>
        </a:defRPr>
      </a:lvl9pPr>
    </p:titleStyle>
    <p:bodyStyle>
      <a:lvl1pPr marL="341755" indent="-341755" algn="l" rtl="0" eaLnBrk="1" fontAlgn="base" hangingPunct="1">
        <a:spcBef>
          <a:spcPct val="20000"/>
        </a:spcBef>
        <a:spcAft>
          <a:spcPct val="0"/>
        </a:spcAft>
        <a:buFont typeface="Arial" panose="020B0604020202020204" pitchFamily="34" charset="0"/>
        <a:buChar char="•"/>
        <a:defRPr sz="3225" kern="1200">
          <a:solidFill>
            <a:schemeClr val="tx1"/>
          </a:solidFill>
          <a:latin typeface="+mn-lt"/>
          <a:ea typeface="微软雅黑" pitchFamily="34" charset="-122"/>
          <a:cs typeface="+mn-cs"/>
        </a:defRPr>
      </a:lvl1pPr>
      <a:lvl2pPr marL="741859" indent="-284598" algn="l" rtl="0" eaLnBrk="1" fontAlgn="base" hangingPunct="1">
        <a:spcBef>
          <a:spcPct val="20000"/>
        </a:spcBef>
        <a:spcAft>
          <a:spcPct val="0"/>
        </a:spcAft>
        <a:buFont typeface="Arial" panose="020B0604020202020204" pitchFamily="34" charset="0"/>
        <a:buChar char="–"/>
        <a:defRPr sz="2775" kern="1200">
          <a:solidFill>
            <a:schemeClr val="tx1"/>
          </a:solidFill>
          <a:latin typeface="+mn-lt"/>
          <a:ea typeface="微软雅黑" pitchFamily="34" charset="-122"/>
          <a:cs typeface="+mn-cs"/>
        </a:defRPr>
      </a:lvl2pPr>
      <a:lvl3pPr marL="1141962" indent="-22744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微软雅黑" pitchFamily="34" charset="-122"/>
          <a:cs typeface="+mn-cs"/>
        </a:defRPr>
      </a:lvl3pPr>
      <a:lvl4pPr marL="1598032" indent="-227440" algn="l" rtl="0" eaLnBrk="1" fontAlgn="base" hangingPunct="1">
        <a:spcBef>
          <a:spcPct val="20000"/>
        </a:spcBef>
        <a:spcAft>
          <a:spcPct val="0"/>
        </a:spcAft>
        <a:buFont typeface="Arial" panose="020B0604020202020204" pitchFamily="34" charset="0"/>
        <a:buChar char="–"/>
        <a:defRPr sz="2025" kern="1200">
          <a:solidFill>
            <a:schemeClr val="tx1"/>
          </a:solidFill>
          <a:latin typeface="+mn-lt"/>
          <a:ea typeface="微软雅黑" pitchFamily="34" charset="-122"/>
          <a:cs typeface="+mn-cs"/>
        </a:defRPr>
      </a:lvl4pPr>
      <a:lvl5pPr marL="2055293" indent="-227440" algn="l" rtl="0" eaLnBrk="1" fontAlgn="base" hangingPunct="1">
        <a:spcBef>
          <a:spcPct val="20000"/>
        </a:spcBef>
        <a:spcAft>
          <a:spcPct val="0"/>
        </a:spcAft>
        <a:buFont typeface="Arial" panose="020B0604020202020204" pitchFamily="34" charset="0"/>
        <a:buChar char="»"/>
        <a:defRPr sz="2025" kern="1200">
          <a:solidFill>
            <a:schemeClr val="tx1"/>
          </a:solidFill>
          <a:latin typeface="+mn-lt"/>
          <a:ea typeface="微软雅黑" pitchFamily="34" charset="-122"/>
          <a:cs typeface="+mn-cs"/>
        </a:defRPr>
      </a:lvl5pPr>
      <a:lvl6pPr marL="2512420"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6pPr>
      <a:lvl7pPr marL="2969224"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7pPr>
      <a:lvl8pPr marL="3426028"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8pPr>
      <a:lvl9pPr marL="3882831"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9pPr>
    </p:bodyStyle>
    <p:otherStyle>
      <a:defPPr>
        <a:defRPr lang="zh-CN"/>
      </a:defPPr>
      <a:lvl1pPr marL="0" algn="l" defTabSz="913608" rtl="0" eaLnBrk="1" latinLnBrk="0" hangingPunct="1">
        <a:defRPr sz="1800" kern="1200">
          <a:solidFill>
            <a:schemeClr val="tx1"/>
          </a:solidFill>
          <a:latin typeface="+mn-lt"/>
          <a:ea typeface="+mn-ea"/>
          <a:cs typeface="+mn-cs"/>
        </a:defRPr>
      </a:lvl1pPr>
      <a:lvl2pPr marL="456803" algn="l" defTabSz="913608" rtl="0" eaLnBrk="1" latinLnBrk="0" hangingPunct="1">
        <a:defRPr sz="1800" kern="1200">
          <a:solidFill>
            <a:schemeClr val="tx1"/>
          </a:solidFill>
          <a:latin typeface="+mn-lt"/>
          <a:ea typeface="+mn-ea"/>
          <a:cs typeface="+mn-cs"/>
        </a:defRPr>
      </a:lvl2pPr>
      <a:lvl3pPr marL="913608" algn="l" defTabSz="913608" rtl="0" eaLnBrk="1" latinLnBrk="0" hangingPunct="1">
        <a:defRPr sz="1800" kern="1200">
          <a:solidFill>
            <a:schemeClr val="tx1"/>
          </a:solidFill>
          <a:latin typeface="+mn-lt"/>
          <a:ea typeface="+mn-ea"/>
          <a:cs typeface="+mn-cs"/>
        </a:defRPr>
      </a:lvl3pPr>
      <a:lvl4pPr marL="1370411" algn="l" defTabSz="913608" rtl="0" eaLnBrk="1" latinLnBrk="0" hangingPunct="1">
        <a:defRPr sz="1800" kern="1200">
          <a:solidFill>
            <a:schemeClr val="tx1"/>
          </a:solidFill>
          <a:latin typeface="+mn-lt"/>
          <a:ea typeface="+mn-ea"/>
          <a:cs typeface="+mn-cs"/>
        </a:defRPr>
      </a:lvl4pPr>
      <a:lvl5pPr marL="1827215" algn="l" defTabSz="913608" rtl="0" eaLnBrk="1" latinLnBrk="0" hangingPunct="1">
        <a:defRPr sz="1800" kern="1200">
          <a:solidFill>
            <a:schemeClr val="tx1"/>
          </a:solidFill>
          <a:latin typeface="+mn-lt"/>
          <a:ea typeface="+mn-ea"/>
          <a:cs typeface="+mn-cs"/>
        </a:defRPr>
      </a:lvl5pPr>
      <a:lvl6pPr marL="2284018" algn="l" defTabSz="913608" rtl="0" eaLnBrk="1" latinLnBrk="0" hangingPunct="1">
        <a:defRPr sz="1800" kern="1200">
          <a:solidFill>
            <a:schemeClr val="tx1"/>
          </a:solidFill>
          <a:latin typeface="+mn-lt"/>
          <a:ea typeface="+mn-ea"/>
          <a:cs typeface="+mn-cs"/>
        </a:defRPr>
      </a:lvl6pPr>
      <a:lvl7pPr marL="2740822" algn="l" defTabSz="913608" rtl="0" eaLnBrk="1" latinLnBrk="0" hangingPunct="1">
        <a:defRPr sz="1800" kern="1200">
          <a:solidFill>
            <a:schemeClr val="tx1"/>
          </a:solidFill>
          <a:latin typeface="+mn-lt"/>
          <a:ea typeface="+mn-ea"/>
          <a:cs typeface="+mn-cs"/>
        </a:defRPr>
      </a:lvl7pPr>
      <a:lvl8pPr marL="3197626" algn="l" defTabSz="913608" rtl="0" eaLnBrk="1" latinLnBrk="0" hangingPunct="1">
        <a:defRPr sz="1800" kern="1200">
          <a:solidFill>
            <a:schemeClr val="tx1"/>
          </a:solidFill>
          <a:latin typeface="+mn-lt"/>
          <a:ea typeface="+mn-ea"/>
          <a:cs typeface="+mn-cs"/>
        </a:defRPr>
      </a:lvl8pPr>
      <a:lvl9pPr marL="3654429" algn="l" defTabSz="91360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a:extLst>
              <a:ext uri="{FF2B5EF4-FFF2-40B4-BE49-F238E27FC236}">
                <a16:creationId xmlns:a16="http://schemas.microsoft.com/office/drawing/2014/main" id="{61A5ABA9-0EF5-45DD-ADA6-2A1DCB18ACF0}"/>
              </a:ext>
            </a:extLst>
          </p:cNvPr>
          <p:cNvSpPr txBox="1">
            <a:spLocks noChangeArrowheads="1"/>
          </p:cNvSpPr>
          <p:nvPr/>
        </p:nvSpPr>
        <p:spPr bwMode="auto">
          <a:xfrm>
            <a:off x="1331913" y="547689"/>
            <a:ext cx="6248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120000"/>
              </a:lnSpc>
            </a:pPr>
            <a:r>
              <a:rPr lang="zh-CN" altLang="en-US" sz="3200" b="1" dirty="0">
                <a:latin typeface="Times New Roman" panose="02020603050405020304" pitchFamily="18" charset="0"/>
                <a:ea typeface="微软雅黑" panose="020B0503020204020204" pitchFamily="34" charset="-122"/>
                <a:cs typeface="+mn-ea"/>
                <a:sym typeface="Times New Roman" panose="02020603050405020304" pitchFamily="18" charset="0"/>
              </a:rPr>
              <a:t>第</a:t>
            </a:r>
            <a:r>
              <a:rPr lang="en-US" altLang="zh-CN" sz="3200" b="1" dirty="0">
                <a:latin typeface="Times New Roman" panose="02020603050405020304" pitchFamily="18" charset="0"/>
                <a:ea typeface="微软雅黑" panose="020B0503020204020204" pitchFamily="34" charset="-122"/>
                <a:cs typeface="+mn-ea"/>
                <a:sym typeface="Times New Roman" panose="02020603050405020304" pitchFamily="18" charset="0"/>
              </a:rPr>
              <a:t>2.3 </a:t>
            </a:r>
            <a:r>
              <a:rPr lang="zh-CN" altLang="en-US" sz="3200" b="1"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a:t>
            </a:r>
            <a:r>
              <a:rPr lang="en-US" altLang="zh-CN" sz="3200" b="1"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p>
        </p:txBody>
      </p:sp>
      <p:sp>
        <p:nvSpPr>
          <p:cNvPr id="90115" name="Text Box 3">
            <a:extLst>
              <a:ext uri="{FF2B5EF4-FFF2-40B4-BE49-F238E27FC236}">
                <a16:creationId xmlns:a16="http://schemas.microsoft.com/office/drawing/2014/main" id="{00FB9DBA-C691-4FFD-BD4D-019142252B64}"/>
              </a:ext>
            </a:extLst>
          </p:cNvPr>
          <p:cNvSpPr txBox="1">
            <a:spLocks noChangeArrowheads="1"/>
          </p:cNvSpPr>
          <p:nvPr/>
        </p:nvSpPr>
        <p:spPr bwMode="auto">
          <a:xfrm>
            <a:off x="1547813" y="2232025"/>
            <a:ext cx="6629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2.3.2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电子邮箱和</a:t>
            </a: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地址结构 </a:t>
            </a:r>
          </a:p>
        </p:txBody>
      </p:sp>
      <p:sp>
        <p:nvSpPr>
          <p:cNvPr id="90116" name="Text Box 4">
            <a:extLst>
              <a:ext uri="{FF2B5EF4-FFF2-40B4-BE49-F238E27FC236}">
                <a16:creationId xmlns:a16="http://schemas.microsoft.com/office/drawing/2014/main" id="{A2514DED-2BA8-49C8-B3E6-12650983CA7E}"/>
              </a:ext>
            </a:extLst>
          </p:cNvPr>
          <p:cNvSpPr txBox="1">
            <a:spLocks noChangeArrowheads="1"/>
          </p:cNvSpPr>
          <p:nvPr/>
        </p:nvSpPr>
        <p:spPr bwMode="auto">
          <a:xfrm>
            <a:off x="1547813" y="3679825"/>
            <a:ext cx="5105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2.3.4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邮件传输 </a:t>
            </a:r>
          </a:p>
        </p:txBody>
      </p:sp>
      <p:sp>
        <p:nvSpPr>
          <p:cNvPr id="90117" name="Text Box 5">
            <a:extLst>
              <a:ext uri="{FF2B5EF4-FFF2-40B4-BE49-F238E27FC236}">
                <a16:creationId xmlns:a16="http://schemas.microsoft.com/office/drawing/2014/main" id="{9A326855-5DE0-4425-AF01-5E7E6E0E584A}"/>
              </a:ext>
            </a:extLst>
          </p:cNvPr>
          <p:cNvSpPr txBox="1">
            <a:spLocks noChangeArrowheads="1"/>
          </p:cNvSpPr>
          <p:nvPr/>
        </p:nvSpPr>
        <p:spPr bwMode="auto">
          <a:xfrm>
            <a:off x="1547813" y="2994025"/>
            <a:ext cx="5105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2.3.3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电子邮件基本格式 </a:t>
            </a:r>
          </a:p>
        </p:txBody>
      </p:sp>
      <p:sp>
        <p:nvSpPr>
          <p:cNvPr id="90118" name="Text Box 6">
            <a:extLst>
              <a:ext uri="{FF2B5EF4-FFF2-40B4-BE49-F238E27FC236}">
                <a16:creationId xmlns:a16="http://schemas.microsoft.com/office/drawing/2014/main" id="{222D8585-E6CB-4BFE-A0DE-6F8830811097}"/>
              </a:ext>
            </a:extLst>
          </p:cNvPr>
          <p:cNvSpPr txBox="1">
            <a:spLocks noChangeArrowheads="1"/>
          </p:cNvSpPr>
          <p:nvPr/>
        </p:nvSpPr>
        <p:spPr bwMode="auto">
          <a:xfrm>
            <a:off x="1547813" y="4365625"/>
            <a:ext cx="5105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2.3.5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邮箱访问 </a:t>
            </a:r>
          </a:p>
        </p:txBody>
      </p:sp>
      <p:sp>
        <p:nvSpPr>
          <p:cNvPr id="90119" name="Text Box 7">
            <a:extLst>
              <a:ext uri="{FF2B5EF4-FFF2-40B4-BE49-F238E27FC236}">
                <a16:creationId xmlns:a16="http://schemas.microsoft.com/office/drawing/2014/main" id="{907B5D74-F328-4DD9-AA2E-837D1E423D91}"/>
              </a:ext>
            </a:extLst>
          </p:cNvPr>
          <p:cNvSpPr txBox="1">
            <a:spLocks noChangeArrowheads="1"/>
          </p:cNvSpPr>
          <p:nvPr/>
        </p:nvSpPr>
        <p:spPr bwMode="auto">
          <a:xfrm>
            <a:off x="1547813" y="1470025"/>
            <a:ext cx="6248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2.3.1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电子邮件系统概述 </a:t>
            </a:r>
          </a:p>
        </p:txBody>
      </p:sp>
      <p:sp>
        <p:nvSpPr>
          <p:cNvPr id="90120" name="Text Box 8">
            <a:extLst>
              <a:ext uri="{FF2B5EF4-FFF2-40B4-BE49-F238E27FC236}">
                <a16:creationId xmlns:a16="http://schemas.microsoft.com/office/drawing/2014/main" id="{81A21052-B74E-426A-81BD-D467744A4A5B}"/>
              </a:ext>
            </a:extLst>
          </p:cNvPr>
          <p:cNvSpPr txBox="1">
            <a:spLocks noChangeArrowheads="1"/>
          </p:cNvSpPr>
          <p:nvPr/>
        </p:nvSpPr>
        <p:spPr bwMode="auto">
          <a:xfrm>
            <a:off x="1566863" y="5094288"/>
            <a:ext cx="5105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b="0" dirty="0">
                <a:latin typeface="Times New Roman" panose="02020603050405020304" pitchFamily="18" charset="0"/>
                <a:ea typeface="微软雅黑" panose="020B0503020204020204" pitchFamily="34" charset="-122"/>
                <a:cs typeface="+mn-ea"/>
                <a:sym typeface="Times New Roman" panose="02020603050405020304" pitchFamily="18" charset="0"/>
              </a:rPr>
              <a:t>2.3.6 </a:t>
            </a: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 MIME</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协议和实现</a:t>
            </a:r>
          </a:p>
        </p:txBody>
      </p:sp>
      <p:sp>
        <p:nvSpPr>
          <p:cNvPr id="90121" name="Text Box 9">
            <a:extLst>
              <a:ext uri="{FF2B5EF4-FFF2-40B4-BE49-F238E27FC236}">
                <a16:creationId xmlns:a16="http://schemas.microsoft.com/office/drawing/2014/main" id="{DFFE8403-36FF-4100-807C-43520EA7D044}"/>
              </a:ext>
            </a:extLst>
          </p:cNvPr>
          <p:cNvSpPr txBox="1">
            <a:spLocks noChangeArrowheads="1"/>
          </p:cNvSpPr>
          <p:nvPr/>
        </p:nvSpPr>
        <p:spPr bwMode="auto">
          <a:xfrm>
            <a:off x="1331913" y="5805488"/>
            <a:ext cx="6248400" cy="56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120000"/>
              </a:lnSpc>
            </a:pPr>
            <a:r>
              <a:rPr lang="zh-CN" altLang="en-US" sz="28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教材：</a:t>
            </a:r>
            <a:r>
              <a:rPr lang="en-US" altLang="zh-CN" sz="28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6.5</a:t>
            </a:r>
            <a:r>
              <a:rPr lang="zh-CN" altLang="en-US" sz="28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，参考</a:t>
            </a:r>
            <a:r>
              <a:rPr lang="en-US" altLang="zh-CN" sz="28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4.12-4.15</a:t>
            </a:r>
            <a:r>
              <a:rPr lang="zh-CN" altLang="en-US" sz="28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Tree>
  </p:cSld>
  <p:clrMapOvr>
    <a:masterClrMapping/>
  </p:clrMapOvr>
  <p:transition spd="slow" advClick="0">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ext Box 2">
            <a:extLst>
              <a:ext uri="{FF2B5EF4-FFF2-40B4-BE49-F238E27FC236}">
                <a16:creationId xmlns:a16="http://schemas.microsoft.com/office/drawing/2014/main" id="{FEB6483D-6760-4996-A3F7-A821A59FA5D8}"/>
              </a:ext>
            </a:extLst>
          </p:cNvPr>
          <p:cNvSpPr txBox="1">
            <a:spLocks noChangeArrowheads="1"/>
          </p:cNvSpPr>
          <p:nvPr/>
        </p:nvSpPr>
        <p:spPr bwMode="auto">
          <a:xfrm>
            <a:off x="1835696" y="438323"/>
            <a:ext cx="5105400" cy="56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2.3.4 </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电子邮件传输 </a:t>
            </a:r>
          </a:p>
        </p:txBody>
      </p:sp>
      <p:sp>
        <p:nvSpPr>
          <p:cNvPr id="101380" name="Rectangle 4">
            <a:extLst>
              <a:ext uri="{FF2B5EF4-FFF2-40B4-BE49-F238E27FC236}">
                <a16:creationId xmlns:a16="http://schemas.microsoft.com/office/drawing/2014/main" id="{E06C4CF8-37C9-4989-AF69-991663ED210B}"/>
              </a:ext>
            </a:extLst>
          </p:cNvPr>
          <p:cNvSpPr>
            <a:spLocks noChangeArrowheads="1"/>
          </p:cNvSpPr>
          <p:nvPr/>
        </p:nvSpPr>
        <p:spPr bwMode="auto">
          <a:xfrm>
            <a:off x="762000" y="3118695"/>
            <a:ext cx="7696200" cy="1386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向互联网远程用户发送邮件相对复杂，首先进行互联网连接，然后，</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邮件传输软件</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作为客户与远程计算机的邮件服务器通信，</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实际发送的邮件是一个</a:t>
            </a:r>
            <a:r>
              <a:rPr lang="zh-CN" altLang="en-US" sz="2400" b="1"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副本</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
        <p:nvSpPr>
          <p:cNvPr id="101382" name="Rectangle 6">
            <a:extLst>
              <a:ext uri="{FF2B5EF4-FFF2-40B4-BE49-F238E27FC236}">
                <a16:creationId xmlns:a16="http://schemas.microsoft.com/office/drawing/2014/main" id="{6F4B8492-35D3-4A20-B580-598CE6AEA559}"/>
              </a:ext>
            </a:extLst>
          </p:cNvPr>
          <p:cNvSpPr>
            <a:spLocks noChangeArrowheads="1"/>
          </p:cNvSpPr>
          <p:nvPr/>
        </p:nvSpPr>
        <p:spPr bwMode="auto">
          <a:xfrm>
            <a:off x="762000" y="1462932"/>
            <a:ext cx="7620000"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当用户按以上的格式完成邮件并发送后，电子邮件接口软件把该</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邮件置于邮件暂存队列</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中，由</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邮件传输程序</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管理。向本地计算机用户发送邮件是简单的，只需传输程序在本地用户邮箱中添加邮件即可。</a:t>
            </a:r>
          </a:p>
        </p:txBody>
      </p:sp>
      <p:sp>
        <p:nvSpPr>
          <p:cNvPr id="101409" name="Rectangle 33">
            <a:extLst>
              <a:ext uri="{FF2B5EF4-FFF2-40B4-BE49-F238E27FC236}">
                <a16:creationId xmlns:a16="http://schemas.microsoft.com/office/drawing/2014/main" id="{4ECC22AF-FC01-40FD-997D-D376BB3242C9}"/>
              </a:ext>
            </a:extLst>
          </p:cNvPr>
          <p:cNvSpPr>
            <a:spLocks noChangeArrowheads="1"/>
          </p:cNvSpPr>
          <p:nvPr/>
        </p:nvSpPr>
        <p:spPr bwMode="auto">
          <a:xfrm>
            <a:off x="762000" y="4600152"/>
            <a:ext cx="7704138"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Simple mail transfer protocol)</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，简单邮件传输协议</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定义了相互通信的</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C/S</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端两个</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进程间如何进行信息交互。但未定义邮件内部格式、邮件存储、发送速度和邮件如何递交（</a:t>
            </a:r>
            <a:r>
              <a:rPr lang="zh-CN" altLang="en-US" sz="2400"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谁来完成？</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
        <p:nvSpPr>
          <p:cNvPr id="101410" name="Text Box 34">
            <a:extLst>
              <a:ext uri="{FF2B5EF4-FFF2-40B4-BE49-F238E27FC236}">
                <a16:creationId xmlns:a16="http://schemas.microsoft.com/office/drawing/2014/main" id="{5FEEE4BA-DE62-4DB7-B6E8-7970EB12CAC5}"/>
              </a:ext>
            </a:extLst>
          </p:cNvPr>
          <p:cNvSpPr txBox="1">
            <a:spLocks noChangeArrowheads="1"/>
          </p:cNvSpPr>
          <p:nvPr/>
        </p:nvSpPr>
        <p:spPr bwMode="auto">
          <a:xfrm>
            <a:off x="811130" y="1023209"/>
            <a:ext cx="32766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电子邮件</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传送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1410"/>
                                        </p:tgtEl>
                                        <p:attrNameLst>
                                          <p:attrName>style.visibility</p:attrName>
                                        </p:attrNameLst>
                                      </p:cBhvr>
                                      <p:to>
                                        <p:strVal val="visible"/>
                                      </p:to>
                                    </p:set>
                                    <p:anim calcmode="lin" valueType="num">
                                      <p:cBhvr additive="base">
                                        <p:cTn id="7" dur="500" fill="hold"/>
                                        <p:tgtEl>
                                          <p:spTgt spid="101410"/>
                                        </p:tgtEl>
                                        <p:attrNameLst>
                                          <p:attrName>ppt_x</p:attrName>
                                        </p:attrNameLst>
                                      </p:cBhvr>
                                      <p:tavLst>
                                        <p:tav tm="0">
                                          <p:val>
                                            <p:strVal val="0-#ppt_w/2"/>
                                          </p:val>
                                        </p:tav>
                                        <p:tav tm="100000">
                                          <p:val>
                                            <p:strVal val="#ppt_x"/>
                                          </p:val>
                                        </p:tav>
                                      </p:tavLst>
                                    </p:anim>
                                    <p:anim calcmode="lin" valueType="num">
                                      <p:cBhvr additive="base">
                                        <p:cTn id="8" dur="500" fill="hold"/>
                                        <p:tgtEl>
                                          <p:spTgt spid="1014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1382"/>
                                        </p:tgtEl>
                                        <p:attrNameLst>
                                          <p:attrName>style.visibility</p:attrName>
                                        </p:attrNameLst>
                                      </p:cBhvr>
                                      <p:to>
                                        <p:strVal val="visible"/>
                                      </p:to>
                                    </p:set>
                                    <p:anim calcmode="lin" valueType="num">
                                      <p:cBhvr additive="base">
                                        <p:cTn id="13" dur="500" fill="hold"/>
                                        <p:tgtEl>
                                          <p:spTgt spid="101382"/>
                                        </p:tgtEl>
                                        <p:attrNameLst>
                                          <p:attrName>ppt_x</p:attrName>
                                        </p:attrNameLst>
                                      </p:cBhvr>
                                      <p:tavLst>
                                        <p:tav tm="0">
                                          <p:val>
                                            <p:strVal val="0-#ppt_w/2"/>
                                          </p:val>
                                        </p:tav>
                                        <p:tav tm="100000">
                                          <p:val>
                                            <p:strVal val="#ppt_x"/>
                                          </p:val>
                                        </p:tav>
                                      </p:tavLst>
                                    </p:anim>
                                    <p:anim calcmode="lin" valueType="num">
                                      <p:cBhvr additive="base">
                                        <p:cTn id="14" dur="500" fill="hold"/>
                                        <p:tgtEl>
                                          <p:spTgt spid="10138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1380"/>
                                        </p:tgtEl>
                                        <p:attrNameLst>
                                          <p:attrName>style.visibility</p:attrName>
                                        </p:attrNameLst>
                                      </p:cBhvr>
                                      <p:to>
                                        <p:strVal val="visible"/>
                                      </p:to>
                                    </p:set>
                                    <p:anim calcmode="lin" valueType="num">
                                      <p:cBhvr additive="base">
                                        <p:cTn id="19" dur="500" fill="hold"/>
                                        <p:tgtEl>
                                          <p:spTgt spid="101380"/>
                                        </p:tgtEl>
                                        <p:attrNameLst>
                                          <p:attrName>ppt_x</p:attrName>
                                        </p:attrNameLst>
                                      </p:cBhvr>
                                      <p:tavLst>
                                        <p:tav tm="0">
                                          <p:val>
                                            <p:strVal val="0-#ppt_w/2"/>
                                          </p:val>
                                        </p:tav>
                                        <p:tav tm="100000">
                                          <p:val>
                                            <p:strVal val="#ppt_x"/>
                                          </p:val>
                                        </p:tav>
                                      </p:tavLst>
                                    </p:anim>
                                    <p:anim calcmode="lin" valueType="num">
                                      <p:cBhvr additive="base">
                                        <p:cTn id="20" dur="500" fill="hold"/>
                                        <p:tgtEl>
                                          <p:spTgt spid="10138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1409"/>
                                        </p:tgtEl>
                                        <p:attrNameLst>
                                          <p:attrName>style.visibility</p:attrName>
                                        </p:attrNameLst>
                                      </p:cBhvr>
                                      <p:to>
                                        <p:strVal val="visible"/>
                                      </p:to>
                                    </p:set>
                                    <p:anim calcmode="lin" valueType="num">
                                      <p:cBhvr additive="base">
                                        <p:cTn id="25" dur="500" fill="hold"/>
                                        <p:tgtEl>
                                          <p:spTgt spid="101409"/>
                                        </p:tgtEl>
                                        <p:attrNameLst>
                                          <p:attrName>ppt_x</p:attrName>
                                        </p:attrNameLst>
                                      </p:cBhvr>
                                      <p:tavLst>
                                        <p:tav tm="0">
                                          <p:val>
                                            <p:strVal val="0-#ppt_w/2"/>
                                          </p:val>
                                        </p:tav>
                                        <p:tav tm="100000">
                                          <p:val>
                                            <p:strVal val="#ppt_x"/>
                                          </p:val>
                                        </p:tav>
                                      </p:tavLst>
                                    </p:anim>
                                    <p:anim calcmode="lin" valueType="num">
                                      <p:cBhvr additive="base">
                                        <p:cTn id="26" dur="500" fill="hold"/>
                                        <p:tgtEl>
                                          <p:spTgt spid="1014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0" grpId="0" autoUpdateAnimBg="0"/>
      <p:bldP spid="101382" grpId="0" autoUpdateAnimBg="0"/>
      <p:bldP spid="101409" grpId="0" autoUpdateAnimBg="0"/>
      <p:bldP spid="10141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id="{827A582E-7F04-41F7-BB78-600D981A0787}"/>
              </a:ext>
            </a:extLst>
          </p:cNvPr>
          <p:cNvSpPr txBox="1">
            <a:spLocks noChangeArrowheads="1"/>
          </p:cNvSpPr>
          <p:nvPr/>
        </p:nvSpPr>
        <p:spPr bwMode="auto">
          <a:xfrm>
            <a:off x="755576" y="1052736"/>
            <a:ext cx="7992938"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Simple Mail Transfer Protocol</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algn="just"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1981</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年定义的简单邮件传输协议，只能传送字符，信息的主体限制为</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码，</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位</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码共</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127</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个字符（英文大小写字符、</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0-9</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等）。</a:t>
            </a:r>
          </a:p>
        </p:txBody>
      </p:sp>
      <p:sp>
        <p:nvSpPr>
          <p:cNvPr id="4" name="文本框 3">
            <a:extLst>
              <a:ext uri="{FF2B5EF4-FFF2-40B4-BE49-F238E27FC236}">
                <a16:creationId xmlns:a16="http://schemas.microsoft.com/office/drawing/2014/main" id="{190582E3-8C8A-4CB3-AAAD-A9AD41DA78E0}"/>
              </a:ext>
            </a:extLst>
          </p:cNvPr>
          <p:cNvSpPr txBox="1"/>
          <p:nvPr/>
        </p:nvSpPr>
        <p:spPr>
          <a:xfrm>
            <a:off x="755576" y="3001900"/>
            <a:ext cx="7848872" cy="830997"/>
          </a:xfrm>
          <a:prstGeom prst="rect">
            <a:avLst/>
          </a:prstGeom>
          <a:noFill/>
        </p:spPr>
        <p:txBody>
          <a:bodyPr wrap="square">
            <a:spAutoFit/>
          </a:bodyPr>
          <a:lstStyle/>
          <a:p>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规定了</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14</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条</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命令（每条由</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个字母组成）和</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21</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种</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应答（由</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位数字代码开始，后跟文字说明）</a:t>
            </a:r>
            <a:endParaRPr lang="zh-CN" altLang="en-US" sz="2400" dirty="0">
              <a:latin typeface="Times New Roman" panose="02020603050405020304" pitchFamily="18" charset="0"/>
              <a:ea typeface="微软雅黑" panose="020B0503020204020204" pitchFamily="34" charset="-122"/>
              <a:sym typeface="Times New Roman" panose="02020603050405020304" pitchFamily="18" charset="0"/>
            </a:endParaRPr>
          </a:p>
        </p:txBody>
      </p:sp>
      <p:sp>
        <p:nvSpPr>
          <p:cNvPr id="6" name="文本框 5">
            <a:extLst>
              <a:ext uri="{FF2B5EF4-FFF2-40B4-BE49-F238E27FC236}">
                <a16:creationId xmlns:a16="http://schemas.microsoft.com/office/drawing/2014/main" id="{419CAAC4-9D34-4B5A-9751-4F2E03A20897}"/>
              </a:ext>
            </a:extLst>
          </p:cNvPr>
          <p:cNvSpPr txBox="1"/>
          <p:nvPr/>
        </p:nvSpPr>
        <p:spPr>
          <a:xfrm>
            <a:off x="899592" y="3926727"/>
            <a:ext cx="4572000" cy="2585323"/>
          </a:xfrm>
          <a:prstGeom prst="rect">
            <a:avLst/>
          </a:prstGeom>
          <a:noFill/>
        </p:spPr>
        <p:txBody>
          <a:bodyPr wrap="square">
            <a:spAutoFit/>
          </a:bodyPr>
          <a:lstStyle/>
          <a:p>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HELO</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MAIL FROM:</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RCPT TO:</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DATA</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RSET</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SEND FROM:</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SOML FROM:</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SAML FROM:</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p:txBody>
      </p:sp>
      <p:sp>
        <p:nvSpPr>
          <p:cNvPr id="8" name="文本框 7">
            <a:extLst>
              <a:ext uri="{FF2B5EF4-FFF2-40B4-BE49-F238E27FC236}">
                <a16:creationId xmlns:a16="http://schemas.microsoft.com/office/drawing/2014/main" id="{D1CA9115-1050-4DAE-87EE-30A2B3DA7797}"/>
              </a:ext>
            </a:extLst>
          </p:cNvPr>
          <p:cNvSpPr txBox="1"/>
          <p:nvPr/>
        </p:nvSpPr>
        <p:spPr>
          <a:xfrm>
            <a:off x="3923928" y="3979985"/>
            <a:ext cx="4572000" cy="1754326"/>
          </a:xfrm>
          <a:prstGeom prst="rect">
            <a:avLst/>
          </a:prstGeom>
          <a:noFill/>
        </p:spPr>
        <p:txBody>
          <a:bodyPr wrap="square">
            <a:spAutoFit/>
          </a:bodyPr>
          <a:lstStyle/>
          <a:p>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VRFY</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EXPN</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HELP [ ]</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NOOP</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QUIT</a:t>
            </a:r>
            <a:br>
              <a:rPr lang="en-US" altLang="zh-CN" dirty="0">
                <a:latin typeface="Times New Roman" panose="02020603050405020304" pitchFamily="18" charset="0"/>
                <a:ea typeface="微软雅黑" panose="020B0503020204020204" pitchFamily="34" charset="-122"/>
                <a:sym typeface="Times New Roman" panose="02020603050405020304" pitchFamily="18" charset="0"/>
              </a:rPr>
            </a:br>
            <a:r>
              <a:rPr lang="en-US" altLang="zh-CN" b="0" i="0" dirty="0">
                <a:solidFill>
                  <a:srgbClr val="4D4D4D"/>
                </a:solidFill>
                <a:effectLst/>
                <a:latin typeface="Times New Roman" panose="02020603050405020304" pitchFamily="18" charset="0"/>
                <a:ea typeface="微软雅黑" panose="020B0503020204020204" pitchFamily="34" charset="-122"/>
                <a:sym typeface="Times New Roman" panose="02020603050405020304" pitchFamily="18" charset="0"/>
              </a:rPr>
              <a:t>TURN</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p:txBody>
      </p:sp>
    </p:spTree>
    <p:extLst>
      <p:ext uri="{BB962C8B-B14F-4D97-AF65-F5344CB8AC3E}">
        <p14:creationId xmlns:p14="http://schemas.microsoft.com/office/powerpoint/2010/main" val="2511818221"/>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4" grpId="0"/>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5">
            <a:extLst>
              <a:ext uri="{FF2B5EF4-FFF2-40B4-BE49-F238E27FC236}">
                <a16:creationId xmlns:a16="http://schemas.microsoft.com/office/drawing/2014/main" id="{C9D41A25-5E19-4E9E-B529-FB955228BB27}"/>
              </a:ext>
            </a:extLst>
          </p:cNvPr>
          <p:cNvSpPr>
            <a:spLocks noChangeArrowheads="1"/>
          </p:cNvSpPr>
          <p:nvPr/>
        </p:nvSpPr>
        <p:spPr bwMode="auto">
          <a:xfrm>
            <a:off x="510496" y="2857971"/>
            <a:ext cx="8321376" cy="1164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当发信人把邮件送到邮件缓存区，发送方</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软件定时（几</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几十分钟）扫描邮件暂存队列，如有待发邮件，</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作为客户和目的地计算机</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端口（</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25</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建立</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TCP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连接。</a:t>
            </a:r>
          </a:p>
        </p:txBody>
      </p:sp>
      <p:grpSp>
        <p:nvGrpSpPr>
          <p:cNvPr id="134151" name="Group 7">
            <a:extLst>
              <a:ext uri="{FF2B5EF4-FFF2-40B4-BE49-F238E27FC236}">
                <a16:creationId xmlns:a16="http://schemas.microsoft.com/office/drawing/2014/main" id="{3413AC7D-5C15-41BF-97BF-D3F63703C994}"/>
              </a:ext>
            </a:extLst>
          </p:cNvPr>
          <p:cNvGrpSpPr>
            <a:grpSpLocks/>
          </p:cNvGrpSpPr>
          <p:nvPr/>
        </p:nvGrpSpPr>
        <p:grpSpPr bwMode="auto">
          <a:xfrm>
            <a:off x="2195736" y="170333"/>
            <a:ext cx="5791200" cy="2676525"/>
            <a:chOff x="864" y="240"/>
            <a:chExt cx="3648" cy="1686"/>
          </a:xfrm>
        </p:grpSpPr>
        <p:sp>
          <p:nvSpPr>
            <p:cNvPr id="134152" name="Cloud">
              <a:extLst>
                <a:ext uri="{FF2B5EF4-FFF2-40B4-BE49-F238E27FC236}">
                  <a16:creationId xmlns:a16="http://schemas.microsoft.com/office/drawing/2014/main" id="{29E6021A-7585-4C38-9008-61D43483F1A9}"/>
                </a:ext>
              </a:extLst>
            </p:cNvPr>
            <p:cNvSpPr>
              <a:spLocks noChangeAspect="1" noEditPoints="1" noChangeArrowheads="1"/>
            </p:cNvSpPr>
            <p:nvPr/>
          </p:nvSpPr>
          <p:spPr bwMode="auto">
            <a:xfrm>
              <a:off x="2064" y="1248"/>
              <a:ext cx="1200" cy="67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0"/>
                  </a:cubicBezTo>
                  <a:cubicBezTo>
                    <a:pt x="475" y="16325"/>
                    <a:pt x="1451" y="17650"/>
                    <a:pt x="2655" y="17650"/>
                  </a:cubicBezTo>
                  <a:cubicBezTo>
                    <a:pt x="2739" y="17649"/>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3" name="Text Box 9">
              <a:extLst>
                <a:ext uri="{FF2B5EF4-FFF2-40B4-BE49-F238E27FC236}">
                  <a16:creationId xmlns:a16="http://schemas.microsoft.com/office/drawing/2014/main" id="{910BE513-AFA2-4C6B-9FB4-EA9D12E83ED5}"/>
                </a:ext>
              </a:extLst>
            </p:cNvPr>
            <p:cNvSpPr txBox="1">
              <a:spLocks noChangeArrowheads="1"/>
            </p:cNvSpPr>
            <p:nvPr/>
          </p:nvSpPr>
          <p:spPr bwMode="auto">
            <a:xfrm>
              <a:off x="2406" y="1494"/>
              <a:ext cx="564" cy="234"/>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互联网</a:t>
              </a:r>
            </a:p>
            <a:p>
              <a:pPr>
                <a:lnSpc>
                  <a:spcPct val="120000"/>
                </a:lnSpc>
              </a:pPr>
              <a:endPar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4" name="Rectangle 10">
              <a:extLst>
                <a:ext uri="{FF2B5EF4-FFF2-40B4-BE49-F238E27FC236}">
                  <a16:creationId xmlns:a16="http://schemas.microsoft.com/office/drawing/2014/main" id="{E541819F-1BB9-4463-B42B-4841ED5F6B10}"/>
                </a:ext>
              </a:extLst>
            </p:cNvPr>
            <p:cNvSpPr>
              <a:spLocks noChangeArrowheads="1"/>
            </p:cNvSpPr>
            <p:nvPr/>
          </p:nvSpPr>
          <p:spPr bwMode="auto">
            <a:xfrm>
              <a:off x="864" y="443"/>
              <a:ext cx="790" cy="1168"/>
            </a:xfrm>
            <a:prstGeom prst="rect">
              <a:avLst/>
            </a:prstGeom>
            <a:solidFill>
              <a:srgbClr val="FFFFFF"/>
            </a:solidFill>
            <a:ln w="9525">
              <a:solidFill>
                <a:srgbClr val="000000"/>
              </a:solidFill>
              <a:miter lim="800000"/>
              <a:headEnd/>
              <a:tailEnd/>
            </a:ln>
          </p:spPr>
          <p:txBody>
            <a:bodyPr tIns="0"/>
            <a:lstStyle/>
            <a:p>
              <a:pPr algn="just"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发送方</a:t>
              </a:r>
            </a:p>
            <a:p>
              <a:pPr>
                <a:lnSpc>
                  <a:spcPct val="120000"/>
                </a:lnSpc>
              </a:pPr>
              <a:endPar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5" name="Oval 11">
              <a:extLst>
                <a:ext uri="{FF2B5EF4-FFF2-40B4-BE49-F238E27FC236}">
                  <a16:creationId xmlns:a16="http://schemas.microsoft.com/office/drawing/2014/main" id="{812C4937-9E2D-4AEB-BFC8-7D6479AE668D}"/>
                </a:ext>
              </a:extLst>
            </p:cNvPr>
            <p:cNvSpPr>
              <a:spLocks noChangeArrowheads="1"/>
            </p:cNvSpPr>
            <p:nvPr/>
          </p:nvSpPr>
          <p:spPr bwMode="auto">
            <a:xfrm>
              <a:off x="960" y="672"/>
              <a:ext cx="226" cy="234"/>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6" name="Oval 12">
              <a:extLst>
                <a:ext uri="{FF2B5EF4-FFF2-40B4-BE49-F238E27FC236}">
                  <a16:creationId xmlns:a16="http://schemas.microsoft.com/office/drawing/2014/main" id="{594E3FF2-755B-494C-B48D-C04BA8C6A1BD}"/>
                </a:ext>
              </a:extLst>
            </p:cNvPr>
            <p:cNvSpPr>
              <a:spLocks noChangeArrowheads="1"/>
            </p:cNvSpPr>
            <p:nvPr/>
          </p:nvSpPr>
          <p:spPr bwMode="auto">
            <a:xfrm>
              <a:off x="1104" y="1104"/>
              <a:ext cx="226" cy="234"/>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7" name="Rectangle 13">
              <a:extLst>
                <a:ext uri="{FF2B5EF4-FFF2-40B4-BE49-F238E27FC236}">
                  <a16:creationId xmlns:a16="http://schemas.microsoft.com/office/drawing/2014/main" id="{9A4A8864-DCA7-4C21-8EB0-CE0523579952}"/>
                </a:ext>
              </a:extLst>
            </p:cNvPr>
            <p:cNvSpPr>
              <a:spLocks noChangeArrowheads="1"/>
            </p:cNvSpPr>
            <p:nvPr/>
          </p:nvSpPr>
          <p:spPr bwMode="auto">
            <a:xfrm>
              <a:off x="3722" y="443"/>
              <a:ext cx="790" cy="1168"/>
            </a:xfrm>
            <a:prstGeom prst="rect">
              <a:avLst/>
            </a:prstGeom>
            <a:solidFill>
              <a:srgbClr val="FFFFFF"/>
            </a:solidFill>
            <a:ln w="9525">
              <a:solidFill>
                <a:srgbClr val="000000"/>
              </a:solidFill>
              <a:miter lim="800000"/>
              <a:headEnd/>
              <a:tailEnd/>
            </a:ln>
          </p:spPr>
          <p:txBody>
            <a:bodyPr tIns="0"/>
            <a:lstStyle/>
            <a:p>
              <a:pPr algn="just"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接收方</a:t>
              </a:r>
            </a:p>
            <a:p>
              <a:pPr>
                <a:lnSpc>
                  <a:spcPct val="120000"/>
                </a:lnSpc>
              </a:pPr>
              <a:endPar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8" name="Oval 14">
              <a:extLst>
                <a:ext uri="{FF2B5EF4-FFF2-40B4-BE49-F238E27FC236}">
                  <a16:creationId xmlns:a16="http://schemas.microsoft.com/office/drawing/2014/main" id="{1695AE8D-175C-4295-8544-A86714575B22}"/>
                </a:ext>
              </a:extLst>
            </p:cNvPr>
            <p:cNvSpPr>
              <a:spLocks noChangeArrowheads="1"/>
            </p:cNvSpPr>
            <p:nvPr/>
          </p:nvSpPr>
          <p:spPr bwMode="auto">
            <a:xfrm>
              <a:off x="4010" y="1163"/>
              <a:ext cx="226" cy="234"/>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59" name="Rectangle 15">
              <a:extLst>
                <a:ext uri="{FF2B5EF4-FFF2-40B4-BE49-F238E27FC236}">
                  <a16:creationId xmlns:a16="http://schemas.microsoft.com/office/drawing/2014/main" id="{4EEC932C-CD80-4CFA-975D-3FF3EE0C5CFA}"/>
                </a:ext>
              </a:extLst>
            </p:cNvPr>
            <p:cNvSpPr>
              <a:spLocks noChangeArrowheads="1"/>
            </p:cNvSpPr>
            <p:nvPr/>
          </p:nvSpPr>
          <p:spPr bwMode="auto">
            <a:xfrm>
              <a:off x="4174" y="659"/>
              <a:ext cx="225" cy="234"/>
            </a:xfrm>
            <a:prstGeom prst="rect">
              <a:avLst/>
            </a:prstGeom>
            <a:solidFill>
              <a:srgbClr val="FFFFFF"/>
            </a:solidFill>
            <a:ln w="9525">
              <a:solidFill>
                <a:srgbClr val="000000"/>
              </a:solidFill>
              <a:miter lim="800000"/>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0" name="Line 16">
              <a:extLst>
                <a:ext uri="{FF2B5EF4-FFF2-40B4-BE49-F238E27FC236}">
                  <a16:creationId xmlns:a16="http://schemas.microsoft.com/office/drawing/2014/main" id="{6C8A4E58-2137-4AE2-8553-DC2BCDA4C169}"/>
                </a:ext>
              </a:extLst>
            </p:cNvPr>
            <p:cNvSpPr>
              <a:spLocks noChangeShapeType="1"/>
            </p:cNvSpPr>
            <p:nvPr/>
          </p:nvSpPr>
          <p:spPr bwMode="auto">
            <a:xfrm>
              <a:off x="1392" y="1488"/>
              <a:ext cx="789" cy="2"/>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1" name="Line 17">
              <a:extLst>
                <a:ext uri="{FF2B5EF4-FFF2-40B4-BE49-F238E27FC236}">
                  <a16:creationId xmlns:a16="http://schemas.microsoft.com/office/drawing/2014/main" id="{1EB029E3-B153-41DB-B8C7-F98273C0DA84}"/>
                </a:ext>
              </a:extLst>
            </p:cNvPr>
            <p:cNvSpPr>
              <a:spLocks noChangeShapeType="1"/>
            </p:cNvSpPr>
            <p:nvPr/>
          </p:nvSpPr>
          <p:spPr bwMode="auto">
            <a:xfrm>
              <a:off x="1296" y="1296"/>
              <a:ext cx="96" cy="19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2" name="Line 18">
              <a:extLst>
                <a:ext uri="{FF2B5EF4-FFF2-40B4-BE49-F238E27FC236}">
                  <a16:creationId xmlns:a16="http://schemas.microsoft.com/office/drawing/2014/main" id="{CB8F950A-6082-43BB-819A-8B91DDB8798C}"/>
                </a:ext>
              </a:extLst>
            </p:cNvPr>
            <p:cNvSpPr>
              <a:spLocks noChangeShapeType="1"/>
            </p:cNvSpPr>
            <p:nvPr/>
          </p:nvSpPr>
          <p:spPr bwMode="auto">
            <a:xfrm>
              <a:off x="3216" y="1488"/>
              <a:ext cx="694" cy="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3" name="Line 19">
              <a:extLst>
                <a:ext uri="{FF2B5EF4-FFF2-40B4-BE49-F238E27FC236}">
                  <a16:creationId xmlns:a16="http://schemas.microsoft.com/office/drawing/2014/main" id="{E3AAFCD7-4C38-4780-B3D4-B7780F37F885}"/>
                </a:ext>
              </a:extLst>
            </p:cNvPr>
            <p:cNvSpPr>
              <a:spLocks noChangeShapeType="1"/>
            </p:cNvSpPr>
            <p:nvPr/>
          </p:nvSpPr>
          <p:spPr bwMode="auto">
            <a:xfrm flipV="1">
              <a:off x="3888" y="1344"/>
              <a:ext cx="225" cy="14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4" name="Line 20">
              <a:extLst>
                <a:ext uri="{FF2B5EF4-FFF2-40B4-BE49-F238E27FC236}">
                  <a16:creationId xmlns:a16="http://schemas.microsoft.com/office/drawing/2014/main" id="{BA8374C5-8973-465D-891F-2A251B055F89}"/>
                </a:ext>
              </a:extLst>
            </p:cNvPr>
            <p:cNvSpPr>
              <a:spLocks noChangeShapeType="1"/>
            </p:cNvSpPr>
            <p:nvPr/>
          </p:nvSpPr>
          <p:spPr bwMode="auto">
            <a:xfrm>
              <a:off x="1104" y="912"/>
              <a:ext cx="113" cy="23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5" name="Line 21">
              <a:extLst>
                <a:ext uri="{FF2B5EF4-FFF2-40B4-BE49-F238E27FC236}">
                  <a16:creationId xmlns:a16="http://schemas.microsoft.com/office/drawing/2014/main" id="{BEA9D358-38CF-4AEE-BBB6-3F3AB6D90306}"/>
                </a:ext>
              </a:extLst>
            </p:cNvPr>
            <p:cNvSpPr>
              <a:spLocks noChangeShapeType="1"/>
            </p:cNvSpPr>
            <p:nvPr/>
          </p:nvSpPr>
          <p:spPr bwMode="auto">
            <a:xfrm flipV="1">
              <a:off x="4176" y="912"/>
              <a:ext cx="96" cy="239"/>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6" name="Line 22">
              <a:extLst>
                <a:ext uri="{FF2B5EF4-FFF2-40B4-BE49-F238E27FC236}">
                  <a16:creationId xmlns:a16="http://schemas.microsoft.com/office/drawing/2014/main" id="{F423ACB2-8D64-4030-AADB-B00585BB7DC5}"/>
                </a:ext>
              </a:extLst>
            </p:cNvPr>
            <p:cNvSpPr>
              <a:spLocks noChangeShapeType="1"/>
            </p:cNvSpPr>
            <p:nvPr/>
          </p:nvSpPr>
          <p:spPr bwMode="auto">
            <a:xfrm flipV="1">
              <a:off x="1296" y="480"/>
              <a:ext cx="451" cy="23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7" name="Text Box 23">
              <a:extLst>
                <a:ext uri="{FF2B5EF4-FFF2-40B4-BE49-F238E27FC236}">
                  <a16:creationId xmlns:a16="http://schemas.microsoft.com/office/drawing/2014/main" id="{E97CC1E8-DB51-4F42-93FE-3917B387669F}"/>
                </a:ext>
              </a:extLst>
            </p:cNvPr>
            <p:cNvSpPr txBox="1">
              <a:spLocks noChangeArrowheads="1"/>
            </p:cNvSpPr>
            <p:nvPr/>
          </p:nvSpPr>
          <p:spPr bwMode="auto">
            <a:xfrm>
              <a:off x="1767" y="240"/>
              <a:ext cx="1017" cy="23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邮件用户接口</a:t>
              </a:r>
            </a:p>
            <a:p>
              <a:pPr>
                <a:lnSpc>
                  <a:spcPct val="120000"/>
                </a:lnSpc>
              </a:pPr>
              <a:endPar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8" name="Line 24">
              <a:extLst>
                <a:ext uri="{FF2B5EF4-FFF2-40B4-BE49-F238E27FC236}">
                  <a16:creationId xmlns:a16="http://schemas.microsoft.com/office/drawing/2014/main" id="{3A0C5D2D-D013-4003-8C80-505D811DC61B}"/>
                </a:ext>
              </a:extLst>
            </p:cNvPr>
            <p:cNvSpPr>
              <a:spLocks noChangeShapeType="1"/>
            </p:cNvSpPr>
            <p:nvPr/>
          </p:nvSpPr>
          <p:spPr bwMode="auto">
            <a:xfrm flipV="1">
              <a:off x="1391" y="875"/>
              <a:ext cx="451" cy="234"/>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69" name="Text Box 25">
              <a:extLst>
                <a:ext uri="{FF2B5EF4-FFF2-40B4-BE49-F238E27FC236}">
                  <a16:creationId xmlns:a16="http://schemas.microsoft.com/office/drawing/2014/main" id="{A6732576-7CD4-421B-A485-33384CB5E558}"/>
                </a:ext>
              </a:extLst>
            </p:cNvPr>
            <p:cNvSpPr txBox="1">
              <a:spLocks noChangeArrowheads="1"/>
            </p:cNvSpPr>
            <p:nvPr/>
          </p:nvSpPr>
          <p:spPr bwMode="auto">
            <a:xfrm>
              <a:off x="1680" y="720"/>
              <a:ext cx="1209" cy="23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邮件客户</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SMTP</a:t>
              </a:r>
            </a:p>
            <a:p>
              <a:pPr>
                <a:lnSpc>
                  <a:spcPct val="120000"/>
                </a:lnSpc>
              </a:pPr>
              <a:endPar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70" name="Line 26">
              <a:extLst>
                <a:ext uri="{FF2B5EF4-FFF2-40B4-BE49-F238E27FC236}">
                  <a16:creationId xmlns:a16="http://schemas.microsoft.com/office/drawing/2014/main" id="{E4E0E8EB-9172-4A31-85BD-729091152A43}"/>
                </a:ext>
              </a:extLst>
            </p:cNvPr>
            <p:cNvSpPr>
              <a:spLocks noChangeShapeType="1"/>
            </p:cNvSpPr>
            <p:nvPr/>
          </p:nvSpPr>
          <p:spPr bwMode="auto">
            <a:xfrm>
              <a:off x="3504" y="624"/>
              <a:ext cx="564" cy="11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71" name="Line 27">
              <a:extLst>
                <a:ext uri="{FF2B5EF4-FFF2-40B4-BE49-F238E27FC236}">
                  <a16:creationId xmlns:a16="http://schemas.microsoft.com/office/drawing/2014/main" id="{48381EEB-43D0-46A0-8305-6103E238D395}"/>
                </a:ext>
              </a:extLst>
            </p:cNvPr>
            <p:cNvSpPr>
              <a:spLocks noChangeShapeType="1"/>
            </p:cNvSpPr>
            <p:nvPr/>
          </p:nvSpPr>
          <p:spPr bwMode="auto">
            <a:xfrm>
              <a:off x="3600" y="1008"/>
              <a:ext cx="451" cy="2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72" name="Text Box 28">
              <a:extLst>
                <a:ext uri="{FF2B5EF4-FFF2-40B4-BE49-F238E27FC236}">
                  <a16:creationId xmlns:a16="http://schemas.microsoft.com/office/drawing/2014/main" id="{F0FDAF6C-1994-4ADE-9720-6689E6B3D04A}"/>
                </a:ext>
              </a:extLst>
            </p:cNvPr>
            <p:cNvSpPr txBox="1">
              <a:spLocks noChangeArrowheads="1"/>
            </p:cNvSpPr>
            <p:nvPr/>
          </p:nvSpPr>
          <p:spPr bwMode="auto">
            <a:xfrm>
              <a:off x="2304" y="912"/>
              <a:ext cx="1343" cy="23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邮件服务器</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p>
            <a:p>
              <a:pPr>
                <a:lnSpc>
                  <a:spcPct val="120000"/>
                </a:lnSpc>
              </a:pPr>
              <a:endPar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73" name="Text Box 29">
              <a:extLst>
                <a:ext uri="{FF2B5EF4-FFF2-40B4-BE49-F238E27FC236}">
                  <a16:creationId xmlns:a16="http://schemas.microsoft.com/office/drawing/2014/main" id="{6FFA7436-07DF-4C50-80CA-DEC0B6874DA2}"/>
                </a:ext>
              </a:extLst>
            </p:cNvPr>
            <p:cNvSpPr txBox="1">
              <a:spLocks noChangeArrowheads="1"/>
            </p:cNvSpPr>
            <p:nvPr/>
          </p:nvSpPr>
          <p:spPr bwMode="auto">
            <a:xfrm>
              <a:off x="2736" y="389"/>
              <a:ext cx="911" cy="23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目的地邮箱</a:t>
              </a:r>
            </a:p>
            <a:p>
              <a:pPr>
                <a:lnSpc>
                  <a:spcPct val="120000"/>
                </a:lnSpc>
              </a:pPr>
              <a:endPar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4174" name="Text Box 30">
              <a:extLst>
                <a:ext uri="{FF2B5EF4-FFF2-40B4-BE49-F238E27FC236}">
                  <a16:creationId xmlns:a16="http://schemas.microsoft.com/office/drawing/2014/main" id="{FA164332-DE40-4BB8-8000-D5CFBAB6FAF7}"/>
                </a:ext>
              </a:extLst>
            </p:cNvPr>
            <p:cNvSpPr txBox="1">
              <a:spLocks noChangeArrowheads="1"/>
            </p:cNvSpPr>
            <p:nvPr/>
          </p:nvSpPr>
          <p:spPr bwMode="auto">
            <a:xfrm>
              <a:off x="1008" y="1632"/>
              <a:ext cx="480" cy="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客户</a:t>
              </a:r>
            </a:p>
          </p:txBody>
        </p:sp>
        <p:sp>
          <p:nvSpPr>
            <p:cNvPr id="134175" name="Text Box 31">
              <a:extLst>
                <a:ext uri="{FF2B5EF4-FFF2-40B4-BE49-F238E27FC236}">
                  <a16:creationId xmlns:a16="http://schemas.microsoft.com/office/drawing/2014/main" id="{AB028E3B-6D92-4E82-A12E-3C770D0188B2}"/>
                </a:ext>
              </a:extLst>
            </p:cNvPr>
            <p:cNvSpPr txBox="1">
              <a:spLocks noChangeArrowheads="1"/>
            </p:cNvSpPr>
            <p:nvPr/>
          </p:nvSpPr>
          <p:spPr bwMode="auto">
            <a:xfrm>
              <a:off x="3840" y="1632"/>
              <a:ext cx="672" cy="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服务器</a:t>
              </a:r>
            </a:p>
          </p:txBody>
        </p:sp>
      </p:grpSp>
      <p:graphicFrame>
        <p:nvGraphicFramePr>
          <p:cNvPr id="8" name="表格 8">
            <a:extLst>
              <a:ext uri="{FF2B5EF4-FFF2-40B4-BE49-F238E27FC236}">
                <a16:creationId xmlns:a16="http://schemas.microsoft.com/office/drawing/2014/main" id="{0DE383AE-B4D4-4E7E-829A-E5083ABA0308}"/>
              </a:ext>
            </a:extLst>
          </p:cNvPr>
          <p:cNvGraphicFramePr>
            <a:graphicFrameLocks noGrp="1"/>
          </p:cNvGraphicFramePr>
          <p:nvPr>
            <p:extLst>
              <p:ext uri="{D42A27DB-BD31-4B8C-83A1-F6EECF244321}">
                <p14:modId xmlns:p14="http://schemas.microsoft.com/office/powerpoint/2010/main" val="223284113"/>
              </p:ext>
            </p:extLst>
          </p:nvPr>
        </p:nvGraphicFramePr>
        <p:xfrm>
          <a:off x="642808" y="4008120"/>
          <a:ext cx="8001705" cy="2849880"/>
        </p:xfrm>
        <a:graphic>
          <a:graphicData uri="http://schemas.openxmlformats.org/drawingml/2006/table">
            <a:tbl>
              <a:tblPr firstRow="1" bandRow="1">
                <a:tableStyleId>{5C22544A-7EE6-4342-B048-85BDC9FD1C3A}</a:tableStyleId>
              </a:tblPr>
              <a:tblGrid>
                <a:gridCol w="3033153">
                  <a:extLst>
                    <a:ext uri="{9D8B030D-6E8A-4147-A177-3AD203B41FA5}">
                      <a16:colId xmlns:a16="http://schemas.microsoft.com/office/drawing/2014/main" val="1558424819"/>
                    </a:ext>
                  </a:extLst>
                </a:gridCol>
                <a:gridCol w="1944216">
                  <a:extLst>
                    <a:ext uri="{9D8B030D-6E8A-4147-A177-3AD203B41FA5}">
                      <a16:colId xmlns:a16="http://schemas.microsoft.com/office/drawing/2014/main" val="628430046"/>
                    </a:ext>
                  </a:extLst>
                </a:gridCol>
                <a:gridCol w="3024336">
                  <a:extLst>
                    <a:ext uri="{9D8B030D-6E8A-4147-A177-3AD203B41FA5}">
                      <a16:colId xmlns:a16="http://schemas.microsoft.com/office/drawing/2014/main" val="3559702599"/>
                    </a:ext>
                  </a:extLst>
                </a:gridCol>
              </a:tblGrid>
              <a:tr h="370840">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客户端</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dirty="0">
                          <a:latin typeface="Times New Roman" panose="02020603050405020304" pitchFamily="18" charset="0"/>
                          <a:ea typeface="微软雅黑" panose="020B0503020204020204" pitchFamily="34" charset="-122"/>
                          <a:sym typeface="Times New Roman" panose="02020603050405020304" pitchFamily="18" charset="0"/>
                        </a:rPr>
                        <a:t>TCP</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extLst>
                  <a:ext uri="{0D108BD9-81ED-4DB2-BD59-A6C34878D82A}">
                    <a16:rowId xmlns:a16="http://schemas.microsoft.com/office/drawing/2014/main" val="2867135590"/>
                  </a:ext>
                </a:extLst>
              </a:tr>
              <a:tr h="370840">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220 Service ready</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（准备接收）</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extLst>
                  <a:ext uri="{0D108BD9-81ED-4DB2-BD59-A6C34878D82A}">
                    <a16:rowId xmlns:a16="http://schemas.microsoft.com/office/drawing/2014/main" val="1524310584"/>
                  </a:ext>
                </a:extLst>
              </a:tr>
              <a:tr h="370840">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Hello </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客户端邮，主机名</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extLst>
                  <a:ext uri="{0D108BD9-81ED-4DB2-BD59-A6C34878D82A}">
                    <a16:rowId xmlns:a16="http://schemas.microsoft.com/office/drawing/2014/main" val="3665071941"/>
                  </a:ext>
                </a:extLst>
              </a:tr>
              <a:tr h="370840">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250 OK</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（有能力接收）</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返回一个代码说明原因：</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421 Service not available</a:t>
                      </a: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451 </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处理出错</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452 </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存储空间不够</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a:txBody>
                  <a:tcPr/>
                </a:tc>
                <a:extLst>
                  <a:ext uri="{0D108BD9-81ED-4DB2-BD59-A6C34878D82A}">
                    <a16:rowId xmlns:a16="http://schemas.microsoft.com/office/drawing/2014/main" val="1063986339"/>
                  </a:ext>
                </a:extLst>
              </a:tr>
            </a:tbl>
          </a:graphicData>
        </a:graphic>
      </p:graphicFrame>
      <p:cxnSp>
        <p:nvCxnSpPr>
          <p:cNvPr id="43" name="直接箭头连接符 42">
            <a:extLst>
              <a:ext uri="{FF2B5EF4-FFF2-40B4-BE49-F238E27FC236}">
                <a16:creationId xmlns:a16="http://schemas.microsoft.com/office/drawing/2014/main" id="{BBDCD116-3A7B-49EE-BB24-BFEBC9EB66DC}"/>
              </a:ext>
            </a:extLst>
          </p:cNvPr>
          <p:cNvCxnSpPr>
            <a:cxnSpLocks/>
          </p:cNvCxnSpPr>
          <p:nvPr/>
        </p:nvCxnSpPr>
        <p:spPr>
          <a:xfrm flipH="1">
            <a:off x="3999778" y="4613577"/>
            <a:ext cx="1524000"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4" name="直接箭头连接符 13">
            <a:extLst>
              <a:ext uri="{FF2B5EF4-FFF2-40B4-BE49-F238E27FC236}">
                <a16:creationId xmlns:a16="http://schemas.microsoft.com/office/drawing/2014/main" id="{845B66A4-9C75-4BF2-B86D-50AF89165C37}"/>
              </a:ext>
            </a:extLst>
          </p:cNvPr>
          <p:cNvCxnSpPr>
            <a:cxnSpLocks/>
          </p:cNvCxnSpPr>
          <p:nvPr/>
        </p:nvCxnSpPr>
        <p:spPr>
          <a:xfrm>
            <a:off x="4252025" y="4181529"/>
            <a:ext cx="1176697"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50" name="直接箭头连接符 49">
            <a:extLst>
              <a:ext uri="{FF2B5EF4-FFF2-40B4-BE49-F238E27FC236}">
                <a16:creationId xmlns:a16="http://schemas.microsoft.com/office/drawing/2014/main" id="{FAA9E6A6-062E-404F-B6E2-8581582A3083}"/>
              </a:ext>
            </a:extLst>
          </p:cNvPr>
          <p:cNvCxnSpPr>
            <a:cxnSpLocks/>
          </p:cNvCxnSpPr>
          <p:nvPr/>
        </p:nvCxnSpPr>
        <p:spPr>
          <a:xfrm>
            <a:off x="4239740" y="4973617"/>
            <a:ext cx="1176697"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53" name="直接箭头连接符 52">
            <a:extLst>
              <a:ext uri="{FF2B5EF4-FFF2-40B4-BE49-F238E27FC236}">
                <a16:creationId xmlns:a16="http://schemas.microsoft.com/office/drawing/2014/main" id="{F22B70A1-90DD-45A7-911A-3228CD09FD7D}"/>
              </a:ext>
            </a:extLst>
          </p:cNvPr>
          <p:cNvCxnSpPr>
            <a:cxnSpLocks/>
          </p:cNvCxnSpPr>
          <p:nvPr/>
        </p:nvCxnSpPr>
        <p:spPr>
          <a:xfrm flipH="1">
            <a:off x="4012354" y="5475435"/>
            <a:ext cx="1524000"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4149"/>
                                        </p:tgtEl>
                                        <p:attrNameLst>
                                          <p:attrName>style.visibility</p:attrName>
                                        </p:attrNameLst>
                                      </p:cBhvr>
                                      <p:to>
                                        <p:strVal val="visible"/>
                                      </p:to>
                                    </p:set>
                                    <p:anim calcmode="lin" valueType="num">
                                      <p:cBhvr additive="base">
                                        <p:cTn id="7" dur="500" fill="hold"/>
                                        <p:tgtEl>
                                          <p:spTgt spid="134149"/>
                                        </p:tgtEl>
                                        <p:attrNameLst>
                                          <p:attrName>ppt_x</p:attrName>
                                        </p:attrNameLst>
                                      </p:cBhvr>
                                      <p:tavLst>
                                        <p:tav tm="0">
                                          <p:val>
                                            <p:strVal val="0-#ppt_w/2"/>
                                          </p:val>
                                        </p:tav>
                                        <p:tav tm="100000">
                                          <p:val>
                                            <p:strVal val="#ppt_x"/>
                                          </p:val>
                                        </p:tav>
                                      </p:tavLst>
                                    </p:anim>
                                    <p:anim calcmode="lin" valueType="num">
                                      <p:cBhvr additive="base">
                                        <p:cTn id="8" dur="500" fill="hold"/>
                                        <p:tgtEl>
                                          <p:spTgt spid="13414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left)">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nodeType="click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wipe(right)">
                                      <p:cBhvr>
                                        <p:cTn id="23" dur="500"/>
                                        <p:tgtEl>
                                          <p:spTgt spid="4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wipe(left)">
                                      <p:cBhvr>
                                        <p:cTn id="28" dur="500"/>
                                        <p:tgtEl>
                                          <p:spTgt spid="5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2" fill="hold" nodeType="clickEffect">
                                  <p:stCondLst>
                                    <p:cond delay="0"/>
                                  </p:stCondLst>
                                  <p:childTnLst>
                                    <p:set>
                                      <p:cBhvr>
                                        <p:cTn id="32" dur="1" fill="hold">
                                          <p:stCondLst>
                                            <p:cond delay="0"/>
                                          </p:stCondLst>
                                        </p:cTn>
                                        <p:tgtEl>
                                          <p:spTgt spid="53"/>
                                        </p:tgtEl>
                                        <p:attrNameLst>
                                          <p:attrName>style.visibility</p:attrName>
                                        </p:attrNameLst>
                                      </p:cBhvr>
                                      <p:to>
                                        <p:strVal val="visible"/>
                                      </p:to>
                                    </p:set>
                                    <p:animEffect transition="in" filter="wipe(right)">
                                      <p:cBhvr>
                                        <p:cTn id="33"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03" name="Rectangle 95">
            <a:extLst>
              <a:ext uri="{FF2B5EF4-FFF2-40B4-BE49-F238E27FC236}">
                <a16:creationId xmlns:a16="http://schemas.microsoft.com/office/drawing/2014/main" id="{16ACF4F8-85EE-4458-B662-7685E0BF0A3E}"/>
              </a:ext>
            </a:extLst>
          </p:cNvPr>
          <p:cNvSpPr>
            <a:spLocks noChangeArrowheads="1"/>
          </p:cNvSpPr>
          <p:nvPr/>
        </p:nvSpPr>
        <p:spPr bwMode="auto">
          <a:xfrm>
            <a:off x="762000" y="899233"/>
            <a:ext cx="7620000" cy="432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命令</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应答确认后，</a:t>
            </a: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发送端</a:t>
            </a:r>
            <a:endParaRPr lang="en-US" altLang="zh-CN"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graphicFrame>
        <p:nvGraphicFramePr>
          <p:cNvPr id="7" name="表格 8">
            <a:extLst>
              <a:ext uri="{FF2B5EF4-FFF2-40B4-BE49-F238E27FC236}">
                <a16:creationId xmlns:a16="http://schemas.microsoft.com/office/drawing/2014/main" id="{5E27E540-DC4D-4C9B-8EF8-3F5747ACB445}"/>
              </a:ext>
            </a:extLst>
          </p:cNvPr>
          <p:cNvGraphicFramePr>
            <a:graphicFrameLocks noGrp="1"/>
          </p:cNvGraphicFramePr>
          <p:nvPr>
            <p:extLst>
              <p:ext uri="{D42A27DB-BD31-4B8C-83A1-F6EECF244321}">
                <p14:modId xmlns:p14="http://schemas.microsoft.com/office/powerpoint/2010/main" val="889784685"/>
              </p:ext>
            </p:extLst>
          </p:nvPr>
        </p:nvGraphicFramePr>
        <p:xfrm>
          <a:off x="762000" y="1383015"/>
          <a:ext cx="8001705" cy="3591560"/>
        </p:xfrm>
        <a:graphic>
          <a:graphicData uri="http://schemas.openxmlformats.org/drawingml/2006/table">
            <a:tbl>
              <a:tblPr firstRow="1" bandRow="1">
                <a:tableStyleId>{5C22544A-7EE6-4342-B048-85BDC9FD1C3A}</a:tableStyleId>
              </a:tblPr>
              <a:tblGrid>
                <a:gridCol w="3033153">
                  <a:extLst>
                    <a:ext uri="{9D8B030D-6E8A-4147-A177-3AD203B41FA5}">
                      <a16:colId xmlns:a16="http://schemas.microsoft.com/office/drawing/2014/main" val="1558424819"/>
                    </a:ext>
                  </a:extLst>
                </a:gridCol>
                <a:gridCol w="1944216">
                  <a:extLst>
                    <a:ext uri="{9D8B030D-6E8A-4147-A177-3AD203B41FA5}">
                      <a16:colId xmlns:a16="http://schemas.microsoft.com/office/drawing/2014/main" val="628430046"/>
                    </a:ext>
                  </a:extLst>
                </a:gridCol>
                <a:gridCol w="3024336">
                  <a:extLst>
                    <a:ext uri="{9D8B030D-6E8A-4147-A177-3AD203B41FA5}">
                      <a16:colId xmlns:a16="http://schemas.microsoft.com/office/drawing/2014/main" val="3559702599"/>
                    </a:ext>
                  </a:extLst>
                </a:gridCol>
              </a:tblGrid>
              <a:tr h="370840">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客户端</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dirty="0">
                          <a:latin typeface="Times New Roman" panose="02020603050405020304" pitchFamily="18" charset="0"/>
                          <a:ea typeface="微软雅黑" panose="020B0503020204020204" pitchFamily="34" charset="-122"/>
                          <a:sym typeface="Times New Roman" panose="02020603050405020304" pitchFamily="18" charset="0"/>
                        </a:rPr>
                        <a:t>TCP</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extLst>
                  <a:ext uri="{0D108BD9-81ED-4DB2-BD59-A6C34878D82A}">
                    <a16:rowId xmlns:a16="http://schemas.microsoft.com/office/drawing/2014/main" val="2867135590"/>
                  </a:ext>
                </a:extLst>
              </a:tr>
              <a:tr h="370840">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发送邮件的头部信息</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extLst>
                  <a:ext uri="{0D108BD9-81ED-4DB2-BD59-A6C34878D82A}">
                    <a16:rowId xmlns:a16="http://schemas.microsoft.com/office/drawing/2014/main" val="3665071941"/>
                  </a:ext>
                </a:extLst>
              </a:tr>
              <a:tr h="370840">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sz="1800" b="1" dirty="0">
                          <a:latin typeface="Times New Roman" panose="02020603050405020304" pitchFamily="18" charset="0"/>
                          <a:ea typeface="微软雅黑" panose="020B0503020204020204" pitchFamily="34" charset="-122"/>
                          <a:cs typeface="+mn-ea"/>
                          <a:sym typeface="Times New Roman" panose="02020603050405020304" pitchFamily="18" charset="0"/>
                        </a:rPr>
                        <a:t>250 OK</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（有能力接收）</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marL="0" marR="0" lvl="0" indent="0" algn="l" defTabSz="913608"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返回一个代码说明原因：</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421</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目的邮箱在服务器上是否存在？</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452 </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存储空间不够</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a:txBody>
                  <a:tcPr/>
                </a:tc>
                <a:extLst>
                  <a:ext uri="{0D108BD9-81ED-4DB2-BD59-A6C34878D82A}">
                    <a16:rowId xmlns:a16="http://schemas.microsoft.com/office/drawing/2014/main" val="1063986339"/>
                  </a:ext>
                </a:extLst>
              </a:tr>
              <a:tr h="370840">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txBody>
                  <a:tcPr/>
                </a:tc>
                <a:extLst>
                  <a:ext uri="{0D108BD9-81ED-4DB2-BD59-A6C34878D82A}">
                    <a16:rowId xmlns:a16="http://schemas.microsoft.com/office/drawing/2014/main" val="4197022828"/>
                  </a:ext>
                </a:extLst>
              </a:tr>
              <a:tr h="370840">
                <a:tc>
                  <a:txBody>
                    <a:bodyPr/>
                    <a:lstStyle/>
                    <a:p>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QUIT</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退出命令</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r>
                        <a:rPr lang="en-US" altLang="zh-CN" dirty="0">
                          <a:latin typeface="Times New Roman" panose="02020603050405020304" pitchFamily="18" charset="0"/>
                          <a:ea typeface="微软雅黑" panose="020B0503020204020204" pitchFamily="34" charset="-122"/>
                          <a:sym typeface="Times New Roman" panose="02020603050405020304" pitchFamily="18" charset="0"/>
                        </a:rPr>
                        <a:t>TCP           </a:t>
                      </a:r>
                      <a:r>
                        <a:rPr lang="en-US" altLang="zh-CN" dirty="0">
                          <a:solidFill>
                            <a:srgbClr val="FF0000"/>
                          </a:solidFill>
                          <a:latin typeface="Times New Roman" panose="02020603050405020304" pitchFamily="18" charset="0"/>
                          <a:ea typeface="微软雅黑" panose="020B0503020204020204" pitchFamily="34" charset="-122"/>
                          <a:sym typeface="Times New Roman" panose="02020603050405020304" pitchFamily="18" charset="0"/>
                        </a:rPr>
                        <a:t> X</a:t>
                      </a:r>
                      <a:endParaRPr lang="zh-CN" altLang="en-US" dirty="0">
                        <a:solidFill>
                          <a:srgbClr val="FF0000"/>
                        </a:solidFill>
                        <a:latin typeface="Times New Roman" panose="02020603050405020304" pitchFamily="18" charset="0"/>
                        <a:ea typeface="微软雅黑" panose="020B0503020204020204" pitchFamily="34" charset="-122"/>
                        <a:sym typeface="Times New Roman" panose="02020603050405020304" pitchFamily="18" charset="0"/>
                      </a:endParaRPr>
                    </a:p>
                  </a:txBody>
                  <a:tcPr/>
                </a:tc>
                <a:tc>
                  <a:txBody>
                    <a:bodyPr/>
                    <a:lstStyle/>
                    <a:p>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确认</a:t>
                      </a: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txBody>
                  <a:tcPr/>
                </a:tc>
                <a:extLst>
                  <a:ext uri="{0D108BD9-81ED-4DB2-BD59-A6C34878D82A}">
                    <a16:rowId xmlns:a16="http://schemas.microsoft.com/office/drawing/2014/main" val="3173927141"/>
                  </a:ext>
                </a:extLst>
              </a:tr>
              <a:tr h="370840">
                <a:tc gridSpan="3">
                  <a:txBody>
                    <a:bodyPr/>
                    <a:lstStyle/>
                    <a:p>
                      <a:pPr algn="ct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整个邮件传输过程结束。</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a:txBody>
                  <a:tcPr/>
                </a:tc>
                <a:tc hMerge="1">
                  <a:txBody>
                    <a:bodyPr/>
                    <a:lstStyle/>
                    <a:p>
                      <a:pPr marL="0" marR="0" lvl="0" indent="0" algn="l" defTabSz="913608" rtl="0" eaLnBrk="1" fontAlgn="auto" latinLnBrk="0" hangingPunct="1">
                        <a:lnSpc>
                          <a:spcPct val="100000"/>
                        </a:lnSpc>
                        <a:spcBef>
                          <a:spcPts val="0"/>
                        </a:spcBef>
                        <a:spcAft>
                          <a:spcPts val="0"/>
                        </a:spcAft>
                        <a:buClrTx/>
                        <a:buSzTx/>
                        <a:buFontTx/>
                        <a:buNone/>
                        <a:tabLst/>
                        <a:defRPr/>
                      </a:pPr>
                      <a:endParaRPr lang="zh-CN" altLang="en-US" dirty="0">
                        <a:solidFill>
                          <a:srgbClr val="FF0000"/>
                        </a:solidFill>
                      </a:endParaRPr>
                    </a:p>
                  </a:txBody>
                  <a:tcPr/>
                </a:tc>
                <a:tc hMerge="1">
                  <a:txBody>
                    <a:bodyPr/>
                    <a:lstStyle/>
                    <a:p>
                      <a:endParaRPr lang="en-US" altLang="zh-CN" sz="1800" dirty="0">
                        <a:latin typeface="+mn-lt"/>
                        <a:ea typeface="+mn-ea"/>
                        <a:cs typeface="+mn-ea"/>
                        <a:sym typeface="+mn-lt"/>
                      </a:endParaRPr>
                    </a:p>
                  </a:txBody>
                  <a:tcPr/>
                </a:tc>
                <a:extLst>
                  <a:ext uri="{0D108BD9-81ED-4DB2-BD59-A6C34878D82A}">
                    <a16:rowId xmlns:a16="http://schemas.microsoft.com/office/drawing/2014/main" val="696664956"/>
                  </a:ext>
                </a:extLst>
              </a:tr>
            </a:tbl>
          </a:graphicData>
        </a:graphic>
      </p:graphicFrame>
      <p:cxnSp>
        <p:nvCxnSpPr>
          <p:cNvPr id="8" name="直接箭头连接符 7">
            <a:extLst>
              <a:ext uri="{FF2B5EF4-FFF2-40B4-BE49-F238E27FC236}">
                <a16:creationId xmlns:a16="http://schemas.microsoft.com/office/drawing/2014/main" id="{75298E32-0377-4583-854D-FA69AE41944A}"/>
              </a:ext>
            </a:extLst>
          </p:cNvPr>
          <p:cNvCxnSpPr>
            <a:cxnSpLocks/>
          </p:cNvCxnSpPr>
          <p:nvPr/>
        </p:nvCxnSpPr>
        <p:spPr>
          <a:xfrm flipH="1">
            <a:off x="4352508" y="1628800"/>
            <a:ext cx="1243892" cy="0"/>
          </a:xfrm>
          <a:prstGeom prst="straightConnector1">
            <a:avLst/>
          </a:prstGeom>
          <a:ln>
            <a:headEnd type="triangle" w="med" len="med"/>
            <a:tailEnd type="triangle" w="med" len="med"/>
          </a:ln>
        </p:spPr>
        <p:style>
          <a:lnRef idx="3">
            <a:schemeClr val="accent6"/>
          </a:lnRef>
          <a:fillRef idx="0">
            <a:schemeClr val="accent6"/>
          </a:fillRef>
          <a:effectRef idx="2">
            <a:schemeClr val="accent6"/>
          </a:effectRef>
          <a:fontRef idx="minor">
            <a:schemeClr val="tx1"/>
          </a:fontRef>
        </p:style>
      </p:cxnSp>
      <p:cxnSp>
        <p:nvCxnSpPr>
          <p:cNvPr id="9" name="直接箭头连接符 8">
            <a:extLst>
              <a:ext uri="{FF2B5EF4-FFF2-40B4-BE49-F238E27FC236}">
                <a16:creationId xmlns:a16="http://schemas.microsoft.com/office/drawing/2014/main" id="{6595C346-5AFC-43D1-B53E-0F882EEBC187}"/>
              </a:ext>
            </a:extLst>
          </p:cNvPr>
          <p:cNvCxnSpPr>
            <a:cxnSpLocks/>
          </p:cNvCxnSpPr>
          <p:nvPr/>
        </p:nvCxnSpPr>
        <p:spPr>
          <a:xfrm>
            <a:off x="4154344" y="4072427"/>
            <a:ext cx="1176697" cy="0"/>
          </a:xfrm>
          <a:prstGeom prst="straightConnector1">
            <a:avLst/>
          </a:prstGeom>
          <a:ln>
            <a:headEnd type="none" w="med" len="med"/>
            <a:tailEnd type="triangle" w="med" len="med"/>
          </a:ln>
        </p:spPr>
        <p:style>
          <a:lnRef idx="3">
            <a:schemeClr val="accent6"/>
          </a:lnRef>
          <a:fillRef idx="0">
            <a:schemeClr val="accent6"/>
          </a:fillRef>
          <a:effectRef idx="2">
            <a:schemeClr val="accent6"/>
          </a:effectRef>
          <a:fontRef idx="minor">
            <a:schemeClr val="tx1"/>
          </a:fontRef>
        </p:style>
      </p:cxnSp>
      <p:cxnSp>
        <p:nvCxnSpPr>
          <p:cNvPr id="10" name="直接箭头连接符 9">
            <a:extLst>
              <a:ext uri="{FF2B5EF4-FFF2-40B4-BE49-F238E27FC236}">
                <a16:creationId xmlns:a16="http://schemas.microsoft.com/office/drawing/2014/main" id="{D3D51E14-5244-4024-AF79-0EF22B5C8329}"/>
              </a:ext>
            </a:extLst>
          </p:cNvPr>
          <p:cNvCxnSpPr>
            <a:cxnSpLocks/>
          </p:cNvCxnSpPr>
          <p:nvPr/>
        </p:nvCxnSpPr>
        <p:spPr>
          <a:xfrm>
            <a:off x="4259399" y="1988840"/>
            <a:ext cx="1176697"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1" name="直接箭头连接符 10">
            <a:extLst>
              <a:ext uri="{FF2B5EF4-FFF2-40B4-BE49-F238E27FC236}">
                <a16:creationId xmlns:a16="http://schemas.microsoft.com/office/drawing/2014/main" id="{ECB12ECF-7A15-4E72-9434-2F9DC018BCCE}"/>
              </a:ext>
            </a:extLst>
          </p:cNvPr>
          <p:cNvCxnSpPr>
            <a:cxnSpLocks/>
          </p:cNvCxnSpPr>
          <p:nvPr/>
        </p:nvCxnSpPr>
        <p:spPr>
          <a:xfrm flipH="1">
            <a:off x="4112546" y="2348880"/>
            <a:ext cx="1524000"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3" name="直接箭头连接符 2">
            <a:extLst>
              <a:ext uri="{FF2B5EF4-FFF2-40B4-BE49-F238E27FC236}">
                <a16:creationId xmlns:a16="http://schemas.microsoft.com/office/drawing/2014/main" id="{2048B523-A8C9-4DF0-8222-77B09B9F7FB6}"/>
              </a:ext>
            </a:extLst>
          </p:cNvPr>
          <p:cNvCxnSpPr/>
          <p:nvPr/>
        </p:nvCxnSpPr>
        <p:spPr>
          <a:xfrm>
            <a:off x="4259399" y="4437112"/>
            <a:ext cx="1323550" cy="0"/>
          </a:xfrm>
          <a:prstGeom prst="straightConnector1">
            <a:avLst/>
          </a:prstGeom>
          <a:ln w="38100" cap="flat" cmpd="sng" algn="ctr">
            <a:solidFill>
              <a:schemeClr val="accent6"/>
            </a:solidFill>
            <a:prstDash val="dash"/>
            <a:round/>
            <a:headEnd type="triangle" w="med" len="med"/>
            <a:tailEnd type="triangle" w="med" len="med"/>
          </a:ln>
        </p:spPr>
        <p:style>
          <a:lnRef idx="0">
            <a:scrgbClr r="0" g="0" b="0"/>
          </a:lnRef>
          <a:fillRef idx="0">
            <a:scrgbClr r="0" g="0" b="0"/>
          </a:fillRef>
          <a:effectRef idx="0">
            <a:scrgbClr r="0" g="0" b="0"/>
          </a:effectRef>
          <a:fontRef idx="minor">
            <a:schemeClr val="tx1"/>
          </a:fontRef>
        </p:style>
      </p:cxnSp>
      <p:sp>
        <p:nvSpPr>
          <p:cNvPr id="15" name="文本框 14">
            <a:extLst>
              <a:ext uri="{FF2B5EF4-FFF2-40B4-BE49-F238E27FC236}">
                <a16:creationId xmlns:a16="http://schemas.microsoft.com/office/drawing/2014/main" id="{CBB947FE-3239-4896-A359-0D539AACEA1E}"/>
              </a:ext>
            </a:extLst>
          </p:cNvPr>
          <p:cNvSpPr txBox="1"/>
          <p:nvPr/>
        </p:nvSpPr>
        <p:spPr>
          <a:xfrm>
            <a:off x="3923728" y="3717032"/>
            <a:ext cx="1637928" cy="369332"/>
          </a:xfrm>
          <a:prstGeom prst="rect">
            <a:avLst/>
          </a:prstGeom>
          <a:noFill/>
        </p:spPr>
        <p:txBody>
          <a:bodyPr wrap="square">
            <a:spAutoFit/>
          </a:bodyPr>
          <a:lstStyle/>
          <a:p>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传输邮件副本</a:t>
            </a:r>
            <a:endParaRPr lang="zh-CN" altLang="en-US" dirty="0">
              <a:latin typeface="Times New Roman" panose="02020603050405020304" pitchFamily="18" charset="0"/>
              <a:ea typeface="微软雅黑" panose="020B0503020204020204" pitchFamily="34" charset="-122"/>
              <a:sym typeface="Times New Roman" panose="02020603050405020304" pitchFamily="18" charset="0"/>
            </a:endParaRPr>
          </a:p>
        </p:txBody>
      </p:sp>
      <p:cxnSp>
        <p:nvCxnSpPr>
          <p:cNvPr id="17" name="直接箭头连接符 16">
            <a:extLst>
              <a:ext uri="{FF2B5EF4-FFF2-40B4-BE49-F238E27FC236}">
                <a16:creationId xmlns:a16="http://schemas.microsoft.com/office/drawing/2014/main" id="{5771293B-659D-481B-B9F8-1834DFA2DD48}"/>
              </a:ext>
            </a:extLst>
          </p:cNvPr>
          <p:cNvCxnSpPr>
            <a:cxnSpLocks/>
          </p:cNvCxnSpPr>
          <p:nvPr/>
        </p:nvCxnSpPr>
        <p:spPr>
          <a:xfrm>
            <a:off x="4411799" y="2141240"/>
            <a:ext cx="1176697"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8" name="Rectangle 121">
            <a:extLst>
              <a:ext uri="{FF2B5EF4-FFF2-40B4-BE49-F238E27FC236}">
                <a16:creationId xmlns:a16="http://schemas.microsoft.com/office/drawing/2014/main" id="{F0917D89-F183-4F3D-B0DA-7F3BA24F3C5B}"/>
              </a:ext>
            </a:extLst>
          </p:cNvPr>
          <p:cNvSpPr>
            <a:spLocks noChangeArrowheads="1"/>
          </p:cNvSpPr>
          <p:nvPr/>
        </p:nvSpPr>
        <p:spPr bwMode="auto">
          <a:xfrm>
            <a:off x="762000" y="5109301"/>
            <a:ext cx="77724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所以</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协议是较为复杂的协商交互协议</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endPar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通常，无论作为</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客户或服务器都是在后台工作，收发计算机还可以同时做其他工作；且</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邮件系统是非实时传输系统</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303"/>
                                        </p:tgtEl>
                                        <p:attrNameLst>
                                          <p:attrName>style.visibility</p:attrName>
                                        </p:attrNameLst>
                                      </p:cBhvr>
                                      <p:to>
                                        <p:strVal val="visible"/>
                                      </p:to>
                                    </p:set>
                                    <p:anim calcmode="lin" valueType="num">
                                      <p:cBhvr additive="base">
                                        <p:cTn id="7" dur="500" fill="hold"/>
                                        <p:tgtEl>
                                          <p:spTgt spid="94303"/>
                                        </p:tgtEl>
                                        <p:attrNameLst>
                                          <p:attrName>ppt_x</p:attrName>
                                        </p:attrNameLst>
                                      </p:cBhvr>
                                      <p:tavLst>
                                        <p:tav tm="0">
                                          <p:val>
                                            <p:strVal val="0-#ppt_w/2"/>
                                          </p:val>
                                        </p:tav>
                                        <p:tav tm="100000">
                                          <p:val>
                                            <p:strVal val="#ppt_x"/>
                                          </p:val>
                                        </p:tav>
                                      </p:tavLst>
                                    </p:anim>
                                    <p:anim calcmode="lin" valueType="num">
                                      <p:cBhvr additive="base">
                                        <p:cTn id="8" dur="500" fill="hold"/>
                                        <p:tgtEl>
                                          <p:spTgt spid="9430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right)">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left)">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2"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right)">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wipe(left)">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right)">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barn(inVertical)">
                                      <p:cBhvr>
                                        <p:cTn id="43" dur="500"/>
                                        <p:tgtEl>
                                          <p:spTgt spid="3"/>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additive="base">
                                        <p:cTn id="48" dur="500" fill="hold"/>
                                        <p:tgtEl>
                                          <p:spTgt spid="18"/>
                                        </p:tgtEl>
                                        <p:attrNameLst>
                                          <p:attrName>ppt_x</p:attrName>
                                        </p:attrNameLst>
                                      </p:cBhvr>
                                      <p:tavLst>
                                        <p:tav tm="0">
                                          <p:val>
                                            <p:strVal val="0-#ppt_w/2"/>
                                          </p:val>
                                        </p:tav>
                                        <p:tav tm="100000">
                                          <p:val>
                                            <p:strVal val="#ppt_x"/>
                                          </p:val>
                                        </p:tav>
                                      </p:tavLst>
                                    </p:anim>
                                    <p:anim calcmode="lin" valueType="num">
                                      <p:cBhvr additive="base">
                                        <p:cTn id="49"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303" grpId="0" autoUpdateAnimBg="0"/>
      <p:bldP spid="1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7">
            <a:extLst>
              <a:ext uri="{FF2B5EF4-FFF2-40B4-BE49-F238E27FC236}">
                <a16:creationId xmlns:a16="http://schemas.microsoft.com/office/drawing/2014/main" id="{D22B472B-8244-4F77-8293-BAF0D0328C4C}"/>
              </a:ext>
            </a:extLst>
          </p:cNvPr>
          <p:cNvSpPr>
            <a:spLocks noChangeArrowheads="1"/>
          </p:cNvSpPr>
          <p:nvPr/>
        </p:nvSpPr>
        <p:spPr bwMode="auto">
          <a:xfrm>
            <a:off x="689846" y="1052736"/>
            <a:ext cx="7772400" cy="94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早期简单邮件系统是一种</a:t>
            </a:r>
            <a:r>
              <a:rPr lang="zh-CN" altLang="en-US" sz="2400"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两个用户之间的直接发送和接收，后来</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电子邮件系统更多引进了</a:t>
            </a:r>
            <a:r>
              <a:rPr lang="zh-CN" altLang="en-US" sz="2400"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邮局和中转</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概念。</a:t>
            </a:r>
          </a:p>
        </p:txBody>
      </p:sp>
      <p:sp>
        <p:nvSpPr>
          <p:cNvPr id="4" name="Rectangle 128">
            <a:extLst>
              <a:ext uri="{FF2B5EF4-FFF2-40B4-BE49-F238E27FC236}">
                <a16:creationId xmlns:a16="http://schemas.microsoft.com/office/drawing/2014/main" id="{6261723B-59DC-4943-BC90-09551AC72DA9}"/>
              </a:ext>
            </a:extLst>
          </p:cNvPr>
          <p:cNvSpPr>
            <a:spLocks noChangeArrowheads="1"/>
          </p:cNvSpPr>
          <p:nvPr/>
        </p:nvSpPr>
        <p:spPr bwMode="auto">
          <a:xfrm>
            <a:off x="685800" y="2204864"/>
            <a:ext cx="77724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为什么要引进了</a:t>
            </a:r>
            <a:r>
              <a:rPr lang="zh-CN" altLang="en-US" sz="2400" b="1"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邮局和中转</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Tree>
    <p:extLst>
      <p:ext uri="{BB962C8B-B14F-4D97-AF65-F5344CB8AC3E}">
        <p14:creationId xmlns:p14="http://schemas.microsoft.com/office/powerpoint/2010/main" val="691874282"/>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2F350551-31F9-42BA-A0C1-96CBBA6CBEDE}"/>
              </a:ext>
            </a:extLst>
          </p:cNvPr>
          <p:cNvSpPr>
            <a:spLocks noChangeArrowheads="1"/>
          </p:cNvSpPr>
          <p:nvPr/>
        </p:nvSpPr>
        <p:spPr bwMode="auto">
          <a:xfrm>
            <a:off x="611560" y="1250371"/>
            <a:ext cx="8136904"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分发：</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当一邮件要发往发往多个目的地址时，邮件系统通过邮件分发器或转发器的软件，按照邮件列表（通常是邮件目的地址数据库）中的每个电子邮件地址进行逐个邮件副本的发送。</a:t>
            </a:r>
          </a:p>
        </p:txBody>
      </p:sp>
      <p:sp>
        <p:nvSpPr>
          <p:cNvPr id="109571" name="Text Box 3">
            <a:extLst>
              <a:ext uri="{FF2B5EF4-FFF2-40B4-BE49-F238E27FC236}">
                <a16:creationId xmlns:a16="http://schemas.microsoft.com/office/drawing/2014/main" id="{B70B2F20-A3B8-4162-B974-C0911058D855}"/>
              </a:ext>
            </a:extLst>
          </p:cNvPr>
          <p:cNvSpPr txBox="1">
            <a:spLocks noChangeArrowheads="1"/>
          </p:cNvSpPr>
          <p:nvPr/>
        </p:nvSpPr>
        <p:spPr bwMode="auto">
          <a:xfrm>
            <a:off x="1763688" y="548680"/>
            <a:ext cx="39624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电子邮件分发、转发和列表 </a:t>
            </a:r>
          </a:p>
        </p:txBody>
      </p:sp>
      <p:sp>
        <p:nvSpPr>
          <p:cNvPr id="109572" name="Rectangle 4">
            <a:extLst>
              <a:ext uri="{FF2B5EF4-FFF2-40B4-BE49-F238E27FC236}">
                <a16:creationId xmlns:a16="http://schemas.microsoft.com/office/drawing/2014/main" id="{51621494-66AF-45EA-9899-31ACDB37F3EE}"/>
              </a:ext>
            </a:extLst>
          </p:cNvPr>
          <p:cNvSpPr>
            <a:spLocks noChangeArrowheads="1"/>
          </p:cNvSpPr>
          <p:nvPr/>
        </p:nvSpPr>
        <p:spPr bwMode="auto">
          <a:xfrm>
            <a:off x="611560" y="2926771"/>
            <a:ext cx="792088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转发：</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当收到一邮件时，邮件转发器可以根据目的邮件列表中的每个电子邮件地址进行邮件副本的逐个转发。</a:t>
            </a:r>
          </a:p>
        </p:txBody>
      </p:sp>
      <p:sp>
        <p:nvSpPr>
          <p:cNvPr id="109574" name="Rectangle 6">
            <a:extLst>
              <a:ext uri="{FF2B5EF4-FFF2-40B4-BE49-F238E27FC236}">
                <a16:creationId xmlns:a16="http://schemas.microsoft.com/office/drawing/2014/main" id="{3CAA6DAE-7672-4DF9-9CA1-E37437B5491F}"/>
              </a:ext>
            </a:extLst>
          </p:cNvPr>
          <p:cNvSpPr>
            <a:spLocks noChangeArrowheads="1"/>
          </p:cNvSpPr>
          <p:nvPr/>
        </p:nvSpPr>
        <p:spPr bwMode="auto">
          <a:xfrm>
            <a:off x="611560" y="3917371"/>
            <a:ext cx="75438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同机多重接收：</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当发送邮件目的地址是位于同一计算机上的多个邮箱时，实际只建立一个</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连接和传送，服务器收到邮件后，向同机每个邮箱传递一个副本。</a:t>
            </a:r>
          </a:p>
        </p:txBody>
      </p:sp>
      <p:sp>
        <p:nvSpPr>
          <p:cNvPr id="109575" name="Rectangle 7">
            <a:extLst>
              <a:ext uri="{FF2B5EF4-FFF2-40B4-BE49-F238E27FC236}">
                <a16:creationId xmlns:a16="http://schemas.microsoft.com/office/drawing/2014/main" id="{EDCCB4EB-0131-4882-9D03-9EBFFEEAAB76}"/>
              </a:ext>
            </a:extLst>
          </p:cNvPr>
          <p:cNvSpPr>
            <a:spLocks noChangeArrowheads="1"/>
          </p:cNvSpPr>
          <p:nvPr/>
        </p:nvSpPr>
        <p:spPr bwMode="auto">
          <a:xfrm>
            <a:off x="611560" y="5365171"/>
            <a:ext cx="75438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a:lnSpc>
                <a:spcPct val="120000"/>
              </a:lnSpc>
            </a:pP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列表：</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当要想发送给一组邮件目的地址时，信息首先发送往列表地址，然后，由邮件分发器将它的副本转发给列表中的每个地址。</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9570"/>
                                        </p:tgtEl>
                                        <p:attrNameLst>
                                          <p:attrName>style.visibility</p:attrName>
                                        </p:attrNameLst>
                                      </p:cBhvr>
                                      <p:to>
                                        <p:strVal val="visible"/>
                                      </p:to>
                                    </p:set>
                                    <p:anim calcmode="lin" valueType="num">
                                      <p:cBhvr additive="base">
                                        <p:cTn id="7" dur="500" fill="hold"/>
                                        <p:tgtEl>
                                          <p:spTgt spid="109570"/>
                                        </p:tgtEl>
                                        <p:attrNameLst>
                                          <p:attrName>ppt_x</p:attrName>
                                        </p:attrNameLst>
                                      </p:cBhvr>
                                      <p:tavLst>
                                        <p:tav tm="0">
                                          <p:val>
                                            <p:strVal val="0-#ppt_w/2"/>
                                          </p:val>
                                        </p:tav>
                                        <p:tav tm="100000">
                                          <p:val>
                                            <p:strVal val="#ppt_x"/>
                                          </p:val>
                                        </p:tav>
                                      </p:tavLst>
                                    </p:anim>
                                    <p:anim calcmode="lin" valueType="num">
                                      <p:cBhvr additive="base">
                                        <p:cTn id="8" dur="500" fill="hold"/>
                                        <p:tgtEl>
                                          <p:spTgt spid="10957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9572"/>
                                        </p:tgtEl>
                                        <p:attrNameLst>
                                          <p:attrName>style.visibility</p:attrName>
                                        </p:attrNameLst>
                                      </p:cBhvr>
                                      <p:to>
                                        <p:strVal val="visible"/>
                                      </p:to>
                                    </p:set>
                                    <p:anim calcmode="lin" valueType="num">
                                      <p:cBhvr additive="base">
                                        <p:cTn id="13" dur="500" fill="hold"/>
                                        <p:tgtEl>
                                          <p:spTgt spid="109572"/>
                                        </p:tgtEl>
                                        <p:attrNameLst>
                                          <p:attrName>ppt_x</p:attrName>
                                        </p:attrNameLst>
                                      </p:cBhvr>
                                      <p:tavLst>
                                        <p:tav tm="0">
                                          <p:val>
                                            <p:strVal val="0-#ppt_w/2"/>
                                          </p:val>
                                        </p:tav>
                                        <p:tav tm="100000">
                                          <p:val>
                                            <p:strVal val="#ppt_x"/>
                                          </p:val>
                                        </p:tav>
                                      </p:tavLst>
                                    </p:anim>
                                    <p:anim calcmode="lin" valueType="num">
                                      <p:cBhvr additive="base">
                                        <p:cTn id="14" dur="500" fill="hold"/>
                                        <p:tgtEl>
                                          <p:spTgt spid="10957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9574"/>
                                        </p:tgtEl>
                                        <p:attrNameLst>
                                          <p:attrName>style.visibility</p:attrName>
                                        </p:attrNameLst>
                                      </p:cBhvr>
                                      <p:to>
                                        <p:strVal val="visible"/>
                                      </p:to>
                                    </p:set>
                                    <p:anim calcmode="lin" valueType="num">
                                      <p:cBhvr additive="base">
                                        <p:cTn id="19" dur="500" fill="hold"/>
                                        <p:tgtEl>
                                          <p:spTgt spid="109574"/>
                                        </p:tgtEl>
                                        <p:attrNameLst>
                                          <p:attrName>ppt_x</p:attrName>
                                        </p:attrNameLst>
                                      </p:cBhvr>
                                      <p:tavLst>
                                        <p:tav tm="0">
                                          <p:val>
                                            <p:strVal val="0-#ppt_w/2"/>
                                          </p:val>
                                        </p:tav>
                                        <p:tav tm="100000">
                                          <p:val>
                                            <p:strVal val="#ppt_x"/>
                                          </p:val>
                                        </p:tav>
                                      </p:tavLst>
                                    </p:anim>
                                    <p:anim calcmode="lin" valueType="num">
                                      <p:cBhvr additive="base">
                                        <p:cTn id="20" dur="500" fill="hold"/>
                                        <p:tgtEl>
                                          <p:spTgt spid="10957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9575"/>
                                        </p:tgtEl>
                                        <p:attrNameLst>
                                          <p:attrName>style.visibility</p:attrName>
                                        </p:attrNameLst>
                                      </p:cBhvr>
                                      <p:to>
                                        <p:strVal val="visible"/>
                                      </p:to>
                                    </p:set>
                                    <p:anim calcmode="lin" valueType="num">
                                      <p:cBhvr additive="base">
                                        <p:cTn id="25" dur="500" fill="hold"/>
                                        <p:tgtEl>
                                          <p:spTgt spid="109575"/>
                                        </p:tgtEl>
                                        <p:attrNameLst>
                                          <p:attrName>ppt_x</p:attrName>
                                        </p:attrNameLst>
                                      </p:cBhvr>
                                      <p:tavLst>
                                        <p:tav tm="0">
                                          <p:val>
                                            <p:strVal val="0-#ppt_w/2"/>
                                          </p:val>
                                        </p:tav>
                                        <p:tav tm="100000">
                                          <p:val>
                                            <p:strVal val="#ppt_x"/>
                                          </p:val>
                                        </p:tav>
                                      </p:tavLst>
                                    </p:anim>
                                    <p:anim calcmode="lin" valueType="num">
                                      <p:cBhvr additive="base">
                                        <p:cTn id="26" dur="500" fill="hold"/>
                                        <p:tgtEl>
                                          <p:spTgt spid="10957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autoUpdateAnimBg="0"/>
      <p:bldP spid="109572" grpId="0" autoUpdateAnimBg="0"/>
      <p:bldP spid="109574" grpId="0" autoUpdateAnimBg="0"/>
      <p:bldP spid="109575"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595" name="Picture 3" descr="f32_6">
            <a:extLst>
              <a:ext uri="{FF2B5EF4-FFF2-40B4-BE49-F238E27FC236}">
                <a16:creationId xmlns:a16="http://schemas.microsoft.com/office/drawing/2014/main" id="{670F83E0-580D-45CB-BFA9-03D24F4E3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3063058"/>
            <a:ext cx="5751984" cy="2457158"/>
          </a:xfrm>
          <a:prstGeom prst="rect">
            <a:avLst/>
          </a:prstGeom>
          <a:noFill/>
        </p:spPr>
      </p:pic>
      <p:sp>
        <p:nvSpPr>
          <p:cNvPr id="110594" name="Rectangle 2">
            <a:extLst>
              <a:ext uri="{FF2B5EF4-FFF2-40B4-BE49-F238E27FC236}">
                <a16:creationId xmlns:a16="http://schemas.microsoft.com/office/drawing/2014/main" id="{3F518995-BDFE-40CF-8039-2752371B6C12}"/>
              </a:ext>
            </a:extLst>
          </p:cNvPr>
          <p:cNvSpPr>
            <a:spLocks noChangeArrowheads="1"/>
          </p:cNvSpPr>
          <p:nvPr/>
        </p:nvSpPr>
        <p:spPr bwMode="auto">
          <a:xfrm>
            <a:off x="683568" y="1052736"/>
            <a:ext cx="8136904"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邮件中继：</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实际上当进行大量的邮件分发或转发时，通常不是由每个用户计算机处理，而是组织选取一个独立的、处理能力较强的计算机作为</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公共邮件</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转发处理。这个计算机称为</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邮件网关（</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E-mail gateway</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）或邮件中继（</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E-mail relay)</a:t>
            </a:r>
          </a:p>
        </p:txBody>
      </p:sp>
      <p:sp>
        <p:nvSpPr>
          <p:cNvPr id="110596" name="Rectangle 4">
            <a:extLst>
              <a:ext uri="{FF2B5EF4-FFF2-40B4-BE49-F238E27FC236}">
                <a16:creationId xmlns:a16="http://schemas.microsoft.com/office/drawing/2014/main" id="{933C7BF6-0D50-46BE-8613-91C3FBAB1DA1}"/>
              </a:ext>
            </a:extLst>
          </p:cNvPr>
          <p:cNvSpPr>
            <a:spLocks noChangeArrowheads="1"/>
          </p:cNvSpPr>
          <p:nvPr/>
        </p:nvSpPr>
        <p:spPr bwMode="auto">
          <a:xfrm>
            <a:off x="759768" y="5700936"/>
            <a:ext cx="7543800" cy="94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在邮件网关或邮件中继内部，</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分发器程序</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接收发给邮件列表的信息，将它的副本转发给列表中的每个地址。</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0594"/>
                                        </p:tgtEl>
                                        <p:attrNameLst>
                                          <p:attrName>style.visibility</p:attrName>
                                        </p:attrNameLst>
                                      </p:cBhvr>
                                      <p:to>
                                        <p:strVal val="visible"/>
                                      </p:to>
                                    </p:set>
                                    <p:anim calcmode="lin" valueType="num">
                                      <p:cBhvr additive="base">
                                        <p:cTn id="7" dur="500" fill="hold"/>
                                        <p:tgtEl>
                                          <p:spTgt spid="110594"/>
                                        </p:tgtEl>
                                        <p:attrNameLst>
                                          <p:attrName>ppt_x</p:attrName>
                                        </p:attrNameLst>
                                      </p:cBhvr>
                                      <p:tavLst>
                                        <p:tav tm="0">
                                          <p:val>
                                            <p:strVal val="0-#ppt_w/2"/>
                                          </p:val>
                                        </p:tav>
                                        <p:tav tm="100000">
                                          <p:val>
                                            <p:strVal val="#ppt_x"/>
                                          </p:val>
                                        </p:tav>
                                      </p:tavLst>
                                    </p:anim>
                                    <p:anim calcmode="lin" valueType="num">
                                      <p:cBhvr additive="base">
                                        <p:cTn id="8" dur="500" fill="hold"/>
                                        <p:tgtEl>
                                          <p:spTgt spid="11059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10595"/>
                                        </p:tgtEl>
                                        <p:attrNameLst>
                                          <p:attrName>style.visibility</p:attrName>
                                        </p:attrNameLst>
                                      </p:cBhvr>
                                      <p:to>
                                        <p:strVal val="visible"/>
                                      </p:to>
                                    </p:set>
                                    <p:anim calcmode="lin" valueType="num">
                                      <p:cBhvr additive="base">
                                        <p:cTn id="13" dur="500" fill="hold"/>
                                        <p:tgtEl>
                                          <p:spTgt spid="110595"/>
                                        </p:tgtEl>
                                        <p:attrNameLst>
                                          <p:attrName>ppt_x</p:attrName>
                                        </p:attrNameLst>
                                      </p:cBhvr>
                                      <p:tavLst>
                                        <p:tav tm="0">
                                          <p:val>
                                            <p:strVal val="0-#ppt_w/2"/>
                                          </p:val>
                                        </p:tav>
                                        <p:tav tm="100000">
                                          <p:val>
                                            <p:strVal val="#ppt_x"/>
                                          </p:val>
                                        </p:tav>
                                      </p:tavLst>
                                    </p:anim>
                                    <p:anim calcmode="lin" valueType="num">
                                      <p:cBhvr additive="base">
                                        <p:cTn id="14" dur="500" fill="hold"/>
                                        <p:tgtEl>
                                          <p:spTgt spid="11059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0596"/>
                                        </p:tgtEl>
                                        <p:attrNameLst>
                                          <p:attrName>style.visibility</p:attrName>
                                        </p:attrNameLst>
                                      </p:cBhvr>
                                      <p:to>
                                        <p:strVal val="visible"/>
                                      </p:to>
                                    </p:set>
                                    <p:anim calcmode="lin" valueType="num">
                                      <p:cBhvr additive="base">
                                        <p:cTn id="19" dur="500" fill="hold"/>
                                        <p:tgtEl>
                                          <p:spTgt spid="110596"/>
                                        </p:tgtEl>
                                        <p:attrNameLst>
                                          <p:attrName>ppt_x</p:attrName>
                                        </p:attrNameLst>
                                      </p:cBhvr>
                                      <p:tavLst>
                                        <p:tav tm="0">
                                          <p:val>
                                            <p:strVal val="0-#ppt_w/2"/>
                                          </p:val>
                                        </p:tav>
                                        <p:tav tm="100000">
                                          <p:val>
                                            <p:strVal val="#ppt_x"/>
                                          </p:val>
                                        </p:tav>
                                      </p:tavLst>
                                    </p:anim>
                                    <p:anim calcmode="lin" valueType="num">
                                      <p:cBhvr additive="base">
                                        <p:cTn id="20" dur="500" fill="hold"/>
                                        <p:tgtEl>
                                          <p:spTgt spid="1105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autoUpdateAnimBg="0"/>
      <p:bldP spid="11059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a:extLst>
              <a:ext uri="{FF2B5EF4-FFF2-40B4-BE49-F238E27FC236}">
                <a16:creationId xmlns:a16="http://schemas.microsoft.com/office/drawing/2014/main" id="{D5DE0A78-B5A4-402E-B490-63E4FE932FE6}"/>
              </a:ext>
            </a:extLst>
          </p:cNvPr>
          <p:cNvSpPr>
            <a:spLocks noChangeArrowheads="1"/>
          </p:cNvSpPr>
          <p:nvPr/>
        </p:nvSpPr>
        <p:spPr bwMode="auto">
          <a:xfrm>
            <a:off x="1835696" y="403143"/>
            <a:ext cx="30480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2400" b="1"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邮件网关和组织地址</a:t>
            </a:r>
          </a:p>
        </p:txBody>
      </p:sp>
      <p:sp>
        <p:nvSpPr>
          <p:cNvPr id="112644" name="Rectangle 4">
            <a:extLst>
              <a:ext uri="{FF2B5EF4-FFF2-40B4-BE49-F238E27FC236}">
                <a16:creationId xmlns:a16="http://schemas.microsoft.com/office/drawing/2014/main" id="{C306B23D-7202-454A-9552-B7770DC99272}"/>
              </a:ext>
            </a:extLst>
          </p:cNvPr>
          <p:cNvSpPr>
            <a:spLocks noChangeArrowheads="1"/>
          </p:cNvSpPr>
          <p:nvPr/>
        </p:nvSpPr>
        <p:spPr bwMode="auto">
          <a:xfrm>
            <a:off x="304427" y="1062758"/>
            <a:ext cx="8208394" cy="154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当一个组织有许多用户计算机的时候，按简单的思路每个计算机配置邮件地址，完成邮件收发。如</a:t>
            </a:r>
          </a:p>
          <a:p>
            <a:pPr eaLnBrk="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abc@comp.scnu.cn, tom@comp.scnu.cn, anny@sort.scnu.cn, kat@chin.scnu.cn ……</a:t>
            </a:r>
          </a:p>
        </p:txBody>
      </p:sp>
      <p:sp>
        <p:nvSpPr>
          <p:cNvPr id="112646" name="Rectangle 6">
            <a:extLst>
              <a:ext uri="{FF2B5EF4-FFF2-40B4-BE49-F238E27FC236}">
                <a16:creationId xmlns:a16="http://schemas.microsoft.com/office/drawing/2014/main" id="{A4B8244C-554E-46FE-AAF1-38398519B6E5}"/>
              </a:ext>
            </a:extLst>
          </p:cNvPr>
          <p:cNvSpPr>
            <a:spLocks noChangeArrowheads="1"/>
          </p:cNvSpPr>
          <p:nvPr/>
        </p:nvSpPr>
        <p:spPr bwMode="auto">
          <a:xfrm>
            <a:off x="304427" y="2839155"/>
            <a:ext cx="8208394" cy="154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为了统一整个组织的邮件地址，通常组织运行一个</a:t>
            </a: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邮件网关</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将所有组织邮件地址和邮件网关关联，如将邮件网关命名为： </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scnu.cn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，所有人员邮件地址指定为：</a:t>
            </a:r>
          </a:p>
          <a:p>
            <a:pPr eaLnBrk="1">
              <a:lnSpc>
                <a:spcPct val="120000"/>
              </a:lnSpc>
            </a:pP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Employee@scnu.cn  </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(employee</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命名规则组织确定）</a:t>
            </a:r>
          </a:p>
        </p:txBody>
      </p:sp>
      <p:sp>
        <p:nvSpPr>
          <p:cNvPr id="112647" name="Rectangle 7">
            <a:extLst>
              <a:ext uri="{FF2B5EF4-FFF2-40B4-BE49-F238E27FC236}">
                <a16:creationId xmlns:a16="http://schemas.microsoft.com/office/drawing/2014/main" id="{595BE3F0-7A14-472A-A978-BDBDE6B6CAD1}"/>
              </a:ext>
            </a:extLst>
          </p:cNvPr>
          <p:cNvSpPr>
            <a:spLocks noChangeArrowheads="1"/>
          </p:cNvSpPr>
          <p:nvPr/>
        </p:nvSpPr>
        <p:spPr bwMode="auto">
          <a:xfrm>
            <a:off x="304427" y="5836455"/>
            <a:ext cx="8660061" cy="432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邮件网关实际隔离外部邮件地址与内部邮件地址</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（计算机与用户）。</a:t>
            </a:r>
          </a:p>
        </p:txBody>
      </p:sp>
      <p:sp>
        <p:nvSpPr>
          <p:cNvPr id="112648" name="Rectangle 8">
            <a:extLst>
              <a:ext uri="{FF2B5EF4-FFF2-40B4-BE49-F238E27FC236}">
                <a16:creationId xmlns:a16="http://schemas.microsoft.com/office/drawing/2014/main" id="{222711F9-48FE-4A54-A951-C72C233ACC28}"/>
              </a:ext>
            </a:extLst>
          </p:cNvPr>
          <p:cNvSpPr>
            <a:spLocks noChangeArrowheads="1"/>
          </p:cNvSpPr>
          <p:nvPr/>
        </p:nvSpPr>
        <p:spPr bwMode="auto">
          <a:xfrm>
            <a:off x="304427" y="4538798"/>
            <a:ext cx="8660061"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由于实际邮件地址都包括网关地址，且邮件网关的数据库列表具有实际邮件地址与组织统一邮件地址对应，所以到达邮件网关的邮件以此可转发给特定用户。</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44"/>
                                        </p:tgtEl>
                                        <p:attrNameLst>
                                          <p:attrName>style.visibility</p:attrName>
                                        </p:attrNameLst>
                                      </p:cBhvr>
                                      <p:to>
                                        <p:strVal val="visible"/>
                                      </p:to>
                                    </p:set>
                                    <p:anim calcmode="lin" valueType="num">
                                      <p:cBhvr additive="base">
                                        <p:cTn id="7" dur="500" fill="hold"/>
                                        <p:tgtEl>
                                          <p:spTgt spid="112644"/>
                                        </p:tgtEl>
                                        <p:attrNameLst>
                                          <p:attrName>ppt_x</p:attrName>
                                        </p:attrNameLst>
                                      </p:cBhvr>
                                      <p:tavLst>
                                        <p:tav tm="0">
                                          <p:val>
                                            <p:strVal val="0-#ppt_w/2"/>
                                          </p:val>
                                        </p:tav>
                                        <p:tav tm="100000">
                                          <p:val>
                                            <p:strVal val="#ppt_x"/>
                                          </p:val>
                                        </p:tav>
                                      </p:tavLst>
                                    </p:anim>
                                    <p:anim calcmode="lin" valueType="num">
                                      <p:cBhvr additive="base">
                                        <p:cTn id="8" dur="500" fill="hold"/>
                                        <p:tgtEl>
                                          <p:spTgt spid="11264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46"/>
                                        </p:tgtEl>
                                        <p:attrNameLst>
                                          <p:attrName>style.visibility</p:attrName>
                                        </p:attrNameLst>
                                      </p:cBhvr>
                                      <p:to>
                                        <p:strVal val="visible"/>
                                      </p:to>
                                    </p:set>
                                    <p:anim calcmode="lin" valueType="num">
                                      <p:cBhvr additive="base">
                                        <p:cTn id="13" dur="500" fill="hold"/>
                                        <p:tgtEl>
                                          <p:spTgt spid="112646"/>
                                        </p:tgtEl>
                                        <p:attrNameLst>
                                          <p:attrName>ppt_x</p:attrName>
                                        </p:attrNameLst>
                                      </p:cBhvr>
                                      <p:tavLst>
                                        <p:tav tm="0">
                                          <p:val>
                                            <p:strVal val="0-#ppt_w/2"/>
                                          </p:val>
                                        </p:tav>
                                        <p:tav tm="100000">
                                          <p:val>
                                            <p:strVal val="#ppt_x"/>
                                          </p:val>
                                        </p:tav>
                                      </p:tavLst>
                                    </p:anim>
                                    <p:anim calcmode="lin" valueType="num">
                                      <p:cBhvr additive="base">
                                        <p:cTn id="14" dur="500" fill="hold"/>
                                        <p:tgtEl>
                                          <p:spTgt spid="1126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48"/>
                                        </p:tgtEl>
                                        <p:attrNameLst>
                                          <p:attrName>style.visibility</p:attrName>
                                        </p:attrNameLst>
                                      </p:cBhvr>
                                      <p:to>
                                        <p:strVal val="visible"/>
                                      </p:to>
                                    </p:set>
                                    <p:anim calcmode="lin" valueType="num">
                                      <p:cBhvr additive="base">
                                        <p:cTn id="19" dur="500" fill="hold"/>
                                        <p:tgtEl>
                                          <p:spTgt spid="112648"/>
                                        </p:tgtEl>
                                        <p:attrNameLst>
                                          <p:attrName>ppt_x</p:attrName>
                                        </p:attrNameLst>
                                      </p:cBhvr>
                                      <p:tavLst>
                                        <p:tav tm="0">
                                          <p:val>
                                            <p:strVal val="0-#ppt_w/2"/>
                                          </p:val>
                                        </p:tav>
                                        <p:tav tm="100000">
                                          <p:val>
                                            <p:strVal val="#ppt_x"/>
                                          </p:val>
                                        </p:tav>
                                      </p:tavLst>
                                    </p:anim>
                                    <p:anim calcmode="lin" valueType="num">
                                      <p:cBhvr additive="base">
                                        <p:cTn id="20" dur="500" fill="hold"/>
                                        <p:tgtEl>
                                          <p:spTgt spid="11264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47"/>
                                        </p:tgtEl>
                                        <p:attrNameLst>
                                          <p:attrName>style.visibility</p:attrName>
                                        </p:attrNameLst>
                                      </p:cBhvr>
                                      <p:to>
                                        <p:strVal val="visible"/>
                                      </p:to>
                                    </p:set>
                                    <p:anim calcmode="lin" valueType="num">
                                      <p:cBhvr additive="base">
                                        <p:cTn id="25" dur="500" fill="hold"/>
                                        <p:tgtEl>
                                          <p:spTgt spid="112647"/>
                                        </p:tgtEl>
                                        <p:attrNameLst>
                                          <p:attrName>ppt_x</p:attrName>
                                        </p:attrNameLst>
                                      </p:cBhvr>
                                      <p:tavLst>
                                        <p:tav tm="0">
                                          <p:val>
                                            <p:strVal val="0-#ppt_w/2"/>
                                          </p:val>
                                        </p:tav>
                                        <p:tav tm="100000">
                                          <p:val>
                                            <p:strVal val="#ppt_x"/>
                                          </p:val>
                                        </p:tav>
                                      </p:tavLst>
                                    </p:anim>
                                    <p:anim calcmode="lin" valueType="num">
                                      <p:cBhvr additive="base">
                                        <p:cTn id="26" dur="500" fill="hold"/>
                                        <p:tgtEl>
                                          <p:spTgt spid="1126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4" grpId="0" autoUpdateAnimBg="0"/>
      <p:bldP spid="112646" grpId="0" autoUpdateAnimBg="0"/>
      <p:bldP spid="112647" grpId="0" autoUpdateAnimBg="0"/>
      <p:bldP spid="112648"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ext Box 2">
            <a:extLst>
              <a:ext uri="{FF2B5EF4-FFF2-40B4-BE49-F238E27FC236}">
                <a16:creationId xmlns:a16="http://schemas.microsoft.com/office/drawing/2014/main" id="{EB47413F-9D32-4B4C-997E-7ED327C2B979}"/>
              </a:ext>
            </a:extLst>
          </p:cNvPr>
          <p:cNvSpPr txBox="1">
            <a:spLocks noChangeArrowheads="1"/>
          </p:cNvSpPr>
          <p:nvPr/>
        </p:nvSpPr>
        <p:spPr bwMode="auto">
          <a:xfrm>
            <a:off x="728793" y="1201013"/>
            <a:ext cx="19812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邮箱设置</a:t>
            </a:r>
          </a:p>
        </p:txBody>
      </p:sp>
      <p:sp>
        <p:nvSpPr>
          <p:cNvPr id="111619" name="Text Box 3">
            <a:extLst>
              <a:ext uri="{FF2B5EF4-FFF2-40B4-BE49-F238E27FC236}">
                <a16:creationId xmlns:a16="http://schemas.microsoft.com/office/drawing/2014/main" id="{35BABC76-B4AC-4500-9F0A-FAC6C8DC5470}"/>
              </a:ext>
            </a:extLst>
          </p:cNvPr>
          <p:cNvSpPr txBox="1">
            <a:spLocks noChangeArrowheads="1"/>
          </p:cNvSpPr>
          <p:nvPr/>
        </p:nvSpPr>
        <p:spPr bwMode="auto">
          <a:xfrm>
            <a:off x="762000" y="3443868"/>
            <a:ext cx="7620000" cy="762000"/>
          </a:xfrm>
          <a:prstGeom prst="rect">
            <a:avLst/>
          </a:prstGeom>
          <a:noFill/>
          <a:ln w="9525">
            <a:noFill/>
            <a:miter lim="800000"/>
            <a:headEnd/>
            <a:tailEnd/>
          </a:ln>
        </p:spPr>
        <p:txBody>
          <a:bodyPr lIns="0" tIns="0" rIns="0" bIns="0"/>
          <a:lstStyle/>
          <a:p>
            <a:pPr marL="342900" indent="-342900" algn="just" eaLnBrk="1" hangingPunct="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邮箱配置在哪里？</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marL="342900" indent="-342900" algn="just" eaLnBrk="1" hangingPunct="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任何计算机都能够安装邮箱服务器，进行邮件接收吗？</a:t>
            </a:r>
          </a:p>
        </p:txBody>
      </p:sp>
      <p:sp>
        <p:nvSpPr>
          <p:cNvPr id="111654" name="Text Box 38">
            <a:extLst>
              <a:ext uri="{FF2B5EF4-FFF2-40B4-BE49-F238E27FC236}">
                <a16:creationId xmlns:a16="http://schemas.microsoft.com/office/drawing/2014/main" id="{F479C8A0-3907-4DB8-A598-1807EB34C107}"/>
              </a:ext>
            </a:extLst>
          </p:cNvPr>
          <p:cNvSpPr txBox="1">
            <a:spLocks noChangeArrowheads="1"/>
          </p:cNvSpPr>
          <p:nvPr/>
        </p:nvSpPr>
        <p:spPr bwMode="auto">
          <a:xfrm>
            <a:off x="865850" y="4725144"/>
            <a:ext cx="7543800" cy="1066800"/>
          </a:xfrm>
          <a:prstGeom prst="rect">
            <a:avLst/>
          </a:prstGeom>
          <a:noFill/>
          <a:ln w="9525">
            <a:noFill/>
            <a:miter lim="800000"/>
            <a:headEnd/>
            <a:tailEnd/>
          </a:ln>
        </p:spPr>
        <p:txBody>
          <a:bodyPr lIns="0" tIns="0" rIns="0" bIns="0"/>
          <a:lstStyle/>
          <a:p>
            <a:pPr algn="just"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由于一般用户计算机不可能永远连接在互联网、或经常关机，且缺乏服务器需要的并发处理能力，实际邮箱及邮件服务器无法配置在一般用户计算机上。</a:t>
            </a:r>
          </a:p>
        </p:txBody>
      </p:sp>
      <p:sp>
        <p:nvSpPr>
          <p:cNvPr id="111656" name="Text Box 40">
            <a:extLst>
              <a:ext uri="{FF2B5EF4-FFF2-40B4-BE49-F238E27FC236}">
                <a16:creationId xmlns:a16="http://schemas.microsoft.com/office/drawing/2014/main" id="{E35DE33A-A045-4C89-9746-BE7A914F6901}"/>
              </a:ext>
            </a:extLst>
          </p:cNvPr>
          <p:cNvSpPr txBox="1">
            <a:spLocks noChangeArrowheads="1"/>
          </p:cNvSpPr>
          <p:nvPr/>
        </p:nvSpPr>
        <p:spPr bwMode="auto">
          <a:xfrm>
            <a:off x="1719393" y="377676"/>
            <a:ext cx="5105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2.3.5 </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邮箱访问 </a:t>
            </a:r>
          </a:p>
        </p:txBody>
      </p:sp>
      <p:sp>
        <p:nvSpPr>
          <p:cNvPr id="111657" name="Text Box 41">
            <a:extLst>
              <a:ext uri="{FF2B5EF4-FFF2-40B4-BE49-F238E27FC236}">
                <a16:creationId xmlns:a16="http://schemas.microsoft.com/office/drawing/2014/main" id="{5779B1D4-025A-47E2-99E5-43CF896A5585}"/>
              </a:ext>
            </a:extLst>
          </p:cNvPr>
          <p:cNvSpPr txBox="1">
            <a:spLocks noChangeArrowheads="1"/>
          </p:cNvSpPr>
          <p:nvPr/>
        </p:nvSpPr>
        <p:spPr bwMode="auto">
          <a:xfrm>
            <a:off x="762000" y="1828800"/>
            <a:ext cx="7848600" cy="1219200"/>
          </a:xfrm>
          <a:prstGeom prst="rect">
            <a:avLst/>
          </a:prstGeom>
          <a:noFill/>
          <a:ln w="9525">
            <a:noFill/>
            <a:miter lim="800000"/>
            <a:headEnd/>
            <a:tailEnd/>
          </a:ln>
        </p:spPr>
        <p:txBody>
          <a:bodyPr lIns="0" tIns="0" rIns="0" bIns="0"/>
          <a:lstStyle/>
          <a:p>
            <a:pPr>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利用</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在两个用户计算机之间进行直接的邮件传输</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是最简单工作方式，但随着电子邮件的不断普及，</a:t>
            </a:r>
            <a:r>
              <a:rPr lang="zh-CN" altLang="en-US" sz="2400" dirty="0">
                <a:solidFill>
                  <a:srgbClr val="FF3300"/>
                </a:solidFill>
                <a:latin typeface="Times New Roman" panose="02020603050405020304" pitchFamily="18" charset="0"/>
                <a:ea typeface="微软雅黑" panose="020B0503020204020204" pitchFamily="34" charset="-122"/>
                <a:cs typeface="+mn-ea"/>
                <a:sym typeface="Times New Roman" panose="02020603050405020304" pitchFamily="18" charset="0"/>
              </a:rPr>
              <a:t>它不再是目前实际最常用的方式。为什么？</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1618"/>
                                        </p:tgtEl>
                                        <p:attrNameLst>
                                          <p:attrName>style.visibility</p:attrName>
                                        </p:attrNameLst>
                                      </p:cBhvr>
                                      <p:to>
                                        <p:strVal val="visible"/>
                                      </p:to>
                                    </p:set>
                                    <p:anim calcmode="lin" valueType="num">
                                      <p:cBhvr additive="base">
                                        <p:cTn id="7" dur="500" fill="hold"/>
                                        <p:tgtEl>
                                          <p:spTgt spid="111618"/>
                                        </p:tgtEl>
                                        <p:attrNameLst>
                                          <p:attrName>ppt_x</p:attrName>
                                        </p:attrNameLst>
                                      </p:cBhvr>
                                      <p:tavLst>
                                        <p:tav tm="0">
                                          <p:val>
                                            <p:strVal val="0-#ppt_w/2"/>
                                          </p:val>
                                        </p:tav>
                                        <p:tav tm="100000">
                                          <p:val>
                                            <p:strVal val="#ppt_x"/>
                                          </p:val>
                                        </p:tav>
                                      </p:tavLst>
                                    </p:anim>
                                    <p:anim calcmode="lin" valueType="num">
                                      <p:cBhvr additive="base">
                                        <p:cTn id="8" dur="500" fill="hold"/>
                                        <p:tgtEl>
                                          <p:spTgt spid="11161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1657"/>
                                        </p:tgtEl>
                                        <p:attrNameLst>
                                          <p:attrName>style.visibility</p:attrName>
                                        </p:attrNameLst>
                                      </p:cBhvr>
                                      <p:to>
                                        <p:strVal val="visible"/>
                                      </p:to>
                                    </p:set>
                                    <p:anim calcmode="lin" valueType="num">
                                      <p:cBhvr additive="base">
                                        <p:cTn id="13" dur="500" fill="hold"/>
                                        <p:tgtEl>
                                          <p:spTgt spid="111657"/>
                                        </p:tgtEl>
                                        <p:attrNameLst>
                                          <p:attrName>ppt_x</p:attrName>
                                        </p:attrNameLst>
                                      </p:cBhvr>
                                      <p:tavLst>
                                        <p:tav tm="0">
                                          <p:val>
                                            <p:strVal val="0-#ppt_w/2"/>
                                          </p:val>
                                        </p:tav>
                                        <p:tav tm="100000">
                                          <p:val>
                                            <p:strVal val="#ppt_x"/>
                                          </p:val>
                                        </p:tav>
                                      </p:tavLst>
                                    </p:anim>
                                    <p:anim calcmode="lin" valueType="num">
                                      <p:cBhvr additive="base">
                                        <p:cTn id="14" dur="500" fill="hold"/>
                                        <p:tgtEl>
                                          <p:spTgt spid="11165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1619"/>
                                        </p:tgtEl>
                                        <p:attrNameLst>
                                          <p:attrName>style.visibility</p:attrName>
                                        </p:attrNameLst>
                                      </p:cBhvr>
                                      <p:to>
                                        <p:strVal val="visible"/>
                                      </p:to>
                                    </p:set>
                                    <p:anim calcmode="lin" valueType="num">
                                      <p:cBhvr additive="base">
                                        <p:cTn id="19" dur="500" fill="hold"/>
                                        <p:tgtEl>
                                          <p:spTgt spid="111619"/>
                                        </p:tgtEl>
                                        <p:attrNameLst>
                                          <p:attrName>ppt_x</p:attrName>
                                        </p:attrNameLst>
                                      </p:cBhvr>
                                      <p:tavLst>
                                        <p:tav tm="0">
                                          <p:val>
                                            <p:strVal val="0-#ppt_w/2"/>
                                          </p:val>
                                        </p:tav>
                                        <p:tav tm="100000">
                                          <p:val>
                                            <p:strVal val="#ppt_x"/>
                                          </p:val>
                                        </p:tav>
                                      </p:tavLst>
                                    </p:anim>
                                    <p:anim calcmode="lin" valueType="num">
                                      <p:cBhvr additive="base">
                                        <p:cTn id="20" dur="500" fill="hold"/>
                                        <p:tgtEl>
                                          <p:spTgt spid="11161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1654"/>
                                        </p:tgtEl>
                                        <p:attrNameLst>
                                          <p:attrName>style.visibility</p:attrName>
                                        </p:attrNameLst>
                                      </p:cBhvr>
                                      <p:to>
                                        <p:strVal val="visible"/>
                                      </p:to>
                                    </p:set>
                                    <p:anim calcmode="lin" valueType="num">
                                      <p:cBhvr additive="base">
                                        <p:cTn id="25" dur="500" fill="hold"/>
                                        <p:tgtEl>
                                          <p:spTgt spid="111654"/>
                                        </p:tgtEl>
                                        <p:attrNameLst>
                                          <p:attrName>ppt_x</p:attrName>
                                        </p:attrNameLst>
                                      </p:cBhvr>
                                      <p:tavLst>
                                        <p:tav tm="0">
                                          <p:val>
                                            <p:strVal val="0-#ppt_w/2"/>
                                          </p:val>
                                        </p:tav>
                                        <p:tav tm="100000">
                                          <p:val>
                                            <p:strVal val="#ppt_x"/>
                                          </p:val>
                                        </p:tav>
                                      </p:tavLst>
                                    </p:anim>
                                    <p:anim calcmode="lin" valueType="num">
                                      <p:cBhvr additive="base">
                                        <p:cTn id="26" dur="500" fill="hold"/>
                                        <p:tgtEl>
                                          <p:spTgt spid="1116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autoUpdateAnimBg="0"/>
      <p:bldP spid="111619" grpId="0" animBg="1" autoUpdateAnimBg="0"/>
      <p:bldP spid="111654" grpId="0" animBg="1" autoUpdateAnimBg="0"/>
      <p:bldP spid="111657"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70" name="Text Box 6">
            <a:extLst>
              <a:ext uri="{FF2B5EF4-FFF2-40B4-BE49-F238E27FC236}">
                <a16:creationId xmlns:a16="http://schemas.microsoft.com/office/drawing/2014/main" id="{1DA672FE-AE8E-424B-9C45-008F0D9FCB06}"/>
              </a:ext>
            </a:extLst>
          </p:cNvPr>
          <p:cNvSpPr txBox="1">
            <a:spLocks noChangeArrowheads="1"/>
          </p:cNvSpPr>
          <p:nvPr/>
        </p:nvSpPr>
        <p:spPr bwMode="auto">
          <a:xfrm>
            <a:off x="723900" y="1124744"/>
            <a:ext cx="7736532"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邮箱通常放在</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电子邮件系统服务器计算机</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上，接收者通过访问邮件服务器读取自己的邮件，而不是邮件服务器主动发给用户计算机。</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这种非端到端的直接传送方式</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称为存储传送方式</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，邮箱所在计算机起到了中转作用。</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3670"/>
                                        </p:tgtEl>
                                        <p:attrNameLst>
                                          <p:attrName>style.visibility</p:attrName>
                                        </p:attrNameLst>
                                      </p:cBhvr>
                                      <p:to>
                                        <p:strVal val="visible"/>
                                      </p:to>
                                    </p:set>
                                    <p:anim calcmode="lin" valueType="num">
                                      <p:cBhvr additive="base">
                                        <p:cTn id="7" dur="500" fill="hold"/>
                                        <p:tgtEl>
                                          <p:spTgt spid="113670"/>
                                        </p:tgtEl>
                                        <p:attrNameLst>
                                          <p:attrName>ppt_x</p:attrName>
                                        </p:attrNameLst>
                                      </p:cBhvr>
                                      <p:tavLst>
                                        <p:tav tm="0">
                                          <p:val>
                                            <p:strVal val="0-#ppt_w/2"/>
                                          </p:val>
                                        </p:tav>
                                        <p:tav tm="100000">
                                          <p:val>
                                            <p:strVal val="#ppt_x"/>
                                          </p:val>
                                        </p:tav>
                                      </p:tavLst>
                                    </p:anim>
                                    <p:anim calcmode="lin" valueType="num">
                                      <p:cBhvr additive="base">
                                        <p:cTn id="8" dur="500" fill="hold"/>
                                        <p:tgtEl>
                                          <p:spTgt spid="1136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a:extLst>
              <a:ext uri="{FF2B5EF4-FFF2-40B4-BE49-F238E27FC236}">
                <a16:creationId xmlns:a16="http://schemas.microsoft.com/office/drawing/2014/main" id="{3628DAF4-652D-41B2-A680-431B562DF4BA}"/>
              </a:ext>
            </a:extLst>
          </p:cNvPr>
          <p:cNvSpPr txBox="1">
            <a:spLocks noChangeArrowheads="1"/>
          </p:cNvSpPr>
          <p:nvPr/>
        </p:nvSpPr>
        <p:spPr bwMode="auto">
          <a:xfrm>
            <a:off x="1295400" y="381000"/>
            <a:ext cx="62484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120000"/>
              </a:lnSpc>
            </a:pP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第</a:t>
            </a: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2.3</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：重点与难点</a:t>
            </a:r>
          </a:p>
        </p:txBody>
      </p:sp>
      <p:sp>
        <p:nvSpPr>
          <p:cNvPr id="97283" name="Rectangle 3">
            <a:extLst>
              <a:ext uri="{FF2B5EF4-FFF2-40B4-BE49-F238E27FC236}">
                <a16:creationId xmlns:a16="http://schemas.microsoft.com/office/drawing/2014/main" id="{35A53DD8-9496-4F08-A837-46E6E8D4DA13}"/>
              </a:ext>
            </a:extLst>
          </p:cNvPr>
          <p:cNvSpPr>
            <a:spLocks noChangeArrowheads="1"/>
          </p:cNvSpPr>
          <p:nvPr/>
        </p:nvSpPr>
        <p:spPr bwMode="auto">
          <a:xfrm>
            <a:off x="1143000" y="2159148"/>
            <a:ext cx="6019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defRPr kumimoji="1" sz="2400">
                <a:solidFill>
                  <a:schemeClr val="tx1"/>
                </a:solidFill>
                <a:latin typeface="Times New Roman" panose="02020603050405020304" pitchFamily="18" charset="0"/>
                <a:ea typeface="宋体" panose="02010600030101010101" pitchFamily="2" charset="-122"/>
              </a:defRPr>
            </a:lvl1pPr>
            <a:lvl2pPr>
              <a:defRPr kumimoji="1" sz="2400">
                <a:solidFill>
                  <a:schemeClr val="tx1"/>
                </a:solidFill>
                <a:latin typeface="Times New Roman" panose="02020603050405020304" pitchFamily="18" charset="0"/>
                <a:ea typeface="宋体" panose="02010600030101010101" pitchFamily="2" charset="-122"/>
              </a:defRPr>
            </a:lvl2pPr>
            <a:lvl3pPr>
              <a:defRPr kumimoji="1" sz="2400">
                <a:solidFill>
                  <a:schemeClr val="tx1"/>
                </a:solidFill>
                <a:latin typeface="Times New Roman" panose="02020603050405020304" pitchFamily="18" charset="0"/>
                <a:ea typeface="宋体" panose="02010600030101010101" pitchFamily="2" charset="-122"/>
              </a:defRPr>
            </a:lvl3pPr>
            <a:lvl4pPr>
              <a:defRPr kumimoji="1" sz="2400">
                <a:solidFill>
                  <a:schemeClr val="tx1"/>
                </a:solidFill>
                <a:latin typeface="Times New Roman" panose="02020603050405020304" pitchFamily="18" charset="0"/>
                <a:ea typeface="宋体" panose="02010600030101010101" pitchFamily="2" charset="-122"/>
              </a:defRPr>
            </a:lvl4pPr>
            <a:lvl5pPr>
              <a:defRPr kumimoji="1" sz="2400">
                <a:solidFill>
                  <a:schemeClr val="tx1"/>
                </a:solidFill>
                <a:latin typeface="Times New Roman" panose="02020603050405020304" pitchFamily="18" charset="0"/>
                <a:ea typeface="宋体" panose="02010600030101010101" pitchFamily="2" charset="-122"/>
              </a:defRPr>
            </a:lvl5pPr>
            <a:lvl6pPr marL="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9144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1371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18288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pPr>
            <a:endParaRPr lang="zh-CN" altLang="zh-CN">
              <a:ea typeface="微软雅黑" panose="020B0503020204020204" pitchFamily="34" charset="-122"/>
              <a:cs typeface="+mn-ea"/>
              <a:sym typeface="Times New Roman" panose="02020603050405020304" pitchFamily="18" charset="0"/>
            </a:endParaRPr>
          </a:p>
        </p:txBody>
      </p:sp>
      <p:sp>
        <p:nvSpPr>
          <p:cNvPr id="97284" name="Text Box 4">
            <a:extLst>
              <a:ext uri="{FF2B5EF4-FFF2-40B4-BE49-F238E27FC236}">
                <a16:creationId xmlns:a16="http://schemas.microsoft.com/office/drawing/2014/main" id="{94BF2D35-35C2-4855-9287-3173C3D4B805}"/>
              </a:ext>
            </a:extLst>
          </p:cNvPr>
          <p:cNvSpPr txBox="1">
            <a:spLocks noChangeArrowheads="1"/>
          </p:cNvSpPr>
          <p:nvPr/>
        </p:nvSpPr>
        <p:spPr bwMode="auto">
          <a:xfrm>
            <a:off x="914400" y="1244748"/>
            <a:ext cx="7467600" cy="2272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重点理解和掌握：</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、字符型邮件与</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、电子邮件的地址结构和基本格式 </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、通过</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协议的邮件发与收过程</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、邮箱设置、访问与</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和</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IMAP</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协议</a:t>
            </a:r>
          </a:p>
        </p:txBody>
      </p:sp>
      <p:sp>
        <p:nvSpPr>
          <p:cNvPr id="97285" name="Text Box 5">
            <a:extLst>
              <a:ext uri="{FF2B5EF4-FFF2-40B4-BE49-F238E27FC236}">
                <a16:creationId xmlns:a16="http://schemas.microsoft.com/office/drawing/2014/main" id="{895C0062-D323-4051-BC05-00D5E2291043}"/>
              </a:ext>
            </a:extLst>
          </p:cNvPr>
          <p:cNvSpPr txBox="1">
            <a:spLocks noChangeArrowheads="1"/>
          </p:cNvSpPr>
          <p:nvPr/>
        </p:nvSpPr>
        <p:spPr bwMode="auto">
          <a:xfrm>
            <a:off x="914400" y="3987948"/>
            <a:ext cx="7467600" cy="154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主要了解：</a:t>
            </a:r>
          </a:p>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、邮件分发、转发与列表</a:t>
            </a:r>
          </a:p>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、邮件网关与一个组织邮件网关的功能</a:t>
            </a:r>
          </a:p>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、现代运行的电子邮件系统的工作原理与早期邮件系统的差别。</a:t>
            </a:r>
          </a:p>
        </p:txBody>
      </p:sp>
    </p:spTree>
  </p:cSld>
  <p:clrMapOvr>
    <a:masterClrMapping/>
  </p:clrMapOvr>
  <p:transition spd="slow" advClick="0">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830CA3A2-CC9D-4675-A6C1-8982F686706B}"/>
              </a:ext>
            </a:extLst>
          </p:cNvPr>
          <p:cNvSpPr txBox="1">
            <a:spLocks noChangeArrowheads="1"/>
          </p:cNvSpPr>
          <p:nvPr/>
        </p:nvSpPr>
        <p:spPr bwMode="auto">
          <a:xfrm>
            <a:off x="929745" y="2046966"/>
            <a:ext cx="7560840" cy="2790825"/>
          </a:xfrm>
          <a:prstGeom prst="rect">
            <a:avLst/>
          </a:prstGeom>
          <a:noFill/>
          <a:ln w="9525">
            <a:noFill/>
            <a:miter lim="800000"/>
            <a:headEnd/>
            <a:tailEnd/>
          </a:ln>
        </p:spPr>
        <p:txBody>
          <a:bodyPr lIns="0" tIns="0" rIns="0" bIns="0"/>
          <a:lstStyle/>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常用对电子邮箱进行远程读取的</a:t>
            </a:r>
            <a:r>
              <a:rPr lang="zh-CN" altLang="en-US" sz="20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邮局协议</a:t>
            </a:r>
            <a:r>
              <a:rPr lang="en-US" altLang="zh-CN" sz="20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0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Post Office Protocol</a:t>
            </a:r>
            <a:r>
              <a:rPr lang="zh-CN" altLang="en-US" sz="20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，一般是</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96</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年第</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版</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POP3</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；或</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IMAP</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rPr>
              <a:t>Internet Mail Access Protocol)</a:t>
            </a:r>
            <a:r>
              <a:rPr lang="zh-CN" altLang="en-US" sz="2000" b="1" dirty="0">
                <a:latin typeface="Times New Roman" panose="02020603050405020304" pitchFamily="18" charset="0"/>
                <a:ea typeface="微软雅黑" panose="020B0503020204020204" pitchFamily="34" charset="-122"/>
                <a:cs typeface="+mn-ea"/>
                <a:sym typeface="Times New Roman" panose="02020603050405020304" pitchFamily="18" charset="0"/>
              </a:rPr>
              <a:t>。</a:t>
            </a:r>
            <a:endParaRPr lang="en-US" altLang="zh-CN" sz="2000" b="1"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见图所示，在邮箱所在的计算机上附加运行一个</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服务器，用户计算机的电子邮件软件成为</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服务器的客户，对邮箱进行存取。</a:t>
            </a:r>
          </a:p>
        </p:txBody>
      </p:sp>
      <p:sp>
        <p:nvSpPr>
          <p:cNvPr id="3" name="Text Box 11">
            <a:extLst>
              <a:ext uri="{FF2B5EF4-FFF2-40B4-BE49-F238E27FC236}">
                <a16:creationId xmlns:a16="http://schemas.microsoft.com/office/drawing/2014/main" id="{166EFDC6-BE7B-4605-98E5-4EFFB29AC4A3}"/>
              </a:ext>
            </a:extLst>
          </p:cNvPr>
          <p:cNvSpPr txBox="1">
            <a:spLocks noChangeArrowheads="1"/>
          </p:cNvSpPr>
          <p:nvPr/>
        </p:nvSpPr>
        <p:spPr bwMode="auto">
          <a:xfrm>
            <a:off x="1763688" y="476672"/>
            <a:ext cx="36576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访问邮箱与邮件取回 </a:t>
            </a:r>
          </a:p>
        </p:txBody>
      </p:sp>
      <p:sp>
        <p:nvSpPr>
          <p:cNvPr id="5" name="文本框 4">
            <a:extLst>
              <a:ext uri="{FF2B5EF4-FFF2-40B4-BE49-F238E27FC236}">
                <a16:creationId xmlns:a16="http://schemas.microsoft.com/office/drawing/2014/main" id="{42BF0E6C-BE38-49D9-90F7-FDA7E4617233}"/>
              </a:ext>
            </a:extLst>
          </p:cNvPr>
          <p:cNvSpPr txBox="1"/>
          <p:nvPr/>
        </p:nvSpPr>
        <p:spPr>
          <a:xfrm>
            <a:off x="749725" y="966846"/>
            <a:ext cx="7920880" cy="943207"/>
          </a:xfrm>
          <a:prstGeom prst="rect">
            <a:avLst/>
          </a:prstGeom>
          <a:noFill/>
        </p:spPr>
        <p:txBody>
          <a:bodyPr wrap="square">
            <a:spAutoFit/>
          </a:bodyPr>
          <a:lstStyle/>
          <a:p>
            <a:pPr algn="just"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电子邮箱在邮件服务器的计算机上，怎样从邮箱中得到自己的邮件呢？</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grpSp>
        <p:nvGrpSpPr>
          <p:cNvPr id="6" name="Group 53">
            <a:extLst>
              <a:ext uri="{FF2B5EF4-FFF2-40B4-BE49-F238E27FC236}">
                <a16:creationId xmlns:a16="http://schemas.microsoft.com/office/drawing/2014/main" id="{091E61E8-5016-40E7-A39C-BF5D253E0238}"/>
              </a:ext>
            </a:extLst>
          </p:cNvPr>
          <p:cNvGrpSpPr>
            <a:grpSpLocks/>
          </p:cNvGrpSpPr>
          <p:nvPr/>
        </p:nvGrpSpPr>
        <p:grpSpPr bwMode="auto">
          <a:xfrm>
            <a:off x="1020316" y="3900255"/>
            <a:ext cx="7391400" cy="2752725"/>
            <a:chOff x="336" y="528"/>
            <a:chExt cx="4656" cy="1734"/>
          </a:xfrm>
        </p:grpSpPr>
        <p:sp>
          <p:nvSpPr>
            <p:cNvPr id="7" name="Cloud">
              <a:extLst>
                <a:ext uri="{FF2B5EF4-FFF2-40B4-BE49-F238E27FC236}">
                  <a16:creationId xmlns:a16="http://schemas.microsoft.com/office/drawing/2014/main" id="{8F347059-8BF6-4C08-93C0-07F2C0F29EE6}"/>
                </a:ext>
              </a:extLst>
            </p:cNvPr>
            <p:cNvSpPr>
              <a:spLocks noChangeAspect="1" noEditPoints="1" noChangeArrowheads="1"/>
            </p:cNvSpPr>
            <p:nvPr/>
          </p:nvSpPr>
          <p:spPr bwMode="auto">
            <a:xfrm>
              <a:off x="1968" y="1584"/>
              <a:ext cx="1200" cy="67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0"/>
                  </a:cubicBezTo>
                  <a:cubicBezTo>
                    <a:pt x="475" y="16325"/>
                    <a:pt x="1451" y="17650"/>
                    <a:pt x="2655" y="17650"/>
                  </a:cubicBezTo>
                  <a:cubicBezTo>
                    <a:pt x="2739" y="17649"/>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8" name="Text Box 55">
              <a:extLst>
                <a:ext uri="{FF2B5EF4-FFF2-40B4-BE49-F238E27FC236}">
                  <a16:creationId xmlns:a16="http://schemas.microsoft.com/office/drawing/2014/main" id="{36260DA0-5A2E-4784-A454-DC4279DF4EBB}"/>
                </a:ext>
              </a:extLst>
            </p:cNvPr>
            <p:cNvSpPr txBox="1">
              <a:spLocks noChangeArrowheads="1"/>
            </p:cNvSpPr>
            <p:nvPr/>
          </p:nvSpPr>
          <p:spPr bwMode="auto">
            <a:xfrm>
              <a:off x="2016" y="528"/>
              <a:ext cx="1152" cy="19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带邮箱的计算机</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9" name="Text Box 56">
              <a:extLst>
                <a:ext uri="{FF2B5EF4-FFF2-40B4-BE49-F238E27FC236}">
                  <a16:creationId xmlns:a16="http://schemas.microsoft.com/office/drawing/2014/main" id="{9D755EFC-A4DE-45A0-B254-4AE571B410B3}"/>
                </a:ext>
              </a:extLst>
            </p:cNvPr>
            <p:cNvSpPr txBox="1">
              <a:spLocks noChangeArrowheads="1"/>
            </p:cNvSpPr>
            <p:nvPr/>
          </p:nvSpPr>
          <p:spPr bwMode="auto">
            <a:xfrm>
              <a:off x="2278" y="1746"/>
              <a:ext cx="580" cy="166"/>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因特网</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0" name="Rectangle 57">
              <a:extLst>
                <a:ext uri="{FF2B5EF4-FFF2-40B4-BE49-F238E27FC236}">
                  <a16:creationId xmlns:a16="http://schemas.microsoft.com/office/drawing/2014/main" id="{A44F4DE1-0B91-420D-8609-8AE46B0450B3}"/>
                </a:ext>
              </a:extLst>
            </p:cNvPr>
            <p:cNvSpPr>
              <a:spLocks noChangeArrowheads="1"/>
            </p:cNvSpPr>
            <p:nvPr/>
          </p:nvSpPr>
          <p:spPr bwMode="auto">
            <a:xfrm>
              <a:off x="336" y="1008"/>
              <a:ext cx="816" cy="930"/>
            </a:xfrm>
            <a:prstGeom prst="rect">
              <a:avLst/>
            </a:prstGeom>
            <a:solidFill>
              <a:srgbClr val="FFFFFF"/>
            </a:solidFill>
            <a:ln w="9525">
              <a:solidFill>
                <a:srgbClr val="000000"/>
              </a:solidFill>
              <a:miter lim="800000"/>
              <a:headEnd/>
              <a:tailEnd/>
            </a:ln>
          </p:spPr>
          <p:txBody>
            <a:bodyPr lIns="0" tIns="72000" r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发方计算机</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1" name="Oval 58">
              <a:extLst>
                <a:ext uri="{FF2B5EF4-FFF2-40B4-BE49-F238E27FC236}">
                  <a16:creationId xmlns:a16="http://schemas.microsoft.com/office/drawing/2014/main" id="{261D7BDB-1423-4DFB-9631-19F96E570507}"/>
                </a:ext>
              </a:extLst>
            </p:cNvPr>
            <p:cNvSpPr>
              <a:spLocks noChangeArrowheads="1"/>
            </p:cNvSpPr>
            <p:nvPr/>
          </p:nvSpPr>
          <p:spPr bwMode="auto">
            <a:xfrm>
              <a:off x="540" y="1508"/>
              <a:ext cx="232" cy="167"/>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2" name="Rectangle 59">
              <a:extLst>
                <a:ext uri="{FF2B5EF4-FFF2-40B4-BE49-F238E27FC236}">
                  <a16:creationId xmlns:a16="http://schemas.microsoft.com/office/drawing/2014/main" id="{25165967-F099-45FC-A515-4B2508D0A5D7}"/>
                </a:ext>
              </a:extLst>
            </p:cNvPr>
            <p:cNvSpPr>
              <a:spLocks noChangeArrowheads="1"/>
            </p:cNvSpPr>
            <p:nvPr/>
          </p:nvSpPr>
          <p:spPr bwMode="auto">
            <a:xfrm>
              <a:off x="4133" y="1008"/>
              <a:ext cx="859" cy="930"/>
            </a:xfrm>
            <a:prstGeom prst="rect">
              <a:avLst/>
            </a:prstGeom>
            <a:solidFill>
              <a:srgbClr val="FFFFFF"/>
            </a:solidFill>
            <a:ln w="9525">
              <a:solidFill>
                <a:srgbClr val="000000"/>
              </a:solidFill>
              <a:miter lim="800000"/>
              <a:headEnd/>
              <a:tailEnd/>
            </a:ln>
          </p:spPr>
          <p:txBody>
            <a:bodyPr lIns="0" tIns="72000" r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用户计算机</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 name="Oval 60">
              <a:extLst>
                <a:ext uri="{FF2B5EF4-FFF2-40B4-BE49-F238E27FC236}">
                  <a16:creationId xmlns:a16="http://schemas.microsoft.com/office/drawing/2014/main" id="{BCED5BB8-4E8E-4387-9DEC-9CD8C868E55F}"/>
                </a:ext>
              </a:extLst>
            </p:cNvPr>
            <p:cNvSpPr>
              <a:spLocks noChangeArrowheads="1"/>
            </p:cNvSpPr>
            <p:nvPr/>
          </p:nvSpPr>
          <p:spPr bwMode="auto">
            <a:xfrm>
              <a:off x="4364" y="1508"/>
              <a:ext cx="232" cy="167"/>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 name="Line 61">
              <a:extLst>
                <a:ext uri="{FF2B5EF4-FFF2-40B4-BE49-F238E27FC236}">
                  <a16:creationId xmlns:a16="http://schemas.microsoft.com/office/drawing/2014/main" id="{7CE3161A-BB9D-4B49-AB76-CC5A629FAFB9}"/>
                </a:ext>
              </a:extLst>
            </p:cNvPr>
            <p:cNvSpPr>
              <a:spLocks noChangeShapeType="1"/>
            </p:cNvSpPr>
            <p:nvPr/>
          </p:nvSpPr>
          <p:spPr bwMode="auto">
            <a:xfrm flipV="1">
              <a:off x="772" y="1827"/>
              <a:ext cx="1274"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 name="Line 62">
              <a:extLst>
                <a:ext uri="{FF2B5EF4-FFF2-40B4-BE49-F238E27FC236}">
                  <a16:creationId xmlns:a16="http://schemas.microsoft.com/office/drawing/2014/main" id="{C97876B6-E3D9-4CDE-A26B-28C87D6B62DB}"/>
                </a:ext>
              </a:extLst>
            </p:cNvPr>
            <p:cNvSpPr>
              <a:spLocks noChangeShapeType="1"/>
            </p:cNvSpPr>
            <p:nvPr/>
          </p:nvSpPr>
          <p:spPr bwMode="auto">
            <a:xfrm>
              <a:off x="656" y="1668"/>
              <a:ext cx="116" cy="167"/>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6" name="Line 63">
              <a:extLst>
                <a:ext uri="{FF2B5EF4-FFF2-40B4-BE49-F238E27FC236}">
                  <a16:creationId xmlns:a16="http://schemas.microsoft.com/office/drawing/2014/main" id="{F2D09ECA-3AB5-4AC6-AF69-00ABD0DA992A}"/>
                </a:ext>
              </a:extLst>
            </p:cNvPr>
            <p:cNvSpPr>
              <a:spLocks noChangeShapeType="1"/>
            </p:cNvSpPr>
            <p:nvPr/>
          </p:nvSpPr>
          <p:spPr bwMode="auto">
            <a:xfrm>
              <a:off x="3090" y="1828"/>
              <a:ext cx="1159"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7" name="Line 64">
              <a:extLst>
                <a:ext uri="{FF2B5EF4-FFF2-40B4-BE49-F238E27FC236}">
                  <a16:creationId xmlns:a16="http://schemas.microsoft.com/office/drawing/2014/main" id="{E8121C2B-F08E-451E-8E28-51D9AA01048A}"/>
                </a:ext>
              </a:extLst>
            </p:cNvPr>
            <p:cNvSpPr>
              <a:spLocks noChangeShapeType="1"/>
            </p:cNvSpPr>
            <p:nvPr/>
          </p:nvSpPr>
          <p:spPr bwMode="auto">
            <a:xfrm flipV="1">
              <a:off x="4249" y="1668"/>
              <a:ext cx="231" cy="167"/>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8" name="Text Box 65">
              <a:extLst>
                <a:ext uri="{FF2B5EF4-FFF2-40B4-BE49-F238E27FC236}">
                  <a16:creationId xmlns:a16="http://schemas.microsoft.com/office/drawing/2014/main" id="{A17AB8F1-E719-45B6-A8D1-AC2494D0A4A0}"/>
                </a:ext>
              </a:extLst>
            </p:cNvPr>
            <p:cNvSpPr txBox="1">
              <a:spLocks noChangeArrowheads="1"/>
            </p:cNvSpPr>
            <p:nvPr/>
          </p:nvSpPr>
          <p:spPr bwMode="auto">
            <a:xfrm>
              <a:off x="1392" y="816"/>
              <a:ext cx="750" cy="217"/>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接收方邮箱</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9" name="Line 66">
              <a:extLst>
                <a:ext uri="{FF2B5EF4-FFF2-40B4-BE49-F238E27FC236}">
                  <a16:creationId xmlns:a16="http://schemas.microsoft.com/office/drawing/2014/main" id="{FEFC2787-C4D1-45B2-9FAB-D44312CE2911}"/>
                </a:ext>
              </a:extLst>
            </p:cNvPr>
            <p:cNvSpPr>
              <a:spLocks noChangeShapeType="1"/>
            </p:cNvSpPr>
            <p:nvPr/>
          </p:nvSpPr>
          <p:spPr bwMode="auto">
            <a:xfrm flipV="1">
              <a:off x="772" y="1348"/>
              <a:ext cx="463" cy="251"/>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0" name="Text Box 67">
              <a:extLst>
                <a:ext uri="{FF2B5EF4-FFF2-40B4-BE49-F238E27FC236}">
                  <a16:creationId xmlns:a16="http://schemas.microsoft.com/office/drawing/2014/main" id="{89F7763F-3AF2-4F83-B30E-D627BEEF4DC5}"/>
                </a:ext>
              </a:extLst>
            </p:cNvPr>
            <p:cNvSpPr txBox="1">
              <a:spLocks noChangeArrowheads="1"/>
            </p:cNvSpPr>
            <p:nvPr/>
          </p:nvSpPr>
          <p:spPr bwMode="auto">
            <a:xfrm>
              <a:off x="1104" y="1488"/>
              <a:ext cx="912" cy="220"/>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服务器</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1" name="Line 68">
              <a:extLst>
                <a:ext uri="{FF2B5EF4-FFF2-40B4-BE49-F238E27FC236}">
                  <a16:creationId xmlns:a16="http://schemas.microsoft.com/office/drawing/2014/main" id="{4B60E3D4-6715-4F6E-A737-5D7BAE9484F1}"/>
                </a:ext>
              </a:extLst>
            </p:cNvPr>
            <p:cNvSpPr>
              <a:spLocks noChangeShapeType="1"/>
            </p:cNvSpPr>
            <p:nvPr/>
          </p:nvSpPr>
          <p:spPr bwMode="auto">
            <a:xfrm>
              <a:off x="3901" y="1425"/>
              <a:ext cx="463" cy="16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2" name="Text Box 69">
              <a:extLst>
                <a:ext uri="{FF2B5EF4-FFF2-40B4-BE49-F238E27FC236}">
                  <a16:creationId xmlns:a16="http://schemas.microsoft.com/office/drawing/2014/main" id="{3EF90387-8573-4253-AAFA-DA9660E017E4}"/>
                </a:ext>
              </a:extLst>
            </p:cNvPr>
            <p:cNvSpPr txBox="1">
              <a:spLocks noChangeArrowheads="1"/>
            </p:cNvSpPr>
            <p:nvPr/>
          </p:nvSpPr>
          <p:spPr bwMode="auto">
            <a:xfrm>
              <a:off x="3312" y="1200"/>
              <a:ext cx="705" cy="230"/>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客户</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3" name="Rectangle 70">
              <a:extLst>
                <a:ext uri="{FF2B5EF4-FFF2-40B4-BE49-F238E27FC236}">
                  <a16:creationId xmlns:a16="http://schemas.microsoft.com/office/drawing/2014/main" id="{0747E6B4-F1AF-4F9B-991D-DC4FAD4DFD0A}"/>
                </a:ext>
              </a:extLst>
            </p:cNvPr>
            <p:cNvSpPr>
              <a:spLocks noChangeArrowheads="1"/>
            </p:cNvSpPr>
            <p:nvPr/>
          </p:nvSpPr>
          <p:spPr bwMode="auto">
            <a:xfrm>
              <a:off x="2112" y="768"/>
              <a:ext cx="928" cy="751"/>
            </a:xfrm>
            <a:prstGeom prst="rect">
              <a:avLst/>
            </a:prstGeom>
            <a:solidFill>
              <a:srgbClr val="FFFFFF"/>
            </a:solidFill>
            <a:ln w="9525">
              <a:solidFill>
                <a:srgbClr val="000000"/>
              </a:solidFill>
              <a:miter lim="800000"/>
              <a:headEnd/>
              <a:tailEnd/>
            </a:ln>
          </p:spPr>
          <p:txBody>
            <a:bodyPr t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4" name="Rectangle 71">
              <a:extLst>
                <a:ext uri="{FF2B5EF4-FFF2-40B4-BE49-F238E27FC236}">
                  <a16:creationId xmlns:a16="http://schemas.microsoft.com/office/drawing/2014/main" id="{7E40C12C-16C3-42CE-B4BF-107F8FC38E87}"/>
                </a:ext>
              </a:extLst>
            </p:cNvPr>
            <p:cNvSpPr>
              <a:spLocks noChangeArrowheads="1"/>
            </p:cNvSpPr>
            <p:nvPr/>
          </p:nvSpPr>
          <p:spPr bwMode="auto">
            <a:xfrm>
              <a:off x="2510" y="867"/>
              <a:ext cx="348" cy="167"/>
            </a:xfrm>
            <a:prstGeom prst="rect">
              <a:avLst/>
            </a:prstGeom>
            <a:solidFill>
              <a:srgbClr val="FFFFFF"/>
            </a:solidFill>
            <a:ln w="9525">
              <a:solidFill>
                <a:srgbClr val="000000"/>
              </a:solidFill>
              <a:miter lim="800000"/>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5" name="Oval 72">
              <a:extLst>
                <a:ext uri="{FF2B5EF4-FFF2-40B4-BE49-F238E27FC236}">
                  <a16:creationId xmlns:a16="http://schemas.microsoft.com/office/drawing/2014/main" id="{3E7E3332-DFED-4283-B7D4-C66AC02D36B6}"/>
                </a:ext>
              </a:extLst>
            </p:cNvPr>
            <p:cNvSpPr>
              <a:spLocks noChangeArrowheads="1"/>
            </p:cNvSpPr>
            <p:nvPr/>
          </p:nvSpPr>
          <p:spPr bwMode="auto">
            <a:xfrm>
              <a:off x="2162" y="1265"/>
              <a:ext cx="232" cy="167"/>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6" name="Oval 73">
              <a:extLst>
                <a:ext uri="{FF2B5EF4-FFF2-40B4-BE49-F238E27FC236}">
                  <a16:creationId xmlns:a16="http://schemas.microsoft.com/office/drawing/2014/main" id="{5076EC58-C5EF-41B2-A8FC-3E83A4B07731}"/>
                </a:ext>
              </a:extLst>
            </p:cNvPr>
            <p:cNvSpPr>
              <a:spLocks noChangeArrowheads="1"/>
            </p:cNvSpPr>
            <p:nvPr/>
          </p:nvSpPr>
          <p:spPr bwMode="auto">
            <a:xfrm>
              <a:off x="2626" y="1265"/>
              <a:ext cx="232" cy="167"/>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7" name="Line 74">
              <a:extLst>
                <a:ext uri="{FF2B5EF4-FFF2-40B4-BE49-F238E27FC236}">
                  <a16:creationId xmlns:a16="http://schemas.microsoft.com/office/drawing/2014/main" id="{F57FFD15-4EB9-4B52-935E-695E258D2B4D}"/>
                </a:ext>
              </a:extLst>
            </p:cNvPr>
            <p:cNvSpPr>
              <a:spLocks noChangeShapeType="1"/>
            </p:cNvSpPr>
            <p:nvPr/>
          </p:nvSpPr>
          <p:spPr bwMode="auto">
            <a:xfrm flipV="1">
              <a:off x="2278" y="1425"/>
              <a:ext cx="0" cy="250"/>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8" name="Line 75">
              <a:extLst>
                <a:ext uri="{FF2B5EF4-FFF2-40B4-BE49-F238E27FC236}">
                  <a16:creationId xmlns:a16="http://schemas.microsoft.com/office/drawing/2014/main" id="{CB4522E3-9C57-4A44-A096-98CF29938C1E}"/>
                </a:ext>
              </a:extLst>
            </p:cNvPr>
            <p:cNvSpPr>
              <a:spLocks noChangeShapeType="1"/>
            </p:cNvSpPr>
            <p:nvPr/>
          </p:nvSpPr>
          <p:spPr bwMode="auto">
            <a:xfrm>
              <a:off x="2742" y="1425"/>
              <a:ext cx="0" cy="2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29" name="Line 76">
              <a:extLst>
                <a:ext uri="{FF2B5EF4-FFF2-40B4-BE49-F238E27FC236}">
                  <a16:creationId xmlns:a16="http://schemas.microsoft.com/office/drawing/2014/main" id="{50FD6048-9309-449B-8B88-A7135CAC6EE9}"/>
                </a:ext>
              </a:extLst>
            </p:cNvPr>
            <p:cNvSpPr>
              <a:spLocks noChangeShapeType="1"/>
            </p:cNvSpPr>
            <p:nvPr/>
          </p:nvSpPr>
          <p:spPr bwMode="auto">
            <a:xfrm>
              <a:off x="2742" y="1027"/>
              <a:ext cx="0" cy="25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0" name="Line 77">
              <a:extLst>
                <a:ext uri="{FF2B5EF4-FFF2-40B4-BE49-F238E27FC236}">
                  <a16:creationId xmlns:a16="http://schemas.microsoft.com/office/drawing/2014/main" id="{5344E556-5F6C-4FC4-A6C3-96AC4A2F5655}"/>
                </a:ext>
              </a:extLst>
            </p:cNvPr>
            <p:cNvSpPr>
              <a:spLocks noChangeShapeType="1"/>
            </p:cNvSpPr>
            <p:nvPr/>
          </p:nvSpPr>
          <p:spPr bwMode="auto">
            <a:xfrm flipV="1">
              <a:off x="2394" y="1027"/>
              <a:ext cx="232" cy="25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1" name="Text Box 78">
              <a:extLst>
                <a:ext uri="{FF2B5EF4-FFF2-40B4-BE49-F238E27FC236}">
                  <a16:creationId xmlns:a16="http://schemas.microsoft.com/office/drawing/2014/main" id="{05F94262-6203-40F7-A418-61386463470C}"/>
                </a:ext>
              </a:extLst>
            </p:cNvPr>
            <p:cNvSpPr txBox="1">
              <a:spLocks noChangeArrowheads="1"/>
            </p:cNvSpPr>
            <p:nvPr/>
          </p:nvSpPr>
          <p:spPr bwMode="auto">
            <a:xfrm>
              <a:off x="3090" y="1536"/>
              <a:ext cx="846" cy="139"/>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服务器</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2" name="Line 79">
              <a:extLst>
                <a:ext uri="{FF2B5EF4-FFF2-40B4-BE49-F238E27FC236}">
                  <a16:creationId xmlns:a16="http://schemas.microsoft.com/office/drawing/2014/main" id="{4340C316-8A05-4393-B0B7-55E4AD6A57E1}"/>
                </a:ext>
              </a:extLst>
            </p:cNvPr>
            <p:cNvSpPr>
              <a:spLocks noChangeShapeType="1"/>
            </p:cNvSpPr>
            <p:nvPr/>
          </p:nvSpPr>
          <p:spPr bwMode="auto">
            <a:xfrm>
              <a:off x="2858" y="1425"/>
              <a:ext cx="232" cy="167"/>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3" name="Text Box 80">
              <a:extLst>
                <a:ext uri="{FF2B5EF4-FFF2-40B4-BE49-F238E27FC236}">
                  <a16:creationId xmlns:a16="http://schemas.microsoft.com/office/drawing/2014/main" id="{1C4EA0AB-B679-413D-83C6-A7EB61AC827A}"/>
                </a:ext>
              </a:extLst>
            </p:cNvPr>
            <p:cNvSpPr txBox="1">
              <a:spLocks noChangeArrowheads="1"/>
            </p:cNvSpPr>
            <p:nvPr/>
          </p:nvSpPr>
          <p:spPr bwMode="auto">
            <a:xfrm>
              <a:off x="1248" y="1152"/>
              <a:ext cx="720" cy="192"/>
            </a:xfrm>
            <a:prstGeom prst="rect">
              <a:avLst/>
            </a:prstGeom>
            <a:solidFill>
              <a:srgbClr val="FFFFFF"/>
            </a:solidFill>
            <a:ln w="9525">
              <a:solidFill>
                <a:srgbClr val="FFFFFF"/>
              </a:solid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客户</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4" name="Line 81">
              <a:extLst>
                <a:ext uri="{FF2B5EF4-FFF2-40B4-BE49-F238E27FC236}">
                  <a16:creationId xmlns:a16="http://schemas.microsoft.com/office/drawing/2014/main" id="{A84A5353-F2F6-45B8-A1FB-0B1A465FF603}"/>
                </a:ext>
              </a:extLst>
            </p:cNvPr>
            <p:cNvSpPr>
              <a:spLocks noChangeShapeType="1"/>
            </p:cNvSpPr>
            <p:nvPr/>
          </p:nvSpPr>
          <p:spPr bwMode="auto">
            <a:xfrm flipV="1">
              <a:off x="1931" y="1392"/>
              <a:ext cx="277" cy="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35" name="Line 82">
              <a:extLst>
                <a:ext uri="{FF2B5EF4-FFF2-40B4-BE49-F238E27FC236}">
                  <a16:creationId xmlns:a16="http://schemas.microsoft.com/office/drawing/2014/main" id="{DDCA24B8-9928-4262-96F3-9BA942B9BB0F}"/>
                </a:ext>
              </a:extLst>
            </p:cNvPr>
            <p:cNvSpPr>
              <a:spLocks noChangeShapeType="1"/>
            </p:cNvSpPr>
            <p:nvPr/>
          </p:nvSpPr>
          <p:spPr bwMode="auto">
            <a:xfrm flipV="1">
              <a:off x="2208" y="960"/>
              <a:ext cx="33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grpSp>
    </p:spTree>
    <p:extLst>
      <p:ext uri="{BB962C8B-B14F-4D97-AF65-F5344CB8AC3E}">
        <p14:creationId xmlns:p14="http://schemas.microsoft.com/office/powerpoint/2010/main" val="1369569696"/>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83" name="Text Box 87">
            <a:extLst>
              <a:ext uri="{FF2B5EF4-FFF2-40B4-BE49-F238E27FC236}">
                <a16:creationId xmlns:a16="http://schemas.microsoft.com/office/drawing/2014/main" id="{9665D49B-6293-4D06-AE27-F98D30E9B11C}"/>
              </a:ext>
            </a:extLst>
          </p:cNvPr>
          <p:cNvSpPr txBox="1">
            <a:spLocks noChangeArrowheads="1"/>
          </p:cNvSpPr>
          <p:nvPr/>
        </p:nvSpPr>
        <p:spPr bwMode="auto">
          <a:xfrm>
            <a:off x="1783972" y="574177"/>
            <a:ext cx="6553200"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为什么用</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协议而不是</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 </a:t>
            </a:r>
          </a:p>
        </p:txBody>
      </p:sp>
      <p:sp>
        <p:nvSpPr>
          <p:cNvPr id="106584" name="Text Box 88">
            <a:extLst>
              <a:ext uri="{FF2B5EF4-FFF2-40B4-BE49-F238E27FC236}">
                <a16:creationId xmlns:a16="http://schemas.microsoft.com/office/drawing/2014/main" id="{8C99CC6D-F6E8-41E1-BA5F-835C8B17D406}"/>
              </a:ext>
            </a:extLst>
          </p:cNvPr>
          <p:cNvSpPr txBox="1">
            <a:spLocks noChangeArrowheads="1"/>
          </p:cNvSpPr>
          <p:nvPr/>
        </p:nvSpPr>
        <p:spPr bwMode="auto">
          <a:xfrm>
            <a:off x="880489" y="1298226"/>
            <a:ext cx="7704138" cy="1584325"/>
          </a:xfrm>
          <a:prstGeom prst="rect">
            <a:avLst/>
          </a:prstGeom>
          <a:noFill/>
          <a:ln w="9525">
            <a:noFill/>
            <a:miter lim="800000"/>
            <a:headEnd/>
            <a:tailEnd/>
          </a:ln>
        </p:spPr>
        <p:txBody>
          <a:bodyPr lIns="0" tIns="0" rIns="0" bIns="0"/>
          <a:lstStyle/>
          <a:p>
            <a:pPr>
              <a:lnSpc>
                <a:spcPct val="120000"/>
              </a:lnSpc>
            </a:pPr>
            <a:r>
              <a:rPr kumimoji="0" lang="en-US" altLang="zh-CN"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POP</a:t>
            </a:r>
            <a:r>
              <a:rPr kumimoji="0" lang="zh-CN" altLang="en-US"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协议设计是一种简单操作，主要完成创建连接、用户认证、事务操作（列出、取回并删除邮件功能），而不是传输交互。</a:t>
            </a:r>
            <a:br>
              <a:rPr kumimoji="0" lang="en-US" altLang="zh-CN"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br>
            <a:r>
              <a:rPr kumimoji="0" lang="zh-CN" altLang="en-US"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一般</a:t>
            </a:r>
            <a:r>
              <a:rPr kumimoji="0" lang="en-US" altLang="zh-CN"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POP</a:t>
            </a:r>
            <a:r>
              <a:rPr kumimoji="0" lang="zh-CN" altLang="en-US"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协议特点：简单读取邮件后，</a:t>
            </a:r>
            <a:r>
              <a:rPr kumimoji="0" lang="en-US" altLang="zh-CN"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POP</a:t>
            </a:r>
            <a:r>
              <a:rPr kumimoji="0" lang="zh-CN" altLang="en-US" sz="20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将删除邮件或保留一段时间后删除。</a:t>
            </a:r>
          </a:p>
        </p:txBody>
      </p:sp>
      <p:sp>
        <p:nvSpPr>
          <p:cNvPr id="106586" name="Rectangle 90">
            <a:extLst>
              <a:ext uri="{FF2B5EF4-FFF2-40B4-BE49-F238E27FC236}">
                <a16:creationId xmlns:a16="http://schemas.microsoft.com/office/drawing/2014/main" id="{E3A6B931-0E68-4BDA-B448-BC2F0F7F0EDD}"/>
              </a:ext>
            </a:extLst>
          </p:cNvPr>
          <p:cNvSpPr>
            <a:spLocks noChangeArrowheads="1"/>
          </p:cNvSpPr>
          <p:nvPr/>
        </p:nvSpPr>
        <p:spPr bwMode="auto">
          <a:xfrm>
            <a:off x="4571155" y="128158"/>
            <a:ext cx="3813865" cy="396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zh-CN" altLang="en-US"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为什么说</a:t>
            </a:r>
            <a:r>
              <a:rPr kumimoji="0" lang="en-US" altLang="zh-CN"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kumimoji="0" lang="zh-CN" altLang="en-US" dirty="0">
                <a:solidFill>
                  <a:srgbClr val="800000"/>
                </a:solidFill>
                <a:latin typeface="Times New Roman" panose="02020603050405020304" pitchFamily="18" charset="0"/>
                <a:ea typeface="微软雅黑" panose="020B0503020204020204" pitchFamily="34" charset="-122"/>
                <a:cs typeface="+mn-ea"/>
                <a:sym typeface="Times New Roman" panose="02020603050405020304" pitchFamily="18" charset="0"/>
              </a:rPr>
              <a:t>系统是非实时系统？</a:t>
            </a:r>
          </a:p>
        </p:txBody>
      </p:sp>
      <p:sp>
        <p:nvSpPr>
          <p:cNvPr id="35" name="Text Box 36">
            <a:extLst>
              <a:ext uri="{FF2B5EF4-FFF2-40B4-BE49-F238E27FC236}">
                <a16:creationId xmlns:a16="http://schemas.microsoft.com/office/drawing/2014/main" id="{783CF9EF-DBFC-4782-A483-02302A4889EA}"/>
              </a:ext>
            </a:extLst>
          </p:cNvPr>
          <p:cNvSpPr txBox="1">
            <a:spLocks noChangeArrowheads="1"/>
          </p:cNvSpPr>
          <p:nvPr/>
        </p:nvSpPr>
        <p:spPr bwMode="auto">
          <a:xfrm>
            <a:off x="935918" y="3576238"/>
            <a:ext cx="7488237" cy="1584176"/>
          </a:xfrm>
          <a:prstGeom prst="rect">
            <a:avLst/>
          </a:prstGeom>
          <a:noFill/>
          <a:ln w="9525">
            <a:noFill/>
            <a:miter lim="800000"/>
            <a:headEnd/>
            <a:tailEnd/>
          </a:ln>
        </p:spPr>
        <p:txBody>
          <a:bodyPr lIns="0" tIns="0" rIns="0" bIns="0"/>
          <a:lstStyle/>
          <a:p>
            <a:pPr algn="just"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IMAP 2003</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修订第</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版</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IMAP4</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IMAP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和</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POP3</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一样采用</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C/S</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方式工作。但较</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POP3</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复杂。</a:t>
            </a:r>
            <a:endPar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当建立</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TCP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连接后，用户在终端</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PC</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机上对</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IMAP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邮箱可以进行更多的操作</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，如用户可以只阅读邮箱的邮件首部，将邮件在不同文件夹间移动，只有在打开读取邮件时才下载到客户端，但可对邮件部分（正文或附件）进行读取，只有在用户执行删除命令后邮件才被删除（否则保留）。</a:t>
            </a:r>
          </a:p>
        </p:txBody>
      </p:sp>
      <p:sp>
        <p:nvSpPr>
          <p:cNvPr id="37" name="文本框 36">
            <a:extLst>
              <a:ext uri="{FF2B5EF4-FFF2-40B4-BE49-F238E27FC236}">
                <a16:creationId xmlns:a16="http://schemas.microsoft.com/office/drawing/2014/main" id="{87639D9F-FA90-4C00-AA30-C5D9088E08D6}"/>
              </a:ext>
            </a:extLst>
          </p:cNvPr>
          <p:cNvSpPr txBox="1"/>
          <p:nvPr/>
        </p:nvSpPr>
        <p:spPr>
          <a:xfrm>
            <a:off x="924871" y="2980912"/>
            <a:ext cx="4572000" cy="461665"/>
          </a:xfrm>
          <a:prstGeom prst="rect">
            <a:avLst/>
          </a:prstGeom>
          <a:noFill/>
        </p:spPr>
        <p:txBody>
          <a:bodyPr wrap="square">
            <a:spAutoFit/>
          </a:bodyPr>
          <a:lstStyle/>
          <a:p>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IMAP</a:t>
            </a:r>
            <a:endParaRPr lang="zh-CN" altLang="en-US" sz="2400" dirty="0">
              <a:solidFill>
                <a:srgbClr val="FF0000"/>
              </a:solidFill>
              <a:latin typeface="Times New Roman" panose="02020603050405020304" pitchFamily="18" charset="0"/>
              <a:ea typeface="微软雅黑" panose="020B0503020204020204" pitchFamily="34" charset="-122"/>
              <a:sym typeface="Times New Roman" panose="02020603050405020304" pitchFamily="18" charset="0"/>
            </a:endParaRP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6583"/>
                                        </p:tgtEl>
                                        <p:attrNameLst>
                                          <p:attrName>style.visibility</p:attrName>
                                        </p:attrNameLst>
                                      </p:cBhvr>
                                      <p:to>
                                        <p:strVal val="visible"/>
                                      </p:to>
                                    </p:set>
                                    <p:anim calcmode="lin" valueType="num">
                                      <p:cBhvr additive="base">
                                        <p:cTn id="7" dur="500" fill="hold"/>
                                        <p:tgtEl>
                                          <p:spTgt spid="106583"/>
                                        </p:tgtEl>
                                        <p:attrNameLst>
                                          <p:attrName>ppt_x</p:attrName>
                                        </p:attrNameLst>
                                      </p:cBhvr>
                                      <p:tavLst>
                                        <p:tav tm="0">
                                          <p:val>
                                            <p:strVal val="0-#ppt_w/2"/>
                                          </p:val>
                                        </p:tav>
                                        <p:tav tm="100000">
                                          <p:val>
                                            <p:strVal val="#ppt_x"/>
                                          </p:val>
                                        </p:tav>
                                      </p:tavLst>
                                    </p:anim>
                                    <p:anim calcmode="lin" valueType="num">
                                      <p:cBhvr additive="base">
                                        <p:cTn id="8" dur="500" fill="hold"/>
                                        <p:tgtEl>
                                          <p:spTgt spid="10658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6584"/>
                                        </p:tgtEl>
                                        <p:attrNameLst>
                                          <p:attrName>style.visibility</p:attrName>
                                        </p:attrNameLst>
                                      </p:cBhvr>
                                      <p:to>
                                        <p:strVal val="visible"/>
                                      </p:to>
                                    </p:set>
                                    <p:anim calcmode="lin" valueType="num">
                                      <p:cBhvr additive="base">
                                        <p:cTn id="13" dur="500" fill="hold"/>
                                        <p:tgtEl>
                                          <p:spTgt spid="106584"/>
                                        </p:tgtEl>
                                        <p:attrNameLst>
                                          <p:attrName>ppt_x</p:attrName>
                                        </p:attrNameLst>
                                      </p:cBhvr>
                                      <p:tavLst>
                                        <p:tav tm="0">
                                          <p:val>
                                            <p:strVal val="0-#ppt_w/2"/>
                                          </p:val>
                                        </p:tav>
                                        <p:tav tm="100000">
                                          <p:val>
                                            <p:strVal val="#ppt_x"/>
                                          </p:val>
                                        </p:tav>
                                      </p:tavLst>
                                    </p:anim>
                                    <p:anim calcmode="lin" valueType="num">
                                      <p:cBhvr additive="base">
                                        <p:cTn id="14" dur="500" fill="hold"/>
                                        <p:tgtEl>
                                          <p:spTgt spid="10658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additive="base">
                                        <p:cTn id="19" dur="500" fill="hold"/>
                                        <p:tgtEl>
                                          <p:spTgt spid="35"/>
                                        </p:tgtEl>
                                        <p:attrNameLst>
                                          <p:attrName>ppt_x</p:attrName>
                                        </p:attrNameLst>
                                      </p:cBhvr>
                                      <p:tavLst>
                                        <p:tav tm="0">
                                          <p:val>
                                            <p:strVal val="0-#ppt_w/2"/>
                                          </p:val>
                                        </p:tav>
                                        <p:tav tm="100000">
                                          <p:val>
                                            <p:strVal val="#ppt_x"/>
                                          </p:val>
                                        </p:tav>
                                      </p:tavLst>
                                    </p:anim>
                                    <p:anim calcmode="lin" valueType="num">
                                      <p:cBhvr additive="base">
                                        <p:cTn id="20" dur="500" fill="hold"/>
                                        <p:tgtEl>
                                          <p:spTgt spid="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83" grpId="0" autoUpdateAnimBg="0"/>
      <p:bldP spid="106584" grpId="0" animBg="1" autoUpdateAnimBg="0"/>
      <p:bldP spid="35"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36" name="Text Box 32">
            <a:extLst>
              <a:ext uri="{FF2B5EF4-FFF2-40B4-BE49-F238E27FC236}">
                <a16:creationId xmlns:a16="http://schemas.microsoft.com/office/drawing/2014/main" id="{0D754485-5DB8-43C4-9790-DEB7E201FD88}"/>
              </a:ext>
            </a:extLst>
          </p:cNvPr>
          <p:cNvSpPr txBox="1">
            <a:spLocks noChangeArrowheads="1"/>
          </p:cNvSpPr>
          <p:nvPr/>
        </p:nvSpPr>
        <p:spPr bwMode="auto">
          <a:xfrm>
            <a:off x="838200" y="1196752"/>
            <a:ext cx="7467600" cy="1405136"/>
          </a:xfrm>
          <a:prstGeom prst="rect">
            <a:avLst/>
          </a:prstGeom>
          <a:noFill/>
          <a:ln w="9525">
            <a:noFill/>
            <a:miter lim="800000"/>
            <a:headEnd/>
            <a:tailEnd/>
          </a:ln>
        </p:spPr>
        <p:txBody>
          <a:bodyPr lIns="0" tIns="0" rIns="0" bIns="0"/>
          <a:lstStyle/>
          <a:p>
            <a:pPr algn="just" eaLnBrk="1" hangingPunct="1">
              <a:lnSpc>
                <a:spcPct val="120000"/>
              </a:lnSpc>
            </a:pP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邮件服务器使用</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协议负责</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邮件传输，</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IMAP</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服务器负责用户邮箱访问和邮件处理功能，带邮箱的计算机通常保持和</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的永久连接，而用户计算机并不一定需要和</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连接。 </a:t>
            </a:r>
          </a:p>
        </p:txBody>
      </p:sp>
      <p:sp>
        <p:nvSpPr>
          <p:cNvPr id="4" name="Text Box 36">
            <a:extLst>
              <a:ext uri="{FF2B5EF4-FFF2-40B4-BE49-F238E27FC236}">
                <a16:creationId xmlns:a16="http://schemas.microsoft.com/office/drawing/2014/main" id="{C62CF79A-735C-46D0-BA74-955A10B84CC3}"/>
              </a:ext>
            </a:extLst>
          </p:cNvPr>
          <p:cNvSpPr txBox="1">
            <a:spLocks noChangeArrowheads="1"/>
          </p:cNvSpPr>
          <p:nvPr/>
        </p:nvSpPr>
        <p:spPr bwMode="auto">
          <a:xfrm>
            <a:off x="792162" y="3068960"/>
            <a:ext cx="7559675" cy="1943100"/>
          </a:xfrm>
          <a:prstGeom prst="rect">
            <a:avLst/>
          </a:prstGeom>
          <a:noFill/>
          <a:ln w="9525">
            <a:noFill/>
            <a:miter lim="800000"/>
            <a:headEnd/>
            <a:tailEnd/>
          </a:ln>
        </p:spPr>
        <p:txBody>
          <a:bodyPr lIns="0" tIns="0" rIns="0" bIns="0"/>
          <a:lstStyle/>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对许多用户来说通过调制解调器的电话连接更为实用，或通过</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LAN</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接入，一旦需要收发邮件的时候，用户计算机和邮箱所在计算机建立拨号或以太网连接，就可以进行</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客户和服务器之间通信，完成收发电子邮件工作。</a:t>
            </a:r>
          </a:p>
        </p:txBody>
      </p:sp>
      <p:sp>
        <p:nvSpPr>
          <p:cNvPr id="5" name="Text Box 38">
            <a:extLst>
              <a:ext uri="{FF2B5EF4-FFF2-40B4-BE49-F238E27FC236}">
                <a16:creationId xmlns:a16="http://schemas.microsoft.com/office/drawing/2014/main" id="{A1759E2D-4D54-4615-AFEA-A2AA0B9FDB88}"/>
              </a:ext>
            </a:extLst>
          </p:cNvPr>
          <p:cNvSpPr txBox="1">
            <a:spLocks noChangeArrowheads="1"/>
          </p:cNvSpPr>
          <p:nvPr/>
        </p:nvSpPr>
        <p:spPr bwMode="auto">
          <a:xfrm>
            <a:off x="792162" y="4725144"/>
            <a:ext cx="7488237" cy="2305050"/>
          </a:xfrm>
          <a:prstGeom prst="rect">
            <a:avLst/>
          </a:prstGeom>
          <a:noFill/>
          <a:ln w="9525">
            <a:noFill/>
            <a:miter lim="800000"/>
            <a:headEnd/>
            <a:tailEnd/>
          </a:ln>
        </p:spPr>
        <p:txBody>
          <a:bodyPr lIns="0" tIns="0" rIns="0" bIns="0"/>
          <a:lstStyle/>
          <a:p>
            <a:pPr algn="just"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至此我们可以体会到电子邮件用户计算机，它完全可以不是</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用户（没有因特网域名或</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地址），而是在某个</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计算机上注册了邮箱的普通计算机。所以说电子邮件应用实际大大超过了</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网覆盖范围</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9536"/>
                                        </p:tgtEl>
                                        <p:attrNameLst>
                                          <p:attrName>style.visibility</p:attrName>
                                        </p:attrNameLst>
                                      </p:cBhvr>
                                      <p:to>
                                        <p:strVal val="visible"/>
                                      </p:to>
                                    </p:set>
                                    <p:anim calcmode="lin" valueType="num">
                                      <p:cBhvr additive="base">
                                        <p:cTn id="7" dur="500" fill="hold"/>
                                        <p:tgtEl>
                                          <p:spTgt spid="149536"/>
                                        </p:tgtEl>
                                        <p:attrNameLst>
                                          <p:attrName>ppt_x</p:attrName>
                                        </p:attrNameLst>
                                      </p:cBhvr>
                                      <p:tavLst>
                                        <p:tav tm="0">
                                          <p:val>
                                            <p:strVal val="0-#ppt_w/2"/>
                                          </p:val>
                                        </p:tav>
                                        <p:tav tm="100000">
                                          <p:val>
                                            <p:strVal val="#ppt_x"/>
                                          </p:val>
                                        </p:tav>
                                      </p:tavLst>
                                    </p:anim>
                                    <p:anim calcmode="lin" valueType="num">
                                      <p:cBhvr additive="base">
                                        <p:cTn id="8" dur="500" fill="hold"/>
                                        <p:tgtEl>
                                          <p:spTgt spid="14953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36" grpId="0" animBg="1" autoUpdateAnimBg="0"/>
      <p:bldP spid="4" grpId="0" animBg="1" autoUpdateAnimBg="0"/>
      <p:bldP spid="5"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2" name="Cloud">
            <a:extLst>
              <a:ext uri="{FF2B5EF4-FFF2-40B4-BE49-F238E27FC236}">
                <a16:creationId xmlns:a16="http://schemas.microsoft.com/office/drawing/2014/main" id="{6FFE3AD0-5EDD-43A1-B46E-328A78A7488D}"/>
              </a:ext>
            </a:extLst>
          </p:cNvPr>
          <p:cNvSpPr>
            <a:spLocks noChangeAspect="1" noEditPoints="1" noChangeArrowheads="1"/>
          </p:cNvSpPr>
          <p:nvPr/>
        </p:nvSpPr>
        <p:spPr bwMode="auto">
          <a:xfrm>
            <a:off x="3398838" y="2781449"/>
            <a:ext cx="1905000" cy="10763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0"/>
                </a:cubicBezTo>
                <a:cubicBezTo>
                  <a:pt x="475" y="16325"/>
                  <a:pt x="1451" y="17650"/>
                  <a:pt x="2655" y="17650"/>
                </a:cubicBezTo>
                <a:cubicBezTo>
                  <a:pt x="2739" y="17649"/>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3" name="Text Box 5">
            <a:extLst>
              <a:ext uri="{FF2B5EF4-FFF2-40B4-BE49-F238E27FC236}">
                <a16:creationId xmlns:a16="http://schemas.microsoft.com/office/drawing/2014/main" id="{EE970477-AA69-4296-84AE-60CE4C3BDEC7}"/>
              </a:ext>
            </a:extLst>
          </p:cNvPr>
          <p:cNvSpPr txBox="1">
            <a:spLocks noChangeArrowheads="1"/>
          </p:cNvSpPr>
          <p:nvPr/>
        </p:nvSpPr>
        <p:spPr bwMode="auto">
          <a:xfrm>
            <a:off x="4714876" y="1154261"/>
            <a:ext cx="715962" cy="215900"/>
          </a:xfrm>
          <a:prstGeom prst="rect">
            <a:avLst/>
          </a:prstGeom>
          <a:noFill/>
          <a:ln w="9525">
            <a:noFill/>
            <a:miter lim="800000"/>
            <a:headEnd/>
            <a:tailEnd/>
          </a:ln>
        </p:spPr>
        <p:txBody>
          <a:bodyPr lIns="0" tIns="0" rIns="0" bIns="0"/>
          <a:lstStyle/>
          <a:p>
            <a:pPr algn="just" eaLnBrk="1" hangingPunct="1">
              <a:lnSpc>
                <a:spcPct val="120000"/>
              </a:lnSpc>
            </a:pP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邮局</a:t>
            </a: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2</a:t>
            </a:r>
          </a:p>
          <a:p>
            <a:pPr>
              <a:lnSpc>
                <a:spcPct val="120000"/>
              </a:lnSpc>
            </a:pP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4" name="Text Box 6">
            <a:extLst>
              <a:ext uri="{FF2B5EF4-FFF2-40B4-BE49-F238E27FC236}">
                <a16:creationId xmlns:a16="http://schemas.microsoft.com/office/drawing/2014/main" id="{CCEB75FA-2D69-4BC6-A61A-3128E3BE8085}"/>
              </a:ext>
            </a:extLst>
          </p:cNvPr>
          <p:cNvSpPr txBox="1">
            <a:spLocks noChangeArrowheads="1"/>
          </p:cNvSpPr>
          <p:nvPr/>
        </p:nvSpPr>
        <p:spPr bwMode="auto">
          <a:xfrm>
            <a:off x="3910013" y="3016399"/>
            <a:ext cx="920750" cy="263525"/>
          </a:xfrm>
          <a:prstGeom prst="rect">
            <a:avLst/>
          </a:prstGeom>
          <a:noFill/>
          <a:ln w="9525">
            <a:no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互连网</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5" name="Rectangle 7">
            <a:extLst>
              <a:ext uri="{FF2B5EF4-FFF2-40B4-BE49-F238E27FC236}">
                <a16:creationId xmlns:a16="http://schemas.microsoft.com/office/drawing/2014/main" id="{64B51252-182F-431A-8A91-477D9FFDB419}"/>
              </a:ext>
            </a:extLst>
          </p:cNvPr>
          <p:cNvSpPr>
            <a:spLocks noChangeArrowheads="1"/>
          </p:cNvSpPr>
          <p:nvPr/>
        </p:nvSpPr>
        <p:spPr bwMode="auto">
          <a:xfrm>
            <a:off x="827088" y="1844824"/>
            <a:ext cx="1295400" cy="1476375"/>
          </a:xfrm>
          <a:prstGeom prst="rect">
            <a:avLst/>
          </a:prstGeom>
          <a:solidFill>
            <a:srgbClr val="FFFFFF"/>
          </a:solidFill>
          <a:ln w="9525">
            <a:solidFill>
              <a:srgbClr val="000000"/>
            </a:solidFill>
            <a:miter lim="800000"/>
            <a:headEnd/>
            <a:tailEnd/>
          </a:ln>
        </p:spPr>
        <p:txBody>
          <a:bodyPr lIns="0" tIns="72000" r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发方计算机</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6" name="Oval 8">
            <a:extLst>
              <a:ext uri="{FF2B5EF4-FFF2-40B4-BE49-F238E27FC236}">
                <a16:creationId xmlns:a16="http://schemas.microsoft.com/office/drawing/2014/main" id="{9CF603D2-C580-4D90-B1FB-F1CBDE28934E}"/>
              </a:ext>
            </a:extLst>
          </p:cNvPr>
          <p:cNvSpPr>
            <a:spLocks noChangeArrowheads="1"/>
          </p:cNvSpPr>
          <p:nvPr/>
        </p:nvSpPr>
        <p:spPr bwMode="auto">
          <a:xfrm>
            <a:off x="1150938" y="2638574"/>
            <a:ext cx="368300" cy="265112"/>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7" name="Rectangle 9">
            <a:extLst>
              <a:ext uri="{FF2B5EF4-FFF2-40B4-BE49-F238E27FC236}">
                <a16:creationId xmlns:a16="http://schemas.microsoft.com/office/drawing/2014/main" id="{B702765A-3434-48A7-8CEA-5F930B840709}"/>
              </a:ext>
            </a:extLst>
          </p:cNvPr>
          <p:cNvSpPr>
            <a:spLocks noChangeArrowheads="1"/>
          </p:cNvSpPr>
          <p:nvPr/>
        </p:nvSpPr>
        <p:spPr bwMode="auto">
          <a:xfrm>
            <a:off x="6854826" y="1844824"/>
            <a:ext cx="1363662" cy="1476375"/>
          </a:xfrm>
          <a:prstGeom prst="rect">
            <a:avLst/>
          </a:prstGeom>
          <a:solidFill>
            <a:srgbClr val="FFFFFF"/>
          </a:solidFill>
          <a:ln w="9525">
            <a:solidFill>
              <a:srgbClr val="000000"/>
            </a:solidFill>
            <a:miter lim="800000"/>
            <a:headEnd/>
            <a:tailEnd/>
          </a:ln>
        </p:spPr>
        <p:txBody>
          <a:bodyPr lIns="0" tIns="72000" r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用户计算机</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8" name="Oval 10">
            <a:extLst>
              <a:ext uri="{FF2B5EF4-FFF2-40B4-BE49-F238E27FC236}">
                <a16:creationId xmlns:a16="http://schemas.microsoft.com/office/drawing/2014/main" id="{3329E9C6-B026-4424-8773-1E011A21DF71}"/>
              </a:ext>
            </a:extLst>
          </p:cNvPr>
          <p:cNvSpPr>
            <a:spLocks noChangeArrowheads="1"/>
          </p:cNvSpPr>
          <p:nvPr/>
        </p:nvSpPr>
        <p:spPr bwMode="auto">
          <a:xfrm>
            <a:off x="7221538" y="2638574"/>
            <a:ext cx="368300" cy="265112"/>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39" name="Line 11">
            <a:extLst>
              <a:ext uri="{FF2B5EF4-FFF2-40B4-BE49-F238E27FC236}">
                <a16:creationId xmlns:a16="http://schemas.microsoft.com/office/drawing/2014/main" id="{0F5FBD63-6E30-445E-BD73-C38403037C33}"/>
              </a:ext>
            </a:extLst>
          </p:cNvPr>
          <p:cNvSpPr>
            <a:spLocks noChangeShapeType="1"/>
          </p:cNvSpPr>
          <p:nvPr/>
        </p:nvSpPr>
        <p:spPr bwMode="auto">
          <a:xfrm flipV="1">
            <a:off x="1519238" y="3144986"/>
            <a:ext cx="2022475" cy="158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0" name="Line 12">
            <a:extLst>
              <a:ext uri="{FF2B5EF4-FFF2-40B4-BE49-F238E27FC236}">
                <a16:creationId xmlns:a16="http://schemas.microsoft.com/office/drawing/2014/main" id="{0C857474-536C-463E-8BCF-33874790767A}"/>
              </a:ext>
            </a:extLst>
          </p:cNvPr>
          <p:cNvSpPr>
            <a:spLocks noChangeShapeType="1"/>
          </p:cNvSpPr>
          <p:nvPr/>
        </p:nvSpPr>
        <p:spPr bwMode="auto">
          <a:xfrm>
            <a:off x="1335088" y="2892574"/>
            <a:ext cx="184150" cy="2651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1" name="Line 13">
            <a:extLst>
              <a:ext uri="{FF2B5EF4-FFF2-40B4-BE49-F238E27FC236}">
                <a16:creationId xmlns:a16="http://schemas.microsoft.com/office/drawing/2014/main" id="{58F8503A-361A-47FA-8652-2F752D3F0A79}"/>
              </a:ext>
            </a:extLst>
          </p:cNvPr>
          <p:cNvSpPr>
            <a:spLocks noChangeShapeType="1"/>
          </p:cNvSpPr>
          <p:nvPr/>
        </p:nvSpPr>
        <p:spPr bwMode="auto">
          <a:xfrm>
            <a:off x="5199063" y="3146574"/>
            <a:ext cx="1839913"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2" name="Line 14">
            <a:extLst>
              <a:ext uri="{FF2B5EF4-FFF2-40B4-BE49-F238E27FC236}">
                <a16:creationId xmlns:a16="http://schemas.microsoft.com/office/drawing/2014/main" id="{A471CD8F-9D00-47D6-A1C9-FDFE2BF871D2}"/>
              </a:ext>
            </a:extLst>
          </p:cNvPr>
          <p:cNvSpPr>
            <a:spLocks noChangeShapeType="1"/>
          </p:cNvSpPr>
          <p:nvPr/>
        </p:nvSpPr>
        <p:spPr bwMode="auto">
          <a:xfrm flipV="1">
            <a:off x="7038976" y="2892574"/>
            <a:ext cx="366712" cy="265112"/>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3" name="Text Box 15">
            <a:extLst>
              <a:ext uri="{FF2B5EF4-FFF2-40B4-BE49-F238E27FC236}">
                <a16:creationId xmlns:a16="http://schemas.microsoft.com/office/drawing/2014/main" id="{004F2AA0-68AF-4D39-A9C0-02E403F0DD64}"/>
              </a:ext>
            </a:extLst>
          </p:cNvPr>
          <p:cNvSpPr txBox="1">
            <a:spLocks noChangeArrowheads="1"/>
          </p:cNvSpPr>
          <p:nvPr/>
        </p:nvSpPr>
        <p:spPr bwMode="auto">
          <a:xfrm>
            <a:off x="5722938" y="1514624"/>
            <a:ext cx="1190625" cy="344487"/>
          </a:xfrm>
          <a:prstGeom prst="rect">
            <a:avLst/>
          </a:prstGeom>
          <a:noFill/>
          <a:ln w="9525">
            <a:noFill/>
            <a:miter lim="800000"/>
            <a:headEnd/>
            <a:tailEnd/>
          </a:ln>
        </p:spPr>
        <p:txBody>
          <a:bodyPr lIns="0" tIns="0" rIns="0" bIns="0"/>
          <a:lstStyle/>
          <a:p>
            <a:pPr algn="just"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接收方邮箱</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4" name="Line 16">
            <a:extLst>
              <a:ext uri="{FF2B5EF4-FFF2-40B4-BE49-F238E27FC236}">
                <a16:creationId xmlns:a16="http://schemas.microsoft.com/office/drawing/2014/main" id="{DDBB8D87-BCC3-44A6-BF67-545AF2D81FBB}"/>
              </a:ext>
            </a:extLst>
          </p:cNvPr>
          <p:cNvSpPr>
            <a:spLocks noChangeShapeType="1"/>
          </p:cNvSpPr>
          <p:nvPr/>
        </p:nvSpPr>
        <p:spPr bwMode="auto">
          <a:xfrm flipH="1" flipV="1">
            <a:off x="754063" y="2306786"/>
            <a:ext cx="431800" cy="327025"/>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5" name="Line 17">
            <a:extLst>
              <a:ext uri="{FF2B5EF4-FFF2-40B4-BE49-F238E27FC236}">
                <a16:creationId xmlns:a16="http://schemas.microsoft.com/office/drawing/2014/main" id="{AB0E890D-542E-4650-BA02-C8AD1F1525A3}"/>
              </a:ext>
            </a:extLst>
          </p:cNvPr>
          <p:cNvSpPr>
            <a:spLocks noChangeShapeType="1"/>
          </p:cNvSpPr>
          <p:nvPr/>
        </p:nvSpPr>
        <p:spPr bwMode="auto">
          <a:xfrm>
            <a:off x="6486526" y="2506811"/>
            <a:ext cx="735012" cy="26511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6" name="Text Box 18">
            <a:extLst>
              <a:ext uri="{FF2B5EF4-FFF2-40B4-BE49-F238E27FC236}">
                <a16:creationId xmlns:a16="http://schemas.microsoft.com/office/drawing/2014/main" id="{AFF6CE88-4088-4289-8A9F-AB0AB93A48EB}"/>
              </a:ext>
            </a:extLst>
          </p:cNvPr>
          <p:cNvSpPr txBox="1">
            <a:spLocks noChangeArrowheads="1"/>
          </p:cNvSpPr>
          <p:nvPr/>
        </p:nvSpPr>
        <p:spPr bwMode="auto">
          <a:xfrm>
            <a:off x="6010276" y="2162324"/>
            <a:ext cx="1119187" cy="365125"/>
          </a:xfrm>
          <a:prstGeom prst="rect">
            <a:avLst/>
          </a:prstGeom>
          <a:noFill/>
          <a:ln w="9525">
            <a:noFill/>
            <a:miter lim="800000"/>
            <a:headEnd/>
            <a:tailEnd/>
          </a:ln>
        </p:spPr>
        <p:txBody>
          <a:bodyPr lIns="0" tIns="0" rIns="0" bIns="0"/>
          <a:lstStyle/>
          <a:p>
            <a:pPr algn="just" eaLnBrk="1" hangingPunct="1">
              <a:lnSpc>
                <a:spcPct val="120000"/>
              </a:lnSpc>
            </a:pP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客户</a:t>
            </a:r>
          </a:p>
          <a:p>
            <a:pPr>
              <a:lnSpc>
                <a:spcPct val="120000"/>
              </a:lnSpc>
            </a:pPr>
            <a:endPar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7" name="Rectangle 19">
            <a:extLst>
              <a:ext uri="{FF2B5EF4-FFF2-40B4-BE49-F238E27FC236}">
                <a16:creationId xmlns:a16="http://schemas.microsoft.com/office/drawing/2014/main" id="{EF9FACDA-DB69-4791-BF73-0A5DA0A7AEA7}"/>
              </a:ext>
            </a:extLst>
          </p:cNvPr>
          <p:cNvSpPr>
            <a:spLocks noChangeArrowheads="1"/>
          </p:cNvSpPr>
          <p:nvPr/>
        </p:nvSpPr>
        <p:spPr bwMode="auto">
          <a:xfrm>
            <a:off x="4643438" y="1443186"/>
            <a:ext cx="1008063" cy="1192213"/>
          </a:xfrm>
          <a:prstGeom prst="rect">
            <a:avLst/>
          </a:prstGeom>
          <a:solidFill>
            <a:srgbClr val="00CC00"/>
          </a:solidFill>
          <a:ln w="9525">
            <a:solidFill>
              <a:srgbClr val="000000"/>
            </a:solidFill>
            <a:miter lim="800000"/>
            <a:headEnd/>
            <a:tailEnd/>
          </a:ln>
        </p:spPr>
        <p:txBody>
          <a:bodyPr t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8" name="Rectangle 20">
            <a:extLst>
              <a:ext uri="{FF2B5EF4-FFF2-40B4-BE49-F238E27FC236}">
                <a16:creationId xmlns:a16="http://schemas.microsoft.com/office/drawing/2014/main" id="{CEC9B50A-3FA2-4EA1-8F76-4D5EFF533CDC}"/>
              </a:ext>
            </a:extLst>
          </p:cNvPr>
          <p:cNvSpPr>
            <a:spLocks noChangeArrowheads="1"/>
          </p:cNvSpPr>
          <p:nvPr/>
        </p:nvSpPr>
        <p:spPr bwMode="auto">
          <a:xfrm>
            <a:off x="4997451" y="1620986"/>
            <a:ext cx="552450" cy="265113"/>
          </a:xfrm>
          <a:prstGeom prst="rect">
            <a:avLst/>
          </a:prstGeom>
          <a:solidFill>
            <a:srgbClr val="FFFFFF"/>
          </a:solidFill>
          <a:ln w="9525">
            <a:solidFill>
              <a:srgbClr val="000000"/>
            </a:solidFill>
            <a:miter lim="800000"/>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49" name="Oval 21">
            <a:extLst>
              <a:ext uri="{FF2B5EF4-FFF2-40B4-BE49-F238E27FC236}">
                <a16:creationId xmlns:a16="http://schemas.microsoft.com/office/drawing/2014/main" id="{3F3116BB-C7F6-48BD-AE96-1410467B122F}"/>
              </a:ext>
            </a:extLst>
          </p:cNvPr>
          <p:cNvSpPr>
            <a:spLocks noChangeArrowheads="1"/>
          </p:cNvSpPr>
          <p:nvPr/>
        </p:nvSpPr>
        <p:spPr bwMode="auto">
          <a:xfrm>
            <a:off x="4714876" y="2235349"/>
            <a:ext cx="368300" cy="265112"/>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0" name="Oval 22">
            <a:extLst>
              <a:ext uri="{FF2B5EF4-FFF2-40B4-BE49-F238E27FC236}">
                <a16:creationId xmlns:a16="http://schemas.microsoft.com/office/drawing/2014/main" id="{D454E070-B5DC-40B4-BFAF-6F5E8B95FF80}"/>
              </a:ext>
            </a:extLst>
          </p:cNvPr>
          <p:cNvSpPr>
            <a:spLocks noChangeArrowheads="1"/>
          </p:cNvSpPr>
          <p:nvPr/>
        </p:nvSpPr>
        <p:spPr bwMode="auto">
          <a:xfrm>
            <a:off x="5181601" y="2252811"/>
            <a:ext cx="368300" cy="265113"/>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1" name="Line 23">
            <a:extLst>
              <a:ext uri="{FF2B5EF4-FFF2-40B4-BE49-F238E27FC236}">
                <a16:creationId xmlns:a16="http://schemas.microsoft.com/office/drawing/2014/main" id="{11F29816-B899-41D3-806B-80ABC8270D5E}"/>
              </a:ext>
            </a:extLst>
          </p:cNvPr>
          <p:cNvSpPr>
            <a:spLocks noChangeShapeType="1"/>
          </p:cNvSpPr>
          <p:nvPr/>
        </p:nvSpPr>
        <p:spPr bwMode="auto">
          <a:xfrm flipV="1">
            <a:off x="4714876" y="2451249"/>
            <a:ext cx="144462" cy="396875"/>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2" name="Line 24">
            <a:extLst>
              <a:ext uri="{FF2B5EF4-FFF2-40B4-BE49-F238E27FC236}">
                <a16:creationId xmlns:a16="http://schemas.microsoft.com/office/drawing/2014/main" id="{6AA4E94B-679D-4776-92B4-6B1BB649BE3C}"/>
              </a:ext>
            </a:extLst>
          </p:cNvPr>
          <p:cNvSpPr>
            <a:spLocks noChangeShapeType="1"/>
          </p:cNvSpPr>
          <p:nvPr/>
        </p:nvSpPr>
        <p:spPr bwMode="auto">
          <a:xfrm flipH="1">
            <a:off x="5002213" y="2522686"/>
            <a:ext cx="360363" cy="3968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3" name="Line 25">
            <a:extLst>
              <a:ext uri="{FF2B5EF4-FFF2-40B4-BE49-F238E27FC236}">
                <a16:creationId xmlns:a16="http://schemas.microsoft.com/office/drawing/2014/main" id="{D7C24078-AD10-4544-AAFA-1692ED57043F}"/>
              </a:ext>
            </a:extLst>
          </p:cNvPr>
          <p:cNvSpPr>
            <a:spLocks noChangeShapeType="1"/>
          </p:cNvSpPr>
          <p:nvPr/>
        </p:nvSpPr>
        <p:spPr bwMode="auto">
          <a:xfrm>
            <a:off x="5365751" y="1874986"/>
            <a:ext cx="0" cy="39846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4" name="Line 26">
            <a:extLst>
              <a:ext uri="{FF2B5EF4-FFF2-40B4-BE49-F238E27FC236}">
                <a16:creationId xmlns:a16="http://schemas.microsoft.com/office/drawing/2014/main" id="{FA467920-1C3A-4D6D-9A03-C9290BEE33B0}"/>
              </a:ext>
            </a:extLst>
          </p:cNvPr>
          <p:cNvSpPr>
            <a:spLocks noChangeShapeType="1"/>
          </p:cNvSpPr>
          <p:nvPr/>
        </p:nvSpPr>
        <p:spPr bwMode="auto">
          <a:xfrm flipV="1">
            <a:off x="4813301" y="1874986"/>
            <a:ext cx="368300" cy="39846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5" name="Text Box 27">
            <a:extLst>
              <a:ext uri="{FF2B5EF4-FFF2-40B4-BE49-F238E27FC236}">
                <a16:creationId xmlns:a16="http://schemas.microsoft.com/office/drawing/2014/main" id="{624D03C3-53B5-415C-9A41-B0B0BE75AA6C}"/>
              </a:ext>
            </a:extLst>
          </p:cNvPr>
          <p:cNvSpPr txBox="1">
            <a:spLocks noChangeArrowheads="1"/>
          </p:cNvSpPr>
          <p:nvPr/>
        </p:nvSpPr>
        <p:spPr bwMode="auto">
          <a:xfrm>
            <a:off x="5219701" y="2667149"/>
            <a:ext cx="1343025" cy="220662"/>
          </a:xfrm>
          <a:prstGeom prst="rect">
            <a:avLst/>
          </a:prstGeom>
          <a:noFill/>
          <a:ln w="9525">
            <a:no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服务器</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6" name="Line 28">
            <a:extLst>
              <a:ext uri="{FF2B5EF4-FFF2-40B4-BE49-F238E27FC236}">
                <a16:creationId xmlns:a16="http://schemas.microsoft.com/office/drawing/2014/main" id="{CE05BFFC-E375-432D-A08E-F49721A138BA}"/>
              </a:ext>
            </a:extLst>
          </p:cNvPr>
          <p:cNvSpPr>
            <a:spLocks noChangeShapeType="1"/>
          </p:cNvSpPr>
          <p:nvPr/>
        </p:nvSpPr>
        <p:spPr bwMode="auto">
          <a:xfrm>
            <a:off x="5428168" y="3321199"/>
            <a:ext cx="431800" cy="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7" name="Text Box 29">
            <a:extLst>
              <a:ext uri="{FF2B5EF4-FFF2-40B4-BE49-F238E27FC236}">
                <a16:creationId xmlns:a16="http://schemas.microsoft.com/office/drawing/2014/main" id="{4D7F04E1-4811-4A83-B482-B82FC91ABE95}"/>
              </a:ext>
            </a:extLst>
          </p:cNvPr>
          <p:cNvSpPr txBox="1">
            <a:spLocks noChangeArrowheads="1"/>
          </p:cNvSpPr>
          <p:nvPr/>
        </p:nvSpPr>
        <p:spPr bwMode="auto">
          <a:xfrm>
            <a:off x="393701" y="2162324"/>
            <a:ext cx="1143000" cy="304800"/>
          </a:xfrm>
          <a:prstGeom prst="rect">
            <a:avLst/>
          </a:prstGeom>
          <a:noFill/>
          <a:ln w="9525">
            <a:no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客户</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8" name="Line 30">
            <a:extLst>
              <a:ext uri="{FF2B5EF4-FFF2-40B4-BE49-F238E27FC236}">
                <a16:creationId xmlns:a16="http://schemas.microsoft.com/office/drawing/2014/main" id="{CEE23151-1DF9-4E23-9B86-B7DAFE7A3D25}"/>
              </a:ext>
            </a:extLst>
          </p:cNvPr>
          <p:cNvSpPr>
            <a:spLocks noChangeShapeType="1"/>
          </p:cNvSpPr>
          <p:nvPr/>
        </p:nvSpPr>
        <p:spPr bwMode="auto">
          <a:xfrm flipV="1">
            <a:off x="4859338" y="2451249"/>
            <a:ext cx="439738" cy="317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59" name="Line 31">
            <a:extLst>
              <a:ext uri="{FF2B5EF4-FFF2-40B4-BE49-F238E27FC236}">
                <a16:creationId xmlns:a16="http://schemas.microsoft.com/office/drawing/2014/main" id="{350DE39A-3122-41EE-B13D-83EE915E0D84}"/>
              </a:ext>
            </a:extLst>
          </p:cNvPr>
          <p:cNvSpPr>
            <a:spLocks noChangeShapeType="1"/>
          </p:cNvSpPr>
          <p:nvPr/>
        </p:nvSpPr>
        <p:spPr bwMode="auto">
          <a:xfrm flipH="1">
            <a:off x="5291138" y="1730524"/>
            <a:ext cx="815975" cy="381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2" name="Text Box 34">
            <a:extLst>
              <a:ext uri="{FF2B5EF4-FFF2-40B4-BE49-F238E27FC236}">
                <a16:creationId xmlns:a16="http://schemas.microsoft.com/office/drawing/2014/main" id="{5C729911-D0E1-46CE-9EED-1C6FA8028E06}"/>
              </a:ext>
            </a:extLst>
          </p:cNvPr>
          <p:cNvSpPr txBox="1">
            <a:spLocks noChangeArrowheads="1"/>
          </p:cNvSpPr>
          <p:nvPr/>
        </p:nvSpPr>
        <p:spPr bwMode="auto">
          <a:xfrm>
            <a:off x="3490913" y="1298724"/>
            <a:ext cx="715963" cy="215900"/>
          </a:xfrm>
          <a:prstGeom prst="rect">
            <a:avLst/>
          </a:prstGeom>
          <a:noFill/>
          <a:ln w="9525">
            <a:noFill/>
            <a:miter lim="800000"/>
            <a:headEnd/>
            <a:tailEnd/>
          </a:ln>
        </p:spPr>
        <p:txBody>
          <a:bodyPr lIns="0" tIns="0" rIns="0" bIns="0"/>
          <a:lstStyle/>
          <a:p>
            <a:pPr algn="just"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邮局</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1</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3" name="Rectangle 35">
            <a:extLst>
              <a:ext uri="{FF2B5EF4-FFF2-40B4-BE49-F238E27FC236}">
                <a16:creationId xmlns:a16="http://schemas.microsoft.com/office/drawing/2014/main" id="{1DF64522-8D9E-42C6-A71A-7C623C3AA9DF}"/>
              </a:ext>
            </a:extLst>
          </p:cNvPr>
          <p:cNvSpPr>
            <a:spLocks noChangeArrowheads="1"/>
          </p:cNvSpPr>
          <p:nvPr/>
        </p:nvSpPr>
        <p:spPr bwMode="auto">
          <a:xfrm>
            <a:off x="3275013" y="1587649"/>
            <a:ext cx="1079500" cy="1192212"/>
          </a:xfrm>
          <a:prstGeom prst="rect">
            <a:avLst/>
          </a:prstGeom>
          <a:solidFill>
            <a:srgbClr val="FF6699"/>
          </a:solidFill>
          <a:ln w="9525">
            <a:solidFill>
              <a:srgbClr val="000000"/>
            </a:solidFill>
            <a:miter lim="800000"/>
            <a:headEnd/>
            <a:tailEnd/>
          </a:ln>
        </p:spPr>
        <p:txBody>
          <a:bodyPr t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 </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4" name="Rectangle 36">
            <a:extLst>
              <a:ext uri="{FF2B5EF4-FFF2-40B4-BE49-F238E27FC236}">
                <a16:creationId xmlns:a16="http://schemas.microsoft.com/office/drawing/2014/main" id="{836E9F94-39FD-4E1D-96CF-D80146EE27F6}"/>
              </a:ext>
            </a:extLst>
          </p:cNvPr>
          <p:cNvSpPr>
            <a:spLocks noChangeArrowheads="1"/>
          </p:cNvSpPr>
          <p:nvPr/>
        </p:nvSpPr>
        <p:spPr bwMode="auto">
          <a:xfrm>
            <a:off x="3635376" y="1765449"/>
            <a:ext cx="690562" cy="325437"/>
          </a:xfrm>
          <a:prstGeom prst="rect">
            <a:avLst/>
          </a:prstGeom>
          <a:noFill/>
          <a:ln w="9525">
            <a:noFill/>
            <a:miter lim="800000"/>
            <a:headEnd/>
            <a:tailEnd/>
          </a:ln>
        </p:spPr>
        <p:txBody>
          <a:bodyPr/>
          <a:lstStyle/>
          <a:p>
            <a:pPr algn="ctr">
              <a:lnSpc>
                <a:spcPct val="120000"/>
              </a:lnSpc>
            </a:pPr>
            <a:r>
              <a:rPr lang="zh-CN" altLang="en-US" sz="1600">
                <a:latin typeface="Times New Roman" panose="02020603050405020304" pitchFamily="18" charset="0"/>
                <a:ea typeface="微软雅黑" panose="020B0503020204020204" pitchFamily="34" charset="-122"/>
                <a:cs typeface="+mn-ea"/>
                <a:sym typeface="Times New Roman" panose="02020603050405020304" pitchFamily="18" charset="0"/>
              </a:rPr>
              <a:t>队列</a:t>
            </a:r>
          </a:p>
        </p:txBody>
      </p:sp>
      <p:sp>
        <p:nvSpPr>
          <p:cNvPr id="150565" name="Oval 37">
            <a:extLst>
              <a:ext uri="{FF2B5EF4-FFF2-40B4-BE49-F238E27FC236}">
                <a16:creationId xmlns:a16="http://schemas.microsoft.com/office/drawing/2014/main" id="{D214F267-CB7D-49FF-879E-69A907886732}"/>
              </a:ext>
            </a:extLst>
          </p:cNvPr>
          <p:cNvSpPr>
            <a:spLocks noChangeArrowheads="1"/>
          </p:cNvSpPr>
          <p:nvPr/>
        </p:nvSpPr>
        <p:spPr bwMode="auto">
          <a:xfrm>
            <a:off x="3419476" y="2379811"/>
            <a:ext cx="368300" cy="265113"/>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6" name="Oval 38">
            <a:extLst>
              <a:ext uri="{FF2B5EF4-FFF2-40B4-BE49-F238E27FC236}">
                <a16:creationId xmlns:a16="http://schemas.microsoft.com/office/drawing/2014/main" id="{2458A437-4C64-4843-ACA0-CCE66630CB3B}"/>
              </a:ext>
            </a:extLst>
          </p:cNvPr>
          <p:cNvSpPr>
            <a:spLocks noChangeArrowheads="1"/>
          </p:cNvSpPr>
          <p:nvPr/>
        </p:nvSpPr>
        <p:spPr bwMode="auto">
          <a:xfrm>
            <a:off x="3957638" y="2397274"/>
            <a:ext cx="368300" cy="265112"/>
          </a:xfrm>
          <a:prstGeom prst="ellipse">
            <a:avLst/>
          </a:prstGeom>
          <a:solidFill>
            <a:srgbClr val="FFFFFF"/>
          </a:solidFill>
          <a:ln w="9525">
            <a:solidFill>
              <a:srgbClr val="000000"/>
            </a:solidFill>
            <a:round/>
            <a:headEnd/>
            <a:tailEnd/>
          </a:ln>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7" name="Line 39">
            <a:extLst>
              <a:ext uri="{FF2B5EF4-FFF2-40B4-BE49-F238E27FC236}">
                <a16:creationId xmlns:a16="http://schemas.microsoft.com/office/drawing/2014/main" id="{D2347C89-09DC-4C6D-8417-46D50AE47E06}"/>
              </a:ext>
            </a:extLst>
          </p:cNvPr>
          <p:cNvSpPr>
            <a:spLocks noChangeShapeType="1"/>
          </p:cNvSpPr>
          <p:nvPr/>
        </p:nvSpPr>
        <p:spPr bwMode="auto">
          <a:xfrm flipH="1" flipV="1">
            <a:off x="3419476" y="2595711"/>
            <a:ext cx="215900" cy="503238"/>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8" name="Line 40">
            <a:extLst>
              <a:ext uri="{FF2B5EF4-FFF2-40B4-BE49-F238E27FC236}">
                <a16:creationId xmlns:a16="http://schemas.microsoft.com/office/drawing/2014/main" id="{0897DD45-D37C-40BE-9B86-B26FB3A09082}"/>
              </a:ext>
            </a:extLst>
          </p:cNvPr>
          <p:cNvSpPr>
            <a:spLocks noChangeShapeType="1"/>
          </p:cNvSpPr>
          <p:nvPr/>
        </p:nvSpPr>
        <p:spPr bwMode="auto">
          <a:xfrm>
            <a:off x="4138613" y="2667149"/>
            <a:ext cx="71438" cy="28733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69" name="Line 41">
            <a:extLst>
              <a:ext uri="{FF2B5EF4-FFF2-40B4-BE49-F238E27FC236}">
                <a16:creationId xmlns:a16="http://schemas.microsoft.com/office/drawing/2014/main" id="{B1EA44B4-071D-4BAF-AC22-479BBDD30BAB}"/>
              </a:ext>
            </a:extLst>
          </p:cNvPr>
          <p:cNvSpPr>
            <a:spLocks noChangeShapeType="1"/>
          </p:cNvSpPr>
          <p:nvPr/>
        </p:nvSpPr>
        <p:spPr bwMode="auto">
          <a:xfrm>
            <a:off x="4141788" y="2019449"/>
            <a:ext cx="0" cy="39846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70" name="Line 42">
            <a:extLst>
              <a:ext uri="{FF2B5EF4-FFF2-40B4-BE49-F238E27FC236}">
                <a16:creationId xmlns:a16="http://schemas.microsoft.com/office/drawing/2014/main" id="{F97EE1F7-9C3F-41FB-817E-7A85B63D4E43}"/>
              </a:ext>
            </a:extLst>
          </p:cNvPr>
          <p:cNvSpPr>
            <a:spLocks noChangeShapeType="1"/>
          </p:cNvSpPr>
          <p:nvPr/>
        </p:nvSpPr>
        <p:spPr bwMode="auto">
          <a:xfrm flipV="1">
            <a:off x="3589338" y="2019449"/>
            <a:ext cx="368300" cy="39846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71" name="Text Box 43">
            <a:extLst>
              <a:ext uri="{FF2B5EF4-FFF2-40B4-BE49-F238E27FC236}">
                <a16:creationId xmlns:a16="http://schemas.microsoft.com/office/drawing/2014/main" id="{4B63B858-D3C3-45E1-996A-6F0B5A628630}"/>
              </a:ext>
            </a:extLst>
          </p:cNvPr>
          <p:cNvSpPr txBox="1">
            <a:spLocks noChangeArrowheads="1"/>
          </p:cNvSpPr>
          <p:nvPr/>
        </p:nvSpPr>
        <p:spPr bwMode="auto">
          <a:xfrm>
            <a:off x="2051051" y="2019449"/>
            <a:ext cx="1447800" cy="349250"/>
          </a:xfrm>
          <a:prstGeom prst="rect">
            <a:avLst/>
          </a:prstGeom>
          <a:noFill/>
          <a:ln w="9525">
            <a:noFill/>
            <a:miter lim="800000"/>
            <a:headEnd/>
            <a:tailEnd/>
          </a:ln>
        </p:spPr>
        <p:txBody>
          <a:bodyPr lIns="0" tIns="0" rIns="0" bIns="0"/>
          <a:lstStyle/>
          <a:p>
            <a:pPr algn="just"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服务器</a:t>
            </a:r>
          </a:p>
          <a:p>
            <a:pPr>
              <a:lnSpc>
                <a:spcPct val="120000"/>
              </a:lnSpc>
            </a:pPr>
            <a:endPar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50573" name="Text Box 45">
            <a:extLst>
              <a:ext uri="{FF2B5EF4-FFF2-40B4-BE49-F238E27FC236}">
                <a16:creationId xmlns:a16="http://schemas.microsoft.com/office/drawing/2014/main" id="{E4F2F19F-FAFB-4057-A808-A8F5E61A5C68}"/>
              </a:ext>
            </a:extLst>
          </p:cNvPr>
          <p:cNvSpPr txBox="1">
            <a:spLocks noChangeArrowheads="1"/>
          </p:cNvSpPr>
          <p:nvPr/>
        </p:nvSpPr>
        <p:spPr bwMode="auto">
          <a:xfrm>
            <a:off x="827088" y="4232424"/>
            <a:ext cx="7696200" cy="154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具有大邮箱数据库、并具有</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STMP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服务器与中继功能的计算机，通常由组织或公共电子邮件服务商提供，相当于电子邮局</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用户申请加入。而用户只与电子邮局建立邮件连接，并通过邮局进行电子邮件的发或收，这种中间存储收发模式是目前最常用的。</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0573"/>
                                        </p:tgtEl>
                                        <p:attrNameLst>
                                          <p:attrName>style.visibility</p:attrName>
                                        </p:attrNameLst>
                                      </p:cBhvr>
                                      <p:to>
                                        <p:strVal val="visible"/>
                                      </p:to>
                                    </p:set>
                                    <p:anim calcmode="lin" valueType="num">
                                      <p:cBhvr additive="base">
                                        <p:cTn id="7" dur="500" fill="hold"/>
                                        <p:tgtEl>
                                          <p:spTgt spid="150573"/>
                                        </p:tgtEl>
                                        <p:attrNameLst>
                                          <p:attrName>ppt_x</p:attrName>
                                        </p:attrNameLst>
                                      </p:cBhvr>
                                      <p:tavLst>
                                        <p:tav tm="0">
                                          <p:val>
                                            <p:strVal val="0-#ppt_w/2"/>
                                          </p:val>
                                        </p:tav>
                                        <p:tav tm="100000">
                                          <p:val>
                                            <p:strVal val="#ppt_x"/>
                                          </p:val>
                                        </p:tav>
                                      </p:tavLst>
                                    </p:anim>
                                    <p:anim calcmode="lin" valueType="num">
                                      <p:cBhvr additive="base">
                                        <p:cTn id="8" dur="500" fill="hold"/>
                                        <p:tgtEl>
                                          <p:spTgt spid="1505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73"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ext Box 2">
            <a:extLst>
              <a:ext uri="{FF2B5EF4-FFF2-40B4-BE49-F238E27FC236}">
                <a16:creationId xmlns:a16="http://schemas.microsoft.com/office/drawing/2014/main" id="{5D78910F-A58A-4081-BE85-0BA117CEB116}"/>
              </a:ext>
            </a:extLst>
          </p:cNvPr>
          <p:cNvSpPr txBox="1">
            <a:spLocks noChangeArrowheads="1"/>
          </p:cNvSpPr>
          <p:nvPr/>
        </p:nvSpPr>
        <p:spPr bwMode="auto">
          <a:xfrm>
            <a:off x="1907704" y="409861"/>
            <a:ext cx="7467600" cy="447675"/>
          </a:xfrm>
          <a:prstGeom prst="rect">
            <a:avLst/>
          </a:prstGeom>
          <a:noFill/>
          <a:ln w="9525">
            <a:noFill/>
            <a:miter lim="800000"/>
            <a:headEnd/>
            <a:tailEnd/>
          </a:ln>
        </p:spPr>
        <p:txBody>
          <a:bodyPr lIns="0" tIns="0" rIns="0" bIns="0"/>
          <a:lstStyle/>
          <a:p>
            <a:pPr algn="just" eaLnBrk="1" hangingPunct="1">
              <a:lnSpc>
                <a:spcPct val="120000"/>
              </a:lnSpc>
            </a:pPr>
            <a:r>
              <a:rPr lang="en-US" altLang="zh-CN" sz="32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3200" dirty="0">
                <a:latin typeface="Times New Roman" panose="02020603050405020304" pitchFamily="18" charset="0"/>
                <a:ea typeface="微软雅黑" panose="020B0503020204020204" pitchFamily="34" charset="-122"/>
                <a:cs typeface="+mn-ea"/>
                <a:sym typeface="Times New Roman" panose="02020603050405020304" pitchFamily="18" charset="0"/>
              </a:rPr>
              <a:t>传递的发展进化</a:t>
            </a: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
        <p:nvSpPr>
          <p:cNvPr id="139267" name="Text Box 3">
            <a:extLst>
              <a:ext uri="{FF2B5EF4-FFF2-40B4-BE49-F238E27FC236}">
                <a16:creationId xmlns:a16="http://schemas.microsoft.com/office/drawing/2014/main" id="{5EC72C28-2B42-405F-8DBF-116E569B425E}"/>
              </a:ext>
            </a:extLst>
          </p:cNvPr>
          <p:cNvSpPr txBox="1">
            <a:spLocks noChangeArrowheads="1"/>
          </p:cNvSpPr>
          <p:nvPr/>
        </p:nvSpPr>
        <p:spPr bwMode="auto">
          <a:xfrm>
            <a:off x="827088" y="2276475"/>
            <a:ext cx="7058025"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、邮件网关中继和组织邮件地址的统一，出现了中间管理服务。</a:t>
            </a:r>
          </a:p>
        </p:txBody>
      </p:sp>
      <p:sp>
        <p:nvSpPr>
          <p:cNvPr id="139268" name="Text Box 4">
            <a:extLst>
              <a:ext uri="{FF2B5EF4-FFF2-40B4-BE49-F238E27FC236}">
                <a16:creationId xmlns:a16="http://schemas.microsoft.com/office/drawing/2014/main" id="{86A6A760-DD56-4EE1-A54E-6CC832470FE1}"/>
              </a:ext>
            </a:extLst>
          </p:cNvPr>
          <p:cNvSpPr txBox="1">
            <a:spLocks noChangeArrowheads="1"/>
          </p:cNvSpPr>
          <p:nvPr/>
        </p:nvSpPr>
        <p:spPr bwMode="auto">
          <a:xfrm>
            <a:off x="827088" y="1557338"/>
            <a:ext cx="7273925" cy="432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、早期</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个主机间点对点的</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的邮件直接收送</a:t>
            </a:r>
          </a:p>
        </p:txBody>
      </p:sp>
      <p:sp>
        <p:nvSpPr>
          <p:cNvPr id="139269" name="Text Box 5">
            <a:extLst>
              <a:ext uri="{FF2B5EF4-FFF2-40B4-BE49-F238E27FC236}">
                <a16:creationId xmlns:a16="http://schemas.microsoft.com/office/drawing/2014/main" id="{2C33C6C2-7AC6-4454-AF6C-57E6B5682483}"/>
              </a:ext>
            </a:extLst>
          </p:cNvPr>
          <p:cNvSpPr txBox="1">
            <a:spLocks noChangeArrowheads="1"/>
          </p:cNvSpPr>
          <p:nvPr/>
        </p:nvSpPr>
        <p:spPr bwMode="auto">
          <a:xfrm>
            <a:off x="827088" y="3357563"/>
            <a:ext cx="7273925"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、公共电子邮局：邮件中继、组织邮件地址和统一邮箱设置和邮件管理（存储、阅读、安全</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），形成了目前的电子邮件系统框架。</a:t>
            </a:r>
          </a:p>
        </p:txBody>
      </p:sp>
      <p:sp>
        <p:nvSpPr>
          <p:cNvPr id="139270" name="Text Box 6">
            <a:extLst>
              <a:ext uri="{FF2B5EF4-FFF2-40B4-BE49-F238E27FC236}">
                <a16:creationId xmlns:a16="http://schemas.microsoft.com/office/drawing/2014/main" id="{D3C74D7C-CB2F-4E91-8EA3-81120A7BBC7D}"/>
              </a:ext>
            </a:extLst>
          </p:cNvPr>
          <p:cNvSpPr txBox="1">
            <a:spLocks noChangeArrowheads="1"/>
          </p:cNvSpPr>
          <p:nvPr/>
        </p:nvSpPr>
        <p:spPr bwMode="auto">
          <a:xfrm>
            <a:off x="827088" y="4724400"/>
            <a:ext cx="69850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完成电子邮件发送、</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POP/IMAP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完成电子邮局服务器登录访问、读取和管理邮件。</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9266"/>
                                        </p:tgtEl>
                                        <p:attrNameLst>
                                          <p:attrName>style.visibility</p:attrName>
                                        </p:attrNameLst>
                                      </p:cBhvr>
                                      <p:to>
                                        <p:strVal val="visible"/>
                                      </p:to>
                                    </p:set>
                                    <p:anim calcmode="lin" valueType="num">
                                      <p:cBhvr additive="base">
                                        <p:cTn id="7" dur="500" fill="hold"/>
                                        <p:tgtEl>
                                          <p:spTgt spid="139266"/>
                                        </p:tgtEl>
                                        <p:attrNameLst>
                                          <p:attrName>ppt_x</p:attrName>
                                        </p:attrNameLst>
                                      </p:cBhvr>
                                      <p:tavLst>
                                        <p:tav tm="0">
                                          <p:val>
                                            <p:strVal val="0-#ppt_w/2"/>
                                          </p:val>
                                        </p:tav>
                                        <p:tav tm="100000">
                                          <p:val>
                                            <p:strVal val="#ppt_x"/>
                                          </p:val>
                                        </p:tav>
                                      </p:tavLst>
                                    </p:anim>
                                    <p:anim calcmode="lin" valueType="num">
                                      <p:cBhvr additive="base">
                                        <p:cTn id="8" dur="500" fill="hold"/>
                                        <p:tgtEl>
                                          <p:spTgt spid="13926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9267"/>
                                        </p:tgtEl>
                                        <p:attrNameLst>
                                          <p:attrName>style.visibility</p:attrName>
                                        </p:attrNameLst>
                                      </p:cBhvr>
                                      <p:to>
                                        <p:strVal val="visible"/>
                                      </p:to>
                                    </p:set>
                                    <p:anim calcmode="lin" valueType="num">
                                      <p:cBhvr additive="base">
                                        <p:cTn id="13" dur="500" fill="hold"/>
                                        <p:tgtEl>
                                          <p:spTgt spid="139267"/>
                                        </p:tgtEl>
                                        <p:attrNameLst>
                                          <p:attrName>ppt_x</p:attrName>
                                        </p:attrNameLst>
                                      </p:cBhvr>
                                      <p:tavLst>
                                        <p:tav tm="0">
                                          <p:val>
                                            <p:strVal val="0-#ppt_w/2"/>
                                          </p:val>
                                        </p:tav>
                                        <p:tav tm="100000">
                                          <p:val>
                                            <p:strVal val="#ppt_x"/>
                                          </p:val>
                                        </p:tav>
                                      </p:tavLst>
                                    </p:anim>
                                    <p:anim calcmode="lin" valueType="num">
                                      <p:cBhvr additive="base">
                                        <p:cTn id="14" dur="500" fill="hold"/>
                                        <p:tgtEl>
                                          <p:spTgt spid="13926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9268"/>
                                        </p:tgtEl>
                                        <p:attrNameLst>
                                          <p:attrName>style.visibility</p:attrName>
                                        </p:attrNameLst>
                                      </p:cBhvr>
                                      <p:to>
                                        <p:strVal val="visible"/>
                                      </p:to>
                                    </p:set>
                                    <p:anim calcmode="lin" valueType="num">
                                      <p:cBhvr additive="base">
                                        <p:cTn id="19" dur="500" fill="hold"/>
                                        <p:tgtEl>
                                          <p:spTgt spid="139268"/>
                                        </p:tgtEl>
                                        <p:attrNameLst>
                                          <p:attrName>ppt_x</p:attrName>
                                        </p:attrNameLst>
                                      </p:cBhvr>
                                      <p:tavLst>
                                        <p:tav tm="0">
                                          <p:val>
                                            <p:strVal val="0-#ppt_w/2"/>
                                          </p:val>
                                        </p:tav>
                                        <p:tav tm="100000">
                                          <p:val>
                                            <p:strVal val="#ppt_x"/>
                                          </p:val>
                                        </p:tav>
                                      </p:tavLst>
                                    </p:anim>
                                    <p:anim calcmode="lin" valueType="num">
                                      <p:cBhvr additive="base">
                                        <p:cTn id="20" dur="500" fill="hold"/>
                                        <p:tgtEl>
                                          <p:spTgt spid="1392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9269"/>
                                        </p:tgtEl>
                                        <p:attrNameLst>
                                          <p:attrName>style.visibility</p:attrName>
                                        </p:attrNameLst>
                                      </p:cBhvr>
                                      <p:to>
                                        <p:strVal val="visible"/>
                                      </p:to>
                                    </p:set>
                                    <p:anim calcmode="lin" valueType="num">
                                      <p:cBhvr additive="base">
                                        <p:cTn id="25" dur="500" fill="hold"/>
                                        <p:tgtEl>
                                          <p:spTgt spid="139269"/>
                                        </p:tgtEl>
                                        <p:attrNameLst>
                                          <p:attrName>ppt_x</p:attrName>
                                        </p:attrNameLst>
                                      </p:cBhvr>
                                      <p:tavLst>
                                        <p:tav tm="0">
                                          <p:val>
                                            <p:strVal val="0-#ppt_w/2"/>
                                          </p:val>
                                        </p:tav>
                                        <p:tav tm="100000">
                                          <p:val>
                                            <p:strVal val="#ppt_x"/>
                                          </p:val>
                                        </p:tav>
                                      </p:tavLst>
                                    </p:anim>
                                    <p:anim calcmode="lin" valueType="num">
                                      <p:cBhvr additive="base">
                                        <p:cTn id="26" dur="500" fill="hold"/>
                                        <p:tgtEl>
                                          <p:spTgt spid="13926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39270"/>
                                        </p:tgtEl>
                                        <p:attrNameLst>
                                          <p:attrName>style.visibility</p:attrName>
                                        </p:attrNameLst>
                                      </p:cBhvr>
                                      <p:to>
                                        <p:strVal val="visible"/>
                                      </p:to>
                                    </p:set>
                                    <p:anim calcmode="lin" valueType="num">
                                      <p:cBhvr additive="base">
                                        <p:cTn id="31" dur="500" fill="hold"/>
                                        <p:tgtEl>
                                          <p:spTgt spid="139270"/>
                                        </p:tgtEl>
                                        <p:attrNameLst>
                                          <p:attrName>ppt_x</p:attrName>
                                        </p:attrNameLst>
                                      </p:cBhvr>
                                      <p:tavLst>
                                        <p:tav tm="0">
                                          <p:val>
                                            <p:strVal val="0-#ppt_w/2"/>
                                          </p:val>
                                        </p:tav>
                                        <p:tav tm="100000">
                                          <p:val>
                                            <p:strVal val="#ppt_x"/>
                                          </p:val>
                                        </p:tav>
                                      </p:tavLst>
                                    </p:anim>
                                    <p:anim calcmode="lin" valueType="num">
                                      <p:cBhvr additive="base">
                                        <p:cTn id="32" dur="500" fill="hold"/>
                                        <p:tgtEl>
                                          <p:spTgt spid="1392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nimBg="1" autoUpdateAnimBg="0"/>
      <p:bldP spid="139267" grpId="0" autoUpdateAnimBg="0"/>
      <p:bldP spid="139268" grpId="0" autoUpdateAnimBg="0"/>
      <p:bldP spid="139269" grpId="0" autoUpdateAnimBg="0"/>
      <p:bldP spid="139270"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ext Box 2">
            <a:extLst>
              <a:ext uri="{FF2B5EF4-FFF2-40B4-BE49-F238E27FC236}">
                <a16:creationId xmlns:a16="http://schemas.microsoft.com/office/drawing/2014/main" id="{3437D717-9C0A-4D71-AB3F-2966AD927DAC}"/>
              </a:ext>
            </a:extLst>
          </p:cNvPr>
          <p:cNvSpPr txBox="1">
            <a:spLocks noChangeArrowheads="1"/>
          </p:cNvSpPr>
          <p:nvPr/>
        </p:nvSpPr>
        <p:spPr bwMode="auto">
          <a:xfrm>
            <a:off x="1619250" y="303019"/>
            <a:ext cx="5105400" cy="703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600" dirty="0">
                <a:latin typeface="Times New Roman" panose="02020603050405020304" pitchFamily="18" charset="0"/>
                <a:ea typeface="微软雅黑" panose="020B0503020204020204" pitchFamily="34" charset="-122"/>
                <a:cs typeface="+mn-ea"/>
                <a:sym typeface="Times New Roman" panose="02020603050405020304" pitchFamily="18" charset="0"/>
              </a:rPr>
              <a:t>2.3.6 MIME</a:t>
            </a:r>
            <a:r>
              <a:rPr lang="zh-CN" altLang="en-US" sz="3600" dirty="0">
                <a:latin typeface="Times New Roman" panose="02020603050405020304" pitchFamily="18" charset="0"/>
                <a:ea typeface="微软雅黑" panose="020B0503020204020204" pitchFamily="34" charset="-122"/>
                <a:cs typeface="+mn-ea"/>
                <a:sym typeface="Times New Roman" panose="02020603050405020304" pitchFamily="18" charset="0"/>
              </a:rPr>
              <a:t>协议和实现 </a:t>
            </a:r>
          </a:p>
        </p:txBody>
      </p:sp>
      <p:sp>
        <p:nvSpPr>
          <p:cNvPr id="135171" name="Rectangle 3">
            <a:extLst>
              <a:ext uri="{FF2B5EF4-FFF2-40B4-BE49-F238E27FC236}">
                <a16:creationId xmlns:a16="http://schemas.microsoft.com/office/drawing/2014/main" id="{CF34CB37-7081-40BC-B735-3DCE6895FAE7}"/>
              </a:ext>
            </a:extLst>
          </p:cNvPr>
          <p:cNvSpPr>
            <a:spLocks noChangeArrowheads="1"/>
          </p:cNvSpPr>
          <p:nvPr/>
        </p:nvSpPr>
        <p:spPr bwMode="auto">
          <a:xfrm>
            <a:off x="690562" y="1557338"/>
            <a:ext cx="7848351" cy="154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目前使用多用途</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邮件扩充</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协议（</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Multipurpose Internet Mail Extension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），已经能传输</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码以外二进制信息，这样声音、图象和影视信号也可作为电子邮件内容发送，当然附件应用需要收发计算机相应的硬软件支持。</a:t>
            </a:r>
          </a:p>
        </p:txBody>
      </p:sp>
      <p:sp>
        <p:nvSpPr>
          <p:cNvPr id="135172" name="Text Box 4">
            <a:extLst>
              <a:ext uri="{FF2B5EF4-FFF2-40B4-BE49-F238E27FC236}">
                <a16:creationId xmlns:a16="http://schemas.microsoft.com/office/drawing/2014/main" id="{96EB6DF6-4936-4A0E-8710-293D4735EB5E}"/>
              </a:ext>
            </a:extLst>
          </p:cNvPr>
          <p:cNvSpPr txBox="1">
            <a:spLocks noChangeArrowheads="1"/>
          </p:cNvSpPr>
          <p:nvPr/>
        </p:nvSpPr>
        <p:spPr bwMode="auto">
          <a:xfrm>
            <a:off x="762000" y="3505200"/>
            <a:ext cx="7239000"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zh-CN">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5173" name="Text Box 5">
            <a:extLst>
              <a:ext uri="{FF2B5EF4-FFF2-40B4-BE49-F238E27FC236}">
                <a16:creationId xmlns:a16="http://schemas.microsoft.com/office/drawing/2014/main" id="{50A085ED-60B1-442E-BFC6-C438AC28EDCD}"/>
              </a:ext>
            </a:extLst>
          </p:cNvPr>
          <p:cNvSpPr txBox="1">
            <a:spLocks noChangeArrowheads="1"/>
          </p:cNvSpPr>
          <p:nvPr/>
        </p:nvSpPr>
        <p:spPr bwMode="auto">
          <a:xfrm>
            <a:off x="726542" y="3437971"/>
            <a:ext cx="7488882"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只能传输</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码，怎样传输其它各种类型的文件，如</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Word</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、图形、程序等二进制文件？</a:t>
            </a:r>
          </a:p>
        </p:txBody>
      </p:sp>
      <p:sp>
        <p:nvSpPr>
          <p:cNvPr id="135175" name="Text Box 7">
            <a:extLst>
              <a:ext uri="{FF2B5EF4-FFF2-40B4-BE49-F238E27FC236}">
                <a16:creationId xmlns:a16="http://schemas.microsoft.com/office/drawing/2014/main" id="{FD1FFC28-52C8-4B10-87F1-36652298ECF5}"/>
              </a:ext>
            </a:extLst>
          </p:cNvPr>
          <p:cNvSpPr txBox="1">
            <a:spLocks noChangeArrowheads="1"/>
          </p:cNvSpPr>
          <p:nvPr/>
        </p:nvSpPr>
        <p:spPr bwMode="auto">
          <a:xfrm>
            <a:off x="726542" y="4639529"/>
            <a:ext cx="8064946" cy="432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推翻原</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协议，设计新的传输体系？能否用</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FTP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系统？</a:t>
            </a:r>
          </a:p>
        </p:txBody>
      </p:sp>
    </p:spTree>
  </p:cSld>
  <p:clrMapOvr>
    <a:masterClrMapping/>
  </p:clrMapOvr>
  <p:transition spd="slow" advClick="0">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0292" name="Group 4">
            <a:extLst>
              <a:ext uri="{FF2B5EF4-FFF2-40B4-BE49-F238E27FC236}">
                <a16:creationId xmlns:a16="http://schemas.microsoft.com/office/drawing/2014/main" id="{2F7B41C2-FFFF-423E-BFD0-3DAC2ADD0058}"/>
              </a:ext>
            </a:extLst>
          </p:cNvPr>
          <p:cNvGrpSpPr>
            <a:grpSpLocks/>
          </p:cNvGrpSpPr>
          <p:nvPr/>
        </p:nvGrpSpPr>
        <p:grpSpPr bwMode="auto">
          <a:xfrm>
            <a:off x="1330821" y="4077494"/>
            <a:ext cx="5791200" cy="2379663"/>
            <a:chOff x="528" y="2496"/>
            <a:chExt cx="3648" cy="1499"/>
          </a:xfrm>
        </p:grpSpPr>
        <p:sp>
          <p:nvSpPr>
            <p:cNvPr id="140293" name="Text Box 5">
              <a:extLst>
                <a:ext uri="{FF2B5EF4-FFF2-40B4-BE49-F238E27FC236}">
                  <a16:creationId xmlns:a16="http://schemas.microsoft.com/office/drawing/2014/main" id="{0F27E396-CC5D-4719-966E-7D9B48237D17}"/>
                </a:ext>
              </a:extLst>
            </p:cNvPr>
            <p:cNvSpPr txBox="1">
              <a:spLocks noChangeArrowheads="1"/>
            </p:cNvSpPr>
            <p:nvPr/>
          </p:nvSpPr>
          <p:spPr bwMode="auto">
            <a:xfrm>
              <a:off x="1152" y="2496"/>
              <a:ext cx="576" cy="2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用户</a:t>
              </a:r>
            </a:p>
          </p:txBody>
        </p:sp>
        <p:sp>
          <p:nvSpPr>
            <p:cNvPr id="140294" name="Text Box 6">
              <a:extLst>
                <a:ext uri="{FF2B5EF4-FFF2-40B4-BE49-F238E27FC236}">
                  <a16:creationId xmlns:a16="http://schemas.microsoft.com/office/drawing/2014/main" id="{405D67BA-47A1-49FE-ABD4-D4FEE3AC1A2D}"/>
                </a:ext>
              </a:extLst>
            </p:cNvPr>
            <p:cNvSpPr txBox="1">
              <a:spLocks noChangeArrowheads="1"/>
            </p:cNvSpPr>
            <p:nvPr/>
          </p:nvSpPr>
          <p:spPr bwMode="auto">
            <a:xfrm>
              <a:off x="1152" y="3024"/>
              <a:ext cx="576" cy="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p>
          </p:txBody>
        </p:sp>
        <p:sp>
          <p:nvSpPr>
            <p:cNvPr id="140295" name="Text Box 7">
              <a:extLst>
                <a:ext uri="{FF2B5EF4-FFF2-40B4-BE49-F238E27FC236}">
                  <a16:creationId xmlns:a16="http://schemas.microsoft.com/office/drawing/2014/main" id="{5B832D17-C0EF-4083-A624-AC1A0B9603E8}"/>
                </a:ext>
              </a:extLst>
            </p:cNvPr>
            <p:cNvSpPr txBox="1">
              <a:spLocks noChangeArrowheads="1"/>
            </p:cNvSpPr>
            <p:nvPr/>
          </p:nvSpPr>
          <p:spPr bwMode="auto">
            <a:xfrm>
              <a:off x="1152" y="3552"/>
              <a:ext cx="576" cy="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SMTP</a:t>
              </a:r>
            </a:p>
          </p:txBody>
        </p:sp>
        <p:sp>
          <p:nvSpPr>
            <p:cNvPr id="140296" name="Line 8">
              <a:extLst>
                <a:ext uri="{FF2B5EF4-FFF2-40B4-BE49-F238E27FC236}">
                  <a16:creationId xmlns:a16="http://schemas.microsoft.com/office/drawing/2014/main" id="{E9E81E8E-BEE5-4803-82F1-4C5EA789AB8F}"/>
                </a:ext>
              </a:extLst>
            </p:cNvPr>
            <p:cNvSpPr>
              <a:spLocks noChangeShapeType="1"/>
            </p:cNvSpPr>
            <p:nvPr/>
          </p:nvSpPr>
          <p:spPr bwMode="auto">
            <a:xfrm>
              <a:off x="1440" y="2736"/>
              <a:ext cx="0"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0297" name="Line 9">
              <a:extLst>
                <a:ext uri="{FF2B5EF4-FFF2-40B4-BE49-F238E27FC236}">
                  <a16:creationId xmlns:a16="http://schemas.microsoft.com/office/drawing/2014/main" id="{D887ADC4-B134-411A-8173-0380923B1FCB}"/>
                </a:ext>
              </a:extLst>
            </p:cNvPr>
            <p:cNvSpPr>
              <a:spLocks noChangeShapeType="1"/>
            </p:cNvSpPr>
            <p:nvPr/>
          </p:nvSpPr>
          <p:spPr bwMode="auto">
            <a:xfrm>
              <a:off x="1440" y="3264"/>
              <a:ext cx="0"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0298" name="Text Box 10">
              <a:extLst>
                <a:ext uri="{FF2B5EF4-FFF2-40B4-BE49-F238E27FC236}">
                  <a16:creationId xmlns:a16="http://schemas.microsoft.com/office/drawing/2014/main" id="{F0B58861-1245-493C-AF8A-91FDA4C132BA}"/>
                </a:ext>
              </a:extLst>
            </p:cNvPr>
            <p:cNvSpPr txBox="1">
              <a:spLocks noChangeArrowheads="1"/>
            </p:cNvSpPr>
            <p:nvPr/>
          </p:nvSpPr>
          <p:spPr bwMode="auto">
            <a:xfrm>
              <a:off x="2928" y="2496"/>
              <a:ext cx="576" cy="2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用户</a:t>
              </a:r>
            </a:p>
          </p:txBody>
        </p:sp>
        <p:sp>
          <p:nvSpPr>
            <p:cNvPr id="140299" name="Text Box 11">
              <a:extLst>
                <a:ext uri="{FF2B5EF4-FFF2-40B4-BE49-F238E27FC236}">
                  <a16:creationId xmlns:a16="http://schemas.microsoft.com/office/drawing/2014/main" id="{4BC882E5-411C-4778-B228-F8249BCF65CA}"/>
                </a:ext>
              </a:extLst>
            </p:cNvPr>
            <p:cNvSpPr txBox="1">
              <a:spLocks noChangeArrowheads="1"/>
            </p:cNvSpPr>
            <p:nvPr/>
          </p:nvSpPr>
          <p:spPr bwMode="auto">
            <a:xfrm>
              <a:off x="2928" y="3024"/>
              <a:ext cx="576" cy="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p>
          </p:txBody>
        </p:sp>
        <p:sp>
          <p:nvSpPr>
            <p:cNvPr id="140300" name="Text Box 12">
              <a:extLst>
                <a:ext uri="{FF2B5EF4-FFF2-40B4-BE49-F238E27FC236}">
                  <a16:creationId xmlns:a16="http://schemas.microsoft.com/office/drawing/2014/main" id="{9023419E-EC58-425B-8452-55C13B45397F}"/>
                </a:ext>
              </a:extLst>
            </p:cNvPr>
            <p:cNvSpPr txBox="1">
              <a:spLocks noChangeArrowheads="1"/>
            </p:cNvSpPr>
            <p:nvPr/>
          </p:nvSpPr>
          <p:spPr bwMode="auto">
            <a:xfrm>
              <a:off x="2928" y="3552"/>
              <a:ext cx="576" cy="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algn="ct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SMTP</a:t>
              </a:r>
            </a:p>
          </p:txBody>
        </p:sp>
        <p:sp>
          <p:nvSpPr>
            <p:cNvPr id="140301" name="Line 13">
              <a:extLst>
                <a:ext uri="{FF2B5EF4-FFF2-40B4-BE49-F238E27FC236}">
                  <a16:creationId xmlns:a16="http://schemas.microsoft.com/office/drawing/2014/main" id="{05C10100-F686-4DEC-9D0F-B3942D19EA92}"/>
                </a:ext>
              </a:extLst>
            </p:cNvPr>
            <p:cNvSpPr>
              <a:spLocks noChangeShapeType="1"/>
            </p:cNvSpPr>
            <p:nvPr/>
          </p:nvSpPr>
          <p:spPr bwMode="auto">
            <a:xfrm>
              <a:off x="3216" y="2736"/>
              <a:ext cx="0" cy="28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0302" name="Line 14">
              <a:extLst>
                <a:ext uri="{FF2B5EF4-FFF2-40B4-BE49-F238E27FC236}">
                  <a16:creationId xmlns:a16="http://schemas.microsoft.com/office/drawing/2014/main" id="{94367A5B-E0D9-4B77-823B-0B84EF871DAC}"/>
                </a:ext>
              </a:extLst>
            </p:cNvPr>
            <p:cNvSpPr>
              <a:spLocks noChangeShapeType="1"/>
            </p:cNvSpPr>
            <p:nvPr/>
          </p:nvSpPr>
          <p:spPr bwMode="auto">
            <a:xfrm>
              <a:off x="3216" y="3264"/>
              <a:ext cx="0" cy="28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0303" name="Line 15">
              <a:extLst>
                <a:ext uri="{FF2B5EF4-FFF2-40B4-BE49-F238E27FC236}">
                  <a16:creationId xmlns:a16="http://schemas.microsoft.com/office/drawing/2014/main" id="{5163FFD8-CDCC-49B4-A933-B11BB23B9062}"/>
                </a:ext>
              </a:extLst>
            </p:cNvPr>
            <p:cNvSpPr>
              <a:spLocks noChangeShapeType="1"/>
            </p:cNvSpPr>
            <p:nvPr/>
          </p:nvSpPr>
          <p:spPr bwMode="auto">
            <a:xfrm>
              <a:off x="1728" y="3696"/>
              <a:ext cx="1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20000"/>
                </a:lnSpc>
              </a:pPr>
              <a:endPar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40304" name="Text Box 16">
              <a:extLst>
                <a:ext uri="{FF2B5EF4-FFF2-40B4-BE49-F238E27FC236}">
                  <a16:creationId xmlns:a16="http://schemas.microsoft.com/office/drawing/2014/main" id="{53043C89-F3F8-4178-9813-E7C878B07320}"/>
                </a:ext>
              </a:extLst>
            </p:cNvPr>
            <p:cNvSpPr txBox="1">
              <a:spLocks noChangeArrowheads="1"/>
            </p:cNvSpPr>
            <p:nvPr/>
          </p:nvSpPr>
          <p:spPr bwMode="auto">
            <a:xfrm>
              <a:off x="528" y="3312"/>
              <a:ext cx="912" cy="251"/>
            </a:xfrm>
            <a:prstGeom prst="rect">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位</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a:t>
              </a:r>
            </a:p>
          </p:txBody>
        </p:sp>
        <p:sp>
          <p:nvSpPr>
            <p:cNvPr id="140305" name="Text Box 17">
              <a:extLst>
                <a:ext uri="{FF2B5EF4-FFF2-40B4-BE49-F238E27FC236}">
                  <a16:creationId xmlns:a16="http://schemas.microsoft.com/office/drawing/2014/main" id="{09BBDBB0-F36C-4243-849D-5519CC85D5A6}"/>
                </a:ext>
              </a:extLst>
            </p:cNvPr>
            <p:cNvSpPr txBox="1">
              <a:spLocks noChangeArrowheads="1"/>
            </p:cNvSpPr>
            <p:nvPr/>
          </p:nvSpPr>
          <p:spPr bwMode="auto">
            <a:xfrm>
              <a:off x="576" y="2784"/>
              <a:ext cx="912" cy="251"/>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非</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a:t>
              </a:r>
            </a:p>
          </p:txBody>
        </p:sp>
        <p:sp>
          <p:nvSpPr>
            <p:cNvPr id="140306" name="Text Box 18">
              <a:extLst>
                <a:ext uri="{FF2B5EF4-FFF2-40B4-BE49-F238E27FC236}">
                  <a16:creationId xmlns:a16="http://schemas.microsoft.com/office/drawing/2014/main" id="{656032E7-BD25-4DBA-A4CC-8032EA37B055}"/>
                </a:ext>
              </a:extLst>
            </p:cNvPr>
            <p:cNvSpPr txBox="1">
              <a:spLocks noChangeArrowheads="1"/>
            </p:cNvSpPr>
            <p:nvPr/>
          </p:nvSpPr>
          <p:spPr bwMode="auto">
            <a:xfrm>
              <a:off x="3264" y="2784"/>
              <a:ext cx="912" cy="251"/>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非</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a:t>
              </a:r>
            </a:p>
          </p:txBody>
        </p:sp>
        <p:sp>
          <p:nvSpPr>
            <p:cNvPr id="140307" name="Text Box 19">
              <a:extLst>
                <a:ext uri="{FF2B5EF4-FFF2-40B4-BE49-F238E27FC236}">
                  <a16:creationId xmlns:a16="http://schemas.microsoft.com/office/drawing/2014/main" id="{E5F35BB8-1340-405D-8FEF-0C4AB9C4666F}"/>
                </a:ext>
              </a:extLst>
            </p:cNvPr>
            <p:cNvSpPr txBox="1">
              <a:spLocks noChangeArrowheads="1"/>
            </p:cNvSpPr>
            <p:nvPr/>
          </p:nvSpPr>
          <p:spPr bwMode="auto">
            <a:xfrm>
              <a:off x="3216" y="3312"/>
              <a:ext cx="912" cy="251"/>
            </a:xfrm>
            <a:prstGeom prst="rect">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位</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a:t>
              </a:r>
            </a:p>
          </p:txBody>
        </p:sp>
        <p:sp>
          <p:nvSpPr>
            <p:cNvPr id="140308" name="Text Box 20">
              <a:extLst>
                <a:ext uri="{FF2B5EF4-FFF2-40B4-BE49-F238E27FC236}">
                  <a16:creationId xmlns:a16="http://schemas.microsoft.com/office/drawing/2014/main" id="{B0A343BD-C030-4434-8FA8-51D7B664B9AA}"/>
                </a:ext>
              </a:extLst>
            </p:cNvPr>
            <p:cNvSpPr txBox="1">
              <a:spLocks noChangeArrowheads="1"/>
            </p:cNvSpPr>
            <p:nvPr/>
          </p:nvSpPr>
          <p:spPr bwMode="auto">
            <a:xfrm>
              <a:off x="1824" y="3744"/>
              <a:ext cx="912" cy="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位</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a:t>
              </a:r>
            </a:p>
          </p:txBody>
        </p:sp>
      </p:grpSp>
      <p:sp>
        <p:nvSpPr>
          <p:cNvPr id="140309" name="Rectangle 21">
            <a:extLst>
              <a:ext uri="{FF2B5EF4-FFF2-40B4-BE49-F238E27FC236}">
                <a16:creationId xmlns:a16="http://schemas.microsoft.com/office/drawing/2014/main" id="{1E6E545A-3075-4616-8832-7CB2CA436974}"/>
              </a:ext>
            </a:extLst>
          </p:cNvPr>
          <p:cNvSpPr>
            <a:spLocks noChangeArrowheads="1"/>
          </p:cNvSpPr>
          <p:nvPr/>
        </p:nvSpPr>
        <p:spPr bwMode="auto">
          <a:xfrm>
            <a:off x="827584" y="1124744"/>
            <a:ext cx="71628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协议开发者的思路：在</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基础上简单改动，而不改变原有</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架构。</a:t>
            </a:r>
          </a:p>
        </p:txBody>
      </p:sp>
      <p:sp>
        <p:nvSpPr>
          <p:cNvPr id="140310" name="Rectangle 22">
            <a:extLst>
              <a:ext uri="{FF2B5EF4-FFF2-40B4-BE49-F238E27FC236}">
                <a16:creationId xmlns:a16="http://schemas.microsoft.com/office/drawing/2014/main" id="{62C532EF-BCB5-4874-A66D-2D6A00FB0153}"/>
              </a:ext>
            </a:extLst>
          </p:cNvPr>
          <p:cNvSpPr>
            <a:spLocks noChangeArrowheads="1"/>
          </p:cNvSpPr>
          <p:nvPr/>
        </p:nvSpPr>
        <p:spPr bwMode="auto">
          <a:xfrm>
            <a:off x="827584" y="2132807"/>
            <a:ext cx="71628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把所有不同类型的</a:t>
            </a:r>
            <a:r>
              <a:rPr lang="zh-CN" altLang="en-US"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二进制</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数据分段编码为</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位 </a:t>
            </a:r>
            <a:r>
              <a:rPr lang="en-US" altLang="zh-CN"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码；</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然后用</a:t>
            </a:r>
            <a:r>
              <a:rPr lang="en-US" altLang="zh-CN"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作为一般的文本发送，在接受端再转化回</a:t>
            </a:r>
            <a:r>
              <a:rPr lang="zh-CN" altLang="en-US" sz="20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二进制</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数据。这种编码转化方法有很多种，允许由收发方选择。</a:t>
            </a:r>
          </a:p>
        </p:txBody>
      </p:sp>
    </p:spTree>
  </p:cSld>
  <p:clrMapOvr>
    <a:masterClrMapping/>
  </p:clrMapOvr>
  <p:transition spd="slow" advClick="0">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9D7255F1-BE72-4044-ABB1-9624341C1446}"/>
              </a:ext>
            </a:extLst>
          </p:cNvPr>
          <p:cNvSpPr>
            <a:spLocks noChangeArrowheads="1"/>
          </p:cNvSpPr>
          <p:nvPr/>
        </p:nvSpPr>
        <p:spPr bwMode="auto">
          <a:xfrm>
            <a:off x="539552" y="1124744"/>
            <a:ext cx="78486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如一种方式采用十六进制表示，把二进制数据</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位作为一个单元影射为</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0-9-A-F</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的一个</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位</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字符，然后将这字符系列作为一般邮件发送，接受方再将这字符系列转化为二进制数据。</a:t>
            </a:r>
          </a:p>
        </p:txBody>
      </p:sp>
      <p:sp>
        <p:nvSpPr>
          <p:cNvPr id="137219" name="Rectangle 3">
            <a:extLst>
              <a:ext uri="{FF2B5EF4-FFF2-40B4-BE49-F238E27FC236}">
                <a16:creationId xmlns:a16="http://schemas.microsoft.com/office/drawing/2014/main" id="{3C4A8743-B280-4384-9C75-F123B18EA778}"/>
              </a:ext>
            </a:extLst>
          </p:cNvPr>
          <p:cNvSpPr>
            <a:spLocks noChangeArrowheads="1"/>
          </p:cNvSpPr>
          <p:nvPr/>
        </p:nvSpPr>
        <p:spPr bwMode="auto">
          <a:xfrm>
            <a:off x="469702" y="2931319"/>
            <a:ext cx="8229600" cy="3017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为使用</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时，发方在邮件头部增加附加行来指</a:t>
            </a:r>
          </a:p>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明该报文遵循的</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格式</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、数据类型和编码方法。如：</a:t>
            </a:r>
          </a:p>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MIME-Version:1.0</a:t>
            </a:r>
          </a:p>
          <a:p>
            <a:pPr eaLnBrk="1" hangingPunct="1">
              <a:lnSpc>
                <a:spcPct val="120000"/>
              </a:lnSpc>
            </a:pP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Content-Type:Multipart</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Mixed;Boundary</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Mime_separator</a:t>
            </a:r>
            <a:endPar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所传递的非标准报文开始加上不同区分标志</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separator</a:t>
            </a:r>
          </a:p>
          <a:p>
            <a:pPr eaLnBrk="1" hangingPunct="1">
              <a:lnSpc>
                <a:spcPct val="120000"/>
              </a:lnSpc>
            </a:pPr>
            <a:r>
              <a:rPr lang="en-US" altLang="zh-CN" sz="2000" dirty="0" err="1">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Content-Type:text</a:t>
            </a:r>
            <a:r>
              <a:rPr lang="en-US" altLang="zh-CN"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/plain  </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传递</a:t>
            </a:r>
            <a:r>
              <a:rPr lang="zh-CN" altLang="en-US" sz="20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纯文本时；</a:t>
            </a:r>
          </a:p>
          <a:p>
            <a:pPr eaLnBrk="1" hangingPunct="1">
              <a:lnSpc>
                <a:spcPct val="120000"/>
              </a:lnSpc>
            </a:pP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Content-Type:text</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/html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传递</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web</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文本时；</a:t>
            </a:r>
          </a:p>
          <a:p>
            <a:pPr eaLnBrk="1" hangingPunct="1">
              <a:lnSpc>
                <a:spcPct val="120000"/>
              </a:lnSpc>
            </a:pP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Content-Type:image</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/gif    </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传递</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gif</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格式的图形</a:t>
            </a:r>
          </a:p>
        </p:txBody>
      </p:sp>
    </p:spTree>
  </p:cSld>
  <p:clrMapOvr>
    <a:masterClrMapping/>
  </p:clrMapOvr>
  <p:transition spd="slow" advClick="0">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5478A646-262A-447D-8527-9B5574CB5D59}"/>
              </a:ext>
            </a:extLst>
          </p:cNvPr>
          <p:cNvSpPr>
            <a:spLocks noChangeArrowheads="1"/>
          </p:cNvSpPr>
          <p:nvPr/>
        </p:nvSpPr>
        <p:spPr bwMode="auto">
          <a:xfrm>
            <a:off x="723900" y="4365278"/>
            <a:ext cx="77724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、兼容性： </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和早期的</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简单邮件系统兼容， </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系统不需要解析</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的编码，只需象传统的字符一样传递。</a:t>
            </a:r>
          </a:p>
        </p:txBody>
      </p:sp>
      <p:sp>
        <p:nvSpPr>
          <p:cNvPr id="138245" name="Text Box 5">
            <a:extLst>
              <a:ext uri="{FF2B5EF4-FFF2-40B4-BE49-F238E27FC236}">
                <a16:creationId xmlns:a16="http://schemas.microsoft.com/office/drawing/2014/main" id="{56DBF20E-849A-4018-B168-CFD50715974D}"/>
              </a:ext>
            </a:extLst>
          </p:cNvPr>
          <p:cNvSpPr txBox="1">
            <a:spLocks noChangeArrowheads="1"/>
          </p:cNvSpPr>
          <p:nvPr/>
        </p:nvSpPr>
        <p:spPr bwMode="auto">
          <a:xfrm>
            <a:off x="723900" y="3679478"/>
            <a:ext cx="2514600" cy="635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32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3200">
                <a:latin typeface="Times New Roman" panose="02020603050405020304" pitchFamily="18" charset="0"/>
                <a:ea typeface="微软雅黑" panose="020B0503020204020204" pitchFamily="34" charset="-122"/>
                <a:cs typeface="+mn-ea"/>
                <a:sym typeface="Times New Roman" panose="02020603050405020304" pitchFamily="18" charset="0"/>
              </a:rPr>
              <a:t>特点： </a:t>
            </a:r>
          </a:p>
        </p:txBody>
      </p:sp>
      <p:sp>
        <p:nvSpPr>
          <p:cNvPr id="138246" name="Rectangle 6">
            <a:extLst>
              <a:ext uri="{FF2B5EF4-FFF2-40B4-BE49-F238E27FC236}">
                <a16:creationId xmlns:a16="http://schemas.microsoft.com/office/drawing/2014/main" id="{A9F21DEA-3B6F-4D81-8E09-4308C3115696}"/>
              </a:ext>
            </a:extLst>
          </p:cNvPr>
          <p:cNvSpPr>
            <a:spLocks noChangeArrowheads="1"/>
          </p:cNvSpPr>
          <p:nvPr/>
        </p:nvSpPr>
        <p:spPr bwMode="auto">
          <a:xfrm>
            <a:off x="652463" y="980728"/>
            <a:ext cx="76962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允许发送方将报文分成多个部分（每个部分可使用不同的编码方式），实际上也就是粘贴（</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Attach)</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多个附件</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 Boundary=</a:t>
            </a:r>
            <a:r>
              <a:rPr lang="en-US" altLang="zh-CN" sz="2000" dirty="0" err="1">
                <a:latin typeface="Times New Roman" panose="02020603050405020304" pitchFamily="18" charset="0"/>
                <a:ea typeface="微软雅黑" panose="020B0503020204020204" pitchFamily="34" charset="-122"/>
                <a:cs typeface="+mn-ea"/>
                <a:sym typeface="Times New Roman" panose="02020603050405020304" pitchFamily="18" charset="0"/>
              </a:rPr>
              <a:t>Mime_separator</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出现在每部分之前，就是分隔标志。</a:t>
            </a:r>
          </a:p>
        </p:txBody>
      </p:sp>
      <p:sp>
        <p:nvSpPr>
          <p:cNvPr id="138247" name="Rectangle 7">
            <a:extLst>
              <a:ext uri="{FF2B5EF4-FFF2-40B4-BE49-F238E27FC236}">
                <a16:creationId xmlns:a16="http://schemas.microsoft.com/office/drawing/2014/main" id="{BAC1BE19-41B9-4FA4-AAA8-93AA6B4D93DC}"/>
              </a:ext>
            </a:extLst>
          </p:cNvPr>
          <p:cNvSpPr>
            <a:spLocks noChangeArrowheads="1"/>
          </p:cNvSpPr>
          <p:nvPr/>
        </p:nvSpPr>
        <p:spPr bwMode="auto">
          <a:xfrm>
            <a:off x="723900" y="5660678"/>
            <a:ext cx="75438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、灵活性： </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不规定唯一的编码方法和编码名称，由收发两端确定，这大大提高应用灵活性。</a:t>
            </a:r>
          </a:p>
        </p:txBody>
      </p:sp>
      <p:sp>
        <p:nvSpPr>
          <p:cNvPr id="138248" name="Rectangle 8">
            <a:extLst>
              <a:ext uri="{FF2B5EF4-FFF2-40B4-BE49-F238E27FC236}">
                <a16:creationId xmlns:a16="http://schemas.microsoft.com/office/drawing/2014/main" id="{A1E8E7A3-9CCD-4785-9756-99AC63DBF8A2}"/>
              </a:ext>
            </a:extLst>
          </p:cNvPr>
          <p:cNvSpPr>
            <a:spLocks noChangeArrowheads="1"/>
          </p:cNvSpPr>
          <p:nvPr/>
        </p:nvSpPr>
        <p:spPr bwMode="auto">
          <a:xfrm>
            <a:off x="795337" y="2709069"/>
            <a:ext cx="7696200"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endParaRPr lang="zh-CN" altLang="zh-CN">
              <a:latin typeface="Times New Roman" panose="02020603050405020304" pitchFamily="18" charset="0"/>
              <a:ea typeface="微软雅黑" panose="020B0503020204020204" pitchFamily="34" charset="-122"/>
              <a:cs typeface="+mn-ea"/>
              <a:sym typeface="Times New Roman" panose="02020603050405020304" pitchFamily="18" charset="0"/>
            </a:endParaRPr>
          </a:p>
        </p:txBody>
      </p:sp>
      <p:sp>
        <p:nvSpPr>
          <p:cNvPr id="138249" name="Rectangle 9">
            <a:extLst>
              <a:ext uri="{FF2B5EF4-FFF2-40B4-BE49-F238E27FC236}">
                <a16:creationId xmlns:a16="http://schemas.microsoft.com/office/drawing/2014/main" id="{C0B5B6F7-2990-4C82-891B-C549E0B9E84F}"/>
              </a:ext>
            </a:extLst>
          </p:cNvPr>
          <p:cNvSpPr>
            <a:spLocks noChangeArrowheads="1"/>
          </p:cNvSpPr>
          <p:nvPr/>
        </p:nvSpPr>
        <p:spPr bwMode="auto">
          <a:xfrm>
            <a:off x="723900" y="2709516"/>
            <a:ext cx="76962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对所添加的附件，在类型</a:t>
            </a:r>
            <a:r>
              <a:rPr lang="en-US" altLang="zh-CN" sz="20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000">
                <a:latin typeface="Times New Roman" panose="02020603050405020304" pitchFamily="18" charset="0"/>
                <a:ea typeface="微软雅黑" panose="020B0503020204020204" pitchFamily="34" charset="-122"/>
                <a:cs typeface="+mn-ea"/>
                <a:sym typeface="Times New Roman" panose="02020603050405020304" pitchFamily="18" charset="0"/>
              </a:rPr>
              <a:t>子类型说明后，还将跟参数进一步说明文件的位置。</a:t>
            </a:r>
          </a:p>
        </p:txBody>
      </p:sp>
    </p:spTree>
  </p:cSld>
  <p:clrMapOvr>
    <a:masterClrMapping/>
  </p:clrMapOvr>
  <p:transition spd="slow" advClick="0">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DC0DB032-F222-4817-B266-103074E13BF8}"/>
              </a:ext>
            </a:extLst>
          </p:cNvPr>
          <p:cNvSpPr>
            <a:spLocks noChangeArrowheads="1"/>
          </p:cNvSpPr>
          <p:nvPr/>
        </p:nvSpPr>
        <p:spPr bwMode="auto">
          <a:xfrm>
            <a:off x="1331913" y="333375"/>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defRPr kumimoji="1" sz="2400">
                <a:solidFill>
                  <a:schemeClr val="tx1"/>
                </a:solidFill>
                <a:latin typeface="Times New Roman" panose="02020603050405020304" pitchFamily="18" charset="0"/>
                <a:ea typeface="宋体" panose="02010600030101010101" pitchFamily="2" charset="-122"/>
              </a:defRPr>
            </a:lvl1pPr>
            <a:lvl2pPr>
              <a:defRPr kumimoji="1" sz="2400">
                <a:solidFill>
                  <a:schemeClr val="tx1"/>
                </a:solidFill>
                <a:latin typeface="Times New Roman" panose="02020603050405020304" pitchFamily="18" charset="0"/>
                <a:ea typeface="宋体" panose="02010600030101010101" pitchFamily="2" charset="-122"/>
              </a:defRPr>
            </a:lvl2pPr>
            <a:lvl3pPr>
              <a:defRPr kumimoji="1" sz="2400">
                <a:solidFill>
                  <a:schemeClr val="tx1"/>
                </a:solidFill>
                <a:latin typeface="Times New Roman" panose="02020603050405020304" pitchFamily="18" charset="0"/>
                <a:ea typeface="宋体" panose="02010600030101010101" pitchFamily="2" charset="-122"/>
              </a:defRPr>
            </a:lvl3pPr>
            <a:lvl4pPr>
              <a:defRPr kumimoji="1" sz="2400">
                <a:solidFill>
                  <a:schemeClr val="tx1"/>
                </a:solidFill>
                <a:latin typeface="Times New Roman" panose="02020603050405020304" pitchFamily="18" charset="0"/>
                <a:ea typeface="宋体" panose="02010600030101010101" pitchFamily="2" charset="-122"/>
              </a:defRPr>
            </a:lvl4pPr>
            <a:lvl5pPr>
              <a:defRPr kumimoji="1" sz="2400">
                <a:solidFill>
                  <a:schemeClr val="tx1"/>
                </a:solidFill>
                <a:latin typeface="Times New Roman" panose="02020603050405020304" pitchFamily="18" charset="0"/>
                <a:ea typeface="宋体" panose="02010600030101010101" pitchFamily="2" charset="-122"/>
              </a:defRPr>
            </a:lvl5pPr>
            <a:lvl6pPr marL="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9144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1371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18288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pPr>
            <a:r>
              <a:rPr lang="zh-CN" altLang="en-US" sz="2800" dirty="0">
                <a:solidFill>
                  <a:srgbClr val="CC0000"/>
                </a:solidFill>
                <a:ea typeface="微软雅黑" panose="020B0503020204020204" pitchFamily="34" charset="-122"/>
                <a:cs typeface="+mn-ea"/>
                <a:sym typeface="Times New Roman" panose="02020603050405020304" pitchFamily="18" charset="0"/>
              </a:rPr>
              <a:t>第</a:t>
            </a:r>
            <a:r>
              <a:rPr lang="en-US" altLang="zh-CN" sz="2800" dirty="0">
                <a:solidFill>
                  <a:srgbClr val="CC0000"/>
                </a:solidFill>
                <a:ea typeface="微软雅黑" panose="020B0503020204020204" pitchFamily="34" charset="-122"/>
                <a:cs typeface="+mn-ea"/>
                <a:sym typeface="Times New Roman" panose="02020603050405020304" pitchFamily="18" charset="0"/>
              </a:rPr>
              <a:t>2.3</a:t>
            </a:r>
            <a:r>
              <a:rPr lang="zh-CN" altLang="en-US" sz="2800" dirty="0">
                <a:solidFill>
                  <a:srgbClr val="CC0000"/>
                </a:solidFill>
                <a:ea typeface="微软雅黑" panose="020B0503020204020204" pitchFamily="34" charset="-122"/>
                <a:cs typeface="+mn-ea"/>
                <a:sym typeface="Times New Roman" panose="02020603050405020304" pitchFamily="18" charset="0"/>
              </a:rPr>
              <a:t>章 复习讨论</a:t>
            </a:r>
          </a:p>
        </p:txBody>
      </p:sp>
      <p:sp>
        <p:nvSpPr>
          <p:cNvPr id="104451" name="Text Box 3">
            <a:extLst>
              <a:ext uri="{FF2B5EF4-FFF2-40B4-BE49-F238E27FC236}">
                <a16:creationId xmlns:a16="http://schemas.microsoft.com/office/drawing/2014/main" id="{D95F5583-5CF2-4462-B9EF-91641FE347A6}"/>
              </a:ext>
            </a:extLst>
          </p:cNvPr>
          <p:cNvSpPr txBox="1">
            <a:spLocks noChangeArrowheads="1"/>
          </p:cNvSpPr>
          <p:nvPr/>
        </p:nvSpPr>
        <p:spPr bwMode="auto">
          <a:xfrm>
            <a:off x="900113" y="1125538"/>
            <a:ext cx="7473950"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协议主要作用。</a:t>
            </a:r>
          </a:p>
        </p:txBody>
      </p:sp>
      <p:sp>
        <p:nvSpPr>
          <p:cNvPr id="104452" name="Text Box 4">
            <a:extLst>
              <a:ext uri="{FF2B5EF4-FFF2-40B4-BE49-F238E27FC236}">
                <a16:creationId xmlns:a16="http://schemas.microsoft.com/office/drawing/2014/main" id="{2FE53962-AAA8-489D-BCB6-DEF72D877FC6}"/>
              </a:ext>
            </a:extLst>
          </p:cNvPr>
          <p:cNvSpPr txBox="1">
            <a:spLocks noChangeArrowheads="1"/>
          </p:cNvSpPr>
          <p:nvPr/>
        </p:nvSpPr>
        <p:spPr bwMode="auto">
          <a:xfrm>
            <a:off x="900113" y="2565400"/>
            <a:ext cx="7473950"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协议的主要作用。</a:t>
            </a:r>
          </a:p>
        </p:txBody>
      </p:sp>
      <p:sp>
        <p:nvSpPr>
          <p:cNvPr id="104453" name="Text Box 5">
            <a:extLst>
              <a:ext uri="{FF2B5EF4-FFF2-40B4-BE49-F238E27FC236}">
                <a16:creationId xmlns:a16="http://schemas.microsoft.com/office/drawing/2014/main" id="{B0B9816A-1193-4CDB-8EB1-DCAE6F63B325}"/>
              </a:ext>
            </a:extLst>
          </p:cNvPr>
          <p:cNvSpPr txBox="1">
            <a:spLocks noChangeArrowheads="1"/>
          </p:cNvSpPr>
          <p:nvPr/>
        </p:nvSpPr>
        <p:spPr bwMode="auto">
          <a:xfrm>
            <a:off x="900113" y="1628775"/>
            <a:ext cx="7473950" cy="10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电子邮件客户软件定时扫描邮件暂存队列，有待发邮件时，</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客户和目的地计算机</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服务器建立</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TCP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连接。然后</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协议进行通过</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码命令和应答逐步协商，最后客户发出邮件副本，服务器接收副本。</a:t>
            </a:r>
          </a:p>
        </p:txBody>
      </p:sp>
      <p:sp>
        <p:nvSpPr>
          <p:cNvPr id="104454" name="Text Box 6">
            <a:extLst>
              <a:ext uri="{FF2B5EF4-FFF2-40B4-BE49-F238E27FC236}">
                <a16:creationId xmlns:a16="http://schemas.microsoft.com/office/drawing/2014/main" id="{78C08063-75EC-4726-BA39-43595D39345C}"/>
              </a:ext>
            </a:extLst>
          </p:cNvPr>
          <p:cNvSpPr txBox="1">
            <a:spLocks noChangeArrowheads="1"/>
          </p:cNvSpPr>
          <p:nvPr/>
        </p:nvSpPr>
        <p:spPr bwMode="auto">
          <a:xfrm>
            <a:off x="900112" y="3141663"/>
            <a:ext cx="7704335" cy="733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sz="1800" dirty="0">
                <a:latin typeface="Times New Roman" panose="02020603050405020304" pitchFamily="18" charset="0"/>
                <a:ea typeface="微软雅黑" panose="020B0503020204020204" pitchFamily="34" charset="-122"/>
                <a:cs typeface="+mn-ea"/>
                <a:sym typeface="Times New Roman" panose="02020603050405020304" pitchFamily="18" charset="0"/>
              </a:rPr>
              <a:t>POP</a:t>
            </a:r>
            <a:r>
              <a:rPr lang="zh-CN" altLang="en-US" sz="1800" dirty="0">
                <a:latin typeface="Times New Roman" panose="02020603050405020304" pitchFamily="18" charset="0"/>
                <a:ea typeface="微软雅黑" panose="020B0503020204020204" pitchFamily="34" charset="-122"/>
                <a:cs typeface="+mn-ea"/>
                <a:sym typeface="Times New Roman" panose="02020603050405020304" pitchFamily="18" charset="0"/>
              </a:rPr>
              <a:t>协议</a:t>
            </a:r>
            <a:r>
              <a:rPr kumimoji="0" lang="zh-CN" altLang="en-US" sz="1800" dirty="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主要完成创建连接、用户认证、邮箱邮件的操作（列出、取回、删除等）等功能。</a:t>
            </a:r>
          </a:p>
        </p:txBody>
      </p:sp>
      <p:sp>
        <p:nvSpPr>
          <p:cNvPr id="104455" name="Text Box 7">
            <a:extLst>
              <a:ext uri="{FF2B5EF4-FFF2-40B4-BE49-F238E27FC236}">
                <a16:creationId xmlns:a16="http://schemas.microsoft.com/office/drawing/2014/main" id="{2550A000-DEE8-4BEB-AFD9-ED365CAF5B75}"/>
              </a:ext>
            </a:extLst>
          </p:cNvPr>
          <p:cNvSpPr txBox="1">
            <a:spLocks noChangeArrowheads="1"/>
          </p:cNvSpPr>
          <p:nvPr/>
        </p:nvSpPr>
        <p:spPr bwMode="auto">
          <a:xfrm>
            <a:off x="900113" y="3860800"/>
            <a:ext cx="7473950"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、直接收发的早期邮件系统主要组成和功能。</a:t>
            </a:r>
          </a:p>
        </p:txBody>
      </p:sp>
      <p:sp>
        <p:nvSpPr>
          <p:cNvPr id="104456" name="Text Box 8">
            <a:extLst>
              <a:ext uri="{FF2B5EF4-FFF2-40B4-BE49-F238E27FC236}">
                <a16:creationId xmlns:a16="http://schemas.microsoft.com/office/drawing/2014/main" id="{5F78CF3B-467A-4B64-BC5A-91DA4DC273F6}"/>
              </a:ext>
            </a:extLst>
          </p:cNvPr>
          <p:cNvSpPr txBox="1">
            <a:spLocks noChangeArrowheads="1"/>
          </p:cNvSpPr>
          <p:nvPr/>
        </p:nvSpPr>
        <p:spPr bwMode="auto">
          <a:xfrm>
            <a:off x="900113" y="4508500"/>
            <a:ext cx="7473950" cy="733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组成：</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代理的客户软件和邮件传递协议，功能：编写邮件、交付</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发送邮件、接收</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阅读邮件、转发和管理邮件。</a:t>
            </a:r>
          </a:p>
        </p:txBody>
      </p:sp>
      <p:sp>
        <p:nvSpPr>
          <p:cNvPr id="104457" name="Text Box 9">
            <a:extLst>
              <a:ext uri="{FF2B5EF4-FFF2-40B4-BE49-F238E27FC236}">
                <a16:creationId xmlns:a16="http://schemas.microsoft.com/office/drawing/2014/main" id="{408DB0B3-DF44-4D66-B23C-50E683FB2A35}"/>
              </a:ext>
            </a:extLst>
          </p:cNvPr>
          <p:cNvSpPr txBox="1">
            <a:spLocks noChangeArrowheads="1"/>
          </p:cNvSpPr>
          <p:nvPr/>
        </p:nvSpPr>
        <p:spPr bwMode="auto">
          <a:xfrm>
            <a:off x="900113" y="5300663"/>
            <a:ext cx="7473950"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能否传递非</a:t>
            </a: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码信息？</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gtEl>
                                        <p:attrNameLst>
                                          <p:attrName>style.visibility</p:attrName>
                                        </p:attrNameLst>
                                      </p:cBhvr>
                                      <p:to>
                                        <p:strVal val="visible"/>
                                      </p:to>
                                    </p:set>
                                    <p:anim calcmode="lin" valueType="num">
                                      <p:cBhvr additive="base">
                                        <p:cTn id="7" dur="500" fill="hold"/>
                                        <p:tgtEl>
                                          <p:spTgt spid="104451"/>
                                        </p:tgtEl>
                                        <p:attrNameLst>
                                          <p:attrName>ppt_x</p:attrName>
                                        </p:attrNameLst>
                                      </p:cBhvr>
                                      <p:tavLst>
                                        <p:tav tm="0">
                                          <p:val>
                                            <p:strVal val="#ppt_x"/>
                                          </p:val>
                                        </p:tav>
                                        <p:tav tm="100000">
                                          <p:val>
                                            <p:strVal val="#ppt_x"/>
                                          </p:val>
                                        </p:tav>
                                      </p:tavLst>
                                    </p:anim>
                                    <p:anim calcmode="lin" valueType="num">
                                      <p:cBhvr additive="base">
                                        <p:cTn id="8" dur="500" fill="hold"/>
                                        <p:tgtEl>
                                          <p:spTgt spid="10445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4453"/>
                                        </p:tgtEl>
                                        <p:attrNameLst>
                                          <p:attrName>style.visibility</p:attrName>
                                        </p:attrNameLst>
                                      </p:cBhvr>
                                      <p:to>
                                        <p:strVal val="visible"/>
                                      </p:to>
                                    </p:set>
                                    <p:anim calcmode="lin" valueType="num">
                                      <p:cBhvr additive="base">
                                        <p:cTn id="13" dur="500" fill="hold"/>
                                        <p:tgtEl>
                                          <p:spTgt spid="104453"/>
                                        </p:tgtEl>
                                        <p:attrNameLst>
                                          <p:attrName>ppt_x</p:attrName>
                                        </p:attrNameLst>
                                      </p:cBhvr>
                                      <p:tavLst>
                                        <p:tav tm="0">
                                          <p:val>
                                            <p:strVal val="#ppt_x"/>
                                          </p:val>
                                        </p:tav>
                                        <p:tav tm="100000">
                                          <p:val>
                                            <p:strVal val="#ppt_x"/>
                                          </p:val>
                                        </p:tav>
                                      </p:tavLst>
                                    </p:anim>
                                    <p:anim calcmode="lin" valueType="num">
                                      <p:cBhvr additive="base">
                                        <p:cTn id="14" dur="500" fill="hold"/>
                                        <p:tgtEl>
                                          <p:spTgt spid="10445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4452">
                                            <p:txEl>
                                              <p:pRg st="0" end="0"/>
                                            </p:txEl>
                                          </p:spTgt>
                                        </p:tgtEl>
                                        <p:attrNameLst>
                                          <p:attrName>style.visibility</p:attrName>
                                        </p:attrNameLst>
                                      </p:cBhvr>
                                      <p:to>
                                        <p:strVal val="visible"/>
                                      </p:to>
                                    </p:set>
                                    <p:anim calcmode="lin" valueType="num">
                                      <p:cBhvr additive="base">
                                        <p:cTn id="19" dur="500" fill="hold"/>
                                        <p:tgtEl>
                                          <p:spTgt spid="10445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454"/>
                                        </p:tgtEl>
                                        <p:attrNameLst>
                                          <p:attrName>style.visibility</p:attrName>
                                        </p:attrNameLst>
                                      </p:cBhvr>
                                      <p:to>
                                        <p:strVal val="visible"/>
                                      </p:to>
                                    </p:set>
                                    <p:anim calcmode="lin" valueType="num">
                                      <p:cBhvr additive="base">
                                        <p:cTn id="25" dur="500" fill="hold"/>
                                        <p:tgtEl>
                                          <p:spTgt spid="104454"/>
                                        </p:tgtEl>
                                        <p:attrNameLst>
                                          <p:attrName>ppt_x</p:attrName>
                                        </p:attrNameLst>
                                      </p:cBhvr>
                                      <p:tavLst>
                                        <p:tav tm="0">
                                          <p:val>
                                            <p:strVal val="#ppt_x"/>
                                          </p:val>
                                        </p:tav>
                                        <p:tav tm="100000">
                                          <p:val>
                                            <p:strVal val="#ppt_x"/>
                                          </p:val>
                                        </p:tav>
                                      </p:tavLst>
                                    </p:anim>
                                    <p:anim calcmode="lin" valueType="num">
                                      <p:cBhvr additive="base">
                                        <p:cTn id="26" dur="500" fill="hold"/>
                                        <p:tgtEl>
                                          <p:spTgt spid="10445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04455">
                                            <p:txEl>
                                              <p:pRg st="0" end="0"/>
                                            </p:txEl>
                                          </p:spTgt>
                                        </p:tgtEl>
                                        <p:attrNameLst>
                                          <p:attrName>style.visibility</p:attrName>
                                        </p:attrNameLst>
                                      </p:cBhvr>
                                      <p:to>
                                        <p:strVal val="visible"/>
                                      </p:to>
                                    </p:set>
                                    <p:anim calcmode="lin" valueType="num">
                                      <p:cBhvr additive="base">
                                        <p:cTn id="31" dur="500" fill="hold"/>
                                        <p:tgtEl>
                                          <p:spTgt spid="10445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44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4456"/>
                                        </p:tgtEl>
                                        <p:attrNameLst>
                                          <p:attrName>style.visibility</p:attrName>
                                        </p:attrNameLst>
                                      </p:cBhvr>
                                      <p:to>
                                        <p:strVal val="visible"/>
                                      </p:to>
                                    </p:set>
                                    <p:anim calcmode="lin" valueType="num">
                                      <p:cBhvr additive="base">
                                        <p:cTn id="37" dur="500" fill="hold"/>
                                        <p:tgtEl>
                                          <p:spTgt spid="104456"/>
                                        </p:tgtEl>
                                        <p:attrNameLst>
                                          <p:attrName>ppt_x</p:attrName>
                                        </p:attrNameLst>
                                      </p:cBhvr>
                                      <p:tavLst>
                                        <p:tav tm="0">
                                          <p:val>
                                            <p:strVal val="#ppt_x"/>
                                          </p:val>
                                        </p:tav>
                                        <p:tav tm="100000">
                                          <p:val>
                                            <p:strVal val="#ppt_x"/>
                                          </p:val>
                                        </p:tav>
                                      </p:tavLst>
                                    </p:anim>
                                    <p:anim calcmode="lin" valueType="num">
                                      <p:cBhvr additive="base">
                                        <p:cTn id="38" dur="500" fill="hold"/>
                                        <p:tgtEl>
                                          <p:spTgt spid="104456"/>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04457">
                                            <p:txEl>
                                              <p:pRg st="0" end="0"/>
                                            </p:txEl>
                                          </p:spTgt>
                                        </p:tgtEl>
                                        <p:attrNameLst>
                                          <p:attrName>style.visibility</p:attrName>
                                        </p:attrNameLst>
                                      </p:cBhvr>
                                      <p:to>
                                        <p:strVal val="visible"/>
                                      </p:to>
                                    </p:set>
                                    <p:anim calcmode="lin" valueType="num">
                                      <p:cBhvr additive="base">
                                        <p:cTn id="43" dur="500" fill="hold"/>
                                        <p:tgtEl>
                                          <p:spTgt spid="104457">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445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p:bldP spid="104453" grpId="0"/>
      <p:bldP spid="104454" grpId="0"/>
      <p:bldP spid="1044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FC9EC86C-B971-4247-BEE5-82429CAF39AA}"/>
              </a:ext>
            </a:extLst>
          </p:cNvPr>
          <p:cNvSpPr txBox="1"/>
          <p:nvPr/>
        </p:nvSpPr>
        <p:spPr>
          <a:xfrm>
            <a:off x="683568" y="1628800"/>
            <a:ext cx="7488832" cy="3108543"/>
          </a:xfrm>
          <a:prstGeom prst="rect">
            <a:avLst/>
          </a:prstGeom>
          <a:noFill/>
        </p:spPr>
        <p:txBody>
          <a:bodyPr wrap="square" rtlCol="0">
            <a:spAutoFit/>
          </a:bodyPr>
          <a:lstStyle/>
          <a:p>
            <a:pPr marL="457200" indent="-457200">
              <a:buAutoNum type="arabicPeriod"/>
            </a:pPr>
            <a:r>
              <a:rPr lang="zh-CN" altLang="en-US" sz="2800" dirty="0">
                <a:latin typeface="Times New Roman" panose="02020603050405020304" pitchFamily="18" charset="0"/>
                <a:ea typeface="微软雅黑" panose="020B0503020204020204" pitchFamily="34" charset="-122"/>
                <a:sym typeface="Times New Roman" panose="02020603050405020304" pitchFamily="18" charset="0"/>
              </a:rPr>
              <a:t>电子邮箱地址的格式是什么样的？</a:t>
            </a:r>
            <a:endParaRPr lang="en-US" altLang="zh-CN" sz="2800" dirty="0">
              <a:latin typeface="Times New Roman" panose="02020603050405020304" pitchFamily="18" charset="0"/>
              <a:ea typeface="微软雅黑" panose="020B0503020204020204" pitchFamily="34" charset="-122"/>
              <a:sym typeface="Times New Roman" panose="02020603050405020304" pitchFamily="18" charset="0"/>
            </a:endParaRPr>
          </a:p>
          <a:p>
            <a:pPr marL="457200" indent="-457200">
              <a:buAutoNum type="arabicPeriod"/>
            </a:pPr>
            <a:r>
              <a:rPr lang="zh-CN" altLang="en-US" sz="2800" dirty="0">
                <a:latin typeface="Times New Roman" panose="02020603050405020304" pitchFamily="18" charset="0"/>
                <a:ea typeface="微软雅黑" panose="020B0503020204020204" pitchFamily="34" charset="-122"/>
                <a:sym typeface="Times New Roman" panose="02020603050405020304" pitchFamily="18" charset="0"/>
              </a:rPr>
              <a:t>电子邮箱地址有什么意义？</a:t>
            </a:r>
            <a:endParaRPr lang="en-US" altLang="zh-CN" sz="2800" dirty="0">
              <a:latin typeface="Times New Roman" panose="02020603050405020304" pitchFamily="18" charset="0"/>
              <a:ea typeface="微软雅黑" panose="020B0503020204020204" pitchFamily="34" charset="-122"/>
              <a:sym typeface="Times New Roman" panose="02020603050405020304" pitchFamily="18" charset="0"/>
            </a:endParaRPr>
          </a:p>
          <a:p>
            <a:pPr marL="457200" indent="-457200">
              <a:buAutoNum type="arabicPeriod"/>
            </a:pPr>
            <a:r>
              <a:rPr lang="zh-CN" altLang="en-US" sz="2800" dirty="0">
                <a:latin typeface="Times New Roman" panose="02020603050405020304" pitchFamily="18" charset="0"/>
                <a:ea typeface="微软雅黑" panose="020B0503020204020204" pitchFamily="34" charset="-122"/>
                <a:sym typeface="Times New Roman" panose="02020603050405020304" pitchFamily="18" charset="0"/>
              </a:rPr>
              <a:t>收发过程用的协议是一个，还是两个？</a:t>
            </a:r>
            <a:endParaRPr lang="en-US" altLang="zh-CN" sz="2800" dirty="0">
              <a:latin typeface="Times New Roman" panose="02020603050405020304" pitchFamily="18" charset="0"/>
              <a:ea typeface="微软雅黑" panose="020B0503020204020204" pitchFamily="34" charset="-122"/>
              <a:sym typeface="Times New Roman" panose="02020603050405020304" pitchFamily="18" charset="0"/>
            </a:endParaRPr>
          </a:p>
          <a:p>
            <a:pPr marL="457200" indent="-457200">
              <a:buAutoNum type="arabicPeriod"/>
            </a:pPr>
            <a:r>
              <a:rPr lang="zh-CN" altLang="en-US" sz="2800" dirty="0">
                <a:latin typeface="Times New Roman" panose="02020603050405020304" pitchFamily="18" charset="0"/>
                <a:ea typeface="微软雅黑" panose="020B0503020204020204" pitchFamily="34" charset="-122"/>
                <a:sym typeface="Times New Roman" panose="02020603050405020304" pitchFamily="18" charset="0"/>
              </a:rPr>
              <a:t>电子邮件系统是一个实时系统？</a:t>
            </a:r>
            <a:endParaRPr lang="en-US" altLang="zh-CN" sz="2800" dirty="0">
              <a:latin typeface="Times New Roman" panose="02020603050405020304" pitchFamily="18" charset="0"/>
              <a:ea typeface="微软雅黑" panose="020B0503020204020204" pitchFamily="34" charset="-122"/>
              <a:sym typeface="Times New Roman" panose="02020603050405020304" pitchFamily="18" charset="0"/>
            </a:endParaRPr>
          </a:p>
          <a:p>
            <a:pPr marL="457200" indent="-457200">
              <a:buFontTx/>
              <a:buAutoNum type="arabicPeriod"/>
            </a:pPr>
            <a:r>
              <a:rPr lang="zh-CN" altLang="en-US" sz="2800" dirty="0">
                <a:latin typeface="Times New Roman" panose="02020603050405020304" pitchFamily="18" charset="0"/>
                <a:ea typeface="微软雅黑" panose="020B0503020204020204" pitchFamily="34" charset="-122"/>
                <a:sym typeface="Times New Roman" panose="02020603050405020304" pitchFamily="18" charset="0"/>
              </a:rPr>
              <a:t>收发过程</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能否用</a:t>
            </a: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FTP</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系统？</a:t>
            </a:r>
          </a:p>
          <a:p>
            <a:endParaRPr lang="en-US" altLang="zh-CN" sz="2800" dirty="0">
              <a:latin typeface="Times New Roman" panose="02020603050405020304" pitchFamily="18" charset="0"/>
              <a:ea typeface="微软雅黑" panose="020B0503020204020204" pitchFamily="34" charset="-122"/>
              <a:sym typeface="Times New Roman" panose="02020603050405020304" pitchFamily="18" charset="0"/>
            </a:endParaRPr>
          </a:p>
          <a:p>
            <a:endParaRPr lang="zh-CN" altLang="en-US" sz="2800" dirty="0">
              <a:latin typeface="Times New Roman" panose="02020603050405020304" pitchFamily="18" charset="0"/>
              <a:ea typeface="微软雅黑" panose="020B0503020204020204" pitchFamily="34" charset="-122"/>
              <a:sym typeface="Times New Roman" panose="02020603050405020304" pitchFamily="18" charset="0"/>
            </a:endParaRPr>
          </a:p>
        </p:txBody>
      </p:sp>
      <p:sp>
        <p:nvSpPr>
          <p:cNvPr id="4" name="标题 3">
            <a:extLst>
              <a:ext uri="{FF2B5EF4-FFF2-40B4-BE49-F238E27FC236}">
                <a16:creationId xmlns:a16="http://schemas.microsoft.com/office/drawing/2014/main" id="{E9BB3FAD-51AB-48EC-B16F-2D150D8EE2D4}"/>
              </a:ext>
            </a:extLst>
          </p:cNvPr>
          <p:cNvSpPr>
            <a:spLocks noGrp="1"/>
          </p:cNvSpPr>
          <p:nvPr>
            <p:ph type="title"/>
          </p:nvPr>
        </p:nvSpPr>
        <p:spPr>
          <a:xfrm>
            <a:off x="1331640" y="365129"/>
            <a:ext cx="7183710" cy="831623"/>
          </a:xfrm>
        </p:spPr>
        <p:txBody>
          <a:bodyPr/>
          <a:lstStyle/>
          <a:p>
            <a:r>
              <a:rPr lang="zh-CN" altLang="en-US" dirty="0">
                <a:latin typeface="Times New Roman" panose="02020603050405020304" pitchFamily="18" charset="0"/>
                <a:sym typeface="Times New Roman" panose="02020603050405020304" pitchFamily="18" charset="0"/>
              </a:rPr>
              <a:t>问题</a:t>
            </a:r>
            <a:r>
              <a:rPr lang="en-US" altLang="zh-CN" dirty="0">
                <a:latin typeface="Times New Roman" panose="02020603050405020304" pitchFamily="18" charset="0"/>
                <a:sym typeface="Times New Roman" panose="02020603050405020304" pitchFamily="18" charset="0"/>
              </a:rPr>
              <a:t>:</a:t>
            </a:r>
            <a:endParaRPr lang="zh-CN" altLang="en-US" dirty="0">
              <a:latin typeface="Times New Roman" panose="02020603050405020304" pitchFamily="18" charset="0"/>
              <a:sym typeface="Times New Roman" panose="02020603050405020304" pitchFamily="18" charset="0"/>
            </a:endParaRPr>
          </a:p>
        </p:txBody>
      </p:sp>
    </p:spTree>
    <p:extLst>
      <p:ext uri="{BB962C8B-B14F-4D97-AF65-F5344CB8AC3E}">
        <p14:creationId xmlns:p14="http://schemas.microsoft.com/office/powerpoint/2010/main" val="3675546364"/>
      </p:ext>
    </p:extLst>
  </p:cSld>
  <p:clrMapOvr>
    <a:masterClrMapping/>
  </p:clrMapOvr>
  <p:transition spd="slow" advClick="0">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Text Box 3">
            <a:extLst>
              <a:ext uri="{FF2B5EF4-FFF2-40B4-BE49-F238E27FC236}">
                <a16:creationId xmlns:a16="http://schemas.microsoft.com/office/drawing/2014/main" id="{3FA0ED75-804A-48E6-A47C-1B640D7C1CA5}"/>
              </a:ext>
            </a:extLst>
          </p:cNvPr>
          <p:cNvSpPr txBox="1">
            <a:spLocks noChangeArrowheads="1"/>
          </p:cNvSpPr>
          <p:nvPr/>
        </p:nvSpPr>
        <p:spPr bwMode="auto">
          <a:xfrm>
            <a:off x="755576" y="1124744"/>
            <a:ext cx="8136904"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5</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扩展协议是怎样处理非文本信息的？ </a:t>
            </a:r>
          </a:p>
        </p:txBody>
      </p:sp>
      <p:sp>
        <p:nvSpPr>
          <p:cNvPr id="142340" name="Text Box 4">
            <a:extLst>
              <a:ext uri="{FF2B5EF4-FFF2-40B4-BE49-F238E27FC236}">
                <a16:creationId xmlns:a16="http://schemas.microsoft.com/office/drawing/2014/main" id="{348F1846-27BE-4D39-9DB3-49932D66AB76}"/>
              </a:ext>
            </a:extLst>
          </p:cNvPr>
          <p:cNvSpPr txBox="1">
            <a:spLocks noChangeArrowheads="1"/>
          </p:cNvSpPr>
          <p:nvPr/>
        </p:nvSpPr>
        <p:spPr bwMode="auto">
          <a:xfrm>
            <a:off x="755576" y="1627981"/>
            <a:ext cx="8136904" cy="10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将邮件报文分成多个部分，即多个附件，每个附件部分可以是不同数据类型</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格式，用分隔符区分； </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对一般二进制信息，采用编码成</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ASCII</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码方式，仍使用</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协议传输。</a:t>
            </a:r>
          </a:p>
        </p:txBody>
      </p:sp>
      <p:sp>
        <p:nvSpPr>
          <p:cNvPr id="142341" name="Text Box 5">
            <a:extLst>
              <a:ext uri="{FF2B5EF4-FFF2-40B4-BE49-F238E27FC236}">
                <a16:creationId xmlns:a16="http://schemas.microsoft.com/office/drawing/2014/main" id="{91438BED-8756-4B29-856B-ADA81D38D882}"/>
              </a:ext>
            </a:extLst>
          </p:cNvPr>
          <p:cNvSpPr txBox="1">
            <a:spLocks noChangeArrowheads="1"/>
          </p:cNvSpPr>
          <p:nvPr/>
        </p:nvSpPr>
        <p:spPr bwMode="auto">
          <a:xfrm>
            <a:off x="755576" y="2564904"/>
            <a:ext cx="8136904" cy="730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6</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、现代电子邮件系统发往某邮件，常常发现传输时间是不确定的，有时快而有时慢，为什么？</a:t>
            </a:r>
          </a:p>
        </p:txBody>
      </p:sp>
      <p:sp>
        <p:nvSpPr>
          <p:cNvPr id="142342" name="Text Box 6">
            <a:extLst>
              <a:ext uri="{FF2B5EF4-FFF2-40B4-BE49-F238E27FC236}">
                <a16:creationId xmlns:a16="http://schemas.microsoft.com/office/drawing/2014/main" id="{C2AA0A73-13F5-4313-A001-C467D10B899A}"/>
              </a:ext>
            </a:extLst>
          </p:cNvPr>
          <p:cNvSpPr txBox="1">
            <a:spLocks noChangeArrowheads="1"/>
          </p:cNvSpPr>
          <p:nvPr/>
        </p:nvSpPr>
        <p:spPr bwMode="auto">
          <a:xfrm>
            <a:off x="755576" y="4725144"/>
            <a:ext cx="8136904" cy="398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a:latin typeface="Times New Roman" panose="02020603050405020304" pitchFamily="18" charset="0"/>
                <a:ea typeface="微软雅黑" panose="020B0503020204020204" pitchFamily="34" charset="-122"/>
                <a:cs typeface="+mn-ea"/>
                <a:sym typeface="Times New Roman" panose="02020603050405020304" pitchFamily="18" charset="0"/>
              </a:rPr>
              <a:t>7</a:t>
            </a:r>
            <a:r>
              <a:rPr lang="zh-CN" altLang="en-US">
                <a:latin typeface="Times New Roman" panose="02020603050405020304" pitchFamily="18" charset="0"/>
                <a:ea typeface="微软雅黑" panose="020B0503020204020204" pitchFamily="34" charset="-122"/>
                <a:cs typeface="+mn-ea"/>
                <a:sym typeface="Times New Roman" panose="02020603050405020304" pitchFamily="18" charset="0"/>
              </a:rPr>
              <a:t>、电子邮件地址怎样演变的</a:t>
            </a:r>
          </a:p>
        </p:txBody>
      </p:sp>
      <p:sp>
        <p:nvSpPr>
          <p:cNvPr id="142343" name="Text Box 7">
            <a:extLst>
              <a:ext uri="{FF2B5EF4-FFF2-40B4-BE49-F238E27FC236}">
                <a16:creationId xmlns:a16="http://schemas.microsoft.com/office/drawing/2014/main" id="{955A9789-BEE6-414E-973B-FF53ADE9345B}"/>
              </a:ext>
            </a:extLst>
          </p:cNvPr>
          <p:cNvSpPr txBox="1">
            <a:spLocks noChangeArrowheads="1"/>
          </p:cNvSpPr>
          <p:nvPr/>
        </p:nvSpPr>
        <p:spPr bwMode="auto">
          <a:xfrm>
            <a:off x="755576" y="3499941"/>
            <a:ext cx="8136904" cy="1390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kumimoji="0" lang="zh-CN" altLang="en-US" sz="180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因为用户邮件在发端是定时扫描、建立连接和批处理传输的；且发送到目的邮局服务器的邮箱后，需要用户登陆后取回；即</a:t>
            </a:r>
            <a:r>
              <a:rPr kumimoji="0" lang="en-US" altLang="zh-CN" sz="180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kumimoji="0" lang="zh-CN" altLang="en-US" sz="1800">
                <a:solidFill>
                  <a:srgbClr val="000000"/>
                </a:solidFill>
                <a:latin typeface="Times New Roman" panose="02020603050405020304" pitchFamily="18" charset="0"/>
                <a:ea typeface="微软雅黑" panose="020B0503020204020204" pitchFamily="34" charset="-122"/>
                <a:cs typeface="+mn-ea"/>
                <a:sym typeface="Times New Roman" panose="02020603050405020304" pitchFamily="18" charset="0"/>
              </a:rPr>
              <a:t>系统工作过程不是一个实际收发的端到端连接通信，而是中间邮局的非实时处理，所以邮件传递快慢取决于个环节等待时间。</a:t>
            </a:r>
          </a:p>
        </p:txBody>
      </p:sp>
      <p:sp>
        <p:nvSpPr>
          <p:cNvPr id="142344" name="Text Box 8">
            <a:extLst>
              <a:ext uri="{FF2B5EF4-FFF2-40B4-BE49-F238E27FC236}">
                <a16:creationId xmlns:a16="http://schemas.microsoft.com/office/drawing/2014/main" id="{ED627D41-9983-4519-9D94-7F867FDB32B0}"/>
              </a:ext>
            </a:extLst>
          </p:cNvPr>
          <p:cNvSpPr txBox="1">
            <a:spLocks noChangeArrowheads="1"/>
          </p:cNvSpPr>
          <p:nvPr/>
        </p:nvSpPr>
        <p:spPr bwMode="auto">
          <a:xfrm>
            <a:off x="755576" y="5229969"/>
            <a:ext cx="8136904" cy="1722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早期是</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SMTP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直接收发邮件，所以邮件地址实际是收发计算机域名加邮箱名；当一个组织集中管理邮件时候使用一个邮件网关，此时组织内所有人员的邮件地址和邮件网关关联，对外是同一的邮件地址域名，并实行邮件转发</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分发；现代电子邮局作为运营组织集中管理大容量邮箱，用户通过</a:t>
            </a:r>
            <a:r>
              <a:rPr lang="en-US" altLang="zh-CN" sz="1800">
                <a:latin typeface="Times New Roman" panose="02020603050405020304" pitchFamily="18" charset="0"/>
                <a:ea typeface="微软雅黑" panose="020B0503020204020204" pitchFamily="34" charset="-122"/>
                <a:cs typeface="+mn-ea"/>
                <a:sym typeface="Times New Roman" panose="02020603050405020304" pitchFamily="18" charset="0"/>
              </a:rPr>
              <a:t>POP/IMAP</a:t>
            </a:r>
            <a:r>
              <a:rPr lang="zh-CN" altLang="en-US" sz="1800">
                <a:latin typeface="Times New Roman" panose="02020603050405020304" pitchFamily="18" charset="0"/>
                <a:ea typeface="微软雅黑" panose="020B0503020204020204" pitchFamily="34" charset="-122"/>
                <a:cs typeface="+mn-ea"/>
                <a:sym typeface="Times New Roman" panose="02020603050405020304" pitchFamily="18" charset="0"/>
              </a:rPr>
              <a:t>访问和操作邮箱邮件。</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2339"/>
                                        </p:tgtEl>
                                        <p:attrNameLst>
                                          <p:attrName>style.visibility</p:attrName>
                                        </p:attrNameLst>
                                      </p:cBhvr>
                                      <p:to>
                                        <p:strVal val="visible"/>
                                      </p:to>
                                    </p:set>
                                    <p:animEffect transition="in" filter="box(in)">
                                      <p:cBhvr>
                                        <p:cTn id="7" dur="500"/>
                                        <p:tgtEl>
                                          <p:spTgt spid="1423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42340"/>
                                        </p:tgtEl>
                                        <p:attrNameLst>
                                          <p:attrName>style.visibility</p:attrName>
                                        </p:attrNameLst>
                                      </p:cBhvr>
                                      <p:to>
                                        <p:strVal val="visible"/>
                                      </p:to>
                                    </p:set>
                                    <p:anim calcmode="lin" valueType="num">
                                      <p:cBhvr additive="base">
                                        <p:cTn id="12" dur="500" fill="hold"/>
                                        <p:tgtEl>
                                          <p:spTgt spid="142340"/>
                                        </p:tgtEl>
                                        <p:attrNameLst>
                                          <p:attrName>ppt_x</p:attrName>
                                        </p:attrNameLst>
                                      </p:cBhvr>
                                      <p:tavLst>
                                        <p:tav tm="0">
                                          <p:val>
                                            <p:strVal val="#ppt_x"/>
                                          </p:val>
                                        </p:tav>
                                        <p:tav tm="100000">
                                          <p:val>
                                            <p:strVal val="#ppt_x"/>
                                          </p:val>
                                        </p:tav>
                                      </p:tavLst>
                                    </p:anim>
                                    <p:anim calcmode="lin" valueType="num">
                                      <p:cBhvr additive="base">
                                        <p:cTn id="13" dur="500" fill="hold"/>
                                        <p:tgtEl>
                                          <p:spTgt spid="14234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42341"/>
                                        </p:tgtEl>
                                        <p:attrNameLst>
                                          <p:attrName>style.visibility</p:attrName>
                                        </p:attrNameLst>
                                      </p:cBhvr>
                                      <p:to>
                                        <p:strVal val="visible"/>
                                      </p:to>
                                    </p:set>
                                    <p:animEffect transition="in" filter="box(in)">
                                      <p:cBhvr>
                                        <p:cTn id="18" dur="500"/>
                                        <p:tgtEl>
                                          <p:spTgt spid="14234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2343"/>
                                        </p:tgtEl>
                                        <p:attrNameLst>
                                          <p:attrName>style.visibility</p:attrName>
                                        </p:attrNameLst>
                                      </p:cBhvr>
                                      <p:to>
                                        <p:strVal val="visible"/>
                                      </p:to>
                                    </p:set>
                                    <p:anim calcmode="lin" valueType="num">
                                      <p:cBhvr additive="base">
                                        <p:cTn id="23" dur="500" fill="hold"/>
                                        <p:tgtEl>
                                          <p:spTgt spid="142343"/>
                                        </p:tgtEl>
                                        <p:attrNameLst>
                                          <p:attrName>ppt_x</p:attrName>
                                        </p:attrNameLst>
                                      </p:cBhvr>
                                      <p:tavLst>
                                        <p:tav tm="0">
                                          <p:val>
                                            <p:strVal val="#ppt_x"/>
                                          </p:val>
                                        </p:tav>
                                        <p:tav tm="100000">
                                          <p:val>
                                            <p:strVal val="#ppt_x"/>
                                          </p:val>
                                        </p:tav>
                                      </p:tavLst>
                                    </p:anim>
                                    <p:anim calcmode="lin" valueType="num">
                                      <p:cBhvr additive="base">
                                        <p:cTn id="24" dur="500" fill="hold"/>
                                        <p:tgtEl>
                                          <p:spTgt spid="142343"/>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42342"/>
                                        </p:tgtEl>
                                        <p:attrNameLst>
                                          <p:attrName>style.visibility</p:attrName>
                                        </p:attrNameLst>
                                      </p:cBhvr>
                                      <p:to>
                                        <p:strVal val="visible"/>
                                      </p:to>
                                    </p:set>
                                    <p:animEffect transition="in" filter="box(in)">
                                      <p:cBhvr>
                                        <p:cTn id="29" dur="500"/>
                                        <p:tgtEl>
                                          <p:spTgt spid="14234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42344"/>
                                        </p:tgtEl>
                                        <p:attrNameLst>
                                          <p:attrName>style.visibility</p:attrName>
                                        </p:attrNameLst>
                                      </p:cBhvr>
                                      <p:to>
                                        <p:strVal val="visible"/>
                                      </p:to>
                                    </p:set>
                                    <p:anim calcmode="lin" valueType="num">
                                      <p:cBhvr additive="base">
                                        <p:cTn id="34" dur="500" fill="hold"/>
                                        <p:tgtEl>
                                          <p:spTgt spid="142344"/>
                                        </p:tgtEl>
                                        <p:attrNameLst>
                                          <p:attrName>ppt_x</p:attrName>
                                        </p:attrNameLst>
                                      </p:cBhvr>
                                      <p:tavLst>
                                        <p:tav tm="0">
                                          <p:val>
                                            <p:strVal val="#ppt_x"/>
                                          </p:val>
                                        </p:tav>
                                        <p:tav tm="100000">
                                          <p:val>
                                            <p:strVal val="#ppt_x"/>
                                          </p:val>
                                        </p:tav>
                                      </p:tavLst>
                                    </p:anim>
                                    <p:anim calcmode="lin" valueType="num">
                                      <p:cBhvr additive="base">
                                        <p:cTn id="35" dur="500" fill="hold"/>
                                        <p:tgtEl>
                                          <p:spTgt spid="1423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p:bldP spid="142340" grpId="0"/>
      <p:bldP spid="142341" grpId="0"/>
      <p:bldP spid="142342" grpId="0"/>
      <p:bldP spid="142343" grpId="0"/>
      <p:bldP spid="14234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17E0D7E-AE10-4272-A4E1-2B138B655E28}"/>
              </a:ext>
            </a:extLst>
          </p:cNvPr>
          <p:cNvSpPr>
            <a:spLocks noChangeArrowheads="1"/>
          </p:cNvSpPr>
          <p:nvPr/>
        </p:nvSpPr>
        <p:spPr bwMode="auto">
          <a:xfrm>
            <a:off x="755650" y="476250"/>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defRPr kumimoji="1" sz="2400">
                <a:solidFill>
                  <a:schemeClr val="tx1"/>
                </a:solidFill>
                <a:latin typeface="Times New Roman" panose="02020603050405020304" pitchFamily="18" charset="0"/>
                <a:ea typeface="宋体" panose="02010600030101010101" pitchFamily="2" charset="-122"/>
              </a:defRPr>
            </a:lvl1pPr>
            <a:lvl2pPr>
              <a:defRPr kumimoji="1" sz="2400">
                <a:solidFill>
                  <a:schemeClr val="tx1"/>
                </a:solidFill>
                <a:latin typeface="Times New Roman" panose="02020603050405020304" pitchFamily="18" charset="0"/>
                <a:ea typeface="宋体" panose="02010600030101010101" pitchFamily="2" charset="-122"/>
              </a:defRPr>
            </a:lvl2pPr>
            <a:lvl3pPr>
              <a:defRPr kumimoji="1" sz="2400">
                <a:solidFill>
                  <a:schemeClr val="tx1"/>
                </a:solidFill>
                <a:latin typeface="Times New Roman" panose="02020603050405020304" pitchFamily="18" charset="0"/>
                <a:ea typeface="宋体" panose="02010600030101010101" pitchFamily="2" charset="-122"/>
              </a:defRPr>
            </a:lvl3pPr>
            <a:lvl4pPr>
              <a:defRPr kumimoji="1" sz="2400">
                <a:solidFill>
                  <a:schemeClr val="tx1"/>
                </a:solidFill>
                <a:latin typeface="Times New Roman" panose="02020603050405020304" pitchFamily="18" charset="0"/>
                <a:ea typeface="宋体" panose="02010600030101010101" pitchFamily="2" charset="-122"/>
              </a:defRPr>
            </a:lvl4pPr>
            <a:lvl5pPr>
              <a:defRPr kumimoji="1" sz="2400">
                <a:solidFill>
                  <a:schemeClr val="tx1"/>
                </a:solidFill>
                <a:latin typeface="Times New Roman" panose="02020603050405020304" pitchFamily="18" charset="0"/>
                <a:ea typeface="宋体" panose="02010600030101010101" pitchFamily="2" charset="-122"/>
              </a:defRPr>
            </a:lvl5pPr>
            <a:lvl6pPr marL="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9144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1371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18288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pPr>
            <a:r>
              <a:rPr lang="zh-CN" altLang="en-US" sz="2800" dirty="0">
                <a:solidFill>
                  <a:srgbClr val="CC0000"/>
                </a:solidFill>
                <a:ea typeface="微软雅黑" panose="020B0503020204020204" pitchFamily="34" charset="-122"/>
                <a:cs typeface="+mn-ea"/>
                <a:sym typeface="Times New Roman" panose="02020603050405020304" pitchFamily="18" charset="0"/>
              </a:rPr>
              <a:t>第</a:t>
            </a:r>
            <a:r>
              <a:rPr lang="en-US" altLang="zh-CN" sz="2800" dirty="0">
                <a:solidFill>
                  <a:srgbClr val="CC0000"/>
                </a:solidFill>
                <a:ea typeface="微软雅黑" panose="020B0503020204020204" pitchFamily="34" charset="-122"/>
                <a:cs typeface="+mn-ea"/>
                <a:sym typeface="Times New Roman" panose="02020603050405020304" pitchFamily="18" charset="0"/>
              </a:rPr>
              <a:t>2.3</a:t>
            </a:r>
            <a:r>
              <a:rPr lang="zh-CN" altLang="en-US" sz="2800" dirty="0">
                <a:solidFill>
                  <a:srgbClr val="CC0000"/>
                </a:solidFill>
                <a:ea typeface="微软雅黑" panose="020B0503020204020204" pitchFamily="34" charset="-122"/>
                <a:cs typeface="+mn-ea"/>
                <a:sym typeface="Times New Roman" panose="02020603050405020304" pitchFamily="18" charset="0"/>
              </a:rPr>
              <a:t>章 作业</a:t>
            </a:r>
          </a:p>
        </p:txBody>
      </p:sp>
      <p:sp>
        <p:nvSpPr>
          <p:cNvPr id="141315" name="Text Box 3">
            <a:extLst>
              <a:ext uri="{FF2B5EF4-FFF2-40B4-BE49-F238E27FC236}">
                <a16:creationId xmlns:a16="http://schemas.microsoft.com/office/drawing/2014/main" id="{79B0D894-FEEB-48CC-9107-C04FCDDD8ABD}"/>
              </a:ext>
            </a:extLst>
          </p:cNvPr>
          <p:cNvSpPr txBox="1">
            <a:spLocks noChangeArrowheads="1"/>
          </p:cNvSpPr>
          <p:nvPr/>
        </p:nvSpPr>
        <p:spPr bwMode="auto">
          <a:xfrm>
            <a:off x="914400" y="1371600"/>
            <a:ext cx="7239000" cy="3057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 1</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、为什么说电子邮件的使用超过了因特网的范围。</a:t>
            </a:r>
          </a:p>
          <a:p>
            <a:pPr eaLnBrk="1" hangingPunct="1">
              <a:lnSpc>
                <a:spcPct val="120000"/>
              </a:lnSpc>
            </a:pP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、当你发送电子邮件给不同电子邮局用户时，需要经过哪些必要的环节？请画图示意。</a:t>
            </a:r>
          </a:p>
          <a:p>
            <a:pPr eaLnBrk="1" hangingPunct="1">
              <a:lnSpc>
                <a:spcPct val="120000"/>
              </a:lnSpc>
            </a:pP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3</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、早期电子邮件传输直接在收发计算机之间完成，试说明这种模式的优缺点。</a:t>
            </a:r>
          </a:p>
          <a:p>
            <a:pPr eaLnBrk="1" hangingPunct="1">
              <a:lnSpc>
                <a:spcPct val="120000"/>
              </a:lnSpc>
            </a:pP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4</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、简述目前电子邮件系统的工作方式。</a:t>
            </a:r>
          </a:p>
          <a:p>
            <a:pPr eaLnBrk="1" hangingPunct="1">
              <a:lnSpc>
                <a:spcPct val="120000"/>
              </a:lnSpc>
            </a:pP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5</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、通过目前电子邮件系统发往某邮件，常常发现传输时间是不确定的，有时快而有时慢，为什么？</a:t>
            </a:r>
          </a:p>
          <a:p>
            <a:pPr eaLnBrk="1" hangingPunct="1">
              <a:lnSpc>
                <a:spcPct val="120000"/>
              </a:lnSpc>
            </a:pP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dirty="0">
                <a:latin typeface="Times New Roman" panose="02020603050405020304" pitchFamily="18" charset="0"/>
                <a:ea typeface="微软雅黑" panose="020B0503020204020204" pitchFamily="34" charset="-122"/>
                <a:cs typeface="+mn-ea"/>
                <a:sym typeface="Times New Roman" panose="02020603050405020304" pitchFamily="18" charset="0"/>
              </a:rPr>
              <a:t>6</a:t>
            </a:r>
            <a:r>
              <a:rPr lang="zh-CN" altLang="en-US" dirty="0">
                <a:latin typeface="Times New Roman" panose="02020603050405020304" pitchFamily="18" charset="0"/>
                <a:ea typeface="微软雅黑" panose="020B0503020204020204" pitchFamily="34" charset="-122"/>
                <a:cs typeface="+mn-ea"/>
                <a:sym typeface="Times New Roman" panose="02020603050405020304" pitchFamily="18" charset="0"/>
              </a:rPr>
              <a:t>、一个组织的电子邮件系统网关，通常具有什么功能。</a:t>
            </a:r>
          </a:p>
        </p:txBody>
      </p:sp>
    </p:spTree>
  </p:cSld>
  <p:clrMapOvr>
    <a:masterClrMapping/>
  </p:clrMapOvr>
  <p:transition spd="slow" advClick="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C93DCFBB-ACE9-4E2B-8506-B7DACB82F5C0}"/>
              </a:ext>
            </a:extLst>
          </p:cNvPr>
          <p:cNvSpPr>
            <a:spLocks noChangeArrowheads="1"/>
          </p:cNvSpPr>
          <p:nvPr/>
        </p:nvSpPr>
        <p:spPr bwMode="auto">
          <a:xfrm>
            <a:off x="1691680" y="404664"/>
            <a:ext cx="3951723" cy="56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lnSpc>
                <a:spcPct val="120000"/>
              </a:lnSpc>
            </a:pP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2.3. 1 </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电子邮件系统概述</a:t>
            </a:r>
          </a:p>
        </p:txBody>
      </p:sp>
      <p:sp>
        <p:nvSpPr>
          <p:cNvPr id="98307" name="Text Box 3">
            <a:extLst>
              <a:ext uri="{FF2B5EF4-FFF2-40B4-BE49-F238E27FC236}">
                <a16:creationId xmlns:a16="http://schemas.microsoft.com/office/drawing/2014/main" id="{9F2A068F-5215-48DB-8AF5-201CCDA0D24F}"/>
              </a:ext>
            </a:extLst>
          </p:cNvPr>
          <p:cNvSpPr txBox="1">
            <a:spLocks noChangeArrowheads="1"/>
          </p:cNvSpPr>
          <p:nvPr/>
        </p:nvSpPr>
        <p:spPr bwMode="auto">
          <a:xfrm>
            <a:off x="971550" y="3628066"/>
            <a:ext cx="7632898" cy="1386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是</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最广泛使用的应用功能，很多用户对</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的认识是从电子邮件开始的。电子邮件传递范围也大大超过</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覆盖区域。</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为什么？</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  </a:t>
            </a:r>
          </a:p>
        </p:txBody>
      </p:sp>
      <p:sp>
        <p:nvSpPr>
          <p:cNvPr id="98312" name="Text Box 8">
            <a:extLst>
              <a:ext uri="{FF2B5EF4-FFF2-40B4-BE49-F238E27FC236}">
                <a16:creationId xmlns:a16="http://schemas.microsoft.com/office/drawing/2014/main" id="{217D6A38-029E-4066-858D-4AF59344F866}"/>
              </a:ext>
            </a:extLst>
          </p:cNvPr>
          <p:cNvSpPr txBox="1">
            <a:spLocks noChangeArrowheads="1"/>
          </p:cNvSpPr>
          <p:nvPr/>
        </p:nvSpPr>
        <p:spPr bwMode="auto">
          <a:xfrm>
            <a:off x="971550" y="1163920"/>
            <a:ext cx="7632898" cy="2272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，是通过计算机网络进行通信的电子化信息传递系统，早期其功能和普通的邮件类似是电子文字。</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algn="just"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最早邮件系统可追溯到大型机上的不同邮箱间的报文移动，是本地的，但不能在不同组织的计算机间通信。</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8312"/>
                                        </p:tgtEl>
                                        <p:attrNameLst>
                                          <p:attrName>style.visibility</p:attrName>
                                        </p:attrNameLst>
                                      </p:cBhvr>
                                      <p:to>
                                        <p:strVal val="visible"/>
                                      </p:to>
                                    </p:set>
                                    <p:anim calcmode="lin" valueType="num">
                                      <p:cBhvr additive="base">
                                        <p:cTn id="7" dur="500" fill="hold"/>
                                        <p:tgtEl>
                                          <p:spTgt spid="98312"/>
                                        </p:tgtEl>
                                        <p:attrNameLst>
                                          <p:attrName>ppt_x</p:attrName>
                                        </p:attrNameLst>
                                      </p:cBhvr>
                                      <p:tavLst>
                                        <p:tav tm="0">
                                          <p:val>
                                            <p:strVal val="0-#ppt_w/2"/>
                                          </p:val>
                                        </p:tav>
                                        <p:tav tm="100000">
                                          <p:val>
                                            <p:strVal val="#ppt_x"/>
                                          </p:val>
                                        </p:tav>
                                      </p:tavLst>
                                    </p:anim>
                                    <p:anim calcmode="lin" valueType="num">
                                      <p:cBhvr additive="base">
                                        <p:cTn id="8" dur="500" fill="hold"/>
                                        <p:tgtEl>
                                          <p:spTgt spid="9831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8307"/>
                                        </p:tgtEl>
                                        <p:attrNameLst>
                                          <p:attrName>style.visibility</p:attrName>
                                        </p:attrNameLst>
                                      </p:cBhvr>
                                      <p:to>
                                        <p:strVal val="visible"/>
                                      </p:to>
                                    </p:set>
                                    <p:anim calcmode="lin" valueType="num">
                                      <p:cBhvr additive="base">
                                        <p:cTn id="13" dur="500" fill="hold"/>
                                        <p:tgtEl>
                                          <p:spTgt spid="98307"/>
                                        </p:tgtEl>
                                        <p:attrNameLst>
                                          <p:attrName>ppt_x</p:attrName>
                                        </p:attrNameLst>
                                      </p:cBhvr>
                                      <p:tavLst>
                                        <p:tav tm="0">
                                          <p:val>
                                            <p:strVal val="0-#ppt_w/2"/>
                                          </p:val>
                                        </p:tav>
                                        <p:tav tm="100000">
                                          <p:val>
                                            <p:strVal val="#ppt_x"/>
                                          </p:val>
                                        </p:tav>
                                      </p:tavLst>
                                    </p:anim>
                                    <p:anim calcmode="lin" valueType="num">
                                      <p:cBhvr additive="base">
                                        <p:cTn id="14" dur="500" fill="hold"/>
                                        <p:tgtEl>
                                          <p:spTgt spid="983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autoUpdateAnimBg="0"/>
      <p:bldP spid="9831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2" name="Text Box 6">
            <a:extLst>
              <a:ext uri="{FF2B5EF4-FFF2-40B4-BE49-F238E27FC236}">
                <a16:creationId xmlns:a16="http://schemas.microsoft.com/office/drawing/2014/main" id="{98540BE8-F8EE-4BD2-B069-CB7E1882BA93}"/>
              </a:ext>
            </a:extLst>
          </p:cNvPr>
          <p:cNvSpPr txBox="1">
            <a:spLocks noChangeArrowheads="1"/>
          </p:cNvSpPr>
          <p:nvPr/>
        </p:nvSpPr>
        <p:spPr bwMode="auto">
          <a:xfrm>
            <a:off x="755576" y="2852961"/>
            <a:ext cx="7920880" cy="3602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电子邮件系统主要功能： </a:t>
            </a:r>
          </a:p>
          <a:p>
            <a:pPr marL="285750" indent="-285750" eaLnBrk="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创建：电子邮件内容起草和编辑。</a:t>
            </a:r>
          </a:p>
          <a:p>
            <a:pPr marL="285750" indent="-285750" algn="just" eaLnBrk="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发送：用户将创建的文件发送，并存放到接收者   的邮箱中。</a:t>
            </a:r>
          </a:p>
          <a:p>
            <a:pPr marL="285750" indent="-285750" algn="just" eaLnBrk="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接收：接收用户从邮箱中取回自己邮件，并在计算机显示器上阅读。</a:t>
            </a:r>
          </a:p>
          <a:p>
            <a:pPr marL="285750" indent="-285750" eaLnBrk="1">
              <a:lnSpc>
                <a:spcPct val="120000"/>
              </a:lnSpc>
              <a:buFont typeface="Arial" panose="020B0604020202020204" pitchFamily="34" charset="0"/>
              <a:buChar char="•"/>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转发和管理：用户可以对收到（或创建）邮件进行回复、转发、删除和存储。</a:t>
            </a:r>
          </a:p>
        </p:txBody>
      </p:sp>
      <p:sp>
        <p:nvSpPr>
          <p:cNvPr id="91143" name="Text Box 7">
            <a:extLst>
              <a:ext uri="{FF2B5EF4-FFF2-40B4-BE49-F238E27FC236}">
                <a16:creationId xmlns:a16="http://schemas.microsoft.com/office/drawing/2014/main" id="{115B3359-D751-4997-A10C-2039EA9E7B89}"/>
              </a:ext>
            </a:extLst>
          </p:cNvPr>
          <p:cNvSpPr txBox="1">
            <a:spLocks noChangeArrowheads="1"/>
          </p:cNvSpPr>
          <p:nvPr/>
        </p:nvSpPr>
        <p:spPr bwMode="auto">
          <a:xfrm>
            <a:off x="755576" y="1052736"/>
            <a:ext cx="763284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现在的邮件系统，已从早期的命令行输入的用户界面，发展为图形界面邮件，如</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Outlook, </a:t>
            </a:r>
            <a:r>
              <a:rPr lang="en-US" altLang="zh-CN" sz="2400" dirty="0" err="1">
                <a:latin typeface="Times New Roman" panose="02020603050405020304" pitchFamily="18" charset="0"/>
                <a:ea typeface="微软雅黑" panose="020B0503020204020204" pitchFamily="34" charset="-122"/>
                <a:cs typeface="+mn-ea"/>
                <a:sym typeface="Times New Roman" panose="02020603050405020304" pitchFamily="18" charset="0"/>
              </a:rPr>
              <a:t>Foxmail</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等专用邮件应用软件；但更多使用</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Web</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浏览器界面的邮件系统，但主体原理基本是一样的。</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43"/>
                                        </p:tgtEl>
                                        <p:attrNameLst>
                                          <p:attrName>style.visibility</p:attrName>
                                        </p:attrNameLst>
                                      </p:cBhvr>
                                      <p:to>
                                        <p:strVal val="visible"/>
                                      </p:to>
                                    </p:set>
                                    <p:anim calcmode="lin" valueType="num">
                                      <p:cBhvr additive="base">
                                        <p:cTn id="7" dur="500" fill="hold"/>
                                        <p:tgtEl>
                                          <p:spTgt spid="91143"/>
                                        </p:tgtEl>
                                        <p:attrNameLst>
                                          <p:attrName>ppt_x</p:attrName>
                                        </p:attrNameLst>
                                      </p:cBhvr>
                                      <p:tavLst>
                                        <p:tav tm="0">
                                          <p:val>
                                            <p:strVal val="0-#ppt_w/2"/>
                                          </p:val>
                                        </p:tav>
                                        <p:tav tm="100000">
                                          <p:val>
                                            <p:strVal val="#ppt_x"/>
                                          </p:val>
                                        </p:tav>
                                      </p:tavLst>
                                    </p:anim>
                                    <p:anim calcmode="lin" valueType="num">
                                      <p:cBhvr additive="base">
                                        <p:cTn id="8" dur="500" fill="hold"/>
                                        <p:tgtEl>
                                          <p:spTgt spid="911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42"/>
                                        </p:tgtEl>
                                        <p:attrNameLst>
                                          <p:attrName>style.visibility</p:attrName>
                                        </p:attrNameLst>
                                      </p:cBhvr>
                                      <p:to>
                                        <p:strVal val="visible"/>
                                      </p:to>
                                    </p:set>
                                    <p:anim calcmode="lin" valueType="num">
                                      <p:cBhvr additive="base">
                                        <p:cTn id="13" dur="500" fill="hold"/>
                                        <p:tgtEl>
                                          <p:spTgt spid="91142"/>
                                        </p:tgtEl>
                                        <p:attrNameLst>
                                          <p:attrName>ppt_x</p:attrName>
                                        </p:attrNameLst>
                                      </p:cBhvr>
                                      <p:tavLst>
                                        <p:tav tm="0">
                                          <p:val>
                                            <p:strVal val="0-#ppt_w/2"/>
                                          </p:val>
                                        </p:tav>
                                        <p:tav tm="100000">
                                          <p:val>
                                            <p:strVal val="#ppt_x"/>
                                          </p:val>
                                        </p:tav>
                                      </p:tavLst>
                                    </p:anim>
                                    <p:anim calcmode="lin" valueType="num">
                                      <p:cBhvr additive="base">
                                        <p:cTn id="14" dur="500" fill="hold"/>
                                        <p:tgtEl>
                                          <p:spTgt spid="911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2" grpId="0" autoUpdateAnimBg="0"/>
      <p:bldP spid="9114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a:extLst>
              <a:ext uri="{FF2B5EF4-FFF2-40B4-BE49-F238E27FC236}">
                <a16:creationId xmlns:a16="http://schemas.microsoft.com/office/drawing/2014/main" id="{186B5EAF-800C-4A15-B9D2-A9CDACDA3421}"/>
              </a:ext>
            </a:extLst>
          </p:cNvPr>
          <p:cNvSpPr txBox="1">
            <a:spLocks noChangeArrowheads="1"/>
          </p:cNvSpPr>
          <p:nvPr/>
        </p:nvSpPr>
        <p:spPr bwMode="auto">
          <a:xfrm>
            <a:off x="1691680" y="427451"/>
            <a:ext cx="6826250" cy="56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2.3.2 </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电子邮箱和</a:t>
            </a: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地址结构 </a:t>
            </a:r>
          </a:p>
        </p:txBody>
      </p:sp>
      <p:sp>
        <p:nvSpPr>
          <p:cNvPr id="92163" name="Text Box 3">
            <a:extLst>
              <a:ext uri="{FF2B5EF4-FFF2-40B4-BE49-F238E27FC236}">
                <a16:creationId xmlns:a16="http://schemas.microsoft.com/office/drawing/2014/main" id="{D1106F0A-3A77-4CEB-AB68-6563EE0816C6}"/>
              </a:ext>
            </a:extLst>
          </p:cNvPr>
          <p:cNvSpPr txBox="1">
            <a:spLocks noChangeArrowheads="1"/>
          </p:cNvSpPr>
          <p:nvPr/>
        </p:nvSpPr>
        <p:spPr bwMode="auto">
          <a:xfrm>
            <a:off x="952500" y="1671638"/>
            <a:ext cx="7315200" cy="1386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在电子邮件系统中，每个人必须被赋予一个</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电子邮箱</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，实际是一个</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被动的存储区</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，电子邮件只发送到接收者邮箱中。</a:t>
            </a:r>
          </a:p>
        </p:txBody>
      </p:sp>
      <p:sp>
        <p:nvSpPr>
          <p:cNvPr id="92165" name="Text Box 5">
            <a:extLst>
              <a:ext uri="{FF2B5EF4-FFF2-40B4-BE49-F238E27FC236}">
                <a16:creationId xmlns:a16="http://schemas.microsoft.com/office/drawing/2014/main" id="{2A92EB77-E660-4B8A-9149-952BFBB1645F}"/>
              </a:ext>
            </a:extLst>
          </p:cNvPr>
          <p:cNvSpPr txBox="1">
            <a:spLocks noChangeArrowheads="1"/>
          </p:cNvSpPr>
          <p:nvPr/>
        </p:nvSpPr>
        <p:spPr bwMode="auto">
          <a:xfrm>
            <a:off x="914400" y="3364410"/>
            <a:ext cx="7391400" cy="2272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电子邮箱是私有的，任何人可以通过邮件软件在邮箱中放入邮件，但只有邮箱的拥有者在身份认证以后，才能读取和取消邮件。</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与传统邮箱不同的是：电子邮箱通常和计算机帐户相关。 </a:t>
            </a:r>
          </a:p>
        </p:txBody>
      </p:sp>
      <p:sp>
        <p:nvSpPr>
          <p:cNvPr id="92167" name="Text Box 7">
            <a:extLst>
              <a:ext uri="{FF2B5EF4-FFF2-40B4-BE49-F238E27FC236}">
                <a16:creationId xmlns:a16="http://schemas.microsoft.com/office/drawing/2014/main" id="{5CECFBAC-6ED2-43A8-BBF6-3FFC79D689DC}"/>
              </a:ext>
            </a:extLst>
          </p:cNvPr>
          <p:cNvSpPr txBox="1">
            <a:spLocks noChangeArrowheads="1"/>
          </p:cNvSpPr>
          <p:nvPr/>
        </p:nvSpPr>
        <p:spPr bwMode="auto">
          <a:xfrm>
            <a:off x="964445" y="1220788"/>
            <a:ext cx="4392613"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40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电子邮件收发什么基本要求？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67"/>
                                        </p:tgtEl>
                                        <p:attrNameLst>
                                          <p:attrName>style.visibility</p:attrName>
                                        </p:attrNameLst>
                                      </p:cBhvr>
                                      <p:to>
                                        <p:strVal val="visible"/>
                                      </p:to>
                                    </p:set>
                                    <p:anim calcmode="lin" valueType="num">
                                      <p:cBhvr additive="base">
                                        <p:cTn id="7" dur="500" fill="hold"/>
                                        <p:tgtEl>
                                          <p:spTgt spid="92167"/>
                                        </p:tgtEl>
                                        <p:attrNameLst>
                                          <p:attrName>ppt_x</p:attrName>
                                        </p:attrNameLst>
                                      </p:cBhvr>
                                      <p:tavLst>
                                        <p:tav tm="0">
                                          <p:val>
                                            <p:strVal val="0-#ppt_w/2"/>
                                          </p:val>
                                        </p:tav>
                                        <p:tav tm="100000">
                                          <p:val>
                                            <p:strVal val="#ppt_x"/>
                                          </p:val>
                                        </p:tav>
                                      </p:tavLst>
                                    </p:anim>
                                    <p:anim calcmode="lin" valueType="num">
                                      <p:cBhvr additive="base">
                                        <p:cTn id="8" dur="500" fill="hold"/>
                                        <p:tgtEl>
                                          <p:spTgt spid="921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63"/>
                                        </p:tgtEl>
                                        <p:attrNameLst>
                                          <p:attrName>style.visibility</p:attrName>
                                        </p:attrNameLst>
                                      </p:cBhvr>
                                      <p:to>
                                        <p:strVal val="visible"/>
                                      </p:to>
                                    </p:set>
                                    <p:anim calcmode="lin" valueType="num">
                                      <p:cBhvr additive="base">
                                        <p:cTn id="13" dur="500" fill="hold"/>
                                        <p:tgtEl>
                                          <p:spTgt spid="92163"/>
                                        </p:tgtEl>
                                        <p:attrNameLst>
                                          <p:attrName>ppt_x</p:attrName>
                                        </p:attrNameLst>
                                      </p:cBhvr>
                                      <p:tavLst>
                                        <p:tav tm="0">
                                          <p:val>
                                            <p:strVal val="0-#ppt_w/2"/>
                                          </p:val>
                                        </p:tav>
                                        <p:tav tm="100000">
                                          <p:val>
                                            <p:strVal val="#ppt_x"/>
                                          </p:val>
                                        </p:tav>
                                      </p:tavLst>
                                    </p:anim>
                                    <p:anim calcmode="lin" valueType="num">
                                      <p:cBhvr additive="base">
                                        <p:cTn id="14" dur="500" fill="hold"/>
                                        <p:tgtEl>
                                          <p:spTgt spid="9216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65"/>
                                        </p:tgtEl>
                                        <p:attrNameLst>
                                          <p:attrName>style.visibility</p:attrName>
                                        </p:attrNameLst>
                                      </p:cBhvr>
                                      <p:to>
                                        <p:strVal val="visible"/>
                                      </p:to>
                                    </p:set>
                                    <p:anim calcmode="lin" valueType="num">
                                      <p:cBhvr additive="base">
                                        <p:cTn id="19" dur="500" fill="hold"/>
                                        <p:tgtEl>
                                          <p:spTgt spid="92165"/>
                                        </p:tgtEl>
                                        <p:attrNameLst>
                                          <p:attrName>ppt_x</p:attrName>
                                        </p:attrNameLst>
                                      </p:cBhvr>
                                      <p:tavLst>
                                        <p:tav tm="0">
                                          <p:val>
                                            <p:strVal val="0-#ppt_w/2"/>
                                          </p:val>
                                        </p:tav>
                                        <p:tav tm="100000">
                                          <p:val>
                                            <p:strVal val="#ppt_x"/>
                                          </p:val>
                                        </p:tav>
                                      </p:tavLst>
                                    </p:anim>
                                    <p:anim calcmode="lin" valueType="num">
                                      <p:cBhvr additive="base">
                                        <p:cTn id="20" dur="500" fill="hold"/>
                                        <p:tgtEl>
                                          <p:spTgt spid="921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autoUpdateAnimBg="0"/>
      <p:bldP spid="92165" grpId="0" autoUpdateAnimBg="0"/>
      <p:bldP spid="92167"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Text Box 4">
            <a:extLst>
              <a:ext uri="{FF2B5EF4-FFF2-40B4-BE49-F238E27FC236}">
                <a16:creationId xmlns:a16="http://schemas.microsoft.com/office/drawing/2014/main" id="{7201B9A1-4CA5-4FBD-9599-3FCB1F3C49B5}"/>
              </a:ext>
            </a:extLst>
          </p:cNvPr>
          <p:cNvSpPr txBox="1">
            <a:spLocks noChangeArrowheads="1"/>
          </p:cNvSpPr>
          <p:nvPr/>
        </p:nvSpPr>
        <p:spPr bwMode="auto">
          <a:xfrm>
            <a:off x="1115616" y="3656962"/>
            <a:ext cx="5426231" cy="949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例如： </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thinfo@public.guangzhou.gd.cn</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sz="2400" dirty="0" err="1">
                <a:latin typeface="Times New Roman" panose="02020603050405020304" pitchFamily="18" charset="0"/>
                <a:ea typeface="微软雅黑" panose="020B0503020204020204" pitchFamily="34" charset="-122"/>
                <a:cs typeface="+mn-ea"/>
                <a:sym typeface="Times New Roman" panose="02020603050405020304" pitchFamily="18" charset="0"/>
              </a:rPr>
              <a:t>shenyingshan</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 @scnu.edu.cn       </a:t>
            </a:r>
          </a:p>
        </p:txBody>
      </p:sp>
      <p:sp>
        <p:nvSpPr>
          <p:cNvPr id="99333" name="Text Box 5">
            <a:extLst>
              <a:ext uri="{FF2B5EF4-FFF2-40B4-BE49-F238E27FC236}">
                <a16:creationId xmlns:a16="http://schemas.microsoft.com/office/drawing/2014/main" id="{6830617B-2054-40AC-A1D3-284176356BBC}"/>
              </a:ext>
            </a:extLst>
          </p:cNvPr>
          <p:cNvSpPr txBox="1">
            <a:spLocks noChangeArrowheads="1"/>
          </p:cNvSpPr>
          <p:nvPr/>
        </p:nvSpPr>
        <p:spPr bwMode="auto">
          <a:xfrm>
            <a:off x="766192" y="5530746"/>
            <a:ext cx="7696200" cy="1170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第二，不同</a:t>
            </a:r>
            <a:r>
              <a:rPr lang="en-US" altLang="zh-CN" sz="20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系统可以自由选择自己的邮箱标识机制，电子邮件地址的第一部分确定邮件放入哪个邮箱，只有本地意义；用户访问邮箱存取自己邮件。</a:t>
            </a:r>
          </a:p>
        </p:txBody>
      </p:sp>
      <p:sp>
        <p:nvSpPr>
          <p:cNvPr id="99334" name="Rectangle 6">
            <a:extLst>
              <a:ext uri="{FF2B5EF4-FFF2-40B4-BE49-F238E27FC236}">
                <a16:creationId xmlns:a16="http://schemas.microsoft.com/office/drawing/2014/main" id="{55B179C6-6AC9-47BD-8FDF-5195CC93810F}"/>
              </a:ext>
            </a:extLst>
          </p:cNvPr>
          <p:cNvSpPr>
            <a:spLocks noChangeArrowheads="1"/>
          </p:cNvSpPr>
          <p:nvPr/>
        </p:nvSpPr>
        <p:spPr bwMode="auto">
          <a:xfrm>
            <a:off x="925223" y="3212581"/>
            <a:ext cx="5616625"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通用的格式： </a:t>
            </a:r>
            <a:r>
              <a:rPr lang="en-US" altLang="zh-CN" sz="2400" dirty="0" err="1">
                <a:latin typeface="Times New Roman" panose="02020603050405020304" pitchFamily="18" charset="0"/>
                <a:ea typeface="微软雅黑" panose="020B0503020204020204" pitchFamily="34" charset="-122"/>
                <a:cs typeface="+mn-ea"/>
                <a:sym typeface="Times New Roman" panose="02020603050405020304" pitchFamily="18" charset="0"/>
              </a:rPr>
              <a:t>mailbox@computer</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域名</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
        <p:nvSpPr>
          <p:cNvPr id="99335" name="Text Box 7">
            <a:extLst>
              <a:ext uri="{FF2B5EF4-FFF2-40B4-BE49-F238E27FC236}">
                <a16:creationId xmlns:a16="http://schemas.microsoft.com/office/drawing/2014/main" id="{731BBB8E-28A0-4946-806A-5B44765B6A85}"/>
              </a:ext>
            </a:extLst>
          </p:cNvPr>
          <p:cNvSpPr txBox="1">
            <a:spLocks noChangeArrowheads="1"/>
          </p:cNvSpPr>
          <p:nvPr/>
        </p:nvSpPr>
        <p:spPr bwMode="auto">
          <a:xfrm>
            <a:off x="766192" y="4729373"/>
            <a:ext cx="7620000" cy="801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zh-CN" altLang="en-US" sz="2000" dirty="0">
                <a:latin typeface="Times New Roman" panose="02020603050405020304" pitchFamily="18" charset="0"/>
                <a:ea typeface="微软雅黑" panose="020B0503020204020204" pitchFamily="34" charset="-122"/>
                <a:cs typeface="+mn-ea"/>
                <a:sym typeface="Times New Roman" panose="02020603050405020304" pitchFamily="18" charset="0"/>
              </a:rPr>
              <a:t>首先，满足互联网不同邮件系统的用户之间实现电子邮件交换。发送方通过互连网计算机域名发送一个邮件到接收方邮箱计算机。</a:t>
            </a:r>
          </a:p>
        </p:txBody>
      </p:sp>
      <p:sp>
        <p:nvSpPr>
          <p:cNvPr id="6" name="Text Box 6">
            <a:extLst>
              <a:ext uri="{FF2B5EF4-FFF2-40B4-BE49-F238E27FC236}">
                <a16:creationId xmlns:a16="http://schemas.microsoft.com/office/drawing/2014/main" id="{259A18CD-5335-4C8B-921C-6891509318CF}"/>
              </a:ext>
            </a:extLst>
          </p:cNvPr>
          <p:cNvSpPr txBox="1">
            <a:spLocks noChangeArrowheads="1"/>
          </p:cNvSpPr>
          <p:nvPr/>
        </p:nvSpPr>
        <p:spPr bwMode="auto">
          <a:xfrm>
            <a:off x="467544" y="928237"/>
            <a:ext cx="7391400" cy="2272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Internet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发送电子邮件需要用户地址；</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电子邮箱的地址，称为</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电子邮件地址或</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地址</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。是唯一的</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每个电子邮件地址由两部分地址构成</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1</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、邮箱名</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hangingPunct="1">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2</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、存放邮箱的主机域名。</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9334"/>
                                        </p:tgtEl>
                                        <p:attrNameLst>
                                          <p:attrName>style.visibility</p:attrName>
                                        </p:attrNameLst>
                                      </p:cBhvr>
                                      <p:to>
                                        <p:strVal val="visible"/>
                                      </p:to>
                                    </p:set>
                                    <p:anim calcmode="lin" valueType="num">
                                      <p:cBhvr additive="base">
                                        <p:cTn id="7" dur="500" fill="hold"/>
                                        <p:tgtEl>
                                          <p:spTgt spid="99334"/>
                                        </p:tgtEl>
                                        <p:attrNameLst>
                                          <p:attrName>ppt_x</p:attrName>
                                        </p:attrNameLst>
                                      </p:cBhvr>
                                      <p:tavLst>
                                        <p:tav tm="0">
                                          <p:val>
                                            <p:strVal val="0-#ppt_w/2"/>
                                          </p:val>
                                        </p:tav>
                                        <p:tav tm="100000">
                                          <p:val>
                                            <p:strVal val="#ppt_x"/>
                                          </p:val>
                                        </p:tav>
                                      </p:tavLst>
                                    </p:anim>
                                    <p:anim calcmode="lin" valueType="num">
                                      <p:cBhvr additive="base">
                                        <p:cTn id="8" dur="500" fill="hold"/>
                                        <p:tgtEl>
                                          <p:spTgt spid="9933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9332"/>
                                        </p:tgtEl>
                                        <p:attrNameLst>
                                          <p:attrName>style.visibility</p:attrName>
                                        </p:attrNameLst>
                                      </p:cBhvr>
                                      <p:to>
                                        <p:strVal val="visible"/>
                                      </p:to>
                                    </p:set>
                                    <p:anim calcmode="lin" valueType="num">
                                      <p:cBhvr additive="base">
                                        <p:cTn id="13" dur="500" fill="hold"/>
                                        <p:tgtEl>
                                          <p:spTgt spid="99332"/>
                                        </p:tgtEl>
                                        <p:attrNameLst>
                                          <p:attrName>ppt_x</p:attrName>
                                        </p:attrNameLst>
                                      </p:cBhvr>
                                      <p:tavLst>
                                        <p:tav tm="0">
                                          <p:val>
                                            <p:strVal val="0-#ppt_w/2"/>
                                          </p:val>
                                        </p:tav>
                                        <p:tav tm="100000">
                                          <p:val>
                                            <p:strVal val="#ppt_x"/>
                                          </p:val>
                                        </p:tav>
                                      </p:tavLst>
                                    </p:anim>
                                    <p:anim calcmode="lin" valueType="num">
                                      <p:cBhvr additive="base">
                                        <p:cTn id="14" dur="500" fill="hold"/>
                                        <p:tgtEl>
                                          <p:spTgt spid="9933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9335"/>
                                        </p:tgtEl>
                                        <p:attrNameLst>
                                          <p:attrName>style.visibility</p:attrName>
                                        </p:attrNameLst>
                                      </p:cBhvr>
                                      <p:to>
                                        <p:strVal val="visible"/>
                                      </p:to>
                                    </p:set>
                                    <p:anim calcmode="lin" valueType="num">
                                      <p:cBhvr additive="base">
                                        <p:cTn id="19" dur="500" fill="hold"/>
                                        <p:tgtEl>
                                          <p:spTgt spid="99335"/>
                                        </p:tgtEl>
                                        <p:attrNameLst>
                                          <p:attrName>ppt_x</p:attrName>
                                        </p:attrNameLst>
                                      </p:cBhvr>
                                      <p:tavLst>
                                        <p:tav tm="0">
                                          <p:val>
                                            <p:strVal val="0-#ppt_w/2"/>
                                          </p:val>
                                        </p:tav>
                                        <p:tav tm="100000">
                                          <p:val>
                                            <p:strVal val="#ppt_x"/>
                                          </p:val>
                                        </p:tav>
                                      </p:tavLst>
                                    </p:anim>
                                    <p:anim calcmode="lin" valueType="num">
                                      <p:cBhvr additive="base">
                                        <p:cTn id="20" dur="500" fill="hold"/>
                                        <p:tgtEl>
                                          <p:spTgt spid="9933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9333"/>
                                        </p:tgtEl>
                                        <p:attrNameLst>
                                          <p:attrName>style.visibility</p:attrName>
                                        </p:attrNameLst>
                                      </p:cBhvr>
                                      <p:to>
                                        <p:strVal val="visible"/>
                                      </p:to>
                                    </p:set>
                                    <p:anim calcmode="lin" valueType="num">
                                      <p:cBhvr additive="base">
                                        <p:cTn id="25" dur="500" fill="hold"/>
                                        <p:tgtEl>
                                          <p:spTgt spid="99333"/>
                                        </p:tgtEl>
                                        <p:attrNameLst>
                                          <p:attrName>ppt_x</p:attrName>
                                        </p:attrNameLst>
                                      </p:cBhvr>
                                      <p:tavLst>
                                        <p:tav tm="0">
                                          <p:val>
                                            <p:strVal val="0-#ppt_w/2"/>
                                          </p:val>
                                        </p:tav>
                                        <p:tav tm="100000">
                                          <p:val>
                                            <p:strVal val="#ppt_x"/>
                                          </p:val>
                                        </p:tav>
                                      </p:tavLst>
                                    </p:anim>
                                    <p:anim calcmode="lin" valueType="num">
                                      <p:cBhvr additive="base">
                                        <p:cTn id="26" dur="500" fill="hold"/>
                                        <p:tgtEl>
                                          <p:spTgt spid="9933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0-#ppt_w/2"/>
                                          </p:val>
                                        </p:tav>
                                        <p:tav tm="100000">
                                          <p:val>
                                            <p:strVal val="#ppt_x"/>
                                          </p:val>
                                        </p:tav>
                                      </p:tavLst>
                                    </p:anim>
                                    <p:anim calcmode="lin" valueType="num">
                                      <p:cBhvr additive="base">
                                        <p:cTn id="32"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autoUpdateAnimBg="0"/>
      <p:bldP spid="99333" grpId="0" autoUpdateAnimBg="0"/>
      <p:bldP spid="99334" grpId="0" autoUpdateAnimBg="0"/>
      <p:bldP spid="99335" grpId="0" autoUpdateAnimBg="0"/>
      <p:bldP spid="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a:extLst>
              <a:ext uri="{FF2B5EF4-FFF2-40B4-BE49-F238E27FC236}">
                <a16:creationId xmlns:a16="http://schemas.microsoft.com/office/drawing/2014/main" id="{2E177CF6-DB23-4E66-97EB-5F8EBF2C645F}"/>
              </a:ext>
            </a:extLst>
          </p:cNvPr>
          <p:cNvSpPr txBox="1">
            <a:spLocks noChangeArrowheads="1"/>
          </p:cNvSpPr>
          <p:nvPr/>
        </p:nvSpPr>
        <p:spPr bwMode="auto">
          <a:xfrm>
            <a:off x="1754560" y="404664"/>
            <a:ext cx="5105400" cy="56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20000"/>
              </a:lnSpc>
            </a:pPr>
            <a:r>
              <a:rPr lang="en-US" altLang="zh-CN" sz="2800" dirty="0">
                <a:latin typeface="Times New Roman" panose="02020603050405020304" pitchFamily="18" charset="0"/>
                <a:ea typeface="微软雅黑" panose="020B0503020204020204" pitchFamily="34" charset="-122"/>
                <a:cs typeface="+mn-ea"/>
                <a:sym typeface="Times New Roman" panose="02020603050405020304" pitchFamily="18" charset="0"/>
              </a:rPr>
              <a:t>2.3.3 </a:t>
            </a:r>
            <a:r>
              <a:rPr lang="zh-CN" altLang="en-US" sz="2800" dirty="0">
                <a:latin typeface="Times New Roman" panose="02020603050405020304" pitchFamily="18" charset="0"/>
                <a:ea typeface="微软雅黑" panose="020B0503020204020204" pitchFamily="34" charset="-122"/>
                <a:cs typeface="+mn-ea"/>
                <a:sym typeface="Times New Roman" panose="02020603050405020304" pitchFamily="18" charset="0"/>
              </a:rPr>
              <a:t>电子邮件基本格式 </a:t>
            </a:r>
          </a:p>
        </p:txBody>
      </p:sp>
      <p:sp>
        <p:nvSpPr>
          <p:cNvPr id="93187" name="Rectangle 3">
            <a:extLst>
              <a:ext uri="{FF2B5EF4-FFF2-40B4-BE49-F238E27FC236}">
                <a16:creationId xmlns:a16="http://schemas.microsoft.com/office/drawing/2014/main" id="{2963EDCA-AEFF-4FF4-A1D0-0A57529F8A2E}"/>
              </a:ext>
            </a:extLst>
          </p:cNvPr>
          <p:cNvSpPr>
            <a:spLocks noChangeArrowheads="1"/>
          </p:cNvSpPr>
          <p:nvPr/>
        </p:nvSpPr>
        <p:spPr bwMode="auto">
          <a:xfrm>
            <a:off x="611560" y="3045512"/>
            <a:ext cx="7920880"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第一部分称为头部，</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主要包括发、收方地址、日期和主题；头部还可以有转送或暗送等条目。在使用</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时增加附件标题等内容。</a:t>
            </a:r>
            <a:endPar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endParaRPr>
          </a:p>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每个头部行包括：</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行关键字</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冒号</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该行信息</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p>
        </p:txBody>
      </p:sp>
      <p:sp>
        <p:nvSpPr>
          <p:cNvPr id="93188" name="Rectangle 4">
            <a:extLst>
              <a:ext uri="{FF2B5EF4-FFF2-40B4-BE49-F238E27FC236}">
                <a16:creationId xmlns:a16="http://schemas.microsoft.com/office/drawing/2014/main" id="{5F2C8CEE-EFF8-45D7-91B8-DE8401772DA9}"/>
              </a:ext>
            </a:extLst>
          </p:cNvPr>
          <p:cNvSpPr>
            <a:spLocks noChangeArrowheads="1"/>
          </p:cNvSpPr>
          <p:nvPr/>
        </p:nvSpPr>
        <p:spPr bwMode="auto">
          <a:xfrm>
            <a:off x="611560" y="4917976"/>
            <a:ext cx="7839222" cy="1386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a:lnSpc>
                <a:spcPct val="120000"/>
              </a:lnSpc>
            </a:pP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第二部分是邮件信息主体，</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即信息文本；第一、二部分之间用空行分割。在使用</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包含多个其他多媒体二进制信息，它们是任意编辑的。</a:t>
            </a:r>
          </a:p>
        </p:txBody>
      </p:sp>
      <p:sp>
        <p:nvSpPr>
          <p:cNvPr id="93194" name="Rectangle 10">
            <a:extLst>
              <a:ext uri="{FF2B5EF4-FFF2-40B4-BE49-F238E27FC236}">
                <a16:creationId xmlns:a16="http://schemas.microsoft.com/office/drawing/2014/main" id="{6FED84BE-1725-4593-A4EB-0B90391699F2}"/>
              </a:ext>
            </a:extLst>
          </p:cNvPr>
          <p:cNvSpPr>
            <a:spLocks noChangeArrowheads="1"/>
          </p:cNvSpPr>
          <p:nvPr/>
        </p:nvSpPr>
        <p:spPr bwMode="auto">
          <a:xfrm>
            <a:off x="611560" y="1173048"/>
            <a:ext cx="7920880" cy="1829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早期的</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Email</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系统是只传送</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字符</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的，不能传送二进制数据，后</a:t>
            </a:r>
            <a:r>
              <a:rPr lang="en-US" altLang="zh-CN" sz="2400" b="1" dirty="0">
                <a:latin typeface="Times New Roman" panose="02020603050405020304" pitchFamily="18" charset="0"/>
                <a:ea typeface="微软雅黑" panose="020B0503020204020204" pitchFamily="34" charset="-122"/>
                <a:cs typeface="+mn-ea"/>
                <a:sym typeface="Times New Roman" panose="02020603050405020304" pitchFamily="18" charset="0"/>
              </a:rPr>
              <a:t>IETF</a:t>
            </a:r>
            <a:r>
              <a:rPr lang="zh-CN" altLang="en-US" sz="2400" b="1" dirty="0">
                <a:latin typeface="Times New Roman" panose="02020603050405020304" pitchFamily="18" charset="0"/>
                <a:ea typeface="微软雅黑" panose="020B0503020204020204" pitchFamily="34" charset="-122"/>
                <a:cs typeface="+mn-ea"/>
                <a:sym typeface="Times New Roman" panose="02020603050405020304" pitchFamily="18" charset="0"/>
              </a:rPr>
              <a:t>定义的</a:t>
            </a:r>
            <a:r>
              <a:rPr lang="en-US" altLang="zh-CN" sz="2400" b="1"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MIME</a:t>
            </a:r>
            <a:r>
              <a:rPr lang="zh-CN" altLang="en-US"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dirty="0">
                <a:solidFill>
                  <a:srgbClr val="FF0000"/>
                </a:solidFill>
                <a:latin typeface="Times New Roman" panose="02020603050405020304" pitchFamily="18" charset="0"/>
                <a:ea typeface="微软雅黑" panose="020B0503020204020204" pitchFamily="34" charset="-122"/>
                <a:cs typeface="+mn-ea"/>
                <a:sym typeface="Times New Roman" panose="02020603050405020304" pitchFamily="18" charset="0"/>
              </a:rPr>
              <a:t>Multipurpose Internet Mail Extensions)</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协议，允许邮件发送方将信息分成几个部分，各部分可用不同的格式完成传送。</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94"/>
                                        </p:tgtEl>
                                        <p:attrNameLst>
                                          <p:attrName>style.visibility</p:attrName>
                                        </p:attrNameLst>
                                      </p:cBhvr>
                                      <p:to>
                                        <p:strVal val="visible"/>
                                      </p:to>
                                    </p:set>
                                    <p:anim calcmode="lin" valueType="num">
                                      <p:cBhvr additive="base">
                                        <p:cTn id="7" dur="500" fill="hold"/>
                                        <p:tgtEl>
                                          <p:spTgt spid="93194"/>
                                        </p:tgtEl>
                                        <p:attrNameLst>
                                          <p:attrName>ppt_x</p:attrName>
                                        </p:attrNameLst>
                                      </p:cBhvr>
                                      <p:tavLst>
                                        <p:tav tm="0">
                                          <p:val>
                                            <p:strVal val="0-#ppt_w/2"/>
                                          </p:val>
                                        </p:tav>
                                        <p:tav tm="100000">
                                          <p:val>
                                            <p:strVal val="#ppt_x"/>
                                          </p:val>
                                        </p:tav>
                                      </p:tavLst>
                                    </p:anim>
                                    <p:anim calcmode="lin" valueType="num">
                                      <p:cBhvr additive="base">
                                        <p:cTn id="8" dur="500" fill="hold"/>
                                        <p:tgtEl>
                                          <p:spTgt spid="9319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3187"/>
                                        </p:tgtEl>
                                        <p:attrNameLst>
                                          <p:attrName>style.visibility</p:attrName>
                                        </p:attrNameLst>
                                      </p:cBhvr>
                                      <p:to>
                                        <p:strVal val="visible"/>
                                      </p:to>
                                    </p:set>
                                    <p:anim calcmode="lin" valueType="num">
                                      <p:cBhvr additive="base">
                                        <p:cTn id="13" dur="500" fill="hold"/>
                                        <p:tgtEl>
                                          <p:spTgt spid="93187"/>
                                        </p:tgtEl>
                                        <p:attrNameLst>
                                          <p:attrName>ppt_x</p:attrName>
                                        </p:attrNameLst>
                                      </p:cBhvr>
                                      <p:tavLst>
                                        <p:tav tm="0">
                                          <p:val>
                                            <p:strVal val="0-#ppt_w/2"/>
                                          </p:val>
                                        </p:tav>
                                        <p:tav tm="100000">
                                          <p:val>
                                            <p:strVal val="#ppt_x"/>
                                          </p:val>
                                        </p:tav>
                                      </p:tavLst>
                                    </p:anim>
                                    <p:anim calcmode="lin" valueType="num">
                                      <p:cBhvr additive="base">
                                        <p:cTn id="14" dur="500" fill="hold"/>
                                        <p:tgtEl>
                                          <p:spTgt spid="9318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3188"/>
                                        </p:tgtEl>
                                        <p:attrNameLst>
                                          <p:attrName>style.visibility</p:attrName>
                                        </p:attrNameLst>
                                      </p:cBhvr>
                                      <p:to>
                                        <p:strVal val="visible"/>
                                      </p:to>
                                    </p:set>
                                    <p:anim calcmode="lin" valueType="num">
                                      <p:cBhvr additive="base">
                                        <p:cTn id="19" dur="500" fill="hold"/>
                                        <p:tgtEl>
                                          <p:spTgt spid="93188"/>
                                        </p:tgtEl>
                                        <p:attrNameLst>
                                          <p:attrName>ppt_x</p:attrName>
                                        </p:attrNameLst>
                                      </p:cBhvr>
                                      <p:tavLst>
                                        <p:tav tm="0">
                                          <p:val>
                                            <p:strVal val="0-#ppt_w/2"/>
                                          </p:val>
                                        </p:tav>
                                        <p:tav tm="100000">
                                          <p:val>
                                            <p:strVal val="#ppt_x"/>
                                          </p:val>
                                        </p:tav>
                                      </p:tavLst>
                                    </p:anim>
                                    <p:anim calcmode="lin" valueType="num">
                                      <p:cBhvr additive="base">
                                        <p:cTn id="20" dur="500" fill="hold"/>
                                        <p:tgtEl>
                                          <p:spTgt spid="9318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autoUpdateAnimBg="0"/>
      <p:bldP spid="93188" grpId="0" autoUpdateAnimBg="0"/>
      <p:bldP spid="9319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a:extLst>
              <a:ext uri="{FF2B5EF4-FFF2-40B4-BE49-F238E27FC236}">
                <a16:creationId xmlns:a16="http://schemas.microsoft.com/office/drawing/2014/main" id="{00CFCB96-5BCE-4221-B2E3-6190FF2DF08A}"/>
              </a:ext>
            </a:extLst>
          </p:cNvPr>
          <p:cNvSpPr txBox="1">
            <a:spLocks noChangeArrowheads="1"/>
          </p:cNvSpPr>
          <p:nvPr/>
        </p:nvSpPr>
        <p:spPr bwMode="auto">
          <a:xfrm>
            <a:off x="1187624" y="1412776"/>
            <a:ext cx="7560840" cy="4937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From</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john@art.reston.va.us </a:t>
            </a:r>
          </a:p>
          <a:p>
            <a:pPr>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To</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mary@art.reston.va.us</a:t>
            </a:r>
          </a:p>
          <a:p>
            <a:pPr>
              <a:lnSpc>
                <a:spcPct val="120000"/>
              </a:lnSpc>
            </a:pP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Date</a:t>
            </a: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a:t>
            </a:r>
            <a:r>
              <a:rPr lang="en-US" altLang="zh-CN" sz="2400" dirty="0">
                <a:latin typeface="Times New Roman" panose="02020603050405020304" pitchFamily="18" charset="0"/>
                <a:ea typeface="微软雅黑" panose="020B0503020204020204" pitchFamily="34" charset="-122"/>
                <a:cs typeface="+mn-ea"/>
                <a:sym typeface="Times New Roman" panose="02020603050405020304" pitchFamily="18" charset="0"/>
              </a:rPr>
              <a:t>Wed,4,Sep. 2020 10:30 EDT</a:t>
            </a:r>
          </a:p>
          <a:p>
            <a:pPr>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Subject</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 </a:t>
            </a: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Dinner with us</a:t>
            </a:r>
            <a:r>
              <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a:t>
            </a:r>
          </a:p>
          <a:p>
            <a:pPr>
              <a:lnSpc>
                <a:spcPct val="120000"/>
              </a:lnSpc>
            </a:pPr>
            <a:endParaRPr lang="zh-CN" altLang="en-US"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endParaRPr>
          </a:p>
          <a:p>
            <a:pPr algn="just">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Mary</a:t>
            </a:r>
          </a:p>
          <a:p>
            <a:pPr algn="just">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Will you have dinner with us at our home on Saturday,5,Sep. ,at seven o’clock? It has been a long time since we had the pleasure of seeing you, and we do hope you will be with us.</a:t>
            </a:r>
          </a:p>
          <a:p>
            <a:pPr>
              <a:lnSpc>
                <a:spcPct val="120000"/>
              </a:lnSpc>
            </a:pPr>
            <a:r>
              <a:rPr lang="en-US" altLang="zh-CN" sz="2400" dirty="0">
                <a:solidFill>
                  <a:srgbClr val="CC0000"/>
                </a:solidFill>
                <a:latin typeface="Times New Roman" panose="02020603050405020304" pitchFamily="18" charset="0"/>
                <a:ea typeface="微软雅黑" panose="020B0503020204020204" pitchFamily="34" charset="-122"/>
                <a:cs typeface="+mn-ea"/>
                <a:sym typeface="Times New Roman" panose="02020603050405020304" pitchFamily="18" charset="0"/>
              </a:rPr>
              <a:t>                                                                         John</a:t>
            </a:r>
          </a:p>
        </p:txBody>
      </p:sp>
      <p:sp>
        <p:nvSpPr>
          <p:cNvPr id="108550" name="Text Box 6">
            <a:extLst>
              <a:ext uri="{FF2B5EF4-FFF2-40B4-BE49-F238E27FC236}">
                <a16:creationId xmlns:a16="http://schemas.microsoft.com/office/drawing/2014/main" id="{B6E2C0A7-3AAE-4AA4-954A-2AF87EB4E2A1}"/>
              </a:ext>
            </a:extLst>
          </p:cNvPr>
          <p:cNvSpPr txBox="1">
            <a:spLocks noChangeArrowheads="1"/>
          </p:cNvSpPr>
          <p:nvPr/>
        </p:nvSpPr>
        <p:spPr bwMode="auto">
          <a:xfrm>
            <a:off x="1043608" y="901036"/>
            <a:ext cx="3733748" cy="500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lnSpc>
                <a:spcPct val="120000"/>
              </a:lnSpc>
            </a:pPr>
            <a:r>
              <a:rPr lang="zh-CN" altLang="en-US" sz="2400" dirty="0">
                <a:latin typeface="Times New Roman" panose="02020603050405020304" pitchFamily="18" charset="0"/>
                <a:ea typeface="微软雅黑" panose="020B0503020204020204" pitchFamily="34" charset="-122"/>
                <a:cs typeface="+mn-ea"/>
                <a:sym typeface="Times New Roman" panose="02020603050405020304" pitchFamily="18" charset="0"/>
              </a:rPr>
              <a:t>实际电子邮件例子 </a:t>
            </a:r>
          </a:p>
        </p:txBody>
      </p:sp>
    </p:spTree>
  </p:cSld>
  <p:clrMapOvr>
    <a:masterClrMapping/>
  </p:clrMapOvr>
  <p:transition spd="slow" advClick="0">
    <p:fade/>
  </p:transition>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ne&quot;,&quot;Name&quot;:&quot;无&quot;,&quot;HeaderHeight&quot;:0.0,&quot;FooterHeight&quot;:0.0,&quot;SideMargin&quot;:0.0,&quot;TopMargin&quot;:0.0,&quot;BottomMargin&quot;:0.0,&quot;IntervalMargin&quot;:0.0,&quot;SettingType&quot;:&quot;System&quot;}"/>
</p:tagLst>
</file>

<file path=ppt/theme/theme1.xml><?xml version="1.0" encoding="utf-8"?>
<a:theme xmlns:a="http://schemas.openxmlformats.org/drawingml/2006/main" name="主题4">
  <a:themeElements>
    <a:clrScheme name="自定义 2">
      <a:dk1>
        <a:sysClr val="windowText" lastClr="000000"/>
      </a:dk1>
      <a:lt1>
        <a:sysClr val="window" lastClr="FFFFFF"/>
      </a:lt1>
      <a:dk2>
        <a:srgbClr val="FFFFFF"/>
      </a:dk2>
      <a:lt2>
        <a:srgbClr val="FFFFFF"/>
      </a:lt2>
      <a:accent1>
        <a:srgbClr val="0E647C"/>
      </a:accent1>
      <a:accent2>
        <a:srgbClr val="2DB2A4"/>
      </a:accent2>
      <a:accent3>
        <a:srgbClr val="74AF47"/>
      </a:accent3>
      <a:accent4>
        <a:srgbClr val="755DA1"/>
      </a:accent4>
      <a:accent5>
        <a:srgbClr val="4BACC6"/>
      </a:accent5>
      <a:accent6>
        <a:srgbClr val="F87A08"/>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0" tIns="0" rIns="0" bIns="0" rtlCol="0">
        <a:spAutoFit/>
      </a:bodyPr>
      <a:lstStyle>
        <a:defPPr>
          <a:defRPr sz="1600" b="1" dirty="0" smtClean="0">
            <a:solidFill>
              <a:schemeClr val="accent6"/>
            </a:solidFill>
            <a:latin typeface="微软雅黑" pitchFamily="34" charset="-122"/>
            <a:ea typeface="微软雅黑" pitchFamily="34" charset="-122"/>
          </a:defRPr>
        </a:defPPr>
      </a:lstStyle>
    </a:txDef>
  </a:objectDefaults>
  <a:extraClrSchemeLst/>
  <a:extLst>
    <a:ext uri="{05A4C25C-085E-4340-85A3-A5531E510DB2}">
      <thm15:themeFamily xmlns:thm15="http://schemas.microsoft.com/office/thememl/2012/main" name="主题4" id="{1EB55152-82EA-4C7D-868D-17DF37AF42AA}" vid="{9EE9F3AB-8927-4262-8B6D-4BC507B22764}"/>
    </a:ext>
  </a:extLst>
</a:theme>
</file>

<file path=docProps/app.xml><?xml version="1.0" encoding="utf-8"?>
<Properties xmlns="http://schemas.openxmlformats.org/officeDocument/2006/extended-properties" xmlns:vt="http://schemas.openxmlformats.org/officeDocument/2006/docPropsVTypes">
  <Template>主题4</Template>
  <TotalTime>13075</TotalTime>
  <Words>3515</Words>
  <Application>Microsoft Office PowerPoint</Application>
  <PresentationFormat>全屏显示(4:3)</PresentationFormat>
  <Paragraphs>227</Paragraphs>
  <Slides>31</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31</vt:i4>
      </vt:variant>
    </vt:vector>
  </HeadingPairs>
  <TitlesOfParts>
    <vt:vector size="35" baseType="lpstr">
      <vt:lpstr>Arial</vt:lpstr>
      <vt:lpstr>Calibri</vt:lpstr>
      <vt:lpstr>Times New Roman</vt:lpstr>
      <vt:lpstr>主题4</vt:lpstr>
      <vt:lpstr>PowerPoint 演示文稿</vt:lpstr>
      <vt:lpstr>PowerPoint 演示文稿</vt:lpstr>
      <vt:lpstr>问题: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科研部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范冰冰</dc:creator>
  <cp:lastModifiedBy>shen ys</cp:lastModifiedBy>
  <cp:revision>121</cp:revision>
  <dcterms:created xsi:type="dcterms:W3CDTF">2004-11-08T01:13:25Z</dcterms:created>
  <dcterms:modified xsi:type="dcterms:W3CDTF">2020-09-20T23:33:05Z</dcterms:modified>
</cp:coreProperties>
</file>