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7" r:id="rId2"/>
    <p:sldId id="292" r:id="rId3"/>
    <p:sldId id="258" r:id="rId4"/>
    <p:sldId id="259" r:id="rId5"/>
    <p:sldId id="260" r:id="rId6"/>
    <p:sldId id="264" r:id="rId7"/>
    <p:sldId id="291" r:id="rId8"/>
    <p:sldId id="261" r:id="rId9"/>
    <p:sldId id="266" r:id="rId10"/>
    <p:sldId id="282" r:id="rId11"/>
    <p:sldId id="262" r:id="rId12"/>
    <p:sldId id="272" r:id="rId13"/>
    <p:sldId id="268" r:id="rId14"/>
    <p:sldId id="274" r:id="rId15"/>
    <p:sldId id="267" r:id="rId16"/>
    <p:sldId id="273" r:id="rId17"/>
    <p:sldId id="276" r:id="rId18"/>
    <p:sldId id="281" r:id="rId19"/>
    <p:sldId id="283" r:id="rId20"/>
    <p:sldId id="284" r:id="rId21"/>
    <p:sldId id="288" r:id="rId22"/>
  </p:sldIdLst>
  <p:sldSz cx="12192000" cy="6858000"/>
  <p:notesSz cx="6858000" cy="9144000"/>
  <p:embeddedFontLst>
    <p:embeddedFont>
      <p:font typeface="! PEPSI !" panose="02000000000000000000" pitchFamily="2" charset="0"/>
      <p:regular r:id="rId24"/>
    </p:embeddedFont>
    <p:embeddedFont>
      <p:font typeface="Adobe Caslon Pro" panose="0205050205050A020403" pitchFamily="18" charset="0"/>
      <p:regular r:id="rId25"/>
      <p:bold r:id="rId26"/>
      <p:italic r:id="rId27"/>
      <p:boldItalic r:id="rId28"/>
    </p:embeddedFont>
    <p:embeddedFont>
      <p:font typeface="Roboto Thin" panose="02010600030101010101" charset="0"/>
      <p:italic r:id="rId29"/>
    </p:embeddedFont>
    <p:embeddedFont>
      <p:font typeface="等线" panose="02010600030101010101" pitchFamily="2" charset="-122"/>
      <p:regular r:id="rId30"/>
      <p:bold r:id="rId31"/>
    </p:embeddedFont>
    <p:embeddedFont>
      <p:font typeface="等线 Light" panose="02010600030101010101" pitchFamily="2" charset="-122"/>
      <p:regular r:id="rId32"/>
    </p:embeddedFont>
    <p:embeddedFont>
      <p:font typeface="方正启体繁体" panose="03000509000000000000" pitchFamily="65" charset="-122"/>
      <p:regular r:id="rId33"/>
    </p:embeddedFont>
    <p:embeddedFont>
      <p:font typeface="方正启体简体" panose="03000509000000000000" pitchFamily="65" charset="-122"/>
      <p:regular r:id="rId34"/>
    </p:embeddedFont>
    <p:embeddedFont>
      <p:font typeface="方正宋刻本秀楷简体" panose="02000000000000000000" pitchFamily="2" charset="-122"/>
      <p:regular r:id="rId35"/>
    </p:embeddedFont>
    <p:embeddedFont>
      <p:font typeface="方正艺黑简体" panose="03000509000000000000" pitchFamily="65" charset="-122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开始及目录" id="{979680F3-93E7-4FBE-A0EA-3C3EB431C737}">
          <p14:sldIdLst>
            <p14:sldId id="257"/>
            <p14:sldId id="292"/>
            <p14:sldId id="258"/>
          </p14:sldIdLst>
        </p14:section>
        <p14:section name="第一章节" id="{A063F171-53F9-4BFF-B43A-2C8B6CB3D515}">
          <p14:sldIdLst>
            <p14:sldId id="259"/>
            <p14:sldId id="260"/>
            <p14:sldId id="264"/>
            <p14:sldId id="291"/>
            <p14:sldId id="261"/>
          </p14:sldIdLst>
        </p14:section>
        <p14:section name="第二章节" id="{FF32406C-6F50-479E-9DF8-660C95981F8E}">
          <p14:sldIdLst>
            <p14:sldId id="266"/>
            <p14:sldId id="282"/>
            <p14:sldId id="262"/>
            <p14:sldId id="272"/>
            <p14:sldId id="268"/>
            <p14:sldId id="274"/>
            <p14:sldId id="267"/>
          </p14:sldIdLst>
        </p14:section>
        <p14:section name="第三章节" id="{EC809598-704B-4069-9A9D-B4AD2D7FE750}">
          <p14:sldIdLst>
            <p14:sldId id="273"/>
            <p14:sldId id="276"/>
          </p14:sldIdLst>
        </p14:section>
        <p14:section name="第四章节" id="{1D1A4BC4-ABAD-4CB3-8EA0-97A020648F38}">
          <p14:sldIdLst>
            <p14:sldId id="281"/>
            <p14:sldId id="283"/>
            <p14:sldId id="284"/>
          </p14:sldIdLst>
        </p14:section>
        <p14:section name="结束及注意事项" id="{D8C765C6-AC11-46E2-88D3-49A86C2B62C7}">
          <p14:sldIdLst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3E3C"/>
    <a:srgbClr val="665C59"/>
    <a:srgbClr val="C4B2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>
        <p:guide orient="horz" pos="2160"/>
        <p:guide pos="72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89C4D-FBA7-4674-B383-170B7CC5783D}" type="datetimeFigureOut">
              <a:rPr lang="zh-CN" altLang="en-US" smtClean="0"/>
              <a:t>2018/6/5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1FB76-703D-4886-8612-853B58EDFA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262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4CDF-02D9-46A9-B206-97A29D87BBC5}" type="datetimeFigureOut">
              <a:rPr lang="zh-CN" altLang="en-US" smtClean="0"/>
              <a:t>2018/6/5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FE13-3138-4C4D-AF35-C33864C8DD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330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4CDF-02D9-46A9-B206-97A29D87BBC5}" type="datetimeFigureOut">
              <a:rPr lang="zh-CN" altLang="en-US" smtClean="0"/>
              <a:t>2018/6/5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FE13-3138-4C4D-AF35-C33864C8DD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272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4CDF-02D9-46A9-B206-97A29D87BBC5}" type="datetimeFigureOut">
              <a:rPr lang="zh-CN" altLang="en-US" smtClean="0"/>
              <a:t>2018/6/5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FE13-3138-4C4D-AF35-C33864C8DD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687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4CDF-02D9-46A9-B206-97A29D87BBC5}" type="datetimeFigureOut">
              <a:rPr lang="zh-CN" altLang="en-US" smtClean="0"/>
              <a:t>2018/6/5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FE13-3138-4C4D-AF35-C33864C8DD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93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4CDF-02D9-46A9-B206-97A29D87BBC5}" type="datetimeFigureOut">
              <a:rPr lang="zh-CN" altLang="en-US" smtClean="0"/>
              <a:t>2018/6/5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FE13-3138-4C4D-AF35-C33864C8DD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32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4CDF-02D9-46A9-B206-97A29D87BBC5}" type="datetimeFigureOut">
              <a:rPr lang="zh-CN" altLang="en-US" smtClean="0"/>
              <a:t>2018/6/5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FE13-3138-4C4D-AF35-C33864C8DD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950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4CDF-02D9-46A9-B206-97A29D87BBC5}" type="datetimeFigureOut">
              <a:rPr lang="zh-CN" altLang="en-US" smtClean="0"/>
              <a:t>2018/6/5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FE13-3138-4C4D-AF35-C33864C8DD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096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4CDF-02D9-46A9-B206-97A29D87BBC5}" type="datetimeFigureOut">
              <a:rPr lang="zh-CN" altLang="en-US" smtClean="0"/>
              <a:t>2018/6/5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FE13-3138-4C4D-AF35-C33864C8DD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762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4CDF-02D9-46A9-B206-97A29D87BBC5}" type="datetimeFigureOut">
              <a:rPr lang="zh-CN" altLang="en-US" smtClean="0"/>
              <a:t>2018/6/5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FE13-3138-4C4D-AF35-C33864C8DD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15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4CDF-02D9-46A9-B206-97A29D87BBC5}" type="datetimeFigureOut">
              <a:rPr lang="zh-CN" altLang="en-US" smtClean="0"/>
              <a:t>2018/6/5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FE13-3138-4C4D-AF35-C33864C8DD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840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4CDF-02D9-46A9-B206-97A29D87BBC5}" type="datetimeFigureOut">
              <a:rPr lang="zh-CN" altLang="en-US" smtClean="0"/>
              <a:t>2018/6/5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FE13-3138-4C4D-AF35-C33864C8DD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65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54CDF-02D9-46A9-B206-97A29D87BBC5}" type="datetimeFigureOut">
              <a:rPr lang="zh-CN" altLang="en-US" smtClean="0"/>
              <a:t>2018/6/5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4FE13-3138-4C4D-AF35-C33864C8DD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5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1.png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23.png"/><Relationship Id="rId5" Type="http://schemas.microsoft.com/office/2007/relationships/hdphoto" Target="../media/hdphoto12.wdp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4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25.png"/><Relationship Id="rId5" Type="http://schemas.microsoft.com/office/2007/relationships/hdphoto" Target="../media/hdphoto13.wd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3.xml"/><Relationship Id="rId6" Type="http://schemas.openxmlformats.org/officeDocument/2006/relationships/tags" Target="../tags/tag5.xml"/><Relationship Id="rId11" Type="http://schemas.openxmlformats.org/officeDocument/2006/relationships/image" Target="../media/image1.png"/><Relationship Id="rId5" Type="http://schemas.openxmlformats.org/officeDocument/2006/relationships/tags" Target="../tags/tag4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.xml"/><Relationship Id="rId9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3432EE3C-0FE5-486E-B464-1CCE7B44E097}"/>
              </a:ext>
            </a:extLst>
          </p:cNvPr>
          <p:cNvGrpSpPr/>
          <p:nvPr/>
        </p:nvGrpSpPr>
        <p:grpSpPr>
          <a:xfrm>
            <a:off x="-305286" y="-993760"/>
            <a:ext cx="12824081" cy="9665441"/>
            <a:chOff x="-158750" y="-1422476"/>
            <a:chExt cx="12651740" cy="966544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3056B96-E6F8-4822-9133-1B2277AAA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67" r="99833">
                          <a14:backgroundMark x1="38333" y1="17773" x2="71333" y2="22038"/>
                          <a14:backgroundMark x1="37833" y1="54502" x2="53333" y2="57583"/>
                          <a14:backgroundMark x1="56167" y1="54265" x2="60667" y2="67299"/>
                          <a14:backgroundMark x1="36000" y1="59005" x2="58167" y2="68246"/>
                          <a14:backgroundMark x1="30500" y1="56872" x2="59167" y2="47156"/>
                          <a14:backgroundMark x1="61167" y1="47393" x2="63833" y2="62559"/>
                          <a14:backgroundMark x1="65833" y1="46682" x2="68333" y2="66351"/>
                          <a14:backgroundMark x1="63833" y1="65640" x2="66000" y2="72512"/>
                          <a14:backgroundMark x1="35667" y1="61374" x2="36667" y2="84123"/>
                          <a14:backgroundMark x1="30500" y1="48815" x2="46667" y2="49052"/>
                          <a14:backgroundMark x1="39500" y1="70616" x2="64000" y2="70616"/>
                          <a14:backgroundMark x1="34333" y1="26066" x2="57833" y2="25118"/>
                          <a14:backgroundMark x1="25000" y1="17773" x2="33500" y2="24882"/>
                          <a14:backgroundMark x1="29667" y1="6872" x2="68333" y2="7583"/>
                          <a14:backgroundMark x1="60333" y1="31043" x2="66833" y2="28673"/>
                          <a14:backgroundMark x1="48333" y1="29147" x2="45167" y2="32701"/>
                          <a14:backgroundMark x1="86333" y1="10664" x2="94500" y2="25355"/>
                          <a14:backgroundMark x1="86167" y1="3791" x2="95167" y2="16114"/>
                          <a14:backgroundMark x1="77333" y1="8294" x2="90167" y2="21801"/>
                          <a14:backgroundMark x1="75167" y1="17773" x2="75167" y2="17773"/>
                          <a14:backgroundMark x1="92667" y1="32938" x2="94333" y2="42180"/>
                          <a14:backgroundMark x1="89833" y1="33886" x2="94333" y2="49052"/>
                          <a14:backgroundMark x1="86833" y1="53555" x2="86667" y2="63033"/>
                          <a14:backgroundMark x1="91000" y1="57583" x2="90500" y2="65877"/>
                          <a14:backgroundMark x1="87667" y1="63744" x2="87500" y2="67773"/>
                          <a14:backgroundMark x1="93500" y1="61611" x2="93500" y2="66588"/>
                          <a14:backgroundMark x1="93000" y1="58768" x2="93000" y2="58768"/>
                          <a14:backgroundMark x1="96167" y1="66588" x2="96167" y2="66588"/>
                          <a14:backgroundMark x1="35167" y1="32701" x2="35167" y2="32701"/>
                          <a14:backgroundMark x1="40333" y1="32464" x2="40333" y2="32464"/>
                          <a14:backgroundMark x1="38333" y1="32227" x2="38333" y2="32227"/>
                          <a14:backgroundMark x1="30500" y1="35308" x2="43667" y2="33649"/>
                          <a14:backgroundMark x1="29667" y1="8057" x2="8500" y2="10427"/>
                          <a14:backgroundMark x1="6667" y1="21090" x2="6500" y2="31280"/>
                          <a14:backgroundMark x1="3500" y1="27488" x2="13833" y2="20853"/>
                          <a14:backgroundMark x1="13000" y1="16114" x2="18667" y2="14692"/>
                          <a14:backgroundMark x1="17000" y1="18483" x2="17000" y2="20142"/>
                          <a14:backgroundMark x1="16167" y1="21564" x2="16167" y2="21564"/>
                          <a14:backgroundMark x1="24000" y1="20616" x2="24000" y2="20616"/>
                          <a14:backgroundMark x1="5000" y1="40047" x2="5000" y2="40047"/>
                          <a14:backgroundMark x1="1333" y1="45972" x2="8167" y2="41706"/>
                          <a14:backgroundMark x1="12000" y1="51185" x2="12000" y2="51185"/>
                          <a14:backgroundMark x1="8333" y1="54028" x2="8333" y2="54028"/>
                          <a14:backgroundMark x1="11167" y1="63981" x2="11167" y2="63981"/>
                          <a14:backgroundMark x1="11667" y1="60664" x2="11667" y2="60664"/>
                          <a14:backgroundMark x1="9000" y1="66351" x2="9000" y2="66351"/>
                          <a14:backgroundMark x1="9500" y1="69194" x2="9500" y2="69194"/>
                          <a14:backgroundMark x1="7500" y1="69905" x2="7500" y2="69905"/>
                          <a14:backgroundMark x1="5667" y1="68720" x2="5667" y2="68720"/>
                          <a14:backgroundMark x1="3667" y1="70853" x2="3667" y2="70853"/>
                          <a14:backgroundMark x1="5333" y1="58531" x2="5333" y2="58531"/>
                          <a14:backgroundMark x1="46500" y1="90758" x2="46500" y2="90758"/>
                          <a14:backgroundMark x1="33833" y1="95261" x2="51000" y2="90758"/>
                          <a14:backgroundMark x1="49667" y1="94313" x2="59000" y2="93128"/>
                          <a14:backgroundMark x1="57167" y1="91943" x2="59833" y2="98341"/>
                          <a14:backgroundMark x1="66333" y1="68957" x2="67000" y2="74645"/>
                        </a14:backgroundRemoval>
                      </a14:imgEffect>
                      <a14:imgEffect>
                        <a14:artisticBlur radius="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58750" y="-1422476"/>
              <a:ext cx="12651740" cy="9665441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2" name="椭圆 1"/>
            <p:cNvSpPr/>
            <p:nvPr/>
          </p:nvSpPr>
          <p:spPr>
            <a:xfrm>
              <a:off x="4598204" y="2966626"/>
              <a:ext cx="2284392" cy="2284392"/>
            </a:xfrm>
            <a:prstGeom prst="ellipse">
              <a:avLst/>
            </a:prstGeom>
            <a:noFill/>
            <a:ln w="127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662340" y="3156245"/>
              <a:ext cx="215612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Roboto Thin" pitchFamily="2" charset="0"/>
                  <a:ea typeface="Roboto Thin" pitchFamily="2" charset="0"/>
                </a:rPr>
                <a:t>皮亚杰</a:t>
              </a:r>
              <a:endParaRPr lang="en-US" altLang="zh-CN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 Thin" pitchFamily="2" charset="0"/>
                <a:ea typeface="Roboto Thin" pitchFamily="2" charset="0"/>
              </a:endParaRPr>
            </a:p>
            <a:p>
              <a:pPr algn="ctr"/>
              <a:r>
                <a:rPr lang="zh-CN" altLang="en-US" sz="36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Roboto Thin" pitchFamily="2" charset="0"/>
                  <a:ea typeface="Roboto Thin" pitchFamily="2" charset="0"/>
                </a:rPr>
                <a:t>与</a:t>
              </a:r>
              <a:endParaRPr lang="en-US" altLang="zh-CN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 Thin" pitchFamily="2" charset="0"/>
                <a:ea typeface="Roboto Thin" pitchFamily="2" charset="0"/>
              </a:endParaRPr>
            </a:p>
            <a:p>
              <a:pPr algn="ctr"/>
              <a:r>
                <a:rPr lang="zh-CN" altLang="en-US" sz="36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Roboto Thin" pitchFamily="2" charset="0"/>
                  <a:ea typeface="Roboto Thin" pitchFamily="2" charset="0"/>
                </a:rPr>
                <a:t>建构主义</a:t>
              </a:r>
              <a:endParaRPr lang="zh-CN" alt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 Thi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6441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ripple/>
      </p:transition>
    </mc:Choice>
    <mc:Fallback xmlns="">
      <p:transition spd="slow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/>
          </p:cNvCxnSpPr>
          <p:nvPr/>
        </p:nvCxnSpPr>
        <p:spPr>
          <a:xfrm>
            <a:off x="628650" y="748656"/>
            <a:ext cx="309563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cxnSpLocks/>
          </p:cNvCxnSpPr>
          <p:nvPr/>
        </p:nvCxnSpPr>
        <p:spPr>
          <a:xfrm>
            <a:off x="628650" y="859627"/>
            <a:ext cx="159204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129"/>
          <p:cNvSpPr>
            <a:spLocks noGrp="1"/>
          </p:cNvSpPr>
          <p:nvPr>
            <p:ph type="sldNum" sz="quarter" idx="12"/>
          </p:nvPr>
        </p:nvSpPr>
        <p:spPr>
          <a:xfrm>
            <a:off x="10568504" y="6158932"/>
            <a:ext cx="126064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PAGE</a:t>
            </a: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</a:t>
            </a:r>
            <a:fld id="{F0A4FE13-3138-4C4D-AF35-C33864C8DD1A}" type="slidenum">
              <a:rPr kumimoji="0" lang="zh-CN" altLang="en-US" sz="1200" b="0" i="0" u="none" strike="noStrike" kern="1200" cap="none" spc="30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938211" y="1392422"/>
            <a:ext cx="6051869" cy="148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zh-CN" altLang="en-US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从文化教育上来看</a:t>
            </a:r>
            <a:r>
              <a:rPr lang="en-US" altLang="zh-CN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当时的教育仍然沿用着</a:t>
            </a:r>
            <a:r>
              <a:rPr lang="zh-CN" altLang="en-US" sz="2400" spc="15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传统的教育方法</a:t>
            </a:r>
            <a:r>
              <a:rPr lang="zh-CN" altLang="en-US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。正如</a:t>
            </a:r>
            <a:r>
              <a:rPr lang="en-US" altLang="zh-CN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《</a:t>
            </a:r>
            <a:r>
              <a:rPr lang="zh-CN" altLang="en-US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教育科学与儿童学</a:t>
            </a:r>
            <a:r>
              <a:rPr lang="en-US" altLang="zh-CN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》</a:t>
            </a:r>
            <a:r>
              <a:rPr lang="zh-CN" altLang="en-US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中所说的</a:t>
            </a:r>
            <a:r>
              <a:rPr lang="en-US" altLang="zh-CN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把</a:t>
            </a:r>
            <a:r>
              <a:rPr lang="zh-CN" altLang="en-US" sz="2400" spc="15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儿童看做“小大人”</a:t>
            </a:r>
            <a:r>
              <a:rPr lang="zh-CN" altLang="en-US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。</a:t>
            </a:r>
            <a:endParaRPr kumimoji="0" lang="en-US" altLang="zh-CN" sz="2400" b="0" i="0" u="none" strike="noStrike" kern="1200" cap="none" spc="15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5981E23-8D28-45D4-9535-1C9CBF445161}"/>
              </a:ext>
            </a:extLst>
          </p:cNvPr>
          <p:cNvSpPr txBox="1"/>
          <p:nvPr/>
        </p:nvSpPr>
        <p:spPr>
          <a:xfrm>
            <a:off x="1159154" y="567239"/>
            <a:ext cx="398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15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创新性</a:t>
            </a:r>
            <a:r>
              <a:rPr lang="en-US" altLang="zh-CN" sz="2800" b="1" spc="15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-</a:t>
            </a:r>
            <a:r>
              <a:rPr lang="zh-CN" altLang="en-US" sz="2800" b="1" spc="300" dirty="0">
                <a:solidFill>
                  <a:prstClr val="white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儿童认知理论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6109776-2184-4983-9121-E9CD5065B672}"/>
              </a:ext>
            </a:extLst>
          </p:cNvPr>
          <p:cNvSpPr txBox="1"/>
          <p:nvPr/>
        </p:nvSpPr>
        <p:spPr>
          <a:xfrm>
            <a:off x="990678" y="3224002"/>
            <a:ext cx="6192442" cy="3349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而对皮亚杰产生最大影响的是教育家</a:t>
            </a:r>
            <a:r>
              <a:rPr lang="zh-CN" altLang="en-US" sz="2400" spc="15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卢梭</a:t>
            </a:r>
            <a:r>
              <a:rPr lang="zh-CN" altLang="en-US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。卢梭重视儿童的身心发展规律</a:t>
            </a:r>
            <a:r>
              <a:rPr lang="en-US" altLang="zh-CN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不仅要把儿童当人看待</a:t>
            </a:r>
            <a:r>
              <a:rPr lang="en-US" altLang="zh-CN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更要</a:t>
            </a:r>
            <a:r>
              <a:rPr lang="zh-CN" altLang="en-US" sz="2400" spc="15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把儿童当儿童看待</a:t>
            </a:r>
            <a:r>
              <a:rPr lang="en-US" altLang="zh-CN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从儿童身心的特点出发去施以教育。这就确立了儿童在教育中的中心地位</a:t>
            </a:r>
            <a:r>
              <a:rPr lang="en-US" altLang="zh-CN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4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同时要求遵循心理秩序并利用这个机制来进行教育。</a:t>
            </a:r>
            <a:endParaRPr lang="en-US" altLang="zh-CN" sz="2400" spc="150" dirty="0">
              <a:solidFill>
                <a:prstClr val="white">
                  <a:lumMod val="75000"/>
                </a:prstClr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BC542911-6D95-41C5-BF54-340073446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24" y="567239"/>
            <a:ext cx="3365500" cy="5092700"/>
          </a:xfrm>
          <a:prstGeom prst="rect">
            <a:avLst/>
          </a:prstGeom>
          <a:ln>
            <a:noFill/>
          </a:ln>
          <a:effectLst>
            <a:reflection blurRad="88900" stA="30000" endPos="30000" dist="6477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A738062F-4923-4663-85D7-99A8DE1DD873}"/>
              </a:ext>
            </a:extLst>
          </p:cNvPr>
          <p:cNvSpPr txBox="1"/>
          <p:nvPr/>
        </p:nvSpPr>
        <p:spPr>
          <a:xfrm>
            <a:off x="7833324" y="5693060"/>
            <a:ext cx="3108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spc="15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卢梭的教育学著作</a:t>
            </a:r>
            <a:r>
              <a:rPr lang="en-US" altLang="zh-CN" sz="2400" b="1" spc="15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《</a:t>
            </a:r>
            <a:r>
              <a:rPr lang="zh-CN" altLang="en-US" sz="2400" b="1" spc="15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爱弥儿</a:t>
            </a:r>
            <a:r>
              <a:rPr lang="en-US" altLang="zh-CN" sz="2400" b="1" spc="15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》</a:t>
            </a:r>
            <a:endParaRPr lang="zh-CN" altLang="en-US" sz="2400" b="1" spc="150" dirty="0">
              <a:solidFill>
                <a:schemeClr val="accent2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9527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4000">
                <a:schemeClr val="tx1"/>
              </a:gs>
              <a:gs pos="0">
                <a:schemeClr val="tx1">
                  <a:alpha val="23000"/>
                </a:schemeClr>
              </a:gs>
            </a:gsLst>
            <a:lin ang="135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>
            <a:cxnSpLocks/>
          </p:cNvCxnSpPr>
          <p:nvPr/>
        </p:nvCxnSpPr>
        <p:spPr>
          <a:xfrm>
            <a:off x="628650" y="748656"/>
            <a:ext cx="309563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cxnSpLocks/>
          </p:cNvCxnSpPr>
          <p:nvPr/>
        </p:nvCxnSpPr>
        <p:spPr>
          <a:xfrm>
            <a:off x="628650" y="859627"/>
            <a:ext cx="159204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灯片编号占位符 129"/>
          <p:cNvSpPr>
            <a:spLocks noGrp="1"/>
          </p:cNvSpPr>
          <p:nvPr>
            <p:ph type="sldNum" sz="quarter" idx="12"/>
          </p:nvPr>
        </p:nvSpPr>
        <p:spPr>
          <a:xfrm>
            <a:off x="10695259" y="6158932"/>
            <a:ext cx="1007129" cy="365125"/>
          </a:xfrm>
        </p:spPr>
        <p:txBody>
          <a:bodyPr/>
          <a:lstStyle/>
          <a:p>
            <a:r>
              <a:rPr lang="en-US" altLang="zh-CN" spc="300" dirty="0">
                <a:solidFill>
                  <a:schemeClr val="bg1"/>
                </a:solidFill>
              </a:rPr>
              <a:t>PAGE</a:t>
            </a:r>
            <a:r>
              <a:rPr lang="zh-CN" altLang="en-US" spc="300" dirty="0">
                <a:solidFill>
                  <a:schemeClr val="bg1"/>
                </a:solidFill>
              </a:rPr>
              <a:t> </a:t>
            </a:r>
            <a:fld id="{F0A4FE13-3138-4C4D-AF35-C33864C8DD1A}" type="slidenum">
              <a:rPr lang="zh-CN" altLang="en-US" spc="300" smtClean="0">
                <a:solidFill>
                  <a:schemeClr val="bg1"/>
                </a:solidFill>
              </a:rPr>
              <a:t>11</a:t>
            </a:fld>
            <a:endParaRPr lang="zh-CN" altLang="en-US" spc="300" dirty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4068" y="484700"/>
            <a:ext cx="5631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15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卢梭影响下形成的新理论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C4864A0-48BC-4A36-83E9-39ED8FD240AA}"/>
              </a:ext>
            </a:extLst>
          </p:cNvPr>
          <p:cNvSpPr/>
          <p:nvPr/>
        </p:nvSpPr>
        <p:spPr>
          <a:xfrm>
            <a:off x="5208707" y="1286246"/>
            <a:ext cx="6898640" cy="453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“大自然希望儿童在成人之前就要</a:t>
            </a:r>
            <a:r>
              <a:rPr lang="zh-CN" altLang="en-US" sz="2800" spc="15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像儿童的样子</a:t>
            </a:r>
            <a:r>
              <a:rPr lang="en-US" altLang="zh-CN" sz="28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8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如果打乱了这个秩序</a:t>
            </a:r>
            <a:r>
              <a:rPr lang="en-US" altLang="zh-CN" sz="28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8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我们就会造成一些早熟的果实</a:t>
            </a:r>
            <a:r>
              <a:rPr lang="en-US" altLang="zh-CN" sz="28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8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它们长得既不丰满也不甜美</a:t>
            </a:r>
            <a:r>
              <a:rPr lang="en-US" altLang="zh-CN" sz="28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8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而且很快就会腐烂</a:t>
            </a:r>
            <a:r>
              <a:rPr lang="en-US" altLang="zh-CN" sz="28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:</a:t>
            </a:r>
            <a:r>
              <a:rPr lang="zh-CN" altLang="en-US" sz="28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将造成一些年纪轻轻的博士和老态龙钟的儿童。”</a:t>
            </a:r>
            <a:endParaRPr lang="en-US" altLang="zh-CN" sz="2800" spc="150" dirty="0">
              <a:solidFill>
                <a:prstClr val="white">
                  <a:lumMod val="75000"/>
                </a:prstClr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——Jean-Jacques Rousseau</a:t>
            </a:r>
          </a:p>
          <a:p>
            <a:pPr algn="r">
              <a:lnSpc>
                <a:spcPct val="150000"/>
              </a:lnSpc>
            </a:pPr>
            <a:r>
              <a:rPr lang="en-US" altLang="zh-CN" sz="28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(1712.6.28</a:t>
            </a:r>
            <a:r>
              <a:rPr lang="zh-CN" altLang="en-US" sz="28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－</a:t>
            </a:r>
            <a:r>
              <a:rPr lang="en-US" altLang="zh-CN" sz="2800" spc="150" dirty="0">
                <a:solidFill>
                  <a:prstClr val="white">
                    <a:lumMod val="75000"/>
                  </a:prst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1778.7.2)</a:t>
            </a:r>
            <a:endParaRPr lang="zh-CN" altLang="en-US" sz="2400" spc="150" dirty="0">
              <a:solidFill>
                <a:prstClr val="white">
                  <a:lumMod val="75000"/>
                </a:prstClr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439D594-C884-4F83-81CA-A778B3809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1" y="1390293"/>
            <a:ext cx="3641845" cy="5070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65585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wind"/>
      </p:transition>
    </mc:Choice>
    <mc:Fallback xmlns="">
      <p:transition spd="slow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>
            <a:cxnSpLocks/>
          </p:cNvCxnSpPr>
          <p:nvPr/>
        </p:nvCxnSpPr>
        <p:spPr>
          <a:xfrm>
            <a:off x="628650" y="748656"/>
            <a:ext cx="309563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>
            <a:cxnSpLocks/>
          </p:cNvCxnSpPr>
          <p:nvPr/>
        </p:nvCxnSpPr>
        <p:spPr>
          <a:xfrm>
            <a:off x="628650" y="859627"/>
            <a:ext cx="159204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165648" y="638641"/>
            <a:ext cx="5123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15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卢梭影响下形成的新理论</a:t>
            </a:r>
          </a:p>
        </p:txBody>
      </p:sp>
      <p:sp>
        <p:nvSpPr>
          <p:cNvPr id="7" name="灯片编号占位符 129"/>
          <p:cNvSpPr>
            <a:spLocks noGrp="1"/>
          </p:cNvSpPr>
          <p:nvPr>
            <p:ph type="sldNum" sz="quarter" idx="12"/>
          </p:nvPr>
        </p:nvSpPr>
        <p:spPr>
          <a:xfrm>
            <a:off x="10568504" y="6158932"/>
            <a:ext cx="1260640" cy="365125"/>
          </a:xfrm>
        </p:spPr>
        <p:txBody>
          <a:bodyPr/>
          <a:lstStyle/>
          <a:p>
            <a:r>
              <a:rPr lang="en-US" altLang="zh-CN" spc="300" dirty="0">
                <a:solidFill>
                  <a:schemeClr val="bg1">
                    <a:lumMod val="65000"/>
                  </a:schemeClr>
                </a:solidFill>
              </a:rPr>
              <a:t>PAGE</a:t>
            </a:r>
            <a:r>
              <a:rPr lang="zh-CN" altLang="en-US" spc="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fld id="{F0A4FE13-3138-4C4D-AF35-C33864C8DD1A}" type="slidenum">
              <a:rPr lang="zh-CN" altLang="en-US" spc="300" smtClean="0">
                <a:solidFill>
                  <a:schemeClr val="bg1">
                    <a:lumMod val="65000"/>
                  </a:schemeClr>
                </a:solidFill>
              </a:rPr>
              <a:t>12</a:t>
            </a:fld>
            <a:endParaRPr lang="zh-CN" altLang="en-US" spc="3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 flipH="1">
            <a:off x="4423542" y="1382123"/>
            <a:ext cx="599045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卢梭认为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恰当的自由教育模式应当是“学生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—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事物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—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教师”。在这一模式中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起直接作用的不是教师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而是事物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儿童所直接感受到的也不是教师的教导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而是事物所传达的必然性规则。可见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在自由教育模式中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通过引进</a:t>
            </a:r>
            <a:r>
              <a:rPr lang="zh-CN" altLang="en-US" sz="2400" spc="30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事物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这一中介环节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400" spc="30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教师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的作用从“台前”转向了“幕后”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400" spc="30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从直接转向了间接。</a:t>
            </a:r>
            <a:endParaRPr lang="en-US" altLang="zh-CN" sz="2400" spc="300" dirty="0">
              <a:solidFill>
                <a:schemeClr val="accent2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0D818B8-F3C7-471B-A03E-3EAE753BF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21673">
            <a:off x="-1767238" y="1239153"/>
            <a:ext cx="7821349" cy="439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69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eelOff"/>
      </p:transition>
    </mc:Choice>
    <mc:Fallback xmlns="">
      <p:transition spd="slow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矩形 1"/>
          <p:cNvSpPr/>
          <p:nvPr/>
        </p:nvSpPr>
        <p:spPr>
          <a:xfrm>
            <a:off x="2365647" y="1458780"/>
            <a:ext cx="8489596" cy="3565707"/>
          </a:xfrm>
          <a:prstGeom prst="rect">
            <a:avLst/>
          </a:prstGeom>
          <a:ln w="25400">
            <a:solidFill>
              <a:schemeClr val="bg1">
                <a:alpha val="4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10" name="矩形 9"/>
          <p:cNvSpPr/>
          <p:nvPr/>
        </p:nvSpPr>
        <p:spPr>
          <a:xfrm>
            <a:off x="1062264" y="2519374"/>
            <a:ext cx="4252686" cy="21481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>
            <a:cxnSpLocks/>
          </p:cNvCxnSpPr>
          <p:nvPr/>
        </p:nvCxnSpPr>
        <p:spPr>
          <a:xfrm>
            <a:off x="628650" y="748656"/>
            <a:ext cx="309563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>
            <a:cxnSpLocks/>
          </p:cNvCxnSpPr>
          <p:nvPr/>
        </p:nvCxnSpPr>
        <p:spPr>
          <a:xfrm>
            <a:off x="628650" y="859627"/>
            <a:ext cx="159204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062264" y="563151"/>
            <a:ext cx="545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15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皮亚杰儿童认知理论的创新之处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641601" y="1458780"/>
            <a:ext cx="8213642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在教育方法上皮亚杰深受以上几点的影响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他认为应当将儿童的主观加之于</a:t>
            </a:r>
            <a:r>
              <a:rPr lang="zh-CN" altLang="en-US" sz="2400" spc="30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客体的介物活动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之中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 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再比如他有在一定程度上</a:t>
            </a:r>
            <a:r>
              <a:rPr lang="zh-CN" altLang="en-US" sz="2400" spc="30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减少教师作用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的想法 甚至推断能够用教学机器替代教师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 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（虽然不一定对）</a:t>
            </a:r>
            <a:endParaRPr lang="en-US" altLang="zh-CN" sz="2400" spc="300" dirty="0">
              <a:solidFill>
                <a:schemeClr val="bg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应该按照学生的能力阶段来</a:t>
            </a:r>
            <a:r>
              <a:rPr lang="zh-CN" altLang="en-US" sz="2400" spc="30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给予不同的教学 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应该运用</a:t>
            </a:r>
            <a:r>
              <a:rPr lang="zh-CN" altLang="en-US" sz="2400" spc="30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兴趣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和活动使得学生主动参与其中</a:t>
            </a:r>
            <a:endParaRPr lang="en-US" altLang="zh-CN" sz="2400" spc="300" dirty="0">
              <a:solidFill>
                <a:schemeClr val="bg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9" name="灯片编号占位符 129"/>
          <p:cNvSpPr>
            <a:spLocks noGrp="1"/>
          </p:cNvSpPr>
          <p:nvPr>
            <p:ph type="sldNum" sz="quarter" idx="12"/>
          </p:nvPr>
        </p:nvSpPr>
        <p:spPr>
          <a:xfrm>
            <a:off x="10568504" y="6158932"/>
            <a:ext cx="1260640" cy="365125"/>
          </a:xfrm>
        </p:spPr>
        <p:txBody>
          <a:bodyPr/>
          <a:lstStyle/>
          <a:p>
            <a:r>
              <a:rPr lang="en-US" altLang="zh-CN" spc="300" dirty="0">
                <a:solidFill>
                  <a:schemeClr val="bg1">
                    <a:lumMod val="65000"/>
                  </a:schemeClr>
                </a:solidFill>
              </a:rPr>
              <a:t>PAGE</a:t>
            </a:r>
            <a:r>
              <a:rPr lang="zh-CN" altLang="en-US" spc="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fld id="{F0A4FE13-3138-4C4D-AF35-C33864C8DD1A}" type="slidenum">
              <a:rPr lang="zh-CN" altLang="en-US" spc="300" smtClean="0">
                <a:solidFill>
                  <a:schemeClr val="bg1">
                    <a:lumMod val="65000"/>
                  </a:schemeClr>
                </a:solidFill>
              </a:rPr>
              <a:t>13</a:t>
            </a:fld>
            <a:endParaRPr lang="zh-CN" altLang="en-US" spc="3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3C1988A-0CE5-4058-BF6D-293A2AC11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85353" y="1107111"/>
            <a:ext cx="4972639" cy="497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33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ripple/>
      </p:transition>
    </mc:Choice>
    <mc:Fallback xmlns="">
      <p:transition spd="slow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>
            <a:cxnSpLocks/>
          </p:cNvCxnSpPr>
          <p:nvPr/>
        </p:nvCxnSpPr>
        <p:spPr>
          <a:xfrm>
            <a:off x="628650" y="748656"/>
            <a:ext cx="309563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>
            <a:cxnSpLocks/>
          </p:cNvCxnSpPr>
          <p:nvPr/>
        </p:nvCxnSpPr>
        <p:spPr>
          <a:xfrm>
            <a:off x="628650" y="859627"/>
            <a:ext cx="159204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215713" y="595900"/>
            <a:ext cx="5901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15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认识的建构主义发展观的创新之处</a:t>
            </a:r>
          </a:p>
        </p:txBody>
      </p:sp>
      <p:sp>
        <p:nvSpPr>
          <p:cNvPr id="9" name="灯片编号占位符 129"/>
          <p:cNvSpPr>
            <a:spLocks noGrp="1"/>
          </p:cNvSpPr>
          <p:nvPr>
            <p:ph type="sldNum" sz="quarter" idx="12"/>
          </p:nvPr>
        </p:nvSpPr>
        <p:spPr>
          <a:xfrm>
            <a:off x="10568504" y="6158932"/>
            <a:ext cx="1260640" cy="365125"/>
          </a:xfrm>
        </p:spPr>
        <p:txBody>
          <a:bodyPr/>
          <a:lstStyle/>
          <a:p>
            <a:r>
              <a:rPr lang="en-US" altLang="zh-CN" spc="300" dirty="0">
                <a:solidFill>
                  <a:schemeClr val="bg1">
                    <a:lumMod val="65000"/>
                  </a:schemeClr>
                </a:solidFill>
              </a:rPr>
              <a:t>PAGE</a:t>
            </a:r>
            <a:r>
              <a:rPr lang="zh-CN" altLang="en-US" spc="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fld id="{F0A4FE13-3138-4C4D-AF35-C33864C8DD1A}" type="slidenum">
              <a:rPr lang="zh-CN" altLang="en-US" spc="300" smtClean="0">
                <a:solidFill>
                  <a:schemeClr val="bg1">
                    <a:lumMod val="65000"/>
                  </a:schemeClr>
                </a:solidFill>
              </a:rPr>
              <a:t>14</a:t>
            </a:fld>
            <a:endParaRPr lang="zh-CN" altLang="en-US" spc="3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 flipH="1">
            <a:off x="858646" y="1331653"/>
            <a:ext cx="6751522" cy="5011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皮亚杰强调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: “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我的核心思想是</a:t>
            </a:r>
            <a:r>
              <a:rPr lang="zh-CN" altLang="en-US" sz="2400" spc="30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相互作用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。” </a:t>
            </a:r>
            <a:endParaRPr lang="en-US" altLang="zh-CN" sz="2400" spc="300" dirty="0">
              <a:solidFill>
                <a:schemeClr val="bg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根据皮亚杰的观点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知识既非来自主体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也非来自客体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而是起因于</a:t>
            </a:r>
            <a:r>
              <a:rPr lang="zh-CN" altLang="en-US" sz="2400" spc="30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主客体之间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有效的和不断的建构。</a:t>
            </a:r>
            <a:endParaRPr lang="en-US" altLang="zh-CN" sz="2400" spc="300" dirty="0">
              <a:solidFill>
                <a:schemeClr val="bg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皮亚杰认为同化和顺应的</a:t>
            </a:r>
            <a:r>
              <a:rPr lang="zh-CN" altLang="en-US" sz="2400" spc="30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平衡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导致了个体的发展。他说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: “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智慧行为是依赖于同化与顺应两种机能 从最初不稳定的平衡过渡到逐渐稳定的平衡。”揭示出同化和顺应的平衡是一个</a:t>
            </a:r>
            <a:r>
              <a:rPr lang="zh-CN" altLang="en-US" sz="2400" spc="30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动态的发展过程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 </a:t>
            </a:r>
            <a:endParaRPr lang="zh-CN" altLang="en-US" sz="2400" spc="300" dirty="0">
              <a:solidFill>
                <a:schemeClr val="bg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2" name="AutoShape 2" descr="https://mir-s3-cdn-cf.behance.net/project_modules/fs/ead31065616527.5afac20124696.jpg">
            <a:extLst>
              <a:ext uri="{FF2B5EF4-FFF2-40B4-BE49-F238E27FC236}">
                <a16:creationId xmlns:a16="http://schemas.microsoft.com/office/drawing/2014/main" id="{6BF16F47-E30E-43F2-B8EA-97E407B628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ABFD9FD-271A-456C-A6D0-A87E3F458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3" b="93643" l="0" r="99786">
                        <a14:foregroundMark x1="8929" y1="60714" x2="12429" y2="60857"/>
                        <a14:foregroundMark x1="5286" y1="60071" x2="5857" y2="71714"/>
                        <a14:backgroundMark x1="76429" y1="81071" x2="76429" y2="81071"/>
                        <a14:backgroundMark x1="82929" y1="76357" x2="72500" y2="87357"/>
                        <a14:backgroundMark x1="88643" y1="49857" x2="97000" y2="55786"/>
                        <a14:backgroundMark x1="97571" y1="62143" x2="97571" y2="68643"/>
                        <a14:backgroundMark x1="87429" y1="63143" x2="90286" y2="63143"/>
                        <a14:backgroundMark x1="2214" y1="42571" x2="7286" y2="43786"/>
                        <a14:backgroundMark x1="16071" y1="29929" x2="10786" y2="31143"/>
                        <a14:backgroundMark x1="11000" y1="44143" x2="11214" y2="48643"/>
                        <a14:backgroundMark x1="5286" y1="82071" x2="7929" y2="78786"/>
                        <a14:backgroundMark x1="65571" y1="29500" x2="75786" y2="32571"/>
                        <a14:backgroundMark x1="32000" y1="27286" x2="34429" y2="26857"/>
                        <a14:backgroundMark x1="38929" y1="32357" x2="40357" y2="32786"/>
                        <a14:backgroundMark x1="67857" y1="42143" x2="65000" y2="43571"/>
                        <a14:backgroundMark x1="45000" y1="34571" x2="45000" y2="34571"/>
                        <a14:backgroundMark x1="40500" y1="36000" x2="40500" y2="36000"/>
                        <a14:backgroundMark x1="8929" y1="62286" x2="8929" y2="62286"/>
                        <a14:backgroundMark x1="8714" y1="64143" x2="8500" y2="66786"/>
                        <a14:backgroundMark x1="4643" y1="47000" x2="4286" y2="50929"/>
                        <a14:backgroundMark x1="2643" y1="55786" x2="2429" y2="63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6772" y="748656"/>
            <a:ext cx="4625419" cy="462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83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chemeClr val="tx1">
                  <a:alpha val="44000"/>
                </a:schemeClr>
              </a:gs>
              <a:gs pos="0">
                <a:schemeClr val="tx1">
                  <a:alpha val="89000"/>
                </a:schemeClr>
              </a:gs>
              <a:gs pos="100000">
                <a:schemeClr val="tx1">
                  <a:alpha val="82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>
            <a:cxnSpLocks/>
          </p:cNvCxnSpPr>
          <p:nvPr/>
        </p:nvCxnSpPr>
        <p:spPr>
          <a:xfrm>
            <a:off x="628650" y="748656"/>
            <a:ext cx="309563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>
            <a:cxnSpLocks/>
          </p:cNvCxnSpPr>
          <p:nvPr/>
        </p:nvCxnSpPr>
        <p:spPr>
          <a:xfrm>
            <a:off x="628650" y="859627"/>
            <a:ext cx="159204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灯片编号占位符 129"/>
          <p:cNvSpPr>
            <a:spLocks noGrp="1"/>
          </p:cNvSpPr>
          <p:nvPr>
            <p:ph type="sldNum" sz="quarter" idx="12"/>
          </p:nvPr>
        </p:nvSpPr>
        <p:spPr>
          <a:xfrm>
            <a:off x="10568504" y="6158932"/>
            <a:ext cx="1260640" cy="365125"/>
          </a:xfrm>
        </p:spPr>
        <p:txBody>
          <a:bodyPr/>
          <a:lstStyle/>
          <a:p>
            <a:r>
              <a:rPr lang="en-US" altLang="zh-CN" spc="300" dirty="0">
                <a:solidFill>
                  <a:schemeClr val="bg1">
                    <a:lumMod val="65000"/>
                  </a:schemeClr>
                </a:solidFill>
              </a:rPr>
              <a:t>PAGE</a:t>
            </a:r>
            <a:r>
              <a:rPr lang="zh-CN" altLang="en-US" spc="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fld id="{F0A4FE13-3138-4C4D-AF35-C33864C8DD1A}" type="slidenum">
              <a:rPr lang="zh-CN" altLang="en-US" spc="300" smtClean="0">
                <a:solidFill>
                  <a:schemeClr val="bg1">
                    <a:lumMod val="65000"/>
                  </a:schemeClr>
                </a:solidFill>
              </a:rPr>
              <a:t>15</a:t>
            </a:fld>
            <a:endParaRPr lang="zh-CN" altLang="en-US" spc="3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166475" y="2643016"/>
            <a:ext cx="5056983" cy="2241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同化和顺应的平衡需要</a:t>
            </a:r>
            <a:r>
              <a:rPr lang="zh-CN" altLang="en-US" sz="2400" spc="30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主体的自我调节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的参与。皮亚杰认为自我调节是 “一种认知水平的重新组织”</a:t>
            </a:r>
            <a:r>
              <a:rPr lang="en-US" altLang="zh-CN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,</a:t>
            </a:r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地位极高。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8C49CCF-C591-4D58-80DD-C10033090FD2}"/>
              </a:ext>
            </a:extLst>
          </p:cNvPr>
          <p:cNvSpPr txBox="1"/>
          <p:nvPr/>
        </p:nvSpPr>
        <p:spPr>
          <a:xfrm>
            <a:off x="1215713" y="595900"/>
            <a:ext cx="5901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15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认识的建构主义发展观的创新之处</a:t>
            </a:r>
          </a:p>
        </p:txBody>
      </p: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F38ACF83-9611-4DC1-84AE-E80CA66321B1}"/>
              </a:ext>
            </a:extLst>
          </p:cNvPr>
          <p:cNvGrpSpPr/>
          <p:nvPr/>
        </p:nvGrpSpPr>
        <p:grpSpPr>
          <a:xfrm>
            <a:off x="1197933" y="2643016"/>
            <a:ext cx="2241576" cy="2241576"/>
            <a:chOff x="2986088" y="3489326"/>
            <a:chExt cx="1465263" cy="1465263"/>
          </a:xfrm>
        </p:grpSpPr>
        <p:sp>
          <p:nvSpPr>
            <p:cNvPr id="92" name="Oval 640">
              <a:extLst>
                <a:ext uri="{FF2B5EF4-FFF2-40B4-BE49-F238E27FC236}">
                  <a16:creationId xmlns:a16="http://schemas.microsoft.com/office/drawing/2014/main" id="{3F29C728-CCA1-425F-9F17-774B018A0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6088" y="3489326"/>
              <a:ext cx="1465263" cy="1465263"/>
            </a:xfrm>
            <a:prstGeom prst="ellipse">
              <a:avLst/>
            </a:prstGeom>
            <a:solidFill>
              <a:srgbClr val="063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641">
              <a:extLst>
                <a:ext uri="{FF2B5EF4-FFF2-40B4-BE49-F238E27FC236}">
                  <a16:creationId xmlns:a16="http://schemas.microsoft.com/office/drawing/2014/main" id="{3A8431A5-4E59-4247-909B-335300DF9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4688" y="4067176"/>
              <a:ext cx="266700" cy="222250"/>
            </a:xfrm>
            <a:custGeom>
              <a:avLst/>
              <a:gdLst>
                <a:gd name="T0" fmla="*/ 55 w 71"/>
                <a:gd name="T1" fmla="*/ 42 h 59"/>
                <a:gd name="T2" fmla="*/ 39 w 71"/>
                <a:gd name="T3" fmla="*/ 51 h 59"/>
                <a:gd name="T4" fmla="*/ 15 w 71"/>
                <a:gd name="T5" fmla="*/ 59 h 59"/>
                <a:gd name="T6" fmla="*/ 14 w 71"/>
                <a:gd name="T7" fmla="*/ 59 h 59"/>
                <a:gd name="T8" fmla="*/ 0 w 71"/>
                <a:gd name="T9" fmla="*/ 46 h 59"/>
                <a:gd name="T10" fmla="*/ 0 w 71"/>
                <a:gd name="T11" fmla="*/ 45 h 59"/>
                <a:gd name="T12" fmla="*/ 0 w 71"/>
                <a:gd name="T13" fmla="*/ 43 h 59"/>
                <a:gd name="T14" fmla="*/ 1 w 71"/>
                <a:gd name="T15" fmla="*/ 39 h 59"/>
                <a:gd name="T16" fmla="*/ 2 w 71"/>
                <a:gd name="T17" fmla="*/ 36 h 59"/>
                <a:gd name="T18" fmla="*/ 11 w 71"/>
                <a:gd name="T19" fmla="*/ 23 h 59"/>
                <a:gd name="T20" fmla="*/ 17 w 71"/>
                <a:gd name="T21" fmla="*/ 13 h 59"/>
                <a:gd name="T22" fmla="*/ 20 w 71"/>
                <a:gd name="T23" fmla="*/ 9 h 59"/>
                <a:gd name="T24" fmla="*/ 26 w 71"/>
                <a:gd name="T25" fmla="*/ 4 h 59"/>
                <a:gd name="T26" fmla="*/ 31 w 71"/>
                <a:gd name="T27" fmla="*/ 3 h 59"/>
                <a:gd name="T28" fmla="*/ 67 w 71"/>
                <a:gd name="T29" fmla="*/ 17 h 59"/>
                <a:gd name="T30" fmla="*/ 69 w 71"/>
                <a:gd name="T31" fmla="*/ 21 h 59"/>
                <a:gd name="T32" fmla="*/ 55 w 71"/>
                <a:gd name="T33" fmla="*/ 4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59">
                  <a:moveTo>
                    <a:pt x="55" y="42"/>
                  </a:moveTo>
                  <a:cubicBezTo>
                    <a:pt x="49" y="45"/>
                    <a:pt x="43" y="48"/>
                    <a:pt x="39" y="51"/>
                  </a:cubicBezTo>
                  <a:cubicBezTo>
                    <a:pt x="33" y="54"/>
                    <a:pt x="23" y="58"/>
                    <a:pt x="15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7" y="58"/>
                    <a:pt x="1" y="55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0" y="44"/>
                    <a:pt x="0" y="44"/>
                    <a:pt x="0" y="43"/>
                  </a:cubicBezTo>
                  <a:cubicBezTo>
                    <a:pt x="0" y="42"/>
                    <a:pt x="1" y="40"/>
                    <a:pt x="1" y="39"/>
                  </a:cubicBezTo>
                  <a:cubicBezTo>
                    <a:pt x="1" y="38"/>
                    <a:pt x="2" y="37"/>
                    <a:pt x="2" y="36"/>
                  </a:cubicBezTo>
                  <a:cubicBezTo>
                    <a:pt x="5" y="31"/>
                    <a:pt x="8" y="26"/>
                    <a:pt x="11" y="23"/>
                  </a:cubicBezTo>
                  <a:cubicBezTo>
                    <a:pt x="13" y="20"/>
                    <a:pt x="15" y="16"/>
                    <a:pt x="17" y="13"/>
                  </a:cubicBezTo>
                  <a:cubicBezTo>
                    <a:pt x="18" y="12"/>
                    <a:pt x="19" y="10"/>
                    <a:pt x="20" y="9"/>
                  </a:cubicBezTo>
                  <a:cubicBezTo>
                    <a:pt x="22" y="7"/>
                    <a:pt x="24" y="5"/>
                    <a:pt x="26" y="4"/>
                  </a:cubicBezTo>
                  <a:cubicBezTo>
                    <a:pt x="28" y="3"/>
                    <a:pt x="30" y="3"/>
                    <a:pt x="31" y="3"/>
                  </a:cubicBezTo>
                  <a:cubicBezTo>
                    <a:pt x="44" y="0"/>
                    <a:pt x="61" y="7"/>
                    <a:pt x="67" y="17"/>
                  </a:cubicBezTo>
                  <a:cubicBezTo>
                    <a:pt x="68" y="19"/>
                    <a:pt x="68" y="20"/>
                    <a:pt x="69" y="21"/>
                  </a:cubicBezTo>
                  <a:cubicBezTo>
                    <a:pt x="71" y="30"/>
                    <a:pt x="63" y="36"/>
                    <a:pt x="55" y="42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642">
              <a:extLst>
                <a:ext uri="{FF2B5EF4-FFF2-40B4-BE49-F238E27FC236}">
                  <a16:creationId xmlns:a16="http://schemas.microsoft.com/office/drawing/2014/main" id="{7C7F1262-5F72-4CBD-B35F-A22967BA5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613" y="4100513"/>
              <a:ext cx="225425" cy="188913"/>
            </a:xfrm>
            <a:custGeom>
              <a:avLst/>
              <a:gdLst>
                <a:gd name="T0" fmla="*/ 11 w 60"/>
                <a:gd name="T1" fmla="*/ 0 h 50"/>
                <a:gd name="T2" fmla="*/ 11 w 60"/>
                <a:gd name="T3" fmla="*/ 0 h 50"/>
                <a:gd name="T4" fmla="*/ 8 w 60"/>
                <a:gd name="T5" fmla="*/ 4 h 50"/>
                <a:gd name="T6" fmla="*/ 8 w 60"/>
                <a:gd name="T7" fmla="*/ 6 h 50"/>
                <a:gd name="T8" fmla="*/ 7 w 60"/>
                <a:gd name="T9" fmla="*/ 14 h 50"/>
                <a:gd name="T10" fmla="*/ 8 w 60"/>
                <a:gd name="T11" fmla="*/ 17 h 50"/>
                <a:gd name="T12" fmla="*/ 2 w 60"/>
                <a:gd name="T13" fmla="*/ 36 h 50"/>
                <a:gd name="T14" fmla="*/ 3 w 60"/>
                <a:gd name="T15" fmla="*/ 39 h 50"/>
                <a:gd name="T16" fmla="*/ 5 w 60"/>
                <a:gd name="T17" fmla="*/ 38 h 50"/>
                <a:gd name="T18" fmla="*/ 8 w 60"/>
                <a:gd name="T19" fmla="*/ 36 h 50"/>
                <a:gd name="T20" fmla="*/ 13 w 60"/>
                <a:gd name="T21" fmla="*/ 35 h 50"/>
                <a:gd name="T22" fmla="*/ 15 w 60"/>
                <a:gd name="T23" fmla="*/ 35 h 50"/>
                <a:gd name="T24" fmla="*/ 20 w 60"/>
                <a:gd name="T25" fmla="*/ 37 h 50"/>
                <a:gd name="T26" fmla="*/ 21 w 60"/>
                <a:gd name="T27" fmla="*/ 36 h 50"/>
                <a:gd name="T28" fmla="*/ 25 w 60"/>
                <a:gd name="T29" fmla="*/ 33 h 50"/>
                <a:gd name="T30" fmla="*/ 28 w 60"/>
                <a:gd name="T31" fmla="*/ 33 h 50"/>
                <a:gd name="T32" fmla="*/ 33 w 60"/>
                <a:gd name="T33" fmla="*/ 34 h 50"/>
                <a:gd name="T34" fmla="*/ 39 w 60"/>
                <a:gd name="T35" fmla="*/ 35 h 50"/>
                <a:gd name="T36" fmla="*/ 42 w 60"/>
                <a:gd name="T37" fmla="*/ 34 h 50"/>
                <a:gd name="T38" fmla="*/ 46 w 60"/>
                <a:gd name="T39" fmla="*/ 33 h 50"/>
                <a:gd name="T40" fmla="*/ 30 w 60"/>
                <a:gd name="T41" fmla="*/ 42 h 50"/>
                <a:gd name="T42" fmla="*/ 6 w 60"/>
                <a:gd name="T43" fmla="*/ 50 h 50"/>
                <a:gd name="T44" fmla="*/ 6 w 60"/>
                <a:gd name="T45" fmla="*/ 50 h 50"/>
                <a:gd name="T46" fmla="*/ 6 w 60"/>
                <a:gd name="T47" fmla="*/ 50 h 50"/>
                <a:gd name="T48" fmla="*/ 30 w 60"/>
                <a:gd name="T49" fmla="*/ 42 h 50"/>
                <a:gd name="T50" fmla="*/ 46 w 60"/>
                <a:gd name="T51" fmla="*/ 33 h 50"/>
                <a:gd name="T52" fmla="*/ 60 w 60"/>
                <a:gd name="T53" fmla="*/ 15 h 50"/>
                <a:gd name="T54" fmla="*/ 60 w 60"/>
                <a:gd name="T55" fmla="*/ 12 h 50"/>
                <a:gd name="T56" fmla="*/ 60 w 60"/>
                <a:gd name="T57" fmla="*/ 12 h 50"/>
                <a:gd name="T58" fmla="*/ 56 w 60"/>
                <a:gd name="T59" fmla="*/ 13 h 50"/>
                <a:gd name="T60" fmla="*/ 52 w 60"/>
                <a:gd name="T61" fmla="*/ 14 h 50"/>
                <a:gd name="T62" fmla="*/ 51 w 60"/>
                <a:gd name="T63" fmla="*/ 15 h 50"/>
                <a:gd name="T64" fmla="*/ 49 w 60"/>
                <a:gd name="T65" fmla="*/ 14 h 50"/>
                <a:gd name="T66" fmla="*/ 45 w 60"/>
                <a:gd name="T67" fmla="*/ 22 h 50"/>
                <a:gd name="T68" fmla="*/ 46 w 60"/>
                <a:gd name="T69" fmla="*/ 23 h 50"/>
                <a:gd name="T70" fmla="*/ 42 w 60"/>
                <a:gd name="T71" fmla="*/ 31 h 50"/>
                <a:gd name="T72" fmla="*/ 31 w 60"/>
                <a:gd name="T73" fmla="*/ 15 h 50"/>
                <a:gd name="T74" fmla="*/ 29 w 60"/>
                <a:gd name="T75" fmla="*/ 15 h 50"/>
                <a:gd name="T76" fmla="*/ 21 w 60"/>
                <a:gd name="T77" fmla="*/ 25 h 50"/>
                <a:gd name="T78" fmla="*/ 17 w 60"/>
                <a:gd name="T79" fmla="*/ 25 h 50"/>
                <a:gd name="T80" fmla="*/ 12 w 60"/>
                <a:gd name="T81" fmla="*/ 22 h 50"/>
                <a:gd name="T82" fmla="*/ 12 w 60"/>
                <a:gd name="T83" fmla="*/ 21 h 50"/>
                <a:gd name="T84" fmla="*/ 13 w 60"/>
                <a:gd name="T85" fmla="*/ 16 h 50"/>
                <a:gd name="T86" fmla="*/ 12 w 60"/>
                <a:gd name="T87" fmla="*/ 1 h 50"/>
                <a:gd name="T88" fmla="*/ 11 w 60"/>
                <a:gd name="T8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0" h="50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0" y="1"/>
                    <a:pt x="9" y="3"/>
                    <a:pt x="8" y="4"/>
                  </a:cubicBezTo>
                  <a:cubicBezTo>
                    <a:pt x="8" y="4"/>
                    <a:pt x="8" y="5"/>
                    <a:pt x="8" y="6"/>
                  </a:cubicBezTo>
                  <a:cubicBezTo>
                    <a:pt x="8" y="9"/>
                    <a:pt x="7" y="11"/>
                    <a:pt x="7" y="14"/>
                  </a:cubicBezTo>
                  <a:cubicBezTo>
                    <a:pt x="7" y="15"/>
                    <a:pt x="8" y="16"/>
                    <a:pt x="8" y="17"/>
                  </a:cubicBezTo>
                  <a:cubicBezTo>
                    <a:pt x="9" y="24"/>
                    <a:pt x="0" y="29"/>
                    <a:pt x="2" y="36"/>
                  </a:cubicBezTo>
                  <a:cubicBezTo>
                    <a:pt x="2" y="38"/>
                    <a:pt x="2" y="39"/>
                    <a:pt x="3" y="39"/>
                  </a:cubicBezTo>
                  <a:cubicBezTo>
                    <a:pt x="3" y="39"/>
                    <a:pt x="4" y="39"/>
                    <a:pt x="5" y="38"/>
                  </a:cubicBezTo>
                  <a:cubicBezTo>
                    <a:pt x="6" y="37"/>
                    <a:pt x="7" y="36"/>
                    <a:pt x="8" y="36"/>
                  </a:cubicBezTo>
                  <a:cubicBezTo>
                    <a:pt x="10" y="35"/>
                    <a:pt x="11" y="35"/>
                    <a:pt x="13" y="35"/>
                  </a:cubicBezTo>
                  <a:cubicBezTo>
                    <a:pt x="13" y="35"/>
                    <a:pt x="14" y="35"/>
                    <a:pt x="15" y="35"/>
                  </a:cubicBezTo>
                  <a:cubicBezTo>
                    <a:pt x="17" y="35"/>
                    <a:pt x="19" y="37"/>
                    <a:pt x="20" y="37"/>
                  </a:cubicBezTo>
                  <a:cubicBezTo>
                    <a:pt x="20" y="37"/>
                    <a:pt x="21" y="37"/>
                    <a:pt x="21" y="36"/>
                  </a:cubicBezTo>
                  <a:cubicBezTo>
                    <a:pt x="22" y="35"/>
                    <a:pt x="23" y="34"/>
                    <a:pt x="25" y="33"/>
                  </a:cubicBezTo>
                  <a:cubicBezTo>
                    <a:pt x="26" y="33"/>
                    <a:pt x="27" y="33"/>
                    <a:pt x="28" y="33"/>
                  </a:cubicBezTo>
                  <a:cubicBezTo>
                    <a:pt x="30" y="33"/>
                    <a:pt x="32" y="33"/>
                    <a:pt x="33" y="34"/>
                  </a:cubicBezTo>
                  <a:cubicBezTo>
                    <a:pt x="35" y="34"/>
                    <a:pt x="37" y="35"/>
                    <a:pt x="39" y="35"/>
                  </a:cubicBezTo>
                  <a:cubicBezTo>
                    <a:pt x="40" y="35"/>
                    <a:pt x="41" y="34"/>
                    <a:pt x="42" y="34"/>
                  </a:cubicBezTo>
                  <a:cubicBezTo>
                    <a:pt x="44" y="33"/>
                    <a:pt x="45" y="33"/>
                    <a:pt x="46" y="33"/>
                  </a:cubicBezTo>
                  <a:cubicBezTo>
                    <a:pt x="40" y="36"/>
                    <a:pt x="34" y="39"/>
                    <a:pt x="30" y="42"/>
                  </a:cubicBezTo>
                  <a:cubicBezTo>
                    <a:pt x="24" y="45"/>
                    <a:pt x="14" y="49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4" y="49"/>
                    <a:pt x="24" y="45"/>
                    <a:pt x="30" y="42"/>
                  </a:cubicBezTo>
                  <a:cubicBezTo>
                    <a:pt x="34" y="39"/>
                    <a:pt x="40" y="36"/>
                    <a:pt x="46" y="33"/>
                  </a:cubicBezTo>
                  <a:cubicBezTo>
                    <a:pt x="53" y="28"/>
                    <a:pt x="60" y="22"/>
                    <a:pt x="60" y="15"/>
                  </a:cubicBezTo>
                  <a:cubicBezTo>
                    <a:pt x="60" y="14"/>
                    <a:pt x="60" y="13"/>
                    <a:pt x="60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7" y="12"/>
                    <a:pt x="56" y="13"/>
                  </a:cubicBezTo>
                  <a:cubicBezTo>
                    <a:pt x="55" y="13"/>
                    <a:pt x="54" y="14"/>
                    <a:pt x="52" y="14"/>
                  </a:cubicBezTo>
                  <a:cubicBezTo>
                    <a:pt x="52" y="15"/>
                    <a:pt x="51" y="15"/>
                    <a:pt x="51" y="15"/>
                  </a:cubicBezTo>
                  <a:cubicBezTo>
                    <a:pt x="50" y="14"/>
                    <a:pt x="50" y="14"/>
                    <a:pt x="49" y="14"/>
                  </a:cubicBezTo>
                  <a:cubicBezTo>
                    <a:pt x="45" y="14"/>
                    <a:pt x="42" y="19"/>
                    <a:pt x="45" y="22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6"/>
                    <a:pt x="44" y="28"/>
                    <a:pt x="42" y="31"/>
                  </a:cubicBezTo>
                  <a:cubicBezTo>
                    <a:pt x="37" y="29"/>
                    <a:pt x="40" y="15"/>
                    <a:pt x="31" y="15"/>
                  </a:cubicBezTo>
                  <a:cubicBezTo>
                    <a:pt x="30" y="15"/>
                    <a:pt x="30" y="15"/>
                    <a:pt x="29" y="15"/>
                  </a:cubicBezTo>
                  <a:cubicBezTo>
                    <a:pt x="23" y="16"/>
                    <a:pt x="22" y="20"/>
                    <a:pt x="21" y="25"/>
                  </a:cubicBezTo>
                  <a:cubicBezTo>
                    <a:pt x="20" y="25"/>
                    <a:pt x="18" y="25"/>
                    <a:pt x="17" y="25"/>
                  </a:cubicBezTo>
                  <a:cubicBezTo>
                    <a:pt x="14" y="25"/>
                    <a:pt x="12" y="24"/>
                    <a:pt x="12" y="22"/>
                  </a:cubicBezTo>
                  <a:cubicBezTo>
                    <a:pt x="12" y="22"/>
                    <a:pt x="12" y="21"/>
                    <a:pt x="12" y="21"/>
                  </a:cubicBezTo>
                  <a:cubicBezTo>
                    <a:pt x="12" y="19"/>
                    <a:pt x="13" y="18"/>
                    <a:pt x="13" y="16"/>
                  </a:cubicBezTo>
                  <a:cubicBezTo>
                    <a:pt x="15" y="11"/>
                    <a:pt x="17" y="5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8689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643">
              <a:extLst>
                <a:ext uri="{FF2B5EF4-FFF2-40B4-BE49-F238E27FC236}">
                  <a16:creationId xmlns:a16="http://schemas.microsoft.com/office/drawing/2014/main" id="{7F98C8BD-9354-441A-8CF6-6744592B8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388" y="4097338"/>
              <a:ext cx="55563" cy="22225"/>
            </a:xfrm>
            <a:custGeom>
              <a:avLst/>
              <a:gdLst>
                <a:gd name="T0" fmla="*/ 6 w 15"/>
                <a:gd name="T1" fmla="*/ 0 h 6"/>
                <a:gd name="T2" fmla="*/ 2 w 15"/>
                <a:gd name="T3" fmla="*/ 1 h 6"/>
                <a:gd name="T4" fmla="*/ 3 w 15"/>
                <a:gd name="T5" fmla="*/ 6 h 6"/>
                <a:gd name="T6" fmla="*/ 4 w 15"/>
                <a:gd name="T7" fmla="*/ 6 h 6"/>
                <a:gd name="T8" fmla="*/ 7 w 15"/>
                <a:gd name="T9" fmla="*/ 5 h 6"/>
                <a:gd name="T10" fmla="*/ 10 w 15"/>
                <a:gd name="T11" fmla="*/ 6 h 6"/>
                <a:gd name="T12" fmla="*/ 11 w 15"/>
                <a:gd name="T13" fmla="*/ 6 h 6"/>
                <a:gd name="T14" fmla="*/ 12 w 15"/>
                <a:gd name="T15" fmla="*/ 2 h 6"/>
                <a:gd name="T16" fmla="*/ 6 w 15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6">
                  <a:moveTo>
                    <a:pt x="6" y="0"/>
                  </a:moveTo>
                  <a:cubicBezTo>
                    <a:pt x="5" y="0"/>
                    <a:pt x="4" y="1"/>
                    <a:pt x="2" y="1"/>
                  </a:cubicBezTo>
                  <a:cubicBezTo>
                    <a:pt x="0" y="2"/>
                    <a:pt x="1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5"/>
                    <a:pt x="6" y="5"/>
                    <a:pt x="7" y="5"/>
                  </a:cubicBezTo>
                  <a:cubicBezTo>
                    <a:pt x="8" y="5"/>
                    <a:pt x="9" y="5"/>
                    <a:pt x="10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3" y="6"/>
                    <a:pt x="15" y="3"/>
                    <a:pt x="12" y="2"/>
                  </a:cubicBezTo>
                  <a:cubicBezTo>
                    <a:pt x="10" y="1"/>
                    <a:pt x="8" y="0"/>
                    <a:pt x="6" y="0"/>
                  </a:cubicBezTo>
                </a:path>
              </a:pathLst>
            </a:custGeom>
            <a:solidFill>
              <a:srgbClr val="8689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644">
              <a:extLst>
                <a:ext uri="{FF2B5EF4-FFF2-40B4-BE49-F238E27FC236}">
                  <a16:creationId xmlns:a16="http://schemas.microsoft.com/office/drawing/2014/main" id="{46917855-C8AF-420C-8A92-B0728FB247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4688" y="4202113"/>
              <a:ext cx="57150" cy="87313"/>
            </a:xfrm>
            <a:custGeom>
              <a:avLst/>
              <a:gdLst>
                <a:gd name="T0" fmla="*/ 15 w 15"/>
                <a:gd name="T1" fmla="*/ 21 h 23"/>
                <a:gd name="T2" fmla="*/ 14 w 15"/>
                <a:gd name="T3" fmla="*/ 23 h 23"/>
                <a:gd name="T4" fmla="*/ 15 w 15"/>
                <a:gd name="T5" fmla="*/ 23 h 23"/>
                <a:gd name="T6" fmla="*/ 15 w 15"/>
                <a:gd name="T7" fmla="*/ 21 h 23"/>
                <a:gd name="T8" fmla="*/ 0 w 15"/>
                <a:gd name="T9" fmla="*/ 9 h 23"/>
                <a:gd name="T10" fmla="*/ 0 w 15"/>
                <a:gd name="T11" fmla="*/ 10 h 23"/>
                <a:gd name="T12" fmla="*/ 0 w 15"/>
                <a:gd name="T13" fmla="*/ 10 h 23"/>
                <a:gd name="T14" fmla="*/ 1 w 15"/>
                <a:gd name="T15" fmla="*/ 9 h 23"/>
                <a:gd name="T16" fmla="*/ 0 w 15"/>
                <a:gd name="T17" fmla="*/ 9 h 23"/>
                <a:gd name="T18" fmla="*/ 1 w 15"/>
                <a:gd name="T19" fmla="*/ 3 h 23"/>
                <a:gd name="T20" fmla="*/ 0 w 15"/>
                <a:gd name="T21" fmla="*/ 7 h 23"/>
                <a:gd name="T22" fmla="*/ 0 w 15"/>
                <a:gd name="T23" fmla="*/ 9 h 23"/>
                <a:gd name="T24" fmla="*/ 0 w 15"/>
                <a:gd name="T25" fmla="*/ 9 h 23"/>
                <a:gd name="T26" fmla="*/ 1 w 15"/>
                <a:gd name="T27" fmla="*/ 3 h 23"/>
                <a:gd name="T28" fmla="*/ 2 w 15"/>
                <a:gd name="T29" fmla="*/ 0 h 23"/>
                <a:gd name="T30" fmla="*/ 2 w 15"/>
                <a:gd name="T31" fmla="*/ 0 h 23"/>
                <a:gd name="T32" fmla="*/ 1 w 15"/>
                <a:gd name="T33" fmla="*/ 3 h 23"/>
                <a:gd name="T34" fmla="*/ 3 w 15"/>
                <a:gd name="T35" fmla="*/ 1 h 23"/>
                <a:gd name="T36" fmla="*/ 2 w 15"/>
                <a:gd name="T37" fmla="*/ 0 h 23"/>
                <a:gd name="T38" fmla="*/ 2 w 15"/>
                <a:gd name="T3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3">
                  <a:moveTo>
                    <a:pt x="15" y="21"/>
                  </a:moveTo>
                  <a:cubicBezTo>
                    <a:pt x="15" y="22"/>
                    <a:pt x="14" y="22"/>
                    <a:pt x="14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2"/>
                    <a:pt x="15" y="22"/>
                    <a:pt x="15" y="21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1" y="3"/>
                  </a:moveTo>
                  <a:cubicBezTo>
                    <a:pt x="1" y="4"/>
                    <a:pt x="0" y="6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689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645">
              <a:extLst>
                <a:ext uri="{FF2B5EF4-FFF2-40B4-BE49-F238E27FC236}">
                  <a16:creationId xmlns:a16="http://schemas.microsoft.com/office/drawing/2014/main" id="{83A87651-21CA-48C6-977F-B71B044D6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4688" y="4116388"/>
              <a:ext cx="206375" cy="173038"/>
            </a:xfrm>
            <a:custGeom>
              <a:avLst/>
              <a:gdLst>
                <a:gd name="T0" fmla="*/ 17 w 55"/>
                <a:gd name="T1" fmla="*/ 0 h 46"/>
                <a:gd name="T2" fmla="*/ 17 w 55"/>
                <a:gd name="T3" fmla="*/ 0 h 46"/>
                <a:gd name="T4" fmla="*/ 11 w 55"/>
                <a:gd name="T5" fmla="*/ 10 h 46"/>
                <a:gd name="T6" fmla="*/ 2 w 55"/>
                <a:gd name="T7" fmla="*/ 23 h 46"/>
                <a:gd name="T8" fmla="*/ 2 w 55"/>
                <a:gd name="T9" fmla="*/ 23 h 46"/>
                <a:gd name="T10" fmla="*/ 3 w 55"/>
                <a:gd name="T11" fmla="*/ 24 h 46"/>
                <a:gd name="T12" fmla="*/ 1 w 55"/>
                <a:gd name="T13" fmla="*/ 26 h 46"/>
                <a:gd name="T14" fmla="*/ 1 w 55"/>
                <a:gd name="T15" fmla="*/ 26 h 46"/>
                <a:gd name="T16" fmla="*/ 1 w 55"/>
                <a:gd name="T17" fmla="*/ 26 h 46"/>
                <a:gd name="T18" fmla="*/ 0 w 55"/>
                <a:gd name="T19" fmla="*/ 32 h 46"/>
                <a:gd name="T20" fmla="*/ 0 w 55"/>
                <a:gd name="T21" fmla="*/ 32 h 46"/>
                <a:gd name="T22" fmla="*/ 1 w 55"/>
                <a:gd name="T23" fmla="*/ 32 h 46"/>
                <a:gd name="T24" fmla="*/ 0 w 55"/>
                <a:gd name="T25" fmla="*/ 33 h 46"/>
                <a:gd name="T26" fmla="*/ 14 w 55"/>
                <a:gd name="T27" fmla="*/ 46 h 46"/>
                <a:gd name="T28" fmla="*/ 14 w 55"/>
                <a:gd name="T29" fmla="*/ 46 h 46"/>
                <a:gd name="T30" fmla="*/ 15 w 55"/>
                <a:gd name="T31" fmla="*/ 44 h 46"/>
                <a:gd name="T32" fmla="*/ 15 w 55"/>
                <a:gd name="T33" fmla="*/ 46 h 46"/>
                <a:gd name="T34" fmla="*/ 15 w 55"/>
                <a:gd name="T35" fmla="*/ 46 h 46"/>
                <a:gd name="T36" fmla="*/ 39 w 55"/>
                <a:gd name="T37" fmla="*/ 38 h 46"/>
                <a:gd name="T38" fmla="*/ 55 w 55"/>
                <a:gd name="T39" fmla="*/ 29 h 46"/>
                <a:gd name="T40" fmla="*/ 51 w 55"/>
                <a:gd name="T41" fmla="*/ 30 h 46"/>
                <a:gd name="T42" fmla="*/ 48 w 55"/>
                <a:gd name="T43" fmla="*/ 31 h 46"/>
                <a:gd name="T44" fmla="*/ 42 w 55"/>
                <a:gd name="T45" fmla="*/ 30 h 46"/>
                <a:gd name="T46" fmla="*/ 37 w 55"/>
                <a:gd name="T47" fmla="*/ 29 h 46"/>
                <a:gd name="T48" fmla="*/ 34 w 55"/>
                <a:gd name="T49" fmla="*/ 29 h 46"/>
                <a:gd name="T50" fmla="*/ 30 w 55"/>
                <a:gd name="T51" fmla="*/ 32 h 46"/>
                <a:gd name="T52" fmla="*/ 29 w 55"/>
                <a:gd name="T53" fmla="*/ 33 h 46"/>
                <a:gd name="T54" fmla="*/ 24 w 55"/>
                <a:gd name="T55" fmla="*/ 31 h 46"/>
                <a:gd name="T56" fmla="*/ 22 w 55"/>
                <a:gd name="T57" fmla="*/ 31 h 46"/>
                <a:gd name="T58" fmla="*/ 17 w 55"/>
                <a:gd name="T59" fmla="*/ 32 h 46"/>
                <a:gd name="T60" fmla="*/ 14 w 55"/>
                <a:gd name="T61" fmla="*/ 34 h 46"/>
                <a:gd name="T62" fmla="*/ 12 w 55"/>
                <a:gd name="T63" fmla="*/ 35 h 46"/>
                <a:gd name="T64" fmla="*/ 11 w 55"/>
                <a:gd name="T65" fmla="*/ 32 h 46"/>
                <a:gd name="T66" fmla="*/ 17 w 55"/>
                <a:gd name="T67" fmla="*/ 13 h 46"/>
                <a:gd name="T68" fmla="*/ 16 w 55"/>
                <a:gd name="T69" fmla="*/ 10 h 46"/>
                <a:gd name="T70" fmla="*/ 17 w 55"/>
                <a:gd name="T71" fmla="*/ 2 h 46"/>
                <a:gd name="T72" fmla="*/ 17 w 55"/>
                <a:gd name="T7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5" h="46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5" y="3"/>
                    <a:pt x="13" y="7"/>
                    <a:pt x="11" y="10"/>
                  </a:cubicBezTo>
                  <a:cubicBezTo>
                    <a:pt x="8" y="13"/>
                    <a:pt x="5" y="18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5"/>
                    <a:pt x="2" y="25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42"/>
                    <a:pt x="7" y="45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5"/>
                    <a:pt x="15" y="45"/>
                    <a:pt x="15" y="44"/>
                  </a:cubicBezTo>
                  <a:cubicBezTo>
                    <a:pt x="15" y="45"/>
                    <a:pt x="15" y="45"/>
                    <a:pt x="15" y="46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23" y="45"/>
                    <a:pt x="33" y="41"/>
                    <a:pt x="39" y="38"/>
                  </a:cubicBezTo>
                  <a:cubicBezTo>
                    <a:pt x="43" y="35"/>
                    <a:pt x="49" y="32"/>
                    <a:pt x="55" y="29"/>
                  </a:cubicBezTo>
                  <a:cubicBezTo>
                    <a:pt x="54" y="29"/>
                    <a:pt x="53" y="29"/>
                    <a:pt x="51" y="30"/>
                  </a:cubicBezTo>
                  <a:cubicBezTo>
                    <a:pt x="50" y="30"/>
                    <a:pt x="49" y="31"/>
                    <a:pt x="48" y="31"/>
                  </a:cubicBezTo>
                  <a:cubicBezTo>
                    <a:pt x="46" y="31"/>
                    <a:pt x="44" y="30"/>
                    <a:pt x="42" y="30"/>
                  </a:cubicBezTo>
                  <a:cubicBezTo>
                    <a:pt x="41" y="29"/>
                    <a:pt x="39" y="29"/>
                    <a:pt x="37" y="29"/>
                  </a:cubicBezTo>
                  <a:cubicBezTo>
                    <a:pt x="36" y="29"/>
                    <a:pt x="35" y="29"/>
                    <a:pt x="34" y="29"/>
                  </a:cubicBezTo>
                  <a:cubicBezTo>
                    <a:pt x="32" y="30"/>
                    <a:pt x="31" y="31"/>
                    <a:pt x="30" y="32"/>
                  </a:cubicBezTo>
                  <a:cubicBezTo>
                    <a:pt x="30" y="33"/>
                    <a:pt x="29" y="33"/>
                    <a:pt x="29" y="33"/>
                  </a:cubicBezTo>
                  <a:cubicBezTo>
                    <a:pt x="28" y="33"/>
                    <a:pt x="26" y="31"/>
                    <a:pt x="24" y="31"/>
                  </a:cubicBezTo>
                  <a:cubicBezTo>
                    <a:pt x="23" y="31"/>
                    <a:pt x="22" y="31"/>
                    <a:pt x="22" y="31"/>
                  </a:cubicBezTo>
                  <a:cubicBezTo>
                    <a:pt x="20" y="31"/>
                    <a:pt x="19" y="31"/>
                    <a:pt x="17" y="32"/>
                  </a:cubicBezTo>
                  <a:cubicBezTo>
                    <a:pt x="16" y="32"/>
                    <a:pt x="15" y="33"/>
                    <a:pt x="14" y="34"/>
                  </a:cubicBezTo>
                  <a:cubicBezTo>
                    <a:pt x="13" y="35"/>
                    <a:pt x="12" y="35"/>
                    <a:pt x="12" y="35"/>
                  </a:cubicBezTo>
                  <a:cubicBezTo>
                    <a:pt x="11" y="35"/>
                    <a:pt x="11" y="34"/>
                    <a:pt x="11" y="32"/>
                  </a:cubicBezTo>
                  <a:cubicBezTo>
                    <a:pt x="9" y="25"/>
                    <a:pt x="18" y="20"/>
                    <a:pt x="17" y="13"/>
                  </a:cubicBezTo>
                  <a:cubicBezTo>
                    <a:pt x="17" y="12"/>
                    <a:pt x="16" y="11"/>
                    <a:pt x="16" y="10"/>
                  </a:cubicBezTo>
                  <a:cubicBezTo>
                    <a:pt x="16" y="7"/>
                    <a:pt x="17" y="5"/>
                    <a:pt x="17" y="2"/>
                  </a:cubicBezTo>
                  <a:cubicBezTo>
                    <a:pt x="17" y="1"/>
                    <a:pt x="17" y="0"/>
                    <a:pt x="17" y="0"/>
                  </a:cubicBezTo>
                </a:path>
              </a:pathLst>
            </a:custGeom>
            <a:solidFill>
              <a:srgbClr val="585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646">
              <a:extLst>
                <a:ext uri="{FF2B5EF4-FFF2-40B4-BE49-F238E27FC236}">
                  <a16:creationId xmlns:a16="http://schemas.microsoft.com/office/drawing/2014/main" id="{317E2807-43D6-4E4A-B330-8A1743966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101" y="3816351"/>
              <a:ext cx="288925" cy="266700"/>
            </a:xfrm>
            <a:custGeom>
              <a:avLst/>
              <a:gdLst>
                <a:gd name="T0" fmla="*/ 74 w 77"/>
                <a:gd name="T1" fmla="*/ 51 h 71"/>
                <a:gd name="T2" fmla="*/ 66 w 77"/>
                <a:gd name="T3" fmla="*/ 68 h 71"/>
                <a:gd name="T4" fmla="*/ 59 w 77"/>
                <a:gd name="T5" fmla="*/ 70 h 71"/>
                <a:gd name="T6" fmla="*/ 35 w 77"/>
                <a:gd name="T7" fmla="*/ 62 h 71"/>
                <a:gd name="T8" fmla="*/ 27 w 77"/>
                <a:gd name="T9" fmla="*/ 59 h 71"/>
                <a:gd name="T10" fmla="*/ 17 w 77"/>
                <a:gd name="T11" fmla="*/ 53 h 71"/>
                <a:gd name="T12" fmla="*/ 1 w 77"/>
                <a:gd name="T13" fmla="*/ 28 h 71"/>
                <a:gd name="T14" fmla="*/ 3 w 77"/>
                <a:gd name="T15" fmla="*/ 21 h 71"/>
                <a:gd name="T16" fmla="*/ 27 w 77"/>
                <a:gd name="T17" fmla="*/ 3 h 71"/>
                <a:gd name="T18" fmla="*/ 29 w 77"/>
                <a:gd name="T19" fmla="*/ 2 h 71"/>
                <a:gd name="T20" fmla="*/ 32 w 77"/>
                <a:gd name="T21" fmla="*/ 2 h 71"/>
                <a:gd name="T22" fmla="*/ 41 w 77"/>
                <a:gd name="T23" fmla="*/ 1 h 71"/>
                <a:gd name="T24" fmla="*/ 43 w 77"/>
                <a:gd name="T25" fmla="*/ 1 h 71"/>
                <a:gd name="T26" fmla="*/ 47 w 77"/>
                <a:gd name="T27" fmla="*/ 1 h 71"/>
                <a:gd name="T28" fmla="*/ 75 w 77"/>
                <a:gd name="T29" fmla="*/ 25 h 71"/>
                <a:gd name="T30" fmla="*/ 74 w 77"/>
                <a:gd name="T31" fmla="*/ 5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" h="71">
                  <a:moveTo>
                    <a:pt x="74" y="51"/>
                  </a:moveTo>
                  <a:cubicBezTo>
                    <a:pt x="73" y="58"/>
                    <a:pt x="71" y="64"/>
                    <a:pt x="66" y="68"/>
                  </a:cubicBezTo>
                  <a:cubicBezTo>
                    <a:pt x="64" y="69"/>
                    <a:pt x="62" y="70"/>
                    <a:pt x="59" y="70"/>
                  </a:cubicBezTo>
                  <a:cubicBezTo>
                    <a:pt x="50" y="71"/>
                    <a:pt x="42" y="66"/>
                    <a:pt x="35" y="62"/>
                  </a:cubicBezTo>
                  <a:cubicBezTo>
                    <a:pt x="32" y="61"/>
                    <a:pt x="30" y="60"/>
                    <a:pt x="27" y="59"/>
                  </a:cubicBezTo>
                  <a:cubicBezTo>
                    <a:pt x="24" y="57"/>
                    <a:pt x="20" y="55"/>
                    <a:pt x="17" y="53"/>
                  </a:cubicBezTo>
                  <a:cubicBezTo>
                    <a:pt x="8" y="47"/>
                    <a:pt x="0" y="38"/>
                    <a:pt x="1" y="28"/>
                  </a:cubicBezTo>
                  <a:cubicBezTo>
                    <a:pt x="2" y="26"/>
                    <a:pt x="2" y="23"/>
                    <a:pt x="3" y="21"/>
                  </a:cubicBezTo>
                  <a:cubicBezTo>
                    <a:pt x="8" y="12"/>
                    <a:pt x="18" y="8"/>
                    <a:pt x="27" y="3"/>
                  </a:cubicBezTo>
                  <a:cubicBezTo>
                    <a:pt x="27" y="3"/>
                    <a:pt x="29" y="2"/>
                    <a:pt x="29" y="2"/>
                  </a:cubicBezTo>
                  <a:cubicBezTo>
                    <a:pt x="30" y="2"/>
                    <a:pt x="31" y="2"/>
                    <a:pt x="32" y="2"/>
                  </a:cubicBezTo>
                  <a:cubicBezTo>
                    <a:pt x="35" y="1"/>
                    <a:pt x="38" y="0"/>
                    <a:pt x="41" y="1"/>
                  </a:cubicBezTo>
                  <a:cubicBezTo>
                    <a:pt x="38" y="0"/>
                    <a:pt x="42" y="1"/>
                    <a:pt x="43" y="1"/>
                  </a:cubicBezTo>
                  <a:cubicBezTo>
                    <a:pt x="44" y="1"/>
                    <a:pt x="46" y="1"/>
                    <a:pt x="47" y="1"/>
                  </a:cubicBezTo>
                  <a:cubicBezTo>
                    <a:pt x="59" y="3"/>
                    <a:pt x="71" y="12"/>
                    <a:pt x="75" y="25"/>
                  </a:cubicBezTo>
                  <a:cubicBezTo>
                    <a:pt x="77" y="34"/>
                    <a:pt x="76" y="43"/>
                    <a:pt x="74" y="51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647">
              <a:extLst>
                <a:ext uri="{FF2B5EF4-FFF2-40B4-BE49-F238E27FC236}">
                  <a16:creationId xmlns:a16="http://schemas.microsoft.com/office/drawing/2014/main" id="{6C8A9B94-10BD-44E7-A527-699612C3F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276" y="3822701"/>
              <a:ext cx="244475" cy="255588"/>
            </a:xfrm>
            <a:custGeom>
              <a:avLst/>
              <a:gdLst>
                <a:gd name="T0" fmla="*/ 28 w 65"/>
                <a:gd name="T1" fmla="*/ 0 h 68"/>
                <a:gd name="T2" fmla="*/ 26 w 65"/>
                <a:gd name="T3" fmla="*/ 1 h 68"/>
                <a:gd name="T4" fmla="*/ 2 w 65"/>
                <a:gd name="T5" fmla="*/ 19 h 68"/>
                <a:gd name="T6" fmla="*/ 0 w 65"/>
                <a:gd name="T7" fmla="*/ 26 h 68"/>
                <a:gd name="T8" fmla="*/ 4 w 65"/>
                <a:gd name="T9" fmla="*/ 25 h 68"/>
                <a:gd name="T10" fmla="*/ 11 w 65"/>
                <a:gd name="T11" fmla="*/ 31 h 68"/>
                <a:gd name="T12" fmla="*/ 15 w 65"/>
                <a:gd name="T13" fmla="*/ 34 h 68"/>
                <a:gd name="T14" fmla="*/ 20 w 65"/>
                <a:gd name="T15" fmla="*/ 34 h 68"/>
                <a:gd name="T16" fmla="*/ 26 w 65"/>
                <a:gd name="T17" fmla="*/ 33 h 68"/>
                <a:gd name="T18" fmla="*/ 33 w 65"/>
                <a:gd name="T19" fmla="*/ 34 h 68"/>
                <a:gd name="T20" fmla="*/ 38 w 65"/>
                <a:gd name="T21" fmla="*/ 44 h 68"/>
                <a:gd name="T22" fmla="*/ 28 w 65"/>
                <a:gd name="T23" fmla="*/ 56 h 68"/>
                <a:gd name="T24" fmla="*/ 26 w 65"/>
                <a:gd name="T25" fmla="*/ 57 h 68"/>
                <a:gd name="T26" fmla="*/ 21 w 65"/>
                <a:gd name="T27" fmla="*/ 54 h 68"/>
                <a:gd name="T28" fmla="*/ 21 w 65"/>
                <a:gd name="T29" fmla="*/ 54 h 68"/>
                <a:gd name="T30" fmla="*/ 26 w 65"/>
                <a:gd name="T31" fmla="*/ 57 h 68"/>
                <a:gd name="T32" fmla="*/ 34 w 65"/>
                <a:gd name="T33" fmla="*/ 60 h 68"/>
                <a:gd name="T34" fmla="*/ 57 w 65"/>
                <a:gd name="T35" fmla="*/ 68 h 68"/>
                <a:gd name="T36" fmla="*/ 58 w 65"/>
                <a:gd name="T37" fmla="*/ 68 h 68"/>
                <a:gd name="T38" fmla="*/ 65 w 65"/>
                <a:gd name="T39" fmla="*/ 66 h 68"/>
                <a:gd name="T40" fmla="*/ 53 w 65"/>
                <a:gd name="T41" fmla="*/ 57 h 68"/>
                <a:gd name="T42" fmla="*/ 45 w 65"/>
                <a:gd name="T43" fmla="*/ 48 h 68"/>
                <a:gd name="T44" fmla="*/ 51 w 65"/>
                <a:gd name="T45" fmla="*/ 43 h 68"/>
                <a:gd name="T46" fmla="*/ 48 w 65"/>
                <a:gd name="T47" fmla="*/ 34 h 68"/>
                <a:gd name="T48" fmla="*/ 27 w 65"/>
                <a:gd name="T49" fmla="*/ 27 h 68"/>
                <a:gd name="T50" fmla="*/ 24 w 65"/>
                <a:gd name="T51" fmla="*/ 8 h 68"/>
                <a:gd name="T52" fmla="*/ 28 w 65"/>
                <a:gd name="T5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8">
                  <a:moveTo>
                    <a:pt x="28" y="0"/>
                  </a:moveTo>
                  <a:cubicBezTo>
                    <a:pt x="28" y="0"/>
                    <a:pt x="26" y="1"/>
                    <a:pt x="26" y="1"/>
                  </a:cubicBezTo>
                  <a:cubicBezTo>
                    <a:pt x="17" y="6"/>
                    <a:pt x="7" y="10"/>
                    <a:pt x="2" y="19"/>
                  </a:cubicBezTo>
                  <a:cubicBezTo>
                    <a:pt x="1" y="21"/>
                    <a:pt x="1" y="24"/>
                    <a:pt x="0" y="26"/>
                  </a:cubicBezTo>
                  <a:cubicBezTo>
                    <a:pt x="1" y="25"/>
                    <a:pt x="3" y="25"/>
                    <a:pt x="4" y="25"/>
                  </a:cubicBezTo>
                  <a:cubicBezTo>
                    <a:pt x="7" y="25"/>
                    <a:pt x="10" y="27"/>
                    <a:pt x="11" y="31"/>
                  </a:cubicBezTo>
                  <a:cubicBezTo>
                    <a:pt x="12" y="34"/>
                    <a:pt x="13" y="34"/>
                    <a:pt x="15" y="34"/>
                  </a:cubicBezTo>
                  <a:cubicBezTo>
                    <a:pt x="16" y="34"/>
                    <a:pt x="18" y="34"/>
                    <a:pt x="20" y="34"/>
                  </a:cubicBezTo>
                  <a:cubicBezTo>
                    <a:pt x="22" y="34"/>
                    <a:pt x="24" y="33"/>
                    <a:pt x="26" y="33"/>
                  </a:cubicBezTo>
                  <a:cubicBezTo>
                    <a:pt x="28" y="33"/>
                    <a:pt x="30" y="34"/>
                    <a:pt x="33" y="34"/>
                  </a:cubicBezTo>
                  <a:cubicBezTo>
                    <a:pt x="37" y="35"/>
                    <a:pt x="40" y="40"/>
                    <a:pt x="38" y="44"/>
                  </a:cubicBezTo>
                  <a:cubicBezTo>
                    <a:pt x="36" y="50"/>
                    <a:pt x="33" y="53"/>
                    <a:pt x="28" y="56"/>
                  </a:cubicBezTo>
                  <a:cubicBezTo>
                    <a:pt x="27" y="56"/>
                    <a:pt x="27" y="56"/>
                    <a:pt x="26" y="57"/>
                  </a:cubicBezTo>
                  <a:cubicBezTo>
                    <a:pt x="24" y="56"/>
                    <a:pt x="23" y="55"/>
                    <a:pt x="21" y="54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3" y="55"/>
                    <a:pt x="24" y="56"/>
                    <a:pt x="26" y="57"/>
                  </a:cubicBezTo>
                  <a:cubicBezTo>
                    <a:pt x="29" y="58"/>
                    <a:pt x="31" y="59"/>
                    <a:pt x="34" y="60"/>
                  </a:cubicBezTo>
                  <a:cubicBezTo>
                    <a:pt x="41" y="64"/>
                    <a:pt x="49" y="68"/>
                    <a:pt x="57" y="68"/>
                  </a:cubicBezTo>
                  <a:cubicBezTo>
                    <a:pt x="57" y="68"/>
                    <a:pt x="57" y="68"/>
                    <a:pt x="58" y="68"/>
                  </a:cubicBezTo>
                  <a:cubicBezTo>
                    <a:pt x="61" y="68"/>
                    <a:pt x="63" y="67"/>
                    <a:pt x="65" y="66"/>
                  </a:cubicBezTo>
                  <a:cubicBezTo>
                    <a:pt x="62" y="63"/>
                    <a:pt x="58" y="59"/>
                    <a:pt x="53" y="57"/>
                  </a:cubicBezTo>
                  <a:cubicBezTo>
                    <a:pt x="47" y="56"/>
                    <a:pt x="38" y="53"/>
                    <a:pt x="45" y="48"/>
                  </a:cubicBezTo>
                  <a:cubicBezTo>
                    <a:pt x="47" y="46"/>
                    <a:pt x="49" y="45"/>
                    <a:pt x="51" y="43"/>
                  </a:cubicBezTo>
                  <a:cubicBezTo>
                    <a:pt x="54" y="40"/>
                    <a:pt x="52" y="35"/>
                    <a:pt x="48" y="34"/>
                  </a:cubicBezTo>
                  <a:cubicBezTo>
                    <a:pt x="40" y="31"/>
                    <a:pt x="36" y="27"/>
                    <a:pt x="27" y="27"/>
                  </a:cubicBezTo>
                  <a:cubicBezTo>
                    <a:pt x="18" y="27"/>
                    <a:pt x="20" y="11"/>
                    <a:pt x="24" y="8"/>
                  </a:cubicBezTo>
                  <a:cubicBezTo>
                    <a:pt x="27" y="5"/>
                    <a:pt x="28" y="3"/>
                    <a:pt x="28" y="0"/>
                  </a:cubicBezTo>
                </a:path>
              </a:pathLst>
            </a:custGeom>
            <a:solidFill>
              <a:srgbClr val="969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648">
              <a:extLst>
                <a:ext uri="{FF2B5EF4-FFF2-40B4-BE49-F238E27FC236}">
                  <a16:creationId xmlns:a16="http://schemas.microsoft.com/office/drawing/2014/main" id="{E44DDD01-FD6E-4575-A739-BC7C7650E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9976" y="3852863"/>
              <a:ext cx="66675" cy="60325"/>
            </a:xfrm>
            <a:custGeom>
              <a:avLst/>
              <a:gdLst>
                <a:gd name="T0" fmla="*/ 4 w 18"/>
                <a:gd name="T1" fmla="*/ 0 h 16"/>
                <a:gd name="T2" fmla="*/ 2 w 18"/>
                <a:gd name="T3" fmla="*/ 1 h 16"/>
                <a:gd name="T4" fmla="*/ 4 w 18"/>
                <a:gd name="T5" fmla="*/ 11 h 16"/>
                <a:gd name="T6" fmla="*/ 12 w 18"/>
                <a:gd name="T7" fmla="*/ 15 h 16"/>
                <a:gd name="T8" fmla="*/ 14 w 18"/>
                <a:gd name="T9" fmla="*/ 16 h 16"/>
                <a:gd name="T10" fmla="*/ 16 w 18"/>
                <a:gd name="T11" fmla="*/ 11 h 16"/>
                <a:gd name="T12" fmla="*/ 9 w 18"/>
                <a:gd name="T13" fmla="*/ 7 h 16"/>
                <a:gd name="T14" fmla="*/ 6 w 18"/>
                <a:gd name="T15" fmla="*/ 6 h 16"/>
                <a:gd name="T16" fmla="*/ 6 w 18"/>
                <a:gd name="T17" fmla="*/ 6 h 16"/>
                <a:gd name="T18" fmla="*/ 7 w 18"/>
                <a:gd name="T19" fmla="*/ 4 h 16"/>
                <a:gd name="T20" fmla="*/ 4 w 1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6">
                  <a:moveTo>
                    <a:pt x="4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0" y="5"/>
                    <a:pt x="0" y="9"/>
                    <a:pt x="4" y="11"/>
                  </a:cubicBezTo>
                  <a:cubicBezTo>
                    <a:pt x="6" y="13"/>
                    <a:pt x="11" y="12"/>
                    <a:pt x="12" y="15"/>
                  </a:cubicBezTo>
                  <a:cubicBezTo>
                    <a:pt x="13" y="15"/>
                    <a:pt x="14" y="16"/>
                    <a:pt x="14" y="16"/>
                  </a:cubicBezTo>
                  <a:cubicBezTo>
                    <a:pt x="16" y="16"/>
                    <a:pt x="18" y="13"/>
                    <a:pt x="16" y="11"/>
                  </a:cubicBezTo>
                  <a:cubicBezTo>
                    <a:pt x="15" y="9"/>
                    <a:pt x="12" y="8"/>
                    <a:pt x="9" y="7"/>
                  </a:cubicBezTo>
                  <a:cubicBezTo>
                    <a:pt x="8" y="7"/>
                    <a:pt x="7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7" y="5"/>
                    <a:pt x="7" y="4"/>
                  </a:cubicBezTo>
                  <a:cubicBezTo>
                    <a:pt x="8" y="2"/>
                    <a:pt x="6" y="0"/>
                    <a:pt x="4" y="0"/>
                  </a:cubicBezTo>
                </a:path>
              </a:pathLst>
            </a:custGeom>
            <a:solidFill>
              <a:srgbClr val="969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649">
              <a:extLst>
                <a:ext uri="{FF2B5EF4-FFF2-40B4-BE49-F238E27FC236}">
                  <a16:creationId xmlns:a16="http://schemas.microsoft.com/office/drawing/2014/main" id="{FDF17C17-06BE-4C6C-A2AE-3D22517D8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3638" y="3913188"/>
              <a:ext cx="33338" cy="33338"/>
            </a:xfrm>
            <a:custGeom>
              <a:avLst/>
              <a:gdLst>
                <a:gd name="T0" fmla="*/ 3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7 w 9"/>
                <a:gd name="T9" fmla="*/ 4 h 9"/>
                <a:gd name="T10" fmla="*/ 6 w 9"/>
                <a:gd name="T11" fmla="*/ 2 h 9"/>
                <a:gd name="T12" fmla="*/ 3 w 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4" y="9"/>
                    <a:pt x="4" y="9"/>
                    <a:pt x="5" y="9"/>
                  </a:cubicBezTo>
                  <a:cubicBezTo>
                    <a:pt x="7" y="9"/>
                    <a:pt x="9" y="6"/>
                    <a:pt x="7" y="4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1"/>
                    <a:pt x="5" y="0"/>
                    <a:pt x="3" y="0"/>
                  </a:cubicBezTo>
                </a:path>
              </a:pathLst>
            </a:custGeom>
            <a:solidFill>
              <a:srgbClr val="969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650">
              <a:extLst>
                <a:ext uri="{FF2B5EF4-FFF2-40B4-BE49-F238E27FC236}">
                  <a16:creationId xmlns:a16="http://schemas.microsoft.com/office/drawing/2014/main" id="{6542391A-A266-4384-8CF5-F3853B701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276" y="3917951"/>
              <a:ext cx="150813" cy="119063"/>
            </a:xfrm>
            <a:custGeom>
              <a:avLst/>
              <a:gdLst>
                <a:gd name="T0" fmla="*/ 4 w 40"/>
                <a:gd name="T1" fmla="*/ 0 h 32"/>
                <a:gd name="T2" fmla="*/ 0 w 40"/>
                <a:gd name="T3" fmla="*/ 1 h 32"/>
                <a:gd name="T4" fmla="*/ 0 w 40"/>
                <a:gd name="T5" fmla="*/ 1 h 32"/>
                <a:gd name="T6" fmla="*/ 0 w 40"/>
                <a:gd name="T7" fmla="*/ 3 h 32"/>
                <a:gd name="T8" fmla="*/ 16 w 40"/>
                <a:gd name="T9" fmla="*/ 26 h 32"/>
                <a:gd name="T10" fmla="*/ 19 w 40"/>
                <a:gd name="T11" fmla="*/ 28 h 32"/>
                <a:gd name="T12" fmla="*/ 19 w 40"/>
                <a:gd name="T13" fmla="*/ 28 h 32"/>
                <a:gd name="T14" fmla="*/ 21 w 40"/>
                <a:gd name="T15" fmla="*/ 29 h 32"/>
                <a:gd name="T16" fmla="*/ 26 w 40"/>
                <a:gd name="T17" fmla="*/ 32 h 32"/>
                <a:gd name="T18" fmla="*/ 28 w 40"/>
                <a:gd name="T19" fmla="*/ 31 h 32"/>
                <a:gd name="T20" fmla="*/ 38 w 40"/>
                <a:gd name="T21" fmla="*/ 19 h 32"/>
                <a:gd name="T22" fmla="*/ 33 w 40"/>
                <a:gd name="T23" fmla="*/ 9 h 32"/>
                <a:gd name="T24" fmla="*/ 26 w 40"/>
                <a:gd name="T25" fmla="*/ 8 h 32"/>
                <a:gd name="T26" fmla="*/ 20 w 40"/>
                <a:gd name="T27" fmla="*/ 9 h 32"/>
                <a:gd name="T28" fmla="*/ 15 w 40"/>
                <a:gd name="T29" fmla="*/ 9 h 32"/>
                <a:gd name="T30" fmla="*/ 11 w 40"/>
                <a:gd name="T31" fmla="*/ 6 h 32"/>
                <a:gd name="T32" fmla="*/ 4 w 40"/>
                <a:gd name="T3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32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13"/>
                    <a:pt x="8" y="20"/>
                    <a:pt x="16" y="26"/>
                  </a:cubicBezTo>
                  <a:cubicBezTo>
                    <a:pt x="17" y="27"/>
                    <a:pt x="18" y="27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8"/>
                    <a:pt x="20" y="29"/>
                    <a:pt x="21" y="29"/>
                  </a:cubicBezTo>
                  <a:cubicBezTo>
                    <a:pt x="23" y="30"/>
                    <a:pt x="24" y="31"/>
                    <a:pt x="26" y="32"/>
                  </a:cubicBezTo>
                  <a:cubicBezTo>
                    <a:pt x="27" y="31"/>
                    <a:pt x="27" y="31"/>
                    <a:pt x="28" y="31"/>
                  </a:cubicBezTo>
                  <a:cubicBezTo>
                    <a:pt x="33" y="28"/>
                    <a:pt x="36" y="25"/>
                    <a:pt x="38" y="19"/>
                  </a:cubicBezTo>
                  <a:cubicBezTo>
                    <a:pt x="40" y="15"/>
                    <a:pt x="37" y="10"/>
                    <a:pt x="33" y="9"/>
                  </a:cubicBezTo>
                  <a:cubicBezTo>
                    <a:pt x="30" y="9"/>
                    <a:pt x="28" y="8"/>
                    <a:pt x="26" y="8"/>
                  </a:cubicBezTo>
                  <a:cubicBezTo>
                    <a:pt x="24" y="8"/>
                    <a:pt x="22" y="9"/>
                    <a:pt x="20" y="9"/>
                  </a:cubicBezTo>
                  <a:cubicBezTo>
                    <a:pt x="18" y="9"/>
                    <a:pt x="16" y="9"/>
                    <a:pt x="15" y="9"/>
                  </a:cubicBezTo>
                  <a:cubicBezTo>
                    <a:pt x="13" y="9"/>
                    <a:pt x="12" y="9"/>
                    <a:pt x="11" y="6"/>
                  </a:cubicBezTo>
                  <a:cubicBezTo>
                    <a:pt x="10" y="2"/>
                    <a:pt x="7" y="0"/>
                    <a:pt x="4" y="0"/>
                  </a:cubicBezTo>
                </a:path>
              </a:pathLst>
            </a:custGeom>
            <a:solidFill>
              <a:srgbClr val="626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651">
              <a:extLst>
                <a:ext uri="{FF2B5EF4-FFF2-40B4-BE49-F238E27FC236}">
                  <a16:creationId xmlns:a16="http://schemas.microsoft.com/office/drawing/2014/main" id="{B7F80510-10C3-40B6-BA8B-E0D643F05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988" y="3965576"/>
              <a:ext cx="765175" cy="684213"/>
            </a:xfrm>
            <a:custGeom>
              <a:avLst/>
              <a:gdLst>
                <a:gd name="T0" fmla="*/ 165 w 204"/>
                <a:gd name="T1" fmla="*/ 94 h 182"/>
                <a:gd name="T2" fmla="*/ 126 w 204"/>
                <a:gd name="T3" fmla="*/ 122 h 182"/>
                <a:gd name="T4" fmla="*/ 96 w 204"/>
                <a:gd name="T5" fmla="*/ 140 h 182"/>
                <a:gd name="T6" fmla="*/ 62 w 204"/>
                <a:gd name="T7" fmla="*/ 166 h 182"/>
                <a:gd name="T8" fmla="*/ 23 w 204"/>
                <a:gd name="T9" fmla="*/ 175 h 182"/>
                <a:gd name="T10" fmla="*/ 21 w 204"/>
                <a:gd name="T11" fmla="*/ 174 h 182"/>
                <a:gd name="T12" fmla="*/ 17 w 204"/>
                <a:gd name="T13" fmla="*/ 111 h 182"/>
                <a:gd name="T14" fmla="*/ 35 w 204"/>
                <a:gd name="T15" fmla="*/ 74 h 182"/>
                <a:gd name="T16" fmla="*/ 35 w 204"/>
                <a:gd name="T17" fmla="*/ 74 h 182"/>
                <a:gd name="T18" fmla="*/ 42 w 204"/>
                <a:gd name="T19" fmla="*/ 69 h 182"/>
                <a:gd name="T20" fmla="*/ 57 w 204"/>
                <a:gd name="T21" fmla="*/ 62 h 182"/>
                <a:gd name="T22" fmla="*/ 58 w 204"/>
                <a:gd name="T23" fmla="*/ 62 h 182"/>
                <a:gd name="T24" fmla="*/ 74 w 204"/>
                <a:gd name="T25" fmla="*/ 49 h 182"/>
                <a:gd name="T26" fmla="*/ 112 w 204"/>
                <a:gd name="T27" fmla="*/ 16 h 182"/>
                <a:gd name="T28" fmla="*/ 131 w 204"/>
                <a:gd name="T29" fmla="*/ 6 h 182"/>
                <a:gd name="T30" fmla="*/ 188 w 204"/>
                <a:gd name="T31" fmla="*/ 14 h 182"/>
                <a:gd name="T32" fmla="*/ 200 w 204"/>
                <a:gd name="T33" fmla="*/ 31 h 182"/>
                <a:gd name="T34" fmla="*/ 165 w 204"/>
                <a:gd name="T35" fmla="*/ 9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" h="182">
                  <a:moveTo>
                    <a:pt x="165" y="94"/>
                  </a:moveTo>
                  <a:cubicBezTo>
                    <a:pt x="150" y="107"/>
                    <a:pt x="135" y="118"/>
                    <a:pt x="126" y="122"/>
                  </a:cubicBezTo>
                  <a:cubicBezTo>
                    <a:pt x="114" y="127"/>
                    <a:pt x="105" y="134"/>
                    <a:pt x="96" y="140"/>
                  </a:cubicBezTo>
                  <a:cubicBezTo>
                    <a:pt x="85" y="149"/>
                    <a:pt x="75" y="158"/>
                    <a:pt x="62" y="166"/>
                  </a:cubicBezTo>
                  <a:cubicBezTo>
                    <a:pt x="50" y="175"/>
                    <a:pt x="37" y="182"/>
                    <a:pt x="23" y="175"/>
                  </a:cubicBezTo>
                  <a:cubicBezTo>
                    <a:pt x="22" y="175"/>
                    <a:pt x="22" y="175"/>
                    <a:pt x="21" y="174"/>
                  </a:cubicBezTo>
                  <a:cubicBezTo>
                    <a:pt x="0" y="162"/>
                    <a:pt x="21" y="126"/>
                    <a:pt x="17" y="111"/>
                  </a:cubicBezTo>
                  <a:cubicBezTo>
                    <a:pt x="13" y="92"/>
                    <a:pt x="19" y="84"/>
                    <a:pt x="3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7" y="72"/>
                    <a:pt x="39" y="70"/>
                    <a:pt x="42" y="69"/>
                  </a:cubicBezTo>
                  <a:cubicBezTo>
                    <a:pt x="47" y="66"/>
                    <a:pt x="52" y="65"/>
                    <a:pt x="57" y="6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64" y="58"/>
                    <a:pt x="69" y="54"/>
                    <a:pt x="74" y="49"/>
                  </a:cubicBezTo>
                  <a:cubicBezTo>
                    <a:pt x="86" y="37"/>
                    <a:pt x="97" y="24"/>
                    <a:pt x="112" y="16"/>
                  </a:cubicBezTo>
                  <a:cubicBezTo>
                    <a:pt x="118" y="12"/>
                    <a:pt x="124" y="9"/>
                    <a:pt x="131" y="6"/>
                  </a:cubicBezTo>
                  <a:cubicBezTo>
                    <a:pt x="150" y="0"/>
                    <a:pt x="170" y="0"/>
                    <a:pt x="188" y="14"/>
                  </a:cubicBezTo>
                  <a:cubicBezTo>
                    <a:pt x="195" y="19"/>
                    <a:pt x="198" y="25"/>
                    <a:pt x="200" y="31"/>
                  </a:cubicBezTo>
                  <a:cubicBezTo>
                    <a:pt x="204" y="50"/>
                    <a:pt x="186" y="75"/>
                    <a:pt x="165" y="94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652">
              <a:extLst>
                <a:ext uri="{FF2B5EF4-FFF2-40B4-BE49-F238E27FC236}">
                  <a16:creationId xmlns:a16="http://schemas.microsoft.com/office/drawing/2014/main" id="{0EF03D00-4946-47E5-8847-73D0046E35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0438" y="3987801"/>
              <a:ext cx="709613" cy="646113"/>
            </a:xfrm>
            <a:custGeom>
              <a:avLst/>
              <a:gdLst>
                <a:gd name="T0" fmla="*/ 99 w 189"/>
                <a:gd name="T1" fmla="*/ 107 h 172"/>
                <a:gd name="T2" fmla="*/ 150 w 189"/>
                <a:gd name="T3" fmla="*/ 87 h 172"/>
                <a:gd name="T4" fmla="*/ 114 w 189"/>
                <a:gd name="T5" fmla="*/ 116 h 172"/>
                <a:gd name="T6" fmla="*/ 119 w 189"/>
                <a:gd name="T7" fmla="*/ 0 h 172"/>
                <a:gd name="T8" fmla="*/ 101 w 189"/>
                <a:gd name="T9" fmla="*/ 9 h 172"/>
                <a:gd name="T10" fmla="*/ 62 w 189"/>
                <a:gd name="T11" fmla="*/ 43 h 172"/>
                <a:gd name="T12" fmla="*/ 53 w 189"/>
                <a:gd name="T13" fmla="*/ 51 h 172"/>
                <a:gd name="T14" fmla="*/ 46 w 189"/>
                <a:gd name="T15" fmla="*/ 56 h 172"/>
                <a:gd name="T16" fmla="*/ 37 w 189"/>
                <a:gd name="T17" fmla="*/ 100 h 172"/>
                <a:gd name="T18" fmla="*/ 10 w 189"/>
                <a:gd name="T19" fmla="*/ 123 h 172"/>
                <a:gd name="T20" fmla="*/ 9 w 189"/>
                <a:gd name="T21" fmla="*/ 168 h 172"/>
                <a:gd name="T22" fmla="*/ 0 w 189"/>
                <a:gd name="T23" fmla="*/ 151 h 172"/>
                <a:gd name="T24" fmla="*/ 11 w 189"/>
                <a:gd name="T25" fmla="*/ 169 h 172"/>
                <a:gd name="T26" fmla="*/ 50 w 189"/>
                <a:gd name="T27" fmla="*/ 160 h 172"/>
                <a:gd name="T28" fmla="*/ 114 w 189"/>
                <a:gd name="T29" fmla="*/ 116 h 172"/>
                <a:gd name="T30" fmla="*/ 188 w 189"/>
                <a:gd name="T31" fmla="*/ 32 h 172"/>
                <a:gd name="T32" fmla="*/ 188 w 189"/>
                <a:gd name="T33" fmla="*/ 25 h 172"/>
                <a:gd name="T34" fmla="*/ 162 w 189"/>
                <a:gd name="T35" fmla="*/ 72 h 172"/>
                <a:gd name="T36" fmla="*/ 150 w 189"/>
                <a:gd name="T37" fmla="*/ 74 h 172"/>
                <a:gd name="T38" fmla="*/ 136 w 189"/>
                <a:gd name="T39" fmla="*/ 78 h 172"/>
                <a:gd name="T40" fmla="*/ 122 w 189"/>
                <a:gd name="T41" fmla="*/ 80 h 172"/>
                <a:gd name="T42" fmla="*/ 116 w 189"/>
                <a:gd name="T43" fmla="*/ 80 h 172"/>
                <a:gd name="T44" fmla="*/ 84 w 189"/>
                <a:gd name="T45" fmla="*/ 116 h 172"/>
                <a:gd name="T46" fmla="*/ 36 w 189"/>
                <a:gd name="T47" fmla="*/ 152 h 172"/>
                <a:gd name="T48" fmla="*/ 25 w 189"/>
                <a:gd name="T49" fmla="*/ 137 h 172"/>
                <a:gd name="T50" fmla="*/ 47 w 189"/>
                <a:gd name="T51" fmla="*/ 117 h 172"/>
                <a:gd name="T52" fmla="*/ 52 w 189"/>
                <a:gd name="T53" fmla="*/ 112 h 172"/>
                <a:gd name="T54" fmla="*/ 57 w 189"/>
                <a:gd name="T55" fmla="*/ 114 h 172"/>
                <a:gd name="T56" fmla="*/ 72 w 189"/>
                <a:gd name="T57" fmla="*/ 111 h 172"/>
                <a:gd name="T58" fmla="*/ 67 w 189"/>
                <a:gd name="T59" fmla="*/ 101 h 172"/>
                <a:gd name="T60" fmla="*/ 63 w 189"/>
                <a:gd name="T61" fmla="*/ 100 h 172"/>
                <a:gd name="T62" fmla="*/ 62 w 189"/>
                <a:gd name="T63" fmla="*/ 100 h 172"/>
                <a:gd name="T64" fmla="*/ 61 w 189"/>
                <a:gd name="T65" fmla="*/ 99 h 172"/>
                <a:gd name="T66" fmla="*/ 56 w 189"/>
                <a:gd name="T67" fmla="*/ 90 h 172"/>
                <a:gd name="T68" fmla="*/ 61 w 189"/>
                <a:gd name="T69" fmla="*/ 64 h 172"/>
                <a:gd name="T70" fmla="*/ 92 w 189"/>
                <a:gd name="T71" fmla="*/ 27 h 172"/>
                <a:gd name="T72" fmla="*/ 108 w 189"/>
                <a:gd name="T73" fmla="*/ 8 h 172"/>
                <a:gd name="T74" fmla="*/ 119 w 189"/>
                <a:gd name="T75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72">
                  <a:moveTo>
                    <a:pt x="84" y="134"/>
                  </a:moveTo>
                  <a:cubicBezTo>
                    <a:pt x="88" y="124"/>
                    <a:pt x="92" y="115"/>
                    <a:pt x="99" y="107"/>
                  </a:cubicBezTo>
                  <a:cubicBezTo>
                    <a:pt x="111" y="94"/>
                    <a:pt x="133" y="88"/>
                    <a:pt x="150" y="87"/>
                  </a:cubicBezTo>
                  <a:cubicBezTo>
                    <a:pt x="150" y="87"/>
                    <a:pt x="150" y="87"/>
                    <a:pt x="150" y="87"/>
                  </a:cubicBezTo>
                  <a:cubicBezTo>
                    <a:pt x="151" y="87"/>
                    <a:pt x="152" y="88"/>
                    <a:pt x="153" y="88"/>
                  </a:cubicBezTo>
                  <a:cubicBezTo>
                    <a:pt x="138" y="101"/>
                    <a:pt x="123" y="112"/>
                    <a:pt x="114" y="116"/>
                  </a:cubicBezTo>
                  <a:cubicBezTo>
                    <a:pt x="102" y="121"/>
                    <a:pt x="93" y="128"/>
                    <a:pt x="84" y="134"/>
                  </a:cubicBezTo>
                  <a:moveTo>
                    <a:pt x="119" y="0"/>
                  </a:moveTo>
                  <a:cubicBezTo>
                    <a:pt x="113" y="3"/>
                    <a:pt x="107" y="5"/>
                    <a:pt x="101" y="9"/>
                  </a:cubicBezTo>
                  <a:cubicBezTo>
                    <a:pt x="101" y="9"/>
                    <a:pt x="101" y="9"/>
                    <a:pt x="101" y="9"/>
                  </a:cubicBezTo>
                  <a:cubicBezTo>
                    <a:pt x="101" y="9"/>
                    <a:pt x="100" y="9"/>
                    <a:pt x="100" y="10"/>
                  </a:cubicBezTo>
                  <a:cubicBezTo>
                    <a:pt x="85" y="18"/>
                    <a:pt x="74" y="31"/>
                    <a:pt x="62" y="43"/>
                  </a:cubicBezTo>
                  <a:cubicBezTo>
                    <a:pt x="59" y="46"/>
                    <a:pt x="56" y="49"/>
                    <a:pt x="53" y="51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1" y="53"/>
                    <a:pt x="48" y="54"/>
                    <a:pt x="46" y="56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4" y="65"/>
                    <a:pt x="43" y="74"/>
                    <a:pt x="39" y="83"/>
                  </a:cubicBezTo>
                  <a:cubicBezTo>
                    <a:pt x="35" y="89"/>
                    <a:pt x="35" y="92"/>
                    <a:pt x="37" y="100"/>
                  </a:cubicBezTo>
                  <a:cubicBezTo>
                    <a:pt x="38" y="105"/>
                    <a:pt x="34" y="110"/>
                    <a:pt x="30" y="112"/>
                  </a:cubicBezTo>
                  <a:cubicBezTo>
                    <a:pt x="23" y="116"/>
                    <a:pt x="17" y="119"/>
                    <a:pt x="10" y="123"/>
                  </a:cubicBezTo>
                  <a:cubicBezTo>
                    <a:pt x="2" y="136"/>
                    <a:pt x="5" y="154"/>
                    <a:pt x="11" y="169"/>
                  </a:cubicBezTo>
                  <a:cubicBezTo>
                    <a:pt x="10" y="169"/>
                    <a:pt x="10" y="169"/>
                    <a:pt x="9" y="168"/>
                  </a:cubicBezTo>
                  <a:cubicBezTo>
                    <a:pt x="3" y="165"/>
                    <a:pt x="0" y="158"/>
                    <a:pt x="0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58"/>
                    <a:pt x="3" y="165"/>
                    <a:pt x="9" y="168"/>
                  </a:cubicBezTo>
                  <a:cubicBezTo>
                    <a:pt x="10" y="169"/>
                    <a:pt x="10" y="169"/>
                    <a:pt x="11" y="169"/>
                  </a:cubicBezTo>
                  <a:cubicBezTo>
                    <a:pt x="15" y="171"/>
                    <a:pt x="19" y="172"/>
                    <a:pt x="22" y="172"/>
                  </a:cubicBezTo>
                  <a:cubicBezTo>
                    <a:pt x="32" y="172"/>
                    <a:pt x="41" y="166"/>
                    <a:pt x="50" y="160"/>
                  </a:cubicBezTo>
                  <a:cubicBezTo>
                    <a:pt x="63" y="152"/>
                    <a:pt x="73" y="143"/>
                    <a:pt x="84" y="134"/>
                  </a:cubicBezTo>
                  <a:cubicBezTo>
                    <a:pt x="93" y="128"/>
                    <a:pt x="102" y="121"/>
                    <a:pt x="114" y="116"/>
                  </a:cubicBezTo>
                  <a:cubicBezTo>
                    <a:pt x="123" y="112"/>
                    <a:pt x="138" y="101"/>
                    <a:pt x="153" y="88"/>
                  </a:cubicBezTo>
                  <a:cubicBezTo>
                    <a:pt x="171" y="71"/>
                    <a:pt x="188" y="50"/>
                    <a:pt x="188" y="32"/>
                  </a:cubicBezTo>
                  <a:cubicBezTo>
                    <a:pt x="189" y="29"/>
                    <a:pt x="188" y="27"/>
                    <a:pt x="188" y="25"/>
                  </a:cubicBezTo>
                  <a:cubicBezTo>
                    <a:pt x="188" y="25"/>
                    <a:pt x="188" y="25"/>
                    <a:pt x="188" y="25"/>
                  </a:cubicBezTo>
                  <a:cubicBezTo>
                    <a:pt x="183" y="36"/>
                    <a:pt x="180" y="49"/>
                    <a:pt x="173" y="60"/>
                  </a:cubicBezTo>
                  <a:cubicBezTo>
                    <a:pt x="170" y="65"/>
                    <a:pt x="166" y="69"/>
                    <a:pt x="162" y="72"/>
                  </a:cubicBezTo>
                  <a:cubicBezTo>
                    <a:pt x="159" y="72"/>
                    <a:pt x="155" y="72"/>
                    <a:pt x="152" y="73"/>
                  </a:cubicBezTo>
                  <a:cubicBezTo>
                    <a:pt x="151" y="73"/>
                    <a:pt x="150" y="73"/>
                    <a:pt x="150" y="74"/>
                  </a:cubicBezTo>
                  <a:cubicBezTo>
                    <a:pt x="149" y="74"/>
                    <a:pt x="148" y="73"/>
                    <a:pt x="147" y="73"/>
                  </a:cubicBezTo>
                  <a:cubicBezTo>
                    <a:pt x="144" y="73"/>
                    <a:pt x="140" y="75"/>
                    <a:pt x="136" y="78"/>
                  </a:cubicBezTo>
                  <a:cubicBezTo>
                    <a:pt x="134" y="80"/>
                    <a:pt x="130" y="80"/>
                    <a:pt x="126" y="80"/>
                  </a:cubicBezTo>
                  <a:cubicBezTo>
                    <a:pt x="125" y="80"/>
                    <a:pt x="123" y="80"/>
                    <a:pt x="122" y="80"/>
                  </a:cubicBezTo>
                  <a:cubicBezTo>
                    <a:pt x="121" y="80"/>
                    <a:pt x="120" y="80"/>
                    <a:pt x="119" y="80"/>
                  </a:cubicBezTo>
                  <a:cubicBezTo>
                    <a:pt x="118" y="80"/>
                    <a:pt x="117" y="80"/>
                    <a:pt x="116" y="80"/>
                  </a:cubicBezTo>
                  <a:cubicBezTo>
                    <a:pt x="104" y="81"/>
                    <a:pt x="94" y="90"/>
                    <a:pt x="88" y="101"/>
                  </a:cubicBezTo>
                  <a:cubicBezTo>
                    <a:pt x="85" y="106"/>
                    <a:pt x="84" y="111"/>
                    <a:pt x="84" y="116"/>
                  </a:cubicBezTo>
                  <a:cubicBezTo>
                    <a:pt x="80" y="124"/>
                    <a:pt x="72" y="130"/>
                    <a:pt x="69" y="138"/>
                  </a:cubicBezTo>
                  <a:cubicBezTo>
                    <a:pt x="63" y="149"/>
                    <a:pt x="48" y="150"/>
                    <a:pt x="36" y="152"/>
                  </a:cubicBezTo>
                  <a:cubicBezTo>
                    <a:pt x="35" y="152"/>
                    <a:pt x="33" y="152"/>
                    <a:pt x="31" y="152"/>
                  </a:cubicBezTo>
                  <a:cubicBezTo>
                    <a:pt x="28" y="150"/>
                    <a:pt x="28" y="142"/>
                    <a:pt x="25" y="137"/>
                  </a:cubicBezTo>
                  <a:cubicBezTo>
                    <a:pt x="30" y="131"/>
                    <a:pt x="38" y="124"/>
                    <a:pt x="45" y="116"/>
                  </a:cubicBezTo>
                  <a:cubicBezTo>
                    <a:pt x="45" y="117"/>
                    <a:pt x="46" y="117"/>
                    <a:pt x="47" y="117"/>
                  </a:cubicBezTo>
                  <a:cubicBezTo>
                    <a:pt x="48" y="117"/>
                    <a:pt x="50" y="116"/>
                    <a:pt x="51" y="114"/>
                  </a:cubicBezTo>
                  <a:cubicBezTo>
                    <a:pt x="52" y="113"/>
                    <a:pt x="52" y="113"/>
                    <a:pt x="52" y="112"/>
                  </a:cubicBezTo>
                  <a:cubicBezTo>
                    <a:pt x="53" y="112"/>
                    <a:pt x="53" y="112"/>
                    <a:pt x="53" y="112"/>
                  </a:cubicBezTo>
                  <a:cubicBezTo>
                    <a:pt x="54" y="113"/>
                    <a:pt x="56" y="113"/>
                    <a:pt x="57" y="114"/>
                  </a:cubicBezTo>
                  <a:cubicBezTo>
                    <a:pt x="59" y="114"/>
                    <a:pt x="61" y="114"/>
                    <a:pt x="62" y="114"/>
                  </a:cubicBezTo>
                  <a:cubicBezTo>
                    <a:pt x="66" y="114"/>
                    <a:pt x="69" y="113"/>
                    <a:pt x="72" y="111"/>
                  </a:cubicBezTo>
                  <a:cubicBezTo>
                    <a:pt x="77" y="107"/>
                    <a:pt x="73" y="100"/>
                    <a:pt x="67" y="100"/>
                  </a:cubicBezTo>
                  <a:cubicBezTo>
                    <a:pt x="67" y="100"/>
                    <a:pt x="67" y="100"/>
                    <a:pt x="67" y="101"/>
                  </a:cubicBezTo>
                  <a:cubicBezTo>
                    <a:pt x="66" y="100"/>
                    <a:pt x="65" y="100"/>
                    <a:pt x="64" y="100"/>
                  </a:cubicBezTo>
                  <a:cubicBezTo>
                    <a:pt x="64" y="100"/>
                    <a:pt x="64" y="100"/>
                    <a:pt x="63" y="100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3" y="100"/>
                    <a:pt x="63" y="100"/>
                    <a:pt x="62" y="100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59" y="95"/>
                    <a:pt x="58" y="93"/>
                    <a:pt x="56" y="90"/>
                  </a:cubicBezTo>
                  <a:cubicBezTo>
                    <a:pt x="55" y="90"/>
                    <a:pt x="55" y="89"/>
                    <a:pt x="55" y="88"/>
                  </a:cubicBezTo>
                  <a:cubicBezTo>
                    <a:pt x="53" y="77"/>
                    <a:pt x="54" y="72"/>
                    <a:pt x="61" y="64"/>
                  </a:cubicBezTo>
                  <a:cubicBezTo>
                    <a:pt x="67" y="56"/>
                    <a:pt x="72" y="46"/>
                    <a:pt x="78" y="38"/>
                  </a:cubicBezTo>
                  <a:cubicBezTo>
                    <a:pt x="85" y="37"/>
                    <a:pt x="90" y="35"/>
                    <a:pt x="92" y="27"/>
                  </a:cubicBezTo>
                  <a:cubicBezTo>
                    <a:pt x="94" y="22"/>
                    <a:pt x="95" y="20"/>
                    <a:pt x="99" y="16"/>
                  </a:cubicBezTo>
                  <a:cubicBezTo>
                    <a:pt x="102" y="13"/>
                    <a:pt x="105" y="11"/>
                    <a:pt x="108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13" y="8"/>
                    <a:pt x="117" y="5"/>
                    <a:pt x="119" y="0"/>
                  </a:cubicBezTo>
                </a:path>
              </a:pathLst>
            </a:custGeom>
            <a:solidFill>
              <a:srgbClr val="969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653">
              <a:extLst>
                <a:ext uri="{FF2B5EF4-FFF2-40B4-BE49-F238E27FC236}">
                  <a16:creationId xmlns:a16="http://schemas.microsoft.com/office/drawing/2014/main" id="{3E1487F3-77EC-4025-B09A-4C3B6CC2A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51" y="4078288"/>
              <a:ext cx="123825" cy="82550"/>
            </a:xfrm>
            <a:custGeom>
              <a:avLst/>
              <a:gdLst>
                <a:gd name="T0" fmla="*/ 6 w 33"/>
                <a:gd name="T1" fmla="*/ 0 h 22"/>
                <a:gd name="T2" fmla="*/ 0 w 33"/>
                <a:gd name="T3" fmla="*/ 5 h 22"/>
                <a:gd name="T4" fmla="*/ 13 w 33"/>
                <a:gd name="T5" fmla="*/ 22 h 22"/>
                <a:gd name="T6" fmla="*/ 17 w 33"/>
                <a:gd name="T7" fmla="*/ 22 h 22"/>
                <a:gd name="T8" fmla="*/ 31 w 33"/>
                <a:gd name="T9" fmla="*/ 13 h 22"/>
                <a:gd name="T10" fmla="*/ 25 w 33"/>
                <a:gd name="T11" fmla="*/ 4 h 22"/>
                <a:gd name="T12" fmla="*/ 19 w 33"/>
                <a:gd name="T13" fmla="*/ 8 h 22"/>
                <a:gd name="T14" fmla="*/ 18 w 33"/>
                <a:gd name="T15" fmla="*/ 10 h 22"/>
                <a:gd name="T16" fmla="*/ 17 w 33"/>
                <a:gd name="T17" fmla="*/ 10 h 22"/>
                <a:gd name="T18" fmla="*/ 15 w 33"/>
                <a:gd name="T19" fmla="*/ 10 h 22"/>
                <a:gd name="T20" fmla="*/ 12 w 33"/>
                <a:gd name="T21" fmla="*/ 7 h 22"/>
                <a:gd name="T22" fmla="*/ 7 w 33"/>
                <a:gd name="T23" fmla="*/ 0 h 22"/>
                <a:gd name="T24" fmla="*/ 6 w 33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22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14"/>
                    <a:pt x="5" y="20"/>
                    <a:pt x="13" y="22"/>
                  </a:cubicBezTo>
                  <a:cubicBezTo>
                    <a:pt x="14" y="22"/>
                    <a:pt x="15" y="22"/>
                    <a:pt x="17" y="22"/>
                  </a:cubicBezTo>
                  <a:cubicBezTo>
                    <a:pt x="23" y="22"/>
                    <a:pt x="28" y="19"/>
                    <a:pt x="31" y="13"/>
                  </a:cubicBezTo>
                  <a:cubicBezTo>
                    <a:pt x="33" y="8"/>
                    <a:pt x="29" y="4"/>
                    <a:pt x="25" y="4"/>
                  </a:cubicBezTo>
                  <a:cubicBezTo>
                    <a:pt x="22" y="4"/>
                    <a:pt x="20" y="6"/>
                    <a:pt x="19" y="8"/>
                  </a:cubicBezTo>
                  <a:cubicBezTo>
                    <a:pt x="19" y="9"/>
                    <a:pt x="19" y="9"/>
                    <a:pt x="18" y="10"/>
                  </a:cubicBezTo>
                  <a:cubicBezTo>
                    <a:pt x="18" y="10"/>
                    <a:pt x="17" y="10"/>
                    <a:pt x="17" y="10"/>
                  </a:cubicBezTo>
                  <a:cubicBezTo>
                    <a:pt x="16" y="10"/>
                    <a:pt x="16" y="10"/>
                    <a:pt x="15" y="10"/>
                  </a:cubicBezTo>
                  <a:cubicBezTo>
                    <a:pt x="14" y="10"/>
                    <a:pt x="12" y="8"/>
                    <a:pt x="12" y="7"/>
                  </a:cubicBezTo>
                  <a:cubicBezTo>
                    <a:pt x="12" y="3"/>
                    <a:pt x="10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</a:path>
              </a:pathLst>
            </a:custGeom>
            <a:solidFill>
              <a:srgbClr val="969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654">
              <a:extLst>
                <a:ext uri="{FF2B5EF4-FFF2-40B4-BE49-F238E27FC236}">
                  <a16:creationId xmlns:a16="http://schemas.microsoft.com/office/drawing/2014/main" id="{98C4E669-35D7-472D-861E-BB29AA7B9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526" y="4160838"/>
              <a:ext cx="90488" cy="57150"/>
            </a:xfrm>
            <a:custGeom>
              <a:avLst/>
              <a:gdLst>
                <a:gd name="T0" fmla="*/ 4 w 24"/>
                <a:gd name="T1" fmla="*/ 0 h 15"/>
                <a:gd name="T2" fmla="*/ 1 w 24"/>
                <a:gd name="T3" fmla="*/ 5 h 15"/>
                <a:gd name="T4" fmla="*/ 16 w 24"/>
                <a:gd name="T5" fmla="*/ 15 h 15"/>
                <a:gd name="T6" fmla="*/ 20 w 24"/>
                <a:gd name="T7" fmla="*/ 15 h 15"/>
                <a:gd name="T8" fmla="*/ 20 w 24"/>
                <a:gd name="T9" fmla="*/ 9 h 15"/>
                <a:gd name="T10" fmla="*/ 19 w 24"/>
                <a:gd name="T11" fmla="*/ 9 h 15"/>
                <a:gd name="T12" fmla="*/ 15 w 24"/>
                <a:gd name="T13" fmla="*/ 9 h 15"/>
                <a:gd name="T14" fmla="*/ 6 w 24"/>
                <a:gd name="T15" fmla="*/ 2 h 15"/>
                <a:gd name="T16" fmla="*/ 4 w 24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5">
                  <a:moveTo>
                    <a:pt x="4" y="0"/>
                  </a:moveTo>
                  <a:cubicBezTo>
                    <a:pt x="2" y="0"/>
                    <a:pt x="0" y="2"/>
                    <a:pt x="1" y="5"/>
                  </a:cubicBezTo>
                  <a:cubicBezTo>
                    <a:pt x="3" y="12"/>
                    <a:pt x="9" y="15"/>
                    <a:pt x="16" y="15"/>
                  </a:cubicBezTo>
                  <a:cubicBezTo>
                    <a:pt x="17" y="15"/>
                    <a:pt x="18" y="15"/>
                    <a:pt x="20" y="15"/>
                  </a:cubicBezTo>
                  <a:cubicBezTo>
                    <a:pt x="24" y="14"/>
                    <a:pt x="23" y="9"/>
                    <a:pt x="20" y="9"/>
                  </a:cubicBezTo>
                  <a:cubicBezTo>
                    <a:pt x="20" y="9"/>
                    <a:pt x="19" y="9"/>
                    <a:pt x="19" y="9"/>
                  </a:cubicBezTo>
                  <a:cubicBezTo>
                    <a:pt x="18" y="9"/>
                    <a:pt x="17" y="9"/>
                    <a:pt x="15" y="9"/>
                  </a:cubicBezTo>
                  <a:cubicBezTo>
                    <a:pt x="11" y="9"/>
                    <a:pt x="8" y="7"/>
                    <a:pt x="6" y="2"/>
                  </a:cubicBezTo>
                  <a:cubicBezTo>
                    <a:pt x="6" y="1"/>
                    <a:pt x="5" y="0"/>
                    <a:pt x="4" y="0"/>
                  </a:cubicBezTo>
                </a:path>
              </a:pathLst>
            </a:custGeom>
            <a:solidFill>
              <a:srgbClr val="969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655">
              <a:extLst>
                <a:ext uri="{FF2B5EF4-FFF2-40B4-BE49-F238E27FC236}">
                  <a16:creationId xmlns:a16="http://schemas.microsoft.com/office/drawing/2014/main" id="{E8774582-9192-4C17-B81D-D076AFD21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6" y="4243388"/>
              <a:ext cx="63500" cy="30163"/>
            </a:xfrm>
            <a:custGeom>
              <a:avLst/>
              <a:gdLst>
                <a:gd name="T0" fmla="*/ 8 w 17"/>
                <a:gd name="T1" fmla="*/ 0 h 8"/>
                <a:gd name="T2" fmla="*/ 3 w 17"/>
                <a:gd name="T3" fmla="*/ 1 h 8"/>
                <a:gd name="T4" fmla="*/ 3 w 17"/>
                <a:gd name="T5" fmla="*/ 7 h 8"/>
                <a:gd name="T6" fmla="*/ 4 w 17"/>
                <a:gd name="T7" fmla="*/ 7 h 8"/>
                <a:gd name="T8" fmla="*/ 8 w 17"/>
                <a:gd name="T9" fmla="*/ 6 h 8"/>
                <a:gd name="T10" fmla="*/ 10 w 17"/>
                <a:gd name="T11" fmla="*/ 7 h 8"/>
                <a:gd name="T12" fmla="*/ 13 w 17"/>
                <a:gd name="T13" fmla="*/ 8 h 8"/>
                <a:gd name="T14" fmla="*/ 15 w 17"/>
                <a:gd name="T15" fmla="*/ 3 h 8"/>
                <a:gd name="T16" fmla="*/ 8 w 17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8">
                  <a:moveTo>
                    <a:pt x="8" y="0"/>
                  </a:moveTo>
                  <a:cubicBezTo>
                    <a:pt x="7" y="0"/>
                    <a:pt x="5" y="0"/>
                    <a:pt x="3" y="1"/>
                  </a:cubicBezTo>
                  <a:cubicBezTo>
                    <a:pt x="0" y="2"/>
                    <a:pt x="0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7"/>
                    <a:pt x="7" y="6"/>
                    <a:pt x="8" y="6"/>
                  </a:cubicBezTo>
                  <a:cubicBezTo>
                    <a:pt x="9" y="6"/>
                    <a:pt x="10" y="6"/>
                    <a:pt x="10" y="7"/>
                  </a:cubicBezTo>
                  <a:cubicBezTo>
                    <a:pt x="11" y="8"/>
                    <a:pt x="12" y="8"/>
                    <a:pt x="13" y="8"/>
                  </a:cubicBezTo>
                  <a:cubicBezTo>
                    <a:pt x="15" y="8"/>
                    <a:pt x="17" y="5"/>
                    <a:pt x="15" y="3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969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656">
              <a:extLst>
                <a:ext uri="{FF2B5EF4-FFF2-40B4-BE49-F238E27FC236}">
                  <a16:creationId xmlns:a16="http://schemas.microsoft.com/office/drawing/2014/main" id="{C5AE5D53-B732-4290-A9F1-6686FCAE7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2501" y="4198938"/>
              <a:ext cx="180975" cy="423863"/>
            </a:xfrm>
            <a:custGeom>
              <a:avLst/>
              <a:gdLst>
                <a:gd name="T0" fmla="*/ 48 w 48"/>
                <a:gd name="T1" fmla="*/ 0 h 113"/>
                <a:gd name="T2" fmla="*/ 47 w 48"/>
                <a:gd name="T3" fmla="*/ 0 h 113"/>
                <a:gd name="T4" fmla="*/ 32 w 48"/>
                <a:gd name="T5" fmla="*/ 7 h 113"/>
                <a:gd name="T6" fmla="*/ 25 w 48"/>
                <a:gd name="T7" fmla="*/ 12 h 113"/>
                <a:gd name="T8" fmla="*/ 25 w 48"/>
                <a:gd name="T9" fmla="*/ 12 h 113"/>
                <a:gd name="T10" fmla="*/ 24 w 48"/>
                <a:gd name="T11" fmla="*/ 13 h 113"/>
                <a:gd name="T12" fmla="*/ 24 w 48"/>
                <a:gd name="T13" fmla="*/ 13 h 113"/>
                <a:gd name="T14" fmla="*/ 7 w 48"/>
                <a:gd name="T15" fmla="*/ 49 h 113"/>
                <a:gd name="T16" fmla="*/ 2 w 48"/>
                <a:gd name="T17" fmla="*/ 95 h 113"/>
                <a:gd name="T18" fmla="*/ 11 w 48"/>
                <a:gd name="T19" fmla="*/ 112 h 113"/>
                <a:gd name="T20" fmla="*/ 13 w 48"/>
                <a:gd name="T21" fmla="*/ 113 h 113"/>
                <a:gd name="T22" fmla="*/ 12 w 48"/>
                <a:gd name="T23" fmla="*/ 67 h 113"/>
                <a:gd name="T24" fmla="*/ 32 w 48"/>
                <a:gd name="T25" fmla="*/ 56 h 113"/>
                <a:gd name="T26" fmla="*/ 39 w 48"/>
                <a:gd name="T27" fmla="*/ 44 h 113"/>
                <a:gd name="T28" fmla="*/ 41 w 48"/>
                <a:gd name="T29" fmla="*/ 27 h 113"/>
                <a:gd name="T30" fmla="*/ 48 w 48"/>
                <a:gd name="T3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113">
                  <a:moveTo>
                    <a:pt x="48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2" y="3"/>
                    <a:pt x="37" y="4"/>
                    <a:pt x="32" y="7"/>
                  </a:cubicBezTo>
                  <a:cubicBezTo>
                    <a:pt x="29" y="8"/>
                    <a:pt x="27" y="10"/>
                    <a:pt x="25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4" y="12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9" y="22"/>
                    <a:pt x="3" y="30"/>
                    <a:pt x="7" y="49"/>
                  </a:cubicBezTo>
                  <a:cubicBezTo>
                    <a:pt x="10" y="59"/>
                    <a:pt x="0" y="80"/>
                    <a:pt x="2" y="95"/>
                  </a:cubicBezTo>
                  <a:cubicBezTo>
                    <a:pt x="2" y="102"/>
                    <a:pt x="5" y="109"/>
                    <a:pt x="11" y="112"/>
                  </a:cubicBezTo>
                  <a:cubicBezTo>
                    <a:pt x="12" y="113"/>
                    <a:pt x="12" y="113"/>
                    <a:pt x="13" y="113"/>
                  </a:cubicBezTo>
                  <a:cubicBezTo>
                    <a:pt x="7" y="98"/>
                    <a:pt x="4" y="80"/>
                    <a:pt x="12" y="67"/>
                  </a:cubicBezTo>
                  <a:cubicBezTo>
                    <a:pt x="19" y="63"/>
                    <a:pt x="25" y="60"/>
                    <a:pt x="32" y="56"/>
                  </a:cubicBezTo>
                  <a:cubicBezTo>
                    <a:pt x="36" y="54"/>
                    <a:pt x="40" y="49"/>
                    <a:pt x="39" y="44"/>
                  </a:cubicBezTo>
                  <a:cubicBezTo>
                    <a:pt x="37" y="36"/>
                    <a:pt x="37" y="33"/>
                    <a:pt x="41" y="27"/>
                  </a:cubicBezTo>
                  <a:cubicBezTo>
                    <a:pt x="45" y="18"/>
                    <a:pt x="46" y="9"/>
                    <a:pt x="48" y="0"/>
                  </a:cubicBezTo>
                </a:path>
              </a:pathLst>
            </a:custGeom>
            <a:solidFill>
              <a:srgbClr val="626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657">
              <a:extLst>
                <a:ext uri="{FF2B5EF4-FFF2-40B4-BE49-F238E27FC236}">
                  <a16:creationId xmlns:a16="http://schemas.microsoft.com/office/drawing/2014/main" id="{F0FC3F6B-27C9-47FA-8581-0AB29E385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351" y="4314826"/>
              <a:ext cx="258763" cy="177800"/>
            </a:xfrm>
            <a:custGeom>
              <a:avLst/>
              <a:gdLst>
                <a:gd name="T0" fmla="*/ 66 w 69"/>
                <a:gd name="T1" fmla="*/ 0 h 47"/>
                <a:gd name="T2" fmla="*/ 66 w 69"/>
                <a:gd name="T3" fmla="*/ 0 h 47"/>
                <a:gd name="T4" fmla="*/ 15 w 69"/>
                <a:gd name="T5" fmla="*/ 20 h 47"/>
                <a:gd name="T6" fmla="*/ 0 w 69"/>
                <a:gd name="T7" fmla="*/ 47 h 47"/>
                <a:gd name="T8" fmla="*/ 30 w 69"/>
                <a:gd name="T9" fmla="*/ 29 h 47"/>
                <a:gd name="T10" fmla="*/ 69 w 69"/>
                <a:gd name="T11" fmla="*/ 1 h 47"/>
                <a:gd name="T12" fmla="*/ 66 w 69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47">
                  <a:moveTo>
                    <a:pt x="66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49" y="1"/>
                    <a:pt x="27" y="7"/>
                    <a:pt x="15" y="20"/>
                  </a:cubicBezTo>
                  <a:cubicBezTo>
                    <a:pt x="8" y="28"/>
                    <a:pt x="4" y="37"/>
                    <a:pt x="0" y="47"/>
                  </a:cubicBezTo>
                  <a:cubicBezTo>
                    <a:pt x="9" y="41"/>
                    <a:pt x="18" y="34"/>
                    <a:pt x="30" y="29"/>
                  </a:cubicBezTo>
                  <a:cubicBezTo>
                    <a:pt x="39" y="25"/>
                    <a:pt x="54" y="14"/>
                    <a:pt x="69" y="1"/>
                  </a:cubicBezTo>
                  <a:cubicBezTo>
                    <a:pt x="68" y="1"/>
                    <a:pt x="67" y="0"/>
                    <a:pt x="66" y="0"/>
                  </a:cubicBezTo>
                </a:path>
              </a:pathLst>
            </a:custGeom>
            <a:solidFill>
              <a:srgbClr val="626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658">
              <a:extLst>
                <a:ext uri="{FF2B5EF4-FFF2-40B4-BE49-F238E27FC236}">
                  <a16:creationId xmlns:a16="http://schemas.microsoft.com/office/drawing/2014/main" id="{9A74F47E-5656-45A6-ABF8-801567AAB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513" y="4344988"/>
              <a:ext cx="217488" cy="142875"/>
            </a:xfrm>
            <a:custGeom>
              <a:avLst/>
              <a:gdLst>
                <a:gd name="T0" fmla="*/ 49 w 58"/>
                <a:gd name="T1" fmla="*/ 27 h 38"/>
                <a:gd name="T2" fmla="*/ 49 w 58"/>
                <a:gd name="T3" fmla="*/ 27 h 38"/>
                <a:gd name="T4" fmla="*/ 29 w 58"/>
                <a:gd name="T5" fmla="*/ 35 h 38"/>
                <a:gd name="T6" fmla="*/ 11 w 58"/>
                <a:gd name="T7" fmla="*/ 35 h 38"/>
                <a:gd name="T8" fmla="*/ 6 w 58"/>
                <a:gd name="T9" fmla="*/ 32 h 38"/>
                <a:gd name="T10" fmla="*/ 6 w 58"/>
                <a:gd name="T11" fmla="*/ 15 h 38"/>
                <a:gd name="T12" fmla="*/ 13 w 58"/>
                <a:gd name="T13" fmla="*/ 10 h 38"/>
                <a:gd name="T14" fmla="*/ 17 w 58"/>
                <a:gd name="T15" fmla="*/ 7 h 38"/>
                <a:gd name="T16" fmla="*/ 31 w 58"/>
                <a:gd name="T17" fmla="*/ 0 h 38"/>
                <a:gd name="T18" fmla="*/ 43 w 58"/>
                <a:gd name="T19" fmla="*/ 3 h 38"/>
                <a:gd name="T20" fmla="*/ 49 w 58"/>
                <a:gd name="T21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38">
                  <a:moveTo>
                    <a:pt x="49" y="27"/>
                  </a:moveTo>
                  <a:cubicBezTo>
                    <a:pt x="49" y="27"/>
                    <a:pt x="49" y="27"/>
                    <a:pt x="49" y="27"/>
                  </a:cubicBezTo>
                  <a:cubicBezTo>
                    <a:pt x="43" y="31"/>
                    <a:pt x="36" y="33"/>
                    <a:pt x="29" y="35"/>
                  </a:cubicBezTo>
                  <a:cubicBezTo>
                    <a:pt x="23" y="37"/>
                    <a:pt x="16" y="38"/>
                    <a:pt x="11" y="35"/>
                  </a:cubicBezTo>
                  <a:cubicBezTo>
                    <a:pt x="9" y="35"/>
                    <a:pt x="8" y="34"/>
                    <a:pt x="6" y="32"/>
                  </a:cubicBezTo>
                  <a:cubicBezTo>
                    <a:pt x="1" y="27"/>
                    <a:pt x="0" y="20"/>
                    <a:pt x="6" y="15"/>
                  </a:cubicBezTo>
                  <a:cubicBezTo>
                    <a:pt x="8" y="13"/>
                    <a:pt x="10" y="11"/>
                    <a:pt x="13" y="10"/>
                  </a:cubicBezTo>
                  <a:cubicBezTo>
                    <a:pt x="14" y="9"/>
                    <a:pt x="15" y="8"/>
                    <a:pt x="17" y="7"/>
                  </a:cubicBezTo>
                  <a:cubicBezTo>
                    <a:pt x="20" y="2"/>
                    <a:pt x="25" y="0"/>
                    <a:pt x="31" y="0"/>
                  </a:cubicBezTo>
                  <a:cubicBezTo>
                    <a:pt x="35" y="0"/>
                    <a:pt x="39" y="1"/>
                    <a:pt x="43" y="3"/>
                  </a:cubicBezTo>
                  <a:cubicBezTo>
                    <a:pt x="51" y="7"/>
                    <a:pt x="58" y="19"/>
                    <a:pt x="49" y="27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659">
              <a:extLst>
                <a:ext uri="{FF2B5EF4-FFF2-40B4-BE49-F238E27FC236}">
                  <a16:creationId xmlns:a16="http://schemas.microsoft.com/office/drawing/2014/main" id="{F1CE2F60-770B-4C93-9935-DD425B99E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4344988"/>
              <a:ext cx="161925" cy="139700"/>
            </a:xfrm>
            <a:custGeom>
              <a:avLst/>
              <a:gdLst>
                <a:gd name="T0" fmla="*/ 25 w 43"/>
                <a:gd name="T1" fmla="*/ 0 h 37"/>
                <a:gd name="T2" fmla="*/ 20 w 43"/>
                <a:gd name="T3" fmla="*/ 1 h 37"/>
                <a:gd name="T4" fmla="*/ 20 w 43"/>
                <a:gd name="T5" fmla="*/ 1 h 37"/>
                <a:gd name="T6" fmla="*/ 11 w 43"/>
                <a:gd name="T7" fmla="*/ 7 h 37"/>
                <a:gd name="T8" fmla="*/ 7 w 43"/>
                <a:gd name="T9" fmla="*/ 10 h 37"/>
                <a:gd name="T10" fmla="*/ 7 w 43"/>
                <a:gd name="T11" fmla="*/ 10 h 37"/>
                <a:gd name="T12" fmla="*/ 4 w 43"/>
                <a:gd name="T13" fmla="*/ 31 h 37"/>
                <a:gd name="T14" fmla="*/ 5 w 43"/>
                <a:gd name="T15" fmla="*/ 35 h 37"/>
                <a:gd name="T16" fmla="*/ 5 w 43"/>
                <a:gd name="T17" fmla="*/ 35 h 37"/>
                <a:gd name="T18" fmla="*/ 6 w 43"/>
                <a:gd name="T19" fmla="*/ 36 h 37"/>
                <a:gd name="T20" fmla="*/ 13 w 43"/>
                <a:gd name="T21" fmla="*/ 37 h 37"/>
                <a:gd name="T22" fmla="*/ 23 w 43"/>
                <a:gd name="T23" fmla="*/ 35 h 37"/>
                <a:gd name="T24" fmla="*/ 43 w 43"/>
                <a:gd name="T25" fmla="*/ 27 h 37"/>
                <a:gd name="T26" fmla="*/ 43 w 43"/>
                <a:gd name="T27" fmla="*/ 27 h 37"/>
                <a:gd name="T28" fmla="*/ 34 w 43"/>
                <a:gd name="T29" fmla="*/ 22 h 37"/>
                <a:gd name="T30" fmla="*/ 31 w 43"/>
                <a:gd name="T31" fmla="*/ 22 h 37"/>
                <a:gd name="T32" fmla="*/ 29 w 43"/>
                <a:gd name="T33" fmla="*/ 23 h 37"/>
                <a:gd name="T34" fmla="*/ 19 w 43"/>
                <a:gd name="T35" fmla="*/ 21 h 37"/>
                <a:gd name="T36" fmla="*/ 19 w 43"/>
                <a:gd name="T37" fmla="*/ 21 h 37"/>
                <a:gd name="T38" fmla="*/ 18 w 43"/>
                <a:gd name="T39" fmla="*/ 21 h 37"/>
                <a:gd name="T40" fmla="*/ 18 w 43"/>
                <a:gd name="T41" fmla="*/ 19 h 37"/>
                <a:gd name="T42" fmla="*/ 17 w 43"/>
                <a:gd name="T43" fmla="*/ 15 h 37"/>
                <a:gd name="T44" fmla="*/ 17 w 43"/>
                <a:gd name="T45" fmla="*/ 14 h 37"/>
                <a:gd name="T46" fmla="*/ 17 w 43"/>
                <a:gd name="T47" fmla="*/ 9 h 37"/>
                <a:gd name="T48" fmla="*/ 18 w 43"/>
                <a:gd name="T49" fmla="*/ 3 h 37"/>
                <a:gd name="T50" fmla="*/ 25 w 43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" h="37">
                  <a:moveTo>
                    <a:pt x="25" y="0"/>
                  </a:moveTo>
                  <a:cubicBezTo>
                    <a:pt x="23" y="0"/>
                    <a:pt x="22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6" y="2"/>
                    <a:pt x="13" y="4"/>
                    <a:pt x="11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5" y="17"/>
                    <a:pt x="0" y="24"/>
                    <a:pt x="4" y="31"/>
                  </a:cubicBezTo>
                  <a:cubicBezTo>
                    <a:pt x="5" y="33"/>
                    <a:pt x="5" y="34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8" y="37"/>
                    <a:pt x="10" y="37"/>
                    <a:pt x="13" y="37"/>
                  </a:cubicBezTo>
                  <a:cubicBezTo>
                    <a:pt x="16" y="37"/>
                    <a:pt x="20" y="36"/>
                    <a:pt x="23" y="35"/>
                  </a:cubicBezTo>
                  <a:cubicBezTo>
                    <a:pt x="30" y="33"/>
                    <a:pt x="37" y="31"/>
                    <a:pt x="43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1" y="24"/>
                    <a:pt x="38" y="22"/>
                    <a:pt x="34" y="22"/>
                  </a:cubicBezTo>
                  <a:cubicBezTo>
                    <a:pt x="33" y="22"/>
                    <a:pt x="32" y="22"/>
                    <a:pt x="31" y="22"/>
                  </a:cubicBezTo>
                  <a:cubicBezTo>
                    <a:pt x="31" y="23"/>
                    <a:pt x="30" y="23"/>
                    <a:pt x="29" y="23"/>
                  </a:cubicBezTo>
                  <a:cubicBezTo>
                    <a:pt x="26" y="23"/>
                    <a:pt x="23" y="22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8" y="16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8" y="12"/>
                    <a:pt x="17" y="10"/>
                    <a:pt x="17" y="9"/>
                  </a:cubicBezTo>
                  <a:cubicBezTo>
                    <a:pt x="18" y="7"/>
                    <a:pt x="18" y="5"/>
                    <a:pt x="18" y="3"/>
                  </a:cubicBezTo>
                  <a:cubicBezTo>
                    <a:pt x="21" y="3"/>
                    <a:pt x="23" y="2"/>
                    <a:pt x="25" y="0"/>
                  </a:cubicBezTo>
                </a:path>
              </a:pathLst>
            </a:custGeom>
            <a:solidFill>
              <a:srgbClr val="757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660">
              <a:extLst>
                <a:ext uri="{FF2B5EF4-FFF2-40B4-BE49-F238E27FC236}">
                  <a16:creationId xmlns:a16="http://schemas.microsoft.com/office/drawing/2014/main" id="{33D83DA9-43DD-4FE8-A4EB-9DE540516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451" y="4383088"/>
              <a:ext cx="41275" cy="93663"/>
            </a:xfrm>
            <a:custGeom>
              <a:avLst/>
              <a:gdLst>
                <a:gd name="T0" fmla="*/ 11 w 11"/>
                <a:gd name="T1" fmla="*/ 0 h 25"/>
                <a:gd name="T2" fmla="*/ 4 w 11"/>
                <a:gd name="T3" fmla="*/ 5 h 25"/>
                <a:gd name="T4" fmla="*/ 0 w 11"/>
                <a:gd name="T5" fmla="*/ 13 h 25"/>
                <a:gd name="T6" fmla="*/ 4 w 11"/>
                <a:gd name="T7" fmla="*/ 22 h 25"/>
                <a:gd name="T8" fmla="*/ 8 w 11"/>
                <a:gd name="T9" fmla="*/ 25 h 25"/>
                <a:gd name="T10" fmla="*/ 8 w 11"/>
                <a:gd name="T11" fmla="*/ 25 h 25"/>
                <a:gd name="T12" fmla="*/ 9 w 11"/>
                <a:gd name="T13" fmla="*/ 25 h 25"/>
                <a:gd name="T14" fmla="*/ 8 w 11"/>
                <a:gd name="T15" fmla="*/ 21 h 25"/>
                <a:gd name="T16" fmla="*/ 11 w 11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5">
                  <a:moveTo>
                    <a:pt x="11" y="0"/>
                  </a:moveTo>
                  <a:cubicBezTo>
                    <a:pt x="8" y="1"/>
                    <a:pt x="6" y="3"/>
                    <a:pt x="4" y="5"/>
                  </a:cubicBezTo>
                  <a:cubicBezTo>
                    <a:pt x="1" y="7"/>
                    <a:pt x="0" y="10"/>
                    <a:pt x="0" y="13"/>
                  </a:cubicBezTo>
                  <a:cubicBezTo>
                    <a:pt x="0" y="16"/>
                    <a:pt x="2" y="20"/>
                    <a:pt x="4" y="22"/>
                  </a:cubicBezTo>
                  <a:cubicBezTo>
                    <a:pt x="5" y="24"/>
                    <a:pt x="7" y="24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4"/>
                    <a:pt x="9" y="23"/>
                    <a:pt x="8" y="21"/>
                  </a:cubicBezTo>
                  <a:cubicBezTo>
                    <a:pt x="4" y="14"/>
                    <a:pt x="9" y="7"/>
                    <a:pt x="11" y="0"/>
                  </a:cubicBezTo>
                </a:path>
              </a:pathLst>
            </a:custGeom>
            <a:solidFill>
              <a:srgbClr val="4D5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661">
              <a:extLst>
                <a:ext uri="{FF2B5EF4-FFF2-40B4-BE49-F238E27FC236}">
                  <a16:creationId xmlns:a16="http://schemas.microsoft.com/office/drawing/2014/main" id="{3B3189A1-99C3-4231-8F66-47DF9D29A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513" y="4592638"/>
              <a:ext cx="503238" cy="349250"/>
            </a:xfrm>
            <a:custGeom>
              <a:avLst/>
              <a:gdLst>
                <a:gd name="T0" fmla="*/ 134 w 134"/>
                <a:gd name="T1" fmla="*/ 0 h 93"/>
                <a:gd name="T2" fmla="*/ 0 w 134"/>
                <a:gd name="T3" fmla="*/ 93 h 93"/>
                <a:gd name="T4" fmla="*/ 134 w 134"/>
                <a:gd name="T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93">
                  <a:moveTo>
                    <a:pt x="134" y="0"/>
                  </a:moveTo>
                  <a:cubicBezTo>
                    <a:pt x="105" y="48"/>
                    <a:pt x="57" y="83"/>
                    <a:pt x="0" y="93"/>
                  </a:cubicBezTo>
                  <a:cubicBezTo>
                    <a:pt x="57" y="83"/>
                    <a:pt x="105" y="48"/>
                    <a:pt x="134" y="0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662">
              <a:extLst>
                <a:ext uri="{FF2B5EF4-FFF2-40B4-BE49-F238E27FC236}">
                  <a16:creationId xmlns:a16="http://schemas.microsoft.com/office/drawing/2014/main" id="{B99AE65C-EE2B-4993-8FE3-F8EDBBBD4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851" y="4044951"/>
              <a:ext cx="1198563" cy="909638"/>
            </a:xfrm>
            <a:custGeom>
              <a:avLst/>
              <a:gdLst>
                <a:gd name="T0" fmla="*/ 252 w 319"/>
                <a:gd name="T1" fmla="*/ 0 h 242"/>
                <a:gd name="T2" fmla="*/ 256 w 319"/>
                <a:gd name="T3" fmla="*/ 10 h 242"/>
                <a:gd name="T4" fmla="*/ 256 w 319"/>
                <a:gd name="T5" fmla="*/ 10 h 242"/>
                <a:gd name="T6" fmla="*/ 256 w 319"/>
                <a:gd name="T7" fmla="*/ 16 h 242"/>
                <a:gd name="T8" fmla="*/ 256 w 319"/>
                <a:gd name="T9" fmla="*/ 17 h 242"/>
                <a:gd name="T10" fmla="*/ 221 w 319"/>
                <a:gd name="T11" fmla="*/ 73 h 242"/>
                <a:gd name="T12" fmla="*/ 182 w 319"/>
                <a:gd name="T13" fmla="*/ 101 h 242"/>
                <a:gd name="T14" fmla="*/ 152 w 319"/>
                <a:gd name="T15" fmla="*/ 119 h 242"/>
                <a:gd name="T16" fmla="*/ 118 w 319"/>
                <a:gd name="T17" fmla="*/ 145 h 242"/>
                <a:gd name="T18" fmla="*/ 90 w 319"/>
                <a:gd name="T19" fmla="*/ 157 h 242"/>
                <a:gd name="T20" fmla="*/ 79 w 319"/>
                <a:gd name="T21" fmla="*/ 154 h 242"/>
                <a:gd name="T22" fmla="*/ 77 w 319"/>
                <a:gd name="T23" fmla="*/ 153 h 242"/>
                <a:gd name="T24" fmla="*/ 68 w 319"/>
                <a:gd name="T25" fmla="*/ 136 h 242"/>
                <a:gd name="T26" fmla="*/ 67 w 319"/>
                <a:gd name="T27" fmla="*/ 134 h 242"/>
                <a:gd name="T28" fmla="*/ 67 w 319"/>
                <a:gd name="T29" fmla="*/ 134 h 242"/>
                <a:gd name="T30" fmla="*/ 74 w 319"/>
                <a:gd name="T31" fmla="*/ 93 h 242"/>
                <a:gd name="T32" fmla="*/ 73 w 319"/>
                <a:gd name="T33" fmla="*/ 90 h 242"/>
                <a:gd name="T34" fmla="*/ 72 w 319"/>
                <a:gd name="T35" fmla="*/ 79 h 242"/>
                <a:gd name="T36" fmla="*/ 72 w 319"/>
                <a:gd name="T37" fmla="*/ 79 h 242"/>
                <a:gd name="T38" fmla="*/ 90 w 319"/>
                <a:gd name="T39" fmla="*/ 54 h 242"/>
                <a:gd name="T40" fmla="*/ 58 w 319"/>
                <a:gd name="T41" fmla="*/ 22 h 242"/>
                <a:gd name="T42" fmla="*/ 59 w 319"/>
                <a:gd name="T43" fmla="*/ 23 h 242"/>
                <a:gd name="T44" fmla="*/ 60 w 319"/>
                <a:gd name="T45" fmla="*/ 26 h 242"/>
                <a:gd name="T46" fmla="*/ 61 w 319"/>
                <a:gd name="T47" fmla="*/ 27 h 242"/>
                <a:gd name="T48" fmla="*/ 47 w 319"/>
                <a:gd name="T49" fmla="*/ 48 h 242"/>
                <a:gd name="T50" fmla="*/ 31 w 319"/>
                <a:gd name="T51" fmla="*/ 57 h 242"/>
                <a:gd name="T52" fmla="*/ 7 w 319"/>
                <a:gd name="T53" fmla="*/ 65 h 242"/>
                <a:gd name="T54" fmla="*/ 6 w 319"/>
                <a:gd name="T55" fmla="*/ 65 h 242"/>
                <a:gd name="T56" fmla="*/ 0 w 319"/>
                <a:gd name="T57" fmla="*/ 63 h 242"/>
                <a:gd name="T58" fmla="*/ 17 w 319"/>
                <a:gd name="T59" fmla="*/ 81 h 242"/>
                <a:gd name="T60" fmla="*/ 22 w 319"/>
                <a:gd name="T61" fmla="*/ 80 h 242"/>
                <a:gd name="T62" fmla="*/ 22 w 319"/>
                <a:gd name="T63" fmla="*/ 80 h 242"/>
                <a:gd name="T64" fmla="*/ 22 w 319"/>
                <a:gd name="T65" fmla="*/ 80 h 242"/>
                <a:gd name="T66" fmla="*/ 22 w 319"/>
                <a:gd name="T67" fmla="*/ 80 h 242"/>
                <a:gd name="T68" fmla="*/ 22 w 319"/>
                <a:gd name="T69" fmla="*/ 80 h 242"/>
                <a:gd name="T70" fmla="*/ 23 w 319"/>
                <a:gd name="T71" fmla="*/ 80 h 242"/>
                <a:gd name="T72" fmla="*/ 34 w 319"/>
                <a:gd name="T73" fmla="*/ 83 h 242"/>
                <a:gd name="T74" fmla="*/ 42 w 319"/>
                <a:gd name="T75" fmla="*/ 91 h 242"/>
                <a:gd name="T76" fmla="*/ 40 w 319"/>
                <a:gd name="T77" fmla="*/ 107 h 242"/>
                <a:gd name="T78" fmla="*/ 40 w 319"/>
                <a:gd name="T79" fmla="*/ 107 h 242"/>
                <a:gd name="T80" fmla="*/ 20 w 319"/>
                <a:gd name="T81" fmla="*/ 115 h 242"/>
                <a:gd name="T82" fmla="*/ 10 w 319"/>
                <a:gd name="T83" fmla="*/ 117 h 242"/>
                <a:gd name="T84" fmla="*/ 3 w 319"/>
                <a:gd name="T85" fmla="*/ 116 h 242"/>
                <a:gd name="T86" fmla="*/ 2 w 319"/>
                <a:gd name="T87" fmla="*/ 115 h 242"/>
                <a:gd name="T88" fmla="*/ 1 w 319"/>
                <a:gd name="T89" fmla="*/ 115 h 242"/>
                <a:gd name="T90" fmla="*/ 128 w 319"/>
                <a:gd name="T91" fmla="*/ 242 h 242"/>
                <a:gd name="T92" fmla="*/ 160 w 319"/>
                <a:gd name="T93" fmla="*/ 239 h 242"/>
                <a:gd name="T94" fmla="*/ 294 w 319"/>
                <a:gd name="T95" fmla="*/ 146 h 242"/>
                <a:gd name="T96" fmla="*/ 319 w 319"/>
                <a:gd name="T97" fmla="*/ 68 h 242"/>
                <a:gd name="T98" fmla="*/ 252 w 319"/>
                <a:gd name="T99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9" h="242">
                  <a:moveTo>
                    <a:pt x="252" y="0"/>
                  </a:moveTo>
                  <a:cubicBezTo>
                    <a:pt x="254" y="3"/>
                    <a:pt x="255" y="6"/>
                    <a:pt x="256" y="10"/>
                  </a:cubicBezTo>
                  <a:cubicBezTo>
                    <a:pt x="256" y="10"/>
                    <a:pt x="256" y="10"/>
                    <a:pt x="256" y="10"/>
                  </a:cubicBezTo>
                  <a:cubicBezTo>
                    <a:pt x="256" y="12"/>
                    <a:pt x="256" y="14"/>
                    <a:pt x="256" y="16"/>
                  </a:cubicBezTo>
                  <a:cubicBezTo>
                    <a:pt x="256" y="16"/>
                    <a:pt x="256" y="17"/>
                    <a:pt x="256" y="17"/>
                  </a:cubicBezTo>
                  <a:cubicBezTo>
                    <a:pt x="256" y="35"/>
                    <a:pt x="239" y="56"/>
                    <a:pt x="221" y="73"/>
                  </a:cubicBezTo>
                  <a:cubicBezTo>
                    <a:pt x="206" y="86"/>
                    <a:pt x="191" y="97"/>
                    <a:pt x="182" y="101"/>
                  </a:cubicBezTo>
                  <a:cubicBezTo>
                    <a:pt x="170" y="106"/>
                    <a:pt x="161" y="113"/>
                    <a:pt x="152" y="119"/>
                  </a:cubicBezTo>
                  <a:cubicBezTo>
                    <a:pt x="141" y="128"/>
                    <a:pt x="131" y="137"/>
                    <a:pt x="118" y="145"/>
                  </a:cubicBezTo>
                  <a:cubicBezTo>
                    <a:pt x="109" y="151"/>
                    <a:pt x="100" y="157"/>
                    <a:pt x="90" y="157"/>
                  </a:cubicBezTo>
                  <a:cubicBezTo>
                    <a:pt x="87" y="157"/>
                    <a:pt x="83" y="156"/>
                    <a:pt x="79" y="154"/>
                  </a:cubicBezTo>
                  <a:cubicBezTo>
                    <a:pt x="78" y="154"/>
                    <a:pt x="78" y="154"/>
                    <a:pt x="77" y="153"/>
                  </a:cubicBezTo>
                  <a:cubicBezTo>
                    <a:pt x="71" y="150"/>
                    <a:pt x="68" y="143"/>
                    <a:pt x="68" y="136"/>
                  </a:cubicBezTo>
                  <a:cubicBezTo>
                    <a:pt x="67" y="136"/>
                    <a:pt x="67" y="135"/>
                    <a:pt x="67" y="134"/>
                  </a:cubicBezTo>
                  <a:cubicBezTo>
                    <a:pt x="67" y="134"/>
                    <a:pt x="67" y="134"/>
                    <a:pt x="67" y="134"/>
                  </a:cubicBezTo>
                  <a:cubicBezTo>
                    <a:pt x="67" y="120"/>
                    <a:pt x="74" y="104"/>
                    <a:pt x="74" y="93"/>
                  </a:cubicBezTo>
                  <a:cubicBezTo>
                    <a:pt x="74" y="92"/>
                    <a:pt x="74" y="91"/>
                    <a:pt x="73" y="90"/>
                  </a:cubicBezTo>
                  <a:cubicBezTo>
                    <a:pt x="72" y="86"/>
                    <a:pt x="72" y="82"/>
                    <a:pt x="72" y="79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72" y="68"/>
                    <a:pt x="78" y="61"/>
                    <a:pt x="90" y="54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2"/>
                    <a:pt x="59" y="23"/>
                    <a:pt x="59" y="23"/>
                  </a:cubicBezTo>
                  <a:cubicBezTo>
                    <a:pt x="60" y="24"/>
                    <a:pt x="60" y="25"/>
                    <a:pt x="60" y="26"/>
                  </a:cubicBezTo>
                  <a:cubicBezTo>
                    <a:pt x="61" y="26"/>
                    <a:pt x="61" y="27"/>
                    <a:pt x="61" y="27"/>
                  </a:cubicBezTo>
                  <a:cubicBezTo>
                    <a:pt x="63" y="36"/>
                    <a:pt x="55" y="42"/>
                    <a:pt x="47" y="48"/>
                  </a:cubicBezTo>
                  <a:cubicBezTo>
                    <a:pt x="41" y="51"/>
                    <a:pt x="35" y="54"/>
                    <a:pt x="31" y="57"/>
                  </a:cubicBezTo>
                  <a:cubicBezTo>
                    <a:pt x="25" y="60"/>
                    <a:pt x="15" y="64"/>
                    <a:pt x="7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4" y="64"/>
                    <a:pt x="2" y="64"/>
                    <a:pt x="0" y="63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9" y="80"/>
                    <a:pt x="20" y="80"/>
                    <a:pt x="22" y="80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2" y="80"/>
                    <a:pt x="22" y="80"/>
                    <a:pt x="23" y="80"/>
                  </a:cubicBezTo>
                  <a:cubicBezTo>
                    <a:pt x="26" y="80"/>
                    <a:pt x="30" y="81"/>
                    <a:pt x="34" y="83"/>
                  </a:cubicBezTo>
                  <a:cubicBezTo>
                    <a:pt x="37" y="84"/>
                    <a:pt x="40" y="87"/>
                    <a:pt x="42" y="91"/>
                  </a:cubicBezTo>
                  <a:cubicBezTo>
                    <a:pt x="45" y="96"/>
                    <a:pt x="45" y="102"/>
                    <a:pt x="40" y="107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34" y="111"/>
                    <a:pt x="27" y="114"/>
                    <a:pt x="20" y="115"/>
                  </a:cubicBezTo>
                  <a:cubicBezTo>
                    <a:pt x="17" y="117"/>
                    <a:pt x="13" y="117"/>
                    <a:pt x="10" y="117"/>
                  </a:cubicBezTo>
                  <a:cubicBezTo>
                    <a:pt x="7" y="117"/>
                    <a:pt x="5" y="117"/>
                    <a:pt x="3" y="116"/>
                  </a:cubicBezTo>
                  <a:cubicBezTo>
                    <a:pt x="2" y="116"/>
                    <a:pt x="2" y="116"/>
                    <a:pt x="2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128" y="242"/>
                    <a:pt x="128" y="242"/>
                    <a:pt x="128" y="242"/>
                  </a:cubicBezTo>
                  <a:cubicBezTo>
                    <a:pt x="139" y="242"/>
                    <a:pt x="150" y="241"/>
                    <a:pt x="160" y="239"/>
                  </a:cubicBezTo>
                  <a:cubicBezTo>
                    <a:pt x="217" y="229"/>
                    <a:pt x="265" y="194"/>
                    <a:pt x="294" y="146"/>
                  </a:cubicBezTo>
                  <a:cubicBezTo>
                    <a:pt x="307" y="123"/>
                    <a:pt x="316" y="96"/>
                    <a:pt x="319" y="68"/>
                  </a:cubicBezTo>
                  <a:cubicBezTo>
                    <a:pt x="252" y="0"/>
                    <a:pt x="252" y="0"/>
                    <a:pt x="252" y="0"/>
                  </a:cubicBezTo>
                </a:path>
              </a:pathLst>
            </a:custGeom>
            <a:solidFill>
              <a:srgbClr val="0528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663">
              <a:extLst>
                <a:ext uri="{FF2B5EF4-FFF2-40B4-BE49-F238E27FC236}">
                  <a16:creationId xmlns:a16="http://schemas.microsoft.com/office/drawing/2014/main" id="{88880916-0427-4838-B5FF-93021CD1B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2338" y="4127501"/>
              <a:ext cx="7938" cy="15875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1 h 4"/>
                <a:gd name="T4" fmla="*/ 2 w 2"/>
                <a:gd name="T5" fmla="*/ 4 h 4"/>
                <a:gd name="T6" fmla="*/ 1 w 2"/>
                <a:gd name="T7" fmla="*/ 1 h 4"/>
                <a:gd name="T8" fmla="*/ 0 w 2"/>
                <a:gd name="T9" fmla="*/ 0 h 4"/>
                <a:gd name="T10" fmla="*/ 0 w 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2" y="2"/>
                    <a:pt x="2" y="3"/>
                    <a:pt x="2" y="4"/>
                  </a:cubicBezTo>
                  <a:cubicBezTo>
                    <a:pt x="2" y="3"/>
                    <a:pt x="2" y="2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F8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664">
              <a:extLst>
                <a:ext uri="{FF2B5EF4-FFF2-40B4-BE49-F238E27FC236}">
                  <a16:creationId xmlns:a16="http://schemas.microsoft.com/office/drawing/2014/main" id="{CE3F6FAD-8D50-4AC6-8B3B-658C25E50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4044951"/>
              <a:ext cx="19050" cy="38100"/>
            </a:xfrm>
            <a:custGeom>
              <a:avLst/>
              <a:gdLst>
                <a:gd name="T0" fmla="*/ 0 w 5"/>
                <a:gd name="T1" fmla="*/ 0 h 10"/>
                <a:gd name="T2" fmla="*/ 5 w 5"/>
                <a:gd name="T3" fmla="*/ 10 h 10"/>
                <a:gd name="T4" fmla="*/ 5 w 5"/>
                <a:gd name="T5" fmla="*/ 10 h 10"/>
                <a:gd name="T6" fmla="*/ 1 w 5"/>
                <a:gd name="T7" fmla="*/ 0 h 10"/>
                <a:gd name="T8" fmla="*/ 0 w 5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0" y="0"/>
                  </a:moveTo>
                  <a:cubicBezTo>
                    <a:pt x="3" y="3"/>
                    <a:pt x="4" y="6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6"/>
                    <a:pt x="3" y="3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665">
              <a:extLst>
                <a:ext uri="{FF2B5EF4-FFF2-40B4-BE49-F238E27FC236}">
                  <a16:creationId xmlns:a16="http://schemas.microsoft.com/office/drawing/2014/main" id="{60CD46DA-A964-4C8A-B260-4364B4CE3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083051"/>
              <a:ext cx="3175" cy="25400"/>
            </a:xfrm>
            <a:custGeom>
              <a:avLst/>
              <a:gdLst>
                <a:gd name="T0" fmla="*/ 0 w 1"/>
                <a:gd name="T1" fmla="*/ 0 h 7"/>
                <a:gd name="T2" fmla="*/ 0 w 1"/>
                <a:gd name="T3" fmla="*/ 0 h 7"/>
                <a:gd name="T4" fmla="*/ 0 w 1"/>
                <a:gd name="T5" fmla="*/ 0 h 7"/>
                <a:gd name="T6" fmla="*/ 0 w 1"/>
                <a:gd name="T7" fmla="*/ 7 h 7"/>
                <a:gd name="T8" fmla="*/ 0 w 1"/>
                <a:gd name="T9" fmla="*/ 6 h 7"/>
                <a:gd name="T10" fmla="*/ 0 w 1"/>
                <a:gd name="T11" fmla="*/ 0 h 7"/>
                <a:gd name="T12" fmla="*/ 0 w 1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4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696C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666">
              <a:extLst>
                <a:ext uri="{FF2B5EF4-FFF2-40B4-BE49-F238E27FC236}">
                  <a16:creationId xmlns:a16="http://schemas.microsoft.com/office/drawing/2014/main" id="{5FAFC7E5-1AE8-4D73-9505-AEFDFE145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2501" y="4248151"/>
              <a:ext cx="90488" cy="307975"/>
            </a:xfrm>
            <a:custGeom>
              <a:avLst/>
              <a:gdLst>
                <a:gd name="T0" fmla="*/ 24 w 24"/>
                <a:gd name="T1" fmla="*/ 0 h 82"/>
                <a:gd name="T2" fmla="*/ 6 w 24"/>
                <a:gd name="T3" fmla="*/ 25 h 82"/>
                <a:gd name="T4" fmla="*/ 7 w 24"/>
                <a:gd name="T5" fmla="*/ 36 h 82"/>
                <a:gd name="T6" fmla="*/ 8 w 24"/>
                <a:gd name="T7" fmla="*/ 39 h 82"/>
                <a:gd name="T8" fmla="*/ 8 w 24"/>
                <a:gd name="T9" fmla="*/ 39 h 82"/>
                <a:gd name="T10" fmla="*/ 1 w 24"/>
                <a:gd name="T11" fmla="*/ 80 h 82"/>
                <a:gd name="T12" fmla="*/ 2 w 24"/>
                <a:gd name="T13" fmla="*/ 82 h 82"/>
                <a:gd name="T14" fmla="*/ 7 w 24"/>
                <a:gd name="T15" fmla="*/ 36 h 82"/>
                <a:gd name="T16" fmla="*/ 24 w 24"/>
                <a:gd name="T17" fmla="*/ 0 h 82"/>
                <a:gd name="T18" fmla="*/ 24 w 24"/>
                <a:gd name="T1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82">
                  <a:moveTo>
                    <a:pt x="24" y="0"/>
                  </a:moveTo>
                  <a:cubicBezTo>
                    <a:pt x="12" y="7"/>
                    <a:pt x="6" y="14"/>
                    <a:pt x="6" y="25"/>
                  </a:cubicBezTo>
                  <a:cubicBezTo>
                    <a:pt x="6" y="28"/>
                    <a:pt x="6" y="32"/>
                    <a:pt x="7" y="36"/>
                  </a:cubicBezTo>
                  <a:cubicBezTo>
                    <a:pt x="8" y="37"/>
                    <a:pt x="8" y="38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50"/>
                    <a:pt x="1" y="66"/>
                    <a:pt x="1" y="80"/>
                  </a:cubicBezTo>
                  <a:cubicBezTo>
                    <a:pt x="1" y="81"/>
                    <a:pt x="1" y="82"/>
                    <a:pt x="2" y="82"/>
                  </a:cubicBezTo>
                  <a:cubicBezTo>
                    <a:pt x="0" y="67"/>
                    <a:pt x="10" y="46"/>
                    <a:pt x="7" y="36"/>
                  </a:cubicBezTo>
                  <a:cubicBezTo>
                    <a:pt x="3" y="17"/>
                    <a:pt x="9" y="9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4549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667">
              <a:extLst>
                <a:ext uri="{FF2B5EF4-FFF2-40B4-BE49-F238E27FC236}">
                  <a16:creationId xmlns:a16="http://schemas.microsoft.com/office/drawing/2014/main" id="{6B81C948-077E-42EA-BE7B-5FD917114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401" y="4344988"/>
              <a:ext cx="76200" cy="41275"/>
            </a:xfrm>
            <a:custGeom>
              <a:avLst/>
              <a:gdLst>
                <a:gd name="T0" fmla="*/ 1 w 20"/>
                <a:gd name="T1" fmla="*/ 0 h 11"/>
                <a:gd name="T2" fmla="*/ 0 w 20"/>
                <a:gd name="T3" fmla="*/ 0 h 11"/>
                <a:gd name="T4" fmla="*/ 0 w 20"/>
                <a:gd name="T5" fmla="*/ 0 h 11"/>
                <a:gd name="T6" fmla="*/ 0 w 20"/>
                <a:gd name="T7" fmla="*/ 0 h 11"/>
                <a:gd name="T8" fmla="*/ 0 w 20"/>
                <a:gd name="T9" fmla="*/ 0 h 11"/>
                <a:gd name="T10" fmla="*/ 1 w 20"/>
                <a:gd name="T11" fmla="*/ 0 h 11"/>
                <a:gd name="T12" fmla="*/ 12 w 20"/>
                <a:gd name="T13" fmla="*/ 3 h 11"/>
                <a:gd name="T14" fmla="*/ 20 w 20"/>
                <a:gd name="T15" fmla="*/ 11 h 11"/>
                <a:gd name="T16" fmla="*/ 12 w 20"/>
                <a:gd name="T17" fmla="*/ 3 h 11"/>
                <a:gd name="T18" fmla="*/ 1 w 20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5" y="0"/>
                    <a:pt x="8" y="1"/>
                    <a:pt x="12" y="3"/>
                  </a:cubicBezTo>
                  <a:cubicBezTo>
                    <a:pt x="15" y="4"/>
                    <a:pt x="18" y="7"/>
                    <a:pt x="20" y="11"/>
                  </a:cubicBezTo>
                  <a:cubicBezTo>
                    <a:pt x="18" y="7"/>
                    <a:pt x="15" y="4"/>
                    <a:pt x="12" y="3"/>
                  </a:cubicBezTo>
                  <a:cubicBezTo>
                    <a:pt x="8" y="1"/>
                    <a:pt x="4" y="0"/>
                    <a:pt x="1" y="0"/>
                  </a:cubicBezTo>
                </a:path>
              </a:pathLst>
            </a:custGeom>
            <a:solidFill>
              <a:srgbClr val="7D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668">
              <a:extLst>
                <a:ext uri="{FF2B5EF4-FFF2-40B4-BE49-F238E27FC236}">
                  <a16:creationId xmlns:a16="http://schemas.microsoft.com/office/drawing/2014/main" id="{03423B73-1379-4BF2-9096-DED0D8822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9613" y="4344988"/>
              <a:ext cx="77788" cy="134938"/>
            </a:xfrm>
            <a:custGeom>
              <a:avLst/>
              <a:gdLst>
                <a:gd name="T0" fmla="*/ 0 w 21"/>
                <a:gd name="T1" fmla="*/ 35 h 36"/>
                <a:gd name="T2" fmla="*/ 0 w 21"/>
                <a:gd name="T3" fmla="*/ 35 h 36"/>
                <a:gd name="T4" fmla="*/ 1 w 21"/>
                <a:gd name="T5" fmla="*/ 35 h 36"/>
                <a:gd name="T6" fmla="*/ 2 w 21"/>
                <a:gd name="T7" fmla="*/ 36 h 36"/>
                <a:gd name="T8" fmla="*/ 1 w 21"/>
                <a:gd name="T9" fmla="*/ 35 h 36"/>
                <a:gd name="T10" fmla="*/ 1 w 21"/>
                <a:gd name="T11" fmla="*/ 35 h 36"/>
                <a:gd name="T12" fmla="*/ 1 w 21"/>
                <a:gd name="T13" fmla="*/ 35 h 36"/>
                <a:gd name="T14" fmla="*/ 0 w 21"/>
                <a:gd name="T15" fmla="*/ 35 h 36"/>
                <a:gd name="T16" fmla="*/ 21 w 21"/>
                <a:gd name="T17" fmla="*/ 0 h 36"/>
                <a:gd name="T18" fmla="*/ 16 w 21"/>
                <a:gd name="T19" fmla="*/ 1 h 36"/>
                <a:gd name="T20" fmla="*/ 16 w 21"/>
                <a:gd name="T21" fmla="*/ 1 h 36"/>
                <a:gd name="T22" fmla="*/ 21 w 21"/>
                <a:gd name="T23" fmla="*/ 0 h 36"/>
                <a:gd name="T24" fmla="*/ 21 w 2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6"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1" y="35"/>
                  </a:cubicBezTo>
                  <a:cubicBezTo>
                    <a:pt x="1" y="36"/>
                    <a:pt x="1" y="36"/>
                    <a:pt x="2" y="36"/>
                  </a:cubicBezTo>
                  <a:cubicBezTo>
                    <a:pt x="1" y="36"/>
                    <a:pt x="1" y="36"/>
                    <a:pt x="1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solidFill>
              <a:srgbClr val="5255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669">
              <a:extLst>
                <a:ext uri="{FF2B5EF4-FFF2-40B4-BE49-F238E27FC236}">
                  <a16:creationId xmlns:a16="http://schemas.microsoft.com/office/drawing/2014/main" id="{1880F9F4-52F3-44B3-8354-257B05547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613" y="4476751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639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670">
              <a:extLst>
                <a:ext uri="{FF2B5EF4-FFF2-40B4-BE49-F238E27FC236}">
                  <a16:creationId xmlns:a16="http://schemas.microsoft.com/office/drawing/2014/main" id="{7C94FE4D-550E-4AFC-A3DE-406E9B6CF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713" y="3871913"/>
              <a:ext cx="338138" cy="307975"/>
            </a:xfrm>
            <a:custGeom>
              <a:avLst/>
              <a:gdLst>
                <a:gd name="T0" fmla="*/ 49 w 90"/>
                <a:gd name="T1" fmla="*/ 0 h 82"/>
                <a:gd name="T2" fmla="*/ 55 w 90"/>
                <a:gd name="T3" fmla="*/ 10 h 82"/>
                <a:gd name="T4" fmla="*/ 55 w 90"/>
                <a:gd name="T5" fmla="*/ 11 h 82"/>
                <a:gd name="T6" fmla="*/ 54 w 90"/>
                <a:gd name="T7" fmla="*/ 37 h 82"/>
                <a:gd name="T8" fmla="*/ 54 w 90"/>
                <a:gd name="T9" fmla="*/ 37 h 82"/>
                <a:gd name="T10" fmla="*/ 54 w 90"/>
                <a:gd name="T11" fmla="*/ 38 h 82"/>
                <a:gd name="T12" fmla="*/ 46 w 90"/>
                <a:gd name="T13" fmla="*/ 53 h 82"/>
                <a:gd name="T14" fmla="*/ 39 w 90"/>
                <a:gd name="T15" fmla="*/ 55 h 82"/>
                <a:gd name="T16" fmla="*/ 38 w 90"/>
                <a:gd name="T17" fmla="*/ 55 h 82"/>
                <a:gd name="T18" fmla="*/ 15 w 90"/>
                <a:gd name="T19" fmla="*/ 47 h 82"/>
                <a:gd name="T20" fmla="*/ 7 w 90"/>
                <a:gd name="T21" fmla="*/ 44 h 82"/>
                <a:gd name="T22" fmla="*/ 2 w 90"/>
                <a:gd name="T23" fmla="*/ 41 h 82"/>
                <a:gd name="T24" fmla="*/ 0 w 90"/>
                <a:gd name="T25" fmla="*/ 40 h 82"/>
                <a:gd name="T26" fmla="*/ 42 w 90"/>
                <a:gd name="T27" fmla="*/ 82 h 82"/>
                <a:gd name="T28" fmla="*/ 51 w 90"/>
                <a:gd name="T29" fmla="*/ 74 h 82"/>
                <a:gd name="T30" fmla="*/ 89 w 90"/>
                <a:gd name="T31" fmla="*/ 41 h 82"/>
                <a:gd name="T32" fmla="*/ 90 w 90"/>
                <a:gd name="T33" fmla="*/ 40 h 82"/>
                <a:gd name="T34" fmla="*/ 49 w 90"/>
                <a:gd name="T3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82">
                  <a:moveTo>
                    <a:pt x="49" y="0"/>
                  </a:moveTo>
                  <a:cubicBezTo>
                    <a:pt x="52" y="3"/>
                    <a:pt x="54" y="6"/>
                    <a:pt x="55" y="10"/>
                  </a:cubicBezTo>
                  <a:cubicBezTo>
                    <a:pt x="55" y="10"/>
                    <a:pt x="55" y="11"/>
                    <a:pt x="55" y="11"/>
                  </a:cubicBezTo>
                  <a:cubicBezTo>
                    <a:pt x="57" y="19"/>
                    <a:pt x="56" y="28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4" y="38"/>
                  </a:cubicBezTo>
                  <a:cubicBezTo>
                    <a:pt x="53" y="44"/>
                    <a:pt x="51" y="50"/>
                    <a:pt x="46" y="53"/>
                  </a:cubicBezTo>
                  <a:cubicBezTo>
                    <a:pt x="44" y="54"/>
                    <a:pt x="42" y="55"/>
                    <a:pt x="39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0" y="55"/>
                    <a:pt x="22" y="51"/>
                    <a:pt x="15" y="47"/>
                  </a:cubicBezTo>
                  <a:cubicBezTo>
                    <a:pt x="12" y="46"/>
                    <a:pt x="10" y="45"/>
                    <a:pt x="7" y="44"/>
                  </a:cubicBezTo>
                  <a:cubicBezTo>
                    <a:pt x="5" y="43"/>
                    <a:pt x="4" y="42"/>
                    <a:pt x="2" y="41"/>
                  </a:cubicBezTo>
                  <a:cubicBezTo>
                    <a:pt x="1" y="41"/>
                    <a:pt x="1" y="40"/>
                    <a:pt x="0" y="40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5" y="80"/>
                    <a:pt x="48" y="77"/>
                    <a:pt x="51" y="74"/>
                  </a:cubicBezTo>
                  <a:cubicBezTo>
                    <a:pt x="63" y="62"/>
                    <a:pt x="74" y="49"/>
                    <a:pt x="89" y="41"/>
                  </a:cubicBezTo>
                  <a:cubicBezTo>
                    <a:pt x="89" y="40"/>
                    <a:pt x="90" y="40"/>
                    <a:pt x="90" y="40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0528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671">
              <a:extLst>
                <a:ext uri="{FF2B5EF4-FFF2-40B4-BE49-F238E27FC236}">
                  <a16:creationId xmlns:a16="http://schemas.microsoft.com/office/drawing/2014/main" id="{36C0F939-6615-4BB3-AAE1-BFB0C4090C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5863" y="3868738"/>
              <a:ext cx="22225" cy="146050"/>
            </a:xfrm>
            <a:custGeom>
              <a:avLst/>
              <a:gdLst>
                <a:gd name="T0" fmla="*/ 5 w 6"/>
                <a:gd name="T1" fmla="*/ 38 h 39"/>
                <a:gd name="T2" fmla="*/ 5 w 6"/>
                <a:gd name="T3" fmla="*/ 39 h 39"/>
                <a:gd name="T4" fmla="*/ 5 w 6"/>
                <a:gd name="T5" fmla="*/ 38 h 39"/>
                <a:gd name="T6" fmla="*/ 0 w 6"/>
                <a:gd name="T7" fmla="*/ 0 h 39"/>
                <a:gd name="T8" fmla="*/ 6 w 6"/>
                <a:gd name="T9" fmla="*/ 11 h 39"/>
                <a:gd name="T10" fmla="*/ 6 w 6"/>
                <a:gd name="T11" fmla="*/ 12 h 39"/>
                <a:gd name="T12" fmla="*/ 6 w 6"/>
                <a:gd name="T13" fmla="*/ 11 h 39"/>
                <a:gd name="T14" fmla="*/ 0 w 6"/>
                <a:gd name="T15" fmla="*/ 1 h 39"/>
                <a:gd name="T16" fmla="*/ 0 w 6"/>
                <a:gd name="T1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39">
                  <a:moveTo>
                    <a:pt x="5" y="38"/>
                  </a:moveTo>
                  <a:cubicBezTo>
                    <a:pt x="5" y="38"/>
                    <a:pt x="5" y="38"/>
                    <a:pt x="5" y="39"/>
                  </a:cubicBezTo>
                  <a:cubicBezTo>
                    <a:pt x="5" y="38"/>
                    <a:pt x="5" y="38"/>
                    <a:pt x="5" y="38"/>
                  </a:cubicBezTo>
                  <a:moveTo>
                    <a:pt x="0" y="0"/>
                  </a:moveTo>
                  <a:cubicBezTo>
                    <a:pt x="3" y="4"/>
                    <a:pt x="5" y="7"/>
                    <a:pt x="6" y="11"/>
                  </a:cubicBezTo>
                  <a:cubicBezTo>
                    <a:pt x="6" y="11"/>
                    <a:pt x="6" y="12"/>
                    <a:pt x="6" y="12"/>
                  </a:cubicBezTo>
                  <a:cubicBezTo>
                    <a:pt x="6" y="12"/>
                    <a:pt x="6" y="11"/>
                    <a:pt x="6" y="11"/>
                  </a:cubicBezTo>
                  <a:cubicBezTo>
                    <a:pt x="5" y="7"/>
                    <a:pt x="3" y="4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672">
              <a:extLst>
                <a:ext uri="{FF2B5EF4-FFF2-40B4-BE49-F238E27FC236}">
                  <a16:creationId xmlns:a16="http://schemas.microsoft.com/office/drawing/2014/main" id="{D12A6620-0785-41AA-805F-54C376DF7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713" y="4022726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4549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673">
              <a:extLst>
                <a:ext uri="{FF2B5EF4-FFF2-40B4-BE49-F238E27FC236}">
                  <a16:creationId xmlns:a16="http://schemas.microsoft.com/office/drawing/2014/main" id="{3EA610E7-9996-4D7C-AF22-BC26A59C0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463" y="4022726"/>
              <a:ext cx="179388" cy="157163"/>
            </a:xfrm>
            <a:custGeom>
              <a:avLst/>
              <a:gdLst>
                <a:gd name="T0" fmla="*/ 48 w 48"/>
                <a:gd name="T1" fmla="*/ 0 h 42"/>
                <a:gd name="T2" fmla="*/ 47 w 48"/>
                <a:gd name="T3" fmla="*/ 1 h 42"/>
                <a:gd name="T4" fmla="*/ 9 w 48"/>
                <a:gd name="T5" fmla="*/ 34 h 42"/>
                <a:gd name="T6" fmla="*/ 0 w 48"/>
                <a:gd name="T7" fmla="*/ 42 h 42"/>
                <a:gd name="T8" fmla="*/ 0 w 48"/>
                <a:gd name="T9" fmla="*/ 42 h 42"/>
                <a:gd name="T10" fmla="*/ 9 w 48"/>
                <a:gd name="T11" fmla="*/ 34 h 42"/>
                <a:gd name="T12" fmla="*/ 47 w 48"/>
                <a:gd name="T13" fmla="*/ 1 h 42"/>
                <a:gd name="T14" fmla="*/ 48 w 48"/>
                <a:gd name="T15" fmla="*/ 0 h 42"/>
                <a:gd name="T16" fmla="*/ 48 w 48"/>
                <a:gd name="T1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42">
                  <a:moveTo>
                    <a:pt x="48" y="0"/>
                  </a:moveTo>
                  <a:cubicBezTo>
                    <a:pt x="48" y="0"/>
                    <a:pt x="47" y="0"/>
                    <a:pt x="47" y="1"/>
                  </a:cubicBezTo>
                  <a:cubicBezTo>
                    <a:pt x="32" y="9"/>
                    <a:pt x="21" y="22"/>
                    <a:pt x="9" y="34"/>
                  </a:cubicBezTo>
                  <a:cubicBezTo>
                    <a:pt x="6" y="37"/>
                    <a:pt x="3" y="40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3" y="40"/>
                    <a:pt x="6" y="37"/>
                    <a:pt x="9" y="34"/>
                  </a:cubicBezTo>
                  <a:cubicBezTo>
                    <a:pt x="21" y="22"/>
                    <a:pt x="32" y="9"/>
                    <a:pt x="47" y="1"/>
                  </a:cubicBezTo>
                  <a:cubicBezTo>
                    <a:pt x="47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</a:path>
              </a:pathLst>
            </a:custGeom>
            <a:solidFill>
              <a:srgbClr val="696C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80877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2000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3072CFD-572B-4803-A12D-68D4072175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463" b="92868" l="9948" r="89479">
                        <a14:foregroundMark x1="35729" y1="53493" x2="43281" y2="54963"/>
                        <a14:foregroundMark x1="35521" y1="64301" x2="44531" y2="64301"/>
                        <a14:foregroundMark x1="57969" y1="71838" x2="70990" y2="75110"/>
                        <a14:foregroundMark x1="69531" y1="68603" x2="70573" y2="73640"/>
                        <a14:foregroundMark x1="48958" y1="73051" x2="59010" y2="76728"/>
                        <a14:foregroundMark x1="70156" y1="72610" x2="74323" y2="73346"/>
                        <a14:foregroundMark x1="42031" y1="39118" x2="73698" y2="38824"/>
                        <a14:foregroundMark x1="24583" y1="40000" x2="33021" y2="42831"/>
                        <a14:foregroundMark x1="42031" y1="37500" x2="47292" y2="38382"/>
                        <a14:foregroundMark x1="45156" y1="35993" x2="48958" y2="38529"/>
                        <a14:foregroundMark x1="49375" y1="46213" x2="59635" y2="48162"/>
                        <a14:foregroundMark x1="56302" y1="49779" x2="59219" y2="52904"/>
                        <a14:foregroundMark x1="59844" y1="47868" x2="58594" y2="51985"/>
                        <a14:foregroundMark x1="57135" y1="70515" x2="43698" y2="64743"/>
                        <a14:foregroundMark x1="35313" y1="45331" x2="35313" y2="51838"/>
                        <a14:foregroundMark x1="30260" y1="45331" x2="29427" y2="50368"/>
                      </a14:backgroundRemoval>
                    </a14:imgEffect>
                  </a14:imgLayer>
                </a14:imgProps>
              </a:ext>
            </a:extLst>
          </a:blip>
          <a:srcRect t="28741" r="469"/>
          <a:stretch/>
        </p:blipFill>
        <p:spPr>
          <a:xfrm>
            <a:off x="244715" y="316776"/>
            <a:ext cx="4818231" cy="48869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87595" y="1885188"/>
            <a:ext cx="5810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创新方法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087595" y="2469963"/>
            <a:ext cx="1547346" cy="38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Roboto Thin" pitchFamily="2" charset="0"/>
                <a:ea typeface="Roboto Thin" pitchFamily="2" charset="0"/>
              </a:rPr>
              <a:t>Methods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F97E52B-BFCA-4688-99C2-BA2C03104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9167" y1="67266" x2="69167" y2="67266"/>
                        <a14:foregroundMark x1="67417" y1="78562" x2="67417" y2="78562"/>
                        <a14:foregroundMark x1="65250" y1="35430" x2="65250" y2="35430"/>
                        <a14:foregroundMark x1="66917" y1="31579" x2="66917" y2="31579"/>
                        <a14:foregroundMark x1="64833" y1="32734" x2="64833" y2="32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1133" y="2420472"/>
            <a:ext cx="7184800" cy="46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23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prestige"/>
      </p:transition>
    </mc:Choice>
    <mc:Fallback xmlns="">
      <p:transition spd="slow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/>
          </p:cNvCxnSpPr>
          <p:nvPr/>
        </p:nvCxnSpPr>
        <p:spPr>
          <a:xfrm>
            <a:off x="628650" y="748656"/>
            <a:ext cx="309563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cxnSpLocks/>
          </p:cNvCxnSpPr>
          <p:nvPr/>
        </p:nvCxnSpPr>
        <p:spPr>
          <a:xfrm>
            <a:off x="628650" y="859627"/>
            <a:ext cx="159204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201635" y="487046"/>
            <a:ext cx="354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15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创新方法</a:t>
            </a:r>
          </a:p>
        </p:txBody>
      </p:sp>
      <p:sp>
        <p:nvSpPr>
          <p:cNvPr id="5" name="灯片编号占位符 129"/>
          <p:cNvSpPr>
            <a:spLocks noGrp="1"/>
          </p:cNvSpPr>
          <p:nvPr>
            <p:ph type="sldNum" sz="quarter" idx="12"/>
          </p:nvPr>
        </p:nvSpPr>
        <p:spPr>
          <a:xfrm>
            <a:off x="10653345" y="6524057"/>
            <a:ext cx="1260640" cy="365125"/>
          </a:xfrm>
        </p:spPr>
        <p:txBody>
          <a:bodyPr/>
          <a:lstStyle/>
          <a:p>
            <a:r>
              <a:rPr lang="en-US" altLang="zh-CN" spc="300" dirty="0">
                <a:solidFill>
                  <a:schemeClr val="bg1">
                    <a:lumMod val="65000"/>
                  </a:schemeClr>
                </a:solidFill>
              </a:rPr>
              <a:t>PAGE</a:t>
            </a:r>
            <a:r>
              <a:rPr lang="zh-CN" altLang="en-US" spc="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fld id="{F0A4FE13-3138-4C4D-AF35-C33864C8DD1A}" type="slidenum">
              <a:rPr lang="zh-CN" altLang="en-US" spc="300" smtClean="0">
                <a:solidFill>
                  <a:schemeClr val="bg1">
                    <a:lumMod val="65000"/>
                  </a:schemeClr>
                </a:solidFill>
              </a:rPr>
              <a:t>17</a:t>
            </a:fld>
            <a:endParaRPr lang="zh-CN" altLang="en-US" spc="3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01113" y="2943909"/>
            <a:ext cx="4090647" cy="751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477751" y="2951136"/>
            <a:ext cx="3932968" cy="751294"/>
          </a:xfrm>
          <a:prstGeom prst="rect">
            <a:avLst/>
          </a:prstGeom>
          <a:solidFill>
            <a:srgbClr val="C4B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8036559" y="2951136"/>
            <a:ext cx="3625563" cy="751294"/>
          </a:xfrm>
          <a:prstGeom prst="rect">
            <a:avLst/>
          </a:prstGeom>
          <a:solidFill>
            <a:srgbClr val="453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9"/>
          <p:cNvSpPr>
            <a:spLocks noEditPoints="1"/>
          </p:cNvSpPr>
          <p:nvPr/>
        </p:nvSpPr>
        <p:spPr bwMode="auto">
          <a:xfrm>
            <a:off x="2116934" y="3177147"/>
            <a:ext cx="327681" cy="394369"/>
          </a:xfrm>
          <a:custGeom>
            <a:avLst/>
            <a:gdLst>
              <a:gd name="T0" fmla="*/ 2425 w 2457"/>
              <a:gd name="T1" fmla="*/ 2133 h 2457"/>
              <a:gd name="T2" fmla="*/ 2075 w 2457"/>
              <a:gd name="T3" fmla="*/ 1783 h 2457"/>
              <a:gd name="T4" fmla="*/ 1958 w 2457"/>
              <a:gd name="T5" fmla="*/ 1783 h 2457"/>
              <a:gd name="T6" fmla="*/ 1949 w 2457"/>
              <a:gd name="T7" fmla="*/ 1793 h 2457"/>
              <a:gd name="T8" fmla="*/ 1784 w 2457"/>
              <a:gd name="T9" fmla="*/ 1628 h 2457"/>
              <a:gd name="T10" fmla="*/ 1772 w 2457"/>
              <a:gd name="T11" fmla="*/ 1618 h 2457"/>
              <a:gd name="T12" fmla="*/ 1991 w 2457"/>
              <a:gd name="T13" fmla="*/ 995 h 2457"/>
              <a:gd name="T14" fmla="*/ 995 w 2457"/>
              <a:gd name="T15" fmla="*/ 0 h 2457"/>
              <a:gd name="T16" fmla="*/ 0 w 2457"/>
              <a:gd name="T17" fmla="*/ 995 h 2457"/>
              <a:gd name="T18" fmla="*/ 995 w 2457"/>
              <a:gd name="T19" fmla="*/ 1991 h 2457"/>
              <a:gd name="T20" fmla="*/ 1618 w 2457"/>
              <a:gd name="T21" fmla="*/ 1771 h 2457"/>
              <a:gd name="T22" fmla="*/ 1628 w 2457"/>
              <a:gd name="T23" fmla="*/ 1784 h 2457"/>
              <a:gd name="T24" fmla="*/ 1793 w 2457"/>
              <a:gd name="T25" fmla="*/ 1949 h 2457"/>
              <a:gd name="T26" fmla="*/ 1783 w 2457"/>
              <a:gd name="T27" fmla="*/ 1958 h 2457"/>
              <a:gd name="T28" fmla="*/ 1783 w 2457"/>
              <a:gd name="T29" fmla="*/ 2075 h 2457"/>
              <a:gd name="T30" fmla="*/ 2133 w 2457"/>
              <a:gd name="T31" fmla="*/ 2425 h 2457"/>
              <a:gd name="T32" fmla="*/ 2250 w 2457"/>
              <a:gd name="T33" fmla="*/ 2425 h 2457"/>
              <a:gd name="T34" fmla="*/ 2425 w 2457"/>
              <a:gd name="T35" fmla="*/ 2250 h 2457"/>
              <a:gd name="T36" fmla="*/ 2425 w 2457"/>
              <a:gd name="T37" fmla="*/ 2133 h 2457"/>
              <a:gd name="T38" fmla="*/ 995 w 2457"/>
              <a:gd name="T39" fmla="*/ 1607 h 2457"/>
              <a:gd name="T40" fmla="*/ 383 w 2457"/>
              <a:gd name="T41" fmla="*/ 995 h 2457"/>
              <a:gd name="T42" fmla="*/ 995 w 2457"/>
              <a:gd name="T43" fmla="*/ 383 h 2457"/>
              <a:gd name="T44" fmla="*/ 1607 w 2457"/>
              <a:gd name="T45" fmla="*/ 995 h 2457"/>
              <a:gd name="T46" fmla="*/ 995 w 2457"/>
              <a:gd name="T47" fmla="*/ 1607 h 2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457" h="2457">
                <a:moveTo>
                  <a:pt x="2425" y="2133"/>
                </a:moveTo>
                <a:cubicBezTo>
                  <a:pt x="2075" y="1783"/>
                  <a:pt x="2075" y="1783"/>
                  <a:pt x="2075" y="1783"/>
                </a:cubicBezTo>
                <a:cubicBezTo>
                  <a:pt x="2043" y="1751"/>
                  <a:pt x="1991" y="1751"/>
                  <a:pt x="1958" y="1783"/>
                </a:cubicBezTo>
                <a:cubicBezTo>
                  <a:pt x="1949" y="1793"/>
                  <a:pt x="1949" y="1793"/>
                  <a:pt x="1949" y="1793"/>
                </a:cubicBezTo>
                <a:cubicBezTo>
                  <a:pt x="1784" y="1628"/>
                  <a:pt x="1784" y="1628"/>
                  <a:pt x="1784" y="1628"/>
                </a:cubicBezTo>
                <a:cubicBezTo>
                  <a:pt x="1780" y="1624"/>
                  <a:pt x="1776" y="1621"/>
                  <a:pt x="1772" y="1618"/>
                </a:cubicBezTo>
                <a:cubicBezTo>
                  <a:pt x="1909" y="1448"/>
                  <a:pt x="1991" y="1231"/>
                  <a:pt x="1991" y="995"/>
                </a:cubicBezTo>
                <a:cubicBezTo>
                  <a:pt x="1991" y="446"/>
                  <a:pt x="1545" y="0"/>
                  <a:pt x="995" y="0"/>
                </a:cubicBezTo>
                <a:cubicBezTo>
                  <a:pt x="446" y="0"/>
                  <a:pt x="0" y="446"/>
                  <a:pt x="0" y="995"/>
                </a:cubicBezTo>
                <a:cubicBezTo>
                  <a:pt x="0" y="1545"/>
                  <a:pt x="446" y="1991"/>
                  <a:pt x="995" y="1991"/>
                </a:cubicBezTo>
                <a:cubicBezTo>
                  <a:pt x="1231" y="1991"/>
                  <a:pt x="1448" y="1909"/>
                  <a:pt x="1618" y="1771"/>
                </a:cubicBezTo>
                <a:cubicBezTo>
                  <a:pt x="1621" y="1776"/>
                  <a:pt x="1624" y="1780"/>
                  <a:pt x="1628" y="1784"/>
                </a:cubicBezTo>
                <a:cubicBezTo>
                  <a:pt x="1793" y="1949"/>
                  <a:pt x="1793" y="1949"/>
                  <a:pt x="1793" y="1949"/>
                </a:cubicBezTo>
                <a:cubicBezTo>
                  <a:pt x="1783" y="1958"/>
                  <a:pt x="1783" y="1958"/>
                  <a:pt x="1783" y="1958"/>
                </a:cubicBezTo>
                <a:cubicBezTo>
                  <a:pt x="1751" y="1991"/>
                  <a:pt x="1751" y="2043"/>
                  <a:pt x="1783" y="2075"/>
                </a:cubicBezTo>
                <a:cubicBezTo>
                  <a:pt x="2133" y="2425"/>
                  <a:pt x="2133" y="2425"/>
                  <a:pt x="2133" y="2425"/>
                </a:cubicBezTo>
                <a:cubicBezTo>
                  <a:pt x="2166" y="2457"/>
                  <a:pt x="2218" y="2457"/>
                  <a:pt x="2250" y="2425"/>
                </a:cubicBezTo>
                <a:cubicBezTo>
                  <a:pt x="2425" y="2250"/>
                  <a:pt x="2425" y="2250"/>
                  <a:pt x="2425" y="2250"/>
                </a:cubicBezTo>
                <a:cubicBezTo>
                  <a:pt x="2457" y="2218"/>
                  <a:pt x="2457" y="2166"/>
                  <a:pt x="2425" y="2133"/>
                </a:cubicBezTo>
                <a:close/>
                <a:moveTo>
                  <a:pt x="995" y="1607"/>
                </a:moveTo>
                <a:cubicBezTo>
                  <a:pt x="657" y="1607"/>
                  <a:pt x="383" y="1333"/>
                  <a:pt x="383" y="995"/>
                </a:cubicBezTo>
                <a:cubicBezTo>
                  <a:pt x="383" y="657"/>
                  <a:pt x="657" y="383"/>
                  <a:pt x="995" y="383"/>
                </a:cubicBezTo>
                <a:cubicBezTo>
                  <a:pt x="1333" y="383"/>
                  <a:pt x="1607" y="657"/>
                  <a:pt x="1607" y="995"/>
                </a:cubicBezTo>
                <a:cubicBezTo>
                  <a:pt x="1607" y="1333"/>
                  <a:pt x="1333" y="1607"/>
                  <a:pt x="995" y="1607"/>
                </a:cubicBezTo>
                <a:close/>
              </a:path>
            </a:pathLst>
          </a:custGeom>
          <a:noFill/>
          <a:ln>
            <a:solidFill>
              <a:srgbClr val="453E3C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25"/>
          <p:cNvSpPr>
            <a:spLocks noEditPoints="1"/>
          </p:cNvSpPr>
          <p:nvPr/>
        </p:nvSpPr>
        <p:spPr bwMode="auto">
          <a:xfrm>
            <a:off x="9833118" y="3184133"/>
            <a:ext cx="321672" cy="383678"/>
          </a:xfrm>
          <a:custGeom>
            <a:avLst/>
            <a:gdLst>
              <a:gd name="T0" fmla="*/ 2969 w 3124"/>
              <a:gd name="T1" fmla="*/ 1168 h 3096"/>
              <a:gd name="T2" fmla="*/ 2587 w 3124"/>
              <a:gd name="T3" fmla="*/ 788 h 3096"/>
              <a:gd name="T4" fmla="*/ 2679 w 3124"/>
              <a:gd name="T5" fmla="*/ 480 h 3096"/>
              <a:gd name="T6" fmla="*/ 2213 w 3124"/>
              <a:gd name="T7" fmla="*/ 480 h 3096"/>
              <a:gd name="T8" fmla="*/ 2298 w 3124"/>
              <a:gd name="T9" fmla="*/ 791 h 3096"/>
              <a:gd name="T10" fmla="*/ 2083 w 3124"/>
              <a:gd name="T11" fmla="*/ 931 h 3096"/>
              <a:gd name="T12" fmla="*/ 1720 w 3124"/>
              <a:gd name="T13" fmla="*/ 644 h 3096"/>
              <a:gd name="T14" fmla="*/ 1829 w 3124"/>
              <a:gd name="T15" fmla="*/ 277 h 3096"/>
              <a:gd name="T16" fmla="*/ 1275 w 3124"/>
              <a:gd name="T17" fmla="*/ 277 h 3096"/>
              <a:gd name="T18" fmla="*/ 1375 w 3124"/>
              <a:gd name="T19" fmla="*/ 647 h 3096"/>
              <a:gd name="T20" fmla="*/ 1040 w 3124"/>
              <a:gd name="T21" fmla="*/ 929 h 3096"/>
              <a:gd name="T22" fmla="*/ 804 w 3124"/>
              <a:gd name="T23" fmla="*/ 788 h 3096"/>
              <a:gd name="T24" fmla="*/ 896 w 3124"/>
              <a:gd name="T25" fmla="*/ 480 h 3096"/>
              <a:gd name="T26" fmla="*/ 430 w 3124"/>
              <a:gd name="T27" fmla="*/ 480 h 3096"/>
              <a:gd name="T28" fmla="*/ 515 w 3124"/>
              <a:gd name="T29" fmla="*/ 791 h 3096"/>
              <a:gd name="T30" fmla="*/ 155 w 3124"/>
              <a:gd name="T31" fmla="*/ 1168 h 3096"/>
              <a:gd name="T32" fmla="*/ 56 w 3124"/>
              <a:gd name="T33" fmla="*/ 1622 h 3096"/>
              <a:gd name="T34" fmla="*/ 298 w 3124"/>
              <a:gd name="T35" fmla="*/ 1397 h 3096"/>
              <a:gd name="T36" fmla="*/ 316 w 3124"/>
              <a:gd name="T37" fmla="*/ 1831 h 3096"/>
              <a:gd name="T38" fmla="*/ 308 w 3124"/>
              <a:gd name="T39" fmla="*/ 2725 h 3096"/>
              <a:gd name="T40" fmla="*/ 509 w 3124"/>
              <a:gd name="T41" fmla="*/ 2720 h 3096"/>
              <a:gd name="T42" fmla="*/ 571 w 3124"/>
              <a:gd name="T43" fmla="*/ 1904 h 3096"/>
              <a:gd name="T44" fmla="*/ 757 w 3124"/>
              <a:gd name="T45" fmla="*/ 1902 h 3096"/>
              <a:gd name="T46" fmla="*/ 792 w 3124"/>
              <a:gd name="T47" fmla="*/ 2718 h 3096"/>
              <a:gd name="T48" fmla="*/ 991 w 3124"/>
              <a:gd name="T49" fmla="*/ 2724 h 3096"/>
              <a:gd name="T50" fmla="*/ 1000 w 3124"/>
              <a:gd name="T51" fmla="*/ 1793 h 3096"/>
              <a:gd name="T52" fmla="*/ 1140 w 3124"/>
              <a:gd name="T53" fmla="*/ 1786 h 3096"/>
              <a:gd name="T54" fmla="*/ 1133 w 3124"/>
              <a:gd name="T55" fmla="*/ 2185 h 3096"/>
              <a:gd name="T56" fmla="*/ 1245 w 3124"/>
              <a:gd name="T57" fmla="*/ 3096 h 3096"/>
              <a:gd name="T58" fmla="*/ 1411 w 3124"/>
              <a:gd name="T59" fmla="*/ 2385 h 3096"/>
              <a:gd name="T60" fmla="*/ 1552 w 3124"/>
              <a:gd name="T61" fmla="*/ 1884 h 3096"/>
              <a:gd name="T62" fmla="*/ 1672 w 3124"/>
              <a:gd name="T63" fmla="*/ 2390 h 3096"/>
              <a:gd name="T64" fmla="*/ 1814 w 3124"/>
              <a:gd name="T65" fmla="*/ 3096 h 3096"/>
              <a:gd name="T66" fmla="*/ 1959 w 3124"/>
              <a:gd name="T67" fmla="*/ 2191 h 3096"/>
              <a:gd name="T68" fmla="*/ 1958 w 3124"/>
              <a:gd name="T69" fmla="*/ 1725 h 3096"/>
              <a:gd name="T70" fmla="*/ 2105 w 3124"/>
              <a:gd name="T71" fmla="*/ 1737 h 3096"/>
              <a:gd name="T72" fmla="*/ 2094 w 3124"/>
              <a:gd name="T73" fmla="*/ 2083 h 3096"/>
              <a:gd name="T74" fmla="*/ 2188 w 3124"/>
              <a:gd name="T75" fmla="*/ 2849 h 3096"/>
              <a:gd name="T76" fmla="*/ 2328 w 3124"/>
              <a:gd name="T77" fmla="*/ 2251 h 3096"/>
              <a:gd name="T78" fmla="*/ 2446 w 3124"/>
              <a:gd name="T79" fmla="*/ 1830 h 3096"/>
              <a:gd name="T80" fmla="*/ 2547 w 3124"/>
              <a:gd name="T81" fmla="*/ 2256 h 3096"/>
              <a:gd name="T82" fmla="*/ 2666 w 3124"/>
              <a:gd name="T83" fmla="*/ 2849 h 3096"/>
              <a:gd name="T84" fmla="*/ 2788 w 3124"/>
              <a:gd name="T85" fmla="*/ 2088 h 3096"/>
              <a:gd name="T86" fmla="*/ 2787 w 3124"/>
              <a:gd name="T87" fmla="*/ 1598 h 3096"/>
              <a:gd name="T88" fmla="*/ 2934 w 3124"/>
              <a:gd name="T89" fmla="*/ 1562 h 3096"/>
              <a:gd name="T90" fmla="*/ 3102 w 3124"/>
              <a:gd name="T91" fmla="*/ 1489 h 3096"/>
              <a:gd name="T92" fmla="*/ 664 w 3124"/>
              <a:gd name="T93" fmla="*/ 1028 h 3096"/>
              <a:gd name="T94" fmla="*/ 550 w 3124"/>
              <a:gd name="T95" fmla="*/ 808 h 3096"/>
              <a:gd name="T96" fmla="*/ 748 w 3124"/>
              <a:gd name="T97" fmla="*/ 767 h 3096"/>
              <a:gd name="T98" fmla="*/ 723 w 3124"/>
              <a:gd name="T99" fmla="*/ 939 h 3096"/>
              <a:gd name="T100" fmla="*/ 1648 w 3124"/>
              <a:gd name="T101" fmla="*/ 1121 h 3096"/>
              <a:gd name="T102" fmla="*/ 1561 w 3124"/>
              <a:gd name="T103" fmla="*/ 1271 h 3096"/>
              <a:gd name="T104" fmla="*/ 1464 w 3124"/>
              <a:gd name="T105" fmla="*/ 1128 h 3096"/>
              <a:gd name="T106" fmla="*/ 1417 w 3124"/>
              <a:gd name="T107" fmla="*/ 667 h 3096"/>
              <a:gd name="T108" fmla="*/ 1679 w 3124"/>
              <a:gd name="T109" fmla="*/ 664 h 3096"/>
              <a:gd name="T110" fmla="*/ 2506 w 3124"/>
              <a:gd name="T111" fmla="*/ 939 h 3096"/>
              <a:gd name="T112" fmla="*/ 2368 w 3124"/>
              <a:gd name="T113" fmla="*/ 931 h 3096"/>
              <a:gd name="T114" fmla="*/ 2447 w 3124"/>
              <a:gd name="T115" fmla="*/ 728 h 3096"/>
              <a:gd name="T116" fmla="*/ 2553 w 3124"/>
              <a:gd name="T117" fmla="*/ 832 h 3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24" h="3096">
                <a:moveTo>
                  <a:pt x="3102" y="1489"/>
                </a:moveTo>
                <a:cubicBezTo>
                  <a:pt x="3083" y="1411"/>
                  <a:pt x="3018" y="1267"/>
                  <a:pt x="2969" y="1168"/>
                </a:cubicBezTo>
                <a:cubicBezTo>
                  <a:pt x="2883" y="994"/>
                  <a:pt x="2782" y="861"/>
                  <a:pt x="2714" y="827"/>
                </a:cubicBezTo>
                <a:cubicBezTo>
                  <a:pt x="2680" y="807"/>
                  <a:pt x="2637" y="799"/>
                  <a:pt x="2587" y="788"/>
                </a:cubicBezTo>
                <a:cubicBezTo>
                  <a:pt x="2553" y="781"/>
                  <a:pt x="2551" y="726"/>
                  <a:pt x="2490" y="708"/>
                </a:cubicBezTo>
                <a:cubicBezTo>
                  <a:pt x="2597" y="688"/>
                  <a:pt x="2679" y="593"/>
                  <a:pt x="2679" y="480"/>
                </a:cubicBezTo>
                <a:cubicBezTo>
                  <a:pt x="2679" y="351"/>
                  <a:pt x="2575" y="247"/>
                  <a:pt x="2446" y="247"/>
                </a:cubicBezTo>
                <a:cubicBezTo>
                  <a:pt x="2318" y="247"/>
                  <a:pt x="2213" y="351"/>
                  <a:pt x="2213" y="480"/>
                </a:cubicBezTo>
                <a:cubicBezTo>
                  <a:pt x="2213" y="592"/>
                  <a:pt x="2294" y="686"/>
                  <a:pt x="2400" y="708"/>
                </a:cubicBezTo>
                <a:cubicBezTo>
                  <a:pt x="2334" y="725"/>
                  <a:pt x="2336" y="780"/>
                  <a:pt x="2298" y="791"/>
                </a:cubicBezTo>
                <a:cubicBezTo>
                  <a:pt x="2229" y="809"/>
                  <a:pt x="2172" y="821"/>
                  <a:pt x="2133" y="874"/>
                </a:cubicBezTo>
                <a:cubicBezTo>
                  <a:pt x="2117" y="890"/>
                  <a:pt x="2100" y="909"/>
                  <a:pt x="2083" y="931"/>
                </a:cubicBezTo>
                <a:cubicBezTo>
                  <a:pt x="2006" y="808"/>
                  <a:pt x="1928" y="719"/>
                  <a:pt x="1871" y="689"/>
                </a:cubicBezTo>
                <a:cubicBezTo>
                  <a:pt x="1830" y="666"/>
                  <a:pt x="1779" y="657"/>
                  <a:pt x="1720" y="644"/>
                </a:cubicBezTo>
                <a:cubicBezTo>
                  <a:pt x="1679" y="635"/>
                  <a:pt x="1677" y="570"/>
                  <a:pt x="1604" y="548"/>
                </a:cubicBezTo>
                <a:cubicBezTo>
                  <a:pt x="1732" y="524"/>
                  <a:pt x="1829" y="412"/>
                  <a:pt x="1829" y="277"/>
                </a:cubicBezTo>
                <a:cubicBezTo>
                  <a:pt x="1829" y="124"/>
                  <a:pt x="1705" y="0"/>
                  <a:pt x="1552" y="0"/>
                </a:cubicBezTo>
                <a:cubicBezTo>
                  <a:pt x="1399" y="0"/>
                  <a:pt x="1275" y="124"/>
                  <a:pt x="1275" y="277"/>
                </a:cubicBezTo>
                <a:cubicBezTo>
                  <a:pt x="1275" y="411"/>
                  <a:pt x="1371" y="523"/>
                  <a:pt x="1497" y="548"/>
                </a:cubicBezTo>
                <a:cubicBezTo>
                  <a:pt x="1418" y="568"/>
                  <a:pt x="1421" y="634"/>
                  <a:pt x="1375" y="647"/>
                </a:cubicBezTo>
                <a:cubicBezTo>
                  <a:pt x="1294" y="669"/>
                  <a:pt x="1225" y="683"/>
                  <a:pt x="1179" y="746"/>
                </a:cubicBezTo>
                <a:cubicBezTo>
                  <a:pt x="1136" y="789"/>
                  <a:pt x="1088" y="853"/>
                  <a:pt x="1040" y="929"/>
                </a:cubicBezTo>
                <a:cubicBezTo>
                  <a:pt x="1000" y="878"/>
                  <a:pt x="962" y="842"/>
                  <a:pt x="932" y="827"/>
                </a:cubicBezTo>
                <a:cubicBezTo>
                  <a:pt x="897" y="807"/>
                  <a:pt x="854" y="799"/>
                  <a:pt x="804" y="788"/>
                </a:cubicBezTo>
                <a:cubicBezTo>
                  <a:pt x="770" y="781"/>
                  <a:pt x="769" y="726"/>
                  <a:pt x="707" y="708"/>
                </a:cubicBezTo>
                <a:cubicBezTo>
                  <a:pt x="815" y="688"/>
                  <a:pt x="896" y="593"/>
                  <a:pt x="896" y="480"/>
                </a:cubicBezTo>
                <a:cubicBezTo>
                  <a:pt x="896" y="351"/>
                  <a:pt x="792" y="247"/>
                  <a:pt x="663" y="247"/>
                </a:cubicBezTo>
                <a:cubicBezTo>
                  <a:pt x="535" y="247"/>
                  <a:pt x="430" y="351"/>
                  <a:pt x="430" y="480"/>
                </a:cubicBezTo>
                <a:cubicBezTo>
                  <a:pt x="430" y="592"/>
                  <a:pt x="511" y="686"/>
                  <a:pt x="617" y="708"/>
                </a:cubicBezTo>
                <a:cubicBezTo>
                  <a:pt x="551" y="725"/>
                  <a:pt x="553" y="780"/>
                  <a:pt x="515" y="791"/>
                </a:cubicBezTo>
                <a:cubicBezTo>
                  <a:pt x="446" y="809"/>
                  <a:pt x="389" y="821"/>
                  <a:pt x="350" y="874"/>
                </a:cubicBezTo>
                <a:cubicBezTo>
                  <a:pt x="290" y="935"/>
                  <a:pt x="218" y="1040"/>
                  <a:pt x="155" y="1168"/>
                </a:cubicBezTo>
                <a:cubicBezTo>
                  <a:pt x="106" y="1267"/>
                  <a:pt x="41" y="1411"/>
                  <a:pt x="23" y="1489"/>
                </a:cubicBezTo>
                <a:cubicBezTo>
                  <a:pt x="0" y="1582"/>
                  <a:pt x="25" y="1607"/>
                  <a:pt x="56" y="1622"/>
                </a:cubicBezTo>
                <a:cubicBezTo>
                  <a:pt x="89" y="1638"/>
                  <a:pt x="128" y="1640"/>
                  <a:pt x="190" y="1562"/>
                </a:cubicBezTo>
                <a:cubicBezTo>
                  <a:pt x="219" y="1525"/>
                  <a:pt x="255" y="1376"/>
                  <a:pt x="298" y="1397"/>
                </a:cubicBezTo>
                <a:cubicBezTo>
                  <a:pt x="359" y="1421"/>
                  <a:pt x="332" y="1548"/>
                  <a:pt x="322" y="1600"/>
                </a:cubicBezTo>
                <a:cubicBezTo>
                  <a:pt x="312" y="1652"/>
                  <a:pt x="318" y="1779"/>
                  <a:pt x="316" y="1831"/>
                </a:cubicBezTo>
                <a:cubicBezTo>
                  <a:pt x="315" y="1883"/>
                  <a:pt x="313" y="1999"/>
                  <a:pt x="312" y="2083"/>
                </a:cubicBezTo>
                <a:cubicBezTo>
                  <a:pt x="308" y="2271"/>
                  <a:pt x="288" y="2593"/>
                  <a:pt x="308" y="2725"/>
                </a:cubicBezTo>
                <a:cubicBezTo>
                  <a:pt x="320" y="2830"/>
                  <a:pt x="361" y="2849"/>
                  <a:pt x="405" y="2849"/>
                </a:cubicBezTo>
                <a:cubicBezTo>
                  <a:pt x="457" y="2849"/>
                  <a:pt x="491" y="2841"/>
                  <a:pt x="509" y="2720"/>
                </a:cubicBezTo>
                <a:cubicBezTo>
                  <a:pt x="528" y="2590"/>
                  <a:pt x="536" y="2316"/>
                  <a:pt x="545" y="2251"/>
                </a:cubicBezTo>
                <a:cubicBezTo>
                  <a:pt x="554" y="2186"/>
                  <a:pt x="570" y="1982"/>
                  <a:pt x="571" y="1904"/>
                </a:cubicBezTo>
                <a:cubicBezTo>
                  <a:pt x="571" y="1867"/>
                  <a:pt x="605" y="1830"/>
                  <a:pt x="663" y="1830"/>
                </a:cubicBezTo>
                <a:cubicBezTo>
                  <a:pt x="724" y="1830"/>
                  <a:pt x="757" y="1868"/>
                  <a:pt x="757" y="1902"/>
                </a:cubicBezTo>
                <a:cubicBezTo>
                  <a:pt x="755" y="1980"/>
                  <a:pt x="765" y="2222"/>
                  <a:pt x="764" y="2256"/>
                </a:cubicBezTo>
                <a:cubicBezTo>
                  <a:pt x="761" y="2443"/>
                  <a:pt x="773" y="2587"/>
                  <a:pt x="792" y="2718"/>
                </a:cubicBezTo>
                <a:cubicBezTo>
                  <a:pt x="805" y="2823"/>
                  <a:pt x="839" y="2849"/>
                  <a:pt x="883" y="2849"/>
                </a:cubicBezTo>
                <a:cubicBezTo>
                  <a:pt x="935" y="2849"/>
                  <a:pt x="973" y="2845"/>
                  <a:pt x="991" y="2724"/>
                </a:cubicBezTo>
                <a:cubicBezTo>
                  <a:pt x="1011" y="2595"/>
                  <a:pt x="1002" y="2270"/>
                  <a:pt x="1005" y="2088"/>
                </a:cubicBezTo>
                <a:cubicBezTo>
                  <a:pt x="1007" y="2000"/>
                  <a:pt x="1000" y="1793"/>
                  <a:pt x="1000" y="1793"/>
                </a:cubicBezTo>
                <a:cubicBezTo>
                  <a:pt x="1000" y="1793"/>
                  <a:pt x="996" y="1548"/>
                  <a:pt x="1064" y="1548"/>
                </a:cubicBezTo>
                <a:cubicBezTo>
                  <a:pt x="1144" y="1548"/>
                  <a:pt x="1140" y="1786"/>
                  <a:pt x="1140" y="1786"/>
                </a:cubicBezTo>
                <a:cubicBezTo>
                  <a:pt x="1140" y="1786"/>
                  <a:pt x="1141" y="1823"/>
                  <a:pt x="1139" y="1884"/>
                </a:cubicBezTo>
                <a:cubicBezTo>
                  <a:pt x="1137" y="1946"/>
                  <a:pt x="1135" y="2085"/>
                  <a:pt x="1133" y="2185"/>
                </a:cubicBezTo>
                <a:cubicBezTo>
                  <a:pt x="1129" y="2409"/>
                  <a:pt x="1106" y="2792"/>
                  <a:pt x="1129" y="2948"/>
                </a:cubicBezTo>
                <a:cubicBezTo>
                  <a:pt x="1144" y="3073"/>
                  <a:pt x="1192" y="3096"/>
                  <a:pt x="1245" y="3096"/>
                </a:cubicBezTo>
                <a:cubicBezTo>
                  <a:pt x="1306" y="3096"/>
                  <a:pt x="1347" y="3086"/>
                  <a:pt x="1368" y="2943"/>
                </a:cubicBezTo>
                <a:cubicBezTo>
                  <a:pt x="1392" y="2788"/>
                  <a:pt x="1400" y="2462"/>
                  <a:pt x="1411" y="2385"/>
                </a:cubicBezTo>
                <a:cubicBezTo>
                  <a:pt x="1422" y="2308"/>
                  <a:pt x="1441" y="2065"/>
                  <a:pt x="1442" y="1971"/>
                </a:cubicBezTo>
                <a:cubicBezTo>
                  <a:pt x="1442" y="1927"/>
                  <a:pt x="1483" y="1884"/>
                  <a:pt x="1552" y="1884"/>
                </a:cubicBezTo>
                <a:cubicBezTo>
                  <a:pt x="1624" y="1884"/>
                  <a:pt x="1663" y="1929"/>
                  <a:pt x="1663" y="1969"/>
                </a:cubicBezTo>
                <a:cubicBezTo>
                  <a:pt x="1661" y="2061"/>
                  <a:pt x="1673" y="2350"/>
                  <a:pt x="1672" y="2390"/>
                </a:cubicBezTo>
                <a:cubicBezTo>
                  <a:pt x="1668" y="2614"/>
                  <a:pt x="1682" y="2784"/>
                  <a:pt x="1706" y="2940"/>
                </a:cubicBezTo>
                <a:cubicBezTo>
                  <a:pt x="1720" y="3065"/>
                  <a:pt x="1761" y="3096"/>
                  <a:pt x="1814" y="3096"/>
                </a:cubicBezTo>
                <a:cubicBezTo>
                  <a:pt x="1875" y="3096"/>
                  <a:pt x="1920" y="3091"/>
                  <a:pt x="1942" y="2948"/>
                </a:cubicBezTo>
                <a:cubicBezTo>
                  <a:pt x="1965" y="2793"/>
                  <a:pt x="1955" y="2407"/>
                  <a:pt x="1959" y="2191"/>
                </a:cubicBezTo>
                <a:cubicBezTo>
                  <a:pt x="1961" y="2085"/>
                  <a:pt x="1966" y="1897"/>
                  <a:pt x="1962" y="1804"/>
                </a:cubicBezTo>
                <a:cubicBezTo>
                  <a:pt x="1961" y="1780"/>
                  <a:pt x="1960" y="1745"/>
                  <a:pt x="1958" y="1725"/>
                </a:cubicBezTo>
                <a:cubicBezTo>
                  <a:pt x="1959" y="1718"/>
                  <a:pt x="1959" y="1562"/>
                  <a:pt x="2030" y="1559"/>
                </a:cubicBezTo>
                <a:cubicBezTo>
                  <a:pt x="2102" y="1556"/>
                  <a:pt x="2105" y="1737"/>
                  <a:pt x="2105" y="1737"/>
                </a:cubicBezTo>
                <a:cubicBezTo>
                  <a:pt x="2105" y="1737"/>
                  <a:pt x="2101" y="1779"/>
                  <a:pt x="2099" y="1831"/>
                </a:cubicBezTo>
                <a:cubicBezTo>
                  <a:pt x="2098" y="1883"/>
                  <a:pt x="2096" y="1999"/>
                  <a:pt x="2094" y="2083"/>
                </a:cubicBezTo>
                <a:cubicBezTo>
                  <a:pt x="2091" y="2271"/>
                  <a:pt x="2071" y="2593"/>
                  <a:pt x="2091" y="2725"/>
                </a:cubicBezTo>
                <a:cubicBezTo>
                  <a:pt x="2103" y="2830"/>
                  <a:pt x="2144" y="2849"/>
                  <a:pt x="2188" y="2849"/>
                </a:cubicBezTo>
                <a:cubicBezTo>
                  <a:pt x="2240" y="2849"/>
                  <a:pt x="2273" y="2841"/>
                  <a:pt x="2292" y="2720"/>
                </a:cubicBezTo>
                <a:cubicBezTo>
                  <a:pt x="2311" y="2590"/>
                  <a:pt x="2319" y="2316"/>
                  <a:pt x="2328" y="2251"/>
                </a:cubicBezTo>
                <a:cubicBezTo>
                  <a:pt x="2337" y="2186"/>
                  <a:pt x="2353" y="1982"/>
                  <a:pt x="2354" y="1904"/>
                </a:cubicBezTo>
                <a:cubicBezTo>
                  <a:pt x="2354" y="1867"/>
                  <a:pt x="2388" y="1830"/>
                  <a:pt x="2446" y="1830"/>
                </a:cubicBezTo>
                <a:cubicBezTo>
                  <a:pt x="2507" y="1830"/>
                  <a:pt x="2540" y="1868"/>
                  <a:pt x="2540" y="1902"/>
                </a:cubicBezTo>
                <a:cubicBezTo>
                  <a:pt x="2538" y="1979"/>
                  <a:pt x="2548" y="2222"/>
                  <a:pt x="2547" y="2256"/>
                </a:cubicBezTo>
                <a:cubicBezTo>
                  <a:pt x="2543" y="2443"/>
                  <a:pt x="2556" y="2587"/>
                  <a:pt x="2575" y="2718"/>
                </a:cubicBezTo>
                <a:cubicBezTo>
                  <a:pt x="2588" y="2823"/>
                  <a:pt x="2622" y="2849"/>
                  <a:pt x="2666" y="2849"/>
                </a:cubicBezTo>
                <a:cubicBezTo>
                  <a:pt x="2718" y="2849"/>
                  <a:pt x="2756" y="2845"/>
                  <a:pt x="2774" y="2724"/>
                </a:cubicBezTo>
                <a:cubicBezTo>
                  <a:pt x="2793" y="2594"/>
                  <a:pt x="2784" y="2270"/>
                  <a:pt x="2788" y="2088"/>
                </a:cubicBezTo>
                <a:cubicBezTo>
                  <a:pt x="2789" y="2000"/>
                  <a:pt x="2794" y="1842"/>
                  <a:pt x="2790" y="1763"/>
                </a:cubicBezTo>
                <a:cubicBezTo>
                  <a:pt x="2789" y="1743"/>
                  <a:pt x="2789" y="1615"/>
                  <a:pt x="2787" y="1598"/>
                </a:cubicBezTo>
                <a:cubicBezTo>
                  <a:pt x="2791" y="1550"/>
                  <a:pt x="2747" y="1399"/>
                  <a:pt x="2803" y="1371"/>
                </a:cubicBezTo>
                <a:cubicBezTo>
                  <a:pt x="2844" y="1354"/>
                  <a:pt x="2901" y="1520"/>
                  <a:pt x="2934" y="1562"/>
                </a:cubicBezTo>
                <a:cubicBezTo>
                  <a:pt x="2997" y="1640"/>
                  <a:pt x="3036" y="1638"/>
                  <a:pt x="3068" y="1622"/>
                </a:cubicBezTo>
                <a:cubicBezTo>
                  <a:pt x="3099" y="1607"/>
                  <a:pt x="3124" y="1582"/>
                  <a:pt x="3102" y="1489"/>
                </a:cubicBezTo>
                <a:close/>
                <a:moveTo>
                  <a:pt x="723" y="939"/>
                </a:moveTo>
                <a:cubicBezTo>
                  <a:pt x="694" y="982"/>
                  <a:pt x="664" y="1028"/>
                  <a:pt x="664" y="1028"/>
                </a:cubicBezTo>
                <a:cubicBezTo>
                  <a:pt x="664" y="1028"/>
                  <a:pt x="608" y="962"/>
                  <a:pt x="585" y="931"/>
                </a:cubicBezTo>
                <a:cubicBezTo>
                  <a:pt x="562" y="900"/>
                  <a:pt x="538" y="856"/>
                  <a:pt x="550" y="808"/>
                </a:cubicBezTo>
                <a:cubicBezTo>
                  <a:pt x="565" y="749"/>
                  <a:pt x="607" y="728"/>
                  <a:pt x="665" y="728"/>
                </a:cubicBezTo>
                <a:cubicBezTo>
                  <a:pt x="722" y="728"/>
                  <a:pt x="735" y="753"/>
                  <a:pt x="748" y="767"/>
                </a:cubicBezTo>
                <a:cubicBezTo>
                  <a:pt x="761" y="782"/>
                  <a:pt x="770" y="807"/>
                  <a:pt x="770" y="832"/>
                </a:cubicBezTo>
                <a:cubicBezTo>
                  <a:pt x="770" y="858"/>
                  <a:pt x="753" y="896"/>
                  <a:pt x="723" y="939"/>
                </a:cubicBezTo>
                <a:close/>
                <a:moveTo>
                  <a:pt x="1603" y="749"/>
                </a:moveTo>
                <a:cubicBezTo>
                  <a:pt x="1593" y="770"/>
                  <a:pt x="1650" y="1089"/>
                  <a:pt x="1648" y="1121"/>
                </a:cubicBezTo>
                <a:cubicBezTo>
                  <a:pt x="1645" y="1153"/>
                  <a:pt x="1634" y="1201"/>
                  <a:pt x="1611" y="1230"/>
                </a:cubicBezTo>
                <a:cubicBezTo>
                  <a:pt x="1600" y="1245"/>
                  <a:pt x="1577" y="1271"/>
                  <a:pt x="1561" y="1271"/>
                </a:cubicBezTo>
                <a:cubicBezTo>
                  <a:pt x="1545" y="1271"/>
                  <a:pt x="1513" y="1248"/>
                  <a:pt x="1501" y="1231"/>
                </a:cubicBezTo>
                <a:cubicBezTo>
                  <a:pt x="1478" y="1200"/>
                  <a:pt x="1465" y="1161"/>
                  <a:pt x="1464" y="1128"/>
                </a:cubicBezTo>
                <a:cubicBezTo>
                  <a:pt x="1462" y="1095"/>
                  <a:pt x="1503" y="772"/>
                  <a:pt x="1494" y="753"/>
                </a:cubicBezTo>
                <a:cubicBezTo>
                  <a:pt x="1481" y="724"/>
                  <a:pt x="1409" y="702"/>
                  <a:pt x="1417" y="667"/>
                </a:cubicBezTo>
                <a:cubicBezTo>
                  <a:pt x="1436" y="598"/>
                  <a:pt x="1485" y="572"/>
                  <a:pt x="1553" y="572"/>
                </a:cubicBezTo>
                <a:cubicBezTo>
                  <a:pt x="1622" y="572"/>
                  <a:pt x="1667" y="608"/>
                  <a:pt x="1679" y="664"/>
                </a:cubicBezTo>
                <a:cubicBezTo>
                  <a:pt x="1684" y="693"/>
                  <a:pt x="1614" y="725"/>
                  <a:pt x="1603" y="749"/>
                </a:cubicBezTo>
                <a:close/>
                <a:moveTo>
                  <a:pt x="2506" y="939"/>
                </a:moveTo>
                <a:cubicBezTo>
                  <a:pt x="2477" y="982"/>
                  <a:pt x="2447" y="1028"/>
                  <a:pt x="2447" y="1028"/>
                </a:cubicBezTo>
                <a:cubicBezTo>
                  <a:pt x="2447" y="1028"/>
                  <a:pt x="2391" y="962"/>
                  <a:pt x="2368" y="931"/>
                </a:cubicBezTo>
                <a:cubicBezTo>
                  <a:pt x="2345" y="900"/>
                  <a:pt x="2321" y="856"/>
                  <a:pt x="2332" y="808"/>
                </a:cubicBezTo>
                <a:cubicBezTo>
                  <a:pt x="2348" y="749"/>
                  <a:pt x="2390" y="728"/>
                  <a:pt x="2447" y="728"/>
                </a:cubicBezTo>
                <a:cubicBezTo>
                  <a:pt x="2505" y="728"/>
                  <a:pt x="2518" y="753"/>
                  <a:pt x="2531" y="767"/>
                </a:cubicBezTo>
                <a:cubicBezTo>
                  <a:pt x="2544" y="782"/>
                  <a:pt x="2553" y="807"/>
                  <a:pt x="2553" y="832"/>
                </a:cubicBezTo>
                <a:cubicBezTo>
                  <a:pt x="2553" y="858"/>
                  <a:pt x="2536" y="896"/>
                  <a:pt x="2506" y="93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 flipH="1">
            <a:off x="1329374" y="3822091"/>
            <a:ext cx="2795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打破思维定势</a:t>
            </a:r>
          </a:p>
        </p:txBody>
      </p:sp>
      <p:sp>
        <p:nvSpPr>
          <p:cNvPr id="22" name="文本框 21"/>
          <p:cNvSpPr txBox="1"/>
          <p:nvPr/>
        </p:nvSpPr>
        <p:spPr>
          <a:xfrm flipH="1">
            <a:off x="1019834" y="4307360"/>
            <a:ext cx="3414666" cy="2216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经验型思维定势局限了教学模式</a:t>
            </a:r>
            <a:endParaRPr lang="en-US" altLang="zh-CN" spc="300" dirty="0">
              <a:solidFill>
                <a:schemeClr val="bg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而皮亚杰的儿童认知理论</a:t>
            </a:r>
            <a:r>
              <a:rPr lang="zh-CN" altLang="en-US" spc="30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突破</a:t>
            </a:r>
            <a:r>
              <a:rPr lang="zh-CN" altLang="en-US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了以教师为绝对主导的传统经验型思维定势，强调了儿童作为</a:t>
            </a:r>
            <a:r>
              <a:rPr lang="zh-CN" altLang="en-US" spc="30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学习主体</a:t>
            </a:r>
            <a:r>
              <a:rPr lang="zh-CN" altLang="en-US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的作用</a:t>
            </a:r>
            <a:endParaRPr lang="en-US" altLang="zh-CN" spc="300" dirty="0">
              <a:solidFill>
                <a:schemeClr val="bg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 flipH="1">
            <a:off x="7757502" y="3903792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TRIZ</a:t>
            </a:r>
            <a:r>
              <a:rPr lang="zh-CN" altLang="en-US" sz="20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发明的</a:t>
            </a:r>
            <a:endParaRPr lang="en-US" altLang="zh-CN" sz="2000" spc="300" dirty="0">
              <a:solidFill>
                <a:schemeClr val="bg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 algn="ctr"/>
            <a:r>
              <a:rPr lang="en-US" altLang="zh-CN" sz="20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40</a:t>
            </a:r>
            <a:r>
              <a:rPr lang="zh-CN" altLang="en-US" sz="20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个发明原理与</a:t>
            </a:r>
            <a:r>
              <a:rPr lang="en-US" altLang="zh-CN" sz="20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76</a:t>
            </a:r>
            <a:r>
              <a:rPr lang="zh-CN" altLang="en-US" sz="20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个标准解</a:t>
            </a:r>
          </a:p>
        </p:txBody>
      </p:sp>
      <p:sp>
        <p:nvSpPr>
          <p:cNvPr id="24" name="文本框 23"/>
          <p:cNvSpPr txBox="1"/>
          <p:nvPr/>
        </p:nvSpPr>
        <p:spPr>
          <a:xfrm flipH="1">
            <a:off x="7362333" y="4759046"/>
            <a:ext cx="4808119" cy="1856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运用了</a:t>
            </a:r>
            <a:r>
              <a:rPr lang="zh-CN" altLang="en-US" spc="30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逆向思维与动态化原理、周期性动作、中介物原理</a:t>
            </a:r>
            <a:r>
              <a:rPr lang="zh-CN" altLang="en-US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。同化和顺应的</a:t>
            </a:r>
            <a:r>
              <a:rPr lang="zh-CN" altLang="en-US" spc="30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不停平衡</a:t>
            </a:r>
            <a:r>
              <a:rPr lang="zh-CN" altLang="en-US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促成了皮亚杰认识建构的主要内容，而将学习</a:t>
            </a:r>
            <a:r>
              <a:rPr lang="zh-CN" altLang="en-US" spc="30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加入“物”的概念</a:t>
            </a:r>
            <a:r>
              <a:rPr lang="zh-CN" altLang="en-US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则是中介物原理的运用；四级标准解的</a:t>
            </a:r>
            <a:r>
              <a:rPr lang="zh-CN" altLang="en-US" spc="30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间接法</a:t>
            </a:r>
            <a:endParaRPr lang="en-US" altLang="zh-CN" spc="300" dirty="0">
              <a:solidFill>
                <a:schemeClr val="accent2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FF095D7-0DD3-41F7-85CB-CF0F323142E4}"/>
              </a:ext>
            </a:extLst>
          </p:cNvPr>
          <p:cNvGrpSpPr/>
          <p:nvPr/>
        </p:nvGrpSpPr>
        <p:grpSpPr>
          <a:xfrm>
            <a:off x="6082822" y="3192387"/>
            <a:ext cx="299967" cy="301232"/>
            <a:chOff x="4518061" y="3123528"/>
            <a:chExt cx="299967" cy="301232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B13CC862-AABC-46F3-B73E-E9180D0A1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061" y="3123528"/>
              <a:ext cx="64550" cy="301232"/>
            </a:xfrm>
            <a:custGeom>
              <a:avLst/>
              <a:gdLst>
                <a:gd name="T0" fmla="*/ 38 w 51"/>
                <a:gd name="T1" fmla="*/ 0 h 238"/>
                <a:gd name="T2" fmla="*/ 13 w 51"/>
                <a:gd name="T3" fmla="*/ 0 h 238"/>
                <a:gd name="T4" fmla="*/ 13 w 51"/>
                <a:gd name="T5" fmla="*/ 64 h 238"/>
                <a:gd name="T6" fmla="*/ 0 w 51"/>
                <a:gd name="T7" fmla="*/ 64 h 238"/>
                <a:gd name="T8" fmla="*/ 0 w 51"/>
                <a:gd name="T9" fmla="*/ 92 h 238"/>
                <a:gd name="T10" fmla="*/ 13 w 51"/>
                <a:gd name="T11" fmla="*/ 92 h 238"/>
                <a:gd name="T12" fmla="*/ 13 w 51"/>
                <a:gd name="T13" fmla="*/ 238 h 238"/>
                <a:gd name="T14" fmla="*/ 38 w 51"/>
                <a:gd name="T15" fmla="*/ 238 h 238"/>
                <a:gd name="T16" fmla="*/ 38 w 51"/>
                <a:gd name="T17" fmla="*/ 92 h 238"/>
                <a:gd name="T18" fmla="*/ 51 w 51"/>
                <a:gd name="T19" fmla="*/ 92 h 238"/>
                <a:gd name="T20" fmla="*/ 51 w 51"/>
                <a:gd name="T21" fmla="*/ 64 h 238"/>
                <a:gd name="T22" fmla="*/ 38 w 51"/>
                <a:gd name="T23" fmla="*/ 64 h 238"/>
                <a:gd name="T24" fmla="*/ 38 w 51"/>
                <a:gd name="T2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238">
                  <a:moveTo>
                    <a:pt x="38" y="0"/>
                  </a:moveTo>
                  <a:lnTo>
                    <a:pt x="13" y="0"/>
                  </a:lnTo>
                  <a:lnTo>
                    <a:pt x="13" y="64"/>
                  </a:lnTo>
                  <a:lnTo>
                    <a:pt x="0" y="64"/>
                  </a:lnTo>
                  <a:lnTo>
                    <a:pt x="0" y="92"/>
                  </a:lnTo>
                  <a:lnTo>
                    <a:pt x="13" y="92"/>
                  </a:lnTo>
                  <a:lnTo>
                    <a:pt x="13" y="238"/>
                  </a:lnTo>
                  <a:lnTo>
                    <a:pt x="38" y="238"/>
                  </a:lnTo>
                  <a:lnTo>
                    <a:pt x="38" y="92"/>
                  </a:lnTo>
                  <a:lnTo>
                    <a:pt x="51" y="92"/>
                  </a:lnTo>
                  <a:lnTo>
                    <a:pt x="51" y="64"/>
                  </a:lnTo>
                  <a:lnTo>
                    <a:pt x="38" y="6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C8BF5A43-B6E6-4670-ADB7-D3D7BF6A7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4002" y="3123528"/>
              <a:ext cx="63284" cy="301232"/>
            </a:xfrm>
            <a:custGeom>
              <a:avLst/>
              <a:gdLst>
                <a:gd name="T0" fmla="*/ 38 w 50"/>
                <a:gd name="T1" fmla="*/ 0 h 238"/>
                <a:gd name="T2" fmla="*/ 12 w 50"/>
                <a:gd name="T3" fmla="*/ 0 h 238"/>
                <a:gd name="T4" fmla="*/ 12 w 50"/>
                <a:gd name="T5" fmla="*/ 152 h 238"/>
                <a:gd name="T6" fmla="*/ 0 w 50"/>
                <a:gd name="T7" fmla="*/ 152 h 238"/>
                <a:gd name="T8" fmla="*/ 0 w 50"/>
                <a:gd name="T9" fmla="*/ 179 h 238"/>
                <a:gd name="T10" fmla="*/ 12 w 50"/>
                <a:gd name="T11" fmla="*/ 179 h 238"/>
                <a:gd name="T12" fmla="*/ 12 w 50"/>
                <a:gd name="T13" fmla="*/ 238 h 238"/>
                <a:gd name="T14" fmla="*/ 38 w 50"/>
                <a:gd name="T15" fmla="*/ 238 h 238"/>
                <a:gd name="T16" fmla="*/ 38 w 50"/>
                <a:gd name="T17" fmla="*/ 179 h 238"/>
                <a:gd name="T18" fmla="*/ 50 w 50"/>
                <a:gd name="T19" fmla="*/ 179 h 238"/>
                <a:gd name="T20" fmla="*/ 50 w 50"/>
                <a:gd name="T21" fmla="*/ 152 h 238"/>
                <a:gd name="T22" fmla="*/ 38 w 50"/>
                <a:gd name="T23" fmla="*/ 152 h 238"/>
                <a:gd name="T24" fmla="*/ 38 w 50"/>
                <a:gd name="T2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238">
                  <a:moveTo>
                    <a:pt x="38" y="0"/>
                  </a:moveTo>
                  <a:lnTo>
                    <a:pt x="12" y="0"/>
                  </a:lnTo>
                  <a:lnTo>
                    <a:pt x="12" y="152"/>
                  </a:lnTo>
                  <a:lnTo>
                    <a:pt x="0" y="152"/>
                  </a:lnTo>
                  <a:lnTo>
                    <a:pt x="0" y="179"/>
                  </a:lnTo>
                  <a:lnTo>
                    <a:pt x="12" y="179"/>
                  </a:lnTo>
                  <a:lnTo>
                    <a:pt x="12" y="238"/>
                  </a:lnTo>
                  <a:lnTo>
                    <a:pt x="38" y="238"/>
                  </a:lnTo>
                  <a:lnTo>
                    <a:pt x="38" y="179"/>
                  </a:lnTo>
                  <a:lnTo>
                    <a:pt x="50" y="179"/>
                  </a:lnTo>
                  <a:lnTo>
                    <a:pt x="50" y="152"/>
                  </a:lnTo>
                  <a:lnTo>
                    <a:pt x="38" y="15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084C2CBE-DE33-4724-AE80-8F2B0615A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9943" y="3123528"/>
              <a:ext cx="63284" cy="301232"/>
            </a:xfrm>
            <a:custGeom>
              <a:avLst/>
              <a:gdLst>
                <a:gd name="T0" fmla="*/ 38 w 50"/>
                <a:gd name="T1" fmla="*/ 0 h 238"/>
                <a:gd name="T2" fmla="*/ 12 w 50"/>
                <a:gd name="T3" fmla="*/ 0 h 238"/>
                <a:gd name="T4" fmla="*/ 12 w 50"/>
                <a:gd name="T5" fmla="*/ 68 h 238"/>
                <a:gd name="T6" fmla="*/ 0 w 50"/>
                <a:gd name="T7" fmla="*/ 68 h 238"/>
                <a:gd name="T8" fmla="*/ 0 w 50"/>
                <a:gd name="T9" fmla="*/ 95 h 238"/>
                <a:gd name="T10" fmla="*/ 12 w 50"/>
                <a:gd name="T11" fmla="*/ 95 h 238"/>
                <a:gd name="T12" fmla="*/ 12 w 50"/>
                <a:gd name="T13" fmla="*/ 238 h 238"/>
                <a:gd name="T14" fmla="*/ 38 w 50"/>
                <a:gd name="T15" fmla="*/ 238 h 238"/>
                <a:gd name="T16" fmla="*/ 38 w 50"/>
                <a:gd name="T17" fmla="*/ 95 h 238"/>
                <a:gd name="T18" fmla="*/ 50 w 50"/>
                <a:gd name="T19" fmla="*/ 95 h 238"/>
                <a:gd name="T20" fmla="*/ 50 w 50"/>
                <a:gd name="T21" fmla="*/ 68 h 238"/>
                <a:gd name="T22" fmla="*/ 38 w 50"/>
                <a:gd name="T23" fmla="*/ 68 h 238"/>
                <a:gd name="T24" fmla="*/ 38 w 50"/>
                <a:gd name="T2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238">
                  <a:moveTo>
                    <a:pt x="38" y="0"/>
                  </a:moveTo>
                  <a:lnTo>
                    <a:pt x="12" y="0"/>
                  </a:lnTo>
                  <a:lnTo>
                    <a:pt x="12" y="68"/>
                  </a:lnTo>
                  <a:lnTo>
                    <a:pt x="0" y="68"/>
                  </a:lnTo>
                  <a:lnTo>
                    <a:pt x="0" y="95"/>
                  </a:lnTo>
                  <a:lnTo>
                    <a:pt x="12" y="95"/>
                  </a:lnTo>
                  <a:lnTo>
                    <a:pt x="12" y="238"/>
                  </a:lnTo>
                  <a:lnTo>
                    <a:pt x="38" y="238"/>
                  </a:lnTo>
                  <a:lnTo>
                    <a:pt x="38" y="95"/>
                  </a:lnTo>
                  <a:lnTo>
                    <a:pt x="50" y="95"/>
                  </a:lnTo>
                  <a:lnTo>
                    <a:pt x="50" y="68"/>
                  </a:lnTo>
                  <a:lnTo>
                    <a:pt x="38" y="6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86D66DA8-B11B-49C7-B0E7-3B39EA186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478" y="3123528"/>
              <a:ext cx="64550" cy="301232"/>
            </a:xfrm>
            <a:custGeom>
              <a:avLst/>
              <a:gdLst>
                <a:gd name="T0" fmla="*/ 51 w 51"/>
                <a:gd name="T1" fmla="*/ 146 h 238"/>
                <a:gd name="T2" fmla="*/ 38 w 51"/>
                <a:gd name="T3" fmla="*/ 146 h 238"/>
                <a:gd name="T4" fmla="*/ 38 w 51"/>
                <a:gd name="T5" fmla="*/ 0 h 238"/>
                <a:gd name="T6" fmla="*/ 13 w 51"/>
                <a:gd name="T7" fmla="*/ 0 h 238"/>
                <a:gd name="T8" fmla="*/ 13 w 51"/>
                <a:gd name="T9" fmla="*/ 146 h 238"/>
                <a:gd name="T10" fmla="*/ 0 w 51"/>
                <a:gd name="T11" fmla="*/ 146 h 238"/>
                <a:gd name="T12" fmla="*/ 0 w 51"/>
                <a:gd name="T13" fmla="*/ 174 h 238"/>
                <a:gd name="T14" fmla="*/ 13 w 51"/>
                <a:gd name="T15" fmla="*/ 174 h 238"/>
                <a:gd name="T16" fmla="*/ 13 w 51"/>
                <a:gd name="T17" fmla="*/ 238 h 238"/>
                <a:gd name="T18" fmla="*/ 38 w 51"/>
                <a:gd name="T19" fmla="*/ 238 h 238"/>
                <a:gd name="T20" fmla="*/ 38 w 51"/>
                <a:gd name="T21" fmla="*/ 174 h 238"/>
                <a:gd name="T22" fmla="*/ 51 w 51"/>
                <a:gd name="T23" fmla="*/ 174 h 238"/>
                <a:gd name="T24" fmla="*/ 51 w 51"/>
                <a:gd name="T25" fmla="*/ 146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238">
                  <a:moveTo>
                    <a:pt x="51" y="146"/>
                  </a:moveTo>
                  <a:lnTo>
                    <a:pt x="38" y="146"/>
                  </a:lnTo>
                  <a:lnTo>
                    <a:pt x="38" y="0"/>
                  </a:lnTo>
                  <a:lnTo>
                    <a:pt x="13" y="0"/>
                  </a:lnTo>
                  <a:lnTo>
                    <a:pt x="13" y="146"/>
                  </a:lnTo>
                  <a:lnTo>
                    <a:pt x="0" y="146"/>
                  </a:lnTo>
                  <a:lnTo>
                    <a:pt x="0" y="174"/>
                  </a:lnTo>
                  <a:lnTo>
                    <a:pt x="13" y="174"/>
                  </a:lnTo>
                  <a:lnTo>
                    <a:pt x="13" y="238"/>
                  </a:lnTo>
                  <a:lnTo>
                    <a:pt x="38" y="238"/>
                  </a:lnTo>
                  <a:lnTo>
                    <a:pt x="38" y="174"/>
                  </a:lnTo>
                  <a:lnTo>
                    <a:pt x="51" y="174"/>
                  </a:lnTo>
                  <a:lnTo>
                    <a:pt x="51" y="1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43C7E039-46A7-4DEF-B8CE-67A664A8EB44}"/>
              </a:ext>
            </a:extLst>
          </p:cNvPr>
          <p:cNvSpPr txBox="1"/>
          <p:nvPr/>
        </p:nvSpPr>
        <p:spPr>
          <a:xfrm flipH="1">
            <a:off x="4900195" y="909941"/>
            <a:ext cx="2795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和田十二法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2B0D1BE-BD5B-4EBD-8F76-CB4DD568A65F}"/>
              </a:ext>
            </a:extLst>
          </p:cNvPr>
          <p:cNvSpPr txBox="1"/>
          <p:nvPr/>
        </p:nvSpPr>
        <p:spPr>
          <a:xfrm>
            <a:off x="5077732" y="1267662"/>
            <a:ext cx="2377227" cy="149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反一反的方法</a:t>
            </a:r>
            <a:r>
              <a:rPr lang="zh-CN" altLang="en-US" spc="30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调转</a:t>
            </a:r>
            <a:r>
              <a:rPr lang="zh-CN" altLang="en-US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了师生在学习中的相对地位；减一减降低教师作用等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896948FD-C0BC-4438-B068-A2B8FD29F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3750" y1="40333" x2="43750" y2="40333"/>
                        <a14:backgroundMark x1="37250" y1="33333" x2="37250" y2="33333"/>
                        <a14:backgroundMark x1="48750" y1="28667" x2="48750" y2="28667"/>
                        <a14:backgroundMark x1="44000" y1="25333" x2="44000" y2="25333"/>
                        <a14:backgroundMark x1="47000" y1="29000" x2="47000" y2="29000"/>
                        <a14:backgroundMark x1="40250" y1="30667" x2="40250" y2="30667"/>
                        <a14:backgroundMark x1="44250" y1="33667" x2="44250" y2="33667"/>
                        <a14:backgroundMark x1="46000" y1="33333" x2="46000" y2="33333"/>
                        <a14:backgroundMark x1="49250" y1="22333" x2="49250" y2="22333"/>
                        <a14:backgroundMark x1="43250" y1="27000" x2="43250" y2="27000"/>
                        <a14:backgroundMark x1="47000" y1="38000" x2="47000" y2="38000"/>
                        <a14:backgroundMark x1="42750" y1="32667" x2="42750" y2="32667"/>
                        <a14:backgroundMark x1="43750" y1="31000" x2="43750" y2="31000"/>
                        <a14:backgroundMark x1="44750" y1="29667" x2="44750" y2="2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431" y="636119"/>
            <a:ext cx="3810000" cy="28575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690548C-87CB-4C82-82BC-E88644E46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7124" y="323192"/>
            <a:ext cx="2511445" cy="2511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65761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14:flip dir="r"/>
      </p:transition>
    </mc:Choice>
    <mc:Fallback xmlns="">
      <p:transition spd="slow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870758" y="2994380"/>
            <a:ext cx="5810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启示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870758" y="3579155"/>
            <a:ext cx="5008337" cy="38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Roboto Thin" pitchFamily="2" charset="0"/>
                <a:ea typeface="Roboto Thin" pitchFamily="2" charset="0"/>
              </a:rPr>
              <a:t>Enlightenment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32ED377-35AF-4708-9435-8B430C48F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53" b="90000" l="10000" r="90000">
                        <a14:foregroundMark x1="31417" y1="40000" x2="31417" y2="40000"/>
                        <a14:foregroundMark x1="31417" y1="42500" x2="31417" y2="42500"/>
                        <a14:foregroundMark x1="31833" y1="47895" x2="31833" y2="47895"/>
                        <a14:foregroundMark x1="30917" y1="46974" x2="30917" y2="46974"/>
                        <a14:foregroundMark x1="36833" y1="33947" x2="36833" y2="33947"/>
                        <a14:foregroundMark x1="38750" y1="35526" x2="38750" y2="35526"/>
                        <a14:foregroundMark x1="36917" y1="39079" x2="36917" y2="39079"/>
                        <a14:foregroundMark x1="44583" y1="33158" x2="44583" y2="33158"/>
                        <a14:foregroundMark x1="44250" y1="21184" x2="44250" y2="21184"/>
                        <a14:foregroundMark x1="36833" y1="39342" x2="36833" y2="393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6384" y="-224282"/>
            <a:ext cx="7367336" cy="466598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0B68AC6-184E-4C58-B6C8-4E6ED9E7F8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466" b="92607" l="9952" r="89570">
                        <a14:foregroundMark x1="32357" y1="47100" x2="31500" y2="53354"/>
                        <a14:foregroundMark x1="38643" y1="73021" x2="60286" y2="78669"/>
                        <a14:foregroundMark x1="71000" y1="60010" x2="71000" y2="70096"/>
                        <a14:foregroundMark x1="71000" y1="41755" x2="75357" y2="55119"/>
                        <a14:foregroundMark x1="76429" y1="46243" x2="78714" y2="50681"/>
                        <a14:foregroundMark x1="50857" y1="72718" x2="70357" y2="70953"/>
                        <a14:foregroundMark x1="49143" y1="39536" x2="69500" y2="51135"/>
                        <a14:foregroundMark x1="70357" y1="49622" x2="70571" y2="48865"/>
                        <a14:foregroundMark x1="53357" y1="74685" x2="50643" y2="79274"/>
                        <a14:foregroundMark x1="30286" y1="37015" x2="35286" y2="43873"/>
                        <a14:foregroundMark x1="44571" y1="42057" x2="53357" y2="44276"/>
                        <a14:foregroundMark x1="49786" y1="38830" x2="55857" y2="41049"/>
                      </a14:backgroundRemoval>
                    </a14:imgEffect>
                  </a14:imgLayer>
                </a14:imgProps>
              </a:ext>
            </a:extLst>
          </a:blip>
          <a:srcRect t="26074" r="478"/>
          <a:stretch/>
        </p:blipFill>
        <p:spPr>
          <a:xfrm>
            <a:off x="794608" y="1325625"/>
            <a:ext cx="4818638" cy="506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76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racture"/>
      </p:transition>
    </mc:Choice>
    <mc:Fallback xmlns="">
      <p:transition spd="slow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>
            <a:cxnSpLocks/>
          </p:cNvCxnSpPr>
          <p:nvPr/>
        </p:nvCxnSpPr>
        <p:spPr>
          <a:xfrm flipH="1">
            <a:off x="7335520" y="3497282"/>
            <a:ext cx="1458497" cy="129838"/>
          </a:xfrm>
          <a:prstGeom prst="line">
            <a:avLst/>
          </a:prstGeom>
          <a:ln w="12700">
            <a:solidFill>
              <a:srgbClr val="453E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8845324" y="3051333"/>
            <a:ext cx="2632344" cy="1861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b="1" spc="150" dirty="0">
                <a:solidFill>
                  <a:schemeClr val="bg1">
                    <a:lumMod val="75000"/>
                  </a:schemeClr>
                </a:solidFill>
                <a:latin typeface="方正新秀丽繁体" panose="02010601030101010101" pitchFamily="2" charset="-122"/>
                <a:ea typeface="方正新秀丽繁体" panose="02010601030101010101" pitchFamily="2" charset="-122"/>
              </a:rPr>
              <a:t>学习方法与习惯决定了学习者对于</a:t>
            </a:r>
            <a:r>
              <a:rPr lang="zh-CN" altLang="en-US" b="1" spc="150" dirty="0">
                <a:solidFill>
                  <a:schemeClr val="accent2"/>
                </a:solidFill>
                <a:latin typeface="方正新秀丽繁体" panose="02010601030101010101" pitchFamily="2" charset="-122"/>
                <a:ea typeface="方正新秀丽繁体" panose="02010601030101010101" pitchFamily="2" charset="-122"/>
              </a:rPr>
              <a:t>固有知识</a:t>
            </a:r>
            <a:r>
              <a:rPr lang="zh-CN" altLang="en-US" b="1" spc="150" dirty="0">
                <a:solidFill>
                  <a:schemeClr val="bg1">
                    <a:lumMod val="75000"/>
                  </a:schemeClr>
                </a:solidFill>
                <a:latin typeface="方正新秀丽繁体" panose="02010601030101010101" pitchFamily="2" charset="-122"/>
                <a:ea typeface="方正新秀丽繁体" panose="02010601030101010101" pitchFamily="2" charset="-122"/>
              </a:rPr>
              <a:t>的学习掌握效率与质量，但对于未知领域效果不显著</a:t>
            </a:r>
            <a:endParaRPr lang="en-US" altLang="zh-CN" b="1" spc="150" dirty="0">
              <a:solidFill>
                <a:schemeClr val="bg1">
                  <a:lumMod val="75000"/>
                </a:schemeClr>
              </a:solidFill>
              <a:latin typeface="方正新秀丽繁体" panose="02010601030101010101" pitchFamily="2" charset="-122"/>
              <a:ea typeface="方正新秀丽繁体" panose="02010601030101010101" pitchFamily="2" charset="-122"/>
            </a:endParaRPr>
          </a:p>
        </p:txBody>
      </p:sp>
      <p:cxnSp>
        <p:nvCxnSpPr>
          <p:cNvPr id="25" name="直接连接符 24"/>
          <p:cNvCxnSpPr>
            <a:cxnSpLocks/>
          </p:cNvCxnSpPr>
          <p:nvPr/>
        </p:nvCxnSpPr>
        <p:spPr>
          <a:xfrm>
            <a:off x="3461657" y="5208293"/>
            <a:ext cx="1029381" cy="0"/>
          </a:xfrm>
          <a:prstGeom prst="line">
            <a:avLst/>
          </a:prstGeom>
          <a:ln>
            <a:solidFill>
              <a:srgbClr val="453E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cxnSpLocks/>
          </p:cNvCxnSpPr>
          <p:nvPr/>
        </p:nvCxnSpPr>
        <p:spPr>
          <a:xfrm>
            <a:off x="3461657" y="2522694"/>
            <a:ext cx="1029381" cy="0"/>
          </a:xfrm>
          <a:prstGeom prst="line">
            <a:avLst/>
          </a:prstGeom>
          <a:ln>
            <a:solidFill>
              <a:srgbClr val="453E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>
            <a:cxnSpLocks/>
          </p:cNvCxnSpPr>
          <p:nvPr/>
        </p:nvCxnSpPr>
        <p:spPr>
          <a:xfrm>
            <a:off x="628650" y="748656"/>
            <a:ext cx="309563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cxnSpLocks/>
          </p:cNvCxnSpPr>
          <p:nvPr/>
        </p:nvCxnSpPr>
        <p:spPr>
          <a:xfrm>
            <a:off x="628650" y="859627"/>
            <a:ext cx="159204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129"/>
          <p:cNvSpPr>
            <a:spLocks noGrp="1"/>
          </p:cNvSpPr>
          <p:nvPr>
            <p:ph type="sldNum" sz="quarter" idx="12"/>
          </p:nvPr>
        </p:nvSpPr>
        <p:spPr>
          <a:xfrm>
            <a:off x="10568504" y="6158932"/>
            <a:ext cx="1260640" cy="365125"/>
          </a:xfrm>
        </p:spPr>
        <p:txBody>
          <a:bodyPr/>
          <a:lstStyle/>
          <a:p>
            <a:r>
              <a:rPr lang="en-US" altLang="zh-CN" spc="300" dirty="0">
                <a:solidFill>
                  <a:schemeClr val="bg1">
                    <a:lumMod val="65000"/>
                  </a:schemeClr>
                </a:solidFill>
              </a:rPr>
              <a:t>PAGE</a:t>
            </a:r>
            <a:r>
              <a:rPr lang="zh-CN" altLang="en-US" spc="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fld id="{F0A4FE13-3138-4C4D-AF35-C33864C8DD1A}" type="slidenum">
              <a:rPr lang="zh-CN" altLang="en-US" spc="300" smtClean="0">
                <a:solidFill>
                  <a:schemeClr val="bg1">
                    <a:lumMod val="65000"/>
                  </a:schemeClr>
                </a:solidFill>
              </a:rPr>
              <a:t>19</a:t>
            </a:fld>
            <a:endParaRPr lang="zh-CN" altLang="en-US" spc="3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45328" y="591024"/>
            <a:ext cx="354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一些想法</a:t>
            </a:r>
          </a:p>
        </p:txBody>
      </p:sp>
      <p:sp>
        <p:nvSpPr>
          <p:cNvPr id="6" name="椭圆 5"/>
          <p:cNvSpPr/>
          <p:nvPr/>
        </p:nvSpPr>
        <p:spPr>
          <a:xfrm>
            <a:off x="3918857" y="1700179"/>
            <a:ext cx="4354286" cy="4354286"/>
          </a:xfrm>
          <a:prstGeom prst="ellipse">
            <a:avLst/>
          </a:prstGeom>
          <a:solidFill>
            <a:srgbClr val="453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427365" y="2717195"/>
            <a:ext cx="3337270" cy="3337270"/>
          </a:xfrm>
          <a:prstGeom prst="ellipse">
            <a:avLst/>
          </a:prstGeom>
          <a:solidFill>
            <a:srgbClr val="665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5060716" y="3983896"/>
            <a:ext cx="2070569" cy="2070569"/>
          </a:xfrm>
          <a:prstGeom prst="ellipse">
            <a:avLst/>
          </a:prstGeom>
          <a:solidFill>
            <a:srgbClr val="C4B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060716" y="1934753"/>
            <a:ext cx="2070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创新手段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159879" y="3278863"/>
            <a:ext cx="1872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学习方法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259043" y="4788347"/>
            <a:ext cx="1673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基础知识</a:t>
            </a:r>
          </a:p>
        </p:txBody>
      </p:sp>
      <p:sp>
        <p:nvSpPr>
          <p:cNvPr id="18" name="文本框 17"/>
          <p:cNvSpPr txBox="1"/>
          <p:nvPr/>
        </p:nvSpPr>
        <p:spPr>
          <a:xfrm flipH="1">
            <a:off x="575059" y="1303538"/>
            <a:ext cx="2632344" cy="294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b="1" spc="150" dirty="0">
                <a:solidFill>
                  <a:schemeClr val="bg1">
                    <a:lumMod val="75000"/>
                  </a:schemeClr>
                </a:solidFill>
                <a:latin typeface="方正新秀丽繁体" panose="02010601030101010101" pitchFamily="2" charset="-122"/>
                <a:ea typeface="方正新秀丽繁体" panose="02010601030101010101" pitchFamily="2" charset="-122"/>
              </a:rPr>
              <a:t>创新不只是学习发展的必由之路，更是科学发展所不可或缺的元素。越来越多的领域要求</a:t>
            </a:r>
            <a:r>
              <a:rPr lang="zh-CN" altLang="en-US" b="1" spc="150" dirty="0">
                <a:solidFill>
                  <a:schemeClr val="accent2"/>
                </a:solidFill>
                <a:latin typeface="方正新秀丽繁体" panose="02010601030101010101" pitchFamily="2" charset="-122"/>
                <a:ea typeface="方正新秀丽繁体" panose="02010601030101010101" pitchFamily="2" charset="-122"/>
              </a:rPr>
              <a:t>更新更高效</a:t>
            </a:r>
            <a:r>
              <a:rPr lang="zh-CN" altLang="en-US" b="1" spc="150" dirty="0">
                <a:solidFill>
                  <a:schemeClr val="bg1">
                    <a:lumMod val="75000"/>
                  </a:schemeClr>
                </a:solidFill>
                <a:latin typeface="方正新秀丽繁体" panose="02010601030101010101" pitchFamily="2" charset="-122"/>
                <a:ea typeface="方正新秀丽繁体" panose="02010601030101010101" pitchFamily="2" charset="-122"/>
              </a:rPr>
              <a:t>的学习方法与内容，因而创新手段的地位也就水涨船高了。</a:t>
            </a:r>
            <a:endParaRPr lang="en-US" altLang="zh-CN" b="1" spc="150" dirty="0">
              <a:solidFill>
                <a:schemeClr val="bg1">
                  <a:lumMod val="75000"/>
                </a:schemeClr>
              </a:solidFill>
              <a:latin typeface="方正新秀丽繁体" panose="02010601030101010101" pitchFamily="2" charset="-122"/>
              <a:ea typeface="方正新秀丽繁体" panose="02010601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 flipH="1">
            <a:off x="575059" y="4787783"/>
            <a:ext cx="2632344" cy="1501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b="1" spc="150" dirty="0">
                <a:solidFill>
                  <a:schemeClr val="bg1">
                    <a:lumMod val="75000"/>
                  </a:schemeClr>
                </a:solidFill>
                <a:latin typeface="方正新秀丽繁体" panose="02010601030101010101" pitchFamily="2" charset="-122"/>
                <a:ea typeface="方正新秀丽繁体" panose="02010601030101010101" pitchFamily="2" charset="-122"/>
              </a:rPr>
              <a:t>基础知识就像百丈高楼之</a:t>
            </a:r>
            <a:r>
              <a:rPr lang="zh-CN" altLang="en-US" b="1" spc="150" dirty="0">
                <a:solidFill>
                  <a:schemeClr val="accent2"/>
                </a:solidFill>
                <a:latin typeface="方正新秀丽繁体" panose="02010601030101010101" pitchFamily="2" charset="-122"/>
                <a:ea typeface="方正新秀丽繁体" panose="02010601030101010101" pitchFamily="2" charset="-122"/>
              </a:rPr>
              <a:t>地基</a:t>
            </a:r>
            <a:r>
              <a:rPr lang="zh-CN" altLang="en-US" b="1" spc="150" dirty="0">
                <a:solidFill>
                  <a:schemeClr val="bg1">
                    <a:lumMod val="75000"/>
                  </a:schemeClr>
                </a:solidFill>
                <a:latin typeface="方正新秀丽繁体" panose="02010601030101010101" pitchFamily="2" charset="-122"/>
                <a:ea typeface="方正新秀丽繁体" panose="02010601030101010101" pitchFamily="2" charset="-122"/>
              </a:rPr>
              <a:t>、千里长河之</a:t>
            </a:r>
            <a:r>
              <a:rPr lang="zh-CN" altLang="en-US" b="1" spc="150" dirty="0">
                <a:solidFill>
                  <a:schemeClr val="accent2"/>
                </a:solidFill>
                <a:latin typeface="方正新秀丽繁体" panose="02010601030101010101" pitchFamily="2" charset="-122"/>
                <a:ea typeface="方正新秀丽繁体" panose="02010601030101010101" pitchFamily="2" charset="-122"/>
              </a:rPr>
              <a:t>源起</a:t>
            </a:r>
            <a:r>
              <a:rPr lang="zh-CN" altLang="en-US" b="1" spc="150" dirty="0">
                <a:solidFill>
                  <a:schemeClr val="bg1">
                    <a:lumMod val="75000"/>
                  </a:schemeClr>
                </a:solidFill>
                <a:latin typeface="方正新秀丽繁体" panose="02010601030101010101" pitchFamily="2" charset="-122"/>
                <a:ea typeface="方正新秀丽繁体" panose="02010601030101010101" pitchFamily="2" charset="-122"/>
              </a:rPr>
              <a:t>，其重要性不言自明</a:t>
            </a:r>
            <a:endParaRPr lang="en-US" altLang="zh-CN" b="1" spc="150" dirty="0">
              <a:solidFill>
                <a:schemeClr val="bg1">
                  <a:lumMod val="75000"/>
                </a:schemeClr>
              </a:solidFill>
              <a:latin typeface="方正新秀丽繁体" panose="02010601030101010101" pitchFamily="2" charset="-122"/>
              <a:ea typeface="方正新秀丽繁体" panose="02010601030101010101" pitchFamily="2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71120B4-A2AE-4DC4-A515-8DD0B03512F0}"/>
              </a:ext>
            </a:extLst>
          </p:cNvPr>
          <p:cNvGrpSpPr/>
          <p:nvPr/>
        </p:nvGrpSpPr>
        <p:grpSpPr>
          <a:xfrm>
            <a:off x="8984597" y="543361"/>
            <a:ext cx="1667736" cy="1800461"/>
            <a:chOff x="11511464" y="847725"/>
            <a:chExt cx="458788" cy="495300"/>
          </a:xfrm>
          <a:solidFill>
            <a:srgbClr val="00B0F0"/>
          </a:solidFill>
        </p:grpSpPr>
        <p:sp>
          <p:nvSpPr>
            <p:cNvPr id="21" name="Freeform 99">
              <a:extLst>
                <a:ext uri="{FF2B5EF4-FFF2-40B4-BE49-F238E27FC236}">
                  <a16:creationId xmlns:a16="http://schemas.microsoft.com/office/drawing/2014/main" id="{690C53EA-9357-4B8F-A9CF-358EF56343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01951" y="936625"/>
              <a:ext cx="273050" cy="406400"/>
            </a:xfrm>
            <a:custGeom>
              <a:avLst/>
              <a:gdLst>
                <a:gd name="T0" fmla="*/ 24 w 84"/>
                <a:gd name="T1" fmla="*/ 89 h 125"/>
                <a:gd name="T2" fmla="*/ 25 w 84"/>
                <a:gd name="T3" fmla="*/ 93 h 125"/>
                <a:gd name="T4" fmla="*/ 25 w 84"/>
                <a:gd name="T5" fmla="*/ 97 h 125"/>
                <a:gd name="T6" fmla="*/ 26 w 84"/>
                <a:gd name="T7" fmla="*/ 103 h 125"/>
                <a:gd name="T8" fmla="*/ 25 w 84"/>
                <a:gd name="T9" fmla="*/ 108 h 125"/>
                <a:gd name="T10" fmla="*/ 25 w 84"/>
                <a:gd name="T11" fmla="*/ 112 h 125"/>
                <a:gd name="T12" fmla="*/ 33 w 84"/>
                <a:gd name="T13" fmla="*/ 121 h 125"/>
                <a:gd name="T14" fmla="*/ 52 w 84"/>
                <a:gd name="T15" fmla="*/ 121 h 125"/>
                <a:gd name="T16" fmla="*/ 62 w 84"/>
                <a:gd name="T17" fmla="*/ 112 h 125"/>
                <a:gd name="T18" fmla="*/ 61 w 84"/>
                <a:gd name="T19" fmla="*/ 106 h 125"/>
                <a:gd name="T20" fmla="*/ 62 w 84"/>
                <a:gd name="T21" fmla="*/ 101 h 125"/>
                <a:gd name="T22" fmla="*/ 62 w 84"/>
                <a:gd name="T23" fmla="*/ 97 h 125"/>
                <a:gd name="T24" fmla="*/ 60 w 84"/>
                <a:gd name="T25" fmla="*/ 91 h 125"/>
                <a:gd name="T26" fmla="*/ 60 w 84"/>
                <a:gd name="T27" fmla="*/ 88 h 125"/>
                <a:gd name="T28" fmla="*/ 84 w 84"/>
                <a:gd name="T29" fmla="*/ 42 h 125"/>
                <a:gd name="T30" fmla="*/ 0 w 84"/>
                <a:gd name="T31" fmla="*/ 42 h 125"/>
                <a:gd name="T32" fmla="*/ 24 w 84"/>
                <a:gd name="T33" fmla="*/ 88 h 125"/>
                <a:gd name="T34" fmla="*/ 54 w 84"/>
                <a:gd name="T35" fmla="*/ 103 h 125"/>
                <a:gd name="T36" fmla="*/ 53 w 84"/>
                <a:gd name="T37" fmla="*/ 108 h 125"/>
                <a:gd name="T38" fmla="*/ 53 w 84"/>
                <a:gd name="T39" fmla="*/ 112 h 125"/>
                <a:gd name="T40" fmla="*/ 48 w 84"/>
                <a:gd name="T41" fmla="*/ 114 h 125"/>
                <a:gd name="T42" fmla="*/ 45 w 84"/>
                <a:gd name="T43" fmla="*/ 117 h 125"/>
                <a:gd name="T44" fmla="*/ 40 w 84"/>
                <a:gd name="T45" fmla="*/ 116 h 125"/>
                <a:gd name="T46" fmla="*/ 33 w 84"/>
                <a:gd name="T47" fmla="*/ 113 h 125"/>
                <a:gd name="T48" fmla="*/ 34 w 84"/>
                <a:gd name="T49" fmla="*/ 108 h 125"/>
                <a:gd name="T50" fmla="*/ 34 w 84"/>
                <a:gd name="T51" fmla="*/ 104 h 125"/>
                <a:gd name="T52" fmla="*/ 33 w 84"/>
                <a:gd name="T53" fmla="*/ 99 h 125"/>
                <a:gd name="T54" fmla="*/ 34 w 84"/>
                <a:gd name="T55" fmla="*/ 94 h 125"/>
                <a:gd name="T56" fmla="*/ 53 w 84"/>
                <a:gd name="T57" fmla="*/ 93 h 125"/>
                <a:gd name="T58" fmla="*/ 54 w 84"/>
                <a:gd name="T59" fmla="*/ 95 h 125"/>
                <a:gd name="T60" fmla="*/ 53 w 84"/>
                <a:gd name="T61" fmla="*/ 101 h 125"/>
                <a:gd name="T62" fmla="*/ 28 w 84"/>
                <a:gd name="T63" fmla="*/ 40 h 125"/>
                <a:gd name="T64" fmla="*/ 33 w 84"/>
                <a:gd name="T65" fmla="*/ 56 h 125"/>
                <a:gd name="T66" fmla="*/ 41 w 84"/>
                <a:gd name="T67" fmla="*/ 59 h 125"/>
                <a:gd name="T68" fmla="*/ 49 w 84"/>
                <a:gd name="T69" fmla="*/ 37 h 125"/>
                <a:gd name="T70" fmla="*/ 76 w 84"/>
                <a:gd name="T71" fmla="*/ 42 h 125"/>
                <a:gd name="T72" fmla="*/ 53 w 84"/>
                <a:gd name="T73" fmla="*/ 85 h 125"/>
                <a:gd name="T74" fmla="*/ 42 w 84"/>
                <a:gd name="T75" fmla="*/ 68 h 125"/>
                <a:gd name="T76" fmla="*/ 57 w 84"/>
                <a:gd name="T77" fmla="*/ 20 h 125"/>
                <a:gd name="T78" fmla="*/ 54 w 84"/>
                <a:gd name="T79" fmla="*/ 13 h 125"/>
                <a:gd name="T80" fmla="*/ 34 w 84"/>
                <a:gd name="T81" fmla="*/ 67 h 125"/>
                <a:gd name="T82" fmla="*/ 32 w 84"/>
                <a:gd name="T83" fmla="*/ 85 h 125"/>
                <a:gd name="T84" fmla="*/ 8 w 84"/>
                <a:gd name="T85" fmla="*/ 4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" h="125">
                  <a:moveTo>
                    <a:pt x="24" y="88"/>
                  </a:moveTo>
                  <a:cubicBezTo>
                    <a:pt x="24" y="89"/>
                    <a:pt x="24" y="89"/>
                    <a:pt x="24" y="89"/>
                  </a:cubicBezTo>
                  <a:cubicBezTo>
                    <a:pt x="24" y="91"/>
                    <a:pt x="24" y="91"/>
                    <a:pt x="24" y="91"/>
                  </a:cubicBezTo>
                  <a:cubicBezTo>
                    <a:pt x="24" y="92"/>
                    <a:pt x="25" y="93"/>
                    <a:pt x="25" y="93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4" y="98"/>
                    <a:pt x="24" y="99"/>
                    <a:pt x="25" y="101"/>
                  </a:cubicBezTo>
                  <a:cubicBezTo>
                    <a:pt x="26" y="103"/>
                    <a:pt x="26" y="103"/>
                    <a:pt x="26" y="103"/>
                  </a:cubicBezTo>
                  <a:cubicBezTo>
                    <a:pt x="25" y="105"/>
                    <a:pt x="25" y="105"/>
                    <a:pt x="25" y="105"/>
                  </a:cubicBezTo>
                  <a:cubicBezTo>
                    <a:pt x="24" y="106"/>
                    <a:pt x="24" y="107"/>
                    <a:pt x="25" y="108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5" y="112"/>
                    <a:pt x="25" y="112"/>
                    <a:pt x="25" y="112"/>
                  </a:cubicBezTo>
                  <a:cubicBezTo>
                    <a:pt x="25" y="113"/>
                    <a:pt x="24" y="113"/>
                    <a:pt x="24" y="114"/>
                  </a:cubicBezTo>
                  <a:cubicBezTo>
                    <a:pt x="24" y="116"/>
                    <a:pt x="26" y="119"/>
                    <a:pt x="33" y="121"/>
                  </a:cubicBezTo>
                  <a:cubicBezTo>
                    <a:pt x="34" y="124"/>
                    <a:pt x="38" y="125"/>
                    <a:pt x="42" y="125"/>
                  </a:cubicBezTo>
                  <a:cubicBezTo>
                    <a:pt x="47" y="125"/>
                    <a:pt x="50" y="124"/>
                    <a:pt x="52" y="121"/>
                  </a:cubicBezTo>
                  <a:cubicBezTo>
                    <a:pt x="58" y="120"/>
                    <a:pt x="60" y="117"/>
                    <a:pt x="60" y="115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62" y="111"/>
                    <a:pt x="62" y="109"/>
                    <a:pt x="62" y="108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2" y="104"/>
                    <a:pt x="62" y="104"/>
                    <a:pt x="62" y="104"/>
                  </a:cubicBezTo>
                  <a:cubicBezTo>
                    <a:pt x="62" y="103"/>
                    <a:pt x="62" y="102"/>
                    <a:pt x="62" y="101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2" y="97"/>
                    <a:pt x="62" y="97"/>
                    <a:pt x="62" y="97"/>
                  </a:cubicBezTo>
                  <a:cubicBezTo>
                    <a:pt x="62" y="96"/>
                    <a:pt x="62" y="95"/>
                    <a:pt x="62" y="93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0" y="84"/>
                    <a:pt x="64" y="80"/>
                    <a:pt x="69" y="75"/>
                  </a:cubicBezTo>
                  <a:cubicBezTo>
                    <a:pt x="76" y="67"/>
                    <a:pt x="84" y="58"/>
                    <a:pt x="84" y="42"/>
                  </a:cubicBezTo>
                  <a:cubicBezTo>
                    <a:pt x="84" y="19"/>
                    <a:pt x="66" y="0"/>
                    <a:pt x="42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58"/>
                    <a:pt x="9" y="67"/>
                    <a:pt x="16" y="75"/>
                  </a:cubicBezTo>
                  <a:cubicBezTo>
                    <a:pt x="21" y="80"/>
                    <a:pt x="24" y="84"/>
                    <a:pt x="24" y="88"/>
                  </a:cubicBezTo>
                  <a:close/>
                  <a:moveTo>
                    <a:pt x="53" y="101"/>
                  </a:moveTo>
                  <a:cubicBezTo>
                    <a:pt x="54" y="103"/>
                    <a:pt x="54" y="103"/>
                    <a:pt x="54" y="103"/>
                  </a:cubicBezTo>
                  <a:cubicBezTo>
                    <a:pt x="53" y="105"/>
                    <a:pt x="53" y="105"/>
                    <a:pt x="53" y="105"/>
                  </a:cubicBezTo>
                  <a:cubicBezTo>
                    <a:pt x="52" y="106"/>
                    <a:pt x="52" y="107"/>
                    <a:pt x="53" y="108"/>
                  </a:cubicBezTo>
                  <a:cubicBezTo>
                    <a:pt x="54" y="110"/>
                    <a:pt x="54" y="110"/>
                    <a:pt x="54" y="110"/>
                  </a:cubicBezTo>
                  <a:cubicBezTo>
                    <a:pt x="53" y="112"/>
                    <a:pt x="53" y="112"/>
                    <a:pt x="53" y="112"/>
                  </a:cubicBezTo>
                  <a:cubicBezTo>
                    <a:pt x="53" y="112"/>
                    <a:pt x="53" y="112"/>
                    <a:pt x="53" y="113"/>
                  </a:cubicBezTo>
                  <a:cubicBezTo>
                    <a:pt x="52" y="113"/>
                    <a:pt x="51" y="113"/>
                    <a:pt x="48" y="114"/>
                  </a:cubicBezTo>
                  <a:cubicBezTo>
                    <a:pt x="47" y="114"/>
                    <a:pt x="46" y="115"/>
                    <a:pt x="45" y="116"/>
                  </a:cubicBezTo>
                  <a:cubicBezTo>
                    <a:pt x="45" y="116"/>
                    <a:pt x="45" y="116"/>
                    <a:pt x="45" y="117"/>
                  </a:cubicBezTo>
                  <a:cubicBezTo>
                    <a:pt x="44" y="117"/>
                    <a:pt x="41" y="117"/>
                    <a:pt x="40" y="117"/>
                  </a:cubicBezTo>
                  <a:cubicBezTo>
                    <a:pt x="40" y="116"/>
                    <a:pt x="40" y="116"/>
                    <a:pt x="40" y="116"/>
                  </a:cubicBezTo>
                  <a:cubicBezTo>
                    <a:pt x="39" y="115"/>
                    <a:pt x="38" y="114"/>
                    <a:pt x="37" y="114"/>
                  </a:cubicBezTo>
                  <a:cubicBezTo>
                    <a:pt x="35" y="114"/>
                    <a:pt x="34" y="113"/>
                    <a:pt x="33" y="113"/>
                  </a:cubicBezTo>
                  <a:cubicBezTo>
                    <a:pt x="34" y="112"/>
                    <a:pt x="34" y="112"/>
                    <a:pt x="34" y="112"/>
                  </a:cubicBezTo>
                  <a:cubicBezTo>
                    <a:pt x="34" y="111"/>
                    <a:pt x="34" y="109"/>
                    <a:pt x="34" y="108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3"/>
                    <a:pt x="34" y="102"/>
                    <a:pt x="34" y="101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34" y="96"/>
                    <a:pt x="34" y="95"/>
                    <a:pt x="34" y="94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2" y="98"/>
                    <a:pt x="52" y="99"/>
                    <a:pt x="53" y="101"/>
                  </a:cubicBezTo>
                  <a:close/>
                  <a:moveTo>
                    <a:pt x="33" y="56"/>
                  </a:moveTo>
                  <a:cubicBezTo>
                    <a:pt x="28" y="50"/>
                    <a:pt x="27" y="45"/>
                    <a:pt x="28" y="40"/>
                  </a:cubicBezTo>
                  <a:cubicBezTo>
                    <a:pt x="30" y="34"/>
                    <a:pt x="35" y="29"/>
                    <a:pt x="41" y="26"/>
                  </a:cubicBezTo>
                  <a:cubicBezTo>
                    <a:pt x="36" y="34"/>
                    <a:pt x="33" y="44"/>
                    <a:pt x="33" y="56"/>
                  </a:cubicBezTo>
                  <a:close/>
                  <a:moveTo>
                    <a:pt x="49" y="37"/>
                  </a:moveTo>
                  <a:cubicBezTo>
                    <a:pt x="51" y="47"/>
                    <a:pt x="53" y="54"/>
                    <a:pt x="41" y="59"/>
                  </a:cubicBezTo>
                  <a:cubicBezTo>
                    <a:pt x="41" y="47"/>
                    <a:pt x="43" y="37"/>
                    <a:pt x="48" y="30"/>
                  </a:cubicBezTo>
                  <a:cubicBezTo>
                    <a:pt x="48" y="32"/>
                    <a:pt x="48" y="34"/>
                    <a:pt x="49" y="37"/>
                  </a:cubicBezTo>
                  <a:close/>
                  <a:moveTo>
                    <a:pt x="42" y="8"/>
                  </a:moveTo>
                  <a:cubicBezTo>
                    <a:pt x="61" y="8"/>
                    <a:pt x="76" y="24"/>
                    <a:pt x="76" y="42"/>
                  </a:cubicBezTo>
                  <a:cubicBezTo>
                    <a:pt x="76" y="54"/>
                    <a:pt x="69" y="62"/>
                    <a:pt x="63" y="69"/>
                  </a:cubicBezTo>
                  <a:cubicBezTo>
                    <a:pt x="58" y="74"/>
                    <a:pt x="54" y="79"/>
                    <a:pt x="53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3" y="78"/>
                    <a:pt x="42" y="73"/>
                    <a:pt x="42" y="68"/>
                  </a:cubicBezTo>
                  <a:cubicBezTo>
                    <a:pt x="62" y="60"/>
                    <a:pt x="59" y="46"/>
                    <a:pt x="57" y="35"/>
                  </a:cubicBezTo>
                  <a:cubicBezTo>
                    <a:pt x="55" y="28"/>
                    <a:pt x="54" y="23"/>
                    <a:pt x="57" y="20"/>
                  </a:cubicBezTo>
                  <a:cubicBezTo>
                    <a:pt x="58" y="18"/>
                    <a:pt x="59" y="17"/>
                    <a:pt x="58" y="15"/>
                  </a:cubicBezTo>
                  <a:cubicBezTo>
                    <a:pt x="57" y="14"/>
                    <a:pt x="56" y="13"/>
                    <a:pt x="54" y="13"/>
                  </a:cubicBezTo>
                  <a:cubicBezTo>
                    <a:pt x="43" y="14"/>
                    <a:pt x="25" y="23"/>
                    <a:pt x="21" y="37"/>
                  </a:cubicBezTo>
                  <a:cubicBezTo>
                    <a:pt x="18" y="45"/>
                    <a:pt x="19" y="55"/>
                    <a:pt x="34" y="67"/>
                  </a:cubicBezTo>
                  <a:cubicBezTo>
                    <a:pt x="34" y="72"/>
                    <a:pt x="35" y="78"/>
                    <a:pt x="36" y="8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1" y="79"/>
                    <a:pt x="27" y="74"/>
                    <a:pt x="22" y="69"/>
                  </a:cubicBezTo>
                  <a:cubicBezTo>
                    <a:pt x="16" y="62"/>
                    <a:pt x="8" y="54"/>
                    <a:pt x="8" y="42"/>
                  </a:cubicBezTo>
                  <a:cubicBezTo>
                    <a:pt x="8" y="24"/>
                    <a:pt x="24" y="8"/>
                    <a:pt x="4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01">
              <a:extLst>
                <a:ext uri="{FF2B5EF4-FFF2-40B4-BE49-F238E27FC236}">
                  <a16:creationId xmlns:a16="http://schemas.microsoft.com/office/drawing/2014/main" id="{E6E4AA23-CE2A-48E3-8109-E06CD448C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6426" y="896937"/>
              <a:ext cx="65088" cy="65088"/>
            </a:xfrm>
            <a:custGeom>
              <a:avLst/>
              <a:gdLst>
                <a:gd name="T0" fmla="*/ 13 w 20"/>
                <a:gd name="T1" fmla="*/ 2 h 20"/>
                <a:gd name="T2" fmla="*/ 1 w 20"/>
                <a:gd name="T3" fmla="*/ 13 h 20"/>
                <a:gd name="T4" fmla="*/ 1 w 20"/>
                <a:gd name="T5" fmla="*/ 19 h 20"/>
                <a:gd name="T6" fmla="*/ 4 w 20"/>
                <a:gd name="T7" fmla="*/ 20 h 20"/>
                <a:gd name="T8" fmla="*/ 7 w 20"/>
                <a:gd name="T9" fmla="*/ 19 h 20"/>
                <a:gd name="T10" fmla="*/ 19 w 20"/>
                <a:gd name="T11" fmla="*/ 7 h 20"/>
                <a:gd name="T12" fmla="*/ 19 w 20"/>
                <a:gd name="T13" fmla="*/ 2 h 20"/>
                <a:gd name="T14" fmla="*/ 13 w 20"/>
                <a:gd name="T15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0">
                  <a:moveTo>
                    <a:pt x="13" y="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0" y="15"/>
                    <a:pt x="0" y="18"/>
                    <a:pt x="1" y="19"/>
                  </a:cubicBezTo>
                  <a:cubicBezTo>
                    <a:pt x="2" y="20"/>
                    <a:pt x="3" y="20"/>
                    <a:pt x="4" y="20"/>
                  </a:cubicBezTo>
                  <a:cubicBezTo>
                    <a:pt x="5" y="20"/>
                    <a:pt x="6" y="20"/>
                    <a:pt x="7" y="1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6"/>
                    <a:pt x="20" y="3"/>
                    <a:pt x="19" y="2"/>
                  </a:cubicBezTo>
                  <a:cubicBezTo>
                    <a:pt x="17" y="0"/>
                    <a:pt x="15" y="0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02">
              <a:extLst>
                <a:ext uri="{FF2B5EF4-FFF2-40B4-BE49-F238E27FC236}">
                  <a16:creationId xmlns:a16="http://schemas.microsoft.com/office/drawing/2014/main" id="{9E5CEC5C-19E1-418F-9ABF-433D80B3F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8814" y="1055687"/>
              <a:ext cx="71438" cy="26988"/>
            </a:xfrm>
            <a:custGeom>
              <a:avLst/>
              <a:gdLst>
                <a:gd name="T0" fmla="*/ 0 w 22"/>
                <a:gd name="T1" fmla="*/ 4 h 8"/>
                <a:gd name="T2" fmla="*/ 4 w 22"/>
                <a:gd name="T3" fmla="*/ 8 h 8"/>
                <a:gd name="T4" fmla="*/ 18 w 22"/>
                <a:gd name="T5" fmla="*/ 8 h 8"/>
                <a:gd name="T6" fmla="*/ 22 w 22"/>
                <a:gd name="T7" fmla="*/ 4 h 8"/>
                <a:gd name="T8" fmla="*/ 18 w 22"/>
                <a:gd name="T9" fmla="*/ 0 h 8"/>
                <a:gd name="T10" fmla="*/ 4 w 22"/>
                <a:gd name="T11" fmla="*/ 0 h 8"/>
                <a:gd name="T12" fmla="*/ 0 w 22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8">
                  <a:moveTo>
                    <a:pt x="0" y="4"/>
                  </a:moveTo>
                  <a:cubicBezTo>
                    <a:pt x="0" y="6"/>
                    <a:pt x="1" y="8"/>
                    <a:pt x="4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6"/>
                    <a:pt x="22" y="4"/>
                  </a:cubicBezTo>
                  <a:cubicBezTo>
                    <a:pt x="22" y="2"/>
                    <a:pt x="20" y="0"/>
                    <a:pt x="1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03">
              <a:extLst>
                <a:ext uri="{FF2B5EF4-FFF2-40B4-BE49-F238E27FC236}">
                  <a16:creationId xmlns:a16="http://schemas.microsoft.com/office/drawing/2014/main" id="{ADDA5A0E-1C7D-4F58-8BB8-16F0D4F83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1464" y="1055687"/>
              <a:ext cx="71438" cy="26988"/>
            </a:xfrm>
            <a:custGeom>
              <a:avLst/>
              <a:gdLst>
                <a:gd name="T0" fmla="*/ 4 w 22"/>
                <a:gd name="T1" fmla="*/ 8 h 8"/>
                <a:gd name="T2" fmla="*/ 18 w 22"/>
                <a:gd name="T3" fmla="*/ 8 h 8"/>
                <a:gd name="T4" fmla="*/ 22 w 22"/>
                <a:gd name="T5" fmla="*/ 4 h 8"/>
                <a:gd name="T6" fmla="*/ 18 w 22"/>
                <a:gd name="T7" fmla="*/ 0 h 8"/>
                <a:gd name="T8" fmla="*/ 4 w 22"/>
                <a:gd name="T9" fmla="*/ 0 h 8"/>
                <a:gd name="T10" fmla="*/ 0 w 22"/>
                <a:gd name="T11" fmla="*/ 4 h 8"/>
                <a:gd name="T12" fmla="*/ 4 w 2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8">
                  <a:moveTo>
                    <a:pt x="4" y="8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6"/>
                    <a:pt x="22" y="4"/>
                  </a:cubicBezTo>
                  <a:cubicBezTo>
                    <a:pt x="22" y="2"/>
                    <a:pt x="20" y="0"/>
                    <a:pt x="1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04">
              <a:extLst>
                <a:ext uri="{FF2B5EF4-FFF2-40B4-BE49-F238E27FC236}">
                  <a16:creationId xmlns:a16="http://schemas.microsoft.com/office/drawing/2014/main" id="{EAB89621-621E-400B-BADC-B02E2747A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5439" y="896937"/>
              <a:ext cx="69850" cy="65088"/>
            </a:xfrm>
            <a:custGeom>
              <a:avLst/>
              <a:gdLst>
                <a:gd name="T0" fmla="*/ 19 w 21"/>
                <a:gd name="T1" fmla="*/ 19 h 20"/>
                <a:gd name="T2" fmla="*/ 19 w 21"/>
                <a:gd name="T3" fmla="*/ 13 h 20"/>
                <a:gd name="T4" fmla="*/ 8 w 21"/>
                <a:gd name="T5" fmla="*/ 2 h 20"/>
                <a:gd name="T6" fmla="*/ 2 w 21"/>
                <a:gd name="T7" fmla="*/ 2 h 20"/>
                <a:gd name="T8" fmla="*/ 2 w 21"/>
                <a:gd name="T9" fmla="*/ 7 h 20"/>
                <a:gd name="T10" fmla="*/ 14 w 21"/>
                <a:gd name="T11" fmla="*/ 19 h 20"/>
                <a:gd name="T12" fmla="*/ 17 w 21"/>
                <a:gd name="T13" fmla="*/ 20 h 20"/>
                <a:gd name="T14" fmla="*/ 19 w 21"/>
                <a:gd name="T15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0">
                  <a:moveTo>
                    <a:pt x="19" y="19"/>
                  </a:moveTo>
                  <a:cubicBezTo>
                    <a:pt x="21" y="18"/>
                    <a:pt x="21" y="15"/>
                    <a:pt x="19" y="1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20"/>
                    <a:pt x="15" y="20"/>
                    <a:pt x="17" y="20"/>
                  </a:cubicBezTo>
                  <a:cubicBezTo>
                    <a:pt x="18" y="20"/>
                    <a:pt x="19" y="20"/>
                    <a:pt x="1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05">
              <a:extLst>
                <a:ext uri="{FF2B5EF4-FFF2-40B4-BE49-F238E27FC236}">
                  <a16:creationId xmlns:a16="http://schemas.microsoft.com/office/drawing/2014/main" id="{960AFA99-6368-428A-90D5-519ECFF8F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4814" y="854075"/>
              <a:ext cx="44450" cy="71438"/>
            </a:xfrm>
            <a:custGeom>
              <a:avLst/>
              <a:gdLst>
                <a:gd name="T0" fmla="*/ 9 w 14"/>
                <a:gd name="T1" fmla="*/ 22 h 22"/>
                <a:gd name="T2" fmla="*/ 11 w 14"/>
                <a:gd name="T3" fmla="*/ 22 h 22"/>
                <a:gd name="T4" fmla="*/ 13 w 14"/>
                <a:gd name="T5" fmla="*/ 16 h 22"/>
                <a:gd name="T6" fmla="*/ 8 w 14"/>
                <a:gd name="T7" fmla="*/ 3 h 22"/>
                <a:gd name="T8" fmla="*/ 3 w 14"/>
                <a:gd name="T9" fmla="*/ 1 h 22"/>
                <a:gd name="T10" fmla="*/ 0 w 14"/>
                <a:gd name="T11" fmla="*/ 6 h 22"/>
                <a:gd name="T12" fmla="*/ 6 w 14"/>
                <a:gd name="T13" fmla="*/ 19 h 22"/>
                <a:gd name="T14" fmla="*/ 9 w 14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22">
                  <a:moveTo>
                    <a:pt x="9" y="22"/>
                  </a:moveTo>
                  <a:cubicBezTo>
                    <a:pt x="10" y="22"/>
                    <a:pt x="10" y="22"/>
                    <a:pt x="11" y="22"/>
                  </a:cubicBezTo>
                  <a:cubicBezTo>
                    <a:pt x="13" y="21"/>
                    <a:pt x="14" y="18"/>
                    <a:pt x="13" y="16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1"/>
                    <a:pt x="5" y="0"/>
                    <a:pt x="3" y="1"/>
                  </a:cubicBezTo>
                  <a:cubicBezTo>
                    <a:pt x="0" y="2"/>
                    <a:pt x="0" y="4"/>
                    <a:pt x="0" y="6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1"/>
                    <a:pt x="8" y="22"/>
                    <a:pt x="9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06">
              <a:extLst>
                <a:ext uri="{FF2B5EF4-FFF2-40B4-BE49-F238E27FC236}">
                  <a16:creationId xmlns:a16="http://schemas.microsoft.com/office/drawing/2014/main" id="{45EC1544-AC79-4ADC-AEE7-806786798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0864" y="847725"/>
              <a:ext cx="49213" cy="77788"/>
            </a:xfrm>
            <a:custGeom>
              <a:avLst/>
              <a:gdLst>
                <a:gd name="T0" fmla="*/ 4 w 15"/>
                <a:gd name="T1" fmla="*/ 24 h 24"/>
                <a:gd name="T2" fmla="*/ 8 w 15"/>
                <a:gd name="T3" fmla="*/ 21 h 24"/>
                <a:gd name="T4" fmla="*/ 14 w 15"/>
                <a:gd name="T5" fmla="*/ 6 h 24"/>
                <a:gd name="T6" fmla="*/ 12 w 15"/>
                <a:gd name="T7" fmla="*/ 1 h 24"/>
                <a:gd name="T8" fmla="*/ 7 w 15"/>
                <a:gd name="T9" fmla="*/ 3 h 24"/>
                <a:gd name="T10" fmla="*/ 1 w 15"/>
                <a:gd name="T11" fmla="*/ 18 h 24"/>
                <a:gd name="T12" fmla="*/ 3 w 15"/>
                <a:gd name="T13" fmla="*/ 24 h 24"/>
                <a:gd name="T14" fmla="*/ 4 w 15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4">
                  <a:moveTo>
                    <a:pt x="4" y="24"/>
                  </a:moveTo>
                  <a:cubicBezTo>
                    <a:pt x="6" y="24"/>
                    <a:pt x="7" y="23"/>
                    <a:pt x="8" y="21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4"/>
                    <a:pt x="14" y="2"/>
                    <a:pt x="12" y="1"/>
                  </a:cubicBezTo>
                  <a:cubicBezTo>
                    <a:pt x="10" y="0"/>
                    <a:pt x="8" y="1"/>
                    <a:pt x="7" y="3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20"/>
                    <a:pt x="1" y="23"/>
                    <a:pt x="3" y="24"/>
                  </a:cubicBezTo>
                  <a:cubicBezTo>
                    <a:pt x="3" y="24"/>
                    <a:pt x="4" y="24"/>
                    <a:pt x="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07">
              <a:extLst>
                <a:ext uri="{FF2B5EF4-FFF2-40B4-BE49-F238E27FC236}">
                  <a16:creationId xmlns:a16="http://schemas.microsoft.com/office/drawing/2014/main" id="{29096FB3-9A64-484F-BEF1-7F89BA481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1351" y="971550"/>
              <a:ext cx="73025" cy="46038"/>
            </a:xfrm>
            <a:custGeom>
              <a:avLst/>
              <a:gdLst>
                <a:gd name="T0" fmla="*/ 1 w 22"/>
                <a:gd name="T1" fmla="*/ 12 h 14"/>
                <a:gd name="T2" fmla="*/ 5 w 22"/>
                <a:gd name="T3" fmla="*/ 14 h 14"/>
                <a:gd name="T4" fmla="*/ 6 w 22"/>
                <a:gd name="T5" fmla="*/ 14 h 14"/>
                <a:gd name="T6" fmla="*/ 19 w 22"/>
                <a:gd name="T7" fmla="*/ 8 h 14"/>
                <a:gd name="T8" fmla="*/ 21 w 22"/>
                <a:gd name="T9" fmla="*/ 3 h 14"/>
                <a:gd name="T10" fmla="*/ 16 w 22"/>
                <a:gd name="T11" fmla="*/ 1 h 14"/>
                <a:gd name="T12" fmla="*/ 3 w 22"/>
                <a:gd name="T13" fmla="*/ 6 h 14"/>
                <a:gd name="T14" fmla="*/ 1 w 22"/>
                <a:gd name="T15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4">
                  <a:moveTo>
                    <a:pt x="1" y="12"/>
                  </a:moveTo>
                  <a:cubicBezTo>
                    <a:pt x="2" y="13"/>
                    <a:pt x="3" y="14"/>
                    <a:pt x="5" y="14"/>
                  </a:cubicBezTo>
                  <a:cubicBezTo>
                    <a:pt x="5" y="14"/>
                    <a:pt x="6" y="14"/>
                    <a:pt x="6" y="1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1" y="8"/>
                    <a:pt x="22" y="5"/>
                    <a:pt x="21" y="3"/>
                  </a:cubicBezTo>
                  <a:cubicBezTo>
                    <a:pt x="20" y="1"/>
                    <a:pt x="18" y="0"/>
                    <a:pt x="16" y="1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7"/>
                    <a:pt x="0" y="10"/>
                    <a:pt x="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08">
              <a:extLst>
                <a:ext uri="{FF2B5EF4-FFF2-40B4-BE49-F238E27FC236}">
                  <a16:creationId xmlns:a16="http://schemas.microsoft.com/office/drawing/2014/main" id="{F62F4DF7-37EF-47C1-9B75-3ADC79B6A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7339" y="1122362"/>
              <a:ext cx="71438" cy="41275"/>
            </a:xfrm>
            <a:custGeom>
              <a:avLst/>
              <a:gdLst>
                <a:gd name="T0" fmla="*/ 16 w 22"/>
                <a:gd name="T1" fmla="*/ 0 h 13"/>
                <a:gd name="T2" fmla="*/ 3 w 22"/>
                <a:gd name="T3" fmla="*/ 6 h 13"/>
                <a:gd name="T4" fmla="*/ 1 w 22"/>
                <a:gd name="T5" fmla="*/ 11 h 13"/>
                <a:gd name="T6" fmla="*/ 4 w 22"/>
                <a:gd name="T7" fmla="*/ 13 h 13"/>
                <a:gd name="T8" fmla="*/ 6 w 22"/>
                <a:gd name="T9" fmla="*/ 13 h 13"/>
                <a:gd name="T10" fmla="*/ 19 w 22"/>
                <a:gd name="T11" fmla="*/ 8 h 13"/>
                <a:gd name="T12" fmla="*/ 21 w 22"/>
                <a:gd name="T13" fmla="*/ 3 h 13"/>
                <a:gd name="T14" fmla="*/ 16 w 22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3">
                  <a:moveTo>
                    <a:pt x="16" y="0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7"/>
                    <a:pt x="0" y="9"/>
                    <a:pt x="1" y="11"/>
                  </a:cubicBezTo>
                  <a:cubicBezTo>
                    <a:pt x="1" y="13"/>
                    <a:pt x="3" y="13"/>
                    <a:pt x="4" y="13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1" y="7"/>
                    <a:pt x="22" y="5"/>
                    <a:pt x="21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09">
              <a:extLst>
                <a:ext uri="{FF2B5EF4-FFF2-40B4-BE49-F238E27FC236}">
                  <a16:creationId xmlns:a16="http://schemas.microsoft.com/office/drawing/2014/main" id="{31DA8908-09ED-4890-8969-C3715E9DE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7814" y="968375"/>
              <a:ext cx="80963" cy="49213"/>
            </a:xfrm>
            <a:custGeom>
              <a:avLst/>
              <a:gdLst>
                <a:gd name="T0" fmla="*/ 3 w 25"/>
                <a:gd name="T1" fmla="*/ 9 h 15"/>
                <a:gd name="T2" fmla="*/ 19 w 25"/>
                <a:gd name="T3" fmla="*/ 15 h 15"/>
                <a:gd name="T4" fmla="*/ 20 w 25"/>
                <a:gd name="T5" fmla="*/ 15 h 15"/>
                <a:gd name="T6" fmla="*/ 24 w 25"/>
                <a:gd name="T7" fmla="*/ 13 h 15"/>
                <a:gd name="T8" fmla="*/ 22 w 25"/>
                <a:gd name="T9" fmla="*/ 7 h 15"/>
                <a:gd name="T10" fmla="*/ 6 w 25"/>
                <a:gd name="T11" fmla="*/ 1 h 15"/>
                <a:gd name="T12" fmla="*/ 1 w 25"/>
                <a:gd name="T13" fmla="*/ 3 h 15"/>
                <a:gd name="T14" fmla="*/ 3 w 25"/>
                <a:gd name="T15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5">
                  <a:moveTo>
                    <a:pt x="3" y="9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2" y="15"/>
                    <a:pt x="23" y="14"/>
                    <a:pt x="24" y="13"/>
                  </a:cubicBezTo>
                  <a:cubicBezTo>
                    <a:pt x="25" y="11"/>
                    <a:pt x="24" y="8"/>
                    <a:pt x="22" y="7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0"/>
                    <a:pt x="2" y="1"/>
                    <a:pt x="1" y="3"/>
                  </a:cubicBezTo>
                  <a:cubicBezTo>
                    <a:pt x="0" y="5"/>
                    <a:pt x="1" y="8"/>
                    <a:pt x="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10">
              <a:extLst>
                <a:ext uri="{FF2B5EF4-FFF2-40B4-BE49-F238E27FC236}">
                  <a16:creationId xmlns:a16="http://schemas.microsoft.com/office/drawing/2014/main" id="{47EE3093-1590-49A2-969A-0818027E7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1351" y="1122362"/>
              <a:ext cx="79375" cy="44450"/>
            </a:xfrm>
            <a:custGeom>
              <a:avLst/>
              <a:gdLst>
                <a:gd name="T0" fmla="*/ 24 w 24"/>
                <a:gd name="T1" fmla="*/ 12 h 14"/>
                <a:gd name="T2" fmla="*/ 21 w 24"/>
                <a:gd name="T3" fmla="*/ 7 h 14"/>
                <a:gd name="T4" fmla="*/ 6 w 24"/>
                <a:gd name="T5" fmla="*/ 0 h 14"/>
                <a:gd name="T6" fmla="*/ 1 w 24"/>
                <a:gd name="T7" fmla="*/ 3 h 14"/>
                <a:gd name="T8" fmla="*/ 3 w 24"/>
                <a:gd name="T9" fmla="*/ 8 h 14"/>
                <a:gd name="T10" fmla="*/ 18 w 24"/>
                <a:gd name="T11" fmla="*/ 14 h 14"/>
                <a:gd name="T12" fmla="*/ 20 w 24"/>
                <a:gd name="T13" fmla="*/ 14 h 14"/>
                <a:gd name="T14" fmla="*/ 24 w 24"/>
                <a:gd name="T15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4">
                  <a:moveTo>
                    <a:pt x="24" y="12"/>
                  </a:moveTo>
                  <a:cubicBezTo>
                    <a:pt x="24" y="10"/>
                    <a:pt x="23" y="8"/>
                    <a:pt x="21" y="7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1"/>
                    <a:pt x="1" y="3"/>
                  </a:cubicBezTo>
                  <a:cubicBezTo>
                    <a:pt x="0" y="5"/>
                    <a:pt x="1" y="7"/>
                    <a:pt x="3" y="8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4"/>
                    <a:pt x="20" y="14"/>
                  </a:cubicBezTo>
                  <a:cubicBezTo>
                    <a:pt x="21" y="14"/>
                    <a:pt x="23" y="13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50595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矩形 31"/>
          <p:cNvSpPr/>
          <p:nvPr/>
        </p:nvSpPr>
        <p:spPr>
          <a:xfrm>
            <a:off x="9253311" y="896008"/>
            <a:ext cx="2685598" cy="204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3" name="图片 10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" t="12606" r="7433"/>
          <a:stretch>
            <a:fillRect/>
          </a:stretch>
        </p:blipFill>
        <p:spPr>
          <a:xfrm>
            <a:off x="2212975" y="4590958"/>
            <a:ext cx="7766050" cy="2267042"/>
          </a:xfrm>
          <a:custGeom>
            <a:avLst/>
            <a:gdLst>
              <a:gd name="connsiteX0" fmla="*/ 4486019 w 8972038"/>
              <a:gd name="connsiteY0" fmla="*/ 0 h 2619091"/>
              <a:gd name="connsiteX1" fmla="*/ 8876714 w 8972038"/>
              <a:gd name="connsiteY1" fmla="*/ 2444959 h 2619091"/>
              <a:gd name="connsiteX2" fmla="*/ 8972038 w 8972038"/>
              <a:gd name="connsiteY2" fmla="*/ 2619091 h 2619091"/>
              <a:gd name="connsiteX3" fmla="*/ 0 w 8972038"/>
              <a:gd name="connsiteY3" fmla="*/ 2619091 h 2619091"/>
              <a:gd name="connsiteX4" fmla="*/ 95324 w 8972038"/>
              <a:gd name="connsiteY4" fmla="*/ 2444959 h 2619091"/>
              <a:gd name="connsiteX5" fmla="*/ 4486019 w 8972038"/>
              <a:gd name="connsiteY5" fmla="*/ 0 h 26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72038" h="2619091">
                <a:moveTo>
                  <a:pt x="4486019" y="0"/>
                </a:moveTo>
                <a:cubicBezTo>
                  <a:pt x="6381980" y="0"/>
                  <a:pt x="8031141" y="988632"/>
                  <a:pt x="8876714" y="2444959"/>
                </a:cubicBezTo>
                <a:lnTo>
                  <a:pt x="8972038" y="2619091"/>
                </a:lnTo>
                <a:lnTo>
                  <a:pt x="0" y="2619091"/>
                </a:lnTo>
                <a:lnTo>
                  <a:pt x="95324" y="2444959"/>
                </a:lnTo>
                <a:cubicBezTo>
                  <a:pt x="940897" y="988632"/>
                  <a:pt x="2590058" y="0"/>
                  <a:pt x="4486019" y="0"/>
                </a:cubicBezTo>
                <a:close/>
              </a:path>
            </a:pathLst>
          </a:custGeom>
        </p:spPr>
      </p:pic>
      <p:sp>
        <p:nvSpPr>
          <p:cNvPr id="130" name="灯片编号占位符 129"/>
          <p:cNvSpPr>
            <a:spLocks noGrp="1"/>
          </p:cNvSpPr>
          <p:nvPr>
            <p:ph type="sldNum" sz="quarter" idx="12"/>
          </p:nvPr>
        </p:nvSpPr>
        <p:spPr>
          <a:xfrm>
            <a:off x="10695259" y="6158932"/>
            <a:ext cx="100712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PAGE</a:t>
            </a: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</a:t>
            </a:r>
            <a:fld id="{F0A4FE13-3138-4C4D-AF35-C33864C8DD1A}" type="slidenum">
              <a:rPr kumimoji="0" lang="zh-CN" altLang="en-US" sz="1200" b="0" i="0" u="none" strike="noStrike" kern="1200" cap="none" spc="30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F23DB3D-6B5B-4A37-BD42-7669D041A69C}"/>
              </a:ext>
            </a:extLst>
          </p:cNvPr>
          <p:cNvSpPr txBox="1"/>
          <p:nvPr/>
        </p:nvSpPr>
        <p:spPr>
          <a:xfrm>
            <a:off x="4214648" y="1084032"/>
            <a:ext cx="67476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启体繁体" panose="03000509000000000000" pitchFamily="65" charset="-122"/>
                <a:ea typeface="方正启体繁体" panose="03000509000000000000" pitchFamily="65" charset="-122"/>
              </a:rPr>
              <a:t>作者：解林</a:t>
            </a:r>
            <a:r>
              <a:rPr lang="zh-CN" altLang="en-US" sz="3200" dirty="0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朴</a:t>
            </a:r>
            <a:endParaRPr lang="en-US" altLang="zh-CN" sz="3200" dirty="0">
              <a:solidFill>
                <a:schemeClr val="bg1"/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  <a:p>
            <a:r>
              <a:rPr lang="zh-CN" altLang="en-US" sz="3200" dirty="0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学院：教育信息技术学院</a:t>
            </a:r>
            <a:endParaRPr lang="en-US" altLang="zh-CN" sz="3200" dirty="0">
              <a:solidFill>
                <a:schemeClr val="bg1"/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  <a:p>
            <a:r>
              <a:rPr lang="zh-CN" altLang="en-US" sz="3200" dirty="0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学号 ：</a:t>
            </a:r>
            <a:r>
              <a:rPr lang="en-US" altLang="zh-CN" sz="3200" dirty="0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20172821018</a:t>
            </a:r>
          </a:p>
          <a:p>
            <a:r>
              <a:rPr lang="zh-CN" altLang="en-US" sz="3200" dirty="0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主题：皮亚杰与建构主义的创</a:t>
            </a:r>
            <a:r>
              <a:rPr lang="zh-CN" altLang="en-US" sz="3200" dirty="0">
                <a:solidFill>
                  <a:schemeClr val="accent2"/>
                </a:solidFill>
                <a:latin typeface="方正启体繁体" panose="03000509000000000000" pitchFamily="65" charset="-122"/>
                <a:ea typeface="方正启体繁体" panose="03000509000000000000" pitchFamily="65" charset="-122"/>
              </a:rPr>
              <a:t>新思考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AAB0ED1-E96C-4982-8096-5EA39D0D03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89844" l="0" r="992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6685">
            <a:off x="979468" y="265726"/>
            <a:ext cx="2467015" cy="369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28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14:switch dir="r"/>
      </p:transition>
    </mc:Choice>
    <mc:Fallback xmlns="">
      <p:transition spd="slow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/>
          </p:cNvCxnSpPr>
          <p:nvPr/>
        </p:nvCxnSpPr>
        <p:spPr>
          <a:xfrm>
            <a:off x="628650" y="748656"/>
            <a:ext cx="309563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cxnSpLocks/>
          </p:cNvCxnSpPr>
          <p:nvPr/>
        </p:nvCxnSpPr>
        <p:spPr>
          <a:xfrm>
            <a:off x="628650" y="859627"/>
            <a:ext cx="159204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129"/>
          <p:cNvSpPr>
            <a:spLocks noGrp="1"/>
          </p:cNvSpPr>
          <p:nvPr>
            <p:ph type="sldNum" sz="quarter" idx="12"/>
          </p:nvPr>
        </p:nvSpPr>
        <p:spPr>
          <a:xfrm>
            <a:off x="10568504" y="6158932"/>
            <a:ext cx="1260640" cy="365125"/>
          </a:xfrm>
        </p:spPr>
        <p:txBody>
          <a:bodyPr/>
          <a:lstStyle/>
          <a:p>
            <a:r>
              <a:rPr lang="en-US" altLang="zh-CN" spc="300" dirty="0">
                <a:solidFill>
                  <a:schemeClr val="bg1">
                    <a:lumMod val="65000"/>
                  </a:schemeClr>
                </a:solidFill>
              </a:rPr>
              <a:t>PAGE</a:t>
            </a:r>
            <a:r>
              <a:rPr lang="zh-CN" altLang="en-US" spc="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fld id="{F0A4FE13-3138-4C4D-AF35-C33864C8DD1A}" type="slidenum">
              <a:rPr lang="zh-CN" altLang="en-US" spc="300" smtClean="0">
                <a:solidFill>
                  <a:schemeClr val="bg1">
                    <a:lumMod val="65000"/>
                  </a:schemeClr>
                </a:solidFill>
              </a:rPr>
              <a:t>20</a:t>
            </a:fld>
            <a:endParaRPr lang="zh-CN" altLang="en-US" spc="3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98670" y="748656"/>
            <a:ext cx="354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学习进程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31550" y="2836879"/>
            <a:ext cx="12192000" cy="0"/>
          </a:xfrm>
          <a:prstGeom prst="line">
            <a:avLst/>
          </a:prstGeom>
          <a:ln>
            <a:solidFill>
              <a:schemeClr val="bg1">
                <a:alpha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" name="椭圆 7"/>
          <p:cNvSpPr/>
          <p:nvPr/>
        </p:nvSpPr>
        <p:spPr>
          <a:xfrm>
            <a:off x="3048937" y="2399916"/>
            <a:ext cx="957942" cy="957942"/>
          </a:xfrm>
          <a:prstGeom prst="ellips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9" name="椭圆 8"/>
          <p:cNvSpPr/>
          <p:nvPr/>
        </p:nvSpPr>
        <p:spPr>
          <a:xfrm>
            <a:off x="5863800" y="2399916"/>
            <a:ext cx="957942" cy="957942"/>
          </a:xfrm>
          <a:prstGeom prst="ellips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10" name="椭圆 9"/>
          <p:cNvSpPr/>
          <p:nvPr/>
        </p:nvSpPr>
        <p:spPr>
          <a:xfrm>
            <a:off x="8678663" y="2399916"/>
            <a:ext cx="957942" cy="957942"/>
          </a:xfrm>
          <a:prstGeom prst="ellips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048937" y="2694221"/>
            <a:ext cx="95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>
                <a:solidFill>
                  <a:schemeClr val="bg1"/>
                </a:solidFill>
                <a:latin typeface="Roboto Thin" pitchFamily="2" charset="0"/>
                <a:ea typeface="Roboto Thin" pitchFamily="2" charset="0"/>
              </a:rPr>
              <a:t>2014</a:t>
            </a:r>
            <a:endParaRPr lang="zh-CN" altLang="en-US" spc="300" dirty="0">
              <a:solidFill>
                <a:schemeClr val="bg1"/>
              </a:solidFill>
              <a:latin typeface="Roboto Thin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63800" y="2694221"/>
            <a:ext cx="95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>
                <a:solidFill>
                  <a:schemeClr val="bg1"/>
                </a:solidFill>
                <a:latin typeface="Roboto Thin" pitchFamily="2" charset="0"/>
                <a:ea typeface="Roboto Thin" pitchFamily="2" charset="0"/>
              </a:rPr>
              <a:t>2015</a:t>
            </a:r>
            <a:endParaRPr lang="zh-CN" altLang="en-US" spc="300" dirty="0">
              <a:solidFill>
                <a:schemeClr val="bg1"/>
              </a:solidFill>
              <a:latin typeface="Roboto Thin" pitchFamily="2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678663" y="2694221"/>
            <a:ext cx="95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300" dirty="0">
                <a:solidFill>
                  <a:schemeClr val="bg1"/>
                </a:solidFill>
                <a:latin typeface="Roboto Thin" pitchFamily="2" charset="0"/>
                <a:ea typeface="Roboto Thin" pitchFamily="2" charset="0"/>
              </a:rPr>
              <a:t>2016</a:t>
            </a:r>
            <a:endParaRPr lang="zh-CN" altLang="en-US" spc="300" dirty="0">
              <a:solidFill>
                <a:schemeClr val="bg1"/>
              </a:solidFill>
              <a:latin typeface="Roboto Thin" pitchFamily="2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492064" y="1817628"/>
            <a:ext cx="207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方正艺黑简体" panose="03000509000000000000" pitchFamily="65" charset="-122"/>
                <a:ea typeface="方正艺黑简体" panose="03000509000000000000" pitchFamily="65" charset="-122"/>
              </a:rPr>
              <a:t>了解现有知识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288442" y="1817628"/>
            <a:ext cx="207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方正艺黑简体" panose="03000509000000000000" pitchFamily="65" charset="-122"/>
                <a:ea typeface="方正艺黑简体" panose="03000509000000000000" pitchFamily="65" charset="-122"/>
              </a:rPr>
              <a:t>掌握现有知识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8141970" y="1817628"/>
            <a:ext cx="207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方正艺黑简体" panose="03000509000000000000" pitchFamily="65" charset="-122"/>
                <a:ea typeface="方正艺黑简体" panose="03000509000000000000" pitchFamily="65" charset="-122"/>
              </a:rPr>
              <a:t>创新已有知识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EF84D5A-2A88-4B96-BCB7-94C57E338529}"/>
              </a:ext>
            </a:extLst>
          </p:cNvPr>
          <p:cNvGrpSpPr/>
          <p:nvPr/>
        </p:nvGrpSpPr>
        <p:grpSpPr>
          <a:xfrm>
            <a:off x="3048937" y="2345681"/>
            <a:ext cx="1066409" cy="1066411"/>
            <a:chOff x="8200353" y="3525851"/>
            <a:chExt cx="566687" cy="566688"/>
          </a:xfrm>
        </p:grpSpPr>
        <p:sp>
          <p:nvSpPr>
            <p:cNvPr id="25" name="Oval 342">
              <a:extLst>
                <a:ext uri="{FF2B5EF4-FFF2-40B4-BE49-F238E27FC236}">
                  <a16:creationId xmlns:a16="http://schemas.microsoft.com/office/drawing/2014/main" id="{C98A280F-79A1-4A42-98CB-68F16C53C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0353" y="3525851"/>
              <a:ext cx="566687" cy="566688"/>
            </a:xfrm>
            <a:prstGeom prst="ellipse">
              <a:avLst/>
            </a:prstGeom>
            <a:solidFill>
              <a:srgbClr val="DD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43">
              <a:extLst>
                <a:ext uri="{FF2B5EF4-FFF2-40B4-BE49-F238E27FC236}">
                  <a16:creationId xmlns:a16="http://schemas.microsoft.com/office/drawing/2014/main" id="{78D7CCA9-0F17-467F-A2D7-2AF481FC1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722" y="3645371"/>
              <a:ext cx="274071" cy="340013"/>
            </a:xfrm>
            <a:custGeom>
              <a:avLst/>
              <a:gdLst>
                <a:gd name="T0" fmla="*/ 91 w 91"/>
                <a:gd name="T1" fmla="*/ 108 h 112"/>
                <a:gd name="T2" fmla="*/ 86 w 91"/>
                <a:gd name="T3" fmla="*/ 112 h 112"/>
                <a:gd name="T4" fmla="*/ 5 w 91"/>
                <a:gd name="T5" fmla="*/ 112 h 112"/>
                <a:gd name="T6" fmla="*/ 0 w 91"/>
                <a:gd name="T7" fmla="*/ 108 h 112"/>
                <a:gd name="T8" fmla="*/ 0 w 91"/>
                <a:gd name="T9" fmla="*/ 5 h 112"/>
                <a:gd name="T10" fmla="*/ 5 w 91"/>
                <a:gd name="T11" fmla="*/ 0 h 112"/>
                <a:gd name="T12" fmla="*/ 86 w 91"/>
                <a:gd name="T13" fmla="*/ 0 h 112"/>
                <a:gd name="T14" fmla="*/ 91 w 91"/>
                <a:gd name="T15" fmla="*/ 5 h 112"/>
                <a:gd name="T16" fmla="*/ 91 w 91"/>
                <a:gd name="T17" fmla="*/ 10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112">
                  <a:moveTo>
                    <a:pt x="91" y="108"/>
                  </a:moveTo>
                  <a:cubicBezTo>
                    <a:pt x="91" y="110"/>
                    <a:pt x="89" y="112"/>
                    <a:pt x="86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2" y="112"/>
                    <a:pt x="0" y="110"/>
                    <a:pt x="0" y="10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9" y="0"/>
                    <a:pt x="91" y="3"/>
                    <a:pt x="91" y="5"/>
                  </a:cubicBezTo>
                  <a:lnTo>
                    <a:pt x="91" y="108"/>
                  </a:lnTo>
                  <a:close/>
                </a:path>
              </a:pathLst>
            </a:custGeom>
            <a:solidFill>
              <a:srgbClr val="3C5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44">
              <a:extLst>
                <a:ext uri="{FF2B5EF4-FFF2-40B4-BE49-F238E27FC236}">
                  <a16:creationId xmlns:a16="http://schemas.microsoft.com/office/drawing/2014/main" id="{62479CE1-664B-4AD8-AA13-B2207BE44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2540" y="3639189"/>
              <a:ext cx="276131" cy="340013"/>
            </a:xfrm>
            <a:custGeom>
              <a:avLst/>
              <a:gdLst>
                <a:gd name="T0" fmla="*/ 91 w 91"/>
                <a:gd name="T1" fmla="*/ 108 h 112"/>
                <a:gd name="T2" fmla="*/ 86 w 91"/>
                <a:gd name="T3" fmla="*/ 112 h 112"/>
                <a:gd name="T4" fmla="*/ 5 w 91"/>
                <a:gd name="T5" fmla="*/ 112 h 112"/>
                <a:gd name="T6" fmla="*/ 0 w 91"/>
                <a:gd name="T7" fmla="*/ 108 h 112"/>
                <a:gd name="T8" fmla="*/ 0 w 91"/>
                <a:gd name="T9" fmla="*/ 5 h 112"/>
                <a:gd name="T10" fmla="*/ 5 w 91"/>
                <a:gd name="T11" fmla="*/ 0 h 112"/>
                <a:gd name="T12" fmla="*/ 86 w 91"/>
                <a:gd name="T13" fmla="*/ 0 h 112"/>
                <a:gd name="T14" fmla="*/ 91 w 91"/>
                <a:gd name="T15" fmla="*/ 5 h 112"/>
                <a:gd name="T16" fmla="*/ 91 w 91"/>
                <a:gd name="T17" fmla="*/ 10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112">
                  <a:moveTo>
                    <a:pt x="91" y="108"/>
                  </a:moveTo>
                  <a:cubicBezTo>
                    <a:pt x="91" y="110"/>
                    <a:pt x="89" y="112"/>
                    <a:pt x="86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2" y="112"/>
                    <a:pt x="0" y="110"/>
                    <a:pt x="0" y="10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9" y="0"/>
                    <a:pt x="91" y="3"/>
                    <a:pt x="91" y="5"/>
                  </a:cubicBezTo>
                  <a:lnTo>
                    <a:pt x="91" y="108"/>
                  </a:lnTo>
                  <a:close/>
                </a:path>
              </a:pathLst>
            </a:custGeom>
            <a:solidFill>
              <a:srgbClr val="38A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345">
              <a:extLst>
                <a:ext uri="{FF2B5EF4-FFF2-40B4-BE49-F238E27FC236}">
                  <a16:creationId xmlns:a16="http://schemas.microsoft.com/office/drawing/2014/main" id="{650F3DC1-1C56-477B-AAF6-3976D0FA2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5207" y="3668039"/>
              <a:ext cx="228736" cy="284374"/>
            </a:xfrm>
            <a:prstGeom prst="rect">
              <a:avLst/>
            </a:pr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46">
              <a:extLst>
                <a:ext uri="{FF2B5EF4-FFF2-40B4-BE49-F238E27FC236}">
                  <a16:creationId xmlns:a16="http://schemas.microsoft.com/office/drawing/2014/main" id="{02BD42EE-BFA3-46DC-8FC6-E3DBEE6C4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2603" y="3616521"/>
              <a:ext cx="136005" cy="78306"/>
            </a:xfrm>
            <a:custGeom>
              <a:avLst/>
              <a:gdLst>
                <a:gd name="T0" fmla="*/ 52 w 66"/>
                <a:gd name="T1" fmla="*/ 11 h 38"/>
                <a:gd name="T2" fmla="*/ 52 w 66"/>
                <a:gd name="T3" fmla="*/ 11 h 38"/>
                <a:gd name="T4" fmla="*/ 52 w 66"/>
                <a:gd name="T5" fmla="*/ 0 h 38"/>
                <a:gd name="T6" fmla="*/ 13 w 66"/>
                <a:gd name="T7" fmla="*/ 0 h 38"/>
                <a:gd name="T8" fmla="*/ 13 w 66"/>
                <a:gd name="T9" fmla="*/ 11 h 38"/>
                <a:gd name="T10" fmla="*/ 13 w 66"/>
                <a:gd name="T11" fmla="*/ 11 h 38"/>
                <a:gd name="T12" fmla="*/ 0 w 66"/>
                <a:gd name="T13" fmla="*/ 33 h 38"/>
                <a:gd name="T14" fmla="*/ 0 w 66"/>
                <a:gd name="T15" fmla="*/ 38 h 38"/>
                <a:gd name="T16" fmla="*/ 66 w 66"/>
                <a:gd name="T17" fmla="*/ 38 h 38"/>
                <a:gd name="T18" fmla="*/ 66 w 66"/>
                <a:gd name="T19" fmla="*/ 33 h 38"/>
                <a:gd name="T20" fmla="*/ 52 w 66"/>
                <a:gd name="T21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38">
                  <a:moveTo>
                    <a:pt x="52" y="11"/>
                  </a:moveTo>
                  <a:lnTo>
                    <a:pt x="52" y="11"/>
                  </a:lnTo>
                  <a:lnTo>
                    <a:pt x="52" y="0"/>
                  </a:lnTo>
                  <a:lnTo>
                    <a:pt x="13" y="0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66" y="38"/>
                  </a:lnTo>
                  <a:lnTo>
                    <a:pt x="66" y="33"/>
                  </a:lnTo>
                  <a:lnTo>
                    <a:pt x="52" y="11"/>
                  </a:lnTo>
                  <a:close/>
                </a:path>
              </a:pathLst>
            </a:custGeom>
            <a:solidFill>
              <a:srgbClr val="EBC5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347">
              <a:extLst>
                <a:ext uri="{FF2B5EF4-FFF2-40B4-BE49-F238E27FC236}">
                  <a16:creationId xmlns:a16="http://schemas.microsoft.com/office/drawing/2014/main" id="{B33F0435-6662-452C-B2F2-3309F502E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8241" y="3651553"/>
              <a:ext cx="22668" cy="22668"/>
            </a:xfrm>
            <a:prstGeom prst="ellipse">
              <a:avLst/>
            </a:prstGeom>
            <a:solidFill>
              <a:srgbClr val="38A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348">
              <a:extLst>
                <a:ext uri="{FF2B5EF4-FFF2-40B4-BE49-F238E27FC236}">
                  <a16:creationId xmlns:a16="http://schemas.microsoft.com/office/drawing/2014/main" id="{5F465CD8-ED57-40BE-8F94-6A7ACCAD4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693" y="3715434"/>
              <a:ext cx="195765" cy="4121"/>
            </a:xfrm>
            <a:prstGeom prst="rect">
              <a:avLst/>
            </a:prstGeom>
            <a:solidFill>
              <a:srgbClr val="3C5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349">
              <a:extLst>
                <a:ext uri="{FF2B5EF4-FFF2-40B4-BE49-F238E27FC236}">
                  <a16:creationId xmlns:a16="http://schemas.microsoft.com/office/drawing/2014/main" id="{17D5F790-AED6-4BAB-B203-0AF770270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693" y="3742223"/>
              <a:ext cx="195765" cy="6183"/>
            </a:xfrm>
            <a:prstGeom prst="rect">
              <a:avLst/>
            </a:prstGeom>
            <a:solidFill>
              <a:srgbClr val="3C5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350">
              <a:extLst>
                <a:ext uri="{FF2B5EF4-FFF2-40B4-BE49-F238E27FC236}">
                  <a16:creationId xmlns:a16="http://schemas.microsoft.com/office/drawing/2014/main" id="{36EBFC82-1F8D-4C2A-9F84-5697C9B48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693" y="3773133"/>
              <a:ext cx="195765" cy="4121"/>
            </a:xfrm>
            <a:prstGeom prst="rect">
              <a:avLst/>
            </a:prstGeom>
            <a:solidFill>
              <a:srgbClr val="3C5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51">
              <a:extLst>
                <a:ext uri="{FF2B5EF4-FFF2-40B4-BE49-F238E27FC236}">
                  <a16:creationId xmlns:a16="http://schemas.microsoft.com/office/drawing/2014/main" id="{E2ED8151-B782-4E1C-8895-9410AFDD0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693" y="3804044"/>
              <a:ext cx="195765" cy="2061"/>
            </a:xfrm>
            <a:prstGeom prst="rect">
              <a:avLst/>
            </a:prstGeom>
            <a:solidFill>
              <a:srgbClr val="3C5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352">
              <a:extLst>
                <a:ext uri="{FF2B5EF4-FFF2-40B4-BE49-F238E27FC236}">
                  <a16:creationId xmlns:a16="http://schemas.microsoft.com/office/drawing/2014/main" id="{F7699F2C-F072-4F0A-995C-34DACADBD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693" y="3830832"/>
              <a:ext cx="195765" cy="6183"/>
            </a:xfrm>
            <a:prstGeom prst="rect">
              <a:avLst/>
            </a:prstGeom>
            <a:solidFill>
              <a:srgbClr val="3C5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353">
              <a:extLst>
                <a:ext uri="{FF2B5EF4-FFF2-40B4-BE49-F238E27FC236}">
                  <a16:creationId xmlns:a16="http://schemas.microsoft.com/office/drawing/2014/main" id="{FB193B08-0615-4342-A614-F09BE1471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693" y="3861743"/>
              <a:ext cx="195765" cy="2061"/>
            </a:xfrm>
            <a:prstGeom prst="rect">
              <a:avLst/>
            </a:prstGeom>
            <a:solidFill>
              <a:srgbClr val="3C5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54">
              <a:extLst>
                <a:ext uri="{FF2B5EF4-FFF2-40B4-BE49-F238E27FC236}">
                  <a16:creationId xmlns:a16="http://schemas.microsoft.com/office/drawing/2014/main" id="{3C4D4D0C-0364-45CF-B88B-D531ADA28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693" y="3892652"/>
              <a:ext cx="195765" cy="2061"/>
            </a:xfrm>
            <a:prstGeom prst="rect">
              <a:avLst/>
            </a:prstGeom>
            <a:solidFill>
              <a:srgbClr val="3C5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55">
              <a:extLst>
                <a:ext uri="{FF2B5EF4-FFF2-40B4-BE49-F238E27FC236}">
                  <a16:creationId xmlns:a16="http://schemas.microsoft.com/office/drawing/2014/main" id="{1ED274FD-5A89-4697-B5FD-22A4F0A53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693" y="3919442"/>
              <a:ext cx="195765" cy="6183"/>
            </a:xfrm>
            <a:prstGeom prst="rect">
              <a:avLst/>
            </a:prstGeom>
            <a:solidFill>
              <a:srgbClr val="3C5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A9D6DD7-581D-45C6-B138-FE94622A7AA1}"/>
              </a:ext>
            </a:extLst>
          </p:cNvPr>
          <p:cNvGrpSpPr/>
          <p:nvPr/>
        </p:nvGrpSpPr>
        <p:grpSpPr>
          <a:xfrm>
            <a:off x="5809566" y="2299968"/>
            <a:ext cx="1066409" cy="1066409"/>
            <a:chOff x="4510208" y="2769602"/>
            <a:chExt cx="564904" cy="564904"/>
          </a:xfrm>
        </p:grpSpPr>
        <p:sp>
          <p:nvSpPr>
            <p:cNvPr id="39" name="Oval 1378">
              <a:extLst>
                <a:ext uri="{FF2B5EF4-FFF2-40B4-BE49-F238E27FC236}">
                  <a16:creationId xmlns:a16="http://schemas.microsoft.com/office/drawing/2014/main" id="{971FDB11-8C05-4EE2-B431-D1F389BFE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0208" y="2769602"/>
              <a:ext cx="564904" cy="564904"/>
            </a:xfrm>
            <a:prstGeom prst="ellipse">
              <a:avLst/>
            </a:prstGeom>
            <a:solidFill>
              <a:srgbClr val="DD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79">
              <a:extLst>
                <a:ext uri="{FF2B5EF4-FFF2-40B4-BE49-F238E27FC236}">
                  <a16:creationId xmlns:a16="http://schemas.microsoft.com/office/drawing/2014/main" id="{94BC2CB4-BE19-4CED-850E-FF06A30C60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2918" y="2868203"/>
              <a:ext cx="359485" cy="367702"/>
            </a:xfrm>
            <a:custGeom>
              <a:avLst/>
              <a:gdLst>
                <a:gd name="T0" fmla="*/ 119 w 119"/>
                <a:gd name="T1" fmla="*/ 115 h 122"/>
                <a:gd name="T2" fmla="*/ 119 w 119"/>
                <a:gd name="T3" fmla="*/ 33 h 122"/>
                <a:gd name="T4" fmla="*/ 114 w 119"/>
                <a:gd name="T5" fmla="*/ 21 h 122"/>
                <a:gd name="T6" fmla="*/ 101 w 119"/>
                <a:gd name="T7" fmla="*/ 5 h 122"/>
                <a:gd name="T8" fmla="*/ 89 w 119"/>
                <a:gd name="T9" fmla="*/ 0 h 122"/>
                <a:gd name="T10" fmla="*/ 7 w 119"/>
                <a:gd name="T11" fmla="*/ 0 h 122"/>
                <a:gd name="T12" fmla="*/ 0 w 119"/>
                <a:gd name="T13" fmla="*/ 6 h 122"/>
                <a:gd name="T14" fmla="*/ 0 w 119"/>
                <a:gd name="T15" fmla="*/ 115 h 122"/>
                <a:gd name="T16" fmla="*/ 7 w 119"/>
                <a:gd name="T17" fmla="*/ 122 h 122"/>
                <a:gd name="T18" fmla="*/ 115 w 119"/>
                <a:gd name="T19" fmla="*/ 122 h 122"/>
                <a:gd name="T20" fmla="*/ 119 w 119"/>
                <a:gd name="T21" fmla="*/ 115 h 122"/>
                <a:gd name="T22" fmla="*/ 13 w 119"/>
                <a:gd name="T23" fmla="*/ 12 h 122"/>
                <a:gd name="T24" fmla="*/ 11 w 119"/>
                <a:gd name="T25" fmla="*/ 13 h 122"/>
                <a:gd name="T26" fmla="*/ 8 w 119"/>
                <a:gd name="T27" fmla="*/ 13 h 122"/>
                <a:gd name="T28" fmla="*/ 7 w 119"/>
                <a:gd name="T29" fmla="*/ 12 h 122"/>
                <a:gd name="T30" fmla="*/ 7 w 119"/>
                <a:gd name="T31" fmla="*/ 9 h 122"/>
                <a:gd name="T32" fmla="*/ 8 w 119"/>
                <a:gd name="T33" fmla="*/ 7 h 122"/>
                <a:gd name="T34" fmla="*/ 11 w 119"/>
                <a:gd name="T35" fmla="*/ 7 h 122"/>
                <a:gd name="T36" fmla="*/ 13 w 119"/>
                <a:gd name="T37" fmla="*/ 9 h 122"/>
                <a:gd name="T38" fmla="*/ 13 w 119"/>
                <a:gd name="T39" fmla="*/ 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122">
                  <a:moveTo>
                    <a:pt x="119" y="115"/>
                  </a:moveTo>
                  <a:cubicBezTo>
                    <a:pt x="119" y="33"/>
                    <a:pt x="119" y="33"/>
                    <a:pt x="119" y="33"/>
                  </a:cubicBezTo>
                  <a:cubicBezTo>
                    <a:pt x="119" y="29"/>
                    <a:pt x="116" y="24"/>
                    <a:pt x="114" y="21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98" y="2"/>
                    <a:pt x="93" y="0"/>
                    <a:pt x="8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9"/>
                    <a:pt x="3" y="122"/>
                    <a:pt x="7" y="122"/>
                  </a:cubicBezTo>
                  <a:cubicBezTo>
                    <a:pt x="115" y="122"/>
                    <a:pt x="115" y="122"/>
                    <a:pt x="115" y="122"/>
                  </a:cubicBezTo>
                  <a:cubicBezTo>
                    <a:pt x="119" y="122"/>
                    <a:pt x="119" y="119"/>
                    <a:pt x="119" y="115"/>
                  </a:cubicBezTo>
                  <a:close/>
                  <a:moveTo>
                    <a:pt x="13" y="12"/>
                  </a:moveTo>
                  <a:cubicBezTo>
                    <a:pt x="13" y="13"/>
                    <a:pt x="12" y="13"/>
                    <a:pt x="11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3"/>
                    <a:pt x="7" y="13"/>
                    <a:pt x="7" y="12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7" y="7"/>
                    <a:pt x="8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7"/>
                    <a:pt x="13" y="8"/>
                    <a:pt x="13" y="9"/>
                  </a:cubicBezTo>
                  <a:lnTo>
                    <a:pt x="13" y="12"/>
                  </a:lnTo>
                  <a:close/>
                </a:path>
              </a:pathLst>
            </a:custGeom>
            <a:solidFill>
              <a:srgbClr val="3C5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1380">
              <a:extLst>
                <a:ext uri="{FF2B5EF4-FFF2-40B4-BE49-F238E27FC236}">
                  <a16:creationId xmlns:a16="http://schemas.microsoft.com/office/drawing/2014/main" id="{4B240478-B16D-4BF5-92A3-38A0FC496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1362" y="2888745"/>
              <a:ext cx="76006" cy="115035"/>
            </a:xfrm>
            <a:custGeom>
              <a:avLst/>
              <a:gdLst>
                <a:gd name="T0" fmla="*/ 25 w 25"/>
                <a:gd name="T1" fmla="*/ 31 h 38"/>
                <a:gd name="T2" fmla="*/ 19 w 25"/>
                <a:gd name="T3" fmla="*/ 38 h 38"/>
                <a:gd name="T4" fmla="*/ 7 w 25"/>
                <a:gd name="T5" fmla="*/ 38 h 38"/>
                <a:gd name="T6" fmla="*/ 0 w 25"/>
                <a:gd name="T7" fmla="*/ 31 h 38"/>
                <a:gd name="T8" fmla="*/ 0 w 25"/>
                <a:gd name="T9" fmla="*/ 7 h 38"/>
                <a:gd name="T10" fmla="*/ 7 w 25"/>
                <a:gd name="T11" fmla="*/ 0 h 38"/>
                <a:gd name="T12" fmla="*/ 19 w 25"/>
                <a:gd name="T13" fmla="*/ 0 h 38"/>
                <a:gd name="T14" fmla="*/ 25 w 25"/>
                <a:gd name="T15" fmla="*/ 7 h 38"/>
                <a:gd name="T16" fmla="*/ 25 w 25"/>
                <a:gd name="T17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8">
                  <a:moveTo>
                    <a:pt x="25" y="31"/>
                  </a:moveTo>
                  <a:cubicBezTo>
                    <a:pt x="25" y="34"/>
                    <a:pt x="22" y="38"/>
                    <a:pt x="19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3" y="38"/>
                    <a:pt x="0" y="34"/>
                    <a:pt x="0" y="3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0"/>
                    <a:pt x="25" y="3"/>
                    <a:pt x="25" y="7"/>
                  </a:cubicBezTo>
                  <a:lnTo>
                    <a:pt x="25" y="31"/>
                  </a:lnTo>
                  <a:close/>
                </a:path>
              </a:pathLst>
            </a:custGeom>
            <a:solidFill>
              <a:srgbClr val="3C5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2" name="Picture 1381">
              <a:extLst>
                <a:ext uri="{FF2B5EF4-FFF2-40B4-BE49-F238E27FC236}">
                  <a16:creationId xmlns:a16="http://schemas.microsoft.com/office/drawing/2014/main" id="{5D77B219-F515-4C36-BD53-3C14C07D6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056" y="2855878"/>
              <a:ext cx="254720" cy="19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Freeform 1382">
              <a:extLst>
                <a:ext uri="{FF2B5EF4-FFF2-40B4-BE49-F238E27FC236}">
                  <a16:creationId xmlns:a16="http://schemas.microsoft.com/office/drawing/2014/main" id="{1A33416C-7FF6-4920-BFB6-E8E9F5B95D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6327" y="2868203"/>
              <a:ext cx="234178" cy="166390"/>
            </a:xfrm>
            <a:custGeom>
              <a:avLst/>
              <a:gdLst>
                <a:gd name="T0" fmla="*/ 77 w 77"/>
                <a:gd name="T1" fmla="*/ 1 h 55"/>
                <a:gd name="T2" fmla="*/ 71 w 77"/>
                <a:gd name="T3" fmla="*/ 0 h 55"/>
                <a:gd name="T4" fmla="*/ 1 w 77"/>
                <a:gd name="T5" fmla="*/ 0 h 55"/>
                <a:gd name="T6" fmla="*/ 0 w 77"/>
                <a:gd name="T7" fmla="*/ 5 h 55"/>
                <a:gd name="T8" fmla="*/ 0 w 77"/>
                <a:gd name="T9" fmla="*/ 42 h 55"/>
                <a:gd name="T10" fmla="*/ 14 w 77"/>
                <a:gd name="T11" fmla="*/ 55 h 55"/>
                <a:gd name="T12" fmla="*/ 64 w 77"/>
                <a:gd name="T13" fmla="*/ 55 h 55"/>
                <a:gd name="T14" fmla="*/ 77 w 77"/>
                <a:gd name="T15" fmla="*/ 42 h 55"/>
                <a:gd name="T16" fmla="*/ 77 w 77"/>
                <a:gd name="T17" fmla="*/ 5 h 55"/>
                <a:gd name="T18" fmla="*/ 77 w 77"/>
                <a:gd name="T19" fmla="*/ 1 h 55"/>
                <a:gd name="T20" fmla="*/ 63 w 77"/>
                <a:gd name="T21" fmla="*/ 38 h 55"/>
                <a:gd name="T22" fmla="*/ 57 w 77"/>
                <a:gd name="T23" fmla="*/ 45 h 55"/>
                <a:gd name="T24" fmla="*/ 45 w 77"/>
                <a:gd name="T25" fmla="*/ 45 h 55"/>
                <a:gd name="T26" fmla="*/ 38 w 77"/>
                <a:gd name="T27" fmla="*/ 38 h 55"/>
                <a:gd name="T28" fmla="*/ 38 w 77"/>
                <a:gd name="T29" fmla="*/ 14 h 55"/>
                <a:gd name="T30" fmla="*/ 45 w 77"/>
                <a:gd name="T31" fmla="*/ 7 h 55"/>
                <a:gd name="T32" fmla="*/ 57 w 77"/>
                <a:gd name="T33" fmla="*/ 7 h 55"/>
                <a:gd name="T34" fmla="*/ 63 w 77"/>
                <a:gd name="T35" fmla="*/ 14 h 55"/>
                <a:gd name="T36" fmla="*/ 63 w 77"/>
                <a:gd name="T37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55">
                  <a:moveTo>
                    <a:pt x="77" y="1"/>
                  </a:moveTo>
                  <a:cubicBezTo>
                    <a:pt x="75" y="0"/>
                    <a:pt x="73" y="0"/>
                    <a:pt x="7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9"/>
                    <a:pt x="6" y="55"/>
                    <a:pt x="1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71" y="55"/>
                    <a:pt x="77" y="49"/>
                    <a:pt x="77" y="4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3"/>
                    <a:pt x="77" y="2"/>
                    <a:pt x="77" y="1"/>
                  </a:cubicBezTo>
                  <a:close/>
                  <a:moveTo>
                    <a:pt x="63" y="38"/>
                  </a:moveTo>
                  <a:cubicBezTo>
                    <a:pt x="63" y="41"/>
                    <a:pt x="60" y="45"/>
                    <a:pt x="57" y="45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41" y="45"/>
                    <a:pt x="38" y="41"/>
                    <a:pt x="38" y="38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0"/>
                    <a:pt x="41" y="7"/>
                    <a:pt x="45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60" y="7"/>
                    <a:pt x="63" y="10"/>
                    <a:pt x="63" y="14"/>
                  </a:cubicBezTo>
                  <a:lnTo>
                    <a:pt x="63" y="38"/>
                  </a:lnTo>
                  <a:close/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383">
              <a:extLst>
                <a:ext uri="{FF2B5EF4-FFF2-40B4-BE49-F238E27FC236}">
                  <a16:creationId xmlns:a16="http://schemas.microsoft.com/office/drawing/2014/main" id="{FABDCF54-2339-47D4-A9CF-7C1116D70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1947" y="3048973"/>
              <a:ext cx="287587" cy="172552"/>
            </a:xfrm>
            <a:custGeom>
              <a:avLst/>
              <a:gdLst>
                <a:gd name="T0" fmla="*/ 95 w 95"/>
                <a:gd name="T1" fmla="*/ 49 h 57"/>
                <a:gd name="T2" fmla="*/ 88 w 95"/>
                <a:gd name="T3" fmla="*/ 57 h 57"/>
                <a:gd name="T4" fmla="*/ 7 w 95"/>
                <a:gd name="T5" fmla="*/ 57 h 57"/>
                <a:gd name="T6" fmla="*/ 0 w 95"/>
                <a:gd name="T7" fmla="*/ 49 h 57"/>
                <a:gd name="T8" fmla="*/ 0 w 95"/>
                <a:gd name="T9" fmla="*/ 8 h 57"/>
                <a:gd name="T10" fmla="*/ 7 w 95"/>
                <a:gd name="T11" fmla="*/ 0 h 57"/>
                <a:gd name="T12" fmla="*/ 88 w 95"/>
                <a:gd name="T13" fmla="*/ 0 h 57"/>
                <a:gd name="T14" fmla="*/ 95 w 95"/>
                <a:gd name="T15" fmla="*/ 8 h 57"/>
                <a:gd name="T16" fmla="*/ 95 w 95"/>
                <a:gd name="T17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57">
                  <a:moveTo>
                    <a:pt x="95" y="49"/>
                  </a:moveTo>
                  <a:cubicBezTo>
                    <a:pt x="95" y="54"/>
                    <a:pt x="92" y="57"/>
                    <a:pt x="88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3" y="57"/>
                    <a:pt x="0" y="54"/>
                    <a:pt x="0" y="4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2" y="0"/>
                    <a:pt x="95" y="4"/>
                    <a:pt x="95" y="8"/>
                  </a:cubicBezTo>
                  <a:lnTo>
                    <a:pt x="95" y="49"/>
                  </a:lnTo>
                  <a:close/>
                </a:path>
              </a:pathLst>
            </a:custGeom>
            <a:solidFill>
              <a:srgbClr val="EBC5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384">
              <a:extLst>
                <a:ext uri="{FF2B5EF4-FFF2-40B4-BE49-F238E27FC236}">
                  <a16:creationId xmlns:a16="http://schemas.microsoft.com/office/drawing/2014/main" id="{7D81C4CD-F417-4B6A-AF6F-0AF8D8716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652" y="3085948"/>
              <a:ext cx="242395" cy="6163"/>
            </a:xfrm>
            <a:prstGeom prst="rect">
              <a:avLst/>
            </a:prstGeom>
            <a:solidFill>
              <a:srgbClr val="38A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1385">
              <a:extLst>
                <a:ext uri="{FF2B5EF4-FFF2-40B4-BE49-F238E27FC236}">
                  <a16:creationId xmlns:a16="http://schemas.microsoft.com/office/drawing/2014/main" id="{9498A1D3-F9F3-48F9-B74C-362BD580F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652" y="3133195"/>
              <a:ext cx="242395" cy="6163"/>
            </a:xfrm>
            <a:prstGeom prst="rect">
              <a:avLst/>
            </a:prstGeom>
            <a:solidFill>
              <a:srgbClr val="38A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1386">
              <a:extLst>
                <a:ext uri="{FF2B5EF4-FFF2-40B4-BE49-F238E27FC236}">
                  <a16:creationId xmlns:a16="http://schemas.microsoft.com/office/drawing/2014/main" id="{9451CD49-700D-48B5-9DE3-6A77DEAD3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652" y="3182496"/>
              <a:ext cx="242395" cy="6163"/>
            </a:xfrm>
            <a:prstGeom prst="rect">
              <a:avLst/>
            </a:prstGeom>
            <a:solidFill>
              <a:srgbClr val="38A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5E8DC6D0-8B19-4DCF-9F04-311B12D80A4C}"/>
              </a:ext>
            </a:extLst>
          </p:cNvPr>
          <p:cNvGrpSpPr/>
          <p:nvPr/>
        </p:nvGrpSpPr>
        <p:grpSpPr>
          <a:xfrm>
            <a:off x="8570195" y="2328772"/>
            <a:ext cx="1100228" cy="1100228"/>
            <a:chOff x="9041764" y="2769602"/>
            <a:chExt cx="564904" cy="564904"/>
          </a:xfrm>
        </p:grpSpPr>
        <p:sp>
          <p:nvSpPr>
            <p:cNvPr id="48" name="Oval 1321">
              <a:extLst>
                <a:ext uri="{FF2B5EF4-FFF2-40B4-BE49-F238E27FC236}">
                  <a16:creationId xmlns:a16="http://schemas.microsoft.com/office/drawing/2014/main" id="{EE5E6090-D834-4B86-ADAF-DD2A5E480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1764" y="2769602"/>
              <a:ext cx="564904" cy="564904"/>
            </a:xfrm>
            <a:prstGeom prst="ellipse">
              <a:avLst/>
            </a:prstGeom>
            <a:solidFill>
              <a:srgbClr val="DD5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322">
              <a:extLst>
                <a:ext uri="{FF2B5EF4-FFF2-40B4-BE49-F238E27FC236}">
                  <a16:creationId xmlns:a16="http://schemas.microsoft.com/office/drawing/2014/main" id="{22C7D44F-EDC3-43BC-81FE-587ADC76A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6799" y="3088003"/>
              <a:ext cx="160227" cy="34922"/>
            </a:xfrm>
            <a:custGeom>
              <a:avLst/>
              <a:gdLst>
                <a:gd name="T0" fmla="*/ 78 w 78"/>
                <a:gd name="T1" fmla="*/ 17 h 17"/>
                <a:gd name="T2" fmla="*/ 16 w 78"/>
                <a:gd name="T3" fmla="*/ 17 h 17"/>
                <a:gd name="T4" fmla="*/ 0 w 78"/>
                <a:gd name="T5" fmla="*/ 0 h 17"/>
                <a:gd name="T6" fmla="*/ 62 w 78"/>
                <a:gd name="T7" fmla="*/ 0 h 17"/>
                <a:gd name="T8" fmla="*/ 78 w 78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7">
                  <a:moveTo>
                    <a:pt x="78" y="17"/>
                  </a:moveTo>
                  <a:lnTo>
                    <a:pt x="16" y="17"/>
                  </a:lnTo>
                  <a:lnTo>
                    <a:pt x="0" y="0"/>
                  </a:lnTo>
                  <a:lnTo>
                    <a:pt x="62" y="0"/>
                  </a:lnTo>
                  <a:lnTo>
                    <a:pt x="78" y="17"/>
                  </a:lnTo>
                  <a:close/>
                </a:path>
              </a:pathLst>
            </a:custGeom>
            <a:solidFill>
              <a:srgbClr val="96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323">
              <a:extLst>
                <a:ext uri="{FF2B5EF4-FFF2-40B4-BE49-F238E27FC236}">
                  <a16:creationId xmlns:a16="http://schemas.microsoft.com/office/drawing/2014/main" id="{3D29C783-80B0-418C-8D58-DA17ADBDB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4587" y="3030486"/>
              <a:ext cx="267045" cy="205420"/>
            </a:xfrm>
            <a:custGeom>
              <a:avLst/>
              <a:gdLst>
                <a:gd name="T0" fmla="*/ 16 w 130"/>
                <a:gd name="T1" fmla="*/ 100 h 100"/>
                <a:gd name="T2" fmla="*/ 130 w 130"/>
                <a:gd name="T3" fmla="*/ 17 h 100"/>
                <a:gd name="T4" fmla="*/ 114 w 130"/>
                <a:gd name="T5" fmla="*/ 0 h 100"/>
                <a:gd name="T6" fmla="*/ 0 w 130"/>
                <a:gd name="T7" fmla="*/ 84 h 100"/>
                <a:gd name="T8" fmla="*/ 16 w 130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100">
                  <a:moveTo>
                    <a:pt x="16" y="100"/>
                  </a:moveTo>
                  <a:lnTo>
                    <a:pt x="130" y="17"/>
                  </a:lnTo>
                  <a:lnTo>
                    <a:pt x="114" y="0"/>
                  </a:lnTo>
                  <a:lnTo>
                    <a:pt x="0" y="84"/>
                  </a:lnTo>
                  <a:lnTo>
                    <a:pt x="16" y="100"/>
                  </a:lnTo>
                  <a:close/>
                </a:path>
              </a:pathLst>
            </a:custGeom>
            <a:solidFill>
              <a:srgbClr val="EBC5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324">
              <a:extLst>
                <a:ext uri="{FF2B5EF4-FFF2-40B4-BE49-F238E27FC236}">
                  <a16:creationId xmlns:a16="http://schemas.microsoft.com/office/drawing/2014/main" id="{1F1986FF-8DF7-4265-9BB2-948A0F6A5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7568" y="2868203"/>
              <a:ext cx="154065" cy="197203"/>
            </a:xfrm>
            <a:custGeom>
              <a:avLst/>
              <a:gdLst>
                <a:gd name="T0" fmla="*/ 17 w 75"/>
                <a:gd name="T1" fmla="*/ 96 h 96"/>
                <a:gd name="T2" fmla="*/ 75 w 75"/>
                <a:gd name="T3" fmla="*/ 16 h 96"/>
                <a:gd name="T4" fmla="*/ 59 w 75"/>
                <a:gd name="T5" fmla="*/ 0 h 96"/>
                <a:gd name="T6" fmla="*/ 0 w 75"/>
                <a:gd name="T7" fmla="*/ 79 h 96"/>
                <a:gd name="T8" fmla="*/ 17 w 75"/>
                <a:gd name="T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96">
                  <a:moveTo>
                    <a:pt x="17" y="96"/>
                  </a:moveTo>
                  <a:lnTo>
                    <a:pt x="75" y="16"/>
                  </a:lnTo>
                  <a:lnTo>
                    <a:pt x="59" y="0"/>
                  </a:lnTo>
                  <a:lnTo>
                    <a:pt x="0" y="79"/>
                  </a:lnTo>
                  <a:lnTo>
                    <a:pt x="17" y="96"/>
                  </a:lnTo>
                  <a:close/>
                </a:path>
              </a:pathLst>
            </a:custGeom>
            <a:solidFill>
              <a:srgbClr val="3C5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325">
              <a:extLst>
                <a:ext uri="{FF2B5EF4-FFF2-40B4-BE49-F238E27FC236}">
                  <a16:creationId xmlns:a16="http://schemas.microsoft.com/office/drawing/2014/main" id="{C2D84F3D-A4AB-4FB8-BEFE-E33DA566C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6799" y="2868203"/>
              <a:ext cx="301967" cy="334835"/>
            </a:xfrm>
            <a:custGeom>
              <a:avLst/>
              <a:gdLst>
                <a:gd name="T0" fmla="*/ 63 w 147"/>
                <a:gd name="T1" fmla="*/ 0 h 163"/>
                <a:gd name="T2" fmla="*/ 147 w 147"/>
                <a:gd name="T3" fmla="*/ 0 h 163"/>
                <a:gd name="T4" fmla="*/ 88 w 147"/>
                <a:gd name="T5" fmla="*/ 79 h 163"/>
                <a:gd name="T6" fmla="*/ 147 w 147"/>
                <a:gd name="T7" fmla="*/ 79 h 163"/>
                <a:gd name="T8" fmla="*/ 33 w 147"/>
                <a:gd name="T9" fmla="*/ 163 h 163"/>
                <a:gd name="T10" fmla="*/ 62 w 147"/>
                <a:gd name="T11" fmla="*/ 107 h 163"/>
                <a:gd name="T12" fmla="*/ 0 w 147"/>
                <a:gd name="T13" fmla="*/ 107 h 163"/>
                <a:gd name="T14" fmla="*/ 63 w 147"/>
                <a:gd name="T15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63">
                  <a:moveTo>
                    <a:pt x="63" y="0"/>
                  </a:moveTo>
                  <a:lnTo>
                    <a:pt x="147" y="0"/>
                  </a:lnTo>
                  <a:lnTo>
                    <a:pt x="88" y="79"/>
                  </a:lnTo>
                  <a:lnTo>
                    <a:pt x="147" y="79"/>
                  </a:lnTo>
                  <a:lnTo>
                    <a:pt x="33" y="163"/>
                  </a:lnTo>
                  <a:lnTo>
                    <a:pt x="62" y="107"/>
                  </a:lnTo>
                  <a:lnTo>
                    <a:pt x="0" y="10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38A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431C4742-B3BE-4CED-AE29-F710CBE9A1E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4002">
            <a:off x="5998412" y="3114226"/>
            <a:ext cx="3132979" cy="2088653"/>
          </a:xfrm>
          <a:prstGeom prst="rect">
            <a:avLst/>
          </a:prstGeom>
        </p:spPr>
      </p:pic>
      <p:sp>
        <p:nvSpPr>
          <p:cNvPr id="56" name="文本框 55">
            <a:extLst>
              <a:ext uri="{FF2B5EF4-FFF2-40B4-BE49-F238E27FC236}">
                <a16:creationId xmlns:a16="http://schemas.microsoft.com/office/drawing/2014/main" id="{A0B57DD7-2CBD-4733-9BBF-8B9FB1BAB37D}"/>
              </a:ext>
            </a:extLst>
          </p:cNvPr>
          <p:cNvSpPr txBox="1"/>
          <p:nvPr/>
        </p:nvSpPr>
        <p:spPr>
          <a:xfrm>
            <a:off x="5969073" y="5344759"/>
            <a:ext cx="3382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艺黑简体" panose="03000509000000000000" pitchFamily="65" charset="-122"/>
                <a:ea typeface="方正艺黑简体" panose="03000509000000000000" pitchFamily="65" charset="-122"/>
              </a:rPr>
              <a:t>创新思维与方法训练</a:t>
            </a:r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DEAE89FD-2F71-495F-B08E-DB20D33B9DA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4002">
            <a:off x="3127119" y="3187537"/>
            <a:ext cx="3132979" cy="2088653"/>
          </a:xfrm>
          <a:prstGeom prst="rect">
            <a:avLst/>
          </a:prstGeom>
        </p:spPr>
      </p:pic>
      <p:sp>
        <p:nvSpPr>
          <p:cNvPr id="58" name="文本框 57">
            <a:extLst>
              <a:ext uri="{FF2B5EF4-FFF2-40B4-BE49-F238E27FC236}">
                <a16:creationId xmlns:a16="http://schemas.microsoft.com/office/drawing/2014/main" id="{17EACF23-E50D-4C58-9776-8879094DFDF7}"/>
              </a:ext>
            </a:extLst>
          </p:cNvPr>
          <p:cNvSpPr txBox="1"/>
          <p:nvPr/>
        </p:nvSpPr>
        <p:spPr>
          <a:xfrm>
            <a:off x="2895655" y="5361473"/>
            <a:ext cx="3382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方正艺黑简体" panose="03000509000000000000" pitchFamily="65" charset="-122"/>
                <a:ea typeface="方正艺黑简体" panose="03000509000000000000" pitchFamily="65" charset="-122"/>
              </a:rPr>
              <a:t>学习方法</a:t>
            </a:r>
          </a:p>
        </p:txBody>
      </p:sp>
    </p:spTree>
    <p:extLst>
      <p:ext uri="{BB962C8B-B14F-4D97-AF65-F5344CB8AC3E}">
        <p14:creationId xmlns:p14="http://schemas.microsoft.com/office/powerpoint/2010/main" val="2042161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4523233" y="1844765"/>
            <a:ext cx="3556000" cy="0"/>
          </a:xfrm>
          <a:prstGeom prst="line">
            <a:avLst/>
          </a:prstGeom>
          <a:ln w="3175">
            <a:solidFill>
              <a:schemeClr val="bg1">
                <a:alpha val="3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A_文本框 5"/>
          <p:cNvSpPr txBox="1"/>
          <p:nvPr>
            <p:custDataLst>
              <p:tags r:id="rId2"/>
            </p:custDataLst>
          </p:nvPr>
        </p:nvSpPr>
        <p:spPr>
          <a:xfrm>
            <a:off x="5082034" y="1237577"/>
            <a:ext cx="2027933" cy="331191"/>
          </a:xfrm>
          <a:custGeom>
            <a:avLst/>
            <a:gdLst/>
            <a:ahLst/>
            <a:cxnLst/>
            <a:rect l="l" t="t" r="r" b="b"/>
            <a:pathLst>
              <a:path w="2027933" h="331191">
                <a:moveTo>
                  <a:pt x="1334691" y="248245"/>
                </a:moveTo>
                <a:cubicBezTo>
                  <a:pt x="1315046" y="248245"/>
                  <a:pt x="1295103" y="248840"/>
                  <a:pt x="1274862" y="250031"/>
                </a:cubicBezTo>
                <a:cubicBezTo>
                  <a:pt x="1265337" y="251222"/>
                  <a:pt x="1260575" y="255389"/>
                  <a:pt x="1260575" y="262532"/>
                </a:cubicBezTo>
                <a:cubicBezTo>
                  <a:pt x="1259384" y="274439"/>
                  <a:pt x="1259384" y="287536"/>
                  <a:pt x="1260575" y="301823"/>
                </a:cubicBezTo>
                <a:cubicBezTo>
                  <a:pt x="1260575" y="311348"/>
                  <a:pt x="1265933" y="316111"/>
                  <a:pt x="1276648" y="316111"/>
                </a:cubicBezTo>
                <a:cubicBezTo>
                  <a:pt x="1314748" y="312539"/>
                  <a:pt x="1354634" y="311943"/>
                  <a:pt x="1396306" y="314325"/>
                </a:cubicBezTo>
                <a:cubicBezTo>
                  <a:pt x="1402259" y="316706"/>
                  <a:pt x="1405831" y="312539"/>
                  <a:pt x="1407022" y="301823"/>
                </a:cubicBezTo>
                <a:cubicBezTo>
                  <a:pt x="1409403" y="289917"/>
                  <a:pt x="1409403" y="276820"/>
                  <a:pt x="1407022" y="262532"/>
                </a:cubicBezTo>
                <a:cubicBezTo>
                  <a:pt x="1408212" y="254198"/>
                  <a:pt x="1403450" y="250031"/>
                  <a:pt x="1392734" y="250031"/>
                </a:cubicBezTo>
                <a:cubicBezTo>
                  <a:pt x="1373684" y="248840"/>
                  <a:pt x="1354337" y="248245"/>
                  <a:pt x="1334691" y="248245"/>
                </a:cubicBezTo>
                <a:close/>
                <a:moveTo>
                  <a:pt x="843707" y="247352"/>
                </a:moveTo>
                <a:cubicBezTo>
                  <a:pt x="845791" y="247352"/>
                  <a:pt x="848023" y="248245"/>
                  <a:pt x="850405" y="250031"/>
                </a:cubicBezTo>
                <a:cubicBezTo>
                  <a:pt x="882552" y="278606"/>
                  <a:pt x="919461" y="301228"/>
                  <a:pt x="961133" y="317897"/>
                </a:cubicBezTo>
                <a:cubicBezTo>
                  <a:pt x="963514" y="319087"/>
                  <a:pt x="964705" y="320278"/>
                  <a:pt x="964705" y="321468"/>
                </a:cubicBezTo>
                <a:cubicBezTo>
                  <a:pt x="964705" y="322659"/>
                  <a:pt x="963514" y="324445"/>
                  <a:pt x="961133" y="326826"/>
                </a:cubicBezTo>
                <a:cubicBezTo>
                  <a:pt x="956370" y="331589"/>
                  <a:pt x="948631" y="332184"/>
                  <a:pt x="937916" y="328612"/>
                </a:cubicBezTo>
                <a:cubicBezTo>
                  <a:pt x="904578" y="313134"/>
                  <a:pt x="871241" y="291107"/>
                  <a:pt x="837903" y="262532"/>
                </a:cubicBezTo>
                <a:cubicBezTo>
                  <a:pt x="833141" y="257770"/>
                  <a:pt x="833141" y="253603"/>
                  <a:pt x="837903" y="250031"/>
                </a:cubicBezTo>
                <a:cubicBezTo>
                  <a:pt x="839689" y="248245"/>
                  <a:pt x="841624" y="247352"/>
                  <a:pt x="843707" y="247352"/>
                </a:cubicBezTo>
                <a:close/>
                <a:moveTo>
                  <a:pt x="1333352" y="233064"/>
                </a:moveTo>
                <a:cubicBezTo>
                  <a:pt x="1358653" y="233064"/>
                  <a:pt x="1383805" y="233957"/>
                  <a:pt x="1408808" y="235743"/>
                </a:cubicBezTo>
                <a:cubicBezTo>
                  <a:pt x="1415952" y="236934"/>
                  <a:pt x="1420714" y="241697"/>
                  <a:pt x="1423095" y="250031"/>
                </a:cubicBezTo>
                <a:cubicBezTo>
                  <a:pt x="1425477" y="270272"/>
                  <a:pt x="1425477" y="292893"/>
                  <a:pt x="1423095" y="317897"/>
                </a:cubicBezTo>
                <a:cubicBezTo>
                  <a:pt x="1423095" y="325040"/>
                  <a:pt x="1418928" y="328612"/>
                  <a:pt x="1410594" y="328612"/>
                </a:cubicBezTo>
                <a:cubicBezTo>
                  <a:pt x="1362969" y="326231"/>
                  <a:pt x="1312962" y="326231"/>
                  <a:pt x="1260575" y="328612"/>
                </a:cubicBezTo>
                <a:cubicBezTo>
                  <a:pt x="1251050" y="329803"/>
                  <a:pt x="1245692" y="326826"/>
                  <a:pt x="1244502" y="319682"/>
                </a:cubicBezTo>
                <a:cubicBezTo>
                  <a:pt x="1243311" y="292298"/>
                  <a:pt x="1243311" y="269081"/>
                  <a:pt x="1244502" y="250031"/>
                </a:cubicBezTo>
                <a:cubicBezTo>
                  <a:pt x="1245692" y="241697"/>
                  <a:pt x="1249859" y="236934"/>
                  <a:pt x="1257003" y="235743"/>
                </a:cubicBezTo>
                <a:cubicBezTo>
                  <a:pt x="1282602" y="233957"/>
                  <a:pt x="1308051" y="233064"/>
                  <a:pt x="1333352" y="233064"/>
                </a:cubicBezTo>
                <a:close/>
                <a:moveTo>
                  <a:pt x="1165474" y="228153"/>
                </a:moveTo>
                <a:cubicBezTo>
                  <a:pt x="1166962" y="228451"/>
                  <a:pt x="1168302" y="229790"/>
                  <a:pt x="1169492" y="232172"/>
                </a:cubicBezTo>
                <a:cubicBezTo>
                  <a:pt x="1171873" y="239315"/>
                  <a:pt x="1170087" y="245268"/>
                  <a:pt x="1164134" y="250031"/>
                </a:cubicBezTo>
                <a:cubicBezTo>
                  <a:pt x="1152228" y="260747"/>
                  <a:pt x="1130797" y="282773"/>
                  <a:pt x="1099841" y="316111"/>
                </a:cubicBezTo>
                <a:cubicBezTo>
                  <a:pt x="1096269" y="319682"/>
                  <a:pt x="1093887" y="322659"/>
                  <a:pt x="1092697" y="325040"/>
                </a:cubicBezTo>
                <a:cubicBezTo>
                  <a:pt x="1090316" y="327422"/>
                  <a:pt x="1087339" y="326826"/>
                  <a:pt x="1083767" y="323254"/>
                </a:cubicBezTo>
                <a:cubicBezTo>
                  <a:pt x="1080195" y="316111"/>
                  <a:pt x="1080791" y="310157"/>
                  <a:pt x="1085553" y="305395"/>
                </a:cubicBezTo>
                <a:cubicBezTo>
                  <a:pt x="1106984" y="281582"/>
                  <a:pt x="1131987" y="256579"/>
                  <a:pt x="1160562" y="230386"/>
                </a:cubicBezTo>
                <a:cubicBezTo>
                  <a:pt x="1162348" y="228600"/>
                  <a:pt x="1163986" y="227855"/>
                  <a:pt x="1165474" y="228153"/>
                </a:cubicBezTo>
                <a:close/>
                <a:moveTo>
                  <a:pt x="1088232" y="165645"/>
                </a:moveTo>
                <a:cubicBezTo>
                  <a:pt x="1090613" y="164752"/>
                  <a:pt x="1093292" y="164901"/>
                  <a:pt x="1096269" y="166092"/>
                </a:cubicBezTo>
                <a:cubicBezTo>
                  <a:pt x="1111747" y="170854"/>
                  <a:pt x="1130202" y="179189"/>
                  <a:pt x="1151633" y="191095"/>
                </a:cubicBezTo>
                <a:cubicBezTo>
                  <a:pt x="1158777" y="192286"/>
                  <a:pt x="1159967" y="195857"/>
                  <a:pt x="1155205" y="201811"/>
                </a:cubicBezTo>
                <a:cubicBezTo>
                  <a:pt x="1152823" y="206573"/>
                  <a:pt x="1147466" y="207168"/>
                  <a:pt x="1139131" y="203597"/>
                </a:cubicBezTo>
                <a:cubicBezTo>
                  <a:pt x="1127225" y="196453"/>
                  <a:pt x="1109961" y="189309"/>
                  <a:pt x="1087339" y="182165"/>
                </a:cubicBezTo>
                <a:cubicBezTo>
                  <a:pt x="1086148" y="180975"/>
                  <a:pt x="1085553" y="180379"/>
                  <a:pt x="1085553" y="180379"/>
                </a:cubicBezTo>
                <a:cubicBezTo>
                  <a:pt x="1080791" y="177998"/>
                  <a:pt x="1079600" y="175022"/>
                  <a:pt x="1081981" y="171450"/>
                </a:cubicBezTo>
                <a:cubicBezTo>
                  <a:pt x="1083767" y="168473"/>
                  <a:pt x="1085851" y="166538"/>
                  <a:pt x="1088232" y="165645"/>
                </a:cubicBezTo>
                <a:close/>
                <a:moveTo>
                  <a:pt x="215206" y="164306"/>
                </a:moveTo>
                <a:cubicBezTo>
                  <a:pt x="221159" y="163115"/>
                  <a:pt x="224136" y="165497"/>
                  <a:pt x="224136" y="171450"/>
                </a:cubicBezTo>
                <a:lnTo>
                  <a:pt x="224136" y="201811"/>
                </a:lnTo>
                <a:cubicBezTo>
                  <a:pt x="239614" y="201811"/>
                  <a:pt x="262831" y="202406"/>
                  <a:pt x="293788" y="203597"/>
                </a:cubicBezTo>
                <a:cubicBezTo>
                  <a:pt x="325934" y="203597"/>
                  <a:pt x="349152" y="204192"/>
                  <a:pt x="363439" y="205382"/>
                </a:cubicBezTo>
                <a:cubicBezTo>
                  <a:pt x="367011" y="205382"/>
                  <a:pt x="368797" y="205978"/>
                  <a:pt x="368797" y="207168"/>
                </a:cubicBezTo>
                <a:cubicBezTo>
                  <a:pt x="369988" y="207168"/>
                  <a:pt x="369988" y="208954"/>
                  <a:pt x="368797" y="212526"/>
                </a:cubicBezTo>
                <a:cubicBezTo>
                  <a:pt x="365225" y="220861"/>
                  <a:pt x="359272" y="224432"/>
                  <a:pt x="350938" y="223242"/>
                </a:cubicBezTo>
                <a:cubicBezTo>
                  <a:pt x="318791" y="219670"/>
                  <a:pt x="276523" y="217884"/>
                  <a:pt x="224136" y="217884"/>
                </a:cubicBezTo>
                <a:lnTo>
                  <a:pt x="224136" y="287536"/>
                </a:lnTo>
                <a:cubicBezTo>
                  <a:pt x="301527" y="287536"/>
                  <a:pt x="369988" y="289917"/>
                  <a:pt x="429519" y="294679"/>
                </a:cubicBezTo>
                <a:cubicBezTo>
                  <a:pt x="433091" y="294679"/>
                  <a:pt x="435472" y="295275"/>
                  <a:pt x="436663" y="296465"/>
                </a:cubicBezTo>
                <a:cubicBezTo>
                  <a:pt x="436663" y="297656"/>
                  <a:pt x="436067" y="300037"/>
                  <a:pt x="434877" y="303609"/>
                </a:cubicBezTo>
                <a:cubicBezTo>
                  <a:pt x="431305" y="310753"/>
                  <a:pt x="425947" y="314325"/>
                  <a:pt x="418803" y="314325"/>
                </a:cubicBezTo>
                <a:cubicBezTo>
                  <a:pt x="356891" y="307181"/>
                  <a:pt x="289620" y="303609"/>
                  <a:pt x="216992" y="303609"/>
                </a:cubicBezTo>
                <a:cubicBezTo>
                  <a:pt x="127695" y="304800"/>
                  <a:pt x="57448" y="308967"/>
                  <a:pt x="6252" y="316111"/>
                </a:cubicBezTo>
                <a:cubicBezTo>
                  <a:pt x="2680" y="317301"/>
                  <a:pt x="894" y="317301"/>
                  <a:pt x="894" y="316111"/>
                </a:cubicBezTo>
                <a:cubicBezTo>
                  <a:pt x="-297" y="314920"/>
                  <a:pt x="-297" y="311943"/>
                  <a:pt x="894" y="307181"/>
                </a:cubicBezTo>
                <a:cubicBezTo>
                  <a:pt x="894" y="307181"/>
                  <a:pt x="894" y="306586"/>
                  <a:pt x="894" y="305395"/>
                </a:cubicBezTo>
                <a:cubicBezTo>
                  <a:pt x="4466" y="298251"/>
                  <a:pt x="9823" y="294679"/>
                  <a:pt x="16967" y="294679"/>
                </a:cubicBezTo>
                <a:cubicBezTo>
                  <a:pt x="49114" y="292298"/>
                  <a:pt x="112217" y="289917"/>
                  <a:pt x="206277" y="287536"/>
                </a:cubicBezTo>
                <a:lnTo>
                  <a:pt x="206277" y="217884"/>
                </a:lnTo>
                <a:cubicBezTo>
                  <a:pt x="140792" y="217884"/>
                  <a:pt x="95548" y="220265"/>
                  <a:pt x="70545" y="225028"/>
                </a:cubicBezTo>
                <a:cubicBezTo>
                  <a:pt x="65783" y="225028"/>
                  <a:pt x="62806" y="224432"/>
                  <a:pt x="61616" y="223242"/>
                </a:cubicBezTo>
                <a:cubicBezTo>
                  <a:pt x="60425" y="222051"/>
                  <a:pt x="61020" y="219670"/>
                  <a:pt x="63402" y="216098"/>
                </a:cubicBezTo>
                <a:cubicBezTo>
                  <a:pt x="65783" y="207764"/>
                  <a:pt x="71141" y="204192"/>
                  <a:pt x="79475" y="205382"/>
                </a:cubicBezTo>
                <a:cubicBezTo>
                  <a:pt x="124719" y="203001"/>
                  <a:pt x="166986" y="201811"/>
                  <a:pt x="206277" y="201811"/>
                </a:cubicBezTo>
                <a:lnTo>
                  <a:pt x="206277" y="171450"/>
                </a:lnTo>
                <a:cubicBezTo>
                  <a:pt x="206277" y="166687"/>
                  <a:pt x="209253" y="164306"/>
                  <a:pt x="215206" y="164306"/>
                </a:cubicBezTo>
                <a:close/>
                <a:moveTo>
                  <a:pt x="759768" y="112960"/>
                </a:moveTo>
                <a:cubicBezTo>
                  <a:pt x="761852" y="112663"/>
                  <a:pt x="764084" y="113109"/>
                  <a:pt x="766466" y="114300"/>
                </a:cubicBezTo>
                <a:cubicBezTo>
                  <a:pt x="770037" y="116681"/>
                  <a:pt x="770633" y="120253"/>
                  <a:pt x="768252" y="125015"/>
                </a:cubicBezTo>
                <a:cubicBezTo>
                  <a:pt x="764680" y="129778"/>
                  <a:pt x="761108" y="135136"/>
                  <a:pt x="757536" y="141089"/>
                </a:cubicBezTo>
                <a:cubicBezTo>
                  <a:pt x="811114" y="138707"/>
                  <a:pt x="869455" y="139303"/>
                  <a:pt x="932558" y="142875"/>
                </a:cubicBezTo>
                <a:cubicBezTo>
                  <a:pt x="936130" y="142875"/>
                  <a:pt x="937916" y="142875"/>
                  <a:pt x="937916" y="142875"/>
                </a:cubicBezTo>
                <a:cubicBezTo>
                  <a:pt x="939106" y="144065"/>
                  <a:pt x="939106" y="145851"/>
                  <a:pt x="937916" y="148232"/>
                </a:cubicBezTo>
                <a:cubicBezTo>
                  <a:pt x="936725" y="155376"/>
                  <a:pt x="931367" y="158948"/>
                  <a:pt x="921842" y="158948"/>
                </a:cubicBezTo>
                <a:cubicBezTo>
                  <a:pt x="894458" y="155376"/>
                  <a:pt x="865287" y="154186"/>
                  <a:pt x="834331" y="155376"/>
                </a:cubicBezTo>
                <a:cubicBezTo>
                  <a:pt x="834331" y="176807"/>
                  <a:pt x="831950" y="195857"/>
                  <a:pt x="827187" y="212526"/>
                </a:cubicBezTo>
                <a:cubicBezTo>
                  <a:pt x="867669" y="212526"/>
                  <a:pt x="909341" y="213717"/>
                  <a:pt x="952203" y="216098"/>
                </a:cubicBezTo>
                <a:cubicBezTo>
                  <a:pt x="959347" y="216098"/>
                  <a:pt x="961728" y="218479"/>
                  <a:pt x="959347" y="223242"/>
                </a:cubicBezTo>
                <a:cubicBezTo>
                  <a:pt x="956966" y="229195"/>
                  <a:pt x="951012" y="232172"/>
                  <a:pt x="941487" y="232172"/>
                </a:cubicBezTo>
                <a:cubicBezTo>
                  <a:pt x="914103" y="229790"/>
                  <a:pt x="874812" y="228600"/>
                  <a:pt x="823616" y="228600"/>
                </a:cubicBezTo>
                <a:cubicBezTo>
                  <a:pt x="808138" y="278606"/>
                  <a:pt x="765870" y="311943"/>
                  <a:pt x="696814" y="328612"/>
                </a:cubicBezTo>
                <a:cubicBezTo>
                  <a:pt x="686098" y="329803"/>
                  <a:pt x="677764" y="329207"/>
                  <a:pt x="671811" y="326826"/>
                </a:cubicBezTo>
                <a:cubicBezTo>
                  <a:pt x="669430" y="324445"/>
                  <a:pt x="668239" y="322064"/>
                  <a:pt x="668239" y="319682"/>
                </a:cubicBezTo>
                <a:cubicBezTo>
                  <a:pt x="668239" y="318492"/>
                  <a:pt x="670025" y="317301"/>
                  <a:pt x="673597" y="316111"/>
                </a:cubicBezTo>
                <a:cubicBezTo>
                  <a:pt x="750987" y="300632"/>
                  <a:pt x="795041" y="271462"/>
                  <a:pt x="805756" y="228600"/>
                </a:cubicBezTo>
                <a:cubicBezTo>
                  <a:pt x="765275" y="228600"/>
                  <a:pt x="729556" y="230386"/>
                  <a:pt x="698600" y="233957"/>
                </a:cubicBezTo>
                <a:cubicBezTo>
                  <a:pt x="692647" y="233957"/>
                  <a:pt x="690266" y="232172"/>
                  <a:pt x="691456" y="228600"/>
                </a:cubicBezTo>
                <a:cubicBezTo>
                  <a:pt x="692647" y="221456"/>
                  <a:pt x="696814" y="217289"/>
                  <a:pt x="703958" y="216098"/>
                </a:cubicBezTo>
                <a:cubicBezTo>
                  <a:pt x="744439" y="213717"/>
                  <a:pt x="780158" y="212526"/>
                  <a:pt x="811114" y="212526"/>
                </a:cubicBezTo>
                <a:cubicBezTo>
                  <a:pt x="814686" y="195857"/>
                  <a:pt x="817067" y="176807"/>
                  <a:pt x="818258" y="155376"/>
                </a:cubicBezTo>
                <a:cubicBezTo>
                  <a:pt x="783730" y="155376"/>
                  <a:pt x="759322" y="156567"/>
                  <a:pt x="745034" y="158948"/>
                </a:cubicBezTo>
                <a:cubicBezTo>
                  <a:pt x="734319" y="173236"/>
                  <a:pt x="723008" y="184547"/>
                  <a:pt x="711102" y="192881"/>
                </a:cubicBezTo>
                <a:cubicBezTo>
                  <a:pt x="702767" y="198834"/>
                  <a:pt x="695623" y="198834"/>
                  <a:pt x="689670" y="192881"/>
                </a:cubicBezTo>
                <a:cubicBezTo>
                  <a:pt x="687289" y="191690"/>
                  <a:pt x="686098" y="190500"/>
                  <a:pt x="686098" y="189309"/>
                </a:cubicBezTo>
                <a:cubicBezTo>
                  <a:pt x="686098" y="188118"/>
                  <a:pt x="687884" y="186332"/>
                  <a:pt x="691456" y="183951"/>
                </a:cubicBezTo>
                <a:cubicBezTo>
                  <a:pt x="717650" y="164901"/>
                  <a:pt x="738486" y="142279"/>
                  <a:pt x="753964" y="116086"/>
                </a:cubicBezTo>
                <a:cubicBezTo>
                  <a:pt x="755750" y="114300"/>
                  <a:pt x="757685" y="113258"/>
                  <a:pt x="759768" y="112960"/>
                </a:cubicBezTo>
                <a:close/>
                <a:moveTo>
                  <a:pt x="1817192" y="112514"/>
                </a:moveTo>
                <a:cubicBezTo>
                  <a:pt x="1835052" y="112514"/>
                  <a:pt x="1860055" y="113109"/>
                  <a:pt x="1892201" y="114300"/>
                </a:cubicBezTo>
                <a:cubicBezTo>
                  <a:pt x="1920776" y="114300"/>
                  <a:pt x="1941612" y="114300"/>
                  <a:pt x="1954709" y="114300"/>
                </a:cubicBezTo>
                <a:cubicBezTo>
                  <a:pt x="1959472" y="114300"/>
                  <a:pt x="1961853" y="117276"/>
                  <a:pt x="1961853" y="123229"/>
                </a:cubicBezTo>
                <a:cubicBezTo>
                  <a:pt x="1959472" y="131564"/>
                  <a:pt x="1954114" y="135136"/>
                  <a:pt x="1945780" y="133945"/>
                </a:cubicBezTo>
                <a:cubicBezTo>
                  <a:pt x="1942208" y="133945"/>
                  <a:pt x="1935659" y="133350"/>
                  <a:pt x="1926134" y="132159"/>
                </a:cubicBezTo>
                <a:cubicBezTo>
                  <a:pt x="1885653" y="129778"/>
                  <a:pt x="1851720" y="128587"/>
                  <a:pt x="1824336" y="128587"/>
                </a:cubicBezTo>
                <a:lnTo>
                  <a:pt x="1824336" y="189309"/>
                </a:lnTo>
                <a:cubicBezTo>
                  <a:pt x="1849339" y="188118"/>
                  <a:pt x="1883867" y="188714"/>
                  <a:pt x="1927920" y="191095"/>
                </a:cubicBezTo>
                <a:cubicBezTo>
                  <a:pt x="1937445" y="191095"/>
                  <a:pt x="1944589" y="191095"/>
                  <a:pt x="1949351" y="191095"/>
                </a:cubicBezTo>
                <a:cubicBezTo>
                  <a:pt x="1956495" y="191095"/>
                  <a:pt x="1959472" y="192881"/>
                  <a:pt x="1958281" y="196453"/>
                </a:cubicBezTo>
                <a:cubicBezTo>
                  <a:pt x="1958281" y="204787"/>
                  <a:pt x="1952923" y="208359"/>
                  <a:pt x="1942208" y="207168"/>
                </a:cubicBezTo>
                <a:cubicBezTo>
                  <a:pt x="1896964" y="204787"/>
                  <a:pt x="1857673" y="204192"/>
                  <a:pt x="1824336" y="205382"/>
                </a:cubicBezTo>
                <a:lnTo>
                  <a:pt x="1824336" y="278606"/>
                </a:lnTo>
                <a:cubicBezTo>
                  <a:pt x="1888630" y="295275"/>
                  <a:pt x="1954114" y="307181"/>
                  <a:pt x="2020789" y="314325"/>
                </a:cubicBezTo>
                <a:cubicBezTo>
                  <a:pt x="2024361" y="314325"/>
                  <a:pt x="2026742" y="314920"/>
                  <a:pt x="2027933" y="316111"/>
                </a:cubicBezTo>
                <a:cubicBezTo>
                  <a:pt x="2027933" y="317301"/>
                  <a:pt x="2027337" y="319087"/>
                  <a:pt x="2026147" y="321468"/>
                </a:cubicBezTo>
                <a:cubicBezTo>
                  <a:pt x="2020194" y="329803"/>
                  <a:pt x="2011264" y="332779"/>
                  <a:pt x="1999358" y="330398"/>
                </a:cubicBezTo>
                <a:cubicBezTo>
                  <a:pt x="1900536" y="316111"/>
                  <a:pt x="1801119" y="292893"/>
                  <a:pt x="1701106" y="260747"/>
                </a:cubicBezTo>
                <a:cubicBezTo>
                  <a:pt x="1701106" y="259556"/>
                  <a:pt x="1699916" y="258961"/>
                  <a:pt x="1697534" y="258961"/>
                </a:cubicBezTo>
                <a:cubicBezTo>
                  <a:pt x="1696344" y="257770"/>
                  <a:pt x="1695153" y="257175"/>
                  <a:pt x="1693962" y="257175"/>
                </a:cubicBezTo>
                <a:cubicBezTo>
                  <a:pt x="1678484" y="282178"/>
                  <a:pt x="1660030" y="302418"/>
                  <a:pt x="1638598" y="317897"/>
                </a:cubicBezTo>
                <a:cubicBezTo>
                  <a:pt x="1631455" y="325040"/>
                  <a:pt x="1623120" y="325040"/>
                  <a:pt x="1613595" y="317897"/>
                </a:cubicBezTo>
                <a:cubicBezTo>
                  <a:pt x="1610023" y="314325"/>
                  <a:pt x="1610619" y="311348"/>
                  <a:pt x="1615381" y="308967"/>
                </a:cubicBezTo>
                <a:cubicBezTo>
                  <a:pt x="1657053" y="285154"/>
                  <a:pt x="1690391" y="243482"/>
                  <a:pt x="1715394" y="183951"/>
                </a:cubicBezTo>
                <a:cubicBezTo>
                  <a:pt x="1717775" y="177998"/>
                  <a:pt x="1721942" y="176212"/>
                  <a:pt x="1727895" y="178593"/>
                </a:cubicBezTo>
                <a:cubicBezTo>
                  <a:pt x="1732658" y="182165"/>
                  <a:pt x="1733848" y="186928"/>
                  <a:pt x="1731467" y="192881"/>
                </a:cubicBezTo>
                <a:cubicBezTo>
                  <a:pt x="1723133" y="210740"/>
                  <a:pt x="1714203" y="227409"/>
                  <a:pt x="1704678" y="242887"/>
                </a:cubicBezTo>
                <a:cubicBezTo>
                  <a:pt x="1735634" y="253603"/>
                  <a:pt x="1769567" y="263723"/>
                  <a:pt x="1806477" y="273248"/>
                </a:cubicBezTo>
                <a:lnTo>
                  <a:pt x="1806477" y="128587"/>
                </a:lnTo>
                <a:cubicBezTo>
                  <a:pt x="1765995" y="128587"/>
                  <a:pt x="1725514" y="130968"/>
                  <a:pt x="1685033" y="135731"/>
                </a:cubicBezTo>
                <a:cubicBezTo>
                  <a:pt x="1679080" y="136922"/>
                  <a:pt x="1676698" y="134540"/>
                  <a:pt x="1677889" y="128587"/>
                </a:cubicBezTo>
                <a:cubicBezTo>
                  <a:pt x="1680270" y="119062"/>
                  <a:pt x="1685628" y="114895"/>
                  <a:pt x="1693962" y="116086"/>
                </a:cubicBezTo>
                <a:cubicBezTo>
                  <a:pt x="1740397" y="113704"/>
                  <a:pt x="1781473" y="112514"/>
                  <a:pt x="1817192" y="112514"/>
                </a:cubicBezTo>
                <a:close/>
                <a:moveTo>
                  <a:pt x="1337817" y="111174"/>
                </a:moveTo>
                <a:cubicBezTo>
                  <a:pt x="1320850" y="110877"/>
                  <a:pt x="1301652" y="111323"/>
                  <a:pt x="1280220" y="112514"/>
                </a:cubicBezTo>
                <a:cubicBezTo>
                  <a:pt x="1279030" y="113704"/>
                  <a:pt x="1276648" y="116086"/>
                  <a:pt x="1273077" y="119657"/>
                </a:cubicBezTo>
                <a:cubicBezTo>
                  <a:pt x="1270695" y="123229"/>
                  <a:pt x="1268314" y="126206"/>
                  <a:pt x="1265933" y="128587"/>
                </a:cubicBezTo>
                <a:cubicBezTo>
                  <a:pt x="1269505" y="130968"/>
                  <a:pt x="1274267" y="133945"/>
                  <a:pt x="1280220" y="137517"/>
                </a:cubicBezTo>
                <a:cubicBezTo>
                  <a:pt x="1304033" y="150614"/>
                  <a:pt x="1322487" y="160734"/>
                  <a:pt x="1335584" y="167878"/>
                </a:cubicBezTo>
                <a:cubicBezTo>
                  <a:pt x="1339156" y="165497"/>
                  <a:pt x="1345109" y="161329"/>
                  <a:pt x="1353444" y="155376"/>
                </a:cubicBezTo>
                <a:cubicBezTo>
                  <a:pt x="1368922" y="145851"/>
                  <a:pt x="1380828" y="137517"/>
                  <a:pt x="1389162" y="130373"/>
                </a:cubicBezTo>
                <a:cubicBezTo>
                  <a:pt x="1392734" y="126801"/>
                  <a:pt x="1393925" y="123229"/>
                  <a:pt x="1392734" y="119657"/>
                </a:cubicBezTo>
                <a:cubicBezTo>
                  <a:pt x="1391544" y="116086"/>
                  <a:pt x="1387972" y="114300"/>
                  <a:pt x="1382019" y="114300"/>
                </a:cubicBezTo>
                <a:cubicBezTo>
                  <a:pt x="1369517" y="112514"/>
                  <a:pt x="1354783" y="111472"/>
                  <a:pt x="1337817" y="111174"/>
                </a:cubicBezTo>
                <a:close/>
                <a:moveTo>
                  <a:pt x="1108101" y="93761"/>
                </a:moveTo>
                <a:cubicBezTo>
                  <a:pt x="1109440" y="93761"/>
                  <a:pt x="1110854" y="94059"/>
                  <a:pt x="1112342" y="94654"/>
                </a:cubicBezTo>
                <a:cubicBezTo>
                  <a:pt x="1137345" y="104179"/>
                  <a:pt x="1154609" y="111918"/>
                  <a:pt x="1164134" y="117872"/>
                </a:cubicBezTo>
                <a:cubicBezTo>
                  <a:pt x="1170087" y="121443"/>
                  <a:pt x="1171278" y="125015"/>
                  <a:pt x="1167706" y="128587"/>
                </a:cubicBezTo>
                <a:cubicBezTo>
                  <a:pt x="1165325" y="135731"/>
                  <a:pt x="1159967" y="136326"/>
                  <a:pt x="1151633" y="130373"/>
                </a:cubicBezTo>
                <a:cubicBezTo>
                  <a:pt x="1149252" y="129182"/>
                  <a:pt x="1145680" y="127397"/>
                  <a:pt x="1140917" y="125015"/>
                </a:cubicBezTo>
                <a:cubicBezTo>
                  <a:pt x="1125439" y="117872"/>
                  <a:pt x="1112342" y="112514"/>
                  <a:pt x="1101627" y="108942"/>
                </a:cubicBezTo>
                <a:cubicBezTo>
                  <a:pt x="1096864" y="107751"/>
                  <a:pt x="1095673" y="105370"/>
                  <a:pt x="1098055" y="101798"/>
                </a:cubicBezTo>
                <a:cubicBezTo>
                  <a:pt x="1100734" y="96440"/>
                  <a:pt x="1104082" y="93761"/>
                  <a:pt x="1108101" y="93761"/>
                </a:cubicBezTo>
                <a:close/>
                <a:moveTo>
                  <a:pt x="1297633" y="69651"/>
                </a:moveTo>
                <a:cubicBezTo>
                  <a:pt x="1299717" y="69056"/>
                  <a:pt x="1301652" y="69651"/>
                  <a:pt x="1303437" y="71437"/>
                </a:cubicBezTo>
                <a:cubicBezTo>
                  <a:pt x="1309391" y="76200"/>
                  <a:pt x="1309391" y="80962"/>
                  <a:pt x="1303437" y="85725"/>
                </a:cubicBezTo>
                <a:cubicBezTo>
                  <a:pt x="1299866" y="90487"/>
                  <a:pt x="1296294" y="94654"/>
                  <a:pt x="1292722" y="98226"/>
                </a:cubicBezTo>
                <a:cubicBezTo>
                  <a:pt x="1322487" y="95845"/>
                  <a:pt x="1354039" y="95845"/>
                  <a:pt x="1387377" y="98226"/>
                </a:cubicBezTo>
                <a:cubicBezTo>
                  <a:pt x="1400473" y="99417"/>
                  <a:pt x="1409403" y="103584"/>
                  <a:pt x="1414166" y="110728"/>
                </a:cubicBezTo>
                <a:cubicBezTo>
                  <a:pt x="1417737" y="119062"/>
                  <a:pt x="1415356" y="127397"/>
                  <a:pt x="1407022" y="135731"/>
                </a:cubicBezTo>
                <a:cubicBezTo>
                  <a:pt x="1389162" y="150018"/>
                  <a:pt x="1370708" y="163115"/>
                  <a:pt x="1351658" y="175022"/>
                </a:cubicBezTo>
                <a:cubicBezTo>
                  <a:pt x="1398092" y="197643"/>
                  <a:pt x="1445122" y="214312"/>
                  <a:pt x="1492747" y="225028"/>
                </a:cubicBezTo>
                <a:cubicBezTo>
                  <a:pt x="1497509" y="226218"/>
                  <a:pt x="1498105" y="229790"/>
                  <a:pt x="1494533" y="235743"/>
                </a:cubicBezTo>
                <a:cubicBezTo>
                  <a:pt x="1488580" y="242887"/>
                  <a:pt x="1480245" y="244673"/>
                  <a:pt x="1469530" y="241101"/>
                </a:cubicBezTo>
                <a:cubicBezTo>
                  <a:pt x="1419523" y="225623"/>
                  <a:pt x="1374875" y="207168"/>
                  <a:pt x="1335584" y="185737"/>
                </a:cubicBezTo>
                <a:cubicBezTo>
                  <a:pt x="1296294" y="208359"/>
                  <a:pt x="1253431" y="226814"/>
                  <a:pt x="1206997" y="241101"/>
                </a:cubicBezTo>
                <a:cubicBezTo>
                  <a:pt x="1197472" y="245864"/>
                  <a:pt x="1189733" y="244078"/>
                  <a:pt x="1183780" y="235743"/>
                </a:cubicBezTo>
                <a:cubicBezTo>
                  <a:pt x="1180208" y="229790"/>
                  <a:pt x="1180803" y="226218"/>
                  <a:pt x="1185566" y="225028"/>
                </a:cubicBezTo>
                <a:cubicBezTo>
                  <a:pt x="1239144" y="211931"/>
                  <a:pt x="1283197" y="195857"/>
                  <a:pt x="1317725" y="176807"/>
                </a:cubicBezTo>
                <a:cubicBezTo>
                  <a:pt x="1307009" y="170854"/>
                  <a:pt x="1290341" y="160734"/>
                  <a:pt x="1267719" y="146447"/>
                </a:cubicBezTo>
                <a:cubicBezTo>
                  <a:pt x="1261766" y="144065"/>
                  <a:pt x="1257598" y="141684"/>
                  <a:pt x="1255217" y="139303"/>
                </a:cubicBezTo>
                <a:cubicBezTo>
                  <a:pt x="1243311" y="150018"/>
                  <a:pt x="1230214" y="160734"/>
                  <a:pt x="1215927" y="171450"/>
                </a:cubicBezTo>
                <a:cubicBezTo>
                  <a:pt x="1208783" y="177403"/>
                  <a:pt x="1200448" y="176807"/>
                  <a:pt x="1190923" y="169664"/>
                </a:cubicBezTo>
                <a:cubicBezTo>
                  <a:pt x="1187352" y="166092"/>
                  <a:pt x="1187947" y="163115"/>
                  <a:pt x="1192709" y="160734"/>
                </a:cubicBezTo>
                <a:cubicBezTo>
                  <a:pt x="1226047" y="142875"/>
                  <a:pt x="1258789" y="114300"/>
                  <a:pt x="1290936" y="75009"/>
                </a:cubicBezTo>
                <a:cubicBezTo>
                  <a:pt x="1293317" y="72032"/>
                  <a:pt x="1295550" y="70247"/>
                  <a:pt x="1297633" y="69651"/>
                </a:cubicBezTo>
                <a:close/>
                <a:moveTo>
                  <a:pt x="299145" y="57150"/>
                </a:moveTo>
                <a:cubicBezTo>
                  <a:pt x="303908" y="55959"/>
                  <a:pt x="308075" y="57150"/>
                  <a:pt x="311647" y="60722"/>
                </a:cubicBezTo>
                <a:cubicBezTo>
                  <a:pt x="331888" y="88106"/>
                  <a:pt x="358677" y="111918"/>
                  <a:pt x="392014" y="132159"/>
                </a:cubicBezTo>
                <a:cubicBezTo>
                  <a:pt x="394395" y="133350"/>
                  <a:pt x="396181" y="134540"/>
                  <a:pt x="397372" y="135731"/>
                </a:cubicBezTo>
                <a:cubicBezTo>
                  <a:pt x="397372" y="138112"/>
                  <a:pt x="396181" y="139898"/>
                  <a:pt x="393800" y="141089"/>
                </a:cubicBezTo>
                <a:cubicBezTo>
                  <a:pt x="386656" y="148232"/>
                  <a:pt x="378917" y="148828"/>
                  <a:pt x="370583" y="142875"/>
                </a:cubicBezTo>
                <a:cubicBezTo>
                  <a:pt x="346770" y="127397"/>
                  <a:pt x="321767" y="103584"/>
                  <a:pt x="295573" y="71437"/>
                </a:cubicBezTo>
                <a:cubicBezTo>
                  <a:pt x="292002" y="66675"/>
                  <a:pt x="293192" y="61912"/>
                  <a:pt x="299145" y="57150"/>
                </a:cubicBezTo>
                <a:close/>
                <a:moveTo>
                  <a:pt x="124570" y="57150"/>
                </a:moveTo>
                <a:cubicBezTo>
                  <a:pt x="126654" y="56554"/>
                  <a:pt x="128886" y="56554"/>
                  <a:pt x="131267" y="57150"/>
                </a:cubicBezTo>
                <a:cubicBezTo>
                  <a:pt x="137220" y="61912"/>
                  <a:pt x="138411" y="66675"/>
                  <a:pt x="134839" y="71437"/>
                </a:cubicBezTo>
                <a:cubicBezTo>
                  <a:pt x="108645" y="103584"/>
                  <a:pt x="83642" y="127397"/>
                  <a:pt x="59830" y="142875"/>
                </a:cubicBezTo>
                <a:cubicBezTo>
                  <a:pt x="51495" y="148828"/>
                  <a:pt x="43756" y="148232"/>
                  <a:pt x="36613" y="141089"/>
                </a:cubicBezTo>
                <a:cubicBezTo>
                  <a:pt x="34231" y="139898"/>
                  <a:pt x="33041" y="138112"/>
                  <a:pt x="33041" y="135731"/>
                </a:cubicBezTo>
                <a:cubicBezTo>
                  <a:pt x="34231" y="134540"/>
                  <a:pt x="36017" y="133350"/>
                  <a:pt x="38398" y="132159"/>
                </a:cubicBezTo>
                <a:cubicBezTo>
                  <a:pt x="71736" y="111918"/>
                  <a:pt x="98525" y="88106"/>
                  <a:pt x="118766" y="60722"/>
                </a:cubicBezTo>
                <a:cubicBezTo>
                  <a:pt x="120552" y="58936"/>
                  <a:pt x="122486" y="57745"/>
                  <a:pt x="124570" y="57150"/>
                </a:cubicBezTo>
                <a:close/>
                <a:moveTo>
                  <a:pt x="614661" y="16073"/>
                </a:moveTo>
                <a:cubicBezTo>
                  <a:pt x="620614" y="16073"/>
                  <a:pt x="623591" y="19050"/>
                  <a:pt x="623591" y="25003"/>
                </a:cubicBezTo>
                <a:lnTo>
                  <a:pt x="623591" y="112514"/>
                </a:lnTo>
                <a:cubicBezTo>
                  <a:pt x="639069" y="112514"/>
                  <a:pt x="656333" y="112514"/>
                  <a:pt x="675383" y="112514"/>
                </a:cubicBezTo>
                <a:cubicBezTo>
                  <a:pt x="680145" y="112514"/>
                  <a:pt x="682527" y="114300"/>
                  <a:pt x="682527" y="117872"/>
                </a:cubicBezTo>
                <a:cubicBezTo>
                  <a:pt x="680145" y="125015"/>
                  <a:pt x="675383" y="129182"/>
                  <a:pt x="668239" y="130373"/>
                </a:cubicBezTo>
                <a:cubicBezTo>
                  <a:pt x="653952" y="129182"/>
                  <a:pt x="639069" y="128587"/>
                  <a:pt x="623591" y="128587"/>
                </a:cubicBezTo>
                <a:lnTo>
                  <a:pt x="623591" y="239315"/>
                </a:lnTo>
                <a:cubicBezTo>
                  <a:pt x="628353" y="238125"/>
                  <a:pt x="636092" y="235743"/>
                  <a:pt x="646808" y="232172"/>
                </a:cubicBezTo>
                <a:cubicBezTo>
                  <a:pt x="657523" y="228600"/>
                  <a:pt x="665858" y="226218"/>
                  <a:pt x="671811" y="225028"/>
                </a:cubicBezTo>
                <a:cubicBezTo>
                  <a:pt x="676573" y="225028"/>
                  <a:pt x="678955" y="226814"/>
                  <a:pt x="678955" y="230386"/>
                </a:cubicBezTo>
                <a:cubicBezTo>
                  <a:pt x="680145" y="237529"/>
                  <a:pt x="675978" y="242292"/>
                  <a:pt x="666453" y="244673"/>
                </a:cubicBezTo>
                <a:cubicBezTo>
                  <a:pt x="615256" y="257770"/>
                  <a:pt x="575370" y="272653"/>
                  <a:pt x="546795" y="289322"/>
                </a:cubicBezTo>
                <a:cubicBezTo>
                  <a:pt x="542033" y="290512"/>
                  <a:pt x="539056" y="288131"/>
                  <a:pt x="537866" y="282178"/>
                </a:cubicBezTo>
                <a:cubicBezTo>
                  <a:pt x="539056" y="273843"/>
                  <a:pt x="541438" y="269081"/>
                  <a:pt x="545009" y="267890"/>
                </a:cubicBezTo>
                <a:cubicBezTo>
                  <a:pt x="550963" y="265509"/>
                  <a:pt x="559892" y="261937"/>
                  <a:pt x="571798" y="257175"/>
                </a:cubicBezTo>
                <a:cubicBezTo>
                  <a:pt x="587277" y="251222"/>
                  <a:pt x="598588" y="247054"/>
                  <a:pt x="605731" y="244673"/>
                </a:cubicBezTo>
                <a:lnTo>
                  <a:pt x="605731" y="128587"/>
                </a:lnTo>
                <a:cubicBezTo>
                  <a:pt x="578347" y="128587"/>
                  <a:pt x="558106" y="130373"/>
                  <a:pt x="545009" y="133945"/>
                </a:cubicBezTo>
                <a:cubicBezTo>
                  <a:pt x="540247" y="135136"/>
                  <a:pt x="537866" y="133350"/>
                  <a:pt x="537866" y="128587"/>
                </a:cubicBezTo>
                <a:cubicBezTo>
                  <a:pt x="540247" y="119062"/>
                  <a:pt x="543819" y="114300"/>
                  <a:pt x="548581" y="114300"/>
                </a:cubicBezTo>
                <a:cubicBezTo>
                  <a:pt x="571203" y="113109"/>
                  <a:pt x="590253" y="112514"/>
                  <a:pt x="605731" y="112514"/>
                </a:cubicBezTo>
                <a:lnTo>
                  <a:pt x="605731" y="25003"/>
                </a:lnTo>
                <a:cubicBezTo>
                  <a:pt x="605731" y="20240"/>
                  <a:pt x="608708" y="17264"/>
                  <a:pt x="614661" y="16073"/>
                </a:cubicBezTo>
                <a:close/>
                <a:moveTo>
                  <a:pt x="213420" y="12501"/>
                </a:moveTo>
                <a:cubicBezTo>
                  <a:pt x="220564" y="12501"/>
                  <a:pt x="224136" y="16073"/>
                  <a:pt x="224136" y="23217"/>
                </a:cubicBezTo>
                <a:lnTo>
                  <a:pt x="224136" y="135731"/>
                </a:lnTo>
                <a:cubicBezTo>
                  <a:pt x="224136" y="140493"/>
                  <a:pt x="220564" y="142875"/>
                  <a:pt x="213420" y="142875"/>
                </a:cubicBezTo>
                <a:cubicBezTo>
                  <a:pt x="208658" y="141684"/>
                  <a:pt x="206277" y="138707"/>
                  <a:pt x="206277" y="133945"/>
                </a:cubicBezTo>
                <a:lnTo>
                  <a:pt x="206277" y="21431"/>
                </a:lnTo>
                <a:cubicBezTo>
                  <a:pt x="206277" y="14287"/>
                  <a:pt x="208658" y="11311"/>
                  <a:pt x="213420" y="12501"/>
                </a:cubicBezTo>
                <a:close/>
                <a:moveTo>
                  <a:pt x="1801119" y="6697"/>
                </a:moveTo>
                <a:cubicBezTo>
                  <a:pt x="1803500" y="6995"/>
                  <a:pt x="1805881" y="8334"/>
                  <a:pt x="1808262" y="10715"/>
                </a:cubicBezTo>
                <a:cubicBezTo>
                  <a:pt x="1816597" y="20240"/>
                  <a:pt x="1824336" y="31551"/>
                  <a:pt x="1831480" y="44648"/>
                </a:cubicBezTo>
                <a:cubicBezTo>
                  <a:pt x="1882677" y="44648"/>
                  <a:pt x="1930897" y="44648"/>
                  <a:pt x="1976141" y="44648"/>
                </a:cubicBezTo>
                <a:cubicBezTo>
                  <a:pt x="1991619" y="45839"/>
                  <a:pt x="1999358" y="51792"/>
                  <a:pt x="1999358" y="62507"/>
                </a:cubicBezTo>
                <a:cubicBezTo>
                  <a:pt x="1999358" y="76795"/>
                  <a:pt x="1999358" y="91082"/>
                  <a:pt x="1999358" y="105370"/>
                </a:cubicBezTo>
                <a:cubicBezTo>
                  <a:pt x="1999358" y="111323"/>
                  <a:pt x="1996381" y="114300"/>
                  <a:pt x="1990428" y="114300"/>
                </a:cubicBezTo>
                <a:cubicBezTo>
                  <a:pt x="1984475" y="113109"/>
                  <a:pt x="1981498" y="109537"/>
                  <a:pt x="1981498" y="103584"/>
                </a:cubicBezTo>
                <a:cubicBezTo>
                  <a:pt x="1983880" y="92868"/>
                  <a:pt x="1983880" y="82153"/>
                  <a:pt x="1981498" y="71437"/>
                </a:cubicBezTo>
                <a:cubicBezTo>
                  <a:pt x="1982689" y="65484"/>
                  <a:pt x="1978522" y="61912"/>
                  <a:pt x="1968997" y="60722"/>
                </a:cubicBezTo>
                <a:cubicBezTo>
                  <a:pt x="1908275" y="59531"/>
                  <a:pt x="1848744" y="58936"/>
                  <a:pt x="1790403" y="58936"/>
                </a:cubicBezTo>
                <a:cubicBezTo>
                  <a:pt x="1736825" y="58936"/>
                  <a:pt x="1696344" y="60126"/>
                  <a:pt x="1668959" y="62507"/>
                </a:cubicBezTo>
                <a:cubicBezTo>
                  <a:pt x="1659434" y="61317"/>
                  <a:pt x="1654672" y="66079"/>
                  <a:pt x="1654672" y="76795"/>
                </a:cubicBezTo>
                <a:cubicBezTo>
                  <a:pt x="1654672" y="93464"/>
                  <a:pt x="1655267" y="104179"/>
                  <a:pt x="1656458" y="108942"/>
                </a:cubicBezTo>
                <a:cubicBezTo>
                  <a:pt x="1656458" y="113704"/>
                  <a:pt x="1653481" y="116681"/>
                  <a:pt x="1647528" y="117872"/>
                </a:cubicBezTo>
                <a:cubicBezTo>
                  <a:pt x="1642766" y="117872"/>
                  <a:pt x="1639789" y="114895"/>
                  <a:pt x="1638598" y="108942"/>
                </a:cubicBezTo>
                <a:cubicBezTo>
                  <a:pt x="1638598" y="98226"/>
                  <a:pt x="1638598" y="84534"/>
                  <a:pt x="1638598" y="67865"/>
                </a:cubicBezTo>
                <a:cubicBezTo>
                  <a:pt x="1639789" y="53578"/>
                  <a:pt x="1646337" y="46434"/>
                  <a:pt x="1658244" y="46434"/>
                </a:cubicBezTo>
                <a:cubicBezTo>
                  <a:pt x="1691581" y="45243"/>
                  <a:pt x="1742778" y="44648"/>
                  <a:pt x="1811834" y="44648"/>
                </a:cubicBezTo>
                <a:cubicBezTo>
                  <a:pt x="1807072" y="36314"/>
                  <a:pt x="1801119" y="28575"/>
                  <a:pt x="1793975" y="21431"/>
                </a:cubicBezTo>
                <a:cubicBezTo>
                  <a:pt x="1790403" y="16668"/>
                  <a:pt x="1790403" y="12501"/>
                  <a:pt x="1793975" y="8929"/>
                </a:cubicBezTo>
                <a:cubicBezTo>
                  <a:pt x="1796356" y="7143"/>
                  <a:pt x="1798737" y="6399"/>
                  <a:pt x="1801119" y="6697"/>
                </a:cubicBezTo>
                <a:close/>
                <a:moveTo>
                  <a:pt x="801291" y="446"/>
                </a:moveTo>
                <a:cubicBezTo>
                  <a:pt x="803077" y="148"/>
                  <a:pt x="805161" y="595"/>
                  <a:pt x="807542" y="1786"/>
                </a:cubicBezTo>
                <a:cubicBezTo>
                  <a:pt x="812305" y="6548"/>
                  <a:pt x="812900" y="11311"/>
                  <a:pt x="809328" y="16073"/>
                </a:cubicBezTo>
                <a:cubicBezTo>
                  <a:pt x="785516" y="31551"/>
                  <a:pt x="763489" y="50006"/>
                  <a:pt x="743248" y="71437"/>
                </a:cubicBezTo>
                <a:cubicBezTo>
                  <a:pt x="738486" y="75009"/>
                  <a:pt x="737295" y="77986"/>
                  <a:pt x="739677" y="80367"/>
                </a:cubicBezTo>
                <a:cubicBezTo>
                  <a:pt x="739677" y="81557"/>
                  <a:pt x="743844" y="82748"/>
                  <a:pt x="752178" y="83939"/>
                </a:cubicBezTo>
                <a:cubicBezTo>
                  <a:pt x="803375" y="86320"/>
                  <a:pt x="852786" y="85725"/>
                  <a:pt x="900411" y="82153"/>
                </a:cubicBezTo>
                <a:cubicBezTo>
                  <a:pt x="906364" y="80962"/>
                  <a:pt x="908150" y="77986"/>
                  <a:pt x="905769" y="73223"/>
                </a:cubicBezTo>
                <a:cubicBezTo>
                  <a:pt x="893862" y="61317"/>
                  <a:pt x="880766" y="51792"/>
                  <a:pt x="866478" y="44648"/>
                </a:cubicBezTo>
                <a:cubicBezTo>
                  <a:pt x="860525" y="41076"/>
                  <a:pt x="860525" y="36909"/>
                  <a:pt x="866478" y="32147"/>
                </a:cubicBezTo>
                <a:cubicBezTo>
                  <a:pt x="871241" y="28575"/>
                  <a:pt x="874812" y="28575"/>
                  <a:pt x="877194" y="32147"/>
                </a:cubicBezTo>
                <a:cubicBezTo>
                  <a:pt x="901006" y="45243"/>
                  <a:pt x="918270" y="59531"/>
                  <a:pt x="928986" y="75009"/>
                </a:cubicBezTo>
                <a:cubicBezTo>
                  <a:pt x="933748" y="85725"/>
                  <a:pt x="930177" y="93464"/>
                  <a:pt x="918270" y="98226"/>
                </a:cubicBezTo>
                <a:cubicBezTo>
                  <a:pt x="859930" y="102989"/>
                  <a:pt x="800398" y="103584"/>
                  <a:pt x="739677" y="100012"/>
                </a:cubicBezTo>
                <a:cubicBezTo>
                  <a:pt x="727770" y="98822"/>
                  <a:pt x="720031" y="95250"/>
                  <a:pt x="716459" y="89297"/>
                </a:cubicBezTo>
                <a:cubicBezTo>
                  <a:pt x="714078" y="82153"/>
                  <a:pt x="717055" y="74414"/>
                  <a:pt x="725389" y="66079"/>
                </a:cubicBezTo>
                <a:cubicBezTo>
                  <a:pt x="743248" y="47029"/>
                  <a:pt x="765870" y="26789"/>
                  <a:pt x="793255" y="5357"/>
                </a:cubicBezTo>
                <a:cubicBezTo>
                  <a:pt x="794445" y="5357"/>
                  <a:pt x="795636" y="4762"/>
                  <a:pt x="796827" y="3572"/>
                </a:cubicBezTo>
                <a:cubicBezTo>
                  <a:pt x="798017" y="1786"/>
                  <a:pt x="799505" y="744"/>
                  <a:pt x="801291" y="446"/>
                </a:cubicBezTo>
                <a:close/>
                <a:moveTo>
                  <a:pt x="1208783" y="0"/>
                </a:moveTo>
                <a:cubicBezTo>
                  <a:pt x="1213545" y="0"/>
                  <a:pt x="1215927" y="2381"/>
                  <a:pt x="1215927" y="7143"/>
                </a:cubicBezTo>
                <a:lnTo>
                  <a:pt x="1215927" y="41076"/>
                </a:lnTo>
                <a:cubicBezTo>
                  <a:pt x="1233786" y="41076"/>
                  <a:pt x="1254027" y="41076"/>
                  <a:pt x="1276648" y="41076"/>
                </a:cubicBezTo>
                <a:lnTo>
                  <a:pt x="1344514" y="41076"/>
                </a:lnTo>
                <a:lnTo>
                  <a:pt x="1344514" y="7143"/>
                </a:lnTo>
                <a:cubicBezTo>
                  <a:pt x="1344514" y="2381"/>
                  <a:pt x="1347491" y="0"/>
                  <a:pt x="1353444" y="0"/>
                </a:cubicBezTo>
                <a:cubicBezTo>
                  <a:pt x="1358206" y="0"/>
                  <a:pt x="1360587" y="2381"/>
                  <a:pt x="1360587" y="7143"/>
                </a:cubicBezTo>
                <a:lnTo>
                  <a:pt x="1360587" y="41076"/>
                </a:lnTo>
                <a:cubicBezTo>
                  <a:pt x="1422500" y="41076"/>
                  <a:pt x="1466553" y="41672"/>
                  <a:pt x="1492747" y="42862"/>
                </a:cubicBezTo>
                <a:cubicBezTo>
                  <a:pt x="1496319" y="44053"/>
                  <a:pt x="1498700" y="45243"/>
                  <a:pt x="1499891" y="46434"/>
                </a:cubicBezTo>
                <a:cubicBezTo>
                  <a:pt x="1499891" y="47625"/>
                  <a:pt x="1498700" y="50006"/>
                  <a:pt x="1496319" y="53578"/>
                </a:cubicBezTo>
                <a:cubicBezTo>
                  <a:pt x="1492747" y="59531"/>
                  <a:pt x="1485603" y="62507"/>
                  <a:pt x="1474887" y="62507"/>
                </a:cubicBezTo>
                <a:cubicBezTo>
                  <a:pt x="1447503" y="58936"/>
                  <a:pt x="1409403" y="57150"/>
                  <a:pt x="1360587" y="57150"/>
                </a:cubicBezTo>
                <a:lnTo>
                  <a:pt x="1360587" y="76795"/>
                </a:lnTo>
                <a:cubicBezTo>
                  <a:pt x="1360587" y="85129"/>
                  <a:pt x="1357611" y="89297"/>
                  <a:pt x="1351658" y="89297"/>
                </a:cubicBezTo>
                <a:cubicBezTo>
                  <a:pt x="1348086" y="89297"/>
                  <a:pt x="1345705" y="85129"/>
                  <a:pt x="1344514" y="76795"/>
                </a:cubicBezTo>
                <a:lnTo>
                  <a:pt x="1344514" y="57150"/>
                </a:lnTo>
                <a:lnTo>
                  <a:pt x="1274862" y="57150"/>
                </a:lnTo>
                <a:cubicBezTo>
                  <a:pt x="1253431" y="57150"/>
                  <a:pt x="1233786" y="57150"/>
                  <a:pt x="1215927" y="57150"/>
                </a:cubicBezTo>
                <a:lnTo>
                  <a:pt x="1215927" y="85725"/>
                </a:lnTo>
                <a:cubicBezTo>
                  <a:pt x="1215927" y="92868"/>
                  <a:pt x="1213545" y="97036"/>
                  <a:pt x="1208783" y="98226"/>
                </a:cubicBezTo>
                <a:cubicBezTo>
                  <a:pt x="1202830" y="97036"/>
                  <a:pt x="1199853" y="92868"/>
                  <a:pt x="1199853" y="85725"/>
                </a:cubicBezTo>
                <a:lnTo>
                  <a:pt x="1199853" y="57150"/>
                </a:lnTo>
                <a:cubicBezTo>
                  <a:pt x="1158181" y="58340"/>
                  <a:pt x="1118295" y="61317"/>
                  <a:pt x="1080195" y="66079"/>
                </a:cubicBezTo>
                <a:cubicBezTo>
                  <a:pt x="1074242" y="67270"/>
                  <a:pt x="1071861" y="64293"/>
                  <a:pt x="1073052" y="57150"/>
                </a:cubicBezTo>
                <a:cubicBezTo>
                  <a:pt x="1074242" y="50006"/>
                  <a:pt x="1079005" y="46434"/>
                  <a:pt x="1087339" y="46434"/>
                </a:cubicBezTo>
                <a:cubicBezTo>
                  <a:pt x="1119486" y="42862"/>
                  <a:pt x="1156991" y="41076"/>
                  <a:pt x="1199853" y="41076"/>
                </a:cubicBezTo>
                <a:lnTo>
                  <a:pt x="1199853" y="7143"/>
                </a:lnTo>
                <a:cubicBezTo>
                  <a:pt x="1199853" y="2381"/>
                  <a:pt x="1202830" y="0"/>
                  <a:pt x="12087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600" spc="600" dirty="0">
              <a:solidFill>
                <a:schemeClr val="bg1"/>
              </a:solidFill>
              <a:latin typeface="迷你简铁筋隶书" panose="03000509000000000000" pitchFamily="65" charset="-122"/>
              <a:ea typeface="迷你简铁筋隶书" panose="03000509000000000000" pitchFamily="65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795F862-D699-4305-8CCE-4CE7BC39400C}"/>
              </a:ext>
            </a:extLst>
          </p:cNvPr>
          <p:cNvSpPr/>
          <p:nvPr/>
        </p:nvSpPr>
        <p:spPr>
          <a:xfrm>
            <a:off x="3048000" y="2074060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方正启体繁体" panose="03000509000000000000" pitchFamily="65" charset="-122"/>
                <a:ea typeface="方正启体繁体" panose="03000509000000000000" pitchFamily="65" charset="-122"/>
              </a:rPr>
              <a:t>创新</a:t>
            </a:r>
            <a:endParaRPr lang="en-US" altLang="zh-CN" sz="4000" dirty="0">
              <a:solidFill>
                <a:schemeClr val="bg1"/>
              </a:solidFill>
              <a:latin typeface="方正启体繁体" panose="03000509000000000000" pitchFamily="65" charset="-122"/>
              <a:ea typeface="方正启体繁体" panose="03000509000000000000" pitchFamily="65" charset="-122"/>
            </a:endParaRPr>
          </a:p>
          <a:p>
            <a:pPr algn="ctr"/>
            <a:r>
              <a:rPr lang="zh-CN" altLang="en-US" sz="4000" dirty="0">
                <a:solidFill>
                  <a:schemeClr val="bg1"/>
                </a:solidFill>
                <a:latin typeface="方正启体繁体" panose="03000509000000000000" pitchFamily="65" charset="-122"/>
                <a:ea typeface="方正启体繁体" panose="03000509000000000000" pitchFamily="65" charset="-122"/>
              </a:rPr>
              <a:t>举足轻重</a:t>
            </a:r>
            <a:endParaRPr lang="en-US" altLang="zh-CN" sz="4000" dirty="0">
              <a:solidFill>
                <a:schemeClr val="bg1"/>
              </a:solidFill>
              <a:latin typeface="方正启体繁体" panose="03000509000000000000" pitchFamily="65" charset="-122"/>
              <a:ea typeface="方正启体繁体" panose="03000509000000000000" pitchFamily="65" charset="-122"/>
            </a:endParaRPr>
          </a:p>
          <a:p>
            <a:pPr algn="ctr"/>
            <a:r>
              <a:rPr lang="zh-CN" altLang="en-US" sz="4000" dirty="0">
                <a:solidFill>
                  <a:schemeClr val="bg1"/>
                </a:solidFill>
                <a:latin typeface="方正启体繁体" panose="03000509000000000000" pitchFamily="65" charset="-122"/>
                <a:ea typeface="方正启体繁体" panose="03000509000000000000" pitchFamily="65" charset="-122"/>
              </a:rPr>
              <a:t>未来</a:t>
            </a:r>
            <a:endParaRPr lang="en-US" altLang="zh-CN" sz="4000" dirty="0">
              <a:solidFill>
                <a:schemeClr val="bg1"/>
              </a:solidFill>
              <a:latin typeface="方正启体繁体" panose="03000509000000000000" pitchFamily="65" charset="-122"/>
              <a:ea typeface="方正启体繁体" panose="03000509000000000000" pitchFamily="65" charset="-122"/>
            </a:endParaRPr>
          </a:p>
          <a:p>
            <a:pPr algn="ctr"/>
            <a:r>
              <a:rPr lang="zh-CN" altLang="en-US" sz="4000" dirty="0">
                <a:solidFill>
                  <a:schemeClr val="bg1"/>
                </a:solidFill>
                <a:latin typeface="方正启体繁体" panose="03000509000000000000" pitchFamily="65" charset="-122"/>
                <a:ea typeface="方正启体繁体" panose="03000509000000000000" pitchFamily="65" charset="-122"/>
              </a:rPr>
              <a:t>仍可创</a:t>
            </a:r>
            <a:endParaRPr lang="zh-CN" altLang="en-US" sz="4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B1BB64C-1D78-4174-B5FE-4B2FCB74B477}"/>
              </a:ext>
            </a:extLst>
          </p:cNvPr>
          <p:cNvSpPr txBox="1"/>
          <p:nvPr/>
        </p:nvSpPr>
        <p:spPr>
          <a:xfrm>
            <a:off x="4663440" y="4653280"/>
            <a:ext cx="286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方正启体繁体" panose="03000509000000000000" pitchFamily="65" charset="-122"/>
                <a:ea typeface="方正启体繁体" panose="03000509000000000000" pitchFamily="65" charset="-122"/>
              </a:rPr>
              <a:t>THE END</a:t>
            </a:r>
            <a:endParaRPr lang="zh-CN" altLang="en-US" sz="4000" dirty="0">
              <a:solidFill>
                <a:schemeClr val="bg1"/>
              </a:solidFill>
              <a:latin typeface="方正启体繁体" panose="03000509000000000000" pitchFamily="65" charset="-122"/>
              <a:ea typeface="方正启体繁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3900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A_文本框 27"/>
          <p:cNvSpPr txBox="1"/>
          <p:nvPr>
            <p:custDataLst>
              <p:tags r:id="rId2"/>
            </p:custDataLst>
          </p:nvPr>
        </p:nvSpPr>
        <p:spPr>
          <a:xfrm>
            <a:off x="11257675" y="748656"/>
            <a:ext cx="107036" cy="195330"/>
          </a:xfrm>
          <a:custGeom>
            <a:avLst/>
            <a:gdLst/>
            <a:ahLst/>
            <a:cxnLst/>
            <a:rect l="l" t="t" r="r" b="b"/>
            <a:pathLst>
              <a:path w="167179" h="305086">
                <a:moveTo>
                  <a:pt x="81978" y="4"/>
                </a:moveTo>
                <a:cubicBezTo>
                  <a:pt x="84179" y="74"/>
                  <a:pt x="85677" y="917"/>
                  <a:pt x="86473" y="2532"/>
                </a:cubicBezTo>
                <a:cubicBezTo>
                  <a:pt x="87270" y="4148"/>
                  <a:pt x="87644" y="6115"/>
                  <a:pt x="87597" y="8433"/>
                </a:cubicBezTo>
                <a:lnTo>
                  <a:pt x="84788" y="63507"/>
                </a:lnTo>
                <a:lnTo>
                  <a:pt x="162902" y="63507"/>
                </a:lnTo>
                <a:cubicBezTo>
                  <a:pt x="164611" y="63577"/>
                  <a:pt x="165829" y="64137"/>
                  <a:pt x="166555" y="65189"/>
                </a:cubicBezTo>
                <a:cubicBezTo>
                  <a:pt x="167281" y="66240"/>
                  <a:pt x="167374" y="67361"/>
                  <a:pt x="166836" y="68552"/>
                </a:cubicBezTo>
                <a:lnTo>
                  <a:pt x="161216" y="88174"/>
                </a:lnTo>
                <a:cubicBezTo>
                  <a:pt x="160970" y="89587"/>
                  <a:pt x="160479" y="90685"/>
                  <a:pt x="159741" y="91468"/>
                </a:cubicBezTo>
                <a:cubicBezTo>
                  <a:pt x="159003" y="92250"/>
                  <a:pt x="157809" y="92647"/>
                  <a:pt x="156158" y="92659"/>
                </a:cubicBezTo>
                <a:lnTo>
                  <a:pt x="83664" y="92659"/>
                </a:lnTo>
                <a:cubicBezTo>
                  <a:pt x="83102" y="105660"/>
                  <a:pt x="82680" y="118871"/>
                  <a:pt x="82399" y="132293"/>
                </a:cubicBezTo>
                <a:cubicBezTo>
                  <a:pt x="82118" y="145716"/>
                  <a:pt x="81978" y="158927"/>
                  <a:pt x="81978" y="171928"/>
                </a:cubicBezTo>
                <a:lnTo>
                  <a:pt x="81978" y="228147"/>
                </a:lnTo>
                <a:cubicBezTo>
                  <a:pt x="82563" y="248655"/>
                  <a:pt x="86169" y="262171"/>
                  <a:pt x="92796" y="268694"/>
                </a:cubicBezTo>
                <a:cubicBezTo>
                  <a:pt x="99422" y="275218"/>
                  <a:pt x="105557" y="278193"/>
                  <a:pt x="111200" y="277619"/>
                </a:cubicBezTo>
                <a:cubicBezTo>
                  <a:pt x="117909" y="277631"/>
                  <a:pt x="124723" y="277045"/>
                  <a:pt x="131642" y="275862"/>
                </a:cubicBezTo>
                <a:cubicBezTo>
                  <a:pt x="138562" y="274679"/>
                  <a:pt x="144111" y="272829"/>
                  <a:pt x="148291" y="270311"/>
                </a:cubicBezTo>
                <a:cubicBezTo>
                  <a:pt x="149696" y="269479"/>
                  <a:pt x="150960" y="269175"/>
                  <a:pt x="152084" y="269397"/>
                </a:cubicBezTo>
                <a:cubicBezTo>
                  <a:pt x="153208" y="269620"/>
                  <a:pt x="154191" y="270299"/>
                  <a:pt x="155034" y="271435"/>
                </a:cubicBezTo>
                <a:lnTo>
                  <a:pt x="157844" y="276495"/>
                </a:lnTo>
                <a:cubicBezTo>
                  <a:pt x="158640" y="277629"/>
                  <a:pt x="158875" y="278728"/>
                  <a:pt x="158547" y="279791"/>
                </a:cubicBezTo>
                <a:cubicBezTo>
                  <a:pt x="158219" y="280854"/>
                  <a:pt x="157610" y="281812"/>
                  <a:pt x="156720" y="282664"/>
                </a:cubicBezTo>
                <a:cubicBezTo>
                  <a:pt x="153770" y="286051"/>
                  <a:pt x="146886" y="290488"/>
                  <a:pt x="136068" y="295977"/>
                </a:cubicBezTo>
                <a:cubicBezTo>
                  <a:pt x="125250" y="301466"/>
                  <a:pt x="111341" y="304502"/>
                  <a:pt x="94341" y="305086"/>
                </a:cubicBezTo>
                <a:cubicBezTo>
                  <a:pt x="80037" y="304433"/>
                  <a:pt x="67524" y="299152"/>
                  <a:pt x="56804" y="289243"/>
                </a:cubicBezTo>
                <a:cubicBezTo>
                  <a:pt x="46084" y="279334"/>
                  <a:pt x="40449" y="268713"/>
                  <a:pt x="39900" y="257380"/>
                </a:cubicBezTo>
                <a:cubicBezTo>
                  <a:pt x="39921" y="249277"/>
                  <a:pt x="40066" y="239498"/>
                  <a:pt x="40337" y="228042"/>
                </a:cubicBezTo>
                <a:cubicBezTo>
                  <a:pt x="40607" y="216587"/>
                  <a:pt x="40878" y="205975"/>
                  <a:pt x="41149" y="196206"/>
                </a:cubicBezTo>
                <a:cubicBezTo>
                  <a:pt x="41419" y="186437"/>
                  <a:pt x="41565" y="180031"/>
                  <a:pt x="41586" y="176987"/>
                </a:cubicBezTo>
                <a:lnTo>
                  <a:pt x="41586" y="164619"/>
                </a:lnTo>
                <a:cubicBezTo>
                  <a:pt x="41597" y="158669"/>
                  <a:pt x="41714" y="148362"/>
                  <a:pt x="41936" y="133699"/>
                </a:cubicBezTo>
                <a:cubicBezTo>
                  <a:pt x="42158" y="119035"/>
                  <a:pt x="42416" y="105355"/>
                  <a:pt x="42708" y="92659"/>
                </a:cubicBezTo>
                <a:lnTo>
                  <a:pt x="8429" y="92659"/>
                </a:lnTo>
                <a:cubicBezTo>
                  <a:pt x="5865" y="92659"/>
                  <a:pt x="3828" y="92099"/>
                  <a:pt x="2318" y="90977"/>
                </a:cubicBezTo>
                <a:cubicBezTo>
                  <a:pt x="807" y="89856"/>
                  <a:pt x="35" y="88174"/>
                  <a:pt x="0" y="85932"/>
                </a:cubicBezTo>
                <a:cubicBezTo>
                  <a:pt x="0" y="83794"/>
                  <a:pt x="843" y="82042"/>
                  <a:pt x="2528" y="80676"/>
                </a:cubicBezTo>
                <a:cubicBezTo>
                  <a:pt x="4214" y="79309"/>
                  <a:pt x="6743" y="77698"/>
                  <a:pt x="10115" y="75841"/>
                </a:cubicBezTo>
                <a:cubicBezTo>
                  <a:pt x="15016" y="72857"/>
                  <a:pt x="22006" y="67041"/>
                  <a:pt x="31084" y="58394"/>
                </a:cubicBezTo>
                <a:cubicBezTo>
                  <a:pt x="40161" y="49747"/>
                  <a:pt x="48895" y="40474"/>
                  <a:pt x="57285" y="30576"/>
                </a:cubicBezTo>
                <a:cubicBezTo>
                  <a:pt x="65674" y="20677"/>
                  <a:pt x="71287" y="12360"/>
                  <a:pt x="74124" y="5623"/>
                </a:cubicBezTo>
                <a:cubicBezTo>
                  <a:pt x="74977" y="3422"/>
                  <a:pt x="76075" y="1924"/>
                  <a:pt x="77419" y="1127"/>
                </a:cubicBezTo>
                <a:cubicBezTo>
                  <a:pt x="78764" y="331"/>
                  <a:pt x="80283" y="-43"/>
                  <a:pt x="81978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40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sp>
        <p:nvSpPr>
          <p:cNvPr id="18" name="PA_文本框 17"/>
          <p:cNvSpPr txBox="1"/>
          <p:nvPr>
            <p:custDataLst>
              <p:tags r:id="rId3"/>
            </p:custDataLst>
          </p:nvPr>
        </p:nvSpPr>
        <p:spPr>
          <a:xfrm>
            <a:off x="9976177" y="785336"/>
            <a:ext cx="153974" cy="158651"/>
          </a:xfrm>
          <a:custGeom>
            <a:avLst/>
            <a:gdLst/>
            <a:ahLst/>
            <a:cxnLst/>
            <a:rect l="l" t="t" r="r" b="b"/>
            <a:pathLst>
              <a:path w="240492" h="247796">
                <a:moveTo>
                  <a:pt x="119140" y="16820"/>
                </a:moveTo>
                <a:cubicBezTo>
                  <a:pt x="111538" y="16656"/>
                  <a:pt x="104111" y="17827"/>
                  <a:pt x="96861" y="20333"/>
                </a:cubicBezTo>
                <a:cubicBezTo>
                  <a:pt x="89610" y="22839"/>
                  <a:pt x="82606" y="27663"/>
                  <a:pt x="75847" y="34808"/>
                </a:cubicBezTo>
                <a:cubicBezTo>
                  <a:pt x="65012" y="45653"/>
                  <a:pt x="57305" y="57833"/>
                  <a:pt x="52725" y="71348"/>
                </a:cubicBezTo>
                <a:cubicBezTo>
                  <a:pt x="48145" y="84864"/>
                  <a:pt x="45919" y="102103"/>
                  <a:pt x="46048" y="123067"/>
                </a:cubicBezTo>
                <a:cubicBezTo>
                  <a:pt x="45814" y="138503"/>
                  <a:pt x="47126" y="152323"/>
                  <a:pt x="49984" y="164527"/>
                </a:cubicBezTo>
                <a:cubicBezTo>
                  <a:pt x="52842" y="176730"/>
                  <a:pt x="58652" y="189145"/>
                  <a:pt x="67413" y="201770"/>
                </a:cubicBezTo>
                <a:cubicBezTo>
                  <a:pt x="73739" y="211104"/>
                  <a:pt x="81329" y="218295"/>
                  <a:pt x="90184" y="223343"/>
                </a:cubicBezTo>
                <a:cubicBezTo>
                  <a:pt x="99039" y="228391"/>
                  <a:pt x="110003" y="230944"/>
                  <a:pt x="123075" y="231003"/>
                </a:cubicBezTo>
                <a:cubicBezTo>
                  <a:pt x="144698" y="230077"/>
                  <a:pt x="161753" y="218858"/>
                  <a:pt x="174239" y="197343"/>
                </a:cubicBezTo>
                <a:cubicBezTo>
                  <a:pt x="186726" y="175829"/>
                  <a:pt x="193098" y="149571"/>
                  <a:pt x="193356" y="118570"/>
                </a:cubicBezTo>
                <a:cubicBezTo>
                  <a:pt x="192971" y="97669"/>
                  <a:pt x="188681" y="79632"/>
                  <a:pt x="180487" y="64457"/>
                </a:cubicBezTo>
                <a:cubicBezTo>
                  <a:pt x="172292" y="49282"/>
                  <a:pt x="162505" y="37574"/>
                  <a:pt x="151125" y="29333"/>
                </a:cubicBezTo>
                <a:cubicBezTo>
                  <a:pt x="139745" y="21092"/>
                  <a:pt x="129083" y="16921"/>
                  <a:pt x="119140" y="16820"/>
                </a:cubicBezTo>
                <a:close/>
                <a:moveTo>
                  <a:pt x="123637" y="31"/>
                </a:moveTo>
                <a:cubicBezTo>
                  <a:pt x="139392" y="333"/>
                  <a:pt x="154267" y="3647"/>
                  <a:pt x="168263" y="9973"/>
                </a:cubicBezTo>
                <a:cubicBezTo>
                  <a:pt x="182259" y="16300"/>
                  <a:pt x="193616" y="23828"/>
                  <a:pt x="202334" y="32559"/>
                </a:cubicBezTo>
                <a:cubicBezTo>
                  <a:pt x="214971" y="45407"/>
                  <a:pt x="224487" y="59344"/>
                  <a:pt x="230882" y="74370"/>
                </a:cubicBezTo>
                <a:cubicBezTo>
                  <a:pt x="237277" y="89396"/>
                  <a:pt x="240480" y="106003"/>
                  <a:pt x="240492" y="124192"/>
                </a:cubicBezTo>
                <a:cubicBezTo>
                  <a:pt x="240239" y="145008"/>
                  <a:pt x="234632" y="164767"/>
                  <a:pt x="223669" y="183470"/>
                </a:cubicBezTo>
                <a:cubicBezTo>
                  <a:pt x="212706" y="202172"/>
                  <a:pt x="197901" y="217470"/>
                  <a:pt x="179255" y="229364"/>
                </a:cubicBezTo>
                <a:cubicBezTo>
                  <a:pt x="160608" y="241258"/>
                  <a:pt x="139632" y="247401"/>
                  <a:pt x="116328" y="247792"/>
                </a:cubicBezTo>
                <a:cubicBezTo>
                  <a:pt x="102436" y="247934"/>
                  <a:pt x="87772" y="244992"/>
                  <a:pt x="72337" y="238965"/>
                </a:cubicBezTo>
                <a:cubicBezTo>
                  <a:pt x="56902" y="232939"/>
                  <a:pt x="43089" y="222977"/>
                  <a:pt x="30898" y="209078"/>
                </a:cubicBezTo>
                <a:cubicBezTo>
                  <a:pt x="18320" y="194228"/>
                  <a:pt x="9950" y="180080"/>
                  <a:pt x="5788" y="166635"/>
                </a:cubicBezTo>
                <a:cubicBezTo>
                  <a:pt x="1626" y="153190"/>
                  <a:pt x="-291" y="136793"/>
                  <a:pt x="36" y="117446"/>
                </a:cubicBezTo>
                <a:cubicBezTo>
                  <a:pt x="-22" y="102747"/>
                  <a:pt x="3883" y="87311"/>
                  <a:pt x="11750" y="71137"/>
                </a:cubicBezTo>
                <a:cubicBezTo>
                  <a:pt x="19618" y="54963"/>
                  <a:pt x="31800" y="40230"/>
                  <a:pt x="48297" y="26937"/>
                </a:cubicBezTo>
                <a:cubicBezTo>
                  <a:pt x="63068" y="16003"/>
                  <a:pt x="76960" y="8715"/>
                  <a:pt x="89973" y="5073"/>
                </a:cubicBezTo>
                <a:cubicBezTo>
                  <a:pt x="102987" y="1431"/>
                  <a:pt x="114208" y="-250"/>
                  <a:pt x="123637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40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sp>
        <p:nvSpPr>
          <p:cNvPr id="20" name="PA_文本框 19"/>
          <p:cNvSpPr txBox="1"/>
          <p:nvPr>
            <p:custDataLst>
              <p:tags r:id="rId4"/>
            </p:custDataLst>
          </p:nvPr>
        </p:nvSpPr>
        <p:spPr>
          <a:xfrm>
            <a:off x="10197719" y="777318"/>
            <a:ext cx="170508" cy="155391"/>
          </a:xfrm>
          <a:custGeom>
            <a:avLst/>
            <a:gdLst/>
            <a:ahLst/>
            <a:cxnLst/>
            <a:rect l="l" t="t" r="r" b="b"/>
            <a:pathLst>
              <a:path w="266316" h="242705">
                <a:moveTo>
                  <a:pt x="64578" y="2"/>
                </a:moveTo>
                <a:cubicBezTo>
                  <a:pt x="65957" y="2"/>
                  <a:pt x="66985" y="562"/>
                  <a:pt x="67663" y="1684"/>
                </a:cubicBezTo>
                <a:cubicBezTo>
                  <a:pt x="68341" y="2805"/>
                  <a:pt x="68809" y="4486"/>
                  <a:pt x="69066" y="6728"/>
                </a:cubicBezTo>
                <a:lnTo>
                  <a:pt x="72993" y="40960"/>
                </a:lnTo>
                <a:lnTo>
                  <a:pt x="74116" y="40960"/>
                </a:lnTo>
                <a:cubicBezTo>
                  <a:pt x="82703" y="30408"/>
                  <a:pt x="94067" y="21054"/>
                  <a:pt x="108207" y="12899"/>
                </a:cubicBezTo>
                <a:cubicBezTo>
                  <a:pt x="122347" y="4744"/>
                  <a:pt x="136662" y="445"/>
                  <a:pt x="151154" y="2"/>
                </a:cubicBezTo>
                <a:cubicBezTo>
                  <a:pt x="159683" y="-45"/>
                  <a:pt x="168070" y="889"/>
                  <a:pt x="176315" y="2805"/>
                </a:cubicBezTo>
                <a:cubicBezTo>
                  <a:pt x="184560" y="4720"/>
                  <a:pt x="192097" y="7896"/>
                  <a:pt x="198928" y="12334"/>
                </a:cubicBezTo>
                <a:cubicBezTo>
                  <a:pt x="207577" y="18584"/>
                  <a:pt x="214823" y="27122"/>
                  <a:pt x="220667" y="37948"/>
                </a:cubicBezTo>
                <a:cubicBezTo>
                  <a:pt x="226510" y="48775"/>
                  <a:pt x="229549" y="58024"/>
                  <a:pt x="229783" y="65696"/>
                </a:cubicBezTo>
                <a:lnTo>
                  <a:pt x="229783" y="210738"/>
                </a:lnTo>
                <a:cubicBezTo>
                  <a:pt x="229841" y="215165"/>
                  <a:pt x="230989" y="218257"/>
                  <a:pt x="233225" y="220014"/>
                </a:cubicBezTo>
                <a:cubicBezTo>
                  <a:pt x="235461" y="221771"/>
                  <a:pt x="238435" y="222614"/>
                  <a:pt x="242146" y="222544"/>
                </a:cubicBezTo>
                <a:lnTo>
                  <a:pt x="260130" y="222544"/>
                </a:lnTo>
                <a:cubicBezTo>
                  <a:pt x="262600" y="222544"/>
                  <a:pt x="264262" y="222964"/>
                  <a:pt x="265117" y="223804"/>
                </a:cubicBezTo>
                <a:cubicBezTo>
                  <a:pt x="265972" y="224644"/>
                  <a:pt x="266370" y="225904"/>
                  <a:pt x="266311" y="227584"/>
                </a:cubicBezTo>
                <a:lnTo>
                  <a:pt x="266311" y="236545"/>
                </a:lnTo>
                <a:cubicBezTo>
                  <a:pt x="266335" y="238516"/>
                  <a:pt x="266007" y="240033"/>
                  <a:pt x="265328" y="241095"/>
                </a:cubicBezTo>
                <a:cubicBezTo>
                  <a:pt x="264649" y="242157"/>
                  <a:pt x="263478" y="242693"/>
                  <a:pt x="261815" y="242705"/>
                </a:cubicBezTo>
                <a:cubicBezTo>
                  <a:pt x="259871" y="242638"/>
                  <a:pt x="254487" y="242368"/>
                  <a:pt x="245663" y="241897"/>
                </a:cubicBezTo>
                <a:cubicBezTo>
                  <a:pt x="236839" y="241426"/>
                  <a:pt x="224440" y="241157"/>
                  <a:pt x="208465" y="241089"/>
                </a:cubicBezTo>
                <a:cubicBezTo>
                  <a:pt x="194077" y="241157"/>
                  <a:pt x="182563" y="241426"/>
                  <a:pt x="173922" y="241897"/>
                </a:cubicBezTo>
                <a:cubicBezTo>
                  <a:pt x="165281" y="242368"/>
                  <a:pt x="159941" y="242638"/>
                  <a:pt x="157902" y="242705"/>
                </a:cubicBezTo>
                <a:cubicBezTo>
                  <a:pt x="156238" y="242728"/>
                  <a:pt x="155067" y="242262"/>
                  <a:pt x="154387" y="241305"/>
                </a:cubicBezTo>
                <a:cubicBezTo>
                  <a:pt x="153708" y="240348"/>
                  <a:pt x="153380" y="238761"/>
                  <a:pt x="153403" y="236545"/>
                </a:cubicBezTo>
                <a:lnTo>
                  <a:pt x="153403" y="227584"/>
                </a:lnTo>
                <a:cubicBezTo>
                  <a:pt x="153356" y="225659"/>
                  <a:pt x="153872" y="224329"/>
                  <a:pt x="154949" y="223594"/>
                </a:cubicBezTo>
                <a:cubicBezTo>
                  <a:pt x="156027" y="222859"/>
                  <a:pt x="157948" y="222509"/>
                  <a:pt x="160713" y="222544"/>
                </a:cubicBezTo>
                <a:lnTo>
                  <a:pt x="177020" y="222544"/>
                </a:lnTo>
                <a:cubicBezTo>
                  <a:pt x="180160" y="222638"/>
                  <a:pt x="182737" y="221748"/>
                  <a:pt x="184752" y="219874"/>
                </a:cubicBezTo>
                <a:cubicBezTo>
                  <a:pt x="186767" y="218000"/>
                  <a:pt x="187939" y="214580"/>
                  <a:pt x="188267" y="209614"/>
                </a:cubicBezTo>
                <a:cubicBezTo>
                  <a:pt x="188560" y="202165"/>
                  <a:pt x="188817" y="194294"/>
                  <a:pt x="189040" y="186002"/>
                </a:cubicBezTo>
                <a:cubicBezTo>
                  <a:pt x="189262" y="177710"/>
                  <a:pt x="189379" y="169840"/>
                  <a:pt x="189391" y="162391"/>
                </a:cubicBezTo>
                <a:lnTo>
                  <a:pt x="189391" y="88183"/>
                </a:lnTo>
                <a:cubicBezTo>
                  <a:pt x="189731" y="76974"/>
                  <a:pt x="189051" y="67206"/>
                  <a:pt x="187353" y="58879"/>
                </a:cubicBezTo>
                <a:cubicBezTo>
                  <a:pt x="185654" y="50552"/>
                  <a:pt x="180898" y="43454"/>
                  <a:pt x="173084" y="37587"/>
                </a:cubicBezTo>
                <a:cubicBezTo>
                  <a:pt x="166348" y="32738"/>
                  <a:pt x="159577" y="29787"/>
                  <a:pt x="152770" y="28733"/>
                </a:cubicBezTo>
                <a:cubicBezTo>
                  <a:pt x="145964" y="27679"/>
                  <a:pt x="139052" y="27258"/>
                  <a:pt x="132035" y="27469"/>
                </a:cubicBezTo>
                <a:cubicBezTo>
                  <a:pt x="127255" y="27258"/>
                  <a:pt x="120648" y="28663"/>
                  <a:pt x="112213" y="31684"/>
                </a:cubicBezTo>
                <a:cubicBezTo>
                  <a:pt x="103778" y="34706"/>
                  <a:pt x="95203" y="40608"/>
                  <a:pt x="86487" y="49392"/>
                </a:cubicBezTo>
                <a:cubicBezTo>
                  <a:pt x="81028" y="55729"/>
                  <a:pt x="77467" y="62311"/>
                  <a:pt x="75803" y="69139"/>
                </a:cubicBezTo>
                <a:cubicBezTo>
                  <a:pt x="74140" y="75967"/>
                  <a:pt x="73390" y="82128"/>
                  <a:pt x="73554" y="87621"/>
                </a:cubicBezTo>
                <a:lnTo>
                  <a:pt x="73554" y="203992"/>
                </a:lnTo>
                <a:cubicBezTo>
                  <a:pt x="73378" y="211406"/>
                  <a:pt x="74151" y="216395"/>
                  <a:pt x="75873" y="218960"/>
                </a:cubicBezTo>
                <a:cubicBezTo>
                  <a:pt x="77596" y="221525"/>
                  <a:pt x="81321" y="222720"/>
                  <a:pt x="87050" y="222544"/>
                </a:cubicBezTo>
                <a:lnTo>
                  <a:pt x="101107" y="222544"/>
                </a:lnTo>
                <a:cubicBezTo>
                  <a:pt x="103310" y="222532"/>
                  <a:pt x="104809" y="222976"/>
                  <a:pt x="105606" y="223874"/>
                </a:cubicBezTo>
                <a:cubicBezTo>
                  <a:pt x="106403" y="224773"/>
                  <a:pt x="106778" y="226196"/>
                  <a:pt x="106731" y="228144"/>
                </a:cubicBezTo>
                <a:lnTo>
                  <a:pt x="106731" y="237665"/>
                </a:lnTo>
                <a:cubicBezTo>
                  <a:pt x="106742" y="239345"/>
                  <a:pt x="106438" y="240605"/>
                  <a:pt x="105817" y="241445"/>
                </a:cubicBezTo>
                <a:cubicBezTo>
                  <a:pt x="105196" y="242285"/>
                  <a:pt x="104189" y="242705"/>
                  <a:pt x="102794" y="242705"/>
                </a:cubicBezTo>
                <a:cubicBezTo>
                  <a:pt x="100896" y="242638"/>
                  <a:pt x="95977" y="242368"/>
                  <a:pt x="88039" y="241897"/>
                </a:cubicBezTo>
                <a:cubicBezTo>
                  <a:pt x="80101" y="241426"/>
                  <a:pt x="68728" y="241157"/>
                  <a:pt x="53919" y="241089"/>
                </a:cubicBezTo>
                <a:cubicBezTo>
                  <a:pt x="39524" y="241157"/>
                  <a:pt x="28037" y="241426"/>
                  <a:pt x="19459" y="241897"/>
                </a:cubicBezTo>
                <a:cubicBezTo>
                  <a:pt x="10881" y="242368"/>
                  <a:pt x="5708" y="242638"/>
                  <a:pt x="3939" y="242705"/>
                </a:cubicBezTo>
                <a:cubicBezTo>
                  <a:pt x="1223" y="242705"/>
                  <a:pt x="-88" y="241025"/>
                  <a:pt x="5" y="237665"/>
                </a:cubicBezTo>
                <a:lnTo>
                  <a:pt x="5" y="227584"/>
                </a:lnTo>
                <a:cubicBezTo>
                  <a:pt x="-41" y="225904"/>
                  <a:pt x="333" y="224644"/>
                  <a:pt x="1129" y="223804"/>
                </a:cubicBezTo>
                <a:cubicBezTo>
                  <a:pt x="1925" y="222964"/>
                  <a:pt x="3424" y="222544"/>
                  <a:pt x="5625" y="222544"/>
                </a:cubicBezTo>
                <a:lnTo>
                  <a:pt x="21922" y="222544"/>
                </a:lnTo>
                <a:cubicBezTo>
                  <a:pt x="25587" y="222673"/>
                  <a:pt x="28373" y="221994"/>
                  <a:pt x="30282" y="220506"/>
                </a:cubicBezTo>
                <a:cubicBezTo>
                  <a:pt x="32190" y="219019"/>
                  <a:pt x="33150" y="215950"/>
                  <a:pt x="33162" y="211300"/>
                </a:cubicBezTo>
                <a:lnTo>
                  <a:pt x="33162" y="79750"/>
                </a:lnTo>
                <a:cubicBezTo>
                  <a:pt x="33080" y="71411"/>
                  <a:pt x="30996" y="64618"/>
                  <a:pt x="26910" y="59371"/>
                </a:cubicBezTo>
                <a:cubicBezTo>
                  <a:pt x="22824" y="54124"/>
                  <a:pt x="17228" y="49861"/>
                  <a:pt x="10121" y="46581"/>
                </a:cubicBezTo>
                <a:lnTo>
                  <a:pt x="5625" y="44333"/>
                </a:lnTo>
                <a:cubicBezTo>
                  <a:pt x="3717" y="43489"/>
                  <a:pt x="2476" y="42646"/>
                  <a:pt x="1902" y="41803"/>
                </a:cubicBezTo>
                <a:cubicBezTo>
                  <a:pt x="1328" y="40960"/>
                  <a:pt x="1071" y="40116"/>
                  <a:pt x="1129" y="39273"/>
                </a:cubicBezTo>
                <a:lnTo>
                  <a:pt x="1129" y="36462"/>
                </a:lnTo>
                <a:cubicBezTo>
                  <a:pt x="1164" y="35068"/>
                  <a:pt x="1656" y="33921"/>
                  <a:pt x="2605" y="33019"/>
                </a:cubicBezTo>
                <a:cubicBezTo>
                  <a:pt x="3553" y="32117"/>
                  <a:pt x="4747" y="31391"/>
                  <a:pt x="6187" y="30840"/>
                </a:cubicBezTo>
                <a:lnTo>
                  <a:pt x="54480" y="3926"/>
                </a:lnTo>
                <a:cubicBezTo>
                  <a:pt x="56724" y="2781"/>
                  <a:pt x="58687" y="1847"/>
                  <a:pt x="60370" y="1123"/>
                </a:cubicBezTo>
                <a:cubicBezTo>
                  <a:pt x="62053" y="399"/>
                  <a:pt x="63456" y="25"/>
                  <a:pt x="64578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40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sp>
        <p:nvSpPr>
          <p:cNvPr id="24" name="PA_文本框 23"/>
          <p:cNvSpPr txBox="1"/>
          <p:nvPr>
            <p:custDataLst>
              <p:tags r:id="rId5"/>
            </p:custDataLst>
          </p:nvPr>
        </p:nvSpPr>
        <p:spPr>
          <a:xfrm>
            <a:off x="10779433" y="782964"/>
            <a:ext cx="130619" cy="158658"/>
          </a:xfrm>
          <a:custGeom>
            <a:avLst/>
            <a:gdLst/>
            <a:ahLst/>
            <a:cxnLst/>
            <a:rect l="l" t="t" r="r" b="b"/>
            <a:pathLst>
              <a:path w="204013" h="247807">
                <a:moveTo>
                  <a:pt x="105104" y="16822"/>
                </a:moveTo>
                <a:cubicBezTo>
                  <a:pt x="92486" y="16634"/>
                  <a:pt x="80888" y="21089"/>
                  <a:pt x="70309" y="30185"/>
                </a:cubicBezTo>
                <a:cubicBezTo>
                  <a:pt x="59730" y="39281"/>
                  <a:pt x="51646" y="54145"/>
                  <a:pt x="46058" y="74776"/>
                </a:cubicBezTo>
                <a:lnTo>
                  <a:pt x="133221" y="74776"/>
                </a:lnTo>
                <a:cubicBezTo>
                  <a:pt x="138528" y="74764"/>
                  <a:pt x="142395" y="74084"/>
                  <a:pt x="144820" y="72736"/>
                </a:cubicBezTo>
                <a:cubicBezTo>
                  <a:pt x="147245" y="71388"/>
                  <a:pt x="148440" y="69442"/>
                  <a:pt x="148405" y="66898"/>
                </a:cubicBezTo>
                <a:cubicBezTo>
                  <a:pt x="148547" y="62206"/>
                  <a:pt x="147513" y="55961"/>
                  <a:pt x="145302" y="48164"/>
                </a:cubicBezTo>
                <a:cubicBezTo>
                  <a:pt x="143090" y="40367"/>
                  <a:pt x="138848" y="33288"/>
                  <a:pt x="132576" y="26929"/>
                </a:cubicBezTo>
                <a:cubicBezTo>
                  <a:pt x="126303" y="20570"/>
                  <a:pt x="117146" y="17201"/>
                  <a:pt x="105104" y="16822"/>
                </a:cubicBezTo>
                <a:close/>
                <a:moveTo>
                  <a:pt x="115789" y="33"/>
                </a:moveTo>
                <a:cubicBezTo>
                  <a:pt x="137146" y="647"/>
                  <a:pt x="153852" y="6161"/>
                  <a:pt x="165907" y="16575"/>
                </a:cubicBezTo>
                <a:cubicBezTo>
                  <a:pt x="177961" y="26989"/>
                  <a:pt x="186426" y="38620"/>
                  <a:pt x="191302" y="51468"/>
                </a:cubicBezTo>
                <a:cubicBezTo>
                  <a:pt x="196178" y="64315"/>
                  <a:pt x="198528" y="74696"/>
                  <a:pt x="198351" y="82611"/>
                </a:cubicBezTo>
                <a:cubicBezTo>
                  <a:pt x="198257" y="86411"/>
                  <a:pt x="196761" y="88883"/>
                  <a:pt x="193861" y="90026"/>
                </a:cubicBezTo>
                <a:cubicBezTo>
                  <a:pt x="190962" y="91168"/>
                  <a:pt x="187220" y="91681"/>
                  <a:pt x="182637" y="91565"/>
                </a:cubicBezTo>
                <a:lnTo>
                  <a:pt x="43809" y="91565"/>
                </a:lnTo>
                <a:cubicBezTo>
                  <a:pt x="42684" y="96626"/>
                  <a:pt x="42122" y="105622"/>
                  <a:pt x="42122" y="118555"/>
                </a:cubicBezTo>
                <a:cubicBezTo>
                  <a:pt x="42637" y="146693"/>
                  <a:pt x="50322" y="169700"/>
                  <a:pt x="65178" y="187577"/>
                </a:cubicBezTo>
                <a:cubicBezTo>
                  <a:pt x="80033" y="205453"/>
                  <a:pt x="98965" y="214684"/>
                  <a:pt x="121974" y="215269"/>
                </a:cubicBezTo>
                <a:cubicBezTo>
                  <a:pt x="139210" y="214836"/>
                  <a:pt x="153630" y="210783"/>
                  <a:pt x="165234" y="203110"/>
                </a:cubicBezTo>
                <a:cubicBezTo>
                  <a:pt x="176837" y="195437"/>
                  <a:pt x="185070" y="186745"/>
                  <a:pt x="189933" y="177034"/>
                </a:cubicBezTo>
                <a:cubicBezTo>
                  <a:pt x="190529" y="175897"/>
                  <a:pt x="191301" y="175077"/>
                  <a:pt x="192248" y="174573"/>
                </a:cubicBezTo>
                <a:cubicBezTo>
                  <a:pt x="193195" y="174070"/>
                  <a:pt x="194107" y="173953"/>
                  <a:pt x="194984" y="174222"/>
                </a:cubicBezTo>
                <a:lnTo>
                  <a:pt x="202284" y="178158"/>
                </a:lnTo>
                <a:cubicBezTo>
                  <a:pt x="203198" y="178369"/>
                  <a:pt x="203760" y="179072"/>
                  <a:pt x="203970" y="180267"/>
                </a:cubicBezTo>
                <a:cubicBezTo>
                  <a:pt x="204181" y="181462"/>
                  <a:pt x="203619" y="183570"/>
                  <a:pt x="202284" y="186592"/>
                </a:cubicBezTo>
                <a:cubicBezTo>
                  <a:pt x="198926" y="194429"/>
                  <a:pt x="193416" y="203050"/>
                  <a:pt x="185754" y="212456"/>
                </a:cubicBezTo>
                <a:cubicBezTo>
                  <a:pt x="178092" y="221862"/>
                  <a:pt x="168212" y="230018"/>
                  <a:pt x="156115" y="236925"/>
                </a:cubicBezTo>
                <a:cubicBezTo>
                  <a:pt x="144019" y="243832"/>
                  <a:pt x="129639" y="247455"/>
                  <a:pt x="112977" y="247794"/>
                </a:cubicBezTo>
                <a:cubicBezTo>
                  <a:pt x="96574" y="248028"/>
                  <a:pt x="80456" y="245176"/>
                  <a:pt x="64620" y="239240"/>
                </a:cubicBezTo>
                <a:cubicBezTo>
                  <a:pt x="48785" y="233303"/>
                  <a:pt x="35488" y="222876"/>
                  <a:pt x="24729" y="207960"/>
                </a:cubicBezTo>
                <a:cubicBezTo>
                  <a:pt x="15110" y="194172"/>
                  <a:pt x="8541" y="180700"/>
                  <a:pt x="5023" y="167545"/>
                </a:cubicBezTo>
                <a:cubicBezTo>
                  <a:pt x="1505" y="154390"/>
                  <a:pt x="-155" y="138247"/>
                  <a:pt x="44" y="119117"/>
                </a:cubicBezTo>
                <a:cubicBezTo>
                  <a:pt x="-342" y="107664"/>
                  <a:pt x="1832" y="93758"/>
                  <a:pt x="6566" y="77399"/>
                </a:cubicBezTo>
                <a:cubicBezTo>
                  <a:pt x="11300" y="61041"/>
                  <a:pt x="20907" y="45162"/>
                  <a:pt x="35389" y="29763"/>
                </a:cubicBezTo>
                <a:cubicBezTo>
                  <a:pt x="47554" y="17721"/>
                  <a:pt x="60460" y="9679"/>
                  <a:pt x="74107" y="5638"/>
                </a:cubicBezTo>
                <a:cubicBezTo>
                  <a:pt x="87754" y="1597"/>
                  <a:pt x="101648" y="-272"/>
                  <a:pt x="115789" y="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40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sp>
        <p:nvSpPr>
          <p:cNvPr id="26" name="PA_文本框 25"/>
          <p:cNvSpPr txBox="1"/>
          <p:nvPr>
            <p:custDataLst>
              <p:tags r:id="rId6"/>
            </p:custDataLst>
          </p:nvPr>
        </p:nvSpPr>
        <p:spPr>
          <a:xfrm>
            <a:off x="10989382" y="782964"/>
            <a:ext cx="170508" cy="155391"/>
          </a:xfrm>
          <a:custGeom>
            <a:avLst/>
            <a:gdLst/>
            <a:ahLst/>
            <a:cxnLst/>
            <a:rect l="l" t="t" r="r" b="b"/>
            <a:pathLst>
              <a:path w="266316" h="242705">
                <a:moveTo>
                  <a:pt x="64578" y="2"/>
                </a:moveTo>
                <a:cubicBezTo>
                  <a:pt x="65957" y="2"/>
                  <a:pt x="66985" y="562"/>
                  <a:pt x="67663" y="1684"/>
                </a:cubicBezTo>
                <a:cubicBezTo>
                  <a:pt x="68341" y="2805"/>
                  <a:pt x="68808" y="4486"/>
                  <a:pt x="69066" y="6728"/>
                </a:cubicBezTo>
                <a:lnTo>
                  <a:pt x="72993" y="40960"/>
                </a:lnTo>
                <a:lnTo>
                  <a:pt x="74116" y="40960"/>
                </a:lnTo>
                <a:cubicBezTo>
                  <a:pt x="82703" y="30408"/>
                  <a:pt x="94067" y="21054"/>
                  <a:pt x="108206" y="12899"/>
                </a:cubicBezTo>
                <a:cubicBezTo>
                  <a:pt x="122346" y="4744"/>
                  <a:pt x="136662" y="445"/>
                  <a:pt x="151154" y="2"/>
                </a:cubicBezTo>
                <a:cubicBezTo>
                  <a:pt x="159682" y="-45"/>
                  <a:pt x="168069" y="889"/>
                  <a:pt x="176314" y="2805"/>
                </a:cubicBezTo>
                <a:cubicBezTo>
                  <a:pt x="184559" y="4720"/>
                  <a:pt x="192097" y="7896"/>
                  <a:pt x="198928" y="12334"/>
                </a:cubicBezTo>
                <a:cubicBezTo>
                  <a:pt x="207576" y="18584"/>
                  <a:pt x="214823" y="27122"/>
                  <a:pt x="220666" y="37948"/>
                </a:cubicBezTo>
                <a:cubicBezTo>
                  <a:pt x="226510" y="48775"/>
                  <a:pt x="229549" y="58024"/>
                  <a:pt x="229783" y="65696"/>
                </a:cubicBezTo>
                <a:lnTo>
                  <a:pt x="229783" y="210738"/>
                </a:lnTo>
                <a:cubicBezTo>
                  <a:pt x="229841" y="215165"/>
                  <a:pt x="230989" y="218257"/>
                  <a:pt x="233225" y="220014"/>
                </a:cubicBezTo>
                <a:cubicBezTo>
                  <a:pt x="235461" y="221771"/>
                  <a:pt x="238435" y="222614"/>
                  <a:pt x="242146" y="222544"/>
                </a:cubicBezTo>
                <a:lnTo>
                  <a:pt x="260129" y="222544"/>
                </a:lnTo>
                <a:cubicBezTo>
                  <a:pt x="262600" y="222544"/>
                  <a:pt x="264262" y="222964"/>
                  <a:pt x="265117" y="223804"/>
                </a:cubicBezTo>
                <a:cubicBezTo>
                  <a:pt x="265971" y="224644"/>
                  <a:pt x="266370" y="225904"/>
                  <a:pt x="266311" y="227584"/>
                </a:cubicBezTo>
                <a:lnTo>
                  <a:pt x="266311" y="236545"/>
                </a:lnTo>
                <a:cubicBezTo>
                  <a:pt x="266335" y="238516"/>
                  <a:pt x="266007" y="240033"/>
                  <a:pt x="265328" y="241095"/>
                </a:cubicBezTo>
                <a:cubicBezTo>
                  <a:pt x="264649" y="242157"/>
                  <a:pt x="263478" y="242693"/>
                  <a:pt x="261815" y="242705"/>
                </a:cubicBezTo>
                <a:cubicBezTo>
                  <a:pt x="259871" y="242638"/>
                  <a:pt x="254487" y="242368"/>
                  <a:pt x="245663" y="241897"/>
                </a:cubicBezTo>
                <a:cubicBezTo>
                  <a:pt x="236839" y="241426"/>
                  <a:pt x="224440" y="241157"/>
                  <a:pt x="208465" y="241089"/>
                </a:cubicBezTo>
                <a:cubicBezTo>
                  <a:pt x="194077" y="241157"/>
                  <a:pt x="182563" y="241426"/>
                  <a:pt x="173922" y="241897"/>
                </a:cubicBezTo>
                <a:cubicBezTo>
                  <a:pt x="165281" y="242368"/>
                  <a:pt x="159941" y="242638"/>
                  <a:pt x="157901" y="242705"/>
                </a:cubicBezTo>
                <a:cubicBezTo>
                  <a:pt x="156238" y="242728"/>
                  <a:pt x="155066" y="242262"/>
                  <a:pt x="154387" y="241305"/>
                </a:cubicBezTo>
                <a:cubicBezTo>
                  <a:pt x="153707" y="240348"/>
                  <a:pt x="153379" y="238761"/>
                  <a:pt x="153403" y="236545"/>
                </a:cubicBezTo>
                <a:lnTo>
                  <a:pt x="153403" y="227584"/>
                </a:lnTo>
                <a:cubicBezTo>
                  <a:pt x="153356" y="225659"/>
                  <a:pt x="153871" y="224329"/>
                  <a:pt x="154949" y="223594"/>
                </a:cubicBezTo>
                <a:cubicBezTo>
                  <a:pt x="156027" y="222859"/>
                  <a:pt x="157948" y="222509"/>
                  <a:pt x="160713" y="222544"/>
                </a:cubicBezTo>
                <a:lnTo>
                  <a:pt x="177020" y="222544"/>
                </a:lnTo>
                <a:cubicBezTo>
                  <a:pt x="180160" y="222638"/>
                  <a:pt x="182737" y="221748"/>
                  <a:pt x="184752" y="219874"/>
                </a:cubicBezTo>
                <a:cubicBezTo>
                  <a:pt x="186767" y="218000"/>
                  <a:pt x="187939" y="214580"/>
                  <a:pt x="188267" y="209614"/>
                </a:cubicBezTo>
                <a:cubicBezTo>
                  <a:pt x="188559" y="202165"/>
                  <a:pt x="188817" y="194294"/>
                  <a:pt x="189039" y="186002"/>
                </a:cubicBezTo>
                <a:cubicBezTo>
                  <a:pt x="189262" y="177710"/>
                  <a:pt x="189379" y="169840"/>
                  <a:pt x="189391" y="162391"/>
                </a:cubicBezTo>
                <a:lnTo>
                  <a:pt x="189391" y="88183"/>
                </a:lnTo>
                <a:cubicBezTo>
                  <a:pt x="189730" y="76974"/>
                  <a:pt x="189051" y="67206"/>
                  <a:pt x="187352" y="58879"/>
                </a:cubicBezTo>
                <a:cubicBezTo>
                  <a:pt x="185654" y="50552"/>
                  <a:pt x="180898" y="43454"/>
                  <a:pt x="173084" y="37587"/>
                </a:cubicBezTo>
                <a:cubicBezTo>
                  <a:pt x="166348" y="32738"/>
                  <a:pt x="159577" y="29787"/>
                  <a:pt x="152770" y="28733"/>
                </a:cubicBezTo>
                <a:cubicBezTo>
                  <a:pt x="145964" y="27679"/>
                  <a:pt x="139052" y="27258"/>
                  <a:pt x="132035" y="27469"/>
                </a:cubicBezTo>
                <a:cubicBezTo>
                  <a:pt x="127255" y="27258"/>
                  <a:pt x="120648" y="28663"/>
                  <a:pt x="112213" y="31684"/>
                </a:cubicBezTo>
                <a:cubicBezTo>
                  <a:pt x="103778" y="34706"/>
                  <a:pt x="95203" y="40608"/>
                  <a:pt x="86487" y="49392"/>
                </a:cubicBezTo>
                <a:cubicBezTo>
                  <a:pt x="81028" y="55729"/>
                  <a:pt x="77466" y="62311"/>
                  <a:pt x="75803" y="69139"/>
                </a:cubicBezTo>
                <a:cubicBezTo>
                  <a:pt x="74139" y="75967"/>
                  <a:pt x="73390" y="82128"/>
                  <a:pt x="73554" y="87621"/>
                </a:cubicBezTo>
                <a:lnTo>
                  <a:pt x="73554" y="203992"/>
                </a:lnTo>
                <a:cubicBezTo>
                  <a:pt x="73378" y="211406"/>
                  <a:pt x="74151" y="216395"/>
                  <a:pt x="75873" y="218960"/>
                </a:cubicBezTo>
                <a:cubicBezTo>
                  <a:pt x="77595" y="221525"/>
                  <a:pt x="81321" y="222720"/>
                  <a:pt x="87049" y="222544"/>
                </a:cubicBezTo>
                <a:lnTo>
                  <a:pt x="101107" y="222544"/>
                </a:lnTo>
                <a:cubicBezTo>
                  <a:pt x="103310" y="222532"/>
                  <a:pt x="104809" y="222976"/>
                  <a:pt x="105606" y="223874"/>
                </a:cubicBezTo>
                <a:cubicBezTo>
                  <a:pt x="106402" y="224773"/>
                  <a:pt x="106777" y="226196"/>
                  <a:pt x="106730" y="228144"/>
                </a:cubicBezTo>
                <a:lnTo>
                  <a:pt x="106730" y="237665"/>
                </a:lnTo>
                <a:cubicBezTo>
                  <a:pt x="106742" y="239345"/>
                  <a:pt x="106437" y="240605"/>
                  <a:pt x="105817" y="241445"/>
                </a:cubicBezTo>
                <a:cubicBezTo>
                  <a:pt x="105196" y="242285"/>
                  <a:pt x="104188" y="242705"/>
                  <a:pt x="102794" y="242705"/>
                </a:cubicBezTo>
                <a:cubicBezTo>
                  <a:pt x="100895" y="242638"/>
                  <a:pt x="95977" y="242368"/>
                  <a:pt x="88039" y="241897"/>
                </a:cubicBezTo>
                <a:cubicBezTo>
                  <a:pt x="80101" y="241426"/>
                  <a:pt x="68728" y="241157"/>
                  <a:pt x="53919" y="241089"/>
                </a:cubicBezTo>
                <a:cubicBezTo>
                  <a:pt x="39524" y="241157"/>
                  <a:pt x="28037" y="241426"/>
                  <a:pt x="19459" y="241897"/>
                </a:cubicBezTo>
                <a:cubicBezTo>
                  <a:pt x="10881" y="242368"/>
                  <a:pt x="5708" y="242638"/>
                  <a:pt x="3939" y="242705"/>
                </a:cubicBezTo>
                <a:cubicBezTo>
                  <a:pt x="1223" y="242705"/>
                  <a:pt x="-89" y="241025"/>
                  <a:pt x="5" y="237665"/>
                </a:cubicBezTo>
                <a:lnTo>
                  <a:pt x="5" y="227584"/>
                </a:lnTo>
                <a:cubicBezTo>
                  <a:pt x="-42" y="225904"/>
                  <a:pt x="333" y="224644"/>
                  <a:pt x="1129" y="223804"/>
                </a:cubicBezTo>
                <a:cubicBezTo>
                  <a:pt x="1925" y="222964"/>
                  <a:pt x="3424" y="222544"/>
                  <a:pt x="5625" y="222544"/>
                </a:cubicBezTo>
                <a:lnTo>
                  <a:pt x="21922" y="222544"/>
                </a:lnTo>
                <a:cubicBezTo>
                  <a:pt x="25587" y="222673"/>
                  <a:pt x="28373" y="221994"/>
                  <a:pt x="30282" y="220506"/>
                </a:cubicBezTo>
                <a:cubicBezTo>
                  <a:pt x="32190" y="219019"/>
                  <a:pt x="33150" y="215950"/>
                  <a:pt x="33162" y="211300"/>
                </a:cubicBezTo>
                <a:lnTo>
                  <a:pt x="33162" y="79750"/>
                </a:lnTo>
                <a:cubicBezTo>
                  <a:pt x="33080" y="71411"/>
                  <a:pt x="30996" y="64618"/>
                  <a:pt x="26910" y="59371"/>
                </a:cubicBezTo>
                <a:cubicBezTo>
                  <a:pt x="22824" y="54124"/>
                  <a:pt x="17227" y="49861"/>
                  <a:pt x="10121" y="46581"/>
                </a:cubicBezTo>
                <a:lnTo>
                  <a:pt x="5625" y="44333"/>
                </a:lnTo>
                <a:cubicBezTo>
                  <a:pt x="3717" y="43489"/>
                  <a:pt x="2475" y="42646"/>
                  <a:pt x="1902" y="41803"/>
                </a:cubicBezTo>
                <a:cubicBezTo>
                  <a:pt x="1328" y="40960"/>
                  <a:pt x="1071" y="40116"/>
                  <a:pt x="1129" y="39273"/>
                </a:cubicBezTo>
                <a:lnTo>
                  <a:pt x="1129" y="36462"/>
                </a:lnTo>
                <a:cubicBezTo>
                  <a:pt x="1164" y="35068"/>
                  <a:pt x="1656" y="33921"/>
                  <a:pt x="2604" y="33019"/>
                </a:cubicBezTo>
                <a:cubicBezTo>
                  <a:pt x="3553" y="32117"/>
                  <a:pt x="4747" y="31391"/>
                  <a:pt x="6187" y="30840"/>
                </a:cubicBezTo>
                <a:lnTo>
                  <a:pt x="54480" y="3926"/>
                </a:lnTo>
                <a:cubicBezTo>
                  <a:pt x="56724" y="2781"/>
                  <a:pt x="58687" y="1847"/>
                  <a:pt x="60370" y="1123"/>
                </a:cubicBezTo>
                <a:cubicBezTo>
                  <a:pt x="62053" y="399"/>
                  <a:pt x="63456" y="25"/>
                  <a:pt x="64578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40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sp useBgFill="1">
        <p:nvSpPr>
          <p:cNvPr id="32" name="矩形 31"/>
          <p:cNvSpPr/>
          <p:nvPr/>
        </p:nvSpPr>
        <p:spPr>
          <a:xfrm>
            <a:off x="9253311" y="896008"/>
            <a:ext cx="2685598" cy="204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PA_文本框 21"/>
          <p:cNvSpPr txBox="1"/>
          <p:nvPr>
            <p:custDataLst>
              <p:tags r:id="rId7"/>
            </p:custDataLst>
          </p:nvPr>
        </p:nvSpPr>
        <p:spPr>
          <a:xfrm>
            <a:off x="10341345" y="540152"/>
            <a:ext cx="497896" cy="532186"/>
          </a:xfrm>
          <a:custGeom>
            <a:avLst/>
            <a:gdLst/>
            <a:ahLst/>
            <a:cxnLst/>
            <a:rect l="l" t="t" r="r" b="b"/>
            <a:pathLst>
              <a:path w="392690" h="419733">
                <a:moveTo>
                  <a:pt x="32394" y="8"/>
                </a:moveTo>
                <a:cubicBezTo>
                  <a:pt x="33764" y="-4"/>
                  <a:pt x="34958" y="160"/>
                  <a:pt x="35977" y="500"/>
                </a:cubicBezTo>
                <a:cubicBezTo>
                  <a:pt x="36995" y="839"/>
                  <a:pt x="38049" y="1424"/>
                  <a:pt x="39138" y="2256"/>
                </a:cubicBezTo>
                <a:lnTo>
                  <a:pt x="46443" y="7314"/>
                </a:lnTo>
                <a:cubicBezTo>
                  <a:pt x="51185" y="10873"/>
                  <a:pt x="55751" y="13308"/>
                  <a:pt x="60142" y="14619"/>
                </a:cubicBezTo>
                <a:cubicBezTo>
                  <a:pt x="64532" y="15930"/>
                  <a:pt x="70644" y="16680"/>
                  <a:pt x="78476" y="16867"/>
                </a:cubicBezTo>
                <a:cubicBezTo>
                  <a:pt x="92631" y="17499"/>
                  <a:pt x="107452" y="18202"/>
                  <a:pt x="122940" y="18975"/>
                </a:cubicBezTo>
                <a:cubicBezTo>
                  <a:pt x="138428" y="19747"/>
                  <a:pt x="159005" y="20169"/>
                  <a:pt x="184671" y="20239"/>
                </a:cubicBezTo>
                <a:lnTo>
                  <a:pt x="211609" y="20239"/>
                </a:lnTo>
                <a:cubicBezTo>
                  <a:pt x="241387" y="20169"/>
                  <a:pt x="264423" y="19747"/>
                  <a:pt x="280719" y="18975"/>
                </a:cubicBezTo>
                <a:cubicBezTo>
                  <a:pt x="297014" y="18202"/>
                  <a:pt x="311625" y="17499"/>
                  <a:pt x="324551" y="16867"/>
                </a:cubicBezTo>
                <a:cubicBezTo>
                  <a:pt x="330580" y="16645"/>
                  <a:pt x="335802" y="15966"/>
                  <a:pt x="340216" y="14830"/>
                </a:cubicBezTo>
                <a:cubicBezTo>
                  <a:pt x="344630" y="13694"/>
                  <a:pt x="349149" y="11751"/>
                  <a:pt x="353774" y="8999"/>
                </a:cubicBezTo>
                <a:lnTo>
                  <a:pt x="364451" y="2256"/>
                </a:lnTo>
                <a:cubicBezTo>
                  <a:pt x="365821" y="1424"/>
                  <a:pt x="367015" y="839"/>
                  <a:pt x="368034" y="500"/>
                </a:cubicBezTo>
                <a:cubicBezTo>
                  <a:pt x="369052" y="160"/>
                  <a:pt x="370106" y="-4"/>
                  <a:pt x="371195" y="8"/>
                </a:cubicBezTo>
                <a:cubicBezTo>
                  <a:pt x="372565" y="-74"/>
                  <a:pt x="373618" y="511"/>
                  <a:pt x="374356" y="1764"/>
                </a:cubicBezTo>
                <a:cubicBezTo>
                  <a:pt x="375093" y="3017"/>
                  <a:pt x="375726" y="5429"/>
                  <a:pt x="376253" y="8999"/>
                </a:cubicBezTo>
                <a:cubicBezTo>
                  <a:pt x="376724" y="11914"/>
                  <a:pt x="377966" y="19822"/>
                  <a:pt x="379978" y="32725"/>
                </a:cubicBezTo>
                <a:cubicBezTo>
                  <a:pt x="381990" y="45628"/>
                  <a:pt x="384190" y="59527"/>
                  <a:pt x="386576" y="74421"/>
                </a:cubicBezTo>
                <a:cubicBezTo>
                  <a:pt x="388963" y="89316"/>
                  <a:pt x="390954" y="101208"/>
                  <a:pt x="392550" y="110098"/>
                </a:cubicBezTo>
                <a:cubicBezTo>
                  <a:pt x="392831" y="111480"/>
                  <a:pt x="392690" y="112510"/>
                  <a:pt x="392128" y="113189"/>
                </a:cubicBezTo>
                <a:cubicBezTo>
                  <a:pt x="391566" y="113869"/>
                  <a:pt x="390583" y="114337"/>
                  <a:pt x="389178" y="114595"/>
                </a:cubicBezTo>
                <a:lnTo>
                  <a:pt x="380186" y="116843"/>
                </a:lnTo>
                <a:cubicBezTo>
                  <a:pt x="379121" y="117171"/>
                  <a:pt x="378301" y="117077"/>
                  <a:pt x="377728" y="116562"/>
                </a:cubicBezTo>
                <a:cubicBezTo>
                  <a:pt x="377154" y="116047"/>
                  <a:pt x="376475" y="114829"/>
                  <a:pt x="375691" y="112908"/>
                </a:cubicBezTo>
                <a:cubicBezTo>
                  <a:pt x="374126" y="108936"/>
                  <a:pt x="371386" y="102579"/>
                  <a:pt x="367469" y="93839"/>
                </a:cubicBezTo>
                <a:cubicBezTo>
                  <a:pt x="363553" y="85099"/>
                  <a:pt x="358856" y="76453"/>
                  <a:pt x="353378" y="67900"/>
                </a:cubicBezTo>
                <a:cubicBezTo>
                  <a:pt x="347901" y="59347"/>
                  <a:pt x="342038" y="53365"/>
                  <a:pt x="335790" y="49955"/>
                </a:cubicBezTo>
                <a:cubicBezTo>
                  <a:pt x="329792" y="47182"/>
                  <a:pt x="320933" y="45108"/>
                  <a:pt x="309211" y="43730"/>
                </a:cubicBezTo>
                <a:cubicBezTo>
                  <a:pt x="297489" y="42353"/>
                  <a:pt x="285174" y="41444"/>
                  <a:pt x="272266" y="41003"/>
                </a:cubicBezTo>
                <a:cubicBezTo>
                  <a:pt x="259358" y="40563"/>
                  <a:pt x="248126" y="40362"/>
                  <a:pt x="238569" y="40400"/>
                </a:cubicBezTo>
                <a:lnTo>
                  <a:pt x="222833" y="40400"/>
                </a:lnTo>
                <a:lnTo>
                  <a:pt x="222833" y="200594"/>
                </a:lnTo>
                <a:cubicBezTo>
                  <a:pt x="222832" y="203335"/>
                  <a:pt x="222835" y="213099"/>
                  <a:pt x="222842" y="229884"/>
                </a:cubicBezTo>
                <a:cubicBezTo>
                  <a:pt x="222849" y="246669"/>
                  <a:pt x="222870" y="265829"/>
                  <a:pt x="222904" y="287366"/>
                </a:cubicBezTo>
                <a:cubicBezTo>
                  <a:pt x="222937" y="308902"/>
                  <a:pt x="222993" y="328168"/>
                  <a:pt x="223070" y="345164"/>
                </a:cubicBezTo>
                <a:cubicBezTo>
                  <a:pt x="223148" y="362160"/>
                  <a:pt x="223256" y="372240"/>
                  <a:pt x="223395" y="375403"/>
                </a:cubicBezTo>
                <a:cubicBezTo>
                  <a:pt x="223840" y="382487"/>
                  <a:pt x="225479" y="387991"/>
                  <a:pt x="228313" y="391914"/>
                </a:cubicBezTo>
                <a:cubicBezTo>
                  <a:pt x="231146" y="395837"/>
                  <a:pt x="235876" y="397828"/>
                  <a:pt x="242503" y="397886"/>
                </a:cubicBezTo>
                <a:lnTo>
                  <a:pt x="277907" y="397886"/>
                </a:lnTo>
                <a:cubicBezTo>
                  <a:pt x="280354" y="397875"/>
                  <a:pt x="281923" y="398318"/>
                  <a:pt x="282614" y="399217"/>
                </a:cubicBezTo>
                <a:cubicBezTo>
                  <a:pt x="283304" y="400115"/>
                  <a:pt x="283609" y="401539"/>
                  <a:pt x="283527" y="403488"/>
                </a:cubicBezTo>
                <a:lnTo>
                  <a:pt x="283527" y="415252"/>
                </a:lnTo>
                <a:cubicBezTo>
                  <a:pt x="283609" y="416664"/>
                  <a:pt x="283304" y="417761"/>
                  <a:pt x="282614" y="418543"/>
                </a:cubicBezTo>
                <a:cubicBezTo>
                  <a:pt x="281923" y="419324"/>
                  <a:pt x="280354" y="419721"/>
                  <a:pt x="277907" y="419733"/>
                </a:cubicBezTo>
                <a:cubicBezTo>
                  <a:pt x="275612" y="419666"/>
                  <a:pt x="268682" y="419396"/>
                  <a:pt x="257118" y="418925"/>
                </a:cubicBezTo>
                <a:cubicBezTo>
                  <a:pt x="245554" y="418454"/>
                  <a:pt x="226269" y="418185"/>
                  <a:pt x="199263" y="418117"/>
                </a:cubicBezTo>
                <a:cubicBezTo>
                  <a:pt x="172610" y="418185"/>
                  <a:pt x="152625" y="418454"/>
                  <a:pt x="139305" y="418925"/>
                </a:cubicBezTo>
                <a:cubicBezTo>
                  <a:pt x="125986" y="419396"/>
                  <a:pt x="117511" y="419666"/>
                  <a:pt x="113880" y="419733"/>
                </a:cubicBezTo>
                <a:cubicBezTo>
                  <a:pt x="111703" y="419710"/>
                  <a:pt x="110298" y="419196"/>
                  <a:pt x="109666" y="418192"/>
                </a:cubicBezTo>
                <a:cubicBezTo>
                  <a:pt x="109033" y="417189"/>
                  <a:pt x="108752" y="415835"/>
                  <a:pt x="108823" y="414131"/>
                </a:cubicBezTo>
                <a:lnTo>
                  <a:pt x="108823" y="403488"/>
                </a:lnTo>
                <a:cubicBezTo>
                  <a:pt x="108776" y="401539"/>
                  <a:pt x="109010" y="400115"/>
                  <a:pt x="109525" y="399217"/>
                </a:cubicBezTo>
                <a:cubicBezTo>
                  <a:pt x="110040" y="398318"/>
                  <a:pt x="111117" y="397875"/>
                  <a:pt x="112757" y="397886"/>
                </a:cubicBezTo>
                <a:lnTo>
                  <a:pt x="150971" y="397886"/>
                </a:lnTo>
                <a:cubicBezTo>
                  <a:pt x="156626" y="397746"/>
                  <a:pt x="161051" y="396340"/>
                  <a:pt x="164248" y="393671"/>
                </a:cubicBezTo>
                <a:cubicBezTo>
                  <a:pt x="167444" y="391001"/>
                  <a:pt x="169200" y="387909"/>
                  <a:pt x="169516" y="384396"/>
                </a:cubicBezTo>
                <a:cubicBezTo>
                  <a:pt x="169933" y="379492"/>
                  <a:pt x="170258" y="367308"/>
                  <a:pt x="170491" y="347843"/>
                </a:cubicBezTo>
                <a:cubicBezTo>
                  <a:pt x="170723" y="328378"/>
                  <a:pt x="170890" y="306603"/>
                  <a:pt x="170991" y="282518"/>
                </a:cubicBezTo>
                <a:cubicBezTo>
                  <a:pt x="171092" y="258433"/>
                  <a:pt x="171154" y="237009"/>
                  <a:pt x="171176" y="218247"/>
                </a:cubicBezTo>
                <a:cubicBezTo>
                  <a:pt x="171198" y="199484"/>
                  <a:pt x="171206" y="188354"/>
                  <a:pt x="171202" y="184855"/>
                </a:cubicBezTo>
                <a:lnTo>
                  <a:pt x="171202" y="40400"/>
                </a:lnTo>
                <a:lnTo>
                  <a:pt x="157153" y="40400"/>
                </a:lnTo>
                <a:cubicBezTo>
                  <a:pt x="150801" y="40358"/>
                  <a:pt x="142087" y="40441"/>
                  <a:pt x="131010" y="40650"/>
                </a:cubicBezTo>
                <a:cubicBezTo>
                  <a:pt x="119934" y="40858"/>
                  <a:pt x="108639" y="41441"/>
                  <a:pt x="97125" y="42398"/>
                </a:cubicBezTo>
                <a:cubicBezTo>
                  <a:pt x="85612" y="43356"/>
                  <a:pt x="76023" y="44938"/>
                  <a:pt x="68361" y="47144"/>
                </a:cubicBezTo>
                <a:cubicBezTo>
                  <a:pt x="59927" y="50093"/>
                  <a:pt x="52441" y="55562"/>
                  <a:pt x="45902" y="63551"/>
                </a:cubicBezTo>
                <a:cubicBezTo>
                  <a:pt x="39363" y="71540"/>
                  <a:pt x="33792" y="80094"/>
                  <a:pt x="29189" y="89213"/>
                </a:cubicBezTo>
                <a:cubicBezTo>
                  <a:pt x="24585" y="98333"/>
                  <a:pt x="20971" y="106063"/>
                  <a:pt x="18345" y="112403"/>
                </a:cubicBezTo>
                <a:cubicBezTo>
                  <a:pt x="17794" y="113784"/>
                  <a:pt x="17069" y="114674"/>
                  <a:pt x="16167" y="115072"/>
                </a:cubicBezTo>
                <a:cubicBezTo>
                  <a:pt x="15266" y="115470"/>
                  <a:pt x="14118" y="115517"/>
                  <a:pt x="12725" y="115213"/>
                </a:cubicBezTo>
                <a:lnTo>
                  <a:pt x="2609" y="112403"/>
                </a:lnTo>
                <a:cubicBezTo>
                  <a:pt x="1708" y="112180"/>
                  <a:pt x="982" y="111782"/>
                  <a:pt x="432" y="111209"/>
                </a:cubicBezTo>
                <a:cubicBezTo>
                  <a:pt x="-118" y="110635"/>
                  <a:pt x="-142" y="109534"/>
                  <a:pt x="362" y="107907"/>
                </a:cubicBezTo>
                <a:cubicBezTo>
                  <a:pt x="2436" y="100431"/>
                  <a:pt x="5468" y="89345"/>
                  <a:pt x="9457" y="74646"/>
                </a:cubicBezTo>
                <a:cubicBezTo>
                  <a:pt x="13447" y="59948"/>
                  <a:pt x="17186" y="46031"/>
                  <a:pt x="20676" y="32894"/>
                </a:cubicBezTo>
                <a:cubicBezTo>
                  <a:pt x="24166" y="19757"/>
                  <a:pt x="26199" y="11792"/>
                  <a:pt x="26774" y="8999"/>
                </a:cubicBezTo>
                <a:cubicBezTo>
                  <a:pt x="27360" y="5429"/>
                  <a:pt x="28156" y="3017"/>
                  <a:pt x="29163" y="1764"/>
                </a:cubicBezTo>
                <a:cubicBezTo>
                  <a:pt x="30170" y="511"/>
                  <a:pt x="31247" y="-74"/>
                  <a:pt x="32394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40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sp>
        <p:nvSpPr>
          <p:cNvPr id="16" name="PA_文本框 15"/>
          <p:cNvSpPr txBox="1"/>
          <p:nvPr>
            <p:custDataLst>
              <p:tags r:id="rId8"/>
            </p:custDataLst>
          </p:nvPr>
        </p:nvSpPr>
        <p:spPr>
          <a:xfrm>
            <a:off x="9585295" y="607210"/>
            <a:ext cx="344786" cy="385826"/>
          </a:xfrm>
          <a:custGeom>
            <a:avLst/>
            <a:gdLst/>
            <a:ahLst/>
            <a:cxnLst/>
            <a:rect l="l" t="t" r="r" b="b"/>
            <a:pathLst>
              <a:path w="370559" h="414668">
                <a:moveTo>
                  <a:pt x="197786" y="0"/>
                </a:moveTo>
                <a:cubicBezTo>
                  <a:pt x="223632" y="548"/>
                  <a:pt x="246421" y="4213"/>
                  <a:pt x="266154" y="10995"/>
                </a:cubicBezTo>
                <a:cubicBezTo>
                  <a:pt x="285887" y="17777"/>
                  <a:pt x="300947" y="24392"/>
                  <a:pt x="311334" y="30839"/>
                </a:cubicBezTo>
                <a:cubicBezTo>
                  <a:pt x="314929" y="33052"/>
                  <a:pt x="317576" y="34106"/>
                  <a:pt x="319274" y="34001"/>
                </a:cubicBezTo>
                <a:cubicBezTo>
                  <a:pt x="320972" y="33895"/>
                  <a:pt x="322073" y="32842"/>
                  <a:pt x="322577" y="30839"/>
                </a:cubicBezTo>
                <a:lnTo>
                  <a:pt x="327074" y="14559"/>
                </a:lnTo>
                <a:cubicBezTo>
                  <a:pt x="327551" y="12950"/>
                  <a:pt x="328273" y="11970"/>
                  <a:pt x="329240" y="11620"/>
                </a:cubicBezTo>
                <a:cubicBezTo>
                  <a:pt x="330207" y="11270"/>
                  <a:pt x="331907" y="11130"/>
                  <a:pt x="334341" y="11200"/>
                </a:cubicBezTo>
                <a:cubicBezTo>
                  <a:pt x="336799" y="11083"/>
                  <a:pt x="338453" y="11596"/>
                  <a:pt x="339303" y="12740"/>
                </a:cubicBezTo>
                <a:cubicBezTo>
                  <a:pt x="340153" y="13883"/>
                  <a:pt x="340549" y="16356"/>
                  <a:pt x="340491" y="20160"/>
                </a:cubicBezTo>
                <a:cubicBezTo>
                  <a:pt x="340612" y="24576"/>
                  <a:pt x="341618" y="34416"/>
                  <a:pt x="343509" y="49679"/>
                </a:cubicBezTo>
                <a:cubicBezTo>
                  <a:pt x="345399" y="64943"/>
                  <a:pt x="347446" y="80487"/>
                  <a:pt x="349649" y="96312"/>
                </a:cubicBezTo>
                <a:cubicBezTo>
                  <a:pt x="351852" y="112137"/>
                  <a:pt x="353482" y="123101"/>
                  <a:pt x="354540" y="129204"/>
                </a:cubicBezTo>
                <a:cubicBezTo>
                  <a:pt x="354833" y="130633"/>
                  <a:pt x="354809" y="131851"/>
                  <a:pt x="354470" y="132858"/>
                </a:cubicBezTo>
                <a:cubicBezTo>
                  <a:pt x="354130" y="133865"/>
                  <a:pt x="353404" y="134521"/>
                  <a:pt x="352292" y="134825"/>
                </a:cubicBezTo>
                <a:lnTo>
                  <a:pt x="343863" y="137074"/>
                </a:lnTo>
                <a:cubicBezTo>
                  <a:pt x="342504" y="137413"/>
                  <a:pt x="341428" y="137296"/>
                  <a:pt x="340634" y="136722"/>
                </a:cubicBezTo>
                <a:cubicBezTo>
                  <a:pt x="339840" y="136148"/>
                  <a:pt x="339046" y="134767"/>
                  <a:pt x="338255" y="132577"/>
                </a:cubicBezTo>
                <a:cubicBezTo>
                  <a:pt x="334482" y="123068"/>
                  <a:pt x="329157" y="112154"/>
                  <a:pt x="322281" y="99835"/>
                </a:cubicBezTo>
                <a:cubicBezTo>
                  <a:pt x="315405" y="87516"/>
                  <a:pt x="306135" y="75197"/>
                  <a:pt x="294471" y="62878"/>
                </a:cubicBezTo>
                <a:cubicBezTo>
                  <a:pt x="282842" y="50501"/>
                  <a:pt x="269140" y="40266"/>
                  <a:pt x="253366" y="32175"/>
                </a:cubicBezTo>
                <a:cubicBezTo>
                  <a:pt x="237591" y="24084"/>
                  <a:pt x="218690" y="19892"/>
                  <a:pt x="196662" y="19599"/>
                </a:cubicBezTo>
                <a:cubicBezTo>
                  <a:pt x="163240" y="20196"/>
                  <a:pt x="136147" y="28932"/>
                  <a:pt x="115383" y="45809"/>
                </a:cubicBezTo>
                <a:cubicBezTo>
                  <a:pt x="94620" y="62685"/>
                  <a:pt x="79477" y="84120"/>
                  <a:pt x="69956" y="110115"/>
                </a:cubicBezTo>
                <a:cubicBezTo>
                  <a:pt x="60434" y="136109"/>
                  <a:pt x="55826" y="163082"/>
                  <a:pt x="56131" y="191034"/>
                </a:cubicBezTo>
                <a:cubicBezTo>
                  <a:pt x="55986" y="202185"/>
                  <a:pt x="57401" y="215918"/>
                  <a:pt x="60379" y="232233"/>
                </a:cubicBezTo>
                <a:cubicBezTo>
                  <a:pt x="63356" y="248547"/>
                  <a:pt x="68769" y="265736"/>
                  <a:pt x="76618" y="283799"/>
                </a:cubicBezTo>
                <a:cubicBezTo>
                  <a:pt x="84466" y="301862"/>
                  <a:pt x="95626" y="319092"/>
                  <a:pt x="110095" y="335490"/>
                </a:cubicBezTo>
                <a:cubicBezTo>
                  <a:pt x="128961" y="356147"/>
                  <a:pt x="147019" y="369356"/>
                  <a:pt x="164269" y="375117"/>
                </a:cubicBezTo>
                <a:cubicBezTo>
                  <a:pt x="181519" y="380879"/>
                  <a:pt x="199437" y="383408"/>
                  <a:pt x="218022" y="382705"/>
                </a:cubicBezTo>
                <a:cubicBezTo>
                  <a:pt x="249981" y="382014"/>
                  <a:pt x="277824" y="374684"/>
                  <a:pt x="301550" y="360714"/>
                </a:cubicBezTo>
                <a:cubicBezTo>
                  <a:pt x="325275" y="346743"/>
                  <a:pt x="343688" y="330279"/>
                  <a:pt x="356788" y="311320"/>
                </a:cubicBezTo>
                <a:cubicBezTo>
                  <a:pt x="357608" y="309915"/>
                  <a:pt x="358357" y="309072"/>
                  <a:pt x="359036" y="308791"/>
                </a:cubicBezTo>
                <a:cubicBezTo>
                  <a:pt x="359715" y="308510"/>
                  <a:pt x="360464" y="308791"/>
                  <a:pt x="361284" y="309634"/>
                </a:cubicBezTo>
                <a:lnTo>
                  <a:pt x="368590" y="315255"/>
                </a:lnTo>
                <a:cubicBezTo>
                  <a:pt x="369479" y="315782"/>
                  <a:pt x="370088" y="316414"/>
                  <a:pt x="370416" y="317152"/>
                </a:cubicBezTo>
                <a:cubicBezTo>
                  <a:pt x="370744" y="317890"/>
                  <a:pt x="370510" y="318944"/>
                  <a:pt x="369713" y="320314"/>
                </a:cubicBezTo>
                <a:cubicBezTo>
                  <a:pt x="352949" y="345640"/>
                  <a:pt x="330740" y="367478"/>
                  <a:pt x="303085" y="385829"/>
                </a:cubicBezTo>
                <a:cubicBezTo>
                  <a:pt x="275430" y="404180"/>
                  <a:pt x="241829" y="413793"/>
                  <a:pt x="202283" y="414668"/>
                </a:cubicBezTo>
                <a:cubicBezTo>
                  <a:pt x="169446" y="414447"/>
                  <a:pt x="141667" y="409702"/>
                  <a:pt x="118948" y="400433"/>
                </a:cubicBezTo>
                <a:cubicBezTo>
                  <a:pt x="96229" y="391164"/>
                  <a:pt x="76602" y="378697"/>
                  <a:pt x="60066" y="363032"/>
                </a:cubicBezTo>
                <a:cubicBezTo>
                  <a:pt x="39881" y="343125"/>
                  <a:pt x="24818" y="318862"/>
                  <a:pt x="14879" y="290242"/>
                </a:cubicBezTo>
                <a:cubicBezTo>
                  <a:pt x="4939" y="261623"/>
                  <a:pt x="-19" y="233425"/>
                  <a:pt x="4" y="205648"/>
                </a:cubicBezTo>
                <a:cubicBezTo>
                  <a:pt x="-136" y="179242"/>
                  <a:pt x="4354" y="153222"/>
                  <a:pt x="13475" y="127588"/>
                </a:cubicBezTo>
                <a:cubicBezTo>
                  <a:pt x="22596" y="101955"/>
                  <a:pt x="37189" y="78324"/>
                  <a:pt x="57256" y="56695"/>
                </a:cubicBezTo>
                <a:cubicBezTo>
                  <a:pt x="71824" y="41054"/>
                  <a:pt x="91170" y="27810"/>
                  <a:pt x="115295" y="16965"/>
                </a:cubicBezTo>
                <a:cubicBezTo>
                  <a:pt x="139419" y="6121"/>
                  <a:pt x="166916" y="466"/>
                  <a:pt x="1977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400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sp>
        <p:nvSpPr>
          <p:cNvPr id="30" name="PA_文本框 29"/>
          <p:cNvSpPr txBox="1"/>
          <p:nvPr>
            <p:custDataLst>
              <p:tags r:id="rId9"/>
            </p:custDataLst>
          </p:nvPr>
        </p:nvSpPr>
        <p:spPr>
          <a:xfrm>
            <a:off x="11462496" y="773970"/>
            <a:ext cx="99325" cy="158628"/>
          </a:xfrm>
          <a:custGeom>
            <a:avLst/>
            <a:gdLst/>
            <a:ahLst/>
            <a:cxnLst/>
            <a:rect l="l" t="t" r="r" b="b"/>
            <a:pathLst>
              <a:path w="155135" h="247761">
                <a:moveTo>
                  <a:pt x="80992" y="0"/>
                </a:moveTo>
                <a:cubicBezTo>
                  <a:pt x="94326" y="175"/>
                  <a:pt x="105058" y="1504"/>
                  <a:pt x="113187" y="3988"/>
                </a:cubicBezTo>
                <a:cubicBezTo>
                  <a:pt x="121315" y="6472"/>
                  <a:pt x="127821" y="9061"/>
                  <a:pt x="132705" y="11755"/>
                </a:cubicBezTo>
                <a:cubicBezTo>
                  <a:pt x="136771" y="13679"/>
                  <a:pt x="139434" y="15430"/>
                  <a:pt x="140696" y="17006"/>
                </a:cubicBezTo>
                <a:cubicBezTo>
                  <a:pt x="141957" y="18582"/>
                  <a:pt x="142658" y="20196"/>
                  <a:pt x="142799" y="21847"/>
                </a:cubicBezTo>
                <a:lnTo>
                  <a:pt x="151210" y="61199"/>
                </a:lnTo>
                <a:cubicBezTo>
                  <a:pt x="151303" y="63447"/>
                  <a:pt x="149995" y="65134"/>
                  <a:pt x="147284" y="66258"/>
                </a:cubicBezTo>
                <a:lnTo>
                  <a:pt x="140556" y="68507"/>
                </a:lnTo>
                <a:cubicBezTo>
                  <a:pt x="139469" y="68811"/>
                  <a:pt x="138558" y="68764"/>
                  <a:pt x="137822" y="68366"/>
                </a:cubicBezTo>
                <a:cubicBezTo>
                  <a:pt x="137086" y="67968"/>
                  <a:pt x="136315" y="67078"/>
                  <a:pt x="135509" y="65696"/>
                </a:cubicBezTo>
                <a:lnTo>
                  <a:pt x="116424" y="39836"/>
                </a:lnTo>
                <a:cubicBezTo>
                  <a:pt x="113202" y="34250"/>
                  <a:pt x="108539" y="29261"/>
                  <a:pt x="102434" y="24869"/>
                </a:cubicBezTo>
                <a:cubicBezTo>
                  <a:pt x="96329" y="20478"/>
                  <a:pt x="87870" y="18159"/>
                  <a:pt x="77055" y="17913"/>
                </a:cubicBezTo>
                <a:cubicBezTo>
                  <a:pt x="65900" y="17948"/>
                  <a:pt x="56011" y="21110"/>
                  <a:pt x="47387" y="27399"/>
                </a:cubicBezTo>
                <a:cubicBezTo>
                  <a:pt x="38763" y="33688"/>
                  <a:pt x="34217" y="42893"/>
                  <a:pt x="33748" y="55015"/>
                </a:cubicBezTo>
                <a:cubicBezTo>
                  <a:pt x="34276" y="70732"/>
                  <a:pt x="39830" y="81601"/>
                  <a:pt x="50410" y="87620"/>
                </a:cubicBezTo>
                <a:cubicBezTo>
                  <a:pt x="60991" y="93640"/>
                  <a:pt x="73434" y="98325"/>
                  <a:pt x="87741" y="101674"/>
                </a:cubicBezTo>
                <a:cubicBezTo>
                  <a:pt x="108468" y="107132"/>
                  <a:pt x="124761" y="115190"/>
                  <a:pt x="136617" y="125848"/>
                </a:cubicBezTo>
                <a:cubicBezTo>
                  <a:pt x="148474" y="136505"/>
                  <a:pt x="154646" y="152433"/>
                  <a:pt x="155135" y="173631"/>
                </a:cubicBezTo>
                <a:cubicBezTo>
                  <a:pt x="154319" y="196642"/>
                  <a:pt x="145993" y="214689"/>
                  <a:pt x="130156" y="227772"/>
                </a:cubicBezTo>
                <a:cubicBezTo>
                  <a:pt x="114319" y="240855"/>
                  <a:pt x="94181" y="247518"/>
                  <a:pt x="69743" y="247761"/>
                </a:cubicBezTo>
                <a:cubicBezTo>
                  <a:pt x="55743" y="247399"/>
                  <a:pt x="43682" y="245323"/>
                  <a:pt x="33561" y="241533"/>
                </a:cubicBezTo>
                <a:cubicBezTo>
                  <a:pt x="23440" y="237743"/>
                  <a:pt x="16587" y="234408"/>
                  <a:pt x="13002" y="231527"/>
                </a:cubicBezTo>
                <a:cubicBezTo>
                  <a:pt x="11670" y="230640"/>
                  <a:pt x="10829" y="229471"/>
                  <a:pt x="10478" y="228020"/>
                </a:cubicBezTo>
                <a:cubicBezTo>
                  <a:pt x="10128" y="226568"/>
                  <a:pt x="9848" y="225116"/>
                  <a:pt x="9637" y="223664"/>
                </a:cubicBezTo>
                <a:lnTo>
                  <a:pt x="100" y="170258"/>
                </a:lnTo>
                <a:cubicBezTo>
                  <a:pt x="-146" y="168876"/>
                  <a:pt x="65" y="167846"/>
                  <a:pt x="732" y="167166"/>
                </a:cubicBezTo>
                <a:cubicBezTo>
                  <a:pt x="1399" y="166487"/>
                  <a:pt x="2312" y="166019"/>
                  <a:pt x="3469" y="165761"/>
                </a:cubicBezTo>
                <a:lnTo>
                  <a:pt x="10759" y="164075"/>
                </a:lnTo>
                <a:cubicBezTo>
                  <a:pt x="13002" y="163512"/>
                  <a:pt x="14684" y="164637"/>
                  <a:pt x="15805" y="167448"/>
                </a:cubicBezTo>
                <a:lnTo>
                  <a:pt x="29823" y="194994"/>
                </a:lnTo>
                <a:cubicBezTo>
                  <a:pt x="34915" y="205546"/>
                  <a:pt x="40746" y="213955"/>
                  <a:pt x="47318" y="220221"/>
                </a:cubicBezTo>
                <a:cubicBezTo>
                  <a:pt x="53890" y="226486"/>
                  <a:pt x="64365" y="229696"/>
                  <a:pt x="78742" y="229848"/>
                </a:cubicBezTo>
                <a:cubicBezTo>
                  <a:pt x="89205" y="229906"/>
                  <a:pt x="99071" y="226838"/>
                  <a:pt x="108339" y="220642"/>
                </a:cubicBezTo>
                <a:cubicBezTo>
                  <a:pt x="117607" y="214447"/>
                  <a:pt x="122552" y="204773"/>
                  <a:pt x="123173" y="191621"/>
                </a:cubicBezTo>
                <a:cubicBezTo>
                  <a:pt x="123536" y="179136"/>
                  <a:pt x="119716" y="168830"/>
                  <a:pt x="111714" y="160702"/>
                </a:cubicBezTo>
                <a:cubicBezTo>
                  <a:pt x="103711" y="152574"/>
                  <a:pt x="89346" y="145640"/>
                  <a:pt x="68618" y="139902"/>
                </a:cubicBezTo>
                <a:cubicBezTo>
                  <a:pt x="51340" y="135521"/>
                  <a:pt x="36147" y="127979"/>
                  <a:pt x="23040" y="117274"/>
                </a:cubicBezTo>
                <a:cubicBezTo>
                  <a:pt x="9933" y="106570"/>
                  <a:pt x="3035" y="90314"/>
                  <a:pt x="2348" y="68507"/>
                </a:cubicBezTo>
                <a:cubicBezTo>
                  <a:pt x="2988" y="48682"/>
                  <a:pt x="10823" y="32416"/>
                  <a:pt x="25852" y="19707"/>
                </a:cubicBezTo>
                <a:cubicBezTo>
                  <a:pt x="40880" y="6999"/>
                  <a:pt x="59260" y="430"/>
                  <a:pt x="809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40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pic>
        <p:nvPicPr>
          <p:cNvPr id="103" name="图片 10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" t="12606" r="7433"/>
          <a:stretch>
            <a:fillRect/>
          </a:stretch>
        </p:blipFill>
        <p:spPr>
          <a:xfrm>
            <a:off x="2212975" y="4590958"/>
            <a:ext cx="7766050" cy="2267042"/>
          </a:xfrm>
          <a:custGeom>
            <a:avLst/>
            <a:gdLst>
              <a:gd name="connsiteX0" fmla="*/ 4486019 w 8972038"/>
              <a:gd name="connsiteY0" fmla="*/ 0 h 2619091"/>
              <a:gd name="connsiteX1" fmla="*/ 8876714 w 8972038"/>
              <a:gd name="connsiteY1" fmla="*/ 2444959 h 2619091"/>
              <a:gd name="connsiteX2" fmla="*/ 8972038 w 8972038"/>
              <a:gd name="connsiteY2" fmla="*/ 2619091 h 2619091"/>
              <a:gd name="connsiteX3" fmla="*/ 0 w 8972038"/>
              <a:gd name="connsiteY3" fmla="*/ 2619091 h 2619091"/>
              <a:gd name="connsiteX4" fmla="*/ 95324 w 8972038"/>
              <a:gd name="connsiteY4" fmla="*/ 2444959 h 2619091"/>
              <a:gd name="connsiteX5" fmla="*/ 4486019 w 8972038"/>
              <a:gd name="connsiteY5" fmla="*/ 0 h 2619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72038" h="2619091">
                <a:moveTo>
                  <a:pt x="4486019" y="0"/>
                </a:moveTo>
                <a:cubicBezTo>
                  <a:pt x="6381980" y="0"/>
                  <a:pt x="8031141" y="988632"/>
                  <a:pt x="8876714" y="2444959"/>
                </a:cubicBezTo>
                <a:lnTo>
                  <a:pt x="8972038" y="2619091"/>
                </a:lnTo>
                <a:lnTo>
                  <a:pt x="0" y="2619091"/>
                </a:lnTo>
                <a:lnTo>
                  <a:pt x="95324" y="2444959"/>
                </a:lnTo>
                <a:cubicBezTo>
                  <a:pt x="940897" y="988632"/>
                  <a:pt x="2590058" y="0"/>
                  <a:pt x="4486019" y="0"/>
                </a:cubicBezTo>
                <a:close/>
              </a:path>
            </a:pathLst>
          </a:custGeom>
        </p:spPr>
      </p:pic>
      <p:sp>
        <p:nvSpPr>
          <p:cNvPr id="104" name="文本框 103"/>
          <p:cNvSpPr txBox="1"/>
          <p:nvPr/>
        </p:nvSpPr>
        <p:spPr>
          <a:xfrm>
            <a:off x="1832929" y="2319737"/>
            <a:ext cx="163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dobe Caslon Pro" panose="0205050205050A020403" pitchFamily="18" charset="0"/>
              </a:rPr>
              <a:t>01</a:t>
            </a:r>
          </a:p>
        </p:txBody>
      </p:sp>
      <p:sp>
        <p:nvSpPr>
          <p:cNvPr id="105" name="矩形 104"/>
          <p:cNvSpPr/>
          <p:nvPr/>
        </p:nvSpPr>
        <p:spPr>
          <a:xfrm>
            <a:off x="1732966" y="2493317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人物与理论</a:t>
            </a:r>
            <a:endParaRPr lang="en-US" altLang="zh-CN" sz="3200" dirty="0">
              <a:solidFill>
                <a:schemeClr val="bg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1794828" y="2982712"/>
            <a:ext cx="1711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Roboto Thin" pitchFamily="2" charset="0"/>
                <a:ea typeface="Roboto Thin" pitchFamily="2" charset="0"/>
              </a:rPr>
              <a:t>Character and theory</a:t>
            </a:r>
          </a:p>
        </p:txBody>
      </p:sp>
      <p:sp>
        <p:nvSpPr>
          <p:cNvPr id="108" name="文本框 107"/>
          <p:cNvSpPr txBox="1"/>
          <p:nvPr/>
        </p:nvSpPr>
        <p:spPr>
          <a:xfrm>
            <a:off x="4171286" y="2643587"/>
            <a:ext cx="163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dobe Caslon Pro" panose="0205050205050A020403" pitchFamily="18" charset="0"/>
              </a:rPr>
              <a:t>02</a:t>
            </a:r>
          </a:p>
        </p:txBody>
      </p:sp>
      <p:sp>
        <p:nvSpPr>
          <p:cNvPr id="109" name="矩形 108"/>
          <p:cNvSpPr/>
          <p:nvPr/>
        </p:nvSpPr>
        <p:spPr>
          <a:xfrm>
            <a:off x="4045062" y="2828253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创新与独到</a:t>
            </a:r>
            <a:endParaRPr lang="en-US" altLang="zh-CN" sz="3200" dirty="0">
              <a:solidFill>
                <a:schemeClr val="bg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4095085" y="3305306"/>
            <a:ext cx="1711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Roboto Thin" pitchFamily="2" charset="0"/>
                <a:ea typeface="Roboto Thin" pitchFamily="2" charset="0"/>
              </a:rPr>
              <a:t>Creative and Unique</a:t>
            </a:r>
          </a:p>
        </p:txBody>
      </p:sp>
      <p:sp>
        <p:nvSpPr>
          <p:cNvPr id="111" name="文本框 110"/>
          <p:cNvSpPr txBox="1"/>
          <p:nvPr/>
        </p:nvSpPr>
        <p:spPr>
          <a:xfrm>
            <a:off x="6459101" y="2319737"/>
            <a:ext cx="163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dobe Caslon Pro" panose="0205050205050A020403" pitchFamily="18" charset="0"/>
              </a:rPr>
              <a:t>03</a:t>
            </a:r>
          </a:p>
        </p:txBody>
      </p:sp>
      <p:sp>
        <p:nvSpPr>
          <p:cNvPr id="112" name="矩形 111"/>
          <p:cNvSpPr/>
          <p:nvPr/>
        </p:nvSpPr>
        <p:spPr>
          <a:xfrm>
            <a:off x="6366609" y="2500316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创新方法</a:t>
            </a:r>
            <a:endParaRPr lang="en-US" altLang="zh-CN" sz="3200" dirty="0">
              <a:solidFill>
                <a:schemeClr val="bg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6459100" y="2982712"/>
            <a:ext cx="1711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Roboto Thin" pitchFamily="2" charset="0"/>
                <a:ea typeface="Roboto Thin" pitchFamily="2" charset="0"/>
              </a:rPr>
              <a:t>Methods</a:t>
            </a:r>
          </a:p>
        </p:txBody>
      </p:sp>
      <p:sp>
        <p:nvSpPr>
          <p:cNvPr id="114" name="文本框 113"/>
          <p:cNvSpPr txBox="1"/>
          <p:nvPr/>
        </p:nvSpPr>
        <p:spPr>
          <a:xfrm>
            <a:off x="8746916" y="1953453"/>
            <a:ext cx="163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dobe Caslon Pro" panose="0205050205050A020403" pitchFamily="18" charset="0"/>
              </a:rPr>
              <a:t>04</a:t>
            </a:r>
          </a:p>
        </p:txBody>
      </p:sp>
      <p:sp>
        <p:nvSpPr>
          <p:cNvPr id="115" name="矩形 114"/>
          <p:cNvSpPr/>
          <p:nvPr/>
        </p:nvSpPr>
        <p:spPr>
          <a:xfrm>
            <a:off x="8673406" y="2164107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启示</a:t>
            </a:r>
            <a:endParaRPr lang="en-US" altLang="zh-CN" sz="3200" dirty="0">
              <a:solidFill>
                <a:schemeClr val="bg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8746915" y="2616428"/>
            <a:ext cx="1711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Roboto Thin" pitchFamily="2" charset="0"/>
                <a:ea typeface="Roboto Thin" pitchFamily="2" charset="0"/>
              </a:rPr>
              <a:t>Enlightenment</a:t>
            </a:r>
          </a:p>
        </p:txBody>
      </p:sp>
      <p:sp>
        <p:nvSpPr>
          <p:cNvPr id="130" name="灯片编号占位符 129"/>
          <p:cNvSpPr>
            <a:spLocks noGrp="1"/>
          </p:cNvSpPr>
          <p:nvPr>
            <p:ph type="sldNum" sz="quarter" idx="12"/>
          </p:nvPr>
        </p:nvSpPr>
        <p:spPr>
          <a:xfrm>
            <a:off x="10695259" y="6158932"/>
            <a:ext cx="1007129" cy="365125"/>
          </a:xfrm>
        </p:spPr>
        <p:txBody>
          <a:bodyPr/>
          <a:lstStyle/>
          <a:p>
            <a:r>
              <a:rPr lang="en-US" altLang="zh-CN" spc="300" dirty="0">
                <a:solidFill>
                  <a:schemeClr val="bg1">
                    <a:lumMod val="65000"/>
                  </a:schemeClr>
                </a:solidFill>
              </a:rPr>
              <a:t>PAGE</a:t>
            </a:r>
            <a:r>
              <a:rPr lang="zh-CN" altLang="en-US" spc="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fld id="{F0A4FE13-3138-4C4D-AF35-C33864C8DD1A}" type="slidenum">
              <a:rPr lang="zh-CN" altLang="en-US" spc="300" smtClean="0">
                <a:solidFill>
                  <a:schemeClr val="bg1">
                    <a:lumMod val="65000"/>
                  </a:schemeClr>
                </a:solidFill>
              </a:rPr>
              <a:t>3</a:t>
            </a:fld>
            <a:endParaRPr lang="zh-CN" altLang="en-US" spc="3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29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14:switch dir="r"/>
      </p:transition>
    </mc:Choice>
    <mc:Fallback xmlns="">
      <p:transition spd="slow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89C6E76A-0331-48FC-AB84-7872E709A2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327" b="93036" l="9974" r="89767">
                        <a14:foregroundMark x1="21042" y1="78088" x2="21875" y2="82684"/>
                        <a14:foregroundMark x1="80625" y1="72426" x2="80625" y2="72426"/>
                        <a14:foregroundMark x1="32813" y1="60441" x2="32604" y2="65625"/>
                        <a14:foregroundMark x1="22708" y1="67096" x2="17240" y2="71397"/>
                        <a14:foregroundMark x1="52083" y1="63566" x2="54635" y2="63419"/>
                        <a14:foregroundMark x1="47917" y1="62831" x2="56302" y2="63713"/>
                        <a14:foregroundMark x1="30260" y1="57022" x2="32604" y2="57316"/>
                      </a14:backgroundRemoval>
                    </a14:imgEffect>
                  </a14:imgLayer>
                </a14:imgProps>
              </a:ext>
            </a:extLst>
          </a:blip>
          <a:srcRect t="30363" r="259"/>
          <a:stretch/>
        </p:blipFill>
        <p:spPr>
          <a:xfrm>
            <a:off x="3389205" y="3071802"/>
            <a:ext cx="3529716" cy="349120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999788" y="4232629"/>
            <a:ext cx="5810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人物与理论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096000" y="4721132"/>
            <a:ext cx="5008337" cy="38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spc="150" dirty="0">
                <a:solidFill>
                  <a:schemeClr val="bg1">
                    <a:lumMod val="75000"/>
                  </a:schemeClr>
                </a:solidFill>
                <a:latin typeface="Roboto Thin" pitchFamily="2" charset="0"/>
                <a:ea typeface="Roboto Thin" pitchFamily="2" charset="0"/>
              </a:rPr>
              <a:t>Character and Theory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08973D8-5B5A-437E-B670-FED14F7BD4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30" b="89911" l="10000" r="90000">
                        <a14:foregroundMark x1="25000" y1="69476" x2="21667" y2="80715"/>
                        <a14:foregroundMark x1="67167" y1="84802" x2="72917" y2="78544"/>
                        <a14:foregroundMark x1="31417" y1="23116" x2="31750" y2="28352"/>
                        <a14:foregroundMark x1="44500" y1="29246" x2="45833" y2="31801"/>
                        <a14:foregroundMark x1="50167" y1="49042" x2="48250" y2="51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23097" y="-240828"/>
            <a:ext cx="7319097" cy="477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61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/>
          </p:cNvCxnSpPr>
          <p:nvPr/>
        </p:nvCxnSpPr>
        <p:spPr>
          <a:xfrm>
            <a:off x="628650" y="748656"/>
            <a:ext cx="309563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cxnSpLocks/>
          </p:cNvCxnSpPr>
          <p:nvPr/>
        </p:nvCxnSpPr>
        <p:spPr>
          <a:xfrm>
            <a:off x="628650" y="859627"/>
            <a:ext cx="159204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129"/>
          <p:cNvSpPr>
            <a:spLocks noGrp="1"/>
          </p:cNvSpPr>
          <p:nvPr>
            <p:ph type="sldNum" sz="quarter" idx="12"/>
          </p:nvPr>
        </p:nvSpPr>
        <p:spPr>
          <a:xfrm>
            <a:off x="10695259" y="6158932"/>
            <a:ext cx="1007129" cy="365125"/>
          </a:xfrm>
        </p:spPr>
        <p:txBody>
          <a:bodyPr/>
          <a:lstStyle/>
          <a:p>
            <a:r>
              <a:rPr lang="en-US" altLang="zh-CN" spc="300" dirty="0">
                <a:solidFill>
                  <a:schemeClr val="bg1">
                    <a:lumMod val="65000"/>
                  </a:schemeClr>
                </a:solidFill>
              </a:rPr>
              <a:t>PAGE</a:t>
            </a:r>
            <a:r>
              <a:rPr lang="zh-CN" altLang="en-US" spc="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fld id="{F0A4FE13-3138-4C4D-AF35-C33864C8DD1A}" type="slidenum">
              <a:rPr lang="zh-CN" altLang="en-US" spc="300" smtClean="0">
                <a:solidFill>
                  <a:schemeClr val="bg1">
                    <a:lumMod val="65000"/>
                  </a:schemeClr>
                </a:solidFill>
              </a:rPr>
              <a:t>5</a:t>
            </a:fld>
            <a:endParaRPr lang="zh-CN" altLang="en-US" spc="300" dirty="0">
              <a:solidFill>
                <a:schemeClr val="bg1">
                  <a:lumMod val="65000"/>
                </a:schemeClr>
              </a:solidFill>
            </a:endParaRPr>
          </a:p>
        </p:txBody>
      </p:sp>
      <p:sp useBgFill="1">
        <p:nvSpPr>
          <p:cNvPr id="10" name="椭圆 9"/>
          <p:cNvSpPr/>
          <p:nvPr/>
        </p:nvSpPr>
        <p:spPr>
          <a:xfrm flipV="1">
            <a:off x="8028806" y="5934554"/>
            <a:ext cx="1236368" cy="223091"/>
          </a:xfrm>
          <a:prstGeom prst="ellipse">
            <a:avLst/>
          </a:prstGeom>
          <a:ln w="0">
            <a:solidFill>
              <a:schemeClr val="bg1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9" name="椭圆 8"/>
          <p:cNvSpPr/>
          <p:nvPr/>
        </p:nvSpPr>
        <p:spPr>
          <a:xfrm>
            <a:off x="7774464" y="5658021"/>
            <a:ext cx="1801129" cy="324997"/>
          </a:xfrm>
          <a:prstGeom prst="ellipse">
            <a:avLst/>
          </a:prstGeom>
          <a:ln w="0">
            <a:solidFill>
              <a:schemeClr val="bg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8" name="椭圆 7"/>
          <p:cNvSpPr/>
          <p:nvPr/>
        </p:nvSpPr>
        <p:spPr>
          <a:xfrm>
            <a:off x="7449960" y="5339727"/>
            <a:ext cx="2521686" cy="455014"/>
          </a:xfrm>
          <a:prstGeom prst="ellipse">
            <a:avLst/>
          </a:prstGeom>
          <a:ln w="0"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175808" y="975998"/>
            <a:ext cx="354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pc="150" dirty="0">
                <a:solidFill>
                  <a:schemeClr val="bg1">
                    <a:lumMod val="65000"/>
                  </a:schemeClr>
                </a:solidFill>
                <a:latin typeface="! PEPSI !" panose="02000000000000000000" pitchFamily="2" charset="0"/>
              </a:rPr>
              <a:t>Jean Piaget</a:t>
            </a:r>
            <a:endParaRPr lang="zh-CN" altLang="en-US" sz="2400" spc="150" dirty="0">
              <a:solidFill>
                <a:schemeClr val="bg1">
                  <a:lumMod val="65000"/>
                </a:schemeClr>
              </a:solidFill>
              <a:latin typeface="! PEPSI !" panose="02000000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91444" y="695570"/>
            <a:ext cx="5307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pc="300" dirty="0">
                <a:solidFill>
                  <a:schemeClr val="bg1"/>
                </a:solidFill>
                <a:latin typeface="Adobe Caslon Pro" panose="0205050205050A020403" pitchFamily="18" charset="0"/>
              </a:rPr>
              <a:t>(</a:t>
            </a:r>
            <a:r>
              <a:rPr lang="en-US" altLang="zh-CN" sz="2400" spc="300" dirty="0">
                <a:solidFill>
                  <a:schemeClr val="bg1"/>
                </a:solidFill>
                <a:latin typeface="! PEPSI !" panose="02000000000000000000" pitchFamily="2" charset="0"/>
              </a:rPr>
              <a:t>1896.8.9  </a:t>
            </a:r>
            <a:r>
              <a:rPr lang="en-US" altLang="zh-CN" sz="2400" spc="300" dirty="0">
                <a:solidFill>
                  <a:schemeClr val="bg1"/>
                </a:solidFill>
                <a:latin typeface="+mn-ea"/>
              </a:rPr>
              <a:t>—-</a:t>
            </a:r>
            <a:r>
              <a:rPr lang="en-US" altLang="zh-CN" sz="2400" spc="300" dirty="0">
                <a:solidFill>
                  <a:schemeClr val="bg1"/>
                </a:solidFill>
                <a:latin typeface="! PEPSI !" panose="02000000000000000000" pitchFamily="2" charset="0"/>
              </a:rPr>
              <a:t>  1980.9.16</a:t>
            </a:r>
            <a:r>
              <a:rPr lang="en-US" altLang="zh-CN" sz="2400" spc="300" dirty="0">
                <a:solidFill>
                  <a:schemeClr val="bg1"/>
                </a:solidFill>
                <a:latin typeface="Adobe Caslon Pro" panose="0205050205050A020403" pitchFamily="18" charset="0"/>
              </a:rPr>
              <a:t>)</a:t>
            </a:r>
            <a:endParaRPr lang="zh-CN" altLang="en-US" sz="2400" spc="300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24476" y="1887843"/>
            <a:ext cx="4791953" cy="436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全名让</a:t>
            </a:r>
            <a:r>
              <a:rPr lang="en-US" altLang="zh-CN" sz="2400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·</a:t>
            </a:r>
            <a:r>
              <a:rPr lang="zh-CN" altLang="en-US" sz="2400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威廉</a:t>
            </a:r>
            <a:r>
              <a:rPr lang="en-US" altLang="zh-CN" sz="2400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·</a:t>
            </a:r>
            <a:r>
              <a:rPr lang="zh-CN" altLang="en-US" sz="2400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弗里兹</a:t>
            </a:r>
            <a:r>
              <a:rPr lang="en-US" altLang="zh-CN" sz="2400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·</a:t>
            </a:r>
            <a:r>
              <a:rPr lang="zh-CN" altLang="en-US" sz="2400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皮亚杰（</a:t>
            </a:r>
            <a:r>
              <a:rPr lang="en-US" altLang="zh-CN" sz="2400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Jean William Fritz Piaget</a:t>
            </a:r>
            <a:r>
              <a:rPr lang="zh-CN" altLang="en-US" sz="2400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），瑞士人。</a:t>
            </a:r>
            <a:endParaRPr lang="en-US" altLang="zh-CN" sz="2400" spc="150" dirty="0">
              <a:solidFill>
                <a:schemeClr val="bg1">
                  <a:lumMod val="75000"/>
                </a:schemeClr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是近代最有名的发展心理学家，同时也是个哲学家。</a:t>
            </a:r>
            <a:endParaRPr lang="en-US" altLang="zh-CN" sz="2400" spc="150" dirty="0">
              <a:solidFill>
                <a:schemeClr val="bg1">
                  <a:lumMod val="75000"/>
                </a:schemeClr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他的认知发展理论成为了这个学科的典范。</a:t>
            </a:r>
            <a:endParaRPr lang="en-US" altLang="zh-CN" sz="2400" spc="150" dirty="0">
              <a:solidFill>
                <a:schemeClr val="bg1">
                  <a:lumMod val="75000"/>
                </a:schemeClr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他最有名的理论是</a:t>
            </a:r>
            <a:r>
              <a:rPr lang="zh-CN" altLang="en-US" sz="2400" spc="15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儿童认知发展理论</a:t>
            </a:r>
            <a:r>
              <a:rPr lang="zh-CN" altLang="en-US" sz="2400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和</a:t>
            </a:r>
            <a:r>
              <a:rPr lang="zh-CN" altLang="en-US" sz="2400" spc="150" dirty="0">
                <a:solidFill>
                  <a:schemeClr val="accent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认识的建构主义发展观</a:t>
            </a:r>
            <a:r>
              <a:rPr lang="zh-CN" altLang="en-US" sz="2400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。</a:t>
            </a:r>
            <a:endParaRPr lang="en-US" altLang="zh-CN" sz="2400" spc="150" dirty="0">
              <a:solidFill>
                <a:schemeClr val="bg1">
                  <a:lumMod val="75000"/>
                </a:schemeClr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E476E91-F066-42F0-A29F-EAC3FF9920FC}"/>
              </a:ext>
            </a:extLst>
          </p:cNvPr>
          <p:cNvSpPr txBox="1"/>
          <p:nvPr/>
        </p:nvSpPr>
        <p:spPr>
          <a:xfrm>
            <a:off x="1137920" y="525818"/>
            <a:ext cx="367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让</a:t>
            </a:r>
            <a:r>
              <a:rPr lang="en-US" altLang="zh-CN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·</a:t>
            </a:r>
            <a:r>
              <a:rPr lang="zh-CN" altLang="en-US" sz="3600" b="1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皮亚杰</a:t>
            </a:r>
          </a:p>
        </p:txBody>
      </p:sp>
      <p:sp>
        <p:nvSpPr>
          <p:cNvPr id="12" name="AutoShape 2" descr="Jean Piaget in Ann Arbor.png">
            <a:extLst>
              <a:ext uri="{FF2B5EF4-FFF2-40B4-BE49-F238E27FC236}">
                <a16:creationId xmlns:a16="http://schemas.microsoft.com/office/drawing/2014/main" id="{E6EE98E3-B9D6-4373-91C4-DEEAC611B5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 useBgFill="1">
        <p:nvSpPr>
          <p:cNvPr id="7" name="椭圆 6"/>
          <p:cNvSpPr/>
          <p:nvPr/>
        </p:nvSpPr>
        <p:spPr>
          <a:xfrm>
            <a:off x="7325360" y="5065453"/>
            <a:ext cx="2798360" cy="504937"/>
          </a:xfrm>
          <a:prstGeom prst="ellipse">
            <a:avLst/>
          </a:prstGeom>
          <a:ln w="0">
            <a:solidFill>
              <a:schemeClr val="bg1">
                <a:alpha val="59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1768B8-8712-41B7-8E43-1EED59282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666" y="1887843"/>
            <a:ext cx="2235893" cy="374217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73574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>
            <a:cxnSpLocks/>
          </p:cNvCxnSpPr>
          <p:nvPr/>
        </p:nvCxnSpPr>
        <p:spPr>
          <a:xfrm>
            <a:off x="628650" y="748656"/>
            <a:ext cx="309563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>
            <a:cxnSpLocks/>
          </p:cNvCxnSpPr>
          <p:nvPr/>
        </p:nvCxnSpPr>
        <p:spPr>
          <a:xfrm>
            <a:off x="628650" y="859627"/>
            <a:ext cx="159204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灯片编号占位符 129"/>
          <p:cNvSpPr>
            <a:spLocks noGrp="1"/>
          </p:cNvSpPr>
          <p:nvPr>
            <p:ph type="sldNum" sz="quarter" idx="12"/>
          </p:nvPr>
        </p:nvSpPr>
        <p:spPr>
          <a:xfrm>
            <a:off x="10695259" y="6158932"/>
            <a:ext cx="1007129" cy="365125"/>
          </a:xfrm>
        </p:spPr>
        <p:txBody>
          <a:bodyPr/>
          <a:lstStyle/>
          <a:p>
            <a:r>
              <a:rPr lang="en-US" altLang="zh-CN" spc="300" dirty="0">
                <a:solidFill>
                  <a:schemeClr val="bg1">
                    <a:lumMod val="65000"/>
                  </a:schemeClr>
                </a:solidFill>
              </a:rPr>
              <a:t>PAGE</a:t>
            </a:r>
            <a:r>
              <a:rPr lang="zh-CN" altLang="en-US" spc="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fld id="{F0A4FE13-3138-4C4D-AF35-C33864C8DD1A}" type="slidenum">
              <a:rPr lang="zh-CN" altLang="en-US" spc="300" smtClean="0">
                <a:solidFill>
                  <a:schemeClr val="bg1">
                    <a:lumMod val="65000"/>
                  </a:schemeClr>
                </a:solidFill>
              </a:rPr>
              <a:t>6</a:t>
            </a:fld>
            <a:endParaRPr lang="zh-CN" altLang="en-US" spc="3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06287" y="536461"/>
            <a:ext cx="4016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15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儿童认知发展理论</a:t>
            </a:r>
          </a:p>
        </p:txBody>
      </p:sp>
      <p:sp>
        <p:nvSpPr>
          <p:cNvPr id="48" name="矩形 47"/>
          <p:cNvSpPr/>
          <p:nvPr/>
        </p:nvSpPr>
        <p:spPr>
          <a:xfrm>
            <a:off x="628650" y="1687996"/>
            <a:ext cx="9651820" cy="4216098"/>
          </a:xfrm>
          <a:prstGeom prst="rect">
            <a:avLst/>
          </a:prstGeom>
          <a:noFill/>
          <a:ln>
            <a:gradFill flip="none" rotWithShape="1">
              <a:gsLst>
                <a:gs pos="14000">
                  <a:schemeClr val="bg1">
                    <a:lumMod val="50000"/>
                  </a:schemeClr>
                </a:gs>
                <a:gs pos="73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B934A11-AE2A-464E-BAD7-4A3DD1B6C20E}"/>
              </a:ext>
            </a:extLst>
          </p:cNvPr>
          <p:cNvSpPr txBox="1"/>
          <p:nvPr/>
        </p:nvSpPr>
        <p:spPr>
          <a:xfrm>
            <a:off x="1470408" y="1949604"/>
            <a:ext cx="5407911" cy="3349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皮亚杰的儿童认知发展理论把</a:t>
            </a:r>
            <a:r>
              <a:rPr lang="zh-CN" altLang="en-US" sz="2400" dirty="0">
                <a:solidFill>
                  <a:srgbClr val="FFC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儿童的认知发展</a:t>
            </a:r>
            <a:r>
              <a:rPr lang="zh-CN" altLang="en-US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分成四个阶段：</a:t>
            </a:r>
            <a:endParaRPr lang="en-US" altLang="zh-CN" sz="2400" dirty="0">
              <a:solidFill>
                <a:schemeClr val="bg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感觉</a:t>
            </a:r>
            <a:r>
              <a:rPr lang="en-US" altLang="zh-CN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-</a:t>
            </a:r>
            <a:r>
              <a:rPr lang="zh-CN" altLang="en-US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动作期；</a:t>
            </a:r>
            <a:endParaRPr lang="en-US" altLang="zh-CN" sz="2400" dirty="0">
              <a:solidFill>
                <a:schemeClr val="bg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前运思期；</a:t>
            </a:r>
            <a:endParaRPr lang="en-US" altLang="zh-CN" sz="2400" dirty="0">
              <a:solidFill>
                <a:schemeClr val="bg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具体运思期；</a:t>
            </a:r>
            <a:endParaRPr lang="en-US" altLang="zh-CN" sz="2400" dirty="0">
              <a:solidFill>
                <a:schemeClr val="bg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形式运思期</a:t>
            </a:r>
            <a:endParaRPr lang="en-US" altLang="zh-CN" sz="2400" dirty="0">
              <a:solidFill>
                <a:schemeClr val="bg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CDD0856-9719-454B-8A19-4EFFDBD54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864" y="536461"/>
            <a:ext cx="4123524" cy="5622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133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Tm="2000">
        <p14:prism/>
      </p:transition>
    </mc:Choice>
    <mc:Fallback xmlns="">
      <p:transition spd="slow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/>
          </p:cNvCxnSpPr>
          <p:nvPr/>
        </p:nvCxnSpPr>
        <p:spPr>
          <a:xfrm>
            <a:off x="628650" y="748656"/>
            <a:ext cx="309563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cxnSpLocks/>
          </p:cNvCxnSpPr>
          <p:nvPr/>
        </p:nvCxnSpPr>
        <p:spPr>
          <a:xfrm>
            <a:off x="628650" y="859627"/>
            <a:ext cx="159204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052300" y="528519"/>
            <a:ext cx="456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皮亚杰的儿童认知理论</a:t>
            </a:r>
          </a:p>
        </p:txBody>
      </p:sp>
      <p:sp>
        <p:nvSpPr>
          <p:cNvPr id="5" name="灯片编号占位符 129"/>
          <p:cNvSpPr>
            <a:spLocks noGrp="1"/>
          </p:cNvSpPr>
          <p:nvPr>
            <p:ph type="sldNum" sz="quarter" idx="12"/>
          </p:nvPr>
        </p:nvSpPr>
        <p:spPr>
          <a:xfrm>
            <a:off x="10568504" y="6158932"/>
            <a:ext cx="126064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PAGE</a:t>
            </a: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</a:t>
            </a:r>
            <a:fld id="{F0A4FE13-3138-4C4D-AF35-C33864C8DD1A}" type="slidenum">
              <a:rPr kumimoji="0" lang="zh-CN" altLang="en-US" sz="1200" b="0" i="0" u="none" strike="noStrike" kern="1200" cap="none" spc="30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484787" y="1444843"/>
            <a:ext cx="739447" cy="75474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84787" y="2757662"/>
            <a:ext cx="739447" cy="75474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484787" y="4079235"/>
            <a:ext cx="739447" cy="75474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84787" y="5203826"/>
            <a:ext cx="739447" cy="75474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 flipH="1">
            <a:off x="6244775" y="1244677"/>
            <a:ext cx="398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dirty="0">
                <a:solidFill>
                  <a:srgbClr val="FFC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感知运动</a:t>
            </a:r>
            <a:r>
              <a:rPr lang="zh-CN" altLang="en-US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阶段（</a:t>
            </a:r>
            <a:r>
              <a:rPr lang="en-US" altLang="zh-CN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 0-2</a:t>
            </a:r>
            <a:r>
              <a:rPr lang="zh-CN" altLang="en-US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岁）</a:t>
            </a:r>
            <a:endParaRPr kumimoji="0" lang="zh-CN" altLang="en-US" sz="2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 flipH="1">
            <a:off x="6255656" y="1604297"/>
            <a:ext cx="3765269" cy="789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靠感觉获取经验。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岁时发展出物体恒存的概念，以感觉动作发挥图式的功能；</a:t>
            </a:r>
          </a:p>
        </p:txBody>
      </p:sp>
      <p:sp>
        <p:nvSpPr>
          <p:cNvPr id="21" name="文本框 20"/>
          <p:cNvSpPr txBox="1"/>
          <p:nvPr/>
        </p:nvSpPr>
        <p:spPr>
          <a:xfrm flipH="1">
            <a:off x="6255656" y="2612293"/>
            <a:ext cx="398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dirty="0">
                <a:solidFill>
                  <a:srgbClr val="FFC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前运算</a:t>
            </a:r>
            <a:r>
              <a:rPr lang="zh-CN" altLang="en-US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阶段（</a:t>
            </a:r>
            <a:r>
              <a:rPr lang="en-US" altLang="zh-CN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 2-7</a:t>
            </a:r>
            <a:r>
              <a:rPr lang="zh-CN" altLang="en-US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岁）</a:t>
            </a:r>
          </a:p>
        </p:txBody>
      </p:sp>
      <p:sp>
        <p:nvSpPr>
          <p:cNvPr id="22" name="文本框 21"/>
          <p:cNvSpPr txBox="1"/>
          <p:nvPr/>
        </p:nvSpPr>
        <p:spPr>
          <a:xfrm flipH="1">
            <a:off x="6255656" y="2937233"/>
            <a:ext cx="5573488" cy="1162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已经能使用语言及符号等表征外在事物，具推理能力但不符逻辑，不具保留概念，缺乏可逆性，以自我为中心，直接推理，集中注意力，</a:t>
            </a:r>
          </a:p>
        </p:txBody>
      </p:sp>
      <p:sp>
        <p:nvSpPr>
          <p:cNvPr id="23" name="文本框 22"/>
          <p:cNvSpPr txBox="1"/>
          <p:nvPr/>
        </p:nvSpPr>
        <p:spPr>
          <a:xfrm flipH="1">
            <a:off x="6212211" y="4154171"/>
            <a:ext cx="398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dirty="0">
                <a:solidFill>
                  <a:srgbClr val="FFC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具体运算</a:t>
            </a:r>
            <a:r>
              <a:rPr lang="zh-CN" altLang="en-US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阶段（</a:t>
            </a:r>
            <a:r>
              <a:rPr lang="en-US" altLang="zh-CN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 7-11</a:t>
            </a:r>
            <a:r>
              <a:rPr lang="zh-CN" altLang="en-US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岁）</a:t>
            </a:r>
          </a:p>
        </p:txBody>
      </p:sp>
      <p:sp>
        <p:nvSpPr>
          <p:cNvPr id="24" name="文本框 23"/>
          <p:cNvSpPr txBox="1"/>
          <p:nvPr/>
        </p:nvSpPr>
        <p:spPr>
          <a:xfrm flipH="1">
            <a:off x="6212211" y="4527949"/>
            <a:ext cx="5573488" cy="630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了解水平线概念，能使用具体物之操作来协助思考；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Roboto Thin" pitchFamily="2" charset="0"/>
                <a:ea typeface="Roboto Thin" pitchFamily="2" charset="0"/>
                <a:cs typeface="+mn-cs"/>
              </a:rPr>
              <a:t>. </a:t>
            </a:r>
          </a:p>
        </p:txBody>
      </p:sp>
      <p:sp>
        <p:nvSpPr>
          <p:cNvPr id="25" name="文本框 24"/>
          <p:cNvSpPr txBox="1"/>
          <p:nvPr/>
        </p:nvSpPr>
        <p:spPr>
          <a:xfrm flipH="1">
            <a:off x="6201882" y="5198169"/>
            <a:ext cx="398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dirty="0">
                <a:solidFill>
                  <a:srgbClr val="FFC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形式运算</a:t>
            </a:r>
            <a:r>
              <a:rPr lang="zh-CN" altLang="en-US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阶段（</a:t>
            </a:r>
            <a:r>
              <a:rPr lang="en-US" altLang="zh-CN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 11-16</a:t>
            </a:r>
            <a:r>
              <a:rPr lang="zh-CN" altLang="en-US" sz="24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岁）</a:t>
            </a:r>
          </a:p>
        </p:txBody>
      </p:sp>
      <p:sp>
        <p:nvSpPr>
          <p:cNvPr id="26" name="文本框 25"/>
          <p:cNvSpPr txBox="1"/>
          <p:nvPr/>
        </p:nvSpPr>
        <p:spPr>
          <a:xfrm flipH="1">
            <a:off x="6233893" y="5586211"/>
            <a:ext cx="5573488" cy="387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开始会类推，有逻辑思维和抽象思维。</a:t>
            </a:r>
            <a:endParaRPr lang="en-US" altLang="zh-CN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B79299A-AA0A-4294-B957-A7CFE1DF84F1}"/>
              </a:ext>
            </a:extLst>
          </p:cNvPr>
          <p:cNvGrpSpPr/>
          <p:nvPr/>
        </p:nvGrpSpPr>
        <p:grpSpPr>
          <a:xfrm>
            <a:off x="5564346" y="1537549"/>
            <a:ext cx="637536" cy="461664"/>
            <a:chOff x="6619875" y="442912"/>
            <a:chExt cx="690563" cy="500062"/>
          </a:xfrm>
        </p:grpSpPr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42749B71-3DF8-41DE-AA0B-3DBD3145A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350" y="704849"/>
              <a:ext cx="93663" cy="95250"/>
            </a:xfrm>
            <a:custGeom>
              <a:avLst/>
              <a:gdLst>
                <a:gd name="T0" fmla="*/ 1 w 48"/>
                <a:gd name="T1" fmla="*/ 21 h 48"/>
                <a:gd name="T2" fmla="*/ 21 w 48"/>
                <a:gd name="T3" fmla="*/ 46 h 48"/>
                <a:gd name="T4" fmla="*/ 46 w 48"/>
                <a:gd name="T5" fmla="*/ 26 h 48"/>
                <a:gd name="T6" fmla="*/ 27 w 48"/>
                <a:gd name="T7" fmla="*/ 1 h 48"/>
                <a:gd name="T8" fmla="*/ 1 w 48"/>
                <a:gd name="T9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" y="21"/>
                  </a:moveTo>
                  <a:cubicBezTo>
                    <a:pt x="0" y="33"/>
                    <a:pt x="9" y="45"/>
                    <a:pt x="21" y="46"/>
                  </a:cubicBezTo>
                  <a:cubicBezTo>
                    <a:pt x="34" y="48"/>
                    <a:pt x="45" y="39"/>
                    <a:pt x="46" y="26"/>
                  </a:cubicBezTo>
                  <a:cubicBezTo>
                    <a:pt x="48" y="14"/>
                    <a:pt x="39" y="3"/>
                    <a:pt x="27" y="1"/>
                  </a:cubicBezTo>
                  <a:cubicBezTo>
                    <a:pt x="14" y="0"/>
                    <a:pt x="3" y="9"/>
                    <a:pt x="1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EE5186F8-5593-46C4-9BB7-2B5AF63EE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9250" y="803274"/>
              <a:ext cx="188913" cy="139700"/>
            </a:xfrm>
            <a:custGeom>
              <a:avLst/>
              <a:gdLst>
                <a:gd name="T0" fmla="*/ 21 w 96"/>
                <a:gd name="T1" fmla="*/ 71 h 71"/>
                <a:gd name="T2" fmla="*/ 28 w 96"/>
                <a:gd name="T3" fmla="*/ 70 h 71"/>
                <a:gd name="T4" fmla="*/ 32 w 96"/>
                <a:gd name="T5" fmla="*/ 69 h 71"/>
                <a:gd name="T6" fmla="*/ 32 w 96"/>
                <a:gd name="T7" fmla="*/ 69 h 71"/>
                <a:gd name="T8" fmla="*/ 59 w 96"/>
                <a:gd name="T9" fmla="*/ 56 h 71"/>
                <a:gd name="T10" fmla="*/ 81 w 96"/>
                <a:gd name="T11" fmla="*/ 70 h 71"/>
                <a:gd name="T12" fmla="*/ 86 w 96"/>
                <a:gd name="T13" fmla="*/ 71 h 71"/>
                <a:gd name="T14" fmla="*/ 93 w 96"/>
                <a:gd name="T15" fmla="*/ 67 h 71"/>
                <a:gd name="T16" fmla="*/ 90 w 96"/>
                <a:gd name="T17" fmla="*/ 55 h 71"/>
                <a:gd name="T18" fmla="*/ 64 w 96"/>
                <a:gd name="T19" fmla="*/ 39 h 71"/>
                <a:gd name="T20" fmla="*/ 55 w 96"/>
                <a:gd name="T21" fmla="*/ 38 h 71"/>
                <a:gd name="T22" fmla="*/ 46 w 96"/>
                <a:gd name="T23" fmla="*/ 43 h 71"/>
                <a:gd name="T24" fmla="*/ 48 w 96"/>
                <a:gd name="T25" fmla="*/ 26 h 71"/>
                <a:gd name="T26" fmla="*/ 72 w 96"/>
                <a:gd name="T27" fmla="*/ 34 h 71"/>
                <a:gd name="T28" fmla="*/ 74 w 96"/>
                <a:gd name="T29" fmla="*/ 35 h 71"/>
                <a:gd name="T30" fmla="*/ 83 w 96"/>
                <a:gd name="T31" fmla="*/ 29 h 71"/>
                <a:gd name="T32" fmla="*/ 77 w 96"/>
                <a:gd name="T33" fmla="*/ 17 h 71"/>
                <a:gd name="T34" fmla="*/ 37 w 96"/>
                <a:gd name="T35" fmla="*/ 4 h 71"/>
                <a:gd name="T36" fmla="*/ 29 w 96"/>
                <a:gd name="T37" fmla="*/ 1 h 71"/>
                <a:gd name="T38" fmla="*/ 5 w 96"/>
                <a:gd name="T39" fmla="*/ 20 h 71"/>
                <a:gd name="T40" fmla="*/ 2 w 96"/>
                <a:gd name="T41" fmla="*/ 47 h 71"/>
                <a:gd name="T42" fmla="*/ 21 w 96"/>
                <a:gd name="T4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" h="71">
                  <a:moveTo>
                    <a:pt x="21" y="71"/>
                  </a:moveTo>
                  <a:cubicBezTo>
                    <a:pt x="24" y="71"/>
                    <a:pt x="26" y="71"/>
                    <a:pt x="28" y="70"/>
                  </a:cubicBezTo>
                  <a:cubicBezTo>
                    <a:pt x="30" y="70"/>
                    <a:pt x="31" y="70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81" y="70"/>
                    <a:pt x="81" y="70"/>
                    <a:pt x="81" y="70"/>
                  </a:cubicBezTo>
                  <a:cubicBezTo>
                    <a:pt x="83" y="71"/>
                    <a:pt x="84" y="71"/>
                    <a:pt x="86" y="71"/>
                  </a:cubicBezTo>
                  <a:cubicBezTo>
                    <a:pt x="89" y="71"/>
                    <a:pt x="92" y="70"/>
                    <a:pt x="93" y="67"/>
                  </a:cubicBezTo>
                  <a:cubicBezTo>
                    <a:pt x="96" y="63"/>
                    <a:pt x="95" y="57"/>
                    <a:pt x="90" y="55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1" y="37"/>
                    <a:pt x="58" y="37"/>
                    <a:pt x="55" y="38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72" y="34"/>
                    <a:pt x="72" y="34"/>
                    <a:pt x="72" y="34"/>
                  </a:cubicBezTo>
                  <a:cubicBezTo>
                    <a:pt x="73" y="35"/>
                    <a:pt x="74" y="35"/>
                    <a:pt x="74" y="35"/>
                  </a:cubicBezTo>
                  <a:cubicBezTo>
                    <a:pt x="78" y="35"/>
                    <a:pt x="82" y="32"/>
                    <a:pt x="83" y="29"/>
                  </a:cubicBezTo>
                  <a:cubicBezTo>
                    <a:pt x="84" y="24"/>
                    <a:pt x="82" y="19"/>
                    <a:pt x="77" y="17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5" y="2"/>
                    <a:pt x="32" y="1"/>
                    <a:pt x="29" y="1"/>
                  </a:cubicBezTo>
                  <a:cubicBezTo>
                    <a:pt x="17" y="0"/>
                    <a:pt x="7" y="8"/>
                    <a:pt x="5" y="20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0" y="59"/>
                    <a:pt x="9" y="69"/>
                    <a:pt x="21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EF6A662F-BE4B-42C0-A2AF-66A584947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0" y="442912"/>
              <a:ext cx="157163" cy="158750"/>
            </a:xfrm>
            <a:custGeom>
              <a:avLst/>
              <a:gdLst>
                <a:gd name="T0" fmla="*/ 15 w 80"/>
                <a:gd name="T1" fmla="*/ 13 h 80"/>
                <a:gd name="T2" fmla="*/ 14 w 80"/>
                <a:gd name="T3" fmla="*/ 65 h 80"/>
                <a:gd name="T4" fmla="*/ 65 w 80"/>
                <a:gd name="T5" fmla="*/ 66 h 80"/>
                <a:gd name="T6" fmla="*/ 67 w 80"/>
                <a:gd name="T7" fmla="*/ 15 h 80"/>
                <a:gd name="T8" fmla="*/ 15 w 80"/>
                <a:gd name="T9" fmla="*/ 1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5" y="13"/>
                  </a:moveTo>
                  <a:cubicBezTo>
                    <a:pt x="0" y="27"/>
                    <a:pt x="0" y="50"/>
                    <a:pt x="14" y="65"/>
                  </a:cubicBezTo>
                  <a:cubicBezTo>
                    <a:pt x="27" y="80"/>
                    <a:pt x="51" y="80"/>
                    <a:pt x="65" y="66"/>
                  </a:cubicBezTo>
                  <a:cubicBezTo>
                    <a:pt x="80" y="53"/>
                    <a:pt x="80" y="30"/>
                    <a:pt x="67" y="15"/>
                  </a:cubicBezTo>
                  <a:cubicBezTo>
                    <a:pt x="53" y="0"/>
                    <a:pt x="30" y="0"/>
                    <a:pt x="15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6FA278B1-B5F8-427F-822A-B65411739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5000" y="546099"/>
              <a:ext cx="279400" cy="396875"/>
            </a:xfrm>
            <a:custGeom>
              <a:avLst/>
              <a:gdLst>
                <a:gd name="T0" fmla="*/ 117 w 142"/>
                <a:gd name="T1" fmla="*/ 132 h 202"/>
                <a:gd name="T2" fmla="*/ 134 w 142"/>
                <a:gd name="T3" fmla="*/ 89 h 202"/>
                <a:gd name="T4" fmla="*/ 80 w 142"/>
                <a:gd name="T5" fmla="*/ 16 h 202"/>
                <a:gd name="T6" fmla="*/ 30 w 142"/>
                <a:gd name="T7" fmla="*/ 13 h 202"/>
                <a:gd name="T8" fmla="*/ 28 w 142"/>
                <a:gd name="T9" fmla="*/ 43 h 202"/>
                <a:gd name="T10" fmla="*/ 42 w 142"/>
                <a:gd name="T11" fmla="*/ 26 h 202"/>
                <a:gd name="T12" fmla="*/ 42 w 142"/>
                <a:gd name="T13" fmla="*/ 25 h 202"/>
                <a:gd name="T14" fmla="*/ 55 w 142"/>
                <a:gd name="T15" fmla="*/ 18 h 202"/>
                <a:gd name="T16" fmla="*/ 65 w 142"/>
                <a:gd name="T17" fmla="*/ 21 h 202"/>
                <a:gd name="T18" fmla="*/ 71 w 142"/>
                <a:gd name="T19" fmla="*/ 32 h 202"/>
                <a:gd name="T20" fmla="*/ 69 w 142"/>
                <a:gd name="T21" fmla="*/ 44 h 202"/>
                <a:gd name="T22" fmla="*/ 69 w 142"/>
                <a:gd name="T23" fmla="*/ 44 h 202"/>
                <a:gd name="T24" fmla="*/ 69 w 142"/>
                <a:gd name="T25" fmla="*/ 44 h 202"/>
                <a:gd name="T26" fmla="*/ 68 w 142"/>
                <a:gd name="T27" fmla="*/ 45 h 202"/>
                <a:gd name="T28" fmla="*/ 49 w 142"/>
                <a:gd name="T29" fmla="*/ 68 h 202"/>
                <a:gd name="T30" fmla="*/ 78 w 142"/>
                <a:gd name="T31" fmla="*/ 107 h 202"/>
                <a:gd name="T32" fmla="*/ 12 w 142"/>
                <a:gd name="T33" fmla="*/ 141 h 202"/>
                <a:gd name="T34" fmla="*/ 1 w 142"/>
                <a:gd name="T35" fmla="*/ 161 h 202"/>
                <a:gd name="T36" fmla="*/ 16 w 142"/>
                <a:gd name="T37" fmla="*/ 178 h 202"/>
                <a:gd name="T38" fmla="*/ 109 w 142"/>
                <a:gd name="T39" fmla="*/ 201 h 202"/>
                <a:gd name="T40" fmla="*/ 114 w 142"/>
                <a:gd name="T41" fmla="*/ 202 h 202"/>
                <a:gd name="T42" fmla="*/ 134 w 142"/>
                <a:gd name="T43" fmla="*/ 187 h 202"/>
                <a:gd name="T44" fmla="*/ 119 w 142"/>
                <a:gd name="T45" fmla="*/ 162 h 202"/>
                <a:gd name="T46" fmla="*/ 79 w 142"/>
                <a:gd name="T47" fmla="*/ 152 h 202"/>
                <a:gd name="T48" fmla="*/ 112 w 142"/>
                <a:gd name="T49" fmla="*/ 135 h 202"/>
                <a:gd name="T50" fmla="*/ 117 w 142"/>
                <a:gd name="T51" fmla="*/ 13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2" h="202">
                  <a:moveTo>
                    <a:pt x="117" y="132"/>
                  </a:moveTo>
                  <a:cubicBezTo>
                    <a:pt x="129" y="124"/>
                    <a:pt x="142" y="113"/>
                    <a:pt x="134" y="89"/>
                  </a:cubicBezTo>
                  <a:cubicBezTo>
                    <a:pt x="119" y="56"/>
                    <a:pt x="106" y="39"/>
                    <a:pt x="80" y="16"/>
                  </a:cubicBezTo>
                  <a:cubicBezTo>
                    <a:pt x="61" y="0"/>
                    <a:pt x="40" y="3"/>
                    <a:pt x="30" y="13"/>
                  </a:cubicBezTo>
                  <a:cubicBezTo>
                    <a:pt x="23" y="20"/>
                    <a:pt x="23" y="32"/>
                    <a:pt x="28" y="43"/>
                  </a:cubicBezTo>
                  <a:cubicBezTo>
                    <a:pt x="37" y="33"/>
                    <a:pt x="42" y="26"/>
                    <a:pt x="42" y="26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5" y="21"/>
                    <a:pt x="50" y="18"/>
                    <a:pt x="55" y="18"/>
                  </a:cubicBezTo>
                  <a:cubicBezTo>
                    <a:pt x="59" y="18"/>
                    <a:pt x="62" y="20"/>
                    <a:pt x="65" y="21"/>
                  </a:cubicBezTo>
                  <a:cubicBezTo>
                    <a:pt x="68" y="24"/>
                    <a:pt x="71" y="28"/>
                    <a:pt x="71" y="32"/>
                  </a:cubicBezTo>
                  <a:cubicBezTo>
                    <a:pt x="72" y="36"/>
                    <a:pt x="71" y="41"/>
                    <a:pt x="69" y="44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65" y="49"/>
                    <a:pt x="58" y="58"/>
                    <a:pt x="49" y="68"/>
                  </a:cubicBezTo>
                  <a:cubicBezTo>
                    <a:pt x="59" y="80"/>
                    <a:pt x="70" y="93"/>
                    <a:pt x="78" y="107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4" y="144"/>
                    <a:pt x="0" y="153"/>
                    <a:pt x="1" y="161"/>
                  </a:cubicBezTo>
                  <a:cubicBezTo>
                    <a:pt x="2" y="169"/>
                    <a:pt x="8" y="176"/>
                    <a:pt x="16" y="178"/>
                  </a:cubicBezTo>
                  <a:cubicBezTo>
                    <a:pt x="109" y="201"/>
                    <a:pt x="109" y="201"/>
                    <a:pt x="109" y="201"/>
                  </a:cubicBezTo>
                  <a:cubicBezTo>
                    <a:pt x="111" y="202"/>
                    <a:pt x="112" y="202"/>
                    <a:pt x="114" y="202"/>
                  </a:cubicBezTo>
                  <a:cubicBezTo>
                    <a:pt x="123" y="202"/>
                    <a:pt x="131" y="196"/>
                    <a:pt x="134" y="187"/>
                  </a:cubicBezTo>
                  <a:cubicBezTo>
                    <a:pt x="136" y="176"/>
                    <a:pt x="130" y="165"/>
                    <a:pt x="119" y="16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112" y="135"/>
                    <a:pt x="112" y="135"/>
                    <a:pt x="112" y="135"/>
                  </a:cubicBezTo>
                  <a:cubicBezTo>
                    <a:pt x="114" y="134"/>
                    <a:pt x="116" y="133"/>
                    <a:pt x="117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BE641908-3354-4B58-B3FF-F72EE8CE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225" y="585787"/>
              <a:ext cx="242888" cy="214313"/>
            </a:xfrm>
            <a:custGeom>
              <a:avLst/>
              <a:gdLst>
                <a:gd name="T0" fmla="*/ 116 w 123"/>
                <a:gd name="T1" fmla="*/ 4 h 109"/>
                <a:gd name="T2" fmla="*/ 98 w 123"/>
                <a:gd name="T3" fmla="*/ 7 h 109"/>
                <a:gd name="T4" fmla="*/ 98 w 123"/>
                <a:gd name="T5" fmla="*/ 7 h 109"/>
                <a:gd name="T6" fmla="*/ 98 w 123"/>
                <a:gd name="T7" fmla="*/ 8 h 109"/>
                <a:gd name="T8" fmla="*/ 9 w 123"/>
                <a:gd name="T9" fmla="*/ 85 h 109"/>
                <a:gd name="T10" fmla="*/ 3 w 123"/>
                <a:gd name="T11" fmla="*/ 102 h 109"/>
                <a:gd name="T12" fmla="*/ 15 w 123"/>
                <a:gd name="T13" fmla="*/ 109 h 109"/>
                <a:gd name="T14" fmla="*/ 21 w 123"/>
                <a:gd name="T15" fmla="*/ 108 h 109"/>
                <a:gd name="T16" fmla="*/ 119 w 123"/>
                <a:gd name="T17" fmla="*/ 22 h 109"/>
                <a:gd name="T18" fmla="*/ 116 w 123"/>
                <a:gd name="T19" fmla="*/ 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09">
                  <a:moveTo>
                    <a:pt x="116" y="4"/>
                  </a:moveTo>
                  <a:cubicBezTo>
                    <a:pt x="110" y="0"/>
                    <a:pt x="102" y="1"/>
                    <a:pt x="98" y="7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98" y="7"/>
                    <a:pt x="98" y="7"/>
                    <a:pt x="98" y="8"/>
                  </a:cubicBezTo>
                  <a:cubicBezTo>
                    <a:pt x="94" y="13"/>
                    <a:pt x="58" y="60"/>
                    <a:pt x="9" y="85"/>
                  </a:cubicBezTo>
                  <a:cubicBezTo>
                    <a:pt x="3" y="88"/>
                    <a:pt x="0" y="96"/>
                    <a:pt x="3" y="102"/>
                  </a:cubicBezTo>
                  <a:cubicBezTo>
                    <a:pt x="6" y="107"/>
                    <a:pt x="10" y="109"/>
                    <a:pt x="15" y="109"/>
                  </a:cubicBezTo>
                  <a:cubicBezTo>
                    <a:pt x="17" y="109"/>
                    <a:pt x="19" y="109"/>
                    <a:pt x="21" y="108"/>
                  </a:cubicBezTo>
                  <a:cubicBezTo>
                    <a:pt x="81" y="77"/>
                    <a:pt x="118" y="23"/>
                    <a:pt x="119" y="22"/>
                  </a:cubicBezTo>
                  <a:cubicBezTo>
                    <a:pt x="123" y="16"/>
                    <a:pt x="122" y="8"/>
                    <a:pt x="116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Rectangle 33">
              <a:extLst>
                <a:ext uri="{FF2B5EF4-FFF2-40B4-BE49-F238E27FC236}">
                  <a16:creationId xmlns:a16="http://schemas.microsoft.com/office/drawing/2014/main" id="{4F1B3BFF-4644-4583-B7EC-9E0BC8B11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874712"/>
              <a:ext cx="68263" cy="111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Rectangle 34">
              <a:extLst>
                <a:ext uri="{FF2B5EF4-FFF2-40B4-BE49-F238E27FC236}">
                  <a16:creationId xmlns:a16="http://schemas.microsoft.com/office/drawing/2014/main" id="{5F699B80-FD69-4B1D-8DEB-1D52E5452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4513" y="874712"/>
              <a:ext cx="69850" cy="111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Rectangle 35">
              <a:extLst>
                <a:ext uri="{FF2B5EF4-FFF2-40B4-BE49-F238E27FC236}">
                  <a16:creationId xmlns:a16="http://schemas.microsoft.com/office/drawing/2014/main" id="{1783DB9E-F0EB-40D5-82EE-6DA573C14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4400" y="874712"/>
              <a:ext cx="46038" cy="111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5" name="Freeform 161">
            <a:extLst>
              <a:ext uri="{FF2B5EF4-FFF2-40B4-BE49-F238E27FC236}">
                <a16:creationId xmlns:a16="http://schemas.microsoft.com/office/drawing/2014/main" id="{86736F42-BD1A-4295-AFAE-0611A0C6B062}"/>
              </a:ext>
            </a:extLst>
          </p:cNvPr>
          <p:cNvSpPr>
            <a:spLocks noEditPoints="1"/>
          </p:cNvSpPr>
          <p:nvPr/>
        </p:nvSpPr>
        <p:spPr bwMode="auto">
          <a:xfrm>
            <a:off x="5651704" y="2873922"/>
            <a:ext cx="405612" cy="522224"/>
          </a:xfrm>
          <a:custGeom>
            <a:avLst/>
            <a:gdLst>
              <a:gd name="T0" fmla="*/ 9 w 110"/>
              <a:gd name="T1" fmla="*/ 0 h 142"/>
              <a:gd name="T2" fmla="*/ 0 w 110"/>
              <a:gd name="T3" fmla="*/ 133 h 142"/>
              <a:gd name="T4" fmla="*/ 101 w 110"/>
              <a:gd name="T5" fmla="*/ 142 h 142"/>
              <a:gd name="T6" fmla="*/ 110 w 110"/>
              <a:gd name="T7" fmla="*/ 8 h 142"/>
              <a:gd name="T8" fmla="*/ 34 w 110"/>
              <a:gd name="T9" fmla="*/ 124 h 142"/>
              <a:gd name="T10" fmla="*/ 14 w 110"/>
              <a:gd name="T11" fmla="*/ 127 h 142"/>
              <a:gd name="T12" fmla="*/ 12 w 110"/>
              <a:gd name="T13" fmla="*/ 114 h 142"/>
              <a:gd name="T14" fmla="*/ 31 w 110"/>
              <a:gd name="T15" fmla="*/ 111 h 142"/>
              <a:gd name="T16" fmla="*/ 34 w 110"/>
              <a:gd name="T17" fmla="*/ 124 h 142"/>
              <a:gd name="T18" fmla="*/ 31 w 110"/>
              <a:gd name="T19" fmla="*/ 101 h 142"/>
              <a:gd name="T20" fmla="*/ 12 w 110"/>
              <a:gd name="T21" fmla="*/ 98 h 142"/>
              <a:gd name="T22" fmla="*/ 14 w 110"/>
              <a:gd name="T23" fmla="*/ 84 h 142"/>
              <a:gd name="T24" fmla="*/ 34 w 110"/>
              <a:gd name="T25" fmla="*/ 87 h 142"/>
              <a:gd name="T26" fmla="*/ 34 w 110"/>
              <a:gd name="T27" fmla="*/ 72 h 142"/>
              <a:gd name="T28" fmla="*/ 14 w 110"/>
              <a:gd name="T29" fmla="*/ 74 h 142"/>
              <a:gd name="T30" fmla="*/ 12 w 110"/>
              <a:gd name="T31" fmla="*/ 61 h 142"/>
              <a:gd name="T32" fmla="*/ 31 w 110"/>
              <a:gd name="T33" fmla="*/ 58 h 142"/>
              <a:gd name="T34" fmla="*/ 34 w 110"/>
              <a:gd name="T35" fmla="*/ 72 h 142"/>
              <a:gd name="T36" fmla="*/ 63 w 110"/>
              <a:gd name="T37" fmla="*/ 127 h 142"/>
              <a:gd name="T38" fmla="*/ 44 w 110"/>
              <a:gd name="T39" fmla="*/ 124 h 142"/>
              <a:gd name="T40" fmla="*/ 47 w 110"/>
              <a:gd name="T41" fmla="*/ 111 h 142"/>
              <a:gd name="T42" fmla="*/ 66 w 110"/>
              <a:gd name="T43" fmla="*/ 114 h 142"/>
              <a:gd name="T44" fmla="*/ 66 w 110"/>
              <a:gd name="T45" fmla="*/ 98 h 142"/>
              <a:gd name="T46" fmla="*/ 47 w 110"/>
              <a:gd name="T47" fmla="*/ 101 h 142"/>
              <a:gd name="T48" fmla="*/ 44 w 110"/>
              <a:gd name="T49" fmla="*/ 87 h 142"/>
              <a:gd name="T50" fmla="*/ 63 w 110"/>
              <a:gd name="T51" fmla="*/ 84 h 142"/>
              <a:gd name="T52" fmla="*/ 66 w 110"/>
              <a:gd name="T53" fmla="*/ 98 h 142"/>
              <a:gd name="T54" fmla="*/ 63 w 110"/>
              <a:gd name="T55" fmla="*/ 74 h 142"/>
              <a:gd name="T56" fmla="*/ 44 w 110"/>
              <a:gd name="T57" fmla="*/ 72 h 142"/>
              <a:gd name="T58" fmla="*/ 47 w 110"/>
              <a:gd name="T59" fmla="*/ 58 h 142"/>
              <a:gd name="T60" fmla="*/ 66 w 110"/>
              <a:gd name="T61" fmla="*/ 61 h 142"/>
              <a:gd name="T62" fmla="*/ 98 w 110"/>
              <a:gd name="T63" fmla="*/ 124 h 142"/>
              <a:gd name="T64" fmla="*/ 79 w 110"/>
              <a:gd name="T65" fmla="*/ 127 h 142"/>
              <a:gd name="T66" fmla="*/ 76 w 110"/>
              <a:gd name="T67" fmla="*/ 114 h 142"/>
              <a:gd name="T68" fmla="*/ 96 w 110"/>
              <a:gd name="T69" fmla="*/ 111 h 142"/>
              <a:gd name="T70" fmla="*/ 98 w 110"/>
              <a:gd name="T71" fmla="*/ 124 h 142"/>
              <a:gd name="T72" fmla="*/ 96 w 110"/>
              <a:gd name="T73" fmla="*/ 101 h 142"/>
              <a:gd name="T74" fmla="*/ 76 w 110"/>
              <a:gd name="T75" fmla="*/ 98 h 142"/>
              <a:gd name="T76" fmla="*/ 79 w 110"/>
              <a:gd name="T77" fmla="*/ 84 h 142"/>
              <a:gd name="T78" fmla="*/ 98 w 110"/>
              <a:gd name="T79" fmla="*/ 87 h 142"/>
              <a:gd name="T80" fmla="*/ 98 w 110"/>
              <a:gd name="T81" fmla="*/ 72 h 142"/>
              <a:gd name="T82" fmla="*/ 79 w 110"/>
              <a:gd name="T83" fmla="*/ 74 h 142"/>
              <a:gd name="T84" fmla="*/ 76 w 110"/>
              <a:gd name="T85" fmla="*/ 61 h 142"/>
              <a:gd name="T86" fmla="*/ 96 w 110"/>
              <a:gd name="T87" fmla="*/ 58 h 142"/>
              <a:gd name="T88" fmla="*/ 98 w 110"/>
              <a:gd name="T89" fmla="*/ 72 h 142"/>
              <a:gd name="T90" fmla="*/ 96 w 110"/>
              <a:gd name="T91" fmla="*/ 45 h 142"/>
              <a:gd name="T92" fmla="*/ 12 w 110"/>
              <a:gd name="T93" fmla="*/ 42 h 142"/>
              <a:gd name="T94" fmla="*/ 14 w 110"/>
              <a:gd name="T95" fmla="*/ 11 h 142"/>
              <a:gd name="T96" fmla="*/ 98 w 110"/>
              <a:gd name="T97" fmla="*/ 14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0" h="142">
                <a:moveTo>
                  <a:pt x="101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3"/>
                  <a:pt x="0" y="8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38"/>
                  <a:pt x="4" y="142"/>
                  <a:pt x="9" y="142"/>
                </a:cubicBezTo>
                <a:cubicBezTo>
                  <a:pt x="101" y="142"/>
                  <a:pt x="101" y="142"/>
                  <a:pt x="101" y="142"/>
                </a:cubicBezTo>
                <a:cubicBezTo>
                  <a:pt x="106" y="142"/>
                  <a:pt x="110" y="138"/>
                  <a:pt x="110" y="133"/>
                </a:cubicBezTo>
                <a:cubicBezTo>
                  <a:pt x="110" y="8"/>
                  <a:pt x="110" y="8"/>
                  <a:pt x="110" y="8"/>
                </a:cubicBezTo>
                <a:cubicBezTo>
                  <a:pt x="110" y="3"/>
                  <a:pt x="106" y="0"/>
                  <a:pt x="101" y="0"/>
                </a:cubicBezTo>
                <a:close/>
                <a:moveTo>
                  <a:pt x="34" y="124"/>
                </a:moveTo>
                <a:cubicBezTo>
                  <a:pt x="34" y="126"/>
                  <a:pt x="33" y="127"/>
                  <a:pt x="31" y="127"/>
                </a:cubicBezTo>
                <a:cubicBezTo>
                  <a:pt x="14" y="127"/>
                  <a:pt x="14" y="127"/>
                  <a:pt x="14" y="127"/>
                </a:cubicBezTo>
                <a:cubicBezTo>
                  <a:pt x="13" y="127"/>
                  <a:pt x="12" y="126"/>
                  <a:pt x="12" y="124"/>
                </a:cubicBezTo>
                <a:cubicBezTo>
                  <a:pt x="12" y="114"/>
                  <a:pt x="12" y="114"/>
                  <a:pt x="12" y="114"/>
                </a:cubicBezTo>
                <a:cubicBezTo>
                  <a:pt x="12" y="112"/>
                  <a:pt x="13" y="111"/>
                  <a:pt x="14" y="111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3" y="111"/>
                  <a:pt x="34" y="112"/>
                  <a:pt x="34" y="114"/>
                </a:cubicBezTo>
                <a:lnTo>
                  <a:pt x="34" y="124"/>
                </a:lnTo>
                <a:close/>
                <a:moveTo>
                  <a:pt x="34" y="98"/>
                </a:moveTo>
                <a:cubicBezTo>
                  <a:pt x="34" y="100"/>
                  <a:pt x="33" y="101"/>
                  <a:pt x="31" y="101"/>
                </a:cubicBezTo>
                <a:cubicBezTo>
                  <a:pt x="14" y="101"/>
                  <a:pt x="14" y="101"/>
                  <a:pt x="14" y="101"/>
                </a:cubicBezTo>
                <a:cubicBezTo>
                  <a:pt x="13" y="101"/>
                  <a:pt x="12" y="100"/>
                  <a:pt x="12" y="98"/>
                </a:cubicBezTo>
                <a:cubicBezTo>
                  <a:pt x="12" y="87"/>
                  <a:pt x="12" y="87"/>
                  <a:pt x="12" y="87"/>
                </a:cubicBezTo>
                <a:cubicBezTo>
                  <a:pt x="12" y="86"/>
                  <a:pt x="13" y="84"/>
                  <a:pt x="14" y="84"/>
                </a:cubicBezTo>
                <a:cubicBezTo>
                  <a:pt x="31" y="84"/>
                  <a:pt x="31" y="84"/>
                  <a:pt x="31" y="84"/>
                </a:cubicBezTo>
                <a:cubicBezTo>
                  <a:pt x="33" y="84"/>
                  <a:pt x="34" y="86"/>
                  <a:pt x="34" y="87"/>
                </a:cubicBezTo>
                <a:lnTo>
                  <a:pt x="34" y="98"/>
                </a:lnTo>
                <a:close/>
                <a:moveTo>
                  <a:pt x="34" y="72"/>
                </a:moveTo>
                <a:cubicBezTo>
                  <a:pt x="34" y="73"/>
                  <a:pt x="33" y="74"/>
                  <a:pt x="31" y="74"/>
                </a:cubicBezTo>
                <a:cubicBezTo>
                  <a:pt x="14" y="74"/>
                  <a:pt x="14" y="74"/>
                  <a:pt x="14" y="74"/>
                </a:cubicBezTo>
                <a:cubicBezTo>
                  <a:pt x="13" y="74"/>
                  <a:pt x="12" y="73"/>
                  <a:pt x="12" y="72"/>
                </a:cubicBezTo>
                <a:cubicBezTo>
                  <a:pt x="12" y="61"/>
                  <a:pt x="12" y="61"/>
                  <a:pt x="12" y="61"/>
                </a:cubicBezTo>
                <a:cubicBezTo>
                  <a:pt x="12" y="59"/>
                  <a:pt x="13" y="58"/>
                  <a:pt x="14" y="58"/>
                </a:cubicBezTo>
                <a:cubicBezTo>
                  <a:pt x="31" y="58"/>
                  <a:pt x="31" y="58"/>
                  <a:pt x="31" y="58"/>
                </a:cubicBezTo>
                <a:cubicBezTo>
                  <a:pt x="33" y="58"/>
                  <a:pt x="34" y="59"/>
                  <a:pt x="34" y="61"/>
                </a:cubicBezTo>
                <a:lnTo>
                  <a:pt x="34" y="72"/>
                </a:lnTo>
                <a:close/>
                <a:moveTo>
                  <a:pt x="66" y="124"/>
                </a:moveTo>
                <a:cubicBezTo>
                  <a:pt x="66" y="126"/>
                  <a:pt x="65" y="127"/>
                  <a:pt x="63" y="127"/>
                </a:cubicBezTo>
                <a:cubicBezTo>
                  <a:pt x="47" y="127"/>
                  <a:pt x="47" y="127"/>
                  <a:pt x="47" y="127"/>
                </a:cubicBezTo>
                <a:cubicBezTo>
                  <a:pt x="45" y="127"/>
                  <a:pt x="44" y="126"/>
                  <a:pt x="44" y="124"/>
                </a:cubicBezTo>
                <a:cubicBezTo>
                  <a:pt x="44" y="114"/>
                  <a:pt x="44" y="114"/>
                  <a:pt x="44" y="114"/>
                </a:cubicBezTo>
                <a:cubicBezTo>
                  <a:pt x="44" y="112"/>
                  <a:pt x="45" y="111"/>
                  <a:pt x="47" y="111"/>
                </a:cubicBezTo>
                <a:cubicBezTo>
                  <a:pt x="63" y="111"/>
                  <a:pt x="63" y="111"/>
                  <a:pt x="63" y="111"/>
                </a:cubicBezTo>
                <a:cubicBezTo>
                  <a:pt x="65" y="111"/>
                  <a:pt x="66" y="112"/>
                  <a:pt x="66" y="114"/>
                </a:cubicBezTo>
                <a:lnTo>
                  <a:pt x="66" y="124"/>
                </a:lnTo>
                <a:close/>
                <a:moveTo>
                  <a:pt x="66" y="98"/>
                </a:moveTo>
                <a:cubicBezTo>
                  <a:pt x="66" y="100"/>
                  <a:pt x="65" y="101"/>
                  <a:pt x="63" y="101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5" y="101"/>
                  <a:pt x="44" y="100"/>
                  <a:pt x="44" y="98"/>
                </a:cubicBezTo>
                <a:cubicBezTo>
                  <a:pt x="44" y="87"/>
                  <a:pt x="44" y="87"/>
                  <a:pt x="44" y="87"/>
                </a:cubicBezTo>
                <a:cubicBezTo>
                  <a:pt x="44" y="86"/>
                  <a:pt x="45" y="84"/>
                  <a:pt x="47" y="84"/>
                </a:cubicBezTo>
                <a:cubicBezTo>
                  <a:pt x="63" y="84"/>
                  <a:pt x="63" y="84"/>
                  <a:pt x="63" y="84"/>
                </a:cubicBezTo>
                <a:cubicBezTo>
                  <a:pt x="65" y="84"/>
                  <a:pt x="66" y="86"/>
                  <a:pt x="66" y="87"/>
                </a:cubicBezTo>
                <a:lnTo>
                  <a:pt x="66" y="98"/>
                </a:lnTo>
                <a:close/>
                <a:moveTo>
                  <a:pt x="66" y="72"/>
                </a:moveTo>
                <a:cubicBezTo>
                  <a:pt x="66" y="73"/>
                  <a:pt x="65" y="74"/>
                  <a:pt x="63" y="74"/>
                </a:cubicBezTo>
                <a:cubicBezTo>
                  <a:pt x="47" y="74"/>
                  <a:pt x="47" y="74"/>
                  <a:pt x="47" y="74"/>
                </a:cubicBezTo>
                <a:cubicBezTo>
                  <a:pt x="45" y="74"/>
                  <a:pt x="44" y="73"/>
                  <a:pt x="44" y="72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59"/>
                  <a:pt x="45" y="58"/>
                  <a:pt x="47" y="58"/>
                </a:cubicBezTo>
                <a:cubicBezTo>
                  <a:pt x="63" y="58"/>
                  <a:pt x="63" y="58"/>
                  <a:pt x="63" y="58"/>
                </a:cubicBezTo>
                <a:cubicBezTo>
                  <a:pt x="65" y="58"/>
                  <a:pt x="66" y="59"/>
                  <a:pt x="66" y="61"/>
                </a:cubicBezTo>
                <a:lnTo>
                  <a:pt x="66" y="72"/>
                </a:lnTo>
                <a:close/>
                <a:moveTo>
                  <a:pt x="98" y="124"/>
                </a:moveTo>
                <a:cubicBezTo>
                  <a:pt x="98" y="126"/>
                  <a:pt x="97" y="127"/>
                  <a:pt x="96" y="127"/>
                </a:cubicBezTo>
                <a:cubicBezTo>
                  <a:pt x="79" y="127"/>
                  <a:pt x="79" y="127"/>
                  <a:pt x="79" y="127"/>
                </a:cubicBezTo>
                <a:cubicBezTo>
                  <a:pt x="78" y="127"/>
                  <a:pt x="76" y="126"/>
                  <a:pt x="76" y="124"/>
                </a:cubicBezTo>
                <a:cubicBezTo>
                  <a:pt x="76" y="114"/>
                  <a:pt x="76" y="114"/>
                  <a:pt x="76" y="114"/>
                </a:cubicBezTo>
                <a:cubicBezTo>
                  <a:pt x="76" y="112"/>
                  <a:pt x="78" y="111"/>
                  <a:pt x="79" y="111"/>
                </a:cubicBezTo>
                <a:cubicBezTo>
                  <a:pt x="96" y="111"/>
                  <a:pt x="96" y="111"/>
                  <a:pt x="96" y="111"/>
                </a:cubicBezTo>
                <a:cubicBezTo>
                  <a:pt x="97" y="111"/>
                  <a:pt x="98" y="112"/>
                  <a:pt x="98" y="114"/>
                </a:cubicBezTo>
                <a:lnTo>
                  <a:pt x="98" y="124"/>
                </a:lnTo>
                <a:close/>
                <a:moveTo>
                  <a:pt x="98" y="98"/>
                </a:moveTo>
                <a:cubicBezTo>
                  <a:pt x="98" y="100"/>
                  <a:pt x="97" y="101"/>
                  <a:pt x="96" y="101"/>
                </a:cubicBezTo>
                <a:cubicBezTo>
                  <a:pt x="79" y="101"/>
                  <a:pt x="79" y="101"/>
                  <a:pt x="79" y="101"/>
                </a:cubicBezTo>
                <a:cubicBezTo>
                  <a:pt x="78" y="101"/>
                  <a:pt x="76" y="100"/>
                  <a:pt x="76" y="98"/>
                </a:cubicBezTo>
                <a:cubicBezTo>
                  <a:pt x="76" y="87"/>
                  <a:pt x="76" y="87"/>
                  <a:pt x="76" y="87"/>
                </a:cubicBezTo>
                <a:cubicBezTo>
                  <a:pt x="76" y="86"/>
                  <a:pt x="78" y="84"/>
                  <a:pt x="79" y="84"/>
                </a:cubicBezTo>
                <a:cubicBezTo>
                  <a:pt x="96" y="84"/>
                  <a:pt x="96" y="84"/>
                  <a:pt x="96" y="84"/>
                </a:cubicBezTo>
                <a:cubicBezTo>
                  <a:pt x="97" y="84"/>
                  <a:pt x="98" y="86"/>
                  <a:pt x="98" y="87"/>
                </a:cubicBezTo>
                <a:lnTo>
                  <a:pt x="98" y="98"/>
                </a:lnTo>
                <a:close/>
                <a:moveTo>
                  <a:pt x="98" y="72"/>
                </a:moveTo>
                <a:cubicBezTo>
                  <a:pt x="98" y="73"/>
                  <a:pt x="97" y="74"/>
                  <a:pt x="96" y="74"/>
                </a:cubicBezTo>
                <a:cubicBezTo>
                  <a:pt x="79" y="74"/>
                  <a:pt x="79" y="74"/>
                  <a:pt x="79" y="74"/>
                </a:cubicBezTo>
                <a:cubicBezTo>
                  <a:pt x="78" y="74"/>
                  <a:pt x="76" y="73"/>
                  <a:pt x="76" y="72"/>
                </a:cubicBezTo>
                <a:cubicBezTo>
                  <a:pt x="76" y="61"/>
                  <a:pt x="76" y="61"/>
                  <a:pt x="76" y="61"/>
                </a:cubicBezTo>
                <a:cubicBezTo>
                  <a:pt x="76" y="59"/>
                  <a:pt x="78" y="58"/>
                  <a:pt x="79" y="58"/>
                </a:cubicBezTo>
                <a:cubicBezTo>
                  <a:pt x="96" y="58"/>
                  <a:pt x="96" y="58"/>
                  <a:pt x="96" y="58"/>
                </a:cubicBezTo>
                <a:cubicBezTo>
                  <a:pt x="97" y="58"/>
                  <a:pt x="98" y="59"/>
                  <a:pt x="98" y="61"/>
                </a:cubicBezTo>
                <a:lnTo>
                  <a:pt x="98" y="72"/>
                </a:lnTo>
                <a:close/>
                <a:moveTo>
                  <a:pt x="98" y="42"/>
                </a:moveTo>
                <a:cubicBezTo>
                  <a:pt x="98" y="44"/>
                  <a:pt x="97" y="45"/>
                  <a:pt x="96" y="45"/>
                </a:cubicBezTo>
                <a:cubicBezTo>
                  <a:pt x="14" y="45"/>
                  <a:pt x="14" y="45"/>
                  <a:pt x="14" y="45"/>
                </a:cubicBezTo>
                <a:cubicBezTo>
                  <a:pt x="13" y="45"/>
                  <a:pt x="12" y="44"/>
                  <a:pt x="12" y="42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2"/>
                  <a:pt x="13" y="11"/>
                  <a:pt x="14" y="11"/>
                </a:cubicBezTo>
                <a:cubicBezTo>
                  <a:pt x="96" y="11"/>
                  <a:pt x="96" y="11"/>
                  <a:pt x="96" y="11"/>
                </a:cubicBezTo>
                <a:cubicBezTo>
                  <a:pt x="97" y="11"/>
                  <a:pt x="98" y="12"/>
                  <a:pt x="98" y="14"/>
                </a:cubicBezTo>
                <a:lnTo>
                  <a:pt x="98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70F3170-0739-4858-8FE3-F7217D10A606}"/>
              </a:ext>
            </a:extLst>
          </p:cNvPr>
          <p:cNvGrpSpPr/>
          <p:nvPr/>
        </p:nvGrpSpPr>
        <p:grpSpPr>
          <a:xfrm>
            <a:off x="5637626" y="4159714"/>
            <a:ext cx="464009" cy="465389"/>
            <a:chOff x="4896992" y="1889209"/>
            <a:chExt cx="464009" cy="465389"/>
          </a:xfrm>
        </p:grpSpPr>
        <p:sp>
          <p:nvSpPr>
            <p:cNvPr id="36" name="Freeform 99">
              <a:extLst>
                <a:ext uri="{FF2B5EF4-FFF2-40B4-BE49-F238E27FC236}">
                  <a16:creationId xmlns:a16="http://schemas.microsoft.com/office/drawing/2014/main" id="{E18777EE-3F16-4D89-804A-1A7468D78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712" y="2003830"/>
              <a:ext cx="136717" cy="107716"/>
            </a:xfrm>
            <a:custGeom>
              <a:avLst/>
              <a:gdLst>
                <a:gd name="T0" fmla="*/ 0 w 50"/>
                <a:gd name="T1" fmla="*/ 39 h 39"/>
                <a:gd name="T2" fmla="*/ 16 w 50"/>
                <a:gd name="T3" fmla="*/ 39 h 39"/>
                <a:gd name="T4" fmla="*/ 50 w 50"/>
                <a:gd name="T5" fmla="*/ 10 h 39"/>
                <a:gd name="T6" fmla="*/ 45 w 50"/>
                <a:gd name="T7" fmla="*/ 0 h 39"/>
                <a:gd name="T8" fmla="*/ 0 w 50"/>
                <a:gd name="T9" fmla="*/ 38 h 39"/>
                <a:gd name="T10" fmla="*/ 0 w 50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39">
                  <a:moveTo>
                    <a:pt x="0" y="39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48" y="7"/>
                    <a:pt x="46" y="3"/>
                    <a:pt x="45" y="0"/>
                  </a:cubicBezTo>
                  <a:cubicBezTo>
                    <a:pt x="0" y="38"/>
                    <a:pt x="0" y="38"/>
                    <a:pt x="0" y="38"/>
                  </a:cubicBezTo>
                  <a:lnTo>
                    <a:pt x="0" y="3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0">
              <a:extLst>
                <a:ext uri="{FF2B5EF4-FFF2-40B4-BE49-F238E27FC236}">
                  <a16:creationId xmlns:a16="http://schemas.microsoft.com/office/drawing/2014/main" id="{B3CBFC0A-DA0B-44F8-9260-8DC9DDA33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1425" y="1889209"/>
              <a:ext cx="35905" cy="38667"/>
            </a:xfrm>
            <a:custGeom>
              <a:avLst/>
              <a:gdLst>
                <a:gd name="T0" fmla="*/ 0 w 13"/>
                <a:gd name="T1" fmla="*/ 0 h 14"/>
                <a:gd name="T2" fmla="*/ 0 w 13"/>
                <a:gd name="T3" fmla="*/ 14 h 14"/>
                <a:gd name="T4" fmla="*/ 13 w 13"/>
                <a:gd name="T5" fmla="*/ 2 h 14"/>
                <a:gd name="T6" fmla="*/ 0 w 13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9" y="1"/>
                    <a:pt x="4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1">
              <a:extLst>
                <a:ext uri="{FF2B5EF4-FFF2-40B4-BE49-F238E27FC236}">
                  <a16:creationId xmlns:a16="http://schemas.microsoft.com/office/drawing/2014/main" id="{3D163CB5-5B79-479B-B02D-E9846DCD4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428" y="2056307"/>
              <a:ext cx="71811" cy="55239"/>
            </a:xfrm>
            <a:custGeom>
              <a:avLst/>
              <a:gdLst>
                <a:gd name="T0" fmla="*/ 17 w 26"/>
                <a:gd name="T1" fmla="*/ 20 h 20"/>
                <a:gd name="T2" fmla="*/ 26 w 26"/>
                <a:gd name="T3" fmla="*/ 12 h 20"/>
                <a:gd name="T4" fmla="*/ 24 w 26"/>
                <a:gd name="T5" fmla="*/ 0 h 20"/>
                <a:gd name="T6" fmla="*/ 0 w 26"/>
                <a:gd name="T7" fmla="*/ 20 h 20"/>
                <a:gd name="T8" fmla="*/ 17 w 26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0">
                  <a:moveTo>
                    <a:pt x="17" y="20"/>
                  </a:moveTo>
                  <a:cubicBezTo>
                    <a:pt x="26" y="12"/>
                    <a:pt x="26" y="12"/>
                    <a:pt x="26" y="12"/>
                  </a:cubicBezTo>
                  <a:cubicBezTo>
                    <a:pt x="26" y="8"/>
                    <a:pt x="25" y="4"/>
                    <a:pt x="24" y="0"/>
                  </a:cubicBezTo>
                  <a:cubicBezTo>
                    <a:pt x="0" y="20"/>
                    <a:pt x="0" y="20"/>
                    <a:pt x="0" y="20"/>
                  </a:cubicBezTo>
                  <a:lnTo>
                    <a:pt x="17" y="2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02">
              <a:extLst>
                <a:ext uri="{FF2B5EF4-FFF2-40B4-BE49-F238E27FC236}">
                  <a16:creationId xmlns:a16="http://schemas.microsoft.com/office/drawing/2014/main" id="{F286C1A7-BD58-4572-A74D-485D7DCCC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1425" y="1927876"/>
              <a:ext cx="139479" cy="139479"/>
            </a:xfrm>
            <a:custGeom>
              <a:avLst/>
              <a:gdLst>
                <a:gd name="T0" fmla="*/ 42 w 51"/>
                <a:gd name="T1" fmla="*/ 0 h 51"/>
                <a:gd name="T2" fmla="*/ 0 w 51"/>
                <a:gd name="T3" fmla="*/ 37 h 51"/>
                <a:gd name="T4" fmla="*/ 0 w 51"/>
                <a:gd name="T5" fmla="*/ 51 h 51"/>
                <a:gd name="T6" fmla="*/ 51 w 51"/>
                <a:gd name="T7" fmla="*/ 7 h 51"/>
                <a:gd name="T8" fmla="*/ 42 w 51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42" y="0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8" y="4"/>
                    <a:pt x="45" y="2"/>
                    <a:pt x="4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3">
              <a:extLst>
                <a:ext uri="{FF2B5EF4-FFF2-40B4-BE49-F238E27FC236}">
                  <a16:creationId xmlns:a16="http://schemas.microsoft.com/office/drawing/2014/main" id="{2C4173E8-BDA4-414C-8A73-1EECB8FC3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1425" y="1903019"/>
              <a:ext cx="92526" cy="92526"/>
            </a:xfrm>
            <a:custGeom>
              <a:avLst/>
              <a:gdLst>
                <a:gd name="T0" fmla="*/ 23 w 34"/>
                <a:gd name="T1" fmla="*/ 0 h 34"/>
                <a:gd name="T2" fmla="*/ 0 w 34"/>
                <a:gd name="T3" fmla="*/ 20 h 34"/>
                <a:gd name="T4" fmla="*/ 0 w 34"/>
                <a:gd name="T5" fmla="*/ 34 h 34"/>
                <a:gd name="T6" fmla="*/ 34 w 34"/>
                <a:gd name="T7" fmla="*/ 5 h 34"/>
                <a:gd name="T8" fmla="*/ 23 w 34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23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1" y="3"/>
                    <a:pt x="27" y="1"/>
                    <a:pt x="23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4">
              <a:extLst>
                <a:ext uri="{FF2B5EF4-FFF2-40B4-BE49-F238E27FC236}">
                  <a16:creationId xmlns:a16="http://schemas.microsoft.com/office/drawing/2014/main" id="{8930DAD8-C9A6-48DF-A201-DAB272EB2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1425" y="1962401"/>
              <a:ext cx="175384" cy="149146"/>
            </a:xfrm>
            <a:custGeom>
              <a:avLst/>
              <a:gdLst>
                <a:gd name="T0" fmla="*/ 64 w 64"/>
                <a:gd name="T1" fmla="*/ 8 h 54"/>
                <a:gd name="T2" fmla="*/ 57 w 64"/>
                <a:gd name="T3" fmla="*/ 0 h 54"/>
                <a:gd name="T4" fmla="*/ 0 w 64"/>
                <a:gd name="T5" fmla="*/ 49 h 54"/>
                <a:gd name="T6" fmla="*/ 0 w 64"/>
                <a:gd name="T7" fmla="*/ 54 h 54"/>
                <a:gd name="T8" fmla="*/ 11 w 64"/>
                <a:gd name="T9" fmla="*/ 54 h 54"/>
                <a:gd name="T10" fmla="*/ 64 w 64"/>
                <a:gd name="T11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64" y="8"/>
                  </a:moveTo>
                  <a:cubicBezTo>
                    <a:pt x="62" y="5"/>
                    <a:pt x="59" y="2"/>
                    <a:pt x="57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1" y="54"/>
                    <a:pt x="11" y="54"/>
                    <a:pt x="11" y="54"/>
                  </a:cubicBezTo>
                  <a:lnTo>
                    <a:pt x="64" y="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5">
              <a:extLst>
                <a:ext uri="{FF2B5EF4-FFF2-40B4-BE49-F238E27FC236}">
                  <a16:creationId xmlns:a16="http://schemas.microsoft.com/office/drawing/2014/main" id="{627DE7FB-E1FD-443D-A25C-A995FB870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992" y="1889209"/>
              <a:ext cx="222337" cy="375626"/>
            </a:xfrm>
            <a:custGeom>
              <a:avLst/>
              <a:gdLst>
                <a:gd name="T0" fmla="*/ 81 w 81"/>
                <a:gd name="T1" fmla="*/ 83 h 137"/>
                <a:gd name="T2" fmla="*/ 81 w 81"/>
                <a:gd name="T3" fmla="*/ 0 h 137"/>
                <a:gd name="T4" fmla="*/ 0 w 81"/>
                <a:gd name="T5" fmla="*/ 85 h 137"/>
                <a:gd name="T6" fmla="*/ 18 w 81"/>
                <a:gd name="T7" fmla="*/ 137 h 137"/>
                <a:gd name="T8" fmla="*/ 81 w 81"/>
                <a:gd name="T9" fmla="*/ 8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37">
                  <a:moveTo>
                    <a:pt x="81" y="83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36" y="3"/>
                    <a:pt x="0" y="39"/>
                    <a:pt x="0" y="85"/>
                  </a:cubicBezTo>
                  <a:cubicBezTo>
                    <a:pt x="0" y="105"/>
                    <a:pt x="7" y="123"/>
                    <a:pt x="18" y="137"/>
                  </a:cubicBezTo>
                  <a:lnTo>
                    <a:pt x="81" y="8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6">
              <a:extLst>
                <a:ext uri="{FF2B5EF4-FFF2-40B4-BE49-F238E27FC236}">
                  <a16:creationId xmlns:a16="http://schemas.microsoft.com/office/drawing/2014/main" id="{7D30F091-7D92-4266-B90E-5C69371D2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0517" y="2133642"/>
              <a:ext cx="400484" cy="220956"/>
            </a:xfrm>
            <a:custGeom>
              <a:avLst/>
              <a:gdLst>
                <a:gd name="T0" fmla="*/ 63 w 146"/>
                <a:gd name="T1" fmla="*/ 0 h 81"/>
                <a:gd name="T2" fmla="*/ 0 w 146"/>
                <a:gd name="T3" fmla="*/ 54 h 81"/>
                <a:gd name="T4" fmla="*/ 62 w 146"/>
                <a:gd name="T5" fmla="*/ 81 h 81"/>
                <a:gd name="T6" fmla="*/ 146 w 146"/>
                <a:gd name="T7" fmla="*/ 0 h 81"/>
                <a:gd name="T8" fmla="*/ 63 w 146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81">
                  <a:moveTo>
                    <a:pt x="63" y="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16" y="70"/>
                    <a:pt x="37" y="81"/>
                    <a:pt x="62" y="81"/>
                  </a:cubicBezTo>
                  <a:cubicBezTo>
                    <a:pt x="107" y="81"/>
                    <a:pt x="144" y="45"/>
                    <a:pt x="146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Freeform 79">
            <a:extLst>
              <a:ext uri="{FF2B5EF4-FFF2-40B4-BE49-F238E27FC236}">
                <a16:creationId xmlns:a16="http://schemas.microsoft.com/office/drawing/2014/main" id="{C83E0D24-D5E7-4C9F-9BE9-E46374CA8723}"/>
              </a:ext>
            </a:extLst>
          </p:cNvPr>
          <p:cNvSpPr>
            <a:spLocks noEditPoints="1"/>
          </p:cNvSpPr>
          <p:nvPr/>
        </p:nvSpPr>
        <p:spPr bwMode="auto">
          <a:xfrm>
            <a:off x="5602175" y="5351919"/>
            <a:ext cx="504671" cy="458558"/>
          </a:xfrm>
          <a:custGeom>
            <a:avLst/>
            <a:gdLst>
              <a:gd name="T0" fmla="*/ 68 w 149"/>
              <a:gd name="T1" fmla="*/ 53 h 135"/>
              <a:gd name="T2" fmla="*/ 75 w 149"/>
              <a:gd name="T3" fmla="*/ 67 h 135"/>
              <a:gd name="T4" fmla="*/ 83 w 149"/>
              <a:gd name="T5" fmla="*/ 72 h 135"/>
              <a:gd name="T6" fmla="*/ 53 w 149"/>
              <a:gd name="T7" fmla="*/ 71 h 135"/>
              <a:gd name="T8" fmla="*/ 51 w 149"/>
              <a:gd name="T9" fmla="*/ 56 h 135"/>
              <a:gd name="T10" fmla="*/ 33 w 149"/>
              <a:gd name="T11" fmla="*/ 71 h 135"/>
              <a:gd name="T12" fmla="*/ 44 w 149"/>
              <a:gd name="T13" fmla="*/ 83 h 135"/>
              <a:gd name="T14" fmla="*/ 62 w 149"/>
              <a:gd name="T15" fmla="*/ 78 h 135"/>
              <a:gd name="T16" fmla="*/ 131 w 149"/>
              <a:gd name="T17" fmla="*/ 54 h 135"/>
              <a:gd name="T18" fmla="*/ 106 w 149"/>
              <a:gd name="T19" fmla="*/ 68 h 135"/>
              <a:gd name="T20" fmla="*/ 108 w 149"/>
              <a:gd name="T21" fmla="*/ 76 h 135"/>
              <a:gd name="T22" fmla="*/ 127 w 149"/>
              <a:gd name="T23" fmla="*/ 64 h 135"/>
              <a:gd name="T24" fmla="*/ 75 w 149"/>
              <a:gd name="T25" fmla="*/ 88 h 135"/>
              <a:gd name="T26" fmla="*/ 96 w 149"/>
              <a:gd name="T27" fmla="*/ 78 h 135"/>
              <a:gd name="T28" fmla="*/ 109 w 149"/>
              <a:gd name="T29" fmla="*/ 64 h 135"/>
              <a:gd name="T30" fmla="*/ 88 w 149"/>
              <a:gd name="T31" fmla="*/ 81 h 135"/>
              <a:gd name="T32" fmla="*/ 65 w 149"/>
              <a:gd name="T33" fmla="*/ 85 h 135"/>
              <a:gd name="T34" fmla="*/ 57 w 149"/>
              <a:gd name="T35" fmla="*/ 24 h 135"/>
              <a:gd name="T36" fmla="*/ 71 w 149"/>
              <a:gd name="T37" fmla="*/ 18 h 135"/>
              <a:gd name="T38" fmla="*/ 59 w 149"/>
              <a:gd name="T39" fmla="*/ 9 h 135"/>
              <a:gd name="T40" fmla="*/ 90 w 149"/>
              <a:gd name="T41" fmla="*/ 18 h 135"/>
              <a:gd name="T42" fmla="*/ 115 w 149"/>
              <a:gd name="T43" fmla="*/ 15 h 135"/>
              <a:gd name="T44" fmla="*/ 98 w 149"/>
              <a:gd name="T45" fmla="*/ 3 h 135"/>
              <a:gd name="T46" fmla="*/ 60 w 149"/>
              <a:gd name="T47" fmla="*/ 4 h 135"/>
              <a:gd name="T48" fmla="*/ 23 w 149"/>
              <a:gd name="T49" fmla="*/ 48 h 135"/>
              <a:gd name="T50" fmla="*/ 16 w 149"/>
              <a:gd name="T51" fmla="*/ 41 h 135"/>
              <a:gd name="T52" fmla="*/ 29 w 149"/>
              <a:gd name="T53" fmla="*/ 22 h 135"/>
              <a:gd name="T54" fmla="*/ 23 w 149"/>
              <a:gd name="T55" fmla="*/ 33 h 135"/>
              <a:gd name="T56" fmla="*/ 125 w 149"/>
              <a:gd name="T57" fmla="*/ 21 h 135"/>
              <a:gd name="T58" fmla="*/ 124 w 149"/>
              <a:gd name="T59" fmla="*/ 44 h 135"/>
              <a:gd name="T60" fmla="*/ 140 w 149"/>
              <a:gd name="T61" fmla="*/ 28 h 135"/>
              <a:gd name="T62" fmla="*/ 129 w 149"/>
              <a:gd name="T63" fmla="*/ 15 h 135"/>
              <a:gd name="T64" fmla="*/ 125 w 149"/>
              <a:gd name="T65" fmla="*/ 21 h 135"/>
              <a:gd name="T66" fmla="*/ 36 w 149"/>
              <a:gd name="T67" fmla="*/ 55 h 135"/>
              <a:gd name="T68" fmla="*/ 8 w 149"/>
              <a:gd name="T69" fmla="*/ 48 h 135"/>
              <a:gd name="T70" fmla="*/ 15 w 149"/>
              <a:gd name="T71" fmla="*/ 58 h 135"/>
              <a:gd name="T72" fmla="*/ 28 w 149"/>
              <a:gd name="T73" fmla="*/ 55 h 135"/>
              <a:gd name="T74" fmla="*/ 70 w 149"/>
              <a:gd name="T75" fmla="*/ 99 h 135"/>
              <a:gd name="T76" fmla="*/ 110 w 149"/>
              <a:gd name="T77" fmla="*/ 131 h 135"/>
              <a:gd name="T78" fmla="*/ 125 w 149"/>
              <a:gd name="T79" fmla="*/ 80 h 135"/>
              <a:gd name="T80" fmla="*/ 88 w 149"/>
              <a:gd name="T81" fmla="*/ 94 h 135"/>
              <a:gd name="T82" fmla="*/ 130 w 149"/>
              <a:gd name="T83" fmla="*/ 87 h 135"/>
              <a:gd name="T84" fmla="*/ 54 w 149"/>
              <a:gd name="T85" fmla="*/ 45 h 135"/>
              <a:gd name="T86" fmla="*/ 66 w 149"/>
              <a:gd name="T87" fmla="*/ 37 h 135"/>
              <a:gd name="T88" fmla="*/ 42 w 149"/>
              <a:gd name="T89" fmla="*/ 43 h 135"/>
              <a:gd name="T90" fmla="*/ 42 w 149"/>
              <a:gd name="T91" fmla="*/ 31 h 135"/>
              <a:gd name="T92" fmla="*/ 30 w 149"/>
              <a:gd name="T93" fmla="*/ 34 h 135"/>
              <a:gd name="T94" fmla="*/ 102 w 149"/>
              <a:gd name="T95" fmla="*/ 46 h 135"/>
              <a:gd name="T96" fmla="*/ 83 w 149"/>
              <a:gd name="T97" fmla="*/ 51 h 135"/>
              <a:gd name="T98" fmla="*/ 94 w 149"/>
              <a:gd name="T99" fmla="*/ 51 h 135"/>
              <a:gd name="T100" fmla="*/ 117 w 149"/>
              <a:gd name="T101" fmla="*/ 36 h 135"/>
              <a:gd name="T102" fmla="*/ 96 w 149"/>
              <a:gd name="T103" fmla="*/ 29 h 135"/>
              <a:gd name="T104" fmla="*/ 70 w 149"/>
              <a:gd name="T105" fmla="*/ 39 h 135"/>
              <a:gd name="T106" fmla="*/ 89 w 149"/>
              <a:gd name="T107" fmla="*/ 38 h 135"/>
              <a:gd name="T108" fmla="*/ 109 w 149"/>
              <a:gd name="T109" fmla="*/ 34 h 135"/>
              <a:gd name="T110" fmla="*/ 139 w 149"/>
              <a:gd name="T111" fmla="*/ 55 h 135"/>
              <a:gd name="T112" fmla="*/ 131 w 149"/>
              <a:gd name="T113" fmla="*/ 66 h 135"/>
              <a:gd name="T114" fmla="*/ 146 w 149"/>
              <a:gd name="T115" fmla="*/ 61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9" h="135">
                <a:moveTo>
                  <a:pt x="83" y="72"/>
                </a:moveTo>
                <a:cubicBezTo>
                  <a:pt x="86" y="68"/>
                  <a:pt x="78" y="66"/>
                  <a:pt x="76" y="59"/>
                </a:cubicBezTo>
                <a:cubicBezTo>
                  <a:pt x="74" y="52"/>
                  <a:pt x="70" y="48"/>
                  <a:pt x="68" y="53"/>
                </a:cubicBezTo>
                <a:cubicBezTo>
                  <a:pt x="67" y="58"/>
                  <a:pt x="67" y="65"/>
                  <a:pt x="67" y="65"/>
                </a:cubicBezTo>
                <a:cubicBezTo>
                  <a:pt x="67" y="65"/>
                  <a:pt x="69" y="65"/>
                  <a:pt x="71" y="65"/>
                </a:cubicBezTo>
                <a:cubicBezTo>
                  <a:pt x="74" y="65"/>
                  <a:pt x="75" y="66"/>
                  <a:pt x="75" y="67"/>
                </a:cubicBezTo>
                <a:cubicBezTo>
                  <a:pt x="75" y="68"/>
                  <a:pt x="73" y="69"/>
                  <a:pt x="67" y="68"/>
                </a:cubicBezTo>
                <a:cubicBezTo>
                  <a:pt x="60" y="68"/>
                  <a:pt x="61" y="74"/>
                  <a:pt x="67" y="75"/>
                </a:cubicBezTo>
                <a:cubicBezTo>
                  <a:pt x="73" y="77"/>
                  <a:pt x="80" y="75"/>
                  <a:pt x="83" y="72"/>
                </a:cubicBezTo>
                <a:close/>
                <a:moveTo>
                  <a:pt x="47" y="72"/>
                </a:moveTo>
                <a:cubicBezTo>
                  <a:pt x="43" y="70"/>
                  <a:pt x="44" y="68"/>
                  <a:pt x="44" y="68"/>
                </a:cubicBezTo>
                <a:cubicBezTo>
                  <a:pt x="44" y="68"/>
                  <a:pt x="45" y="68"/>
                  <a:pt x="53" y="71"/>
                </a:cubicBezTo>
                <a:cubicBezTo>
                  <a:pt x="60" y="73"/>
                  <a:pt x="62" y="67"/>
                  <a:pt x="64" y="62"/>
                </a:cubicBezTo>
                <a:cubicBezTo>
                  <a:pt x="66" y="57"/>
                  <a:pt x="65" y="53"/>
                  <a:pt x="61" y="52"/>
                </a:cubicBezTo>
                <a:cubicBezTo>
                  <a:pt x="57" y="50"/>
                  <a:pt x="51" y="52"/>
                  <a:pt x="51" y="56"/>
                </a:cubicBezTo>
                <a:cubicBezTo>
                  <a:pt x="51" y="60"/>
                  <a:pt x="54" y="60"/>
                  <a:pt x="55" y="62"/>
                </a:cubicBezTo>
                <a:cubicBezTo>
                  <a:pt x="51" y="63"/>
                  <a:pt x="47" y="57"/>
                  <a:pt x="42" y="59"/>
                </a:cubicBezTo>
                <a:cubicBezTo>
                  <a:pt x="37" y="60"/>
                  <a:pt x="35" y="64"/>
                  <a:pt x="33" y="71"/>
                </a:cubicBezTo>
                <a:cubicBezTo>
                  <a:pt x="32" y="79"/>
                  <a:pt x="36" y="79"/>
                  <a:pt x="42" y="79"/>
                </a:cubicBezTo>
                <a:cubicBezTo>
                  <a:pt x="47" y="79"/>
                  <a:pt x="49" y="81"/>
                  <a:pt x="53" y="83"/>
                </a:cubicBezTo>
                <a:cubicBezTo>
                  <a:pt x="51" y="84"/>
                  <a:pt x="46" y="83"/>
                  <a:pt x="44" y="83"/>
                </a:cubicBezTo>
                <a:cubicBezTo>
                  <a:pt x="43" y="82"/>
                  <a:pt x="35" y="78"/>
                  <a:pt x="39" y="85"/>
                </a:cubicBezTo>
                <a:cubicBezTo>
                  <a:pt x="43" y="91"/>
                  <a:pt x="52" y="94"/>
                  <a:pt x="57" y="93"/>
                </a:cubicBezTo>
                <a:cubicBezTo>
                  <a:pt x="61" y="92"/>
                  <a:pt x="65" y="83"/>
                  <a:pt x="62" y="78"/>
                </a:cubicBezTo>
                <a:cubicBezTo>
                  <a:pt x="59" y="72"/>
                  <a:pt x="51" y="74"/>
                  <a:pt x="47" y="72"/>
                </a:cubicBezTo>
                <a:close/>
                <a:moveTo>
                  <a:pt x="126" y="59"/>
                </a:moveTo>
                <a:cubicBezTo>
                  <a:pt x="131" y="61"/>
                  <a:pt x="137" y="57"/>
                  <a:pt x="131" y="54"/>
                </a:cubicBezTo>
                <a:cubicBezTo>
                  <a:pt x="125" y="50"/>
                  <a:pt x="117" y="51"/>
                  <a:pt x="114" y="55"/>
                </a:cubicBezTo>
                <a:cubicBezTo>
                  <a:pt x="111" y="58"/>
                  <a:pt x="113" y="64"/>
                  <a:pt x="120" y="68"/>
                </a:cubicBezTo>
                <a:cubicBezTo>
                  <a:pt x="117" y="67"/>
                  <a:pt x="111" y="67"/>
                  <a:pt x="106" y="68"/>
                </a:cubicBezTo>
                <a:cubicBezTo>
                  <a:pt x="101" y="69"/>
                  <a:pt x="100" y="71"/>
                  <a:pt x="100" y="77"/>
                </a:cubicBezTo>
                <a:cubicBezTo>
                  <a:pt x="99" y="82"/>
                  <a:pt x="98" y="83"/>
                  <a:pt x="102" y="83"/>
                </a:cubicBezTo>
                <a:cubicBezTo>
                  <a:pt x="106" y="84"/>
                  <a:pt x="108" y="80"/>
                  <a:pt x="108" y="76"/>
                </a:cubicBezTo>
                <a:cubicBezTo>
                  <a:pt x="107" y="73"/>
                  <a:pt x="107" y="70"/>
                  <a:pt x="110" y="75"/>
                </a:cubicBezTo>
                <a:cubicBezTo>
                  <a:pt x="113" y="80"/>
                  <a:pt x="116" y="80"/>
                  <a:pt x="121" y="79"/>
                </a:cubicBezTo>
                <a:cubicBezTo>
                  <a:pt x="126" y="77"/>
                  <a:pt x="128" y="70"/>
                  <a:pt x="127" y="64"/>
                </a:cubicBezTo>
                <a:cubicBezTo>
                  <a:pt x="126" y="59"/>
                  <a:pt x="119" y="58"/>
                  <a:pt x="119" y="58"/>
                </a:cubicBezTo>
                <a:cubicBezTo>
                  <a:pt x="119" y="58"/>
                  <a:pt x="121" y="57"/>
                  <a:pt x="126" y="59"/>
                </a:cubicBezTo>
                <a:close/>
                <a:moveTo>
                  <a:pt x="75" y="88"/>
                </a:moveTo>
                <a:cubicBezTo>
                  <a:pt x="75" y="84"/>
                  <a:pt x="76" y="81"/>
                  <a:pt x="76" y="83"/>
                </a:cubicBezTo>
                <a:cubicBezTo>
                  <a:pt x="77" y="86"/>
                  <a:pt x="78" y="92"/>
                  <a:pt x="86" y="90"/>
                </a:cubicBezTo>
                <a:cubicBezTo>
                  <a:pt x="95" y="88"/>
                  <a:pt x="98" y="85"/>
                  <a:pt x="96" y="78"/>
                </a:cubicBezTo>
                <a:cubicBezTo>
                  <a:pt x="95" y="70"/>
                  <a:pt x="91" y="68"/>
                  <a:pt x="89" y="67"/>
                </a:cubicBezTo>
                <a:cubicBezTo>
                  <a:pt x="88" y="65"/>
                  <a:pt x="91" y="65"/>
                  <a:pt x="95" y="66"/>
                </a:cubicBezTo>
                <a:cubicBezTo>
                  <a:pt x="99" y="67"/>
                  <a:pt x="106" y="67"/>
                  <a:pt x="109" y="64"/>
                </a:cubicBezTo>
                <a:cubicBezTo>
                  <a:pt x="112" y="61"/>
                  <a:pt x="110" y="56"/>
                  <a:pt x="101" y="58"/>
                </a:cubicBezTo>
                <a:cubicBezTo>
                  <a:pt x="91" y="60"/>
                  <a:pt x="84" y="63"/>
                  <a:pt x="84" y="66"/>
                </a:cubicBezTo>
                <a:cubicBezTo>
                  <a:pt x="84" y="69"/>
                  <a:pt x="87" y="77"/>
                  <a:pt x="88" y="81"/>
                </a:cubicBezTo>
                <a:cubicBezTo>
                  <a:pt x="89" y="85"/>
                  <a:pt x="87" y="82"/>
                  <a:pt x="85" y="79"/>
                </a:cubicBezTo>
                <a:cubicBezTo>
                  <a:pt x="84" y="76"/>
                  <a:pt x="78" y="76"/>
                  <a:pt x="74" y="78"/>
                </a:cubicBezTo>
                <a:cubicBezTo>
                  <a:pt x="69" y="79"/>
                  <a:pt x="67" y="81"/>
                  <a:pt x="65" y="85"/>
                </a:cubicBezTo>
                <a:cubicBezTo>
                  <a:pt x="64" y="90"/>
                  <a:pt x="61" y="96"/>
                  <a:pt x="68" y="96"/>
                </a:cubicBezTo>
                <a:cubicBezTo>
                  <a:pt x="75" y="97"/>
                  <a:pt x="75" y="92"/>
                  <a:pt x="75" y="88"/>
                </a:cubicBezTo>
                <a:close/>
                <a:moveTo>
                  <a:pt x="57" y="24"/>
                </a:moveTo>
                <a:cubicBezTo>
                  <a:pt x="62" y="25"/>
                  <a:pt x="66" y="27"/>
                  <a:pt x="68" y="30"/>
                </a:cubicBezTo>
                <a:cubicBezTo>
                  <a:pt x="71" y="32"/>
                  <a:pt x="75" y="32"/>
                  <a:pt x="77" y="27"/>
                </a:cubicBezTo>
                <a:cubicBezTo>
                  <a:pt x="79" y="22"/>
                  <a:pt x="77" y="19"/>
                  <a:pt x="71" y="18"/>
                </a:cubicBezTo>
                <a:cubicBezTo>
                  <a:pt x="65" y="18"/>
                  <a:pt x="61" y="20"/>
                  <a:pt x="59" y="21"/>
                </a:cubicBezTo>
                <a:cubicBezTo>
                  <a:pt x="57" y="22"/>
                  <a:pt x="60" y="20"/>
                  <a:pt x="60" y="16"/>
                </a:cubicBezTo>
                <a:cubicBezTo>
                  <a:pt x="60" y="12"/>
                  <a:pt x="59" y="11"/>
                  <a:pt x="59" y="9"/>
                </a:cubicBezTo>
                <a:cubicBezTo>
                  <a:pt x="58" y="6"/>
                  <a:pt x="61" y="13"/>
                  <a:pt x="66" y="15"/>
                </a:cubicBezTo>
                <a:cubicBezTo>
                  <a:pt x="71" y="16"/>
                  <a:pt x="72" y="15"/>
                  <a:pt x="75" y="17"/>
                </a:cubicBezTo>
                <a:cubicBezTo>
                  <a:pt x="79" y="19"/>
                  <a:pt x="85" y="24"/>
                  <a:pt x="90" y="18"/>
                </a:cubicBezTo>
                <a:cubicBezTo>
                  <a:pt x="94" y="11"/>
                  <a:pt x="94" y="9"/>
                  <a:pt x="94" y="13"/>
                </a:cubicBezTo>
                <a:cubicBezTo>
                  <a:pt x="94" y="17"/>
                  <a:pt x="92" y="20"/>
                  <a:pt x="101" y="20"/>
                </a:cubicBezTo>
                <a:cubicBezTo>
                  <a:pt x="109" y="20"/>
                  <a:pt x="113" y="20"/>
                  <a:pt x="115" y="15"/>
                </a:cubicBezTo>
                <a:cubicBezTo>
                  <a:pt x="118" y="10"/>
                  <a:pt x="111" y="7"/>
                  <a:pt x="108" y="11"/>
                </a:cubicBezTo>
                <a:cubicBezTo>
                  <a:pt x="104" y="14"/>
                  <a:pt x="103" y="14"/>
                  <a:pt x="105" y="11"/>
                </a:cubicBezTo>
                <a:cubicBezTo>
                  <a:pt x="107" y="7"/>
                  <a:pt x="106" y="4"/>
                  <a:pt x="98" y="3"/>
                </a:cubicBezTo>
                <a:cubicBezTo>
                  <a:pt x="89" y="3"/>
                  <a:pt x="83" y="3"/>
                  <a:pt x="84" y="11"/>
                </a:cubicBezTo>
                <a:cubicBezTo>
                  <a:pt x="84" y="19"/>
                  <a:pt x="82" y="13"/>
                  <a:pt x="81" y="8"/>
                </a:cubicBezTo>
                <a:cubicBezTo>
                  <a:pt x="79" y="3"/>
                  <a:pt x="71" y="0"/>
                  <a:pt x="60" y="4"/>
                </a:cubicBezTo>
                <a:cubicBezTo>
                  <a:pt x="49" y="8"/>
                  <a:pt x="46" y="11"/>
                  <a:pt x="48" y="18"/>
                </a:cubicBezTo>
                <a:cubicBezTo>
                  <a:pt x="50" y="25"/>
                  <a:pt x="52" y="24"/>
                  <a:pt x="57" y="24"/>
                </a:cubicBezTo>
                <a:close/>
                <a:moveTo>
                  <a:pt x="23" y="48"/>
                </a:moveTo>
                <a:cubicBezTo>
                  <a:pt x="25" y="48"/>
                  <a:pt x="29" y="46"/>
                  <a:pt x="28" y="42"/>
                </a:cubicBezTo>
                <a:cubicBezTo>
                  <a:pt x="27" y="38"/>
                  <a:pt x="23" y="42"/>
                  <a:pt x="20" y="42"/>
                </a:cubicBezTo>
                <a:cubicBezTo>
                  <a:pt x="18" y="43"/>
                  <a:pt x="16" y="41"/>
                  <a:pt x="16" y="41"/>
                </a:cubicBezTo>
                <a:cubicBezTo>
                  <a:pt x="16" y="41"/>
                  <a:pt x="24" y="41"/>
                  <a:pt x="27" y="35"/>
                </a:cubicBezTo>
                <a:cubicBezTo>
                  <a:pt x="31" y="28"/>
                  <a:pt x="22" y="24"/>
                  <a:pt x="22" y="24"/>
                </a:cubicBezTo>
                <a:cubicBezTo>
                  <a:pt x="22" y="24"/>
                  <a:pt x="26" y="25"/>
                  <a:pt x="29" y="22"/>
                </a:cubicBezTo>
                <a:cubicBezTo>
                  <a:pt x="32" y="19"/>
                  <a:pt x="28" y="15"/>
                  <a:pt x="21" y="19"/>
                </a:cubicBezTo>
                <a:cubicBezTo>
                  <a:pt x="14" y="24"/>
                  <a:pt x="15" y="28"/>
                  <a:pt x="19" y="30"/>
                </a:cubicBezTo>
                <a:cubicBezTo>
                  <a:pt x="22" y="32"/>
                  <a:pt x="23" y="33"/>
                  <a:pt x="23" y="33"/>
                </a:cubicBezTo>
                <a:cubicBezTo>
                  <a:pt x="23" y="33"/>
                  <a:pt x="10" y="27"/>
                  <a:pt x="9" y="38"/>
                </a:cubicBezTo>
                <a:cubicBezTo>
                  <a:pt x="8" y="48"/>
                  <a:pt x="21" y="49"/>
                  <a:pt x="23" y="48"/>
                </a:cubicBezTo>
                <a:close/>
                <a:moveTo>
                  <a:pt x="125" y="21"/>
                </a:moveTo>
                <a:cubicBezTo>
                  <a:pt x="123" y="24"/>
                  <a:pt x="120" y="33"/>
                  <a:pt x="123" y="37"/>
                </a:cubicBezTo>
                <a:cubicBezTo>
                  <a:pt x="125" y="40"/>
                  <a:pt x="133" y="41"/>
                  <a:pt x="135" y="42"/>
                </a:cubicBezTo>
                <a:cubicBezTo>
                  <a:pt x="137" y="43"/>
                  <a:pt x="128" y="43"/>
                  <a:pt x="124" y="44"/>
                </a:cubicBezTo>
                <a:cubicBezTo>
                  <a:pt x="120" y="45"/>
                  <a:pt x="119" y="48"/>
                  <a:pt x="126" y="49"/>
                </a:cubicBezTo>
                <a:cubicBezTo>
                  <a:pt x="134" y="51"/>
                  <a:pt x="141" y="54"/>
                  <a:pt x="144" y="48"/>
                </a:cubicBezTo>
                <a:cubicBezTo>
                  <a:pt x="148" y="41"/>
                  <a:pt x="143" y="32"/>
                  <a:pt x="140" y="28"/>
                </a:cubicBezTo>
                <a:cubicBezTo>
                  <a:pt x="137" y="24"/>
                  <a:pt x="133" y="29"/>
                  <a:pt x="132" y="33"/>
                </a:cubicBezTo>
                <a:cubicBezTo>
                  <a:pt x="131" y="30"/>
                  <a:pt x="132" y="29"/>
                  <a:pt x="134" y="25"/>
                </a:cubicBezTo>
                <a:cubicBezTo>
                  <a:pt x="136" y="20"/>
                  <a:pt x="134" y="19"/>
                  <a:pt x="129" y="15"/>
                </a:cubicBezTo>
                <a:cubicBezTo>
                  <a:pt x="124" y="12"/>
                  <a:pt x="121" y="14"/>
                  <a:pt x="120" y="14"/>
                </a:cubicBezTo>
                <a:cubicBezTo>
                  <a:pt x="116" y="16"/>
                  <a:pt x="115" y="22"/>
                  <a:pt x="118" y="24"/>
                </a:cubicBezTo>
                <a:cubicBezTo>
                  <a:pt x="121" y="26"/>
                  <a:pt x="123" y="21"/>
                  <a:pt x="125" y="21"/>
                </a:cubicBezTo>
                <a:close/>
                <a:moveTo>
                  <a:pt x="28" y="55"/>
                </a:moveTo>
                <a:cubicBezTo>
                  <a:pt x="28" y="55"/>
                  <a:pt x="29" y="54"/>
                  <a:pt x="32" y="56"/>
                </a:cubicBezTo>
                <a:cubicBezTo>
                  <a:pt x="34" y="59"/>
                  <a:pt x="37" y="61"/>
                  <a:pt x="36" y="55"/>
                </a:cubicBezTo>
                <a:cubicBezTo>
                  <a:pt x="36" y="50"/>
                  <a:pt x="30" y="48"/>
                  <a:pt x="26" y="49"/>
                </a:cubicBezTo>
                <a:cubicBezTo>
                  <a:pt x="22" y="50"/>
                  <a:pt x="21" y="54"/>
                  <a:pt x="23" y="61"/>
                </a:cubicBezTo>
                <a:cubicBezTo>
                  <a:pt x="21" y="57"/>
                  <a:pt x="16" y="46"/>
                  <a:pt x="8" y="48"/>
                </a:cubicBezTo>
                <a:cubicBezTo>
                  <a:pt x="0" y="49"/>
                  <a:pt x="4" y="62"/>
                  <a:pt x="8" y="64"/>
                </a:cubicBezTo>
                <a:cubicBezTo>
                  <a:pt x="12" y="65"/>
                  <a:pt x="11" y="63"/>
                  <a:pt x="13" y="59"/>
                </a:cubicBezTo>
                <a:cubicBezTo>
                  <a:pt x="14" y="56"/>
                  <a:pt x="15" y="58"/>
                  <a:pt x="15" y="58"/>
                </a:cubicBezTo>
                <a:cubicBezTo>
                  <a:pt x="15" y="58"/>
                  <a:pt x="12" y="62"/>
                  <a:pt x="15" y="66"/>
                </a:cubicBezTo>
                <a:cubicBezTo>
                  <a:pt x="19" y="70"/>
                  <a:pt x="28" y="71"/>
                  <a:pt x="31" y="65"/>
                </a:cubicBezTo>
                <a:cubicBezTo>
                  <a:pt x="35" y="59"/>
                  <a:pt x="28" y="55"/>
                  <a:pt x="28" y="55"/>
                </a:cubicBezTo>
                <a:close/>
                <a:moveTo>
                  <a:pt x="83" y="103"/>
                </a:moveTo>
                <a:cubicBezTo>
                  <a:pt x="80" y="100"/>
                  <a:pt x="79" y="97"/>
                  <a:pt x="77" y="98"/>
                </a:cubicBezTo>
                <a:cubicBezTo>
                  <a:pt x="75" y="99"/>
                  <a:pt x="70" y="99"/>
                  <a:pt x="70" y="99"/>
                </a:cubicBezTo>
                <a:cubicBezTo>
                  <a:pt x="70" y="99"/>
                  <a:pt x="81" y="108"/>
                  <a:pt x="85" y="113"/>
                </a:cubicBezTo>
                <a:cubicBezTo>
                  <a:pt x="88" y="118"/>
                  <a:pt x="94" y="134"/>
                  <a:pt x="94" y="134"/>
                </a:cubicBezTo>
                <a:cubicBezTo>
                  <a:pt x="94" y="134"/>
                  <a:pt x="107" y="135"/>
                  <a:pt x="110" y="131"/>
                </a:cubicBezTo>
                <a:cubicBezTo>
                  <a:pt x="103" y="125"/>
                  <a:pt x="101" y="113"/>
                  <a:pt x="98" y="109"/>
                </a:cubicBezTo>
                <a:cubicBezTo>
                  <a:pt x="94" y="109"/>
                  <a:pt x="86" y="106"/>
                  <a:pt x="83" y="103"/>
                </a:cubicBezTo>
                <a:close/>
                <a:moveTo>
                  <a:pt x="125" y="80"/>
                </a:moveTo>
                <a:cubicBezTo>
                  <a:pt x="121" y="82"/>
                  <a:pt x="115" y="86"/>
                  <a:pt x="109" y="87"/>
                </a:cubicBezTo>
                <a:cubicBezTo>
                  <a:pt x="104" y="87"/>
                  <a:pt x="102" y="87"/>
                  <a:pt x="100" y="89"/>
                </a:cubicBezTo>
                <a:cubicBezTo>
                  <a:pt x="98" y="90"/>
                  <a:pt x="95" y="93"/>
                  <a:pt x="88" y="94"/>
                </a:cubicBezTo>
                <a:cubicBezTo>
                  <a:pt x="82" y="95"/>
                  <a:pt x="80" y="96"/>
                  <a:pt x="83" y="99"/>
                </a:cubicBezTo>
                <a:cubicBezTo>
                  <a:pt x="86" y="102"/>
                  <a:pt x="91" y="106"/>
                  <a:pt x="102" y="106"/>
                </a:cubicBezTo>
                <a:cubicBezTo>
                  <a:pt x="112" y="106"/>
                  <a:pt x="125" y="96"/>
                  <a:pt x="130" y="87"/>
                </a:cubicBezTo>
                <a:cubicBezTo>
                  <a:pt x="136" y="79"/>
                  <a:pt x="129" y="79"/>
                  <a:pt x="125" y="80"/>
                </a:cubicBezTo>
                <a:close/>
                <a:moveTo>
                  <a:pt x="43" y="52"/>
                </a:moveTo>
                <a:cubicBezTo>
                  <a:pt x="50" y="53"/>
                  <a:pt x="54" y="49"/>
                  <a:pt x="54" y="45"/>
                </a:cubicBezTo>
                <a:cubicBezTo>
                  <a:pt x="54" y="41"/>
                  <a:pt x="51" y="36"/>
                  <a:pt x="51" y="36"/>
                </a:cubicBezTo>
                <a:cubicBezTo>
                  <a:pt x="51" y="36"/>
                  <a:pt x="58" y="47"/>
                  <a:pt x="61" y="47"/>
                </a:cubicBezTo>
                <a:cubicBezTo>
                  <a:pt x="65" y="48"/>
                  <a:pt x="68" y="45"/>
                  <a:pt x="66" y="37"/>
                </a:cubicBezTo>
                <a:cubicBezTo>
                  <a:pt x="65" y="29"/>
                  <a:pt x="60" y="25"/>
                  <a:pt x="52" y="28"/>
                </a:cubicBezTo>
                <a:cubicBezTo>
                  <a:pt x="44" y="31"/>
                  <a:pt x="39" y="35"/>
                  <a:pt x="40" y="38"/>
                </a:cubicBezTo>
                <a:cubicBezTo>
                  <a:pt x="41" y="40"/>
                  <a:pt x="42" y="43"/>
                  <a:pt x="42" y="43"/>
                </a:cubicBezTo>
                <a:cubicBezTo>
                  <a:pt x="42" y="43"/>
                  <a:pt x="39" y="43"/>
                  <a:pt x="37" y="39"/>
                </a:cubicBezTo>
                <a:cubicBezTo>
                  <a:pt x="35" y="34"/>
                  <a:pt x="37" y="25"/>
                  <a:pt x="37" y="25"/>
                </a:cubicBezTo>
                <a:cubicBezTo>
                  <a:pt x="37" y="25"/>
                  <a:pt x="37" y="32"/>
                  <a:pt x="42" y="31"/>
                </a:cubicBezTo>
                <a:cubicBezTo>
                  <a:pt x="47" y="31"/>
                  <a:pt x="47" y="23"/>
                  <a:pt x="45" y="17"/>
                </a:cubicBezTo>
                <a:cubicBezTo>
                  <a:pt x="44" y="10"/>
                  <a:pt x="42" y="8"/>
                  <a:pt x="38" y="11"/>
                </a:cubicBezTo>
                <a:cubicBezTo>
                  <a:pt x="34" y="14"/>
                  <a:pt x="29" y="21"/>
                  <a:pt x="30" y="34"/>
                </a:cubicBezTo>
                <a:cubicBezTo>
                  <a:pt x="30" y="47"/>
                  <a:pt x="35" y="52"/>
                  <a:pt x="43" y="52"/>
                </a:cubicBezTo>
                <a:close/>
                <a:moveTo>
                  <a:pt x="108" y="40"/>
                </a:moveTo>
                <a:cubicBezTo>
                  <a:pt x="104" y="40"/>
                  <a:pt x="102" y="42"/>
                  <a:pt x="102" y="46"/>
                </a:cubicBezTo>
                <a:cubicBezTo>
                  <a:pt x="102" y="51"/>
                  <a:pt x="102" y="45"/>
                  <a:pt x="98" y="44"/>
                </a:cubicBezTo>
                <a:cubicBezTo>
                  <a:pt x="94" y="43"/>
                  <a:pt x="88" y="44"/>
                  <a:pt x="87" y="48"/>
                </a:cubicBezTo>
                <a:cubicBezTo>
                  <a:pt x="86" y="53"/>
                  <a:pt x="86" y="56"/>
                  <a:pt x="83" y="51"/>
                </a:cubicBezTo>
                <a:cubicBezTo>
                  <a:pt x="81" y="45"/>
                  <a:pt x="75" y="46"/>
                  <a:pt x="76" y="52"/>
                </a:cubicBezTo>
                <a:cubicBezTo>
                  <a:pt x="78" y="58"/>
                  <a:pt x="79" y="63"/>
                  <a:pt x="84" y="61"/>
                </a:cubicBezTo>
                <a:cubicBezTo>
                  <a:pt x="90" y="60"/>
                  <a:pt x="93" y="58"/>
                  <a:pt x="94" y="51"/>
                </a:cubicBezTo>
                <a:cubicBezTo>
                  <a:pt x="95" y="44"/>
                  <a:pt x="95" y="54"/>
                  <a:pt x="99" y="54"/>
                </a:cubicBezTo>
                <a:cubicBezTo>
                  <a:pt x="104" y="54"/>
                  <a:pt x="113" y="55"/>
                  <a:pt x="116" y="48"/>
                </a:cubicBezTo>
                <a:cubicBezTo>
                  <a:pt x="120" y="41"/>
                  <a:pt x="120" y="39"/>
                  <a:pt x="117" y="36"/>
                </a:cubicBezTo>
                <a:cubicBezTo>
                  <a:pt x="114" y="33"/>
                  <a:pt x="118" y="35"/>
                  <a:pt x="119" y="33"/>
                </a:cubicBezTo>
                <a:cubicBezTo>
                  <a:pt x="121" y="31"/>
                  <a:pt x="120" y="26"/>
                  <a:pt x="114" y="23"/>
                </a:cubicBezTo>
                <a:cubicBezTo>
                  <a:pt x="109" y="21"/>
                  <a:pt x="99" y="24"/>
                  <a:pt x="96" y="29"/>
                </a:cubicBezTo>
                <a:cubicBezTo>
                  <a:pt x="93" y="34"/>
                  <a:pt x="98" y="19"/>
                  <a:pt x="88" y="22"/>
                </a:cubicBezTo>
                <a:cubicBezTo>
                  <a:pt x="77" y="26"/>
                  <a:pt x="80" y="31"/>
                  <a:pt x="76" y="33"/>
                </a:cubicBezTo>
                <a:cubicBezTo>
                  <a:pt x="72" y="35"/>
                  <a:pt x="69" y="35"/>
                  <a:pt x="70" y="39"/>
                </a:cubicBezTo>
                <a:cubicBezTo>
                  <a:pt x="71" y="44"/>
                  <a:pt x="74" y="44"/>
                  <a:pt x="78" y="43"/>
                </a:cubicBezTo>
                <a:cubicBezTo>
                  <a:pt x="83" y="42"/>
                  <a:pt x="86" y="40"/>
                  <a:pt x="87" y="34"/>
                </a:cubicBezTo>
                <a:cubicBezTo>
                  <a:pt x="88" y="28"/>
                  <a:pt x="88" y="35"/>
                  <a:pt x="89" y="38"/>
                </a:cubicBezTo>
                <a:cubicBezTo>
                  <a:pt x="91" y="41"/>
                  <a:pt x="98" y="43"/>
                  <a:pt x="102" y="39"/>
                </a:cubicBezTo>
                <a:cubicBezTo>
                  <a:pt x="106" y="35"/>
                  <a:pt x="106" y="31"/>
                  <a:pt x="107" y="30"/>
                </a:cubicBezTo>
                <a:cubicBezTo>
                  <a:pt x="108" y="28"/>
                  <a:pt x="108" y="30"/>
                  <a:pt x="109" y="34"/>
                </a:cubicBezTo>
                <a:cubicBezTo>
                  <a:pt x="109" y="37"/>
                  <a:pt x="110" y="38"/>
                  <a:pt x="112" y="40"/>
                </a:cubicBezTo>
                <a:cubicBezTo>
                  <a:pt x="115" y="41"/>
                  <a:pt x="112" y="40"/>
                  <a:pt x="108" y="40"/>
                </a:cubicBezTo>
                <a:close/>
                <a:moveTo>
                  <a:pt x="139" y="55"/>
                </a:moveTo>
                <a:cubicBezTo>
                  <a:pt x="135" y="56"/>
                  <a:pt x="134" y="58"/>
                  <a:pt x="134" y="61"/>
                </a:cubicBezTo>
                <a:cubicBezTo>
                  <a:pt x="133" y="65"/>
                  <a:pt x="139" y="65"/>
                  <a:pt x="139" y="65"/>
                </a:cubicBezTo>
                <a:cubicBezTo>
                  <a:pt x="139" y="65"/>
                  <a:pt x="133" y="65"/>
                  <a:pt x="131" y="66"/>
                </a:cubicBezTo>
                <a:cubicBezTo>
                  <a:pt x="129" y="67"/>
                  <a:pt x="129" y="71"/>
                  <a:pt x="128" y="74"/>
                </a:cubicBezTo>
                <a:cubicBezTo>
                  <a:pt x="128" y="78"/>
                  <a:pt x="131" y="76"/>
                  <a:pt x="135" y="75"/>
                </a:cubicBezTo>
                <a:cubicBezTo>
                  <a:pt x="139" y="74"/>
                  <a:pt x="142" y="67"/>
                  <a:pt x="146" y="61"/>
                </a:cubicBezTo>
                <a:cubicBezTo>
                  <a:pt x="149" y="55"/>
                  <a:pt x="144" y="53"/>
                  <a:pt x="139" y="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1DEA1EC-4AD4-45B9-9D9E-55278C5B7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7696" y="2300397"/>
            <a:ext cx="4944681" cy="3123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88900" stA="50000" endA="300" endPos="55000" dist="228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2110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2000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/>
          </p:cNvCxnSpPr>
          <p:nvPr/>
        </p:nvCxnSpPr>
        <p:spPr>
          <a:xfrm>
            <a:off x="628650" y="748656"/>
            <a:ext cx="309563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cxnSpLocks/>
          </p:cNvCxnSpPr>
          <p:nvPr/>
        </p:nvCxnSpPr>
        <p:spPr>
          <a:xfrm>
            <a:off x="628650" y="859627"/>
            <a:ext cx="159204" cy="0"/>
          </a:xfrm>
          <a:prstGeom prst="line">
            <a:avLst/>
          </a:prstGeom>
          <a:ln w="127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129"/>
          <p:cNvSpPr>
            <a:spLocks noGrp="1"/>
          </p:cNvSpPr>
          <p:nvPr>
            <p:ph type="sldNum" sz="quarter" idx="12"/>
          </p:nvPr>
        </p:nvSpPr>
        <p:spPr>
          <a:xfrm>
            <a:off x="10695259" y="6158932"/>
            <a:ext cx="1007129" cy="365125"/>
          </a:xfrm>
        </p:spPr>
        <p:txBody>
          <a:bodyPr/>
          <a:lstStyle/>
          <a:p>
            <a:r>
              <a:rPr lang="en-US" altLang="zh-CN" spc="300" dirty="0">
                <a:solidFill>
                  <a:schemeClr val="bg1">
                    <a:lumMod val="65000"/>
                  </a:schemeClr>
                </a:solidFill>
              </a:rPr>
              <a:t>PAGE</a:t>
            </a:r>
            <a:r>
              <a:rPr lang="zh-CN" altLang="en-US" spc="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fld id="{F0A4FE13-3138-4C4D-AF35-C33864C8DD1A}" type="slidenum">
              <a:rPr lang="zh-CN" altLang="en-US" spc="300" smtClean="0">
                <a:solidFill>
                  <a:schemeClr val="bg1">
                    <a:lumMod val="65000"/>
                  </a:schemeClr>
                </a:solidFill>
              </a:rPr>
              <a:t>8</a:t>
            </a:fld>
            <a:endParaRPr lang="zh-CN" altLang="en-US" spc="3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06334" y="456268"/>
            <a:ext cx="4657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15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认识的建构主义发展观</a:t>
            </a:r>
          </a:p>
        </p:txBody>
      </p:sp>
      <p:cxnSp>
        <p:nvCxnSpPr>
          <p:cNvPr id="23" name="直接连接符 22"/>
          <p:cNvCxnSpPr/>
          <p:nvPr/>
        </p:nvCxnSpPr>
        <p:spPr>
          <a:xfrm flipH="1">
            <a:off x="8211457" y="-168711"/>
            <a:ext cx="2423886" cy="1727200"/>
          </a:xfrm>
          <a:prstGeom prst="line">
            <a:avLst/>
          </a:prstGeom>
          <a:gradFill flip="none" rotWithShape="1">
            <a:gsLst>
              <a:gs pos="19000">
                <a:schemeClr val="bg1">
                  <a:alpha val="88000"/>
                </a:schemeClr>
              </a:gs>
              <a:gs pos="91000">
                <a:schemeClr val="bg1">
                  <a:alpha val="0"/>
                </a:schemeClr>
              </a:gs>
            </a:gsLst>
            <a:lin ang="5400000" scaled="1"/>
            <a:tileRect/>
          </a:gradFill>
          <a:ln w="127">
            <a:gradFill>
              <a:gsLst>
                <a:gs pos="100000">
                  <a:schemeClr val="bg1"/>
                </a:gs>
                <a:gs pos="24000">
                  <a:schemeClr val="bg1">
                    <a:lumMod val="50000"/>
                    <a:alpha val="0"/>
                  </a:schemeClr>
                </a:gs>
              </a:gsLst>
              <a:lin ang="5400000" scaled="1"/>
            </a:gradFill>
          </a:ln>
          <a:effectLst/>
        </p:spPr>
      </p:cxnSp>
      <p:cxnSp>
        <p:nvCxnSpPr>
          <p:cNvPr id="24" name="直接连接符 23"/>
          <p:cNvCxnSpPr/>
          <p:nvPr/>
        </p:nvCxnSpPr>
        <p:spPr>
          <a:xfrm flipH="1">
            <a:off x="9996714" y="-172684"/>
            <a:ext cx="2423886" cy="1727200"/>
          </a:xfrm>
          <a:prstGeom prst="line">
            <a:avLst/>
          </a:prstGeom>
          <a:gradFill flip="none" rotWithShape="1">
            <a:gsLst>
              <a:gs pos="19000">
                <a:schemeClr val="bg1">
                  <a:alpha val="88000"/>
                </a:schemeClr>
              </a:gs>
              <a:gs pos="91000">
                <a:schemeClr val="bg1">
                  <a:alpha val="0"/>
                </a:schemeClr>
              </a:gs>
            </a:gsLst>
            <a:lin ang="5400000" scaled="1"/>
            <a:tileRect/>
          </a:gradFill>
          <a:ln w="127">
            <a:gradFill>
              <a:gsLst>
                <a:gs pos="100000">
                  <a:schemeClr val="bg1"/>
                </a:gs>
                <a:gs pos="24000">
                  <a:schemeClr val="bg1">
                    <a:lumMod val="50000"/>
                    <a:alpha val="0"/>
                  </a:schemeClr>
                </a:gs>
              </a:gsLst>
              <a:lin ang="5400000" scaled="1"/>
            </a:gradFill>
          </a:ln>
          <a:effectLst/>
        </p:spPr>
      </p:cxnSp>
      <p:cxnSp>
        <p:nvCxnSpPr>
          <p:cNvPr id="25" name="直接连接符 24"/>
          <p:cNvCxnSpPr>
            <a:cxnSpLocks/>
          </p:cNvCxnSpPr>
          <p:nvPr/>
        </p:nvCxnSpPr>
        <p:spPr>
          <a:xfrm flipH="1">
            <a:off x="11208657" y="1554516"/>
            <a:ext cx="1211943" cy="863600"/>
          </a:xfrm>
          <a:prstGeom prst="line">
            <a:avLst/>
          </a:prstGeom>
          <a:gradFill flip="none" rotWithShape="1">
            <a:gsLst>
              <a:gs pos="19000">
                <a:schemeClr val="bg1">
                  <a:alpha val="88000"/>
                </a:schemeClr>
              </a:gs>
              <a:gs pos="91000">
                <a:schemeClr val="bg1">
                  <a:alpha val="0"/>
                </a:schemeClr>
              </a:gs>
            </a:gsLst>
            <a:lin ang="5400000" scaled="1"/>
            <a:tileRect/>
          </a:gradFill>
          <a:ln w="127">
            <a:gradFill>
              <a:gsLst>
                <a:gs pos="100000">
                  <a:schemeClr val="bg1"/>
                </a:gs>
                <a:gs pos="24000">
                  <a:schemeClr val="bg1">
                    <a:lumMod val="50000"/>
                    <a:alpha val="0"/>
                  </a:schemeClr>
                </a:gs>
              </a:gsLst>
              <a:lin ang="5400000" scaled="1"/>
            </a:gradFill>
          </a:ln>
          <a:effectLst/>
        </p:spPr>
      </p:cxnSp>
      <p:sp>
        <p:nvSpPr>
          <p:cNvPr id="27" name="任意多边形: 形状 26"/>
          <p:cNvSpPr/>
          <p:nvPr/>
        </p:nvSpPr>
        <p:spPr>
          <a:xfrm rot="303568">
            <a:off x="8215170" y="873179"/>
            <a:ext cx="790536" cy="761186"/>
          </a:xfrm>
          <a:custGeom>
            <a:avLst/>
            <a:gdLst>
              <a:gd name="connsiteX0" fmla="*/ 282241 w 964412"/>
              <a:gd name="connsiteY0" fmla="*/ 0 h 944493"/>
              <a:gd name="connsiteX1" fmla="*/ 35498 w 964412"/>
              <a:gd name="connsiteY1" fmla="*/ 899885 h 944493"/>
              <a:gd name="connsiteX2" fmla="*/ 964412 w 964412"/>
              <a:gd name="connsiteY2" fmla="*/ 725714 h 944493"/>
              <a:gd name="connsiteX0" fmla="*/ 481939 w 939168"/>
              <a:gd name="connsiteY0" fmla="*/ 0 h 945399"/>
              <a:gd name="connsiteX1" fmla="*/ 10254 w 939168"/>
              <a:gd name="connsiteY1" fmla="*/ 900731 h 945399"/>
              <a:gd name="connsiteX2" fmla="*/ 939168 w 939168"/>
              <a:gd name="connsiteY2" fmla="*/ 726560 h 945399"/>
              <a:gd name="connsiteX0" fmla="*/ 482184 w 945900"/>
              <a:gd name="connsiteY0" fmla="*/ 0 h 910780"/>
              <a:gd name="connsiteX1" fmla="*/ 10499 w 945900"/>
              <a:gd name="connsiteY1" fmla="*/ 900731 h 910780"/>
              <a:gd name="connsiteX2" fmla="*/ 945899 w 945900"/>
              <a:gd name="connsiteY2" fmla="*/ 455206 h 91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5900" h="910780">
                <a:moveTo>
                  <a:pt x="482184" y="0"/>
                </a:moveTo>
                <a:cubicBezTo>
                  <a:pt x="301965" y="389466"/>
                  <a:pt x="-66787" y="824863"/>
                  <a:pt x="10499" y="900731"/>
                </a:cubicBezTo>
                <a:cubicBezTo>
                  <a:pt x="87785" y="976599"/>
                  <a:pt x="538289" y="602767"/>
                  <a:pt x="945899" y="455206"/>
                </a:cubicBezTo>
              </a:path>
            </a:pathLst>
          </a:custGeom>
          <a:gradFill flip="none" rotWithShape="1">
            <a:gsLst>
              <a:gs pos="100000">
                <a:schemeClr val="bg1"/>
              </a:gs>
              <a:gs pos="78000">
                <a:srgbClr val="B8B8B8"/>
              </a:gs>
              <a:gs pos="45000">
                <a:schemeClr val="bg1">
                  <a:lumMod val="50000"/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: 形状 27"/>
          <p:cNvSpPr/>
          <p:nvPr/>
        </p:nvSpPr>
        <p:spPr>
          <a:xfrm rot="303568">
            <a:off x="9984409" y="965890"/>
            <a:ext cx="684639" cy="648346"/>
          </a:xfrm>
          <a:custGeom>
            <a:avLst/>
            <a:gdLst>
              <a:gd name="connsiteX0" fmla="*/ 282241 w 964412"/>
              <a:gd name="connsiteY0" fmla="*/ 0 h 944493"/>
              <a:gd name="connsiteX1" fmla="*/ 35498 w 964412"/>
              <a:gd name="connsiteY1" fmla="*/ 899885 h 944493"/>
              <a:gd name="connsiteX2" fmla="*/ 964412 w 964412"/>
              <a:gd name="connsiteY2" fmla="*/ 725714 h 944493"/>
              <a:gd name="connsiteX0" fmla="*/ 481939 w 939168"/>
              <a:gd name="connsiteY0" fmla="*/ 0 h 945399"/>
              <a:gd name="connsiteX1" fmla="*/ 10254 w 939168"/>
              <a:gd name="connsiteY1" fmla="*/ 900731 h 945399"/>
              <a:gd name="connsiteX2" fmla="*/ 939168 w 939168"/>
              <a:gd name="connsiteY2" fmla="*/ 726560 h 945399"/>
              <a:gd name="connsiteX0" fmla="*/ 482184 w 945900"/>
              <a:gd name="connsiteY0" fmla="*/ 0 h 910780"/>
              <a:gd name="connsiteX1" fmla="*/ 10499 w 945900"/>
              <a:gd name="connsiteY1" fmla="*/ 900731 h 910780"/>
              <a:gd name="connsiteX2" fmla="*/ 945899 w 945900"/>
              <a:gd name="connsiteY2" fmla="*/ 455206 h 91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5900" h="910780">
                <a:moveTo>
                  <a:pt x="482184" y="0"/>
                </a:moveTo>
                <a:cubicBezTo>
                  <a:pt x="301965" y="389466"/>
                  <a:pt x="-66787" y="824863"/>
                  <a:pt x="10499" y="900731"/>
                </a:cubicBezTo>
                <a:cubicBezTo>
                  <a:pt x="87785" y="976599"/>
                  <a:pt x="538289" y="602767"/>
                  <a:pt x="945899" y="455206"/>
                </a:cubicBezTo>
              </a:path>
            </a:pathLst>
          </a:custGeom>
          <a:gradFill flip="none" rotWithShape="1">
            <a:gsLst>
              <a:gs pos="100000">
                <a:schemeClr val="bg1"/>
              </a:gs>
              <a:gs pos="78000">
                <a:srgbClr val="B8B8B8"/>
              </a:gs>
              <a:gs pos="45000">
                <a:schemeClr val="bg1">
                  <a:lumMod val="50000"/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: 形状 28"/>
          <p:cNvSpPr/>
          <p:nvPr/>
        </p:nvSpPr>
        <p:spPr>
          <a:xfrm rot="303568">
            <a:off x="11116235" y="1985857"/>
            <a:ext cx="622375" cy="549413"/>
          </a:xfrm>
          <a:custGeom>
            <a:avLst/>
            <a:gdLst>
              <a:gd name="connsiteX0" fmla="*/ 282241 w 964412"/>
              <a:gd name="connsiteY0" fmla="*/ 0 h 944493"/>
              <a:gd name="connsiteX1" fmla="*/ 35498 w 964412"/>
              <a:gd name="connsiteY1" fmla="*/ 899885 h 944493"/>
              <a:gd name="connsiteX2" fmla="*/ 964412 w 964412"/>
              <a:gd name="connsiteY2" fmla="*/ 725714 h 944493"/>
              <a:gd name="connsiteX0" fmla="*/ 481939 w 939168"/>
              <a:gd name="connsiteY0" fmla="*/ 0 h 945399"/>
              <a:gd name="connsiteX1" fmla="*/ 10254 w 939168"/>
              <a:gd name="connsiteY1" fmla="*/ 900731 h 945399"/>
              <a:gd name="connsiteX2" fmla="*/ 939168 w 939168"/>
              <a:gd name="connsiteY2" fmla="*/ 726560 h 945399"/>
              <a:gd name="connsiteX0" fmla="*/ 482184 w 945900"/>
              <a:gd name="connsiteY0" fmla="*/ 0 h 910780"/>
              <a:gd name="connsiteX1" fmla="*/ 10499 w 945900"/>
              <a:gd name="connsiteY1" fmla="*/ 900731 h 910780"/>
              <a:gd name="connsiteX2" fmla="*/ 945899 w 945900"/>
              <a:gd name="connsiteY2" fmla="*/ 455206 h 91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5900" h="910780">
                <a:moveTo>
                  <a:pt x="482184" y="0"/>
                </a:moveTo>
                <a:cubicBezTo>
                  <a:pt x="301965" y="389466"/>
                  <a:pt x="-66787" y="824863"/>
                  <a:pt x="10499" y="900731"/>
                </a:cubicBezTo>
                <a:cubicBezTo>
                  <a:pt x="87785" y="976599"/>
                  <a:pt x="538289" y="602767"/>
                  <a:pt x="945899" y="455206"/>
                </a:cubicBezTo>
              </a:path>
            </a:pathLst>
          </a:custGeom>
          <a:gradFill flip="none" rotWithShape="1">
            <a:gsLst>
              <a:gs pos="100000">
                <a:schemeClr val="bg1"/>
              </a:gs>
              <a:gs pos="78000">
                <a:srgbClr val="B8B8B8"/>
              </a:gs>
              <a:gs pos="45000">
                <a:schemeClr val="bg1">
                  <a:lumMod val="50000"/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5195316" y="1494897"/>
            <a:ext cx="6295957" cy="4612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pc="150" dirty="0">
                <a:solidFill>
                  <a:srgbClr val="FFC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基模</a:t>
            </a:r>
            <a:r>
              <a:rPr lang="en-US" altLang="zh-CN" spc="150" dirty="0">
                <a:solidFill>
                  <a:srgbClr val="FFC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&amp;</a:t>
            </a:r>
            <a:r>
              <a:rPr lang="zh-CN" altLang="en-US" spc="150" dirty="0">
                <a:solidFill>
                  <a:srgbClr val="FFC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图式</a:t>
            </a:r>
            <a:r>
              <a:rPr lang="zh-CN" altLang="en-US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：将知识形像化，成为一个概念模型。</a:t>
            </a:r>
            <a:endParaRPr lang="en-US" altLang="zh-CN" spc="150" dirty="0">
              <a:solidFill>
                <a:schemeClr val="bg1">
                  <a:lumMod val="75000"/>
                </a:schemeClr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知识可以透过同化或顺化来达成。</a:t>
            </a:r>
          </a:p>
          <a:p>
            <a:pPr>
              <a:lnSpc>
                <a:spcPct val="150000"/>
              </a:lnSpc>
            </a:pPr>
            <a:r>
              <a:rPr lang="zh-CN" altLang="en-US" spc="150" dirty="0">
                <a:solidFill>
                  <a:srgbClr val="FFC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同化</a:t>
            </a:r>
            <a:r>
              <a:rPr lang="zh-CN" altLang="en-US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：将新知识和旧有知识类比，并作出关连。</a:t>
            </a:r>
          </a:p>
          <a:p>
            <a:pPr>
              <a:lnSpc>
                <a:spcPct val="150000"/>
              </a:lnSpc>
            </a:pPr>
            <a:r>
              <a:rPr lang="zh-CN" altLang="en-US" spc="150" dirty="0">
                <a:solidFill>
                  <a:srgbClr val="FFC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顺化</a:t>
            </a:r>
            <a:r>
              <a:rPr lang="zh-CN" altLang="en-US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：将旧知识的概念模型改变调适，以容纳新的内容。</a:t>
            </a:r>
          </a:p>
          <a:p>
            <a:pPr>
              <a:lnSpc>
                <a:spcPct val="150000"/>
              </a:lnSpc>
            </a:pPr>
            <a:r>
              <a:rPr lang="zh-CN" altLang="en-US" spc="150" dirty="0">
                <a:solidFill>
                  <a:srgbClr val="FFC000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平衡</a:t>
            </a:r>
            <a:r>
              <a:rPr lang="zh-CN" altLang="en-US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：同化或顺化的过程之间存在一个平衡点。</a:t>
            </a:r>
            <a:endParaRPr lang="en-US" altLang="zh-CN" spc="150" dirty="0">
              <a:solidFill>
                <a:schemeClr val="bg1">
                  <a:lumMod val="75000"/>
                </a:schemeClr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找出这个平衡点的过程就是平衡。</a:t>
            </a:r>
            <a:endParaRPr lang="en-US" altLang="zh-CN" spc="150" dirty="0">
              <a:solidFill>
                <a:schemeClr val="bg1">
                  <a:lumMod val="75000"/>
                </a:schemeClr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平衡有三种：</a:t>
            </a:r>
          </a:p>
          <a:p>
            <a:pPr>
              <a:lnSpc>
                <a:spcPct val="150000"/>
              </a:lnSpc>
            </a:pPr>
            <a:r>
              <a:rPr lang="zh-CN" altLang="en-US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第一种是同化和顺化之间的联系。</a:t>
            </a:r>
          </a:p>
          <a:p>
            <a:pPr>
              <a:lnSpc>
                <a:spcPct val="150000"/>
              </a:lnSpc>
            </a:pPr>
            <a:r>
              <a:rPr lang="zh-CN" altLang="en-US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第二种是基模与基模之间的平衡。</a:t>
            </a:r>
          </a:p>
          <a:p>
            <a:pPr>
              <a:lnSpc>
                <a:spcPct val="150000"/>
              </a:lnSpc>
            </a:pPr>
            <a:r>
              <a:rPr lang="zh-CN" altLang="en-US" spc="150" dirty="0">
                <a:solidFill>
                  <a:schemeClr val="bg1">
                    <a:lumMod val="75000"/>
                  </a:schemeClr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第三种是一种调节个体部分知识与整体知识之间关系的平衡。</a:t>
            </a:r>
            <a:endParaRPr lang="en-US" altLang="zh-CN" spc="150" dirty="0">
              <a:solidFill>
                <a:schemeClr val="bg1">
                  <a:lumMod val="75000"/>
                </a:schemeClr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4D02541-91D6-45A3-96E9-A6D1A3ED3C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68" t="10916" r="14733" b="12165"/>
          <a:stretch/>
        </p:blipFill>
        <p:spPr>
          <a:xfrm>
            <a:off x="1556657" y="1554516"/>
            <a:ext cx="2691677" cy="41493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1" name="文本框 20"/>
          <p:cNvSpPr txBox="1"/>
          <p:nvPr/>
        </p:nvSpPr>
        <p:spPr>
          <a:xfrm>
            <a:off x="1456055" y="5818274"/>
            <a:ext cx="2947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150" dirty="0">
                <a:solidFill>
                  <a:schemeClr val="bg1">
                    <a:lumMod val="85000"/>
                  </a:schemeClr>
                </a:solidFill>
                <a:latin typeface="Roboto Thin" pitchFamily="2" charset="0"/>
                <a:ea typeface="Roboto Thin" pitchFamily="2" charset="0"/>
              </a:rPr>
              <a:t>四个</a:t>
            </a:r>
            <a:r>
              <a:rPr lang="zh-CN" altLang="en-US" sz="2800" b="1" spc="150" dirty="0">
                <a:solidFill>
                  <a:srgbClr val="FFC000"/>
                </a:solidFill>
                <a:latin typeface="Roboto Thin" pitchFamily="2" charset="0"/>
                <a:ea typeface="Roboto Thin" pitchFamily="2" charset="0"/>
              </a:rPr>
              <a:t>核心</a:t>
            </a:r>
            <a:r>
              <a:rPr lang="zh-CN" altLang="en-US" sz="2800" b="1" spc="150" dirty="0">
                <a:solidFill>
                  <a:schemeClr val="bg1">
                    <a:lumMod val="85000"/>
                  </a:schemeClr>
                </a:solidFill>
                <a:latin typeface="Roboto Thin" pitchFamily="2" charset="0"/>
                <a:ea typeface="Roboto Thin" pitchFamily="2" charset="0"/>
              </a:rPr>
              <a:t>概念</a:t>
            </a:r>
            <a:endParaRPr lang="zh-CN" altLang="en-US" sz="2800" b="1" spc="150" dirty="0">
              <a:solidFill>
                <a:schemeClr val="bg1">
                  <a:lumMod val="85000"/>
                </a:schemeClr>
              </a:solidFill>
              <a:latin typeface="Roboto Th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185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2000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514943" y="4156308"/>
            <a:ext cx="5810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300" dirty="0">
                <a:solidFill>
                  <a:schemeClr val="bg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创新与独到</a:t>
            </a:r>
            <a:endParaRPr lang="en-US" altLang="zh-CN" sz="3200" spc="300" dirty="0">
              <a:solidFill>
                <a:schemeClr val="bg1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49093" y="4694294"/>
            <a:ext cx="2087572" cy="38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Roboto Thin" pitchFamily="2" charset="0"/>
                <a:ea typeface="Roboto Thin" pitchFamily="2" charset="0"/>
              </a:rPr>
              <a:t>Creative and Unique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76EC8D5-E7D8-40E3-89D5-7105A0725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579" l="10000" r="90000">
                        <a14:foregroundMark x1="42000" y1="43421" x2="44167" y2="46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7058" y="-463106"/>
            <a:ext cx="7293811" cy="46194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B3AEFF6-4522-455D-9254-86E7323C33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067" b="92785" l="10000" r="90000">
                        <a14:foregroundMark x1="24375" y1="49926" x2="33854" y2="48162"/>
                        <a14:foregroundMark x1="35104" y1="48309" x2="37396" y2="48897"/>
                        <a14:foregroundMark x1="46875" y1="68456" x2="54635" y2="66654"/>
                        <a14:foregroundMark x1="46667" y1="65478" x2="49583" y2="65478"/>
                        <a14:foregroundMark x1="60729" y1="80588" x2="59635" y2="82537"/>
                        <a14:foregroundMark x1="69531" y1="78088" x2="72656" y2="76875"/>
                        <a14:foregroundMark x1="69531" y1="68015" x2="80000" y2="68750"/>
                        <a14:foregroundMark x1="19167" y1="75699" x2="24167" y2="76140"/>
                        <a14:foregroundMark x1="28177" y1="73199" x2="26302" y2="77463"/>
                        <a14:foregroundMark x1="26719" y1="74375" x2="33021" y2="74522"/>
                        <a14:foregroundMark x1="52083" y1="58382" x2="51875" y2="63860"/>
                        <a14:foregroundMark x1="33229" y1="72904" x2="39948" y2="72904"/>
                        <a14:foregroundMark x1="38854" y1="68162" x2="59635" y2="67868"/>
                        <a14:foregroundMark x1="40156" y1="80000" x2="49792" y2="80000"/>
                        <a14:foregroundMark x1="39271" y1="84301" x2="48750" y2="83125"/>
                      </a14:backgroundRemoval>
                    </a14:imgEffect>
                  </a14:imgLayer>
                </a14:imgProps>
              </a:ext>
            </a:extLst>
          </a:blip>
          <a:srcRect t="27852"/>
          <a:stretch/>
        </p:blipFill>
        <p:spPr>
          <a:xfrm>
            <a:off x="2859971" y="2935069"/>
            <a:ext cx="3817087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84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crush"/>
      </p:transition>
    </mc:Choice>
    <mc:Fallback xmlns="">
      <p:transition spd="slow" advTm="2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4540</TotalTime>
  <Words>1203</Words>
  <Application>Microsoft Office PowerPoint</Application>
  <PresentationFormat>宽屏</PresentationFormat>
  <Paragraphs>127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方正启体简体</vt:lpstr>
      <vt:lpstr>方正艺黑简体</vt:lpstr>
      <vt:lpstr>方正新秀丽繁体</vt:lpstr>
      <vt:lpstr>! PEPSI !</vt:lpstr>
      <vt:lpstr>Arial</vt:lpstr>
      <vt:lpstr>Roboto Thin</vt:lpstr>
      <vt:lpstr>方正启体繁体</vt:lpstr>
      <vt:lpstr>方正宋刻本秀楷简体</vt:lpstr>
      <vt:lpstr>等线</vt:lpstr>
      <vt:lpstr>等线 Light</vt:lpstr>
      <vt:lpstr>Adobe Caslon Pro</vt:lpstr>
      <vt:lpstr>迷你简铁筋隶书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安</dc:creator>
  <cp:lastModifiedBy>提要 钩玄</cp:lastModifiedBy>
  <cp:revision>573</cp:revision>
  <dcterms:created xsi:type="dcterms:W3CDTF">2017-09-05T13:22:16Z</dcterms:created>
  <dcterms:modified xsi:type="dcterms:W3CDTF">2018-06-05T07:21:47Z</dcterms:modified>
</cp:coreProperties>
</file>