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18"/>
  </p:notesMasterIdLst>
  <p:handoutMasterIdLst>
    <p:handoutMasterId r:id="rId19"/>
  </p:handoutMasterIdLst>
  <p:sldIdLst>
    <p:sldId id="295" r:id="rId2"/>
    <p:sldId id="369" r:id="rId3"/>
    <p:sldId id="294" r:id="rId4"/>
    <p:sldId id="364" r:id="rId5"/>
    <p:sldId id="372" r:id="rId6"/>
    <p:sldId id="380" r:id="rId7"/>
    <p:sldId id="381" r:id="rId8"/>
    <p:sldId id="382" r:id="rId9"/>
    <p:sldId id="383" r:id="rId10"/>
    <p:sldId id="373" r:id="rId11"/>
    <p:sldId id="375" r:id="rId12"/>
    <p:sldId id="376" r:id="rId13"/>
    <p:sldId id="377" r:id="rId14"/>
    <p:sldId id="384" r:id="rId15"/>
    <p:sldId id="379" r:id="rId16"/>
    <p:sldId id="371" r:id="rId17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m" initials="t" lastIdx="1" clrIdx="0">
    <p:extLst>
      <p:ext uri="{19B8F6BF-5375-455C-9EA6-DF929625EA0E}">
        <p15:presenceInfo xmlns:p15="http://schemas.microsoft.com/office/powerpoint/2012/main" userId="ti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CC"/>
    <a:srgbClr val="0000FF"/>
    <a:srgbClr val="DEEE12"/>
    <a:srgbClr val="00FF00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链表节点删除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196752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链表节点删除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31640" y="4005064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09740" y="3976489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/>
            <a:fld id="{4711189A-0EBF-4255-954A-53B25D13737A}" type="slidenum">
              <a:rPr lang="en-US" altLang="zh-CN">
                <a:ea typeface="宋体" panose="02010600030101010101" pitchFamily="2" charset="-122"/>
              </a:rPr>
              <a:pPr eaLnBrk="1" hangingPunct="1"/>
              <a:t>10</a:t>
            </a:fld>
            <a:endParaRPr lang="en-US" altLang="zh-CN">
              <a:ea typeface="宋体" panose="02010600030101010101" pitchFamily="2" charset="-122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2696"/>
            <a:ext cx="4066356" cy="533400"/>
          </a:xfrm>
        </p:spPr>
        <p:txBody>
          <a:bodyPr>
            <a:noAutofit/>
          </a:bodyPr>
          <a:lstStyle/>
          <a:p>
            <a:pPr eaLnBrk="1" hangingPunct="1"/>
            <a:r>
              <a:rPr lang="zh-CN" altLang="en-US" sz="3600" b="1" dirty="0" smtClean="0">
                <a:solidFill>
                  <a:srgbClr val="FF0000"/>
                </a:solidFill>
              </a:rPr>
              <a:t>链表结点删除流程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001000" cy="464820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zh-CN" altLang="en-US" sz="3200" dirty="0" smtClean="0">
                <a:solidFill>
                  <a:srgbClr val="0000CC"/>
                </a:solidFill>
              </a:rPr>
              <a:t>需要由两个临时指针：</a:t>
            </a:r>
          </a:p>
          <a:p>
            <a:pPr marL="857250" lvl="1" indent="-5143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en-US" altLang="zh-CN" sz="3200" dirty="0" smtClean="0">
                <a:solidFill>
                  <a:srgbClr val="FF0000"/>
                </a:solidFill>
              </a:rPr>
              <a:t>P1: </a:t>
            </a:r>
            <a:r>
              <a:rPr lang="zh-CN" altLang="en-US" sz="3200" dirty="0" smtClean="0">
                <a:solidFill>
                  <a:srgbClr val="FF0000"/>
                </a:solidFill>
              </a:rPr>
              <a:t>判断指向的结点是不是要删除的结点（用于寻找）；</a:t>
            </a:r>
          </a:p>
          <a:p>
            <a:pPr marL="857250" lvl="1" indent="-5143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en-US" altLang="zh-CN" sz="3200" dirty="0" smtClean="0">
                <a:solidFill>
                  <a:srgbClr val="FF0000"/>
                </a:solidFill>
              </a:rPr>
              <a:t>P2: </a:t>
            </a:r>
            <a:r>
              <a:rPr lang="zh-CN" altLang="en-US" sz="3200" dirty="0" smtClean="0">
                <a:solidFill>
                  <a:srgbClr val="FF0000"/>
                </a:solidFill>
              </a:rPr>
              <a:t>始终指向</a:t>
            </a:r>
            <a:r>
              <a:rPr lang="en-US" altLang="zh-CN" sz="3200" dirty="0" smtClean="0">
                <a:solidFill>
                  <a:srgbClr val="FF0000"/>
                </a:solidFill>
              </a:rPr>
              <a:t>P1</a:t>
            </a:r>
            <a:r>
              <a:rPr lang="zh-CN" altLang="en-US" sz="3200" dirty="0" smtClean="0">
                <a:solidFill>
                  <a:srgbClr val="FF0000"/>
                </a:solidFill>
              </a:rPr>
              <a:t>的前面一个结点；</a:t>
            </a:r>
          </a:p>
        </p:txBody>
      </p:sp>
    </p:spTree>
    <p:extLst>
      <p:ext uri="{BB962C8B-B14F-4D97-AF65-F5344CB8AC3E}">
        <p14:creationId xmlns:p14="http://schemas.microsoft.com/office/powerpoint/2010/main" val="157252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/>
            <a:fld id="{785179AA-DA58-4F3C-A495-D22958D8F52F}" type="slidenum">
              <a:rPr lang="en-US" altLang="zh-CN">
                <a:ea typeface="宋体" panose="02010600030101010101" pitchFamily="2" charset="-122"/>
              </a:rPr>
              <a:pPr eaLnBrk="1" hangingPunct="1"/>
              <a:t>11</a:t>
            </a:fld>
            <a:endParaRPr lang="en-US" altLang="zh-CN">
              <a:ea typeface="宋体" panose="02010600030101010101" pitchFamily="2" charset="-122"/>
            </a:endParaRPr>
          </a:p>
        </p:txBody>
      </p:sp>
      <p:graphicFrame>
        <p:nvGraphicFramePr>
          <p:cNvPr id="399441" name="Group 81"/>
          <p:cNvGraphicFramePr>
            <a:graphicFrameLocks noGrp="1"/>
          </p:cNvGraphicFramePr>
          <p:nvPr/>
        </p:nvGraphicFramePr>
        <p:xfrm>
          <a:off x="1752600" y="2016125"/>
          <a:ext cx="1066800" cy="1524000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99101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9373" name="Rectangle 13"/>
          <p:cNvSpPr>
            <a:spLocks noChangeArrowheads="1"/>
          </p:cNvSpPr>
          <p:nvPr/>
        </p:nvSpPr>
        <p:spPr bwMode="auto">
          <a:xfrm>
            <a:off x="533400" y="2133600"/>
            <a:ext cx="838200" cy="533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399374" name="Line 14"/>
          <p:cNvSpPr>
            <a:spLocks noChangeShapeType="1"/>
          </p:cNvSpPr>
          <p:nvPr/>
        </p:nvSpPr>
        <p:spPr bwMode="auto">
          <a:xfrm>
            <a:off x="1143000" y="23622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399375" name="Text Box 15"/>
          <p:cNvSpPr txBox="1">
            <a:spLocks noChangeArrowheads="1"/>
          </p:cNvSpPr>
          <p:nvPr/>
        </p:nvSpPr>
        <p:spPr bwMode="auto">
          <a:xfrm>
            <a:off x="533400" y="17526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/>
              <a:t>head</a:t>
            </a:r>
          </a:p>
        </p:txBody>
      </p:sp>
      <p:cxnSp>
        <p:nvCxnSpPr>
          <p:cNvPr id="399376" name="AutoShape 16"/>
          <p:cNvCxnSpPr>
            <a:cxnSpLocks noChangeShapeType="1"/>
          </p:cNvCxnSpPr>
          <p:nvPr/>
        </p:nvCxnSpPr>
        <p:spPr bwMode="auto">
          <a:xfrm>
            <a:off x="1149896" y="1600200"/>
            <a:ext cx="685800" cy="5334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377" name="Text Box 17"/>
          <p:cNvSpPr txBox="1">
            <a:spLocks noChangeArrowheads="1"/>
          </p:cNvSpPr>
          <p:nvPr/>
        </p:nvSpPr>
        <p:spPr bwMode="auto">
          <a:xfrm>
            <a:off x="685800" y="1371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/>
              <a:t>p1</a:t>
            </a:r>
          </a:p>
        </p:txBody>
      </p:sp>
      <p:cxnSp>
        <p:nvCxnSpPr>
          <p:cNvPr id="399378" name="AutoShape 18"/>
          <p:cNvCxnSpPr>
            <a:cxnSpLocks noChangeShapeType="1"/>
          </p:cNvCxnSpPr>
          <p:nvPr/>
        </p:nvCxnSpPr>
        <p:spPr bwMode="auto">
          <a:xfrm flipV="1">
            <a:off x="2438400" y="2286000"/>
            <a:ext cx="1143000" cy="10668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399442" name="Group 82"/>
          <p:cNvGraphicFramePr>
            <a:graphicFrameLocks noGrp="1"/>
          </p:cNvGraphicFramePr>
          <p:nvPr/>
        </p:nvGraphicFramePr>
        <p:xfrm>
          <a:off x="3581400" y="1981200"/>
          <a:ext cx="1066800" cy="1524000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99103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99389" name="AutoShape 29"/>
          <p:cNvCxnSpPr>
            <a:cxnSpLocks noChangeShapeType="1"/>
          </p:cNvCxnSpPr>
          <p:nvPr/>
        </p:nvCxnSpPr>
        <p:spPr bwMode="auto">
          <a:xfrm flipV="1">
            <a:off x="4191000" y="2286000"/>
            <a:ext cx="1143000" cy="10668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399443" name="Group 83"/>
          <p:cNvGraphicFramePr>
            <a:graphicFrameLocks noGrp="1"/>
          </p:cNvGraphicFramePr>
          <p:nvPr/>
        </p:nvGraphicFramePr>
        <p:xfrm>
          <a:off x="5334000" y="1981200"/>
          <a:ext cx="1066800" cy="1524000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99107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NULL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9400" name="Text Box 40"/>
          <p:cNvSpPr txBox="1">
            <a:spLocks noChangeArrowheads="1"/>
          </p:cNvSpPr>
          <p:nvPr/>
        </p:nvSpPr>
        <p:spPr bwMode="auto">
          <a:xfrm>
            <a:off x="3352800" y="36576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/>
              <a:t>（</a:t>
            </a:r>
            <a:r>
              <a:rPr lang="en-US" altLang="zh-CN" sz="2400"/>
              <a:t>a</a:t>
            </a:r>
            <a:r>
              <a:rPr lang="zh-CN" altLang="en-US" sz="2400"/>
              <a:t>）</a:t>
            </a:r>
          </a:p>
        </p:txBody>
      </p:sp>
      <p:sp>
        <p:nvSpPr>
          <p:cNvPr id="31786" name="Text Box 41"/>
          <p:cNvSpPr txBox="1">
            <a:spLocks noChangeArrowheads="1"/>
          </p:cNvSpPr>
          <p:nvPr/>
        </p:nvSpPr>
        <p:spPr bwMode="auto">
          <a:xfrm>
            <a:off x="3581400" y="6324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/>
              <a:t>(b)</a:t>
            </a:r>
          </a:p>
        </p:txBody>
      </p:sp>
      <p:graphicFrame>
        <p:nvGraphicFramePr>
          <p:cNvPr id="399444" name="Group 84"/>
          <p:cNvGraphicFramePr>
            <a:graphicFrameLocks noGrp="1"/>
          </p:cNvGraphicFramePr>
          <p:nvPr/>
        </p:nvGraphicFramePr>
        <p:xfrm>
          <a:off x="1905000" y="4683125"/>
          <a:ext cx="1066800" cy="1524000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99101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9412" name="Rectangle 52"/>
          <p:cNvSpPr>
            <a:spLocks noChangeArrowheads="1"/>
          </p:cNvSpPr>
          <p:nvPr/>
        </p:nvSpPr>
        <p:spPr bwMode="auto">
          <a:xfrm>
            <a:off x="457200" y="4800600"/>
            <a:ext cx="838200" cy="533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399413" name="Line 53"/>
          <p:cNvSpPr>
            <a:spLocks noChangeShapeType="1"/>
          </p:cNvSpPr>
          <p:nvPr/>
        </p:nvSpPr>
        <p:spPr bwMode="auto">
          <a:xfrm>
            <a:off x="1295400" y="50292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399414" name="Text Box 54"/>
          <p:cNvSpPr txBox="1">
            <a:spLocks noChangeArrowheads="1"/>
          </p:cNvSpPr>
          <p:nvPr/>
        </p:nvSpPr>
        <p:spPr bwMode="auto">
          <a:xfrm>
            <a:off x="457200" y="44196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/>
              <a:t>head</a:t>
            </a:r>
          </a:p>
        </p:txBody>
      </p:sp>
      <p:cxnSp>
        <p:nvCxnSpPr>
          <p:cNvPr id="399415" name="AutoShape 55"/>
          <p:cNvCxnSpPr>
            <a:cxnSpLocks noChangeShapeType="1"/>
          </p:cNvCxnSpPr>
          <p:nvPr/>
        </p:nvCxnSpPr>
        <p:spPr bwMode="auto">
          <a:xfrm flipV="1">
            <a:off x="2590800" y="4953000"/>
            <a:ext cx="1143000" cy="10668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399445" name="Group 85"/>
          <p:cNvGraphicFramePr>
            <a:graphicFrameLocks noGrp="1"/>
          </p:cNvGraphicFramePr>
          <p:nvPr/>
        </p:nvGraphicFramePr>
        <p:xfrm>
          <a:off x="3733800" y="4648200"/>
          <a:ext cx="1066800" cy="1524000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99103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99426" name="AutoShape 66"/>
          <p:cNvCxnSpPr>
            <a:cxnSpLocks noChangeShapeType="1"/>
          </p:cNvCxnSpPr>
          <p:nvPr/>
        </p:nvCxnSpPr>
        <p:spPr bwMode="auto">
          <a:xfrm flipV="1">
            <a:off x="4343400" y="4953000"/>
            <a:ext cx="1143000" cy="10668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399446" name="Group 86"/>
          <p:cNvGraphicFramePr>
            <a:graphicFrameLocks noGrp="1"/>
          </p:cNvGraphicFramePr>
          <p:nvPr/>
        </p:nvGraphicFramePr>
        <p:xfrm>
          <a:off x="5486400" y="4648200"/>
          <a:ext cx="1066800" cy="1524000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99107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NULL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99437" name="AutoShape 77"/>
          <p:cNvCxnSpPr>
            <a:cxnSpLocks noChangeShapeType="1"/>
          </p:cNvCxnSpPr>
          <p:nvPr/>
        </p:nvCxnSpPr>
        <p:spPr bwMode="auto">
          <a:xfrm flipV="1">
            <a:off x="755576" y="5181600"/>
            <a:ext cx="1143000" cy="1066800"/>
          </a:xfrm>
          <a:prstGeom prst="bentConnector3">
            <a:avLst>
              <a:gd name="adj1" fmla="val 48468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438" name="Text Box 78"/>
          <p:cNvSpPr txBox="1">
            <a:spLocks noChangeArrowheads="1"/>
          </p:cNvSpPr>
          <p:nvPr/>
        </p:nvSpPr>
        <p:spPr bwMode="auto">
          <a:xfrm>
            <a:off x="448022" y="5791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dirty="0"/>
              <a:t>p2</a:t>
            </a:r>
          </a:p>
        </p:txBody>
      </p:sp>
      <p:cxnSp>
        <p:nvCxnSpPr>
          <p:cNvPr id="399439" name="AutoShape 79"/>
          <p:cNvCxnSpPr>
            <a:cxnSpLocks noChangeShapeType="1"/>
          </p:cNvCxnSpPr>
          <p:nvPr/>
        </p:nvCxnSpPr>
        <p:spPr bwMode="auto">
          <a:xfrm>
            <a:off x="3048000" y="4267200"/>
            <a:ext cx="685800" cy="5334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440" name="Text Box 80"/>
          <p:cNvSpPr txBox="1">
            <a:spLocks noChangeArrowheads="1"/>
          </p:cNvSpPr>
          <p:nvPr/>
        </p:nvSpPr>
        <p:spPr bwMode="auto">
          <a:xfrm>
            <a:off x="2667000" y="3886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/>
              <a:t>p1</a:t>
            </a:r>
          </a:p>
        </p:txBody>
      </p:sp>
      <p:sp>
        <p:nvSpPr>
          <p:cNvPr id="399447" name="Text Box 87"/>
          <p:cNvSpPr txBox="1">
            <a:spLocks noChangeArrowheads="1"/>
          </p:cNvSpPr>
          <p:nvPr/>
        </p:nvSpPr>
        <p:spPr bwMode="auto">
          <a:xfrm>
            <a:off x="7164288" y="1988389"/>
            <a:ext cx="1295400" cy="143192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ea typeface="幼圆" panose="02010509060101010101" pitchFamily="49" charset="-122"/>
              </a:rPr>
              <a:t>原链表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2400" b="1" dirty="0">
                <a:ea typeface="幼圆" panose="02010509060101010101" pitchFamily="49" charset="-122"/>
              </a:rPr>
              <a:t>P1</a:t>
            </a:r>
            <a:r>
              <a:rPr lang="zh-CN" altLang="en-US" sz="2400" b="1" dirty="0">
                <a:ea typeface="幼圆" panose="02010509060101010101" pitchFamily="49" charset="-122"/>
              </a:rPr>
              <a:t>指向头结点</a:t>
            </a:r>
          </a:p>
        </p:txBody>
      </p:sp>
      <p:sp>
        <p:nvSpPr>
          <p:cNvPr id="399448" name="Text Box 88"/>
          <p:cNvSpPr txBox="1">
            <a:spLocks noChangeArrowheads="1"/>
          </p:cNvSpPr>
          <p:nvPr/>
        </p:nvSpPr>
        <p:spPr bwMode="auto">
          <a:xfrm>
            <a:off x="7164288" y="4403725"/>
            <a:ext cx="1447800" cy="16160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000" b="1" dirty="0">
                <a:ea typeface="幼圆" panose="02010509060101010101" pitchFamily="49" charset="-122"/>
              </a:rPr>
              <a:t>P2</a:t>
            </a:r>
            <a:r>
              <a:rPr lang="zh-CN" altLang="en-US" sz="2000" b="1" dirty="0">
                <a:ea typeface="幼圆" panose="02010509060101010101" pitchFamily="49" charset="-122"/>
              </a:rPr>
              <a:t>指向</a:t>
            </a:r>
            <a:r>
              <a:rPr lang="en-US" altLang="zh-CN" sz="2000" b="1" dirty="0">
                <a:ea typeface="幼圆" panose="02010509060101010101" pitchFamily="49" charset="-122"/>
              </a:rPr>
              <a:t>p1</a:t>
            </a:r>
            <a:r>
              <a:rPr lang="zh-CN" altLang="en-US" sz="2000" b="1" dirty="0">
                <a:ea typeface="幼圆" panose="02010509060101010101" pitchFamily="49" charset="-122"/>
              </a:rPr>
              <a:t>指向的结点。</a:t>
            </a:r>
            <a:r>
              <a:rPr lang="en-US" altLang="zh-CN" sz="2000" b="1" dirty="0">
                <a:ea typeface="幼圆" panose="02010509060101010101" pitchFamily="49" charset="-122"/>
              </a:rPr>
              <a:t>P1</a:t>
            </a:r>
            <a:r>
              <a:rPr lang="zh-CN" altLang="en-US" sz="2000" b="1" dirty="0">
                <a:ea typeface="幼圆" panose="02010509060101010101" pitchFamily="49" charset="-122"/>
              </a:rPr>
              <a:t>指向下移一个结点。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P1</a:t>
            </a:r>
            <a:r>
              <a:rPr lang="zh-CN" altLang="en-US" b="1" dirty="0" smtClean="0">
                <a:solidFill>
                  <a:srgbClr val="FF0000"/>
                </a:solidFill>
              </a:rPr>
              <a:t>和</a:t>
            </a:r>
            <a:r>
              <a:rPr lang="en-US" altLang="zh-CN" b="1" dirty="0" smtClean="0">
                <a:solidFill>
                  <a:srgbClr val="FF0000"/>
                </a:solidFill>
              </a:rPr>
              <a:t>P2</a:t>
            </a:r>
            <a:r>
              <a:rPr lang="zh-CN" altLang="en-US" b="1" dirty="0" smtClean="0">
                <a:solidFill>
                  <a:srgbClr val="FF0000"/>
                </a:solidFill>
              </a:rPr>
              <a:t>指针指向实例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17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9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9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9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9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9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99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399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99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99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99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99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99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7" dur="500"/>
                                        <p:tgtEl>
                                          <p:spTgt spid="399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99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99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99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99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99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99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99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99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4" dur="500"/>
                                        <p:tgtEl>
                                          <p:spTgt spid="399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99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99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99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99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9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99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99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6" dur="500"/>
                                        <p:tgtEl>
                                          <p:spTgt spid="399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99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99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99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99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73" grpId="0" animBg="1"/>
      <p:bldP spid="399374" grpId="0" animBg="1"/>
      <p:bldP spid="399375" grpId="0" autoUpdateAnimBg="0"/>
      <p:bldP spid="399377" grpId="0" autoUpdateAnimBg="0"/>
      <p:bldP spid="399400" grpId="0" autoUpdateAnimBg="0"/>
      <p:bldP spid="399412" grpId="0" animBg="1"/>
      <p:bldP spid="399413" grpId="0" animBg="1"/>
      <p:bldP spid="399414" grpId="0" autoUpdateAnimBg="0"/>
      <p:bldP spid="399438" grpId="0" autoUpdateAnimBg="0"/>
      <p:bldP spid="399440" grpId="0" autoUpdateAnimBg="0"/>
      <p:bldP spid="399447" grpId="0" animBg="1" autoUpdateAnimBg="0"/>
      <p:bldP spid="399448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/>
            <a:fld id="{C1D6B51A-A223-42D3-BFE4-F3C13BC53487}" type="slidenum">
              <a:rPr lang="en-US" altLang="zh-CN">
                <a:ea typeface="宋体" panose="02010600030101010101" pitchFamily="2" charset="-122"/>
              </a:rPr>
              <a:pPr eaLnBrk="1" hangingPunct="1"/>
              <a:t>12</a:t>
            </a:fld>
            <a:endParaRPr lang="en-US" altLang="zh-CN">
              <a:ea typeface="宋体" panose="02010600030101010101" pitchFamily="2" charset="-122"/>
            </a:endParaRPr>
          </a:p>
        </p:txBody>
      </p:sp>
      <p:graphicFrame>
        <p:nvGraphicFramePr>
          <p:cNvPr id="410709" name="Group 85"/>
          <p:cNvGraphicFramePr>
            <a:graphicFrameLocks noGrp="1"/>
          </p:cNvGraphicFramePr>
          <p:nvPr/>
        </p:nvGraphicFramePr>
        <p:xfrm>
          <a:off x="1752600" y="2016125"/>
          <a:ext cx="1066800" cy="1524000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99101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0637" name="Rectangle 13"/>
          <p:cNvSpPr>
            <a:spLocks noChangeArrowheads="1"/>
          </p:cNvSpPr>
          <p:nvPr/>
        </p:nvSpPr>
        <p:spPr bwMode="auto">
          <a:xfrm>
            <a:off x="533400" y="2133600"/>
            <a:ext cx="838200" cy="533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410638" name="Line 14"/>
          <p:cNvSpPr>
            <a:spLocks noChangeShapeType="1"/>
          </p:cNvSpPr>
          <p:nvPr/>
        </p:nvSpPr>
        <p:spPr bwMode="auto">
          <a:xfrm>
            <a:off x="1143000" y="23622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410639" name="Text Box 15"/>
          <p:cNvSpPr txBox="1">
            <a:spLocks noChangeArrowheads="1"/>
          </p:cNvSpPr>
          <p:nvPr/>
        </p:nvSpPr>
        <p:spPr bwMode="auto">
          <a:xfrm>
            <a:off x="533400" y="17526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r>
              <a:rPr lang="en-US" altLang="zh-CN" sz="2400"/>
              <a:t>head</a:t>
            </a:r>
          </a:p>
        </p:txBody>
      </p:sp>
      <p:cxnSp>
        <p:nvCxnSpPr>
          <p:cNvPr id="410640" name="AutoShape 16"/>
          <p:cNvCxnSpPr>
            <a:cxnSpLocks noChangeShapeType="1"/>
          </p:cNvCxnSpPr>
          <p:nvPr/>
        </p:nvCxnSpPr>
        <p:spPr bwMode="auto">
          <a:xfrm>
            <a:off x="1066800" y="1600200"/>
            <a:ext cx="685800" cy="5334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641" name="AutoShape 17"/>
          <p:cNvCxnSpPr>
            <a:cxnSpLocks noChangeShapeType="1"/>
          </p:cNvCxnSpPr>
          <p:nvPr/>
        </p:nvCxnSpPr>
        <p:spPr bwMode="auto">
          <a:xfrm flipV="1">
            <a:off x="2438400" y="2286000"/>
            <a:ext cx="1143000" cy="10668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410710" name="Group 86"/>
          <p:cNvGraphicFramePr>
            <a:graphicFrameLocks noGrp="1"/>
          </p:cNvGraphicFramePr>
          <p:nvPr/>
        </p:nvGraphicFramePr>
        <p:xfrm>
          <a:off x="3581400" y="1981200"/>
          <a:ext cx="1066800" cy="1524000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99103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410652" name="AutoShape 28"/>
          <p:cNvCxnSpPr>
            <a:cxnSpLocks noChangeShapeType="1"/>
          </p:cNvCxnSpPr>
          <p:nvPr/>
        </p:nvCxnSpPr>
        <p:spPr bwMode="auto">
          <a:xfrm flipV="1">
            <a:off x="4191000" y="2286000"/>
            <a:ext cx="1143000" cy="10668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410711" name="Group 87"/>
          <p:cNvGraphicFramePr>
            <a:graphicFrameLocks noGrp="1"/>
          </p:cNvGraphicFramePr>
          <p:nvPr/>
        </p:nvGraphicFramePr>
        <p:xfrm>
          <a:off x="5334000" y="1981200"/>
          <a:ext cx="1066800" cy="1524000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99107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NULL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0663" name="Text Box 39"/>
          <p:cNvSpPr txBox="1">
            <a:spLocks noChangeArrowheads="1"/>
          </p:cNvSpPr>
          <p:nvPr/>
        </p:nvSpPr>
        <p:spPr bwMode="auto">
          <a:xfrm>
            <a:off x="609600" y="12954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/>
              <a:t>p1</a:t>
            </a:r>
          </a:p>
        </p:txBody>
      </p:sp>
      <p:sp>
        <p:nvSpPr>
          <p:cNvPr id="410664" name="Line 40"/>
          <p:cNvSpPr>
            <a:spLocks noChangeShapeType="1"/>
          </p:cNvSpPr>
          <p:nvPr/>
        </p:nvSpPr>
        <p:spPr bwMode="auto">
          <a:xfrm flipH="1">
            <a:off x="1066800" y="2514600"/>
            <a:ext cx="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410665" name="Line 41"/>
          <p:cNvSpPr>
            <a:spLocks noChangeShapeType="1"/>
          </p:cNvSpPr>
          <p:nvPr/>
        </p:nvSpPr>
        <p:spPr bwMode="auto">
          <a:xfrm>
            <a:off x="1066800" y="37338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cxnSp>
        <p:nvCxnSpPr>
          <p:cNvPr id="410666" name="AutoShape 42"/>
          <p:cNvCxnSpPr>
            <a:cxnSpLocks noChangeShapeType="1"/>
          </p:cNvCxnSpPr>
          <p:nvPr/>
        </p:nvCxnSpPr>
        <p:spPr bwMode="auto">
          <a:xfrm flipV="1">
            <a:off x="2209800" y="2438400"/>
            <a:ext cx="1371600" cy="1295400"/>
          </a:xfrm>
          <a:prstGeom prst="bentConnector3">
            <a:avLst>
              <a:gd name="adj1" fmla="val 6944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410667" name="Group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322469"/>
              </p:ext>
            </p:extLst>
          </p:nvPr>
        </p:nvGraphicFramePr>
        <p:xfrm>
          <a:off x="2321584" y="4606924"/>
          <a:ext cx="1066800" cy="1870075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657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99101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0677" name="Rectangle 53"/>
          <p:cNvSpPr>
            <a:spLocks noChangeArrowheads="1"/>
          </p:cNvSpPr>
          <p:nvPr/>
        </p:nvSpPr>
        <p:spPr bwMode="auto">
          <a:xfrm>
            <a:off x="873784" y="4724399"/>
            <a:ext cx="838200" cy="533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410678" name="Line 54"/>
          <p:cNvSpPr>
            <a:spLocks noChangeShapeType="1"/>
          </p:cNvSpPr>
          <p:nvPr/>
        </p:nvSpPr>
        <p:spPr bwMode="auto">
          <a:xfrm>
            <a:off x="1711984" y="4952999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410679" name="Text Box 55"/>
          <p:cNvSpPr txBox="1">
            <a:spLocks noChangeArrowheads="1"/>
          </p:cNvSpPr>
          <p:nvPr/>
        </p:nvSpPr>
        <p:spPr bwMode="auto">
          <a:xfrm>
            <a:off x="873784" y="4343399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/>
              <a:t>head</a:t>
            </a:r>
          </a:p>
        </p:txBody>
      </p:sp>
      <p:graphicFrame>
        <p:nvGraphicFramePr>
          <p:cNvPr id="410712" name="Group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538989"/>
              </p:ext>
            </p:extLst>
          </p:nvPr>
        </p:nvGraphicFramePr>
        <p:xfrm>
          <a:off x="4150384" y="4571999"/>
          <a:ext cx="1066800" cy="1524000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99103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410690" name="AutoShape 66"/>
          <p:cNvCxnSpPr>
            <a:cxnSpLocks noChangeShapeType="1"/>
          </p:cNvCxnSpPr>
          <p:nvPr/>
        </p:nvCxnSpPr>
        <p:spPr bwMode="auto">
          <a:xfrm flipV="1">
            <a:off x="4759984" y="4876799"/>
            <a:ext cx="1143000" cy="10668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410713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961811"/>
              </p:ext>
            </p:extLst>
          </p:nvPr>
        </p:nvGraphicFramePr>
        <p:xfrm>
          <a:off x="5902984" y="4571999"/>
          <a:ext cx="1066800" cy="1524000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99107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NULL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410701" name="AutoShape 77"/>
          <p:cNvCxnSpPr>
            <a:cxnSpLocks noChangeShapeType="1"/>
          </p:cNvCxnSpPr>
          <p:nvPr/>
        </p:nvCxnSpPr>
        <p:spPr bwMode="auto">
          <a:xfrm flipV="1">
            <a:off x="1254784" y="5105399"/>
            <a:ext cx="1143000" cy="1066800"/>
          </a:xfrm>
          <a:prstGeom prst="bentConnector3">
            <a:avLst>
              <a:gd name="adj1" fmla="val 48468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0702" name="Text Box 78"/>
          <p:cNvSpPr txBox="1">
            <a:spLocks noChangeArrowheads="1"/>
          </p:cNvSpPr>
          <p:nvPr/>
        </p:nvSpPr>
        <p:spPr bwMode="auto">
          <a:xfrm>
            <a:off x="1102384" y="5714999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/>
              <a:t>p2</a:t>
            </a:r>
          </a:p>
        </p:txBody>
      </p:sp>
      <p:cxnSp>
        <p:nvCxnSpPr>
          <p:cNvPr id="410703" name="AutoShape 79"/>
          <p:cNvCxnSpPr>
            <a:cxnSpLocks noChangeShapeType="1"/>
          </p:cNvCxnSpPr>
          <p:nvPr/>
        </p:nvCxnSpPr>
        <p:spPr bwMode="auto">
          <a:xfrm>
            <a:off x="3464584" y="4190999"/>
            <a:ext cx="685800" cy="5334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0704" name="Text Box 80"/>
          <p:cNvSpPr txBox="1">
            <a:spLocks noChangeArrowheads="1"/>
          </p:cNvSpPr>
          <p:nvPr/>
        </p:nvSpPr>
        <p:spPr bwMode="auto">
          <a:xfrm>
            <a:off x="3083584" y="3809999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/>
              <a:t>p1</a:t>
            </a:r>
          </a:p>
        </p:txBody>
      </p:sp>
      <p:sp>
        <p:nvSpPr>
          <p:cNvPr id="410705" name="Line 81"/>
          <p:cNvSpPr>
            <a:spLocks noChangeShapeType="1"/>
          </p:cNvSpPr>
          <p:nvPr/>
        </p:nvSpPr>
        <p:spPr bwMode="auto">
          <a:xfrm>
            <a:off x="3388384" y="6324599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cxnSp>
        <p:nvCxnSpPr>
          <p:cNvPr id="410706" name="AutoShape 82"/>
          <p:cNvCxnSpPr>
            <a:cxnSpLocks noChangeShapeType="1"/>
          </p:cNvCxnSpPr>
          <p:nvPr/>
        </p:nvCxnSpPr>
        <p:spPr bwMode="auto">
          <a:xfrm flipV="1">
            <a:off x="4531384" y="5029199"/>
            <a:ext cx="1371600" cy="1295400"/>
          </a:xfrm>
          <a:prstGeom prst="bentConnector3">
            <a:avLst>
              <a:gd name="adj1" fmla="val 6944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0707" name="Text Box 83"/>
          <p:cNvSpPr txBox="1">
            <a:spLocks noChangeArrowheads="1"/>
          </p:cNvSpPr>
          <p:nvPr/>
        </p:nvSpPr>
        <p:spPr bwMode="auto">
          <a:xfrm>
            <a:off x="2209800" y="3810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/>
              <a:t>(c)</a:t>
            </a:r>
          </a:p>
        </p:txBody>
      </p:sp>
      <p:sp>
        <p:nvSpPr>
          <p:cNvPr id="410708" name="Text Box 84"/>
          <p:cNvSpPr txBox="1">
            <a:spLocks noChangeArrowheads="1"/>
          </p:cNvSpPr>
          <p:nvPr/>
        </p:nvSpPr>
        <p:spPr bwMode="auto">
          <a:xfrm>
            <a:off x="3693184" y="6400799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/>
              <a:t>(d)</a:t>
            </a:r>
          </a:p>
        </p:txBody>
      </p:sp>
      <p:sp>
        <p:nvSpPr>
          <p:cNvPr id="410714" name="Text Box 90"/>
          <p:cNvSpPr txBox="1">
            <a:spLocks noChangeArrowheads="1"/>
          </p:cNvSpPr>
          <p:nvPr/>
        </p:nvSpPr>
        <p:spPr bwMode="auto">
          <a:xfrm>
            <a:off x="6629400" y="1371600"/>
            <a:ext cx="2514600" cy="19177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ea typeface="幼圆" panose="02010509060101010101" pitchFamily="49" charset="-122"/>
              </a:rPr>
              <a:t>经判断后，第</a:t>
            </a:r>
            <a:r>
              <a:rPr lang="en-US" altLang="zh-CN" sz="2400" b="1">
                <a:ea typeface="幼圆" panose="02010509060101010101" pitchFamily="49" charset="-122"/>
              </a:rPr>
              <a:t>1</a:t>
            </a:r>
            <a:r>
              <a:rPr lang="zh-CN" altLang="en-US" sz="2400" b="1">
                <a:ea typeface="幼圆" panose="02010509060101010101" pitchFamily="49" charset="-122"/>
              </a:rPr>
              <a:t>个结点是要删除的结点，</a:t>
            </a:r>
            <a:r>
              <a:rPr lang="en-US" altLang="zh-CN" sz="2400" b="1">
                <a:ea typeface="幼圆" panose="02010509060101010101" pitchFamily="49" charset="-122"/>
              </a:rPr>
              <a:t>head</a:t>
            </a:r>
            <a:r>
              <a:rPr lang="zh-CN" altLang="en-US" sz="2400" b="1">
                <a:ea typeface="幼圆" panose="02010509060101010101" pitchFamily="49" charset="-122"/>
              </a:rPr>
              <a:t>指向第</a:t>
            </a:r>
            <a:r>
              <a:rPr lang="en-US" altLang="zh-CN" sz="2400" b="1">
                <a:ea typeface="幼圆" panose="02010509060101010101" pitchFamily="49" charset="-122"/>
              </a:rPr>
              <a:t>2</a:t>
            </a:r>
            <a:r>
              <a:rPr lang="zh-CN" altLang="en-US" sz="2400" b="1">
                <a:ea typeface="幼圆" panose="02010509060101010101" pitchFamily="49" charset="-122"/>
              </a:rPr>
              <a:t>个结点，第</a:t>
            </a:r>
            <a:r>
              <a:rPr lang="en-US" altLang="zh-CN" sz="2400" b="1">
                <a:ea typeface="幼圆" panose="02010509060101010101" pitchFamily="49" charset="-122"/>
              </a:rPr>
              <a:t>1</a:t>
            </a:r>
            <a:r>
              <a:rPr lang="zh-CN" altLang="en-US" sz="2400" b="1">
                <a:ea typeface="幼圆" panose="02010509060101010101" pitchFamily="49" charset="-122"/>
              </a:rPr>
              <a:t>个结点脱离。</a:t>
            </a:r>
          </a:p>
        </p:txBody>
      </p:sp>
      <p:sp>
        <p:nvSpPr>
          <p:cNvPr id="410715" name="Text Box 91"/>
          <p:cNvSpPr txBox="1">
            <a:spLocks noChangeArrowheads="1"/>
          </p:cNvSpPr>
          <p:nvPr/>
        </p:nvSpPr>
        <p:spPr bwMode="auto">
          <a:xfrm>
            <a:off x="7216916" y="4275046"/>
            <a:ext cx="1828800" cy="10064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 dirty="0">
                <a:latin typeface="幼圆" panose="02010509060101010101" pitchFamily="49" charset="-122"/>
                <a:ea typeface="幼圆" panose="02010509060101010101" pitchFamily="49" charset="-122"/>
              </a:rPr>
              <a:t>经</a:t>
            </a:r>
            <a:r>
              <a:rPr lang="en-US" altLang="zh-CN" sz="2000" b="1" dirty="0">
                <a:latin typeface="幼圆" panose="02010509060101010101" pitchFamily="49" charset="-122"/>
                <a:ea typeface="幼圆" panose="02010509060101010101" pitchFamily="49" charset="-122"/>
              </a:rPr>
              <a:t>P1</a:t>
            </a:r>
            <a:r>
              <a:rPr lang="zh-CN" altLang="en-US" sz="2000" b="1" dirty="0">
                <a:latin typeface="幼圆" panose="02010509060101010101" pitchFamily="49" charset="-122"/>
                <a:ea typeface="幼圆" panose="02010509060101010101" pitchFamily="49" charset="-122"/>
              </a:rPr>
              <a:t>找到要删除的结点后使之脱离。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6250" y="373855"/>
            <a:ext cx="7886700" cy="1325563"/>
          </a:xfrm>
        </p:spPr>
        <p:txBody>
          <a:bodyPr/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P1</a:t>
            </a:r>
            <a:r>
              <a:rPr lang="zh-CN" altLang="en-US" b="1" dirty="0" smtClean="0">
                <a:solidFill>
                  <a:srgbClr val="FF0000"/>
                </a:solidFill>
              </a:rPr>
              <a:t>，</a:t>
            </a:r>
            <a:r>
              <a:rPr lang="en-US" altLang="zh-CN" b="1" dirty="0" smtClean="0">
                <a:solidFill>
                  <a:srgbClr val="FF0000"/>
                </a:solidFill>
              </a:rPr>
              <a:t>P2</a:t>
            </a:r>
            <a:r>
              <a:rPr lang="zh-CN" altLang="en-US" b="1" dirty="0" smtClean="0">
                <a:solidFill>
                  <a:srgbClr val="FF0000"/>
                </a:solidFill>
              </a:rPr>
              <a:t>删除头结点和中间节点实例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53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0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0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0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0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41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0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0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1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10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10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10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10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0" dur="500"/>
                                        <p:tgtEl>
                                          <p:spTgt spid="410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10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10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1" dur="500"/>
                                        <p:tgtEl>
                                          <p:spTgt spid="410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10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10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10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10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10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10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10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10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41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10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10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9" dur="500"/>
                                        <p:tgtEl>
                                          <p:spTgt spid="410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10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10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10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410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10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410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2" dur="500"/>
                                        <p:tgtEl>
                                          <p:spTgt spid="410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410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10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410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410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410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10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37" grpId="0" animBg="1"/>
      <p:bldP spid="410638" grpId="0" animBg="1"/>
      <p:bldP spid="410639" grpId="0" autoUpdateAnimBg="0"/>
      <p:bldP spid="410663" grpId="0" autoUpdateAnimBg="0"/>
      <p:bldP spid="410664" grpId="0" animBg="1"/>
      <p:bldP spid="410665" grpId="0" animBg="1"/>
      <p:bldP spid="410677" grpId="0" animBg="1"/>
      <p:bldP spid="410678" grpId="0" animBg="1"/>
      <p:bldP spid="410679" grpId="0" autoUpdateAnimBg="0"/>
      <p:bldP spid="410702" grpId="0" autoUpdateAnimBg="0"/>
      <p:bldP spid="410704" grpId="0" autoUpdateAnimBg="0"/>
      <p:bldP spid="410705" grpId="0" animBg="1"/>
      <p:bldP spid="410707" grpId="0" autoUpdateAnimBg="0"/>
      <p:bldP spid="410708" grpId="0" autoUpdateAnimBg="0"/>
      <p:bldP spid="410714" grpId="0" animBg="1" autoUpdateAnimBg="0"/>
      <p:bldP spid="410715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 txBox="1">
            <a:spLocks/>
          </p:cNvSpPr>
          <p:nvPr/>
        </p:nvSpPr>
        <p:spPr>
          <a:xfrm>
            <a:off x="476250" y="37385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zh-CN" altLang="en-US" b="1" dirty="0" smtClean="0">
                <a:solidFill>
                  <a:srgbClr val="FF0000"/>
                </a:solidFill>
              </a:rPr>
              <a:t>算法实现（无单独头指针）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9" name="标题 1"/>
          <p:cNvSpPr>
            <a:spLocks noGrp="1"/>
          </p:cNvSpPr>
          <p:nvPr>
            <p:ph type="title"/>
          </p:nvPr>
        </p:nvSpPr>
        <p:spPr>
          <a:xfrm>
            <a:off x="736154" y="365126"/>
            <a:ext cx="7886700" cy="1325563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20" name="内容占位符 2"/>
          <p:cNvSpPr>
            <a:spLocks noGrp="1"/>
          </p:cNvSpPr>
          <p:nvPr>
            <p:ph idx="1"/>
          </p:nvPr>
        </p:nvSpPr>
        <p:spPr>
          <a:xfrm>
            <a:off x="736154" y="1825625"/>
            <a:ext cx="7886700" cy="4351338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107504" y="0"/>
            <a:ext cx="8748713" cy="68580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defRPr sz="2800" b="1">
                <a:solidFill>
                  <a:schemeClr val="folHlink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struct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student *del( 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struct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student *head, long 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num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)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{  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struct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student  *p1, *p2;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if(head==NULL) {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printf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("\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nlist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null!\n");  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goto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end; 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}  p1=head;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while(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num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!=p1-&gt;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num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&amp;&amp;p1-&gt;next!==NULL)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{ p2=p1; p1=p1-&gt;next; }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if(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num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==p1-&gt;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num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)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{ q=p1;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	 </a:t>
            </a:r>
            <a:r>
              <a:rPr lang="en-US" altLang="zh-CN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if(p1==head) head=p1-&gt;next;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   else   p2-&gt;next=p1-&gt;next;</a:t>
            </a:r>
          </a:p>
          <a:p>
            <a:pPr lvl="0" algn="just" eaLnBrk="1" hangingPunct="1">
              <a:buClr>
                <a:srgbClr val="3333CC"/>
              </a:buClr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	   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</a:rPr>
              <a:t>free(q); }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	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else 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printf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("not been found!\n");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end:  return(head);  }</a:t>
            </a:r>
            <a:endParaRPr kumimoji="0" lang="en-US" altLang="zh-CN" sz="2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幼圆"/>
              <a:cs typeface="+mn-cs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3958779" y="3213100"/>
            <a:ext cx="990600" cy="396875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找到了</a:t>
            </a: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6624192" y="6165850"/>
            <a:ext cx="1143000" cy="396875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2000" smtClean="0">
                <a:solidFill>
                  <a:srgbClr val="000000"/>
                </a:solidFill>
                <a:ea typeface="幼圆" panose="02010509060101010101" pitchFamily="49" charset="-122"/>
              </a:rPr>
              <a:t>没找到</a:t>
            </a: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4702750" y="631032"/>
            <a:ext cx="2857074" cy="40011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2000" dirty="0">
                <a:solidFill>
                  <a:srgbClr val="000000"/>
                </a:solidFill>
                <a:ea typeface="幼圆" panose="02010509060101010101" pitchFamily="49" charset="-122"/>
              </a:rPr>
              <a:t>两</a:t>
            </a:r>
            <a:r>
              <a:rPr lang="zh-CN" altLang="en-US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个指针，一前，一后</a:t>
            </a:r>
          </a:p>
        </p:txBody>
      </p:sp>
      <p:sp>
        <p:nvSpPr>
          <p:cNvPr id="25" name="云形标注 24"/>
          <p:cNvSpPr/>
          <p:nvPr/>
        </p:nvSpPr>
        <p:spPr>
          <a:xfrm>
            <a:off x="6624192" y="3051497"/>
            <a:ext cx="1584176" cy="72008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solidFill>
                  <a:schemeClr val="tx1"/>
                </a:solidFill>
              </a:rPr>
              <a:t>是否头节点</a:t>
            </a:r>
            <a:endParaRPr lang="zh-CN" altLang="en-US" dirty="0">
              <a:solidFill>
                <a:schemeClr val="tx1"/>
              </a:solidFill>
            </a:endParaRPr>
          </a:p>
        </p:txBody>
      </p:sp>
      <p:cxnSp>
        <p:nvCxnSpPr>
          <p:cNvPr id="30" name="直接箭头连接符 29"/>
          <p:cNvCxnSpPr/>
          <p:nvPr/>
        </p:nvCxnSpPr>
        <p:spPr>
          <a:xfrm flipH="1">
            <a:off x="5482979" y="3945842"/>
            <a:ext cx="1296616" cy="422598"/>
          </a:xfrm>
          <a:prstGeom prst="straightConnector1">
            <a:avLst/>
          </a:prstGeom>
          <a:ln w="603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274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 autoUpdateAnimBg="0"/>
      <p:bldP spid="23" grpId="0" animBg="1" autoUpdateAnimBg="0"/>
      <p:bldP spid="24" grpId="0" animBg="1" autoUpdateAnimBg="0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 txBox="1">
            <a:spLocks/>
          </p:cNvSpPr>
          <p:nvPr/>
        </p:nvSpPr>
        <p:spPr>
          <a:xfrm>
            <a:off x="476250" y="37385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zh-CN" altLang="en-US" b="1" dirty="0" smtClean="0">
                <a:solidFill>
                  <a:srgbClr val="FF0000"/>
                </a:solidFill>
              </a:rPr>
              <a:t>算法实现（单独头指针）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45243" y="-17463"/>
            <a:ext cx="8748713" cy="68580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defRPr sz="2800" b="1">
                <a:solidFill>
                  <a:schemeClr val="folHlink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struct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student *del( 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struct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student *head, long 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num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)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{  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struct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student  *p1, *p2;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if(head-&gt;next==NULL) {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printf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("\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nlist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null!\n");  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goto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end; 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}  p1=head-&gt;next;p2=head;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while(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num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!=p1-&gt;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num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&amp;&amp;p1-&gt;next!==NULL)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{ p2=p1; p1=p1-&gt;next; }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if(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num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==p1-&gt;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num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)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{ q=p1;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	 </a:t>
            </a:r>
            <a:r>
              <a:rPr lang="en-US" altLang="zh-CN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p2-&gt;next=p1-&gt;next;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	</a:t>
            </a:r>
            <a:r>
              <a:rPr kumimoji="0" lang="en-US" altLang="zh-CN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free(q);</a:t>
            </a:r>
            <a:endParaRPr kumimoji="0" lang="en-US" altLang="zh-CN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	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}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else </a:t>
            </a:r>
            <a:r>
              <a:rPr kumimoji="0" lang="en-US" altLang="zh-CN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printf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("not been found!\n");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end:  return(head);  }</a:t>
            </a:r>
            <a:endParaRPr kumimoji="0" lang="en-US" altLang="zh-CN" sz="2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幼圆"/>
              <a:cs typeface="+mn-cs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3958779" y="3213100"/>
            <a:ext cx="990600" cy="396875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找到了</a:t>
            </a: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6624192" y="6165850"/>
            <a:ext cx="1143000" cy="396875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2000" smtClean="0">
                <a:solidFill>
                  <a:srgbClr val="000000"/>
                </a:solidFill>
                <a:ea typeface="幼圆" panose="02010509060101010101" pitchFamily="49" charset="-122"/>
              </a:rPr>
              <a:t>没找到</a:t>
            </a: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4702750" y="631032"/>
            <a:ext cx="2857074" cy="40011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2000" dirty="0">
                <a:solidFill>
                  <a:srgbClr val="000000"/>
                </a:solidFill>
                <a:ea typeface="幼圆" panose="02010509060101010101" pitchFamily="49" charset="-122"/>
              </a:rPr>
              <a:t>两</a:t>
            </a:r>
            <a:r>
              <a:rPr lang="zh-CN" altLang="en-US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个指针，一前，一后</a:t>
            </a:r>
          </a:p>
        </p:txBody>
      </p:sp>
    </p:spTree>
    <p:extLst>
      <p:ext uri="{BB962C8B-B14F-4D97-AF65-F5344CB8AC3E}">
        <p14:creationId xmlns:p14="http://schemas.microsoft.com/office/powerpoint/2010/main" val="167439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 autoUpdateAnimBg="0"/>
      <p:bldP spid="23" grpId="0" animBg="1" autoUpdateAnimBg="0"/>
      <p:bldP spid="24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/>
            <a:fld id="{4711189A-0EBF-4255-954A-53B25D13737A}" type="slidenum">
              <a:rPr lang="en-US" altLang="zh-CN">
                <a:ea typeface="宋体" panose="02010600030101010101" pitchFamily="2" charset="-122"/>
              </a:rPr>
              <a:pPr eaLnBrk="1" hangingPunct="1"/>
              <a:t>15</a:t>
            </a:fld>
            <a:endParaRPr lang="en-US" altLang="zh-CN">
              <a:ea typeface="宋体" panose="02010600030101010101" pitchFamily="2" charset="-122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2696"/>
            <a:ext cx="4066356" cy="533400"/>
          </a:xfrm>
        </p:spPr>
        <p:txBody>
          <a:bodyPr>
            <a:noAutofit/>
          </a:bodyPr>
          <a:lstStyle/>
          <a:p>
            <a:pPr eaLnBrk="1" hangingPunct="1"/>
            <a:r>
              <a:rPr lang="zh-CN" altLang="en-US" sz="3600" b="1" dirty="0" smtClean="0">
                <a:solidFill>
                  <a:srgbClr val="FF0000"/>
                </a:solidFill>
              </a:rPr>
              <a:t>小结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8001000" cy="464820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zh-CN" altLang="en-US" sz="3200" dirty="0" smtClean="0">
                <a:solidFill>
                  <a:srgbClr val="0000CC"/>
                </a:solidFill>
              </a:rPr>
              <a:t>链表节点删除的基本步骤：</a:t>
            </a:r>
          </a:p>
          <a:p>
            <a:pPr marL="857250" lvl="1" indent="-5143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zh-CN" altLang="en-US" sz="3200" dirty="0" smtClean="0">
                <a:solidFill>
                  <a:srgbClr val="FF0000"/>
                </a:solidFill>
              </a:rPr>
              <a:t>查找待删除节点的位置；</a:t>
            </a:r>
          </a:p>
          <a:p>
            <a:pPr marL="857250" lvl="1" indent="-5143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zh-CN" altLang="en-US" sz="3200" dirty="0" smtClean="0">
                <a:solidFill>
                  <a:srgbClr val="FF0000"/>
                </a:solidFill>
              </a:rPr>
              <a:t>移动指针指向待删除节点，同时保持上一节点指针的指向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pPr marL="857250" lvl="1" indent="-5143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zh-CN" altLang="en-US" sz="3200" dirty="0" smtClean="0">
                <a:solidFill>
                  <a:srgbClr val="FF0000"/>
                </a:solidFill>
              </a:rPr>
              <a:t>找到节点，通过指针操作，将节点断开并连接新节点。</a:t>
            </a:r>
          </a:p>
        </p:txBody>
      </p:sp>
    </p:spTree>
    <p:extLst>
      <p:ext uri="{BB962C8B-B14F-4D97-AF65-F5344CB8AC3E}">
        <p14:creationId xmlns:p14="http://schemas.microsoft.com/office/powerpoint/2010/main" val="182520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0000FF"/>
                </a:solidFill>
                <a:latin typeface="黑体" panose="02010609060101010101" pitchFamily="49" charset="-122"/>
              </a:rPr>
              <a:t>链表节点删除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二、问题</a:t>
            </a:r>
            <a:r>
              <a:rPr lang="zh-CN" altLang="en-US" sz="2600" b="1" dirty="0">
                <a:solidFill>
                  <a:srgbClr val="FF0000"/>
                </a:solidFill>
              </a:rPr>
              <a:t>引导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三、基本思想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四、问题求解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五、算法演示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六、算法实现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七、流程归纳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八、小结</a:t>
            </a: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掌握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链表节点删除的两种情况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理解链表删除的基本原则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掌握链表节点删除的代码实现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理解链表节点删除的动态过程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8001000" cy="460841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en-US" altLang="zh-CN" sz="2800" b="1" dirty="0">
              <a:solidFill>
                <a:srgbClr val="0000FF"/>
              </a:solidFill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8000" b="1" dirty="0" smtClean="0">
                <a:solidFill>
                  <a:srgbClr val="FF0000"/>
                </a:solidFill>
              </a:rPr>
              <a:t>链表节点删除</a:t>
            </a:r>
            <a:endParaRPr lang="en-US" altLang="zh-CN" sz="8000" b="1" dirty="0">
              <a:solidFill>
                <a:srgbClr val="FF0000"/>
              </a:solidFill>
            </a:endParaRPr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4</a:t>
            </a:fld>
            <a:endParaRPr lang="en-US" altLang="zh-CN" b="0"/>
          </a:p>
        </p:txBody>
      </p:sp>
    </p:spTree>
    <p:extLst>
      <p:ext uri="{BB962C8B-B14F-4D97-AF65-F5344CB8AC3E}">
        <p14:creationId xmlns:p14="http://schemas.microsoft.com/office/powerpoint/2010/main" val="391464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/>
            <a:fld id="{537E98B5-0310-427E-9F25-936A24965595}" type="slidenum">
              <a:rPr lang="en-US" altLang="zh-CN">
                <a:ea typeface="宋体" panose="02010600030101010101" pitchFamily="2" charset="-122"/>
              </a:rPr>
              <a:pPr eaLnBrk="1" hangingPunct="1"/>
              <a:t>5</a:t>
            </a:fld>
            <a:endParaRPr lang="en-US" altLang="zh-CN">
              <a:ea typeface="宋体" panose="02010600030101010101" pitchFamily="2" charset="-122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32656"/>
            <a:ext cx="78867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3600" b="1" dirty="0" smtClean="0">
                <a:solidFill>
                  <a:srgbClr val="FF0000"/>
                </a:solidFill>
              </a:rPr>
              <a:t>对链表的删除操作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470820"/>
            <a:ext cx="9144000" cy="510540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zh-CN" altLang="en-US" sz="3200" dirty="0" smtClean="0">
                <a:solidFill>
                  <a:srgbClr val="0000FF"/>
                </a:solidFill>
              </a:rPr>
              <a:t>删除结点原则：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zh-CN" altLang="en-US" sz="3200" dirty="0" smtClean="0">
                <a:solidFill>
                  <a:srgbClr val="FF0000"/>
                </a:solidFill>
              </a:rPr>
              <a:t>不改变原来的排列顺序，只是从链表中分离开来，撤消原来的链接关系。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zh-CN" altLang="en-US" sz="3200" dirty="0" smtClean="0"/>
              <a:t>两种情况：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zh-CN" sz="3200" dirty="0" smtClean="0">
                <a:solidFill>
                  <a:srgbClr val="0000FF"/>
                </a:solidFill>
              </a:rPr>
              <a:t>1</a:t>
            </a:r>
            <a:r>
              <a:rPr lang="zh-CN" altLang="en-US" sz="3200" dirty="0" smtClean="0">
                <a:solidFill>
                  <a:srgbClr val="0000FF"/>
                </a:solidFill>
              </a:rPr>
              <a:t>、要删的结点是头指针所指的结点则直接操作；</a:t>
            </a:r>
            <a:endParaRPr lang="zh-CN" altLang="en-US" sz="3600" dirty="0" smtClean="0">
              <a:solidFill>
                <a:srgbClr val="0000FF"/>
              </a:solidFill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zh-CN" sz="3200" dirty="0" smtClean="0">
                <a:solidFill>
                  <a:srgbClr val="0000FF"/>
                </a:solidFill>
              </a:rPr>
              <a:t>2</a:t>
            </a:r>
            <a:r>
              <a:rPr lang="zh-CN" altLang="en-US" sz="3200" dirty="0" smtClean="0">
                <a:solidFill>
                  <a:srgbClr val="0000FF"/>
                </a:solidFill>
              </a:rPr>
              <a:t>、不是头结点，要依次往下找。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zh-CN" altLang="en-US" sz="3200" dirty="0">
                <a:solidFill>
                  <a:srgbClr val="FF0000"/>
                </a:solidFill>
              </a:rPr>
              <a:t>另外要考虑：空表和找不到要删除的结点</a:t>
            </a:r>
          </a:p>
        </p:txBody>
      </p:sp>
    </p:spTree>
    <p:extLst>
      <p:ext uri="{BB962C8B-B14F-4D97-AF65-F5344CB8AC3E}">
        <p14:creationId xmlns:p14="http://schemas.microsoft.com/office/powerpoint/2010/main" val="301831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6</a:t>
            </a:fld>
            <a:endParaRPr lang="en-US" altLang="zh-CN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3400" y="1219200"/>
            <a:ext cx="82296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2350" indent="-350838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39850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11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anose="05000000000000000000" pitchFamily="2" charset="2"/>
              <a:buChar char="n"/>
              <a:tabLst/>
              <a:defRPr/>
            </a:pPr>
            <a:r>
              <a:rPr lang="zh-CN" altLang="en-US" sz="3000" b="0" dirty="0">
                <a:solidFill>
                  <a:srgbClr val="FF0000"/>
                </a:solidFill>
              </a:rPr>
              <a:t>对于只有头指针的链表分为两种情况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Char char="q"/>
              <a:tabLst/>
              <a:defRPr/>
            </a:pPr>
            <a:r>
              <a:rPr lang="zh-CN" altLang="en-US" sz="3000" b="0" dirty="0">
                <a:solidFill>
                  <a:srgbClr val="0000FF"/>
                </a:solidFill>
              </a:rPr>
              <a:t>删除的是第一个节点，即紧跟头节点的节点</a:t>
            </a:r>
          </a:p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Font typeface="Wingdings" panose="05000000000000000000" pitchFamily="2" charset="2"/>
              <a:buChar char="q"/>
              <a:tabLst/>
              <a:defRPr/>
            </a:pPr>
            <a:r>
              <a:rPr lang="zh-CN" altLang="en-US" sz="3000" b="0" dirty="0">
                <a:solidFill>
                  <a:srgbClr val="0000FF"/>
                </a:solidFill>
              </a:rPr>
              <a:t>删除的不是第一个节点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anose="05000000000000000000" pitchFamily="2" charset="2"/>
              <a:buChar char="n"/>
              <a:tabLst/>
              <a:defRPr/>
            </a:pPr>
            <a:endParaRPr lang="zh-CN" altLang="en-US" sz="3000" b="0" dirty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anose="05000000000000000000" pitchFamily="2" charset="2"/>
              <a:buChar char="n"/>
              <a:tabLst/>
              <a:defRPr/>
            </a:pPr>
            <a:r>
              <a:rPr lang="zh-CN" altLang="en-US" sz="3000" b="0" dirty="0"/>
              <a:t>对于有头节点的链表的删除就比较简单，有两种情况，两种情况可以合并为一种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anose="05000000000000000000" pitchFamily="2" charset="2"/>
              <a:buChar char="n"/>
              <a:tabLst/>
              <a:defRPr/>
            </a:pPr>
            <a:endParaRPr lang="zh-CN" altLang="en-US" sz="3000" b="0" dirty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anose="05000000000000000000" pitchFamily="2" charset="2"/>
              <a:buChar char="n"/>
              <a:tabLst/>
              <a:defRPr/>
            </a:pPr>
            <a:r>
              <a:rPr lang="zh-CN" altLang="en-US" sz="3000" b="0" dirty="0" smtClean="0">
                <a:solidFill>
                  <a:srgbClr val="FF0000"/>
                </a:solidFill>
              </a:rPr>
              <a:t>注意</a:t>
            </a:r>
            <a:r>
              <a:rPr lang="zh-CN" altLang="en-US" sz="3000" b="0" dirty="0">
                <a:solidFill>
                  <a:srgbClr val="FF0000"/>
                </a:solidFill>
              </a:rPr>
              <a:t>狭义</a:t>
            </a:r>
            <a:r>
              <a:rPr lang="zh-CN" altLang="en-US" sz="3000" b="0" dirty="0" smtClean="0">
                <a:solidFill>
                  <a:srgbClr val="FF0000"/>
                </a:solidFill>
              </a:rPr>
              <a:t>的</a:t>
            </a:r>
            <a:r>
              <a:rPr lang="zh-CN" altLang="en-US" sz="3000" b="0" dirty="0">
                <a:solidFill>
                  <a:srgbClr val="FF0000"/>
                </a:solidFill>
              </a:rPr>
              <a:t>删除仅仅指</a:t>
            </a:r>
            <a:r>
              <a:rPr lang="zh-CN" altLang="en-US" sz="3000" b="0" dirty="0">
                <a:solidFill>
                  <a:srgbClr val="0000CC"/>
                </a:solidFill>
              </a:rPr>
              <a:t>脱离链表前驱后继的关系</a:t>
            </a:r>
            <a:r>
              <a:rPr lang="zh-CN" altLang="en-US" sz="3000" b="0" dirty="0">
                <a:solidFill>
                  <a:srgbClr val="FF0000"/>
                </a:solidFill>
              </a:rPr>
              <a:t>，并不是真正删除那个节点。如果被脱离的那个节点确实没有用处了，应该用</a:t>
            </a:r>
            <a:r>
              <a:rPr lang="en-US" altLang="zh-CN" sz="3000" b="0" dirty="0">
                <a:solidFill>
                  <a:srgbClr val="0000CC"/>
                </a:solidFill>
              </a:rPr>
              <a:t>free</a:t>
            </a:r>
            <a:r>
              <a:rPr lang="zh-CN" altLang="en-US" sz="3000" b="0" dirty="0">
                <a:solidFill>
                  <a:srgbClr val="FF0000"/>
                </a:solidFill>
              </a:rPr>
              <a:t>收回内存。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anose="05000000000000000000" pitchFamily="2" charset="2"/>
              <a:buChar char="n"/>
              <a:tabLst/>
              <a:defRPr/>
            </a:pPr>
            <a:endParaRPr kumimoji="0" lang="zh-CN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楷体_GB2312" pitchFamily="49" charset="-122"/>
            </a:endParaRPr>
          </a:p>
          <a:p>
            <a:pPr marL="344487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B812F"/>
              </a:buClr>
              <a:buSzPct val="6000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anose="05000000000000000000" pitchFamily="2" charset="2"/>
              <a:buChar char="n"/>
              <a:tabLst/>
              <a:defRPr/>
            </a:pPr>
            <a:endParaRPr kumimoji="0" lang="en-US" altLang="zh-CN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186703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6250" y="364331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链表的删除（只有有单独头指针）</a:t>
            </a:r>
            <a:br>
              <a:rPr lang="zh-CN" altLang="en-US" b="1" dirty="0">
                <a:solidFill>
                  <a:srgbClr val="FF0000"/>
                </a:solidFill>
              </a:rPr>
            </a:br>
            <a:r>
              <a:rPr lang="zh-CN" altLang="en-US" b="1" dirty="0">
                <a:solidFill>
                  <a:srgbClr val="FF0000"/>
                </a:solidFill>
              </a:rPr>
              <a:t>删除的是第一个节点，即头节点指向的元素时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7</a:t>
            </a:fld>
            <a:endParaRPr lang="en-US" altLang="zh-CN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09600" y="4648200"/>
          <a:ext cx="3810000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Visio" r:id="rId3" imgW="1671523" imgH="405384" progId="Visio.Drawing.6">
                  <p:embed/>
                </p:oleObj>
              </mc:Choice>
              <mc:Fallback>
                <p:oleObj name="Visio" r:id="rId3" imgW="1671523" imgH="405384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648200"/>
                        <a:ext cx="3810000" cy="922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09600" y="1752600"/>
          <a:ext cx="3657600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Visio" r:id="rId5" imgW="1655064" imgH="436169" progId="Visio.Drawing.6">
                  <p:embed/>
                </p:oleObj>
              </mc:Choice>
              <mc:Fallback>
                <p:oleObj name="Visio" r:id="rId5" imgW="1655064" imgH="436169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752600"/>
                        <a:ext cx="3657600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609600" y="3276600"/>
          <a:ext cx="3733800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Visio" r:id="rId7" imgW="1667561" imgH="420624" progId="Visio.Drawing.6">
                  <p:embed/>
                </p:oleObj>
              </mc:Choice>
              <mc:Fallback>
                <p:oleObj name="Visio" r:id="rId7" imgW="1667561" imgH="420624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276600"/>
                        <a:ext cx="3733800" cy="94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648200" y="1905000"/>
            <a:ext cx="4038600" cy="3124200"/>
          </a:xfrm>
          <a:prstGeom prst="rect">
            <a:avLst/>
          </a:prstGeom>
          <a:solidFill>
            <a:srgbClr val="FFFFCC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首先要用一个指针记录删除前</a:t>
            </a:r>
          </a:p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的头节点</a:t>
            </a:r>
          </a:p>
          <a:p>
            <a:pPr algn="l"/>
            <a:r>
              <a:rPr lang="en-US" altLang="zh-CN" sz="2400" b="0" smtClean="0">
                <a:solidFill>
                  <a:srgbClr val="996600"/>
                </a:solidFill>
                <a:latin typeface="Comic Sans MS" panose="030F0702030302020204" pitchFamily="66" charset="0"/>
              </a:rPr>
              <a:t>p=h;</a:t>
            </a:r>
          </a:p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然后执行修改头指针的语句：</a:t>
            </a:r>
          </a:p>
          <a:p>
            <a:pPr algn="l"/>
            <a:r>
              <a:rPr lang="en-US" altLang="zh-CN" sz="24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h=h-&gt;next;</a:t>
            </a:r>
          </a:p>
          <a:p>
            <a:pPr algn="l"/>
            <a:r>
              <a:rPr lang="zh-CN" altLang="en-US" sz="24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如果删除的节点没有用处的话</a:t>
            </a:r>
          </a:p>
          <a:p>
            <a:pPr algn="l"/>
            <a:r>
              <a:rPr lang="zh-CN" altLang="en-US" sz="24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应该释放空间</a:t>
            </a:r>
          </a:p>
          <a:p>
            <a:pPr algn="l"/>
            <a:r>
              <a:rPr lang="en-US" altLang="zh-CN" sz="24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free(p);</a:t>
            </a:r>
          </a:p>
          <a:p>
            <a:pPr algn="l"/>
            <a:endParaRPr lang="en-US" altLang="zh-CN" sz="2400" b="0" smtClean="0">
              <a:solidFill>
                <a:srgbClr val="FF33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89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1051" y="404664"/>
            <a:ext cx="7886700" cy="1325563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链表的删除（只有有单独头指针）</a:t>
            </a:r>
            <a:br>
              <a:rPr lang="zh-CN" altLang="en-US" b="1" dirty="0">
                <a:solidFill>
                  <a:srgbClr val="FF0000"/>
                </a:solidFill>
              </a:rPr>
            </a:br>
            <a:r>
              <a:rPr lang="zh-CN" altLang="en-US" b="1" dirty="0">
                <a:solidFill>
                  <a:srgbClr val="FF0000"/>
                </a:solidFill>
              </a:rPr>
              <a:t>删除的是中间节点时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8</a:t>
            </a:fld>
            <a:endParaRPr lang="en-US" altLang="zh-CN"/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3649240"/>
              </p:ext>
            </p:extLst>
          </p:nvPr>
        </p:nvGraphicFramePr>
        <p:xfrm>
          <a:off x="476250" y="2214736"/>
          <a:ext cx="48006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Visio" r:id="rId3" imgW="2597201" imgH="451104" progId="Visio.Drawing.6">
                  <p:embed/>
                </p:oleObj>
              </mc:Choice>
              <mc:Fallback>
                <p:oleObj name="Visio" r:id="rId3" imgW="2597201" imgH="451104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2214736"/>
                        <a:ext cx="480060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172626"/>
              </p:ext>
            </p:extLst>
          </p:nvPr>
        </p:nvGraphicFramePr>
        <p:xfrm>
          <a:off x="628650" y="4653136"/>
          <a:ext cx="457200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Visio" r:id="rId5" imgW="2597201" imgH="573329" progId="Visio.Drawing.6">
                  <p:embed/>
                </p:oleObj>
              </mc:Choice>
              <mc:Fallback>
                <p:oleObj name="Visio" r:id="rId5" imgW="2597201" imgH="573329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4653136"/>
                        <a:ext cx="4572000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764316"/>
              </p:ext>
            </p:extLst>
          </p:nvPr>
        </p:nvGraphicFramePr>
        <p:xfrm>
          <a:off x="552450" y="3662536"/>
          <a:ext cx="4572000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Visio" r:id="rId7" imgW="2597201" imgH="557784" progId="Visio.Drawing.6">
                  <p:embed/>
                </p:oleObj>
              </mc:Choice>
              <mc:Fallback>
                <p:oleObj name="Visio" r:id="rId7" imgW="2597201" imgH="557784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3662536"/>
                        <a:ext cx="4572000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5353050" y="1376536"/>
            <a:ext cx="3581400" cy="4800600"/>
          </a:xfrm>
          <a:prstGeom prst="rect">
            <a:avLst/>
          </a:prstGeom>
          <a:solidFill>
            <a:srgbClr val="FFFFCC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首先要找到</a:t>
            </a:r>
            <a:r>
              <a:rPr lang="en-US" altLang="zh-CN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p</a:t>
            </a:r>
            <a:r>
              <a:rPr lang="zh-CN" altLang="en-US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以及</a:t>
            </a:r>
          </a:p>
          <a:p>
            <a:pPr algn="l"/>
            <a:r>
              <a:rPr lang="en-US" altLang="zh-CN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p</a:t>
            </a:r>
            <a:r>
              <a:rPr lang="zh-CN" altLang="en-US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的前驱</a:t>
            </a:r>
            <a:r>
              <a:rPr lang="en-US" altLang="zh-CN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q</a:t>
            </a:r>
          </a:p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然后执行删除语句：</a:t>
            </a:r>
          </a:p>
          <a:p>
            <a:pPr algn="l"/>
            <a:r>
              <a:rPr lang="en-US" altLang="zh-CN" sz="24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q-&gt;next=p-next;</a:t>
            </a:r>
          </a:p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当</a:t>
            </a:r>
            <a:r>
              <a:rPr lang="en-US" altLang="zh-CN" sz="24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p</a:t>
            </a:r>
            <a:r>
              <a:rPr lang="zh-CN" altLang="en-US" sz="24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为第一个元素时候，</a:t>
            </a:r>
          </a:p>
          <a:p>
            <a:pPr algn="l"/>
            <a:r>
              <a:rPr lang="en-US" altLang="zh-CN" sz="24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p</a:t>
            </a:r>
            <a:r>
              <a:rPr lang="zh-CN" altLang="en-US" sz="24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的前驱是</a:t>
            </a:r>
            <a:r>
              <a:rPr lang="en-US" altLang="zh-CN" sz="24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h</a:t>
            </a:r>
            <a:r>
              <a:rPr lang="zh-CN" altLang="en-US" sz="24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即</a:t>
            </a:r>
            <a:r>
              <a:rPr lang="en-US" altLang="zh-CN" sz="24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q=h;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注意上面一步仅仅是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将</a:t>
            </a:r>
            <a:r>
              <a:rPr lang="en-US" altLang="zh-CN" sz="2000" smtClean="0">
                <a:solidFill>
                  <a:srgbClr val="996600"/>
                </a:solidFill>
                <a:latin typeface="楷体_GB2312" pitchFamily="49" charset="-122"/>
                <a:ea typeface="楷体_GB2312" pitchFamily="49" charset="-122"/>
              </a:rPr>
              <a:t>p</a:t>
            </a:r>
            <a:r>
              <a:rPr lang="zh-CN" altLang="en-US" sz="2000" smtClean="0">
                <a:solidFill>
                  <a:srgbClr val="996600"/>
                </a:solidFill>
                <a:latin typeface="楷体_GB2312" pitchFamily="49" charset="-122"/>
                <a:ea typeface="楷体_GB2312" pitchFamily="49" charset="-122"/>
              </a:rPr>
              <a:t>指向的那个节点</a:t>
            </a:r>
            <a:r>
              <a:rPr lang="zh-CN" altLang="en-US" sz="2000" smtClean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脱离链表</a:t>
            </a:r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并没有将那个节点删除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如果这时候</a:t>
            </a:r>
            <a:r>
              <a:rPr lang="en-US" altLang="zh-CN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p</a:t>
            </a:r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指向的那个节点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已经没有用处了，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应该</a:t>
            </a:r>
            <a:r>
              <a:rPr lang="zh-CN" altLang="en-US" sz="2000" smtClean="0">
                <a:solidFill>
                  <a:srgbClr val="996600"/>
                </a:solidFill>
                <a:latin typeface="楷体_GB2312" pitchFamily="49" charset="-122"/>
                <a:ea typeface="楷体_GB2312" pitchFamily="49" charset="-122"/>
              </a:rPr>
              <a:t>回收那个节点占用的内存</a:t>
            </a:r>
          </a:p>
          <a:p>
            <a:pPr algn="l"/>
            <a:r>
              <a:rPr lang="en-US" altLang="zh-CN" sz="20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free(p);</a:t>
            </a:r>
            <a:endParaRPr lang="en-US" altLang="zh-CN" sz="2400" b="0" smtClean="0">
              <a:solidFill>
                <a:srgbClr val="FF33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30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886700" cy="1325563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链表的删除（有单独头节点）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9</a:t>
            </a:fld>
            <a:endParaRPr lang="en-US" altLang="zh-CN"/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506743"/>
              </p:ext>
            </p:extLst>
          </p:nvPr>
        </p:nvGraphicFramePr>
        <p:xfrm>
          <a:off x="0" y="2117576"/>
          <a:ext cx="52578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Visio" r:id="rId3" imgW="2386584" imgH="314249" progId="Visio.Drawing.6">
                  <p:embed/>
                </p:oleObj>
              </mc:Choice>
              <mc:Fallback>
                <p:oleObj name="Visio" r:id="rId3" imgW="2386584" imgH="314249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117576"/>
                        <a:ext cx="52578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0429821"/>
              </p:ext>
            </p:extLst>
          </p:nvPr>
        </p:nvGraphicFramePr>
        <p:xfrm>
          <a:off x="0" y="3262164"/>
          <a:ext cx="5181600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Visio" r:id="rId5" imgW="2386584" imgH="363322" progId="Visio.Drawing.6">
                  <p:embed/>
                </p:oleObj>
              </mc:Choice>
              <mc:Fallback>
                <p:oleObj name="Visio" r:id="rId5" imgW="2386584" imgH="363322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262164"/>
                        <a:ext cx="5181600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5334000" y="1279376"/>
            <a:ext cx="3581400" cy="4953000"/>
          </a:xfrm>
          <a:prstGeom prst="rect">
            <a:avLst/>
          </a:prstGeom>
          <a:solidFill>
            <a:srgbClr val="FFFFCC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首先要找到</a:t>
            </a:r>
            <a:r>
              <a:rPr lang="en-US" altLang="zh-CN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p</a:t>
            </a:r>
            <a:r>
              <a:rPr lang="zh-CN" altLang="en-US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以及</a:t>
            </a:r>
          </a:p>
          <a:p>
            <a:pPr algn="l"/>
            <a:r>
              <a:rPr lang="en-US" altLang="zh-CN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p</a:t>
            </a:r>
            <a:r>
              <a:rPr lang="zh-CN" altLang="en-US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的前驱</a:t>
            </a:r>
            <a:r>
              <a:rPr lang="en-US" altLang="zh-CN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q</a:t>
            </a:r>
          </a:p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然后执行删除语句：</a:t>
            </a:r>
          </a:p>
          <a:p>
            <a:pPr algn="l"/>
            <a:r>
              <a:rPr lang="en-US" altLang="zh-CN" sz="24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q-&gt;next=p-next;</a:t>
            </a:r>
          </a:p>
          <a:p>
            <a:pPr algn="l"/>
            <a:r>
              <a:rPr lang="zh-CN" altLang="en-US" sz="24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当</a:t>
            </a:r>
            <a:r>
              <a:rPr lang="en-US" altLang="zh-CN" sz="24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p</a:t>
            </a:r>
            <a:r>
              <a:rPr lang="zh-CN" altLang="en-US" sz="24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为第一个元素时候，</a:t>
            </a:r>
          </a:p>
          <a:p>
            <a:pPr algn="l"/>
            <a:r>
              <a:rPr lang="en-US" altLang="zh-CN" sz="24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p</a:t>
            </a:r>
            <a:r>
              <a:rPr lang="zh-CN" altLang="en-US" sz="24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的前驱是</a:t>
            </a:r>
            <a:r>
              <a:rPr lang="en-US" altLang="zh-CN" sz="24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h</a:t>
            </a:r>
            <a:r>
              <a:rPr lang="zh-CN" altLang="en-US" sz="24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即</a:t>
            </a:r>
            <a:r>
              <a:rPr lang="en-US" altLang="zh-CN" sz="24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q=h;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注意上面一步仅仅是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将</a:t>
            </a:r>
            <a:r>
              <a:rPr lang="en-US" altLang="zh-CN" sz="2000" smtClean="0">
                <a:solidFill>
                  <a:srgbClr val="0000CC"/>
                </a:solidFill>
                <a:latin typeface="楷体_GB2312" pitchFamily="49" charset="-122"/>
                <a:ea typeface="楷体_GB2312" pitchFamily="49" charset="-122"/>
              </a:rPr>
              <a:t>p</a:t>
            </a:r>
            <a:r>
              <a:rPr lang="zh-CN" altLang="en-US" sz="2000" smtClean="0">
                <a:solidFill>
                  <a:srgbClr val="0000CC"/>
                </a:solidFill>
                <a:latin typeface="楷体_GB2312" pitchFamily="49" charset="-122"/>
                <a:ea typeface="楷体_GB2312" pitchFamily="49" charset="-122"/>
              </a:rPr>
              <a:t>指向的那个节点</a:t>
            </a:r>
            <a:r>
              <a:rPr lang="zh-CN" altLang="en-US" sz="2000" smtClean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脱离链表</a:t>
            </a:r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并没有将那个节点删除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如果这时候</a:t>
            </a:r>
            <a:r>
              <a:rPr lang="en-US" altLang="zh-CN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p</a:t>
            </a:r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指向的那个节点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已经没有用处了，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应该</a:t>
            </a:r>
            <a:r>
              <a:rPr lang="zh-CN" altLang="en-US" sz="2000" smtClean="0">
                <a:solidFill>
                  <a:srgbClr val="0000CC"/>
                </a:solidFill>
                <a:latin typeface="楷体_GB2312" pitchFamily="49" charset="-122"/>
                <a:ea typeface="楷体_GB2312" pitchFamily="49" charset="-122"/>
              </a:rPr>
              <a:t>回收那个节点占用的内存</a:t>
            </a:r>
          </a:p>
          <a:p>
            <a:pPr algn="l"/>
            <a:r>
              <a:rPr lang="en-US" altLang="zh-CN" sz="2000" b="0" smtClean="0">
                <a:solidFill>
                  <a:srgbClr val="FF3300"/>
                </a:solidFill>
                <a:latin typeface="Comic Sans MS" panose="030F0702030302020204" pitchFamily="66" charset="0"/>
              </a:rPr>
              <a:t>free(p);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整个过程和只有头指针的</a:t>
            </a:r>
          </a:p>
          <a:p>
            <a:pPr algn="l"/>
            <a:r>
              <a:rPr lang="zh-CN" altLang="en-US" sz="2000" smtClean="0">
                <a:solidFill>
                  <a:srgbClr val="000000"/>
                </a:solidFill>
                <a:latin typeface="Comic Sans MS" panose="030F0702030302020204" pitchFamily="66" charset="0"/>
                <a:ea typeface="楷体_GB2312" pitchFamily="49" charset="-122"/>
              </a:rPr>
              <a:t>第二种情况完全一样</a:t>
            </a:r>
            <a:endParaRPr lang="zh-CN" altLang="en-US" sz="2400" smtClean="0">
              <a:solidFill>
                <a:srgbClr val="000000"/>
              </a:solidFill>
              <a:latin typeface="Comic Sans MS" panose="030F0702030302020204" pitchFamily="66" charset="0"/>
              <a:ea typeface="楷体_GB2312" pitchFamily="49" charset="-122"/>
            </a:endParaRP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7197010"/>
              </p:ext>
            </p:extLst>
          </p:nvPr>
        </p:nvGraphicFramePr>
        <p:xfrm>
          <a:off x="0" y="5013176"/>
          <a:ext cx="51816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Visio" r:id="rId7" imgW="2386584" imgH="363322" progId="Visio.Drawing.6">
                  <p:embed/>
                </p:oleObj>
              </mc:Choice>
              <mc:Fallback>
                <p:oleObj name="Visio" r:id="rId7" imgW="2386584" imgH="363322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013176"/>
                        <a:ext cx="51816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126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3499</TotalTime>
  <Words>871</Words>
  <Application>Microsoft Office PowerPoint</Application>
  <PresentationFormat>全屏显示(4:3)</PresentationFormat>
  <Paragraphs>166</Paragraphs>
  <Slides>16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4" baseType="lpstr">
      <vt:lpstr>黑体</vt:lpstr>
      <vt:lpstr>华文行楷</vt:lpstr>
      <vt:lpstr>华文楷体</vt:lpstr>
      <vt:lpstr>华文新魏</vt:lpstr>
      <vt:lpstr>楷体_GB2312</vt:lpstr>
      <vt:lpstr>隶书</vt:lpstr>
      <vt:lpstr>宋体</vt:lpstr>
      <vt:lpstr>幼圆</vt:lpstr>
      <vt:lpstr>Arial</vt:lpstr>
      <vt:lpstr>Calibri</vt:lpstr>
      <vt:lpstr>Calibri Light</vt:lpstr>
      <vt:lpstr>Comic Sans MS</vt:lpstr>
      <vt:lpstr>Tahoma</vt:lpstr>
      <vt:lpstr>Times New Roman</vt:lpstr>
      <vt:lpstr>Verdana</vt:lpstr>
      <vt:lpstr>Wingdings</vt:lpstr>
      <vt:lpstr>Office 主题</vt:lpstr>
      <vt:lpstr>Visio</vt:lpstr>
      <vt:lpstr>PowerPoint 演示文稿</vt:lpstr>
      <vt:lpstr>《链表节点删除》提纲</vt:lpstr>
      <vt:lpstr>一、教学目标</vt:lpstr>
      <vt:lpstr>PowerPoint 演示文稿</vt:lpstr>
      <vt:lpstr>对链表的删除操作</vt:lpstr>
      <vt:lpstr>PowerPoint 演示文稿</vt:lpstr>
      <vt:lpstr>链表的删除（只有有单独头指针） 删除的是第一个节点，即头节点指向的元素时</vt:lpstr>
      <vt:lpstr>链表的删除（只有有单独头指针） 删除的是中间节点时</vt:lpstr>
      <vt:lpstr>链表的删除（有单独头节点）</vt:lpstr>
      <vt:lpstr>链表结点删除流程</vt:lpstr>
      <vt:lpstr>P1和P2指针指向实例</vt:lpstr>
      <vt:lpstr>P1，P2删除头结点和中间节点实例</vt:lpstr>
      <vt:lpstr>PowerPoint 演示文稿</vt:lpstr>
      <vt:lpstr>PowerPoint 演示文稿</vt:lpstr>
      <vt:lpstr>小结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tim</cp:lastModifiedBy>
  <cp:revision>215</cp:revision>
  <dcterms:created xsi:type="dcterms:W3CDTF">2004-11-26T05:12:32Z</dcterms:created>
  <dcterms:modified xsi:type="dcterms:W3CDTF">2016-12-11T04:57:25Z</dcterms:modified>
</cp:coreProperties>
</file>