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8" r:id="rId4"/>
    <p:sldId id="257" r:id="rId5"/>
    <p:sldId id="289" r:id="rId6"/>
    <p:sldId id="279" r:id="rId7"/>
    <p:sldId id="291" r:id="rId8"/>
    <p:sldId id="292" r:id="rId9"/>
    <p:sldId id="290" r:id="rId10"/>
    <p:sldId id="280" r:id="rId11"/>
    <p:sldId id="281" r:id="rId12"/>
    <p:sldId id="282" r:id="rId13"/>
    <p:sldId id="293" r:id="rId14"/>
    <p:sldId id="294" r:id="rId15"/>
    <p:sldId id="295" r:id="rId16"/>
    <p:sldId id="296" r:id="rId17"/>
    <p:sldId id="297" r:id="rId18"/>
    <p:sldId id="299" r:id="rId19"/>
  </p:sldIdLst>
  <p:sldSz cx="12192000" cy="6858000"/>
  <p:notesSz cx="6858000" cy="9144000"/>
  <p:embeddedFontLst>
    <p:embeddedFont>
      <p:font typeface="微软雅黑" panose="020B0503020204020204" pitchFamily="34" charset="-122"/>
      <p:regular r:id="rId23"/>
    </p:embeddedFont>
    <p:embeddedFont>
      <p:font typeface="汉仪菱心体简" panose="02010609000101010101" pitchFamily="49" charset="-122"/>
      <p:regular r:id="rId24"/>
    </p:embeddedFont>
    <p:embeddedFont>
      <p:font typeface="等线" panose="02010600030101010101" charset="-122"/>
      <p:regular r:id="rId25"/>
    </p:embeddedFont>
    <p:embeddedFont>
      <p:font typeface="等线 Light" panose="02010600030101010101" charset="-122"/>
      <p:regular r:id="rId2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6D48"/>
    <a:srgbClr val="AA9B81"/>
    <a:srgbClr val="ECE4CC"/>
    <a:srgbClr val="ECDBCC"/>
    <a:srgbClr val="CA9F76"/>
    <a:srgbClr val="EFD9B5"/>
    <a:srgbClr val="C8C8B4"/>
    <a:srgbClr val="C99F8D"/>
    <a:srgbClr val="E3E3D9"/>
    <a:srgbClr val="DBD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Pr>
        <a:solidFill>
          <a:srgbClr val="F4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395"/>
            <a:ext cx="12192000" cy="6799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762" y="6442334"/>
            <a:ext cx="1032519" cy="279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D868-8D56-4ECC-A26B-FC30FD6442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7CA6-7C60-44B0-B4A4-18E7C0D0F3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5D868-8D56-4ECC-A26B-FC30FD6442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A7CA6-7C60-44B0-B4A4-18E7C0D0F3A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473051"/>
            <a:ext cx="5974080" cy="33849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hidden="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11"/>
          <a:stretch>
            <a:fillRect/>
          </a:stretch>
        </p:blipFill>
        <p:spPr>
          <a:xfrm>
            <a:off x="764769" y="2274439"/>
            <a:ext cx="8037337" cy="4189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031908" y="5479055"/>
            <a:ext cx="8245552" cy="45719"/>
          </a:xfrm>
          <a:prstGeom prst="rect">
            <a:avLst/>
          </a:prstGeom>
          <a:solidFill>
            <a:srgbClr val="ECE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994129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2163" y="2512943"/>
            <a:ext cx="9573491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依据：①教学目标，教学重难点</a:t>
            </a:r>
            <a:r>
              <a:rPr lang="zh-CN" altLang="zh-CN" sz="2800" kern="100" dirty="0">
                <a:ea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②学生认知活动的规律和学生实际水平状况</a:t>
            </a:r>
            <a:r>
              <a:rPr lang="zh-CN" altLang="zh-CN" sz="2800" kern="100" dirty="0">
                <a:ea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③教师的教学实际水平，扬长避短</a:t>
            </a:r>
            <a:r>
              <a:rPr lang="zh-CN" altLang="en-US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地说“教法”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具体再说清</a:t>
            </a:r>
            <a:r>
              <a:rPr lang="zh-CN"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采用哪些教的方法？为什么要采用这种教的方法？如何运用这种方法？预计达到什么效果？</a:t>
            </a:r>
            <a:endParaRPr lang="zh-CN" altLang="zh-CN"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3600" dirty="0">
              <a:solidFill>
                <a:srgbClr val="846D48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11138" y="1849129"/>
            <a:ext cx="7186996" cy="0"/>
          </a:xfrm>
          <a:prstGeom prst="line">
            <a:avLst/>
          </a:prstGeom>
          <a:ln w="12700">
            <a:solidFill>
              <a:srgbClr val="EFD9B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36522" y="1022151"/>
            <a:ext cx="8965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如何说“教法” ？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614765" y="1933298"/>
            <a:ext cx="7177183" cy="0"/>
          </a:xfrm>
          <a:prstGeom prst="line">
            <a:avLst/>
          </a:prstGeom>
          <a:ln w="12700">
            <a:solidFill>
              <a:srgbClr val="EFD9B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24312" y="1096348"/>
            <a:ext cx="10758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如何说“学法”？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78895" y="2510026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依据：①教学内容的性质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99862" y="3733084"/>
            <a:ext cx="72362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kern="100" dirty="0">
                <a:ea typeface="Times New Roman" panose="02020603050405020304" pitchFamily="18" charset="0"/>
              </a:rPr>
              <a:t> </a:t>
            </a:r>
            <a:r>
              <a:rPr lang="zh-CN" altLang="zh-CN" sz="36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②学生认知活动的规律和实际水平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说清教学程序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新课导入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新课教学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拓展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总结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66454" y="3513138"/>
            <a:ext cx="10515600" cy="435133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15" y="374506"/>
            <a:ext cx="11372994" cy="59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7763" y="145472"/>
            <a:ext cx="25316223" cy="9929739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074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3175"/>
            <a:ext cx="11878685" cy="645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6472" y="311728"/>
            <a:ext cx="19137804" cy="1499294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098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99" y="164090"/>
            <a:ext cx="11375482" cy="597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273" y="855807"/>
            <a:ext cx="10515600" cy="435133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122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3" y="855807"/>
            <a:ext cx="10478123" cy="429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几个需要注意的问题</a:t>
            </a:r>
            <a:endParaRPr lang="zh-CN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altLang="zh-CN" dirty="0"/>
          </a:p>
          <a:p>
            <a:pPr>
              <a:lnSpc>
                <a:spcPct val="90000"/>
              </a:lnSpc>
              <a:defRPr/>
            </a:pPr>
            <a:r>
              <a:rPr lang="en-US" altLang="zh-CN" dirty="0">
                <a:latin typeface="宋体" panose="02010600030101010101" pitchFamily="2" charset="-122"/>
              </a:rPr>
              <a:t>①</a:t>
            </a:r>
            <a:r>
              <a:rPr lang="zh-CN" altLang="en-US" dirty="0">
                <a:latin typeface="宋体" panose="02010600030101010101" pitchFamily="2" charset="-122"/>
              </a:rPr>
              <a:t>要有情感（眼神的交流；语言的精炼和富有感染力）</a:t>
            </a:r>
            <a:endParaRPr lang="zh-CN" altLang="en-US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dirty="0">
                <a:latin typeface="宋体" panose="02010600030101010101" pitchFamily="2" charset="-122"/>
              </a:rPr>
              <a:t>②要重理性（过程不宜说的太详细，重点说出如何实施教学过程，如何引导学生理解音乐、掌握或体验歌曲，说出培养学生学习音乐的能力与提高教学效果的途径）</a:t>
            </a:r>
            <a:endParaRPr lang="zh-CN" altLang="en-US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  <a:defRPr/>
            </a:pPr>
            <a:r>
              <a:rPr lang="zh-CN" altLang="en-US" dirty="0">
                <a:latin typeface="宋体" panose="02010600030101010101" pitchFamily="2" charset="-122"/>
              </a:rPr>
              <a:t>③要有个性（人人皆知的泛泛之语不说。可利用自身特长来说，如演唱、演奏能力强的，可有范唱或范奏的环节，以此说明对学生演唱、演奏方法的指导，也彰显了个人的特长。）</a:t>
            </a: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043668" y="2447983"/>
            <a:ext cx="7148332" cy="3386900"/>
          </a:xfrm>
          <a:prstGeom prst="rect">
            <a:avLst/>
          </a:prstGeom>
          <a:solidFill>
            <a:srgbClr val="DFD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093534" y="3542458"/>
            <a:ext cx="5229301" cy="921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000" dirty="0">
                <a:solidFill>
                  <a:srgbClr val="9F8457"/>
                </a:solidFill>
                <a:latin typeface="+mn-ea"/>
              </a:rPr>
              <a:t>何谓说课？</a:t>
            </a:r>
            <a:endParaRPr lang="en-US" altLang="zh-CN" sz="4000" dirty="0">
              <a:solidFill>
                <a:srgbClr val="9F8457"/>
              </a:solidFill>
              <a:latin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01036" y="675265"/>
            <a:ext cx="3087789" cy="830337"/>
            <a:chOff x="4601036" y="675265"/>
            <a:chExt cx="3087789" cy="830337"/>
          </a:xfrm>
        </p:grpSpPr>
        <p:sp>
          <p:nvSpPr>
            <p:cNvPr id="9" name="文本框 8"/>
            <p:cNvSpPr txBox="1"/>
            <p:nvPr/>
          </p:nvSpPr>
          <p:spPr>
            <a:xfrm>
              <a:off x="5077872" y="675265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本节内容</a:t>
              </a:r>
              <a:endPara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 rot="5400000">
              <a:off x="5296692" y="706295"/>
              <a:ext cx="103651" cy="1494964"/>
            </a:xfrm>
            <a:prstGeom prst="rect">
              <a:avLst/>
            </a:prstGeom>
            <a:solidFill>
              <a:srgbClr val="C8C8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5400000">
              <a:off x="6889518" y="700488"/>
              <a:ext cx="103649" cy="1494964"/>
            </a:xfrm>
            <a:prstGeom prst="rect">
              <a:avLst/>
            </a:prstGeom>
            <a:solidFill>
              <a:srgbClr val="EFD9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982"/>
            <a:ext cx="5077872" cy="3386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451123" y="1322140"/>
            <a:ext cx="6494585" cy="0"/>
          </a:xfrm>
          <a:prstGeom prst="line">
            <a:avLst/>
          </a:prstGeom>
          <a:ln w="12700">
            <a:solidFill>
              <a:srgbClr val="EFD9B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802654" y="495162"/>
            <a:ext cx="5791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说课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5909" y="2098964"/>
            <a:ext cx="1043098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“说课”是教师在授课之前，对领导、同行或评委，用口头语言讲解某一课题的教学设想及其依据的一种教研活动。它要求说课者用约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分钟的时间将课堂的教学设计、教学过程、教学内容及其原理用简洁准确的语言表达出来。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3600" b="1" dirty="0">
              <a:solidFill>
                <a:srgbClr val="C99F8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“说课”不是讲课，它是教师对一个章节或一课时的教学内容，说明自己的教学思路和方法，以及对教学效果的设计。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97428" y="1322140"/>
            <a:ext cx="4525985" cy="0"/>
          </a:xfrm>
          <a:prstGeom prst="line">
            <a:avLst/>
          </a:prstGeom>
          <a:ln w="12700">
            <a:solidFill>
              <a:srgbClr val="EFD9B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6437" y="495162"/>
            <a:ext cx="8136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说课的内容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说清“教什么”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44815" y="1860212"/>
            <a:ext cx="669927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FF99"/>
              </a:buClr>
              <a:defRPr/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教学内容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（教材版本、年级、第几课）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33937" y="2605306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教学目标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3937" y="3523158"/>
            <a:ext cx="4339650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教学重点、难点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矩形: 圆角 14"/>
          <p:cNvSpPr/>
          <p:nvPr/>
        </p:nvSpPr>
        <p:spPr>
          <a:xfrm rot="5400000">
            <a:off x="1681462" y="4035676"/>
            <a:ext cx="4582854" cy="72000"/>
          </a:xfrm>
          <a:prstGeom prst="roundRect">
            <a:avLst>
              <a:gd name="adj" fmla="val 50000"/>
            </a:avLst>
          </a:prstGeom>
          <a:solidFill>
            <a:srgbClr val="C8C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49824" y="1768824"/>
            <a:ext cx="651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75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1.</a:t>
            </a:r>
            <a:endParaRPr lang="zh-CN" altLang="en-US" sz="4400" dirty="0">
              <a:solidFill>
                <a:schemeClr val="bg1">
                  <a:lumMod val="75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49824" y="269661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75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2.</a:t>
            </a:r>
            <a:endParaRPr lang="zh-CN" altLang="en-US" sz="4400" dirty="0">
              <a:solidFill>
                <a:schemeClr val="bg1">
                  <a:lumMod val="75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49824" y="362441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75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3.</a:t>
            </a:r>
            <a:endParaRPr lang="zh-CN" altLang="en-US" sz="4400" dirty="0">
              <a:solidFill>
                <a:schemeClr val="bg1">
                  <a:lumMod val="75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97428" y="1322140"/>
            <a:ext cx="4525985" cy="0"/>
          </a:xfrm>
          <a:prstGeom prst="line">
            <a:avLst/>
          </a:prstGeom>
          <a:ln w="12700">
            <a:solidFill>
              <a:srgbClr val="EFD9B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536437" y="495162"/>
            <a:ext cx="857985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说课的内容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——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说清</a:t>
            </a: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怎么教”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33937" y="1687454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教材分析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333937" y="2605306"/>
            <a:ext cx="33832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教法、学法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3937" y="3523158"/>
            <a:ext cx="2926080" cy="922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lvl="2">
              <a:lnSpc>
                <a:spcPct val="150000"/>
              </a:lnSpc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教学程序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矩形: 圆角 14"/>
          <p:cNvSpPr/>
          <p:nvPr/>
        </p:nvSpPr>
        <p:spPr>
          <a:xfrm rot="5400000">
            <a:off x="1681462" y="4035676"/>
            <a:ext cx="4582854" cy="72000"/>
          </a:xfrm>
          <a:prstGeom prst="roundRect">
            <a:avLst>
              <a:gd name="adj" fmla="val 50000"/>
            </a:avLst>
          </a:prstGeom>
          <a:solidFill>
            <a:srgbClr val="C8C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149824" y="1768824"/>
            <a:ext cx="6511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75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1.</a:t>
            </a:r>
            <a:endParaRPr lang="zh-CN" altLang="en-US" sz="4400" dirty="0">
              <a:solidFill>
                <a:schemeClr val="bg1">
                  <a:lumMod val="75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49824" y="2696617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75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2.</a:t>
            </a:r>
            <a:endParaRPr lang="zh-CN" altLang="en-US" sz="4400" dirty="0">
              <a:solidFill>
                <a:schemeClr val="bg1">
                  <a:lumMod val="75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49824" y="3624410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75000"/>
                  </a:schemeClr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rPr>
              <a:t>3.</a:t>
            </a:r>
            <a:endParaRPr lang="zh-CN" altLang="en-US" sz="4400" dirty="0">
              <a:solidFill>
                <a:schemeClr val="bg1">
                  <a:lumMod val="75000"/>
                </a:schemeClr>
              </a:solidFill>
              <a:latin typeface="汉仪菱心体简" panose="02010609000101010101" pitchFamily="49" charset="-122"/>
              <a:ea typeface="汉仪菱心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 animBg="1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418" y="117764"/>
            <a:ext cx="10917381" cy="6059199"/>
          </a:xfrm>
        </p:spPr>
        <p:txBody>
          <a:bodyPr>
            <a:normAutofit fontScale="92500" lnSpcReduction="20000"/>
          </a:bodyPr>
          <a:lstStyle/>
          <a:p>
            <a:endParaRPr lang="zh-CN" altLang="en-US" sz="4000" dirty="0"/>
          </a:p>
          <a:p>
            <a:r>
              <a:rPr lang="zh-CN" altLang="en-US" sz="4000" dirty="0"/>
              <a:t>总体来说，说课文稿的设计主要包括以下几方面：</a:t>
            </a:r>
            <a:endParaRPr lang="en-US" altLang="zh-CN" sz="4000" dirty="0"/>
          </a:p>
          <a:p>
            <a:endParaRPr lang="en-US" altLang="zh-CN" sz="3200" dirty="0"/>
          </a:p>
          <a:p>
            <a:r>
              <a:rPr lang="en-US" altLang="zh-CN" sz="3200" dirty="0"/>
              <a:t>    1. </a:t>
            </a:r>
            <a:r>
              <a:rPr lang="zh-CN" altLang="en-US" sz="3200" dirty="0"/>
              <a:t>教材解读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    2. </a:t>
            </a:r>
            <a:r>
              <a:rPr lang="zh-CN" altLang="en-US" sz="3200" dirty="0"/>
              <a:t>目标确定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    3. </a:t>
            </a:r>
            <a:r>
              <a:rPr lang="zh-CN" altLang="en-US" sz="3200" dirty="0"/>
              <a:t>方法选择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   4. </a:t>
            </a:r>
            <a:r>
              <a:rPr lang="zh-CN" altLang="en-US" sz="3200" dirty="0"/>
              <a:t>过程设计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en-US" altLang="zh-CN" sz="3200" dirty="0"/>
              <a:t>   5. </a:t>
            </a:r>
            <a:r>
              <a:rPr lang="zh-CN" altLang="en-US" sz="3200" dirty="0"/>
              <a:t>理念运用</a:t>
            </a:r>
            <a:endParaRPr lang="en-US" altLang="zh-CN" sz="3200" dirty="0"/>
          </a:p>
          <a:p>
            <a:endParaRPr lang="en-US" altLang="zh-CN" sz="3200" dirty="0"/>
          </a:p>
          <a:p>
            <a:endParaRPr lang="zh-CN" alt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吃透教材是说好课的关键</a:t>
            </a:r>
            <a:endParaRPr lang="zh-CN" altLang="en-US" sz="40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主要说清本课教学内容的地位</a:t>
            </a:r>
            <a:r>
              <a:rPr lang="zh-CN" altLang="zh-CN" dirty="0"/>
              <a:t>和作用</a:t>
            </a:r>
            <a:endParaRPr lang="zh-CN" altLang="zh-CN" dirty="0"/>
          </a:p>
          <a:p>
            <a:r>
              <a:rPr lang="zh-CN" altLang="zh-CN" dirty="0"/>
              <a:t>①所授学科内容在整个知识系统中的地位如何？</a:t>
            </a:r>
            <a:endParaRPr lang="en-US" altLang="zh-CN" dirty="0"/>
          </a:p>
          <a:p>
            <a:r>
              <a:rPr lang="zh-CN" altLang="zh-CN" dirty="0"/>
              <a:t>②与前后知识的内在联系如何？这部分内容是学生在学习了哪部分知识的基础上学习的？是对哪些知识的运用？有什么发展？又是后面学习哪些知识的基础？</a:t>
            </a:r>
            <a:endParaRPr lang="en-US" altLang="zh-CN" dirty="0"/>
          </a:p>
          <a:p>
            <a:r>
              <a:rPr lang="zh-CN" altLang="zh-CN" dirty="0"/>
              <a:t>③对学生知识能力方面的培养有什么作用？对学生将来的学习有什么影响？</a:t>
            </a:r>
            <a:endParaRPr lang="zh-CN" altLang="zh-CN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497428" y="1322140"/>
            <a:ext cx="6116732" cy="0"/>
          </a:xfrm>
          <a:prstGeom prst="line">
            <a:avLst/>
          </a:prstGeom>
          <a:ln w="12700">
            <a:solidFill>
              <a:srgbClr val="EFD9B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536437" y="495162"/>
            <a:ext cx="9445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教学目标设计方面要注意的事项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6437" y="1551709"/>
            <a:ext cx="105194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846D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教学目标设计要有依据：</a:t>
            </a:r>
            <a:r>
              <a:rPr lang="en-US" altLang="zh-CN" sz="3600" dirty="0">
                <a:solidFill>
                  <a:srgbClr val="846D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600" dirty="0">
                <a:solidFill>
                  <a:srgbClr val="846D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依据课程标准；</a:t>
            </a:r>
            <a:r>
              <a:rPr lang="en-US" altLang="zh-CN" sz="3600" dirty="0">
                <a:solidFill>
                  <a:srgbClr val="846D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600" dirty="0">
                <a:solidFill>
                  <a:srgbClr val="846D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依据教材重点难点；</a:t>
            </a:r>
            <a:r>
              <a:rPr lang="en-US" altLang="zh-CN" sz="3600" dirty="0">
                <a:solidFill>
                  <a:srgbClr val="846D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3600" dirty="0">
                <a:solidFill>
                  <a:srgbClr val="846D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学生的学习现状。</a:t>
            </a:r>
            <a:endParaRPr lang="en-US" altLang="zh-CN" sz="3600" dirty="0">
              <a:solidFill>
                <a:srgbClr val="846D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3600" dirty="0">
              <a:solidFill>
                <a:srgbClr val="846D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846D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设计的教学目标要有过程性特点。</a:t>
            </a:r>
            <a:endParaRPr lang="en-US" altLang="zh-CN" sz="3600" dirty="0">
              <a:solidFill>
                <a:srgbClr val="846D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endParaRPr lang="en-US" altLang="zh-CN" sz="3600" dirty="0">
              <a:solidFill>
                <a:srgbClr val="846D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846D4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教学目标要有简洁的语言表述。</a:t>
            </a:r>
            <a:endParaRPr lang="en-US" altLang="zh-CN" sz="3600" dirty="0">
              <a:solidFill>
                <a:srgbClr val="846D4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WPS 演示</Application>
  <PresentationFormat>宽屏</PresentationFormat>
  <Paragraphs>102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汉仪菱心体简</vt:lpstr>
      <vt:lpstr>Times New Roman</vt:lpstr>
      <vt:lpstr>Arial Unicode MS</vt:lpstr>
      <vt:lpstr>Calibri</vt:lpstr>
      <vt:lpstr>等线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吃透教材是说好课的关键</vt:lpstr>
      <vt:lpstr>PowerPoint 演示文稿</vt:lpstr>
      <vt:lpstr>PowerPoint 演示文稿</vt:lpstr>
      <vt:lpstr>PowerPoint 演示文稿</vt:lpstr>
      <vt:lpstr>说清教学程序</vt:lpstr>
      <vt:lpstr>PowerPoint 演示文稿</vt:lpstr>
      <vt:lpstr>PowerPoint 演示文稿</vt:lpstr>
      <vt:lpstr>PowerPoint 演示文稿</vt:lpstr>
      <vt:lpstr>PowerPoint 演示文稿</vt:lpstr>
      <vt:lpstr>几个需要注意的问题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salangane w</dc:creator>
  <cp:lastModifiedBy>wang</cp:lastModifiedBy>
  <cp:revision>85</cp:revision>
  <dcterms:created xsi:type="dcterms:W3CDTF">2016-09-01T03:05:00Z</dcterms:created>
  <dcterms:modified xsi:type="dcterms:W3CDTF">2018-05-21T23:24:16Z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