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8D97E-4066-455A-87DA-52E62E7F4A3A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E334F-771B-469E-8AE6-AE4D6ABFAB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04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课件开发流程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1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微课制作流程中，进行了细致的分工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4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制作</a:t>
            </a:r>
            <a:r>
              <a:rPr lang="en-US" altLang="zh-CN" dirty="0" smtClean="0"/>
              <a:t>PPT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3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PPT</a:t>
            </a:r>
            <a:r>
              <a:rPr lang="zh-CN" altLang="en-US" dirty="0" smtClean="0"/>
              <a:t>精加工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6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试讲、录制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1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后期处理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59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后期划分微课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90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碎片制作微课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10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发布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3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29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525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672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7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6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065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618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3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933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0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43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/>
          <p:cNvSpPr txBox="1"/>
          <p:nvPr/>
        </p:nvSpPr>
        <p:spPr>
          <a:xfrm>
            <a:off x="3667108" y="2382561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课件</a:t>
            </a:r>
            <a:r>
              <a:rPr lang="zh-CN" altLang="en-US" sz="6400" b="1" dirty="0">
                <a:solidFill>
                  <a:prstClr val="white"/>
                </a:solidFill>
              </a:rPr>
              <a:t>开发</a:t>
            </a:r>
            <a:endParaRPr lang="en-US" altLang="zh-CN" sz="6400" b="1" dirty="0">
              <a:solidFill>
                <a:prstClr val="white"/>
              </a:solidFill>
            </a:endParaRPr>
          </a:p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流程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微课制作流程</a:t>
            </a:r>
            <a:endParaRPr lang="zh-CN" altLang="en-US" dirty="0"/>
          </a:p>
        </p:txBody>
      </p:sp>
      <p:grpSp>
        <p:nvGrpSpPr>
          <p:cNvPr id="42" name="组合 41"/>
          <p:cNvGrpSpPr/>
          <p:nvPr/>
        </p:nvGrpSpPr>
        <p:grpSpPr>
          <a:xfrm>
            <a:off x="5135890" y="255355"/>
            <a:ext cx="4896548" cy="6324451"/>
            <a:chOff x="3491880" y="210207"/>
            <a:chExt cx="3672411" cy="4743338"/>
          </a:xfrm>
        </p:grpSpPr>
        <p:grpSp>
          <p:nvGrpSpPr>
            <p:cNvPr id="3" name="组合 2"/>
            <p:cNvGrpSpPr/>
            <p:nvPr/>
          </p:nvGrpSpPr>
          <p:grpSpPr>
            <a:xfrm>
              <a:off x="3491880" y="210207"/>
              <a:ext cx="3672411" cy="4743338"/>
              <a:chOff x="3347862" y="126335"/>
              <a:chExt cx="3672411" cy="474333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3446185" y="4494306"/>
                <a:ext cx="1071563" cy="35718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121913" tIns="60956" rIns="121913" bIns="60956" anchor="ctr"/>
              <a:lstStyle/>
              <a:p>
                <a:pPr algn="ctr" defTabSz="1219080"/>
                <a:r>
                  <a:rPr lang="zh-CN" altLang="en-US" sz="1733" b="1" kern="0" dirty="0">
                    <a:solidFill>
                      <a:prstClr val="white"/>
                    </a:solidFill>
                  </a:rPr>
                  <a:t>平台</a:t>
                </a: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5782581" y="4494306"/>
                <a:ext cx="1071563" cy="357187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121913" tIns="60956" rIns="121913" bIns="60956" anchor="ctr"/>
              <a:lstStyle/>
              <a:p>
                <a:pPr algn="ctr" defTabSz="1219080"/>
                <a:r>
                  <a:rPr lang="zh-CN" altLang="en-US" sz="1733" b="1" kern="0" dirty="0">
                    <a:solidFill>
                      <a:prstClr val="white"/>
                    </a:solidFill>
                  </a:rPr>
                  <a:t>移动设备</a:t>
                </a:r>
              </a:p>
            </p:txBody>
          </p:sp>
          <p:pic>
            <p:nvPicPr>
              <p:cNvPr id="6" name="Picture 14" descr="E:\微课ppt所用素材\数据报告04-矢量素材\04 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474" y="4403710"/>
                <a:ext cx="850317" cy="465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组合 6"/>
              <p:cNvGrpSpPr/>
              <p:nvPr/>
            </p:nvGrpSpPr>
            <p:grpSpPr>
              <a:xfrm>
                <a:off x="3347862" y="126335"/>
                <a:ext cx="3672411" cy="4367970"/>
                <a:chOff x="3347862" y="126335"/>
                <a:chExt cx="3672411" cy="4367970"/>
              </a:xfrm>
            </p:grpSpPr>
            <p:sp>
              <p:nvSpPr>
                <p:cNvPr id="8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3950237" y="3515332"/>
                  <a:ext cx="0" cy="290701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21913" tIns="60956" rIns="121913" bIns="60956"/>
                <a:lstStyle/>
                <a:p>
                  <a:pPr defTabSz="1219080"/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9" name="Picture 10" descr="E:\微课ppt所用素材\视频0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3738" y="2283753"/>
                  <a:ext cx="566369" cy="4247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矩形 9"/>
                <p:cNvSpPr/>
                <p:nvPr/>
              </p:nvSpPr>
              <p:spPr>
                <a:xfrm>
                  <a:off x="4552112" y="126335"/>
                  <a:ext cx="1071563" cy="357187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lIns="121913" tIns="60956" rIns="121913" bIns="60956" anchor="ctr"/>
                <a:lstStyle/>
                <a:p>
                  <a:pPr algn="ctr" defTabSz="1219080"/>
                  <a:r>
                    <a:rPr lang="zh-CN" altLang="en-US" sz="1733" b="1" kern="0" dirty="0">
                      <a:solidFill>
                        <a:prstClr val="white"/>
                      </a:solidFill>
                    </a:rPr>
                    <a:t>教学计划</a:t>
                  </a:r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4608716" y="2978501"/>
                  <a:ext cx="1071563" cy="357187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lIns="121913" tIns="60956" rIns="121913" bIns="60956" anchor="ctr"/>
                <a:lstStyle/>
                <a:p>
                  <a:pPr algn="ctr" defTabSz="1219080"/>
                  <a:r>
                    <a:rPr lang="zh-CN" altLang="en-US" sz="1733" b="1" kern="0" dirty="0">
                      <a:solidFill>
                        <a:prstClr val="white"/>
                      </a:solidFill>
                    </a:rPr>
                    <a:t>剪辑       </a:t>
                  </a: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3447708" y="3805350"/>
                  <a:ext cx="1071563" cy="357187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lIns="121913" tIns="60956" rIns="121913" bIns="60956" anchor="ctr"/>
                <a:lstStyle/>
                <a:p>
                  <a:pPr algn="ctr" defTabSz="1219080"/>
                  <a:r>
                    <a:rPr lang="zh-CN" altLang="en-US" sz="1733" b="1" kern="0" dirty="0">
                      <a:solidFill>
                        <a:prstClr val="white"/>
                      </a:solidFill>
                    </a:rPr>
                    <a:t>网络课程</a:t>
                  </a:r>
                </a:p>
              </p:txBody>
            </p:sp>
            <p:sp>
              <p:nvSpPr>
                <p:cNvPr id="13" name="TextBox 48"/>
                <p:cNvSpPr txBox="1"/>
                <p:nvPr/>
              </p:nvSpPr>
              <p:spPr>
                <a:xfrm>
                  <a:off x="3727285" y="1007204"/>
                  <a:ext cx="492432" cy="276993"/>
                </a:xfrm>
                <a:prstGeom prst="rect">
                  <a:avLst/>
                </a:prstGeom>
                <a:noFill/>
              </p:spPr>
              <p:txBody>
                <a:bodyPr wrap="none" lIns="121913" tIns="60956" rIns="121913" bIns="60956" rtlCol="0">
                  <a:spAutoFit/>
                </a:bodyPr>
                <a:lstStyle/>
                <a:p>
                  <a:pPr defTabSz="1219080"/>
                  <a:r>
                    <a:rPr lang="zh-CN" altLang="en-US" sz="1600" dirty="0">
                      <a:solidFill>
                        <a:srgbClr val="C00000"/>
                      </a:solidFill>
                    </a:rPr>
                    <a:t>电话</a:t>
                  </a:r>
                </a:p>
              </p:txBody>
            </p:sp>
            <p:sp>
              <p:nvSpPr>
                <p:cNvPr id="14" name="TextBox 51"/>
                <p:cNvSpPr txBox="1"/>
                <p:nvPr/>
              </p:nvSpPr>
              <p:spPr>
                <a:xfrm>
                  <a:off x="6085771" y="2122785"/>
                  <a:ext cx="459971" cy="276993"/>
                </a:xfrm>
                <a:prstGeom prst="rect">
                  <a:avLst/>
                </a:prstGeom>
                <a:noFill/>
              </p:spPr>
              <p:txBody>
                <a:bodyPr wrap="none" lIns="121913" tIns="60956" rIns="121913" bIns="60956" rtlCol="0">
                  <a:spAutoFit/>
                </a:bodyPr>
                <a:lstStyle>
                  <a:defPPr>
                    <a:defRPr lang="zh-CN"/>
                  </a:defPPr>
                  <a:lvl1pPr>
                    <a:defRPr sz="1200"/>
                  </a:lvl1pPr>
                </a:lstStyle>
                <a:p>
                  <a:pPr defTabSz="1219080"/>
                  <a:r>
                    <a:rPr lang="en-US" altLang="zh-CN" sz="1600" dirty="0">
                      <a:solidFill>
                        <a:srgbClr val="C00000"/>
                      </a:solidFill>
                    </a:rPr>
                    <a:t>PPT</a:t>
                  </a:r>
                  <a:endParaRPr lang="zh-CN" altLang="en-US" sz="1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5" name="TextBox 52"/>
                <p:cNvSpPr txBox="1"/>
                <p:nvPr/>
              </p:nvSpPr>
              <p:spPr>
                <a:xfrm>
                  <a:off x="6176707" y="1145700"/>
                  <a:ext cx="459971" cy="276993"/>
                </a:xfrm>
                <a:prstGeom prst="rect">
                  <a:avLst/>
                </a:prstGeom>
                <a:noFill/>
              </p:spPr>
              <p:txBody>
                <a:bodyPr wrap="none" lIns="121913" tIns="60956" rIns="121913" bIns="60956" rtlCol="0">
                  <a:spAutoFit/>
                </a:bodyPr>
                <a:lstStyle>
                  <a:defPPr>
                    <a:defRPr lang="zh-CN"/>
                  </a:defPPr>
                  <a:lvl1pPr>
                    <a:defRPr sz="1200"/>
                  </a:lvl1pPr>
                </a:lstStyle>
                <a:p>
                  <a:pPr defTabSz="1219080"/>
                  <a:r>
                    <a:rPr lang="en-US" altLang="zh-CN" sz="1600" dirty="0">
                      <a:solidFill>
                        <a:srgbClr val="C00000"/>
                      </a:solidFill>
                    </a:rPr>
                    <a:t>PPT</a:t>
                  </a:r>
                  <a:endParaRPr lang="zh-CN" altLang="en-US" sz="1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" name="Line 5"/>
                <p:cNvSpPr>
                  <a:spLocks noChangeShapeType="1"/>
                </p:cNvSpPr>
                <p:nvPr/>
              </p:nvSpPr>
              <p:spPr bwMode="auto">
                <a:xfrm>
                  <a:off x="5087889" y="483519"/>
                  <a:ext cx="0" cy="29408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21913" tIns="60956" rIns="121913" bIns="60956"/>
                <a:lstStyle/>
                <a:p>
                  <a:pPr defTabSz="1219080"/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4461337" y="777606"/>
                  <a:ext cx="1274123" cy="357187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lIns="121913" tIns="60956" rIns="121913" bIns="60956" anchor="ctr"/>
                <a:lstStyle/>
                <a:p>
                  <a:pPr algn="ctr" defTabSz="1219080"/>
                  <a:r>
                    <a:rPr lang="zh-CN" altLang="en-US" sz="1733" b="1" kern="0" dirty="0">
                      <a:solidFill>
                        <a:prstClr val="white"/>
                      </a:solidFill>
                    </a:rPr>
                    <a:t>主讲老师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5928770" y="1563642"/>
                  <a:ext cx="1091503" cy="357187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lIns="121913" tIns="60956" rIns="121913" bIns="60956" anchor="ctr"/>
                <a:lstStyle/>
                <a:p>
                  <a:pPr algn="ctr" defTabSz="1219080"/>
                  <a:r>
                    <a:rPr lang="zh-CN" altLang="en-US" sz="1733" b="1" kern="0" dirty="0">
                      <a:solidFill>
                        <a:prstClr val="white"/>
                      </a:solidFill>
                    </a:rPr>
                    <a:t>课程负责人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3347862" y="1563679"/>
                  <a:ext cx="996207" cy="357187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lIns="121913" tIns="60956" rIns="121913" bIns="60956" anchor="ctr"/>
                <a:lstStyle/>
                <a:p>
                  <a:pPr algn="ctr" defTabSz="1219080"/>
                  <a:r>
                    <a:rPr lang="zh-CN" altLang="en-US" sz="1733" b="1" kern="0" dirty="0">
                      <a:solidFill>
                        <a:prstClr val="white"/>
                      </a:solidFill>
                    </a:rPr>
                    <a:t>拍摄团队</a:t>
                  </a: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4660851" y="2320709"/>
                  <a:ext cx="962820" cy="357187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lIns="121913" tIns="60956" rIns="121913" bIns="60956" anchor="ctr"/>
                <a:lstStyle/>
                <a:p>
                  <a:pPr algn="ctr" defTabSz="1219080"/>
                  <a:r>
                    <a:rPr lang="zh-CN" altLang="en-US" sz="1733" b="1" kern="0" dirty="0">
                      <a:solidFill>
                        <a:prstClr val="white"/>
                      </a:solidFill>
                    </a:rPr>
                    <a:t>制作团队</a:t>
                  </a:r>
                </a:p>
              </p:txBody>
            </p:sp>
            <p:sp>
              <p:nvSpPr>
                <p:cNvPr id="21" name="Line 5"/>
                <p:cNvSpPr>
                  <a:spLocks noChangeShapeType="1"/>
                </p:cNvSpPr>
                <p:nvPr/>
              </p:nvSpPr>
              <p:spPr bwMode="auto">
                <a:xfrm>
                  <a:off x="6333265" y="4162536"/>
                  <a:ext cx="0" cy="331768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21913" tIns="60956" rIns="121913" bIns="60956"/>
                <a:lstStyle/>
                <a:p>
                  <a:pPr defTabSz="1219080"/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2" name="直接箭头连接符 21"/>
                <p:cNvCxnSpPr>
                  <a:stCxn id="17" idx="3"/>
                  <a:endCxn id="18" idx="0"/>
                </p:cNvCxnSpPr>
                <p:nvPr/>
              </p:nvCxnSpPr>
              <p:spPr>
                <a:xfrm>
                  <a:off x="5735462" y="956197"/>
                  <a:ext cx="739061" cy="607443"/>
                </a:xfrm>
                <a:prstGeom prst="straightConnector1">
                  <a:avLst/>
                </a:prstGeom>
                <a:ln w="35941"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箭头连接符 22"/>
                <p:cNvCxnSpPr/>
                <p:nvPr/>
              </p:nvCxnSpPr>
              <p:spPr>
                <a:xfrm flipH="1">
                  <a:off x="3812615" y="958838"/>
                  <a:ext cx="615371" cy="597600"/>
                </a:xfrm>
                <a:prstGeom prst="straightConnector1">
                  <a:avLst/>
                </a:prstGeom>
                <a:ln w="35941"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箭头连接符 23"/>
                <p:cNvCxnSpPr/>
                <p:nvPr/>
              </p:nvCxnSpPr>
              <p:spPr>
                <a:xfrm flipH="1" flipV="1">
                  <a:off x="3845967" y="1948942"/>
                  <a:ext cx="814887" cy="547200"/>
                </a:xfrm>
                <a:prstGeom prst="straightConnector1">
                  <a:avLst/>
                </a:prstGeom>
                <a:ln w="35941"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箭头连接符 24"/>
                <p:cNvCxnSpPr/>
                <p:nvPr/>
              </p:nvCxnSpPr>
              <p:spPr>
                <a:xfrm flipH="1">
                  <a:off x="5623671" y="1944595"/>
                  <a:ext cx="862640" cy="558000"/>
                </a:xfrm>
                <a:prstGeom prst="straightConnector1">
                  <a:avLst/>
                </a:prstGeom>
                <a:ln w="35941">
                  <a:solidFill>
                    <a:schemeClr val="bg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5142265" y="2677896"/>
                  <a:ext cx="6595" cy="290701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21913" tIns="60956" rIns="121913" bIns="60956"/>
                <a:lstStyle/>
                <a:p>
                  <a:pPr defTabSz="1219080"/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graphicFrame>
              <p:nvGraphicFramePr>
                <p:cNvPr id="27" name="对象 2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655243" y="989545"/>
                <a:ext cx="190723" cy="4306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6" name="CorelDRAW" r:id="rId6" imgW="1333500" imgH="3019425" progId="CorelDRAW.Graphic.9">
                        <p:embed/>
                      </p:oleObj>
                    </mc:Choice>
                    <mc:Fallback>
                      <p:oleObj name="CorelDRAW" r:id="rId6" imgW="1333500" imgH="3019425" progId="CorelDRAW.Graphic.9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55243" y="989545"/>
                              <a:ext cx="190723" cy="4306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085771" y="911006"/>
                  <a:ext cx="296968" cy="2920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955758" y="2307793"/>
                  <a:ext cx="298468" cy="2935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Line 24"/>
                <p:cNvSpPr>
                  <a:spLocks noChangeShapeType="1"/>
                </p:cNvSpPr>
                <p:nvPr/>
              </p:nvSpPr>
              <p:spPr bwMode="auto">
                <a:xfrm>
                  <a:off x="5144495" y="3335685"/>
                  <a:ext cx="0" cy="1923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21913" tIns="60956" rIns="121913" bIns="60956"/>
                <a:lstStyle/>
                <a:p>
                  <a:pPr defTabSz="1219080"/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Line 16"/>
                <p:cNvSpPr>
                  <a:spLocks noChangeShapeType="1"/>
                </p:cNvSpPr>
                <p:nvPr/>
              </p:nvSpPr>
              <p:spPr bwMode="auto">
                <a:xfrm>
                  <a:off x="3932924" y="3528029"/>
                  <a:ext cx="2420102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21913" tIns="60956" rIns="121913" bIns="60956"/>
                <a:lstStyle/>
                <a:p>
                  <a:pPr defTabSz="1219080"/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TextBox 49"/>
                <p:cNvSpPr txBox="1"/>
                <p:nvPr/>
              </p:nvSpPr>
              <p:spPr>
                <a:xfrm>
                  <a:off x="3735750" y="2124421"/>
                  <a:ext cx="492432" cy="276993"/>
                </a:xfrm>
                <a:prstGeom prst="rect">
                  <a:avLst/>
                </a:prstGeom>
                <a:noFill/>
              </p:spPr>
              <p:txBody>
                <a:bodyPr wrap="none" lIns="121913" tIns="60956" rIns="121913" bIns="60956" rtlCol="0">
                  <a:spAutoFit/>
                </a:bodyPr>
                <a:lstStyle>
                  <a:defPPr>
                    <a:defRPr lang="zh-CN"/>
                  </a:defPPr>
                  <a:lvl1pPr>
                    <a:defRPr sz="1200"/>
                  </a:lvl1pPr>
                </a:lstStyle>
                <a:p>
                  <a:pPr defTabSz="1219080"/>
                  <a:r>
                    <a:rPr lang="zh-CN" altLang="en-US" sz="1600" dirty="0">
                      <a:solidFill>
                        <a:srgbClr val="C00000"/>
                      </a:solidFill>
                    </a:rPr>
                    <a:t>粗剪</a:t>
                  </a: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5791436" y="3805350"/>
                  <a:ext cx="1071563" cy="357187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lIns="121913" tIns="60956" rIns="121913" bIns="60956" anchor="ctr"/>
                <a:lstStyle/>
                <a:p>
                  <a:pPr algn="ctr" defTabSz="1219080"/>
                  <a:r>
                    <a:rPr lang="zh-CN" altLang="en-US" sz="1733" b="1" kern="0" dirty="0">
                      <a:solidFill>
                        <a:prstClr val="white"/>
                      </a:solidFill>
                    </a:rPr>
                    <a:t>微课</a:t>
                  </a:r>
                </a:p>
              </p:txBody>
            </p:sp>
            <p:sp>
              <p:nvSpPr>
                <p:cNvPr id="36" name="Line 16"/>
                <p:cNvSpPr>
                  <a:spLocks noChangeShapeType="1"/>
                </p:cNvSpPr>
                <p:nvPr/>
              </p:nvSpPr>
              <p:spPr bwMode="auto">
                <a:xfrm>
                  <a:off x="4519270" y="3983939"/>
                  <a:ext cx="1272165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21913" tIns="60956" rIns="121913" bIns="60956"/>
                <a:lstStyle/>
                <a:p>
                  <a:pPr defTabSz="1219080"/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Line 5"/>
                <p:cNvSpPr>
                  <a:spLocks noChangeShapeType="1"/>
                </p:cNvSpPr>
                <p:nvPr/>
              </p:nvSpPr>
              <p:spPr bwMode="auto">
                <a:xfrm>
                  <a:off x="3950211" y="4162536"/>
                  <a:ext cx="0" cy="331769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21913" tIns="60956" rIns="121913" bIns="60956"/>
                <a:lstStyle/>
                <a:p>
                  <a:pPr defTabSz="1219080"/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38" name="Picture 47" descr="E:\微课ppt所用素材\1299247173753_zcool.com.cn\Cinema_icon [转换]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1692" y="2958104"/>
                  <a:ext cx="328693" cy="3678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1" name="Line 5"/>
            <p:cNvSpPr>
              <a:spLocks noChangeShapeType="1"/>
            </p:cNvSpPr>
            <p:nvPr/>
          </p:nvSpPr>
          <p:spPr bwMode="auto">
            <a:xfrm flipH="1">
              <a:off x="6480080" y="3598919"/>
              <a:ext cx="0" cy="2907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1913" tIns="60956" rIns="121913" bIns="60956"/>
            <a:lstStyle/>
            <a:p>
              <a:pPr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618656" y="2485594"/>
            <a:ext cx="2502968" cy="2739853"/>
            <a:chOff x="907868" y="1802014"/>
            <a:chExt cx="1877226" cy="2054890"/>
          </a:xfrm>
        </p:grpSpPr>
        <p:sp>
          <p:nvSpPr>
            <p:cNvPr id="32" name="文本框 31"/>
            <p:cNvSpPr txBox="1"/>
            <p:nvPr/>
          </p:nvSpPr>
          <p:spPr>
            <a:xfrm>
              <a:off x="1319308" y="2171346"/>
              <a:ext cx="1465786" cy="1685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80990" indent="-380990" defTabSz="121908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7" dirty="0">
                  <a:solidFill>
                    <a:srgbClr val="4F81BD">
                      <a:lumMod val="20000"/>
                      <a:lumOff val="80000"/>
                    </a:srgbClr>
                  </a:solidFill>
                </a:rPr>
                <a:t>主讲教师</a:t>
              </a:r>
              <a:endParaRPr lang="en-US" altLang="zh-CN" sz="1867" dirty="0">
                <a:solidFill>
                  <a:srgbClr val="4F81BD">
                    <a:lumMod val="20000"/>
                    <a:lumOff val="80000"/>
                  </a:srgbClr>
                </a:solidFill>
              </a:endParaRPr>
            </a:p>
            <a:p>
              <a:pPr marL="380990" indent="-380990" defTabSz="121908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7" dirty="0">
                  <a:solidFill>
                    <a:srgbClr val="4F81BD">
                      <a:lumMod val="20000"/>
                      <a:lumOff val="80000"/>
                    </a:srgbClr>
                  </a:solidFill>
                </a:rPr>
                <a:t>拍摄团队</a:t>
              </a:r>
              <a:endParaRPr lang="en-US" altLang="zh-CN" sz="1867" dirty="0">
                <a:solidFill>
                  <a:srgbClr val="4F81BD">
                    <a:lumMod val="20000"/>
                    <a:lumOff val="80000"/>
                  </a:srgbClr>
                </a:solidFill>
              </a:endParaRPr>
            </a:p>
            <a:p>
              <a:pPr marL="380990" indent="-380990" defTabSz="121908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7" dirty="0">
                  <a:solidFill>
                    <a:srgbClr val="4F81BD">
                      <a:lumMod val="20000"/>
                      <a:lumOff val="80000"/>
                    </a:srgbClr>
                  </a:solidFill>
                </a:rPr>
                <a:t>设计团队</a:t>
              </a:r>
              <a:endParaRPr lang="en-US" altLang="zh-CN" sz="1867" dirty="0">
                <a:solidFill>
                  <a:srgbClr val="4F81BD">
                    <a:lumMod val="20000"/>
                    <a:lumOff val="80000"/>
                  </a:srgbClr>
                </a:solidFill>
              </a:endParaRPr>
            </a:p>
            <a:p>
              <a:pPr marL="380990" indent="-380990" defTabSz="121908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867" dirty="0">
                  <a:solidFill>
                    <a:srgbClr val="4F81BD">
                      <a:lumMod val="20000"/>
                      <a:lumOff val="80000"/>
                    </a:srgbClr>
                  </a:solidFill>
                </a:rPr>
                <a:t>PPT</a:t>
              </a:r>
              <a:r>
                <a:rPr lang="zh-CN" altLang="en-US" sz="1867" dirty="0">
                  <a:solidFill>
                    <a:srgbClr val="4F81BD">
                      <a:lumMod val="20000"/>
                      <a:lumOff val="80000"/>
                    </a:srgbClr>
                  </a:solidFill>
                </a:rPr>
                <a:t>制作团队</a:t>
              </a:r>
              <a:endParaRPr lang="en-US" altLang="zh-CN" sz="1867" dirty="0">
                <a:solidFill>
                  <a:srgbClr val="4F81BD">
                    <a:lumMod val="20000"/>
                    <a:lumOff val="80000"/>
                  </a:srgbClr>
                </a:solidFill>
              </a:endParaRPr>
            </a:p>
            <a:p>
              <a:pPr marL="380990" indent="-380990" defTabSz="121908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67" dirty="0">
                  <a:solidFill>
                    <a:srgbClr val="4F81BD">
                      <a:lumMod val="20000"/>
                      <a:lumOff val="80000"/>
                    </a:srgbClr>
                  </a:solidFill>
                </a:rPr>
                <a:t>后期团队</a:t>
              </a:r>
              <a:endParaRPr lang="zh-CN" altLang="en-US" sz="1867" dirty="0">
                <a:solidFill>
                  <a:srgbClr val="4F81BD">
                    <a:lumMod val="20000"/>
                    <a:lumOff val="80000"/>
                  </a:srgbClr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07868" y="1802014"/>
              <a:ext cx="106182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b="1" dirty="0">
                  <a:solidFill>
                    <a:prstClr val="white"/>
                  </a:solidFill>
                </a:rPr>
                <a:t>细致分工</a:t>
              </a:r>
              <a:endParaRPr lang="zh-CN" altLang="en-US" sz="24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57790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举例说明微课制作过程</a:t>
            </a:r>
            <a:endParaRPr lang="zh-CN" altLang="en-US" dirty="0"/>
          </a:p>
        </p:txBody>
      </p:sp>
      <p:pic>
        <p:nvPicPr>
          <p:cNvPr id="6147" name="Picture 3" descr="C:\Users\Jasmine\Desktop\流程图例子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9164" y="1782481"/>
            <a:ext cx="2785000" cy="33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asmine\Desktop\流程\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704" y="644691"/>
            <a:ext cx="1920213" cy="37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4943872" y="5157195"/>
            <a:ext cx="4416491" cy="864095"/>
          </a:xfrm>
          <a:prstGeom prst="wedgeRoundRectCallout">
            <a:avLst>
              <a:gd name="adj1" fmla="val 47751"/>
              <a:gd name="adj2" fmla="val 107496"/>
              <a:gd name="adj3" fmla="val 16667"/>
            </a:avLst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80"/>
            <a:r>
              <a:rPr lang="zh-CN" altLang="en-US" sz="2400" b="1" dirty="0">
                <a:solidFill>
                  <a:prstClr val="black">
                    <a:lumMod val="50000"/>
                  </a:prstClr>
                </a:solidFill>
              </a:rPr>
              <a:t>联系老师制作课程</a:t>
            </a:r>
            <a:r>
              <a:rPr lang="en-US" altLang="zh-CN" sz="2400" b="1" dirty="0">
                <a:solidFill>
                  <a:prstClr val="black">
                    <a:lumMod val="50000"/>
                  </a:prstClr>
                </a:solidFill>
              </a:rPr>
              <a:t>PPT</a:t>
            </a:r>
            <a:endParaRPr lang="zh-CN" altLang="en-US" sz="2400" b="1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9648395" y="3717032"/>
            <a:ext cx="2112235" cy="1152128"/>
          </a:xfrm>
          <a:prstGeom prst="rightArrow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879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1222E-7 L 0.37413 0.006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8794 L -0.35434 -0.0839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asmine\Desktop\流程图例子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62" y="1493173"/>
            <a:ext cx="1094089" cy="14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Jasmine\Desktop\流程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1" y="1382901"/>
            <a:ext cx="3144004" cy="338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2402" y="1998316"/>
            <a:ext cx="2460249" cy="23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箭头 7"/>
          <p:cNvSpPr/>
          <p:nvPr/>
        </p:nvSpPr>
        <p:spPr>
          <a:xfrm rot="5400000">
            <a:off x="6166317" y="5278903"/>
            <a:ext cx="1683575" cy="1248139"/>
          </a:xfrm>
          <a:prstGeom prst="rightArrow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815413" y="5157195"/>
            <a:ext cx="4416491" cy="864095"/>
          </a:xfrm>
          <a:prstGeom prst="wedgeRoundRectCallout">
            <a:avLst>
              <a:gd name="adj1" fmla="val 1476"/>
              <a:gd name="adj2" fmla="val -94149"/>
              <a:gd name="adj3" fmla="val 16667"/>
            </a:avLst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80"/>
            <a:r>
              <a:rPr lang="zh-CN" altLang="en-US" sz="2400" b="1" dirty="0">
                <a:solidFill>
                  <a:prstClr val="black">
                    <a:lumMod val="50000"/>
                  </a:prstClr>
                </a:solidFill>
              </a:rPr>
              <a:t>老师制作课程</a:t>
            </a:r>
            <a:r>
              <a:rPr lang="en-US" altLang="zh-CN" sz="2400" b="1" dirty="0">
                <a:solidFill>
                  <a:prstClr val="black">
                    <a:lumMod val="50000"/>
                  </a:prstClr>
                </a:solidFill>
              </a:rPr>
              <a:t>PPT</a:t>
            </a:r>
            <a:r>
              <a:rPr lang="zh-CN" altLang="en-US" sz="2400" b="1" dirty="0">
                <a:solidFill>
                  <a:prstClr val="black">
                    <a:lumMod val="50000"/>
                  </a:prstClr>
                </a:solidFill>
              </a:rPr>
              <a:t>中</a:t>
            </a:r>
            <a:r>
              <a:rPr lang="en-US" altLang="zh-CN" sz="2400" b="1" dirty="0">
                <a:solidFill>
                  <a:prstClr val="black">
                    <a:lumMod val="50000"/>
                  </a:prstClr>
                </a:solidFill>
              </a:rPr>
              <a:t>……</a:t>
            </a:r>
            <a:endParaRPr lang="zh-CN" altLang="en-US" sz="2400" b="1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304703" y="5061183"/>
            <a:ext cx="4226732" cy="864095"/>
          </a:xfrm>
          <a:prstGeom prst="wedgeRoundRectCallout">
            <a:avLst>
              <a:gd name="adj1" fmla="val -39610"/>
              <a:gd name="adj2" fmla="val -100695"/>
              <a:gd name="adj3" fmla="val 16667"/>
            </a:avLst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80"/>
            <a:r>
              <a:rPr lang="zh-CN" altLang="en-US" sz="2400" b="1" dirty="0">
                <a:solidFill>
                  <a:prstClr val="black">
                    <a:lumMod val="50000"/>
                  </a:prstClr>
                </a:solidFill>
              </a:rPr>
              <a:t>制作团队对</a:t>
            </a:r>
            <a:r>
              <a:rPr lang="en-US" altLang="zh-CN" sz="2400" b="1" dirty="0">
                <a:solidFill>
                  <a:prstClr val="black">
                    <a:lumMod val="50000"/>
                  </a:prstClr>
                </a:solidFill>
              </a:rPr>
              <a:t>PPT</a:t>
            </a:r>
            <a:r>
              <a:rPr lang="zh-CN" altLang="en-US" sz="2400" b="1" dirty="0">
                <a:solidFill>
                  <a:prstClr val="black">
                    <a:lumMod val="50000"/>
                  </a:prstClr>
                </a:solidFill>
              </a:rPr>
              <a:t>进行精加工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7788670" y="5061185"/>
            <a:ext cx="3743981" cy="864095"/>
          </a:xfrm>
          <a:prstGeom prst="wedgeRoundRectCallout">
            <a:avLst>
              <a:gd name="adj1" fmla="val -4138"/>
              <a:gd name="adj2" fmla="val -129594"/>
              <a:gd name="adj3" fmla="val 16667"/>
            </a:avLst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80"/>
            <a:r>
              <a:rPr lang="zh-CN" altLang="en-US" sz="2400" b="1" dirty="0">
                <a:solidFill>
                  <a:prstClr val="black">
                    <a:lumMod val="50000"/>
                  </a:prstClr>
                </a:solidFill>
              </a:rPr>
              <a:t>精加工</a:t>
            </a:r>
            <a:r>
              <a:rPr lang="en-US" altLang="zh-CN" sz="2400" b="1" dirty="0">
                <a:solidFill>
                  <a:prstClr val="black">
                    <a:lumMod val="50000"/>
                  </a:prstClr>
                </a:solidFill>
              </a:rPr>
              <a:t>PPT</a:t>
            </a:r>
            <a:r>
              <a:rPr lang="zh-CN" altLang="en-US" sz="2400" b="1" dirty="0">
                <a:solidFill>
                  <a:prstClr val="black">
                    <a:lumMod val="50000"/>
                  </a:prstClr>
                </a:solidFill>
              </a:rPr>
              <a:t>成型</a:t>
            </a:r>
          </a:p>
        </p:txBody>
      </p:sp>
      <p:pic>
        <p:nvPicPr>
          <p:cNvPr id="12290" name="Picture 2" descr="C:\Users\Jasmine\Desktop\流程\老师黑发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52" y="1412776"/>
            <a:ext cx="2964288" cy="3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Jasmine\Desktop\流程\taiya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7" y="137672"/>
            <a:ext cx="1360484" cy="13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Jasmine\Desktop\流程\yuelia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5" y="3092777"/>
            <a:ext cx="1013748" cy="92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51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3655E-6 C 0.0118 -0.0136 0.03888 -0.0136 0.05416 -0.01421 C 0.10937 -0.01267 0.08507 -0.01421 0.12691 -0.00958 C 0.14566 -0.00742 0.16059 0.00123 0.17725 0.00957 C 0.18663 0.01482 0.19757 0.01699 0.20677 0.02286 C 0.21753 0.02934 0.23298 0.03985 0.24357 0.04819 C 0.26059 0.0624 0.2743 0.08124 0.29114 0.09545 C 0.29861 0.10905 0.30902 0.11986 0.3177 0.13253 C 0.33003 0.15013 0.3151 0.13253 0.32638 0.1455 C 0.33003 0.15477 0.33524 0.15817 0.3401 0.1662 C 0.34114 0.16867 0.34184 0.17145 0.34288 0.17454 C 0.34513 0.17856 0.35034 0.18752 0.35034 0.18752 C 0.35086 0.18968 0.35104 0.19153 0.35156 0.194 C 0.3526 0.19617 0.35399 0.1974 0.35468 0.2008 C 0.36128 0.22212 0.35399 0.20605 0.36093 0.21964 C 0.36336 0.23231 0.36718 0.24467 0.371 0.25702 C 0.3717 0.25888 0.37187 0.26104 0.37239 0.26382 C 0.37343 0.2666 0.37517 0.27309 0.37517 0.27371 C 0.37673 0.28575 0.37847 0.28699 0.38177 0.29718 C 0.38072 0.30089 0.37986 0.30738 0.37986 0.308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14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3457E-7 C 0.00312 -0.02963 0.0059 -0.06358 0.0033 -0.09321 C 0.00417 -0.10741 0.00243 -0.10988 0.00208 -0.12315 C 0.00243 -0.14074 0.00173 -0.15093 -0.00469 -0.16173 C -0.00816 -0.18426 -0.01163 -0.20772 -0.0217 -0.22562 C -0.02448 -0.24105 -0.02049 -0.22191 -0.02708 -0.24321 C -0.02778 -0.24537 -0.02778 -0.24815 -0.02813 -0.25031 C -0.03004 -0.25586 -0.03247 -0.2571 -0.03472 -0.26265 C -0.03577 -0.26543 -0.03663 -0.26975 -0.03785 -0.27284 C -0.03958 -0.27778 -0.04358 -0.28364 -0.04601 -0.28796 C -0.04618 -0.29661 -0.04948 -0.30031 -0.05261 -0.30648 C -0.06111 -0.32469 -0.0724 -0.3358 -0.0842 -0.34661 C -0.08889 -0.35463 -0.09965 -0.36605 -0.09931 -0.36574 C -0.10417 -0.37623 -0.10017 -0.36944 -0.10972 -0.3784 C -0.11285 -0.38148 -0.11649 -0.38611 -0.11997 -0.39105 C -0.12813 -0.40062 -0.13889 -0.40494 -0.14844 -0.41173 C -0.1559 -0.41543 -0.16337 -0.41944 -0.17101 -0.42253 C -0.17292 -0.42284 -0.17552 -0.4213 -0.17778 -0.42161 C -0.18698 -0.42253 -0.1967 -0.42562 -0.20556 -0.42562 C -0.21493 -0.4179 -0.20521 -0.42315 -0.22083 -0.42562 C -0.22344 -0.42562 -0.22587 -0.42346 -0.22865 -0.42346 C -0.23906 -0.42407 -0.24913 -0.42407 -0.25955 -0.42469 C -0.26649 -0.41852 -0.27292 -0.41821 -0.28038 -0.41914 C -0.28698 -0.4179 -0.29445 -0.41358 -0.30139 -0.4142 C -0.3059 -0.41451 -0.31476 -0.4179 -0.3158 -0.41759 C -0.32483 -0.41358 -0.3342 -0.41636 -0.3441 -0.41759 C -0.35278 -0.41327 -0.3467 -0.41636 -0.34549 -0.41821 C -0.34531 -0.41914 -0.34601 -0.41883 -0.34653 -0.41883 " pathEditMode="relative" rAng="1080000" ptsTypes="AAAAAAAAAAAAAAAAAAAAAAAAA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64 0.07127 L 0.03785 -0.05091 C 0.05677 -0.07868 0.08455 -0.09257 0.11268 -0.08917 C 0.14514 -0.08578 0.17066 -0.06727 0.18785 -0.0361 L 0.27101 0.10459 " pathEditMode="relative" rAng="195117" ptsTypes="FffFF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7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5679E-6 L -0.57361 0.0021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smine\Desktop\流程\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2182" y="356659"/>
            <a:ext cx="3922183" cy="41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asmine\Desktop\流程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98" y="4773149"/>
            <a:ext cx="15806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7571" y="1125938"/>
            <a:ext cx="2134679" cy="31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箭头 4"/>
          <p:cNvSpPr/>
          <p:nvPr/>
        </p:nvSpPr>
        <p:spPr>
          <a:xfrm>
            <a:off x="10442290" y="2856047"/>
            <a:ext cx="1683575" cy="1248139"/>
          </a:xfrm>
          <a:prstGeom prst="rightArrow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453" y="2758897"/>
            <a:ext cx="2460249" cy="23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asmine\Desktop\流程\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43" y="4571162"/>
            <a:ext cx="1208548" cy="15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537572" y="3048069"/>
            <a:ext cx="3306784" cy="864095"/>
          </a:xfrm>
          <a:prstGeom prst="wedgeRoundRectCallout">
            <a:avLst>
              <a:gd name="adj1" fmla="val -47624"/>
              <a:gd name="adj2" fmla="val 118130"/>
              <a:gd name="adj3" fmla="val 16667"/>
            </a:avLst>
          </a:prstGeom>
          <a:pattFill prst="lg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80"/>
            <a:r>
              <a:rPr lang="zh-CN" altLang="en-US" sz="2400" b="1" dirty="0">
                <a:solidFill>
                  <a:prstClr val="black">
                    <a:lumMod val="50000"/>
                  </a:prstClr>
                </a:solidFill>
              </a:rPr>
              <a:t>老师试讲、录制</a:t>
            </a:r>
            <a:endParaRPr lang="zh-CN" altLang="en-US" sz="2400" b="1" dirty="0">
              <a:solidFill>
                <a:prstClr val="black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90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1894E-6 L 0.68177 -0.009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-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33229 -0.367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1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Jasmine\Desktop\流程\bb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19" y="-452266"/>
            <a:ext cx="5938607" cy="83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209" y="-433709"/>
            <a:ext cx="5938425" cy="8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26" y="1988841"/>
            <a:ext cx="4680415" cy="28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267176" y="4853446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2400" dirty="0">
                <a:solidFill>
                  <a:prstClr val="black"/>
                </a:solidFill>
              </a:rPr>
              <a:t>简</a:t>
            </a:r>
            <a:r>
              <a:rPr lang="zh-CN" altLang="en-US" sz="2400" dirty="0">
                <a:solidFill>
                  <a:prstClr val="black"/>
                </a:solidFill>
              </a:rPr>
              <a:t>笔画</a:t>
            </a:r>
            <a:r>
              <a:rPr lang="en-US" altLang="zh-CN" sz="2400" dirty="0">
                <a:solidFill>
                  <a:prstClr val="black"/>
                </a:solidFill>
              </a:rPr>
              <a:t>.mp4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</p:spPr>
        <p:txBody>
          <a:bodyPr/>
          <a:lstStyle/>
          <a:p>
            <a:r>
              <a:rPr lang="zh-CN" altLang="en-US" dirty="0" smtClean="0"/>
              <a:t>后期处理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35537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43021 -0.0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2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48107 0.003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后期划分微课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03446" y="378063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3200" dirty="0">
                <a:solidFill>
                  <a:prstClr val="black"/>
                </a:solidFill>
              </a:rPr>
              <a:t>时间</a:t>
            </a:r>
            <a:r>
              <a:rPr lang="zh-CN" altLang="en-US" sz="3200" dirty="0">
                <a:solidFill>
                  <a:prstClr val="black"/>
                </a:solidFill>
              </a:rPr>
              <a:t>划分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979963" y="3800376"/>
            <a:ext cx="6066464" cy="953947"/>
            <a:chOff x="2989743" y="3716265"/>
            <a:chExt cx="4549848" cy="715460"/>
          </a:xfrm>
        </p:grpSpPr>
        <p:sp>
          <p:nvSpPr>
            <p:cNvPr id="21" name="流程图: 终止 20"/>
            <p:cNvSpPr/>
            <p:nvPr/>
          </p:nvSpPr>
          <p:spPr>
            <a:xfrm>
              <a:off x="2989743" y="3720349"/>
              <a:ext cx="1216320" cy="43204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微课</a:t>
              </a:r>
              <a:r>
                <a:rPr lang="en-US" altLang="zh-CN" sz="2400" dirty="0">
                  <a:solidFill>
                    <a:prstClr val="white"/>
                  </a:solidFill>
                </a:rPr>
                <a:t>1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2" name="流程图: 终止 21"/>
            <p:cNvSpPr/>
            <p:nvPr/>
          </p:nvSpPr>
          <p:spPr>
            <a:xfrm>
              <a:off x="4216908" y="3720349"/>
              <a:ext cx="1886694" cy="432048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微课</a:t>
              </a:r>
              <a:r>
                <a:rPr lang="en-US" altLang="zh-CN" sz="2400" dirty="0">
                  <a:solidFill>
                    <a:prstClr val="white"/>
                  </a:solidFill>
                </a:rPr>
                <a:t>2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流程图: 终止 22"/>
            <p:cNvSpPr/>
            <p:nvPr/>
          </p:nvSpPr>
          <p:spPr>
            <a:xfrm>
              <a:off x="6103604" y="3716265"/>
              <a:ext cx="1435987" cy="432048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微课</a:t>
              </a:r>
              <a:r>
                <a:rPr lang="en-US" altLang="zh-CN" sz="2400" dirty="0">
                  <a:solidFill>
                    <a:prstClr val="white"/>
                  </a:solidFill>
                </a:rPr>
                <a:t>3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39283" y="4146983"/>
              <a:ext cx="75405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1867" dirty="0">
                  <a:solidFill>
                    <a:prstClr val="black"/>
                  </a:solidFill>
                </a:rPr>
                <a:t>0:08:50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01636" y="4146983"/>
              <a:ext cx="75405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1867" dirty="0">
                  <a:solidFill>
                    <a:prstClr val="black"/>
                  </a:solidFill>
                </a:rPr>
                <a:t>0:11:30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362977" y="4146982"/>
              <a:ext cx="75405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1867" dirty="0">
                  <a:solidFill>
                    <a:prstClr val="black"/>
                  </a:solidFill>
                </a:rPr>
                <a:t>0:09:40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79963" y="5194534"/>
            <a:ext cx="6066464" cy="961165"/>
            <a:chOff x="2987824" y="2591949"/>
            <a:chExt cx="4549848" cy="720874"/>
          </a:xfrm>
        </p:grpSpPr>
        <p:sp>
          <p:nvSpPr>
            <p:cNvPr id="7" name="流程图: 终止 6"/>
            <p:cNvSpPr/>
            <p:nvPr/>
          </p:nvSpPr>
          <p:spPr>
            <a:xfrm>
              <a:off x="2987824" y="2596033"/>
              <a:ext cx="1152128" cy="432048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微课</a:t>
              </a:r>
              <a:r>
                <a:rPr lang="en-US" altLang="zh-CN" sz="2400" dirty="0">
                  <a:solidFill>
                    <a:prstClr val="white"/>
                  </a:solidFill>
                </a:rPr>
                <a:t>1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流程图: 终止 7"/>
            <p:cNvSpPr/>
            <p:nvPr/>
          </p:nvSpPr>
          <p:spPr>
            <a:xfrm>
              <a:off x="4153296" y="2596033"/>
              <a:ext cx="936104" cy="432048"/>
            </a:xfrm>
            <a:prstGeom prst="flowChartTerminator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微课</a:t>
              </a:r>
              <a:r>
                <a:rPr lang="en-US" altLang="zh-CN" sz="2400" dirty="0">
                  <a:solidFill>
                    <a:prstClr val="white"/>
                  </a:solidFill>
                </a:rPr>
                <a:t>2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流程图: 终止 13"/>
            <p:cNvSpPr/>
            <p:nvPr/>
          </p:nvSpPr>
          <p:spPr>
            <a:xfrm>
              <a:off x="5102744" y="2591949"/>
              <a:ext cx="1132726" cy="432048"/>
            </a:xfrm>
            <a:prstGeom prst="flowChartTermina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微课</a:t>
              </a:r>
              <a:r>
                <a:rPr lang="en-US" altLang="zh-CN" sz="2400" dirty="0">
                  <a:solidFill>
                    <a:prstClr val="white"/>
                  </a:solidFill>
                </a:rPr>
                <a:t>3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流程图: 终止 8"/>
            <p:cNvSpPr/>
            <p:nvPr/>
          </p:nvSpPr>
          <p:spPr>
            <a:xfrm>
              <a:off x="6235469" y="2600373"/>
              <a:ext cx="1302203" cy="432048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微课</a:t>
              </a:r>
              <a:r>
                <a:rPr lang="en-US" altLang="zh-CN" sz="2400" dirty="0">
                  <a:solidFill>
                    <a:prstClr val="white"/>
                  </a:solidFill>
                </a:rPr>
                <a:t>4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107165" y="3028081"/>
              <a:ext cx="75405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1867" dirty="0">
                  <a:solidFill>
                    <a:prstClr val="black"/>
                  </a:solidFill>
                </a:rPr>
                <a:t>0:08:40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162728" y="3028081"/>
              <a:ext cx="75405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1867" dirty="0">
                  <a:solidFill>
                    <a:prstClr val="black"/>
                  </a:solidFill>
                </a:rPr>
                <a:t>0:05:30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10487" y="3021092"/>
              <a:ext cx="75405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1867" dirty="0">
                  <a:solidFill>
                    <a:prstClr val="black"/>
                  </a:solidFill>
                </a:rPr>
                <a:t>0:06:30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29340" y="3021093"/>
              <a:ext cx="75405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1867" dirty="0">
                  <a:solidFill>
                    <a:prstClr val="black"/>
                  </a:solidFill>
                </a:rPr>
                <a:t>0:09:20</a:t>
              </a:r>
              <a:endParaRPr lang="zh-CN" altLang="en-US" sz="18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103446" y="1796819"/>
            <a:ext cx="8942981" cy="1286517"/>
            <a:chOff x="827584" y="1347614"/>
            <a:chExt cx="6707236" cy="964888"/>
          </a:xfrm>
        </p:grpSpPr>
        <p:grpSp>
          <p:nvGrpSpPr>
            <p:cNvPr id="19" name="组合 18"/>
            <p:cNvGrpSpPr/>
            <p:nvPr/>
          </p:nvGrpSpPr>
          <p:grpSpPr>
            <a:xfrm>
              <a:off x="827584" y="1566095"/>
              <a:ext cx="6707236" cy="746407"/>
              <a:chOff x="827584" y="1566095"/>
              <a:chExt cx="6707236" cy="74640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827584" y="1566095"/>
                <a:ext cx="1369606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zh-CN" altLang="en-US" sz="3200" dirty="0">
                    <a:solidFill>
                      <a:prstClr val="black"/>
                    </a:solidFill>
                  </a:rPr>
                  <a:t>视频</a:t>
                </a:r>
                <a:r>
                  <a:rPr lang="zh-CN" altLang="en-US" sz="3200" dirty="0">
                    <a:solidFill>
                      <a:prstClr val="black"/>
                    </a:solidFill>
                  </a:rPr>
                  <a:t>切分</a:t>
                </a:r>
                <a:endParaRPr lang="zh-CN" altLang="en-US" sz="32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984972" y="1593061"/>
                <a:ext cx="4549848" cy="719441"/>
                <a:chOff x="2989743" y="3716265"/>
                <a:chExt cx="4549848" cy="719441"/>
              </a:xfrm>
            </p:grpSpPr>
            <p:sp>
              <p:nvSpPr>
                <p:cNvPr id="31" name="流程图: 终止 30"/>
                <p:cNvSpPr/>
                <p:nvPr/>
              </p:nvSpPr>
              <p:spPr>
                <a:xfrm>
                  <a:off x="2989743" y="3720349"/>
                  <a:ext cx="1174904" cy="432048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080"/>
                  <a:r>
                    <a:rPr lang="zh-CN" altLang="en-US" sz="2400" dirty="0">
                      <a:solidFill>
                        <a:prstClr val="white"/>
                      </a:solidFill>
                    </a:rPr>
                    <a:t>微课</a:t>
                  </a:r>
                  <a:r>
                    <a:rPr lang="en-US" altLang="zh-CN" sz="2400" dirty="0">
                      <a:solidFill>
                        <a:prstClr val="white"/>
                      </a:solidFill>
                    </a:rPr>
                    <a:t>1</a:t>
                  </a:r>
                  <a:endParaRPr lang="zh-CN" alt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流程图: 终止 31"/>
                <p:cNvSpPr/>
                <p:nvPr/>
              </p:nvSpPr>
              <p:spPr>
                <a:xfrm>
                  <a:off x="4235300" y="3720349"/>
                  <a:ext cx="1800200" cy="432048"/>
                </a:xfrm>
                <a:prstGeom prst="flowChartTerminator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080"/>
                  <a:r>
                    <a:rPr lang="zh-CN" altLang="en-US" sz="2400" dirty="0">
                      <a:solidFill>
                        <a:prstClr val="white"/>
                      </a:solidFill>
                    </a:rPr>
                    <a:t>微课</a:t>
                  </a:r>
                  <a:r>
                    <a:rPr lang="en-US" altLang="zh-CN" sz="2400" dirty="0">
                      <a:solidFill>
                        <a:prstClr val="white"/>
                      </a:solidFill>
                    </a:rPr>
                    <a:t>2</a:t>
                  </a:r>
                  <a:endParaRPr lang="zh-CN" alt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流程图: 终止 32"/>
                <p:cNvSpPr/>
                <p:nvPr/>
              </p:nvSpPr>
              <p:spPr>
                <a:xfrm>
                  <a:off x="6103604" y="3716265"/>
                  <a:ext cx="1435987" cy="432048"/>
                </a:xfrm>
                <a:prstGeom prst="flowChartTerminator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080"/>
                  <a:r>
                    <a:rPr lang="zh-CN" altLang="en-US" sz="2400" dirty="0">
                      <a:solidFill>
                        <a:prstClr val="white"/>
                      </a:solidFill>
                    </a:rPr>
                    <a:t>微课</a:t>
                  </a:r>
                  <a:r>
                    <a:rPr lang="en-US" altLang="zh-CN" sz="2400" dirty="0">
                      <a:solidFill>
                        <a:prstClr val="white"/>
                      </a:solidFill>
                    </a:rPr>
                    <a:t>3</a:t>
                  </a:r>
                  <a:endParaRPr lang="zh-CN" altLang="en-US" sz="24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3123053" y="4146982"/>
                  <a:ext cx="754052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219080"/>
                  <a:r>
                    <a:rPr lang="en-US" altLang="zh-CN" sz="1867" dirty="0">
                      <a:solidFill>
                        <a:prstClr val="black"/>
                      </a:solidFill>
                    </a:rPr>
                    <a:t>0:08:50</a:t>
                  </a:r>
                  <a:endParaRPr lang="zh-CN" altLang="en-US" sz="1867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4676780" y="4146982"/>
                  <a:ext cx="754052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219080"/>
                  <a:r>
                    <a:rPr lang="en-US" altLang="zh-CN" sz="1867" dirty="0">
                      <a:solidFill>
                        <a:prstClr val="black"/>
                      </a:solidFill>
                    </a:rPr>
                    <a:t>0:11:30</a:t>
                  </a:r>
                  <a:endParaRPr lang="zh-CN" altLang="en-US" sz="1867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6362977" y="4150964"/>
                  <a:ext cx="754052" cy="284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219080"/>
                  <a:r>
                    <a:rPr lang="en-US" altLang="zh-CN" sz="1867" dirty="0">
                      <a:solidFill>
                        <a:prstClr val="black"/>
                      </a:solidFill>
                    </a:rPr>
                    <a:t>0:09:40</a:t>
                  </a:r>
                  <a:endParaRPr lang="zh-CN" altLang="en-US" sz="1867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4201292" y="1347614"/>
              <a:ext cx="1863303" cy="936104"/>
              <a:chOff x="4201292" y="1347614"/>
              <a:chExt cx="1863303" cy="936104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4201292" y="1347614"/>
                <a:ext cx="0" cy="93610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6064595" y="1347614"/>
                <a:ext cx="0" cy="935136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29530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3.61111E-6 -0.203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2951188" y="2949320"/>
            <a:ext cx="3465360" cy="2015851"/>
            <a:chOff x="2213391" y="2211990"/>
            <a:chExt cx="2599020" cy="1511888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4812411" y="2633165"/>
              <a:ext cx="0" cy="37063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2213391" y="2633165"/>
              <a:ext cx="0" cy="36710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stCxn id="16" idx="2"/>
            </p:cNvCxnSpPr>
            <p:nvPr/>
          </p:nvCxnSpPr>
          <p:spPr>
            <a:xfrm>
              <a:off x="3096002" y="2211990"/>
              <a:ext cx="81593" cy="151188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239379" y="2643758"/>
              <a:ext cx="2548645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碎片制作微课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833810" y="1988840"/>
            <a:ext cx="8552089" cy="960480"/>
            <a:chOff x="1259632" y="1560733"/>
            <a:chExt cx="6414067" cy="720360"/>
          </a:xfrm>
        </p:grpSpPr>
        <p:grpSp>
          <p:nvGrpSpPr>
            <p:cNvPr id="3" name="组合 2"/>
            <p:cNvGrpSpPr/>
            <p:nvPr/>
          </p:nvGrpSpPr>
          <p:grpSpPr>
            <a:xfrm>
              <a:off x="1259632" y="1560733"/>
              <a:ext cx="1152128" cy="716790"/>
              <a:chOff x="2984972" y="3899984"/>
              <a:chExt cx="1152128" cy="716790"/>
            </a:xfrm>
          </p:grpSpPr>
          <p:sp>
            <p:nvSpPr>
              <p:cNvPr id="7" name="流程图: 终止 6"/>
              <p:cNvSpPr/>
              <p:nvPr/>
            </p:nvSpPr>
            <p:spPr>
              <a:xfrm>
                <a:off x="2984972" y="3899984"/>
                <a:ext cx="1152128" cy="432048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zh-CN" altLang="en-US" sz="2400" dirty="0">
                    <a:solidFill>
                      <a:prstClr val="white"/>
                    </a:solidFill>
                  </a:rPr>
                  <a:t>微课</a:t>
                </a:r>
                <a:r>
                  <a:rPr lang="en-US" altLang="zh-CN" sz="2400" dirty="0">
                    <a:solidFill>
                      <a:prstClr val="white"/>
                    </a:solidFill>
                  </a:rPr>
                  <a:t>1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104313" y="4332032"/>
                <a:ext cx="754052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en-US" altLang="zh-CN" sz="1867" dirty="0">
                    <a:solidFill>
                      <a:prstClr val="black"/>
                    </a:solidFill>
                  </a:rPr>
                  <a:t>0:08:40</a:t>
                </a:r>
                <a:endParaRPr lang="zh-CN" altLang="en-US" sz="1867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593818" y="1564303"/>
              <a:ext cx="936104" cy="716790"/>
              <a:chOff x="4150444" y="3899984"/>
              <a:chExt cx="936104" cy="716790"/>
            </a:xfrm>
          </p:grpSpPr>
          <p:sp>
            <p:nvSpPr>
              <p:cNvPr id="8" name="流程图: 终止 7"/>
              <p:cNvSpPr/>
              <p:nvPr/>
            </p:nvSpPr>
            <p:spPr>
              <a:xfrm>
                <a:off x="4150444" y="3899984"/>
                <a:ext cx="936104" cy="432048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zh-CN" altLang="en-US" sz="2400" dirty="0">
                    <a:solidFill>
                      <a:prstClr val="white"/>
                    </a:solidFill>
                  </a:rPr>
                  <a:t>微课</a:t>
                </a:r>
                <a:r>
                  <a:rPr lang="en-US" altLang="zh-CN" sz="2400" dirty="0">
                    <a:solidFill>
                      <a:prstClr val="white"/>
                    </a:solidFill>
                  </a:rPr>
                  <a:t>2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159876" y="4332032"/>
                <a:ext cx="754052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en-US" altLang="zh-CN" sz="1867" dirty="0">
                    <a:solidFill>
                      <a:prstClr val="black"/>
                    </a:solidFill>
                  </a:rPr>
                  <a:t>0:05:30</a:t>
                </a:r>
                <a:endParaRPr lang="zh-CN" altLang="en-US" sz="1867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707904" y="1563638"/>
              <a:ext cx="1132726" cy="713885"/>
              <a:chOff x="5099892" y="3895900"/>
              <a:chExt cx="1132726" cy="713885"/>
            </a:xfrm>
          </p:grpSpPr>
          <p:sp>
            <p:nvSpPr>
              <p:cNvPr id="14" name="流程图: 终止 13"/>
              <p:cNvSpPr/>
              <p:nvPr/>
            </p:nvSpPr>
            <p:spPr>
              <a:xfrm>
                <a:off x="5099892" y="3895900"/>
                <a:ext cx="1132726" cy="432048"/>
              </a:xfrm>
              <a:prstGeom prst="flowChartTerminator">
                <a:avLst/>
              </a:prstGeom>
              <a:solidFill>
                <a:srgbClr val="00A0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zh-CN" altLang="en-US" sz="2400" dirty="0">
                    <a:solidFill>
                      <a:prstClr val="white"/>
                    </a:solidFill>
                  </a:rPr>
                  <a:t>微课</a:t>
                </a:r>
                <a:r>
                  <a:rPr lang="en-US" altLang="zh-CN" sz="2400" dirty="0">
                    <a:solidFill>
                      <a:prstClr val="white"/>
                    </a:solidFill>
                  </a:rPr>
                  <a:t>3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207635" y="4325043"/>
                <a:ext cx="754052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en-US" altLang="zh-CN" sz="1867" dirty="0">
                    <a:solidFill>
                      <a:prstClr val="black"/>
                    </a:solidFill>
                  </a:rPr>
                  <a:t>0:06:30</a:t>
                </a:r>
                <a:endParaRPr lang="zh-CN" altLang="en-US" sz="1867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018611" y="1560733"/>
              <a:ext cx="1302203" cy="705462"/>
              <a:chOff x="6232617" y="3904324"/>
              <a:chExt cx="1302203" cy="705462"/>
            </a:xfrm>
          </p:grpSpPr>
          <p:sp>
            <p:nvSpPr>
              <p:cNvPr id="9" name="流程图: 终止 8"/>
              <p:cNvSpPr/>
              <p:nvPr/>
            </p:nvSpPr>
            <p:spPr>
              <a:xfrm>
                <a:off x="6232617" y="3904324"/>
                <a:ext cx="1302203" cy="432048"/>
              </a:xfrm>
              <a:prstGeom prst="flowChartTerminator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zh-CN" altLang="en-US" sz="2400" dirty="0">
                    <a:solidFill>
                      <a:prstClr val="white"/>
                    </a:solidFill>
                  </a:rPr>
                  <a:t>微课</a:t>
                </a:r>
                <a:r>
                  <a:rPr lang="en-US" altLang="zh-CN" sz="2400" dirty="0">
                    <a:solidFill>
                      <a:prstClr val="white"/>
                    </a:solidFill>
                  </a:rPr>
                  <a:t>4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426488" y="4325044"/>
                <a:ext cx="754052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en-US" altLang="zh-CN" sz="1867" dirty="0">
                    <a:solidFill>
                      <a:prstClr val="black"/>
                    </a:solidFill>
                  </a:rPr>
                  <a:t>0:09:20</a:t>
                </a:r>
                <a:endParaRPr lang="zh-CN" altLang="en-US" sz="1867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498795" y="1566148"/>
              <a:ext cx="1174904" cy="711375"/>
              <a:chOff x="2984972" y="1597145"/>
              <a:chExt cx="1174904" cy="711375"/>
            </a:xfrm>
          </p:grpSpPr>
          <p:sp>
            <p:nvSpPr>
              <p:cNvPr id="38" name="流程图: 终止 37"/>
              <p:cNvSpPr/>
              <p:nvPr/>
            </p:nvSpPr>
            <p:spPr>
              <a:xfrm>
                <a:off x="2984972" y="1597145"/>
                <a:ext cx="1174904" cy="432048"/>
              </a:xfrm>
              <a:prstGeom prst="flowChartTerminator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zh-CN" altLang="en-US" sz="2400" dirty="0">
                    <a:solidFill>
                      <a:prstClr val="white"/>
                    </a:solidFill>
                  </a:rPr>
                  <a:t>微课</a:t>
                </a:r>
                <a:r>
                  <a:rPr lang="en-US" altLang="zh-CN" sz="2400" dirty="0">
                    <a:solidFill>
                      <a:prstClr val="white"/>
                    </a:solidFill>
                  </a:rPr>
                  <a:t>5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3118282" y="2023778"/>
                <a:ext cx="754052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080"/>
                <a:r>
                  <a:rPr lang="en-US" altLang="zh-CN" sz="1867" dirty="0">
                    <a:solidFill>
                      <a:prstClr val="black"/>
                    </a:solidFill>
                  </a:rPr>
                  <a:t>0:08:50</a:t>
                </a:r>
                <a:endParaRPr lang="zh-CN" altLang="en-US" sz="1867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0" name="对角圆角矩形 49"/>
          <p:cNvSpPr/>
          <p:nvPr/>
        </p:nvSpPr>
        <p:spPr>
          <a:xfrm>
            <a:off x="2135098" y="4005064"/>
            <a:ext cx="1632181" cy="576064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r>
              <a:rPr lang="zh-CN" altLang="en-US" sz="2400" dirty="0">
                <a:solidFill>
                  <a:prstClr val="white"/>
                </a:solidFill>
              </a:rPr>
              <a:t>教学设计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52" name="对角圆角矩形 51"/>
          <p:cNvSpPr/>
          <p:nvPr/>
        </p:nvSpPr>
        <p:spPr>
          <a:xfrm>
            <a:off x="3420702" y="4878576"/>
            <a:ext cx="1632181" cy="576064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r>
              <a:rPr lang="zh-CN" altLang="en-US" sz="2400" dirty="0">
                <a:solidFill>
                  <a:prstClr val="white"/>
                </a:solidFill>
              </a:rPr>
              <a:t>课件</a:t>
            </a:r>
            <a:r>
              <a:rPr lang="zh-CN" altLang="en-US" sz="2400" dirty="0">
                <a:solidFill>
                  <a:prstClr val="white"/>
                </a:solidFill>
              </a:rPr>
              <a:t>制作</a:t>
            </a:r>
          </a:p>
        </p:txBody>
      </p:sp>
      <p:sp>
        <p:nvSpPr>
          <p:cNvPr id="53" name="对角圆角矩形 52"/>
          <p:cNvSpPr/>
          <p:nvPr/>
        </p:nvSpPr>
        <p:spPr>
          <a:xfrm>
            <a:off x="5600458" y="3997037"/>
            <a:ext cx="1632181" cy="576064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r>
              <a:rPr lang="zh-CN" altLang="en-US" sz="2400" dirty="0">
                <a:solidFill>
                  <a:prstClr val="white"/>
                </a:solidFill>
              </a:rPr>
              <a:t>后期处理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2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发布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7008045" y="3080778"/>
            <a:ext cx="3564032" cy="2995879"/>
            <a:chOff x="899592" y="1203598"/>
            <a:chExt cx="2673024" cy="22469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203598"/>
              <a:ext cx="2673024" cy="1800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文本框 3"/>
            <p:cNvSpPr txBox="1"/>
            <p:nvPr/>
          </p:nvSpPr>
          <p:spPr>
            <a:xfrm>
              <a:off x="1416007" y="3104258"/>
              <a:ext cx="158721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2400" dirty="0">
                  <a:solidFill>
                    <a:prstClr val="black"/>
                  </a:solidFill>
                </a:rPr>
                <a:t>PC</a:t>
              </a:r>
              <a:r>
                <a:rPr lang="zh-CN" altLang="en-US" sz="2400" dirty="0">
                  <a:solidFill>
                    <a:prstClr val="black"/>
                  </a:solidFill>
                </a:rPr>
                <a:t>网络版课件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51503" y="2982902"/>
            <a:ext cx="3368172" cy="3086001"/>
            <a:chOff x="4067942" y="1124199"/>
            <a:chExt cx="2526129" cy="231450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2" y="1124199"/>
              <a:ext cx="2526129" cy="1980059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777006" y="3092451"/>
              <a:ext cx="106182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black"/>
                  </a:solidFill>
                </a:rPr>
                <a:t>平板</a:t>
              </a:r>
              <a:r>
                <a:rPr lang="zh-CN" altLang="en-US" sz="2400" dirty="0">
                  <a:solidFill>
                    <a:prstClr val="black"/>
                  </a:solidFill>
                </a:rPr>
                <a:t>课件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772125" y="613827"/>
            <a:ext cx="2946321" cy="1971444"/>
            <a:chOff x="5331006" y="380492"/>
            <a:chExt cx="2209741" cy="147858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006" y="380492"/>
              <a:ext cx="2209741" cy="113233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881877" y="1512826"/>
              <a:ext cx="106182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black"/>
                  </a:solidFill>
                </a:rPr>
                <a:t>手机课件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43478" y="2462263"/>
            <a:ext cx="1940764" cy="2091832"/>
            <a:chOff x="3854768" y="1784881"/>
            <a:chExt cx="1455573" cy="1568874"/>
          </a:xfrm>
        </p:grpSpPr>
        <p:sp>
          <p:nvSpPr>
            <p:cNvPr id="27" name="任意多边形 26"/>
            <p:cNvSpPr/>
            <p:nvPr/>
          </p:nvSpPr>
          <p:spPr>
            <a:xfrm>
              <a:off x="4405043" y="2465348"/>
              <a:ext cx="774362" cy="774362"/>
            </a:xfrm>
            <a:custGeom>
              <a:avLst/>
              <a:gdLst>
                <a:gd name="connsiteX0" fmla="*/ 549645 w 774362"/>
                <a:gd name="connsiteY0" fmla="*/ 123463 h 774362"/>
                <a:gd name="connsiteX1" fmla="*/ 609879 w 774362"/>
                <a:gd name="connsiteY1" fmla="*/ 72919 h 774362"/>
                <a:gd name="connsiteX2" fmla="*/ 657998 w 774362"/>
                <a:gd name="connsiteY2" fmla="*/ 113296 h 774362"/>
                <a:gd name="connsiteX3" fmla="*/ 618681 w 774362"/>
                <a:gd name="connsiteY3" fmla="*/ 181391 h 774362"/>
                <a:gd name="connsiteX4" fmla="*/ 681151 w 774362"/>
                <a:gd name="connsiteY4" fmla="*/ 289592 h 774362"/>
                <a:gd name="connsiteX5" fmla="*/ 759781 w 774362"/>
                <a:gd name="connsiteY5" fmla="*/ 289589 h 774362"/>
                <a:gd name="connsiteX6" fmla="*/ 770689 w 774362"/>
                <a:gd name="connsiteY6" fmla="*/ 351450 h 774362"/>
                <a:gd name="connsiteX7" fmla="*/ 696800 w 774362"/>
                <a:gd name="connsiteY7" fmla="*/ 378342 h 774362"/>
                <a:gd name="connsiteX8" fmla="*/ 675104 w 774362"/>
                <a:gd name="connsiteY8" fmla="*/ 501384 h 774362"/>
                <a:gd name="connsiteX9" fmla="*/ 735340 w 774362"/>
                <a:gd name="connsiteY9" fmla="*/ 551924 h 774362"/>
                <a:gd name="connsiteX10" fmla="*/ 703932 w 774362"/>
                <a:gd name="connsiteY10" fmla="*/ 606324 h 774362"/>
                <a:gd name="connsiteX11" fmla="*/ 630044 w 774362"/>
                <a:gd name="connsiteY11" fmla="*/ 579429 h 774362"/>
                <a:gd name="connsiteX12" fmla="*/ 534335 w 774362"/>
                <a:gd name="connsiteY12" fmla="*/ 659739 h 774362"/>
                <a:gd name="connsiteX13" fmla="*/ 547991 w 774362"/>
                <a:gd name="connsiteY13" fmla="*/ 737174 h 774362"/>
                <a:gd name="connsiteX14" fmla="*/ 488964 w 774362"/>
                <a:gd name="connsiteY14" fmla="*/ 758658 h 774362"/>
                <a:gd name="connsiteX15" fmla="*/ 449651 w 774362"/>
                <a:gd name="connsiteY15" fmla="*/ 690561 h 774362"/>
                <a:gd name="connsiteX16" fmla="*/ 324711 w 774362"/>
                <a:gd name="connsiteY16" fmla="*/ 690561 h 774362"/>
                <a:gd name="connsiteX17" fmla="*/ 285398 w 774362"/>
                <a:gd name="connsiteY17" fmla="*/ 758658 h 774362"/>
                <a:gd name="connsiteX18" fmla="*/ 226371 w 774362"/>
                <a:gd name="connsiteY18" fmla="*/ 737174 h 774362"/>
                <a:gd name="connsiteX19" fmla="*/ 240027 w 774362"/>
                <a:gd name="connsiteY19" fmla="*/ 659738 h 774362"/>
                <a:gd name="connsiteX20" fmla="*/ 144318 w 774362"/>
                <a:gd name="connsiteY20" fmla="*/ 579428 h 774362"/>
                <a:gd name="connsiteX21" fmla="*/ 70430 w 774362"/>
                <a:gd name="connsiteY21" fmla="*/ 606324 h 774362"/>
                <a:gd name="connsiteX22" fmla="*/ 39022 w 774362"/>
                <a:gd name="connsiteY22" fmla="*/ 551924 h 774362"/>
                <a:gd name="connsiteX23" fmla="*/ 99258 w 774362"/>
                <a:gd name="connsiteY23" fmla="*/ 501383 h 774362"/>
                <a:gd name="connsiteX24" fmla="*/ 77562 w 774362"/>
                <a:gd name="connsiteY24" fmla="*/ 378341 h 774362"/>
                <a:gd name="connsiteX25" fmla="*/ 3673 w 774362"/>
                <a:gd name="connsiteY25" fmla="*/ 351450 h 774362"/>
                <a:gd name="connsiteX26" fmla="*/ 14581 w 774362"/>
                <a:gd name="connsiteY26" fmla="*/ 289589 h 774362"/>
                <a:gd name="connsiteX27" fmla="*/ 93211 w 774362"/>
                <a:gd name="connsiteY27" fmla="*/ 289591 h 774362"/>
                <a:gd name="connsiteX28" fmla="*/ 155681 w 774362"/>
                <a:gd name="connsiteY28" fmla="*/ 181390 h 774362"/>
                <a:gd name="connsiteX29" fmla="*/ 116364 w 774362"/>
                <a:gd name="connsiteY29" fmla="*/ 113296 h 774362"/>
                <a:gd name="connsiteX30" fmla="*/ 164483 w 774362"/>
                <a:gd name="connsiteY30" fmla="*/ 72919 h 774362"/>
                <a:gd name="connsiteX31" fmla="*/ 224717 w 774362"/>
                <a:gd name="connsiteY31" fmla="*/ 123463 h 774362"/>
                <a:gd name="connsiteX32" fmla="*/ 342122 w 774362"/>
                <a:gd name="connsiteY32" fmla="*/ 80731 h 774362"/>
                <a:gd name="connsiteX33" fmla="*/ 355773 w 774362"/>
                <a:gd name="connsiteY33" fmla="*/ 3295 h 774362"/>
                <a:gd name="connsiteX34" fmla="*/ 418589 w 774362"/>
                <a:gd name="connsiteY34" fmla="*/ 3295 h 774362"/>
                <a:gd name="connsiteX35" fmla="*/ 432241 w 774362"/>
                <a:gd name="connsiteY35" fmla="*/ 80731 h 774362"/>
                <a:gd name="connsiteX36" fmla="*/ 549646 w 774362"/>
                <a:gd name="connsiteY36" fmla="*/ 123463 h 774362"/>
                <a:gd name="connsiteX37" fmla="*/ 549645 w 774362"/>
                <a:gd name="connsiteY37" fmla="*/ 123463 h 774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74362" h="774362">
                  <a:moveTo>
                    <a:pt x="549645" y="123463"/>
                  </a:moveTo>
                  <a:lnTo>
                    <a:pt x="609879" y="72919"/>
                  </a:lnTo>
                  <a:lnTo>
                    <a:pt x="657998" y="113296"/>
                  </a:lnTo>
                  <a:lnTo>
                    <a:pt x="618681" y="181391"/>
                  </a:lnTo>
                  <a:cubicBezTo>
                    <a:pt x="646638" y="212840"/>
                    <a:pt x="667893" y="249656"/>
                    <a:pt x="681151" y="289592"/>
                  </a:cubicBezTo>
                  <a:lnTo>
                    <a:pt x="759781" y="289589"/>
                  </a:lnTo>
                  <a:lnTo>
                    <a:pt x="770689" y="351450"/>
                  </a:lnTo>
                  <a:lnTo>
                    <a:pt x="696800" y="378342"/>
                  </a:lnTo>
                  <a:cubicBezTo>
                    <a:pt x="698001" y="420404"/>
                    <a:pt x="690619" y="462269"/>
                    <a:pt x="675104" y="501384"/>
                  </a:cubicBezTo>
                  <a:lnTo>
                    <a:pt x="735340" y="551924"/>
                  </a:lnTo>
                  <a:lnTo>
                    <a:pt x="703932" y="606324"/>
                  </a:lnTo>
                  <a:lnTo>
                    <a:pt x="630044" y="579429"/>
                  </a:lnTo>
                  <a:cubicBezTo>
                    <a:pt x="603927" y="612422"/>
                    <a:pt x="571362" y="639748"/>
                    <a:pt x="534335" y="659739"/>
                  </a:cubicBezTo>
                  <a:lnTo>
                    <a:pt x="547991" y="737174"/>
                  </a:lnTo>
                  <a:lnTo>
                    <a:pt x="488964" y="758658"/>
                  </a:lnTo>
                  <a:lnTo>
                    <a:pt x="449651" y="690561"/>
                  </a:lnTo>
                  <a:cubicBezTo>
                    <a:pt x="408437" y="699048"/>
                    <a:pt x="365926" y="699048"/>
                    <a:pt x="324711" y="690561"/>
                  </a:cubicBezTo>
                  <a:lnTo>
                    <a:pt x="285398" y="758658"/>
                  </a:lnTo>
                  <a:lnTo>
                    <a:pt x="226371" y="737174"/>
                  </a:lnTo>
                  <a:lnTo>
                    <a:pt x="240027" y="659738"/>
                  </a:lnTo>
                  <a:cubicBezTo>
                    <a:pt x="203000" y="639747"/>
                    <a:pt x="170435" y="612421"/>
                    <a:pt x="144318" y="579428"/>
                  </a:cubicBezTo>
                  <a:lnTo>
                    <a:pt x="70430" y="606324"/>
                  </a:lnTo>
                  <a:lnTo>
                    <a:pt x="39022" y="551924"/>
                  </a:lnTo>
                  <a:lnTo>
                    <a:pt x="99258" y="501383"/>
                  </a:lnTo>
                  <a:cubicBezTo>
                    <a:pt x="83744" y="462269"/>
                    <a:pt x="76362" y="420403"/>
                    <a:pt x="77562" y="378341"/>
                  </a:cubicBezTo>
                  <a:lnTo>
                    <a:pt x="3673" y="351450"/>
                  </a:lnTo>
                  <a:lnTo>
                    <a:pt x="14581" y="289589"/>
                  </a:lnTo>
                  <a:lnTo>
                    <a:pt x="93211" y="289591"/>
                  </a:lnTo>
                  <a:cubicBezTo>
                    <a:pt x="106469" y="249655"/>
                    <a:pt x="127724" y="212839"/>
                    <a:pt x="155681" y="181390"/>
                  </a:cubicBezTo>
                  <a:lnTo>
                    <a:pt x="116364" y="113296"/>
                  </a:lnTo>
                  <a:lnTo>
                    <a:pt x="164483" y="72919"/>
                  </a:lnTo>
                  <a:lnTo>
                    <a:pt x="224717" y="123463"/>
                  </a:lnTo>
                  <a:cubicBezTo>
                    <a:pt x="260543" y="101392"/>
                    <a:pt x="300491" y="86852"/>
                    <a:pt x="342122" y="80731"/>
                  </a:cubicBezTo>
                  <a:lnTo>
                    <a:pt x="355773" y="3295"/>
                  </a:lnTo>
                  <a:lnTo>
                    <a:pt x="418589" y="3295"/>
                  </a:lnTo>
                  <a:lnTo>
                    <a:pt x="432241" y="80731"/>
                  </a:lnTo>
                  <a:cubicBezTo>
                    <a:pt x="473872" y="86852"/>
                    <a:pt x="513820" y="101392"/>
                    <a:pt x="549646" y="123463"/>
                  </a:cubicBezTo>
                  <a:lnTo>
                    <a:pt x="549645" y="1234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508" tIns="258788" rIns="224508" bIns="276844" numCol="1" spcCol="1270" anchor="ctr" anchorCtr="0">
              <a:noAutofit/>
            </a:bodyPr>
            <a:lstStyle/>
            <a:p>
              <a:pPr algn="ctr" defTabSz="59265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333">
                  <a:solidFill>
                    <a:prstClr val="white"/>
                  </a:solidFill>
                </a:rPr>
                <a:t>微</a:t>
              </a:r>
              <a:r>
                <a:rPr lang="zh-CN" altLang="en-US" sz="1333" dirty="0">
                  <a:solidFill>
                    <a:prstClr val="white"/>
                  </a:solidFill>
                </a:rPr>
                <a:t>课</a:t>
              </a:r>
              <a:endParaRPr lang="zh-CN" altLang="en-US" sz="1333" dirty="0">
                <a:solidFill>
                  <a:prstClr val="white"/>
                </a:solidFill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3954505" y="2282317"/>
              <a:ext cx="563172" cy="563172"/>
            </a:xfrm>
            <a:custGeom>
              <a:avLst/>
              <a:gdLst>
                <a:gd name="connsiteX0" fmla="*/ 421392 w 563172"/>
                <a:gd name="connsiteY0" fmla="*/ 142637 h 563172"/>
                <a:gd name="connsiteX1" fmla="*/ 504479 w 563172"/>
                <a:gd name="connsiteY1" fmla="*/ 117596 h 563172"/>
                <a:gd name="connsiteX2" fmla="*/ 535052 w 563172"/>
                <a:gd name="connsiteY2" fmla="*/ 170550 h 563172"/>
                <a:gd name="connsiteX3" fmla="*/ 471822 w 563172"/>
                <a:gd name="connsiteY3" fmla="*/ 229985 h 563172"/>
                <a:gd name="connsiteX4" fmla="*/ 471822 w 563172"/>
                <a:gd name="connsiteY4" fmla="*/ 333187 h 563172"/>
                <a:gd name="connsiteX5" fmla="*/ 535052 w 563172"/>
                <a:gd name="connsiteY5" fmla="*/ 392622 h 563172"/>
                <a:gd name="connsiteX6" fmla="*/ 504479 w 563172"/>
                <a:gd name="connsiteY6" fmla="*/ 445576 h 563172"/>
                <a:gd name="connsiteX7" fmla="*/ 421392 w 563172"/>
                <a:gd name="connsiteY7" fmla="*/ 420535 h 563172"/>
                <a:gd name="connsiteX8" fmla="*/ 332017 w 563172"/>
                <a:gd name="connsiteY8" fmla="*/ 472136 h 563172"/>
                <a:gd name="connsiteX9" fmla="*/ 312159 w 563172"/>
                <a:gd name="connsiteY9" fmla="*/ 556612 h 563172"/>
                <a:gd name="connsiteX10" fmla="*/ 251013 w 563172"/>
                <a:gd name="connsiteY10" fmla="*/ 556612 h 563172"/>
                <a:gd name="connsiteX11" fmla="*/ 231156 w 563172"/>
                <a:gd name="connsiteY11" fmla="*/ 472136 h 563172"/>
                <a:gd name="connsiteX12" fmla="*/ 141781 w 563172"/>
                <a:gd name="connsiteY12" fmla="*/ 420535 h 563172"/>
                <a:gd name="connsiteX13" fmla="*/ 58693 w 563172"/>
                <a:gd name="connsiteY13" fmla="*/ 445576 h 563172"/>
                <a:gd name="connsiteX14" fmla="*/ 28120 w 563172"/>
                <a:gd name="connsiteY14" fmla="*/ 392622 h 563172"/>
                <a:gd name="connsiteX15" fmla="*/ 91350 w 563172"/>
                <a:gd name="connsiteY15" fmla="*/ 333187 h 563172"/>
                <a:gd name="connsiteX16" fmla="*/ 91350 w 563172"/>
                <a:gd name="connsiteY16" fmla="*/ 229985 h 563172"/>
                <a:gd name="connsiteX17" fmla="*/ 28120 w 563172"/>
                <a:gd name="connsiteY17" fmla="*/ 170550 h 563172"/>
                <a:gd name="connsiteX18" fmla="*/ 58693 w 563172"/>
                <a:gd name="connsiteY18" fmla="*/ 117596 h 563172"/>
                <a:gd name="connsiteX19" fmla="*/ 141780 w 563172"/>
                <a:gd name="connsiteY19" fmla="*/ 142637 h 563172"/>
                <a:gd name="connsiteX20" fmla="*/ 231155 w 563172"/>
                <a:gd name="connsiteY20" fmla="*/ 91036 h 563172"/>
                <a:gd name="connsiteX21" fmla="*/ 251013 w 563172"/>
                <a:gd name="connsiteY21" fmla="*/ 6560 h 563172"/>
                <a:gd name="connsiteX22" fmla="*/ 312159 w 563172"/>
                <a:gd name="connsiteY22" fmla="*/ 6560 h 563172"/>
                <a:gd name="connsiteX23" fmla="*/ 332016 w 563172"/>
                <a:gd name="connsiteY23" fmla="*/ 91036 h 563172"/>
                <a:gd name="connsiteX24" fmla="*/ 421391 w 563172"/>
                <a:gd name="connsiteY24" fmla="*/ 142637 h 563172"/>
                <a:gd name="connsiteX25" fmla="*/ 421392 w 563172"/>
                <a:gd name="connsiteY25" fmla="*/ 142637 h 56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3172" h="563172">
                  <a:moveTo>
                    <a:pt x="421392" y="142637"/>
                  </a:moveTo>
                  <a:lnTo>
                    <a:pt x="504479" y="117596"/>
                  </a:lnTo>
                  <a:lnTo>
                    <a:pt x="535052" y="170550"/>
                  </a:lnTo>
                  <a:lnTo>
                    <a:pt x="471822" y="229985"/>
                  </a:lnTo>
                  <a:cubicBezTo>
                    <a:pt x="480987" y="263775"/>
                    <a:pt x="480987" y="299397"/>
                    <a:pt x="471822" y="333187"/>
                  </a:cubicBezTo>
                  <a:lnTo>
                    <a:pt x="535052" y="392622"/>
                  </a:lnTo>
                  <a:lnTo>
                    <a:pt x="504479" y="445576"/>
                  </a:lnTo>
                  <a:lnTo>
                    <a:pt x="421392" y="420535"/>
                  </a:lnTo>
                  <a:cubicBezTo>
                    <a:pt x="396712" y="445368"/>
                    <a:pt x="365862" y="463178"/>
                    <a:pt x="332017" y="472136"/>
                  </a:cubicBezTo>
                  <a:lnTo>
                    <a:pt x="312159" y="556612"/>
                  </a:lnTo>
                  <a:lnTo>
                    <a:pt x="251013" y="556612"/>
                  </a:lnTo>
                  <a:lnTo>
                    <a:pt x="231156" y="472136"/>
                  </a:lnTo>
                  <a:cubicBezTo>
                    <a:pt x="197310" y="463178"/>
                    <a:pt x="166461" y="445368"/>
                    <a:pt x="141781" y="420535"/>
                  </a:cubicBezTo>
                  <a:lnTo>
                    <a:pt x="58693" y="445576"/>
                  </a:lnTo>
                  <a:lnTo>
                    <a:pt x="28120" y="392622"/>
                  </a:lnTo>
                  <a:lnTo>
                    <a:pt x="91350" y="333187"/>
                  </a:lnTo>
                  <a:cubicBezTo>
                    <a:pt x="82185" y="299397"/>
                    <a:pt x="82185" y="263775"/>
                    <a:pt x="91350" y="229985"/>
                  </a:cubicBezTo>
                  <a:lnTo>
                    <a:pt x="28120" y="170550"/>
                  </a:lnTo>
                  <a:lnTo>
                    <a:pt x="58693" y="117596"/>
                  </a:lnTo>
                  <a:lnTo>
                    <a:pt x="141780" y="142637"/>
                  </a:lnTo>
                  <a:cubicBezTo>
                    <a:pt x="166460" y="117804"/>
                    <a:pt x="197310" y="99994"/>
                    <a:pt x="231155" y="91036"/>
                  </a:cubicBezTo>
                  <a:lnTo>
                    <a:pt x="251013" y="6560"/>
                  </a:lnTo>
                  <a:lnTo>
                    <a:pt x="312159" y="6560"/>
                  </a:lnTo>
                  <a:lnTo>
                    <a:pt x="332016" y="91036"/>
                  </a:lnTo>
                  <a:cubicBezTo>
                    <a:pt x="365862" y="99994"/>
                    <a:pt x="396711" y="117804"/>
                    <a:pt x="421391" y="142637"/>
                  </a:cubicBezTo>
                  <a:lnTo>
                    <a:pt x="421392" y="14263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973" tIns="207116" rIns="205973" bIns="207116" numCol="1" spcCol="1270" anchor="ctr" anchorCtr="0">
              <a:noAutofit/>
            </a:bodyPr>
            <a:lstStyle/>
            <a:p>
              <a:pPr algn="ctr" defTabSz="59265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333">
                  <a:solidFill>
                    <a:prstClr val="white"/>
                  </a:solidFill>
                </a:rPr>
                <a:t>微课</a:t>
              </a:r>
              <a:endParaRPr lang="zh-CN" altLang="en-US" sz="1333" dirty="0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4207932" y="1831779"/>
              <a:ext cx="675808" cy="675808"/>
            </a:xfrm>
            <a:custGeom>
              <a:avLst/>
              <a:gdLst>
                <a:gd name="connsiteX0" fmla="*/ 412878 w 551794"/>
                <a:gd name="connsiteY0" fmla="*/ 139755 h 551794"/>
                <a:gd name="connsiteX1" fmla="*/ 494286 w 551794"/>
                <a:gd name="connsiteY1" fmla="*/ 115220 h 551794"/>
                <a:gd name="connsiteX2" fmla="*/ 524242 w 551794"/>
                <a:gd name="connsiteY2" fmla="*/ 167104 h 551794"/>
                <a:gd name="connsiteX3" fmla="*/ 462290 w 551794"/>
                <a:gd name="connsiteY3" fmla="*/ 225339 h 551794"/>
                <a:gd name="connsiteX4" fmla="*/ 462290 w 551794"/>
                <a:gd name="connsiteY4" fmla="*/ 326456 h 551794"/>
                <a:gd name="connsiteX5" fmla="*/ 524242 w 551794"/>
                <a:gd name="connsiteY5" fmla="*/ 384690 h 551794"/>
                <a:gd name="connsiteX6" fmla="*/ 494286 w 551794"/>
                <a:gd name="connsiteY6" fmla="*/ 436574 h 551794"/>
                <a:gd name="connsiteX7" fmla="*/ 412878 w 551794"/>
                <a:gd name="connsiteY7" fmla="*/ 412039 h 551794"/>
                <a:gd name="connsiteX8" fmla="*/ 325308 w 551794"/>
                <a:gd name="connsiteY8" fmla="*/ 462597 h 551794"/>
                <a:gd name="connsiteX9" fmla="*/ 305852 w 551794"/>
                <a:gd name="connsiteY9" fmla="*/ 545366 h 551794"/>
                <a:gd name="connsiteX10" fmla="*/ 245942 w 551794"/>
                <a:gd name="connsiteY10" fmla="*/ 545366 h 551794"/>
                <a:gd name="connsiteX11" fmla="*/ 226486 w 551794"/>
                <a:gd name="connsiteY11" fmla="*/ 462597 h 551794"/>
                <a:gd name="connsiteX12" fmla="*/ 138916 w 551794"/>
                <a:gd name="connsiteY12" fmla="*/ 412039 h 551794"/>
                <a:gd name="connsiteX13" fmla="*/ 57508 w 551794"/>
                <a:gd name="connsiteY13" fmla="*/ 436574 h 551794"/>
                <a:gd name="connsiteX14" fmla="*/ 27552 w 551794"/>
                <a:gd name="connsiteY14" fmla="*/ 384690 h 551794"/>
                <a:gd name="connsiteX15" fmla="*/ 89504 w 551794"/>
                <a:gd name="connsiteY15" fmla="*/ 326455 h 551794"/>
                <a:gd name="connsiteX16" fmla="*/ 89504 w 551794"/>
                <a:gd name="connsiteY16" fmla="*/ 225338 h 551794"/>
                <a:gd name="connsiteX17" fmla="*/ 27552 w 551794"/>
                <a:gd name="connsiteY17" fmla="*/ 167104 h 551794"/>
                <a:gd name="connsiteX18" fmla="*/ 57508 w 551794"/>
                <a:gd name="connsiteY18" fmla="*/ 115220 h 551794"/>
                <a:gd name="connsiteX19" fmla="*/ 138916 w 551794"/>
                <a:gd name="connsiteY19" fmla="*/ 139755 h 551794"/>
                <a:gd name="connsiteX20" fmla="*/ 226486 w 551794"/>
                <a:gd name="connsiteY20" fmla="*/ 89197 h 551794"/>
                <a:gd name="connsiteX21" fmla="*/ 245942 w 551794"/>
                <a:gd name="connsiteY21" fmla="*/ 6428 h 551794"/>
                <a:gd name="connsiteX22" fmla="*/ 305852 w 551794"/>
                <a:gd name="connsiteY22" fmla="*/ 6428 h 551794"/>
                <a:gd name="connsiteX23" fmla="*/ 325308 w 551794"/>
                <a:gd name="connsiteY23" fmla="*/ 89197 h 551794"/>
                <a:gd name="connsiteX24" fmla="*/ 412878 w 551794"/>
                <a:gd name="connsiteY24" fmla="*/ 139755 h 55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1794" h="551794">
                  <a:moveTo>
                    <a:pt x="355160" y="139578"/>
                  </a:moveTo>
                  <a:lnTo>
                    <a:pt x="414180" y="103024"/>
                  </a:lnTo>
                  <a:lnTo>
                    <a:pt x="448770" y="137613"/>
                  </a:lnTo>
                  <a:lnTo>
                    <a:pt x="412216" y="196634"/>
                  </a:lnTo>
                  <a:cubicBezTo>
                    <a:pt x="426295" y="220847"/>
                    <a:pt x="433670" y="248373"/>
                    <a:pt x="433585" y="276382"/>
                  </a:cubicBezTo>
                  <a:lnTo>
                    <a:pt x="494751" y="309218"/>
                  </a:lnTo>
                  <a:lnTo>
                    <a:pt x="482090" y="356468"/>
                  </a:lnTo>
                  <a:lnTo>
                    <a:pt x="412700" y="354321"/>
                  </a:lnTo>
                  <a:cubicBezTo>
                    <a:pt x="398770" y="378621"/>
                    <a:pt x="378620" y="398771"/>
                    <a:pt x="354320" y="412701"/>
                  </a:cubicBezTo>
                  <a:lnTo>
                    <a:pt x="356467" y="482090"/>
                  </a:lnTo>
                  <a:lnTo>
                    <a:pt x="309218" y="494750"/>
                  </a:lnTo>
                  <a:lnTo>
                    <a:pt x="276382" y="433584"/>
                  </a:lnTo>
                  <a:cubicBezTo>
                    <a:pt x="248373" y="433670"/>
                    <a:pt x="220847" y="426294"/>
                    <a:pt x="196634" y="412216"/>
                  </a:cubicBezTo>
                  <a:lnTo>
                    <a:pt x="137614" y="448770"/>
                  </a:lnTo>
                  <a:lnTo>
                    <a:pt x="103024" y="414181"/>
                  </a:lnTo>
                  <a:lnTo>
                    <a:pt x="139578" y="355160"/>
                  </a:lnTo>
                  <a:cubicBezTo>
                    <a:pt x="125499" y="330947"/>
                    <a:pt x="118124" y="303421"/>
                    <a:pt x="118209" y="275412"/>
                  </a:cubicBezTo>
                  <a:lnTo>
                    <a:pt x="57043" y="242576"/>
                  </a:lnTo>
                  <a:lnTo>
                    <a:pt x="69704" y="195326"/>
                  </a:lnTo>
                  <a:lnTo>
                    <a:pt x="139094" y="197473"/>
                  </a:lnTo>
                  <a:cubicBezTo>
                    <a:pt x="153024" y="173173"/>
                    <a:pt x="173174" y="153023"/>
                    <a:pt x="197474" y="139093"/>
                  </a:cubicBezTo>
                  <a:lnTo>
                    <a:pt x="195327" y="69704"/>
                  </a:lnTo>
                  <a:lnTo>
                    <a:pt x="242576" y="57044"/>
                  </a:lnTo>
                  <a:lnTo>
                    <a:pt x="275412" y="118210"/>
                  </a:lnTo>
                  <a:cubicBezTo>
                    <a:pt x="303421" y="118124"/>
                    <a:pt x="330947" y="125500"/>
                    <a:pt x="355160" y="13957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976" tIns="260976" rIns="260976" bIns="260976" numCol="1" spcCol="1270" anchor="ctr" anchorCtr="0">
              <a:noAutofit/>
            </a:bodyPr>
            <a:lstStyle/>
            <a:p>
              <a:pPr algn="ctr" defTabSz="59265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333" dirty="0">
                  <a:solidFill>
                    <a:prstClr val="white"/>
                  </a:solidFill>
                </a:rPr>
                <a:t>微课</a:t>
              </a:r>
              <a:endParaRPr lang="zh-CN" altLang="en-US" sz="1333" dirty="0">
                <a:solidFill>
                  <a:prstClr val="white"/>
                </a:solidFill>
              </a:endParaRPr>
            </a:p>
          </p:txBody>
        </p:sp>
        <p:sp>
          <p:nvSpPr>
            <p:cNvPr id="30" name="环形箭头 29"/>
            <p:cNvSpPr/>
            <p:nvPr/>
          </p:nvSpPr>
          <p:spPr>
            <a:xfrm>
              <a:off x="4319158" y="2362572"/>
              <a:ext cx="991183" cy="991183"/>
            </a:xfrm>
            <a:prstGeom prst="circularArrow">
              <a:avLst>
                <a:gd name="adj1" fmla="val 4687"/>
                <a:gd name="adj2" fmla="val 299029"/>
                <a:gd name="adj3" fmla="val 2360862"/>
                <a:gd name="adj4" fmla="val 16249684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形状 30"/>
            <p:cNvSpPr/>
            <p:nvPr/>
          </p:nvSpPr>
          <p:spPr>
            <a:xfrm>
              <a:off x="3854768" y="2169666"/>
              <a:ext cx="720156" cy="72015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环形箭头 31"/>
            <p:cNvSpPr/>
            <p:nvPr/>
          </p:nvSpPr>
          <p:spPr>
            <a:xfrm>
              <a:off x="4142303" y="1784881"/>
              <a:ext cx="776473" cy="776473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4797907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宽屏</PresentationFormat>
  <Paragraphs>93</Paragraphs>
  <Slides>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方正姚体</vt:lpstr>
      <vt:lpstr>宋体</vt:lpstr>
      <vt:lpstr>微软雅黑</vt:lpstr>
      <vt:lpstr>Arial</vt:lpstr>
      <vt:lpstr>Calibri</vt:lpstr>
      <vt:lpstr>1_Office 主题</vt:lpstr>
      <vt:lpstr>CorelDRAW</vt:lpstr>
      <vt:lpstr>PowerPoint 演示文稿</vt:lpstr>
      <vt:lpstr>微课制作流程</vt:lpstr>
      <vt:lpstr>举例说明微课制作过程</vt:lpstr>
      <vt:lpstr>PowerPoint 演示文稿</vt:lpstr>
      <vt:lpstr>PowerPoint 演示文稿</vt:lpstr>
      <vt:lpstr>后期处理</vt:lpstr>
      <vt:lpstr>后期划分微课</vt:lpstr>
      <vt:lpstr>碎片制作微课</vt:lpstr>
      <vt:lpstr>发布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2016-10-20T04:51:47Z</dcterms:created>
  <dcterms:modified xsi:type="dcterms:W3CDTF">2016-10-20T04:51:59Z</dcterms:modified>
</cp:coreProperties>
</file>