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1088003" r:id="rId3"/>
    <p:sldId id="11088005" r:id="rId5"/>
    <p:sldId id="11088034" r:id="rId6"/>
    <p:sldId id="11088035" r:id="rId7"/>
    <p:sldId id="11088036" r:id="rId8"/>
    <p:sldId id="11088006" r:id="rId9"/>
    <p:sldId id="11088037" r:id="rId10"/>
    <p:sldId id="11088038" r:id="rId11"/>
    <p:sldId id="11088039" r:id="rId12"/>
    <p:sldId id="11088040" r:id="rId13"/>
    <p:sldId id="11088041" r:id="rId14"/>
    <p:sldId id="11088042" r:id="rId15"/>
    <p:sldId id="11088043" r:id="rId16"/>
    <p:sldId id="11088044" r:id="rId17"/>
    <p:sldId id="11088045" r:id="rId18"/>
    <p:sldId id="11088046" r:id="rId19"/>
    <p:sldId id="11088047" r:id="rId20"/>
    <p:sldId id="11088048" r:id="rId21"/>
    <p:sldId id="11088049" r:id="rId22"/>
    <p:sldId id="11088050" r:id="rId23"/>
    <p:sldId id="11088007" r:id="rId24"/>
    <p:sldId id="11088051" r:id="rId25"/>
    <p:sldId id="11088008" r:id="rId26"/>
    <p:sldId id="11088052" r:id="rId27"/>
    <p:sldId id="11088053" r:id="rId28"/>
    <p:sldId id="11088054" r:id="rId29"/>
    <p:sldId id="11088055" r:id="rId30"/>
    <p:sldId id="11088056" r:id="rId31"/>
    <p:sldId id="11088057" r:id="rId32"/>
    <p:sldId id="11088058" r:id="rId33"/>
    <p:sldId id="11088059" r:id="rId34"/>
    <p:sldId id="11088060" r:id="rId35"/>
    <p:sldId id="11088061" r:id="rId36"/>
    <p:sldId id="11088062" r:id="rId37"/>
    <p:sldId id="11088063" r:id="rId38"/>
    <p:sldId id="11088064" r:id="rId39"/>
    <p:sldId id="11088065" r:id="rId40"/>
    <p:sldId id="11088066" r:id="rId41"/>
    <p:sldId id="11088067" r:id="rId42"/>
  </p:sldIdLst>
  <p:sldSz cx="24384000" cy="13715365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7.png"/><Relationship Id="rId3" Type="http://schemas.openxmlformats.org/officeDocument/2006/relationships/image" Target="../media/image56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6832247" y="888870"/>
            <a:ext cx="17514517" cy="116560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spPr>
      </p:pic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5943698" y="2864295"/>
            <a:ext cx="1377049" cy="6857999"/>
          </a:xfrm>
          <a:prstGeom prst="rect">
            <a:avLst/>
          </a:prstGeom>
        </p:spPr>
      </p:pic>
      <p:sp>
        <p:nvSpPr>
          <p:cNvPr id="4977" name="文本"/>
          <p:cNvSpPr>
            <a:spLocks noGrp="1"/>
          </p:cNvSpPr>
          <p:nvPr>
            <p:ph type="ctrTitle"/>
          </p:nvPr>
        </p:nvSpPr>
        <p:spPr>
          <a:xfrm>
            <a:off x="7790180" y="3679190"/>
            <a:ext cx="18046065" cy="285559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13680"/>
              </a:lnSpc>
            </a:pPr>
            <a:r>
              <a:rPr lang="en-US" altLang="zh-CN" sz="9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2  Instructional system</a:t>
            </a:r>
            <a:endParaRPr kumimoji="1" lang="zh-CN" altLang="en-US" sz="9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17720" y="7628255"/>
            <a:ext cx="913638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cs typeface="Calibri" panose="020F0502020204030204" charset="0"/>
              </a:rPr>
              <a:t>现代远程教育研究所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41795" y="8674735"/>
            <a:ext cx="401193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48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穆 肃</a:t>
            </a:r>
            <a:endParaRPr lang="zh-CN" altLang="en-US" sz="4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213725" y="6884035"/>
            <a:ext cx="3586480" cy="0"/>
          </a:xfrm>
          <a:prstGeom prst="line">
            <a:avLst/>
          </a:prstGeom>
          <a:ln w="47625" cmpd="sng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"/>
          <p:cNvSpPr>
            <a:spLocks noGrp="1"/>
          </p:cNvSpPr>
          <p:nvPr/>
        </p:nvSpPr>
        <p:spPr>
          <a:xfrm>
            <a:off x="3105051" y="4620734"/>
            <a:ext cx="1045994" cy="3203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920"/>
              </a:lnSpc>
            </a:pPr>
            <a:r>
              <a:rPr lang="zh-CN" altLang="en-US" sz="3265" b="0" i="0" u="none" spc="81" dirty="0">
                <a:solidFill>
                  <a:srgbClr val="DB151F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级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996851" y="5506392"/>
            <a:ext cx="3052308" cy="725261"/>
          </a:xfrm>
          <a:prstGeom prst="rect">
            <a:avLst/>
          </a:prstGeom>
        </p:spPr>
      </p:pic>
      <p:sp>
        <p:nvSpPr>
          <p:cNvPr id="7" name="文本"/>
          <p:cNvSpPr>
            <a:spLocks noGrp="1"/>
          </p:cNvSpPr>
          <p:nvPr/>
        </p:nvSpPr>
        <p:spPr>
          <a:xfrm>
            <a:off x="1149251" y="5611334"/>
            <a:ext cx="1523059" cy="3203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920"/>
              </a:lnSpc>
            </a:pPr>
            <a:r>
              <a:rPr lang="zh-CN" altLang="en-US" sz="3265" b="0" i="0" u="none" spc="81" dirty="0">
                <a:solidFill>
                  <a:srgbClr val="DB151F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START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3277312" y="5748614"/>
            <a:ext cx="169485" cy="293031"/>
          </a:xfrm>
          <a:prstGeom prst="rect">
            <a:avLst/>
          </a:prstGeom>
        </p:spPr>
      </p:pic>
      <p:sp>
        <p:nvSpPr>
          <p:cNvPr id="9" name="文本"/>
          <p:cNvSpPr>
            <a:spLocks noGrp="1"/>
          </p:cNvSpPr>
          <p:nvPr/>
        </p:nvSpPr>
        <p:spPr>
          <a:xfrm>
            <a:off x="979093" y="6719618"/>
            <a:ext cx="4572093" cy="17877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785"/>
              </a:lnSpc>
            </a:pPr>
            <a:r>
              <a:rPr lang="zh-CN" altLang="en-US" sz="2800" b="0" i="0" u="none" spc="0" dirty="0">
                <a:solidFill>
                  <a:srgbClr val="242424">
                    <a:alpha val="100000"/>
                  </a:srgbClr>
                </a:solidFill>
                <a:latin typeface="Noto Sans S Chinese Regular" charset="-122"/>
                <a:ea typeface="Noto Sans S Chinese Regular" charset="-122"/>
                <a:cs typeface="Noto Sans S Chinese Regular" charset="-122"/>
              </a:rPr>
              <a:t>教学媒体的理论与实践</a:t>
            </a:r>
            <a:br>
              <a:rPr lang="zh-CN" altLang="en-US" sz="2800" b="0" i="0" u="none" spc="0" dirty="0">
                <a:solidFill>
                  <a:srgbClr val="242424">
                    <a:alpha val="100000"/>
                  </a:srgbClr>
                </a:solidFill>
                <a:latin typeface="Noto Sans S Chinese Regular" charset="-122"/>
                <a:ea typeface="Noto Sans S Chinese Regular" charset="-122"/>
                <a:cs typeface="Noto Sans S Chinese Regular" charset="-122"/>
              </a:rPr>
            </a:br>
            <a:r>
              <a:rPr lang="en-US" altLang="zh-CN" sz="2800" b="0" i="0" u="none" spc="0" dirty="0">
                <a:solidFill>
                  <a:srgbClr val="242424">
                    <a:alpha val="100000"/>
                  </a:srgbClr>
                </a:solidFill>
                <a:latin typeface="Noto Sans S Chinese Regular" charset="-122"/>
                <a:ea typeface="Noto Sans S Chinese Regular" charset="-122"/>
                <a:cs typeface="Noto Sans S Chinese Regular" charset="-122"/>
              </a:rPr>
              <a:t>I</a:t>
            </a:r>
            <a:r>
              <a:rPr lang="zh-CN" altLang="en-US" sz="2800" b="0" i="0" u="none" spc="0" dirty="0">
                <a:solidFill>
                  <a:srgbClr val="242424">
                    <a:alpha val="100000"/>
                  </a:srgbClr>
                </a:solidFill>
                <a:latin typeface="Noto Sans S Chinese Regular" charset="-122"/>
                <a:ea typeface="Noto Sans S Chinese Regular" charset="-122"/>
                <a:cs typeface="Noto Sans S Chinese Regular" charset="-122"/>
              </a:rPr>
              <a:t>nstructional Technology And Media For Learing </a:t>
            </a:r>
            <a:endParaRPr lang="zh-CN" altLang="en-US" sz="2800" b="0" i="0" u="none" spc="0" dirty="0">
              <a:solidFill>
                <a:srgbClr val="242424">
                  <a:alpha val="100000"/>
                </a:srgbClr>
              </a:solidFill>
              <a:latin typeface="Noto Sans S Chinese Regular" charset="-122"/>
              <a:ea typeface="Noto Sans S Chinese Regular" charset="-122"/>
              <a:cs typeface="Noto Sans S Chinese Regular" charset="-122"/>
            </a:endParaRPr>
          </a:p>
        </p:txBody>
      </p:sp>
      <p:sp>
        <p:nvSpPr>
          <p:cNvPr id="10" name="文本"/>
          <p:cNvSpPr>
            <a:spLocks noGrp="1"/>
          </p:cNvSpPr>
          <p:nvPr/>
        </p:nvSpPr>
        <p:spPr>
          <a:xfrm>
            <a:off x="1276886" y="3677596"/>
            <a:ext cx="2000116" cy="10717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360"/>
              </a:lnSpc>
            </a:pPr>
            <a:r>
              <a:rPr lang="en-US" altLang="zh-CN" sz="6600" b="0" i="0" u="none" spc="0" dirty="0">
                <a:solidFill>
                  <a:srgbClr val="DB151F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2018</a:t>
            </a:r>
            <a:endParaRPr kumimoji="1" lang="en-US" altLang="zh-CN" sz="6600" b="0" i="0" u="none" spc="0" dirty="0">
              <a:solidFill>
                <a:srgbClr val="DB151F">
                  <a:alpha val="100000"/>
                </a:srgbClr>
              </a:solidFill>
              <a:latin typeface="Noto Sans S Chinese Black" charset="-122"/>
              <a:ea typeface="Noto Sans S Chinese Black" charset="-122"/>
              <a:cs typeface="Noto Sans S Chinese Black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12475005" y="4251748"/>
            <a:ext cx="2449593" cy="2449593"/>
          </a:xfrm>
          <a:prstGeom prst="rect">
            <a:avLst/>
          </a:prstGeom>
        </p:spPr>
      </p:pic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 flipH="1">
            <a:off x="9459400" y="4251748"/>
            <a:ext cx="2449593" cy="2449593"/>
          </a:xfrm>
          <a:prstGeom prst="rect">
            <a:avLst/>
          </a:prstGeom>
        </p:spPr>
      </p:pic>
      <p:pic>
        <p:nvPicPr>
          <p:cNvPr id="935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 flipV="1">
            <a:off x="12475005" y="7014658"/>
            <a:ext cx="2449593" cy="2449593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 flipH="1" flipV="1">
            <a:off x="9459400" y="7014658"/>
            <a:ext cx="2449593" cy="2449593"/>
          </a:xfrm>
          <a:prstGeom prst="rect">
            <a:avLst/>
          </a:prstGeom>
        </p:spPr>
      </p:pic>
      <p:pic>
        <p:nvPicPr>
          <p:cNvPr id="1871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0257804" y="5050152"/>
            <a:ext cx="948879" cy="948879"/>
          </a:xfrm>
          <a:prstGeom prst="rect">
            <a:avLst/>
          </a:prstGeom>
        </p:spPr>
      </p:pic>
      <p:pic>
        <p:nvPicPr>
          <p:cNvPr id="2338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13225362" y="5050152"/>
            <a:ext cx="948879" cy="948879"/>
          </a:xfrm>
          <a:prstGeom prst="rect">
            <a:avLst/>
          </a:prstGeom>
        </p:spPr>
      </p:pic>
      <p:pic>
        <p:nvPicPr>
          <p:cNvPr id="2805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10257804" y="7765014"/>
            <a:ext cx="948879" cy="948879"/>
          </a:xfrm>
          <a:prstGeom prst="rect">
            <a:avLst/>
          </a:prstGeom>
        </p:spPr>
      </p:pic>
      <p:pic>
        <p:nvPicPr>
          <p:cNvPr id="3272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13225362" y="7765014"/>
            <a:ext cx="948879" cy="948879"/>
          </a:xfrm>
          <a:prstGeom prst="rect">
            <a:avLst/>
          </a:prstGeom>
        </p:spPr>
      </p:pic>
      <p:sp>
        <p:nvSpPr>
          <p:cNvPr id="3739" name="文本"/>
          <p:cNvSpPr>
            <a:spLocks noGrp="1"/>
          </p:cNvSpPr>
          <p:nvPr>
            <p:ph type="ctrTitle"/>
          </p:nvPr>
        </p:nvSpPr>
        <p:spPr>
          <a:xfrm>
            <a:off x="15824637" y="5239454"/>
            <a:ext cx="6792608" cy="8304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3785"/>
              </a:lnSpc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Individual, group/collaborative and community learning</a:t>
            </a:r>
            <a:endParaRPr kumimoji="1"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43" name="文本"/>
          <p:cNvSpPr>
            <a:spLocks noGrp="1"/>
          </p:cNvSpPr>
          <p:nvPr>
            <p:ph type="ctrTitle"/>
          </p:nvPr>
        </p:nvSpPr>
        <p:spPr>
          <a:xfrm>
            <a:off x="15824835" y="4488180"/>
            <a:ext cx="3973195" cy="5530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5400"/>
              </a:lnSpc>
            </a:pPr>
            <a:r>
              <a:rPr lang="en-US" altLang="zh-CN" sz="45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Method</a:t>
            </a:r>
            <a:endParaRPr kumimoji="1"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26" name="文本"/>
          <p:cNvSpPr>
            <a:spLocks noGrp="1"/>
          </p:cNvSpPr>
          <p:nvPr>
            <p:ph type="ctrTitle"/>
          </p:nvPr>
        </p:nvSpPr>
        <p:spPr>
          <a:xfrm>
            <a:off x="15824834" y="8385031"/>
            <a:ext cx="6792608" cy="8304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3785"/>
              </a:lnSpc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sequential or non-sequential (linear or non-linear)</a:t>
            </a:r>
            <a:endParaRPr kumimoji="1"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30" name="文本"/>
          <p:cNvSpPr>
            <a:spLocks noGrp="1"/>
          </p:cNvSpPr>
          <p:nvPr>
            <p:ph type="ctrTitle"/>
          </p:nvPr>
        </p:nvSpPr>
        <p:spPr>
          <a:xfrm>
            <a:off x="15824200" y="7479030"/>
            <a:ext cx="3973830" cy="5530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5400"/>
              </a:lnSpc>
            </a:pPr>
            <a:r>
              <a:rPr lang="en-US" altLang="zh-CN" sz="45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Procedure</a:t>
            </a:r>
            <a:endParaRPr kumimoji="1"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13" name="文本"/>
          <p:cNvSpPr>
            <a:spLocks noGrp="1"/>
          </p:cNvSpPr>
          <p:nvPr>
            <p:ph type="ctrTitle"/>
          </p:nvPr>
        </p:nvSpPr>
        <p:spPr>
          <a:xfrm>
            <a:off x="1238250" y="5109210"/>
            <a:ext cx="7802245" cy="8305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3785"/>
              </a:lnSpc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problem- project-design-case-/based learning </a:t>
            </a:r>
            <a:endParaRPr kumimoji="1"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16" name="文本"/>
          <p:cNvSpPr>
            <a:spLocks noGrp="1"/>
          </p:cNvSpPr>
          <p:nvPr>
            <p:ph type="ctrTitle"/>
          </p:nvPr>
        </p:nvSpPr>
        <p:spPr>
          <a:xfrm>
            <a:off x="5666740" y="4338320"/>
            <a:ext cx="3382010" cy="5530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5400"/>
              </a:lnSpc>
            </a:pPr>
            <a:r>
              <a:rPr lang="en-US" altLang="zh-CN" sz="45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Content</a:t>
            </a:r>
            <a:endParaRPr kumimoji="1"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99" name="文本"/>
          <p:cNvSpPr>
            <a:spLocks noGrp="1"/>
          </p:cNvSpPr>
          <p:nvPr>
            <p:ph type="ctrTitle"/>
          </p:nvPr>
        </p:nvSpPr>
        <p:spPr>
          <a:xfrm>
            <a:off x="2247899" y="8384869"/>
            <a:ext cx="6792608" cy="8304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3785"/>
              </a:lnSpc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physical or virtual </a:t>
            </a:r>
            <a:endParaRPr kumimoji="1"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703" name="文本"/>
          <p:cNvSpPr>
            <a:spLocks noGrp="1"/>
          </p:cNvSpPr>
          <p:nvPr>
            <p:ph type="ctrTitle"/>
          </p:nvPr>
        </p:nvSpPr>
        <p:spPr>
          <a:xfrm>
            <a:off x="5212715" y="7479030"/>
            <a:ext cx="3836035" cy="5530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5400"/>
              </a:lnSpc>
            </a:pPr>
            <a:r>
              <a:rPr lang="en-US" altLang="zh-CN" sz="45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Environment</a:t>
            </a:r>
            <a:endParaRPr kumimoji="1"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"/>
          <p:cNvSpPr>
            <a:spLocks noGrp="1"/>
          </p:cNvSpPr>
          <p:nvPr/>
        </p:nvSpPr>
        <p:spPr>
          <a:xfrm>
            <a:off x="5453380" y="694690"/>
            <a:ext cx="13578840" cy="911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1150"/>
              </a:lnSpc>
            </a:pPr>
            <a:r>
              <a:rPr lang="zh-CN" altLang="en-US" sz="6000" dirty="0">
                <a:solidFill>
                  <a:srgbClr val="DB15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Noto Sans S Chinese Black" charset="-122"/>
                <a:sym typeface="+mn-ea"/>
              </a:rPr>
              <a:t>From Different Perspectives</a:t>
            </a:r>
            <a:endParaRPr kumimoji="1" lang="zh-CN" altLang="en-US" sz="6000" dirty="0">
              <a:solidFill>
                <a:srgbClr val="DB15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Noto Sans S Chinese Black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"/>
          <p:cNvSpPr>
            <a:spLocks noGrp="1"/>
          </p:cNvSpPr>
          <p:nvPr>
            <p:ph type="ctrTitle"/>
          </p:nvPr>
        </p:nvSpPr>
        <p:spPr>
          <a:xfrm>
            <a:off x="6376670" y="521335"/>
            <a:ext cx="13438505" cy="9112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1150"/>
              </a:lnSpc>
            </a:pPr>
            <a:r>
              <a:rPr lang="zh-CN" altLang="en-US" sz="6000" dirty="0">
                <a:solidFill>
                  <a:srgbClr val="DB15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Noto Sans S Chinese Black" charset="-122"/>
                <a:sym typeface="+mn-ea"/>
              </a:rPr>
              <a:t>Categories of instructional system</a:t>
            </a:r>
            <a:br>
              <a:rPr lang="zh-CN" altLang="en-US" sz="6000" dirty="0">
                <a:solidFill>
                  <a:srgbClr val="DB15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Noto Sans S Chinese Black" charset="-122"/>
              </a:rPr>
            </a:br>
            <a:endParaRPr kumimoji="1" lang="zh-CN" altLang="en-US" sz="6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sp>
        <p:nvSpPr>
          <p:cNvPr id="3015" name="文本"/>
          <p:cNvSpPr>
            <a:spLocks noGrp="1"/>
          </p:cNvSpPr>
          <p:nvPr>
            <p:ph type="ctrTitle"/>
          </p:nvPr>
        </p:nvSpPr>
        <p:spPr>
          <a:xfrm>
            <a:off x="3722370" y="3973830"/>
            <a:ext cx="13281025" cy="666940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zh-CN" sz="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Cooperative learning</a:t>
            </a: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8" name="文本"/>
          <p:cNvSpPr>
            <a:spLocks noGrp="1"/>
          </p:cNvSpPr>
          <p:nvPr>
            <p:ph type="ctrTitle"/>
          </p:nvPr>
        </p:nvSpPr>
        <p:spPr>
          <a:xfrm>
            <a:off x="2375049" y="3973447"/>
            <a:ext cx="1347578" cy="6083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445"/>
              </a:lnSpc>
            </a:pP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01.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6522" name="文本"/>
          <p:cNvSpPr>
            <a:spLocks noGrp="1"/>
          </p:cNvSpPr>
          <p:nvPr>
            <p:ph type="ctrTitle"/>
          </p:nvPr>
        </p:nvSpPr>
        <p:spPr>
          <a:xfrm>
            <a:off x="12243435" y="3206115"/>
            <a:ext cx="2847340" cy="23583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br>
              <a:rPr lang="en-US" altLang="zh-CN" sz="500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Games</a:t>
            </a: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05" name="文本"/>
          <p:cNvSpPr>
            <a:spLocks noGrp="1"/>
          </p:cNvSpPr>
          <p:nvPr>
            <p:ph type="ctrTitle"/>
          </p:nvPr>
        </p:nvSpPr>
        <p:spPr>
          <a:xfrm>
            <a:off x="10607974" y="3973993"/>
            <a:ext cx="1347578" cy="6083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445"/>
              </a:lnSpc>
            </a:pP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02.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0029" name="文本"/>
          <p:cNvSpPr>
            <a:spLocks noGrp="1"/>
          </p:cNvSpPr>
          <p:nvPr>
            <p:ph type="ctrTitle"/>
          </p:nvPr>
        </p:nvSpPr>
        <p:spPr>
          <a:xfrm>
            <a:off x="18416270" y="4082415"/>
            <a:ext cx="4434205" cy="6057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zh-CN" sz="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Simulations</a:t>
            </a: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014" name="文本"/>
          <p:cNvSpPr>
            <a:spLocks noGrp="1"/>
          </p:cNvSpPr>
          <p:nvPr>
            <p:ph type="ctrTitle"/>
          </p:nvPr>
        </p:nvSpPr>
        <p:spPr>
          <a:xfrm>
            <a:off x="17073544" y="3973993"/>
            <a:ext cx="1347578" cy="6083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445"/>
              </a:lnSpc>
            </a:pP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03.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3542" name="文本"/>
          <p:cNvSpPr>
            <a:spLocks noGrp="1"/>
          </p:cNvSpPr>
          <p:nvPr>
            <p:ph type="ctrTitle"/>
          </p:nvPr>
        </p:nvSpPr>
        <p:spPr>
          <a:xfrm>
            <a:off x="3575685" y="7614920"/>
            <a:ext cx="5445125" cy="5930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zh-CN" sz="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Simulation games</a:t>
            </a: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525" name="文本"/>
          <p:cNvSpPr>
            <a:spLocks noGrp="1"/>
          </p:cNvSpPr>
          <p:nvPr>
            <p:ph type="ctrTitle"/>
          </p:nvPr>
        </p:nvSpPr>
        <p:spPr>
          <a:xfrm>
            <a:off x="2374899" y="7512411"/>
            <a:ext cx="1347578" cy="6083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445"/>
              </a:lnSpc>
            </a:pP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04.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7051" name="文本"/>
          <p:cNvSpPr>
            <a:spLocks noGrp="1"/>
          </p:cNvSpPr>
          <p:nvPr>
            <p:ph type="ctrTitle"/>
          </p:nvPr>
        </p:nvSpPr>
        <p:spPr>
          <a:xfrm>
            <a:off x="12243435" y="7614920"/>
            <a:ext cx="4536440" cy="6032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zh-CN" sz="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Programmed instruction</a:t>
            </a: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035" name="文本"/>
          <p:cNvSpPr>
            <a:spLocks noGrp="1"/>
          </p:cNvSpPr>
          <p:nvPr>
            <p:ph type="ctrTitle"/>
          </p:nvPr>
        </p:nvSpPr>
        <p:spPr>
          <a:xfrm>
            <a:off x="10607674" y="7512411"/>
            <a:ext cx="1347578" cy="6083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445"/>
              </a:lnSpc>
            </a:pP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05.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20561" name="文本"/>
          <p:cNvSpPr>
            <a:spLocks noGrp="1"/>
          </p:cNvSpPr>
          <p:nvPr>
            <p:ph type="ctrTitle"/>
          </p:nvPr>
        </p:nvSpPr>
        <p:spPr>
          <a:xfrm>
            <a:off x="18456910" y="7633970"/>
            <a:ext cx="4016375" cy="6057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zh-CN" sz="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Programmed tutoring</a:t>
            </a: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45" name="文本"/>
          <p:cNvSpPr>
            <a:spLocks noGrp="1"/>
          </p:cNvSpPr>
          <p:nvPr>
            <p:ph type="ctrTitle"/>
          </p:nvPr>
        </p:nvSpPr>
        <p:spPr>
          <a:xfrm>
            <a:off x="17068799" y="7512411"/>
            <a:ext cx="1347578" cy="6083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445"/>
              </a:lnSpc>
            </a:pP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06.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14214475" y="2687955"/>
            <a:ext cx="9061450" cy="9509125"/>
          </a:xfrm>
          <a:prstGeom prst="rect">
            <a:avLst/>
          </a:prstGeom>
        </p:spPr>
      </p:pic>
      <p:pic>
        <p:nvPicPr>
          <p:cNvPr id="470" name="Picture" descr="Picture"/>
          <p:cNvPicPr>
            <a:picLocks noChangeAspect="1"/>
          </p:cNvPicPr>
          <p:nvPr/>
        </p:nvPicPr>
        <p:blipFill>
          <a:blip r:embed="rId2" cstate="print">
            <a:alphaModFix amt="78000"/>
          </a:blip>
          <a:stretch>
            <a:fillRect/>
          </a:stretch>
        </p:blipFill>
        <p:spPr>
          <a:xfrm>
            <a:off x="11252835" y="2432685"/>
            <a:ext cx="6005830" cy="3006725"/>
          </a:xfrm>
          <a:prstGeom prst="rect">
            <a:avLst/>
          </a:prstGeom>
        </p:spPr>
      </p:pic>
      <p:sp>
        <p:nvSpPr>
          <p:cNvPr id="1919" name="文本"/>
          <p:cNvSpPr>
            <a:spLocks noGrp="1"/>
          </p:cNvSpPr>
          <p:nvPr>
            <p:ph type="ctrTitle"/>
          </p:nvPr>
        </p:nvSpPr>
        <p:spPr>
          <a:xfrm>
            <a:off x="11782702" y="3127135"/>
            <a:ext cx="6058618" cy="18394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8635"/>
              </a:lnSpc>
            </a:pPr>
            <a:r>
              <a:rPr lang="zh-CN" altLang="en-US" sz="8800" b="0" i="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Noto Sans S Chinese Black" charset="-122"/>
              </a:rPr>
              <a:t>问题</a:t>
            </a:r>
            <a:endParaRPr kumimoji="1" lang="zh-CN" altLang="en-US" sz="8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72" name="文本"/>
          <p:cNvSpPr>
            <a:spLocks noGrp="1"/>
          </p:cNvSpPr>
          <p:nvPr>
            <p:ph type="ctrTitle"/>
          </p:nvPr>
        </p:nvSpPr>
        <p:spPr>
          <a:xfrm>
            <a:off x="833755" y="5439410"/>
            <a:ext cx="11995785" cy="68465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71500" indent="-57150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Cooperative Learning</a:t>
            </a:r>
            <a:r>
              <a:rPr lang="zh-CN" altLang="en-US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Competitive Learning</a:t>
            </a:r>
            <a:r>
              <a:rPr lang="zh-CN" altLang="en-US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collaborative learning</a:t>
            </a:r>
            <a:r>
              <a:rPr lang="zh-CN" altLang="en-US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区别？</a:t>
            </a:r>
            <a:br>
              <a:rPr lang="zh-CN" altLang="en-US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zh-CN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计算机辅助协作学习</a:t>
            </a:r>
            <a:r>
              <a:rPr lang="zh-CN" altLang="en-US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&amp; CSCL</a:t>
            </a:r>
            <a:r>
              <a:rPr lang="zh-CN" altLang="en-US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zh-CN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和在线协作学习概念区别</a:t>
            </a:r>
            <a:r>
              <a:rPr lang="zh-CN" altLang="en-US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，是否有</a:t>
            </a:r>
            <a:r>
              <a:rPr lang="zh-CN" altLang="zh-CN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包含关系</a:t>
            </a:r>
            <a:r>
              <a:rPr lang="zh-CN" altLang="en-US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？</a:t>
            </a:r>
            <a:br>
              <a:rPr lang="zh-CN" altLang="zh-CN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模拟和游戏、</a:t>
            </a:r>
            <a:r>
              <a:rPr lang="zh-CN" altLang="zh-CN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模拟游戏和模拟教学的区别？</a:t>
            </a:r>
            <a:br>
              <a:rPr lang="zh-CN" altLang="zh-CN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程序式教学</a:t>
            </a:r>
            <a:br>
              <a:rPr lang="en-US" altLang="zh-CN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dirty="0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672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278464" y="3519448"/>
            <a:ext cx="1056289" cy="1056289"/>
          </a:xfrm>
          <a:prstGeom prst="rect">
            <a:avLst/>
          </a:prstGeom>
        </p:spPr>
      </p:pic>
      <p:pic>
        <p:nvPicPr>
          <p:cNvPr id="9140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5790906" y="3519448"/>
            <a:ext cx="1056289" cy="1056289"/>
          </a:xfrm>
          <a:prstGeom prst="rect">
            <a:avLst/>
          </a:prstGeom>
        </p:spPr>
      </p:pic>
      <p:pic>
        <p:nvPicPr>
          <p:cNvPr id="9608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3534685" y="3519448"/>
            <a:ext cx="1056289" cy="10562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"/>
          <p:cNvSpPr>
            <a:spLocks noGrp="1"/>
          </p:cNvSpPr>
          <p:nvPr>
            <p:ph type="ctrTitle"/>
          </p:nvPr>
        </p:nvSpPr>
        <p:spPr>
          <a:xfrm>
            <a:off x="1278255" y="448945"/>
            <a:ext cx="22973665" cy="9112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fontAlgn="auto">
              <a:lnSpc>
                <a:spcPts val="5050"/>
              </a:lnSpc>
            </a:pP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Q1: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Cooperative Learning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collaborative learning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OCL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CSCL &amp; Competitive Learning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kumimoji="1" lang="zh-CN" altLang="en-US" sz="5400" b="1" dirty="0">
              <a:solidFill>
                <a:srgbClr val="DB15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sp>
        <p:nvSpPr>
          <p:cNvPr id="3015" name="文本"/>
          <p:cNvSpPr>
            <a:spLocks noGrp="1"/>
          </p:cNvSpPr>
          <p:nvPr>
            <p:ph type="ctrTitle"/>
          </p:nvPr>
        </p:nvSpPr>
        <p:spPr>
          <a:xfrm>
            <a:off x="1032510" y="2471420"/>
            <a:ext cx="22204680" cy="614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85800" indent="-685800" algn="l">
              <a:lnSpc>
                <a:spcPts val="6000"/>
              </a:lnSpc>
              <a:buFont typeface="Wingdings" panose="05000000000000000000" charset="0"/>
              <a:buChar char="Ø"/>
            </a:pPr>
            <a:r>
              <a:rPr lang="en-US" altLang="zh-CN" sz="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Cooperative learning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合作学习是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世纪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70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年代兴起于美国的教学策略。它是针对学习的组织形式而言的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指学生按不同的能力、兴趣编成团队或小组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共同完成学习任务的互助性学习。合作学习对提高教学质量和改善学生心理有着重要的作用。</a:t>
            </a:r>
            <a:b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b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5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合作学习涉及多种教学方法：学生们在小组讨论和争论、相互对当前知识的掌握情况进行评价、互相填补理解上的缺陷。</a:t>
            </a: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85" y="8018780"/>
            <a:ext cx="8100695" cy="44665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"/>
          <p:cNvSpPr>
            <a:spLocks noGrp="1"/>
          </p:cNvSpPr>
          <p:nvPr>
            <p:ph type="ctrTitle"/>
          </p:nvPr>
        </p:nvSpPr>
        <p:spPr>
          <a:xfrm>
            <a:off x="1278255" y="448945"/>
            <a:ext cx="22973665" cy="9112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fontAlgn="auto">
              <a:lnSpc>
                <a:spcPts val="5050"/>
              </a:lnSpc>
            </a:pP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Q1: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Cooperative Learning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collaborative learning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OCL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CSCL &amp; Competitive Learning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kumimoji="1" lang="zh-CN" altLang="en-US" sz="5400" b="1" dirty="0">
              <a:solidFill>
                <a:srgbClr val="DB15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sp>
        <p:nvSpPr>
          <p:cNvPr id="3015" name="文本"/>
          <p:cNvSpPr>
            <a:spLocks noGrp="1"/>
          </p:cNvSpPr>
          <p:nvPr>
            <p:ph type="ctrTitle"/>
          </p:nvPr>
        </p:nvSpPr>
        <p:spPr>
          <a:xfrm>
            <a:off x="1336040" y="2066925"/>
            <a:ext cx="22405340" cy="614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85800" indent="-685800" algn="l">
              <a:lnSpc>
                <a:spcPts val="6000"/>
              </a:lnSpc>
              <a:buFont typeface="Wingdings" panose="05000000000000000000" charset="0"/>
              <a:buChar char="Ø"/>
            </a:pPr>
            <a:r>
              <a:rPr lang="en-US" altLang="zh-CN" sz="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Collaborative learning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处于互动学习环境中的人或集体，其中一方一旦达到目标，同时也会助长他方达到目标，这种相互依存的助长关系，一般被称为“协作（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cooperation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）。在学习中采用这一理念构建学习活动的形式，就是协作学习。</a:t>
            </a:r>
            <a:b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协作学习意味着知识不是直接传递给学生的，而是在理解概念和应用技能的过程中，通过学生之间主动的对话、交流、互动而形成的。</a:t>
            </a:r>
            <a:b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协作学习是达成小组成员间的意义共享，作为学习基础的知识是由社会建构的。</a:t>
            </a: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9384030"/>
            <a:ext cx="10935970" cy="39103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"/>
          <p:cNvSpPr>
            <a:spLocks noGrp="1"/>
          </p:cNvSpPr>
          <p:nvPr>
            <p:ph type="ctrTitle"/>
          </p:nvPr>
        </p:nvSpPr>
        <p:spPr>
          <a:xfrm>
            <a:off x="1278255" y="448945"/>
            <a:ext cx="22973665" cy="9112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fontAlgn="auto">
              <a:lnSpc>
                <a:spcPts val="5050"/>
              </a:lnSpc>
            </a:pP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Q1: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Cooperative Learning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collaborative learning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OCL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CSCL &amp; Competitive Learning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kumimoji="1" lang="zh-CN" altLang="en-US" sz="5400" b="1" dirty="0">
              <a:solidFill>
                <a:srgbClr val="DB15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sp>
        <p:nvSpPr>
          <p:cNvPr id="3015" name="文本"/>
          <p:cNvSpPr>
            <a:spLocks noGrp="1"/>
          </p:cNvSpPr>
          <p:nvPr>
            <p:ph type="ctrTitle"/>
          </p:nvPr>
        </p:nvSpPr>
        <p:spPr>
          <a:xfrm>
            <a:off x="1336040" y="2066925"/>
            <a:ext cx="22405340" cy="614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85800" indent="-685800" algn="l">
              <a:lnSpc>
                <a:spcPts val="6000"/>
              </a:lnSpc>
              <a:buFont typeface="Wingdings" panose="05000000000000000000" charset="0"/>
              <a:buChar char="Ø"/>
            </a:pPr>
            <a:r>
              <a:rPr lang="en-US" altLang="zh-CN" sz="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Online CL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Harasim2012 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“在线协作学习原理”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(OCL)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中对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OCL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的描述为：</a:t>
            </a:r>
            <a:b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OCL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理论提供了一个学习模式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它鼓励和支持学生一起创建知识：去发明和探   索创新的方式。寻求解决问题所需的概念性知识而不是背诵他们认为是正确的答案。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学习被定义为概念的改变，也是创建知识的关键。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学习活动需要说明，并由学科规范以及</a:t>
            </a:r>
            <a:r>
              <a:rPr lang="zh-CN" altLang="en-US" sz="5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强调概念学习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和构建知识的</a:t>
            </a:r>
            <a:r>
              <a:rPr lang="zh-CN" altLang="en-US" sz="5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对话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过程进行指导。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鼓励学习者积极参与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认为学习或知识并不是只有建构就足够了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教师承担了关键的角色，他不仅仅是学习者的伙伴，也是知识社区和学科前沿知识的桥梁。</a:t>
            </a:r>
            <a:b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6" name="文本"/>
          <p:cNvSpPr>
            <a:spLocks noGrp="1"/>
          </p:cNvSpPr>
          <p:nvPr>
            <p:ph type="ctrTitle"/>
          </p:nvPr>
        </p:nvSpPr>
        <p:spPr>
          <a:xfrm>
            <a:off x="1428115" y="2364740"/>
            <a:ext cx="10784205" cy="580771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fontAlgn="auto">
              <a:lnSpc>
                <a:spcPts val="6085"/>
              </a:lnSpc>
            </a:pP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在线协作学习的目标不是替代教师，而主要是应用技术提高和改善教师和学习者之间的交流，将这个特殊的方法通过社交对话促进的知识建构。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社会对话是通过“脚手架”的方式来管理的：</a:t>
            </a:r>
            <a:b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教师指导协助完成知识的建构</a:t>
            </a:r>
            <a:b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反映学科的规范和价值</a:t>
            </a:r>
            <a:b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考虑并尊重学科内的先验知识。</a:t>
            </a:r>
            <a:b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kumimoji="1" lang="zh-CN" altLang="en-US" sz="5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190" y="1180465"/>
            <a:ext cx="10938510" cy="11700510"/>
          </a:xfrm>
          <a:prstGeom prst="rect">
            <a:avLst/>
          </a:prstGeom>
        </p:spPr>
      </p:pic>
      <p:pic>
        <p:nvPicPr>
          <p:cNvPr id="9001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2367598" y="10334546"/>
            <a:ext cx="2233448" cy="2233448"/>
          </a:xfrm>
          <a:prstGeom prst="rect">
            <a:avLst/>
          </a:prstGeom>
        </p:spPr>
      </p:pic>
      <p:pic>
        <p:nvPicPr>
          <p:cNvPr id="9470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2773998" y="10740946"/>
            <a:ext cx="1420648" cy="14206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5" y="248285"/>
            <a:ext cx="17056100" cy="132187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"/>
          <p:cNvSpPr>
            <a:spLocks noGrp="1"/>
          </p:cNvSpPr>
          <p:nvPr>
            <p:ph type="ctrTitle"/>
          </p:nvPr>
        </p:nvSpPr>
        <p:spPr>
          <a:xfrm>
            <a:off x="1278255" y="448945"/>
            <a:ext cx="22973665" cy="9112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fontAlgn="auto">
              <a:lnSpc>
                <a:spcPts val="5050"/>
              </a:lnSpc>
            </a:pP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Q1: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Cooperative Learning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collaborative learning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OCL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CSCL &amp; Competitive Learning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kumimoji="1" lang="zh-CN" altLang="en-US" sz="5400" b="1" dirty="0">
              <a:solidFill>
                <a:srgbClr val="DB15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sp>
        <p:nvSpPr>
          <p:cNvPr id="3015" name="文本"/>
          <p:cNvSpPr>
            <a:spLocks noGrp="1"/>
          </p:cNvSpPr>
          <p:nvPr>
            <p:ph type="ctrTitle"/>
          </p:nvPr>
        </p:nvSpPr>
        <p:spPr>
          <a:xfrm>
            <a:off x="1336040" y="2066925"/>
            <a:ext cx="22405340" cy="614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85800" indent="-685800" algn="l">
              <a:lnSpc>
                <a:spcPts val="6000"/>
              </a:lnSpc>
              <a:buFont typeface="Wingdings" panose="05000000000000000000" charset="0"/>
              <a:buChar char="Ø"/>
            </a:pPr>
            <a:r>
              <a:rPr lang="en-US" altLang="zh-CN" sz="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CSCL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计算机支持协作学习（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Computer-Supported Collaborative Learning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，简称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CSCL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），是指</a:t>
            </a:r>
            <a:r>
              <a:rPr lang="zh-CN" altLang="en-US" sz="5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利用计算机技术</a:t>
            </a:r>
            <a:r>
              <a:rPr lang="en-US" altLang="zh-CN" sz="5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5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尤其是现代多媒体和网络技术</a:t>
            </a:r>
            <a:r>
              <a:rPr lang="en-US" altLang="zh-CN" sz="5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5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来辅助和支持协作学习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b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CSCL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是建立在建构主义和社会文化理论基础上，认为学习是一个社会人际的和意义建构的过程，这一过程主要是发生在人们之间以及共同体内的互动之中。强调的是学生之间的协作，教师也要参与 其中。而不是“几乎不用教师参与”。</a:t>
            </a:r>
            <a:b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45" y="7411085"/>
            <a:ext cx="9048750" cy="56470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2377440" y="1134110"/>
            <a:ext cx="8296910" cy="11916410"/>
          </a:xfrm>
          <a:prstGeom prst="rect">
            <a:avLst/>
          </a:prstGeom>
        </p:spPr>
      </p:pic>
      <p:sp>
        <p:nvSpPr>
          <p:cNvPr id="935" name="文本"/>
          <p:cNvSpPr>
            <a:spLocks noGrp="1"/>
          </p:cNvSpPr>
          <p:nvPr>
            <p:ph type="ctrTitle"/>
          </p:nvPr>
        </p:nvSpPr>
        <p:spPr>
          <a:xfrm>
            <a:off x="4250055" y="1755140"/>
            <a:ext cx="4551045" cy="4413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5400"/>
              </a:lnSpc>
            </a:pPr>
            <a:r>
              <a:rPr lang="zh-CN" altLang="en-US" sz="45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教师角色的变化</a:t>
            </a:r>
            <a:endParaRPr kumimoji="1"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43" name="文本"/>
          <p:cNvSpPr>
            <a:spLocks noGrp="1"/>
          </p:cNvSpPr>
          <p:nvPr>
            <p:ph type="ctrTitle"/>
          </p:nvPr>
        </p:nvSpPr>
        <p:spPr>
          <a:xfrm>
            <a:off x="2536190" y="3554095"/>
            <a:ext cx="7979410" cy="77285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fontAlgn="auto">
              <a:lnSpc>
                <a:spcPts val="6000"/>
              </a:lnSpc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教师成为学生中的一员，其角色转变成</a:t>
            </a:r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指导者、咨询者、设计者、调解者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b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教师要掌握的不仅仅是教学内容的逻辑序列和目标的合理安排，更多的是学生的协作情况、学习进程的规划设计。</a:t>
            </a:r>
            <a:b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教师进入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CSCL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环境要明白如何才能成为学生学习的得力助手，并适应新的环境。</a:t>
            </a:r>
            <a:endParaRPr kumimoji="1"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99410" y="1518316"/>
            <a:ext cx="4914440" cy="91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计算机的作用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887958" y="2703880"/>
            <a:ext cx="4075322" cy="354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．认知工具 </a:t>
            </a:r>
            <a:endParaRPr lang="zh-CN" altLang="en-US" sz="5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Tx/>
              <a:buNone/>
            </a:pP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．角色扮演 </a:t>
            </a:r>
            <a:endParaRPr lang="zh-CN" altLang="en-US" sz="5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Tx/>
              <a:buNone/>
            </a:pP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．协作平台 </a:t>
            </a:r>
            <a:endParaRPr lang="zh-CN" altLang="en-US" sz="5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5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13364845" y="7139940"/>
            <a:ext cx="7555230" cy="50355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20919943" y="-158750"/>
            <a:ext cx="747986" cy="140330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"/>
          <p:cNvSpPr>
            <a:spLocks noGrp="1"/>
          </p:cNvSpPr>
          <p:nvPr>
            <p:ph type="ctrTitle"/>
          </p:nvPr>
        </p:nvSpPr>
        <p:spPr>
          <a:xfrm>
            <a:off x="8305799" y="449175"/>
            <a:ext cx="7763647" cy="911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1150"/>
              </a:lnSpc>
            </a:pPr>
            <a:r>
              <a:rPr lang="zh-CN" altLang="en-US" sz="6000" dirty="0">
                <a:solidFill>
                  <a:srgbClr val="DB15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什么是教学系统？</a:t>
            </a:r>
            <a:br>
              <a:rPr lang="zh-CN" altLang="en-US" sz="6000" dirty="0">
                <a:solidFill>
                  <a:srgbClr val="DB15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kumimoji="1" lang="zh-CN" altLang="en-US" sz="6000" dirty="0">
              <a:solidFill>
                <a:srgbClr val="DB15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1" name="文本"/>
          <p:cNvSpPr>
            <a:spLocks noGrp="1"/>
          </p:cNvSpPr>
          <p:nvPr>
            <p:ph type="ctrTitle"/>
          </p:nvPr>
        </p:nvSpPr>
        <p:spPr>
          <a:xfrm>
            <a:off x="5922965" y="1958670"/>
            <a:ext cx="12035148" cy="34968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3785"/>
              </a:lnSpc>
            </a:pPr>
            <a:r>
              <a:rPr lang="zh-CN" altLang="en-US" sz="2600" b="0" i="0" u="none" spc="0" dirty="0">
                <a:solidFill>
                  <a:srgbClr val="24242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What is a Instructional system？</a:t>
            </a:r>
            <a:endParaRPr lang="zh-CN" altLang="en-US" sz="2600" b="0" i="0" u="none" spc="0" dirty="0">
              <a:solidFill>
                <a:srgbClr val="24242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sp>
        <p:nvSpPr>
          <p:cNvPr id="3015" name="文本"/>
          <p:cNvSpPr>
            <a:spLocks noGrp="1"/>
          </p:cNvSpPr>
          <p:nvPr>
            <p:ph type="ctrTitle"/>
          </p:nvPr>
        </p:nvSpPr>
        <p:spPr>
          <a:xfrm>
            <a:off x="4144645" y="3152775"/>
            <a:ext cx="16576675" cy="614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 fontAlgn="auto">
              <a:lnSpc>
                <a:spcPts val="6000"/>
              </a:lnSpc>
            </a:pPr>
            <a:r>
              <a:rPr lang="en-US" altLang="zh-CN" sz="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所谓的</a:t>
            </a:r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教学系统</a:t>
            </a:r>
            <a:r>
              <a:rPr lang="zh-CN" altLang="en-US" sz="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，实质上是由相互作用着的教师、学生、内容与环境等空间结构性要素和目标、 活动与评价等时间进程性要素，构成的特殊复合体。</a:t>
            </a: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542" name="文本"/>
          <p:cNvSpPr>
            <a:spLocks noGrp="1"/>
          </p:cNvSpPr>
          <p:nvPr>
            <p:ph type="ctrTitle"/>
          </p:nvPr>
        </p:nvSpPr>
        <p:spPr>
          <a:xfrm>
            <a:off x="4144645" y="6841490"/>
            <a:ext cx="16389350" cy="5930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6000"/>
              </a:lnSpc>
            </a:pPr>
            <a:r>
              <a:rPr lang="en-US" altLang="zh-CN" sz="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教学系统是一种特殊的系统，首先它既有比较稳定的教师、学生、内容与环境等空间性要素，又有目标、活动与 评价等时间性要素；其次这些要素之间构成了异常复杂的关系，产生着复杂的相互作用。</a:t>
            </a:r>
            <a:endParaRPr lang="zh-CN" altLang="en-US" sz="5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5924550" y="6101715"/>
            <a:ext cx="12535535" cy="0"/>
          </a:xfrm>
          <a:prstGeom prst="line">
            <a:avLst/>
          </a:prstGeom>
          <a:ln w="25400" cmpd="sng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7" name="文本"/>
          <p:cNvSpPr>
            <a:spLocks noGrp="1"/>
          </p:cNvSpPr>
          <p:nvPr>
            <p:ph type="ctrTitle"/>
          </p:nvPr>
        </p:nvSpPr>
        <p:spPr>
          <a:xfrm>
            <a:off x="777831" y="124130"/>
            <a:ext cx="7087598" cy="11178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13680"/>
              </a:lnSpc>
            </a:pPr>
            <a:r>
              <a:rPr lang="en-US" altLang="zh-CN" sz="6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CSCL</a:t>
            </a:r>
            <a:r>
              <a:rPr lang="zh-CN" altLang="en-US" sz="6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的模式</a:t>
            </a:r>
            <a:endParaRPr kumimoji="1" lang="zh-CN" altLang="en-US" sz="60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0225" y="2085340"/>
            <a:ext cx="17272000" cy="954468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8268973" y="0"/>
            <a:ext cx="4532748" cy="14033061"/>
          </a:xfrm>
          <a:prstGeom prst="rect">
            <a:avLst/>
          </a:prstGeom>
        </p:spPr>
      </p:pic>
      <p:sp>
        <p:nvSpPr>
          <p:cNvPr id="5935" name="文本"/>
          <p:cNvSpPr>
            <a:spLocks noGrp="1"/>
          </p:cNvSpPr>
          <p:nvPr>
            <p:ph type="ctrTitle"/>
          </p:nvPr>
        </p:nvSpPr>
        <p:spPr>
          <a:xfrm>
            <a:off x="16117570" y="708660"/>
            <a:ext cx="4817745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600"/>
              </a:lnSpc>
            </a:pPr>
            <a:r>
              <a:rPr lang="zh-CN" altLang="en-US" sz="7200" b="0" i="0" u="none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合作关系</a:t>
            </a:r>
            <a:br>
              <a:rPr lang="zh-CN" altLang="en-US" sz="7200" b="0" i="0" u="none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7200" b="0" i="0" u="none" spc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18" name="文本"/>
          <p:cNvSpPr>
            <a:spLocks noGrp="1"/>
          </p:cNvSpPr>
          <p:nvPr>
            <p:ph type="ctrTitle"/>
          </p:nvPr>
        </p:nvSpPr>
        <p:spPr>
          <a:xfrm>
            <a:off x="946784" y="612508"/>
            <a:ext cx="10556030" cy="77216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8635"/>
              </a:lnSpc>
            </a:pPr>
            <a:r>
              <a:rPr lang="zh-CN" altLang="en-US" sz="6000" b="0" i="0" u="none" spc="0" dirty="0">
                <a:solidFill>
                  <a:srgbClr val="DB15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Noto Sans S Chinese Black" charset="-122"/>
              </a:rPr>
              <a:t>竞争关系</a:t>
            </a:r>
            <a:endParaRPr lang="zh-CN" altLang="en-US" sz="6000" b="0" i="0" u="none" spc="0" dirty="0">
              <a:solidFill>
                <a:srgbClr val="DB15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Noto Sans S Chinese Black" charset="-12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/>
        </p:nvSpPr>
        <p:spPr>
          <a:xfrm>
            <a:off x="946785" y="2016125"/>
            <a:ext cx="8740775" cy="10678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课堂竞争模式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(Classroom Competitive Mode)</a:t>
            </a:r>
            <a:endParaRPr lang="en-US" altLang="zh-CN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每个协作学习单元的基本流程如下：题目呈现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ymbol" panose="05050102010706020507" pitchFamily="18" charset="2"/>
              </a:rPr>
              <a:t>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学生竞争回答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ymbol" panose="05050102010706020507" pitchFamily="18" charset="2"/>
              </a:rPr>
              <a:t>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教师评价反馈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ymbol" panose="05050102010706020507" pitchFamily="18" charset="2"/>
              </a:rPr>
              <a:t>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学生表征各自收获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ymbol" panose="05050102010706020507" pitchFamily="18" charset="2"/>
              </a:rPr>
              <a:t>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根据收获点成比例积分。 </a:t>
            </a: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自由竞争模式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(Self-knowledge Competitive Mode) 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>
              <a:lnSpc>
                <a:spcPct val="100000"/>
              </a:lnSpc>
            </a:pP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每个协作学习单元的基本流程如下：题库抽题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ymbol" panose="05050102010706020507" pitchFamily="18" charset="2"/>
              </a:rPr>
              <a:t>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竞争答题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ymbol" panose="05050102010706020507" pitchFamily="18" charset="2"/>
              </a:rPr>
              <a:t>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结果反馈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ymbol" panose="05050102010706020507" pitchFamily="18" charset="2"/>
              </a:rPr>
              <a:t>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讨论总结，通过不断循环竞争进行学习。</a:t>
            </a: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>
              <a:lnSpc>
                <a:spcPct val="100000"/>
              </a:lnSpc>
            </a:pP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>
              <a:lnSpc>
                <a:spcPct val="100000"/>
              </a:lnSpc>
            </a:pP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1" indent="0">
              <a:lnSpc>
                <a:spcPct val="100000"/>
              </a:lnSpc>
              <a:buNone/>
            </a:pP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>
          <a:xfrm>
            <a:off x="13985240" y="2016125"/>
            <a:ext cx="9375140" cy="54260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4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协同合作模式</a:t>
            </a:r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4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(Coworking Learning Mode) </a:t>
            </a:r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：各学习者合力完成同一任务。 </a:t>
            </a:r>
            <a:endParaRPr lang="zh-CN" altLang="en-US" sz="4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伴学合作模式</a:t>
            </a:r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4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(Companion Learning Mode) </a:t>
            </a:r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：每个学习者各自独立完成相同的任务。 </a:t>
            </a: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"/>
          <p:cNvSpPr>
            <a:spLocks noGrp="1"/>
          </p:cNvSpPr>
          <p:nvPr>
            <p:ph type="ctrTitle"/>
          </p:nvPr>
        </p:nvSpPr>
        <p:spPr>
          <a:xfrm>
            <a:off x="1278255" y="448945"/>
            <a:ext cx="22973665" cy="9112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fontAlgn="auto">
              <a:lnSpc>
                <a:spcPts val="5050"/>
              </a:lnSpc>
            </a:pP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Q1: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Cooperative Learning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collaborative learning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OCL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CSCL &amp; Competitive Learning</a:t>
            </a: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kumimoji="1" lang="zh-CN" altLang="en-US" sz="5400" b="1" dirty="0">
              <a:solidFill>
                <a:srgbClr val="DB15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sp>
        <p:nvSpPr>
          <p:cNvPr id="3015" name="文本"/>
          <p:cNvSpPr>
            <a:spLocks noGrp="1"/>
          </p:cNvSpPr>
          <p:nvPr>
            <p:ph type="ctrTitle"/>
          </p:nvPr>
        </p:nvSpPr>
        <p:spPr>
          <a:xfrm>
            <a:off x="1365250" y="2018665"/>
            <a:ext cx="13327380" cy="96780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85800" indent="-685800" algn="l">
              <a:lnSpc>
                <a:spcPts val="6000"/>
              </a:lnSpc>
              <a:buFont typeface="Wingdings" panose="05000000000000000000" charset="0"/>
              <a:buChar char="Ø"/>
            </a:pPr>
            <a:r>
              <a:rPr lang="en-US" altLang="zh-CN" sz="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Collaborative learning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竞争指不同个体、团体为了稀缺的职位、住所、资源进行的争夺。对学生而言，稀缺的资源意味着好的成绩或好的排名。</a:t>
            </a:r>
            <a:b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5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竞争式学习的好处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：使人更高效的学习。为了更高的分数，为了更好的排名，会使人更努力的学习与奋斗。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5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竞争学习模式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学生个人的自我竞争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小组的自我竞争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相同层次学生的竞争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组间竞争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角色竞争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全班竞争等</a:t>
            </a:r>
            <a:b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630" y="1693545"/>
            <a:ext cx="8557895" cy="113817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1310875" y="6507472"/>
            <a:ext cx="1567911" cy="1567911"/>
          </a:xfrm>
          <a:prstGeom prst="rect">
            <a:avLst/>
          </a:prstGeom>
        </p:spPr>
      </p:pic>
      <p:pic>
        <p:nvPicPr>
          <p:cNvPr id="92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 rot="16200000">
            <a:off x="1650674" y="7021309"/>
            <a:ext cx="623073" cy="540237"/>
          </a:xfrm>
          <a:prstGeom prst="rect">
            <a:avLst/>
          </a:prstGeom>
        </p:spPr>
      </p:pic>
      <p:pic>
        <p:nvPicPr>
          <p:cNvPr id="1401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21967205" y="6507472"/>
            <a:ext cx="1567911" cy="1567911"/>
          </a:xfrm>
          <a:prstGeom prst="rect">
            <a:avLst/>
          </a:prstGeom>
        </p:spPr>
      </p:pic>
      <p:pic>
        <p:nvPicPr>
          <p:cNvPr id="1870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 rot="5400000">
            <a:off x="22439624" y="7021309"/>
            <a:ext cx="623073" cy="540237"/>
          </a:xfrm>
          <a:prstGeom prst="rect">
            <a:avLst/>
          </a:prstGeom>
        </p:spPr>
      </p:pic>
      <p:sp>
        <p:nvSpPr>
          <p:cNvPr id="2343" name="文本"/>
          <p:cNvSpPr>
            <a:spLocks noGrp="1"/>
          </p:cNvSpPr>
          <p:nvPr>
            <p:ph type="ctrTitle"/>
          </p:nvPr>
        </p:nvSpPr>
        <p:spPr>
          <a:xfrm>
            <a:off x="3497724" y="3832470"/>
            <a:ext cx="17388550" cy="179199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85800" indent="-685800" algn="l" fontAlgn="auto">
              <a:lnSpc>
                <a:spcPts val="6085"/>
              </a:lnSpc>
              <a:buFont typeface="Arial" panose="020B0604020202020204" pitchFamily="34" charset="0"/>
              <a:buChar char="•"/>
            </a:pP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合作中，任务就像一幅画被分成若干小块，参与者各自负责一块，最终的画是由参与者各自完成的小块的画简单拼凑而成。所有参与者工作量一样，完成质量不一定。</a:t>
            </a:r>
            <a:endParaRPr kumimoji="1" lang="zh-CN" altLang="en-US" sz="4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05" name="文本"/>
          <p:cNvSpPr>
            <a:spLocks noGrp="1"/>
          </p:cNvSpPr>
          <p:nvPr>
            <p:ph type="ctrTitle"/>
          </p:nvPr>
        </p:nvSpPr>
        <p:spPr>
          <a:xfrm>
            <a:off x="5254625" y="1182370"/>
            <a:ext cx="14337030" cy="772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8635"/>
              </a:lnSpc>
            </a:pPr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合作、协作、协同</a:t>
            </a:r>
            <a:r>
              <a:rPr lang="en-US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----</a:t>
            </a:r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以画画为例</a:t>
            </a:r>
            <a:endParaRPr kumimoji="1" lang="zh-CN" altLang="en-US" sz="6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"/>
          <p:cNvSpPr>
            <a:spLocks noGrp="1"/>
          </p:cNvSpPr>
          <p:nvPr/>
        </p:nvSpPr>
        <p:spPr>
          <a:xfrm>
            <a:off x="3497724" y="6328655"/>
            <a:ext cx="17388550" cy="17919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 fontAlgn="auto">
              <a:lnSpc>
                <a:spcPts val="6085"/>
              </a:lnSpc>
              <a:buFont typeface="Arial" panose="020B0604020202020204" pitchFamily="34" charset="0"/>
              <a:buChar char="•"/>
            </a:pP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协作并不把画撕开，参与者都在这一个画布上通过交流、协调、共同完成这幅作品。每个参与者的工作量不同，质量也不同，可能出现竞争现象。</a:t>
            </a:r>
            <a:b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kumimoji="1" lang="zh-CN" altLang="en-US" sz="4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97580" y="8919210"/>
            <a:ext cx="173882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协同可以包含上面二个概念，协同参与者是共进退的，不会出现你进我退的现象，而协作中，参与者不能达到这个效果，不能保证同进退。参与者工作量不同，完成质量一样。</a:t>
            </a:r>
            <a:endParaRPr lang="zh-CN" altLang="en-US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697355" y="1339215"/>
          <a:ext cx="21718905" cy="1151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635"/>
                <a:gridCol w="7239635"/>
                <a:gridCol w="7239635"/>
              </a:tblGrid>
              <a:tr h="925830">
                <a:tc>
                  <a:txBody>
                    <a:bodyPr/>
                    <a:p>
                      <a:endParaRPr lang="zh-CN" altLang="en-US" sz="4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合作学习</a:t>
                      </a:r>
                      <a:endParaRPr lang="zh-CN" altLang="en-US" sz="4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协作学习</a:t>
                      </a:r>
                      <a:endParaRPr lang="zh-CN" altLang="en-US" sz="4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927735">
                <a:tc>
                  <a:txBody>
                    <a:bodyPr/>
                    <a:p>
                      <a:r>
                        <a:rPr lang="zh-CN" altLang="en-US" sz="40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定义</a:t>
                      </a:r>
                      <a:endParaRPr lang="zh-CN" altLang="en-US" sz="4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不同</a:t>
                      </a:r>
                      <a:endParaRPr lang="zh-CN" altLang="en-US" sz="40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不同</a:t>
                      </a:r>
                      <a:endParaRPr lang="zh-CN" altLang="en-US" sz="40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926465">
                <a:tc>
                  <a:txBody>
                    <a:bodyPr/>
                    <a:p>
                      <a:r>
                        <a:rPr lang="zh-CN" altLang="en-US" sz="40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学习组织方式</a:t>
                      </a:r>
                      <a:endParaRPr lang="zh-CN" altLang="en-US" sz="4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不同</a:t>
                      </a:r>
                      <a:endParaRPr lang="zh-CN" altLang="en-US" sz="40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不同</a:t>
                      </a:r>
                      <a:endParaRPr lang="zh-CN" altLang="en-US" sz="40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924560">
                <a:tc>
                  <a:txBody>
                    <a:bodyPr/>
                    <a:p>
                      <a:endParaRPr lang="zh-CN" altLang="en-US" sz="4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存在着协作关系</a:t>
                      </a:r>
                      <a:endParaRPr lang="zh-CN" altLang="en-US" sz="4000" b="0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i="0" kern="1200">
                          <a:solidFill>
                            <a:schemeClr val="dk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通过合作实现</a:t>
                      </a:r>
                      <a:endParaRPr lang="zh-CN" altLang="en-US" sz="4000" b="0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/>
                </a:tc>
              </a:tr>
              <a:tr h="927100">
                <a:tc>
                  <a:txBody>
                    <a:bodyPr/>
                    <a:p>
                      <a:r>
                        <a:rPr lang="zh-CN" altLang="en-US" sz="4000" b="1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小组学习</a:t>
                      </a:r>
                      <a:endParaRPr lang="zh-CN" altLang="en-US" sz="4000" b="1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有</a:t>
                      </a:r>
                      <a:endParaRPr lang="zh-CN" altLang="en-US" sz="40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有</a:t>
                      </a:r>
                      <a:endParaRPr lang="zh-CN" altLang="en-US" sz="40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1424940">
                <a:tc>
                  <a:txBody>
                    <a:bodyPr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000" b="1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共同目标</a:t>
                      </a:r>
                      <a:endParaRPr lang="zh-CN" altLang="en-US" sz="4000" b="1" i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endParaRPr lang="zh-CN" altLang="en-US" sz="4000" b="1" i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有</a:t>
                      </a:r>
                      <a:endParaRPr lang="zh-CN" altLang="en-US" sz="40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有</a:t>
                      </a:r>
                      <a:endParaRPr lang="zh-CN" altLang="en-US" sz="40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1424940">
                <a:tc>
                  <a:txBody>
                    <a:bodyPr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4000" b="1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小组成员组成</a:t>
                      </a:r>
                      <a:endParaRPr lang="zh-CN" altLang="en-US" sz="4000" b="1" i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endParaRPr lang="zh-CN" altLang="en-US" sz="4000" b="1" i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一个班中水平相近的学生组成</a:t>
                      </a:r>
                      <a:endParaRPr lang="zh-CN" altLang="en-US" sz="4000" b="0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不同领域和不同水平的学生构成</a:t>
                      </a:r>
                      <a:endParaRPr lang="zh-CN" altLang="en-US" sz="4000" b="0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/>
                </a:tc>
              </a:tr>
              <a:tr h="1256665">
                <a:tc>
                  <a:txBody>
                    <a:bodyPr/>
                    <a:p>
                      <a:r>
                        <a:rPr lang="zh-CN" altLang="en-US" sz="4000" b="1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小组目标</a:t>
                      </a:r>
                      <a:endParaRPr lang="zh-CN" altLang="en-US" sz="4000" b="1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建构新知识、解决问题</a:t>
                      </a:r>
                      <a:endParaRPr lang="zh-CN" altLang="en-US" sz="4000" b="0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齐心协力、完成共同目标</a:t>
                      </a:r>
                      <a:endParaRPr lang="zh-CN" altLang="en-US" sz="4000" b="0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/>
                </a:tc>
              </a:tr>
              <a:tr h="926465">
                <a:tc>
                  <a:txBody>
                    <a:bodyPr/>
                    <a:p>
                      <a:r>
                        <a:rPr lang="zh-CN" altLang="en-US" sz="4000" b="1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学习任务解决的过程</a:t>
                      </a:r>
                      <a:endParaRPr lang="zh-CN" altLang="en-US" sz="4000" b="1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不同</a:t>
                      </a:r>
                      <a:endParaRPr lang="zh-CN" altLang="en-US" sz="40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不同</a:t>
                      </a:r>
                      <a:endParaRPr lang="zh-CN" altLang="en-US" sz="40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927735">
                <a:tc>
                  <a:txBody>
                    <a:bodyPr/>
                    <a:p>
                      <a:r>
                        <a:rPr lang="zh-CN" altLang="en-US" sz="4000" b="1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评价</a:t>
                      </a:r>
                      <a:endParaRPr lang="zh-CN" altLang="en-US" sz="4000" b="1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不同</a:t>
                      </a:r>
                      <a:endParaRPr lang="zh-CN" altLang="en-US" sz="40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40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不同</a:t>
                      </a:r>
                      <a:endParaRPr lang="zh-CN" altLang="en-US" sz="40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925830">
                <a:tc>
                  <a:txBody>
                    <a:bodyPr/>
                    <a:p>
                      <a:endParaRPr lang="zh-CN" altLang="en-US" sz="4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zh-CN" altLang="en-US" sz="4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"/>
          <p:cNvSpPr>
            <a:spLocks noGrp="1"/>
          </p:cNvSpPr>
          <p:nvPr>
            <p:ph type="ctrTitle"/>
          </p:nvPr>
        </p:nvSpPr>
        <p:spPr>
          <a:xfrm>
            <a:off x="1278255" y="448945"/>
            <a:ext cx="22973665" cy="9112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fontAlgn="auto">
              <a:lnSpc>
                <a:spcPts val="5050"/>
              </a:lnSpc>
            </a:pP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Q2</a:t>
            </a:r>
            <a:r>
              <a:rPr lang="zh-CN" altLang="en-US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5400" b="1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模拟和游戏、</a:t>
            </a:r>
            <a:r>
              <a:rPr lang="zh-CN" altLang="zh-CN" sz="5400" b="1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模拟游戏和模拟教学</a:t>
            </a:r>
            <a:endParaRPr kumimoji="1" lang="zh-CN" altLang="en-US" sz="5400" b="1" dirty="0">
              <a:solidFill>
                <a:srgbClr val="DB15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sp>
        <p:nvSpPr>
          <p:cNvPr id="3015" name="文本"/>
          <p:cNvSpPr>
            <a:spLocks noGrp="1"/>
          </p:cNvSpPr>
          <p:nvPr>
            <p:ph type="ctrTitle"/>
          </p:nvPr>
        </p:nvSpPr>
        <p:spPr>
          <a:xfrm>
            <a:off x="1089660" y="1663065"/>
            <a:ext cx="22204680" cy="614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85800" indent="-685800" algn="l">
              <a:lnSpc>
                <a:spcPts val="6000"/>
              </a:lnSpc>
              <a:buFont typeface="Wingdings" panose="05000000000000000000" charset="0"/>
              <a:buChar char="Ø"/>
            </a:pP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模拟：对真实事物或者过程的虚拟。要表现出选定的物理系统或抽象系统的关键特性。模拟的关键问题包括有效信息的获取、关键特性和表现的选定、近似简化和假设的应用，以及模拟的重现度和有效性。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最初只用于物理、工程、医学、空间技术等方面。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搭模型、仿真就是一种重现系统外在表现的特殊的模拟。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模拟的作用表现在：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①能对高度复杂的内部交互作用的系统进行研究和实验；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②能设想各种不同方案，观察这些方案对系统的结构和行为的影响；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③能反映变量间的相互关系，说明哪些变量更重要，如何影响其他变量和整个系统；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④能研究不同时期相互间的动态联系，反映系统行为随时间变化而变化的情况；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⑤能检验模型的假设，改进模型的结构。</a:t>
            </a: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595" y="452755"/>
            <a:ext cx="10535920" cy="6031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283210"/>
            <a:ext cx="11304270" cy="70656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030" y="6600190"/>
            <a:ext cx="8677275" cy="69246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"/>
          <p:cNvSpPr>
            <a:spLocks noGrp="1"/>
          </p:cNvSpPr>
          <p:nvPr>
            <p:ph type="ctrTitle"/>
          </p:nvPr>
        </p:nvSpPr>
        <p:spPr>
          <a:xfrm>
            <a:off x="1278255" y="448945"/>
            <a:ext cx="22973665" cy="9112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fontAlgn="auto">
              <a:lnSpc>
                <a:spcPts val="5050"/>
              </a:lnSpc>
            </a:pP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Q2</a:t>
            </a:r>
            <a:r>
              <a:rPr lang="zh-CN" altLang="en-US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5400" b="1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模拟和游戏、</a:t>
            </a:r>
            <a:r>
              <a:rPr lang="zh-CN" altLang="zh-CN" sz="5400" b="1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模拟游戏和模拟教学</a:t>
            </a:r>
            <a:endParaRPr kumimoji="1" lang="zh-CN" altLang="en-US" sz="5400" b="1" dirty="0">
              <a:solidFill>
                <a:srgbClr val="DB15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sp>
        <p:nvSpPr>
          <p:cNvPr id="3015" name="文本"/>
          <p:cNvSpPr>
            <a:spLocks noGrp="1"/>
          </p:cNvSpPr>
          <p:nvPr>
            <p:ph type="ctrTitle"/>
          </p:nvPr>
        </p:nvSpPr>
        <p:spPr>
          <a:xfrm>
            <a:off x="1089660" y="1663065"/>
            <a:ext cx="14094460" cy="614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85800" indent="-685800" algn="l">
              <a:lnSpc>
                <a:spcPts val="6000"/>
              </a:lnSpc>
              <a:buFont typeface="Wingdings" panose="05000000000000000000" charset="0"/>
              <a:buChar char="Ø"/>
            </a:pPr>
            <a:r>
              <a:rPr lang="zh-CN" altLang="en-US" sz="5000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游戏</a:t>
            </a:r>
            <a:br>
              <a:rPr lang="zh-CN" altLang="en-US" sz="5000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亚里斯多德给游戏定义：劳作后的休息和消遣，本身并带有任何目的性的一种行为活动。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拉夫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科斯特（拉夫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科斯特索尼在线娱乐的首席创意官）认为游戏就是在快乐中学会某种本领的活动。 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游戏的两个最基本的特性：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、以直接获得快感（包括生理和心理的愉悦）为主要目的。 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、主体参与互动。主体参与互动是指主体动作、语言、表情等变化与获得快感的刺激方式及刺激程度有直接联系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! </a:t>
            </a: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265" y="3953510"/>
            <a:ext cx="8235950" cy="51403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"/>
          <p:cNvSpPr>
            <a:spLocks noGrp="1"/>
          </p:cNvSpPr>
          <p:nvPr>
            <p:ph type="ctrTitle"/>
          </p:nvPr>
        </p:nvSpPr>
        <p:spPr>
          <a:xfrm>
            <a:off x="1278255" y="448945"/>
            <a:ext cx="22973665" cy="9112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fontAlgn="auto">
              <a:lnSpc>
                <a:spcPts val="5050"/>
              </a:lnSpc>
            </a:pP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Q2</a:t>
            </a:r>
            <a:r>
              <a:rPr lang="zh-CN" altLang="en-US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5400" b="1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模拟和游戏、</a:t>
            </a:r>
            <a:r>
              <a:rPr lang="zh-CN" altLang="zh-CN" sz="5400" b="1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模拟游戏和模拟教学</a:t>
            </a:r>
            <a:endParaRPr kumimoji="1" lang="zh-CN" altLang="en-US" sz="5400" b="1" dirty="0">
              <a:solidFill>
                <a:srgbClr val="DB15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sp>
        <p:nvSpPr>
          <p:cNvPr id="3015" name="文本"/>
          <p:cNvSpPr>
            <a:spLocks noGrp="1"/>
          </p:cNvSpPr>
          <p:nvPr>
            <p:ph type="ctrTitle"/>
          </p:nvPr>
        </p:nvSpPr>
        <p:spPr>
          <a:xfrm>
            <a:off x="1089660" y="1663065"/>
            <a:ext cx="14094460" cy="614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85800" indent="-685800" algn="l">
              <a:lnSpc>
                <a:spcPts val="6000"/>
              </a:lnSpc>
              <a:buFont typeface="Wingdings" panose="05000000000000000000" charset="0"/>
              <a:buChar char="Ø"/>
            </a:pPr>
            <a:r>
              <a:rPr lang="zh-CN" altLang="zh-CN" sz="5000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模拟游戏</a:t>
            </a:r>
            <a:br>
              <a:rPr lang="zh-CN" altLang="zh-CN" sz="5000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89660" y="2978785"/>
            <a:ext cx="11891645" cy="6554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模拟游戏试图去复制各种“现实”生活的各种形式，达到“训练”玩家的目的。</a:t>
            </a:r>
            <a:endParaRPr lang="en-US" altLang="zh-CN" sz="5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如提高熟练度、分析情况或预测。</a:t>
            </a:r>
            <a:endParaRPr lang="en-US" altLang="zh-CN" sz="5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游戏仿真程度不同的模拟游戏有不同的功能，较高的仿真度可以用于专业知识的训练；较低的可以作为娱乐手段。</a:t>
            </a:r>
            <a:endParaRPr lang="zh-CN" altLang="en-US" sz="5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650" y="2774950"/>
            <a:ext cx="8905875" cy="50088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5000"/>
          </a:blip>
          <a:stretch>
            <a:fillRect/>
          </a:stretch>
        </p:blipFill>
        <p:spPr>
          <a:xfrm>
            <a:off x="-298960" y="7522357"/>
            <a:ext cx="24961743" cy="6193642"/>
          </a:xfrm>
          <a:prstGeom prst="rect">
            <a:avLst/>
          </a:prstGeom>
        </p:spPr>
      </p:pic>
      <p:sp>
        <p:nvSpPr>
          <p:cNvPr id="1448" name="文本"/>
          <p:cNvSpPr>
            <a:spLocks noGrp="1"/>
          </p:cNvSpPr>
          <p:nvPr>
            <p:ph type="ctrTitle"/>
          </p:nvPr>
        </p:nvSpPr>
        <p:spPr>
          <a:xfrm>
            <a:off x="785464" y="1385687"/>
            <a:ext cx="6058618" cy="18394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8635"/>
              </a:lnSpc>
            </a:pPr>
            <a:r>
              <a:rPr lang="zh-CN" altLang="en-US" sz="6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模拟游戏的类型很多，举例来讲有：</a:t>
            </a:r>
            <a:endParaRPr kumimoji="1" lang="zh-CN" altLang="en-US" sz="60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568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6838338" y="1205882"/>
            <a:ext cx="6929611" cy="4286034"/>
          </a:xfrm>
          <a:prstGeom prst="rect">
            <a:avLst/>
          </a:prstGeom>
        </p:spPr>
      </p:pic>
      <p:sp>
        <p:nvSpPr>
          <p:cNvPr id="4037" name="文本"/>
          <p:cNvSpPr>
            <a:spLocks noGrp="1"/>
          </p:cNvSpPr>
          <p:nvPr>
            <p:ph type="ctrTitle"/>
          </p:nvPr>
        </p:nvSpPr>
        <p:spPr>
          <a:xfrm>
            <a:off x="8714709" y="1357702"/>
            <a:ext cx="6792608" cy="8304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fontAlgn="auto">
              <a:lnSpc>
                <a:spcPts val="5000"/>
              </a:lnSpc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普通模拟游戏定义比较简单，可以让玩家玩家体验通常不能触及的对象（例如飞机、军舰）的游戏。如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飞行模拟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Flight Simulation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）、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列车模拟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Train Simulation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）、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赛车模拟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Racing Simulation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）等等。</a:t>
            </a:r>
            <a:endParaRPr kumimoji="1"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40" name="文本"/>
          <p:cNvSpPr>
            <a:spLocks noGrp="1"/>
          </p:cNvSpPr>
          <p:nvPr>
            <p:ph type="ctrTitle"/>
          </p:nvPr>
        </p:nvSpPr>
        <p:spPr>
          <a:xfrm>
            <a:off x="8550323" y="619219"/>
            <a:ext cx="1311734" cy="58644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175"/>
              </a:lnSpc>
            </a:pPr>
            <a:r>
              <a:rPr lang="zh-CN" altLang="en-US" sz="5980" b="0" i="0" u="none" spc="0" dirty="0">
                <a:solidFill>
                  <a:srgbClr val="DB151F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01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6574" name="文本"/>
          <p:cNvSpPr>
            <a:spLocks noGrp="1"/>
          </p:cNvSpPr>
          <p:nvPr>
            <p:ph type="ctrTitle"/>
          </p:nvPr>
        </p:nvSpPr>
        <p:spPr>
          <a:xfrm>
            <a:off x="1002865" y="8366280"/>
            <a:ext cx="6792608" cy="8304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fontAlgn="auto">
              <a:lnSpc>
                <a:spcPts val="5000"/>
              </a:lnSpc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模拟经营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扩大模拟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的概念，第一次将模拟的对象从“单个物体”（如载具），扩大到了广义上的各种概念。通常，在模拟经营游戏中，玩家会作为一个经理等高阶职位，并去试图管理一家企业。</a:t>
            </a:r>
            <a:endParaRPr kumimoji="1"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77" name="文本"/>
          <p:cNvSpPr>
            <a:spLocks noGrp="1"/>
          </p:cNvSpPr>
          <p:nvPr>
            <p:ph type="ctrTitle"/>
          </p:nvPr>
        </p:nvSpPr>
        <p:spPr>
          <a:xfrm>
            <a:off x="1002722" y="7660099"/>
            <a:ext cx="1311734" cy="58644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175"/>
              </a:lnSpc>
            </a:pPr>
            <a:r>
              <a:rPr lang="zh-CN" altLang="en-US" sz="5980" b="0" i="0" u="none" spc="0" dirty="0">
                <a:solidFill>
                  <a:srgbClr val="DB151F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02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9111" name="文本"/>
          <p:cNvSpPr>
            <a:spLocks noGrp="1"/>
          </p:cNvSpPr>
          <p:nvPr>
            <p:ph type="ctrTitle"/>
          </p:nvPr>
        </p:nvSpPr>
        <p:spPr>
          <a:xfrm>
            <a:off x="8795956" y="8366280"/>
            <a:ext cx="6792608" cy="8304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fontAlgn="auto">
              <a:lnSpc>
                <a:spcPts val="5000"/>
              </a:lnSpc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角色扮演模拟游戏可以用于直观教学，一些建筑、精密操作、医学可以利用模拟角色扮演游戏完成。如可以扮演工程师、司机和医生，而不用担心失误。带有网络连接的在线角色扮演模拟游戏还可以锻炼团队协作的能力。</a:t>
            </a:r>
            <a:endParaRPr kumimoji="1"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15" name="文本"/>
          <p:cNvSpPr>
            <a:spLocks noGrp="1"/>
          </p:cNvSpPr>
          <p:nvPr>
            <p:ph type="ctrTitle"/>
          </p:nvPr>
        </p:nvSpPr>
        <p:spPr>
          <a:xfrm>
            <a:off x="16240173" y="7660099"/>
            <a:ext cx="1311734" cy="58644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175"/>
              </a:lnSpc>
            </a:pPr>
            <a:r>
              <a:rPr lang="zh-CN" altLang="en-US" sz="5980" b="0" i="0" u="none" spc="0" dirty="0">
                <a:solidFill>
                  <a:srgbClr val="DB151F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</a:t>
            </a:r>
            <a:r>
              <a:rPr lang="en-US" altLang="zh-CN" sz="5980" b="0" i="0" u="none" spc="0" dirty="0">
                <a:solidFill>
                  <a:srgbClr val="DB151F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4</a:t>
            </a:r>
            <a:endParaRPr lang="en-US" altLang="zh-CN" sz="5980" b="0" i="0" u="none" spc="0" dirty="0">
              <a:solidFill>
                <a:srgbClr val="DB151F">
                  <a:alpha val="100000"/>
                </a:srgbClr>
              </a:solidFill>
              <a:latin typeface="Noto Sans S Chinese Black" charset="-122"/>
              <a:ea typeface="Noto Sans S Chinese Black" charset="-122"/>
              <a:cs typeface="Noto Sans S Chinese Black" charset="-122"/>
            </a:endParaRPr>
          </a:p>
        </p:txBody>
      </p:sp>
      <p:sp>
        <p:nvSpPr>
          <p:cNvPr id="3" name="文本"/>
          <p:cNvSpPr>
            <a:spLocks noGrp="1"/>
          </p:cNvSpPr>
          <p:nvPr/>
        </p:nvSpPr>
        <p:spPr>
          <a:xfrm>
            <a:off x="8401733" y="7660099"/>
            <a:ext cx="1311734" cy="5864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175"/>
              </a:lnSpc>
            </a:pPr>
            <a:r>
              <a:rPr lang="zh-CN" altLang="en-US" sz="5980" b="0" i="0" u="none" spc="0" dirty="0">
                <a:solidFill>
                  <a:srgbClr val="DB151F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03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090390" y="8084820"/>
            <a:ext cx="677481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1" fontAlgn="auto">
              <a:lnSpc>
                <a:spcPts val="4800"/>
              </a:lnSpc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沙盒游戏（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Sandbox Game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），有时也被称为模拟沙盘游戏（</a:t>
            </a:r>
            <a:r>
              <a:rPr lang="en-US" altLang="zh-CN" sz="40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Sandtable</a:t>
            </a: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Simulation Game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），游戏的核心是“自由与开放”，游戏通常没有很明显的目标，玩家可以自由的移动、建造或进行任何游戏设计上允许的目的。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1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2606675" y="4653280"/>
            <a:ext cx="19229705" cy="187325"/>
          </a:xfrm>
          <a:prstGeom prst="rect">
            <a:avLst/>
          </a:prstGeom>
        </p:spPr>
      </p:pic>
      <p:sp>
        <p:nvSpPr>
          <p:cNvPr id="7679" name="文本"/>
          <p:cNvSpPr>
            <a:spLocks noGrp="1"/>
          </p:cNvSpPr>
          <p:nvPr>
            <p:ph type="ctrTitle"/>
          </p:nvPr>
        </p:nvSpPr>
        <p:spPr>
          <a:xfrm>
            <a:off x="797069" y="1263447"/>
            <a:ext cx="17388550" cy="179199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3785"/>
              </a:lnSpc>
            </a:pPr>
            <a:r>
              <a:rPr lang="en-US" altLang="zh-CN" sz="8800" baseline="-25000">
                <a:sym typeface="+mn-ea"/>
              </a:rPr>
              <a:t>Components of Instructional system</a:t>
            </a:r>
            <a:endParaRPr kumimoji="1" lang="en-US" altLang="zh-CN" sz="8800" baseline="-25000" dirty="0">
              <a:solidFill>
                <a:srgbClr val="000000"/>
              </a:solidFill>
              <a:sym typeface="+mn-ea"/>
            </a:endParaRPr>
          </a:p>
        </p:txBody>
      </p:sp>
      <p:pic>
        <p:nvPicPr>
          <p:cNvPr id="10556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552816" y="1284071"/>
            <a:ext cx="1945178" cy="11346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06675" y="3240405"/>
            <a:ext cx="19229705" cy="14128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847340" y="3347720"/>
            <a:ext cx="1898904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三要素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 ：教学系统就是由教师、学生和内容三大要素构成。其中，也有人把内容称作知识或课程。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2586990" y="7860665"/>
            <a:ext cx="19229705" cy="1873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86990" y="5261610"/>
            <a:ext cx="19229705" cy="25990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27325" y="5408295"/>
            <a:ext cx="1898904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四要素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：教学系统的要素区分为过程性要素和构成性要素，其中教学系统的构成性要素包括教师、学生、课程和教学物质条件。在这四个要素中，教师、学生是活动的主体，也是系统的主体，课程是系统的“软件”，物质设施和技术手段是系统的“硬件”。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2452370" y="12082145"/>
            <a:ext cx="19229705" cy="1873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52370" y="8506460"/>
            <a:ext cx="19229705" cy="35756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693035" y="8803005"/>
            <a:ext cx="18989040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五要素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：有了教师、学生、课程和方法，还不能算是教学活动，怎样才能使它们构成实际的教学活动呢？关键是必须具有使他们得以实现相互作用的媒体。传统教学媒体，主要是语言、文字和书本。现代社会，学校把机器引入了课堂，增加了影视教学媒体、计算机教学媒体、信息技术和网络媒体。在现代教学活 动中，现代教学媒体的使用，在很大程度上影响着教学气氛、教学效果和教学质量。 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"/>
          <p:cNvSpPr>
            <a:spLocks noGrp="1"/>
          </p:cNvSpPr>
          <p:nvPr>
            <p:ph type="ctrTitle"/>
          </p:nvPr>
        </p:nvSpPr>
        <p:spPr>
          <a:xfrm>
            <a:off x="1278255" y="448945"/>
            <a:ext cx="22973665" cy="9112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fontAlgn="auto">
              <a:lnSpc>
                <a:spcPts val="5050"/>
              </a:lnSpc>
            </a:pP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Q2</a:t>
            </a:r>
            <a:r>
              <a:rPr lang="zh-CN" altLang="en-US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5400" b="1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模拟和游戏、</a:t>
            </a:r>
            <a:r>
              <a:rPr lang="zh-CN" altLang="zh-CN" sz="5400" b="1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模拟游戏和模拟教学</a:t>
            </a:r>
            <a:endParaRPr kumimoji="1" lang="zh-CN" altLang="en-US" sz="5400" b="1" dirty="0">
              <a:solidFill>
                <a:srgbClr val="DB15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sp>
        <p:nvSpPr>
          <p:cNvPr id="3015" name="文本"/>
          <p:cNvSpPr>
            <a:spLocks noGrp="1"/>
          </p:cNvSpPr>
          <p:nvPr>
            <p:ph type="ctrTitle"/>
          </p:nvPr>
        </p:nvSpPr>
        <p:spPr>
          <a:xfrm>
            <a:off x="1089660" y="1663065"/>
            <a:ext cx="14094460" cy="614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85800" indent="-685800" algn="l">
              <a:lnSpc>
                <a:spcPts val="6000"/>
              </a:lnSpc>
              <a:buFont typeface="Wingdings" panose="05000000000000000000" charset="0"/>
              <a:buChar char="Ø"/>
            </a:pPr>
            <a:r>
              <a:rPr lang="zh-CN" altLang="zh-CN" sz="5000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模拟教学</a:t>
            </a:r>
            <a:br>
              <a:rPr lang="zh-CN" altLang="zh-CN" sz="5000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89660" y="2978785"/>
            <a:ext cx="22124035" cy="7477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模拟教学法是指在导师指导下，学员模拟扮演某一角色或在导师创设的一种背景中，把现实中的情境微缩到模拟课堂，并运用专用的教学器具进行模拟讲演的一种非传统模式的教学方法。</a:t>
            </a:r>
            <a:endParaRPr lang="zh-CN" altLang="en-US" sz="5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模拟教学的意义在于创设一种高度仿真的教学环境，构架起理论与实践相结合的桥梁，增强教学的互动性、认知性，解读学员的行为特点，使学员有所提升和感悟。</a:t>
            </a:r>
            <a:endParaRPr lang="en-US" altLang="zh-CN" sz="5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如：角色扮演、模拟游戏等</a:t>
            </a:r>
            <a:endParaRPr lang="en-US" altLang="zh-CN" sz="5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案例：微课、微型法院、软件开发公司等</a:t>
            </a:r>
            <a:endParaRPr lang="zh-CN" altLang="en-US" sz="5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C:\Users\Sjl\Desktop\图片1.png图片1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4697095" y="1895475"/>
            <a:ext cx="6487160" cy="5173980"/>
          </a:xfrm>
          <a:prstGeom prst="rect">
            <a:avLst/>
          </a:prstGeom>
        </p:spPr>
      </p:pic>
      <p:pic>
        <p:nvPicPr>
          <p:cNvPr id="467" name="Picture" descr="C:\Users\Sjl\Desktop\图片2.png图片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977900" y="7343775"/>
            <a:ext cx="4796790" cy="3197860"/>
          </a:xfrm>
          <a:prstGeom prst="rect">
            <a:avLst/>
          </a:prstGeom>
        </p:spPr>
      </p:pic>
      <p:pic>
        <p:nvPicPr>
          <p:cNvPr id="934" name="Picture" descr="C:\Users\Sjl\Desktop\图片3.png图片3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257290" y="9309735"/>
            <a:ext cx="4926965" cy="3082290"/>
          </a:xfrm>
          <a:prstGeom prst="rect">
            <a:avLst/>
          </a:prstGeom>
        </p:spPr>
      </p:pic>
      <p:pic>
        <p:nvPicPr>
          <p:cNvPr id="1401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11817025" y="2304096"/>
            <a:ext cx="17368" cy="8925390"/>
          </a:xfrm>
          <a:prstGeom prst="rect">
            <a:avLst/>
          </a:prstGeom>
        </p:spPr>
      </p:pic>
      <p:sp>
        <p:nvSpPr>
          <p:cNvPr id="3372" name="文本"/>
          <p:cNvSpPr>
            <a:spLocks noGrp="1"/>
          </p:cNvSpPr>
          <p:nvPr>
            <p:ph type="ctrTitle"/>
          </p:nvPr>
        </p:nvSpPr>
        <p:spPr>
          <a:xfrm>
            <a:off x="14980920" y="1350010"/>
            <a:ext cx="7235190" cy="5454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5400"/>
              </a:lnSpc>
            </a:pPr>
            <a:r>
              <a:rPr lang="zh-CN" altLang="en-US" sz="4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模拟教学法特点：</a:t>
            </a:r>
            <a:br>
              <a:rPr lang="en-US" altLang="zh-CN" sz="4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4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4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具有互动性、趣味性、竞争性。</a:t>
            </a:r>
            <a:br>
              <a:rPr lang="en-US" altLang="zh-CN" sz="4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4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450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能够最大限度的调动各学员的学习兴趣，</a:t>
            </a:r>
            <a:r>
              <a:rPr lang="zh-CN" altLang="en-US" sz="4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使学员在培训中处于高度兴奋状态，充分运用听、说、学、做、改等一系列学习手段，开启一切可以调动的感官功能，对所学内容形成深度记忆，并能够将学到的管理思路和方法在实际工作中很快实践与运用。</a:t>
            </a:r>
            <a:br>
              <a:rPr lang="en-US" altLang="zh-CN" sz="4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4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4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在模拟教学中学员得到的不再是空洞乏味的概念、理论，而是极其宝贵的实践经验和深层次的领会与感悟。</a:t>
            </a: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799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12942148" y="9950699"/>
            <a:ext cx="1279085" cy="1279085"/>
          </a:xfrm>
          <a:prstGeom prst="rect">
            <a:avLst/>
          </a:prstGeom>
        </p:spPr>
      </p:pic>
      <p:pic>
        <p:nvPicPr>
          <p:cNvPr id="10268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13110423" y="1349958"/>
            <a:ext cx="1279085" cy="127908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5717043" y="-366888"/>
            <a:ext cx="18666955" cy="14082888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430581" y="2481370"/>
            <a:ext cx="6857999" cy="8386022"/>
          </a:xfrm>
          <a:prstGeom prst="rect">
            <a:avLst/>
          </a:prstGeom>
        </p:spPr>
      </p:pic>
      <p:pic>
        <p:nvPicPr>
          <p:cNvPr id="1404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3552915" y="3207488"/>
            <a:ext cx="2330123" cy="2330123"/>
          </a:xfrm>
          <a:prstGeom prst="rect">
            <a:avLst/>
          </a:prstGeom>
        </p:spPr>
      </p:pic>
      <p:sp>
        <p:nvSpPr>
          <p:cNvPr id="3378" name="文本"/>
          <p:cNvSpPr>
            <a:spLocks noGrp="1"/>
          </p:cNvSpPr>
          <p:nvPr>
            <p:ph type="ctrTitle"/>
          </p:nvPr>
        </p:nvSpPr>
        <p:spPr>
          <a:xfrm>
            <a:off x="3429000" y="5773420"/>
            <a:ext cx="3546475" cy="5530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5400"/>
              </a:lnSpc>
            </a:pPr>
            <a:r>
              <a:rPr lang="en-US" altLang="zh-CN"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Concepts:</a:t>
            </a:r>
            <a:br>
              <a:rPr lang="en-US" altLang="zh-CN"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Instruction, Simulation, Game</a:t>
            </a:r>
            <a:endParaRPr kumimoji="1" lang="en-US" altLang="zh-CN" sz="4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5539" name="Group 3"/>
          <p:cNvGrpSpPr/>
          <p:nvPr/>
        </p:nvGrpSpPr>
        <p:grpSpPr bwMode="auto">
          <a:xfrm>
            <a:off x="9591675" y="1565275"/>
            <a:ext cx="12543155" cy="10299700"/>
            <a:chOff x="920" y="836"/>
            <a:chExt cx="3260" cy="3056"/>
          </a:xfrm>
        </p:grpSpPr>
        <p:grpSp>
          <p:nvGrpSpPr>
            <p:cNvPr id="65540" name="Group 4"/>
            <p:cNvGrpSpPr/>
            <p:nvPr/>
          </p:nvGrpSpPr>
          <p:grpSpPr bwMode="auto">
            <a:xfrm>
              <a:off x="920" y="836"/>
              <a:ext cx="3260" cy="3056"/>
              <a:chOff x="920" y="836"/>
              <a:chExt cx="3260" cy="3056"/>
            </a:xfrm>
          </p:grpSpPr>
          <p:sp>
            <p:nvSpPr>
              <p:cNvPr id="65548" name="Oval 5"/>
              <p:cNvSpPr>
                <a:spLocks noChangeArrowheads="1"/>
              </p:cNvSpPr>
              <p:nvPr/>
            </p:nvSpPr>
            <p:spPr bwMode="auto">
              <a:xfrm>
                <a:off x="920" y="836"/>
                <a:ext cx="2000" cy="2000"/>
              </a:xfrm>
              <a:prstGeom prst="ellipse">
                <a:avLst/>
              </a:prstGeom>
              <a:solidFill>
                <a:srgbClr val="FFB84F">
                  <a:alpha val="83136"/>
                </a:srgbClr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5549" name="Oval 6"/>
              <p:cNvSpPr>
                <a:spLocks noChangeArrowheads="1"/>
              </p:cNvSpPr>
              <p:nvPr/>
            </p:nvSpPr>
            <p:spPr bwMode="auto">
              <a:xfrm>
                <a:off x="2180" y="836"/>
                <a:ext cx="2000" cy="2000"/>
              </a:xfrm>
              <a:prstGeom prst="ellipse">
                <a:avLst/>
              </a:prstGeom>
              <a:solidFill>
                <a:srgbClr val="114AFF">
                  <a:alpha val="43921"/>
                </a:srgbClr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5550" name="Oval 7"/>
              <p:cNvSpPr>
                <a:spLocks noChangeArrowheads="1"/>
              </p:cNvSpPr>
              <p:nvPr/>
            </p:nvSpPr>
            <p:spPr bwMode="auto">
              <a:xfrm>
                <a:off x="1532" y="1892"/>
                <a:ext cx="2000" cy="2000"/>
              </a:xfrm>
              <a:prstGeom prst="ellipse">
                <a:avLst/>
              </a:prstGeom>
              <a:solidFill>
                <a:srgbClr val="3BBF5A">
                  <a:alpha val="47058"/>
                </a:srgbClr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65541" name="Rectangle 8"/>
            <p:cNvSpPr>
              <a:spLocks noChangeArrowheads="1"/>
            </p:cNvSpPr>
            <p:nvPr/>
          </p:nvSpPr>
          <p:spPr bwMode="auto">
            <a:xfrm>
              <a:off x="1120" y="1307"/>
              <a:ext cx="103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>
                  <a:latin typeface="Helvetica" panose="020B0604020202020204" pitchFamily="34" charset="0"/>
                </a:rPr>
                <a:t>Instruction</a:t>
              </a:r>
              <a:endParaRPr lang="en-US" altLang="zh-CN" sz="2400" b="1">
                <a:latin typeface="Helvetica" panose="020B0604020202020204" pitchFamily="34" charset="0"/>
              </a:endParaRPr>
            </a:p>
          </p:txBody>
        </p:sp>
        <p:sp>
          <p:nvSpPr>
            <p:cNvPr id="65542" name="Rectangle 9"/>
            <p:cNvSpPr>
              <a:spLocks noChangeArrowheads="1"/>
            </p:cNvSpPr>
            <p:nvPr/>
          </p:nvSpPr>
          <p:spPr bwMode="auto">
            <a:xfrm>
              <a:off x="2960" y="1307"/>
              <a:ext cx="102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>
                  <a:latin typeface="Helvetica" panose="020B0604020202020204" pitchFamily="34" charset="0"/>
                </a:rPr>
                <a:t>Simulation</a:t>
              </a:r>
              <a:endParaRPr lang="en-US" altLang="zh-CN" sz="2400" b="1">
                <a:latin typeface="Helvetica" panose="020B0604020202020204" pitchFamily="34" charset="0"/>
              </a:endParaRPr>
            </a:p>
          </p:txBody>
        </p:sp>
        <p:sp>
          <p:nvSpPr>
            <p:cNvPr id="65543" name="Rectangle 10"/>
            <p:cNvSpPr>
              <a:spLocks noChangeArrowheads="1"/>
            </p:cNvSpPr>
            <p:nvPr/>
          </p:nvSpPr>
          <p:spPr bwMode="auto">
            <a:xfrm>
              <a:off x="2257" y="3155"/>
              <a:ext cx="60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>
                  <a:latin typeface="Helvetica" panose="020B0604020202020204" pitchFamily="34" charset="0"/>
                </a:rPr>
                <a:t>Game</a:t>
              </a:r>
              <a:endParaRPr lang="en-US" altLang="zh-CN" sz="2400" b="1">
                <a:latin typeface="Helvetica" panose="020B0604020202020204" pitchFamily="34" charset="0"/>
              </a:endParaRPr>
            </a:p>
          </p:txBody>
        </p:sp>
        <p:sp>
          <p:nvSpPr>
            <p:cNvPr id="65544" name="Rectangle 11"/>
            <p:cNvSpPr>
              <a:spLocks noChangeArrowheads="1"/>
            </p:cNvSpPr>
            <p:nvPr/>
          </p:nvSpPr>
          <p:spPr bwMode="auto">
            <a:xfrm>
              <a:off x="2894" y="2387"/>
              <a:ext cx="3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DE0035"/>
                  </a:solidFill>
                  <a:latin typeface="Helvetica" panose="020B0604020202020204" pitchFamily="34" charset="0"/>
                </a:rPr>
                <a:t>SG</a:t>
              </a:r>
              <a:endParaRPr lang="en-US" altLang="zh-CN" sz="2400" b="1">
                <a:solidFill>
                  <a:srgbClr val="DE0035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5545" name="Rectangle 12"/>
            <p:cNvSpPr>
              <a:spLocks noChangeArrowheads="1"/>
            </p:cNvSpPr>
            <p:nvPr/>
          </p:nvSpPr>
          <p:spPr bwMode="auto">
            <a:xfrm>
              <a:off x="1835" y="2387"/>
              <a:ext cx="29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DE0035"/>
                  </a:solidFill>
                  <a:latin typeface="Helvetica" panose="020B0604020202020204" pitchFamily="34" charset="0"/>
                </a:rPr>
                <a:t>IG</a:t>
              </a:r>
              <a:endParaRPr lang="en-US" altLang="zh-CN" sz="2400" b="1">
                <a:solidFill>
                  <a:srgbClr val="DE0035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5546" name="Rectangle 13"/>
            <p:cNvSpPr>
              <a:spLocks noChangeArrowheads="1"/>
            </p:cNvSpPr>
            <p:nvPr/>
          </p:nvSpPr>
          <p:spPr bwMode="auto">
            <a:xfrm>
              <a:off x="2337" y="2039"/>
              <a:ext cx="41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>
                  <a:latin typeface="Helvetica" panose="020B0604020202020204" pitchFamily="34" charset="0"/>
                </a:rPr>
                <a:t>ISG</a:t>
              </a:r>
              <a:endParaRPr lang="en-US" altLang="zh-CN" sz="2400" b="1">
                <a:latin typeface="Helvetica" panose="020B0604020202020204" pitchFamily="34" charset="0"/>
              </a:endParaRPr>
            </a:p>
          </p:txBody>
        </p:sp>
        <p:sp>
          <p:nvSpPr>
            <p:cNvPr id="65547" name="Rectangle 14"/>
            <p:cNvSpPr>
              <a:spLocks noChangeArrowheads="1"/>
            </p:cNvSpPr>
            <p:nvPr/>
          </p:nvSpPr>
          <p:spPr bwMode="auto">
            <a:xfrm>
              <a:off x="2409" y="1475"/>
              <a:ext cx="2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CC0000"/>
                  </a:solidFill>
                  <a:latin typeface="Helvetica" panose="020B0604020202020204" pitchFamily="34" charset="0"/>
                </a:rPr>
                <a:t>IS</a:t>
              </a:r>
              <a:endParaRPr lang="en-US" altLang="zh-CN" sz="2400" b="1">
                <a:solidFill>
                  <a:srgbClr val="CC0000"/>
                </a:solidFill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50098" y="12599661"/>
            <a:ext cx="25251696" cy="1142272"/>
          </a:xfrm>
          <a:prstGeom prst="rect">
            <a:avLst/>
          </a:prstGeom>
        </p:spPr>
      </p:pic>
      <p:sp>
        <p:nvSpPr>
          <p:cNvPr id="7978" name="文本"/>
          <p:cNvSpPr>
            <a:spLocks noGrp="1"/>
          </p:cNvSpPr>
          <p:nvPr>
            <p:ph type="ctrTitle"/>
          </p:nvPr>
        </p:nvSpPr>
        <p:spPr>
          <a:xfrm>
            <a:off x="3532504" y="455624"/>
            <a:ext cx="18086775" cy="179199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3785"/>
              </a:lnSpc>
            </a:pPr>
            <a:r>
              <a:rPr lang="en-US" altLang="zh-CN" sz="6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How To Design Instructional Simulations/Games</a:t>
            </a:r>
            <a:endParaRPr kumimoji="1" lang="zh-CN" altLang="en-US" sz="6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8611" name="Group 40"/>
          <p:cNvGrpSpPr/>
          <p:nvPr/>
        </p:nvGrpSpPr>
        <p:grpSpPr bwMode="auto">
          <a:xfrm>
            <a:off x="2316480" y="1485265"/>
            <a:ext cx="20278725" cy="10036810"/>
            <a:chOff x="-3" y="960"/>
            <a:chExt cx="5757" cy="2960"/>
          </a:xfrm>
        </p:grpSpPr>
        <p:sp>
          <p:nvSpPr>
            <p:cNvPr id="68612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1027" cy="432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13" name="Rectangle 4"/>
            <p:cNvSpPr>
              <a:spLocks noChangeArrowheads="1"/>
            </p:cNvSpPr>
            <p:nvPr/>
          </p:nvSpPr>
          <p:spPr bwMode="auto">
            <a:xfrm>
              <a:off x="-3" y="1620"/>
              <a:ext cx="1039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1.Select Content</a:t>
              </a:r>
              <a:endParaRPr lang="en-US" altLang="zh-CN" sz="3200"/>
            </a:p>
            <a:p>
              <a:r>
                <a:rPr lang="en-US" altLang="zh-CN" sz="3200"/>
                <a:t>    and Scope</a:t>
              </a:r>
              <a:endParaRPr lang="en-US" altLang="zh-CN" sz="3200"/>
            </a:p>
          </p:txBody>
        </p:sp>
        <p:sp>
          <p:nvSpPr>
            <p:cNvPr id="68614" name="Rectangle 5"/>
            <p:cNvSpPr>
              <a:spLocks noChangeArrowheads="1"/>
            </p:cNvSpPr>
            <p:nvPr/>
          </p:nvSpPr>
          <p:spPr bwMode="auto">
            <a:xfrm>
              <a:off x="1227" y="1536"/>
              <a:ext cx="1209" cy="2384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15" name="Rectangle 6"/>
            <p:cNvSpPr>
              <a:spLocks noChangeArrowheads="1"/>
            </p:cNvSpPr>
            <p:nvPr/>
          </p:nvSpPr>
          <p:spPr bwMode="auto">
            <a:xfrm>
              <a:off x="-3" y="2424"/>
              <a:ext cx="769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2. Specify</a:t>
              </a:r>
              <a:endParaRPr lang="en-US" altLang="zh-CN" sz="3200"/>
            </a:p>
            <a:p>
              <a:r>
                <a:rPr lang="en-US" altLang="zh-CN" sz="3200"/>
                <a:t>    Audience</a:t>
              </a:r>
              <a:endParaRPr lang="en-US" altLang="zh-CN" sz="3200"/>
            </a:p>
          </p:txBody>
        </p:sp>
        <p:sp>
          <p:nvSpPr>
            <p:cNvPr id="68616" name="Rectangle 7"/>
            <p:cNvSpPr>
              <a:spLocks noChangeArrowheads="1"/>
            </p:cNvSpPr>
            <p:nvPr/>
          </p:nvSpPr>
          <p:spPr bwMode="auto">
            <a:xfrm>
              <a:off x="-3" y="3241"/>
              <a:ext cx="83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dirty="0"/>
                <a:t>3. Specify</a:t>
              </a:r>
              <a:endParaRPr lang="en-US" altLang="zh-CN" sz="3200" dirty="0"/>
            </a:p>
            <a:p>
              <a:r>
                <a:rPr lang="en-US" altLang="zh-CN" sz="3200" dirty="0"/>
                <a:t>    Objectives</a:t>
              </a:r>
              <a:endParaRPr lang="en-US" altLang="zh-CN" sz="3200" dirty="0"/>
            </a:p>
          </p:txBody>
        </p:sp>
        <p:sp>
          <p:nvSpPr>
            <p:cNvPr id="68617" name="Rectangle 8"/>
            <p:cNvSpPr>
              <a:spLocks noChangeArrowheads="1"/>
            </p:cNvSpPr>
            <p:nvPr/>
          </p:nvSpPr>
          <p:spPr bwMode="auto">
            <a:xfrm>
              <a:off x="1212" y="1608"/>
              <a:ext cx="1088" cy="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4. Develop</a:t>
              </a:r>
              <a:endParaRPr lang="en-US" altLang="zh-CN" sz="3200"/>
            </a:p>
            <a:p>
              <a:r>
                <a:rPr lang="en-US" altLang="zh-CN" sz="3200"/>
                <a:t>    GAME MODEL</a:t>
              </a:r>
              <a:endParaRPr lang="en-US" altLang="zh-CN" sz="3200"/>
            </a:p>
            <a:p>
              <a:endParaRPr lang="en-US" altLang="zh-CN" sz="3200"/>
            </a:p>
            <a:p>
              <a:r>
                <a:rPr lang="en-US" altLang="zh-CN" sz="3200"/>
                <a:t>A) scenario</a:t>
              </a:r>
              <a:endParaRPr lang="en-US" altLang="zh-CN" sz="3200"/>
            </a:p>
            <a:p>
              <a:endParaRPr lang="en-US" altLang="zh-CN" sz="3200"/>
            </a:p>
            <a:p>
              <a:r>
                <a:rPr lang="en-US" altLang="zh-CN" sz="3200"/>
                <a:t>B) roles, motives</a:t>
              </a:r>
              <a:endParaRPr lang="en-US" altLang="zh-CN" sz="3200"/>
            </a:p>
            <a:p>
              <a:endParaRPr lang="en-US" altLang="zh-CN" sz="3200"/>
            </a:p>
            <a:p>
              <a:r>
                <a:rPr lang="en-US" altLang="zh-CN" sz="3200"/>
                <a:t>C) constraints</a:t>
              </a:r>
              <a:endParaRPr lang="en-US" altLang="zh-CN" sz="3200"/>
            </a:p>
            <a:p>
              <a:r>
                <a:rPr lang="en-US" altLang="zh-CN" sz="3200"/>
                <a:t>     and resources</a:t>
              </a:r>
              <a:endParaRPr lang="en-US" altLang="zh-CN" sz="3200"/>
            </a:p>
            <a:p>
              <a:r>
                <a:rPr lang="en-US" altLang="zh-CN" sz="3200"/>
                <a:t>     (including</a:t>
              </a:r>
              <a:endParaRPr lang="en-US" altLang="zh-CN" sz="3200"/>
            </a:p>
            <a:p>
              <a:r>
                <a:rPr lang="en-US" altLang="zh-CN" sz="3200"/>
                <a:t>     information)</a:t>
              </a:r>
              <a:endParaRPr lang="en-US" altLang="zh-CN" sz="3200"/>
            </a:p>
          </p:txBody>
        </p:sp>
        <p:sp>
          <p:nvSpPr>
            <p:cNvPr id="68618" name="Rectangle 9"/>
            <p:cNvSpPr>
              <a:spLocks noChangeArrowheads="1"/>
            </p:cNvSpPr>
            <p:nvPr/>
          </p:nvSpPr>
          <p:spPr bwMode="auto">
            <a:xfrm>
              <a:off x="1265" y="3372"/>
              <a:ext cx="1082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D) transactions</a:t>
              </a:r>
              <a:endParaRPr lang="en-US" altLang="zh-CN" sz="3200"/>
            </a:p>
            <a:p>
              <a:endParaRPr lang="en-US" altLang="zh-CN" sz="3200"/>
            </a:p>
            <a:p>
              <a:r>
                <a:rPr lang="en-US" altLang="zh-CN" sz="3200"/>
                <a:t>E) consequences</a:t>
              </a:r>
              <a:endParaRPr lang="en-US" altLang="zh-CN" sz="3200"/>
            </a:p>
          </p:txBody>
        </p:sp>
        <p:sp>
          <p:nvSpPr>
            <p:cNvPr id="68619" name="Rectangle 10"/>
            <p:cNvSpPr>
              <a:spLocks noChangeArrowheads="1"/>
            </p:cNvSpPr>
            <p:nvPr/>
          </p:nvSpPr>
          <p:spPr bwMode="auto">
            <a:xfrm>
              <a:off x="1280" y="3264"/>
              <a:ext cx="1120" cy="576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20" name="Line 11"/>
            <p:cNvSpPr>
              <a:spLocks noChangeShapeType="1"/>
            </p:cNvSpPr>
            <p:nvPr/>
          </p:nvSpPr>
          <p:spPr bwMode="auto">
            <a:xfrm flipV="1">
              <a:off x="107" y="1104"/>
              <a:ext cx="0" cy="432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1" name="Line 12"/>
            <p:cNvSpPr>
              <a:spLocks noChangeShapeType="1"/>
            </p:cNvSpPr>
            <p:nvPr/>
          </p:nvSpPr>
          <p:spPr bwMode="auto">
            <a:xfrm flipV="1">
              <a:off x="960" y="1104"/>
              <a:ext cx="0" cy="432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2" name="Line 13"/>
            <p:cNvSpPr>
              <a:spLocks noChangeShapeType="1"/>
            </p:cNvSpPr>
            <p:nvPr/>
          </p:nvSpPr>
          <p:spPr bwMode="auto">
            <a:xfrm flipV="1">
              <a:off x="533" y="1104"/>
              <a:ext cx="0" cy="435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3" name="Line 14"/>
            <p:cNvSpPr>
              <a:spLocks noChangeShapeType="1"/>
            </p:cNvSpPr>
            <p:nvPr/>
          </p:nvSpPr>
          <p:spPr bwMode="auto">
            <a:xfrm flipV="1">
              <a:off x="1813" y="1104"/>
              <a:ext cx="0" cy="435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4" name="Line 15"/>
            <p:cNvSpPr>
              <a:spLocks noChangeShapeType="1"/>
            </p:cNvSpPr>
            <p:nvPr/>
          </p:nvSpPr>
          <p:spPr bwMode="auto">
            <a:xfrm flipV="1">
              <a:off x="3093" y="1104"/>
              <a:ext cx="0" cy="429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5" name="Line 16"/>
            <p:cNvSpPr>
              <a:spLocks noChangeShapeType="1"/>
            </p:cNvSpPr>
            <p:nvPr/>
          </p:nvSpPr>
          <p:spPr bwMode="auto">
            <a:xfrm flipV="1">
              <a:off x="4160" y="1248"/>
              <a:ext cx="0" cy="288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26" name="Rectangle 17"/>
            <p:cNvSpPr>
              <a:spLocks noChangeArrowheads="1"/>
            </p:cNvSpPr>
            <p:nvPr/>
          </p:nvSpPr>
          <p:spPr bwMode="auto">
            <a:xfrm>
              <a:off x="2759" y="1608"/>
              <a:ext cx="87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5. Develop</a:t>
              </a:r>
              <a:endParaRPr lang="en-US" altLang="zh-CN" sz="3200"/>
            </a:p>
            <a:p>
              <a:r>
                <a:rPr lang="en-US" altLang="zh-CN" sz="3200"/>
                <a:t>    Rules</a:t>
              </a:r>
              <a:endParaRPr lang="en-US" altLang="zh-CN" sz="3200"/>
            </a:p>
          </p:txBody>
        </p:sp>
        <p:sp>
          <p:nvSpPr>
            <p:cNvPr id="68627" name="Rectangle 18"/>
            <p:cNvSpPr>
              <a:spLocks noChangeArrowheads="1"/>
            </p:cNvSpPr>
            <p:nvPr/>
          </p:nvSpPr>
          <p:spPr bwMode="auto">
            <a:xfrm>
              <a:off x="2650" y="3228"/>
              <a:ext cx="1033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A) procedures</a:t>
              </a:r>
              <a:endParaRPr lang="en-US" altLang="zh-CN" sz="3200"/>
            </a:p>
            <a:p>
              <a:r>
                <a:rPr lang="en-US" altLang="zh-CN" sz="3200"/>
                <a:t>     for play</a:t>
              </a:r>
              <a:endParaRPr lang="en-US" altLang="zh-CN" sz="3200"/>
            </a:p>
            <a:p>
              <a:r>
                <a:rPr lang="en-US" altLang="zh-CN" sz="3200"/>
                <a:t>B) Scoring</a:t>
              </a:r>
              <a:endParaRPr lang="en-US" altLang="zh-CN" sz="3200"/>
            </a:p>
            <a:p>
              <a:endParaRPr lang="en-US" altLang="zh-CN" sz="3200"/>
            </a:p>
          </p:txBody>
        </p:sp>
        <p:sp>
          <p:nvSpPr>
            <p:cNvPr id="68628" name="Rectangle 19"/>
            <p:cNvSpPr>
              <a:spLocks noChangeArrowheads="1"/>
            </p:cNvSpPr>
            <p:nvPr/>
          </p:nvSpPr>
          <p:spPr bwMode="auto">
            <a:xfrm>
              <a:off x="2667" y="3216"/>
              <a:ext cx="906" cy="624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29" name="Rectangle 20"/>
            <p:cNvSpPr>
              <a:spLocks noChangeArrowheads="1"/>
            </p:cNvSpPr>
            <p:nvPr/>
          </p:nvSpPr>
          <p:spPr bwMode="auto">
            <a:xfrm>
              <a:off x="3759" y="1656"/>
              <a:ext cx="103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6. Construct</a:t>
              </a:r>
              <a:endParaRPr lang="en-US" altLang="zh-CN" sz="3200"/>
            </a:p>
            <a:p>
              <a:r>
                <a:rPr lang="en-US" altLang="zh-CN" sz="3200"/>
                <a:t>PROTOTYPE</a:t>
              </a:r>
              <a:endParaRPr lang="en-US" altLang="zh-CN" sz="3200"/>
            </a:p>
          </p:txBody>
        </p:sp>
        <p:sp>
          <p:nvSpPr>
            <p:cNvPr id="68630" name="Line 21"/>
            <p:cNvSpPr>
              <a:spLocks noChangeShapeType="1"/>
            </p:cNvSpPr>
            <p:nvPr/>
          </p:nvSpPr>
          <p:spPr bwMode="auto">
            <a:xfrm flipV="1">
              <a:off x="5280" y="1104"/>
              <a:ext cx="0" cy="432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31" name="Rectangle 22"/>
            <p:cNvSpPr>
              <a:spLocks noChangeArrowheads="1"/>
            </p:cNvSpPr>
            <p:nvPr/>
          </p:nvSpPr>
          <p:spPr bwMode="auto">
            <a:xfrm>
              <a:off x="4789" y="1656"/>
              <a:ext cx="96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/>
                <a:t>7. Try Out</a:t>
              </a:r>
              <a:endParaRPr lang="en-US" altLang="zh-CN" sz="3200"/>
            </a:p>
            <a:p>
              <a:r>
                <a:rPr lang="en-US" altLang="zh-CN" sz="3200"/>
                <a:t>PROTOTYPE</a:t>
              </a:r>
              <a:endParaRPr lang="en-US" altLang="zh-CN" sz="3200"/>
            </a:p>
          </p:txBody>
        </p:sp>
        <p:sp>
          <p:nvSpPr>
            <p:cNvPr id="68632" name="Rectangle 23"/>
            <p:cNvSpPr>
              <a:spLocks noChangeArrowheads="1"/>
            </p:cNvSpPr>
            <p:nvPr/>
          </p:nvSpPr>
          <p:spPr bwMode="auto">
            <a:xfrm>
              <a:off x="31" y="2404"/>
              <a:ext cx="1027" cy="368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33" name="Rectangle 24"/>
            <p:cNvSpPr>
              <a:spLocks noChangeArrowheads="1"/>
            </p:cNvSpPr>
            <p:nvPr/>
          </p:nvSpPr>
          <p:spPr bwMode="auto">
            <a:xfrm>
              <a:off x="31" y="3220"/>
              <a:ext cx="1027" cy="368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34" name="Rectangle 25"/>
            <p:cNvSpPr>
              <a:spLocks noChangeArrowheads="1"/>
            </p:cNvSpPr>
            <p:nvPr/>
          </p:nvSpPr>
          <p:spPr bwMode="auto">
            <a:xfrm>
              <a:off x="2613" y="1536"/>
              <a:ext cx="996" cy="2384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35" name="Rectangle 26"/>
            <p:cNvSpPr>
              <a:spLocks noChangeArrowheads="1"/>
            </p:cNvSpPr>
            <p:nvPr/>
          </p:nvSpPr>
          <p:spPr bwMode="auto">
            <a:xfrm>
              <a:off x="3787" y="1536"/>
              <a:ext cx="889" cy="2384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36" name="Rectangle 27"/>
            <p:cNvSpPr>
              <a:spLocks noChangeArrowheads="1"/>
            </p:cNvSpPr>
            <p:nvPr/>
          </p:nvSpPr>
          <p:spPr bwMode="auto">
            <a:xfrm>
              <a:off x="4800" y="1536"/>
              <a:ext cx="853" cy="2352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37" name="Rectangle 28"/>
            <p:cNvSpPr>
              <a:spLocks noChangeArrowheads="1"/>
            </p:cNvSpPr>
            <p:nvPr/>
          </p:nvSpPr>
          <p:spPr bwMode="auto">
            <a:xfrm>
              <a:off x="3787" y="960"/>
              <a:ext cx="1369" cy="272"/>
            </a:xfrm>
            <a:prstGeom prst="rect">
              <a:avLst/>
            </a:prstGeom>
            <a:noFill/>
            <a:ln w="25400">
              <a:solidFill>
                <a:srgbClr val="FF3366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638" name="Rectangle 29"/>
            <p:cNvSpPr>
              <a:spLocks noChangeArrowheads="1"/>
            </p:cNvSpPr>
            <p:nvPr/>
          </p:nvSpPr>
          <p:spPr bwMode="auto">
            <a:xfrm>
              <a:off x="3783" y="1056"/>
              <a:ext cx="1394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/>
                <a:t>8. REVISE</a:t>
              </a:r>
              <a:endParaRPr lang="en-US" altLang="zh-CN" sz="3200"/>
            </a:p>
          </p:txBody>
        </p:sp>
        <p:sp>
          <p:nvSpPr>
            <p:cNvPr id="68639" name="Line 30"/>
            <p:cNvSpPr>
              <a:spLocks noChangeShapeType="1"/>
            </p:cNvSpPr>
            <p:nvPr/>
          </p:nvSpPr>
          <p:spPr bwMode="auto">
            <a:xfrm flipH="1">
              <a:off x="107" y="1104"/>
              <a:ext cx="3667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0" name="Line 31"/>
            <p:cNvSpPr>
              <a:spLocks noChangeShapeType="1"/>
            </p:cNvSpPr>
            <p:nvPr/>
          </p:nvSpPr>
          <p:spPr bwMode="auto">
            <a:xfrm>
              <a:off x="5173" y="1104"/>
              <a:ext cx="125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1" name="Line 32"/>
            <p:cNvSpPr>
              <a:spLocks noChangeShapeType="1"/>
            </p:cNvSpPr>
            <p:nvPr/>
          </p:nvSpPr>
          <p:spPr bwMode="auto">
            <a:xfrm>
              <a:off x="1071" y="1772"/>
              <a:ext cx="165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2" name="Line 33"/>
            <p:cNvSpPr>
              <a:spLocks noChangeShapeType="1"/>
            </p:cNvSpPr>
            <p:nvPr/>
          </p:nvSpPr>
          <p:spPr bwMode="auto">
            <a:xfrm>
              <a:off x="1071" y="2588"/>
              <a:ext cx="165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3" name="Line 34"/>
            <p:cNvSpPr>
              <a:spLocks noChangeShapeType="1"/>
            </p:cNvSpPr>
            <p:nvPr/>
          </p:nvSpPr>
          <p:spPr bwMode="auto">
            <a:xfrm>
              <a:off x="1071" y="3404"/>
              <a:ext cx="165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4" name="Line 35"/>
            <p:cNvSpPr>
              <a:spLocks noChangeShapeType="1"/>
            </p:cNvSpPr>
            <p:nvPr/>
          </p:nvSpPr>
          <p:spPr bwMode="auto">
            <a:xfrm>
              <a:off x="2458" y="2588"/>
              <a:ext cx="164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5" name="Line 36"/>
            <p:cNvSpPr>
              <a:spLocks noChangeShapeType="1"/>
            </p:cNvSpPr>
            <p:nvPr/>
          </p:nvSpPr>
          <p:spPr bwMode="auto">
            <a:xfrm>
              <a:off x="3618" y="2588"/>
              <a:ext cx="164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6" name="Line 37"/>
            <p:cNvSpPr>
              <a:spLocks noChangeShapeType="1"/>
            </p:cNvSpPr>
            <p:nvPr/>
          </p:nvSpPr>
          <p:spPr bwMode="auto">
            <a:xfrm>
              <a:off x="4680" y="2588"/>
              <a:ext cx="142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7" name="Line 38"/>
            <p:cNvSpPr>
              <a:spLocks noChangeShapeType="1"/>
            </p:cNvSpPr>
            <p:nvPr/>
          </p:nvSpPr>
          <p:spPr bwMode="auto">
            <a:xfrm>
              <a:off x="2404" y="3376"/>
              <a:ext cx="258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648" name="Line 39"/>
            <p:cNvSpPr>
              <a:spLocks noChangeShapeType="1"/>
            </p:cNvSpPr>
            <p:nvPr/>
          </p:nvSpPr>
          <p:spPr bwMode="auto">
            <a:xfrm>
              <a:off x="2413" y="3744"/>
              <a:ext cx="258" cy="0"/>
            </a:xfrm>
            <a:prstGeom prst="line">
              <a:avLst/>
            </a:prstGeom>
            <a:noFill/>
            <a:ln w="1270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"/>
          <p:cNvSpPr>
            <a:spLocks noGrp="1"/>
          </p:cNvSpPr>
          <p:nvPr>
            <p:ph type="ctrTitle"/>
          </p:nvPr>
        </p:nvSpPr>
        <p:spPr>
          <a:xfrm>
            <a:off x="1278255" y="448945"/>
            <a:ext cx="22973665" cy="9112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fontAlgn="auto">
              <a:lnSpc>
                <a:spcPts val="5050"/>
              </a:lnSpc>
            </a:pPr>
            <a:r>
              <a:rPr lang="en-US" altLang="zh-CN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Q3</a:t>
            </a:r>
            <a:r>
              <a:rPr lang="zh-CN" altLang="en-US" sz="5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5400" b="1" dirty="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程序式教学</a:t>
            </a:r>
            <a:endParaRPr kumimoji="1" lang="zh-CN" altLang="en-US" sz="5400" b="1" dirty="0">
              <a:solidFill>
                <a:srgbClr val="DB15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sp>
        <p:nvSpPr>
          <p:cNvPr id="3015" name="文本"/>
          <p:cNvSpPr>
            <a:spLocks noGrp="1"/>
          </p:cNvSpPr>
          <p:nvPr>
            <p:ph type="ctrTitle"/>
          </p:nvPr>
        </p:nvSpPr>
        <p:spPr>
          <a:xfrm>
            <a:off x="1089660" y="1995170"/>
            <a:ext cx="22204680" cy="614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85800" indent="-685800" algn="l">
              <a:lnSpc>
                <a:spcPts val="6000"/>
              </a:lnSpc>
              <a:buFont typeface="Wingdings" panose="05000000000000000000" charset="0"/>
              <a:buChar char="Ø"/>
            </a:pP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程序教学，是指一种能让学生以自己的速度和水平，学习自我教学性材料（以特定顺序和小步子安排的材料）的个别化教学方法。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程序教学主要由教学机器的发明人</a:t>
            </a:r>
            <a:r>
              <a:rPr lang="zh-CN" altLang="en-US" sz="5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普莱西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首创；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行为主义心理学家</a:t>
            </a: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F·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斯金纳是美国著名的教育心理学家，他通过动物实验建立了操作行为主义的学习理论，并据此提出了程序教学论及其教学模式。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程序教学，就是将教材分成一个个小部分，按照严格的逻辑编成程序附有习题和答案，由学生自己学习，可用机器，也可用程序课本。</a:t>
            </a:r>
            <a:b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教师要实施程序教学必须借助于程序式的教材或者进行机器教学。</a:t>
            </a:r>
            <a:b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这种模式主要可以用于基本事实性知识的获得以及基本技能的训练，但不适合高级思维和深层知识的培养。 </a:t>
            </a:r>
            <a:endParaRPr kumimoji="1"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  <p:sp>
        <p:nvSpPr>
          <p:cNvPr id="64514" name="Rectangle 2"/>
          <p:cNvSpPr>
            <a:spLocks noGrp="1" noChangeArrowheads="1"/>
          </p:cNvSpPr>
          <p:nvPr/>
        </p:nvSpPr>
        <p:spPr>
          <a:xfrm>
            <a:off x="1514475" y="228600"/>
            <a:ext cx="17292320" cy="838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487" tIns="44450" rIns="90487" bIns="44450" numCol="1" anchor="ctr" anchorCtr="0" compatLnSpc="1"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latin typeface="微软雅黑" panose="020B0503020204020204" charset="-122"/>
                <a:ea typeface="微软雅黑" panose="020B0503020204020204" charset="-122"/>
              </a:rPr>
              <a:t>Linear and Branching Programs</a:t>
            </a:r>
            <a:endParaRPr lang="en-US" altLang="zh-CN" sz="6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910" y="1334770"/>
            <a:ext cx="21718270" cy="76835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4400" b="0" i="0" dirty="0">
                <a:solidFill>
                  <a:srgbClr val="333333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程序教学模式可分经典型直线式程序、优越型衍枝式程序和莫菲尔德程序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61995" y="2103120"/>
            <a:ext cx="6520180" cy="10876280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 bwMode="auto">
          <a:xfrm>
            <a:off x="2841625" y="2597785"/>
            <a:ext cx="1511935" cy="9429750"/>
            <a:chOff x="480" y="1152"/>
            <a:chExt cx="336" cy="2736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480" y="1152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28" y="1200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400" b="1">
                  <a:latin typeface="Helvetica" panose="020B0604020202020204" pitchFamily="34" charset="0"/>
                </a:rPr>
                <a:t>1</a:t>
              </a:r>
              <a:endParaRPr lang="en-US" altLang="zh-CN" sz="4400" b="1">
                <a:latin typeface="Helvetica" panose="020B0604020202020204" pitchFamily="3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80" y="1632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0" y="2112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80" y="2592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80" y="3072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80" y="3552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24" y="196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24" y="14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24" y="244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624" y="292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624" y="340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28" y="1680"/>
              <a:ext cx="2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latin typeface="Helvetica" panose="020B0604020202020204" pitchFamily="34" charset="0"/>
                </a:rPr>
                <a:t>2</a:t>
              </a:r>
              <a:endParaRPr lang="en-US" altLang="zh-CN" sz="4000" b="1">
                <a:latin typeface="Helvetica" panose="020B060402020202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28" y="2160"/>
              <a:ext cx="2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latin typeface="Helvetica" panose="020B0604020202020204" pitchFamily="34" charset="0"/>
                </a:rPr>
                <a:t>3</a:t>
              </a:r>
              <a:endParaRPr lang="en-US" altLang="zh-CN" sz="4000" b="1">
                <a:latin typeface="Helvetica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528" y="2640"/>
              <a:ext cx="2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latin typeface="Helvetica" panose="020B0604020202020204" pitchFamily="34" charset="0"/>
                </a:rPr>
                <a:t>4</a:t>
              </a:r>
              <a:endParaRPr lang="en-US" altLang="zh-CN" sz="4000" b="1">
                <a:latin typeface="Helvetica" panose="020B0604020202020204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528" y="3120"/>
              <a:ext cx="2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latin typeface="Helvetica" panose="020B0604020202020204" pitchFamily="34" charset="0"/>
                </a:rPr>
                <a:t>5</a:t>
              </a:r>
              <a:endParaRPr lang="en-US" altLang="zh-CN" sz="4000" b="1">
                <a:latin typeface="Helvetica" panose="020B060402020202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528" y="3600"/>
              <a:ext cx="2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latin typeface="Helvetica" panose="020B0604020202020204" pitchFamily="34" charset="0"/>
                </a:rPr>
                <a:t>6</a:t>
              </a:r>
              <a:endParaRPr lang="en-US" altLang="zh-CN" sz="40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23" name="Group 21"/>
          <p:cNvGrpSpPr/>
          <p:nvPr/>
        </p:nvGrpSpPr>
        <p:grpSpPr bwMode="auto">
          <a:xfrm>
            <a:off x="5315585" y="2643505"/>
            <a:ext cx="9518650" cy="9306560"/>
            <a:chOff x="2208" y="1056"/>
            <a:chExt cx="2112" cy="2787"/>
          </a:xfrm>
        </p:grpSpPr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504" y="1056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504" y="3504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024" y="3504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2208" y="3504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2640" y="1728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3456" y="1872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3072" y="1440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984" y="1488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640" y="3168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2640" y="2208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640" y="2688"/>
              <a:ext cx="336" cy="336"/>
            </a:xfrm>
            <a:prstGeom prst="ellipse">
              <a:avLst/>
            </a:prstGeom>
            <a:noFill/>
            <a:ln w="19050">
              <a:solidFill>
                <a:srgbClr val="FF33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2784" y="302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2784" y="254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784" y="206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3648" y="2208"/>
              <a:ext cx="0" cy="1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3792" y="1296"/>
              <a:ext cx="28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H="1">
              <a:off x="3360" y="1344"/>
              <a:ext cx="1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H="1">
              <a:off x="2880" y="1632"/>
              <a:ext cx="1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>
              <a:off x="2496" y="3456"/>
              <a:ext cx="1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2928" y="3456"/>
              <a:ext cx="1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3648" y="139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360" y="172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552" y="1104"/>
              <a:ext cx="2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latin typeface="Helvetica" panose="020B0604020202020204" pitchFamily="34" charset="0"/>
                </a:rPr>
                <a:t>1</a:t>
              </a:r>
              <a:endParaRPr lang="en-US" altLang="zh-CN" sz="4000" b="1">
                <a:latin typeface="Helvetica" panose="020B0604020202020204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120" y="1488"/>
              <a:ext cx="2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latin typeface="Helvetica" panose="020B0604020202020204" pitchFamily="34" charset="0"/>
                </a:rPr>
                <a:t>2</a:t>
              </a:r>
              <a:endParaRPr lang="en-US" altLang="zh-CN" sz="4000" b="1">
                <a:latin typeface="Helvetica" panose="020B0604020202020204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84" y="1536"/>
              <a:ext cx="2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latin typeface="Helvetica" panose="020B0604020202020204" pitchFamily="34" charset="0"/>
                </a:rPr>
                <a:t>2a</a:t>
              </a:r>
              <a:endParaRPr lang="en-US" altLang="zh-CN" sz="4000" b="1">
                <a:latin typeface="Helvetica" panose="020B0604020202020204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2640" y="1776"/>
              <a:ext cx="2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 dirty="0">
                  <a:latin typeface="Helvetica" panose="020B0604020202020204" pitchFamily="34" charset="0"/>
                </a:rPr>
                <a:t>3a</a:t>
              </a:r>
              <a:endParaRPr lang="en-US" altLang="zh-CN" sz="4000" b="1" dirty="0">
                <a:latin typeface="Helvetica" panose="020B0604020202020204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3521" y="1920"/>
              <a:ext cx="2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latin typeface="Helvetica" panose="020B0604020202020204" pitchFamily="34" charset="0"/>
                </a:rPr>
                <a:t>3</a:t>
              </a:r>
              <a:endParaRPr lang="en-US" altLang="zh-CN" sz="4000" b="1">
                <a:latin typeface="Helvetica" panose="020B0604020202020204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2657" y="2256"/>
              <a:ext cx="2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latin typeface="Helvetica" panose="020B0604020202020204" pitchFamily="34" charset="0"/>
                </a:rPr>
                <a:t>4</a:t>
              </a:r>
              <a:endParaRPr lang="en-US" altLang="zh-CN" sz="4000" b="1">
                <a:latin typeface="Helvetica" panose="020B0604020202020204" pitchFamily="34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2688" y="2736"/>
              <a:ext cx="2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latin typeface="Helvetica" panose="020B0604020202020204" pitchFamily="34" charset="0"/>
                </a:rPr>
                <a:t>5</a:t>
              </a:r>
              <a:endParaRPr lang="en-US" altLang="zh-CN" sz="4000" b="1">
                <a:latin typeface="Helvetica" panose="020B0604020202020204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2640" y="3216"/>
              <a:ext cx="2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latin typeface="Helvetica" panose="020B0604020202020204" pitchFamily="34" charset="0"/>
                </a:rPr>
                <a:t>6a</a:t>
              </a:r>
              <a:endParaRPr lang="en-US" altLang="zh-CN" sz="4000" b="1">
                <a:latin typeface="Helvetica" panose="020B0604020202020204" pitchFamily="34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3601" y="3552"/>
              <a:ext cx="1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400" b="1">
                <a:latin typeface="Helvetica" panose="020B0604020202020204" pitchFamily="34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3552" y="3536"/>
              <a:ext cx="2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latin typeface="Helvetica" panose="020B0604020202020204" pitchFamily="34" charset="0"/>
                </a:rPr>
                <a:t>6</a:t>
              </a:r>
              <a:endParaRPr lang="en-US" altLang="zh-CN" sz="4000" b="1">
                <a:latin typeface="Helvetica" panose="020B0604020202020204" pitchFamily="34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2256" y="3552"/>
              <a:ext cx="2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latin typeface="Helvetica" panose="020B0604020202020204" pitchFamily="34" charset="0"/>
                </a:rPr>
                <a:t>7</a:t>
              </a:r>
              <a:endParaRPr lang="en-US" altLang="zh-CN" sz="4000" b="1">
                <a:latin typeface="Helvetica" panose="020B0604020202020204" pitchFamily="34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3024" y="3552"/>
              <a:ext cx="2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>
                  <a:latin typeface="Helvetica" panose="020B0604020202020204" pitchFamily="34" charset="0"/>
                </a:rPr>
                <a:t>7a</a:t>
              </a:r>
              <a:endParaRPr lang="en-US" altLang="zh-CN" sz="4000" b="1">
                <a:latin typeface="Helvetica" panose="020B0604020202020204" pitchFamily="34" charset="0"/>
              </a:endParaRPr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784" y="3024"/>
              <a:ext cx="86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838200" y="365126"/>
            <a:ext cx="10515600" cy="9756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4800" b="1" dirty="0">
                <a:effectLst/>
                <a:latin typeface="微软雅黑" panose="020B0503020204020204" charset="-122"/>
                <a:ea typeface="微软雅黑" panose="020B0503020204020204" charset="-122"/>
              </a:rPr>
              <a:t>直线式程序</a:t>
            </a:r>
            <a:endParaRPr lang="zh-CN" altLang="en-US" sz="4800" b="1" dirty="0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内容占位符 2"/>
          <p:cNvSpPr>
            <a:spLocks noGrp="1"/>
          </p:cNvSpPr>
          <p:nvPr/>
        </p:nvSpPr>
        <p:spPr>
          <a:xfrm>
            <a:off x="1520825" y="1960880"/>
            <a:ext cx="22035770" cy="5147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是斯金纳首创的一种教学程序，是经典的程序教学模式。在这一流程里，教师把材料分成一系列连续的小步子，每一步一个项目，内容很少。系列的安排由浅入深，由简到繁。以“电流”教学内容为例，可以设计成如下小步子：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1" indent="0">
              <a:lnSpc>
                <a:spcPct val="120000"/>
              </a:lnSpc>
              <a:buNone/>
            </a:pP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①电灯泡发亮的原因是灯丝（发热）；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1" indent="0">
              <a:lnSpc>
                <a:spcPct val="120000"/>
              </a:lnSpc>
              <a:buNone/>
            </a:pP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②电灯灯丝发热的原因是灯丝通过（电流）；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1" indent="0">
              <a:lnSpc>
                <a:spcPct val="120000"/>
              </a:lnSpc>
              <a:buNone/>
            </a:pP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③电灯变亮的原因是电流强度（增大）；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1" indent="0">
              <a:lnSpc>
                <a:spcPct val="120000"/>
              </a:lnSpc>
              <a:buNone/>
            </a:pP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④电灯变暗的原因是电流强度（减小）；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1" indent="0">
              <a:lnSpc>
                <a:spcPct val="120000"/>
              </a:lnSpc>
              <a:buNone/>
            </a:pP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⑤当电压增大时，电流强度就（增大）；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1" indent="0">
              <a:lnSpc>
                <a:spcPct val="120000"/>
              </a:lnSpc>
              <a:buNone/>
            </a:pP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en-US" altLang="zh-CN"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括号里是正确答案。一个学生如能做出正确答案，教学机器就能显示出来，并可以启动开关进行第二步学习。如此一步一步地展开学习，直至达到学习目标。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838200" y="365126"/>
            <a:ext cx="10515600" cy="9756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程序指导式教学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838200" y="1251585"/>
            <a:ext cx="14813915" cy="3871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序教学的基本做法是把教材内容细分成很多的小单元，并按照这些单元的逻辑关系顺序地排列起来，构成由易到难的很多小步子，让学生循序渐进，依次进行学习。在学习过程中，学生要尽量做出正确反应，教师（或教学机器）要在学生每回答一个问题、做出一个反应之后立即反馈，出示正确答案。更多用在个别化教学上。</a:t>
            </a:r>
            <a:endParaRPr lang="en-US" altLang="zh-CN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atinLnBrk="0">
              <a:lnSpc>
                <a:spcPct val="120000"/>
              </a:lnSpc>
            </a:pP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类型：</a:t>
            </a:r>
            <a:endParaRPr lang="en-US" altLang="zh-CN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教师参与</a:t>
            </a:r>
            <a:endParaRPr lang="en-US" altLang="zh-CN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计算机辅助的个别辅导模式：计算机呈示与提问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学生应答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计算机判别应答并提供反馈</a:t>
            </a:r>
            <a:endParaRPr lang="en-US" altLang="zh-CN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智能导师：人工智能技术来模拟“家教”</a:t>
            </a:r>
            <a:endParaRPr lang="zh-CN" altLang="en-US"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870" y="711835"/>
            <a:ext cx="7823835" cy="4486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32355" y="6383655"/>
            <a:ext cx="8882380" cy="327469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10542751" y="-98096"/>
            <a:ext cx="14355378" cy="1435537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0168758" y="0"/>
            <a:ext cx="747986" cy="14033061"/>
          </a:xfrm>
          <a:prstGeom prst="rect">
            <a:avLst/>
          </a:prstGeom>
        </p:spPr>
      </p:pic>
      <p:sp>
        <p:nvSpPr>
          <p:cNvPr id="5570" name="文本"/>
          <p:cNvSpPr>
            <a:spLocks noGrp="1"/>
          </p:cNvSpPr>
          <p:nvPr>
            <p:ph type="ctrTitle"/>
          </p:nvPr>
        </p:nvSpPr>
        <p:spPr>
          <a:xfrm>
            <a:off x="732155" y="2892425"/>
            <a:ext cx="9565005" cy="45656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415"/>
              </a:lnSpc>
            </a:pPr>
            <a:r>
              <a:rPr lang="en-US" altLang="zh-CN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http://web.stanford.edu/group/pdplab/pdphandbook/handbookch7.html</a:t>
            </a:r>
            <a:endParaRPr kumimoji="1" lang="zh-CN" altLang="en-US" sz="6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552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 rot="10800000">
            <a:off x="1268686" y="962050"/>
            <a:ext cx="888351" cy="61064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6845582" y="902205"/>
            <a:ext cx="17514517" cy="116560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spPr>
      </p:pic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5943698" y="2864295"/>
            <a:ext cx="1377049" cy="6857999"/>
          </a:xfrm>
          <a:prstGeom prst="rect">
            <a:avLst/>
          </a:prstGeom>
        </p:spPr>
      </p:pic>
      <p:sp>
        <p:nvSpPr>
          <p:cNvPr id="4977" name="文本"/>
          <p:cNvSpPr>
            <a:spLocks noGrp="1"/>
          </p:cNvSpPr>
          <p:nvPr>
            <p:ph type="ctrTitle"/>
          </p:nvPr>
        </p:nvSpPr>
        <p:spPr>
          <a:xfrm>
            <a:off x="7790180" y="3679190"/>
            <a:ext cx="16299815" cy="285559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13680"/>
              </a:lnSpc>
            </a:pPr>
            <a:r>
              <a:rPr lang="zh-CN" altLang="en-US" sz="9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谢谢观看！</a:t>
            </a:r>
            <a:endParaRPr lang="en-US" altLang="zh-CN" sz="95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17720" y="7628255"/>
            <a:ext cx="913638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cs typeface="Calibri" panose="020F0502020204030204" charset="0"/>
              </a:rPr>
              <a:t>现代远程教育研究所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41795" y="8674735"/>
            <a:ext cx="401193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48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穆 肃</a:t>
            </a:r>
            <a:endParaRPr lang="zh-CN" altLang="en-US" sz="4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213725" y="6884035"/>
            <a:ext cx="3586480" cy="0"/>
          </a:xfrm>
          <a:prstGeom prst="line">
            <a:avLst/>
          </a:prstGeom>
          <a:ln w="47625" cmpd="sng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"/>
          <p:cNvSpPr>
            <a:spLocks noGrp="1"/>
          </p:cNvSpPr>
          <p:nvPr/>
        </p:nvSpPr>
        <p:spPr>
          <a:xfrm>
            <a:off x="3105051" y="4620734"/>
            <a:ext cx="1045994" cy="3203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920"/>
              </a:lnSpc>
            </a:pPr>
            <a:r>
              <a:rPr lang="zh-CN" altLang="en-US" sz="3265" b="0" i="0" u="none" spc="81" dirty="0">
                <a:solidFill>
                  <a:srgbClr val="DB151F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级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996851" y="5506392"/>
            <a:ext cx="3052308" cy="725261"/>
          </a:xfrm>
          <a:prstGeom prst="rect">
            <a:avLst/>
          </a:prstGeom>
        </p:spPr>
      </p:pic>
      <p:sp>
        <p:nvSpPr>
          <p:cNvPr id="7" name="文本"/>
          <p:cNvSpPr>
            <a:spLocks noGrp="1"/>
          </p:cNvSpPr>
          <p:nvPr/>
        </p:nvSpPr>
        <p:spPr>
          <a:xfrm>
            <a:off x="1149251" y="5611334"/>
            <a:ext cx="1523059" cy="3203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920"/>
              </a:lnSpc>
            </a:pPr>
            <a:r>
              <a:rPr lang="zh-CN" altLang="en-US" sz="3265" b="0" i="0" u="none" spc="81" dirty="0">
                <a:solidFill>
                  <a:srgbClr val="DB151F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START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3277312" y="5748614"/>
            <a:ext cx="169485" cy="293031"/>
          </a:xfrm>
          <a:prstGeom prst="rect">
            <a:avLst/>
          </a:prstGeom>
        </p:spPr>
      </p:pic>
      <p:sp>
        <p:nvSpPr>
          <p:cNvPr id="9" name="文本"/>
          <p:cNvSpPr>
            <a:spLocks noGrp="1"/>
          </p:cNvSpPr>
          <p:nvPr/>
        </p:nvSpPr>
        <p:spPr>
          <a:xfrm>
            <a:off x="979093" y="6719618"/>
            <a:ext cx="4572093" cy="17877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785"/>
              </a:lnSpc>
            </a:pPr>
            <a:r>
              <a:rPr lang="zh-CN" altLang="en-US" sz="2800" b="0" i="0" u="none" spc="0" dirty="0">
                <a:solidFill>
                  <a:srgbClr val="242424">
                    <a:alpha val="100000"/>
                  </a:srgbClr>
                </a:solidFill>
                <a:latin typeface="Noto Sans S Chinese Regular" charset="-122"/>
                <a:ea typeface="Noto Sans S Chinese Regular" charset="-122"/>
                <a:cs typeface="Noto Sans S Chinese Regular" charset="-122"/>
              </a:rPr>
              <a:t>教学媒体的理论与实践</a:t>
            </a:r>
            <a:br>
              <a:rPr lang="zh-CN" altLang="en-US" sz="2800" b="0" i="0" u="none" spc="0" dirty="0">
                <a:solidFill>
                  <a:srgbClr val="242424">
                    <a:alpha val="100000"/>
                  </a:srgbClr>
                </a:solidFill>
                <a:latin typeface="Noto Sans S Chinese Regular" charset="-122"/>
                <a:ea typeface="Noto Sans S Chinese Regular" charset="-122"/>
                <a:cs typeface="Noto Sans S Chinese Regular" charset="-122"/>
              </a:rPr>
            </a:br>
            <a:r>
              <a:rPr lang="en-US" altLang="zh-CN" sz="2800" b="0" i="0" u="none" spc="0" dirty="0">
                <a:solidFill>
                  <a:srgbClr val="242424">
                    <a:alpha val="100000"/>
                  </a:srgbClr>
                </a:solidFill>
                <a:latin typeface="Noto Sans S Chinese Regular" charset="-122"/>
                <a:ea typeface="Noto Sans S Chinese Regular" charset="-122"/>
                <a:cs typeface="Noto Sans S Chinese Regular" charset="-122"/>
              </a:rPr>
              <a:t>I</a:t>
            </a:r>
            <a:r>
              <a:rPr lang="zh-CN" altLang="en-US" sz="2800" b="0" i="0" u="none" spc="0" dirty="0">
                <a:solidFill>
                  <a:srgbClr val="242424">
                    <a:alpha val="100000"/>
                  </a:srgbClr>
                </a:solidFill>
                <a:latin typeface="Noto Sans S Chinese Regular" charset="-122"/>
                <a:ea typeface="Noto Sans S Chinese Regular" charset="-122"/>
                <a:cs typeface="Noto Sans S Chinese Regular" charset="-122"/>
              </a:rPr>
              <a:t>nstructional Technology And Media For Learing </a:t>
            </a:r>
            <a:endParaRPr lang="zh-CN" altLang="en-US" sz="2800" b="0" i="0" u="none" spc="0" dirty="0">
              <a:solidFill>
                <a:srgbClr val="242424">
                  <a:alpha val="100000"/>
                </a:srgbClr>
              </a:solidFill>
              <a:latin typeface="Noto Sans S Chinese Regular" charset="-122"/>
              <a:ea typeface="Noto Sans S Chinese Regular" charset="-122"/>
              <a:cs typeface="Noto Sans S Chinese Regular" charset="-122"/>
            </a:endParaRPr>
          </a:p>
        </p:txBody>
      </p:sp>
      <p:sp>
        <p:nvSpPr>
          <p:cNvPr id="10" name="文本"/>
          <p:cNvSpPr>
            <a:spLocks noGrp="1"/>
          </p:cNvSpPr>
          <p:nvPr/>
        </p:nvSpPr>
        <p:spPr>
          <a:xfrm>
            <a:off x="1276886" y="3677596"/>
            <a:ext cx="2000116" cy="10717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360"/>
              </a:lnSpc>
            </a:pPr>
            <a:r>
              <a:rPr lang="en-US" altLang="zh-CN" sz="6600" b="0" i="0" u="none" spc="0" dirty="0">
                <a:solidFill>
                  <a:srgbClr val="DB151F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2018</a:t>
            </a:r>
            <a:endParaRPr kumimoji="1" lang="en-US" altLang="zh-CN" sz="6600" b="0" i="0" u="none" spc="0" dirty="0">
              <a:solidFill>
                <a:srgbClr val="DB151F">
                  <a:alpha val="100000"/>
                </a:srgbClr>
              </a:solidFill>
              <a:latin typeface="Noto Sans S Chinese Black" charset="-122"/>
              <a:ea typeface="Noto Sans S Chinese Black" charset="-122"/>
              <a:cs typeface="Noto Sans S Chinese Black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9" name="文本"/>
          <p:cNvSpPr>
            <a:spLocks noGrp="1"/>
          </p:cNvSpPr>
          <p:nvPr>
            <p:ph type="ctrTitle"/>
          </p:nvPr>
        </p:nvSpPr>
        <p:spPr>
          <a:xfrm>
            <a:off x="116984" y="1263447"/>
            <a:ext cx="17388550" cy="179199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3785"/>
              </a:lnSpc>
            </a:pPr>
            <a:r>
              <a:rPr lang="en-US" altLang="zh-CN" sz="72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Components </a:t>
            </a:r>
            <a:r>
              <a:rPr lang="en-US" altLang="zh-CN" sz="7200" baseline="-25000">
                <a:sym typeface="+mn-ea"/>
              </a:rPr>
              <a:t>of Instructional system</a:t>
            </a:r>
            <a:endParaRPr kumimoji="1" lang="en-US" altLang="zh-CN" sz="7200" baseline="-25000" dirty="0">
              <a:solidFill>
                <a:srgbClr val="000000"/>
              </a:solidFill>
              <a:sym typeface="+mn-ea"/>
            </a:endParaRPr>
          </a:p>
        </p:txBody>
      </p:sp>
      <p:pic>
        <p:nvPicPr>
          <p:cNvPr id="1055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1552816" y="1284071"/>
            <a:ext cx="1945178" cy="1134687"/>
          </a:xfrm>
          <a:prstGeom prst="rect">
            <a:avLst/>
          </a:prstGeom>
        </p:spPr>
      </p:pic>
      <p:pic>
        <p:nvPicPr>
          <p:cNvPr id="6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2577465" y="5810885"/>
            <a:ext cx="19229705" cy="1873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77465" y="4006850"/>
            <a:ext cx="19229705" cy="17640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17800" y="4278630"/>
            <a:ext cx="1898904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六要素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说：在五要素说的基础上增加教学的目的性。所以，教学系统是由教师、学生、内容、方法、媒体、目的等六种要素构成的。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2549525" y="10672445"/>
            <a:ext cx="19229705" cy="1873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549525" y="7056755"/>
            <a:ext cx="19229705" cy="35756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90190" y="7459980"/>
            <a:ext cx="1898904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eaLnBrk="1" hangingPunct="1"/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七要素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：李秉德先生提出，教学系统是由学生、目的、课程、方法、环境、反馈和教师等七种要素构成的。因为，教学是为“学生”组织的，是为达成一定“目的”的，是凭借一定“内容”、应用一定“方法”、在一定“环境”中通过“教师”来组织进行的，教学的状况和结果是靠“反馈”来表现和确定的。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5000"/>
          </a:blip>
          <a:stretch>
            <a:fillRect/>
          </a:stretch>
        </p:blipFill>
        <p:spPr>
          <a:xfrm>
            <a:off x="-288800" y="7133102"/>
            <a:ext cx="24961743" cy="6193642"/>
          </a:xfrm>
          <a:prstGeom prst="rect">
            <a:avLst/>
          </a:prstGeom>
        </p:spPr>
      </p:pic>
      <p:sp>
        <p:nvSpPr>
          <p:cNvPr id="1448" name="文本"/>
          <p:cNvSpPr>
            <a:spLocks noGrp="1"/>
          </p:cNvSpPr>
          <p:nvPr>
            <p:ph type="ctrTitle"/>
          </p:nvPr>
        </p:nvSpPr>
        <p:spPr>
          <a:xfrm>
            <a:off x="865505" y="751840"/>
            <a:ext cx="15372715" cy="183959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8635"/>
              </a:lnSpc>
            </a:pPr>
            <a:r>
              <a:rPr lang="zh-CN" altLang="en-US" sz="6000" dirty="0">
                <a:solidFill>
                  <a:srgbClr val="DB15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Noto Sans S Chinese Black" charset="-122"/>
                <a:sym typeface="+mn-ea"/>
              </a:rPr>
              <a:t>Relationship between components</a:t>
            </a:r>
            <a:endParaRPr kumimoji="1" lang="zh-CN" altLang="en-US" sz="6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 rot="8100000">
            <a:off x="4037330" y="4209415"/>
            <a:ext cx="5168265" cy="5169535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8100000">
            <a:off x="13549630" y="4069080"/>
            <a:ext cx="5170170" cy="5169535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9" name="AutoShape 14"/>
          <p:cNvSpPr>
            <a:spLocks noChangeArrowheads="1"/>
          </p:cNvSpPr>
          <p:nvPr/>
        </p:nvSpPr>
        <p:spPr bwMode="auto">
          <a:xfrm rot="8100000">
            <a:off x="8682355" y="9791700"/>
            <a:ext cx="5168265" cy="516763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546803" y="2222034"/>
            <a:ext cx="199009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Teacher</a:t>
            </a:r>
            <a:endParaRPr lang="en-US" altLang="zh-CN" sz="4000" dirty="0"/>
          </a:p>
        </p:txBody>
      </p:sp>
      <p:sp>
        <p:nvSpPr>
          <p:cNvPr id="21" name="文本框 20"/>
          <p:cNvSpPr txBox="1"/>
          <p:nvPr/>
        </p:nvSpPr>
        <p:spPr>
          <a:xfrm rot="10800000" flipV="1">
            <a:off x="5546725" y="4970145"/>
            <a:ext cx="31178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>
                <a:sym typeface="+mn-ea"/>
              </a:rPr>
              <a:t>Content</a:t>
            </a:r>
            <a:endParaRPr lang="zh-CN" altLang="en-US" sz="400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690745" y="12270740"/>
            <a:ext cx="327850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Students</a:t>
            </a:r>
            <a:endParaRPr lang="en-US" altLang="zh-CN" sz="400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9331403" y="7132646"/>
            <a:ext cx="156654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Media</a:t>
            </a:r>
            <a:endParaRPr lang="en-US" altLang="zh-CN" sz="400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4921230" y="4970145"/>
            <a:ext cx="327850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Students</a:t>
            </a:r>
            <a:endParaRPr lang="en-US" altLang="zh-CN" sz="400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5074978" y="2152184"/>
            <a:ext cx="199009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Teacher</a:t>
            </a:r>
            <a:endParaRPr lang="en-US" altLang="zh-CN" sz="4000" dirty="0"/>
          </a:p>
        </p:txBody>
      </p:sp>
      <p:sp>
        <p:nvSpPr>
          <p:cNvPr id="26" name="文本框 25"/>
          <p:cNvSpPr txBox="1"/>
          <p:nvPr/>
        </p:nvSpPr>
        <p:spPr>
          <a:xfrm rot="10800000" flipV="1">
            <a:off x="12052935" y="7132955"/>
            <a:ext cx="31178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>
                <a:sym typeface="+mn-ea"/>
              </a:rPr>
              <a:t>Content</a:t>
            </a:r>
            <a:endParaRPr lang="zh-CN" altLang="en-US" sz="400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9459653" y="7132646"/>
            <a:ext cx="156654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Media</a:t>
            </a:r>
            <a:endParaRPr lang="en-US" altLang="zh-CN" sz="400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0483293" y="10453061"/>
            <a:ext cx="156654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Media</a:t>
            </a:r>
            <a:endParaRPr lang="en-US" altLang="zh-CN" sz="400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0059748" y="7874804"/>
            <a:ext cx="199009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Teacher</a:t>
            </a:r>
            <a:endParaRPr lang="en-US" altLang="zh-CN" sz="4000" dirty="0"/>
          </a:p>
        </p:txBody>
      </p:sp>
      <p:sp>
        <p:nvSpPr>
          <p:cNvPr id="30" name="文本框 29"/>
          <p:cNvSpPr txBox="1"/>
          <p:nvPr/>
        </p:nvSpPr>
        <p:spPr>
          <a:xfrm rot="10800000" flipV="1">
            <a:off x="15920720" y="12169140"/>
            <a:ext cx="31178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>
                <a:sym typeface="+mn-ea"/>
              </a:rPr>
              <a:t>Content</a:t>
            </a:r>
            <a:endParaRPr lang="zh-CN" altLang="en-US" sz="4000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48030" y="7167880"/>
            <a:ext cx="327850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Students</a:t>
            </a:r>
            <a:endParaRPr lang="en-US" altLang="zh-CN"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9218798" y="0"/>
            <a:ext cx="747986" cy="14033061"/>
          </a:xfrm>
          <a:prstGeom prst="rect">
            <a:avLst/>
          </a:prstGeom>
        </p:spPr>
      </p:pic>
      <p:sp>
        <p:nvSpPr>
          <p:cNvPr id="931" name="文本"/>
          <p:cNvSpPr>
            <a:spLocks noGrp="1"/>
          </p:cNvSpPr>
          <p:nvPr>
            <p:ph type="ctrTitle"/>
          </p:nvPr>
        </p:nvSpPr>
        <p:spPr>
          <a:xfrm>
            <a:off x="588645" y="2046605"/>
            <a:ext cx="7719695" cy="1117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13680"/>
              </a:lnSpc>
            </a:pPr>
            <a:r>
              <a:rPr lang="zh-CN" altLang="en-US" sz="5400" dirty="0">
                <a:solidFill>
                  <a:srgbClr val="DB15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Noto Sans S Chinese Black" charset="-122"/>
                <a:sym typeface="+mn-ea"/>
              </a:rPr>
              <a:t>The Components and Characteristics of Most Instructional Systems</a:t>
            </a:r>
            <a:br>
              <a:rPr lang="en-US" altLang="zh-CN" sz="5400" dirty="0">
                <a:latin typeface="微软雅黑" panose="020B0503020204020204" charset="-122"/>
                <a:ea typeface="微软雅黑" panose="020B0503020204020204" charset="-122"/>
              </a:rPr>
            </a:br>
            <a:endParaRPr kumimoji="1" lang="en-US" altLang="zh-CN" sz="5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552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 rot="16380000">
            <a:off x="8089221" y="6171590"/>
            <a:ext cx="888351" cy="610648"/>
          </a:xfrm>
          <a:prstGeom prst="rect">
            <a:avLst/>
          </a:prstGeom>
        </p:spPr>
      </p:pic>
      <p:pic>
        <p:nvPicPr>
          <p:cNvPr id="10243" name="Picture 3" descr="fg02_00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830" y="2454910"/>
            <a:ext cx="14247495" cy="945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" name="文本"/>
          <p:cNvSpPr>
            <a:spLocks noGrp="1"/>
          </p:cNvSpPr>
          <p:nvPr>
            <p:ph type="ctrTitle"/>
          </p:nvPr>
        </p:nvSpPr>
        <p:spPr>
          <a:xfrm>
            <a:off x="15500985" y="5788025"/>
            <a:ext cx="13072745" cy="6521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600"/>
              </a:lnSpc>
            </a:pPr>
            <a:r>
              <a:rPr lang="en-US" altLang="zh-CN" sz="5500">
                <a:sym typeface="+mn-ea"/>
              </a:rPr>
              <a:t>Instructional System</a:t>
            </a:r>
            <a:br>
              <a:rPr lang="en-US" altLang="zh-CN" sz="5500">
                <a:sym typeface="+mn-ea"/>
              </a:rPr>
            </a:br>
            <a:r>
              <a:rPr lang="en-US" altLang="zh-CN" sz="5500">
                <a:sym typeface="+mn-ea"/>
              </a:rPr>
              <a:t> Design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12291" name="Picture 5" descr="satdyno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10" y="1860550"/>
            <a:ext cx="10507980" cy="1025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"/>
          <p:cNvSpPr>
            <a:spLocks noGrp="1"/>
          </p:cNvSpPr>
          <p:nvPr>
            <p:ph type="ctrTitle"/>
          </p:nvPr>
        </p:nvSpPr>
        <p:spPr>
          <a:xfrm>
            <a:off x="5453380" y="694690"/>
            <a:ext cx="13578840" cy="9112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1150"/>
              </a:lnSpc>
            </a:pPr>
            <a:r>
              <a:rPr lang="en-US" altLang="zh-CN" sz="7200" b="0" i="0" u="none" spc="0" dirty="0">
                <a:solidFill>
                  <a:srgbClr val="DB15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Noto Sans S Chinese Black" charset="-122"/>
              </a:rPr>
              <a:t>T</a:t>
            </a:r>
            <a:r>
              <a:rPr lang="zh-CN" altLang="en-US" sz="7200" dirty="0">
                <a:solidFill>
                  <a:srgbClr val="DB15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Noto Sans S Chinese Black" charset="-122"/>
                <a:sym typeface="+mn-ea"/>
              </a:rPr>
              <a:t>ypes of Instructional System</a:t>
            </a:r>
            <a:br>
              <a:rPr lang="zh-CN" altLang="en-US" sz="7200" dirty="0">
                <a:solidFill>
                  <a:srgbClr val="DB15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Noto Sans S Chinese Black" charset="-122"/>
              </a:rPr>
            </a:br>
            <a:endParaRPr kumimoji="1" lang="zh-CN" altLang="en-US" sz="7200" dirty="0">
              <a:solidFill>
                <a:srgbClr val="DB15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Noto Sans S Chinese Black" charset="-122"/>
            </a:endParaRPr>
          </a:p>
        </p:txBody>
      </p:sp>
      <p:pic>
        <p:nvPicPr>
          <p:cNvPr id="2546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42022" y="10843296"/>
            <a:ext cx="25161393" cy="3461245"/>
          </a:xfrm>
          <a:prstGeom prst="rect">
            <a:avLst/>
          </a:prstGeom>
        </p:spPr>
      </p:pic>
      <p:sp>
        <p:nvSpPr>
          <p:cNvPr id="3015" name="文本"/>
          <p:cNvSpPr>
            <a:spLocks noGrp="1"/>
          </p:cNvSpPr>
          <p:nvPr>
            <p:ph type="ctrTitle"/>
          </p:nvPr>
        </p:nvSpPr>
        <p:spPr>
          <a:xfrm>
            <a:off x="2934335" y="3449955"/>
            <a:ext cx="4723130" cy="614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Traditional classroom instructional system</a:t>
            </a:r>
            <a:endParaRPr kumimoji="1"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8" name="文本"/>
          <p:cNvSpPr>
            <a:spLocks noGrp="1"/>
          </p:cNvSpPr>
          <p:nvPr>
            <p:ph type="ctrTitle"/>
          </p:nvPr>
        </p:nvSpPr>
        <p:spPr>
          <a:xfrm>
            <a:off x="1732429" y="3456557"/>
            <a:ext cx="1347578" cy="6083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445"/>
              </a:lnSpc>
            </a:pP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01.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6522" name="文本"/>
          <p:cNvSpPr>
            <a:spLocks noGrp="1"/>
          </p:cNvSpPr>
          <p:nvPr>
            <p:ph type="ctrTitle"/>
          </p:nvPr>
        </p:nvSpPr>
        <p:spPr>
          <a:xfrm>
            <a:off x="7804785" y="3456305"/>
            <a:ext cx="4491990" cy="6121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Personalized system of instruction</a:t>
            </a:r>
            <a:endParaRPr kumimoji="1"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05" name="文本"/>
          <p:cNvSpPr>
            <a:spLocks noGrp="1"/>
          </p:cNvSpPr>
          <p:nvPr>
            <p:ph type="ctrTitle"/>
          </p:nvPr>
        </p:nvSpPr>
        <p:spPr>
          <a:xfrm>
            <a:off x="6683674" y="3359313"/>
            <a:ext cx="1347578" cy="6083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445"/>
              </a:lnSpc>
            </a:pP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02.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0029" name="文本"/>
          <p:cNvSpPr>
            <a:spLocks noGrp="1"/>
          </p:cNvSpPr>
          <p:nvPr>
            <p:ph type="ctrTitle"/>
          </p:nvPr>
        </p:nvSpPr>
        <p:spPr>
          <a:xfrm>
            <a:off x="13392150" y="3462655"/>
            <a:ext cx="4738370" cy="6057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Computer based instructional  </a:t>
            </a:r>
            <a:endParaRPr kumimoji="1"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014" name="文本"/>
          <p:cNvSpPr>
            <a:spLocks noGrp="1"/>
          </p:cNvSpPr>
          <p:nvPr>
            <p:ph type="ctrTitle"/>
          </p:nvPr>
        </p:nvSpPr>
        <p:spPr>
          <a:xfrm>
            <a:off x="12297074" y="3450118"/>
            <a:ext cx="1347578" cy="6083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445"/>
              </a:lnSpc>
            </a:pP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03.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3542" name="文本"/>
          <p:cNvSpPr>
            <a:spLocks noGrp="1"/>
          </p:cNvSpPr>
          <p:nvPr>
            <p:ph type="ctrTitle"/>
          </p:nvPr>
        </p:nvSpPr>
        <p:spPr>
          <a:xfrm>
            <a:off x="2934334" y="7097753"/>
            <a:ext cx="2847318" cy="59308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Online instructional system </a:t>
            </a:r>
            <a:endParaRPr kumimoji="1"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525" name="文本"/>
          <p:cNvSpPr>
            <a:spLocks noGrp="1"/>
          </p:cNvSpPr>
          <p:nvPr>
            <p:ph type="ctrTitle"/>
          </p:nvPr>
        </p:nvSpPr>
        <p:spPr>
          <a:xfrm>
            <a:off x="1732279" y="6995521"/>
            <a:ext cx="1347578" cy="6083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445"/>
              </a:lnSpc>
            </a:pP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</a:t>
            </a:r>
            <a:r>
              <a:rPr lang="en-US" altLang="zh-CN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5</a:t>
            </a: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.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7051" name="文本"/>
          <p:cNvSpPr>
            <a:spLocks noGrp="1"/>
          </p:cNvSpPr>
          <p:nvPr>
            <p:ph type="ctrTitle"/>
          </p:nvPr>
        </p:nvSpPr>
        <p:spPr>
          <a:xfrm>
            <a:off x="7804785" y="7000875"/>
            <a:ext cx="5119370" cy="6032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Computer Supported Collaborative Learning</a:t>
            </a:r>
            <a:endParaRPr kumimoji="1"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035" name="文本"/>
          <p:cNvSpPr>
            <a:spLocks noGrp="1"/>
          </p:cNvSpPr>
          <p:nvPr>
            <p:ph type="ctrTitle"/>
          </p:nvPr>
        </p:nvSpPr>
        <p:spPr>
          <a:xfrm>
            <a:off x="6678929" y="6897731"/>
            <a:ext cx="1347578" cy="6083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445"/>
              </a:lnSpc>
            </a:pP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</a:t>
            </a:r>
            <a:r>
              <a:rPr lang="en-US" altLang="zh-CN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6</a:t>
            </a: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.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20561" name="文本"/>
          <p:cNvSpPr>
            <a:spLocks noGrp="1"/>
          </p:cNvSpPr>
          <p:nvPr>
            <p:ph type="ctrTitle"/>
          </p:nvPr>
        </p:nvSpPr>
        <p:spPr>
          <a:xfrm>
            <a:off x="13483590" y="7098030"/>
            <a:ext cx="4145280" cy="6057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LMS based instructional system</a:t>
            </a:r>
            <a:endParaRPr kumimoji="1"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45" name="文本"/>
          <p:cNvSpPr>
            <a:spLocks noGrp="1"/>
          </p:cNvSpPr>
          <p:nvPr>
            <p:ph type="ctrTitle"/>
          </p:nvPr>
        </p:nvSpPr>
        <p:spPr>
          <a:xfrm>
            <a:off x="12405359" y="7000601"/>
            <a:ext cx="1347578" cy="6083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445"/>
              </a:lnSpc>
            </a:pP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</a:t>
            </a:r>
            <a:r>
              <a:rPr lang="en-US" altLang="zh-CN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7</a:t>
            </a: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.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24073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-876705" y="13409480"/>
            <a:ext cx="25260704" cy="613038"/>
          </a:xfrm>
          <a:prstGeom prst="rect">
            <a:avLst/>
          </a:prstGeom>
        </p:spPr>
      </p:pic>
      <p:sp>
        <p:nvSpPr>
          <p:cNvPr id="3" name="文本"/>
          <p:cNvSpPr>
            <a:spLocks noGrp="1"/>
          </p:cNvSpPr>
          <p:nvPr/>
        </p:nvSpPr>
        <p:spPr>
          <a:xfrm>
            <a:off x="18557539" y="3462818"/>
            <a:ext cx="1347578" cy="608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445"/>
              </a:lnSpc>
            </a:pP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</a:t>
            </a:r>
            <a:r>
              <a:rPr lang="en-US" altLang="zh-CN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4</a:t>
            </a: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.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4" name="文本"/>
          <p:cNvSpPr>
            <a:spLocks noGrp="1"/>
          </p:cNvSpPr>
          <p:nvPr/>
        </p:nvSpPr>
        <p:spPr>
          <a:xfrm>
            <a:off x="18435319" y="7000601"/>
            <a:ext cx="1347578" cy="608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445"/>
              </a:lnSpc>
            </a:pP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0</a:t>
            </a:r>
            <a:r>
              <a:rPr lang="en-US" altLang="zh-CN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8</a:t>
            </a:r>
            <a:r>
              <a:rPr lang="zh-CN" altLang="en-US" sz="6205" b="0" i="0" u="none" spc="0" dirty="0">
                <a:solidFill>
                  <a:srgbClr val="242424">
                    <a:alpha val="100000"/>
                  </a:srgbClr>
                </a:solidFill>
                <a:latin typeface="Noto Sans S Chinese Black" charset="-122"/>
                <a:ea typeface="Noto Sans S Chinese Black" charset="-122"/>
                <a:cs typeface="Noto Sans S Chinese Black" charset="-122"/>
              </a:rPr>
              <a:t>.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6" name="文本"/>
          <p:cNvSpPr>
            <a:spLocks noGrp="1"/>
          </p:cNvSpPr>
          <p:nvPr/>
        </p:nvSpPr>
        <p:spPr>
          <a:xfrm>
            <a:off x="19578955" y="3359150"/>
            <a:ext cx="4738370" cy="6057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Blended instructional system</a:t>
            </a:r>
            <a:endParaRPr kumimoji="1"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"/>
          <p:cNvSpPr>
            <a:spLocks noGrp="1"/>
          </p:cNvSpPr>
          <p:nvPr/>
        </p:nvSpPr>
        <p:spPr>
          <a:xfrm>
            <a:off x="19513550" y="6898005"/>
            <a:ext cx="4869815" cy="6057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hangingPunct="1">
              <a:lnSpc>
                <a:spcPct val="12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Distance Audio video conference  system</a:t>
            </a:r>
            <a:endParaRPr kumimoji="1"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12475005" y="4251748"/>
            <a:ext cx="2449593" cy="2449593"/>
          </a:xfrm>
          <a:prstGeom prst="rect">
            <a:avLst/>
          </a:prstGeom>
        </p:spPr>
      </p:pic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 flipH="1">
            <a:off x="9459400" y="4251748"/>
            <a:ext cx="2449593" cy="2449593"/>
          </a:xfrm>
          <a:prstGeom prst="rect">
            <a:avLst/>
          </a:prstGeom>
        </p:spPr>
      </p:pic>
      <p:pic>
        <p:nvPicPr>
          <p:cNvPr id="935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 flipV="1">
            <a:off x="12475005" y="7014658"/>
            <a:ext cx="2449593" cy="2449593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 flipH="1" flipV="1">
            <a:off x="9459400" y="7014658"/>
            <a:ext cx="2449593" cy="2449593"/>
          </a:xfrm>
          <a:prstGeom prst="rect">
            <a:avLst/>
          </a:prstGeom>
        </p:spPr>
      </p:pic>
      <p:pic>
        <p:nvPicPr>
          <p:cNvPr id="1871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0257804" y="5050152"/>
            <a:ext cx="948879" cy="948879"/>
          </a:xfrm>
          <a:prstGeom prst="rect">
            <a:avLst/>
          </a:prstGeom>
        </p:spPr>
      </p:pic>
      <p:pic>
        <p:nvPicPr>
          <p:cNvPr id="2338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13225362" y="5050152"/>
            <a:ext cx="948879" cy="948879"/>
          </a:xfrm>
          <a:prstGeom prst="rect">
            <a:avLst/>
          </a:prstGeom>
        </p:spPr>
      </p:pic>
      <p:pic>
        <p:nvPicPr>
          <p:cNvPr id="2805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10257804" y="7765014"/>
            <a:ext cx="948879" cy="948879"/>
          </a:xfrm>
          <a:prstGeom prst="rect">
            <a:avLst/>
          </a:prstGeom>
        </p:spPr>
      </p:pic>
      <p:pic>
        <p:nvPicPr>
          <p:cNvPr id="3272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13225362" y="7765014"/>
            <a:ext cx="948879" cy="948879"/>
          </a:xfrm>
          <a:prstGeom prst="rect">
            <a:avLst/>
          </a:prstGeom>
        </p:spPr>
      </p:pic>
      <p:sp>
        <p:nvSpPr>
          <p:cNvPr id="3739" name="文本"/>
          <p:cNvSpPr>
            <a:spLocks noGrp="1"/>
          </p:cNvSpPr>
          <p:nvPr>
            <p:ph type="ctrTitle"/>
          </p:nvPr>
        </p:nvSpPr>
        <p:spPr>
          <a:xfrm>
            <a:off x="15824637" y="5239454"/>
            <a:ext cx="6792608" cy="8304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3785"/>
              </a:lnSpc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(two way ,one way; direct or at or through computer)</a:t>
            </a:r>
            <a:endParaRPr kumimoji="1"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43" name="文本"/>
          <p:cNvSpPr>
            <a:spLocks noGrp="1"/>
          </p:cNvSpPr>
          <p:nvPr>
            <p:ph type="ctrTitle"/>
          </p:nvPr>
        </p:nvSpPr>
        <p:spPr>
          <a:xfrm>
            <a:off x="15824835" y="4488180"/>
            <a:ext cx="3973195" cy="5530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5400"/>
              </a:lnSpc>
            </a:pPr>
            <a:r>
              <a:rPr lang="en-US" altLang="zh-CN" sz="45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Interaction</a:t>
            </a:r>
            <a:endParaRPr kumimoji="1"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26" name="文本"/>
          <p:cNvSpPr>
            <a:spLocks noGrp="1"/>
          </p:cNvSpPr>
          <p:nvPr>
            <p:ph type="ctrTitle"/>
          </p:nvPr>
        </p:nvSpPr>
        <p:spPr>
          <a:xfrm>
            <a:off x="15824199" y="8531081"/>
            <a:ext cx="6792608" cy="8304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3785"/>
              </a:lnSpc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asynchronous or synchronous </a:t>
            </a:r>
            <a:endParaRPr kumimoji="1"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30" name="文本"/>
          <p:cNvSpPr>
            <a:spLocks noGrp="1"/>
          </p:cNvSpPr>
          <p:nvPr>
            <p:ph type="ctrTitle"/>
          </p:nvPr>
        </p:nvSpPr>
        <p:spPr>
          <a:xfrm>
            <a:off x="15824199" y="7703978"/>
            <a:ext cx="2558918" cy="55321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5400"/>
              </a:lnSpc>
            </a:pPr>
            <a:r>
              <a:rPr lang="en-US" altLang="zh-CN" sz="45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Time</a:t>
            </a:r>
            <a:endParaRPr kumimoji="1"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13" name="文本"/>
          <p:cNvSpPr>
            <a:spLocks noGrp="1"/>
          </p:cNvSpPr>
          <p:nvPr>
            <p:ph type="ctrTitle"/>
          </p:nvPr>
        </p:nvSpPr>
        <p:spPr>
          <a:xfrm>
            <a:off x="1238250" y="5109210"/>
            <a:ext cx="7802245" cy="8305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3785"/>
              </a:lnSpc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Learning , Teaching and media of theory</a:t>
            </a:r>
            <a:endParaRPr kumimoji="1"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16" name="文本"/>
          <p:cNvSpPr>
            <a:spLocks noGrp="1"/>
          </p:cNvSpPr>
          <p:nvPr>
            <p:ph type="ctrTitle"/>
          </p:nvPr>
        </p:nvSpPr>
        <p:spPr>
          <a:xfrm>
            <a:off x="5666740" y="4338320"/>
            <a:ext cx="3382010" cy="5530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5400"/>
              </a:lnSpc>
            </a:pPr>
            <a:r>
              <a:rPr lang="en-US" altLang="zh-CN" sz="45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Theory</a:t>
            </a:r>
            <a:endParaRPr kumimoji="1"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99" name="文本"/>
          <p:cNvSpPr>
            <a:spLocks noGrp="1"/>
          </p:cNvSpPr>
          <p:nvPr>
            <p:ph type="ctrTitle"/>
          </p:nvPr>
        </p:nvSpPr>
        <p:spPr>
          <a:xfrm>
            <a:off x="2247899" y="8384869"/>
            <a:ext cx="6792608" cy="8304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3785"/>
              </a:lnSpc>
            </a:pPr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traditional media; web 1.0 media; web 2.0  media </a:t>
            </a:r>
            <a:endParaRPr kumimoji="1"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703" name="文本"/>
          <p:cNvSpPr>
            <a:spLocks noGrp="1"/>
          </p:cNvSpPr>
          <p:nvPr>
            <p:ph type="ctrTitle"/>
          </p:nvPr>
        </p:nvSpPr>
        <p:spPr>
          <a:xfrm>
            <a:off x="6489699" y="7551578"/>
            <a:ext cx="2558918" cy="55321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5400"/>
              </a:lnSpc>
            </a:pPr>
            <a:r>
              <a:rPr lang="en-US" altLang="zh-CN" sz="45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Media</a:t>
            </a:r>
            <a:endParaRPr kumimoji="1"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"/>
          <p:cNvSpPr>
            <a:spLocks noGrp="1"/>
          </p:cNvSpPr>
          <p:nvPr/>
        </p:nvSpPr>
        <p:spPr>
          <a:xfrm>
            <a:off x="5453380" y="694690"/>
            <a:ext cx="13578840" cy="911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1150"/>
              </a:lnSpc>
            </a:pPr>
            <a:r>
              <a:rPr lang="zh-CN" altLang="en-US" sz="6000" dirty="0">
                <a:solidFill>
                  <a:srgbClr val="DB15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Noto Sans S Chinese Black" charset="-122"/>
                <a:sym typeface="+mn-ea"/>
              </a:rPr>
              <a:t>From Different Perspectives</a:t>
            </a:r>
            <a:endParaRPr kumimoji="1" lang="zh-CN" altLang="en-US" sz="6000" dirty="0">
              <a:solidFill>
                <a:srgbClr val="DB151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Noto Sans S Chinese Black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7693</Words>
  <Application>WPS 演示</Application>
  <PresentationFormat>自定义</PresentationFormat>
  <Paragraphs>465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4" baseType="lpstr">
      <vt:lpstr>Arial</vt:lpstr>
      <vt:lpstr>宋体</vt:lpstr>
      <vt:lpstr>Wingdings</vt:lpstr>
      <vt:lpstr>Arial</vt:lpstr>
      <vt:lpstr>微软雅黑</vt:lpstr>
      <vt:lpstr>Calibri</vt:lpstr>
      <vt:lpstr>Noto Sans S Chinese Black</vt:lpstr>
      <vt:lpstr>Noto Sans S Chinese Regular</vt:lpstr>
      <vt:lpstr>Arial Unicode MS</vt:lpstr>
      <vt:lpstr>Wingdings</vt:lpstr>
      <vt:lpstr>Calibri Light</vt:lpstr>
      <vt:lpstr>AaYeHui</vt:lpstr>
      <vt:lpstr>Symbol</vt:lpstr>
      <vt:lpstr>Helvetica</vt:lpstr>
      <vt:lpstr>Office Theme</vt:lpstr>
      <vt:lpstr>Unit 2  Instructional system</vt:lpstr>
      <vt:lpstr>         教学系统是一种特殊的系统，首先它既有比较稳定的教师、学生、内容与环境等空间性要素，又有目标、活动与 评价等时间性要素；其次这些要素之间构成了异常复杂的关系，产生着复杂的相互作用。</vt:lpstr>
      <vt:lpstr>Components of Instructional system</vt:lpstr>
      <vt:lpstr>Components of Instructional system</vt:lpstr>
      <vt:lpstr>Relationship between components</vt:lpstr>
      <vt:lpstr>The Components and Characteristics of Most Instructional Systems </vt:lpstr>
      <vt:lpstr>Instructional System  Design</vt:lpstr>
      <vt:lpstr>07.</vt:lpstr>
      <vt:lpstr>Media</vt:lpstr>
      <vt:lpstr>Environment</vt:lpstr>
      <vt:lpstr>06.</vt:lpstr>
      <vt:lpstr>Cooperative Learning、Competitive Learning和collaborative learning区别？ 计算机辅助协作学习（&amp; CSCL）和在线协作学习概念区别，是否有包含关系？ 模拟和游戏、模拟游戏和模拟教学的区别？ 程序式教学 </vt:lpstr>
      <vt:lpstr> Cooperative learning 合作学习是20世纪70年代兴起于美国的教学策略。它是针对学习的组织形式而言的,指学生按不同的能力、兴趣编成团队或小组,共同完成学习任务的互助性学习。合作学习对提高教学质量和改善学生心理有着重要的作用。  合作学习涉及多种教学方法：学生们在小组讨论和争论、相互对当前知识的掌握情况进行评价、互相填补理解上的缺陷。</vt:lpstr>
      <vt:lpstr> Collaborative learning 处于互动学习环境中的人或集体，其中一方一旦达到目标，同时也会助长他方达到目标，这种相互依存的助长关系，一般被称为“协作（cooperation）。在学习中采用这一理念构建学习活动的形式，就是协作学习。  协作学习意味着知识不是直接传递给学生的，而是在理解概念和应用技能的过程中，通过学生之间主动的对话、交流、互动而形成的。  协作学习是达成小组成员间的意义共享，作为学习基础的知识是由社会建构的。</vt:lpstr>
      <vt:lpstr> Online CL 1.Harasim2012 “在线协作学习原理”(OCL)中对OCL的描述为：  OCL理论提供了一个学习模式,它鼓励和支持学生一起创建知识：去发明和探   索创新的方式。寻求解决问题所需的概念性知识而不是背诵他们认为是正确的答案。 2.学习被定义为概念的改变，也是创建知识的关键。 3.学习活动需要说明，并由学科规范以及强调概念学习和构建知识的对话过程进行指导。 4.鼓励学习者积极参与,认为学习或知识并不是只有建构就足够了 教师承担了关键的角色，他不仅仅是学习者的伙伴，也是知识社区和学科前沿知识的桥梁。 </vt:lpstr>
      <vt:lpstr>在线协作学习的目标不是替代教师，而主要是应用技术提高和改善教师和学习者之间的交流，将这个特殊的方法通过社交对话促进的知识建构。 社会对话是通过“脚手架”的方式来管理的： --教师指导协助完成知识的建构 --反映学科的规范和价值 --考虑并尊重学科内的先验知识。 </vt:lpstr>
      <vt:lpstr>PowerPoint 演示文稿</vt:lpstr>
      <vt:lpstr> CSCL 计算机支持协作学习（Computer-Supported Collaborative Learning，简称CSCL），是指利用计算机技术(尤其是现代多媒体和网络技术)来辅助和支持协作学习。 CSCL是建立在建构主义和社会文化理论基础上，认为学习是一个社会人际的和意义建构的过程，这一过程主要是发生在人们之间以及共同体内的互动之中。强调的是学生之间的协作，教师也要参与 其中。而不是“几乎不用教师参与”。 </vt:lpstr>
      <vt:lpstr>教师成为学生中的一员，其角色转变成指导者、咨询者、设计者、调解者。  教师要掌握的不仅仅是教学内容的逻辑序列和目标的合理安排，更多的是学生的协作情况、学习进程的规划设计。  教师进入CSCL环境要明白如何才能成为学生学习的得力助手，并适应新的环境。</vt:lpstr>
      <vt:lpstr>CSCL的模式</vt:lpstr>
      <vt:lpstr>竞争关系</vt:lpstr>
      <vt:lpstr> Collaborative learning 竞争指不同个体、团体为了稀缺的职位、住所、资源进行的争夺。对学生而言，稀缺的资源意味着好的成绩或好的排名。          竞争式学习的好处：使人更高效的学习。为了更高的分数，为了更好的排名，会使人更努力的学习与奋斗。          竞争学习模式： 学生个人的自我竞争 小组的自我竞争 相同层次学生的竞争 组间竞争 角色竞争 全班竞争等 </vt:lpstr>
      <vt:lpstr>合作、协作、协同----以画画为例</vt:lpstr>
      <vt:lpstr>PowerPoint 演示文稿</vt:lpstr>
      <vt:lpstr>模拟          模拟：对真实事物或者过程的虚拟。要表现出选定的物理系统或抽象系统的关键特性。模拟的关键问题包括有效信息的获取、关键特性和表现的选定、近似简化和假设的应用，以及模拟的重现度和有效性。          最初只用于物理、工程、医学、空间技术等方面。          搭模型、仿真就是一种重现系统外在表现的特殊的模拟。 模拟的作用表现在： ①能对高度复杂的内部交互作用的系统进行研究和实验； ②能设想各种不同方案，观察这些方案对系统的结构和行为的影响； ③能反映变量间的相互关系，说明哪些变量更重要，如何影响其他变量和整个系统； ④能研究不同时期相互间的动态联系，反映系统行为随时间变化而变化的情况； ⑤能检验模型的假设，改进模型的结构。</vt:lpstr>
      <vt:lpstr>PowerPoint 演示文稿</vt:lpstr>
      <vt:lpstr>游戏 亚里斯多德给游戏定义：劳作后的休息和消遣，本身并带有任何目的性的一种行为活动。  拉夫.科斯特（拉夫.科斯特索尼在线娱乐的首席创意官）认为游戏就是在快乐中学会某种本领的活动。  游戏的两个最基本的特性： 1、以直接获得快感（包括生理和心理的愉悦）为主要目的。  2、主体参与互动。主体参与互动是指主体动作、语言、表情等变化与获得快感的刺激方式及刺激程度有直接联系! </vt:lpstr>
      <vt:lpstr>模拟游戏 </vt:lpstr>
      <vt:lpstr>04</vt:lpstr>
      <vt:lpstr>模拟教学 </vt:lpstr>
      <vt:lpstr>模拟教学法特点： 1.具有互动性、趣味性、竞争性。 2.能够最大限度的调动各学员的学习兴趣，使学员在培训中处于高度兴奋状态，充分运用听、说、学、做、改等一系列学习手段，开启一切可以调动的感官功能，对所学内容形成深度记忆，并能够将学到的管理思路和方法在实际工作中很快实践与运用。 3.在模拟教学中学员得到的不再是空洞乏味的概念、理论，而是极其宝贵的实践经验和深层次的领会与感悟。</vt:lpstr>
      <vt:lpstr>Concepts: Instruction, Simulation, Game</vt:lpstr>
      <vt:lpstr>How To Design Instructional Simulations/Games</vt:lpstr>
      <vt:lpstr>程序教学，是指一种能让学生以自己的速度和水平，学习自我教学性材料（以特定顺序和小步子安排的材料）的个别化教学方法。          程序教学主要由教学机器的发明人普莱西首创；          行为主义心理学家F·斯金纳是美国著名的教育心理学家，他通过动物实验建立了操作行为主义的学习理论，并据此提出了程序教学论及其教学模式。          程序教学，就是将教材分成一个个小部分，按照严格的逻辑编成程序附有习题和答案，由学生自己学习，可用机器，也可用程序课本。          教师要实施程序教学必须借助于程序式的教材或者进行机器教学。          这种模式主要可以用于基本事实性知识的获得以及基本技能的训练，但不适合高级思维和深层知识的培养。 </vt:lpstr>
      <vt:lpstr>PowerPoint 演示文稿</vt:lpstr>
      <vt:lpstr>PowerPoint 演示文稿</vt:lpstr>
      <vt:lpstr>PowerPoint 演示文稿</vt:lpstr>
      <vt:lpstr>http://web.stanford.edu/group/pdplab/pdphandbook/handbookch7.html</vt:lpstr>
      <vt:lpstr>谢谢观看！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delay nd fun</cp:lastModifiedBy>
  <cp:revision>123</cp:revision>
  <dcterms:created xsi:type="dcterms:W3CDTF">2019-09-17T14:54:00Z</dcterms:created>
  <dcterms:modified xsi:type="dcterms:W3CDTF">2019-09-24T02:51:14Z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