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8EEEE-92D8-480C-90A1-DFB538EED1BC}" type="datetimeFigureOut">
              <a:rPr lang="zh-CN" altLang="en-US" smtClean="0"/>
              <a:t>2016/10/20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57C69-577E-4F5B-9C06-BC1CE22CE2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3685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微课与移动学习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1106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UI</a:t>
            </a:r>
            <a:r>
              <a:rPr lang="zh-CN" altLang="en-US" dirty="0" smtClean="0"/>
              <a:t>、</a:t>
            </a:r>
            <a:r>
              <a:rPr lang="en-US" altLang="zh-CN" dirty="0" smtClean="0"/>
              <a:t>UX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2223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微课应用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6979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微课应用推广平台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8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移动学习方法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610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首要问题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209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响应式网站设计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447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微课流媒体服务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640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微课移动应用开发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840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主流移动平台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897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跨平台解决方案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740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可视化设计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938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21352" y="1796819"/>
            <a:ext cx="6410819" cy="1344149"/>
          </a:xfrm>
          <a:prstGeom prst="rect">
            <a:avLst/>
          </a:prstGeom>
        </p:spPr>
        <p:txBody>
          <a:bodyPr lIns="91434" tIns="45717" rIns="91434" bIns="45717">
            <a:noAutofit/>
          </a:bodyPr>
          <a:lstStyle>
            <a:lvl1pPr algn="ctr">
              <a:defRPr sz="8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311691" y="3937679"/>
            <a:ext cx="3840427" cy="576064"/>
          </a:xfrm>
          <a:prstGeom prst="rect">
            <a:avLst/>
          </a:prstGeom>
        </p:spPr>
        <p:txBody>
          <a:bodyPr lIns="91434" tIns="45717" rIns="91434" bIns="45717" anchor="ctr">
            <a:noAutofit/>
          </a:bodyPr>
          <a:lstStyle>
            <a:lvl1pPr marL="0" indent="0" algn="l" fontAlgn="auto">
              <a:buNone/>
              <a:defRPr sz="2133" b="0">
                <a:solidFill>
                  <a:schemeClr val="bg1">
                    <a:lumMod val="85000"/>
                  </a:schemeClr>
                </a:solidFill>
                <a:effectLst/>
              </a:defRPr>
            </a:lvl1pPr>
            <a:lvl2pPr marL="609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altLang="zh-CN" dirty="0" smtClean="0"/>
          </a:p>
        </p:txBody>
      </p:sp>
      <p:pic>
        <p:nvPicPr>
          <p:cNvPr id="7" name="图片 6" descr="未标题-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23671" y="1000108"/>
            <a:ext cx="5368335" cy="4857784"/>
          </a:xfrm>
          <a:prstGeom prst="rect">
            <a:avLst/>
          </a:prstGeom>
          <a:effectLst/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5" y="5253203"/>
            <a:ext cx="1632180" cy="8296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6050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白页面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0" y="6762749"/>
            <a:ext cx="12192000" cy="952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609600" y="275170"/>
            <a:ext cx="10972800" cy="677316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>
              <a:defRPr sz="3733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53658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蓝白页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1.png"/>
          <p:cNvPicPr>
            <a:picLocks noChangeAspect="1"/>
          </p:cNvPicPr>
          <p:nvPr userDrawn="1"/>
        </p:nvPicPr>
        <p:blipFill>
          <a:blip r:embed="rId2">
            <a:lum bright="100000"/>
          </a:blip>
          <a:srcRect l="16589" t="18028" r="18189" b="1962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3" descr="C:\Documents and Settings\ap1007\桌面\未标题-3.png"/>
          <p:cNvPicPr>
            <a:picLocks noChangeAspect="1" noChangeArrowheads="1"/>
          </p:cNvPicPr>
          <p:nvPr userDrawn="1"/>
        </p:nvPicPr>
        <p:blipFill>
          <a:blip r:embed="rId3"/>
          <a:srcRect t="16156" r="40895" b="53686"/>
          <a:stretch>
            <a:fillRect/>
          </a:stretch>
        </p:blipFill>
        <p:spPr bwMode="auto">
          <a:xfrm>
            <a:off x="3047980" y="1"/>
            <a:ext cx="9144021" cy="2666995"/>
          </a:xfrm>
          <a:prstGeom prst="rect">
            <a:avLst/>
          </a:prstGeom>
          <a:noFill/>
        </p:spPr>
      </p:pic>
      <p:pic>
        <p:nvPicPr>
          <p:cNvPr id="13" name="Picture 3" descr="C:\Documents and Settings\ap1007\桌面\未标题-3.png"/>
          <p:cNvPicPr>
            <a:picLocks noChangeAspect="1" noChangeArrowheads="1"/>
          </p:cNvPicPr>
          <p:nvPr userDrawn="1"/>
        </p:nvPicPr>
        <p:blipFill>
          <a:blip r:embed="rId3"/>
          <a:srcRect t="24773" r="59365" b="53686"/>
          <a:stretch>
            <a:fillRect/>
          </a:stretch>
        </p:blipFill>
        <p:spPr bwMode="auto">
          <a:xfrm>
            <a:off x="2857479" y="4953012"/>
            <a:ext cx="6286544" cy="1904989"/>
          </a:xfrm>
          <a:prstGeom prst="rect">
            <a:avLst/>
          </a:prstGeom>
          <a:noFill/>
        </p:spPr>
      </p:pic>
      <p:cxnSp>
        <p:nvCxnSpPr>
          <p:cNvPr id="16" name="直接连接符 15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609600" y="275170"/>
            <a:ext cx="10972800" cy="677316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>
              <a:defRPr sz="3733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64265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小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线条9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7000" contrast="-24000"/>
          </a:blip>
          <a:srcRect r="26487"/>
          <a:stretch>
            <a:fillRect/>
          </a:stretch>
        </p:blipFill>
        <p:spPr>
          <a:xfrm>
            <a:off x="11144285" y="0"/>
            <a:ext cx="1047716" cy="6858000"/>
          </a:xfrm>
          <a:prstGeom prst="rect">
            <a:avLst/>
          </a:prstGeom>
        </p:spPr>
      </p:pic>
      <p:cxnSp>
        <p:nvCxnSpPr>
          <p:cNvPr id="6" name="直接连接符 5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0" y="6762749"/>
            <a:ext cx="12192000" cy="952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10" name="组合 12"/>
          <p:cNvGrpSpPr/>
          <p:nvPr userDrawn="1"/>
        </p:nvGrpSpPr>
        <p:grpSpPr>
          <a:xfrm>
            <a:off x="1523968" y="1095371"/>
            <a:ext cx="9144064" cy="4667259"/>
            <a:chOff x="1214414" y="821528"/>
            <a:chExt cx="6858048" cy="3500444"/>
          </a:xfrm>
        </p:grpSpPr>
        <p:sp>
          <p:nvSpPr>
            <p:cNvPr id="15" name="椭圆 14"/>
            <p:cNvSpPr/>
            <p:nvPr/>
          </p:nvSpPr>
          <p:spPr>
            <a:xfrm>
              <a:off x="2893216" y="821528"/>
              <a:ext cx="3500444" cy="350044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80"/>
              <a:endParaRPr lang="zh-CN" altLang="en-US" sz="2400">
                <a:solidFill>
                  <a:prstClr val="white"/>
                </a:solidFill>
              </a:endParaRPr>
            </a:p>
          </p:txBody>
        </p:sp>
        <p:grpSp>
          <p:nvGrpSpPr>
            <p:cNvPr id="12" name="组合 10"/>
            <p:cNvGrpSpPr/>
            <p:nvPr/>
          </p:nvGrpSpPr>
          <p:grpSpPr>
            <a:xfrm>
              <a:off x="1214414" y="1640726"/>
              <a:ext cx="6858048" cy="1838917"/>
              <a:chOff x="1214414" y="928676"/>
              <a:chExt cx="6858048" cy="1838917"/>
            </a:xfrm>
          </p:grpSpPr>
          <p:sp>
            <p:nvSpPr>
              <p:cNvPr id="13" name="TextBox 14"/>
              <p:cNvSpPr txBox="1"/>
              <p:nvPr/>
            </p:nvSpPr>
            <p:spPr>
              <a:xfrm>
                <a:off x="1214414" y="928676"/>
                <a:ext cx="1571636" cy="1838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080"/>
                <a:r>
                  <a:rPr lang="en-US" altLang="zh-CN" sz="15333" dirty="0">
                    <a:solidFill>
                      <a:srgbClr val="9BBB59">
                        <a:lumMod val="75000"/>
                      </a:srgbClr>
                    </a:solidFill>
                    <a:latin typeface="方正姚体" pitchFamily="2" charset="-122"/>
                    <a:ea typeface="方正姚体" pitchFamily="2" charset="-122"/>
                  </a:rPr>
                  <a:t>“</a:t>
                </a:r>
                <a:endParaRPr lang="zh-CN" altLang="en-US" sz="15333" dirty="0">
                  <a:solidFill>
                    <a:srgbClr val="9BBB59">
                      <a:lumMod val="75000"/>
                    </a:srgbClr>
                  </a:solidFill>
                  <a:latin typeface="方正姚体" pitchFamily="2" charset="-122"/>
                  <a:ea typeface="方正姚体" pitchFamily="2" charset="-122"/>
                </a:endParaRPr>
              </a:p>
            </p:txBody>
          </p:sp>
          <p:sp>
            <p:nvSpPr>
              <p:cNvPr id="14" name="TextBox 15"/>
              <p:cNvSpPr txBox="1"/>
              <p:nvPr/>
            </p:nvSpPr>
            <p:spPr>
              <a:xfrm flipV="1">
                <a:off x="6500826" y="928676"/>
                <a:ext cx="1571636" cy="1838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080"/>
                <a:r>
                  <a:rPr lang="zh-CN" altLang="en-US" sz="15333" dirty="0">
                    <a:solidFill>
                      <a:srgbClr val="9BBB59">
                        <a:lumMod val="75000"/>
                      </a:srgbClr>
                    </a:solidFill>
                    <a:latin typeface="方正姚体" pitchFamily="2" charset="-122"/>
                    <a:ea typeface="方正姚体" pitchFamily="2" charset="-122"/>
                  </a:rPr>
                  <a:t>“</a:t>
                </a:r>
              </a:p>
            </p:txBody>
          </p:sp>
        </p:grpSp>
      </p:grpSp>
      <p:sp>
        <p:nvSpPr>
          <p:cNvPr id="11" name="图文框 10"/>
          <p:cNvSpPr/>
          <p:nvPr userDrawn="1"/>
        </p:nvSpPr>
        <p:spPr>
          <a:xfrm>
            <a:off x="0" y="1"/>
            <a:ext cx="12192000" cy="6858000"/>
          </a:xfrm>
          <a:prstGeom prst="frame">
            <a:avLst>
              <a:gd name="adj1" fmla="val 159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602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小标题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线条9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7000" contrast="-24000"/>
          </a:blip>
          <a:srcRect r="26487"/>
          <a:stretch>
            <a:fillRect/>
          </a:stretch>
        </p:blipFill>
        <p:spPr>
          <a:xfrm>
            <a:off x="11144285" y="0"/>
            <a:ext cx="1047716" cy="6858000"/>
          </a:xfrm>
          <a:prstGeom prst="rect">
            <a:avLst/>
          </a:prstGeom>
        </p:spPr>
      </p:pic>
      <p:cxnSp>
        <p:nvCxnSpPr>
          <p:cNvPr id="6" name="直接连接符 5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0" y="6762749"/>
            <a:ext cx="12192000" cy="952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523968" y="1095371"/>
            <a:ext cx="9144064" cy="4667259"/>
            <a:chOff x="1142976" y="785801"/>
            <a:chExt cx="6858048" cy="3500444"/>
          </a:xfrm>
        </p:grpSpPr>
        <p:pic>
          <p:nvPicPr>
            <p:cNvPr id="22" name="图片 2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6111">
              <a:off x="5383880" y="1075428"/>
              <a:ext cx="1524000" cy="1714500"/>
            </a:xfrm>
            <a:prstGeom prst="rect">
              <a:avLst/>
            </a:prstGeom>
          </p:spPr>
        </p:pic>
        <p:grpSp>
          <p:nvGrpSpPr>
            <p:cNvPr id="23" name="组合 12"/>
            <p:cNvGrpSpPr/>
            <p:nvPr userDrawn="1"/>
          </p:nvGrpSpPr>
          <p:grpSpPr>
            <a:xfrm>
              <a:off x="1142976" y="785801"/>
              <a:ext cx="6858048" cy="3500444"/>
              <a:chOff x="1214414" y="821528"/>
              <a:chExt cx="6858048" cy="3500444"/>
            </a:xfrm>
          </p:grpSpPr>
          <p:grpSp>
            <p:nvGrpSpPr>
              <p:cNvPr id="25" name="组合 10"/>
              <p:cNvGrpSpPr/>
              <p:nvPr/>
            </p:nvGrpSpPr>
            <p:grpSpPr>
              <a:xfrm>
                <a:off x="1214414" y="1640726"/>
                <a:ext cx="6858048" cy="1838917"/>
                <a:chOff x="1214414" y="928676"/>
                <a:chExt cx="6858048" cy="1838917"/>
              </a:xfrm>
            </p:grpSpPr>
            <p:sp>
              <p:nvSpPr>
                <p:cNvPr id="26" name="TextBox 14"/>
                <p:cNvSpPr txBox="1"/>
                <p:nvPr/>
              </p:nvSpPr>
              <p:spPr>
                <a:xfrm>
                  <a:off x="1214414" y="928676"/>
                  <a:ext cx="1571636" cy="18389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9080"/>
                  <a:r>
                    <a:rPr lang="en-US" altLang="zh-CN" sz="15333" dirty="0">
                      <a:solidFill>
                        <a:srgbClr val="9BBB59">
                          <a:lumMod val="75000"/>
                        </a:srgbClr>
                      </a:solidFill>
                      <a:latin typeface="方正姚体" pitchFamily="2" charset="-122"/>
                      <a:ea typeface="方正姚体" pitchFamily="2" charset="-122"/>
                    </a:rPr>
                    <a:t>“</a:t>
                  </a:r>
                  <a:endParaRPr lang="zh-CN" altLang="en-US" sz="15333" dirty="0">
                    <a:solidFill>
                      <a:srgbClr val="9BBB59">
                        <a:lumMod val="75000"/>
                      </a:srgbClr>
                    </a:solidFill>
                    <a:latin typeface="方正姚体" pitchFamily="2" charset="-122"/>
                    <a:ea typeface="方正姚体" pitchFamily="2" charset="-122"/>
                  </a:endParaRPr>
                </a:p>
              </p:txBody>
            </p:sp>
            <p:sp>
              <p:nvSpPr>
                <p:cNvPr id="27" name="TextBox 15"/>
                <p:cNvSpPr txBox="1"/>
                <p:nvPr/>
              </p:nvSpPr>
              <p:spPr>
                <a:xfrm flipV="1">
                  <a:off x="6500826" y="928676"/>
                  <a:ext cx="1571636" cy="18389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9080"/>
                  <a:r>
                    <a:rPr lang="zh-CN" altLang="en-US" sz="15333" dirty="0">
                      <a:solidFill>
                        <a:srgbClr val="9BBB59">
                          <a:lumMod val="75000"/>
                        </a:srgbClr>
                      </a:solidFill>
                      <a:latin typeface="方正姚体" pitchFamily="2" charset="-122"/>
                      <a:ea typeface="方正姚体" pitchFamily="2" charset="-122"/>
                    </a:rPr>
                    <a:t>“</a:t>
                  </a:r>
                </a:p>
              </p:txBody>
            </p:sp>
          </p:grpSp>
          <p:sp>
            <p:nvSpPr>
              <p:cNvPr id="28" name="椭圆 27"/>
              <p:cNvSpPr/>
              <p:nvPr/>
            </p:nvSpPr>
            <p:spPr>
              <a:xfrm>
                <a:off x="2893216" y="821528"/>
                <a:ext cx="3500444" cy="3500444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080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3" name="图文框 12"/>
          <p:cNvSpPr/>
          <p:nvPr userDrawn="1"/>
        </p:nvSpPr>
        <p:spPr>
          <a:xfrm>
            <a:off x="0" y="1"/>
            <a:ext cx="12192000" cy="6858000"/>
          </a:xfrm>
          <a:prstGeom prst="frame">
            <a:avLst>
              <a:gd name="adj1" fmla="val 159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417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蓝页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70"/>
            <a:ext cx="10972800" cy="677316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>
              <a:defRPr sz="3733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22397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蓝页面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09600" y="275170"/>
            <a:ext cx="10972800" cy="677316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>
              <a:defRPr sz="3733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03123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无标题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3836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白页面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线条9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7000" contrast="-24000"/>
          </a:blip>
          <a:srcRect r="26487"/>
          <a:stretch>
            <a:fillRect/>
          </a:stretch>
        </p:blipFill>
        <p:spPr>
          <a:xfrm>
            <a:off x="11144285" y="0"/>
            <a:ext cx="1047716" cy="6858000"/>
          </a:xfrm>
          <a:prstGeom prst="rect">
            <a:avLst/>
          </a:prstGeom>
        </p:spPr>
      </p:pic>
      <p:cxnSp>
        <p:nvCxnSpPr>
          <p:cNvPr id="6" name="直接连接符 5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0" y="6762749"/>
            <a:ext cx="12192000" cy="952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609600" y="275170"/>
            <a:ext cx="10972800" cy="677316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>
              <a:defRPr sz="3733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52381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无标题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线条9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7000" contrast="-24000"/>
          </a:blip>
          <a:srcRect r="26487"/>
          <a:stretch>
            <a:fillRect/>
          </a:stretch>
        </p:blipFill>
        <p:spPr>
          <a:xfrm>
            <a:off x="11144285" y="0"/>
            <a:ext cx="1047716" cy="6858000"/>
          </a:xfrm>
          <a:prstGeom prst="rect">
            <a:avLst/>
          </a:prstGeom>
        </p:spPr>
      </p:pic>
      <p:cxnSp>
        <p:nvCxnSpPr>
          <p:cNvPr id="6" name="直接连接符 5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0" y="6762749"/>
            <a:ext cx="12192000" cy="952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321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完全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4836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线条9.png"/>
          <p:cNvPicPr>
            <a:picLocks noChangeAspect="1"/>
          </p:cNvPicPr>
          <p:nvPr userDrawn="1"/>
        </p:nvPicPr>
        <p:blipFill>
          <a:blip r:embed="rId13" cstate="print"/>
          <a:srcRect r="26487"/>
          <a:stretch>
            <a:fillRect/>
          </a:stretch>
        </p:blipFill>
        <p:spPr>
          <a:xfrm>
            <a:off x="11144285" y="0"/>
            <a:ext cx="1047716" cy="6858000"/>
          </a:xfrm>
          <a:prstGeom prst="rect">
            <a:avLst/>
          </a:prstGeom>
        </p:spPr>
      </p:pic>
      <p:cxnSp>
        <p:nvCxnSpPr>
          <p:cNvPr id="5" name="直接连接符 4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52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121905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143" indent="-457143" algn="l" defTabSz="121905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477" indent="-380953" algn="l" defTabSz="121905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10" indent="-304762" algn="l" defTabSz="121905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33" indent="-304762" algn="l" defTabSz="121905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858" indent="-304762" algn="l" defTabSz="121905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380" indent="-304762" algn="l" defTabSz="121905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906" indent="-304762" algn="l" defTabSz="121905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430" indent="-304762" algn="l" defTabSz="121905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953" indent="-304762" algn="l" defTabSz="121905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25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5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73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96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2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143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667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91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2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14.png"/><Relationship Id="rId5" Type="http://schemas.openxmlformats.org/officeDocument/2006/relationships/image" Target="../media/image25.jpeg"/><Relationship Id="rId10" Type="http://schemas.openxmlformats.org/officeDocument/2006/relationships/image" Target="../media/image30.pn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hyperlink" Target="xamarin_android.mp4" TargetMode="External"/><Relationship Id="rId4" Type="http://schemas.openxmlformats.org/officeDocument/2006/relationships/hyperlink" Target="xamarin_ios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9"/>
          <p:cNvSpPr txBox="1"/>
          <p:nvPr/>
        </p:nvSpPr>
        <p:spPr>
          <a:xfrm>
            <a:off x="3667108" y="2382561"/>
            <a:ext cx="48577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080"/>
            <a:r>
              <a:rPr lang="zh-CN" altLang="en-US" sz="6400" b="1" dirty="0">
                <a:solidFill>
                  <a:prstClr val="white"/>
                </a:solidFill>
              </a:rPr>
              <a:t>微课与</a:t>
            </a:r>
            <a:endParaRPr lang="en-US" altLang="zh-CN" sz="6400" b="1" dirty="0">
              <a:solidFill>
                <a:prstClr val="white"/>
              </a:solidFill>
            </a:endParaRPr>
          </a:p>
          <a:p>
            <a:pPr algn="ctr" defTabSz="1219080"/>
            <a:r>
              <a:rPr lang="zh-CN" altLang="en-US" sz="6400" b="1" dirty="0">
                <a:solidFill>
                  <a:prstClr val="white"/>
                </a:solidFill>
              </a:rPr>
              <a:t>移动学习</a:t>
            </a:r>
            <a:endParaRPr lang="zh-CN" altLang="en-US" sz="6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16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微课应用的</a:t>
            </a:r>
            <a:r>
              <a:rPr lang="en-US" altLang="zh-CN" dirty="0" smtClean="0"/>
              <a:t>UI</a:t>
            </a:r>
            <a:r>
              <a:rPr lang="zh-CN" altLang="en-US" dirty="0" smtClean="0"/>
              <a:t>和</a:t>
            </a:r>
            <a:r>
              <a:rPr lang="en-US" altLang="zh-CN" dirty="0" smtClean="0"/>
              <a:t>UX</a:t>
            </a:r>
            <a:endParaRPr lang="zh-CN" altLang="en-US" dirty="0"/>
          </a:p>
        </p:txBody>
      </p:sp>
      <p:sp>
        <p:nvSpPr>
          <p:cNvPr id="33" name="矩形 32"/>
          <p:cNvSpPr/>
          <p:nvPr/>
        </p:nvSpPr>
        <p:spPr>
          <a:xfrm>
            <a:off x="1775522" y="1518507"/>
            <a:ext cx="7070591" cy="2186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77" indent="-457177" defTabSz="1219080">
              <a:lnSpc>
                <a:spcPct val="114000"/>
              </a:lnSpc>
              <a:buFont typeface="Wingdings" pitchFamily="2" charset="2"/>
              <a:buChar char="l"/>
              <a:defRPr/>
            </a:pPr>
            <a:r>
              <a:rPr lang="en-US" altLang="zh-CN" sz="2735" b="1" dirty="0">
                <a:solidFill>
                  <a:srgbClr val="4F81BD">
                    <a:lumMod val="75000"/>
                  </a:srgbClr>
                </a:solidFill>
              </a:rPr>
              <a:t>UI</a:t>
            </a:r>
          </a:p>
          <a:p>
            <a:pPr defTabSz="1219080">
              <a:lnSpc>
                <a:spcPct val="114000"/>
              </a:lnSpc>
              <a:defRPr/>
            </a:pPr>
            <a:r>
              <a:rPr lang="zh-CN" altLang="en-US" sz="2735" b="1" dirty="0">
                <a:solidFill>
                  <a:srgbClr val="4F81BD">
                    <a:lumMod val="75000"/>
                  </a:srgbClr>
                </a:solidFill>
              </a:rPr>
              <a:t>    指</a:t>
            </a:r>
            <a:r>
              <a:rPr lang="en-US" altLang="zh-CN" sz="2735" b="1" dirty="0">
                <a:solidFill>
                  <a:srgbClr val="4F81BD">
                    <a:lumMod val="75000"/>
                  </a:srgbClr>
                </a:solidFill>
              </a:rPr>
              <a:t>User Interface</a:t>
            </a:r>
            <a:r>
              <a:rPr lang="zh-CN" altLang="en-US" sz="2735" b="1" dirty="0">
                <a:solidFill>
                  <a:srgbClr val="4F81BD">
                    <a:lumMod val="75000"/>
                  </a:srgbClr>
                </a:solidFill>
              </a:rPr>
              <a:t>，称为“用户界面”</a:t>
            </a:r>
          </a:p>
          <a:p>
            <a:pPr defTabSz="1219080">
              <a:lnSpc>
                <a:spcPct val="114000"/>
              </a:lnSpc>
              <a:defRPr/>
            </a:pPr>
            <a:r>
              <a:rPr lang="zh-CN" altLang="en-US" sz="2735" b="1" dirty="0">
                <a:solidFill>
                  <a:srgbClr val="4F81BD">
                    <a:lumMod val="75000"/>
                  </a:srgbClr>
                </a:solidFill>
              </a:rPr>
              <a:t>    用户界面要求：</a:t>
            </a:r>
            <a:r>
              <a:rPr lang="zh-CN" altLang="en-US" sz="3733" b="1" dirty="0">
                <a:solidFill>
                  <a:srgbClr val="FF6E01"/>
                </a:solidFill>
              </a:rPr>
              <a:t>美观</a:t>
            </a:r>
          </a:p>
          <a:p>
            <a:pPr marL="457177" indent="-457177" defTabSz="1219080">
              <a:lnSpc>
                <a:spcPct val="114000"/>
              </a:lnSpc>
              <a:buFont typeface="Wingdings" pitchFamily="2" charset="2"/>
              <a:buChar char="l"/>
              <a:defRPr/>
            </a:pPr>
            <a:endParaRPr lang="zh-CN" altLang="en-US" sz="2735" b="1" dirty="0">
              <a:solidFill>
                <a:prstClr val="black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75520" y="3310967"/>
            <a:ext cx="7008043" cy="1706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77" indent="-457177" defTabSz="1219080">
              <a:lnSpc>
                <a:spcPct val="114000"/>
              </a:lnSpc>
              <a:buFont typeface="Wingdings" pitchFamily="2" charset="2"/>
              <a:buChar char="l"/>
              <a:defRPr/>
            </a:pPr>
            <a:r>
              <a:rPr lang="en-US" altLang="zh-CN" sz="2735" b="1" dirty="0">
                <a:solidFill>
                  <a:srgbClr val="4F81BD">
                    <a:lumMod val="75000"/>
                  </a:srgbClr>
                </a:solidFill>
              </a:rPr>
              <a:t>UX</a:t>
            </a:r>
            <a:r>
              <a:rPr lang="zh-CN" altLang="en-US" sz="2735" b="1" dirty="0">
                <a:solidFill>
                  <a:srgbClr val="4F81BD">
                    <a:lumMod val="75000"/>
                  </a:srgbClr>
                </a:solidFill>
              </a:rPr>
              <a:t>（</a:t>
            </a:r>
            <a:r>
              <a:rPr lang="en-US" altLang="zh-CN" sz="2735" b="1" dirty="0">
                <a:solidFill>
                  <a:srgbClr val="4F81BD">
                    <a:lumMod val="75000"/>
                  </a:srgbClr>
                </a:solidFill>
              </a:rPr>
              <a:t>UE</a:t>
            </a:r>
            <a:r>
              <a:rPr lang="zh-CN" altLang="en-US" sz="2735" b="1" dirty="0">
                <a:solidFill>
                  <a:srgbClr val="4F81BD">
                    <a:lumMod val="75000"/>
                  </a:srgbClr>
                </a:solidFill>
              </a:rPr>
              <a:t>）</a:t>
            </a:r>
            <a:endParaRPr lang="en-US" altLang="zh-CN" sz="2735" b="1" dirty="0">
              <a:solidFill>
                <a:srgbClr val="4F81BD">
                  <a:lumMod val="75000"/>
                </a:srgbClr>
              </a:solidFill>
            </a:endParaRPr>
          </a:p>
          <a:p>
            <a:pPr defTabSz="1219080">
              <a:lnSpc>
                <a:spcPct val="114000"/>
              </a:lnSpc>
              <a:defRPr/>
            </a:pPr>
            <a:r>
              <a:rPr lang="zh-CN" altLang="en-US" sz="2735" b="1" dirty="0">
                <a:solidFill>
                  <a:srgbClr val="4F81BD">
                    <a:lumMod val="75000"/>
                  </a:srgbClr>
                </a:solidFill>
              </a:rPr>
              <a:t>    指</a:t>
            </a:r>
            <a:r>
              <a:rPr lang="en-US" altLang="zh-CN" sz="2735" b="1" dirty="0">
                <a:solidFill>
                  <a:srgbClr val="4F81BD">
                    <a:lumMod val="75000"/>
                  </a:srgbClr>
                </a:solidFill>
              </a:rPr>
              <a:t>User Experience</a:t>
            </a:r>
            <a:r>
              <a:rPr lang="zh-CN" altLang="en-US" sz="2735" b="1" dirty="0">
                <a:solidFill>
                  <a:srgbClr val="4F81BD">
                    <a:lumMod val="75000"/>
                  </a:srgbClr>
                </a:solidFill>
              </a:rPr>
              <a:t>，称为“用户体验”</a:t>
            </a:r>
          </a:p>
          <a:p>
            <a:pPr defTabSz="1219080">
              <a:lnSpc>
                <a:spcPct val="114000"/>
              </a:lnSpc>
              <a:defRPr/>
            </a:pPr>
            <a:r>
              <a:rPr lang="zh-CN" altLang="en-US" sz="2735" b="1" dirty="0">
                <a:solidFill>
                  <a:srgbClr val="4F81BD">
                    <a:lumMod val="75000"/>
                  </a:srgbClr>
                </a:solidFill>
              </a:rPr>
              <a:t>    用户体验要求：</a:t>
            </a:r>
            <a:r>
              <a:rPr lang="zh-CN" altLang="en-US" sz="3733" b="1" dirty="0">
                <a:solidFill>
                  <a:srgbClr val="FF6E01"/>
                </a:solidFill>
              </a:rPr>
              <a:t>符合习惯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9078011" y="1679973"/>
            <a:ext cx="2202567" cy="4542273"/>
            <a:chOff x="6808508" y="1259979"/>
            <a:chExt cx="1651925" cy="3406705"/>
          </a:xfrm>
        </p:grpSpPr>
        <p:grpSp>
          <p:nvGrpSpPr>
            <p:cNvPr id="2" name="组合 1"/>
            <p:cNvGrpSpPr/>
            <p:nvPr/>
          </p:nvGrpSpPr>
          <p:grpSpPr>
            <a:xfrm>
              <a:off x="6808508" y="1259979"/>
              <a:ext cx="1651925" cy="3406705"/>
              <a:chOff x="6808508" y="1259979"/>
              <a:chExt cx="1651925" cy="3406705"/>
            </a:xfrm>
          </p:grpSpPr>
          <p:sp>
            <p:nvSpPr>
              <p:cNvPr id="32" name="圆角矩形 31"/>
              <p:cNvSpPr/>
              <p:nvPr/>
            </p:nvSpPr>
            <p:spPr>
              <a:xfrm>
                <a:off x="6808508" y="1259979"/>
                <a:ext cx="1651925" cy="3406705"/>
              </a:xfrm>
              <a:prstGeom prst="roundRect">
                <a:avLst/>
              </a:prstGeom>
              <a:solidFill>
                <a:srgbClr val="E7E6E6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lIns="91436" tIns="45719" rIns="91436" bIns="45719" rtlCol="0" anchor="ctr"/>
              <a:lstStyle/>
              <a:p>
                <a:pPr algn="ctr" defTabSz="914310"/>
                <a:endParaRPr lang="zh-CN" altLang="en-US" sz="1867" kern="0">
                  <a:solidFill>
                    <a:prstClr val="white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6836590" y="1542793"/>
                <a:ext cx="1595760" cy="2841077"/>
              </a:xfrm>
              <a:prstGeom prst="rect">
                <a:avLst/>
              </a:prstGeom>
              <a:solidFill>
                <a:sysClr val="windowText" lastClr="000000">
                  <a:tint val="95000"/>
                  <a:satMod val="170000"/>
                </a:sys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lIns="91436" tIns="45719" rIns="91436" bIns="45719" rtlCol="0" anchor="ctr"/>
              <a:lstStyle/>
              <a:p>
                <a:pPr algn="ctr" defTabSz="914310"/>
                <a:endParaRPr lang="zh-CN" altLang="en-US" sz="1867" kern="0">
                  <a:solidFill>
                    <a:prstClr val="white"/>
                  </a:solidFill>
                  <a:latin typeface="Calibri"/>
                  <a:ea typeface="宋体"/>
                </a:endParaRPr>
              </a:p>
            </p:txBody>
          </p:sp>
        </p:grp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0134" y="2211710"/>
              <a:ext cx="1408672" cy="2088232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sp>
          <p:nvSpPr>
            <p:cNvPr id="6" name="文本框 5"/>
            <p:cNvSpPr txBox="1"/>
            <p:nvPr/>
          </p:nvSpPr>
          <p:spPr>
            <a:xfrm>
              <a:off x="6868074" y="1563638"/>
              <a:ext cx="1399663" cy="623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080"/>
              <a:r>
                <a:rPr lang="en-US" altLang="zh-CN" sz="4800" dirty="0">
                  <a:solidFill>
                    <a:prstClr val="white">
                      <a:lumMod val="85000"/>
                    </a:prstClr>
                  </a:solidFill>
                </a:rPr>
                <a:t>UI</a:t>
              </a:r>
              <a:r>
                <a:rPr lang="zh-CN" altLang="en-US" sz="4800" dirty="0">
                  <a:solidFill>
                    <a:prstClr val="white">
                      <a:lumMod val="85000"/>
                    </a:prstClr>
                  </a:solidFill>
                </a:rPr>
                <a:t> </a:t>
              </a:r>
              <a:r>
                <a:rPr lang="en-US" altLang="zh-CN" sz="4800" dirty="0">
                  <a:solidFill>
                    <a:prstClr val="white">
                      <a:lumMod val="85000"/>
                    </a:prstClr>
                  </a:solidFill>
                </a:rPr>
                <a:t>UX</a:t>
              </a:r>
              <a:endParaRPr lang="zh-CN" altLang="en-US" sz="4800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020916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对角圆角矩形 27"/>
          <p:cNvSpPr/>
          <p:nvPr/>
        </p:nvSpPr>
        <p:spPr>
          <a:xfrm>
            <a:off x="1405332" y="1400676"/>
            <a:ext cx="9409045" cy="4512501"/>
          </a:xfrm>
          <a:prstGeom prst="round2Diag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20000" dir="5400000" sy="-100000" algn="bl" rotWithShape="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8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微课应用</a:t>
            </a:r>
            <a:endParaRPr lang="zh-CN" altLang="en-US" dirty="0"/>
          </a:p>
        </p:txBody>
      </p:sp>
      <p:grpSp>
        <p:nvGrpSpPr>
          <p:cNvPr id="29" name="组合 28"/>
          <p:cNvGrpSpPr/>
          <p:nvPr/>
        </p:nvGrpSpPr>
        <p:grpSpPr>
          <a:xfrm>
            <a:off x="1903534" y="2053152"/>
            <a:ext cx="8347461" cy="3546105"/>
            <a:chOff x="1604033" y="1420331"/>
            <a:chExt cx="6260596" cy="2659579"/>
          </a:xfrm>
          <a:effectLst/>
        </p:grpSpPr>
        <p:grpSp>
          <p:nvGrpSpPr>
            <p:cNvPr id="3" name="组合 2"/>
            <p:cNvGrpSpPr/>
            <p:nvPr/>
          </p:nvGrpSpPr>
          <p:grpSpPr>
            <a:xfrm>
              <a:off x="5963656" y="2245721"/>
              <a:ext cx="1449023" cy="562835"/>
              <a:chOff x="1070772" y="4038418"/>
              <a:chExt cx="1449022" cy="562834"/>
            </a:xfrm>
          </p:grpSpPr>
          <p:sp>
            <p:nvSpPr>
              <p:cNvPr id="4" name="TextBox 10"/>
              <p:cNvSpPr txBox="1"/>
              <p:nvPr/>
            </p:nvSpPr>
            <p:spPr>
              <a:xfrm>
                <a:off x="1583690" y="4135168"/>
                <a:ext cx="936104" cy="3462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121908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400" dirty="0">
                    <a:solidFill>
                      <a:prstClr val="black"/>
                    </a:solidFill>
                  </a:rPr>
                  <a:t>简笔画</a:t>
                </a:r>
              </a:p>
            </p:txBody>
          </p:sp>
          <p:pic>
            <p:nvPicPr>
              <p:cNvPr id="5" name="Picture 3" descr="E:\微课ppt所用素材\简笔画logo副本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0772" y="4038418"/>
                <a:ext cx="547200" cy="5628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" name="组合 5"/>
            <p:cNvGrpSpPr/>
            <p:nvPr/>
          </p:nvGrpSpPr>
          <p:grpSpPr>
            <a:xfrm>
              <a:off x="1620716" y="1431539"/>
              <a:ext cx="1711449" cy="545706"/>
              <a:chOff x="865618" y="1041099"/>
              <a:chExt cx="1711449" cy="545705"/>
            </a:xfrm>
          </p:grpSpPr>
          <p:sp>
            <p:nvSpPr>
              <p:cNvPr id="7" name="TextBox 5"/>
              <p:cNvSpPr txBox="1"/>
              <p:nvPr/>
            </p:nvSpPr>
            <p:spPr>
              <a:xfrm>
                <a:off x="1388935" y="1136824"/>
                <a:ext cx="1188132" cy="3462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121908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400" dirty="0">
                    <a:solidFill>
                      <a:prstClr val="black"/>
                    </a:solidFill>
                  </a:rPr>
                  <a:t>华师在线</a:t>
                </a:r>
              </a:p>
            </p:txBody>
          </p:sp>
          <p:pic>
            <p:nvPicPr>
              <p:cNvPr id="8" name="Picture 4" descr="E:\微课ppt所用素材\华师在线logo副本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5618" y="1041099"/>
                <a:ext cx="540000" cy="5457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" name="组合 9"/>
            <p:cNvGrpSpPr/>
            <p:nvPr/>
          </p:nvGrpSpPr>
          <p:grpSpPr>
            <a:xfrm>
              <a:off x="3574754" y="1420331"/>
              <a:ext cx="1967818" cy="583201"/>
              <a:chOff x="918956" y="2269369"/>
              <a:chExt cx="1967818" cy="583200"/>
            </a:xfrm>
          </p:grpSpPr>
          <p:sp>
            <p:nvSpPr>
              <p:cNvPr id="11" name="TextBox 7"/>
              <p:cNvSpPr txBox="1"/>
              <p:nvPr/>
            </p:nvSpPr>
            <p:spPr>
              <a:xfrm>
                <a:off x="1446614" y="2368763"/>
                <a:ext cx="1440160" cy="3462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121908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400" dirty="0">
                    <a:solidFill>
                      <a:prstClr val="black"/>
                    </a:solidFill>
                  </a:rPr>
                  <a:t>华师公开课</a:t>
                </a:r>
              </a:p>
            </p:txBody>
          </p:sp>
          <p:pic>
            <p:nvPicPr>
              <p:cNvPr id="12" name="Picture 2" descr="E:\微课ppt所用素材\华师公开课logo副本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8956" y="2269369"/>
                <a:ext cx="569546" cy="583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" name="组合 12"/>
            <p:cNvGrpSpPr/>
            <p:nvPr/>
          </p:nvGrpSpPr>
          <p:grpSpPr>
            <a:xfrm>
              <a:off x="5952615" y="1440615"/>
              <a:ext cx="1912014" cy="539999"/>
              <a:chOff x="1043607" y="1703783"/>
              <a:chExt cx="1912014" cy="540000"/>
            </a:xfrm>
          </p:grpSpPr>
          <p:sp>
            <p:nvSpPr>
              <p:cNvPr id="14" name="TextBox 6"/>
              <p:cNvSpPr txBox="1"/>
              <p:nvPr/>
            </p:nvSpPr>
            <p:spPr>
              <a:xfrm>
                <a:off x="1567566" y="1782893"/>
                <a:ext cx="1388055" cy="346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121908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400" dirty="0">
                    <a:solidFill>
                      <a:prstClr val="black"/>
                    </a:solidFill>
                  </a:rPr>
                  <a:t>网络公选课</a:t>
                </a:r>
                <a:endParaRPr lang="zh-CN" altLang="en-US" sz="2400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15" name="Picture 3" descr="E:\微课ppt所用素材\校园开发教育logo副本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3607" y="1703783"/>
                <a:ext cx="563638" cy="54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6" name="组合 15"/>
            <p:cNvGrpSpPr/>
            <p:nvPr/>
          </p:nvGrpSpPr>
          <p:grpSpPr>
            <a:xfrm>
              <a:off x="1620716" y="2304454"/>
              <a:ext cx="1716379" cy="521999"/>
              <a:chOff x="928998" y="2881629"/>
              <a:chExt cx="1716379" cy="522000"/>
            </a:xfrm>
          </p:grpSpPr>
          <p:sp>
            <p:nvSpPr>
              <p:cNvPr id="17" name="TextBox 8"/>
              <p:cNvSpPr txBox="1"/>
              <p:nvPr/>
            </p:nvSpPr>
            <p:spPr>
              <a:xfrm>
                <a:off x="1430221" y="2957962"/>
                <a:ext cx="1215156" cy="346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121908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400" dirty="0">
                    <a:solidFill>
                      <a:prstClr val="black"/>
                    </a:solidFill>
                  </a:rPr>
                  <a:t>华师</a:t>
                </a:r>
                <a:r>
                  <a:rPr lang="en-US" altLang="zh-CN" sz="2400" dirty="0">
                    <a:solidFill>
                      <a:prstClr val="black"/>
                    </a:solidFill>
                  </a:rPr>
                  <a:t>i</a:t>
                </a:r>
                <a:r>
                  <a:rPr lang="zh-CN" altLang="en-US" sz="2400" dirty="0">
                    <a:solidFill>
                      <a:prstClr val="black"/>
                    </a:solidFill>
                  </a:rPr>
                  <a:t>课堂</a:t>
                </a:r>
                <a:endParaRPr lang="zh-CN" altLang="en-US" sz="2400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18" name="Picture 3" descr="E:\微课ppt所用素材\华师i课堂副本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8998" y="2881629"/>
                <a:ext cx="533226" cy="52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9" name="组合 18"/>
            <p:cNvGrpSpPr/>
            <p:nvPr/>
          </p:nvGrpSpPr>
          <p:grpSpPr>
            <a:xfrm>
              <a:off x="3556747" y="2279792"/>
              <a:ext cx="2125132" cy="583200"/>
              <a:chOff x="969359" y="3537696"/>
              <a:chExt cx="2125132" cy="583200"/>
            </a:xfrm>
          </p:grpSpPr>
          <p:sp>
            <p:nvSpPr>
              <p:cNvPr id="20" name="TextBox 9"/>
              <p:cNvSpPr txBox="1"/>
              <p:nvPr/>
            </p:nvSpPr>
            <p:spPr>
              <a:xfrm>
                <a:off x="1515024" y="3600376"/>
                <a:ext cx="1579467" cy="3462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121908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400" dirty="0">
                    <a:solidFill>
                      <a:prstClr val="black"/>
                    </a:solidFill>
                  </a:rPr>
                  <a:t>现代教育技术</a:t>
                </a:r>
              </a:p>
            </p:txBody>
          </p:sp>
          <p:pic>
            <p:nvPicPr>
              <p:cNvPr id="21" name="Picture 2" descr="E:\微课ppt所用素材\现代教育技术电子书logo副本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9359" y="3537696"/>
                <a:ext cx="605559" cy="583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2" name="组合 21"/>
            <p:cNvGrpSpPr/>
            <p:nvPr/>
          </p:nvGrpSpPr>
          <p:grpSpPr>
            <a:xfrm>
              <a:off x="1604033" y="3211508"/>
              <a:ext cx="1670034" cy="541850"/>
              <a:chOff x="2784862" y="1062842"/>
              <a:chExt cx="1670034" cy="541849"/>
            </a:xfrm>
          </p:grpSpPr>
          <p:sp>
            <p:nvSpPr>
              <p:cNvPr id="23" name="TextBox 11"/>
              <p:cNvSpPr txBox="1"/>
              <p:nvPr/>
            </p:nvSpPr>
            <p:spPr>
              <a:xfrm>
                <a:off x="3302768" y="1149101"/>
                <a:ext cx="1152128" cy="3462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121908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400" dirty="0">
                    <a:solidFill>
                      <a:prstClr val="black"/>
                    </a:solidFill>
                  </a:rPr>
                  <a:t>凤凰微课</a:t>
                </a:r>
              </a:p>
            </p:txBody>
          </p:sp>
          <p:pic>
            <p:nvPicPr>
              <p:cNvPr id="24" name="Picture 4" descr="E:\微课ppt所用素材\凤凰微课logo副本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4862" y="1062842"/>
                <a:ext cx="540000" cy="5418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6" name="文本框 25"/>
            <p:cNvSpPr txBox="1"/>
            <p:nvPr/>
          </p:nvSpPr>
          <p:spPr>
            <a:xfrm>
              <a:off x="4438834" y="3364330"/>
              <a:ext cx="3408626" cy="7155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defTabSz="1219080"/>
              <a:r>
                <a:rPr lang="en-US" altLang="zh-CN" sz="3200" dirty="0">
                  <a:solidFill>
                    <a:prstClr val="black"/>
                  </a:solidFill>
                </a:rPr>
                <a:t>……</a:t>
              </a:r>
              <a:r>
                <a:rPr lang="zh-CN" altLang="en-US" sz="3200" dirty="0">
                  <a:solidFill>
                    <a:prstClr val="black"/>
                  </a:solidFill>
                </a:rPr>
                <a:t>免费的微课移动应用</a:t>
              </a:r>
              <a:endParaRPr lang="en-US" altLang="zh-CN" sz="3200" dirty="0">
                <a:solidFill>
                  <a:prstClr val="black"/>
                </a:solidFill>
              </a:endParaRPr>
            </a:p>
            <a:p>
              <a:pPr defTabSz="1219080"/>
              <a:r>
                <a:rPr lang="en-US" altLang="zh-CN" sz="2400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     http</a:t>
              </a:r>
              <a:r>
                <a:rPr lang="zh-CN" altLang="en-US" sz="2400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：</a:t>
              </a:r>
              <a:r>
                <a:rPr lang="en-US" altLang="zh-CN" sz="2400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//app.gdou.com/</a:t>
              </a:r>
              <a:endParaRPr lang="zh-CN" altLang="en-US" sz="240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182633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对角圆角矩形 32"/>
          <p:cNvSpPr/>
          <p:nvPr/>
        </p:nvSpPr>
        <p:spPr>
          <a:xfrm>
            <a:off x="3402493" y="2836647"/>
            <a:ext cx="2592288" cy="1759771"/>
          </a:xfrm>
          <a:prstGeom prst="round2Diag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27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8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微</a:t>
            </a:r>
            <a:r>
              <a:rPr lang="zh-CN" altLang="en-US" dirty="0"/>
              <a:t>课应用推广</a:t>
            </a:r>
            <a:r>
              <a:rPr lang="zh-CN" altLang="en-US" dirty="0"/>
              <a:t>平台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1008145" y="1124744"/>
            <a:ext cx="10464455" cy="5184576"/>
            <a:chOff x="756108" y="843558"/>
            <a:chExt cx="7848341" cy="3888432"/>
          </a:xfrm>
        </p:grpSpPr>
        <p:sp>
          <p:nvSpPr>
            <p:cNvPr id="7" name="矩形 6"/>
            <p:cNvSpPr/>
            <p:nvPr/>
          </p:nvSpPr>
          <p:spPr>
            <a:xfrm>
              <a:off x="4992939" y="843558"/>
              <a:ext cx="3611510" cy="3888432"/>
            </a:xfrm>
            <a:prstGeom prst="rect">
              <a:avLst/>
            </a:prstGeom>
            <a:noFill/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080"/>
              <a:endParaRPr lang="zh-CN" altLang="en-US" sz="2400">
                <a:solidFill>
                  <a:prstClr val="black"/>
                </a:solidFill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756108" y="1187375"/>
              <a:ext cx="7579272" cy="3230273"/>
              <a:chOff x="899592" y="1145779"/>
              <a:chExt cx="7579271" cy="3230274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5649595" y="1145779"/>
                <a:ext cx="2629660" cy="507378"/>
                <a:chOff x="1473131" y="1763439"/>
                <a:chExt cx="2629660" cy="507378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pic>
              <p:nvPicPr>
                <p:cNvPr id="4" name="图片 3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73131" y="1763439"/>
                  <a:ext cx="507378" cy="507378"/>
                </a:xfrm>
                <a:prstGeom prst="rect">
                  <a:avLst/>
                </a:prstGeom>
                <a:effectLst/>
              </p:spPr>
            </p:pic>
            <p:sp>
              <p:nvSpPr>
                <p:cNvPr id="5" name="文本框 4"/>
                <p:cNvSpPr txBox="1"/>
                <p:nvPr/>
              </p:nvSpPr>
              <p:spPr>
                <a:xfrm>
                  <a:off x="2146438" y="1826787"/>
                  <a:ext cx="1956353" cy="3462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1219080"/>
                  <a:r>
                    <a:rPr lang="en-US" altLang="zh-CN" sz="2400" dirty="0">
                      <a:solidFill>
                        <a:prstClr val="white"/>
                      </a:solidFill>
                    </a:rPr>
                    <a:t>Apple</a:t>
                  </a:r>
                  <a:r>
                    <a:rPr lang="zh-CN" altLang="en-US" sz="2400" dirty="0">
                      <a:solidFill>
                        <a:prstClr val="white"/>
                      </a:solidFill>
                    </a:rPr>
                    <a:t> </a:t>
                  </a:r>
                  <a:r>
                    <a:rPr lang="en-US" altLang="zh-CN" sz="2400" dirty="0">
                      <a:solidFill>
                        <a:prstClr val="white"/>
                      </a:solidFill>
                    </a:rPr>
                    <a:t>App </a:t>
                  </a:r>
                  <a:r>
                    <a:rPr lang="en-US" altLang="zh-CN" sz="2400" dirty="0">
                      <a:solidFill>
                        <a:prstClr val="white"/>
                      </a:solidFill>
                    </a:rPr>
                    <a:t>Store</a:t>
                  </a:r>
                  <a:endParaRPr lang="zh-CN" altLang="en-US" sz="240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" name="组合 9"/>
              <p:cNvGrpSpPr/>
              <p:nvPr/>
            </p:nvGrpSpPr>
            <p:grpSpPr>
              <a:xfrm>
                <a:off x="5652120" y="2013961"/>
                <a:ext cx="2640103" cy="576006"/>
                <a:chOff x="1489485" y="2692644"/>
                <a:chExt cx="2640103" cy="576006"/>
              </a:xfrm>
            </p:grpSpPr>
            <p:pic>
              <p:nvPicPr>
                <p:cNvPr id="8" name="图片 7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89485" y="2692644"/>
                  <a:ext cx="504852" cy="576006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9" name="文本框 8"/>
                <p:cNvSpPr txBox="1"/>
                <p:nvPr/>
              </p:nvSpPr>
              <p:spPr>
                <a:xfrm>
                  <a:off x="2134812" y="2795981"/>
                  <a:ext cx="1994776" cy="346249"/>
                </a:xfrm>
                <a:prstGeom prst="rect">
                  <a:avLst/>
                </a:prstGeom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rtlCol="0">
                  <a:spAutoFit/>
                </a:bodyPr>
                <a:lstStyle/>
                <a:p>
                  <a:pPr defTabSz="1219080"/>
                  <a:r>
                    <a:rPr lang="en-US" altLang="zh-CN" sz="2400" dirty="0">
                      <a:solidFill>
                        <a:prstClr val="white"/>
                      </a:solidFill>
                    </a:rPr>
                    <a:t>Google Play </a:t>
                  </a:r>
                  <a:r>
                    <a:rPr lang="zh-CN" altLang="en-US" sz="2400" dirty="0">
                      <a:solidFill>
                        <a:prstClr val="white"/>
                      </a:solidFill>
                    </a:rPr>
                    <a:t>商店</a:t>
                  </a:r>
                  <a:endParaRPr lang="zh-CN" altLang="en-US" sz="2400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3" name="组合 12"/>
              <p:cNvGrpSpPr/>
              <p:nvPr/>
            </p:nvGrpSpPr>
            <p:grpSpPr>
              <a:xfrm>
                <a:off x="5646326" y="2869476"/>
                <a:ext cx="2832537" cy="576729"/>
                <a:chOff x="4782230" y="1667032"/>
                <a:chExt cx="2832537" cy="576729"/>
              </a:xfrm>
            </p:grpSpPr>
            <p:pic>
              <p:nvPicPr>
                <p:cNvPr id="11" name="图片 10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82230" y="1667032"/>
                  <a:ext cx="510645" cy="576729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12" name="文本框 11"/>
                <p:cNvSpPr txBox="1"/>
                <p:nvPr/>
              </p:nvSpPr>
              <p:spPr>
                <a:xfrm>
                  <a:off x="5429698" y="1770730"/>
                  <a:ext cx="2185069" cy="346249"/>
                </a:xfrm>
                <a:prstGeom prst="rect">
                  <a:avLst/>
                </a:prstGeom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rtlCol="0">
                  <a:spAutoFit/>
                </a:bodyPr>
                <a:lstStyle/>
                <a:p>
                  <a:pPr defTabSz="1219080"/>
                  <a:r>
                    <a:rPr lang="en-US" altLang="zh-CN" sz="2400" dirty="0">
                      <a:solidFill>
                        <a:prstClr val="white"/>
                      </a:solidFill>
                    </a:rPr>
                    <a:t>Microsoft</a:t>
                  </a:r>
                  <a:r>
                    <a:rPr lang="zh-CN" altLang="en-US" sz="2400" dirty="0">
                      <a:solidFill>
                        <a:prstClr val="white"/>
                      </a:solidFill>
                    </a:rPr>
                    <a:t> 应用商店</a:t>
                  </a:r>
                  <a:endParaRPr lang="zh-CN" altLang="en-US" sz="2400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4" name="流程图: 多文档 13"/>
              <p:cNvSpPr/>
              <p:nvPr/>
            </p:nvSpPr>
            <p:spPr>
              <a:xfrm>
                <a:off x="899592" y="2283718"/>
                <a:ext cx="1152128" cy="888218"/>
              </a:xfrm>
              <a:prstGeom prst="flowChartMultidocumen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080"/>
                <a:r>
                  <a:rPr lang="zh-CN" altLang="en-US" sz="2400" dirty="0">
                    <a:solidFill>
                      <a:prstClr val="white"/>
                    </a:solidFill>
                  </a:rPr>
                  <a:t>微课</a:t>
                </a:r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5643452" y="3775662"/>
                <a:ext cx="2410240" cy="600391"/>
                <a:chOff x="5355420" y="3813155"/>
                <a:chExt cx="2410240" cy="600391"/>
              </a:xfrm>
            </p:grpSpPr>
            <p:sp>
              <p:nvSpPr>
                <p:cNvPr id="15" name="文本框 14"/>
                <p:cNvSpPr txBox="1"/>
                <p:nvPr/>
              </p:nvSpPr>
              <p:spPr>
                <a:xfrm>
                  <a:off x="6011334" y="3928684"/>
                  <a:ext cx="1754326" cy="346249"/>
                </a:xfrm>
                <a:prstGeom prst="rect">
                  <a:avLst/>
                </a:prstGeom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rtlCol="0">
                  <a:spAutoFit/>
                </a:bodyPr>
                <a:lstStyle/>
                <a:p>
                  <a:pPr defTabSz="1219080"/>
                  <a:r>
                    <a:rPr lang="zh-CN" altLang="en-US" sz="2400" dirty="0">
                      <a:solidFill>
                        <a:prstClr val="white"/>
                      </a:solidFill>
                    </a:rPr>
                    <a:t>第三方应用市场</a:t>
                  </a:r>
                </a:p>
              </p:txBody>
            </p:sp>
            <p:pic>
              <p:nvPicPr>
                <p:cNvPr id="16" name="图片 15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55420" y="3813155"/>
                  <a:ext cx="513519" cy="600391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</p:grpSp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87824" y="2283718"/>
                <a:ext cx="1185992" cy="601241"/>
              </a:xfrm>
              <a:prstGeom prst="rect">
                <a:avLst/>
              </a:prstGeom>
              <a:effectLst/>
            </p:spPr>
          </p:pic>
          <p:grpSp>
            <p:nvGrpSpPr>
              <p:cNvPr id="32" name="组合 31"/>
              <p:cNvGrpSpPr/>
              <p:nvPr/>
            </p:nvGrpSpPr>
            <p:grpSpPr>
              <a:xfrm>
                <a:off x="2987824" y="3003798"/>
                <a:ext cx="1321094" cy="220044"/>
                <a:chOff x="2987824" y="3003798"/>
                <a:chExt cx="1321094" cy="220044"/>
              </a:xfrm>
            </p:grpSpPr>
            <p:sp>
              <p:nvSpPr>
                <p:cNvPr id="19" name="圆角矩形 18"/>
                <p:cNvSpPr/>
                <p:nvPr/>
              </p:nvSpPr>
              <p:spPr>
                <a:xfrm>
                  <a:off x="2987824" y="3003798"/>
                  <a:ext cx="216024" cy="216024"/>
                </a:xfrm>
                <a:prstGeom prst="roundRect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080"/>
                  <a:endParaRPr lang="zh-CN" alt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圆角矩形 19"/>
                <p:cNvSpPr/>
                <p:nvPr/>
              </p:nvSpPr>
              <p:spPr>
                <a:xfrm>
                  <a:off x="3254953" y="3003798"/>
                  <a:ext cx="216024" cy="216024"/>
                </a:xfrm>
                <a:prstGeom prst="roundRect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080"/>
                  <a:endParaRPr lang="zh-CN" alt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" name="圆角矩形 20"/>
                <p:cNvSpPr/>
                <p:nvPr/>
              </p:nvSpPr>
              <p:spPr>
                <a:xfrm>
                  <a:off x="3527297" y="3003798"/>
                  <a:ext cx="216024" cy="216024"/>
                </a:xfrm>
                <a:prstGeom prst="roundRect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080"/>
                  <a:endParaRPr lang="zh-CN" alt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" name="圆角矩形 21"/>
                <p:cNvSpPr/>
                <p:nvPr/>
              </p:nvSpPr>
              <p:spPr>
                <a:xfrm>
                  <a:off x="3811434" y="3003798"/>
                  <a:ext cx="216024" cy="216024"/>
                </a:xfrm>
                <a:prstGeom prst="roundRect">
                  <a:avLst/>
                </a:prstGeom>
                <a:solidFill>
                  <a:srgbClr val="009644"/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080"/>
                  <a:endParaRPr lang="zh-CN" alt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" name="圆角矩形 22"/>
                <p:cNvSpPr/>
                <p:nvPr/>
              </p:nvSpPr>
              <p:spPr>
                <a:xfrm>
                  <a:off x="4092894" y="3007818"/>
                  <a:ext cx="216024" cy="216024"/>
                </a:xfrm>
                <a:prstGeom prst="roundRect">
                  <a:avLst/>
                </a:prstGeom>
                <a:solidFill>
                  <a:srgbClr val="009644"/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080"/>
                  <a:endParaRPr lang="zh-CN" altLang="en-US" sz="24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25" name="右箭头 24"/>
              <p:cNvSpPr/>
              <p:nvPr/>
            </p:nvSpPr>
            <p:spPr>
              <a:xfrm>
                <a:off x="2195736" y="2596020"/>
                <a:ext cx="360040" cy="299566"/>
              </a:xfrm>
              <a:prstGeom prst="rightArrow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080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右箭头 25"/>
              <p:cNvSpPr/>
              <p:nvPr/>
            </p:nvSpPr>
            <p:spPr>
              <a:xfrm rot="19176646">
                <a:off x="4900655" y="1677100"/>
                <a:ext cx="473144" cy="239921"/>
              </a:xfrm>
              <a:prstGeom prst="rightArrow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080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右箭头 27"/>
              <p:cNvSpPr/>
              <p:nvPr/>
            </p:nvSpPr>
            <p:spPr>
              <a:xfrm rot="2259007">
                <a:off x="4901771" y="3645197"/>
                <a:ext cx="450748" cy="227218"/>
              </a:xfrm>
              <a:prstGeom prst="rightArrow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080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右箭头 28"/>
              <p:cNvSpPr/>
              <p:nvPr/>
            </p:nvSpPr>
            <p:spPr>
              <a:xfrm rot="20244404">
                <a:off x="4992157" y="2296968"/>
                <a:ext cx="350421" cy="240985"/>
              </a:xfrm>
              <a:prstGeom prst="rightArrow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080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右箭头 29"/>
              <p:cNvSpPr/>
              <p:nvPr/>
            </p:nvSpPr>
            <p:spPr>
              <a:xfrm rot="1282432">
                <a:off x="4982844" y="3008783"/>
                <a:ext cx="363167" cy="206052"/>
              </a:xfrm>
              <a:prstGeom prst="rightArrow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080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3140988" y="3514058"/>
                <a:ext cx="1061829" cy="346249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 algn="ctr" defTabSz="1219080"/>
                <a:r>
                  <a:rPr lang="zh-CN" altLang="en-US" sz="2400" dirty="0">
                    <a:solidFill>
                      <a:prstClr val="white"/>
                    </a:solidFill>
                  </a:rPr>
                  <a:t>微课应用</a:t>
                </a:r>
                <a:endParaRPr lang="zh-CN" altLang="en-US" sz="2400" dirty="0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0253243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移动学习方法</a:t>
            </a:r>
            <a:endParaRPr lang="zh-CN" altLang="en-US" dirty="0"/>
          </a:p>
        </p:txBody>
      </p:sp>
      <p:grpSp>
        <p:nvGrpSpPr>
          <p:cNvPr id="41" name="组合 40"/>
          <p:cNvGrpSpPr/>
          <p:nvPr/>
        </p:nvGrpSpPr>
        <p:grpSpPr>
          <a:xfrm>
            <a:off x="1648227" y="1844466"/>
            <a:ext cx="3846060" cy="845865"/>
            <a:chOff x="1236170" y="1412069"/>
            <a:chExt cx="2884545" cy="634399"/>
          </a:xfrm>
        </p:grpSpPr>
        <p:grpSp>
          <p:nvGrpSpPr>
            <p:cNvPr id="37" name="组合 36"/>
            <p:cNvGrpSpPr/>
            <p:nvPr/>
          </p:nvGrpSpPr>
          <p:grpSpPr>
            <a:xfrm>
              <a:off x="1236170" y="1412069"/>
              <a:ext cx="963294" cy="634399"/>
              <a:chOff x="1236170" y="1498644"/>
              <a:chExt cx="963294" cy="634399"/>
            </a:xfrm>
          </p:grpSpPr>
          <p:sp>
            <p:nvSpPr>
              <p:cNvPr id="36" name="圆角矩形 35"/>
              <p:cNvSpPr/>
              <p:nvPr/>
            </p:nvSpPr>
            <p:spPr>
              <a:xfrm>
                <a:off x="1322112" y="1498644"/>
                <a:ext cx="409638" cy="45719"/>
              </a:xfrm>
              <a:prstGeom prst="roundRect">
                <a:avLst>
                  <a:gd name="adj" fmla="val 50000"/>
                </a:avLst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080"/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2" name="组合 11"/>
              <p:cNvGrpSpPr/>
              <p:nvPr/>
            </p:nvGrpSpPr>
            <p:grpSpPr>
              <a:xfrm>
                <a:off x="1236170" y="1544363"/>
                <a:ext cx="963294" cy="588680"/>
                <a:chOff x="5587034" y="1007176"/>
                <a:chExt cx="963294" cy="588680"/>
              </a:xfrm>
            </p:grpSpPr>
            <p:sp>
              <p:nvSpPr>
                <p:cNvPr id="11" name="矩形 10"/>
                <p:cNvSpPr/>
                <p:nvPr/>
              </p:nvSpPr>
              <p:spPr>
                <a:xfrm>
                  <a:off x="5587034" y="1007176"/>
                  <a:ext cx="963294" cy="588680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defTabSz="1219080"/>
                  <a:endParaRPr lang="zh-CN" altLang="en-US" sz="2400">
                    <a:solidFill>
                      <a:prstClr val="black"/>
                    </a:solidFill>
                  </a:endParaRPr>
                </a:p>
              </p:txBody>
            </p:sp>
            <p:pic>
              <p:nvPicPr>
                <p:cNvPr id="10" name="图片 9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77795" y="1110630"/>
                  <a:ext cx="381773" cy="381773"/>
                </a:xfrm>
                <a:prstGeom prst="rect">
                  <a:avLst/>
                </a:prstGeom>
              </p:spPr>
            </p:pic>
          </p:grpSp>
        </p:grpSp>
        <p:cxnSp>
          <p:nvCxnSpPr>
            <p:cNvPr id="27" name="直接连接符 26"/>
            <p:cNvCxnSpPr>
              <a:stCxn id="11" idx="3"/>
              <a:endCxn id="19" idx="1"/>
            </p:cNvCxnSpPr>
            <p:nvPr/>
          </p:nvCxnSpPr>
          <p:spPr>
            <a:xfrm>
              <a:off x="2199464" y="1752128"/>
              <a:ext cx="1921251" cy="207554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组合 41"/>
          <p:cNvGrpSpPr/>
          <p:nvPr/>
        </p:nvGrpSpPr>
        <p:grpSpPr>
          <a:xfrm>
            <a:off x="2603459" y="3329579"/>
            <a:ext cx="2890828" cy="2734157"/>
            <a:chOff x="1952594" y="2525904"/>
            <a:chExt cx="2168121" cy="2050618"/>
          </a:xfrm>
        </p:grpSpPr>
        <p:cxnSp>
          <p:nvCxnSpPr>
            <p:cNvPr id="30" name="直接连接符 29"/>
            <p:cNvCxnSpPr>
              <a:stCxn id="33" idx="3"/>
              <a:endCxn id="16" idx="1"/>
            </p:cNvCxnSpPr>
            <p:nvPr/>
          </p:nvCxnSpPr>
          <p:spPr>
            <a:xfrm flipV="1">
              <a:off x="3105496" y="3543858"/>
              <a:ext cx="1015219" cy="7355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2594" y="2525904"/>
              <a:ext cx="1152902" cy="2050618"/>
            </a:xfrm>
            <a:prstGeom prst="rect">
              <a:avLst/>
            </a:prstGeom>
          </p:spPr>
        </p:pic>
      </p:grpSp>
      <p:grpSp>
        <p:nvGrpSpPr>
          <p:cNvPr id="56" name="组合 55"/>
          <p:cNvGrpSpPr/>
          <p:nvPr/>
        </p:nvGrpSpPr>
        <p:grpSpPr>
          <a:xfrm>
            <a:off x="6694186" y="1398126"/>
            <a:ext cx="3914316" cy="2208245"/>
            <a:chOff x="5020639" y="1077314"/>
            <a:chExt cx="2935737" cy="1656184"/>
          </a:xfrm>
        </p:grpSpPr>
        <p:sp>
          <p:nvSpPr>
            <p:cNvPr id="53" name="圆角矩形 52"/>
            <p:cNvSpPr/>
            <p:nvPr/>
          </p:nvSpPr>
          <p:spPr>
            <a:xfrm>
              <a:off x="6084168" y="1077314"/>
              <a:ext cx="1872208" cy="1656184"/>
            </a:xfrm>
            <a:prstGeom prst="roundRect">
              <a:avLst>
                <a:gd name="adj" fmla="val 8411"/>
              </a:avLst>
            </a:prstGeom>
            <a:solidFill>
              <a:schemeClr val="bg1">
                <a:lumMod val="95000"/>
                <a:alpha val="85000"/>
              </a:schemeClr>
            </a:solidFill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80"/>
              <a:endParaRPr lang="zh-CN" altLang="en-US" sz="2400">
                <a:solidFill>
                  <a:prstClr val="white"/>
                </a:solidFill>
              </a:endParaRPr>
            </a:p>
          </p:txBody>
        </p:sp>
        <p:cxnSp>
          <p:nvCxnSpPr>
            <p:cNvPr id="43" name="直接连接符 42"/>
            <p:cNvCxnSpPr>
              <a:stCxn id="21" idx="3"/>
              <a:endCxn id="53" idx="1"/>
            </p:cNvCxnSpPr>
            <p:nvPr/>
          </p:nvCxnSpPr>
          <p:spPr>
            <a:xfrm flipV="1">
              <a:off x="5020639" y="1905406"/>
              <a:ext cx="1063529" cy="54276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组合 54"/>
            <p:cNvGrpSpPr/>
            <p:nvPr/>
          </p:nvGrpSpPr>
          <p:grpSpPr>
            <a:xfrm>
              <a:off x="6308099" y="1337651"/>
              <a:ext cx="1449689" cy="923237"/>
              <a:chOff x="6393253" y="1621133"/>
              <a:chExt cx="1449689" cy="923237"/>
            </a:xfrm>
          </p:grpSpPr>
          <p:pic>
            <p:nvPicPr>
              <p:cNvPr id="48" name="图片 4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93253" y="1629791"/>
                <a:ext cx="384352" cy="38287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49" name="图片 4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20334" y="1627054"/>
                <a:ext cx="388347" cy="38834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50" name="图片 4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51410" y="1621133"/>
                <a:ext cx="391532" cy="3915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51" name="图片 50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93253" y="2159739"/>
                <a:ext cx="384352" cy="38287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52" name="图片 51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22293" y="2157982"/>
                <a:ext cx="386388" cy="38638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grpSp>
        <p:nvGrpSpPr>
          <p:cNvPr id="40" name="组合 39"/>
          <p:cNvGrpSpPr/>
          <p:nvPr/>
        </p:nvGrpSpPr>
        <p:grpSpPr>
          <a:xfrm>
            <a:off x="5298036" y="1950547"/>
            <a:ext cx="1595928" cy="3291227"/>
            <a:chOff x="3973527" y="1462910"/>
            <a:chExt cx="1196946" cy="2468420"/>
          </a:xfrm>
        </p:grpSpPr>
        <p:grpSp>
          <p:nvGrpSpPr>
            <p:cNvPr id="59" name="组合 58"/>
            <p:cNvGrpSpPr/>
            <p:nvPr/>
          </p:nvGrpSpPr>
          <p:grpSpPr>
            <a:xfrm>
              <a:off x="3973527" y="1462910"/>
              <a:ext cx="1196946" cy="2468420"/>
              <a:chOff x="3973527" y="1462910"/>
              <a:chExt cx="1196946" cy="2468420"/>
            </a:xfrm>
          </p:grpSpPr>
          <p:grpSp>
            <p:nvGrpSpPr>
              <p:cNvPr id="35" name="组合 34"/>
              <p:cNvGrpSpPr/>
              <p:nvPr/>
            </p:nvGrpSpPr>
            <p:grpSpPr>
              <a:xfrm>
                <a:off x="3973527" y="1462910"/>
                <a:ext cx="1196946" cy="2468420"/>
                <a:chOff x="3973527" y="1491630"/>
                <a:chExt cx="1196946" cy="2468420"/>
              </a:xfrm>
            </p:grpSpPr>
            <p:grpSp>
              <p:nvGrpSpPr>
                <p:cNvPr id="24" name="组合 23"/>
                <p:cNvGrpSpPr/>
                <p:nvPr/>
              </p:nvGrpSpPr>
              <p:grpSpPr>
                <a:xfrm>
                  <a:off x="3973527" y="1491630"/>
                  <a:ext cx="1196946" cy="2468420"/>
                  <a:chOff x="3973527" y="1491630"/>
                  <a:chExt cx="1196946" cy="2468420"/>
                </a:xfrm>
              </p:grpSpPr>
              <p:grpSp>
                <p:nvGrpSpPr>
                  <p:cNvPr id="5" name="组合 4"/>
                  <p:cNvGrpSpPr/>
                  <p:nvPr/>
                </p:nvGrpSpPr>
                <p:grpSpPr>
                  <a:xfrm>
                    <a:off x="3973527" y="1491630"/>
                    <a:ext cx="1196946" cy="2468420"/>
                    <a:chOff x="1382387" y="1334132"/>
                    <a:chExt cx="1196946" cy="2468420"/>
                  </a:xfrm>
                </p:grpSpPr>
                <p:sp>
                  <p:nvSpPr>
                    <p:cNvPr id="3" name="圆角矩形 2"/>
                    <p:cNvSpPr/>
                    <p:nvPr/>
                  </p:nvSpPr>
                  <p:spPr>
                    <a:xfrm>
                      <a:off x="1382387" y="1334132"/>
                      <a:ext cx="1196946" cy="2468420"/>
                    </a:xfrm>
                    <a:prstGeom prst="roundRect">
                      <a:avLst/>
                    </a:prstGeom>
                    <a:solidFill>
                      <a:srgbClr val="E7E6E6"/>
                    </a:solidFill>
                    <a:ln w="12700" cap="flat" cmpd="sng" algn="ctr">
                      <a:solidFill>
                        <a:srgbClr val="5B9BD5">
                          <a:shade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lIns="91436" tIns="45719" rIns="91436" bIns="45719" rtlCol="0" anchor="b"/>
                    <a:lstStyle/>
                    <a:p>
                      <a:pPr algn="ctr" defTabSz="914310"/>
                      <a:endParaRPr lang="zh-CN" altLang="en-US" sz="1867" kern="0">
                        <a:solidFill>
                          <a:prstClr val="white"/>
                        </a:solidFill>
                        <a:latin typeface="Calibri"/>
                        <a:ea typeface="宋体"/>
                      </a:endParaRPr>
                    </a:p>
                  </p:txBody>
                </p:sp>
                <p:sp>
                  <p:nvSpPr>
                    <p:cNvPr id="4" name="矩形 3"/>
                    <p:cNvSpPr/>
                    <p:nvPr/>
                  </p:nvSpPr>
                  <p:spPr>
                    <a:xfrm>
                      <a:off x="1403648" y="1563638"/>
                      <a:ext cx="1151779" cy="205061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 cap="flat" cmpd="sng" algn="ctr">
                      <a:solidFill>
                        <a:srgbClr val="5B9BD5">
                          <a:shade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lIns="91436" tIns="45719" rIns="91436" bIns="45719" rtlCol="0" anchor="b"/>
                    <a:lstStyle/>
                    <a:p>
                      <a:pPr algn="ctr" defTabSz="914310"/>
                      <a:endParaRPr lang="zh-CN" altLang="en-US" sz="1867" kern="0">
                        <a:solidFill>
                          <a:prstClr val="white"/>
                        </a:solidFill>
                        <a:latin typeface="Calibri"/>
                        <a:ea typeface="宋体"/>
                      </a:endParaRPr>
                    </a:p>
                  </p:txBody>
                </p:sp>
              </p:grpSp>
              <p:sp>
                <p:nvSpPr>
                  <p:cNvPr id="16" name="圆角矩形 15"/>
                  <p:cNvSpPr/>
                  <p:nvPr/>
                </p:nvSpPr>
                <p:spPr>
                  <a:xfrm>
                    <a:off x="4120715" y="3435846"/>
                    <a:ext cx="216024" cy="216024"/>
                  </a:xfrm>
                  <a:prstGeom prst="round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bg1">
                        <a:lumMod val="8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 defTabSz="1219080"/>
                    <a:endParaRPr lang="zh-CN" alt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7" name="圆角矩形 16"/>
                  <p:cNvSpPr/>
                  <p:nvPr/>
                </p:nvSpPr>
                <p:spPr>
                  <a:xfrm>
                    <a:off x="4462665" y="3435846"/>
                    <a:ext cx="216024" cy="216024"/>
                  </a:xfrm>
                  <a:prstGeom prst="round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bg1">
                        <a:lumMod val="8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 defTabSz="1219080"/>
                    <a:endParaRPr lang="zh-CN" alt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8" name="圆角矩形 17"/>
                  <p:cNvSpPr/>
                  <p:nvPr/>
                </p:nvSpPr>
                <p:spPr>
                  <a:xfrm>
                    <a:off x="4804615" y="3435846"/>
                    <a:ext cx="216024" cy="216024"/>
                  </a:xfrm>
                  <a:prstGeom prst="round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bg1">
                        <a:lumMod val="8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 defTabSz="1219080"/>
                    <a:endParaRPr lang="zh-CN" alt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9" name="圆角矩形 18"/>
                  <p:cNvSpPr/>
                  <p:nvPr/>
                </p:nvSpPr>
                <p:spPr>
                  <a:xfrm>
                    <a:off x="4120715" y="1851670"/>
                    <a:ext cx="216024" cy="216024"/>
                  </a:xfrm>
                  <a:prstGeom prst="round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bg1">
                        <a:lumMod val="8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 defTabSz="1219080"/>
                    <a:endParaRPr lang="zh-CN" alt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0" name="圆角矩形 19"/>
                  <p:cNvSpPr/>
                  <p:nvPr/>
                </p:nvSpPr>
                <p:spPr>
                  <a:xfrm>
                    <a:off x="4462665" y="1851670"/>
                    <a:ext cx="216024" cy="216024"/>
                  </a:xfrm>
                  <a:prstGeom prst="round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bg1">
                        <a:lumMod val="8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 defTabSz="1219080"/>
                    <a:endParaRPr lang="zh-CN" alt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" name="圆角矩形 20"/>
                  <p:cNvSpPr/>
                  <p:nvPr/>
                </p:nvSpPr>
                <p:spPr>
                  <a:xfrm>
                    <a:off x="4804615" y="1851670"/>
                    <a:ext cx="216024" cy="216024"/>
                  </a:xfrm>
                  <a:prstGeom prst="round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bg1">
                        <a:lumMod val="8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 defTabSz="1219080"/>
                    <a:endParaRPr lang="zh-CN" alt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2" name="圆角矩形 21"/>
                  <p:cNvSpPr/>
                  <p:nvPr/>
                </p:nvSpPr>
                <p:spPr>
                  <a:xfrm>
                    <a:off x="4120715" y="2198228"/>
                    <a:ext cx="216024" cy="216024"/>
                  </a:xfrm>
                  <a:prstGeom prst="round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bg1">
                        <a:lumMod val="8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 defTabSz="1219080"/>
                    <a:endParaRPr lang="zh-CN" altLang="en-US" sz="2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3" name="圆角矩形 22"/>
                  <p:cNvSpPr/>
                  <p:nvPr/>
                </p:nvSpPr>
                <p:spPr>
                  <a:xfrm>
                    <a:off x="4462665" y="2198228"/>
                    <a:ext cx="216024" cy="216024"/>
                  </a:xfrm>
                  <a:prstGeom prst="round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bg1">
                        <a:lumMod val="8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 defTabSz="1219080"/>
                    <a:endParaRPr lang="zh-CN" altLang="en-US" sz="2400">
                      <a:solidFill>
                        <a:prstClr val="black"/>
                      </a:solidFill>
                    </a:endParaRPr>
                  </a:p>
                </p:txBody>
              </p:sp>
            </p:grpSp>
            <p:pic>
              <p:nvPicPr>
                <p:cNvPr id="25" name="图片 24"/>
                <p:cNvPicPr>
                  <a:picLocks noChangeAspect="1"/>
                </p:cNvPicPr>
                <p:nvPr/>
              </p:nvPicPr>
              <p:blipFill>
                <a:blip r:embed="rId10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54024" y="1904033"/>
                  <a:ext cx="149405" cy="114251"/>
                </a:xfrm>
                <a:prstGeom prst="rect">
                  <a:avLst/>
                </a:prstGeom>
              </p:spPr>
            </p:pic>
            <p:pic>
              <p:nvPicPr>
                <p:cNvPr id="32" name="图片 31"/>
                <p:cNvPicPr>
                  <a:picLocks noChangeAspect="1"/>
                </p:cNvPicPr>
                <p:nvPr/>
              </p:nvPicPr>
              <p:blipFill>
                <a:blip r:embed="rId11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42580" y="3458149"/>
                  <a:ext cx="171415" cy="171415"/>
                </a:xfrm>
                <a:prstGeom prst="rect">
                  <a:avLst/>
                </a:prstGeom>
              </p:spPr>
            </p:pic>
          </p:grpSp>
          <p:pic>
            <p:nvPicPr>
              <p:cNvPr id="45" name="图片 44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41382" y="1863646"/>
                <a:ext cx="147363" cy="91249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3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1427" y="2208995"/>
              <a:ext cx="173390" cy="1362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84922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首要问题</a:t>
            </a:r>
            <a:endParaRPr lang="zh-CN" altLang="en-US" dirty="0"/>
          </a:p>
        </p:txBody>
      </p:sp>
      <p:grpSp>
        <p:nvGrpSpPr>
          <p:cNvPr id="11" name="组合 10"/>
          <p:cNvGrpSpPr/>
          <p:nvPr/>
        </p:nvGrpSpPr>
        <p:grpSpPr>
          <a:xfrm>
            <a:off x="1635295" y="1905425"/>
            <a:ext cx="4698723" cy="3198831"/>
            <a:chOff x="257102" y="2233677"/>
            <a:chExt cx="3524042" cy="2399123"/>
          </a:xfrm>
        </p:grpSpPr>
        <p:sp>
          <p:nvSpPr>
            <p:cNvPr id="9" name="文本框 8"/>
            <p:cNvSpPr txBox="1"/>
            <p:nvPr/>
          </p:nvSpPr>
          <p:spPr>
            <a:xfrm>
              <a:off x="984223" y="2716603"/>
              <a:ext cx="2021227" cy="19161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189" indent="-457189" defTabSz="1219080">
                <a:lnSpc>
                  <a:spcPct val="200000"/>
                </a:lnSpc>
                <a:buFont typeface="Wingdings" panose="05000000000000000000" pitchFamily="2" charset="2"/>
                <a:buChar char="n"/>
              </a:pPr>
              <a:r>
                <a:rPr lang="zh-CN" altLang="en-US" sz="2667" dirty="0">
                  <a:solidFill>
                    <a:prstClr val="white"/>
                  </a:solidFill>
                </a:rPr>
                <a:t>视频：码流</a:t>
              </a:r>
              <a:endParaRPr lang="en-US" altLang="zh-CN" sz="2667" dirty="0">
                <a:solidFill>
                  <a:prstClr val="white"/>
                </a:solidFill>
              </a:endParaRPr>
            </a:p>
            <a:p>
              <a:pPr marL="457189" indent="-457189" defTabSz="1219080">
                <a:lnSpc>
                  <a:spcPct val="200000"/>
                </a:lnSpc>
                <a:buFont typeface="Wingdings" panose="05000000000000000000" pitchFamily="2" charset="2"/>
                <a:buChar char="n"/>
              </a:pPr>
              <a:r>
                <a:rPr lang="zh-CN" altLang="en-US" sz="2667" dirty="0">
                  <a:solidFill>
                    <a:prstClr val="white"/>
                  </a:solidFill>
                </a:rPr>
                <a:t>声音：比特率</a:t>
              </a:r>
              <a:endParaRPr lang="en-US" altLang="zh-CN" sz="2667" dirty="0">
                <a:solidFill>
                  <a:prstClr val="white"/>
                </a:solidFill>
              </a:endParaRPr>
            </a:p>
            <a:p>
              <a:pPr marL="457189" indent="-457189" defTabSz="1219080">
                <a:lnSpc>
                  <a:spcPct val="200000"/>
                </a:lnSpc>
                <a:buFont typeface="Wingdings" panose="05000000000000000000" pitchFamily="2" charset="2"/>
                <a:buChar char="n"/>
              </a:pPr>
              <a:r>
                <a:rPr lang="zh-CN" altLang="en-US" sz="2667" dirty="0">
                  <a:solidFill>
                    <a:prstClr val="white"/>
                  </a:solidFill>
                </a:rPr>
                <a:t>格式：兼容</a:t>
              </a:r>
              <a:endParaRPr lang="zh-CN" altLang="en-US" sz="2667" dirty="0">
                <a:solidFill>
                  <a:prstClr val="white"/>
                </a:solidFill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57102" y="2233677"/>
              <a:ext cx="3524042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080"/>
              <a:r>
                <a:rPr lang="zh-CN" altLang="en-US" sz="3200" dirty="0">
                  <a:solidFill>
                    <a:srgbClr val="FFFF00"/>
                  </a:solidFill>
                </a:rPr>
                <a:t>直接存入移动设备的微课</a:t>
              </a:r>
              <a:endParaRPr lang="zh-CN" altLang="en-US" sz="3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056107" y="952485"/>
            <a:ext cx="3291227" cy="4407003"/>
            <a:chOff x="5292080" y="825918"/>
            <a:chExt cx="2468420" cy="3305252"/>
          </a:xfrm>
        </p:grpSpPr>
        <p:grpSp>
          <p:nvGrpSpPr>
            <p:cNvPr id="8" name="组合 7"/>
            <p:cNvGrpSpPr/>
            <p:nvPr/>
          </p:nvGrpSpPr>
          <p:grpSpPr>
            <a:xfrm>
              <a:off x="5292080" y="2934224"/>
              <a:ext cx="2468420" cy="1196946"/>
              <a:chOff x="1259632" y="1635646"/>
              <a:chExt cx="2468420" cy="1196946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1259632" y="1635646"/>
                <a:ext cx="2468420" cy="1196946"/>
                <a:chOff x="6009196" y="2609013"/>
                <a:chExt cx="2468420" cy="1196946"/>
              </a:xfrm>
            </p:grpSpPr>
            <p:sp>
              <p:nvSpPr>
                <p:cNvPr id="4" name="圆角矩形 3"/>
                <p:cNvSpPr/>
                <p:nvPr/>
              </p:nvSpPr>
              <p:spPr>
                <a:xfrm rot="5400000">
                  <a:off x="6644933" y="1973276"/>
                  <a:ext cx="1196946" cy="2468420"/>
                </a:xfrm>
                <a:prstGeom prst="roundRect">
                  <a:avLst/>
                </a:prstGeom>
                <a:solidFill>
                  <a:srgbClr val="E7E6E6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lIns="91436" tIns="45719" rIns="91436" bIns="45719" rtlCol="0" anchor="b"/>
                <a:lstStyle/>
                <a:p>
                  <a:pPr algn="ctr" defTabSz="914310"/>
                  <a:endParaRPr lang="zh-CN" altLang="en-US" sz="1867" kern="0">
                    <a:solidFill>
                      <a:prstClr val="white"/>
                    </a:solidFill>
                    <a:latin typeface="Calibri"/>
                    <a:ea typeface="宋体"/>
                  </a:endParaRPr>
                </a:p>
              </p:txBody>
            </p:sp>
            <p:sp>
              <p:nvSpPr>
                <p:cNvPr id="5" name="矩形 4"/>
                <p:cNvSpPr/>
                <p:nvPr/>
              </p:nvSpPr>
              <p:spPr>
                <a:xfrm rot="5400000">
                  <a:off x="6646912" y="2180855"/>
                  <a:ext cx="1151779" cy="2050618"/>
                </a:xfrm>
                <a:prstGeom prst="rect">
                  <a:avLst/>
                </a:prstGeom>
                <a:solidFill>
                  <a:sysClr val="windowText" lastClr="000000">
                    <a:tint val="95000"/>
                    <a:satMod val="170000"/>
                  </a:sysClr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lIns="91436" tIns="45719" rIns="91436" bIns="45719" rtlCol="0" anchor="b"/>
                <a:lstStyle/>
                <a:p>
                  <a:pPr algn="ctr" defTabSz="914310"/>
                  <a:endParaRPr lang="zh-CN" altLang="en-US" sz="1867" kern="0">
                    <a:solidFill>
                      <a:prstClr val="white"/>
                    </a:solidFill>
                    <a:latin typeface="Calibri"/>
                    <a:ea typeface="宋体"/>
                  </a:endParaRPr>
                </a:p>
              </p:txBody>
            </p:sp>
          </p:grpSp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54707" y="1914267"/>
                <a:ext cx="637059" cy="637059"/>
              </a:xfrm>
              <a:prstGeom prst="rect">
                <a:avLst/>
              </a:prstGeom>
            </p:spPr>
          </p:pic>
        </p:grpSp>
        <p:grpSp>
          <p:nvGrpSpPr>
            <p:cNvPr id="3" name="组合 2"/>
            <p:cNvGrpSpPr/>
            <p:nvPr/>
          </p:nvGrpSpPr>
          <p:grpSpPr>
            <a:xfrm>
              <a:off x="5796136" y="2341924"/>
              <a:ext cx="546520" cy="333985"/>
              <a:chOff x="1306522" y="1354950"/>
              <a:chExt cx="546520" cy="333985"/>
            </a:xfrm>
          </p:grpSpPr>
          <p:sp>
            <p:nvSpPr>
              <p:cNvPr id="12" name="矩形 11"/>
              <p:cNvSpPr/>
              <p:nvPr/>
            </p:nvSpPr>
            <p:spPr>
              <a:xfrm rot="1449201">
                <a:off x="1306522" y="1354950"/>
                <a:ext cx="546520" cy="333985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080"/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449201">
                <a:off x="1450378" y="1392538"/>
                <a:ext cx="258809" cy="258809"/>
              </a:xfrm>
              <a:prstGeom prst="rect">
                <a:avLst/>
              </a:prstGeom>
            </p:spPr>
          </p:pic>
        </p:grpSp>
        <p:sp>
          <p:nvSpPr>
            <p:cNvPr id="14" name="矩形 13"/>
            <p:cNvSpPr/>
            <p:nvPr/>
          </p:nvSpPr>
          <p:spPr>
            <a:xfrm rot="881902">
              <a:off x="5755078" y="825918"/>
              <a:ext cx="963294" cy="58868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080"/>
              <a:endParaRPr lang="zh-CN" altLang="en-US" sz="2400">
                <a:solidFill>
                  <a:prstClr val="black"/>
                </a:solidFill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81902">
              <a:off x="6045839" y="929372"/>
              <a:ext cx="381773" cy="381773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 rot="19815344">
              <a:off x="6607690" y="1821412"/>
              <a:ext cx="738587" cy="4513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080"/>
              <a:endParaRPr lang="zh-CN" altLang="en-US" sz="2400">
                <a:solidFill>
                  <a:prstClr val="black"/>
                </a:solidFill>
              </a:endParaRP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15344">
              <a:off x="6830623" y="1900732"/>
              <a:ext cx="292717" cy="2927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687761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响应式网站设计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3513079"/>
            <a:ext cx="8610600" cy="334010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1609149" y="1508787"/>
            <a:ext cx="2646878" cy="1440835"/>
            <a:chOff x="2771800" y="1131590"/>
            <a:chExt cx="1985158" cy="108062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1752" y="1131590"/>
              <a:ext cx="1211419" cy="655233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2771800" y="1865967"/>
              <a:ext cx="1985158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080"/>
              <a:r>
                <a:rPr lang="zh-CN" altLang="en-US" sz="2400" dirty="0">
                  <a:solidFill>
                    <a:prstClr val="white"/>
                  </a:solidFill>
                </a:rPr>
                <a:t>根据设备展现界面</a:t>
              </a:r>
              <a:endParaRPr lang="zh-CN" altLang="en-US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998125" y="1513868"/>
            <a:ext cx="2210862" cy="1440835"/>
            <a:chOff x="5543126" y="1131590"/>
            <a:chExt cx="1658147" cy="108062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4168" y="1131590"/>
              <a:ext cx="576064" cy="649604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5543126" y="1865967"/>
              <a:ext cx="1658147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080"/>
              <a:r>
                <a:rPr lang="en-US" altLang="zh-CN" sz="2400" dirty="0">
                  <a:solidFill>
                    <a:prstClr val="white"/>
                  </a:solidFill>
                </a:rPr>
                <a:t>HTML5+CSS3</a:t>
              </a:r>
              <a:endParaRPr lang="zh-CN" altLang="en-US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889532" y="1508787"/>
            <a:ext cx="3086100" cy="1440835"/>
            <a:chOff x="5940153" y="1131590"/>
            <a:chExt cx="2314575" cy="1080626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0153" y="1131590"/>
              <a:ext cx="2314575" cy="565785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6065862" y="1865967"/>
              <a:ext cx="2063161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080"/>
              <a:r>
                <a:rPr lang="en-US" altLang="zh-CN" sz="2400" dirty="0">
                  <a:solidFill>
                    <a:prstClr val="white"/>
                  </a:solidFill>
                </a:rPr>
                <a:t>JavaScript Library</a:t>
              </a:r>
              <a:endParaRPr lang="zh-CN" altLang="en-US" sz="24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07916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箭头连接符 17"/>
          <p:cNvCxnSpPr/>
          <p:nvPr/>
        </p:nvCxnSpPr>
        <p:spPr>
          <a:xfrm flipH="1">
            <a:off x="2986197" y="3236979"/>
            <a:ext cx="1179409" cy="402325"/>
          </a:xfrm>
          <a:prstGeom prst="straightConnector1">
            <a:avLst/>
          </a:prstGeom>
          <a:ln w="127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H="1">
            <a:off x="5250424" y="3567358"/>
            <a:ext cx="365523" cy="748181"/>
          </a:xfrm>
          <a:prstGeom prst="straightConnector1">
            <a:avLst/>
          </a:prstGeom>
          <a:ln w="127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7308349" y="3560761"/>
            <a:ext cx="515844" cy="408095"/>
          </a:xfrm>
          <a:prstGeom prst="straightConnector1">
            <a:avLst/>
          </a:prstGeom>
          <a:ln w="127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微课流服务</a:t>
            </a:r>
            <a:endParaRPr lang="zh-CN" altLang="en-US" dirty="0"/>
          </a:p>
        </p:txBody>
      </p:sp>
      <p:grpSp>
        <p:nvGrpSpPr>
          <p:cNvPr id="29" name="组合 28"/>
          <p:cNvGrpSpPr/>
          <p:nvPr/>
        </p:nvGrpSpPr>
        <p:grpSpPr>
          <a:xfrm>
            <a:off x="1140325" y="3080711"/>
            <a:ext cx="1545024" cy="1860164"/>
            <a:chOff x="686357" y="2319033"/>
            <a:chExt cx="1158768" cy="1395123"/>
          </a:xfrm>
        </p:grpSpPr>
        <p:grpSp>
          <p:nvGrpSpPr>
            <p:cNvPr id="8" name="组合 7"/>
            <p:cNvGrpSpPr/>
            <p:nvPr/>
          </p:nvGrpSpPr>
          <p:grpSpPr>
            <a:xfrm>
              <a:off x="686357" y="2319033"/>
              <a:ext cx="1158768" cy="1026149"/>
              <a:chOff x="686357" y="2319033"/>
              <a:chExt cx="1158768" cy="1026149"/>
            </a:xfrm>
          </p:grpSpPr>
          <p:pic>
            <p:nvPicPr>
              <p:cNvPr id="11" name="图片 10" descr="ipad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197053" y="2319033"/>
                <a:ext cx="648072" cy="820891"/>
              </a:xfrm>
              <a:prstGeom prst="rect">
                <a:avLst/>
              </a:prstGeom>
            </p:spPr>
          </p:pic>
          <p:pic>
            <p:nvPicPr>
              <p:cNvPr id="17" name="图片 16" descr="galaxytab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686357" y="2625101"/>
                <a:ext cx="510696" cy="720081"/>
              </a:xfrm>
              <a:prstGeom prst="rect">
                <a:avLst/>
              </a:prstGeom>
            </p:spPr>
          </p:pic>
        </p:grpSp>
        <p:sp>
          <p:nvSpPr>
            <p:cNvPr id="28" name="文本框 27"/>
            <p:cNvSpPr txBox="1"/>
            <p:nvPr/>
          </p:nvSpPr>
          <p:spPr>
            <a:xfrm>
              <a:off x="968925" y="3367907"/>
              <a:ext cx="600164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080"/>
              <a:r>
                <a:rPr lang="zh-CN" altLang="en-US" sz="2400" dirty="0">
                  <a:solidFill>
                    <a:prstClr val="black"/>
                  </a:solidFill>
                </a:rPr>
                <a:t>平板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622996" y="4475392"/>
            <a:ext cx="2405160" cy="1633784"/>
            <a:chOff x="2526991" y="3367907"/>
            <a:chExt cx="1803870" cy="1225338"/>
          </a:xfrm>
        </p:grpSpPr>
        <p:grpSp>
          <p:nvGrpSpPr>
            <p:cNvPr id="32" name="组合 31"/>
            <p:cNvGrpSpPr/>
            <p:nvPr/>
          </p:nvGrpSpPr>
          <p:grpSpPr>
            <a:xfrm>
              <a:off x="2526991" y="3367907"/>
              <a:ext cx="1803870" cy="906213"/>
              <a:chOff x="2526991" y="3367907"/>
              <a:chExt cx="1803870" cy="906213"/>
            </a:xfrm>
          </p:grpSpPr>
          <p:grpSp>
            <p:nvGrpSpPr>
              <p:cNvPr id="51" name="组合 50"/>
              <p:cNvGrpSpPr/>
              <p:nvPr/>
            </p:nvGrpSpPr>
            <p:grpSpPr>
              <a:xfrm>
                <a:off x="2526991" y="3367907"/>
                <a:ext cx="1080120" cy="792085"/>
                <a:chOff x="4067947" y="3723881"/>
                <a:chExt cx="1080120" cy="792085"/>
              </a:xfrm>
            </p:grpSpPr>
            <p:pic>
              <p:nvPicPr>
                <p:cNvPr id="12" name="图片 11" descr="iphone.jp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4067947" y="3867894"/>
                  <a:ext cx="517412" cy="648072"/>
                </a:xfrm>
                <a:prstGeom prst="rect">
                  <a:avLst/>
                </a:prstGeom>
              </p:spPr>
            </p:pic>
            <p:pic>
              <p:nvPicPr>
                <p:cNvPr id="13" name="图片 12" descr="ipod.jp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4611779" y="3723881"/>
                  <a:ext cx="536288" cy="612068"/>
                </a:xfrm>
                <a:prstGeom prst="rect">
                  <a:avLst/>
                </a:prstGeom>
              </p:spPr>
            </p:pic>
          </p:grpSp>
          <p:pic>
            <p:nvPicPr>
              <p:cNvPr id="15" name="图片 14" descr="hero.jp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3633531" y="3700943"/>
                <a:ext cx="312707" cy="558063"/>
              </a:xfrm>
              <a:prstGeom prst="rect">
                <a:avLst/>
              </a:prstGeom>
            </p:spPr>
          </p:pic>
          <p:pic>
            <p:nvPicPr>
              <p:cNvPr id="16" name="图片 15" descr="hd7.jp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3938261" y="3680053"/>
                <a:ext cx="392600" cy="594067"/>
              </a:xfrm>
              <a:prstGeom prst="rect">
                <a:avLst/>
              </a:prstGeom>
            </p:spPr>
          </p:pic>
        </p:grpSp>
        <p:sp>
          <p:nvSpPr>
            <p:cNvPr id="54" name="文本框 53"/>
            <p:cNvSpPr txBox="1"/>
            <p:nvPr/>
          </p:nvSpPr>
          <p:spPr>
            <a:xfrm>
              <a:off x="3129165" y="4246996"/>
              <a:ext cx="600164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080"/>
              <a:r>
                <a:rPr lang="zh-CN" altLang="en-US" sz="2400" dirty="0">
                  <a:solidFill>
                    <a:prstClr val="black"/>
                  </a:solidFill>
                </a:rPr>
                <a:t>手机</a:t>
              </a: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583175" y="3868452"/>
            <a:ext cx="3407224" cy="1841493"/>
            <a:chOff x="5153411" y="2945103"/>
            <a:chExt cx="2555418" cy="1381120"/>
          </a:xfrm>
        </p:grpSpPr>
        <p:grpSp>
          <p:nvGrpSpPr>
            <p:cNvPr id="55" name="组合 54"/>
            <p:cNvGrpSpPr/>
            <p:nvPr/>
          </p:nvGrpSpPr>
          <p:grpSpPr>
            <a:xfrm>
              <a:off x="6132682" y="3403428"/>
              <a:ext cx="1576147" cy="922795"/>
              <a:chOff x="5456935" y="3276173"/>
              <a:chExt cx="1576147" cy="922795"/>
            </a:xfrm>
          </p:grpSpPr>
          <p:pic>
            <p:nvPicPr>
              <p:cNvPr id="46" name="图片 4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50511" y="3276173"/>
                <a:ext cx="882571" cy="502360"/>
              </a:xfrm>
              <a:prstGeom prst="rect">
                <a:avLst/>
              </a:prstGeom>
            </p:spPr>
          </p:pic>
          <p:sp>
            <p:nvSpPr>
              <p:cNvPr id="56" name="文本框 55"/>
              <p:cNvSpPr txBox="1"/>
              <p:nvPr/>
            </p:nvSpPr>
            <p:spPr>
              <a:xfrm>
                <a:off x="5456935" y="3852719"/>
                <a:ext cx="600164" cy="34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219080"/>
                <a:r>
                  <a:rPr lang="zh-CN" altLang="en-US" sz="2400" dirty="0">
                    <a:solidFill>
                      <a:prstClr val="black"/>
                    </a:solidFill>
                  </a:rPr>
                  <a:t>电脑</a:t>
                </a:r>
                <a:endParaRPr lang="zh-CN" altLang="en-US" sz="2400" dirty="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3411" y="2945103"/>
              <a:ext cx="1571844" cy="1133633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4564688" y="866298"/>
            <a:ext cx="4151100" cy="859876"/>
            <a:chOff x="3423516" y="649723"/>
            <a:chExt cx="3113325" cy="644907"/>
          </a:xfrm>
        </p:grpSpPr>
        <p:grpSp>
          <p:nvGrpSpPr>
            <p:cNvPr id="7" name="组合 6"/>
            <p:cNvGrpSpPr/>
            <p:nvPr/>
          </p:nvGrpSpPr>
          <p:grpSpPr>
            <a:xfrm>
              <a:off x="3423516" y="649723"/>
              <a:ext cx="3113325" cy="644907"/>
              <a:chOff x="3978955" y="1422787"/>
              <a:chExt cx="3113325" cy="644907"/>
            </a:xfrm>
          </p:grpSpPr>
          <p:sp>
            <p:nvSpPr>
              <p:cNvPr id="44" name="矩形 43"/>
              <p:cNvSpPr/>
              <p:nvPr/>
            </p:nvSpPr>
            <p:spPr>
              <a:xfrm>
                <a:off x="3978955" y="1422787"/>
                <a:ext cx="3113325" cy="64490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080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383128" y="1623165"/>
                <a:ext cx="646320" cy="369326"/>
              </a:xfrm>
              <a:prstGeom prst="rect">
                <a:avLst/>
              </a:prstGeom>
              <a:noFill/>
            </p:spPr>
            <p:txBody>
              <a:bodyPr wrap="none" lIns="121913" tIns="60956" rIns="121913" bIns="60956" rtlCol="0" anchor="ctr">
                <a:spAutoFit/>
              </a:bodyPr>
              <a:lstStyle/>
              <a:p>
                <a:pPr algn="ctr" defTabSz="1219080"/>
                <a:r>
                  <a:rPr lang="zh-CN" altLang="en-US" sz="2400" dirty="0">
                    <a:solidFill>
                      <a:prstClr val="black"/>
                    </a:solidFill>
                  </a:rPr>
                  <a:t>微</a:t>
                </a:r>
                <a:r>
                  <a:rPr lang="zh-CN" altLang="en-US" sz="2400" dirty="0">
                    <a:solidFill>
                      <a:prstClr val="black"/>
                    </a:solidFill>
                  </a:rPr>
                  <a:t>课</a:t>
                </a:r>
                <a:endParaRPr lang="zh-CN" altLang="en-US" sz="2400" dirty="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8665" y="744364"/>
              <a:ext cx="312062" cy="18466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8220" y="744364"/>
              <a:ext cx="312062" cy="1846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</p:pic>
        <p:pic>
          <p:nvPicPr>
            <p:cNvPr id="52" name="图片 51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7775" y="744364"/>
              <a:ext cx="312062" cy="1846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</p:pic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7330" y="744364"/>
              <a:ext cx="312062" cy="184664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57" name="图片 56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6886" y="744364"/>
              <a:ext cx="312062" cy="184664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58" name="图片 57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9067" y="1018928"/>
              <a:ext cx="312062" cy="18466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</p:pic>
        <p:pic>
          <p:nvPicPr>
            <p:cNvPr id="59" name="图片 58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8220" y="1018928"/>
              <a:ext cx="312062" cy="1846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</p:pic>
        <p:pic>
          <p:nvPicPr>
            <p:cNvPr id="62" name="图片 61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7373" y="1018928"/>
              <a:ext cx="312062" cy="1846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</p:pic>
        <p:pic>
          <p:nvPicPr>
            <p:cNvPr id="63" name="图片 62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6526" y="1018928"/>
              <a:ext cx="312062" cy="184664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23" name="组合 22"/>
          <p:cNvGrpSpPr/>
          <p:nvPr/>
        </p:nvGrpSpPr>
        <p:grpSpPr>
          <a:xfrm>
            <a:off x="5400375" y="1814752"/>
            <a:ext cx="2519828" cy="120416"/>
            <a:chOff x="4050281" y="1294630"/>
            <a:chExt cx="1889871" cy="221126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4050281" y="1294630"/>
              <a:ext cx="0" cy="221126"/>
            </a:xfrm>
            <a:prstGeom prst="line">
              <a:avLst/>
            </a:prstGeom>
            <a:ln w="12700">
              <a:solidFill>
                <a:srgbClr val="385D8A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>
              <a:off x="4995216" y="1294630"/>
              <a:ext cx="0" cy="221126"/>
            </a:xfrm>
            <a:prstGeom prst="line">
              <a:avLst/>
            </a:prstGeom>
            <a:ln w="12700">
              <a:solidFill>
                <a:srgbClr val="385D8A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>
              <a:off x="5940152" y="1294630"/>
              <a:ext cx="0" cy="221126"/>
            </a:xfrm>
            <a:prstGeom prst="line">
              <a:avLst/>
            </a:prstGeom>
            <a:ln w="12700">
              <a:solidFill>
                <a:srgbClr val="385D8A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>
          <a:xfrm>
            <a:off x="4572330" y="2021011"/>
            <a:ext cx="4151100" cy="1215971"/>
            <a:chOff x="3429246" y="1515756"/>
            <a:chExt cx="3113325" cy="911978"/>
          </a:xfrm>
        </p:grpSpPr>
        <p:grpSp>
          <p:nvGrpSpPr>
            <p:cNvPr id="6" name="组合 5"/>
            <p:cNvGrpSpPr/>
            <p:nvPr/>
          </p:nvGrpSpPr>
          <p:grpSpPr>
            <a:xfrm>
              <a:off x="3429246" y="1515756"/>
              <a:ext cx="3113325" cy="911978"/>
              <a:chOff x="3978955" y="411510"/>
              <a:chExt cx="3113325" cy="911978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3978955" y="411510"/>
                <a:ext cx="3113325" cy="911978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accent1">
                    <a:lumMod val="7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080"/>
                <a:endParaRPr lang="zh-CN" altLang="en-US" sz="2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6145859" y="497572"/>
                <a:ext cx="877153" cy="646325"/>
              </a:xfrm>
              <a:prstGeom prst="rect">
                <a:avLst/>
              </a:prstGeom>
              <a:noFill/>
            </p:spPr>
            <p:txBody>
              <a:bodyPr wrap="none" lIns="121913" tIns="60956" rIns="121913" bIns="60956" rtlCol="0" anchor="ctr">
                <a:spAutoFit/>
              </a:bodyPr>
              <a:lstStyle/>
              <a:p>
                <a:pPr algn="ctr" defTabSz="1219080"/>
                <a:r>
                  <a:rPr lang="zh-CN" altLang="en-US" sz="2400" dirty="0">
                    <a:solidFill>
                      <a:prstClr val="black"/>
                    </a:solidFill>
                  </a:rPr>
                  <a:t>流</a:t>
                </a:r>
                <a:r>
                  <a:rPr lang="zh-CN" altLang="en-US" sz="2400" dirty="0">
                    <a:solidFill>
                      <a:prstClr val="black"/>
                    </a:solidFill>
                  </a:rPr>
                  <a:t>媒体</a:t>
                </a:r>
                <a:endParaRPr lang="en-US" altLang="zh-CN" sz="2400" dirty="0">
                  <a:solidFill>
                    <a:prstClr val="black"/>
                  </a:solidFill>
                </a:endParaRPr>
              </a:p>
              <a:p>
                <a:pPr algn="ctr" defTabSz="1219080"/>
                <a:r>
                  <a:rPr lang="zh-CN" altLang="en-US" sz="2400" dirty="0">
                    <a:solidFill>
                      <a:prstClr val="black"/>
                    </a:solidFill>
                  </a:rPr>
                  <a:t>服务器</a:t>
                </a:r>
                <a:endParaRPr lang="zh-CN" altLang="en-US" sz="24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3519466" y="1599194"/>
              <a:ext cx="867737" cy="741453"/>
              <a:chOff x="3503949" y="1617427"/>
              <a:chExt cx="867737" cy="741453"/>
            </a:xfrm>
          </p:grpSpPr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26461" y="1617427"/>
                <a:ext cx="422711" cy="408300"/>
              </a:xfrm>
              <a:prstGeom prst="rect">
                <a:avLst/>
              </a:prstGeom>
            </p:spPr>
          </p:pic>
          <p:sp>
            <p:nvSpPr>
              <p:cNvPr id="19" name="文本框 18"/>
              <p:cNvSpPr txBox="1"/>
              <p:nvPr/>
            </p:nvSpPr>
            <p:spPr>
              <a:xfrm>
                <a:off x="3503949" y="2012631"/>
                <a:ext cx="867737" cy="34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219080"/>
                <a:r>
                  <a:rPr lang="en-US" altLang="zh-CN" sz="1200" dirty="0">
                    <a:solidFill>
                      <a:prstClr val="black"/>
                    </a:solidFill>
                  </a:rPr>
                  <a:t>Adobe</a:t>
                </a:r>
              </a:p>
              <a:p>
                <a:pPr defTabSz="1219080"/>
                <a:r>
                  <a:rPr lang="en-US" altLang="zh-CN" sz="1200" dirty="0">
                    <a:solidFill>
                      <a:prstClr val="black"/>
                    </a:solidFill>
                  </a:rPr>
                  <a:t>Media Server</a:t>
                </a:r>
                <a:endParaRPr lang="zh-CN" alt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6" name="组合 65"/>
            <p:cNvGrpSpPr/>
            <p:nvPr/>
          </p:nvGrpSpPr>
          <p:grpSpPr>
            <a:xfrm>
              <a:off x="4416060" y="1602957"/>
              <a:ext cx="1107899" cy="741453"/>
              <a:chOff x="3383868" y="1617427"/>
              <a:chExt cx="1107899" cy="741453"/>
            </a:xfrm>
          </p:grpSpPr>
          <p:pic>
            <p:nvPicPr>
              <p:cNvPr id="67" name="图片 66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3666" y="1617427"/>
                <a:ext cx="408300" cy="408300"/>
              </a:xfrm>
              <a:prstGeom prst="rect">
                <a:avLst/>
              </a:prstGeom>
            </p:spPr>
          </p:pic>
          <p:sp>
            <p:nvSpPr>
              <p:cNvPr id="68" name="文本框 67"/>
              <p:cNvSpPr txBox="1"/>
              <p:nvPr/>
            </p:nvSpPr>
            <p:spPr>
              <a:xfrm>
                <a:off x="3383868" y="2012631"/>
                <a:ext cx="1107899" cy="34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219080"/>
                <a:r>
                  <a:rPr lang="en-US" altLang="zh-CN" sz="1200" dirty="0">
                    <a:solidFill>
                      <a:prstClr val="black"/>
                    </a:solidFill>
                  </a:rPr>
                  <a:t>Wowza</a:t>
                </a:r>
              </a:p>
              <a:p>
                <a:pPr defTabSz="1219080"/>
                <a:r>
                  <a:rPr lang="en-US" altLang="zh-CN" sz="1200" dirty="0">
                    <a:solidFill>
                      <a:prstClr val="black"/>
                    </a:solidFill>
                  </a:rPr>
                  <a:t>Streaming Engine</a:t>
                </a:r>
                <a:endParaRPr lang="zh-CN" altLang="en-US" sz="1200" dirty="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1847571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微课移动应用开发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1215090" y="2054794"/>
            <a:ext cx="1728192" cy="3733219"/>
            <a:chOff x="911317" y="1541095"/>
            <a:chExt cx="1296144" cy="2799914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317" y="1541095"/>
              <a:ext cx="1296144" cy="2545999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3" name="文本框 2"/>
            <p:cNvSpPr txBox="1"/>
            <p:nvPr/>
          </p:nvSpPr>
          <p:spPr>
            <a:xfrm>
              <a:off x="1016934" y="4087094"/>
              <a:ext cx="1084912" cy="2539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080"/>
              <a:r>
                <a:rPr lang="en-US" altLang="zh-CN" sz="1600" dirty="0">
                  <a:solidFill>
                    <a:prstClr val="white">
                      <a:lumMod val="85000"/>
                    </a:prstClr>
                  </a:solidFill>
                </a:rPr>
                <a:t>Android App</a:t>
              </a:r>
              <a:endParaRPr lang="zh-CN" altLang="en-US" sz="1600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231314" y="2116203"/>
            <a:ext cx="1712559" cy="3671810"/>
            <a:chOff x="2423485" y="1587152"/>
            <a:chExt cx="1284419" cy="275385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3485" y="1587152"/>
              <a:ext cx="1284419" cy="2499942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9" name="文本框 8"/>
            <p:cNvSpPr txBox="1"/>
            <p:nvPr/>
          </p:nvSpPr>
          <p:spPr>
            <a:xfrm>
              <a:off x="2566038" y="4087094"/>
              <a:ext cx="99931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080"/>
              <a:r>
                <a:rPr lang="en-US" altLang="zh-CN" sz="1600" dirty="0">
                  <a:solidFill>
                    <a:prstClr val="white">
                      <a:lumMod val="85000"/>
                    </a:prstClr>
                  </a:solidFill>
                </a:rPr>
                <a:t>iPhone App</a:t>
              </a:r>
              <a:endParaRPr lang="zh-CN" altLang="en-US" sz="1600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519936" y="1508787"/>
            <a:ext cx="5205507" cy="4418793"/>
            <a:chOff x="4139952" y="1131590"/>
            <a:chExt cx="3904130" cy="3314095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1131590"/>
              <a:ext cx="3904130" cy="3060179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0" name="文本框 9"/>
            <p:cNvSpPr txBox="1"/>
            <p:nvPr/>
          </p:nvSpPr>
          <p:spPr>
            <a:xfrm>
              <a:off x="5690609" y="4191769"/>
              <a:ext cx="80281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080"/>
              <a:r>
                <a:rPr lang="en-US" altLang="zh-CN" sz="1600" dirty="0">
                  <a:solidFill>
                    <a:prstClr val="white">
                      <a:lumMod val="85000"/>
                    </a:prstClr>
                  </a:solidFill>
                </a:rPr>
                <a:t>iPad App</a:t>
              </a:r>
              <a:endParaRPr lang="zh-CN" altLang="en-US" sz="1600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30442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主流移动平台</a:t>
            </a:r>
            <a:endParaRPr lang="zh-CN" altLang="en-US" dirty="0"/>
          </a:p>
        </p:txBody>
      </p:sp>
      <p:grpSp>
        <p:nvGrpSpPr>
          <p:cNvPr id="13" name="组合 12"/>
          <p:cNvGrpSpPr/>
          <p:nvPr/>
        </p:nvGrpSpPr>
        <p:grpSpPr>
          <a:xfrm>
            <a:off x="1671363" y="1513438"/>
            <a:ext cx="3902863" cy="2468893"/>
            <a:chOff x="1260769" y="1010909"/>
            <a:chExt cx="2927147" cy="1851670"/>
          </a:xfrm>
        </p:grpSpPr>
        <p:grpSp>
          <p:nvGrpSpPr>
            <p:cNvPr id="9" name="组合 8"/>
            <p:cNvGrpSpPr/>
            <p:nvPr/>
          </p:nvGrpSpPr>
          <p:grpSpPr>
            <a:xfrm>
              <a:off x="1260769" y="1010909"/>
              <a:ext cx="2927147" cy="1851670"/>
              <a:chOff x="1259632" y="1203598"/>
              <a:chExt cx="2927147" cy="1851670"/>
            </a:xfrm>
          </p:grpSpPr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58456" y="1733390"/>
                <a:ext cx="1528323" cy="792087"/>
              </a:xfrm>
              <a:prstGeom prst="rect">
                <a:avLst/>
              </a:prstGeom>
            </p:spPr>
          </p:pic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9632" y="1203598"/>
                <a:ext cx="994549" cy="1851670"/>
              </a:xfrm>
              <a:prstGeom prst="rect">
                <a:avLst/>
              </a:prstGeom>
              <a:effectLst/>
            </p:spPr>
          </p:pic>
        </p:grpSp>
        <p:sp>
          <p:nvSpPr>
            <p:cNvPr id="11" name="文本框 10"/>
            <p:cNvSpPr txBox="1"/>
            <p:nvPr/>
          </p:nvSpPr>
          <p:spPr>
            <a:xfrm>
              <a:off x="2607284" y="1124854"/>
              <a:ext cx="681917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080"/>
              <a:r>
                <a:rPr lang="en-US" altLang="zh-CN" sz="2400" dirty="0">
                  <a:solidFill>
                    <a:prstClr val="black"/>
                  </a:solidFill>
                </a:rPr>
                <a:t>2007</a:t>
              </a:r>
              <a:endParaRPr lang="zh-CN" altLang="en-US" sz="2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068860" y="3706859"/>
            <a:ext cx="6512362" cy="2403095"/>
            <a:chOff x="1228153" y="2682560"/>
            <a:chExt cx="4884271" cy="1802321"/>
          </a:xfrm>
        </p:grpSpPr>
        <p:grpSp>
          <p:nvGrpSpPr>
            <p:cNvPr id="10" name="组合 9"/>
            <p:cNvGrpSpPr/>
            <p:nvPr/>
          </p:nvGrpSpPr>
          <p:grpSpPr>
            <a:xfrm>
              <a:off x="1260769" y="2682560"/>
              <a:ext cx="4851655" cy="1802321"/>
              <a:chOff x="2658456" y="2519747"/>
              <a:chExt cx="4851655" cy="1802321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91179" y="2519747"/>
                <a:ext cx="918932" cy="1802321"/>
              </a:xfrm>
              <a:prstGeom prst="rect">
                <a:avLst/>
              </a:prstGeom>
              <a:effectLst>
                <a:outerShdw blurRad="38100" sx="101000" sy="101000" algn="c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58456" y="3035530"/>
                <a:ext cx="3853780" cy="770756"/>
              </a:xfrm>
              <a:prstGeom prst="rect">
                <a:avLst/>
              </a:prstGeom>
            </p:spPr>
          </p:pic>
        </p:grpSp>
        <p:sp>
          <p:nvSpPr>
            <p:cNvPr id="12" name="文本框 11"/>
            <p:cNvSpPr txBox="1"/>
            <p:nvPr/>
          </p:nvSpPr>
          <p:spPr>
            <a:xfrm>
              <a:off x="1228153" y="3013677"/>
              <a:ext cx="681917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080"/>
              <a:r>
                <a:rPr lang="en-US" altLang="zh-CN" sz="2400" dirty="0">
                  <a:solidFill>
                    <a:prstClr val="black"/>
                  </a:solidFill>
                </a:rPr>
                <a:t>2008</a:t>
              </a:r>
              <a:endParaRPr lang="zh-CN" altLang="en-US" sz="2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768075" y="1880109"/>
            <a:ext cx="3264363" cy="1590351"/>
            <a:chOff x="4788024" y="1135078"/>
            <a:chExt cx="2448272" cy="1192763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9826" y="1493221"/>
              <a:ext cx="1686470" cy="476475"/>
            </a:xfrm>
            <a:prstGeom prst="rect">
              <a:avLst/>
            </a:prstGeom>
          </p:spPr>
        </p:pic>
        <p:grpSp>
          <p:nvGrpSpPr>
            <p:cNvPr id="19" name="组合 18"/>
            <p:cNvGrpSpPr/>
            <p:nvPr/>
          </p:nvGrpSpPr>
          <p:grpSpPr>
            <a:xfrm>
              <a:off x="4788024" y="1135078"/>
              <a:ext cx="1478060" cy="1192763"/>
              <a:chOff x="5112776" y="802923"/>
              <a:chExt cx="1478060" cy="1192763"/>
            </a:xfrm>
          </p:grpSpPr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12776" y="802923"/>
                <a:ext cx="683360" cy="1192763"/>
              </a:xfrm>
              <a:prstGeom prst="rect">
                <a:avLst/>
              </a:prstGeom>
              <a:effectLst/>
            </p:spPr>
          </p:pic>
          <p:sp>
            <p:nvSpPr>
              <p:cNvPr id="17" name="文本框 16"/>
              <p:cNvSpPr txBox="1"/>
              <p:nvPr/>
            </p:nvSpPr>
            <p:spPr>
              <a:xfrm>
                <a:off x="5908919" y="895902"/>
                <a:ext cx="681917" cy="34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219080"/>
                <a:r>
                  <a:rPr lang="en-US" altLang="zh-CN" sz="2400" dirty="0">
                    <a:solidFill>
                      <a:prstClr val="black"/>
                    </a:solidFill>
                  </a:rPr>
                  <a:t>2010</a:t>
                </a:r>
                <a:endParaRPr lang="zh-CN" altLang="en-US" sz="2400" dirty="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0785407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跨平台解决方案</a:t>
            </a:r>
            <a:endParaRPr lang="zh-CN" altLang="en-US" dirty="0"/>
          </a:p>
        </p:txBody>
      </p:sp>
      <p:grpSp>
        <p:nvGrpSpPr>
          <p:cNvPr id="11" name="组合 10"/>
          <p:cNvGrpSpPr/>
          <p:nvPr/>
        </p:nvGrpSpPr>
        <p:grpSpPr>
          <a:xfrm>
            <a:off x="4655840" y="1715896"/>
            <a:ext cx="2880320" cy="3600400"/>
            <a:chOff x="3851920" y="1275606"/>
            <a:chExt cx="2160240" cy="2700300"/>
          </a:xfrm>
        </p:grpSpPr>
        <p:sp>
          <p:nvSpPr>
            <p:cNvPr id="6" name="左箭头标注 5"/>
            <p:cNvSpPr/>
            <p:nvPr/>
          </p:nvSpPr>
          <p:spPr>
            <a:xfrm>
              <a:off x="3851920" y="3327834"/>
              <a:ext cx="2160240" cy="648072"/>
            </a:xfrm>
            <a:prstGeom prst="leftArrowCallout">
              <a:avLst>
                <a:gd name="adj1" fmla="val 25000"/>
                <a:gd name="adj2" fmla="val 25000"/>
                <a:gd name="adj3" fmla="val 25000"/>
                <a:gd name="adj4" fmla="val 82528"/>
              </a:avLst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80"/>
              <a:r>
                <a:rPr lang="en-US" altLang="zh-CN" sz="2400" dirty="0">
                  <a:solidFill>
                    <a:prstClr val="white"/>
                  </a:solidFill>
                </a:rPr>
                <a:t>90%</a:t>
              </a:r>
              <a:r>
                <a:rPr lang="zh-CN" altLang="en-US" sz="2400" dirty="0">
                  <a:solidFill>
                    <a:prstClr val="white"/>
                  </a:solidFill>
                </a:rPr>
                <a:t>共</a:t>
              </a:r>
              <a:r>
                <a:rPr lang="zh-CN" altLang="en-US" sz="2400" dirty="0">
                  <a:solidFill>
                    <a:prstClr val="white"/>
                  </a:solidFill>
                </a:rPr>
                <a:t>用</a:t>
              </a:r>
              <a:endParaRPr lang="en-US" altLang="zh-CN" sz="2400" dirty="0">
                <a:solidFill>
                  <a:prstClr val="white"/>
                </a:solidFill>
              </a:endParaRPr>
            </a:p>
            <a:p>
              <a:pPr algn="ctr" defTabSz="1219080"/>
              <a:r>
                <a:rPr lang="zh-CN" altLang="en-US" sz="2400" dirty="0">
                  <a:solidFill>
                    <a:prstClr val="white"/>
                  </a:solidFill>
                </a:rPr>
                <a:t>用户不用关注</a:t>
              </a:r>
              <a:endParaRPr lang="zh-CN" alt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7" name="左箭头标注 6"/>
            <p:cNvSpPr/>
            <p:nvPr/>
          </p:nvSpPr>
          <p:spPr>
            <a:xfrm>
              <a:off x="3851920" y="1275606"/>
              <a:ext cx="2160240" cy="648072"/>
            </a:xfrm>
            <a:prstGeom prst="leftArrowCallout">
              <a:avLst>
                <a:gd name="adj1" fmla="val 25000"/>
                <a:gd name="adj2" fmla="val 25000"/>
                <a:gd name="adj3" fmla="val 25000"/>
                <a:gd name="adj4" fmla="val 82528"/>
              </a:avLst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80"/>
              <a:r>
                <a:rPr lang="zh-CN" altLang="en-US" sz="2400" dirty="0">
                  <a:solidFill>
                    <a:prstClr val="white"/>
                  </a:solidFill>
                </a:rPr>
                <a:t>用户</a:t>
              </a:r>
              <a:r>
                <a:rPr lang="en-US" altLang="zh-CN" sz="2400" dirty="0">
                  <a:solidFill>
                    <a:prstClr val="white"/>
                  </a:solidFill>
                </a:rPr>
                <a:t>100%</a:t>
              </a:r>
              <a:r>
                <a:rPr lang="zh-CN" altLang="en-US" sz="2400" dirty="0">
                  <a:solidFill>
                    <a:prstClr val="white"/>
                  </a:solidFill>
                </a:rPr>
                <a:t>关注</a:t>
              </a:r>
              <a:endParaRPr lang="zh-CN" altLang="en-US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17647" y="1412776"/>
            <a:ext cx="3264363" cy="4752528"/>
            <a:chOff x="1187624" y="1095586"/>
            <a:chExt cx="2448272" cy="3564396"/>
          </a:xfrm>
        </p:grpSpPr>
        <p:sp>
          <p:nvSpPr>
            <p:cNvPr id="3" name="流程图: 显示 2"/>
            <p:cNvSpPr/>
            <p:nvPr/>
          </p:nvSpPr>
          <p:spPr>
            <a:xfrm>
              <a:off x="1187624" y="1095586"/>
              <a:ext cx="2448272" cy="1008112"/>
            </a:xfrm>
            <a:prstGeom prst="flowChartDisplay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080"/>
              <a:r>
                <a:rPr lang="en-US" altLang="zh-CN" sz="2400" dirty="0">
                  <a:solidFill>
                    <a:prstClr val="black"/>
                  </a:solidFill>
                </a:rPr>
                <a:t>View</a:t>
              </a:r>
            </a:p>
            <a:p>
              <a:pPr algn="ctr" defTabSz="1219080"/>
              <a:r>
                <a:rPr lang="zh-CN" altLang="en-US" sz="2400" dirty="0">
                  <a:solidFill>
                    <a:prstClr val="black"/>
                  </a:solidFill>
                </a:rPr>
                <a:t>（各自编码）</a:t>
              </a:r>
              <a:endParaRPr lang="zh-CN" alt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4" name="流程图: 库存数据 3"/>
            <p:cNvSpPr/>
            <p:nvPr/>
          </p:nvSpPr>
          <p:spPr>
            <a:xfrm>
              <a:off x="1187624" y="2679762"/>
              <a:ext cx="2448272" cy="936104"/>
            </a:xfrm>
            <a:prstGeom prst="flowChartOnlineStorage">
              <a:avLst/>
            </a:prstGeom>
            <a:solidFill>
              <a:srgbClr val="92D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080"/>
              <a:r>
                <a:rPr lang="en-US" altLang="zh-CN" sz="2400" dirty="0">
                  <a:solidFill>
                    <a:prstClr val="black"/>
                  </a:solidFill>
                </a:rPr>
                <a:t>Controller</a:t>
              </a:r>
              <a:endParaRPr lang="zh-CN" alt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5" name="流程图: 库存数据 4"/>
            <p:cNvSpPr/>
            <p:nvPr/>
          </p:nvSpPr>
          <p:spPr>
            <a:xfrm>
              <a:off x="1187624" y="3723878"/>
              <a:ext cx="2448272" cy="936104"/>
            </a:xfrm>
            <a:prstGeom prst="flowChartOnlineStorage">
              <a:avLst/>
            </a:prstGeom>
            <a:solidFill>
              <a:srgbClr val="00B0F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080"/>
              <a:r>
                <a:rPr lang="en-US" altLang="zh-CN" sz="2400" dirty="0">
                  <a:solidFill>
                    <a:prstClr val="black"/>
                  </a:solidFill>
                </a:rPr>
                <a:t>Model</a:t>
              </a:r>
              <a:endParaRPr lang="zh-CN" alt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8" name="上箭头 7"/>
            <p:cNvSpPr/>
            <p:nvPr/>
          </p:nvSpPr>
          <p:spPr>
            <a:xfrm>
              <a:off x="2231740" y="2247714"/>
              <a:ext cx="360040" cy="288032"/>
            </a:xfrm>
            <a:prstGeom prst="upArrow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80"/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7909992" y="2525415"/>
            <a:ext cx="34288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0990" indent="-380990" defTabSz="121908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2400" dirty="0">
                <a:solidFill>
                  <a:prstClr val="black"/>
                </a:solidFill>
              </a:rPr>
              <a:t>Web</a:t>
            </a:r>
            <a:r>
              <a:rPr lang="zh-CN" altLang="en-US" sz="2400" dirty="0">
                <a:solidFill>
                  <a:prstClr val="black"/>
                </a:solidFill>
              </a:rPr>
              <a:t>和</a:t>
            </a:r>
            <a:r>
              <a:rPr lang="en-US" altLang="zh-CN" sz="2400" dirty="0">
                <a:solidFill>
                  <a:prstClr val="black"/>
                </a:solidFill>
              </a:rPr>
              <a:t>Native</a:t>
            </a:r>
            <a:r>
              <a:rPr lang="zh-CN" altLang="en-US" sz="2400" dirty="0">
                <a:solidFill>
                  <a:prstClr val="black"/>
                </a:solidFill>
              </a:rPr>
              <a:t>相结合</a:t>
            </a:r>
            <a:endParaRPr lang="en-US" altLang="zh-CN" sz="2400" dirty="0">
              <a:solidFill>
                <a:prstClr val="black"/>
              </a:solidFill>
            </a:endParaRPr>
          </a:p>
          <a:p>
            <a:pPr marL="380990" indent="-380990" defTabSz="121908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400" dirty="0">
                <a:solidFill>
                  <a:prstClr val="black"/>
                </a:solidFill>
              </a:rPr>
              <a:t>第三</a:t>
            </a:r>
            <a:r>
              <a:rPr lang="zh-CN" altLang="en-US" sz="2400" dirty="0">
                <a:solidFill>
                  <a:prstClr val="black"/>
                </a:solidFill>
              </a:rPr>
              <a:t>方解决方案</a:t>
            </a:r>
            <a:endParaRPr lang="zh-CN" altLang="en-US" sz="2400" dirty="0">
              <a:solidFill>
                <a:prstClr val="black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8446951" y="3908670"/>
            <a:ext cx="2437462" cy="1370476"/>
            <a:chOff x="6844570" y="3018761"/>
            <a:chExt cx="1828097" cy="102785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7815" y="3018761"/>
              <a:ext cx="681608" cy="681608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6844570" y="3700369"/>
              <a:ext cx="1828097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080"/>
              <a:r>
                <a:rPr lang="en-US" altLang="zh-CN" sz="2400" dirty="0">
                  <a:solidFill>
                    <a:prstClr val="white"/>
                  </a:solidFill>
                </a:rPr>
                <a:t>Xamarin Studio</a:t>
              </a:r>
              <a:endParaRPr lang="zh-CN" altLang="en-US" sz="24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452268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>
            <a:stCxn id="5" idx="3"/>
            <a:endCxn id="6" idx="5"/>
          </p:cNvCxnSpPr>
          <p:nvPr/>
        </p:nvCxnSpPr>
        <p:spPr>
          <a:xfrm flipV="1">
            <a:off x="5327915" y="2235497"/>
            <a:ext cx="2149020" cy="80946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>
            <a:endCxn id="8" idx="5"/>
          </p:cNvCxnSpPr>
          <p:nvPr/>
        </p:nvCxnSpPr>
        <p:spPr>
          <a:xfrm>
            <a:off x="5327915" y="3044958"/>
            <a:ext cx="1373055" cy="946973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可视化设计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415" y="1882906"/>
            <a:ext cx="3619500" cy="2324100"/>
          </a:xfrm>
          <a:prstGeom prst="rect">
            <a:avLst/>
          </a:prstGeom>
        </p:spPr>
      </p:pic>
      <p:sp>
        <p:nvSpPr>
          <p:cNvPr id="6" name="流程图: 终止 5">
            <a:hlinkClick r:id="rId4" action="ppaction://hlinkfile" tooltip="ios designer"/>
          </p:cNvPr>
          <p:cNvSpPr/>
          <p:nvPr/>
        </p:nvSpPr>
        <p:spPr>
          <a:xfrm>
            <a:off x="7476935" y="1882905"/>
            <a:ext cx="2411187" cy="672075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891"/>
              <a:gd name="connsiteY0" fmla="*/ 0 h 21600"/>
              <a:gd name="connsiteX1" fmla="*/ 18125 w 20891"/>
              <a:gd name="connsiteY1" fmla="*/ 0 h 21600"/>
              <a:gd name="connsiteX2" fmla="*/ 20891 w 20891"/>
              <a:gd name="connsiteY2" fmla="*/ 11066 h 21600"/>
              <a:gd name="connsiteX3" fmla="*/ 18125 w 20891"/>
              <a:gd name="connsiteY3" fmla="*/ 21600 h 21600"/>
              <a:gd name="connsiteX4" fmla="*/ 3475 w 20891"/>
              <a:gd name="connsiteY4" fmla="*/ 21600 h 21600"/>
              <a:gd name="connsiteX5" fmla="*/ 0 w 20891"/>
              <a:gd name="connsiteY5" fmla="*/ 10800 h 21600"/>
              <a:gd name="connsiteX6" fmla="*/ 3475 w 20891"/>
              <a:gd name="connsiteY6" fmla="*/ 0 h 21600"/>
              <a:gd name="connsiteX0" fmla="*/ 2687 w 20103"/>
              <a:gd name="connsiteY0" fmla="*/ 0 h 21600"/>
              <a:gd name="connsiteX1" fmla="*/ 17337 w 20103"/>
              <a:gd name="connsiteY1" fmla="*/ 0 h 21600"/>
              <a:gd name="connsiteX2" fmla="*/ 20103 w 20103"/>
              <a:gd name="connsiteY2" fmla="*/ 11066 h 21600"/>
              <a:gd name="connsiteX3" fmla="*/ 17337 w 20103"/>
              <a:gd name="connsiteY3" fmla="*/ 21600 h 21600"/>
              <a:gd name="connsiteX4" fmla="*/ 2687 w 20103"/>
              <a:gd name="connsiteY4" fmla="*/ 21600 h 21600"/>
              <a:gd name="connsiteX5" fmla="*/ 0 w 20103"/>
              <a:gd name="connsiteY5" fmla="*/ 11332 h 21600"/>
              <a:gd name="connsiteX6" fmla="*/ 2687 w 20103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03" h="21600">
                <a:moveTo>
                  <a:pt x="2687" y="0"/>
                </a:moveTo>
                <a:lnTo>
                  <a:pt x="17337" y="0"/>
                </a:lnTo>
                <a:cubicBezTo>
                  <a:pt x="19256" y="0"/>
                  <a:pt x="20103" y="5101"/>
                  <a:pt x="20103" y="11066"/>
                </a:cubicBezTo>
                <a:cubicBezTo>
                  <a:pt x="20103" y="17031"/>
                  <a:pt x="19256" y="21600"/>
                  <a:pt x="17337" y="21600"/>
                </a:cubicBezTo>
                <a:lnTo>
                  <a:pt x="2687" y="21600"/>
                </a:lnTo>
                <a:cubicBezTo>
                  <a:pt x="768" y="21600"/>
                  <a:pt x="0" y="17297"/>
                  <a:pt x="0" y="11332"/>
                </a:cubicBezTo>
                <a:cubicBezTo>
                  <a:pt x="0" y="5367"/>
                  <a:pt x="768" y="0"/>
                  <a:pt x="2687" y="0"/>
                </a:cubicBez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080"/>
            <a:r>
              <a:rPr lang="en-US" altLang="zh-CN" sz="2400" dirty="0">
                <a:solidFill>
                  <a:prstClr val="black"/>
                </a:solidFill>
              </a:rPr>
              <a:t>iOS Designer</a:t>
            </a:r>
            <a:endParaRPr lang="zh-CN" altLang="en-US" sz="2400" dirty="0">
              <a:solidFill>
                <a:prstClr val="black"/>
              </a:solidFill>
            </a:endParaRPr>
          </a:p>
        </p:txBody>
      </p:sp>
      <p:sp>
        <p:nvSpPr>
          <p:cNvPr id="8" name="流程图: 终止 5">
            <a:hlinkClick r:id="rId5" action="ppaction://hlinkfile" tooltip="android designer"/>
          </p:cNvPr>
          <p:cNvSpPr/>
          <p:nvPr/>
        </p:nvSpPr>
        <p:spPr>
          <a:xfrm>
            <a:off x="6700969" y="3639340"/>
            <a:ext cx="3187152" cy="672075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891"/>
              <a:gd name="connsiteY0" fmla="*/ 0 h 21600"/>
              <a:gd name="connsiteX1" fmla="*/ 18125 w 20891"/>
              <a:gd name="connsiteY1" fmla="*/ 0 h 21600"/>
              <a:gd name="connsiteX2" fmla="*/ 20891 w 20891"/>
              <a:gd name="connsiteY2" fmla="*/ 11066 h 21600"/>
              <a:gd name="connsiteX3" fmla="*/ 18125 w 20891"/>
              <a:gd name="connsiteY3" fmla="*/ 21600 h 21600"/>
              <a:gd name="connsiteX4" fmla="*/ 3475 w 20891"/>
              <a:gd name="connsiteY4" fmla="*/ 21600 h 21600"/>
              <a:gd name="connsiteX5" fmla="*/ 0 w 20891"/>
              <a:gd name="connsiteY5" fmla="*/ 10800 h 21600"/>
              <a:gd name="connsiteX6" fmla="*/ 3475 w 20891"/>
              <a:gd name="connsiteY6" fmla="*/ 0 h 21600"/>
              <a:gd name="connsiteX0" fmla="*/ 2687 w 20103"/>
              <a:gd name="connsiteY0" fmla="*/ 0 h 21600"/>
              <a:gd name="connsiteX1" fmla="*/ 17337 w 20103"/>
              <a:gd name="connsiteY1" fmla="*/ 0 h 21600"/>
              <a:gd name="connsiteX2" fmla="*/ 20103 w 20103"/>
              <a:gd name="connsiteY2" fmla="*/ 11066 h 21600"/>
              <a:gd name="connsiteX3" fmla="*/ 17337 w 20103"/>
              <a:gd name="connsiteY3" fmla="*/ 21600 h 21600"/>
              <a:gd name="connsiteX4" fmla="*/ 2687 w 20103"/>
              <a:gd name="connsiteY4" fmla="*/ 21600 h 21600"/>
              <a:gd name="connsiteX5" fmla="*/ 0 w 20103"/>
              <a:gd name="connsiteY5" fmla="*/ 11332 h 21600"/>
              <a:gd name="connsiteX6" fmla="*/ 2687 w 20103"/>
              <a:gd name="connsiteY6" fmla="*/ 0 h 21600"/>
              <a:gd name="connsiteX0" fmla="*/ 2087 w 19503"/>
              <a:gd name="connsiteY0" fmla="*/ 0 h 21600"/>
              <a:gd name="connsiteX1" fmla="*/ 16737 w 19503"/>
              <a:gd name="connsiteY1" fmla="*/ 0 h 21600"/>
              <a:gd name="connsiteX2" fmla="*/ 19503 w 19503"/>
              <a:gd name="connsiteY2" fmla="*/ 11066 h 21600"/>
              <a:gd name="connsiteX3" fmla="*/ 16737 w 19503"/>
              <a:gd name="connsiteY3" fmla="*/ 21600 h 21600"/>
              <a:gd name="connsiteX4" fmla="*/ 2087 w 19503"/>
              <a:gd name="connsiteY4" fmla="*/ 21600 h 21600"/>
              <a:gd name="connsiteX5" fmla="*/ 0 w 19503"/>
              <a:gd name="connsiteY5" fmla="*/ 11332 h 21600"/>
              <a:gd name="connsiteX6" fmla="*/ 2087 w 19503"/>
              <a:gd name="connsiteY6" fmla="*/ 0 h 21600"/>
              <a:gd name="connsiteX0" fmla="*/ 2147 w 19563"/>
              <a:gd name="connsiteY0" fmla="*/ 0 h 21600"/>
              <a:gd name="connsiteX1" fmla="*/ 16797 w 19563"/>
              <a:gd name="connsiteY1" fmla="*/ 0 h 21600"/>
              <a:gd name="connsiteX2" fmla="*/ 19563 w 19563"/>
              <a:gd name="connsiteY2" fmla="*/ 11066 h 21600"/>
              <a:gd name="connsiteX3" fmla="*/ 16797 w 19563"/>
              <a:gd name="connsiteY3" fmla="*/ 21600 h 21600"/>
              <a:gd name="connsiteX4" fmla="*/ 2147 w 19563"/>
              <a:gd name="connsiteY4" fmla="*/ 21600 h 21600"/>
              <a:gd name="connsiteX5" fmla="*/ 0 w 19563"/>
              <a:gd name="connsiteY5" fmla="*/ 11332 h 21600"/>
              <a:gd name="connsiteX6" fmla="*/ 2147 w 19563"/>
              <a:gd name="connsiteY6" fmla="*/ 0 h 21600"/>
              <a:gd name="connsiteX0" fmla="*/ 2147 w 18783"/>
              <a:gd name="connsiteY0" fmla="*/ 0 h 21600"/>
              <a:gd name="connsiteX1" fmla="*/ 16797 w 18783"/>
              <a:gd name="connsiteY1" fmla="*/ 0 h 21600"/>
              <a:gd name="connsiteX2" fmla="*/ 18783 w 18783"/>
              <a:gd name="connsiteY2" fmla="*/ 10762 h 21600"/>
              <a:gd name="connsiteX3" fmla="*/ 16797 w 18783"/>
              <a:gd name="connsiteY3" fmla="*/ 21600 h 21600"/>
              <a:gd name="connsiteX4" fmla="*/ 2147 w 18783"/>
              <a:gd name="connsiteY4" fmla="*/ 21600 h 21600"/>
              <a:gd name="connsiteX5" fmla="*/ 0 w 18783"/>
              <a:gd name="connsiteY5" fmla="*/ 11332 h 21600"/>
              <a:gd name="connsiteX6" fmla="*/ 2147 w 18783"/>
              <a:gd name="connsiteY6" fmla="*/ 0 h 21600"/>
              <a:gd name="connsiteX0" fmla="*/ 2377 w 19013"/>
              <a:gd name="connsiteY0" fmla="*/ 0 h 21600"/>
              <a:gd name="connsiteX1" fmla="*/ 17027 w 19013"/>
              <a:gd name="connsiteY1" fmla="*/ 0 h 21600"/>
              <a:gd name="connsiteX2" fmla="*/ 19013 w 19013"/>
              <a:gd name="connsiteY2" fmla="*/ 10762 h 21600"/>
              <a:gd name="connsiteX3" fmla="*/ 17027 w 19013"/>
              <a:gd name="connsiteY3" fmla="*/ 21600 h 21600"/>
              <a:gd name="connsiteX4" fmla="*/ 2377 w 19013"/>
              <a:gd name="connsiteY4" fmla="*/ 21600 h 21600"/>
              <a:gd name="connsiteX5" fmla="*/ 0 w 19013"/>
              <a:gd name="connsiteY5" fmla="*/ 11332 h 21600"/>
              <a:gd name="connsiteX6" fmla="*/ 2377 w 19013"/>
              <a:gd name="connsiteY6" fmla="*/ 0 h 21600"/>
              <a:gd name="connsiteX0" fmla="*/ 2377 w 19243"/>
              <a:gd name="connsiteY0" fmla="*/ 0 h 21600"/>
              <a:gd name="connsiteX1" fmla="*/ 17027 w 19243"/>
              <a:gd name="connsiteY1" fmla="*/ 0 h 21600"/>
              <a:gd name="connsiteX2" fmla="*/ 19243 w 19243"/>
              <a:gd name="connsiteY2" fmla="*/ 10762 h 21600"/>
              <a:gd name="connsiteX3" fmla="*/ 17027 w 19243"/>
              <a:gd name="connsiteY3" fmla="*/ 21600 h 21600"/>
              <a:gd name="connsiteX4" fmla="*/ 2377 w 19243"/>
              <a:gd name="connsiteY4" fmla="*/ 21600 h 21600"/>
              <a:gd name="connsiteX5" fmla="*/ 0 w 19243"/>
              <a:gd name="connsiteY5" fmla="*/ 11332 h 21600"/>
              <a:gd name="connsiteX6" fmla="*/ 2377 w 19243"/>
              <a:gd name="connsiteY6" fmla="*/ 0 h 21600"/>
              <a:gd name="connsiteX0" fmla="*/ 2377 w 19416"/>
              <a:gd name="connsiteY0" fmla="*/ 0 h 21600"/>
              <a:gd name="connsiteX1" fmla="*/ 17027 w 19416"/>
              <a:gd name="connsiteY1" fmla="*/ 0 h 21600"/>
              <a:gd name="connsiteX2" fmla="*/ 19416 w 19416"/>
              <a:gd name="connsiteY2" fmla="*/ 10762 h 21600"/>
              <a:gd name="connsiteX3" fmla="*/ 17027 w 19416"/>
              <a:gd name="connsiteY3" fmla="*/ 21600 h 21600"/>
              <a:gd name="connsiteX4" fmla="*/ 2377 w 19416"/>
              <a:gd name="connsiteY4" fmla="*/ 21600 h 21600"/>
              <a:gd name="connsiteX5" fmla="*/ 0 w 19416"/>
              <a:gd name="connsiteY5" fmla="*/ 11332 h 21600"/>
              <a:gd name="connsiteX6" fmla="*/ 2377 w 19416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16" h="21600">
                <a:moveTo>
                  <a:pt x="2377" y="0"/>
                </a:moveTo>
                <a:lnTo>
                  <a:pt x="17027" y="0"/>
                </a:lnTo>
                <a:cubicBezTo>
                  <a:pt x="18946" y="0"/>
                  <a:pt x="19416" y="4797"/>
                  <a:pt x="19416" y="10762"/>
                </a:cubicBezTo>
                <a:cubicBezTo>
                  <a:pt x="19416" y="16727"/>
                  <a:pt x="18946" y="21600"/>
                  <a:pt x="17027" y="21600"/>
                </a:cubicBezTo>
                <a:lnTo>
                  <a:pt x="2377" y="21600"/>
                </a:lnTo>
                <a:cubicBezTo>
                  <a:pt x="458" y="21600"/>
                  <a:pt x="0" y="17297"/>
                  <a:pt x="0" y="11332"/>
                </a:cubicBezTo>
                <a:cubicBezTo>
                  <a:pt x="0" y="5367"/>
                  <a:pt x="458" y="0"/>
                  <a:pt x="2377" y="0"/>
                </a:cubicBez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080"/>
            <a:r>
              <a:rPr lang="en-US" altLang="zh-CN" sz="2400" dirty="0">
                <a:solidFill>
                  <a:prstClr val="black"/>
                </a:solidFill>
              </a:rPr>
              <a:t>Android Designer</a:t>
            </a:r>
            <a:endParaRPr lang="zh-CN" altLang="en-US" sz="2400" dirty="0">
              <a:solidFill>
                <a:prstClr val="black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420460" y="4311416"/>
            <a:ext cx="2195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080"/>
            <a:r>
              <a:rPr lang="en-US" altLang="zh-CN" sz="2400" dirty="0">
                <a:solidFill>
                  <a:prstClr val="white"/>
                </a:solidFill>
              </a:rPr>
              <a:t>Virtual Studio</a:t>
            </a:r>
            <a:endParaRPr lang="zh-CN" altLang="en-US" sz="2400" dirty="0">
              <a:solidFill>
                <a:prstClr val="white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122594" y="4940480"/>
            <a:ext cx="6709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080"/>
            <a:r>
              <a:rPr lang="en-US" altLang="zh-CN" sz="2400" dirty="0">
                <a:solidFill>
                  <a:prstClr val="black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Your boss will wonder who the new designer is.</a:t>
            </a:r>
            <a:endParaRPr lang="zh-CN" altLang="en-US" sz="2400" dirty="0">
              <a:solidFill>
                <a:prstClr val="black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3268509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雅黑UI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278</Words>
  <Application>Microsoft Office PowerPoint</Application>
  <PresentationFormat>宽屏</PresentationFormat>
  <Paragraphs>96</Paragraphs>
  <Slides>12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Microsoft YaHei UI Light</vt:lpstr>
      <vt:lpstr>方正姚体</vt:lpstr>
      <vt:lpstr>宋体</vt:lpstr>
      <vt:lpstr>微软雅黑</vt:lpstr>
      <vt:lpstr>Arial</vt:lpstr>
      <vt:lpstr>Calibri</vt:lpstr>
      <vt:lpstr>Wingdings</vt:lpstr>
      <vt:lpstr>1_Office 主题</vt:lpstr>
      <vt:lpstr>PowerPoint 演示文稿</vt:lpstr>
      <vt:lpstr>移动学习方法</vt:lpstr>
      <vt:lpstr>首要问题</vt:lpstr>
      <vt:lpstr>响应式网站设计</vt:lpstr>
      <vt:lpstr>微课流服务</vt:lpstr>
      <vt:lpstr>微课移动应用开发</vt:lpstr>
      <vt:lpstr>主流移动平台</vt:lpstr>
      <vt:lpstr>跨平台解决方案</vt:lpstr>
      <vt:lpstr>可视化设计</vt:lpstr>
      <vt:lpstr>微课应用的UI和UX</vt:lpstr>
      <vt:lpstr>微课应用</vt:lpstr>
      <vt:lpstr>微课应用推广平台</vt:lpstr>
    </vt:vector>
  </TitlesOfParts>
  <Company>gdou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pper lee</dc:creator>
  <cp:lastModifiedBy>pper lee</cp:lastModifiedBy>
  <cp:revision>1</cp:revision>
  <dcterms:created xsi:type="dcterms:W3CDTF">2016-10-20T03:29:15Z</dcterms:created>
  <dcterms:modified xsi:type="dcterms:W3CDTF">2016-10-20T03:29:27Z</dcterms:modified>
</cp:coreProperties>
</file>