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6" r:id="rId2"/>
    <p:sldId id="307" r:id="rId3"/>
    <p:sldId id="309" r:id="rId4"/>
    <p:sldId id="310" r:id="rId5"/>
    <p:sldId id="312" r:id="rId6"/>
    <p:sldId id="277" r:id="rId7"/>
    <p:sldId id="287" r:id="rId8"/>
    <p:sldId id="305" r:id="rId9"/>
    <p:sldId id="302" r:id="rId10"/>
    <p:sldId id="303" r:id="rId11"/>
    <p:sldId id="301" r:id="rId1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7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6248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403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0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8738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979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4681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485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533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661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507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581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2BC08-74DC-4D0B-95CD-97EADC22B2D5}" type="datetimeFigureOut">
              <a:rPr lang="zh-CN" altLang="en-US" smtClean="0"/>
              <a:t>2018/10/27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97AD1-F2A3-4E04-8A3D-D4C2F9E188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8348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ACC56846-8292-4450-B804-54F0EA4F61D2}"/>
              </a:ext>
            </a:extLst>
          </p:cNvPr>
          <p:cNvSpPr/>
          <p:nvPr/>
        </p:nvSpPr>
        <p:spPr>
          <a:xfrm>
            <a:off x="0" y="1828800"/>
            <a:ext cx="9144000" cy="10598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03269" y="1932994"/>
            <a:ext cx="4497631" cy="851485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学习环境与技术整合</a:t>
            </a:r>
          </a:p>
        </p:txBody>
      </p:sp>
    </p:spTree>
    <p:extLst>
      <p:ext uri="{BB962C8B-B14F-4D97-AF65-F5344CB8AC3E}">
        <p14:creationId xmlns:p14="http://schemas.microsoft.com/office/powerpoint/2010/main" val="353873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DECA6A7-1EC2-431A-9E38-FA57235DFC78}"/>
              </a:ext>
            </a:extLst>
          </p:cNvPr>
          <p:cNvSpPr/>
          <p:nvPr/>
        </p:nvSpPr>
        <p:spPr>
          <a:xfrm>
            <a:off x="-1" y="343981"/>
            <a:ext cx="5373667" cy="6881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8817"/>
            <a:ext cx="5477007" cy="10058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CN" altLang="en-US" sz="2700" b="1" dirty="0">
                <a:solidFill>
                  <a:schemeClr val="bg1"/>
                </a:solidFill>
                <a:latin typeface="黑体" pitchFamily="2" charset="-122"/>
                <a:ea typeface="微软雅黑" panose="020B0503020204020204" pitchFamily="34" charset="-122"/>
              </a:rPr>
              <a:t>学习活动过程中媒体与工具的应用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D9C33E4-6D79-48BC-8E25-1948D265D3F5}"/>
              </a:ext>
            </a:extLst>
          </p:cNvPr>
          <p:cNvSpPr/>
          <p:nvPr/>
        </p:nvSpPr>
        <p:spPr>
          <a:xfrm>
            <a:off x="919261" y="1399853"/>
            <a:ext cx="330731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追问： “怎么用” 媒体？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79FC280-CFA7-40E3-ABB1-01DA7E47A58A}"/>
              </a:ext>
            </a:extLst>
          </p:cNvPr>
          <p:cNvSpPr/>
          <p:nvPr/>
        </p:nvSpPr>
        <p:spPr>
          <a:xfrm>
            <a:off x="919261" y="2104540"/>
            <a:ext cx="5373666" cy="1489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Who </a:t>
            </a:r>
            <a:r>
              <a:rPr lang="zh-CN" altLang="en-US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：教师还是学生？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How </a:t>
            </a:r>
            <a:r>
              <a:rPr lang="zh-CN" altLang="en-US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：技术的作用方式？媒体的呈现方式？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When </a:t>
            </a:r>
            <a:r>
              <a:rPr lang="zh-CN" altLang="en-US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：课中哪些环节？课后？</a:t>
            </a:r>
          </a:p>
        </p:txBody>
      </p:sp>
    </p:spTree>
    <p:extLst>
      <p:ext uri="{BB962C8B-B14F-4D97-AF65-F5344CB8AC3E}">
        <p14:creationId xmlns:p14="http://schemas.microsoft.com/office/powerpoint/2010/main" val="61811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37C4AB28-2DE1-4D71-8D64-AEBDF0318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832" y="1548041"/>
            <a:ext cx="6446337" cy="9267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zh-CN" sz="3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 you for your participation</a:t>
            </a:r>
            <a:r>
              <a:rPr lang="zh-CN" altLang="en-US" sz="3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227158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DECA6A7-1EC2-431A-9E38-FA57235DFC78}"/>
              </a:ext>
            </a:extLst>
          </p:cNvPr>
          <p:cNvSpPr/>
          <p:nvPr/>
        </p:nvSpPr>
        <p:spPr>
          <a:xfrm>
            <a:off x="0" y="343981"/>
            <a:ext cx="3924300" cy="74360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3263" y="343981"/>
            <a:ext cx="4571999" cy="77823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2800" b="1" dirty="0">
                <a:solidFill>
                  <a:schemeClr val="bg1"/>
                </a:solidFill>
                <a:latin typeface="黑体" pitchFamily="2" charset="-122"/>
                <a:ea typeface="微软雅黑" panose="020B0503020204020204" pitchFamily="34" charset="-122"/>
              </a:rPr>
              <a:t>技术丰富的学习环境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F2DC1725-B70A-4FB2-9913-53C61F8B44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5012" y="1262062"/>
            <a:ext cx="4924425" cy="3152775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FC373B9C-C67C-48D7-AE2C-CC66BE9F966F}"/>
              </a:ext>
            </a:extLst>
          </p:cNvPr>
          <p:cNvSpPr/>
          <p:nvPr/>
        </p:nvSpPr>
        <p:spPr>
          <a:xfrm>
            <a:off x="2549263" y="4404651"/>
            <a:ext cx="4038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 Hannafin, S. Land &amp; K. Oliver (1999)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64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DECA6A7-1EC2-431A-9E38-FA57235DFC78}"/>
              </a:ext>
            </a:extLst>
          </p:cNvPr>
          <p:cNvSpPr/>
          <p:nvPr/>
        </p:nvSpPr>
        <p:spPr>
          <a:xfrm>
            <a:off x="0" y="343981"/>
            <a:ext cx="4267200" cy="6881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309346"/>
            <a:ext cx="4010025" cy="77823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学习环境设计</a:t>
            </a:r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 </a:t>
            </a: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维模式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94273A5B-E7A3-406A-81C9-AC0A9A924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887" y="1066797"/>
            <a:ext cx="4538663" cy="4069457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AE499210-4016-416A-BD05-F7BB7A93CF37}"/>
              </a:ext>
            </a:extLst>
          </p:cNvPr>
          <p:cNvSpPr/>
          <p:nvPr/>
        </p:nvSpPr>
        <p:spPr>
          <a:xfrm>
            <a:off x="6102350" y="3381828"/>
            <a:ext cx="1168400" cy="2467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accent1"/>
                </a:solidFill>
              </a:rPr>
              <a:t>行为主体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F5F166E9-B1E7-4B8B-BCF3-A550B30D8C6E}"/>
              </a:ext>
            </a:extLst>
          </p:cNvPr>
          <p:cNvSpPr/>
          <p:nvPr/>
        </p:nvSpPr>
        <p:spPr>
          <a:xfrm>
            <a:off x="2074636" y="4896757"/>
            <a:ext cx="1168400" cy="2467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accent1"/>
                </a:solidFill>
              </a:rPr>
              <a:t>学习目标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D9EC3CE-05E3-40B4-B924-FBAE238B6211}"/>
              </a:ext>
            </a:extLst>
          </p:cNvPr>
          <p:cNvSpPr/>
          <p:nvPr/>
        </p:nvSpPr>
        <p:spPr>
          <a:xfrm>
            <a:off x="2429782" y="2197516"/>
            <a:ext cx="458107" cy="6096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>
                <a:solidFill>
                  <a:schemeClr val="accent1"/>
                </a:solidFill>
              </a:rPr>
              <a:t>媒体</a:t>
            </a:r>
          </a:p>
        </p:txBody>
      </p:sp>
    </p:spTree>
    <p:extLst>
      <p:ext uri="{BB962C8B-B14F-4D97-AF65-F5344CB8AC3E}">
        <p14:creationId xmlns:p14="http://schemas.microsoft.com/office/powerpoint/2010/main" val="1071212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DECA6A7-1EC2-431A-9E38-FA57235DFC78}"/>
              </a:ext>
            </a:extLst>
          </p:cNvPr>
          <p:cNvSpPr/>
          <p:nvPr/>
        </p:nvSpPr>
        <p:spPr>
          <a:xfrm>
            <a:off x="0" y="343981"/>
            <a:ext cx="4238625" cy="6881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309346"/>
            <a:ext cx="4010025" cy="77823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技术整合的教学活动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DFD1AFAB-9705-418C-991B-040DD69FF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5" y="1190625"/>
            <a:ext cx="643890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7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DECA6A7-1EC2-431A-9E38-FA57235DFC78}"/>
              </a:ext>
            </a:extLst>
          </p:cNvPr>
          <p:cNvSpPr/>
          <p:nvPr/>
        </p:nvSpPr>
        <p:spPr>
          <a:xfrm>
            <a:off x="0" y="343981"/>
            <a:ext cx="7210425" cy="6881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309346"/>
            <a:ext cx="6448425" cy="77823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教育信息技术 </a:t>
            </a:r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中国化的学科偶合现象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162DD2D-B98D-49B2-9B13-DCEC858EC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" y="1285875"/>
            <a:ext cx="8743950" cy="337185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C8BC88E8-EBA0-47A4-94C1-0D694550A507}"/>
              </a:ext>
            </a:extLst>
          </p:cNvPr>
          <p:cNvSpPr/>
          <p:nvPr/>
        </p:nvSpPr>
        <p:spPr>
          <a:xfrm>
            <a:off x="1704974" y="4497169"/>
            <a:ext cx="56673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 信息技术教育与教育技术相耦合的双子星模型</a:t>
            </a:r>
          </a:p>
        </p:txBody>
      </p:sp>
    </p:spTree>
    <p:extLst>
      <p:ext uri="{BB962C8B-B14F-4D97-AF65-F5344CB8AC3E}">
        <p14:creationId xmlns:p14="http://schemas.microsoft.com/office/powerpoint/2010/main" val="3657061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ACC56846-8292-4450-B804-54F0EA4F61D2}"/>
              </a:ext>
            </a:extLst>
          </p:cNvPr>
          <p:cNvSpPr/>
          <p:nvPr/>
        </p:nvSpPr>
        <p:spPr>
          <a:xfrm>
            <a:off x="0" y="1828800"/>
            <a:ext cx="9144000" cy="10598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836619" y="1932994"/>
            <a:ext cx="3723509" cy="851485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媒体的教学应用</a:t>
            </a:r>
          </a:p>
        </p:txBody>
      </p:sp>
    </p:spTree>
    <p:extLst>
      <p:ext uri="{BB962C8B-B14F-4D97-AF65-F5344CB8AC3E}">
        <p14:creationId xmlns:p14="http://schemas.microsoft.com/office/powerpoint/2010/main" val="68635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DECA6A7-1EC2-431A-9E38-FA57235DFC78}"/>
              </a:ext>
            </a:extLst>
          </p:cNvPr>
          <p:cNvSpPr/>
          <p:nvPr/>
        </p:nvSpPr>
        <p:spPr>
          <a:xfrm>
            <a:off x="0" y="343981"/>
            <a:ext cx="3064669" cy="6881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04850" y="309346"/>
            <a:ext cx="2177654" cy="77823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CN" altLang="en-US" sz="2700" b="1" dirty="0">
                <a:solidFill>
                  <a:schemeClr val="bg1"/>
                </a:solidFill>
                <a:latin typeface="黑体" pitchFamily="2" charset="-122"/>
                <a:ea typeface="微软雅黑" panose="020B0503020204020204" pitchFamily="34" charset="-122"/>
              </a:rPr>
              <a:t>媒体的角色</a:t>
            </a: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FD06B4DA-E424-457C-9736-88223250624D}"/>
              </a:ext>
            </a:extLst>
          </p:cNvPr>
          <p:cNvGrpSpPr/>
          <p:nvPr/>
        </p:nvGrpSpPr>
        <p:grpSpPr>
          <a:xfrm>
            <a:off x="1326318" y="1258343"/>
            <a:ext cx="6174579" cy="3423779"/>
            <a:chOff x="-1120716" y="2068928"/>
            <a:chExt cx="8232771" cy="4565039"/>
          </a:xfrm>
        </p:grpSpPr>
        <p:grpSp>
          <p:nvGrpSpPr>
            <p:cNvPr id="24" name="组合 23">
              <a:extLst>
                <a:ext uri="{FF2B5EF4-FFF2-40B4-BE49-F238E27FC236}">
                  <a16:creationId xmlns:a16="http://schemas.microsoft.com/office/drawing/2014/main" id="{1BC14DA0-4C0F-4132-9556-632B75E507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93823" y="2571752"/>
              <a:ext cx="2600324" cy="3429003"/>
              <a:chOff x="1412838" y="1857364"/>
              <a:chExt cx="3349625" cy="4343401"/>
            </a:xfrm>
          </p:grpSpPr>
          <p:sp>
            <p:nvSpPr>
              <p:cNvPr id="72" name="Freeform 22">
                <a:extLst>
                  <a:ext uri="{FF2B5EF4-FFF2-40B4-BE49-F238E27FC236}">
                    <a16:creationId xmlns:a16="http://schemas.microsoft.com/office/drawing/2014/main" id="{BAA48841-AA53-4AC7-A824-0016704624A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295488" y="4838689"/>
                <a:ext cx="2466975" cy="771525"/>
              </a:xfrm>
              <a:custGeom>
                <a:avLst/>
                <a:gdLst/>
                <a:ahLst/>
                <a:cxnLst>
                  <a:cxn ang="0">
                    <a:pos x="1405" y="102"/>
                  </a:cxn>
                  <a:cxn ang="0">
                    <a:pos x="1540" y="395"/>
                  </a:cxn>
                  <a:cxn ang="0">
                    <a:pos x="1472" y="369"/>
                  </a:cxn>
                  <a:cxn ang="0">
                    <a:pos x="1373" y="403"/>
                  </a:cxn>
                  <a:cxn ang="0">
                    <a:pos x="1274" y="433"/>
                  </a:cxn>
                  <a:cxn ang="0">
                    <a:pos x="1160" y="458"/>
                  </a:cxn>
                  <a:cxn ang="0">
                    <a:pos x="1062" y="472"/>
                  </a:cxn>
                  <a:cxn ang="0">
                    <a:pos x="968" y="479"/>
                  </a:cxn>
                  <a:cxn ang="0">
                    <a:pos x="872" y="479"/>
                  </a:cxn>
                  <a:cxn ang="0">
                    <a:pos x="766" y="468"/>
                  </a:cxn>
                  <a:cxn ang="0">
                    <a:pos x="634" y="439"/>
                  </a:cxn>
                  <a:cxn ang="0">
                    <a:pos x="524" y="407"/>
                  </a:cxn>
                  <a:cxn ang="0">
                    <a:pos x="435" y="373"/>
                  </a:cxn>
                  <a:cxn ang="0">
                    <a:pos x="344" y="326"/>
                  </a:cxn>
                  <a:cxn ang="0">
                    <a:pos x="242" y="256"/>
                  </a:cxn>
                  <a:cxn ang="0">
                    <a:pos x="157" y="186"/>
                  </a:cxn>
                  <a:cxn ang="0">
                    <a:pos x="102" y="132"/>
                  </a:cxn>
                  <a:cxn ang="0">
                    <a:pos x="0" y="0"/>
                  </a:cxn>
                  <a:cxn ang="0">
                    <a:pos x="135" y="124"/>
                  </a:cxn>
                  <a:cxn ang="0">
                    <a:pos x="219" y="186"/>
                  </a:cxn>
                  <a:cxn ang="0">
                    <a:pos x="307" y="231"/>
                  </a:cxn>
                  <a:cxn ang="0">
                    <a:pos x="395" y="267"/>
                  </a:cxn>
                  <a:cxn ang="0">
                    <a:pos x="487" y="293"/>
                  </a:cxn>
                  <a:cxn ang="0">
                    <a:pos x="571" y="309"/>
                  </a:cxn>
                  <a:cxn ang="0">
                    <a:pos x="673" y="318"/>
                  </a:cxn>
                  <a:cxn ang="0">
                    <a:pos x="766" y="318"/>
                  </a:cxn>
                  <a:cxn ang="0">
                    <a:pos x="890" y="311"/>
                  </a:cxn>
                  <a:cxn ang="0">
                    <a:pos x="1000" y="296"/>
                  </a:cxn>
                  <a:cxn ang="0">
                    <a:pos x="1106" y="274"/>
                  </a:cxn>
                  <a:cxn ang="0">
                    <a:pos x="1212" y="245"/>
                  </a:cxn>
                  <a:cxn ang="0">
                    <a:pos x="1318" y="209"/>
                  </a:cxn>
                  <a:cxn ang="0">
                    <a:pos x="1427" y="153"/>
                  </a:cxn>
                </a:cxnLst>
                <a:rect l="0" t="0" r="r" b="b"/>
                <a:pathLst>
                  <a:path w="1717" h="484">
                    <a:moveTo>
                      <a:pt x="1427" y="153"/>
                    </a:moveTo>
                    <a:lnTo>
                      <a:pt x="1405" y="102"/>
                    </a:lnTo>
                    <a:lnTo>
                      <a:pt x="1716" y="132"/>
                    </a:lnTo>
                    <a:lnTo>
                      <a:pt x="1540" y="395"/>
                    </a:lnTo>
                    <a:lnTo>
                      <a:pt x="1519" y="344"/>
                    </a:lnTo>
                    <a:lnTo>
                      <a:pt x="1472" y="369"/>
                    </a:lnTo>
                    <a:lnTo>
                      <a:pt x="1413" y="391"/>
                    </a:lnTo>
                    <a:lnTo>
                      <a:pt x="1373" y="403"/>
                    </a:lnTo>
                    <a:lnTo>
                      <a:pt x="1328" y="418"/>
                    </a:lnTo>
                    <a:lnTo>
                      <a:pt x="1274" y="433"/>
                    </a:lnTo>
                    <a:lnTo>
                      <a:pt x="1219" y="447"/>
                    </a:lnTo>
                    <a:lnTo>
                      <a:pt x="1160" y="458"/>
                    </a:lnTo>
                    <a:lnTo>
                      <a:pt x="1117" y="464"/>
                    </a:lnTo>
                    <a:lnTo>
                      <a:pt x="1062" y="472"/>
                    </a:lnTo>
                    <a:lnTo>
                      <a:pt x="1007" y="479"/>
                    </a:lnTo>
                    <a:lnTo>
                      <a:pt x="968" y="479"/>
                    </a:lnTo>
                    <a:lnTo>
                      <a:pt x="916" y="483"/>
                    </a:lnTo>
                    <a:lnTo>
                      <a:pt x="872" y="479"/>
                    </a:lnTo>
                    <a:lnTo>
                      <a:pt x="817" y="475"/>
                    </a:lnTo>
                    <a:lnTo>
                      <a:pt x="766" y="468"/>
                    </a:lnTo>
                    <a:lnTo>
                      <a:pt x="701" y="453"/>
                    </a:lnTo>
                    <a:lnTo>
                      <a:pt x="634" y="439"/>
                    </a:lnTo>
                    <a:lnTo>
                      <a:pt x="576" y="424"/>
                    </a:lnTo>
                    <a:lnTo>
                      <a:pt x="524" y="407"/>
                    </a:lnTo>
                    <a:lnTo>
                      <a:pt x="476" y="391"/>
                    </a:lnTo>
                    <a:lnTo>
                      <a:pt x="435" y="373"/>
                    </a:lnTo>
                    <a:lnTo>
                      <a:pt x="384" y="349"/>
                    </a:lnTo>
                    <a:lnTo>
                      <a:pt x="344" y="326"/>
                    </a:lnTo>
                    <a:lnTo>
                      <a:pt x="293" y="293"/>
                    </a:lnTo>
                    <a:lnTo>
                      <a:pt x="242" y="256"/>
                    </a:lnTo>
                    <a:lnTo>
                      <a:pt x="205" y="226"/>
                    </a:lnTo>
                    <a:lnTo>
                      <a:pt x="157" y="186"/>
                    </a:lnTo>
                    <a:lnTo>
                      <a:pt x="124" y="158"/>
                    </a:lnTo>
                    <a:lnTo>
                      <a:pt x="102" y="132"/>
                    </a:lnTo>
                    <a:lnTo>
                      <a:pt x="62" y="88"/>
                    </a:lnTo>
                    <a:lnTo>
                      <a:pt x="0" y="0"/>
                    </a:lnTo>
                    <a:lnTo>
                      <a:pt x="91" y="88"/>
                    </a:lnTo>
                    <a:lnTo>
                      <a:pt x="135" y="124"/>
                    </a:lnTo>
                    <a:lnTo>
                      <a:pt x="175" y="158"/>
                    </a:lnTo>
                    <a:lnTo>
                      <a:pt x="219" y="186"/>
                    </a:lnTo>
                    <a:lnTo>
                      <a:pt x="263" y="209"/>
                    </a:lnTo>
                    <a:lnTo>
                      <a:pt x="307" y="231"/>
                    </a:lnTo>
                    <a:lnTo>
                      <a:pt x="355" y="253"/>
                    </a:lnTo>
                    <a:lnTo>
                      <a:pt x="395" y="267"/>
                    </a:lnTo>
                    <a:lnTo>
                      <a:pt x="439" y="282"/>
                    </a:lnTo>
                    <a:lnTo>
                      <a:pt x="487" y="293"/>
                    </a:lnTo>
                    <a:lnTo>
                      <a:pt x="534" y="301"/>
                    </a:lnTo>
                    <a:lnTo>
                      <a:pt x="571" y="309"/>
                    </a:lnTo>
                    <a:lnTo>
                      <a:pt x="622" y="312"/>
                    </a:lnTo>
                    <a:lnTo>
                      <a:pt x="673" y="318"/>
                    </a:lnTo>
                    <a:lnTo>
                      <a:pt x="718" y="318"/>
                    </a:lnTo>
                    <a:lnTo>
                      <a:pt x="766" y="318"/>
                    </a:lnTo>
                    <a:lnTo>
                      <a:pt x="828" y="318"/>
                    </a:lnTo>
                    <a:lnTo>
                      <a:pt x="890" y="311"/>
                    </a:lnTo>
                    <a:lnTo>
                      <a:pt x="949" y="304"/>
                    </a:lnTo>
                    <a:lnTo>
                      <a:pt x="1000" y="296"/>
                    </a:lnTo>
                    <a:lnTo>
                      <a:pt x="1058" y="285"/>
                    </a:lnTo>
                    <a:lnTo>
                      <a:pt x="1106" y="274"/>
                    </a:lnTo>
                    <a:lnTo>
                      <a:pt x="1156" y="260"/>
                    </a:lnTo>
                    <a:lnTo>
                      <a:pt x="1212" y="245"/>
                    </a:lnTo>
                    <a:lnTo>
                      <a:pt x="1259" y="231"/>
                    </a:lnTo>
                    <a:lnTo>
                      <a:pt x="1318" y="209"/>
                    </a:lnTo>
                    <a:lnTo>
                      <a:pt x="1362" y="190"/>
                    </a:lnTo>
                    <a:lnTo>
                      <a:pt x="1427" y="153"/>
                    </a:lnTo>
                  </a:path>
                </a:pathLst>
              </a:custGeom>
              <a:solidFill>
                <a:srgbClr val="D2CD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perspectiveAbove"/>
                <a:lightRig rig="threePt" dir="t"/>
              </a:scene3d>
              <a:sp3d extrusionH="50800"/>
            </p:spPr>
            <p:txBody>
              <a:bodyPr/>
              <a:lstStyle>
                <a:defPPr>
                  <a:defRPr lang="zh-CN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endParaRPr lang="zh-CN" altLang="en-US" sz="1350"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73" name="Freeform 23">
                <a:extLst>
                  <a:ext uri="{FF2B5EF4-FFF2-40B4-BE49-F238E27FC236}">
                    <a16:creationId xmlns:a16="http://schemas.microsoft.com/office/drawing/2014/main" id="{BA08FD8B-C238-46D9-8A9E-032E21796FBA}"/>
                  </a:ext>
                </a:extLst>
              </p:cNvPr>
              <p:cNvSpPr>
                <a:spLocks/>
              </p:cNvSpPr>
              <p:nvPr/>
            </p:nvSpPr>
            <p:spPr bwMode="gray">
              <a:xfrm rot="3600000">
                <a:off x="1117563" y="4583102"/>
                <a:ext cx="2465388" cy="769938"/>
              </a:xfrm>
              <a:custGeom>
                <a:avLst/>
                <a:gdLst/>
                <a:ahLst/>
                <a:cxnLst>
                  <a:cxn ang="0">
                    <a:pos x="1405" y="102"/>
                  </a:cxn>
                  <a:cxn ang="0">
                    <a:pos x="1540" y="395"/>
                  </a:cxn>
                  <a:cxn ang="0">
                    <a:pos x="1472" y="369"/>
                  </a:cxn>
                  <a:cxn ang="0">
                    <a:pos x="1373" y="403"/>
                  </a:cxn>
                  <a:cxn ang="0">
                    <a:pos x="1274" y="433"/>
                  </a:cxn>
                  <a:cxn ang="0">
                    <a:pos x="1160" y="458"/>
                  </a:cxn>
                  <a:cxn ang="0">
                    <a:pos x="1062" y="472"/>
                  </a:cxn>
                  <a:cxn ang="0">
                    <a:pos x="968" y="479"/>
                  </a:cxn>
                  <a:cxn ang="0">
                    <a:pos x="872" y="479"/>
                  </a:cxn>
                  <a:cxn ang="0">
                    <a:pos x="766" y="468"/>
                  </a:cxn>
                  <a:cxn ang="0">
                    <a:pos x="634" y="439"/>
                  </a:cxn>
                  <a:cxn ang="0">
                    <a:pos x="524" y="407"/>
                  </a:cxn>
                  <a:cxn ang="0">
                    <a:pos x="435" y="373"/>
                  </a:cxn>
                  <a:cxn ang="0">
                    <a:pos x="344" y="326"/>
                  </a:cxn>
                  <a:cxn ang="0">
                    <a:pos x="242" y="256"/>
                  </a:cxn>
                  <a:cxn ang="0">
                    <a:pos x="157" y="186"/>
                  </a:cxn>
                  <a:cxn ang="0">
                    <a:pos x="102" y="132"/>
                  </a:cxn>
                  <a:cxn ang="0">
                    <a:pos x="0" y="0"/>
                  </a:cxn>
                  <a:cxn ang="0">
                    <a:pos x="135" y="124"/>
                  </a:cxn>
                  <a:cxn ang="0">
                    <a:pos x="219" y="186"/>
                  </a:cxn>
                  <a:cxn ang="0">
                    <a:pos x="307" y="231"/>
                  </a:cxn>
                  <a:cxn ang="0">
                    <a:pos x="395" y="267"/>
                  </a:cxn>
                  <a:cxn ang="0">
                    <a:pos x="487" y="293"/>
                  </a:cxn>
                  <a:cxn ang="0">
                    <a:pos x="571" y="309"/>
                  </a:cxn>
                  <a:cxn ang="0">
                    <a:pos x="673" y="318"/>
                  </a:cxn>
                  <a:cxn ang="0">
                    <a:pos x="766" y="318"/>
                  </a:cxn>
                  <a:cxn ang="0">
                    <a:pos x="890" y="311"/>
                  </a:cxn>
                  <a:cxn ang="0">
                    <a:pos x="1000" y="296"/>
                  </a:cxn>
                  <a:cxn ang="0">
                    <a:pos x="1106" y="274"/>
                  </a:cxn>
                  <a:cxn ang="0">
                    <a:pos x="1212" y="245"/>
                  </a:cxn>
                  <a:cxn ang="0">
                    <a:pos x="1318" y="209"/>
                  </a:cxn>
                  <a:cxn ang="0">
                    <a:pos x="1427" y="153"/>
                  </a:cxn>
                </a:cxnLst>
                <a:rect l="0" t="0" r="r" b="b"/>
                <a:pathLst>
                  <a:path w="1717" h="484">
                    <a:moveTo>
                      <a:pt x="1427" y="153"/>
                    </a:moveTo>
                    <a:lnTo>
                      <a:pt x="1405" y="102"/>
                    </a:lnTo>
                    <a:lnTo>
                      <a:pt x="1716" y="132"/>
                    </a:lnTo>
                    <a:lnTo>
                      <a:pt x="1540" y="395"/>
                    </a:lnTo>
                    <a:lnTo>
                      <a:pt x="1519" y="344"/>
                    </a:lnTo>
                    <a:lnTo>
                      <a:pt x="1472" y="369"/>
                    </a:lnTo>
                    <a:lnTo>
                      <a:pt x="1413" y="391"/>
                    </a:lnTo>
                    <a:lnTo>
                      <a:pt x="1373" y="403"/>
                    </a:lnTo>
                    <a:lnTo>
                      <a:pt x="1328" y="418"/>
                    </a:lnTo>
                    <a:lnTo>
                      <a:pt x="1274" y="433"/>
                    </a:lnTo>
                    <a:lnTo>
                      <a:pt x="1219" y="447"/>
                    </a:lnTo>
                    <a:lnTo>
                      <a:pt x="1160" y="458"/>
                    </a:lnTo>
                    <a:lnTo>
                      <a:pt x="1117" y="464"/>
                    </a:lnTo>
                    <a:lnTo>
                      <a:pt x="1062" y="472"/>
                    </a:lnTo>
                    <a:lnTo>
                      <a:pt x="1007" y="479"/>
                    </a:lnTo>
                    <a:lnTo>
                      <a:pt x="968" y="479"/>
                    </a:lnTo>
                    <a:lnTo>
                      <a:pt x="916" y="483"/>
                    </a:lnTo>
                    <a:lnTo>
                      <a:pt x="872" y="479"/>
                    </a:lnTo>
                    <a:lnTo>
                      <a:pt x="817" y="475"/>
                    </a:lnTo>
                    <a:lnTo>
                      <a:pt x="766" y="468"/>
                    </a:lnTo>
                    <a:lnTo>
                      <a:pt x="701" y="453"/>
                    </a:lnTo>
                    <a:lnTo>
                      <a:pt x="634" y="439"/>
                    </a:lnTo>
                    <a:lnTo>
                      <a:pt x="576" y="424"/>
                    </a:lnTo>
                    <a:lnTo>
                      <a:pt x="524" y="407"/>
                    </a:lnTo>
                    <a:lnTo>
                      <a:pt x="476" y="391"/>
                    </a:lnTo>
                    <a:lnTo>
                      <a:pt x="435" y="373"/>
                    </a:lnTo>
                    <a:lnTo>
                      <a:pt x="384" y="349"/>
                    </a:lnTo>
                    <a:lnTo>
                      <a:pt x="344" y="326"/>
                    </a:lnTo>
                    <a:lnTo>
                      <a:pt x="293" y="293"/>
                    </a:lnTo>
                    <a:lnTo>
                      <a:pt x="242" y="256"/>
                    </a:lnTo>
                    <a:lnTo>
                      <a:pt x="205" y="226"/>
                    </a:lnTo>
                    <a:lnTo>
                      <a:pt x="157" y="186"/>
                    </a:lnTo>
                    <a:lnTo>
                      <a:pt x="124" y="158"/>
                    </a:lnTo>
                    <a:lnTo>
                      <a:pt x="102" y="132"/>
                    </a:lnTo>
                    <a:lnTo>
                      <a:pt x="62" y="88"/>
                    </a:lnTo>
                    <a:lnTo>
                      <a:pt x="0" y="0"/>
                    </a:lnTo>
                    <a:lnTo>
                      <a:pt x="91" y="88"/>
                    </a:lnTo>
                    <a:lnTo>
                      <a:pt x="135" y="124"/>
                    </a:lnTo>
                    <a:lnTo>
                      <a:pt x="175" y="158"/>
                    </a:lnTo>
                    <a:lnTo>
                      <a:pt x="219" y="186"/>
                    </a:lnTo>
                    <a:lnTo>
                      <a:pt x="263" y="209"/>
                    </a:lnTo>
                    <a:lnTo>
                      <a:pt x="307" y="231"/>
                    </a:lnTo>
                    <a:lnTo>
                      <a:pt x="355" y="253"/>
                    </a:lnTo>
                    <a:lnTo>
                      <a:pt x="395" y="267"/>
                    </a:lnTo>
                    <a:lnTo>
                      <a:pt x="439" y="282"/>
                    </a:lnTo>
                    <a:lnTo>
                      <a:pt x="487" y="293"/>
                    </a:lnTo>
                    <a:lnTo>
                      <a:pt x="534" y="301"/>
                    </a:lnTo>
                    <a:lnTo>
                      <a:pt x="571" y="309"/>
                    </a:lnTo>
                    <a:lnTo>
                      <a:pt x="622" y="312"/>
                    </a:lnTo>
                    <a:lnTo>
                      <a:pt x="673" y="318"/>
                    </a:lnTo>
                    <a:lnTo>
                      <a:pt x="718" y="318"/>
                    </a:lnTo>
                    <a:lnTo>
                      <a:pt x="766" y="318"/>
                    </a:lnTo>
                    <a:lnTo>
                      <a:pt x="828" y="318"/>
                    </a:lnTo>
                    <a:lnTo>
                      <a:pt x="890" y="311"/>
                    </a:lnTo>
                    <a:lnTo>
                      <a:pt x="949" y="304"/>
                    </a:lnTo>
                    <a:lnTo>
                      <a:pt x="1000" y="296"/>
                    </a:lnTo>
                    <a:lnTo>
                      <a:pt x="1058" y="285"/>
                    </a:lnTo>
                    <a:lnTo>
                      <a:pt x="1106" y="274"/>
                    </a:lnTo>
                    <a:lnTo>
                      <a:pt x="1156" y="260"/>
                    </a:lnTo>
                    <a:lnTo>
                      <a:pt x="1212" y="245"/>
                    </a:lnTo>
                    <a:lnTo>
                      <a:pt x="1259" y="231"/>
                    </a:lnTo>
                    <a:lnTo>
                      <a:pt x="1318" y="209"/>
                    </a:lnTo>
                    <a:lnTo>
                      <a:pt x="1362" y="190"/>
                    </a:lnTo>
                    <a:lnTo>
                      <a:pt x="1427" y="153"/>
                    </a:lnTo>
                  </a:path>
                </a:pathLst>
              </a:custGeom>
              <a:solidFill>
                <a:srgbClr val="99CC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perspectiveAbove"/>
                <a:lightRig rig="threePt" dir="t"/>
              </a:scene3d>
              <a:sp3d extrusionH="50800"/>
            </p:spPr>
            <p:txBody>
              <a:bodyPr/>
              <a:lstStyle>
                <a:defPPr>
                  <a:defRPr lang="zh-CN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endParaRPr lang="zh-CN" altLang="en-US" sz="1350"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74" name="Freeform 24">
                <a:extLst>
                  <a:ext uri="{FF2B5EF4-FFF2-40B4-BE49-F238E27FC236}">
                    <a16:creationId xmlns:a16="http://schemas.microsoft.com/office/drawing/2014/main" id="{A46E5567-9A4A-41B1-ABFB-8B3B3C14FC7A}"/>
                  </a:ext>
                </a:extLst>
              </p:cNvPr>
              <p:cNvSpPr>
                <a:spLocks/>
              </p:cNvSpPr>
              <p:nvPr/>
            </p:nvSpPr>
            <p:spPr bwMode="gray">
              <a:xfrm rot="7200000">
                <a:off x="788950" y="3282939"/>
                <a:ext cx="2465388" cy="769938"/>
              </a:xfrm>
              <a:custGeom>
                <a:avLst/>
                <a:gdLst/>
                <a:ahLst/>
                <a:cxnLst>
                  <a:cxn ang="0">
                    <a:pos x="1405" y="102"/>
                  </a:cxn>
                  <a:cxn ang="0">
                    <a:pos x="1540" y="395"/>
                  </a:cxn>
                  <a:cxn ang="0">
                    <a:pos x="1472" y="369"/>
                  </a:cxn>
                  <a:cxn ang="0">
                    <a:pos x="1373" y="403"/>
                  </a:cxn>
                  <a:cxn ang="0">
                    <a:pos x="1274" y="433"/>
                  </a:cxn>
                  <a:cxn ang="0">
                    <a:pos x="1160" y="458"/>
                  </a:cxn>
                  <a:cxn ang="0">
                    <a:pos x="1062" y="472"/>
                  </a:cxn>
                  <a:cxn ang="0">
                    <a:pos x="968" y="479"/>
                  </a:cxn>
                  <a:cxn ang="0">
                    <a:pos x="872" y="479"/>
                  </a:cxn>
                  <a:cxn ang="0">
                    <a:pos x="766" y="468"/>
                  </a:cxn>
                  <a:cxn ang="0">
                    <a:pos x="634" y="439"/>
                  </a:cxn>
                  <a:cxn ang="0">
                    <a:pos x="524" y="407"/>
                  </a:cxn>
                  <a:cxn ang="0">
                    <a:pos x="435" y="373"/>
                  </a:cxn>
                  <a:cxn ang="0">
                    <a:pos x="344" y="326"/>
                  </a:cxn>
                  <a:cxn ang="0">
                    <a:pos x="242" y="256"/>
                  </a:cxn>
                  <a:cxn ang="0">
                    <a:pos x="157" y="186"/>
                  </a:cxn>
                  <a:cxn ang="0">
                    <a:pos x="102" y="132"/>
                  </a:cxn>
                  <a:cxn ang="0">
                    <a:pos x="0" y="0"/>
                  </a:cxn>
                  <a:cxn ang="0">
                    <a:pos x="135" y="124"/>
                  </a:cxn>
                  <a:cxn ang="0">
                    <a:pos x="219" y="186"/>
                  </a:cxn>
                  <a:cxn ang="0">
                    <a:pos x="307" y="231"/>
                  </a:cxn>
                  <a:cxn ang="0">
                    <a:pos x="395" y="267"/>
                  </a:cxn>
                  <a:cxn ang="0">
                    <a:pos x="487" y="293"/>
                  </a:cxn>
                  <a:cxn ang="0">
                    <a:pos x="571" y="309"/>
                  </a:cxn>
                  <a:cxn ang="0">
                    <a:pos x="673" y="318"/>
                  </a:cxn>
                  <a:cxn ang="0">
                    <a:pos x="766" y="318"/>
                  </a:cxn>
                  <a:cxn ang="0">
                    <a:pos x="890" y="311"/>
                  </a:cxn>
                  <a:cxn ang="0">
                    <a:pos x="1000" y="296"/>
                  </a:cxn>
                  <a:cxn ang="0">
                    <a:pos x="1106" y="274"/>
                  </a:cxn>
                  <a:cxn ang="0">
                    <a:pos x="1212" y="245"/>
                  </a:cxn>
                  <a:cxn ang="0">
                    <a:pos x="1318" y="209"/>
                  </a:cxn>
                  <a:cxn ang="0">
                    <a:pos x="1427" y="153"/>
                  </a:cxn>
                </a:cxnLst>
                <a:rect l="0" t="0" r="r" b="b"/>
                <a:pathLst>
                  <a:path w="1717" h="484">
                    <a:moveTo>
                      <a:pt x="1427" y="153"/>
                    </a:moveTo>
                    <a:lnTo>
                      <a:pt x="1405" y="102"/>
                    </a:lnTo>
                    <a:lnTo>
                      <a:pt x="1716" y="132"/>
                    </a:lnTo>
                    <a:lnTo>
                      <a:pt x="1540" y="395"/>
                    </a:lnTo>
                    <a:lnTo>
                      <a:pt x="1519" y="344"/>
                    </a:lnTo>
                    <a:lnTo>
                      <a:pt x="1472" y="369"/>
                    </a:lnTo>
                    <a:lnTo>
                      <a:pt x="1413" y="391"/>
                    </a:lnTo>
                    <a:lnTo>
                      <a:pt x="1373" y="403"/>
                    </a:lnTo>
                    <a:lnTo>
                      <a:pt x="1328" y="418"/>
                    </a:lnTo>
                    <a:lnTo>
                      <a:pt x="1274" y="433"/>
                    </a:lnTo>
                    <a:lnTo>
                      <a:pt x="1219" y="447"/>
                    </a:lnTo>
                    <a:lnTo>
                      <a:pt x="1160" y="458"/>
                    </a:lnTo>
                    <a:lnTo>
                      <a:pt x="1117" y="464"/>
                    </a:lnTo>
                    <a:lnTo>
                      <a:pt x="1062" y="472"/>
                    </a:lnTo>
                    <a:lnTo>
                      <a:pt x="1007" y="479"/>
                    </a:lnTo>
                    <a:lnTo>
                      <a:pt x="968" y="479"/>
                    </a:lnTo>
                    <a:lnTo>
                      <a:pt x="916" y="483"/>
                    </a:lnTo>
                    <a:lnTo>
                      <a:pt x="872" y="479"/>
                    </a:lnTo>
                    <a:lnTo>
                      <a:pt x="817" y="475"/>
                    </a:lnTo>
                    <a:lnTo>
                      <a:pt x="766" y="468"/>
                    </a:lnTo>
                    <a:lnTo>
                      <a:pt x="701" y="453"/>
                    </a:lnTo>
                    <a:lnTo>
                      <a:pt x="634" y="439"/>
                    </a:lnTo>
                    <a:lnTo>
                      <a:pt x="576" y="424"/>
                    </a:lnTo>
                    <a:lnTo>
                      <a:pt x="524" y="407"/>
                    </a:lnTo>
                    <a:lnTo>
                      <a:pt x="476" y="391"/>
                    </a:lnTo>
                    <a:lnTo>
                      <a:pt x="435" y="373"/>
                    </a:lnTo>
                    <a:lnTo>
                      <a:pt x="384" y="349"/>
                    </a:lnTo>
                    <a:lnTo>
                      <a:pt x="344" y="326"/>
                    </a:lnTo>
                    <a:lnTo>
                      <a:pt x="293" y="293"/>
                    </a:lnTo>
                    <a:lnTo>
                      <a:pt x="242" y="256"/>
                    </a:lnTo>
                    <a:lnTo>
                      <a:pt x="205" y="226"/>
                    </a:lnTo>
                    <a:lnTo>
                      <a:pt x="157" y="186"/>
                    </a:lnTo>
                    <a:lnTo>
                      <a:pt x="124" y="158"/>
                    </a:lnTo>
                    <a:lnTo>
                      <a:pt x="102" y="132"/>
                    </a:lnTo>
                    <a:lnTo>
                      <a:pt x="62" y="88"/>
                    </a:lnTo>
                    <a:lnTo>
                      <a:pt x="0" y="0"/>
                    </a:lnTo>
                    <a:lnTo>
                      <a:pt x="91" y="88"/>
                    </a:lnTo>
                    <a:lnTo>
                      <a:pt x="135" y="124"/>
                    </a:lnTo>
                    <a:lnTo>
                      <a:pt x="175" y="158"/>
                    </a:lnTo>
                    <a:lnTo>
                      <a:pt x="219" y="186"/>
                    </a:lnTo>
                    <a:lnTo>
                      <a:pt x="263" y="209"/>
                    </a:lnTo>
                    <a:lnTo>
                      <a:pt x="307" y="231"/>
                    </a:lnTo>
                    <a:lnTo>
                      <a:pt x="355" y="253"/>
                    </a:lnTo>
                    <a:lnTo>
                      <a:pt x="395" y="267"/>
                    </a:lnTo>
                    <a:lnTo>
                      <a:pt x="439" y="282"/>
                    </a:lnTo>
                    <a:lnTo>
                      <a:pt x="487" y="293"/>
                    </a:lnTo>
                    <a:lnTo>
                      <a:pt x="534" y="301"/>
                    </a:lnTo>
                    <a:lnTo>
                      <a:pt x="571" y="309"/>
                    </a:lnTo>
                    <a:lnTo>
                      <a:pt x="622" y="312"/>
                    </a:lnTo>
                    <a:lnTo>
                      <a:pt x="673" y="318"/>
                    </a:lnTo>
                    <a:lnTo>
                      <a:pt x="718" y="318"/>
                    </a:lnTo>
                    <a:lnTo>
                      <a:pt x="766" y="318"/>
                    </a:lnTo>
                    <a:lnTo>
                      <a:pt x="828" y="318"/>
                    </a:lnTo>
                    <a:lnTo>
                      <a:pt x="890" y="311"/>
                    </a:lnTo>
                    <a:lnTo>
                      <a:pt x="949" y="304"/>
                    </a:lnTo>
                    <a:lnTo>
                      <a:pt x="1000" y="296"/>
                    </a:lnTo>
                    <a:lnTo>
                      <a:pt x="1058" y="285"/>
                    </a:lnTo>
                    <a:lnTo>
                      <a:pt x="1106" y="274"/>
                    </a:lnTo>
                    <a:lnTo>
                      <a:pt x="1156" y="260"/>
                    </a:lnTo>
                    <a:lnTo>
                      <a:pt x="1212" y="245"/>
                    </a:lnTo>
                    <a:lnTo>
                      <a:pt x="1259" y="231"/>
                    </a:lnTo>
                    <a:lnTo>
                      <a:pt x="1318" y="209"/>
                    </a:lnTo>
                    <a:lnTo>
                      <a:pt x="1362" y="190"/>
                    </a:lnTo>
                    <a:lnTo>
                      <a:pt x="1427" y="153"/>
                    </a:lnTo>
                  </a:path>
                </a:pathLst>
              </a:custGeom>
              <a:solidFill>
                <a:srgbClr val="61A13D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perspectiveAbove"/>
                <a:lightRig rig="threePt" dir="t"/>
              </a:scene3d>
              <a:sp3d extrusionH="50800"/>
            </p:spPr>
            <p:txBody>
              <a:bodyPr/>
              <a:lstStyle>
                <a:defPPr>
                  <a:defRPr lang="zh-CN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endParaRPr lang="zh-CN" altLang="en-US" sz="1350"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75" name="Freeform 25">
                <a:extLst>
                  <a:ext uri="{FF2B5EF4-FFF2-40B4-BE49-F238E27FC236}">
                    <a16:creationId xmlns:a16="http://schemas.microsoft.com/office/drawing/2014/main" id="{E534161E-7E84-4AEF-86B3-055AB677F9E1}"/>
                  </a:ext>
                </a:extLst>
              </p:cNvPr>
              <p:cNvSpPr>
                <a:spLocks/>
              </p:cNvSpPr>
              <p:nvPr/>
            </p:nvSpPr>
            <p:spPr bwMode="gray">
              <a:xfrm rot="10800000">
                <a:off x="1412838" y="2409814"/>
                <a:ext cx="2466975" cy="769938"/>
              </a:xfrm>
              <a:custGeom>
                <a:avLst/>
                <a:gdLst/>
                <a:ahLst/>
                <a:cxnLst>
                  <a:cxn ang="0">
                    <a:pos x="1405" y="102"/>
                  </a:cxn>
                  <a:cxn ang="0">
                    <a:pos x="1540" y="395"/>
                  </a:cxn>
                  <a:cxn ang="0">
                    <a:pos x="1472" y="369"/>
                  </a:cxn>
                  <a:cxn ang="0">
                    <a:pos x="1373" y="403"/>
                  </a:cxn>
                  <a:cxn ang="0">
                    <a:pos x="1274" y="433"/>
                  </a:cxn>
                  <a:cxn ang="0">
                    <a:pos x="1160" y="458"/>
                  </a:cxn>
                  <a:cxn ang="0">
                    <a:pos x="1062" y="472"/>
                  </a:cxn>
                  <a:cxn ang="0">
                    <a:pos x="968" y="479"/>
                  </a:cxn>
                  <a:cxn ang="0">
                    <a:pos x="872" y="479"/>
                  </a:cxn>
                  <a:cxn ang="0">
                    <a:pos x="766" y="468"/>
                  </a:cxn>
                  <a:cxn ang="0">
                    <a:pos x="634" y="439"/>
                  </a:cxn>
                  <a:cxn ang="0">
                    <a:pos x="524" y="407"/>
                  </a:cxn>
                  <a:cxn ang="0">
                    <a:pos x="435" y="373"/>
                  </a:cxn>
                  <a:cxn ang="0">
                    <a:pos x="344" y="326"/>
                  </a:cxn>
                  <a:cxn ang="0">
                    <a:pos x="242" y="256"/>
                  </a:cxn>
                  <a:cxn ang="0">
                    <a:pos x="157" y="186"/>
                  </a:cxn>
                  <a:cxn ang="0">
                    <a:pos x="102" y="132"/>
                  </a:cxn>
                  <a:cxn ang="0">
                    <a:pos x="0" y="0"/>
                  </a:cxn>
                  <a:cxn ang="0">
                    <a:pos x="135" y="124"/>
                  </a:cxn>
                  <a:cxn ang="0">
                    <a:pos x="219" y="186"/>
                  </a:cxn>
                  <a:cxn ang="0">
                    <a:pos x="307" y="231"/>
                  </a:cxn>
                  <a:cxn ang="0">
                    <a:pos x="395" y="267"/>
                  </a:cxn>
                  <a:cxn ang="0">
                    <a:pos x="487" y="293"/>
                  </a:cxn>
                  <a:cxn ang="0">
                    <a:pos x="571" y="309"/>
                  </a:cxn>
                  <a:cxn ang="0">
                    <a:pos x="673" y="318"/>
                  </a:cxn>
                  <a:cxn ang="0">
                    <a:pos x="766" y="318"/>
                  </a:cxn>
                  <a:cxn ang="0">
                    <a:pos x="890" y="311"/>
                  </a:cxn>
                  <a:cxn ang="0">
                    <a:pos x="1000" y="296"/>
                  </a:cxn>
                  <a:cxn ang="0">
                    <a:pos x="1106" y="274"/>
                  </a:cxn>
                  <a:cxn ang="0">
                    <a:pos x="1212" y="245"/>
                  </a:cxn>
                  <a:cxn ang="0">
                    <a:pos x="1318" y="209"/>
                  </a:cxn>
                  <a:cxn ang="0">
                    <a:pos x="1427" y="153"/>
                  </a:cxn>
                </a:cxnLst>
                <a:rect l="0" t="0" r="r" b="b"/>
                <a:pathLst>
                  <a:path w="1717" h="484">
                    <a:moveTo>
                      <a:pt x="1427" y="153"/>
                    </a:moveTo>
                    <a:lnTo>
                      <a:pt x="1405" y="102"/>
                    </a:lnTo>
                    <a:lnTo>
                      <a:pt x="1716" y="132"/>
                    </a:lnTo>
                    <a:lnTo>
                      <a:pt x="1540" y="395"/>
                    </a:lnTo>
                    <a:lnTo>
                      <a:pt x="1519" y="344"/>
                    </a:lnTo>
                    <a:lnTo>
                      <a:pt x="1472" y="369"/>
                    </a:lnTo>
                    <a:lnTo>
                      <a:pt x="1413" y="391"/>
                    </a:lnTo>
                    <a:lnTo>
                      <a:pt x="1373" y="403"/>
                    </a:lnTo>
                    <a:lnTo>
                      <a:pt x="1328" y="418"/>
                    </a:lnTo>
                    <a:lnTo>
                      <a:pt x="1274" y="433"/>
                    </a:lnTo>
                    <a:lnTo>
                      <a:pt x="1219" y="447"/>
                    </a:lnTo>
                    <a:lnTo>
                      <a:pt x="1160" y="458"/>
                    </a:lnTo>
                    <a:lnTo>
                      <a:pt x="1117" y="464"/>
                    </a:lnTo>
                    <a:lnTo>
                      <a:pt x="1062" y="472"/>
                    </a:lnTo>
                    <a:lnTo>
                      <a:pt x="1007" y="479"/>
                    </a:lnTo>
                    <a:lnTo>
                      <a:pt x="968" y="479"/>
                    </a:lnTo>
                    <a:lnTo>
                      <a:pt x="916" y="483"/>
                    </a:lnTo>
                    <a:lnTo>
                      <a:pt x="872" y="479"/>
                    </a:lnTo>
                    <a:lnTo>
                      <a:pt x="817" y="475"/>
                    </a:lnTo>
                    <a:lnTo>
                      <a:pt x="766" y="468"/>
                    </a:lnTo>
                    <a:lnTo>
                      <a:pt x="701" y="453"/>
                    </a:lnTo>
                    <a:lnTo>
                      <a:pt x="634" y="439"/>
                    </a:lnTo>
                    <a:lnTo>
                      <a:pt x="576" y="424"/>
                    </a:lnTo>
                    <a:lnTo>
                      <a:pt x="524" y="407"/>
                    </a:lnTo>
                    <a:lnTo>
                      <a:pt x="476" y="391"/>
                    </a:lnTo>
                    <a:lnTo>
                      <a:pt x="435" y="373"/>
                    </a:lnTo>
                    <a:lnTo>
                      <a:pt x="384" y="349"/>
                    </a:lnTo>
                    <a:lnTo>
                      <a:pt x="344" y="326"/>
                    </a:lnTo>
                    <a:lnTo>
                      <a:pt x="293" y="293"/>
                    </a:lnTo>
                    <a:lnTo>
                      <a:pt x="242" y="256"/>
                    </a:lnTo>
                    <a:lnTo>
                      <a:pt x="205" y="226"/>
                    </a:lnTo>
                    <a:lnTo>
                      <a:pt x="157" y="186"/>
                    </a:lnTo>
                    <a:lnTo>
                      <a:pt x="124" y="158"/>
                    </a:lnTo>
                    <a:lnTo>
                      <a:pt x="102" y="132"/>
                    </a:lnTo>
                    <a:lnTo>
                      <a:pt x="62" y="88"/>
                    </a:lnTo>
                    <a:lnTo>
                      <a:pt x="0" y="0"/>
                    </a:lnTo>
                    <a:lnTo>
                      <a:pt x="91" y="88"/>
                    </a:lnTo>
                    <a:lnTo>
                      <a:pt x="135" y="124"/>
                    </a:lnTo>
                    <a:lnTo>
                      <a:pt x="175" y="158"/>
                    </a:lnTo>
                    <a:lnTo>
                      <a:pt x="219" y="186"/>
                    </a:lnTo>
                    <a:lnTo>
                      <a:pt x="263" y="209"/>
                    </a:lnTo>
                    <a:lnTo>
                      <a:pt x="307" y="231"/>
                    </a:lnTo>
                    <a:lnTo>
                      <a:pt x="355" y="253"/>
                    </a:lnTo>
                    <a:lnTo>
                      <a:pt x="395" y="267"/>
                    </a:lnTo>
                    <a:lnTo>
                      <a:pt x="439" y="282"/>
                    </a:lnTo>
                    <a:lnTo>
                      <a:pt x="487" y="293"/>
                    </a:lnTo>
                    <a:lnTo>
                      <a:pt x="534" y="301"/>
                    </a:lnTo>
                    <a:lnTo>
                      <a:pt x="571" y="309"/>
                    </a:lnTo>
                    <a:lnTo>
                      <a:pt x="622" y="312"/>
                    </a:lnTo>
                    <a:lnTo>
                      <a:pt x="673" y="318"/>
                    </a:lnTo>
                    <a:lnTo>
                      <a:pt x="718" y="318"/>
                    </a:lnTo>
                    <a:lnTo>
                      <a:pt x="766" y="318"/>
                    </a:lnTo>
                    <a:lnTo>
                      <a:pt x="828" y="318"/>
                    </a:lnTo>
                    <a:lnTo>
                      <a:pt x="890" y="311"/>
                    </a:lnTo>
                    <a:lnTo>
                      <a:pt x="949" y="304"/>
                    </a:lnTo>
                    <a:lnTo>
                      <a:pt x="1000" y="296"/>
                    </a:lnTo>
                    <a:lnTo>
                      <a:pt x="1058" y="285"/>
                    </a:lnTo>
                    <a:lnTo>
                      <a:pt x="1106" y="274"/>
                    </a:lnTo>
                    <a:lnTo>
                      <a:pt x="1156" y="260"/>
                    </a:lnTo>
                    <a:lnTo>
                      <a:pt x="1212" y="245"/>
                    </a:lnTo>
                    <a:lnTo>
                      <a:pt x="1259" y="231"/>
                    </a:lnTo>
                    <a:lnTo>
                      <a:pt x="1318" y="209"/>
                    </a:lnTo>
                    <a:lnTo>
                      <a:pt x="1362" y="190"/>
                    </a:lnTo>
                    <a:lnTo>
                      <a:pt x="1427" y="153"/>
                    </a:lnTo>
                  </a:path>
                </a:pathLst>
              </a:custGeom>
              <a:solidFill>
                <a:srgbClr val="808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perspectiveAbove"/>
                <a:lightRig rig="threePt" dir="t"/>
              </a:scene3d>
              <a:sp3d extrusionH="50800"/>
            </p:spPr>
            <p:txBody>
              <a:bodyPr/>
              <a:lstStyle>
                <a:defPPr>
                  <a:defRPr lang="zh-CN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endParaRPr lang="zh-CN" altLang="en-US" sz="1350"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76" name="Freeform 26">
                <a:extLst>
                  <a:ext uri="{FF2B5EF4-FFF2-40B4-BE49-F238E27FC236}">
                    <a16:creationId xmlns:a16="http://schemas.microsoft.com/office/drawing/2014/main" id="{4F0E380B-0B88-429A-BC5E-DC11D8CCD434}"/>
                  </a:ext>
                </a:extLst>
              </p:cNvPr>
              <p:cNvSpPr>
                <a:spLocks/>
              </p:cNvSpPr>
              <p:nvPr/>
            </p:nvSpPr>
            <p:spPr bwMode="gray">
              <a:xfrm rot="14400000">
                <a:off x="2663788" y="2705089"/>
                <a:ext cx="2465388" cy="769938"/>
              </a:xfrm>
              <a:custGeom>
                <a:avLst/>
                <a:gdLst/>
                <a:ahLst/>
                <a:cxnLst>
                  <a:cxn ang="0">
                    <a:pos x="1405" y="102"/>
                  </a:cxn>
                  <a:cxn ang="0">
                    <a:pos x="1540" y="395"/>
                  </a:cxn>
                  <a:cxn ang="0">
                    <a:pos x="1472" y="369"/>
                  </a:cxn>
                  <a:cxn ang="0">
                    <a:pos x="1373" y="403"/>
                  </a:cxn>
                  <a:cxn ang="0">
                    <a:pos x="1274" y="433"/>
                  </a:cxn>
                  <a:cxn ang="0">
                    <a:pos x="1160" y="458"/>
                  </a:cxn>
                  <a:cxn ang="0">
                    <a:pos x="1062" y="472"/>
                  </a:cxn>
                  <a:cxn ang="0">
                    <a:pos x="968" y="479"/>
                  </a:cxn>
                  <a:cxn ang="0">
                    <a:pos x="872" y="479"/>
                  </a:cxn>
                  <a:cxn ang="0">
                    <a:pos x="766" y="468"/>
                  </a:cxn>
                  <a:cxn ang="0">
                    <a:pos x="634" y="439"/>
                  </a:cxn>
                  <a:cxn ang="0">
                    <a:pos x="524" y="407"/>
                  </a:cxn>
                  <a:cxn ang="0">
                    <a:pos x="435" y="373"/>
                  </a:cxn>
                  <a:cxn ang="0">
                    <a:pos x="344" y="326"/>
                  </a:cxn>
                  <a:cxn ang="0">
                    <a:pos x="242" y="256"/>
                  </a:cxn>
                  <a:cxn ang="0">
                    <a:pos x="157" y="186"/>
                  </a:cxn>
                  <a:cxn ang="0">
                    <a:pos x="102" y="132"/>
                  </a:cxn>
                  <a:cxn ang="0">
                    <a:pos x="0" y="0"/>
                  </a:cxn>
                  <a:cxn ang="0">
                    <a:pos x="135" y="124"/>
                  </a:cxn>
                  <a:cxn ang="0">
                    <a:pos x="219" y="186"/>
                  </a:cxn>
                  <a:cxn ang="0">
                    <a:pos x="307" y="231"/>
                  </a:cxn>
                  <a:cxn ang="0">
                    <a:pos x="395" y="267"/>
                  </a:cxn>
                  <a:cxn ang="0">
                    <a:pos x="487" y="293"/>
                  </a:cxn>
                  <a:cxn ang="0">
                    <a:pos x="571" y="309"/>
                  </a:cxn>
                  <a:cxn ang="0">
                    <a:pos x="673" y="318"/>
                  </a:cxn>
                  <a:cxn ang="0">
                    <a:pos x="766" y="318"/>
                  </a:cxn>
                  <a:cxn ang="0">
                    <a:pos x="890" y="311"/>
                  </a:cxn>
                  <a:cxn ang="0">
                    <a:pos x="1000" y="296"/>
                  </a:cxn>
                  <a:cxn ang="0">
                    <a:pos x="1106" y="274"/>
                  </a:cxn>
                  <a:cxn ang="0">
                    <a:pos x="1212" y="245"/>
                  </a:cxn>
                  <a:cxn ang="0">
                    <a:pos x="1318" y="209"/>
                  </a:cxn>
                  <a:cxn ang="0">
                    <a:pos x="1427" y="153"/>
                  </a:cxn>
                </a:cxnLst>
                <a:rect l="0" t="0" r="r" b="b"/>
                <a:pathLst>
                  <a:path w="1717" h="484">
                    <a:moveTo>
                      <a:pt x="1427" y="153"/>
                    </a:moveTo>
                    <a:lnTo>
                      <a:pt x="1405" y="102"/>
                    </a:lnTo>
                    <a:lnTo>
                      <a:pt x="1716" y="132"/>
                    </a:lnTo>
                    <a:lnTo>
                      <a:pt x="1540" y="395"/>
                    </a:lnTo>
                    <a:lnTo>
                      <a:pt x="1519" y="344"/>
                    </a:lnTo>
                    <a:lnTo>
                      <a:pt x="1472" y="369"/>
                    </a:lnTo>
                    <a:lnTo>
                      <a:pt x="1413" y="391"/>
                    </a:lnTo>
                    <a:lnTo>
                      <a:pt x="1373" y="403"/>
                    </a:lnTo>
                    <a:lnTo>
                      <a:pt x="1328" y="418"/>
                    </a:lnTo>
                    <a:lnTo>
                      <a:pt x="1274" y="433"/>
                    </a:lnTo>
                    <a:lnTo>
                      <a:pt x="1219" y="447"/>
                    </a:lnTo>
                    <a:lnTo>
                      <a:pt x="1160" y="458"/>
                    </a:lnTo>
                    <a:lnTo>
                      <a:pt x="1117" y="464"/>
                    </a:lnTo>
                    <a:lnTo>
                      <a:pt x="1062" y="472"/>
                    </a:lnTo>
                    <a:lnTo>
                      <a:pt x="1007" y="479"/>
                    </a:lnTo>
                    <a:lnTo>
                      <a:pt x="968" y="479"/>
                    </a:lnTo>
                    <a:lnTo>
                      <a:pt x="916" y="483"/>
                    </a:lnTo>
                    <a:lnTo>
                      <a:pt x="872" y="479"/>
                    </a:lnTo>
                    <a:lnTo>
                      <a:pt x="817" y="475"/>
                    </a:lnTo>
                    <a:lnTo>
                      <a:pt x="766" y="468"/>
                    </a:lnTo>
                    <a:lnTo>
                      <a:pt x="701" y="453"/>
                    </a:lnTo>
                    <a:lnTo>
                      <a:pt x="634" y="439"/>
                    </a:lnTo>
                    <a:lnTo>
                      <a:pt x="576" y="424"/>
                    </a:lnTo>
                    <a:lnTo>
                      <a:pt x="524" y="407"/>
                    </a:lnTo>
                    <a:lnTo>
                      <a:pt x="476" y="391"/>
                    </a:lnTo>
                    <a:lnTo>
                      <a:pt x="435" y="373"/>
                    </a:lnTo>
                    <a:lnTo>
                      <a:pt x="384" y="349"/>
                    </a:lnTo>
                    <a:lnTo>
                      <a:pt x="344" y="326"/>
                    </a:lnTo>
                    <a:lnTo>
                      <a:pt x="293" y="293"/>
                    </a:lnTo>
                    <a:lnTo>
                      <a:pt x="242" y="256"/>
                    </a:lnTo>
                    <a:lnTo>
                      <a:pt x="205" y="226"/>
                    </a:lnTo>
                    <a:lnTo>
                      <a:pt x="157" y="186"/>
                    </a:lnTo>
                    <a:lnTo>
                      <a:pt x="124" y="158"/>
                    </a:lnTo>
                    <a:lnTo>
                      <a:pt x="102" y="132"/>
                    </a:lnTo>
                    <a:lnTo>
                      <a:pt x="62" y="88"/>
                    </a:lnTo>
                    <a:lnTo>
                      <a:pt x="0" y="0"/>
                    </a:lnTo>
                    <a:lnTo>
                      <a:pt x="91" y="88"/>
                    </a:lnTo>
                    <a:lnTo>
                      <a:pt x="135" y="124"/>
                    </a:lnTo>
                    <a:lnTo>
                      <a:pt x="175" y="158"/>
                    </a:lnTo>
                    <a:lnTo>
                      <a:pt x="219" y="186"/>
                    </a:lnTo>
                    <a:lnTo>
                      <a:pt x="263" y="209"/>
                    </a:lnTo>
                    <a:lnTo>
                      <a:pt x="307" y="231"/>
                    </a:lnTo>
                    <a:lnTo>
                      <a:pt x="355" y="253"/>
                    </a:lnTo>
                    <a:lnTo>
                      <a:pt x="395" y="267"/>
                    </a:lnTo>
                    <a:lnTo>
                      <a:pt x="439" y="282"/>
                    </a:lnTo>
                    <a:lnTo>
                      <a:pt x="487" y="293"/>
                    </a:lnTo>
                    <a:lnTo>
                      <a:pt x="534" y="301"/>
                    </a:lnTo>
                    <a:lnTo>
                      <a:pt x="571" y="309"/>
                    </a:lnTo>
                    <a:lnTo>
                      <a:pt x="622" y="312"/>
                    </a:lnTo>
                    <a:lnTo>
                      <a:pt x="673" y="318"/>
                    </a:lnTo>
                    <a:lnTo>
                      <a:pt x="718" y="318"/>
                    </a:lnTo>
                    <a:lnTo>
                      <a:pt x="766" y="318"/>
                    </a:lnTo>
                    <a:lnTo>
                      <a:pt x="828" y="318"/>
                    </a:lnTo>
                    <a:lnTo>
                      <a:pt x="890" y="311"/>
                    </a:lnTo>
                    <a:lnTo>
                      <a:pt x="949" y="304"/>
                    </a:lnTo>
                    <a:lnTo>
                      <a:pt x="1000" y="296"/>
                    </a:lnTo>
                    <a:lnTo>
                      <a:pt x="1058" y="285"/>
                    </a:lnTo>
                    <a:lnTo>
                      <a:pt x="1106" y="274"/>
                    </a:lnTo>
                    <a:lnTo>
                      <a:pt x="1156" y="260"/>
                    </a:lnTo>
                    <a:lnTo>
                      <a:pt x="1212" y="245"/>
                    </a:lnTo>
                    <a:lnTo>
                      <a:pt x="1259" y="231"/>
                    </a:lnTo>
                    <a:lnTo>
                      <a:pt x="1318" y="209"/>
                    </a:lnTo>
                    <a:lnTo>
                      <a:pt x="1362" y="190"/>
                    </a:lnTo>
                    <a:lnTo>
                      <a:pt x="1427" y="153"/>
                    </a:lnTo>
                  </a:path>
                </a:pathLst>
              </a:custGeom>
              <a:gradFill>
                <a:gsLst>
                  <a:gs pos="0">
                    <a:srgbClr val="C89800"/>
                  </a:gs>
                  <a:gs pos="54000">
                    <a:srgbClr val="C89800"/>
                  </a:gs>
                  <a:gs pos="100000">
                    <a:srgbClr val="C89800"/>
                  </a:gs>
                </a:gsLst>
                <a:lin ang="0" scaled="1"/>
              </a:gra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perspectiveAbove"/>
                <a:lightRig rig="threePt" dir="t"/>
              </a:scene3d>
              <a:sp3d extrusionH="50800"/>
            </p:spPr>
            <p:txBody>
              <a:bodyPr/>
              <a:lstStyle>
                <a:defPPr>
                  <a:defRPr lang="zh-CN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endParaRPr lang="zh-CN" altLang="en-US" sz="1350"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77" name="Freeform 27">
                <a:extLst>
                  <a:ext uri="{FF2B5EF4-FFF2-40B4-BE49-F238E27FC236}">
                    <a16:creationId xmlns:a16="http://schemas.microsoft.com/office/drawing/2014/main" id="{2736627A-5B4B-4A40-BA24-F457F9EA67CA}"/>
                  </a:ext>
                </a:extLst>
              </p:cNvPr>
              <p:cNvSpPr>
                <a:spLocks/>
              </p:cNvSpPr>
              <p:nvPr/>
            </p:nvSpPr>
            <p:spPr bwMode="gray">
              <a:xfrm rot="18000000">
                <a:off x="2993988" y="3919527"/>
                <a:ext cx="2466975" cy="771525"/>
              </a:xfrm>
              <a:custGeom>
                <a:avLst/>
                <a:gdLst/>
                <a:ahLst/>
                <a:cxnLst>
                  <a:cxn ang="0">
                    <a:pos x="1405" y="102"/>
                  </a:cxn>
                  <a:cxn ang="0">
                    <a:pos x="1540" y="395"/>
                  </a:cxn>
                  <a:cxn ang="0">
                    <a:pos x="1472" y="369"/>
                  </a:cxn>
                  <a:cxn ang="0">
                    <a:pos x="1373" y="403"/>
                  </a:cxn>
                  <a:cxn ang="0">
                    <a:pos x="1274" y="433"/>
                  </a:cxn>
                  <a:cxn ang="0">
                    <a:pos x="1160" y="458"/>
                  </a:cxn>
                  <a:cxn ang="0">
                    <a:pos x="1062" y="472"/>
                  </a:cxn>
                  <a:cxn ang="0">
                    <a:pos x="968" y="479"/>
                  </a:cxn>
                  <a:cxn ang="0">
                    <a:pos x="872" y="479"/>
                  </a:cxn>
                  <a:cxn ang="0">
                    <a:pos x="766" y="468"/>
                  </a:cxn>
                  <a:cxn ang="0">
                    <a:pos x="634" y="439"/>
                  </a:cxn>
                  <a:cxn ang="0">
                    <a:pos x="524" y="407"/>
                  </a:cxn>
                  <a:cxn ang="0">
                    <a:pos x="435" y="373"/>
                  </a:cxn>
                  <a:cxn ang="0">
                    <a:pos x="344" y="326"/>
                  </a:cxn>
                  <a:cxn ang="0">
                    <a:pos x="242" y="256"/>
                  </a:cxn>
                  <a:cxn ang="0">
                    <a:pos x="157" y="186"/>
                  </a:cxn>
                  <a:cxn ang="0">
                    <a:pos x="102" y="132"/>
                  </a:cxn>
                  <a:cxn ang="0">
                    <a:pos x="0" y="0"/>
                  </a:cxn>
                  <a:cxn ang="0">
                    <a:pos x="135" y="124"/>
                  </a:cxn>
                  <a:cxn ang="0">
                    <a:pos x="219" y="186"/>
                  </a:cxn>
                  <a:cxn ang="0">
                    <a:pos x="307" y="231"/>
                  </a:cxn>
                  <a:cxn ang="0">
                    <a:pos x="395" y="267"/>
                  </a:cxn>
                  <a:cxn ang="0">
                    <a:pos x="487" y="293"/>
                  </a:cxn>
                  <a:cxn ang="0">
                    <a:pos x="571" y="309"/>
                  </a:cxn>
                  <a:cxn ang="0">
                    <a:pos x="673" y="318"/>
                  </a:cxn>
                  <a:cxn ang="0">
                    <a:pos x="766" y="318"/>
                  </a:cxn>
                  <a:cxn ang="0">
                    <a:pos x="890" y="311"/>
                  </a:cxn>
                  <a:cxn ang="0">
                    <a:pos x="1000" y="296"/>
                  </a:cxn>
                  <a:cxn ang="0">
                    <a:pos x="1106" y="274"/>
                  </a:cxn>
                  <a:cxn ang="0">
                    <a:pos x="1212" y="245"/>
                  </a:cxn>
                  <a:cxn ang="0">
                    <a:pos x="1318" y="209"/>
                  </a:cxn>
                  <a:cxn ang="0">
                    <a:pos x="1427" y="153"/>
                  </a:cxn>
                </a:cxnLst>
                <a:rect l="0" t="0" r="r" b="b"/>
                <a:pathLst>
                  <a:path w="1717" h="484">
                    <a:moveTo>
                      <a:pt x="1427" y="153"/>
                    </a:moveTo>
                    <a:lnTo>
                      <a:pt x="1405" y="102"/>
                    </a:lnTo>
                    <a:lnTo>
                      <a:pt x="1716" y="132"/>
                    </a:lnTo>
                    <a:lnTo>
                      <a:pt x="1540" y="395"/>
                    </a:lnTo>
                    <a:lnTo>
                      <a:pt x="1519" y="344"/>
                    </a:lnTo>
                    <a:lnTo>
                      <a:pt x="1472" y="369"/>
                    </a:lnTo>
                    <a:lnTo>
                      <a:pt x="1413" y="391"/>
                    </a:lnTo>
                    <a:lnTo>
                      <a:pt x="1373" y="403"/>
                    </a:lnTo>
                    <a:lnTo>
                      <a:pt x="1328" y="418"/>
                    </a:lnTo>
                    <a:lnTo>
                      <a:pt x="1274" y="433"/>
                    </a:lnTo>
                    <a:lnTo>
                      <a:pt x="1219" y="447"/>
                    </a:lnTo>
                    <a:lnTo>
                      <a:pt x="1160" y="458"/>
                    </a:lnTo>
                    <a:lnTo>
                      <a:pt x="1117" y="464"/>
                    </a:lnTo>
                    <a:lnTo>
                      <a:pt x="1062" y="472"/>
                    </a:lnTo>
                    <a:lnTo>
                      <a:pt x="1007" y="479"/>
                    </a:lnTo>
                    <a:lnTo>
                      <a:pt x="968" y="479"/>
                    </a:lnTo>
                    <a:lnTo>
                      <a:pt x="916" y="483"/>
                    </a:lnTo>
                    <a:lnTo>
                      <a:pt x="872" y="479"/>
                    </a:lnTo>
                    <a:lnTo>
                      <a:pt x="817" y="475"/>
                    </a:lnTo>
                    <a:lnTo>
                      <a:pt x="766" y="468"/>
                    </a:lnTo>
                    <a:lnTo>
                      <a:pt x="701" y="453"/>
                    </a:lnTo>
                    <a:lnTo>
                      <a:pt x="634" y="439"/>
                    </a:lnTo>
                    <a:lnTo>
                      <a:pt x="576" y="424"/>
                    </a:lnTo>
                    <a:lnTo>
                      <a:pt x="524" y="407"/>
                    </a:lnTo>
                    <a:lnTo>
                      <a:pt x="476" y="391"/>
                    </a:lnTo>
                    <a:lnTo>
                      <a:pt x="435" y="373"/>
                    </a:lnTo>
                    <a:lnTo>
                      <a:pt x="384" y="349"/>
                    </a:lnTo>
                    <a:lnTo>
                      <a:pt x="344" y="326"/>
                    </a:lnTo>
                    <a:lnTo>
                      <a:pt x="293" y="293"/>
                    </a:lnTo>
                    <a:lnTo>
                      <a:pt x="242" y="256"/>
                    </a:lnTo>
                    <a:lnTo>
                      <a:pt x="205" y="226"/>
                    </a:lnTo>
                    <a:lnTo>
                      <a:pt x="157" y="186"/>
                    </a:lnTo>
                    <a:lnTo>
                      <a:pt x="124" y="158"/>
                    </a:lnTo>
                    <a:lnTo>
                      <a:pt x="102" y="132"/>
                    </a:lnTo>
                    <a:lnTo>
                      <a:pt x="62" y="88"/>
                    </a:lnTo>
                    <a:lnTo>
                      <a:pt x="0" y="0"/>
                    </a:lnTo>
                    <a:lnTo>
                      <a:pt x="91" y="88"/>
                    </a:lnTo>
                    <a:lnTo>
                      <a:pt x="135" y="124"/>
                    </a:lnTo>
                    <a:lnTo>
                      <a:pt x="175" y="158"/>
                    </a:lnTo>
                    <a:lnTo>
                      <a:pt x="219" y="186"/>
                    </a:lnTo>
                    <a:lnTo>
                      <a:pt x="263" y="209"/>
                    </a:lnTo>
                    <a:lnTo>
                      <a:pt x="307" y="231"/>
                    </a:lnTo>
                    <a:lnTo>
                      <a:pt x="355" y="253"/>
                    </a:lnTo>
                    <a:lnTo>
                      <a:pt x="395" y="267"/>
                    </a:lnTo>
                    <a:lnTo>
                      <a:pt x="439" y="282"/>
                    </a:lnTo>
                    <a:lnTo>
                      <a:pt x="487" y="293"/>
                    </a:lnTo>
                    <a:lnTo>
                      <a:pt x="534" y="301"/>
                    </a:lnTo>
                    <a:lnTo>
                      <a:pt x="571" y="309"/>
                    </a:lnTo>
                    <a:lnTo>
                      <a:pt x="622" y="312"/>
                    </a:lnTo>
                    <a:lnTo>
                      <a:pt x="673" y="318"/>
                    </a:lnTo>
                    <a:lnTo>
                      <a:pt x="718" y="318"/>
                    </a:lnTo>
                    <a:lnTo>
                      <a:pt x="766" y="318"/>
                    </a:lnTo>
                    <a:lnTo>
                      <a:pt x="828" y="318"/>
                    </a:lnTo>
                    <a:lnTo>
                      <a:pt x="890" y="311"/>
                    </a:lnTo>
                    <a:lnTo>
                      <a:pt x="949" y="304"/>
                    </a:lnTo>
                    <a:lnTo>
                      <a:pt x="1000" y="296"/>
                    </a:lnTo>
                    <a:lnTo>
                      <a:pt x="1058" y="285"/>
                    </a:lnTo>
                    <a:lnTo>
                      <a:pt x="1106" y="274"/>
                    </a:lnTo>
                    <a:lnTo>
                      <a:pt x="1156" y="260"/>
                    </a:lnTo>
                    <a:lnTo>
                      <a:pt x="1212" y="245"/>
                    </a:lnTo>
                    <a:lnTo>
                      <a:pt x="1259" y="231"/>
                    </a:lnTo>
                    <a:lnTo>
                      <a:pt x="1318" y="209"/>
                    </a:lnTo>
                    <a:lnTo>
                      <a:pt x="1362" y="190"/>
                    </a:lnTo>
                    <a:lnTo>
                      <a:pt x="1427" y="153"/>
                    </a:lnTo>
                  </a:path>
                </a:pathLst>
              </a:custGeom>
              <a:solidFill>
                <a:srgbClr val="FFC000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perspectiveAbove"/>
                <a:lightRig rig="threePt" dir="t"/>
              </a:scene3d>
              <a:sp3d extrusionH="50800"/>
            </p:spPr>
            <p:txBody>
              <a:bodyPr/>
              <a:lstStyle>
                <a:defPPr>
                  <a:defRPr lang="zh-CN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9pPr>
              </a:lstStyle>
              <a:p>
                <a:pPr>
                  <a:defRPr/>
                </a:pPr>
                <a:endParaRPr lang="zh-CN" altLang="en-US" sz="1350">
                  <a:latin typeface="Arial" charset="0"/>
                  <a:ea typeface="宋体" pitchFamily="2" charset="-122"/>
                </a:endParaRPr>
              </a:p>
            </p:txBody>
          </p:sp>
        </p:grpSp>
        <p:grpSp>
          <p:nvGrpSpPr>
            <p:cNvPr id="25" name="组合 24">
              <a:extLst>
                <a:ext uri="{FF2B5EF4-FFF2-40B4-BE49-F238E27FC236}">
                  <a16:creationId xmlns:a16="http://schemas.microsoft.com/office/drawing/2014/main" id="{709BE927-CAF2-4C18-BDE7-52159BE97A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4050" y="3500439"/>
              <a:ext cx="1522413" cy="1786179"/>
              <a:chOff x="2146280" y="1719245"/>
              <a:chExt cx="1146175" cy="1361864"/>
            </a:xfrm>
          </p:grpSpPr>
          <p:sp>
            <p:nvSpPr>
              <p:cNvPr id="46" name="Oval 70">
                <a:extLst>
                  <a:ext uri="{FF2B5EF4-FFF2-40B4-BE49-F238E27FC236}">
                    <a16:creationId xmlns:a16="http://schemas.microsoft.com/office/drawing/2014/main" id="{C232A0B6-CB06-4DA1-8B9C-14D316A3E9BC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146280" y="1719245"/>
                <a:ext cx="1146175" cy="1154113"/>
              </a:xfrm>
              <a:prstGeom prst="ellipse">
                <a:avLst/>
              </a:prstGeom>
              <a:solidFill>
                <a:srgbClr val="EAEAEA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defPPr>
                  <a:defRPr lang="zh-CN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pic>
            <p:nvPicPr>
              <p:cNvPr id="47" name="Picture 72" descr="circuler_1">
                <a:extLst>
                  <a:ext uri="{FF2B5EF4-FFF2-40B4-BE49-F238E27FC236}">
                    <a16:creationId xmlns:a16="http://schemas.microsoft.com/office/drawing/2014/main" id="{691C96F8-F0A4-473C-8DAD-7DF47307BDC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gray">
              <a:xfrm>
                <a:off x="2181205" y="1749408"/>
                <a:ext cx="1072543" cy="1079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Oval 73">
                <a:extLst>
                  <a:ext uri="{FF2B5EF4-FFF2-40B4-BE49-F238E27FC236}">
                    <a16:creationId xmlns:a16="http://schemas.microsoft.com/office/drawing/2014/main" id="{C526F295-06C4-434D-8253-A58743F821BA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>
                <a:off x="2181205" y="1749408"/>
                <a:ext cx="1079500" cy="1081458"/>
              </a:xfrm>
              <a:prstGeom prst="ellipse">
                <a:avLst/>
              </a:prstGeom>
              <a:solidFill>
                <a:srgbClr val="FF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defPPr>
                  <a:defRPr lang="zh-CN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anose="020B0604020202020204" pitchFamily="34" charset="0"/>
                    <a:ea typeface="华文细黑" panose="02010600040101010101" pitchFamily="2" charset="-122"/>
                    <a:cs typeface="+mn-cs"/>
                  </a:defRPr>
                </a:lvl9pPr>
              </a:lstStyle>
              <a:p>
                <a:pPr eaLnBrk="1" hangingPunct="1"/>
                <a:endParaRPr lang="zh-CN" altLang="en-US" sz="1350"/>
              </a:p>
            </p:txBody>
          </p:sp>
          <p:pic>
            <p:nvPicPr>
              <p:cNvPr id="49" name="Picture 74" descr="light_shadow1">
                <a:extLst>
                  <a:ext uri="{FF2B5EF4-FFF2-40B4-BE49-F238E27FC236}">
                    <a16:creationId xmlns:a16="http://schemas.microsoft.com/office/drawing/2014/main" id="{7CA5D5AF-7A81-46D8-9972-B17CEE446C0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4285"/>
              <a:stretch>
                <a:fillRect/>
              </a:stretch>
            </p:blipFill>
            <p:spPr bwMode="gray">
              <a:xfrm>
                <a:off x="2191641" y="1794421"/>
                <a:ext cx="790783" cy="675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50" name="Group 75">
                <a:extLst>
                  <a:ext uri="{FF2B5EF4-FFF2-40B4-BE49-F238E27FC236}">
                    <a16:creationId xmlns:a16="http://schemas.microsoft.com/office/drawing/2014/main" id="{5990BC08-7E4F-4217-8F01-D1E35B3BA6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3733502" flipH="1" flipV="1">
                <a:off x="2501728" y="2492836"/>
                <a:ext cx="955081" cy="221466"/>
                <a:chOff x="2520" y="1060"/>
                <a:chExt cx="902" cy="236"/>
              </a:xfrm>
            </p:grpSpPr>
            <p:grpSp>
              <p:nvGrpSpPr>
                <p:cNvPr id="62" name="Group 76">
                  <a:extLst>
                    <a:ext uri="{FF2B5EF4-FFF2-40B4-BE49-F238E27FC236}">
                      <a16:creationId xmlns:a16="http://schemas.microsoft.com/office/drawing/2014/main" id="{F9F8A5D7-A2B5-48DA-B3F4-5D8E645CD6C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20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68" name="AutoShape 77">
                    <a:extLst>
                      <a:ext uri="{FF2B5EF4-FFF2-40B4-BE49-F238E27FC236}">
                        <a16:creationId xmlns:a16="http://schemas.microsoft.com/office/drawing/2014/main" id="{B1A2B54D-ACB0-4508-A8AD-0B0BD24F97F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69" name="AutoShape 78">
                    <a:extLst>
                      <a:ext uri="{FF2B5EF4-FFF2-40B4-BE49-F238E27FC236}">
                        <a16:creationId xmlns:a16="http://schemas.microsoft.com/office/drawing/2014/main" id="{8D8196A7-B282-4661-AC7B-4C91DE31E6C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70" name="AutoShape 79">
                    <a:extLst>
                      <a:ext uri="{FF2B5EF4-FFF2-40B4-BE49-F238E27FC236}">
                        <a16:creationId xmlns:a16="http://schemas.microsoft.com/office/drawing/2014/main" id="{D3CC9874-E39F-4DDE-AB27-12CF907A1E8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71" name="AutoShape 80">
                    <a:extLst>
                      <a:ext uri="{FF2B5EF4-FFF2-40B4-BE49-F238E27FC236}">
                        <a16:creationId xmlns:a16="http://schemas.microsoft.com/office/drawing/2014/main" id="{87CBBABD-4C8D-4988-BDD3-E4DEF3A915A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</p:grpSp>
            <p:grpSp>
              <p:nvGrpSpPr>
                <p:cNvPr id="63" name="Group 81">
                  <a:extLst>
                    <a:ext uri="{FF2B5EF4-FFF2-40B4-BE49-F238E27FC236}">
                      <a16:creationId xmlns:a16="http://schemas.microsoft.com/office/drawing/2014/main" id="{77FA4207-3550-492F-99B2-9233B89174A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64" name="AutoShape 82">
                    <a:extLst>
                      <a:ext uri="{FF2B5EF4-FFF2-40B4-BE49-F238E27FC236}">
                        <a16:creationId xmlns:a16="http://schemas.microsoft.com/office/drawing/2014/main" id="{348B95F2-81BA-4151-B451-E962668C2A1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65" name="AutoShape 83">
                    <a:extLst>
                      <a:ext uri="{FF2B5EF4-FFF2-40B4-BE49-F238E27FC236}">
                        <a16:creationId xmlns:a16="http://schemas.microsoft.com/office/drawing/2014/main" id="{8955C5F2-E34E-4798-ABAA-172D899C8C6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66" name="AutoShape 84">
                    <a:extLst>
                      <a:ext uri="{FF2B5EF4-FFF2-40B4-BE49-F238E27FC236}">
                        <a16:creationId xmlns:a16="http://schemas.microsoft.com/office/drawing/2014/main" id="{6D288D3B-E09A-4CBB-A6D1-99C70212436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67" name="AutoShape 85">
                    <a:extLst>
                      <a:ext uri="{FF2B5EF4-FFF2-40B4-BE49-F238E27FC236}">
                        <a16:creationId xmlns:a16="http://schemas.microsoft.com/office/drawing/2014/main" id="{6FFEB4E0-EE18-4043-B531-A491ADD4F66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</p:grpSp>
          </p:grpSp>
          <p:grpSp>
            <p:nvGrpSpPr>
              <p:cNvPr id="51" name="Group 86">
                <a:extLst>
                  <a:ext uri="{FF2B5EF4-FFF2-40B4-BE49-F238E27FC236}">
                    <a16:creationId xmlns:a16="http://schemas.microsoft.com/office/drawing/2014/main" id="{D48B7033-B8DF-4C4E-8D4F-0EB67FD5DE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3733502" flipH="1" flipV="1">
                <a:off x="2617871" y="2507327"/>
                <a:ext cx="845407" cy="193673"/>
                <a:chOff x="2520" y="1060"/>
                <a:chExt cx="902" cy="236"/>
              </a:xfrm>
            </p:grpSpPr>
            <p:grpSp>
              <p:nvGrpSpPr>
                <p:cNvPr id="52" name="Group 87">
                  <a:extLst>
                    <a:ext uri="{FF2B5EF4-FFF2-40B4-BE49-F238E27FC236}">
                      <a16:creationId xmlns:a16="http://schemas.microsoft.com/office/drawing/2014/main" id="{35697299-3756-41BC-AFD9-35BF8453000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520" y="1060"/>
                  <a:ext cx="742" cy="186"/>
                  <a:chOff x="1565" y="2568"/>
                  <a:chExt cx="1118" cy="279"/>
                </a:xfrm>
              </p:grpSpPr>
              <p:sp>
                <p:nvSpPr>
                  <p:cNvPr id="58" name="AutoShape 88">
                    <a:extLst>
                      <a:ext uri="{FF2B5EF4-FFF2-40B4-BE49-F238E27FC236}">
                        <a16:creationId xmlns:a16="http://schemas.microsoft.com/office/drawing/2014/main" id="{B04E1D51-4BAE-4950-80F2-6EFFFAE9F70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59" name="AutoShape 89">
                    <a:extLst>
                      <a:ext uri="{FF2B5EF4-FFF2-40B4-BE49-F238E27FC236}">
                        <a16:creationId xmlns:a16="http://schemas.microsoft.com/office/drawing/2014/main" id="{1D07C952-F664-4023-83B4-5F18E930D9E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60" name="AutoShape 90">
                    <a:extLst>
                      <a:ext uri="{FF2B5EF4-FFF2-40B4-BE49-F238E27FC236}">
                        <a16:creationId xmlns:a16="http://schemas.microsoft.com/office/drawing/2014/main" id="{49AC06D0-6D02-4D3D-BBE5-E5CB8F60F25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61" name="AutoShape 91">
                    <a:extLst>
                      <a:ext uri="{FF2B5EF4-FFF2-40B4-BE49-F238E27FC236}">
                        <a16:creationId xmlns:a16="http://schemas.microsoft.com/office/drawing/2014/main" id="{B7C9EFF1-D28B-4B07-84BC-C3FB50A55A3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</p:grpSp>
            <p:grpSp>
              <p:nvGrpSpPr>
                <p:cNvPr id="53" name="Group 92">
                  <a:extLst>
                    <a:ext uri="{FF2B5EF4-FFF2-40B4-BE49-F238E27FC236}">
                      <a16:creationId xmlns:a16="http://schemas.microsoft.com/office/drawing/2014/main" id="{F5B736E5-613A-424D-AF2E-AE33612692D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1353540">
                  <a:off x="2680" y="1110"/>
                  <a:ext cx="742" cy="186"/>
                  <a:chOff x="1565" y="2568"/>
                  <a:chExt cx="1118" cy="279"/>
                </a:xfrm>
              </p:grpSpPr>
              <p:sp>
                <p:nvSpPr>
                  <p:cNvPr id="54" name="AutoShape 93">
                    <a:extLst>
                      <a:ext uri="{FF2B5EF4-FFF2-40B4-BE49-F238E27FC236}">
                        <a16:creationId xmlns:a16="http://schemas.microsoft.com/office/drawing/2014/main" id="{C8720C58-1665-49EB-860C-74D268A03E4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5263130">
                    <a:off x="1859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55" name="AutoShape 94">
                    <a:extLst>
                      <a:ext uri="{FF2B5EF4-FFF2-40B4-BE49-F238E27FC236}">
                        <a16:creationId xmlns:a16="http://schemas.microsoft.com/office/drawing/2014/main" id="{05FF74F6-2624-4D70-99AC-D655A20AD6D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078281">
                    <a:off x="1995" y="2274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56" name="AutoShape 95">
                    <a:extLst>
                      <a:ext uri="{FF2B5EF4-FFF2-40B4-BE49-F238E27FC236}">
                        <a16:creationId xmlns:a16="http://schemas.microsoft.com/office/drawing/2014/main" id="{44D592BE-8531-452E-B13F-4B7432C6C78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373927">
                    <a:off x="2071" y="229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  <p:sp>
                <p:nvSpPr>
                  <p:cNvPr id="57" name="AutoShape 96">
                    <a:extLst>
                      <a:ext uri="{FF2B5EF4-FFF2-40B4-BE49-F238E27FC236}">
                        <a16:creationId xmlns:a16="http://schemas.microsoft.com/office/drawing/2014/main" id="{732486AE-D9EA-474B-ACE3-0501E2A8237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white">
                  <a:xfrm rot="6906312">
                    <a:off x="2161" y="2326"/>
                    <a:ext cx="227" cy="816"/>
                  </a:xfrm>
                  <a:prstGeom prst="moon">
                    <a:avLst>
                      <a:gd name="adj" fmla="val 49773"/>
                    </a:avLst>
                  </a:prstGeom>
                  <a:solidFill>
                    <a:srgbClr val="FFFFFF">
                      <a:alpha val="392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defPPr>
                      <a:defRPr lang="zh-CN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华文细黑" panose="02010600040101010101" pitchFamily="2" charset="-122"/>
                        <a:cs typeface="+mn-cs"/>
                      </a:defRPr>
                    </a:lvl9pPr>
                  </a:lstStyle>
                  <a:p>
                    <a:pPr eaLnBrk="1" hangingPunct="1"/>
                    <a:endParaRPr lang="zh-CN" altLang="en-US" sz="1350"/>
                  </a:p>
                </p:txBody>
              </p:sp>
            </p:grpSp>
          </p:grpSp>
        </p:grpSp>
        <p:sp>
          <p:nvSpPr>
            <p:cNvPr id="26" name="TextBox 677">
              <a:extLst>
                <a:ext uri="{FF2B5EF4-FFF2-40B4-BE49-F238E27FC236}">
                  <a16:creationId xmlns:a16="http://schemas.microsoft.com/office/drawing/2014/main" id="{DCB4BFC1-B90F-4EFE-92D7-BAC3C48517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2022" y="3993781"/>
              <a:ext cx="1096013" cy="533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9pPr>
            </a:lstStyle>
            <a:p>
              <a:pPr eaLnBrk="1" hangingPunct="1"/>
              <a:r>
                <a:rPr lang="zh-CN" altLang="en-US" sz="20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工具</a:t>
              </a:r>
            </a:p>
          </p:txBody>
        </p:sp>
        <p:sp>
          <p:nvSpPr>
            <p:cNvPr id="27" name="TextBox 678">
              <a:extLst>
                <a:ext uri="{FF2B5EF4-FFF2-40B4-BE49-F238E27FC236}">
                  <a16:creationId xmlns:a16="http://schemas.microsoft.com/office/drawing/2014/main" id="{749E7D9C-4C00-48D2-88E7-66BA6C26ECE3}"/>
                </a:ext>
              </a:extLst>
            </p:cNvPr>
            <p:cNvSpPr txBox="1"/>
            <p:nvPr/>
          </p:nvSpPr>
          <p:spPr>
            <a:xfrm>
              <a:off x="-1120716" y="3094955"/>
              <a:ext cx="2585785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9pPr>
            </a:lstStyle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提供学习帮助与启示的工具；评价工具</a:t>
              </a:r>
            </a:p>
          </p:txBody>
        </p:sp>
        <p:sp>
          <p:nvSpPr>
            <p:cNvPr id="28" name="TextBox 679">
              <a:extLst>
                <a:ext uri="{FF2B5EF4-FFF2-40B4-BE49-F238E27FC236}">
                  <a16:creationId xmlns:a16="http://schemas.microsoft.com/office/drawing/2014/main" id="{7C222838-0BBA-49B5-B3D0-948293081536}"/>
                </a:ext>
              </a:extLst>
            </p:cNvPr>
            <p:cNvSpPr txBox="1"/>
            <p:nvPr/>
          </p:nvSpPr>
          <p:spPr>
            <a:xfrm>
              <a:off x="1883815" y="5895303"/>
              <a:ext cx="2301696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9pPr>
            </a:lstStyle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探索、发现的工具；</a:t>
              </a:r>
              <a:endParaRPr lang="en-US" altLang="zh-CN" sz="1500" dirty="0">
                <a:latin typeface="微软雅黑" pitchFamily="34" charset="-122"/>
                <a:ea typeface="微软雅黑" pitchFamily="34" charset="-122"/>
              </a:endParaRPr>
            </a:p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计算的工具</a:t>
              </a:r>
            </a:p>
          </p:txBody>
        </p:sp>
        <p:sp>
          <p:nvSpPr>
            <p:cNvPr id="29" name="TextBox 680">
              <a:extLst>
                <a:ext uri="{FF2B5EF4-FFF2-40B4-BE49-F238E27FC236}">
                  <a16:creationId xmlns:a16="http://schemas.microsoft.com/office/drawing/2014/main" id="{3343035F-9AB6-4946-A2AD-387FEF557876}"/>
                </a:ext>
              </a:extLst>
            </p:cNvPr>
            <p:cNvSpPr txBox="1"/>
            <p:nvPr/>
          </p:nvSpPr>
          <p:spPr>
            <a:xfrm>
              <a:off x="4053905" y="4801603"/>
              <a:ext cx="1787599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9pPr>
            </a:lstStyle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表达、交流、</a:t>
              </a:r>
              <a:endParaRPr lang="en-US" altLang="zh-CN" sz="1500" dirty="0">
                <a:latin typeface="微软雅黑" pitchFamily="34" charset="-122"/>
                <a:ea typeface="微软雅黑" pitchFamily="34" charset="-122"/>
              </a:endParaRPr>
            </a:p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协作的工具</a:t>
              </a:r>
            </a:p>
          </p:txBody>
        </p:sp>
        <p:sp>
          <p:nvSpPr>
            <p:cNvPr id="30" name="TextBox 681">
              <a:extLst>
                <a:ext uri="{FF2B5EF4-FFF2-40B4-BE49-F238E27FC236}">
                  <a16:creationId xmlns:a16="http://schemas.microsoft.com/office/drawing/2014/main" id="{6C8410E0-00F6-49C0-A07C-4CB02D616E06}"/>
                </a:ext>
              </a:extLst>
            </p:cNvPr>
            <p:cNvSpPr txBox="1"/>
            <p:nvPr/>
          </p:nvSpPr>
          <p:spPr>
            <a:xfrm>
              <a:off x="3856853" y="3300384"/>
              <a:ext cx="3255202" cy="4308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9pPr>
            </a:lstStyle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认知加工和知识建构工具</a:t>
              </a:r>
            </a:p>
          </p:txBody>
        </p:sp>
        <p:sp>
          <p:nvSpPr>
            <p:cNvPr id="31" name="TextBox 682">
              <a:extLst>
                <a:ext uri="{FF2B5EF4-FFF2-40B4-BE49-F238E27FC236}">
                  <a16:creationId xmlns:a16="http://schemas.microsoft.com/office/drawing/2014/main" id="{A544400F-2F31-4489-9A9F-C18EED325272}"/>
                </a:ext>
              </a:extLst>
            </p:cNvPr>
            <p:cNvSpPr txBox="1"/>
            <p:nvPr/>
          </p:nvSpPr>
          <p:spPr>
            <a:xfrm>
              <a:off x="1984301" y="2068928"/>
              <a:ext cx="2541966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9pPr>
            </a:lstStyle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创设学习情境、</a:t>
              </a:r>
              <a:endParaRPr lang="en-US" altLang="zh-CN" sz="1500" dirty="0">
                <a:latin typeface="微软雅黑" pitchFamily="34" charset="-122"/>
                <a:ea typeface="微软雅黑" pitchFamily="34" charset="-122"/>
              </a:endParaRPr>
            </a:p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提供学习资源的工具</a:t>
              </a:r>
            </a:p>
          </p:txBody>
        </p:sp>
        <p:sp>
          <p:nvSpPr>
            <p:cNvPr id="32" name="TextBox 683">
              <a:extLst>
                <a:ext uri="{FF2B5EF4-FFF2-40B4-BE49-F238E27FC236}">
                  <a16:creationId xmlns:a16="http://schemas.microsoft.com/office/drawing/2014/main" id="{3ED5C6BD-2833-4806-93BB-6F9856E98726}"/>
                </a:ext>
              </a:extLst>
            </p:cNvPr>
            <p:cNvSpPr txBox="1"/>
            <p:nvPr/>
          </p:nvSpPr>
          <p:spPr>
            <a:xfrm>
              <a:off x="-546031" y="4781902"/>
              <a:ext cx="227997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华文细黑" panose="02010600040101010101" pitchFamily="2" charset="-122"/>
                  <a:cs typeface="+mn-cs"/>
                </a:defRPr>
              </a:lvl9pPr>
            </a:lstStyle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提供练习与反馈，</a:t>
              </a:r>
              <a:endParaRPr lang="en-US" altLang="zh-CN" sz="1500" dirty="0">
                <a:latin typeface="微软雅黑" pitchFamily="34" charset="-122"/>
                <a:ea typeface="微软雅黑" pitchFamily="34" charset="-122"/>
              </a:endParaRPr>
            </a:p>
            <a:p>
              <a:pPr>
                <a:defRPr/>
              </a:pPr>
              <a:r>
                <a:rPr lang="zh-CN" altLang="en-US" sz="1500" dirty="0">
                  <a:latin typeface="微软雅黑" pitchFamily="34" charset="-122"/>
                  <a:ea typeface="微软雅黑" pitchFamily="34" charset="-122"/>
                </a:rPr>
                <a:t>个别指导的工具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108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BD3F0230-6A7E-4649-9B8F-DB16DDB8C4F3}"/>
              </a:ext>
            </a:extLst>
          </p:cNvPr>
          <p:cNvSpPr/>
          <p:nvPr/>
        </p:nvSpPr>
        <p:spPr>
          <a:xfrm>
            <a:off x="0" y="343981"/>
            <a:ext cx="3940791" cy="6881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198ED16-CC7E-4B91-8A4C-D3F4B48D88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4850" y="309346"/>
            <a:ext cx="3020989" cy="77823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CN" altLang="en-US" sz="2700" b="1" dirty="0">
                <a:solidFill>
                  <a:schemeClr val="bg1"/>
                </a:solidFill>
                <a:latin typeface="黑体" pitchFamily="2" charset="-122"/>
                <a:ea typeface="微软雅黑" panose="020B0503020204020204" pitchFamily="34" charset="-122"/>
              </a:rPr>
              <a:t>媒体的教学作用</a:t>
            </a: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80B4BA25-DB0C-4413-B8CA-ECC419659E52}"/>
              </a:ext>
            </a:extLst>
          </p:cNvPr>
          <p:cNvSpPr/>
          <p:nvPr/>
        </p:nvSpPr>
        <p:spPr>
          <a:xfrm>
            <a:off x="953098" y="1483576"/>
            <a:ext cx="6549758" cy="2458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创造学习氛围，提高学习热情和参与度</a:t>
            </a:r>
            <a:endParaRPr lang="en-US" altLang="zh-CN" sz="2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多层次，全方位的个体化学习环境</a:t>
            </a:r>
            <a:endParaRPr lang="en-US" altLang="zh-CN" sz="2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抽象知识具体化、形象化</a:t>
            </a:r>
            <a:endParaRPr lang="en-US" altLang="zh-CN" sz="2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降低学习成本</a:t>
            </a:r>
            <a:endParaRPr lang="en-US" altLang="zh-CN" sz="2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促进教学模式的变革</a:t>
            </a:r>
          </a:p>
        </p:txBody>
      </p:sp>
    </p:spTree>
    <p:extLst>
      <p:ext uri="{BB962C8B-B14F-4D97-AF65-F5344CB8AC3E}">
        <p14:creationId xmlns:p14="http://schemas.microsoft.com/office/powerpoint/2010/main" val="3036795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DECA6A7-1EC2-431A-9E38-FA57235DFC78}"/>
              </a:ext>
            </a:extLst>
          </p:cNvPr>
          <p:cNvSpPr/>
          <p:nvPr/>
        </p:nvSpPr>
        <p:spPr>
          <a:xfrm>
            <a:off x="0" y="343981"/>
            <a:ext cx="4572000" cy="68818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78497" y="309346"/>
            <a:ext cx="4393504" cy="72281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zh-CN" altLang="en-US" sz="2700" b="1" dirty="0">
                <a:solidFill>
                  <a:schemeClr val="bg1"/>
                </a:solidFill>
                <a:latin typeface="黑体" pitchFamily="2" charset="-122"/>
                <a:ea typeface="微软雅黑" panose="020B0503020204020204" pitchFamily="34" charset="-122"/>
              </a:rPr>
              <a:t>应用教学媒体的注意事项</a:t>
            </a:r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CE1C669A-5596-4F62-8ECE-34D09EEACC6B}"/>
              </a:ext>
            </a:extLst>
          </p:cNvPr>
          <p:cNvGrpSpPr/>
          <p:nvPr/>
        </p:nvGrpSpPr>
        <p:grpSpPr>
          <a:xfrm>
            <a:off x="1102822" y="1509309"/>
            <a:ext cx="6611725" cy="2492898"/>
            <a:chOff x="171431" y="1155973"/>
            <a:chExt cx="8190264" cy="3032639"/>
          </a:xfrm>
        </p:grpSpPr>
        <p:cxnSp>
          <p:nvCxnSpPr>
            <p:cNvPr id="35" name="直接连接符 34">
              <a:extLst>
                <a:ext uri="{FF2B5EF4-FFF2-40B4-BE49-F238E27FC236}">
                  <a16:creationId xmlns:a16="http://schemas.microsoft.com/office/drawing/2014/main" id="{0FF2805F-7863-46C8-8B15-F52F89D203C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189264" y="2316228"/>
              <a:ext cx="1055687" cy="717550"/>
            </a:xfrm>
            <a:prstGeom prst="line">
              <a:avLst/>
            </a:prstGeom>
            <a:noFill/>
            <a:ln w="9525" cap="flat" cmpd="sng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直接连接符 35">
              <a:extLst>
                <a:ext uri="{FF2B5EF4-FFF2-40B4-BE49-F238E27FC236}">
                  <a16:creationId xmlns:a16="http://schemas.microsoft.com/office/drawing/2014/main" id="{23B6C9CB-554F-432D-9C2C-96EE7BA203E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4076771" y="2360661"/>
              <a:ext cx="1057275" cy="673100"/>
            </a:xfrm>
            <a:prstGeom prst="line">
              <a:avLst/>
            </a:prstGeom>
            <a:noFill/>
            <a:ln w="9525" cap="flat" cmpd="sng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直接连接符 36">
              <a:extLst>
                <a:ext uri="{FF2B5EF4-FFF2-40B4-BE49-F238E27FC236}">
                  <a16:creationId xmlns:a16="http://schemas.microsoft.com/office/drawing/2014/main" id="{1D1BACB3-0B11-4629-9A81-BDCB84AFC6A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 flipV="1">
              <a:off x="5648413" y="2360661"/>
              <a:ext cx="1055688" cy="673100"/>
            </a:xfrm>
            <a:prstGeom prst="line">
              <a:avLst/>
            </a:prstGeom>
            <a:noFill/>
            <a:ln w="9525" cap="flat" cmpd="sng"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椭圆 37">
              <a:extLst>
                <a:ext uri="{FF2B5EF4-FFF2-40B4-BE49-F238E27FC236}">
                  <a16:creationId xmlns:a16="http://schemas.microsoft.com/office/drawing/2014/main" id="{ADA452EF-629C-4DA4-A478-8DAE56C3B7AF}"/>
                </a:ext>
              </a:extLst>
            </p:cNvPr>
            <p:cNvSpPr/>
            <p:nvPr/>
          </p:nvSpPr>
          <p:spPr bwMode="auto">
            <a:xfrm>
              <a:off x="1026368" y="1320235"/>
              <a:ext cx="1243970" cy="1243970"/>
            </a:xfrm>
            <a:prstGeom prst="ellipse">
              <a:avLst/>
            </a:prstGeom>
            <a:noFill/>
            <a:ln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xtLst/>
          </p:spPr>
          <p:txBody>
            <a:bodyPr vert="horz" wrap="square" lIns="51244" tIns="25713" rIns="51244" bIns="25713" numCol="1" rtlCol="0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512259">
                <a:defRPr/>
              </a:pPr>
              <a:endParaRPr lang="zh-CN" altLang="en-US" sz="1050" kern="0" dirty="0">
                <a:solidFill>
                  <a:prstClr val="black"/>
                </a:solidFill>
                <a:ea typeface="微软雅黑"/>
              </a:endParaRPr>
            </a:p>
          </p:txBody>
        </p:sp>
        <p:sp>
          <p:nvSpPr>
            <p:cNvPr id="39" name="椭圆 38">
              <a:extLst>
                <a:ext uri="{FF2B5EF4-FFF2-40B4-BE49-F238E27FC236}">
                  <a16:creationId xmlns:a16="http://schemas.microsoft.com/office/drawing/2014/main" id="{1E1D0132-AA7E-4822-8CD7-35B87C51A0B2}"/>
                </a:ext>
              </a:extLst>
            </p:cNvPr>
            <p:cNvSpPr/>
            <p:nvPr/>
          </p:nvSpPr>
          <p:spPr bwMode="auto">
            <a:xfrm>
              <a:off x="1109038" y="1401735"/>
              <a:ext cx="1078592" cy="1078592"/>
            </a:xfrm>
            <a:prstGeom prst="ellipse">
              <a:avLst/>
            </a:prstGeom>
            <a:solidFill>
              <a:srgbClr val="FBB448"/>
            </a:solidFill>
            <a:ln>
              <a:noFill/>
            </a:ln>
            <a:extLst/>
          </p:spPr>
          <p:txBody>
            <a:bodyPr vert="horz" wrap="square" lIns="51244" tIns="25713" rIns="51244" bIns="25713" numCol="1" rtlCol="0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512259">
                <a:defRPr/>
              </a:pPr>
              <a:endParaRPr lang="zh-CN" altLang="en-US" sz="1050" kern="0">
                <a:solidFill>
                  <a:prstClr val="black"/>
                </a:solidFill>
                <a:ea typeface="微软雅黑"/>
              </a:endParaRPr>
            </a:p>
          </p:txBody>
        </p:sp>
        <p:sp>
          <p:nvSpPr>
            <p:cNvPr id="40" name="椭圆 39">
              <a:extLst>
                <a:ext uri="{FF2B5EF4-FFF2-40B4-BE49-F238E27FC236}">
                  <a16:creationId xmlns:a16="http://schemas.microsoft.com/office/drawing/2014/main" id="{FA838779-CF36-4CA8-AD0E-A79FD7E40BCF}"/>
                </a:ext>
              </a:extLst>
            </p:cNvPr>
            <p:cNvSpPr/>
            <p:nvPr/>
          </p:nvSpPr>
          <p:spPr bwMode="auto">
            <a:xfrm>
              <a:off x="3009032" y="2944642"/>
              <a:ext cx="1243970" cy="1243970"/>
            </a:xfrm>
            <a:prstGeom prst="ellipse">
              <a:avLst/>
            </a:prstGeom>
            <a:noFill/>
            <a:ln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xtLst/>
          </p:spPr>
          <p:txBody>
            <a:bodyPr vert="horz" wrap="square" lIns="51244" tIns="25713" rIns="51244" bIns="25713" numCol="1" rtlCol="0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512259">
                <a:defRPr/>
              </a:pPr>
              <a:endParaRPr lang="zh-CN" altLang="en-US" sz="1050" kern="0">
                <a:solidFill>
                  <a:prstClr val="black"/>
                </a:solidFill>
                <a:ea typeface="微软雅黑"/>
              </a:endParaRPr>
            </a:p>
          </p:txBody>
        </p:sp>
        <p:sp>
          <p:nvSpPr>
            <p:cNvPr id="41" name="椭圆 40">
              <a:extLst>
                <a:ext uri="{FF2B5EF4-FFF2-40B4-BE49-F238E27FC236}">
                  <a16:creationId xmlns:a16="http://schemas.microsoft.com/office/drawing/2014/main" id="{8DCCC546-E1F0-40B8-AE6E-42062DBE1BAB}"/>
                </a:ext>
              </a:extLst>
            </p:cNvPr>
            <p:cNvSpPr/>
            <p:nvPr/>
          </p:nvSpPr>
          <p:spPr bwMode="auto">
            <a:xfrm>
              <a:off x="3091702" y="3026124"/>
              <a:ext cx="1078592" cy="1078592"/>
            </a:xfrm>
            <a:prstGeom prst="ellipse">
              <a:avLst/>
            </a:prstGeom>
            <a:solidFill>
              <a:srgbClr val="B02623"/>
            </a:solidFill>
            <a:ln>
              <a:noFill/>
            </a:ln>
            <a:extLst/>
          </p:spPr>
          <p:txBody>
            <a:bodyPr vert="horz" wrap="square" lIns="51244" tIns="25713" rIns="51244" bIns="25713" numCol="1" rtlCol="0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512259">
                <a:defRPr/>
              </a:pPr>
              <a:endParaRPr lang="zh-CN" altLang="en-US" sz="1050" kern="0">
                <a:solidFill>
                  <a:prstClr val="black"/>
                </a:solidFill>
                <a:ea typeface="微软雅黑"/>
              </a:endParaRPr>
            </a:p>
          </p:txBody>
        </p:sp>
        <p:sp>
          <p:nvSpPr>
            <p:cNvPr id="42" name="椭圆 41">
              <a:extLst>
                <a:ext uri="{FF2B5EF4-FFF2-40B4-BE49-F238E27FC236}">
                  <a16:creationId xmlns:a16="http://schemas.microsoft.com/office/drawing/2014/main" id="{7D9BDB0A-1F97-43D2-93CA-B10C31E13102}"/>
                </a:ext>
              </a:extLst>
            </p:cNvPr>
            <p:cNvSpPr/>
            <p:nvPr/>
          </p:nvSpPr>
          <p:spPr bwMode="auto">
            <a:xfrm>
              <a:off x="4754993" y="1155973"/>
              <a:ext cx="1243970" cy="1243970"/>
            </a:xfrm>
            <a:prstGeom prst="ellipse">
              <a:avLst/>
            </a:prstGeom>
            <a:noFill/>
            <a:ln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xtLst/>
          </p:spPr>
          <p:txBody>
            <a:bodyPr vert="horz" wrap="square" lIns="51244" tIns="25713" rIns="51244" bIns="25713" numCol="1" rtlCol="0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512259">
                <a:defRPr/>
              </a:pPr>
              <a:endParaRPr lang="zh-CN" altLang="en-US" sz="1050" kern="0">
                <a:solidFill>
                  <a:prstClr val="black"/>
                </a:solidFill>
                <a:ea typeface="微软雅黑"/>
              </a:endParaRPr>
            </a:p>
          </p:txBody>
        </p:sp>
        <p:sp>
          <p:nvSpPr>
            <p:cNvPr id="43" name="椭圆 42">
              <a:extLst>
                <a:ext uri="{FF2B5EF4-FFF2-40B4-BE49-F238E27FC236}">
                  <a16:creationId xmlns:a16="http://schemas.microsoft.com/office/drawing/2014/main" id="{AC188F74-9FBB-49D7-950F-56E6BD609159}"/>
                </a:ext>
              </a:extLst>
            </p:cNvPr>
            <p:cNvSpPr/>
            <p:nvPr/>
          </p:nvSpPr>
          <p:spPr bwMode="auto">
            <a:xfrm>
              <a:off x="4837666" y="1237455"/>
              <a:ext cx="1078592" cy="1078592"/>
            </a:xfrm>
            <a:prstGeom prst="ellipse">
              <a:avLst/>
            </a:prstGeom>
            <a:solidFill>
              <a:srgbClr val="93CAA8"/>
            </a:solidFill>
            <a:ln>
              <a:noFill/>
            </a:ln>
            <a:extLst/>
          </p:spPr>
          <p:txBody>
            <a:bodyPr vert="horz" wrap="square" lIns="51244" tIns="25713" rIns="51244" bIns="25713" numCol="1" rtlCol="0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512259">
                <a:defRPr/>
              </a:pPr>
              <a:endParaRPr lang="zh-CN" altLang="en-US" sz="1050" kern="0">
                <a:solidFill>
                  <a:prstClr val="black"/>
                </a:solidFill>
                <a:ea typeface="微软雅黑"/>
              </a:endParaRPr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C9CDB7EC-C7F7-484A-9745-A5C96AC6EC83}"/>
                </a:ext>
              </a:extLst>
            </p:cNvPr>
            <p:cNvSpPr/>
            <p:nvPr/>
          </p:nvSpPr>
          <p:spPr bwMode="auto">
            <a:xfrm>
              <a:off x="6596465" y="2751625"/>
              <a:ext cx="1243970" cy="1243970"/>
            </a:xfrm>
            <a:prstGeom prst="ellipse">
              <a:avLst/>
            </a:prstGeom>
            <a:noFill/>
            <a:ln>
              <a:solidFill>
                <a:sysClr val="windowText" lastClr="000000">
                  <a:lumMod val="50000"/>
                  <a:lumOff val="50000"/>
                </a:sysClr>
              </a:solidFill>
              <a:prstDash val="dash"/>
            </a:ln>
            <a:extLst/>
          </p:spPr>
          <p:txBody>
            <a:bodyPr vert="horz" wrap="square" lIns="51244" tIns="25713" rIns="51244" bIns="25713" numCol="1" rtlCol="0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512259">
                <a:defRPr/>
              </a:pPr>
              <a:endParaRPr lang="zh-CN" altLang="en-US" sz="1050" kern="0">
                <a:solidFill>
                  <a:prstClr val="black"/>
                </a:solidFill>
                <a:ea typeface="微软雅黑"/>
              </a:endParaRPr>
            </a:p>
          </p:txBody>
        </p:sp>
        <p:sp>
          <p:nvSpPr>
            <p:cNvPr id="45" name="椭圆 44">
              <a:extLst>
                <a:ext uri="{FF2B5EF4-FFF2-40B4-BE49-F238E27FC236}">
                  <a16:creationId xmlns:a16="http://schemas.microsoft.com/office/drawing/2014/main" id="{3EAC2A47-16E0-4CF9-9ED8-69527B32AF78}"/>
                </a:ext>
              </a:extLst>
            </p:cNvPr>
            <p:cNvSpPr/>
            <p:nvPr/>
          </p:nvSpPr>
          <p:spPr bwMode="auto">
            <a:xfrm>
              <a:off x="6679157" y="2833128"/>
              <a:ext cx="1078592" cy="1078592"/>
            </a:xfrm>
            <a:prstGeom prst="ellipse">
              <a:avLst/>
            </a:prstGeom>
            <a:solidFill>
              <a:srgbClr val="1F8984"/>
            </a:solidFill>
            <a:ln>
              <a:noFill/>
            </a:ln>
            <a:extLst/>
          </p:spPr>
          <p:txBody>
            <a:bodyPr vert="horz" wrap="square" lIns="51244" tIns="25713" rIns="51244" bIns="25713" numCol="1" rtlCol="0" anchor="t" anchorCtr="0" compatLnSpc="1">
              <a:prstTxWarp prst="textNoShape">
                <a:avLst/>
              </a:prstTxWarp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512259">
                <a:defRPr/>
              </a:pPr>
              <a:endParaRPr lang="zh-CN" altLang="en-US" sz="1050" kern="0">
                <a:solidFill>
                  <a:prstClr val="black"/>
                </a:solidFill>
                <a:ea typeface="微软雅黑"/>
              </a:endParaRPr>
            </a:p>
          </p:txBody>
        </p:sp>
        <p:sp>
          <p:nvSpPr>
            <p:cNvPr id="49" name="文本框 19">
              <a:extLst>
                <a:ext uri="{FF2B5EF4-FFF2-40B4-BE49-F238E27FC236}">
                  <a16:creationId xmlns:a16="http://schemas.microsoft.com/office/drawing/2014/main" id="{1334C9DD-6B70-4083-803E-CEAF744DF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431" y="2573031"/>
              <a:ext cx="2129800" cy="737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1244" tIns="25713" rIns="51244" bIns="25713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强调以人为本，</a:t>
              </a:r>
              <a:endParaRPr lang="en-US" altLang="zh-CN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r>
                <a:rPr lang="zh-CN" altLang="en-US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不本末倒置</a:t>
              </a:r>
            </a:p>
          </p:txBody>
        </p:sp>
        <p:sp>
          <p:nvSpPr>
            <p:cNvPr id="50" name="文本框 19">
              <a:extLst>
                <a:ext uri="{FF2B5EF4-FFF2-40B4-BE49-F238E27FC236}">
                  <a16:creationId xmlns:a16="http://schemas.microsoft.com/office/drawing/2014/main" id="{0C4609B4-A82C-4D8B-88C3-9367FE8D7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2909" y="1848638"/>
              <a:ext cx="2380000" cy="652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1244" tIns="25713" rIns="51244" bIns="25713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512259"/>
              <a:r>
                <a:rPr lang="zh-CN" altLang="en-US" sz="1575" b="1" dirty="0">
                  <a:solidFill>
                    <a:srgbClr val="1F8972"/>
                  </a:solidFill>
                  <a:latin typeface="微软雅黑"/>
                  <a:ea typeface="微软雅黑"/>
                  <a:cs typeface="Calibri" panose="020F0502020204030204" pitchFamily="34" charset="0"/>
                  <a:sym typeface="Calibri" panose="020F0502020204030204" pitchFamily="34" charset="0"/>
                </a:rPr>
                <a:t>尊重学科教学规律，</a:t>
              </a:r>
              <a:endParaRPr lang="en-US" altLang="zh-CN" sz="1575" b="1" dirty="0">
                <a:solidFill>
                  <a:srgbClr val="1F8972"/>
                </a:solidFill>
                <a:latin typeface="微软雅黑"/>
                <a:ea typeface="微软雅黑"/>
                <a:cs typeface="Calibri" panose="020F0502020204030204" pitchFamily="34" charset="0"/>
                <a:sym typeface="Calibri" panose="020F0502020204030204" pitchFamily="34" charset="0"/>
              </a:endParaRPr>
            </a:p>
            <a:p>
              <a:pPr defTabSz="512259"/>
              <a:r>
                <a:rPr lang="zh-CN" altLang="en-US" sz="1575" b="1" dirty="0">
                  <a:solidFill>
                    <a:srgbClr val="1F8972"/>
                  </a:solidFill>
                  <a:latin typeface="微软雅黑"/>
                  <a:ea typeface="微软雅黑"/>
                  <a:cs typeface="Calibri" panose="020F0502020204030204" pitchFamily="34" charset="0"/>
                  <a:sym typeface="Calibri" panose="020F0502020204030204" pitchFamily="34" charset="0"/>
                </a:rPr>
                <a:t>不喧宾夺主</a:t>
              </a:r>
            </a:p>
          </p:txBody>
        </p:sp>
        <p:sp>
          <p:nvSpPr>
            <p:cNvPr id="51" name="文本框 19">
              <a:extLst>
                <a:ext uri="{FF2B5EF4-FFF2-40B4-BE49-F238E27FC236}">
                  <a16:creationId xmlns:a16="http://schemas.microsoft.com/office/drawing/2014/main" id="{F910D72A-6EAB-4AB6-8017-4CF309B25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979" y="2803223"/>
              <a:ext cx="2380000" cy="652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1244" tIns="25713" rIns="51244" bIns="25713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512259"/>
              <a:r>
                <a:rPr lang="zh-CN" altLang="en-US" sz="1575" b="1" dirty="0">
                  <a:solidFill>
                    <a:srgbClr val="BFDB33"/>
                  </a:solidFill>
                  <a:latin typeface="微软雅黑"/>
                  <a:ea typeface="微软雅黑"/>
                  <a:cs typeface="Calibri" panose="020F0502020204030204" pitchFamily="34" charset="0"/>
                  <a:sym typeface="Calibri" panose="020F0502020204030204" pitchFamily="34" charset="0"/>
                </a:rPr>
                <a:t>符合认知心理规律，</a:t>
              </a:r>
              <a:endParaRPr lang="en-US" altLang="zh-CN" sz="1575" b="1" dirty="0">
                <a:solidFill>
                  <a:srgbClr val="BFDB33"/>
                </a:solidFill>
                <a:latin typeface="微软雅黑"/>
                <a:ea typeface="微软雅黑"/>
                <a:cs typeface="Calibri" panose="020F0502020204030204" pitchFamily="34" charset="0"/>
                <a:sym typeface="Calibri" panose="020F0502020204030204" pitchFamily="34" charset="0"/>
              </a:endParaRPr>
            </a:p>
            <a:p>
              <a:pPr defTabSz="512259"/>
              <a:r>
                <a:rPr lang="zh-CN" altLang="en-US" sz="1575" b="1" dirty="0">
                  <a:solidFill>
                    <a:srgbClr val="BFDB33"/>
                  </a:solidFill>
                  <a:latin typeface="微软雅黑"/>
                  <a:ea typeface="微软雅黑"/>
                  <a:cs typeface="Calibri" panose="020F0502020204030204" pitchFamily="34" charset="0"/>
                  <a:sym typeface="Calibri" panose="020F0502020204030204" pitchFamily="34" charset="0"/>
                </a:rPr>
                <a:t>不烂用技术</a:t>
              </a:r>
            </a:p>
          </p:txBody>
        </p:sp>
        <p:sp>
          <p:nvSpPr>
            <p:cNvPr id="52" name="文本框 19">
              <a:extLst>
                <a:ext uri="{FF2B5EF4-FFF2-40B4-BE49-F238E27FC236}">
                  <a16:creationId xmlns:a16="http://schemas.microsoft.com/office/drawing/2014/main" id="{4B95805D-1D67-4101-8F4E-8000A6D85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82096" y="1672347"/>
              <a:ext cx="1879599" cy="652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51244" tIns="25713" rIns="51244" bIns="25713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512259"/>
              <a:r>
                <a:rPr lang="zh-CN" altLang="en-US" sz="1575" b="1" dirty="0">
                  <a:solidFill>
                    <a:srgbClr val="FD7400"/>
                  </a:solidFill>
                  <a:latin typeface="微软雅黑"/>
                  <a:ea typeface="微软雅黑"/>
                  <a:cs typeface="Calibri" panose="020F0502020204030204" pitchFamily="34" charset="0"/>
                  <a:sym typeface="Calibri" panose="020F0502020204030204" pitchFamily="34" charset="0"/>
                </a:rPr>
                <a:t>体现混合思想，</a:t>
              </a:r>
              <a:endParaRPr lang="en-US" altLang="zh-CN" sz="1575" b="1" dirty="0">
                <a:solidFill>
                  <a:srgbClr val="FD7400"/>
                </a:solidFill>
                <a:latin typeface="微软雅黑"/>
                <a:ea typeface="微软雅黑"/>
                <a:cs typeface="Calibri" panose="020F0502020204030204" pitchFamily="34" charset="0"/>
                <a:sym typeface="Calibri" panose="020F0502020204030204" pitchFamily="34" charset="0"/>
              </a:endParaRPr>
            </a:p>
            <a:p>
              <a:pPr defTabSz="512259"/>
              <a:r>
                <a:rPr lang="zh-CN" altLang="en-US" sz="1575" b="1" dirty="0">
                  <a:solidFill>
                    <a:srgbClr val="FD7400"/>
                  </a:solidFill>
                  <a:latin typeface="微软雅黑"/>
                  <a:ea typeface="微软雅黑"/>
                  <a:cs typeface="Calibri" panose="020F0502020204030204" pitchFamily="34" charset="0"/>
                  <a:sym typeface="Calibri" panose="020F0502020204030204" pitchFamily="34" charset="0"/>
                </a:rPr>
                <a:t>不炫耀技术</a:t>
              </a:r>
            </a:p>
          </p:txBody>
        </p:sp>
        <p:grpSp>
          <p:nvGrpSpPr>
            <p:cNvPr id="53" name="组合 52">
              <a:extLst>
                <a:ext uri="{FF2B5EF4-FFF2-40B4-BE49-F238E27FC236}">
                  <a16:creationId xmlns:a16="http://schemas.microsoft.com/office/drawing/2014/main" id="{45414B88-4A87-41F7-A13A-A0D6EF50F9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34408" y="1985931"/>
              <a:ext cx="446422" cy="115444"/>
              <a:chOff x="66675" y="247650"/>
              <a:chExt cx="434976" cy="112713"/>
            </a:xfrm>
          </p:grpSpPr>
          <p:sp>
            <p:nvSpPr>
              <p:cNvPr id="59" name="Oval 89">
                <a:extLst>
                  <a:ext uri="{FF2B5EF4-FFF2-40B4-BE49-F238E27FC236}">
                    <a16:creationId xmlns:a16="http://schemas.microsoft.com/office/drawing/2014/main" id="{3D530536-F973-4ECE-9CE5-43FA11F016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675" y="247650"/>
                <a:ext cx="112713" cy="112713"/>
              </a:xfrm>
              <a:prstGeom prst="ellipse">
                <a:avLst/>
              </a:prstGeom>
              <a:solidFill>
                <a:srgbClr val="FFFFFF">
                  <a:alpha val="61176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512259">
                  <a:spcBef>
                    <a:spcPct val="0"/>
                  </a:spcBef>
                  <a:defRPr/>
                </a:pPr>
                <a:endParaRPr lang="zh-CN" altLang="en-US" sz="1050" kern="0">
                  <a:solidFill>
                    <a:srgbClr val="000000"/>
                  </a:solidFill>
                  <a:latin typeface="Calibri" panose="020F0502020204030204" pitchFamily="34" charset="0"/>
                  <a:ea typeface="微软雅黑"/>
                  <a:sym typeface="宋体" panose="02010600030101010101" pitchFamily="2" charset="-122"/>
                </a:endParaRPr>
              </a:p>
            </p:txBody>
          </p:sp>
          <p:sp>
            <p:nvSpPr>
              <p:cNvPr id="60" name="Oval 90">
                <a:extLst>
                  <a:ext uri="{FF2B5EF4-FFF2-40B4-BE49-F238E27FC236}">
                    <a16:creationId xmlns:a16="http://schemas.microsoft.com/office/drawing/2014/main" id="{057F705C-B0EA-45B9-9587-82E649251F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763" y="247650"/>
                <a:ext cx="115888" cy="112713"/>
              </a:xfrm>
              <a:prstGeom prst="ellipse">
                <a:avLst/>
              </a:prstGeom>
              <a:solidFill>
                <a:srgbClr val="FFFFFF">
                  <a:alpha val="61176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512259">
                  <a:spcBef>
                    <a:spcPct val="0"/>
                  </a:spcBef>
                  <a:defRPr/>
                </a:pPr>
                <a:endParaRPr lang="zh-CN" altLang="en-US" sz="1050" kern="0">
                  <a:solidFill>
                    <a:srgbClr val="000000"/>
                  </a:solidFill>
                  <a:latin typeface="Calibri" panose="020F0502020204030204" pitchFamily="34" charset="0"/>
                  <a:ea typeface="微软雅黑"/>
                  <a:sym typeface="宋体" panose="02010600030101010101" pitchFamily="2" charset="-122"/>
                </a:endParaRPr>
              </a:p>
            </p:txBody>
          </p:sp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B99F356A-2E02-4EC5-8C7E-7C7D8C37BF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43370" y="3388417"/>
              <a:ext cx="396478" cy="302419"/>
              <a:chOff x="0" y="0"/>
              <a:chExt cx="411163" cy="312738"/>
            </a:xfrm>
          </p:grpSpPr>
          <p:sp>
            <p:nvSpPr>
              <p:cNvPr id="57" name="Freeform 10">
                <a:extLst>
                  <a:ext uri="{FF2B5EF4-FFF2-40B4-BE49-F238E27FC236}">
                    <a16:creationId xmlns:a16="http://schemas.microsoft.com/office/drawing/2014/main" id="{7A7D7B76-A1C5-40FC-9885-91C0ECC291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38100"/>
                <a:ext cx="411163" cy="274638"/>
              </a:xfrm>
              <a:custGeom>
                <a:avLst/>
                <a:gdLst>
                  <a:gd name="T0" fmla="*/ 411163 w 259"/>
                  <a:gd name="T1" fmla="*/ 274638 h 173"/>
                  <a:gd name="T2" fmla="*/ 0 w 259"/>
                  <a:gd name="T3" fmla="*/ 274638 h 173"/>
                  <a:gd name="T4" fmla="*/ 0 w 259"/>
                  <a:gd name="T5" fmla="*/ 0 h 173"/>
                  <a:gd name="T6" fmla="*/ 203200 w 259"/>
                  <a:gd name="T7" fmla="*/ 134938 h 173"/>
                  <a:gd name="T8" fmla="*/ 411163 w 259"/>
                  <a:gd name="T9" fmla="*/ 0 h 173"/>
                  <a:gd name="T10" fmla="*/ 411163 w 259"/>
                  <a:gd name="T11" fmla="*/ 274638 h 17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9"/>
                  <a:gd name="T19" fmla="*/ 0 h 173"/>
                  <a:gd name="T20" fmla="*/ 259 w 259"/>
                  <a:gd name="T21" fmla="*/ 173 h 17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9" h="173">
                    <a:moveTo>
                      <a:pt x="259" y="173"/>
                    </a:moveTo>
                    <a:lnTo>
                      <a:pt x="0" y="173"/>
                    </a:lnTo>
                    <a:lnTo>
                      <a:pt x="0" y="0"/>
                    </a:lnTo>
                    <a:lnTo>
                      <a:pt x="128" y="85"/>
                    </a:lnTo>
                    <a:lnTo>
                      <a:pt x="259" y="0"/>
                    </a:lnTo>
                    <a:lnTo>
                      <a:pt x="259" y="173"/>
                    </a:lnTo>
                    <a:close/>
                  </a:path>
                </a:pathLst>
              </a:cu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512259">
                  <a:defRPr/>
                </a:pPr>
                <a:endParaRPr lang="zh-CN" altLang="en-US" sz="1050" kern="0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Freeform 11">
                <a:extLst>
                  <a:ext uri="{FF2B5EF4-FFF2-40B4-BE49-F238E27FC236}">
                    <a16:creationId xmlns:a16="http://schemas.microsoft.com/office/drawing/2014/main" id="{81AB3555-A5BB-470C-ACBB-98DD90B33B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0"/>
                <a:ext cx="411163" cy="134938"/>
              </a:xfrm>
              <a:custGeom>
                <a:avLst/>
                <a:gdLst>
                  <a:gd name="T0" fmla="*/ 411163 w 259"/>
                  <a:gd name="T1" fmla="*/ 0 h 85"/>
                  <a:gd name="T2" fmla="*/ 0 w 259"/>
                  <a:gd name="T3" fmla="*/ 0 h 85"/>
                  <a:gd name="T4" fmla="*/ 0 w 259"/>
                  <a:gd name="T5" fmla="*/ 3175 h 85"/>
                  <a:gd name="T6" fmla="*/ 203200 w 259"/>
                  <a:gd name="T7" fmla="*/ 134938 h 85"/>
                  <a:gd name="T8" fmla="*/ 411163 w 259"/>
                  <a:gd name="T9" fmla="*/ 0 h 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9"/>
                  <a:gd name="T16" fmla="*/ 0 h 85"/>
                  <a:gd name="T17" fmla="*/ 259 w 259"/>
                  <a:gd name="T18" fmla="*/ 85 h 8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9" h="85">
                    <a:moveTo>
                      <a:pt x="259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128" y="85"/>
                    </a:lnTo>
                    <a:lnTo>
                      <a:pt x="259" y="0"/>
                    </a:lnTo>
                    <a:close/>
                  </a:path>
                </a:pathLst>
              </a:custGeom>
              <a:solidFill>
                <a:sysClr val="window" lastClr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512259">
                  <a:defRPr/>
                </a:pPr>
                <a:endParaRPr lang="zh-CN" altLang="en-US" sz="1050" kern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5" name="Freeform 29">
              <a:extLst>
                <a:ext uri="{FF2B5EF4-FFF2-40B4-BE49-F238E27FC236}">
                  <a16:creationId xmlns:a16="http://schemas.microsoft.com/office/drawing/2014/main" id="{66E64EAF-211E-4E57-A5EE-5E16E44649C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69289" y="1566191"/>
              <a:ext cx="415529" cy="421481"/>
            </a:xfrm>
            <a:custGeom>
              <a:avLst/>
              <a:gdLst>
                <a:gd name="T0" fmla="*/ 549178 w 114"/>
                <a:gd name="T1" fmla="*/ 484461 h 116"/>
                <a:gd name="T2" fmla="*/ 408239 w 114"/>
                <a:gd name="T3" fmla="*/ 348812 h 116"/>
                <a:gd name="T4" fmla="*/ 432538 w 114"/>
                <a:gd name="T5" fmla="*/ 222852 h 116"/>
                <a:gd name="T6" fmla="*/ 208979 w 114"/>
                <a:gd name="T7" fmla="*/ 4845 h 116"/>
                <a:gd name="T8" fmla="*/ 4860 w 114"/>
                <a:gd name="T9" fmla="*/ 242231 h 116"/>
                <a:gd name="T10" fmla="*/ 233279 w 114"/>
                <a:gd name="T11" fmla="*/ 460238 h 116"/>
                <a:gd name="T12" fmla="*/ 349919 w 114"/>
                <a:gd name="T13" fmla="*/ 421481 h 116"/>
                <a:gd name="T14" fmla="*/ 485998 w 114"/>
                <a:gd name="T15" fmla="*/ 557130 h 116"/>
                <a:gd name="T16" fmla="*/ 505438 w 114"/>
                <a:gd name="T17" fmla="*/ 552286 h 116"/>
                <a:gd name="T18" fmla="*/ 549178 w 114"/>
                <a:gd name="T19" fmla="*/ 498995 h 116"/>
                <a:gd name="T20" fmla="*/ 549178 w 114"/>
                <a:gd name="T21" fmla="*/ 484461 h 116"/>
                <a:gd name="T22" fmla="*/ 72900 w 114"/>
                <a:gd name="T23" fmla="*/ 242231 h 116"/>
                <a:gd name="T24" fmla="*/ 213839 w 114"/>
                <a:gd name="T25" fmla="*/ 77514 h 116"/>
                <a:gd name="T26" fmla="*/ 364499 w 114"/>
                <a:gd name="T27" fmla="*/ 227697 h 116"/>
                <a:gd name="T28" fmla="*/ 228419 w 114"/>
                <a:gd name="T29" fmla="*/ 387569 h 116"/>
                <a:gd name="T30" fmla="*/ 72900 w 114"/>
                <a:gd name="T31" fmla="*/ 242231 h 11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14"/>
                <a:gd name="T49" fmla="*/ 0 h 116"/>
                <a:gd name="T50" fmla="*/ 114 w 114"/>
                <a:gd name="T51" fmla="*/ 116 h 11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14" h="116">
                  <a:moveTo>
                    <a:pt x="113" y="100"/>
                  </a:moveTo>
                  <a:cubicBezTo>
                    <a:pt x="84" y="72"/>
                    <a:pt x="84" y="72"/>
                    <a:pt x="84" y="72"/>
                  </a:cubicBezTo>
                  <a:cubicBezTo>
                    <a:pt x="88" y="65"/>
                    <a:pt x="90" y="56"/>
                    <a:pt x="89" y="46"/>
                  </a:cubicBezTo>
                  <a:cubicBezTo>
                    <a:pt x="88" y="21"/>
                    <a:pt x="67" y="0"/>
                    <a:pt x="43" y="1"/>
                  </a:cubicBezTo>
                  <a:cubicBezTo>
                    <a:pt x="18" y="3"/>
                    <a:pt x="0" y="24"/>
                    <a:pt x="1" y="50"/>
                  </a:cubicBezTo>
                  <a:cubicBezTo>
                    <a:pt x="3" y="76"/>
                    <a:pt x="24" y="96"/>
                    <a:pt x="48" y="95"/>
                  </a:cubicBezTo>
                  <a:cubicBezTo>
                    <a:pt x="57" y="95"/>
                    <a:pt x="65" y="92"/>
                    <a:pt x="72" y="87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1" y="116"/>
                    <a:pt x="103" y="115"/>
                    <a:pt x="104" y="114"/>
                  </a:cubicBezTo>
                  <a:cubicBezTo>
                    <a:pt x="113" y="103"/>
                    <a:pt x="113" y="103"/>
                    <a:pt x="113" y="103"/>
                  </a:cubicBezTo>
                  <a:cubicBezTo>
                    <a:pt x="114" y="102"/>
                    <a:pt x="114" y="101"/>
                    <a:pt x="113" y="100"/>
                  </a:cubicBezTo>
                  <a:close/>
                  <a:moveTo>
                    <a:pt x="15" y="50"/>
                  </a:moveTo>
                  <a:cubicBezTo>
                    <a:pt x="14" y="32"/>
                    <a:pt x="27" y="17"/>
                    <a:pt x="44" y="16"/>
                  </a:cubicBezTo>
                  <a:cubicBezTo>
                    <a:pt x="60" y="16"/>
                    <a:pt x="74" y="29"/>
                    <a:pt x="75" y="47"/>
                  </a:cubicBezTo>
                  <a:cubicBezTo>
                    <a:pt x="76" y="65"/>
                    <a:pt x="64" y="80"/>
                    <a:pt x="47" y="80"/>
                  </a:cubicBezTo>
                  <a:cubicBezTo>
                    <a:pt x="31" y="81"/>
                    <a:pt x="16" y="67"/>
                    <a:pt x="15" y="50"/>
                  </a:cubicBezTo>
                  <a:close/>
                </a:path>
              </a:pathLst>
            </a:cu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51244" tIns="25713" rIns="51244" bIns="25713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512259">
                <a:defRPr/>
              </a:pPr>
              <a:endParaRPr lang="zh-CN" altLang="en-US" sz="1050" kern="0">
                <a:solidFill>
                  <a:prstClr val="black"/>
                </a:solidFill>
              </a:endParaRPr>
            </a:p>
          </p:txBody>
        </p:sp>
        <p:pic>
          <p:nvPicPr>
            <p:cNvPr id="56" name="图片 55">
              <a:extLst>
                <a:ext uri="{FF2B5EF4-FFF2-40B4-BE49-F238E27FC236}">
                  <a16:creationId xmlns:a16="http://schemas.microsoft.com/office/drawing/2014/main" id="{A8AA40A3-903D-4614-94B5-49A736AFC8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53654" y="3142042"/>
              <a:ext cx="540000" cy="389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62" name="图片 61">
            <a:extLst>
              <a:ext uri="{FF2B5EF4-FFF2-40B4-BE49-F238E27FC236}">
                <a16:creationId xmlns:a16="http://schemas.microsoft.com/office/drawing/2014/main" id="{8FB569A5-8442-4081-B3A8-6303353D8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576" y="2011134"/>
            <a:ext cx="405000" cy="292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818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231</Words>
  <Application>Microsoft Office PowerPoint</Application>
  <PresentationFormat>全屏显示(16:9)</PresentationFormat>
  <Paragraphs>44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等线</vt:lpstr>
      <vt:lpstr>等线 Light</vt:lpstr>
      <vt:lpstr>黑体</vt:lpstr>
      <vt:lpstr>华文细黑</vt:lpstr>
      <vt:lpstr>宋体</vt:lpstr>
      <vt:lpstr>微软雅黑</vt:lpstr>
      <vt:lpstr>Arial</vt:lpstr>
      <vt:lpstr>Calibri</vt:lpstr>
      <vt:lpstr>Calibri Light</vt:lpstr>
      <vt:lpstr>Times New Roman</vt:lpstr>
      <vt:lpstr>Office 主题​​</vt:lpstr>
      <vt:lpstr>学习环境与技术整合</vt:lpstr>
      <vt:lpstr>技术丰富的学习环境</vt:lpstr>
      <vt:lpstr>学习环境设计3 维模式</vt:lpstr>
      <vt:lpstr>技术整合的教学活动</vt:lpstr>
      <vt:lpstr> 教育信息技术 : 中国化的学科偶合现象</vt:lpstr>
      <vt:lpstr>媒体的教学应用</vt:lpstr>
      <vt:lpstr>媒体的角色</vt:lpstr>
      <vt:lpstr>媒体的教学作用</vt:lpstr>
      <vt:lpstr>应用教学媒体的注意事项</vt:lpstr>
      <vt:lpstr>学习活动过程中媒体与工具的应用</vt:lpstr>
      <vt:lpstr>Thank you for your participation！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媒体的教学应用</dc:title>
  <dc:creator>冬梅 唐</dc:creator>
  <cp:lastModifiedBy>冬梅 唐</cp:lastModifiedBy>
  <cp:revision>5</cp:revision>
  <dcterms:created xsi:type="dcterms:W3CDTF">2018-10-27T07:41:20Z</dcterms:created>
  <dcterms:modified xsi:type="dcterms:W3CDTF">2018-10-27T12:45:50Z</dcterms:modified>
</cp:coreProperties>
</file>