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7AC53-BAEA-4A46-B498-73D2E2027034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83B0-B838-4633-A6F3-2E4BA6351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84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通用的微课标准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7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微课素材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4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视频结构基础知识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40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常见视频结构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5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高清微课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62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微课成品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8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Q&amp;A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8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0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49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150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835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99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60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172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11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88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9"/>
          <p:cNvSpPr txBox="1"/>
          <p:nvPr/>
        </p:nvSpPr>
        <p:spPr>
          <a:xfrm>
            <a:off x="3667108" y="2382561"/>
            <a:ext cx="4857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通用的微课标准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微课素材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1199456" y="2276872"/>
            <a:ext cx="9793088" cy="2637758"/>
            <a:chOff x="899592" y="1347614"/>
            <a:chExt cx="7344816" cy="1978318"/>
          </a:xfrm>
        </p:grpSpPr>
        <p:grpSp>
          <p:nvGrpSpPr>
            <p:cNvPr id="8" name="组合 7"/>
            <p:cNvGrpSpPr/>
            <p:nvPr/>
          </p:nvGrpSpPr>
          <p:grpSpPr>
            <a:xfrm>
              <a:off x="899592" y="1347614"/>
              <a:ext cx="7344816" cy="1368152"/>
              <a:chOff x="899592" y="1635646"/>
              <a:chExt cx="7344816" cy="1368152"/>
            </a:xfrm>
          </p:grpSpPr>
          <p:sp>
            <p:nvSpPr>
              <p:cNvPr id="3" name="折角形 2"/>
              <p:cNvSpPr/>
              <p:nvPr/>
            </p:nvSpPr>
            <p:spPr>
              <a:xfrm>
                <a:off x="899592" y="1635646"/>
                <a:ext cx="1296144" cy="1368152"/>
              </a:xfrm>
              <a:prstGeom prst="foldedCorner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080"/>
                <a:r>
                  <a:rPr lang="en-US" altLang="zh-CN" sz="4800" dirty="0">
                    <a:solidFill>
                      <a:prstClr val="black"/>
                    </a:solidFill>
                  </a:rPr>
                  <a:t>TXT</a:t>
                </a:r>
                <a:endParaRPr lang="zh-CN" altLang="en-US" sz="4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" name="折角形 3"/>
              <p:cNvSpPr/>
              <p:nvPr/>
            </p:nvSpPr>
            <p:spPr>
              <a:xfrm>
                <a:off x="3923928" y="1635646"/>
                <a:ext cx="1296144" cy="1368152"/>
              </a:xfrm>
              <a:prstGeom prst="foldedCorner">
                <a:avLst/>
              </a:prstGeom>
              <a:gradFill flip="none" rotWithShape="1">
                <a:gsLst>
                  <a:gs pos="0">
                    <a:srgbClr val="FFFF66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080"/>
                <a:r>
                  <a:rPr lang="en-US" altLang="zh-CN" sz="4800" dirty="0">
                    <a:solidFill>
                      <a:prstClr val="black"/>
                    </a:solidFill>
                  </a:rPr>
                  <a:t>MP4</a:t>
                </a:r>
                <a:endParaRPr lang="zh-CN" altLang="en-US" sz="4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折角形 4"/>
              <p:cNvSpPr/>
              <p:nvPr/>
            </p:nvSpPr>
            <p:spPr>
              <a:xfrm>
                <a:off x="5436096" y="1635646"/>
                <a:ext cx="1296144" cy="1368152"/>
              </a:xfrm>
              <a:prstGeom prst="foldedCorner">
                <a:avLst/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080"/>
                <a:r>
                  <a:rPr lang="en-US" altLang="zh-CN" sz="4800" dirty="0">
                    <a:solidFill>
                      <a:prstClr val="black"/>
                    </a:solidFill>
                  </a:rPr>
                  <a:t>AAC</a:t>
                </a:r>
                <a:endParaRPr lang="zh-CN" altLang="en-US" sz="4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折角形 5"/>
              <p:cNvSpPr/>
              <p:nvPr/>
            </p:nvSpPr>
            <p:spPr>
              <a:xfrm>
                <a:off x="2411760" y="1635646"/>
                <a:ext cx="1296144" cy="1368152"/>
              </a:xfrm>
              <a:prstGeom prst="foldedCorner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080"/>
                <a:r>
                  <a:rPr lang="en-US" altLang="zh-CN" sz="4800" dirty="0">
                    <a:solidFill>
                      <a:prstClr val="black"/>
                    </a:solidFill>
                  </a:rPr>
                  <a:t>PNG</a:t>
                </a:r>
                <a:endParaRPr lang="zh-CN" altLang="en-US" sz="4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折角形 6"/>
              <p:cNvSpPr/>
              <p:nvPr/>
            </p:nvSpPr>
            <p:spPr>
              <a:xfrm>
                <a:off x="6948264" y="1635646"/>
                <a:ext cx="1296144" cy="1368152"/>
              </a:xfrm>
              <a:prstGeom prst="foldedCorner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080"/>
                <a:r>
                  <a:rPr lang="en-US" altLang="zh-CN" sz="4800" dirty="0">
                    <a:solidFill>
                      <a:prstClr val="black"/>
                    </a:solidFill>
                  </a:rPr>
                  <a:t>PPT</a:t>
                </a:r>
                <a:endParaRPr lang="zh-CN" altLang="en-US" sz="48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170638" y="2887351"/>
              <a:ext cx="754052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3200" b="1" dirty="0">
                  <a:solidFill>
                    <a:prstClr val="white"/>
                  </a:solidFill>
                </a:rPr>
                <a:t>文本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82806" y="2887351"/>
              <a:ext cx="754052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3200" b="1" dirty="0">
                  <a:solidFill>
                    <a:prstClr val="white"/>
                  </a:solidFill>
                </a:rPr>
                <a:t>图片</a:t>
              </a:r>
              <a:endParaRPr lang="zh-CN" altLang="en-US" sz="3200" b="1" dirty="0">
                <a:solidFill>
                  <a:prstClr val="white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94975" y="2887350"/>
              <a:ext cx="754052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3200" b="1" dirty="0">
                  <a:solidFill>
                    <a:prstClr val="white"/>
                  </a:solidFill>
                </a:rPr>
                <a:t>视频</a:t>
              </a:r>
              <a:endParaRPr lang="zh-CN" altLang="en-US" sz="3200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711817" y="2887349"/>
              <a:ext cx="754052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3200" b="1" dirty="0">
                  <a:solidFill>
                    <a:prstClr val="white"/>
                  </a:solidFill>
                </a:rPr>
                <a:t>音频</a:t>
              </a:r>
              <a:endParaRPr lang="zh-CN" altLang="en-US" sz="3200" b="1" dirty="0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19313" y="2887349"/>
              <a:ext cx="754052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3200" b="1" dirty="0">
                  <a:solidFill>
                    <a:prstClr val="white"/>
                  </a:solidFill>
                </a:rPr>
                <a:t>动画</a:t>
              </a:r>
              <a:endParaRPr lang="zh-CN" altLang="en-US" sz="32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508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视频结构基础知识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152141" y="1604797"/>
            <a:ext cx="9853872" cy="3910043"/>
            <a:chOff x="864105" y="1203598"/>
            <a:chExt cx="7390404" cy="2932532"/>
          </a:xfrm>
        </p:grpSpPr>
        <p:cxnSp>
          <p:nvCxnSpPr>
            <p:cNvPr id="15" name="直接连接符 14"/>
            <p:cNvCxnSpPr/>
            <p:nvPr/>
          </p:nvCxnSpPr>
          <p:spPr>
            <a:xfrm flipH="1" flipV="1">
              <a:off x="2282861" y="2091091"/>
              <a:ext cx="792088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864105" y="1203598"/>
              <a:ext cx="7390404" cy="2932532"/>
              <a:chOff x="599944" y="1082982"/>
              <a:chExt cx="7390404" cy="2932532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 flipV="1">
                <a:off x="6444208" y="2549247"/>
                <a:ext cx="792088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 flipV="1">
                <a:off x="2015716" y="3197767"/>
                <a:ext cx="792088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矩形 10"/>
              <p:cNvSpPr/>
              <p:nvPr/>
            </p:nvSpPr>
            <p:spPr>
              <a:xfrm>
                <a:off x="3563888" y="1082982"/>
                <a:ext cx="2124236" cy="2932532"/>
              </a:xfrm>
              <a:prstGeom prst="rect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" name="圆角矩形 2"/>
              <p:cNvSpPr/>
              <p:nvPr/>
            </p:nvSpPr>
            <p:spPr>
              <a:xfrm>
                <a:off x="2807804" y="1560932"/>
                <a:ext cx="1512168" cy="819091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r>
                  <a:rPr lang="en-US" altLang="zh-CN" sz="3200" dirty="0">
                    <a:solidFill>
                      <a:prstClr val="white"/>
                    </a:solidFill>
                  </a:rPr>
                  <a:t>H.264</a:t>
                </a:r>
                <a:endParaRPr lang="zh-CN" alt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2807804" y="2788223"/>
                <a:ext cx="1512168" cy="81909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r>
                  <a:rPr lang="en-US" altLang="zh-CN" sz="3200" dirty="0">
                    <a:solidFill>
                      <a:prstClr val="white"/>
                    </a:solidFill>
                  </a:rPr>
                  <a:t>AAC</a:t>
                </a:r>
                <a:endParaRPr lang="zh-CN" alt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599944" y="1739644"/>
                <a:ext cx="1369606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080"/>
                <a:r>
                  <a:rPr lang="zh-CN" altLang="en-US" sz="3200" dirty="0">
                    <a:solidFill>
                      <a:prstClr val="black"/>
                    </a:solidFill>
                  </a:rPr>
                  <a:t>视频编码</a:t>
                </a:r>
                <a:endParaRPr lang="zh-CN" alt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99944" y="2966935"/>
                <a:ext cx="1369606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080"/>
                <a:r>
                  <a:rPr lang="zh-CN" altLang="en-US" sz="3200" dirty="0">
                    <a:solidFill>
                      <a:prstClr val="black"/>
                    </a:solidFill>
                  </a:rPr>
                  <a:t>音</a:t>
                </a:r>
                <a:r>
                  <a:rPr lang="zh-CN" altLang="en-US" sz="3200" dirty="0">
                    <a:solidFill>
                      <a:prstClr val="black"/>
                    </a:solidFill>
                  </a:rPr>
                  <a:t>频编码</a:t>
                </a:r>
                <a:endParaRPr lang="zh-CN" alt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932040" y="2139702"/>
                <a:ext cx="1512168" cy="819091"/>
              </a:xfrm>
              <a:prstGeom prst="roundRect">
                <a:avLst/>
              </a:prstGeom>
              <a:solidFill>
                <a:srgbClr val="00A00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r>
                  <a:rPr lang="en-US" altLang="zh-CN" sz="3200" dirty="0">
                    <a:solidFill>
                      <a:prstClr val="white"/>
                    </a:solidFill>
                  </a:rPr>
                  <a:t>MP4</a:t>
                </a:r>
                <a:endParaRPr lang="zh-CN" alt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236296" y="2318414"/>
                <a:ext cx="754052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080"/>
                <a:r>
                  <a:rPr lang="zh-CN" altLang="en-US" sz="3200" dirty="0">
                    <a:solidFill>
                      <a:prstClr val="black"/>
                    </a:solidFill>
                  </a:rPr>
                  <a:t>容器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8071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常见视频结构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199456" y="1484784"/>
            <a:ext cx="3854283" cy="1751651"/>
            <a:chOff x="899592" y="1113588"/>
            <a:chExt cx="2890712" cy="1313738"/>
          </a:xfrm>
        </p:grpSpPr>
        <p:sp>
          <p:nvSpPr>
            <p:cNvPr id="6" name="矩形 5"/>
            <p:cNvSpPr/>
            <p:nvPr/>
          </p:nvSpPr>
          <p:spPr>
            <a:xfrm>
              <a:off x="899592" y="1347614"/>
              <a:ext cx="2458663" cy="864096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264827" y="1113588"/>
              <a:ext cx="864096" cy="46805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H.264</a:t>
              </a:r>
              <a:endParaRPr lang="zh-CN" alt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264827" y="1959272"/>
              <a:ext cx="864100" cy="46805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AAC</a:t>
              </a:r>
              <a:endParaRPr lang="zh-CN" alt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2926206" y="1491630"/>
              <a:ext cx="864098" cy="468053"/>
            </a:xfrm>
            <a:prstGeom prst="roundRect">
              <a:avLst/>
            </a:prstGeom>
            <a:solidFill>
              <a:srgbClr val="00A00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MP4</a:t>
              </a:r>
              <a:endParaRPr lang="zh-CN" altLang="en-US" sz="18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99455" y="3885051"/>
            <a:ext cx="3854283" cy="1751651"/>
            <a:chOff x="899591" y="2913788"/>
            <a:chExt cx="2890712" cy="1313738"/>
          </a:xfrm>
        </p:grpSpPr>
        <p:sp>
          <p:nvSpPr>
            <p:cNvPr id="7" name="矩形 6"/>
            <p:cNvSpPr/>
            <p:nvPr/>
          </p:nvSpPr>
          <p:spPr>
            <a:xfrm>
              <a:off x="899591" y="3147814"/>
              <a:ext cx="2458663" cy="864096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264826" y="2913788"/>
              <a:ext cx="864096" cy="468052"/>
            </a:xfrm>
            <a:prstGeom prst="roundRect">
              <a:avLst/>
            </a:prstGeom>
            <a:solidFill>
              <a:srgbClr val="2C87EF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VP6</a:t>
              </a:r>
              <a:endParaRPr lang="zh-CN" alt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264826" y="3759472"/>
              <a:ext cx="864100" cy="46805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MP3</a:t>
              </a:r>
              <a:endParaRPr lang="zh-CN" alt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926205" y="3291830"/>
              <a:ext cx="864098" cy="46805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FLV</a:t>
              </a:r>
              <a:endParaRPr lang="zh-CN" altLang="en-US" sz="18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88020" y="1484784"/>
            <a:ext cx="3854283" cy="1751651"/>
            <a:chOff x="4716015" y="1113588"/>
            <a:chExt cx="2890712" cy="1313738"/>
          </a:xfrm>
        </p:grpSpPr>
        <p:sp>
          <p:nvSpPr>
            <p:cNvPr id="11" name="矩形 10"/>
            <p:cNvSpPr/>
            <p:nvPr/>
          </p:nvSpPr>
          <p:spPr>
            <a:xfrm>
              <a:off x="4716015" y="1347614"/>
              <a:ext cx="2458663" cy="864096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081250" y="1113588"/>
              <a:ext cx="864096" cy="46805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H.264</a:t>
              </a:r>
              <a:endParaRPr lang="zh-CN" alt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5081250" y="1959272"/>
              <a:ext cx="864100" cy="46805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AAC</a:t>
              </a:r>
              <a:endParaRPr lang="zh-CN" alt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742629" y="1491630"/>
              <a:ext cx="864098" cy="468053"/>
            </a:xfrm>
            <a:prstGeom prst="round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MOV</a:t>
              </a:r>
              <a:endParaRPr lang="zh-CN" altLang="en-US" sz="18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88020" y="3885051"/>
            <a:ext cx="3854283" cy="1751651"/>
            <a:chOff x="4716015" y="2913788"/>
            <a:chExt cx="2890712" cy="1313738"/>
          </a:xfrm>
        </p:grpSpPr>
        <p:sp>
          <p:nvSpPr>
            <p:cNvPr id="15" name="矩形 14"/>
            <p:cNvSpPr/>
            <p:nvPr/>
          </p:nvSpPr>
          <p:spPr>
            <a:xfrm>
              <a:off x="4716015" y="3147814"/>
              <a:ext cx="2458663" cy="864096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5081250" y="2913788"/>
              <a:ext cx="864096" cy="468052"/>
            </a:xfrm>
            <a:prstGeom prst="roundRect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x.264</a:t>
              </a:r>
              <a:endParaRPr lang="zh-CN" alt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5081250" y="3759472"/>
              <a:ext cx="864100" cy="468054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FLAC</a:t>
              </a:r>
              <a:endParaRPr lang="zh-CN" alt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6742629" y="3291830"/>
              <a:ext cx="864098" cy="468053"/>
            </a:xfrm>
            <a:prstGeom prst="roundRect">
              <a:avLst/>
            </a:prstGeom>
            <a:solidFill>
              <a:srgbClr val="008D0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MKV</a:t>
              </a:r>
              <a:endParaRPr lang="zh-CN" altLang="en-US" sz="1867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9370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99456" y="1316764"/>
            <a:ext cx="8832981" cy="480053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高清微课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06127" y="1508788"/>
            <a:ext cx="8873391" cy="4360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>
              <a:lnSpc>
                <a:spcPct val="200000"/>
              </a:lnSpc>
            </a:pPr>
            <a:r>
              <a:rPr lang="zh-CN" altLang="en-US" sz="3200" u="sng" dirty="0">
                <a:solidFill>
                  <a:srgbClr val="1F497D">
                    <a:lumMod val="75000"/>
                  </a:srgbClr>
                </a:solidFill>
              </a:rPr>
              <a:t>视频</a:t>
            </a:r>
            <a:r>
              <a:rPr lang="zh-CN" altLang="en-US" sz="3200" u="sng" dirty="0">
                <a:solidFill>
                  <a:srgbClr val="1F497D">
                    <a:lumMod val="75000"/>
                  </a:srgbClr>
                </a:solidFill>
              </a:rPr>
              <a:t>导出标准</a:t>
            </a:r>
            <a:r>
              <a:rPr lang="zh-CN" altLang="en-US" sz="3200" dirty="0">
                <a:solidFill>
                  <a:srgbClr val="1F497D">
                    <a:lumMod val="75000"/>
                  </a:srgbClr>
                </a:solidFill>
              </a:rPr>
              <a:t>（以</a:t>
            </a:r>
            <a:r>
              <a:rPr lang="en-US" altLang="zh-CN" sz="3200" b="1" dirty="0">
                <a:solidFill>
                  <a:srgbClr val="1F497D">
                    <a:lumMod val="75000"/>
                  </a:srgbClr>
                </a:solidFill>
              </a:rPr>
              <a:t>Adobe </a:t>
            </a:r>
            <a:r>
              <a:rPr lang="en-US" altLang="zh-CN" sz="3200" b="1" dirty="0">
                <a:solidFill>
                  <a:srgbClr val="1F497D">
                    <a:lumMod val="75000"/>
                  </a:srgbClr>
                </a:solidFill>
              </a:rPr>
              <a:t>Premiere Pro</a:t>
            </a:r>
            <a:r>
              <a:rPr lang="zh-CN" altLang="en-US" sz="3200" dirty="0">
                <a:solidFill>
                  <a:srgbClr val="1F497D">
                    <a:lumMod val="75000"/>
                  </a:srgbClr>
                </a:solidFill>
              </a:rPr>
              <a:t>为</a:t>
            </a:r>
            <a:r>
              <a:rPr lang="zh-CN" altLang="en-US" sz="3200" dirty="0">
                <a:solidFill>
                  <a:srgbClr val="1F497D">
                    <a:lumMod val="75000"/>
                  </a:srgbClr>
                </a:solidFill>
              </a:rPr>
              <a:t>例）</a:t>
            </a:r>
          </a:p>
          <a:p>
            <a:pPr defTabSz="1219080">
              <a:lnSpc>
                <a:spcPct val="200000"/>
              </a:lnSpc>
            </a:pPr>
            <a:r>
              <a:rPr lang="en-US" altLang="zh-CN" sz="2667" dirty="0">
                <a:solidFill>
                  <a:srgbClr val="1F497D">
                    <a:lumMod val="75000"/>
                  </a:srgbClr>
                </a:solidFill>
              </a:rPr>
              <a:t>1.   </a:t>
            </a: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视频格式</a:t>
            </a: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为</a:t>
            </a:r>
            <a:r>
              <a:rPr lang="en-US" altLang="zh-CN" sz="2667" u="sng" dirty="0">
                <a:solidFill>
                  <a:srgbClr val="1F497D">
                    <a:lumMod val="75000"/>
                  </a:srgbClr>
                </a:solidFill>
              </a:rPr>
              <a:t>H.264</a:t>
            </a: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，使用</a:t>
            </a:r>
            <a:r>
              <a:rPr lang="zh-CN" altLang="en-US" sz="2667" u="sng" dirty="0">
                <a:solidFill>
                  <a:srgbClr val="1F497D">
                    <a:lumMod val="75000"/>
                  </a:srgbClr>
                </a:solidFill>
              </a:rPr>
              <a:t>最高渲染质量</a:t>
            </a:r>
          </a:p>
          <a:p>
            <a:pPr defTabSz="1219080">
              <a:lnSpc>
                <a:spcPct val="200000"/>
              </a:lnSpc>
            </a:pPr>
            <a:r>
              <a:rPr lang="en-US" altLang="zh-CN" sz="2667" dirty="0">
                <a:solidFill>
                  <a:srgbClr val="1F497D">
                    <a:lumMod val="75000"/>
                  </a:srgbClr>
                </a:solidFill>
              </a:rPr>
              <a:t>2.   </a:t>
            </a: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基本视频设置：分辨率为</a:t>
            </a:r>
            <a:r>
              <a:rPr lang="en-US" altLang="zh-CN" sz="2667" u="sng" dirty="0">
                <a:solidFill>
                  <a:srgbClr val="1F497D">
                    <a:lumMod val="75000"/>
                  </a:srgbClr>
                </a:solidFill>
              </a:rPr>
              <a:t>1920*1080</a:t>
            </a: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；帧速率为</a:t>
            </a:r>
            <a:r>
              <a:rPr lang="en-US" altLang="zh-CN" sz="2667" u="sng" dirty="0">
                <a:solidFill>
                  <a:srgbClr val="1F497D">
                    <a:lumMod val="75000"/>
                  </a:srgbClr>
                </a:solidFill>
              </a:rPr>
              <a:t>25</a:t>
            </a:r>
            <a:endParaRPr lang="zh-CN" altLang="en-US" sz="2667" u="sng" dirty="0">
              <a:solidFill>
                <a:srgbClr val="1F497D">
                  <a:lumMod val="75000"/>
                </a:srgbClr>
              </a:solidFill>
            </a:endParaRPr>
          </a:p>
          <a:p>
            <a:pPr defTabSz="1219080">
              <a:lnSpc>
                <a:spcPct val="200000"/>
              </a:lnSpc>
            </a:pPr>
            <a:r>
              <a:rPr lang="en-US" altLang="zh-CN" sz="2667" dirty="0">
                <a:solidFill>
                  <a:srgbClr val="1F497D">
                    <a:lumMod val="75000"/>
                  </a:srgbClr>
                </a:solidFill>
              </a:rPr>
              <a:t>3.   </a:t>
            </a: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音频格式为</a:t>
            </a:r>
            <a:r>
              <a:rPr lang="en-US" altLang="zh-CN" sz="2667" u="sng" dirty="0">
                <a:solidFill>
                  <a:srgbClr val="1F497D">
                    <a:lumMod val="75000"/>
                  </a:srgbClr>
                </a:solidFill>
              </a:rPr>
              <a:t>AAC</a:t>
            </a: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；采样率为</a:t>
            </a:r>
            <a:r>
              <a:rPr lang="en-US" altLang="zh-CN" sz="2667" u="sng" dirty="0">
                <a:solidFill>
                  <a:srgbClr val="1F497D">
                    <a:lumMod val="75000"/>
                  </a:srgbClr>
                </a:solidFill>
              </a:rPr>
              <a:t>48000Hz</a:t>
            </a: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；比特率为</a:t>
            </a:r>
            <a:r>
              <a:rPr lang="en-US" altLang="zh-CN" sz="2667" u="sng" dirty="0">
                <a:solidFill>
                  <a:srgbClr val="1F497D">
                    <a:lumMod val="75000"/>
                  </a:srgbClr>
                </a:solidFill>
              </a:rPr>
              <a:t>320</a:t>
            </a:r>
            <a:endParaRPr lang="zh-CN" altLang="en-US" sz="2667" u="sng" dirty="0">
              <a:solidFill>
                <a:srgbClr val="1F497D">
                  <a:lumMod val="75000"/>
                </a:srgbClr>
              </a:solidFill>
            </a:endParaRPr>
          </a:p>
          <a:p>
            <a:pPr defTabSz="1219080">
              <a:lnSpc>
                <a:spcPct val="200000"/>
              </a:lnSpc>
            </a:pPr>
            <a:r>
              <a:rPr lang="en-US" altLang="zh-CN" sz="2667" dirty="0">
                <a:solidFill>
                  <a:srgbClr val="1F497D">
                    <a:lumMod val="75000"/>
                  </a:srgbClr>
                </a:solidFill>
              </a:rPr>
              <a:t>4.   </a:t>
            </a: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多路复用器设置为</a:t>
            </a:r>
            <a:r>
              <a:rPr lang="en-US" altLang="zh-CN" sz="2667" u="sng" dirty="0">
                <a:solidFill>
                  <a:srgbClr val="1F497D">
                    <a:lumMod val="75000"/>
                  </a:srgbClr>
                </a:solidFill>
              </a:rPr>
              <a:t>MP4</a:t>
            </a: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；流兼容性设置为</a:t>
            </a:r>
            <a:r>
              <a:rPr lang="zh-CN" altLang="en-US" sz="2667" u="sng" dirty="0">
                <a:solidFill>
                  <a:srgbClr val="1F497D">
                    <a:lumMod val="75000"/>
                  </a:srgbClr>
                </a:solidFill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13487085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微课成品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1199456" y="1561514"/>
            <a:ext cx="4224469" cy="4525433"/>
          </a:xfrm>
          <a:prstGeom prst="rect">
            <a:avLst/>
          </a:prstGeom>
        </p:spPr>
        <p:txBody>
          <a:bodyPr lIns="121913" tIns="60956" rIns="121913" bIns="6095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分辨率</a:t>
            </a:r>
            <a:r>
              <a:rPr lang="en-US" altLang="zh-CN" sz="2667" dirty="0">
                <a:solidFill>
                  <a:srgbClr val="1F497D">
                    <a:lumMod val="75000"/>
                  </a:srgbClr>
                </a:solidFill>
              </a:rPr>
              <a:t>640</a:t>
            </a: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*</a:t>
            </a:r>
            <a:r>
              <a:rPr lang="en-US" altLang="zh-CN" sz="2667" dirty="0">
                <a:solidFill>
                  <a:srgbClr val="1F497D">
                    <a:lumMod val="75000"/>
                  </a:srgbClr>
                </a:solidFill>
              </a:rPr>
              <a:t>360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帧率</a:t>
            </a:r>
            <a:r>
              <a:rPr lang="en-US" altLang="zh-CN" sz="2667" dirty="0">
                <a:solidFill>
                  <a:srgbClr val="1F497D">
                    <a:lumMod val="75000"/>
                  </a:srgbClr>
                </a:solidFill>
              </a:rPr>
              <a:t>25fps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码流</a:t>
            </a:r>
            <a:r>
              <a:rPr lang="en-US" altLang="zh-CN" sz="2667" dirty="0">
                <a:solidFill>
                  <a:srgbClr val="1F497D">
                    <a:lumMod val="75000"/>
                  </a:srgbClr>
                </a:solidFill>
              </a:rPr>
              <a:t>200Kbps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逐行扫描</a:t>
            </a:r>
            <a:endParaRPr lang="en-US" altLang="zh-CN" sz="2667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667" dirty="0">
                <a:solidFill>
                  <a:srgbClr val="1F497D">
                    <a:lumMod val="75000"/>
                  </a:srgbClr>
                </a:solidFill>
              </a:rPr>
              <a:t>AAC</a:t>
            </a: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立体声</a:t>
            </a:r>
            <a:endParaRPr lang="en-US" altLang="zh-CN" sz="2667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667" dirty="0">
                <a:solidFill>
                  <a:srgbClr val="1F497D">
                    <a:lumMod val="75000"/>
                  </a:srgbClr>
                </a:solidFill>
              </a:rPr>
              <a:t>H.264</a:t>
            </a: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编码</a:t>
            </a:r>
            <a:endParaRPr lang="en-US" altLang="zh-CN" sz="2667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667" dirty="0">
                <a:solidFill>
                  <a:srgbClr val="1F497D">
                    <a:lumMod val="75000"/>
                  </a:srgbClr>
                </a:solidFill>
              </a:rPr>
              <a:t>MP4</a:t>
            </a:r>
            <a:r>
              <a:rPr lang="zh-CN" altLang="en-US" sz="2667" dirty="0">
                <a:solidFill>
                  <a:srgbClr val="1F497D">
                    <a:lumMod val="75000"/>
                  </a:srgbClr>
                </a:solidFill>
              </a:rPr>
              <a:t>格式</a:t>
            </a:r>
            <a:endParaRPr lang="en-US" altLang="zh-CN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35893" y="2074190"/>
            <a:ext cx="5041619" cy="3500079"/>
            <a:chOff x="4067944" y="1806920"/>
            <a:chExt cx="3781214" cy="262505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806920"/>
              <a:ext cx="3781214" cy="212250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381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5" name="矩形 4"/>
            <p:cNvSpPr/>
            <p:nvPr/>
          </p:nvSpPr>
          <p:spPr>
            <a:xfrm>
              <a:off x="5060437" y="4062654"/>
              <a:ext cx="1800482" cy="369325"/>
            </a:xfrm>
            <a:prstGeom prst="rect">
              <a:avLst/>
            </a:prstGeom>
          </p:spPr>
          <p:txBody>
            <a:bodyPr wrap="none" lIns="121913" tIns="60956" rIns="121913" bIns="60956">
              <a:spAutoFit/>
            </a:bodyPr>
            <a:lstStyle/>
            <a:p>
              <a:pPr defTabSz="1219080"/>
              <a:r>
                <a:rPr lang="en-US" altLang="zh-CN" sz="2400" dirty="0">
                  <a:solidFill>
                    <a:srgbClr val="4F81BD">
                      <a:lumMod val="50000"/>
                    </a:srgbClr>
                  </a:solidFill>
                </a:rPr>
                <a:t>《</a:t>
              </a:r>
              <a:r>
                <a:rPr lang="zh-CN" altLang="en-US" sz="2400" dirty="0">
                  <a:solidFill>
                    <a:srgbClr val="4F81BD">
                      <a:lumMod val="50000"/>
                    </a:srgbClr>
                  </a:solidFill>
                </a:rPr>
                <a:t>潮汕功夫茶</a:t>
              </a:r>
              <a:r>
                <a:rPr lang="en-US" altLang="zh-CN" sz="2400" dirty="0">
                  <a:solidFill>
                    <a:srgbClr val="4F81BD">
                      <a:lumMod val="50000"/>
                    </a:srgbClr>
                  </a:solidFill>
                </a:rPr>
                <a:t>》</a:t>
              </a:r>
              <a:endParaRPr lang="zh-CN" altLang="en-US" sz="24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103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6864085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4223" y="1151454"/>
            <a:ext cx="56956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08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</a:rPr>
              <a:t>问：</a:t>
            </a:r>
            <a:r>
              <a:rPr lang="zh-CN" altLang="en-US" sz="3200" b="1" dirty="0">
                <a:solidFill>
                  <a:prstClr val="black"/>
                </a:solidFill>
              </a:rPr>
              <a:t>流</a:t>
            </a:r>
            <a:r>
              <a:rPr lang="zh-CN" altLang="en-US" sz="3200" b="1" dirty="0">
                <a:solidFill>
                  <a:prstClr val="black"/>
                </a:solidFill>
              </a:rPr>
              <a:t>媒体服务器上有几份不同码流的视频？</a:t>
            </a:r>
            <a:endParaRPr lang="en-US" altLang="zh-CN" sz="3200" b="1" dirty="0">
              <a:solidFill>
                <a:prstClr val="black"/>
              </a:solidFill>
            </a:endParaRPr>
          </a:p>
          <a:p>
            <a:pPr algn="just" defTabSz="121908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</a:rPr>
              <a:t>答：</a:t>
            </a:r>
            <a:r>
              <a:rPr lang="en-US" altLang="zh-CN" sz="3200" b="1" dirty="0">
                <a:solidFill>
                  <a:prstClr val="black"/>
                </a:solidFill>
              </a:rPr>
              <a:t>1</a:t>
            </a:r>
            <a:r>
              <a:rPr lang="zh-CN" altLang="en-US" sz="3200" b="1" dirty="0">
                <a:solidFill>
                  <a:prstClr val="black"/>
                </a:solidFill>
              </a:rPr>
              <a:t>份</a:t>
            </a:r>
            <a:r>
              <a:rPr lang="zh-CN" altLang="en-US" sz="3200" dirty="0">
                <a:solidFill>
                  <a:prstClr val="black"/>
                </a:solidFill>
              </a:rPr>
              <a:t>。通过我们长时间的研究，目前我们压缩的视频，可以同时用于</a:t>
            </a:r>
            <a:r>
              <a:rPr lang="en-US" altLang="zh-CN" sz="3200" u="sng" dirty="0">
                <a:solidFill>
                  <a:prstClr val="black"/>
                </a:solidFill>
              </a:rPr>
              <a:t>PC</a:t>
            </a:r>
            <a:r>
              <a:rPr lang="zh-CN" altLang="en-US" sz="3200" u="sng" dirty="0">
                <a:solidFill>
                  <a:prstClr val="black"/>
                </a:solidFill>
              </a:rPr>
              <a:t>网络课件</a:t>
            </a:r>
            <a:r>
              <a:rPr lang="zh-CN" altLang="en-US" sz="3200" dirty="0">
                <a:solidFill>
                  <a:prstClr val="black"/>
                </a:solidFill>
              </a:rPr>
              <a:t>、</a:t>
            </a:r>
            <a:r>
              <a:rPr lang="zh-CN" altLang="en-US" sz="3200" u="sng" dirty="0">
                <a:solidFill>
                  <a:prstClr val="black"/>
                </a:solidFill>
              </a:rPr>
              <a:t>手机客户端</a:t>
            </a:r>
            <a:r>
              <a:rPr lang="zh-CN" altLang="en-US" sz="3200" dirty="0">
                <a:solidFill>
                  <a:prstClr val="black"/>
                </a:solidFill>
              </a:rPr>
              <a:t>以及</a:t>
            </a:r>
            <a:r>
              <a:rPr lang="zh-CN" altLang="en-US" sz="3200" u="sng" dirty="0">
                <a:solidFill>
                  <a:prstClr val="black"/>
                </a:solidFill>
              </a:rPr>
              <a:t>平板客户端</a:t>
            </a:r>
            <a:r>
              <a:rPr lang="zh-CN" altLang="en-US" sz="3200" dirty="0">
                <a:solidFill>
                  <a:prstClr val="black"/>
                </a:solidFill>
              </a:rPr>
              <a:t>。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8248" y="453827"/>
            <a:ext cx="1372492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080"/>
            <a:r>
              <a:rPr lang="en-US" altLang="zh-CN" sz="3733" b="1" dirty="0">
                <a:solidFill>
                  <a:prstClr val="black"/>
                </a:solidFill>
              </a:rPr>
              <a:t>Q&amp;A</a:t>
            </a:r>
            <a:endParaRPr lang="zh-CN" altLang="en-US" sz="3733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45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宽屏</PresentationFormat>
  <Paragraphs>64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方正姚体</vt:lpstr>
      <vt:lpstr>宋体</vt:lpstr>
      <vt:lpstr>微软雅黑</vt:lpstr>
      <vt:lpstr>Arial</vt:lpstr>
      <vt:lpstr>Calibri</vt:lpstr>
      <vt:lpstr>1_Office 主题</vt:lpstr>
      <vt:lpstr>PowerPoint 演示文稿</vt:lpstr>
      <vt:lpstr>微课素材</vt:lpstr>
      <vt:lpstr>视频结构基础知识</vt:lpstr>
      <vt:lpstr>常见视频结构</vt:lpstr>
      <vt:lpstr>高清微课</vt:lpstr>
      <vt:lpstr>微课成品</vt:lpstr>
      <vt:lpstr>PowerPoint 演示文稿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pper lee</dc:creator>
  <cp:lastModifiedBy>pper lee</cp:lastModifiedBy>
  <cp:revision>1</cp:revision>
  <dcterms:created xsi:type="dcterms:W3CDTF">2016-10-20T05:12:00Z</dcterms:created>
  <dcterms:modified xsi:type="dcterms:W3CDTF">2016-10-20T05:12:11Z</dcterms:modified>
</cp:coreProperties>
</file>