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93" r:id="rId3"/>
    <p:sldId id="294" r:id="rId4"/>
    <p:sldId id="295" r:id="rId5"/>
    <p:sldId id="296" r:id="rId6"/>
    <p:sldId id="297" r:id="rId7"/>
    <p:sldId id="298" r:id="rId8"/>
    <p:sldId id="299" r:id="rId9"/>
    <p:sldId id="303" r:id="rId10"/>
    <p:sldId id="278" r:id="rId11"/>
    <p:sldId id="258" r:id="rId12"/>
    <p:sldId id="291" r:id="rId13"/>
    <p:sldId id="281" r:id="rId14"/>
    <p:sldId id="335" r:id="rId15"/>
    <p:sldId id="283" r:id="rId16"/>
    <p:sldId id="284" r:id="rId17"/>
    <p:sldId id="285" r:id="rId18"/>
    <p:sldId id="286" r:id="rId19"/>
    <p:sldId id="287" r:id="rId20"/>
    <p:sldId id="288" r:id="rId21"/>
    <p:sldId id="289" r:id="rId22"/>
    <p:sldId id="290" r:id="rId23"/>
    <p:sldId id="259" r:id="rId24"/>
    <p:sldId id="310" r:id="rId25"/>
    <p:sldId id="308" r:id="rId26"/>
    <p:sldId id="309" r:id="rId27"/>
    <p:sldId id="311" r:id="rId28"/>
    <p:sldId id="261" r:id="rId29"/>
    <p:sldId id="304" r:id="rId30"/>
    <p:sldId id="302" r:id="rId31"/>
    <p:sldId id="305" r:id="rId32"/>
    <p:sldId id="262" r:id="rId33"/>
    <p:sldId id="313" r:id="rId34"/>
    <p:sldId id="264" r:id="rId35"/>
    <p:sldId id="263" r:id="rId36"/>
    <p:sldId id="265" r:id="rId37"/>
    <p:sldId id="266" r:id="rId38"/>
    <p:sldId id="312" r:id="rId39"/>
    <p:sldId id="331" r:id="rId40"/>
    <p:sldId id="267" r:id="rId41"/>
    <p:sldId id="333" r:id="rId42"/>
    <p:sldId id="314" r:id="rId43"/>
    <p:sldId id="319" r:id="rId44"/>
    <p:sldId id="268" r:id="rId45"/>
    <p:sldId id="315" r:id="rId46"/>
    <p:sldId id="269" r:id="rId47"/>
    <p:sldId id="316" r:id="rId48"/>
    <p:sldId id="323" r:id="rId49"/>
    <p:sldId id="270" r:id="rId50"/>
    <p:sldId id="321" r:id="rId51"/>
    <p:sldId id="271" r:id="rId52"/>
    <p:sldId id="322" r:id="rId53"/>
    <p:sldId id="318" r:id="rId54"/>
    <p:sldId id="292" r:id="rId55"/>
    <p:sldId id="273" r:id="rId56"/>
    <p:sldId id="306" r:id="rId57"/>
    <p:sldId id="274" r:id="rId58"/>
    <p:sldId id="275" r:id="rId59"/>
    <p:sldId id="341" r:id="rId60"/>
    <p:sldId id="324" r:id="rId61"/>
    <p:sldId id="338" r:id="rId62"/>
    <p:sldId id="339" r:id="rId63"/>
    <p:sldId id="340" r:id="rId64"/>
    <p:sldId id="342" r:id="rId65"/>
    <p:sldId id="334" r:id="rId66"/>
    <p:sldId id="328" r:id="rId67"/>
    <p:sldId id="329" r:id="rId68"/>
    <p:sldId id="330" r:id="rId69"/>
    <p:sldId id="345" r:id="rId70"/>
    <p:sldId id="332" r:id="rId71"/>
    <p:sldId id="326" r:id="rId7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微软雅黑"/>
      </a:defRPr>
    </a:lvl1pPr>
    <a:lvl2pPr marL="457200" algn="l" rtl="0" fontAlgn="base">
      <a:spcBef>
        <a:spcPct val="0"/>
      </a:spcBef>
      <a:spcAft>
        <a:spcPct val="0"/>
      </a:spcAft>
      <a:defRPr kern="1200">
        <a:solidFill>
          <a:schemeClr val="tx1"/>
        </a:solidFill>
        <a:latin typeface="Arial" charset="0"/>
        <a:ea typeface="宋体" charset="-122"/>
        <a:cs typeface="微软雅黑"/>
      </a:defRPr>
    </a:lvl2pPr>
    <a:lvl3pPr marL="914400" algn="l" rtl="0" fontAlgn="base">
      <a:spcBef>
        <a:spcPct val="0"/>
      </a:spcBef>
      <a:spcAft>
        <a:spcPct val="0"/>
      </a:spcAft>
      <a:defRPr kern="1200">
        <a:solidFill>
          <a:schemeClr val="tx1"/>
        </a:solidFill>
        <a:latin typeface="Arial" charset="0"/>
        <a:ea typeface="宋体" charset="-122"/>
        <a:cs typeface="微软雅黑"/>
      </a:defRPr>
    </a:lvl3pPr>
    <a:lvl4pPr marL="1371600" algn="l" rtl="0" fontAlgn="base">
      <a:spcBef>
        <a:spcPct val="0"/>
      </a:spcBef>
      <a:spcAft>
        <a:spcPct val="0"/>
      </a:spcAft>
      <a:defRPr kern="1200">
        <a:solidFill>
          <a:schemeClr val="tx1"/>
        </a:solidFill>
        <a:latin typeface="Arial" charset="0"/>
        <a:ea typeface="宋体" charset="-122"/>
        <a:cs typeface="微软雅黑"/>
      </a:defRPr>
    </a:lvl4pPr>
    <a:lvl5pPr marL="1828800" algn="l" rtl="0" fontAlgn="base">
      <a:spcBef>
        <a:spcPct val="0"/>
      </a:spcBef>
      <a:spcAft>
        <a:spcPct val="0"/>
      </a:spcAft>
      <a:defRPr kern="1200">
        <a:solidFill>
          <a:schemeClr val="tx1"/>
        </a:solidFill>
        <a:latin typeface="Arial" charset="0"/>
        <a:ea typeface="宋体" charset="-122"/>
        <a:cs typeface="微软雅黑"/>
      </a:defRPr>
    </a:lvl5pPr>
    <a:lvl6pPr marL="2286000" algn="l" defTabSz="914400" rtl="0" eaLnBrk="1" latinLnBrk="0" hangingPunct="1">
      <a:defRPr kern="1200">
        <a:solidFill>
          <a:schemeClr val="tx1"/>
        </a:solidFill>
        <a:latin typeface="Arial" charset="0"/>
        <a:ea typeface="宋体" charset="-122"/>
        <a:cs typeface="微软雅黑"/>
      </a:defRPr>
    </a:lvl6pPr>
    <a:lvl7pPr marL="2743200" algn="l" defTabSz="914400" rtl="0" eaLnBrk="1" latinLnBrk="0" hangingPunct="1">
      <a:defRPr kern="1200">
        <a:solidFill>
          <a:schemeClr val="tx1"/>
        </a:solidFill>
        <a:latin typeface="Arial" charset="0"/>
        <a:ea typeface="宋体" charset="-122"/>
        <a:cs typeface="微软雅黑"/>
      </a:defRPr>
    </a:lvl7pPr>
    <a:lvl8pPr marL="3200400" algn="l" defTabSz="914400" rtl="0" eaLnBrk="1" latinLnBrk="0" hangingPunct="1">
      <a:defRPr kern="1200">
        <a:solidFill>
          <a:schemeClr val="tx1"/>
        </a:solidFill>
        <a:latin typeface="Arial" charset="0"/>
        <a:ea typeface="宋体" charset="-122"/>
        <a:cs typeface="微软雅黑"/>
      </a:defRPr>
    </a:lvl8pPr>
    <a:lvl9pPr marL="3657600" algn="l" defTabSz="914400" rtl="0" eaLnBrk="1" latinLnBrk="0" hangingPunct="1">
      <a:defRPr kern="1200">
        <a:solidFill>
          <a:schemeClr val="tx1"/>
        </a:solidFill>
        <a:latin typeface="Arial" charset="0"/>
        <a:ea typeface="宋体" charset="-122"/>
        <a:cs typeface="微软雅黑"/>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940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42" autoAdjust="0"/>
    <p:restoredTop sz="94660"/>
  </p:normalViewPr>
  <p:slideViewPr>
    <p:cSldViewPr>
      <p:cViewPr>
        <p:scale>
          <a:sx n="66" d="100"/>
          <a:sy n="66" d="100"/>
        </p:scale>
        <p:origin x="-1176" y="-6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5F54A3-3309-4742-81C1-BA77BC2BC2F8}" type="doc">
      <dgm:prSet loTypeId="urn:microsoft.com/office/officeart/2005/8/layout/arrow2" loCatId="process" qsTypeId="urn:microsoft.com/office/officeart/2005/8/quickstyle/3d6" qsCatId="3D" csTypeId="urn:microsoft.com/office/officeart/2005/8/colors/accent2_1" csCatId="accent2" phldr="1"/>
      <dgm:spPr/>
    </dgm:pt>
    <dgm:pt modelId="{5E4C16DD-3E46-4F3F-B01F-C6E29E0B7550}">
      <dgm:prSet phldrT="[文本]"/>
      <dgm:spPr/>
      <dgm:t>
        <a:bodyPr/>
        <a:lstStyle/>
        <a:p>
          <a:pPr algn="ctr"/>
          <a:r>
            <a:rPr lang="zh-CN" altLang="en-US" dirty="0" smtClean="0">
              <a:solidFill>
                <a:schemeClr val="tx1">
                  <a:lumMod val="85000"/>
                  <a:lumOff val="15000"/>
                </a:schemeClr>
              </a:solidFill>
            </a:rPr>
            <a:t>六顶思考帽</a:t>
          </a:r>
          <a:endParaRPr lang="zh-CN" altLang="en-US" dirty="0">
            <a:solidFill>
              <a:schemeClr val="tx1">
                <a:lumMod val="85000"/>
                <a:lumOff val="15000"/>
              </a:schemeClr>
            </a:solidFill>
          </a:endParaRPr>
        </a:p>
      </dgm:t>
    </dgm:pt>
    <dgm:pt modelId="{C2131F18-CA01-4481-A515-A7957DF8F34A}" type="parTrans" cxnId="{AE983707-02DC-4BE1-A8D2-AEF3EC126CA4}">
      <dgm:prSet/>
      <dgm:spPr/>
      <dgm:t>
        <a:bodyPr/>
        <a:lstStyle/>
        <a:p>
          <a:endParaRPr lang="zh-CN" altLang="en-US"/>
        </a:p>
      </dgm:t>
    </dgm:pt>
    <dgm:pt modelId="{0A85B0D9-1DCE-4CFD-8214-BBECBF866EB1}" type="sibTrans" cxnId="{AE983707-02DC-4BE1-A8D2-AEF3EC126CA4}">
      <dgm:prSet/>
      <dgm:spPr/>
      <dgm:t>
        <a:bodyPr/>
        <a:lstStyle/>
        <a:p>
          <a:endParaRPr lang="zh-CN" altLang="en-US"/>
        </a:p>
      </dgm:t>
    </dgm:pt>
    <dgm:pt modelId="{1B558682-A763-4C2B-AA43-E7C6CB9A534A}" type="pres">
      <dgm:prSet presAssocID="{765F54A3-3309-4742-81C1-BA77BC2BC2F8}" presName="arrowDiagram" presStyleCnt="0">
        <dgm:presLayoutVars>
          <dgm:chMax val="5"/>
          <dgm:dir/>
          <dgm:resizeHandles val="exact"/>
        </dgm:presLayoutVars>
      </dgm:prSet>
      <dgm:spPr/>
    </dgm:pt>
    <dgm:pt modelId="{72D92B48-57F5-409D-8C97-A67DBE4412AA}" type="pres">
      <dgm:prSet presAssocID="{765F54A3-3309-4742-81C1-BA77BC2BC2F8}" presName="arrow" presStyleLbl="bgShp" presStyleIdx="0" presStyleCnt="1" custLinFactNeighborX="-391" custLinFactNeighborY="1250"/>
      <dgm:spPr/>
    </dgm:pt>
    <dgm:pt modelId="{4AE5B77F-FFEF-4E39-ACE5-0F6F06C8C300}" type="pres">
      <dgm:prSet presAssocID="{765F54A3-3309-4742-81C1-BA77BC2BC2F8}" presName="arrowDiagram1" presStyleCnt="0">
        <dgm:presLayoutVars>
          <dgm:bulletEnabled val="1"/>
        </dgm:presLayoutVars>
      </dgm:prSet>
      <dgm:spPr/>
    </dgm:pt>
    <dgm:pt modelId="{3B5942F3-52B4-4453-B26E-4BD15CC4EEAF}" type="pres">
      <dgm:prSet presAssocID="{5E4C16DD-3E46-4F3F-B01F-C6E29E0B7550}" presName="bullet1" presStyleLbl="node1" presStyleIdx="0" presStyleCnt="1" custScaleX="90036" custScaleY="90035" custLinFactX="-200000" custLinFactY="19341" custLinFactNeighborX="-239569" custLinFactNeighborY="100000"/>
      <dgm:spPr/>
    </dgm:pt>
    <dgm:pt modelId="{BFC338C3-48B5-4AB6-9B65-8280D82F0E45}" type="pres">
      <dgm:prSet presAssocID="{5E4C16DD-3E46-4F3F-B01F-C6E29E0B7550}" presName="textBox1" presStyleLbl="revTx" presStyleIdx="0" presStyleCnt="1" custScaleX="126367" custScaleY="39024" custLinFactNeighborX="-18219" custLinFactNeighborY="14761">
        <dgm:presLayoutVars>
          <dgm:bulletEnabled val="1"/>
        </dgm:presLayoutVars>
      </dgm:prSet>
      <dgm:spPr/>
      <dgm:t>
        <a:bodyPr/>
        <a:lstStyle/>
        <a:p>
          <a:endParaRPr lang="zh-CN" altLang="en-US"/>
        </a:p>
      </dgm:t>
    </dgm:pt>
  </dgm:ptLst>
  <dgm:cxnLst>
    <dgm:cxn modelId="{250C4D58-2AD6-43C6-B7A5-670911152702}" type="presOf" srcId="{5E4C16DD-3E46-4F3F-B01F-C6E29E0B7550}" destId="{BFC338C3-48B5-4AB6-9B65-8280D82F0E45}" srcOrd="0" destOrd="0" presId="urn:microsoft.com/office/officeart/2005/8/layout/arrow2"/>
    <dgm:cxn modelId="{AE983707-02DC-4BE1-A8D2-AEF3EC126CA4}" srcId="{765F54A3-3309-4742-81C1-BA77BC2BC2F8}" destId="{5E4C16DD-3E46-4F3F-B01F-C6E29E0B7550}" srcOrd="0" destOrd="0" parTransId="{C2131F18-CA01-4481-A515-A7957DF8F34A}" sibTransId="{0A85B0D9-1DCE-4CFD-8214-BBECBF866EB1}"/>
    <dgm:cxn modelId="{399BB648-2971-4E92-B324-8F219550FC70}" type="presOf" srcId="{765F54A3-3309-4742-81C1-BA77BC2BC2F8}" destId="{1B558682-A763-4C2B-AA43-E7C6CB9A534A}" srcOrd="0" destOrd="0" presId="urn:microsoft.com/office/officeart/2005/8/layout/arrow2"/>
    <dgm:cxn modelId="{E8745B8C-96E7-43D9-8106-01F73F1C213A}" type="presParOf" srcId="{1B558682-A763-4C2B-AA43-E7C6CB9A534A}" destId="{72D92B48-57F5-409D-8C97-A67DBE4412AA}" srcOrd="0" destOrd="0" presId="urn:microsoft.com/office/officeart/2005/8/layout/arrow2"/>
    <dgm:cxn modelId="{2A0CB923-B9D7-415E-BAF3-4F05387CAA40}" type="presParOf" srcId="{1B558682-A763-4C2B-AA43-E7C6CB9A534A}" destId="{4AE5B77F-FFEF-4E39-ACE5-0F6F06C8C300}" srcOrd="1" destOrd="0" presId="urn:microsoft.com/office/officeart/2005/8/layout/arrow2"/>
    <dgm:cxn modelId="{18DF16CA-CCEC-4F2F-9482-AC9C9772F004}" type="presParOf" srcId="{4AE5B77F-FFEF-4E39-ACE5-0F6F06C8C300}" destId="{3B5942F3-52B4-4453-B26E-4BD15CC4EEAF}" srcOrd="0" destOrd="0" presId="urn:microsoft.com/office/officeart/2005/8/layout/arrow2"/>
    <dgm:cxn modelId="{2C66D7B0-3BCC-41CE-882A-515682F2D090}" type="presParOf" srcId="{4AE5B77F-FFEF-4E39-ACE5-0F6F06C8C300}" destId="{BFC338C3-48B5-4AB6-9B65-8280D82F0E45}" srcOrd="1" destOrd="0" presId="urn:microsoft.com/office/officeart/2005/8/layout/arrow2"/>
  </dgm:cxnLst>
  <dgm:bg/>
  <dgm:whole/>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圆角矩形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圆角矩形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标题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zh-CN" altLang="en-US" smtClean="0"/>
              <a:t>单击此处编辑母版标题样式</a:t>
            </a:r>
            <a:endParaRPr lang="en-US"/>
          </a:p>
        </p:txBody>
      </p:sp>
      <p:sp>
        <p:nvSpPr>
          <p:cNvPr id="20" name="副标题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CN" altLang="en-US" smtClean="0"/>
              <a:t>单击此处编辑母版副标题样式</a:t>
            </a:r>
            <a:endParaRPr lang="en-US"/>
          </a:p>
        </p:txBody>
      </p:sp>
      <p:sp>
        <p:nvSpPr>
          <p:cNvPr id="7" name="日期占位符 18"/>
          <p:cNvSpPr>
            <a:spLocks noGrp="1"/>
          </p:cNvSpPr>
          <p:nvPr>
            <p:ph type="dt" sz="half" idx="10"/>
          </p:nvPr>
        </p:nvSpPr>
        <p:spPr/>
        <p:txBody>
          <a:bodyPr/>
          <a:lstStyle>
            <a:lvl1pPr>
              <a:defRPr/>
            </a:lvl1pPr>
            <a:extLst/>
          </a:lstStyle>
          <a:p>
            <a:pPr>
              <a:defRPr/>
            </a:pPr>
            <a:fld id="{8A56184B-0EE7-4D68-B2CC-CB7467DE23CC}" type="datetimeFigureOut">
              <a:rPr lang="zh-CN" altLang="en-US"/>
              <a:pPr>
                <a:defRPr/>
              </a:pPr>
              <a:t>2012-8-6</a:t>
            </a:fld>
            <a:endParaRPr lang="zh-CN" altLang="en-US"/>
          </a:p>
        </p:txBody>
      </p:sp>
      <p:sp>
        <p:nvSpPr>
          <p:cNvPr id="8" name="页脚占位符 7"/>
          <p:cNvSpPr>
            <a:spLocks noGrp="1"/>
          </p:cNvSpPr>
          <p:nvPr>
            <p:ph type="ftr" sz="quarter" idx="11"/>
          </p:nvPr>
        </p:nvSpPr>
        <p:spPr/>
        <p:txBody>
          <a:bodyPr/>
          <a:lstStyle>
            <a:lvl1pPr>
              <a:defRPr/>
            </a:lvl1pPr>
            <a:extLst/>
          </a:lstStyle>
          <a:p>
            <a:pPr>
              <a:defRPr/>
            </a:pPr>
            <a:endParaRPr lang="zh-CN" altLang="en-US"/>
          </a:p>
        </p:txBody>
      </p:sp>
      <p:sp>
        <p:nvSpPr>
          <p:cNvPr id="9" name="灯片编号占位符 10"/>
          <p:cNvSpPr>
            <a:spLocks noGrp="1"/>
          </p:cNvSpPr>
          <p:nvPr>
            <p:ph type="sldNum" sz="quarter" idx="12"/>
          </p:nvPr>
        </p:nvSpPr>
        <p:spPr/>
        <p:txBody>
          <a:bodyPr/>
          <a:lstStyle>
            <a:lvl1pPr>
              <a:defRPr/>
            </a:lvl1pPr>
            <a:extLst/>
          </a:lstStyle>
          <a:p>
            <a:pPr>
              <a:defRPr/>
            </a:pPr>
            <a:fld id="{2BC48EE7-84DB-47FE-8679-C073264D6A22}"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2920" y="4983480"/>
            <a:ext cx="8183880" cy="1051560"/>
          </a:xfrm>
        </p:spPr>
        <p:txBody>
          <a:bodyPr/>
          <a:lstStyle>
            <a:extLs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502920" y="530352"/>
            <a:ext cx="8183880" cy="4187952"/>
          </a:xfrm>
        </p:spPr>
        <p:txBody>
          <a:bodyPr vert="eaVert"/>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24"/>
          <p:cNvSpPr>
            <a:spLocks noGrp="1"/>
          </p:cNvSpPr>
          <p:nvPr>
            <p:ph type="dt" sz="half" idx="10"/>
          </p:nvPr>
        </p:nvSpPr>
        <p:spPr/>
        <p:txBody>
          <a:bodyPr/>
          <a:lstStyle>
            <a:lvl1pPr>
              <a:defRPr/>
            </a:lvl1pPr>
          </a:lstStyle>
          <a:p>
            <a:pPr>
              <a:defRPr/>
            </a:pPr>
            <a:fld id="{6EB957AD-83ED-47A8-90FA-21CD2FF79DD7}" type="datetimeFigureOut">
              <a:rPr lang="zh-CN" altLang="en-US"/>
              <a:pPr>
                <a:defRPr/>
              </a:pPr>
              <a:t>2012-8-6</a:t>
            </a:fld>
            <a:endParaRPr lang="zh-CN" altLang="en-US"/>
          </a:p>
        </p:txBody>
      </p:sp>
      <p:sp>
        <p:nvSpPr>
          <p:cNvPr id="5" name="页脚占位符 17"/>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A9012FFE-13AC-4024-8B8D-F68BF7633BCC}"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533404"/>
            <a:ext cx="1981200" cy="5257799"/>
          </a:xfrm>
        </p:spPr>
        <p:txBody>
          <a:bodyPr vert="eaVert"/>
          <a:lstStyle>
            <a:extLs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533400" y="533402"/>
            <a:ext cx="5943600" cy="5257801"/>
          </a:xfrm>
        </p:spPr>
        <p:txBody>
          <a:bodyPr vert="eaVert"/>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24"/>
          <p:cNvSpPr>
            <a:spLocks noGrp="1"/>
          </p:cNvSpPr>
          <p:nvPr>
            <p:ph type="dt" sz="half" idx="10"/>
          </p:nvPr>
        </p:nvSpPr>
        <p:spPr/>
        <p:txBody>
          <a:bodyPr/>
          <a:lstStyle>
            <a:lvl1pPr>
              <a:defRPr/>
            </a:lvl1pPr>
          </a:lstStyle>
          <a:p>
            <a:pPr>
              <a:defRPr/>
            </a:pPr>
            <a:fld id="{ACC8C49D-15FA-4131-8CD4-B435C01A0621}" type="datetimeFigureOut">
              <a:rPr lang="zh-CN" altLang="en-US"/>
              <a:pPr>
                <a:defRPr/>
              </a:pPr>
              <a:t>2012-8-6</a:t>
            </a:fld>
            <a:endParaRPr lang="zh-CN" altLang="en-US"/>
          </a:p>
        </p:txBody>
      </p:sp>
      <p:sp>
        <p:nvSpPr>
          <p:cNvPr id="5" name="页脚占位符 17"/>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735F5791-AB78-43D3-95D2-45F4BC03F0CB}"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2920" y="4983480"/>
            <a:ext cx="8183880" cy="1051560"/>
          </a:xfrm>
        </p:spPr>
        <p:txBody>
          <a:bodyPr/>
          <a:lstStyle>
            <a:extLst/>
          </a:lstStyle>
          <a:p>
            <a:r>
              <a:rPr lang="zh-CN" altLang="en-US" smtClean="0"/>
              <a:t>单击此处编辑母版标题样式</a:t>
            </a:r>
            <a:endParaRPr lang="en-US"/>
          </a:p>
        </p:txBody>
      </p:sp>
      <p:sp>
        <p:nvSpPr>
          <p:cNvPr id="3" name="内容占位符 2"/>
          <p:cNvSpPr>
            <a:spLocks noGrp="1"/>
          </p:cNvSpPr>
          <p:nvPr>
            <p:ph idx="1"/>
          </p:nvPr>
        </p:nvSpPr>
        <p:spPr>
          <a:xfrm>
            <a:off x="502920" y="530352"/>
            <a:ext cx="8183880" cy="4187952"/>
          </a:xfrm>
        </p:spPr>
        <p:txBody>
          <a:bodyPr/>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24"/>
          <p:cNvSpPr>
            <a:spLocks noGrp="1"/>
          </p:cNvSpPr>
          <p:nvPr>
            <p:ph type="dt" sz="half" idx="10"/>
          </p:nvPr>
        </p:nvSpPr>
        <p:spPr/>
        <p:txBody>
          <a:bodyPr/>
          <a:lstStyle>
            <a:lvl1pPr>
              <a:defRPr/>
            </a:lvl1pPr>
          </a:lstStyle>
          <a:p>
            <a:pPr>
              <a:defRPr/>
            </a:pPr>
            <a:fld id="{31ECA9EE-885C-4B41-9D0B-1EA0D8FE06B3}" type="datetimeFigureOut">
              <a:rPr lang="zh-CN" altLang="en-US"/>
              <a:pPr>
                <a:defRPr/>
              </a:pPr>
              <a:t>2012-8-6</a:t>
            </a:fld>
            <a:endParaRPr lang="zh-CN" altLang="en-US"/>
          </a:p>
        </p:txBody>
      </p:sp>
      <p:sp>
        <p:nvSpPr>
          <p:cNvPr id="5" name="页脚占位符 17"/>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DFDF7EC3-A12B-426E-9B68-052BE9FBC0B1}"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圆角矩形 1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圆角矩形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标题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zh-CN" altLang="en-US" smtClean="0"/>
              <a:t>单击此处编辑母版标题样式</a:t>
            </a:r>
            <a:endParaRPr lang="en-US"/>
          </a:p>
        </p:txBody>
      </p:sp>
      <p:sp>
        <p:nvSpPr>
          <p:cNvPr id="3" name="文本占位符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zh-CN" altLang="en-US" smtClean="0"/>
              <a:t>单击此处编辑母版文本样式</a:t>
            </a:r>
          </a:p>
        </p:txBody>
      </p:sp>
      <p:sp>
        <p:nvSpPr>
          <p:cNvPr id="6" name="日期占位符 3"/>
          <p:cNvSpPr>
            <a:spLocks noGrp="1"/>
          </p:cNvSpPr>
          <p:nvPr>
            <p:ph type="dt" sz="half" idx="10"/>
          </p:nvPr>
        </p:nvSpPr>
        <p:spPr/>
        <p:txBody>
          <a:bodyPr/>
          <a:lstStyle>
            <a:lvl1pPr>
              <a:defRPr/>
            </a:lvl1pPr>
            <a:extLst/>
          </a:lstStyle>
          <a:p>
            <a:pPr>
              <a:defRPr/>
            </a:pPr>
            <a:fld id="{4CFF1D3D-CDD8-43D1-977A-6517EBB7E71D}" type="datetimeFigureOut">
              <a:rPr lang="zh-CN" altLang="en-US"/>
              <a:pPr>
                <a:defRPr/>
              </a:pPr>
              <a:t>2012-8-6</a:t>
            </a:fld>
            <a:endParaRPr lang="zh-CN" altLang="en-US"/>
          </a:p>
        </p:txBody>
      </p:sp>
      <p:sp>
        <p:nvSpPr>
          <p:cNvPr id="7" name="页脚占位符 4"/>
          <p:cNvSpPr>
            <a:spLocks noGrp="1"/>
          </p:cNvSpPr>
          <p:nvPr>
            <p:ph type="ftr" sz="quarter" idx="11"/>
          </p:nvPr>
        </p:nvSpPr>
        <p:spPr/>
        <p:txBody>
          <a:bodyPr/>
          <a:lstStyle>
            <a:lvl1pPr>
              <a:defRPr/>
            </a:lvl1pPr>
            <a:extLst/>
          </a:lstStyle>
          <a:p>
            <a:pPr>
              <a:defRPr/>
            </a:pPr>
            <a:endParaRPr lang="zh-CN" altLang="en-US"/>
          </a:p>
        </p:txBody>
      </p:sp>
      <p:sp>
        <p:nvSpPr>
          <p:cNvPr id="8" name="灯片编号占位符 5"/>
          <p:cNvSpPr>
            <a:spLocks noGrp="1"/>
          </p:cNvSpPr>
          <p:nvPr>
            <p:ph type="sldNum" sz="quarter" idx="12"/>
          </p:nvPr>
        </p:nvSpPr>
        <p:spPr/>
        <p:txBody>
          <a:bodyPr/>
          <a:lstStyle>
            <a:lvl1pPr>
              <a:defRPr/>
            </a:lvl1pPr>
            <a:extLst/>
          </a:lstStyle>
          <a:p>
            <a:pPr>
              <a:defRPr/>
            </a:pPr>
            <a:fld id="{1AAA779F-9CC7-4B5A-B30B-4D71A157459D}"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lang="zh-CN" altLang="en-US" smtClean="0"/>
              <a:t>单击此处编辑母版标题样式</a:t>
            </a:r>
            <a:endParaRPr lang="en-US"/>
          </a:p>
        </p:txBody>
      </p:sp>
      <p:sp>
        <p:nvSpPr>
          <p:cNvPr id="3" name="内容占位符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24"/>
          <p:cNvSpPr>
            <a:spLocks noGrp="1"/>
          </p:cNvSpPr>
          <p:nvPr>
            <p:ph type="dt" sz="half" idx="10"/>
          </p:nvPr>
        </p:nvSpPr>
        <p:spPr/>
        <p:txBody>
          <a:bodyPr/>
          <a:lstStyle>
            <a:lvl1pPr>
              <a:defRPr/>
            </a:lvl1pPr>
          </a:lstStyle>
          <a:p>
            <a:pPr>
              <a:defRPr/>
            </a:pPr>
            <a:fld id="{021066F0-E580-466E-8FBE-B4856E4944CA}" type="datetimeFigureOut">
              <a:rPr lang="zh-CN" altLang="en-US"/>
              <a:pPr>
                <a:defRPr/>
              </a:pPr>
              <a:t>2012-8-6</a:t>
            </a:fld>
            <a:endParaRPr lang="zh-CN" altLang="en-US"/>
          </a:p>
        </p:txBody>
      </p:sp>
      <p:sp>
        <p:nvSpPr>
          <p:cNvPr id="6" name="页脚占位符 17"/>
          <p:cNvSpPr>
            <a:spLocks noGrp="1"/>
          </p:cNvSpPr>
          <p:nvPr>
            <p:ph type="ftr" sz="quarter" idx="11"/>
          </p:nvPr>
        </p:nvSpPr>
        <p:spPr/>
        <p:txBody>
          <a:bodyPr/>
          <a:lstStyle>
            <a:lvl1pPr>
              <a:defRPr/>
            </a:lvl1pPr>
          </a:lstStyle>
          <a:p>
            <a:pPr>
              <a:defRPr/>
            </a:pPr>
            <a:endParaRPr lang="zh-CN" altLang="en-US"/>
          </a:p>
        </p:txBody>
      </p:sp>
      <p:sp>
        <p:nvSpPr>
          <p:cNvPr id="7" name="灯片编号占位符 4"/>
          <p:cNvSpPr>
            <a:spLocks noGrp="1"/>
          </p:cNvSpPr>
          <p:nvPr>
            <p:ph type="sldNum" sz="quarter" idx="12"/>
          </p:nvPr>
        </p:nvSpPr>
        <p:spPr/>
        <p:txBody>
          <a:bodyPr/>
          <a:lstStyle>
            <a:lvl1pPr>
              <a:defRPr/>
            </a:lvl1pPr>
          </a:lstStyle>
          <a:p>
            <a:pPr>
              <a:defRPr/>
            </a:pPr>
            <a:fld id="{DA129D8E-AE64-4FA0-9465-6F6720062F0F}"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2920" y="4983480"/>
            <a:ext cx="8183880" cy="1051560"/>
          </a:xfrm>
        </p:spPr>
        <p:txBody>
          <a:bodyPr/>
          <a:lstStyle>
            <a:lvl1pPr>
              <a:defRPr b="1"/>
            </a:lvl1pPr>
            <a:extLst/>
          </a:lstStyle>
          <a:p>
            <a:r>
              <a:rPr lang="zh-CN" altLang="en-US" smtClean="0"/>
              <a:t>单击此处编辑母版标题样式</a:t>
            </a:r>
            <a:endParaRPr lang="en-US"/>
          </a:p>
        </p:txBody>
      </p:sp>
      <p:sp>
        <p:nvSpPr>
          <p:cNvPr id="3" name="文本占位符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zh-CN" altLang="en-US" smtClean="0"/>
              <a:t>单击此处编辑母版文本样式</a:t>
            </a:r>
          </a:p>
        </p:txBody>
      </p:sp>
      <p:sp>
        <p:nvSpPr>
          <p:cNvPr id="4" name="文本占位符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zh-CN" altLang="en-US" smtClean="0"/>
              <a:t>单击此处编辑母版文本样式</a:t>
            </a:r>
          </a:p>
        </p:txBody>
      </p:sp>
      <p:sp>
        <p:nvSpPr>
          <p:cNvPr id="5" name="内容占位符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内容占位符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24"/>
          <p:cNvSpPr>
            <a:spLocks noGrp="1"/>
          </p:cNvSpPr>
          <p:nvPr>
            <p:ph type="dt" sz="half" idx="10"/>
          </p:nvPr>
        </p:nvSpPr>
        <p:spPr/>
        <p:txBody>
          <a:bodyPr/>
          <a:lstStyle>
            <a:lvl1pPr>
              <a:defRPr/>
            </a:lvl1pPr>
          </a:lstStyle>
          <a:p>
            <a:pPr>
              <a:defRPr/>
            </a:pPr>
            <a:fld id="{9E2569F4-B6FA-4B84-BD63-365673246BFB}" type="datetimeFigureOut">
              <a:rPr lang="zh-CN" altLang="en-US"/>
              <a:pPr>
                <a:defRPr/>
              </a:pPr>
              <a:t>2012-8-6</a:t>
            </a:fld>
            <a:endParaRPr lang="zh-CN" altLang="en-US"/>
          </a:p>
        </p:txBody>
      </p:sp>
      <p:sp>
        <p:nvSpPr>
          <p:cNvPr id="8" name="页脚占位符 17"/>
          <p:cNvSpPr>
            <a:spLocks noGrp="1"/>
          </p:cNvSpPr>
          <p:nvPr>
            <p:ph type="ftr" sz="quarter" idx="11"/>
          </p:nvPr>
        </p:nvSpPr>
        <p:spPr/>
        <p:txBody>
          <a:bodyPr/>
          <a:lstStyle>
            <a:lvl1pPr>
              <a:defRPr/>
            </a:lvl1pPr>
          </a:lstStyle>
          <a:p>
            <a:pPr>
              <a:defRPr/>
            </a:pPr>
            <a:endParaRPr lang="zh-CN" altLang="en-US"/>
          </a:p>
        </p:txBody>
      </p:sp>
      <p:sp>
        <p:nvSpPr>
          <p:cNvPr id="9" name="灯片编号占位符 4"/>
          <p:cNvSpPr>
            <a:spLocks noGrp="1"/>
          </p:cNvSpPr>
          <p:nvPr>
            <p:ph type="sldNum" sz="quarter" idx="12"/>
          </p:nvPr>
        </p:nvSpPr>
        <p:spPr/>
        <p:txBody>
          <a:bodyPr/>
          <a:lstStyle>
            <a:lvl1pPr>
              <a:defRPr/>
            </a:lvl1pPr>
          </a:lstStyle>
          <a:p>
            <a:pPr>
              <a:defRPr/>
            </a:pPr>
            <a:fld id="{825E4C12-3A17-4E23-B0C2-64B94F665EE0}"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lang="zh-CN" altLang="en-US" smtClean="0"/>
              <a:t>单击此处编辑母版标题样式</a:t>
            </a:r>
            <a:endParaRPr lang="en-US"/>
          </a:p>
        </p:txBody>
      </p:sp>
      <p:sp>
        <p:nvSpPr>
          <p:cNvPr id="3" name="日期占位符 24"/>
          <p:cNvSpPr>
            <a:spLocks noGrp="1"/>
          </p:cNvSpPr>
          <p:nvPr>
            <p:ph type="dt" sz="half" idx="10"/>
          </p:nvPr>
        </p:nvSpPr>
        <p:spPr/>
        <p:txBody>
          <a:bodyPr/>
          <a:lstStyle>
            <a:lvl1pPr>
              <a:defRPr/>
            </a:lvl1pPr>
          </a:lstStyle>
          <a:p>
            <a:pPr>
              <a:defRPr/>
            </a:pPr>
            <a:fld id="{03D07D99-61CE-468D-9B69-225C87A41244}" type="datetimeFigureOut">
              <a:rPr lang="zh-CN" altLang="en-US"/>
              <a:pPr>
                <a:defRPr/>
              </a:pPr>
              <a:t>2012-8-6</a:t>
            </a:fld>
            <a:endParaRPr lang="zh-CN" altLang="en-US"/>
          </a:p>
        </p:txBody>
      </p:sp>
      <p:sp>
        <p:nvSpPr>
          <p:cNvPr id="4" name="页脚占位符 17"/>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61069ACC-CE92-4CB0-A3AD-D7349E39723B}"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圆角矩形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日期占位符 1"/>
          <p:cNvSpPr>
            <a:spLocks noGrp="1"/>
          </p:cNvSpPr>
          <p:nvPr>
            <p:ph type="dt" sz="half" idx="10"/>
          </p:nvPr>
        </p:nvSpPr>
        <p:spPr/>
        <p:txBody>
          <a:bodyPr/>
          <a:lstStyle>
            <a:lvl1pPr>
              <a:defRPr/>
            </a:lvl1pPr>
            <a:extLst/>
          </a:lstStyle>
          <a:p>
            <a:pPr>
              <a:defRPr/>
            </a:pPr>
            <a:fld id="{471DBC0D-42A4-4058-AACD-AE86B92BF2A4}" type="datetimeFigureOut">
              <a:rPr lang="zh-CN" altLang="en-US"/>
              <a:pPr>
                <a:defRPr/>
              </a:pPr>
              <a:t>2012-8-6</a:t>
            </a:fld>
            <a:endParaRPr lang="zh-CN" altLang="en-US"/>
          </a:p>
        </p:txBody>
      </p:sp>
      <p:sp>
        <p:nvSpPr>
          <p:cNvPr id="4" name="页脚占位符 2"/>
          <p:cNvSpPr>
            <a:spLocks noGrp="1"/>
          </p:cNvSpPr>
          <p:nvPr>
            <p:ph type="ftr" sz="quarter" idx="11"/>
          </p:nvPr>
        </p:nvSpPr>
        <p:spPr/>
        <p:txBody>
          <a:bodyPr/>
          <a:lstStyle>
            <a:lvl1pPr>
              <a:defRPr/>
            </a:lvl1pPr>
            <a:extLst/>
          </a:lstStyle>
          <a:p>
            <a:pPr>
              <a:defRPr/>
            </a:pPr>
            <a:endParaRPr lang="zh-CN" altLang="en-US"/>
          </a:p>
        </p:txBody>
      </p:sp>
      <p:sp>
        <p:nvSpPr>
          <p:cNvPr id="5" name="灯片编号占位符 3"/>
          <p:cNvSpPr>
            <a:spLocks noGrp="1"/>
          </p:cNvSpPr>
          <p:nvPr>
            <p:ph type="sldNum" sz="quarter" idx="12"/>
          </p:nvPr>
        </p:nvSpPr>
        <p:spPr/>
        <p:txBody>
          <a:bodyPr/>
          <a:lstStyle>
            <a:lvl1pPr>
              <a:defRPr/>
            </a:lvl1pPr>
            <a:extLst/>
          </a:lstStyle>
          <a:p>
            <a:pPr>
              <a:defRPr/>
            </a:pPr>
            <a:fld id="{BA70382E-1591-43D1-9831-CA55FEFBCFD5}"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zh-CN" altLang="en-US" smtClean="0"/>
              <a:t>单击此处编辑母版标题样式</a:t>
            </a:r>
            <a:endParaRPr lang="en-US"/>
          </a:p>
        </p:txBody>
      </p:sp>
      <p:sp>
        <p:nvSpPr>
          <p:cNvPr id="3" name="文本占位符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24"/>
          <p:cNvSpPr>
            <a:spLocks noGrp="1"/>
          </p:cNvSpPr>
          <p:nvPr>
            <p:ph type="dt" sz="half" idx="10"/>
          </p:nvPr>
        </p:nvSpPr>
        <p:spPr/>
        <p:txBody>
          <a:bodyPr/>
          <a:lstStyle>
            <a:lvl1pPr>
              <a:defRPr/>
            </a:lvl1pPr>
          </a:lstStyle>
          <a:p>
            <a:pPr>
              <a:defRPr/>
            </a:pPr>
            <a:fld id="{F65783A1-30D4-4187-9843-EDD0430A1538}" type="datetimeFigureOut">
              <a:rPr lang="zh-CN" altLang="en-US"/>
              <a:pPr>
                <a:defRPr/>
              </a:pPr>
              <a:t>2012-8-6</a:t>
            </a:fld>
            <a:endParaRPr lang="zh-CN" altLang="en-US"/>
          </a:p>
        </p:txBody>
      </p:sp>
      <p:sp>
        <p:nvSpPr>
          <p:cNvPr id="6" name="页脚占位符 17"/>
          <p:cNvSpPr>
            <a:spLocks noGrp="1"/>
          </p:cNvSpPr>
          <p:nvPr>
            <p:ph type="ftr" sz="quarter" idx="11"/>
          </p:nvPr>
        </p:nvSpPr>
        <p:spPr/>
        <p:txBody>
          <a:bodyPr/>
          <a:lstStyle>
            <a:lvl1pPr>
              <a:defRPr/>
            </a:lvl1pPr>
          </a:lstStyle>
          <a:p>
            <a:pPr>
              <a:defRPr/>
            </a:pPr>
            <a:endParaRPr lang="zh-CN" altLang="en-US"/>
          </a:p>
        </p:txBody>
      </p:sp>
      <p:sp>
        <p:nvSpPr>
          <p:cNvPr id="7" name="灯片编号占位符 4"/>
          <p:cNvSpPr>
            <a:spLocks noGrp="1"/>
          </p:cNvSpPr>
          <p:nvPr>
            <p:ph type="sldNum" sz="quarter" idx="12"/>
          </p:nvPr>
        </p:nvSpPr>
        <p:spPr/>
        <p:txBody>
          <a:bodyPr/>
          <a:lstStyle>
            <a:lvl1pPr>
              <a:defRPr/>
            </a:lvl1pPr>
          </a:lstStyle>
          <a:p>
            <a:pPr>
              <a:defRPr/>
            </a:pPr>
            <a:fld id="{72CF5390-1D7E-4176-AD24-0094E9CAFB40}"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圆角矩形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单圆角矩形 10"/>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标题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zh-CN" altLang="en-US" smtClean="0"/>
              <a:t>单击此处编辑母版标题样式</a:t>
            </a:r>
            <a:endParaRPr lang="en-US"/>
          </a:p>
        </p:txBody>
      </p:sp>
      <p:sp>
        <p:nvSpPr>
          <p:cNvPr id="4" name="文本占位符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3" name="图片占位符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zh-CN" altLang="en-US" noProof="0" smtClean="0"/>
              <a:t>单击图标添加图片</a:t>
            </a:r>
            <a:endParaRPr lang="en-US" noProof="0" dirty="0"/>
          </a:p>
        </p:txBody>
      </p:sp>
      <p:sp>
        <p:nvSpPr>
          <p:cNvPr id="7" name="日期占位符 4"/>
          <p:cNvSpPr>
            <a:spLocks noGrp="1"/>
          </p:cNvSpPr>
          <p:nvPr>
            <p:ph type="dt" sz="half" idx="10"/>
          </p:nvPr>
        </p:nvSpPr>
        <p:spPr/>
        <p:txBody>
          <a:bodyPr/>
          <a:lstStyle>
            <a:lvl1pPr>
              <a:defRPr/>
            </a:lvl1pPr>
            <a:extLst/>
          </a:lstStyle>
          <a:p>
            <a:pPr>
              <a:defRPr/>
            </a:pPr>
            <a:fld id="{D66F9340-05BE-4757-AFBC-03F206F8A19A}" type="datetimeFigureOut">
              <a:rPr lang="zh-CN" altLang="en-US"/>
              <a:pPr>
                <a:defRPr/>
              </a:pPr>
              <a:t>2012-8-6</a:t>
            </a:fld>
            <a:endParaRPr lang="zh-CN" altLang="en-US"/>
          </a:p>
        </p:txBody>
      </p:sp>
      <p:sp>
        <p:nvSpPr>
          <p:cNvPr id="8" name="页脚占位符 5"/>
          <p:cNvSpPr>
            <a:spLocks noGrp="1"/>
          </p:cNvSpPr>
          <p:nvPr>
            <p:ph type="ftr" sz="quarter" idx="11"/>
          </p:nvPr>
        </p:nvSpPr>
        <p:spPr/>
        <p:txBody>
          <a:bodyPr/>
          <a:lstStyle>
            <a:lvl1pPr>
              <a:defRPr/>
            </a:lvl1pPr>
            <a:extLst/>
          </a:lstStyle>
          <a:p>
            <a:pPr>
              <a:defRPr/>
            </a:pPr>
            <a:endParaRPr lang="zh-CN" altLang="en-US"/>
          </a:p>
        </p:txBody>
      </p:sp>
      <p:sp>
        <p:nvSpPr>
          <p:cNvPr id="9" name="灯片编号占位符 6"/>
          <p:cNvSpPr>
            <a:spLocks noGrp="1"/>
          </p:cNvSpPr>
          <p:nvPr>
            <p:ph type="sldNum" sz="quarter" idx="12"/>
          </p:nvPr>
        </p:nvSpPr>
        <p:spPr/>
        <p:txBody>
          <a:bodyPr/>
          <a:lstStyle>
            <a:lvl1pPr>
              <a:defRPr/>
            </a:lvl1pPr>
            <a:extLst/>
          </a:lstStyle>
          <a:p>
            <a:pPr>
              <a:defRPr/>
            </a:pPr>
            <a:fld id="{063A1FA9-C172-449A-A83F-99DCC4A8D623}"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圆角矩形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圆角矩形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标题占位符 12"/>
          <p:cNvSpPr>
            <a:spLocks noGrp="1"/>
          </p:cNvSpPr>
          <p:nvPr>
            <p:ph type="title"/>
          </p:nvPr>
        </p:nvSpPr>
        <p:spPr>
          <a:xfrm>
            <a:off x="503238" y="4986338"/>
            <a:ext cx="8183562" cy="1050925"/>
          </a:xfrm>
          <a:prstGeom prst="rect">
            <a:avLst/>
          </a:prstGeom>
        </p:spPr>
        <p:txBody>
          <a:bodyPr vert="horz" anchor="b">
            <a:normAutofit/>
          </a:bodyPr>
          <a:lstStyle>
            <a:extLst/>
          </a:lstStyle>
          <a:p>
            <a:r>
              <a:rPr lang="zh-CN" altLang="en-US" smtClean="0"/>
              <a:t>单击此处编辑母版标题样式</a:t>
            </a:r>
            <a:endParaRPr lang="en-US"/>
          </a:p>
        </p:txBody>
      </p:sp>
      <p:sp>
        <p:nvSpPr>
          <p:cNvPr id="1031" name="文本占位符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25" name="日期占位符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ea typeface="+mn-ea"/>
                <a:cs typeface="+mn-cs"/>
              </a:defRPr>
            </a:lvl1pPr>
            <a:extLst/>
          </a:lstStyle>
          <a:p>
            <a:pPr>
              <a:defRPr/>
            </a:pPr>
            <a:fld id="{565AD55C-CFD6-494E-BCB5-AFE9FC4284E8}" type="datetimeFigureOut">
              <a:rPr lang="zh-CN" altLang="en-US"/>
              <a:pPr>
                <a:defRPr/>
              </a:pPr>
              <a:t>2012-8-6</a:t>
            </a:fld>
            <a:endParaRPr lang="zh-CN" altLang="en-US"/>
          </a:p>
        </p:txBody>
      </p:sp>
      <p:sp>
        <p:nvSpPr>
          <p:cNvPr id="18" name="页脚占位符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ea typeface="+mn-ea"/>
                <a:cs typeface="+mn-cs"/>
              </a:defRPr>
            </a:lvl1pPr>
            <a:extLst/>
          </a:lstStyle>
          <a:p>
            <a:pPr>
              <a:defRPr/>
            </a:pPr>
            <a:endParaRPr lang="zh-CN" altLang="en-US"/>
          </a:p>
        </p:txBody>
      </p:sp>
      <p:sp>
        <p:nvSpPr>
          <p:cNvPr id="5" name="灯片编号占位符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ea typeface="+mn-ea"/>
                <a:cs typeface="+mn-cs"/>
              </a:defRPr>
            </a:lvl1pPr>
            <a:extLst/>
          </a:lstStyle>
          <a:p>
            <a:pPr>
              <a:defRPr/>
            </a:pPr>
            <a:fld id="{E2325860-3E8A-4494-9933-F3A0823725A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40" r:id="rId1"/>
    <p:sldLayoutId id="2147483833" r:id="rId2"/>
    <p:sldLayoutId id="2147483841" r:id="rId3"/>
    <p:sldLayoutId id="2147483834" r:id="rId4"/>
    <p:sldLayoutId id="2147483835" r:id="rId5"/>
    <p:sldLayoutId id="2147483836" r:id="rId6"/>
    <p:sldLayoutId id="2147483842" r:id="rId7"/>
    <p:sldLayoutId id="2147483837" r:id="rId8"/>
    <p:sldLayoutId id="2147483843" r:id="rId9"/>
    <p:sldLayoutId id="2147483838" r:id="rId10"/>
    <p:sldLayoutId id="2147483839" r:id="rId11"/>
  </p:sldLayoutIdLst>
  <p:txStyles>
    <p:titleStyle>
      <a:lvl1pPr algn="l" rtl="0" fontAlgn="base">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微软雅黑"/>
        </a:defRPr>
      </a:lvl1pPr>
      <a:lvl2pPr algn="l" rtl="0" fontAlgn="base">
        <a:spcBef>
          <a:spcPct val="0"/>
        </a:spcBef>
        <a:spcAft>
          <a:spcPct val="0"/>
        </a:spcAft>
        <a:defRPr sz="3600" b="1">
          <a:solidFill>
            <a:srgbClr val="FF8D3E"/>
          </a:solidFill>
          <a:latin typeface="Verdana" pitchFamily="34" charset="0"/>
          <a:ea typeface="微软雅黑"/>
          <a:cs typeface="微软雅黑"/>
        </a:defRPr>
      </a:lvl2pPr>
      <a:lvl3pPr algn="l" rtl="0" fontAlgn="base">
        <a:spcBef>
          <a:spcPct val="0"/>
        </a:spcBef>
        <a:spcAft>
          <a:spcPct val="0"/>
        </a:spcAft>
        <a:defRPr sz="3600" b="1">
          <a:solidFill>
            <a:srgbClr val="FF8D3E"/>
          </a:solidFill>
          <a:latin typeface="Verdana" pitchFamily="34" charset="0"/>
          <a:ea typeface="微软雅黑"/>
          <a:cs typeface="微软雅黑"/>
        </a:defRPr>
      </a:lvl3pPr>
      <a:lvl4pPr algn="l" rtl="0" fontAlgn="base">
        <a:spcBef>
          <a:spcPct val="0"/>
        </a:spcBef>
        <a:spcAft>
          <a:spcPct val="0"/>
        </a:spcAft>
        <a:defRPr sz="3600" b="1">
          <a:solidFill>
            <a:srgbClr val="FF8D3E"/>
          </a:solidFill>
          <a:latin typeface="Verdana" pitchFamily="34" charset="0"/>
          <a:ea typeface="微软雅黑"/>
          <a:cs typeface="微软雅黑"/>
        </a:defRPr>
      </a:lvl4pPr>
      <a:lvl5pPr algn="l" rtl="0" fontAlgn="base">
        <a:spcBef>
          <a:spcPct val="0"/>
        </a:spcBef>
        <a:spcAft>
          <a:spcPct val="0"/>
        </a:spcAft>
        <a:defRPr sz="3600" b="1">
          <a:solidFill>
            <a:srgbClr val="FF8D3E"/>
          </a:solidFill>
          <a:latin typeface="Verdana" pitchFamily="34" charset="0"/>
          <a:ea typeface="微软雅黑"/>
          <a:cs typeface="微软雅黑"/>
        </a:defRPr>
      </a:lvl5pPr>
      <a:lvl6pPr marL="457200" algn="l" rtl="0" fontAlgn="base">
        <a:spcBef>
          <a:spcPct val="0"/>
        </a:spcBef>
        <a:spcAft>
          <a:spcPct val="0"/>
        </a:spcAft>
        <a:defRPr sz="3600" b="1">
          <a:solidFill>
            <a:srgbClr val="FF8D3E"/>
          </a:solidFill>
          <a:latin typeface="Verdana" pitchFamily="34" charset="0"/>
          <a:ea typeface="微软雅黑"/>
          <a:cs typeface="微软雅黑"/>
        </a:defRPr>
      </a:lvl6pPr>
      <a:lvl7pPr marL="914400" algn="l" rtl="0" fontAlgn="base">
        <a:spcBef>
          <a:spcPct val="0"/>
        </a:spcBef>
        <a:spcAft>
          <a:spcPct val="0"/>
        </a:spcAft>
        <a:defRPr sz="3600" b="1">
          <a:solidFill>
            <a:srgbClr val="FF8D3E"/>
          </a:solidFill>
          <a:latin typeface="Verdana" pitchFamily="34" charset="0"/>
          <a:ea typeface="微软雅黑"/>
          <a:cs typeface="微软雅黑"/>
        </a:defRPr>
      </a:lvl7pPr>
      <a:lvl8pPr marL="1371600" algn="l" rtl="0" fontAlgn="base">
        <a:spcBef>
          <a:spcPct val="0"/>
        </a:spcBef>
        <a:spcAft>
          <a:spcPct val="0"/>
        </a:spcAft>
        <a:defRPr sz="3600" b="1">
          <a:solidFill>
            <a:srgbClr val="FF8D3E"/>
          </a:solidFill>
          <a:latin typeface="Verdana" pitchFamily="34" charset="0"/>
          <a:ea typeface="微软雅黑"/>
          <a:cs typeface="微软雅黑"/>
        </a:defRPr>
      </a:lvl8pPr>
      <a:lvl9pPr marL="1828800" algn="l" rtl="0" fontAlgn="base">
        <a:spcBef>
          <a:spcPct val="0"/>
        </a:spcBef>
        <a:spcAft>
          <a:spcPct val="0"/>
        </a:spcAft>
        <a:defRPr sz="3600" b="1">
          <a:solidFill>
            <a:srgbClr val="FF8D3E"/>
          </a:solidFill>
          <a:latin typeface="Verdana" pitchFamily="34" charset="0"/>
          <a:ea typeface="微软雅黑"/>
          <a:cs typeface="微软雅黑"/>
        </a:defRPr>
      </a:lvl9pPr>
      <a:extLst/>
    </p:titleStyle>
    <p:body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微软雅黑"/>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微软雅黑"/>
        </a:defRPr>
      </a:lvl2pPr>
      <a:lvl3pPr marL="785813" indent="-182563" algn="l" rtl="0" fontAlgn="base">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微软雅黑"/>
        </a:defRPr>
      </a:lvl3pPr>
      <a:lvl4pPr marL="1023938" indent="-182563" algn="l" rtl="0" fontAlgn="base">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微软雅黑"/>
        </a:defRPr>
      </a:lvl4pPr>
      <a:lvl5pPr marL="1279525" indent="-182563" algn="l" rtl="0" fontAlgn="base">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微软雅黑"/>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5.jpeg"/><Relationship Id="rId4" Type="http://schemas.openxmlformats.org/officeDocument/2006/relationships/image" Target="../media/image1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85813" y="1571625"/>
            <a:ext cx="5280025" cy="1006475"/>
          </a:xfrm>
        </p:spPr>
        <p:txBody>
          <a:bodyPr/>
          <a:lstStyle/>
          <a:p>
            <a:pPr fontAlgn="auto">
              <a:spcAft>
                <a:spcPts val="0"/>
              </a:spcAft>
              <a:defRPr/>
            </a:pPr>
            <a:r>
              <a:rPr lang="zh-CN" altLang="en-US" dirty="0" smtClean="0">
                <a:cs typeface="+mj-cs"/>
              </a:rPr>
              <a:t>畅想在同一个维度上</a:t>
            </a:r>
            <a:endParaRPr lang="zh-CN" altLang="en-US" dirty="0">
              <a:cs typeface="+mj-cs"/>
            </a:endParaRPr>
          </a:p>
        </p:txBody>
      </p:sp>
      <p:pic>
        <p:nvPicPr>
          <p:cNvPr id="13314" name="Picture 4" descr="平行思维"/>
          <p:cNvPicPr>
            <a:picLocks noChangeAspect="1" noChangeArrowheads="1"/>
          </p:cNvPicPr>
          <p:nvPr/>
        </p:nvPicPr>
        <p:blipFill>
          <a:blip r:embed="rId2"/>
          <a:srcRect/>
          <a:stretch>
            <a:fillRect/>
          </a:stretch>
        </p:blipFill>
        <p:spPr bwMode="auto">
          <a:xfrm>
            <a:off x="5500688" y="3786188"/>
            <a:ext cx="2928937" cy="2214562"/>
          </a:xfrm>
          <a:prstGeom prst="rect">
            <a:avLst/>
          </a:prstGeom>
          <a:noFill/>
          <a:ln w="9525">
            <a:noFill/>
            <a:miter lim="800000"/>
            <a:headEnd/>
            <a:tailEnd/>
          </a:ln>
        </p:spPr>
      </p:pic>
      <p:pic>
        <p:nvPicPr>
          <p:cNvPr id="13315" name="图片 12" descr="思考1.jpg"/>
          <p:cNvPicPr>
            <a:picLocks noChangeAspect="1"/>
          </p:cNvPicPr>
          <p:nvPr/>
        </p:nvPicPr>
        <p:blipFill>
          <a:blip r:embed="rId3"/>
          <a:srcRect/>
          <a:stretch>
            <a:fillRect/>
          </a:stretch>
        </p:blipFill>
        <p:spPr bwMode="auto">
          <a:xfrm>
            <a:off x="1571625" y="4000500"/>
            <a:ext cx="1500188" cy="1965325"/>
          </a:xfrm>
          <a:prstGeom prst="rect">
            <a:avLst/>
          </a:prstGeom>
          <a:noFill/>
          <a:ln w="9525">
            <a:noFill/>
            <a:miter lim="800000"/>
            <a:headEnd/>
            <a:tailEnd/>
          </a:ln>
        </p:spPr>
      </p:pic>
      <p:sp>
        <p:nvSpPr>
          <p:cNvPr id="15" name="云形标注 14"/>
          <p:cNvSpPr/>
          <p:nvPr/>
        </p:nvSpPr>
        <p:spPr>
          <a:xfrm>
            <a:off x="1000125" y="3643313"/>
            <a:ext cx="914400" cy="612775"/>
          </a:xfrm>
          <a:prstGeom prst="cloudCallout">
            <a:avLst>
              <a:gd name="adj1" fmla="val 44246"/>
              <a:gd name="adj2" fmla="val 43547"/>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zh-CN" altLang="en-US" sz="2400" b="1" dirty="0"/>
              <a:t>？</a:t>
            </a:r>
            <a:endParaRPr lang="zh-CN" altLang="en-US" sz="2400" b="1" dirty="0"/>
          </a:p>
        </p:txBody>
      </p:sp>
      <p:sp>
        <p:nvSpPr>
          <p:cNvPr id="13317" name="矩形 6"/>
          <p:cNvSpPr>
            <a:spLocks noChangeArrowheads="1"/>
          </p:cNvSpPr>
          <p:nvPr/>
        </p:nvSpPr>
        <p:spPr bwMode="auto">
          <a:xfrm>
            <a:off x="357188" y="6072188"/>
            <a:ext cx="2027237" cy="366712"/>
          </a:xfrm>
          <a:prstGeom prst="rect">
            <a:avLst/>
          </a:prstGeom>
          <a:noFill/>
          <a:ln w="9525">
            <a:noFill/>
            <a:miter lim="800000"/>
            <a:headEnd/>
            <a:tailEnd/>
          </a:ln>
        </p:spPr>
        <p:txBody>
          <a:bodyPr wrap="none">
            <a:spAutoFit/>
          </a:bodyPr>
          <a:lstStyle/>
          <a:p>
            <a:r>
              <a:rPr lang="en-US" altLang="zh-CN">
                <a:latin typeface="Verdana" pitchFamily="34" charset="0"/>
                <a:ea typeface="微软雅黑"/>
              </a:rPr>
              <a:t> </a:t>
            </a:r>
            <a:r>
              <a:rPr lang="zh-CN" altLang="en-US">
                <a:latin typeface="Verdana" pitchFamily="34" charset="0"/>
                <a:ea typeface="微软雅黑"/>
              </a:rPr>
              <a:t>培训主讲：  一诺</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1111111.PNG"/>
          <p:cNvPicPr>
            <a:picLocks noGrp="1" noChangeAspect="1"/>
          </p:cNvPicPr>
          <p:nvPr>
            <p:ph idx="1"/>
          </p:nvPr>
        </p:nvPicPr>
        <p:blipFill>
          <a:blip r:embed="rId2"/>
          <a:stretch>
            <a:fillRect/>
          </a:stretch>
        </p:blipFill>
        <p:spPr>
          <a:xfrm>
            <a:off x="1285852" y="1428736"/>
            <a:ext cx="4963003" cy="2928958"/>
          </a:xfrm>
          <a:effectLst>
            <a:softEdge rad="112500"/>
          </a:effectLst>
        </p:spPr>
      </p:pic>
      <p:sp>
        <p:nvSpPr>
          <p:cNvPr id="7" name="标题 1"/>
          <p:cNvSpPr txBox="1">
            <a:spLocks/>
          </p:cNvSpPr>
          <p:nvPr/>
        </p:nvSpPr>
        <p:spPr>
          <a:xfrm>
            <a:off x="2500313" y="5000625"/>
            <a:ext cx="4714875" cy="857250"/>
          </a:xfrm>
          <a:prstGeom prst="rect">
            <a:avLst/>
          </a:prstGeom>
        </p:spPr>
        <p:txBody>
          <a:bodyPr anchor="b">
            <a:normAutofit/>
          </a:bodyPr>
          <a:lstStyle/>
          <a:p>
            <a:pPr fontAlgn="auto">
              <a:spcAft>
                <a:spcPts val="0"/>
              </a:spcAft>
              <a:defRPr/>
            </a:pPr>
            <a:r>
              <a:rPr lang="zh-CN" altLang="en-US" sz="48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传统思维的误区</a:t>
            </a:r>
            <a:endParaRPr lang="zh-CN" altLang="en-US" sz="48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
        <p:nvSpPr>
          <p:cNvPr id="8" name="标题 1"/>
          <p:cNvSpPr>
            <a:spLocks noGrp="1"/>
          </p:cNvSpPr>
          <p:nvPr>
            <p:ph type="title"/>
          </p:nvPr>
        </p:nvSpPr>
        <p:spPr>
          <a:xfrm>
            <a:off x="5286375" y="5715000"/>
            <a:ext cx="3425825" cy="749300"/>
          </a:xfrm>
        </p:spPr>
        <p:txBody>
          <a:bodyPr/>
          <a:lstStyle/>
          <a:p>
            <a:pPr fontAlgn="auto">
              <a:spcAft>
                <a:spcPts val="0"/>
              </a:spcAft>
              <a:defRPr/>
            </a:pPr>
            <a:r>
              <a:rPr lang="en-US" altLang="zh-CN" dirty="0" smtClean="0">
                <a:solidFill>
                  <a:schemeClr val="accent1">
                    <a:tint val="88000"/>
                    <a:satMod val="150000"/>
                  </a:schemeClr>
                </a:solidFill>
                <a:cs typeface="+mj-cs"/>
              </a:rPr>
              <a:t>——</a:t>
            </a:r>
            <a:r>
              <a:rPr lang="zh-CN" altLang="en-US" dirty="0" smtClean="0">
                <a:solidFill>
                  <a:schemeClr val="accent1">
                    <a:tint val="88000"/>
                    <a:satMod val="150000"/>
                  </a:schemeClr>
                </a:solidFill>
                <a:cs typeface="+mj-cs"/>
              </a:rPr>
              <a:t>局限性思维</a:t>
            </a:r>
            <a:endParaRPr lang="zh-CN" altLang="en-US" dirty="0">
              <a:solidFill>
                <a:schemeClr val="accent1">
                  <a:tint val="88000"/>
                  <a:satMod val="150000"/>
                </a:schemeClr>
              </a:solidFill>
              <a:cs typeface="+mj-cs"/>
            </a:endParaRPr>
          </a:p>
        </p:txBody>
      </p:sp>
      <p:sp>
        <p:nvSpPr>
          <p:cNvPr id="9" name="云形标注 8"/>
          <p:cNvSpPr/>
          <p:nvPr/>
        </p:nvSpPr>
        <p:spPr>
          <a:xfrm>
            <a:off x="5643570" y="1357298"/>
            <a:ext cx="2197570" cy="1214446"/>
          </a:xfrm>
          <a:prstGeom prst="cloudCallout">
            <a:avLst>
              <a:gd name="adj1" fmla="val -35137"/>
              <a:gd name="adj2" fmla="val 55441"/>
            </a:avLst>
          </a:prstGeom>
          <a:solidFill>
            <a:srgbClr val="00B0F0"/>
          </a:solidFill>
          <a:effectLst>
            <a:glow rad="139700">
              <a:schemeClr val="accent5">
                <a:satMod val="175000"/>
                <a:alpha val="40000"/>
              </a:schemeClr>
            </a:glow>
            <a:outerShdw blurRad="65500" dist="38100" dir="5400000" rotWithShape="0">
              <a:srgbClr val="000000">
                <a:alpha val="40000"/>
              </a:srgbClr>
            </a:outerShdw>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b="1" dirty="0"/>
              <a:t>我的思维有局限性么？</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625" y="6000750"/>
            <a:ext cx="8286750" cy="500063"/>
          </a:xfrm>
        </p:spPr>
        <p:txBody>
          <a:bodyPr>
            <a:normAutofit fontScale="90000"/>
          </a:bodyPr>
          <a:lstStyle/>
          <a:p>
            <a:pPr fontAlgn="auto">
              <a:spcAft>
                <a:spcPts val="0"/>
              </a:spcAft>
              <a:defRPr/>
            </a:pPr>
            <a:r>
              <a:rPr lang="zh-CN" altLang="en-US" sz="2800" dirty="0" smtClean="0">
                <a:solidFill>
                  <a:schemeClr val="accent1">
                    <a:tint val="88000"/>
                    <a:satMod val="150000"/>
                  </a:schemeClr>
                </a:solidFill>
                <a:cs typeface="+mj-cs"/>
              </a:rPr>
              <a:t>盲人摸象，可悲的不是摸象人，而是真“象”。</a:t>
            </a:r>
            <a:endParaRPr lang="zh-CN" altLang="en-US" sz="2800" dirty="0">
              <a:solidFill>
                <a:schemeClr val="accent1">
                  <a:tint val="88000"/>
                  <a:satMod val="150000"/>
                </a:schemeClr>
              </a:solidFill>
              <a:cs typeface="+mj-cs"/>
            </a:endParaRPr>
          </a:p>
        </p:txBody>
      </p:sp>
      <p:pic>
        <p:nvPicPr>
          <p:cNvPr id="5" name="内容占位符 4" descr="盲人摸象之二.jpg"/>
          <p:cNvPicPr>
            <a:picLocks noGrp="1" noChangeAspect="1"/>
          </p:cNvPicPr>
          <p:nvPr>
            <p:ph idx="1"/>
          </p:nvPr>
        </p:nvPicPr>
        <p:blipFill>
          <a:blip r:embed="rId2"/>
          <a:stretch>
            <a:fillRect/>
          </a:stretch>
        </p:blipFill>
        <p:spPr>
          <a:xfrm>
            <a:off x="428596" y="428604"/>
            <a:ext cx="8286807" cy="5500726"/>
          </a:xfrm>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1111111.PNG"/>
          <p:cNvPicPr>
            <a:picLocks noChangeAspect="1"/>
          </p:cNvPicPr>
          <p:nvPr/>
        </p:nvPicPr>
        <p:blipFill>
          <a:blip r:embed="rId2"/>
          <a:stretch>
            <a:fillRect/>
          </a:stretch>
        </p:blipFill>
        <p:spPr>
          <a:xfrm>
            <a:off x="5572132" y="571480"/>
            <a:ext cx="3015240" cy="1714512"/>
          </a:xfrm>
          <a:prstGeom prst="rect">
            <a:avLst/>
          </a:prstGeom>
          <a:ln>
            <a:noFill/>
          </a:ln>
          <a:effectLst>
            <a:softEdge rad="112500"/>
          </a:effectLst>
        </p:spPr>
      </p:pic>
      <p:pic>
        <p:nvPicPr>
          <p:cNvPr id="5" name="内容占位符 3" descr="六顶思考帽之全方位思考二.png"/>
          <p:cNvPicPr>
            <a:picLocks noGrp="1" noChangeAspect="1"/>
          </p:cNvPicPr>
          <p:nvPr>
            <p:ph idx="1"/>
          </p:nvPr>
        </p:nvPicPr>
        <p:blipFill>
          <a:blip r:embed="rId3"/>
          <a:stretch>
            <a:fillRect/>
          </a:stretch>
        </p:blipFill>
        <p:spPr>
          <a:xfrm>
            <a:off x="500063" y="2786063"/>
            <a:ext cx="4071937" cy="3613150"/>
          </a:xfrm>
          <a:effectLst>
            <a:outerShdw blurRad="292100" dist="139700" dir="2700000" algn="tl" rotWithShape="0">
              <a:srgbClr val="333333">
                <a:alpha val="65000"/>
              </a:srgbClr>
            </a:outerShdw>
          </a:effectLst>
        </p:spPr>
      </p:pic>
      <p:sp>
        <p:nvSpPr>
          <p:cNvPr id="9" name="椭圆 8"/>
          <p:cNvSpPr/>
          <p:nvPr/>
        </p:nvSpPr>
        <p:spPr>
          <a:xfrm>
            <a:off x="3217863" y="4083050"/>
            <a:ext cx="1046162" cy="1047750"/>
          </a:xfrm>
          <a:prstGeom prst="rect">
            <a:avLst/>
          </a:prstGeom>
        </p:spPr>
        <p:style>
          <a:lnRef idx="0">
            <a:scrgbClr r="0" g="0" b="0"/>
          </a:lnRef>
          <a:fillRef idx="0">
            <a:scrgbClr r="0" g="0" b="0"/>
          </a:fillRef>
          <a:effectRef idx="0">
            <a:scrgbClr r="0" g="0" b="0"/>
          </a:effectRef>
          <a:fontRef idx="minor">
            <a:schemeClr val="lt1"/>
          </a:fontRef>
        </p:style>
        <p:txBody>
          <a:bodyPr lIns="39370" tIns="39370" rIns="39370" bIns="39370" spcCol="1270" anchor="ctr"/>
          <a:lstStyle/>
          <a:p>
            <a:pPr algn="ctr" defTabSz="1377950" fontAlgn="auto">
              <a:lnSpc>
                <a:spcPct val="90000"/>
              </a:lnSpc>
              <a:spcAft>
                <a:spcPct val="35000"/>
              </a:spcAft>
              <a:defRPr/>
            </a:pPr>
            <a:endParaRPr lang="zh-CN" altLang="en-US" sz="3200" dirty="0"/>
          </a:p>
        </p:txBody>
      </p:sp>
      <p:grpSp>
        <p:nvGrpSpPr>
          <p:cNvPr id="24580" name="组合 11"/>
          <p:cNvGrpSpPr>
            <a:grpSpLocks/>
          </p:cNvGrpSpPr>
          <p:nvPr/>
        </p:nvGrpSpPr>
        <p:grpSpPr bwMode="auto">
          <a:xfrm>
            <a:off x="2500313" y="1285875"/>
            <a:ext cx="4857750" cy="3786188"/>
            <a:chOff x="1285852" y="642918"/>
            <a:chExt cx="6481499" cy="5052739"/>
          </a:xfrm>
        </p:grpSpPr>
        <p:sp>
          <p:nvSpPr>
            <p:cNvPr id="6" name="椭圆 5"/>
            <p:cNvSpPr/>
            <p:nvPr/>
          </p:nvSpPr>
          <p:spPr>
            <a:xfrm>
              <a:off x="1285852" y="642918"/>
              <a:ext cx="1480577" cy="1480866"/>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fontAlgn="auto">
                <a:lnSpc>
                  <a:spcPct val="140000"/>
                </a:lnSpc>
                <a:spcBef>
                  <a:spcPts val="0"/>
                </a:spcBef>
                <a:spcAft>
                  <a:spcPts val="0"/>
                </a:spcAft>
                <a:defRPr/>
              </a:pPr>
              <a:r>
                <a:rPr lang="en-US" altLang="zh-CN" sz="3200" dirty="0"/>
                <a:t>S</a:t>
              </a:r>
              <a:endParaRPr lang="zh-CN" altLang="en-US" sz="3200" dirty="0"/>
            </a:p>
          </p:txBody>
        </p:sp>
        <p:sp>
          <p:nvSpPr>
            <p:cNvPr id="8" name="椭圆 7"/>
            <p:cNvSpPr/>
            <p:nvPr/>
          </p:nvSpPr>
          <p:spPr>
            <a:xfrm>
              <a:off x="4643098" y="3000863"/>
              <a:ext cx="1480578" cy="1480865"/>
            </a:xfrm>
            <a:prstGeom prst="ellipse">
              <a:avLst/>
            </a:prstGeom>
            <a:solidFill>
              <a:schemeClr val="accent5"/>
            </a:solidFill>
          </p:spPr>
          <p:style>
            <a:lnRef idx="2">
              <a:schemeClr val="lt1">
                <a:hueOff val="0"/>
                <a:satOff val="0"/>
                <a:lumOff val="0"/>
                <a:alphaOff val="0"/>
              </a:schemeClr>
            </a:lnRef>
            <a:fillRef idx="1">
              <a:scrgbClr r="0" g="0" b="0"/>
            </a:fillRef>
            <a:effectRef idx="0">
              <a:schemeClr val="accent2">
                <a:hueOff val="-4533601"/>
                <a:satOff val="2618"/>
                <a:lumOff val="-4804"/>
                <a:alphaOff val="0"/>
              </a:schemeClr>
            </a:effectRef>
            <a:fontRef idx="minor">
              <a:schemeClr val="lt1"/>
            </a:fontRef>
          </p:style>
          <p:txBody>
            <a:bodyPr/>
            <a:lstStyle/>
            <a:p>
              <a:pPr algn="ctr" fontAlgn="auto">
                <a:lnSpc>
                  <a:spcPct val="140000"/>
                </a:lnSpc>
                <a:spcBef>
                  <a:spcPts val="0"/>
                </a:spcBef>
                <a:spcAft>
                  <a:spcPts val="0"/>
                </a:spcAft>
                <a:defRPr/>
              </a:pPr>
              <a:r>
                <a:rPr lang="en-US" altLang="zh-CN" sz="3200" dirty="0"/>
                <a:t>O</a:t>
              </a:r>
              <a:endParaRPr lang="zh-CN" altLang="en-US" sz="3200" dirty="0"/>
            </a:p>
          </p:txBody>
        </p:sp>
        <p:sp>
          <p:nvSpPr>
            <p:cNvPr id="10" name="椭圆 9"/>
            <p:cNvSpPr/>
            <p:nvPr/>
          </p:nvSpPr>
          <p:spPr>
            <a:xfrm>
              <a:off x="2999424" y="1786934"/>
              <a:ext cx="1482696" cy="1480866"/>
            </a:xfrm>
            <a:prstGeom prst="ellipse">
              <a:avLst/>
            </a:prstGeom>
            <a:solidFill>
              <a:schemeClr val="accent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fontAlgn="auto">
                <a:lnSpc>
                  <a:spcPct val="140000"/>
                </a:lnSpc>
                <a:spcBef>
                  <a:spcPts val="0"/>
                </a:spcBef>
                <a:spcAft>
                  <a:spcPts val="0"/>
                </a:spcAft>
                <a:defRPr/>
              </a:pPr>
              <a:r>
                <a:rPr lang="en-US" altLang="zh-CN" sz="3200" dirty="0"/>
                <a:t>W</a:t>
              </a:r>
              <a:endParaRPr lang="zh-CN" altLang="en-US" sz="3200" dirty="0"/>
            </a:p>
          </p:txBody>
        </p:sp>
        <p:sp>
          <p:nvSpPr>
            <p:cNvPr id="11" name="椭圆 10"/>
            <p:cNvSpPr/>
            <p:nvPr/>
          </p:nvSpPr>
          <p:spPr>
            <a:xfrm>
              <a:off x="6286773" y="4214791"/>
              <a:ext cx="1480578" cy="1480866"/>
            </a:xfrm>
            <a:prstGeom prst="ellipse">
              <a:avLst/>
            </a:prstGeom>
            <a:solidFill>
              <a:schemeClr val="accent4"/>
            </a:solidFill>
          </p:spPr>
          <p:style>
            <a:lnRef idx="2">
              <a:schemeClr val="lt1">
                <a:hueOff val="0"/>
                <a:satOff val="0"/>
                <a:lumOff val="0"/>
                <a:alphaOff val="0"/>
              </a:schemeClr>
            </a:lnRef>
            <a:fillRef idx="1">
              <a:scrgbClr r="0" g="0" b="0"/>
            </a:fillRef>
            <a:effectRef idx="0">
              <a:schemeClr val="accent2">
                <a:hueOff val="-4533601"/>
                <a:satOff val="2618"/>
                <a:lumOff val="-4804"/>
                <a:alphaOff val="0"/>
              </a:schemeClr>
            </a:effectRef>
            <a:fontRef idx="minor">
              <a:schemeClr val="lt1"/>
            </a:fontRef>
          </p:style>
          <p:txBody>
            <a:bodyPr/>
            <a:lstStyle/>
            <a:p>
              <a:pPr algn="ctr" fontAlgn="auto">
                <a:lnSpc>
                  <a:spcPct val="140000"/>
                </a:lnSpc>
                <a:spcBef>
                  <a:spcPts val="0"/>
                </a:spcBef>
                <a:spcAft>
                  <a:spcPts val="0"/>
                </a:spcAft>
                <a:defRPr/>
              </a:pPr>
              <a:r>
                <a:rPr lang="en-US" altLang="zh-CN" sz="3200" dirty="0"/>
                <a:t>T</a:t>
              </a:r>
              <a:endParaRPr lang="zh-CN" altLang="en-US" sz="3200" dirty="0"/>
            </a:p>
          </p:txBody>
        </p:sp>
      </p:grpSp>
      <p:sp>
        <p:nvSpPr>
          <p:cNvPr id="15" name="矩形 14"/>
          <p:cNvSpPr/>
          <p:nvPr/>
        </p:nvSpPr>
        <p:spPr>
          <a:xfrm rot="2617869">
            <a:off x="4059068" y="1613781"/>
            <a:ext cx="1805302" cy="3170099"/>
          </a:xfrm>
          <a:prstGeom prst="rect">
            <a:avLst/>
          </a:prstGeom>
          <a:noFill/>
        </p:spPr>
        <p:txBody>
          <a:bodyPr wrap="none">
            <a:spAutoFit/>
          </a:bodyPr>
          <a:lstStyle/>
          <a:p>
            <a:pPr algn="ctr" fontAlgn="auto">
              <a:spcBef>
                <a:spcPts val="0"/>
              </a:spcBef>
              <a:spcAft>
                <a:spcPts val="0"/>
              </a:spcAft>
              <a:defRPr/>
            </a:pPr>
            <a:r>
              <a:rPr lang="en-US" altLang="zh-CN" sz="20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cs typeface="+mn-cs"/>
              </a:rPr>
              <a:t>?</a:t>
            </a:r>
            <a:endParaRPr lang="zh-CN" altLang="en-US" sz="20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a:spLocks noGrp="1"/>
          </p:cNvSpPr>
          <p:nvPr>
            <p:ph type="title"/>
          </p:nvPr>
        </p:nvSpPr>
        <p:spPr>
          <a:xfrm>
            <a:off x="6858000" y="5500688"/>
            <a:ext cx="1785938" cy="677862"/>
          </a:xfrm>
        </p:spPr>
        <p:txBody>
          <a:bodyPr/>
          <a:lstStyle/>
          <a:p>
            <a:pPr fontAlgn="auto">
              <a:spcAft>
                <a:spcPts val="0"/>
              </a:spcAft>
              <a:defRPr/>
            </a:pPr>
            <a:r>
              <a:rPr lang="en-US" altLang="zh-CN" dirty="0" smtClean="0">
                <a:solidFill>
                  <a:schemeClr val="accent1">
                    <a:tint val="88000"/>
                    <a:satMod val="150000"/>
                  </a:schemeClr>
                </a:solidFill>
                <a:cs typeface="+mj-cs"/>
              </a:rPr>
              <a:t>SWOT</a:t>
            </a:r>
            <a:endParaRPr lang="zh-CN" altLang="en-US" dirty="0">
              <a:solidFill>
                <a:schemeClr val="accent1">
                  <a:tint val="88000"/>
                  <a:satMod val="150000"/>
                </a:schemeClr>
              </a:solidFill>
              <a:cs typeface="+mj-cs"/>
            </a:endParaRPr>
          </a:p>
        </p:txBody>
      </p:sp>
      <p:grpSp>
        <p:nvGrpSpPr>
          <p:cNvPr id="25602" name="组合 38"/>
          <p:cNvGrpSpPr>
            <a:grpSpLocks/>
          </p:cNvGrpSpPr>
          <p:nvPr/>
        </p:nvGrpSpPr>
        <p:grpSpPr bwMode="auto">
          <a:xfrm>
            <a:off x="857250" y="428625"/>
            <a:ext cx="7400925" cy="6043613"/>
            <a:chOff x="857224" y="357166"/>
            <a:chExt cx="7400858" cy="6114974"/>
          </a:xfrm>
        </p:grpSpPr>
        <p:sp>
          <p:nvSpPr>
            <p:cNvPr id="8" name="右箭头 7"/>
            <p:cNvSpPr/>
            <p:nvPr/>
          </p:nvSpPr>
          <p:spPr>
            <a:xfrm>
              <a:off x="4714814" y="5572643"/>
              <a:ext cx="1439850" cy="899497"/>
            </a:xfrm>
            <a:prstGeom prst="rightArrow">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r>
                <a:rPr lang="zh-CN" altLang="en-US" b="1" dirty="0"/>
                <a:t>消极因素</a:t>
              </a:r>
              <a:endParaRPr lang="zh-CN" altLang="en-US" b="1" dirty="0"/>
            </a:p>
          </p:txBody>
        </p:sp>
        <p:sp>
          <p:nvSpPr>
            <p:cNvPr id="9" name="下箭头 8"/>
            <p:cNvSpPr/>
            <p:nvPr/>
          </p:nvSpPr>
          <p:spPr>
            <a:xfrm>
              <a:off x="857224" y="3714217"/>
              <a:ext cx="900105" cy="1440802"/>
            </a:xfrm>
            <a:prstGeom prst="downArrow">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b="1" dirty="0"/>
                <a:t>外部因素</a:t>
              </a:r>
              <a:endParaRPr lang="zh-CN" altLang="en-US" b="1" dirty="0"/>
            </a:p>
          </p:txBody>
        </p:sp>
        <p:sp>
          <p:nvSpPr>
            <p:cNvPr id="10" name="左箭头 9"/>
            <p:cNvSpPr>
              <a:spLocks noChangeAspect="1"/>
            </p:cNvSpPr>
            <p:nvPr/>
          </p:nvSpPr>
          <p:spPr>
            <a:xfrm>
              <a:off x="2928893" y="357166"/>
              <a:ext cx="1439849" cy="899497"/>
            </a:xfrm>
            <a:prstGeom prst="leftArrow">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zh-CN" altLang="en-US" b="1" dirty="0"/>
                <a:t>积极因素</a:t>
              </a:r>
              <a:endParaRPr lang="zh-CN" altLang="en-US" b="1" dirty="0"/>
            </a:p>
          </p:txBody>
        </p:sp>
        <p:sp>
          <p:nvSpPr>
            <p:cNvPr id="11" name="上箭头 10"/>
            <p:cNvSpPr/>
            <p:nvPr/>
          </p:nvSpPr>
          <p:spPr>
            <a:xfrm>
              <a:off x="7357978" y="1857399"/>
              <a:ext cx="900104" cy="1439195"/>
            </a:xfrm>
            <a:prstGeom prst="upArrow">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zh-CN" altLang="en-US" b="1" dirty="0"/>
                <a:t>内部因素</a:t>
              </a:r>
              <a:endParaRPr lang="zh-CN" altLang="en-US" b="1" dirty="0"/>
            </a:p>
          </p:txBody>
        </p:sp>
        <p:grpSp>
          <p:nvGrpSpPr>
            <p:cNvPr id="25607" name="组合 37"/>
            <p:cNvGrpSpPr>
              <a:grpSpLocks/>
            </p:cNvGrpSpPr>
            <p:nvPr/>
          </p:nvGrpSpPr>
          <p:grpSpPr bwMode="auto">
            <a:xfrm>
              <a:off x="1878787" y="1357298"/>
              <a:ext cx="5386425" cy="4143403"/>
              <a:chOff x="1878787" y="1357298"/>
              <a:chExt cx="5386425" cy="4143403"/>
            </a:xfrm>
          </p:grpSpPr>
          <p:grpSp>
            <p:nvGrpSpPr>
              <p:cNvPr id="25608" name="组合 13"/>
              <p:cNvGrpSpPr>
                <a:grpSpLocks/>
              </p:cNvGrpSpPr>
              <p:nvPr/>
            </p:nvGrpSpPr>
            <p:grpSpPr bwMode="auto">
              <a:xfrm>
                <a:off x="5218371" y="4174812"/>
                <a:ext cx="2046841" cy="1325889"/>
                <a:chOff x="3361015" y="2817514"/>
                <a:chExt cx="2046841" cy="1325889"/>
              </a:xfrm>
            </p:grpSpPr>
            <p:sp>
              <p:nvSpPr>
                <p:cNvPr id="36" name="圆角矩形 35"/>
                <p:cNvSpPr/>
                <p:nvPr/>
              </p:nvSpPr>
              <p:spPr>
                <a:xfrm>
                  <a:off x="3362279" y="2817912"/>
                  <a:ext cx="2046269" cy="1325151"/>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圆角矩形 4"/>
                <p:cNvSpPr/>
                <p:nvPr/>
              </p:nvSpPr>
              <p:spPr>
                <a:xfrm>
                  <a:off x="4005211" y="3177710"/>
                  <a:ext cx="1374762" cy="9364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8590" tIns="148590" rIns="148590" bIns="148590" spcCol="1270"/>
                <a:lstStyle/>
                <a:p>
                  <a:pPr marL="285750" lvl="1" indent="-285750" algn="ctr" defTabSz="1333500" fontAlgn="auto">
                    <a:lnSpc>
                      <a:spcPct val="90000"/>
                    </a:lnSpc>
                    <a:spcAft>
                      <a:spcPct val="15000"/>
                    </a:spcAft>
                    <a:defRPr/>
                  </a:pPr>
                  <a:r>
                    <a:rPr lang="zh-CN" altLang="en-US" sz="3000" dirty="0"/>
                    <a:t>挑战</a:t>
                  </a:r>
                  <a:endParaRPr lang="zh-CN" altLang="en-US" sz="3000" dirty="0"/>
                </a:p>
              </p:txBody>
            </p:sp>
          </p:grpSp>
          <p:grpSp>
            <p:nvGrpSpPr>
              <p:cNvPr id="25609" name="组合 14"/>
              <p:cNvGrpSpPr>
                <a:grpSpLocks/>
              </p:cNvGrpSpPr>
              <p:nvPr/>
            </p:nvGrpSpPr>
            <p:grpSpPr bwMode="auto">
              <a:xfrm>
                <a:off x="1878787" y="4174812"/>
                <a:ext cx="2046841" cy="1325889"/>
                <a:chOff x="21431" y="2817514"/>
                <a:chExt cx="2046841" cy="1325889"/>
              </a:xfrm>
            </p:grpSpPr>
            <p:sp>
              <p:nvSpPr>
                <p:cNvPr id="34" name="圆角矩形 33"/>
                <p:cNvSpPr/>
                <p:nvPr/>
              </p:nvSpPr>
              <p:spPr>
                <a:xfrm>
                  <a:off x="22209" y="2817912"/>
                  <a:ext cx="2046269" cy="1325151"/>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圆角矩形 6"/>
                <p:cNvSpPr/>
                <p:nvPr/>
              </p:nvSpPr>
              <p:spPr>
                <a:xfrm>
                  <a:off x="50784" y="3177710"/>
                  <a:ext cx="1374762" cy="9364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8590" tIns="148590" rIns="148590" bIns="148590" spcCol="1270"/>
                <a:lstStyle/>
                <a:p>
                  <a:pPr marL="285750" lvl="1" indent="-285750" algn="ctr" defTabSz="1333500" fontAlgn="auto">
                    <a:lnSpc>
                      <a:spcPct val="90000"/>
                    </a:lnSpc>
                    <a:spcAft>
                      <a:spcPct val="15000"/>
                    </a:spcAft>
                    <a:defRPr/>
                  </a:pPr>
                  <a:r>
                    <a:rPr lang="zh-CN" altLang="en-US" sz="3000" dirty="0"/>
                    <a:t>机遇</a:t>
                  </a:r>
                  <a:endParaRPr lang="zh-CN" altLang="en-US" sz="3000" dirty="0"/>
                </a:p>
              </p:txBody>
            </p:sp>
          </p:grpSp>
          <p:grpSp>
            <p:nvGrpSpPr>
              <p:cNvPr id="25610" name="组合 15"/>
              <p:cNvGrpSpPr>
                <a:grpSpLocks/>
              </p:cNvGrpSpPr>
              <p:nvPr/>
            </p:nvGrpSpPr>
            <p:grpSpPr bwMode="auto">
              <a:xfrm>
                <a:off x="5218371" y="1357298"/>
                <a:ext cx="2046841" cy="1325889"/>
                <a:chOff x="3361015" y="0"/>
                <a:chExt cx="2046841" cy="1325889"/>
              </a:xfrm>
            </p:grpSpPr>
            <p:sp>
              <p:nvSpPr>
                <p:cNvPr id="32" name="圆角矩形 31"/>
                <p:cNvSpPr/>
                <p:nvPr/>
              </p:nvSpPr>
              <p:spPr>
                <a:xfrm>
                  <a:off x="3362279" y="559"/>
                  <a:ext cx="2046269" cy="1325151"/>
                </a:xfrm>
                <a:prstGeom prst="roundRect">
                  <a:avLst>
                    <a:gd name="adj" fmla="val 10000"/>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圆角矩形 8"/>
                <p:cNvSpPr/>
                <p:nvPr/>
              </p:nvSpPr>
              <p:spPr>
                <a:xfrm>
                  <a:off x="4005211" y="29471"/>
                  <a:ext cx="1374762" cy="9364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8590" tIns="148590" rIns="148590" bIns="148590" spcCol="1270"/>
                <a:lstStyle/>
                <a:p>
                  <a:pPr marL="285750" lvl="1" indent="-285750" algn="ctr" defTabSz="1333500" fontAlgn="auto">
                    <a:lnSpc>
                      <a:spcPct val="90000"/>
                    </a:lnSpc>
                    <a:spcAft>
                      <a:spcPct val="15000"/>
                    </a:spcAft>
                    <a:defRPr/>
                  </a:pPr>
                  <a:r>
                    <a:rPr lang="zh-CN" altLang="en-US" sz="3000" dirty="0"/>
                    <a:t>劣势</a:t>
                  </a:r>
                  <a:endParaRPr lang="zh-CN" altLang="en-US" sz="3000" dirty="0"/>
                </a:p>
              </p:txBody>
            </p:sp>
          </p:grpSp>
          <p:grpSp>
            <p:nvGrpSpPr>
              <p:cNvPr id="25611" name="组合 16"/>
              <p:cNvGrpSpPr>
                <a:grpSpLocks/>
              </p:cNvGrpSpPr>
              <p:nvPr/>
            </p:nvGrpSpPr>
            <p:grpSpPr bwMode="auto">
              <a:xfrm>
                <a:off x="1878787" y="1357298"/>
                <a:ext cx="2046841" cy="1325889"/>
                <a:chOff x="21431" y="0"/>
                <a:chExt cx="2046841" cy="1325889"/>
              </a:xfrm>
            </p:grpSpPr>
            <p:sp>
              <p:nvSpPr>
                <p:cNvPr id="30" name="圆角矩形 29"/>
                <p:cNvSpPr/>
                <p:nvPr/>
              </p:nvSpPr>
              <p:spPr>
                <a:xfrm>
                  <a:off x="22209" y="559"/>
                  <a:ext cx="2046269" cy="1325151"/>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圆角矩形 10"/>
                <p:cNvSpPr/>
                <p:nvPr/>
              </p:nvSpPr>
              <p:spPr>
                <a:xfrm>
                  <a:off x="50784" y="29471"/>
                  <a:ext cx="1374762" cy="9364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8590" tIns="148590" rIns="148590" bIns="148590" spcCol="1270"/>
                <a:lstStyle/>
                <a:p>
                  <a:pPr marL="285750" lvl="1" indent="-285750" algn="ctr" defTabSz="1333500" fontAlgn="auto">
                    <a:lnSpc>
                      <a:spcPct val="90000"/>
                    </a:lnSpc>
                    <a:spcAft>
                      <a:spcPct val="15000"/>
                    </a:spcAft>
                    <a:defRPr/>
                  </a:pPr>
                  <a:r>
                    <a:rPr lang="zh-CN" altLang="en-US" sz="3000" dirty="0"/>
                    <a:t>优势</a:t>
                  </a:r>
                  <a:endParaRPr lang="zh-CN" altLang="en-US" sz="3000" dirty="0"/>
                </a:p>
              </p:txBody>
            </p:sp>
          </p:grpSp>
          <p:grpSp>
            <p:nvGrpSpPr>
              <p:cNvPr id="25612" name="组合 17"/>
              <p:cNvGrpSpPr>
                <a:grpSpLocks/>
              </p:cNvGrpSpPr>
              <p:nvPr/>
            </p:nvGrpSpPr>
            <p:grpSpPr bwMode="auto">
              <a:xfrm>
                <a:off x="2736472" y="1593472"/>
                <a:ext cx="1794093" cy="1794093"/>
                <a:chOff x="879116" y="236174"/>
                <a:chExt cx="1794093" cy="1794093"/>
              </a:xfrm>
            </p:grpSpPr>
            <p:sp>
              <p:nvSpPr>
                <p:cNvPr id="28" name="饼形 27"/>
                <p:cNvSpPr/>
                <p:nvPr/>
              </p:nvSpPr>
              <p:spPr>
                <a:xfrm>
                  <a:off x="879451" y="236676"/>
                  <a:ext cx="1793859" cy="1794176"/>
                </a:xfrm>
                <a:prstGeom prst="pieWedg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饼形 12"/>
                <p:cNvSpPr/>
                <p:nvPr/>
              </p:nvSpPr>
              <p:spPr>
                <a:xfrm>
                  <a:off x="1404909" y="761918"/>
                  <a:ext cx="1268401" cy="1268933"/>
                </a:xfrm>
                <a:prstGeom prst="rect">
                  <a:avLst/>
                </a:prstGeom>
              </p:spPr>
              <p:style>
                <a:lnRef idx="0">
                  <a:scrgbClr r="0" g="0" b="0"/>
                </a:lnRef>
                <a:fillRef idx="0">
                  <a:scrgbClr r="0" g="0" b="0"/>
                </a:fillRef>
                <a:effectRef idx="0">
                  <a:scrgbClr r="0" g="0" b="0"/>
                </a:effectRef>
                <a:fontRef idx="minor">
                  <a:schemeClr val="lt1"/>
                </a:fontRef>
              </p:style>
              <p:txBody>
                <a:bodyPr lIns="99568" tIns="99568" rIns="99568" bIns="99568" spcCol="1270" anchor="ctr"/>
                <a:lstStyle/>
                <a:p>
                  <a:pPr algn="ctr" defTabSz="622300" fontAlgn="auto">
                    <a:lnSpc>
                      <a:spcPct val="90000"/>
                    </a:lnSpc>
                    <a:spcAft>
                      <a:spcPct val="35000"/>
                    </a:spcAft>
                    <a:defRPr/>
                  </a:pPr>
                  <a:r>
                    <a:rPr lang="en-US" altLang="zh-CN" sz="1400" dirty="0"/>
                    <a:t>Strength</a:t>
                  </a:r>
                  <a:endParaRPr lang="zh-CN" altLang="en-US" sz="1400" dirty="0"/>
                </a:p>
              </p:txBody>
            </p:sp>
          </p:grpSp>
          <p:grpSp>
            <p:nvGrpSpPr>
              <p:cNvPr id="25613" name="组合 18"/>
              <p:cNvGrpSpPr>
                <a:grpSpLocks/>
              </p:cNvGrpSpPr>
              <p:nvPr/>
            </p:nvGrpSpPr>
            <p:grpSpPr bwMode="auto">
              <a:xfrm>
                <a:off x="4613434" y="1593472"/>
                <a:ext cx="1794093" cy="1794093"/>
                <a:chOff x="2756078" y="236174"/>
                <a:chExt cx="1794093" cy="1794093"/>
              </a:xfrm>
            </p:grpSpPr>
            <p:sp>
              <p:nvSpPr>
                <p:cNvPr id="26" name="饼形 25"/>
                <p:cNvSpPr/>
                <p:nvPr/>
              </p:nvSpPr>
              <p:spPr>
                <a:xfrm rot="5400000">
                  <a:off x="2757289" y="236834"/>
                  <a:ext cx="1794176" cy="1793859"/>
                </a:xfrm>
                <a:prstGeom prst="pieWedg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7" name="饼形 14"/>
                <p:cNvSpPr/>
                <p:nvPr/>
              </p:nvSpPr>
              <p:spPr>
                <a:xfrm>
                  <a:off x="2757447" y="761918"/>
                  <a:ext cx="1268401" cy="1268933"/>
                </a:xfrm>
                <a:prstGeom prst="rect">
                  <a:avLst/>
                </a:prstGeom>
              </p:spPr>
              <p:style>
                <a:lnRef idx="0">
                  <a:scrgbClr r="0" g="0" b="0"/>
                </a:lnRef>
                <a:fillRef idx="0">
                  <a:scrgbClr r="0" g="0" b="0"/>
                </a:fillRef>
                <a:effectRef idx="0">
                  <a:scrgbClr r="0" g="0" b="0"/>
                </a:effectRef>
                <a:fontRef idx="minor">
                  <a:schemeClr val="lt1"/>
                </a:fontRef>
              </p:style>
              <p:txBody>
                <a:bodyPr lIns="99568" tIns="99568" rIns="99568" bIns="99568" spcCol="1270" anchor="ctr"/>
                <a:lstStyle/>
                <a:p>
                  <a:pPr algn="ctr" defTabSz="622300" fontAlgn="auto">
                    <a:lnSpc>
                      <a:spcPct val="90000"/>
                    </a:lnSpc>
                    <a:spcAft>
                      <a:spcPct val="35000"/>
                    </a:spcAft>
                    <a:defRPr/>
                  </a:pPr>
                  <a:r>
                    <a:rPr lang="en-US" altLang="zh-CN" sz="1400" dirty="0"/>
                    <a:t>Weakness</a:t>
                  </a:r>
                  <a:endParaRPr lang="zh-CN" altLang="en-US" sz="1400" dirty="0"/>
                </a:p>
              </p:txBody>
            </p:sp>
          </p:grpSp>
          <p:grpSp>
            <p:nvGrpSpPr>
              <p:cNvPr id="25614" name="组合 19"/>
              <p:cNvGrpSpPr>
                <a:grpSpLocks/>
              </p:cNvGrpSpPr>
              <p:nvPr/>
            </p:nvGrpSpPr>
            <p:grpSpPr bwMode="auto">
              <a:xfrm>
                <a:off x="4613434" y="3470434"/>
                <a:ext cx="1794093" cy="1794093"/>
                <a:chOff x="2756078" y="2113136"/>
                <a:chExt cx="1794093" cy="1794093"/>
              </a:xfrm>
            </p:grpSpPr>
            <p:sp>
              <p:nvSpPr>
                <p:cNvPr id="24" name="饼形 23"/>
                <p:cNvSpPr/>
                <p:nvPr/>
              </p:nvSpPr>
              <p:spPr>
                <a:xfrm rot="10800000">
                  <a:off x="2757447" y="2112770"/>
                  <a:ext cx="1793859" cy="1794176"/>
                </a:xfrm>
                <a:prstGeom prst="pieWedg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5" name="饼形 16"/>
                <p:cNvSpPr/>
                <p:nvPr/>
              </p:nvSpPr>
              <p:spPr>
                <a:xfrm rot="21600000">
                  <a:off x="2757447" y="2112770"/>
                  <a:ext cx="1268401" cy="1268933"/>
                </a:xfrm>
                <a:prstGeom prst="rect">
                  <a:avLst/>
                </a:prstGeom>
              </p:spPr>
              <p:style>
                <a:lnRef idx="0">
                  <a:scrgbClr r="0" g="0" b="0"/>
                </a:lnRef>
                <a:fillRef idx="0">
                  <a:scrgbClr r="0" g="0" b="0"/>
                </a:fillRef>
                <a:effectRef idx="0">
                  <a:scrgbClr r="0" g="0" b="0"/>
                </a:effectRef>
                <a:fontRef idx="minor">
                  <a:schemeClr val="lt1"/>
                </a:fontRef>
              </p:style>
              <p:txBody>
                <a:bodyPr lIns="99568" tIns="99568" rIns="99568" bIns="99568" spcCol="1270" anchor="ctr"/>
                <a:lstStyle/>
                <a:p>
                  <a:pPr algn="ctr" defTabSz="622300" fontAlgn="auto">
                    <a:lnSpc>
                      <a:spcPct val="90000"/>
                    </a:lnSpc>
                    <a:spcAft>
                      <a:spcPct val="35000"/>
                    </a:spcAft>
                    <a:defRPr/>
                  </a:pPr>
                  <a:r>
                    <a:rPr lang="en-US" altLang="zh-CN" sz="1400" dirty="0"/>
                    <a:t>Threat</a:t>
                  </a:r>
                  <a:endParaRPr lang="zh-CN" altLang="en-US" sz="1400" dirty="0"/>
                </a:p>
              </p:txBody>
            </p:sp>
          </p:grpSp>
          <p:grpSp>
            <p:nvGrpSpPr>
              <p:cNvPr id="25615" name="组合 20"/>
              <p:cNvGrpSpPr>
                <a:grpSpLocks/>
              </p:cNvGrpSpPr>
              <p:nvPr/>
            </p:nvGrpSpPr>
            <p:grpSpPr bwMode="auto">
              <a:xfrm>
                <a:off x="2736472" y="3470434"/>
                <a:ext cx="1794094" cy="1794093"/>
                <a:chOff x="879116" y="2113136"/>
                <a:chExt cx="1794094" cy="1794093"/>
              </a:xfrm>
            </p:grpSpPr>
            <p:sp>
              <p:nvSpPr>
                <p:cNvPr id="22" name="饼形 21"/>
                <p:cNvSpPr/>
                <p:nvPr/>
              </p:nvSpPr>
              <p:spPr>
                <a:xfrm rot="16200000">
                  <a:off x="879293" y="2112928"/>
                  <a:ext cx="1794176" cy="1793859"/>
                </a:xfrm>
                <a:prstGeom prst="pieWedg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3" name="饼形 18"/>
                <p:cNvSpPr/>
                <p:nvPr/>
              </p:nvSpPr>
              <p:spPr>
                <a:xfrm rot="21600000">
                  <a:off x="1404909" y="2112770"/>
                  <a:ext cx="1268401" cy="1268933"/>
                </a:xfrm>
                <a:prstGeom prst="rect">
                  <a:avLst/>
                </a:prstGeom>
              </p:spPr>
              <p:style>
                <a:lnRef idx="0">
                  <a:scrgbClr r="0" g="0" b="0"/>
                </a:lnRef>
                <a:fillRef idx="0">
                  <a:scrgbClr r="0" g="0" b="0"/>
                </a:fillRef>
                <a:effectRef idx="0">
                  <a:scrgbClr r="0" g="0" b="0"/>
                </a:effectRef>
                <a:fontRef idx="minor">
                  <a:schemeClr val="lt1"/>
                </a:fontRef>
              </p:style>
              <p:txBody>
                <a:bodyPr lIns="99568" tIns="99568" rIns="99568" bIns="99568" spcCol="1270" anchor="ctr"/>
                <a:lstStyle/>
                <a:p>
                  <a:pPr algn="ctr" defTabSz="622300" fontAlgn="auto">
                    <a:lnSpc>
                      <a:spcPct val="90000"/>
                    </a:lnSpc>
                    <a:spcAft>
                      <a:spcPct val="35000"/>
                    </a:spcAft>
                    <a:defRPr/>
                  </a:pPr>
                  <a:r>
                    <a:rPr lang="en-US" altLang="zh-CN" sz="1400" dirty="0"/>
                    <a:t>Opportunity</a:t>
                  </a:r>
                  <a:endParaRPr lang="zh-CN" altLang="en-US" sz="1400" dirty="0"/>
                </a:p>
              </p:txBody>
            </p:sp>
          </p:gr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1214438" y="1357313"/>
            <a:ext cx="6929437" cy="4246562"/>
          </a:xfrm>
          <a:prstGeom prst="rect">
            <a:avLst/>
          </a:prstGeom>
          <a:noFill/>
          <a:ln w="9525">
            <a:noFill/>
            <a:miter lim="800000"/>
            <a:headEnd/>
            <a:tailEnd/>
          </a:ln>
          <a:effectLst/>
        </p:spPr>
        <p:txBody>
          <a:bodyPr>
            <a:spAutoFit/>
          </a:bodyPr>
          <a:lstStyle/>
          <a:p>
            <a:pPr fontAlgn="auto">
              <a:lnSpc>
                <a:spcPct val="150000"/>
              </a:lnSpc>
              <a:spcBef>
                <a:spcPts val="0"/>
              </a:spcBef>
              <a:spcAft>
                <a:spcPts val="0"/>
              </a:spcAft>
              <a:defRPr/>
            </a:pPr>
            <a:r>
              <a:rPr lang="en-US" altLang="zh-CN" dirty="0">
                <a:latin typeface="+mn-ea"/>
                <a:ea typeface="+mn-ea"/>
                <a:cs typeface="+mn-cs"/>
              </a:rPr>
              <a:t>A</a:t>
            </a:r>
            <a:r>
              <a:rPr lang="zh-CN" altLang="en-US" dirty="0">
                <a:latin typeface="+mn-ea"/>
                <a:ea typeface="+mn-ea"/>
                <a:cs typeface="+mn-cs"/>
              </a:rPr>
              <a:t>：我想请学生自己出考题考试</a:t>
            </a:r>
            <a:r>
              <a:rPr lang="zh-CN" altLang="en-US" dirty="0">
                <a:latin typeface="+mn-ea"/>
                <a:ea typeface="+mn-ea"/>
                <a:cs typeface="+mn-cs"/>
              </a:rPr>
              <a:t>。</a:t>
            </a:r>
            <a:endParaRPr lang="zh-CN" altLang="en-US" dirty="0">
              <a:latin typeface="+mn-ea"/>
              <a:ea typeface="+mn-ea"/>
              <a:cs typeface="+mn-cs"/>
            </a:endParaRPr>
          </a:p>
          <a:p>
            <a:pPr fontAlgn="auto">
              <a:lnSpc>
                <a:spcPct val="150000"/>
              </a:lnSpc>
              <a:spcBef>
                <a:spcPts val="0"/>
              </a:spcBef>
              <a:spcAft>
                <a:spcPts val="0"/>
              </a:spcAft>
              <a:defRPr/>
            </a:pPr>
            <a:r>
              <a:rPr lang="en-US" altLang="zh-CN" dirty="0">
                <a:latin typeface="+mn-ea"/>
                <a:ea typeface="+mn-ea"/>
                <a:cs typeface="+mn-cs"/>
              </a:rPr>
              <a:t>B</a:t>
            </a:r>
            <a:r>
              <a:rPr lang="zh-CN" altLang="en-US" dirty="0">
                <a:latin typeface="+mn-ea"/>
                <a:ea typeface="+mn-ea"/>
                <a:cs typeface="+mn-cs"/>
              </a:rPr>
              <a:t>：他们自己出题？但是如何阻止有人出题目过于简单呢</a:t>
            </a:r>
            <a:r>
              <a:rPr lang="zh-CN" altLang="en-US" dirty="0">
                <a:latin typeface="+mn-ea"/>
                <a:ea typeface="+mn-ea"/>
                <a:cs typeface="+mn-cs"/>
              </a:rPr>
              <a:t>？</a:t>
            </a:r>
            <a:endParaRPr lang="zh-CN" altLang="en-US" dirty="0">
              <a:latin typeface="+mn-ea"/>
              <a:ea typeface="+mn-ea"/>
              <a:cs typeface="+mn-cs"/>
            </a:endParaRPr>
          </a:p>
          <a:p>
            <a:pPr fontAlgn="auto">
              <a:lnSpc>
                <a:spcPct val="150000"/>
              </a:lnSpc>
              <a:spcBef>
                <a:spcPts val="0"/>
              </a:spcBef>
              <a:spcAft>
                <a:spcPts val="0"/>
              </a:spcAft>
              <a:defRPr/>
            </a:pPr>
            <a:r>
              <a:rPr lang="en-US" altLang="zh-CN" dirty="0">
                <a:latin typeface="+mn-ea"/>
                <a:ea typeface="+mn-ea"/>
                <a:cs typeface="+mn-cs"/>
              </a:rPr>
              <a:t>A</a:t>
            </a:r>
            <a:r>
              <a:rPr lang="zh-CN" altLang="en-US" dirty="0">
                <a:latin typeface="+mn-ea"/>
                <a:ea typeface="+mn-ea"/>
                <a:cs typeface="+mn-cs"/>
              </a:rPr>
              <a:t>：我会请他们出</a:t>
            </a:r>
            <a:r>
              <a:rPr lang="en-US" altLang="zh-CN" dirty="0">
                <a:latin typeface="+mn-ea"/>
                <a:ea typeface="+mn-ea"/>
                <a:cs typeface="+mn-cs"/>
              </a:rPr>
              <a:t>100</a:t>
            </a:r>
            <a:r>
              <a:rPr lang="zh-CN" altLang="en-US" dirty="0">
                <a:latin typeface="+mn-ea"/>
                <a:ea typeface="+mn-ea"/>
                <a:cs typeface="+mn-cs"/>
              </a:rPr>
              <a:t>道题，而且我会根据他们题目的全面性和挑战性来打分</a:t>
            </a:r>
            <a:r>
              <a:rPr lang="zh-CN" altLang="en-US" dirty="0">
                <a:latin typeface="+mn-ea"/>
                <a:ea typeface="+mn-ea"/>
                <a:cs typeface="+mn-cs"/>
              </a:rPr>
              <a:t>。</a:t>
            </a:r>
            <a:endParaRPr lang="zh-CN" altLang="en-US" dirty="0">
              <a:latin typeface="+mn-ea"/>
              <a:ea typeface="+mn-ea"/>
              <a:cs typeface="+mn-cs"/>
            </a:endParaRPr>
          </a:p>
          <a:p>
            <a:pPr fontAlgn="auto">
              <a:lnSpc>
                <a:spcPct val="150000"/>
              </a:lnSpc>
              <a:spcBef>
                <a:spcPts val="0"/>
              </a:spcBef>
              <a:spcAft>
                <a:spcPts val="0"/>
              </a:spcAft>
              <a:defRPr/>
            </a:pPr>
            <a:r>
              <a:rPr lang="en-US" altLang="zh-CN" dirty="0">
                <a:latin typeface="+mn-ea"/>
                <a:ea typeface="+mn-ea"/>
                <a:cs typeface="+mn-cs"/>
              </a:rPr>
              <a:t>B</a:t>
            </a:r>
            <a:r>
              <a:rPr lang="zh-CN" altLang="en-US" dirty="0">
                <a:latin typeface="+mn-ea"/>
                <a:ea typeface="+mn-ea"/>
                <a:cs typeface="+mn-cs"/>
              </a:rPr>
              <a:t>：对你来说，打分可能很困难</a:t>
            </a:r>
            <a:r>
              <a:rPr lang="zh-CN" altLang="en-US" dirty="0">
                <a:latin typeface="+mn-ea"/>
                <a:ea typeface="+mn-ea"/>
                <a:cs typeface="+mn-cs"/>
              </a:rPr>
              <a:t>。</a:t>
            </a:r>
            <a:endParaRPr lang="zh-CN" altLang="en-US" dirty="0">
              <a:latin typeface="+mn-ea"/>
              <a:ea typeface="+mn-ea"/>
              <a:cs typeface="+mn-cs"/>
            </a:endParaRPr>
          </a:p>
          <a:p>
            <a:pPr fontAlgn="auto">
              <a:lnSpc>
                <a:spcPct val="150000"/>
              </a:lnSpc>
              <a:spcBef>
                <a:spcPts val="0"/>
              </a:spcBef>
              <a:spcAft>
                <a:spcPts val="0"/>
              </a:spcAft>
              <a:defRPr/>
            </a:pPr>
            <a:r>
              <a:rPr lang="en-US" altLang="zh-CN" dirty="0">
                <a:latin typeface="+mn-ea"/>
                <a:ea typeface="+mn-ea"/>
                <a:cs typeface="+mn-cs"/>
              </a:rPr>
              <a:t>A</a:t>
            </a:r>
            <a:r>
              <a:rPr lang="zh-CN" altLang="en-US" dirty="0">
                <a:latin typeface="+mn-ea"/>
                <a:ea typeface="+mn-ea"/>
                <a:cs typeface="+mn-cs"/>
              </a:rPr>
              <a:t>：可能是。但我认为比起只做我出的题目来说，这种方法能更好的检测他们的学习</a:t>
            </a:r>
            <a:r>
              <a:rPr lang="zh-CN" altLang="en-US" dirty="0">
                <a:latin typeface="+mn-ea"/>
                <a:ea typeface="+mn-ea"/>
                <a:cs typeface="+mn-cs"/>
              </a:rPr>
              <a:t>。</a:t>
            </a:r>
            <a:endParaRPr lang="zh-CN" altLang="en-US" dirty="0">
              <a:latin typeface="+mn-ea"/>
              <a:ea typeface="+mn-ea"/>
              <a:cs typeface="+mn-cs"/>
            </a:endParaRPr>
          </a:p>
          <a:p>
            <a:pPr fontAlgn="auto">
              <a:lnSpc>
                <a:spcPct val="150000"/>
              </a:lnSpc>
              <a:spcBef>
                <a:spcPts val="0"/>
              </a:spcBef>
              <a:spcAft>
                <a:spcPts val="0"/>
              </a:spcAft>
              <a:defRPr/>
            </a:pPr>
            <a:r>
              <a:rPr lang="en-US" altLang="zh-CN" dirty="0">
                <a:latin typeface="+mn-ea"/>
                <a:ea typeface="+mn-ea"/>
                <a:cs typeface="+mn-cs"/>
              </a:rPr>
              <a:t>B</a:t>
            </a:r>
            <a:r>
              <a:rPr lang="zh-CN" altLang="en-US" dirty="0">
                <a:latin typeface="+mn-ea"/>
                <a:ea typeface="+mn-ea"/>
                <a:cs typeface="+mn-cs"/>
              </a:rPr>
              <a:t>：有的家长可能不同意。他们担心小孩知道答案，会影响学习</a:t>
            </a:r>
            <a:r>
              <a:rPr lang="zh-CN" altLang="en-US" dirty="0">
                <a:latin typeface="+mn-ea"/>
                <a:ea typeface="+mn-ea"/>
                <a:cs typeface="+mn-cs"/>
              </a:rPr>
              <a:t>。</a:t>
            </a:r>
            <a:endParaRPr lang="zh-CN" altLang="en-US" dirty="0">
              <a:latin typeface="+mn-ea"/>
              <a:ea typeface="+mn-ea"/>
              <a:cs typeface="+mn-cs"/>
            </a:endParaRPr>
          </a:p>
          <a:p>
            <a:pPr fontAlgn="auto">
              <a:lnSpc>
                <a:spcPct val="150000"/>
              </a:lnSpc>
              <a:spcBef>
                <a:spcPts val="0"/>
              </a:spcBef>
              <a:spcAft>
                <a:spcPts val="0"/>
              </a:spcAft>
              <a:defRPr/>
            </a:pPr>
            <a:r>
              <a:rPr lang="en-US" altLang="zh-CN" dirty="0">
                <a:latin typeface="+mn-ea"/>
                <a:ea typeface="+mn-ea"/>
                <a:cs typeface="+mn-cs"/>
              </a:rPr>
              <a:t>A</a:t>
            </a:r>
            <a:r>
              <a:rPr lang="zh-CN" altLang="en-US" dirty="0">
                <a:latin typeface="+mn-ea"/>
                <a:ea typeface="+mn-ea"/>
                <a:cs typeface="+mn-cs"/>
              </a:rPr>
              <a:t>：这点我会和家长沟通的，听听他们的意见。</a:t>
            </a:r>
            <a:endParaRPr lang="zh-CN" altLang="en-US" dirty="0">
              <a:latin typeface="+mn-ea"/>
              <a:ea typeface="+mn-ea"/>
              <a:cs typeface="+mn-cs"/>
            </a:endParaRPr>
          </a:p>
          <a:p>
            <a:pPr fontAlgn="auto">
              <a:lnSpc>
                <a:spcPct val="150000"/>
              </a:lnSpc>
              <a:spcBef>
                <a:spcPts val="0"/>
              </a:spcBef>
              <a:spcAft>
                <a:spcPts val="0"/>
              </a:spcAft>
              <a:defRPr/>
            </a:pPr>
            <a:r>
              <a:rPr lang="en-US" altLang="zh-CN" dirty="0">
                <a:latin typeface="+mn-ea"/>
                <a:ea typeface="+mn-ea"/>
                <a:cs typeface="+mn-cs"/>
              </a:rPr>
              <a:t>B</a:t>
            </a:r>
            <a:r>
              <a:rPr lang="zh-CN" altLang="en-US" dirty="0">
                <a:latin typeface="+mn-ea"/>
                <a:ea typeface="+mn-ea"/>
                <a:cs typeface="+mn-cs"/>
              </a:rPr>
              <a:t>：好。这将</a:t>
            </a:r>
            <a:r>
              <a:rPr lang="zh-CN" altLang="en-US" dirty="0">
                <a:latin typeface="+mn-ea"/>
                <a:ea typeface="+mn-ea"/>
                <a:cs typeface="+mn-cs"/>
              </a:rPr>
              <a:t>是有趣</a:t>
            </a:r>
            <a:r>
              <a:rPr lang="zh-CN" altLang="en-US" dirty="0">
                <a:latin typeface="+mn-ea"/>
                <a:ea typeface="+mn-ea"/>
                <a:cs typeface="+mn-cs"/>
              </a:rPr>
              <a:t>的实验。但凭我的经验，觉得有可能会失败</a:t>
            </a:r>
            <a:r>
              <a:rPr lang="zh-CN" altLang="en-US" dirty="0">
                <a:latin typeface="+mn-ea"/>
                <a:ea typeface="+mn-ea"/>
                <a:cs typeface="+mn-cs"/>
              </a:rPr>
              <a:t>。</a:t>
            </a:r>
            <a:endParaRPr lang="zh-CN" altLang="en-US" dirty="0">
              <a:latin typeface="+mn-ea"/>
              <a:ea typeface="+mn-ea"/>
              <a:cs typeface="+mn-cs"/>
            </a:endParaRPr>
          </a:p>
        </p:txBody>
      </p:sp>
      <p:sp>
        <p:nvSpPr>
          <p:cNvPr id="6" name="矩形 5"/>
          <p:cNvSpPr/>
          <p:nvPr/>
        </p:nvSpPr>
        <p:spPr>
          <a:xfrm>
            <a:off x="714375" y="785813"/>
            <a:ext cx="6072188" cy="461962"/>
          </a:xfrm>
          <a:prstGeom prst="rect">
            <a:avLst/>
          </a:prstGeom>
        </p:spPr>
        <p:txBody>
          <a:bodyPr>
            <a:spAutoFit/>
          </a:bodyPr>
          <a:lstStyle/>
          <a:p>
            <a:pPr fontAlgn="auto">
              <a:spcBef>
                <a:spcPts val="0"/>
              </a:spcBef>
              <a:spcAft>
                <a:spcPts val="0"/>
              </a:spcAft>
              <a:defRPr/>
            </a:pPr>
            <a:r>
              <a:rPr lang="zh-CN" altLang="en-US" sz="2400" dirty="0">
                <a:latin typeface="+mn-ea"/>
                <a:ea typeface="+mn-ea"/>
                <a:cs typeface="+mn-cs"/>
              </a:rPr>
              <a:t>这是一段两位老师关于新考试方案的对话：</a:t>
            </a:r>
            <a:endParaRPr lang="zh-CN" altLang="en-US" sz="2400" dirty="0">
              <a:latin typeface="+mn-ea"/>
              <a:ea typeface="+mn-ea"/>
              <a:cs typeface="+mn-cs"/>
            </a:endParaRPr>
          </a:p>
        </p:txBody>
      </p:sp>
      <p:sp>
        <p:nvSpPr>
          <p:cNvPr id="11" name="标题 1"/>
          <p:cNvSpPr>
            <a:spLocks noGrp="1"/>
          </p:cNvSpPr>
          <p:nvPr>
            <p:ph type="title"/>
          </p:nvPr>
        </p:nvSpPr>
        <p:spPr>
          <a:xfrm>
            <a:off x="6500813" y="5500688"/>
            <a:ext cx="2143125" cy="677862"/>
          </a:xfrm>
        </p:spPr>
        <p:txBody>
          <a:bodyPr/>
          <a:lstStyle/>
          <a:p>
            <a:pPr fontAlgn="auto">
              <a:spcAft>
                <a:spcPts val="0"/>
              </a:spcAft>
              <a:defRPr/>
            </a:pPr>
            <a:r>
              <a:rPr lang="zh-CN" altLang="en-US" dirty="0" smtClean="0">
                <a:solidFill>
                  <a:schemeClr val="accent1">
                    <a:tint val="88000"/>
                    <a:satMod val="150000"/>
                  </a:schemeClr>
                </a:solidFill>
                <a:cs typeface="+mj-cs"/>
              </a:rPr>
              <a:t>情景模拟</a:t>
            </a:r>
            <a:endParaRPr lang="zh-CN" altLang="en-US" dirty="0">
              <a:solidFill>
                <a:schemeClr val="accent1">
                  <a:tint val="88000"/>
                  <a:satMod val="150000"/>
                </a:schemeClr>
              </a:solidFill>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组合 16"/>
          <p:cNvGrpSpPr>
            <a:grpSpLocks/>
          </p:cNvGrpSpPr>
          <p:nvPr/>
        </p:nvGrpSpPr>
        <p:grpSpPr bwMode="auto">
          <a:xfrm>
            <a:off x="642938" y="714375"/>
            <a:ext cx="2651125" cy="2030413"/>
            <a:chOff x="3246111" y="2413866"/>
            <a:chExt cx="2651778" cy="2030267"/>
          </a:xfrm>
        </p:grpSpPr>
        <p:grpSp>
          <p:nvGrpSpPr>
            <p:cNvPr id="2053" name="组合 10"/>
            <p:cNvGrpSpPr>
              <a:grpSpLocks/>
            </p:cNvGrpSpPr>
            <p:nvPr/>
          </p:nvGrpSpPr>
          <p:grpSpPr bwMode="auto">
            <a:xfrm>
              <a:off x="3246111" y="2413866"/>
              <a:ext cx="2046841" cy="1325889"/>
              <a:chOff x="21431" y="0"/>
              <a:chExt cx="2046841" cy="1325889"/>
            </a:xfrm>
          </p:grpSpPr>
          <p:sp>
            <p:nvSpPr>
              <p:cNvPr id="15" name="圆角矩形 14"/>
              <p:cNvSpPr/>
              <p:nvPr/>
            </p:nvSpPr>
            <p:spPr>
              <a:xfrm>
                <a:off x="21431" y="0"/>
                <a:ext cx="2046791" cy="1325468"/>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圆角矩形 4"/>
              <p:cNvSpPr/>
              <p:nvPr/>
            </p:nvSpPr>
            <p:spPr>
              <a:xfrm>
                <a:off x="50013" y="28573"/>
                <a:ext cx="1375114" cy="9365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8590" tIns="148590" rIns="148590" bIns="148590" spcCol="1270"/>
              <a:lstStyle/>
              <a:p>
                <a:pPr marL="285750" lvl="1" indent="-285750" algn="ctr" defTabSz="1333500" fontAlgn="auto">
                  <a:lnSpc>
                    <a:spcPct val="90000"/>
                  </a:lnSpc>
                  <a:spcAft>
                    <a:spcPct val="15000"/>
                  </a:spcAft>
                  <a:defRPr/>
                </a:pPr>
                <a:r>
                  <a:rPr lang="zh-CN" altLang="en-US" sz="3000" dirty="0"/>
                  <a:t>优势</a:t>
                </a:r>
                <a:endParaRPr lang="zh-CN" altLang="en-US" sz="3000" dirty="0"/>
              </a:p>
            </p:txBody>
          </p:sp>
        </p:grpSp>
        <p:grpSp>
          <p:nvGrpSpPr>
            <p:cNvPr id="2054" name="组合 11"/>
            <p:cNvGrpSpPr>
              <a:grpSpLocks/>
            </p:cNvGrpSpPr>
            <p:nvPr/>
          </p:nvGrpSpPr>
          <p:grpSpPr bwMode="auto">
            <a:xfrm>
              <a:off x="4103796" y="2650040"/>
              <a:ext cx="1794093" cy="1794093"/>
              <a:chOff x="879116" y="236174"/>
              <a:chExt cx="1794093" cy="1794093"/>
            </a:xfrm>
          </p:grpSpPr>
          <p:sp>
            <p:nvSpPr>
              <p:cNvPr id="13" name="饼形 12"/>
              <p:cNvSpPr/>
              <p:nvPr/>
            </p:nvSpPr>
            <p:spPr>
              <a:xfrm>
                <a:off x="878892" y="236521"/>
                <a:ext cx="1794317" cy="1793746"/>
              </a:xfrm>
              <a:prstGeom prst="pieWedg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饼形 6"/>
              <p:cNvSpPr/>
              <p:nvPr/>
            </p:nvSpPr>
            <p:spPr>
              <a:xfrm>
                <a:off x="1404483" y="761945"/>
                <a:ext cx="1268726" cy="1268322"/>
              </a:xfrm>
              <a:prstGeom prst="rect">
                <a:avLst/>
              </a:prstGeom>
            </p:spPr>
            <p:style>
              <a:lnRef idx="0">
                <a:scrgbClr r="0" g="0" b="0"/>
              </a:lnRef>
              <a:fillRef idx="0">
                <a:scrgbClr r="0" g="0" b="0"/>
              </a:fillRef>
              <a:effectRef idx="0">
                <a:scrgbClr r="0" g="0" b="0"/>
              </a:effectRef>
              <a:fontRef idx="minor">
                <a:schemeClr val="lt1"/>
              </a:fontRef>
            </p:style>
            <p:txBody>
              <a:bodyPr lIns="99568" tIns="99568" rIns="99568" bIns="99568" spcCol="1270" anchor="ctr"/>
              <a:lstStyle/>
              <a:p>
                <a:pPr algn="ctr" defTabSz="622300" fontAlgn="auto">
                  <a:lnSpc>
                    <a:spcPct val="90000"/>
                  </a:lnSpc>
                  <a:spcAft>
                    <a:spcPct val="35000"/>
                  </a:spcAft>
                  <a:defRPr/>
                </a:pPr>
                <a:r>
                  <a:rPr lang="en-US" altLang="zh-CN" sz="1400" dirty="0"/>
                  <a:t>Strength</a:t>
                </a:r>
                <a:endParaRPr lang="zh-CN" altLang="en-US" sz="1400" dirty="0"/>
              </a:p>
            </p:txBody>
          </p:sp>
        </p:grpSp>
      </p:grpSp>
      <p:sp>
        <p:nvSpPr>
          <p:cNvPr id="18" name="Text Box 7"/>
          <p:cNvSpPr txBox="1">
            <a:spLocks noChangeArrowheads="1"/>
          </p:cNvSpPr>
          <p:nvPr/>
        </p:nvSpPr>
        <p:spPr bwMode="auto">
          <a:xfrm>
            <a:off x="714375" y="2786063"/>
            <a:ext cx="7786688" cy="3046412"/>
          </a:xfrm>
          <a:prstGeom prst="rect">
            <a:avLst/>
          </a:prstGeom>
          <a:noFill/>
          <a:ln w="9525">
            <a:noFill/>
            <a:miter lim="800000"/>
            <a:headEnd/>
            <a:tailEnd/>
          </a:ln>
          <a:effectLst/>
        </p:spPr>
        <p:txBody>
          <a:bodyPr>
            <a:spAutoFit/>
          </a:bodyPr>
          <a:lstStyle/>
          <a:p>
            <a:pPr fontAlgn="auto">
              <a:lnSpc>
                <a:spcPct val="150000"/>
              </a:lnSpc>
              <a:spcBef>
                <a:spcPts val="0"/>
              </a:spcBef>
              <a:spcAft>
                <a:spcPts val="0"/>
              </a:spcAft>
              <a:defRPr/>
            </a:pPr>
            <a:r>
              <a:rPr lang="en-US" altLang="zh-CN" sz="1600" dirty="0">
                <a:latin typeface="+mn-ea"/>
                <a:ea typeface="+mn-ea"/>
                <a:cs typeface="+mn-cs"/>
              </a:rPr>
              <a:t>A</a:t>
            </a:r>
            <a:r>
              <a:rPr lang="zh-CN" altLang="en-US" sz="1600" dirty="0">
                <a:latin typeface="+mn-ea"/>
                <a:ea typeface="+mn-ea"/>
                <a:cs typeface="+mn-cs"/>
              </a:rPr>
              <a:t>：我想请学生自己出考题考试</a:t>
            </a:r>
            <a:r>
              <a:rPr lang="zh-CN" altLang="en-US" sz="1600" dirty="0">
                <a:latin typeface="+mn-ea"/>
                <a:ea typeface="+mn-ea"/>
                <a:cs typeface="+mn-cs"/>
              </a:rPr>
              <a:t>。</a:t>
            </a:r>
            <a:endParaRPr lang="zh-CN" altLang="en-US" sz="1600" dirty="0">
              <a:latin typeface="+mn-ea"/>
              <a:ea typeface="+mn-ea"/>
              <a:cs typeface="+mn-cs"/>
            </a:endParaRPr>
          </a:p>
          <a:p>
            <a:pPr fontAlgn="auto">
              <a:lnSpc>
                <a:spcPct val="150000"/>
              </a:lnSpc>
              <a:spcBef>
                <a:spcPts val="0"/>
              </a:spcBef>
              <a:spcAft>
                <a:spcPts val="0"/>
              </a:spcAft>
              <a:defRPr/>
            </a:pPr>
            <a:r>
              <a:rPr lang="en-US" altLang="zh-CN" sz="1600" dirty="0">
                <a:latin typeface="+mn-ea"/>
                <a:ea typeface="+mn-ea"/>
                <a:cs typeface="+mn-cs"/>
              </a:rPr>
              <a:t>B</a:t>
            </a:r>
            <a:r>
              <a:rPr lang="zh-CN" altLang="en-US" sz="1600" dirty="0">
                <a:latin typeface="+mn-ea"/>
                <a:ea typeface="+mn-ea"/>
                <a:cs typeface="+mn-cs"/>
              </a:rPr>
              <a:t>：他们自己出题？但是如何阻止有人出题目过于简单呢</a:t>
            </a:r>
            <a:r>
              <a:rPr lang="zh-CN" altLang="en-US" sz="1600" dirty="0">
                <a:latin typeface="+mn-ea"/>
                <a:ea typeface="+mn-ea"/>
                <a:cs typeface="+mn-cs"/>
              </a:rPr>
              <a:t>？</a:t>
            </a:r>
            <a:endParaRPr lang="zh-CN" altLang="en-US" sz="1600" dirty="0">
              <a:latin typeface="+mn-ea"/>
              <a:ea typeface="+mn-ea"/>
              <a:cs typeface="+mn-cs"/>
            </a:endParaRPr>
          </a:p>
          <a:p>
            <a:pPr fontAlgn="auto">
              <a:lnSpc>
                <a:spcPct val="150000"/>
              </a:lnSpc>
              <a:spcBef>
                <a:spcPts val="0"/>
              </a:spcBef>
              <a:spcAft>
                <a:spcPts val="0"/>
              </a:spcAft>
              <a:defRPr/>
            </a:pPr>
            <a:r>
              <a:rPr lang="en-US" altLang="zh-CN" sz="1600" dirty="0">
                <a:latin typeface="+mn-ea"/>
                <a:ea typeface="+mn-ea"/>
                <a:cs typeface="+mn-cs"/>
              </a:rPr>
              <a:t>A</a:t>
            </a:r>
            <a:r>
              <a:rPr lang="zh-CN" altLang="en-US" sz="1600" dirty="0">
                <a:latin typeface="+mn-ea"/>
                <a:ea typeface="+mn-ea"/>
                <a:cs typeface="+mn-cs"/>
              </a:rPr>
              <a:t>：我会请他们出</a:t>
            </a:r>
            <a:r>
              <a:rPr lang="en-US" altLang="zh-CN" sz="1600" dirty="0">
                <a:latin typeface="+mn-ea"/>
                <a:ea typeface="+mn-ea"/>
                <a:cs typeface="+mn-cs"/>
              </a:rPr>
              <a:t>100</a:t>
            </a:r>
            <a:r>
              <a:rPr lang="zh-CN" altLang="en-US" sz="1600" dirty="0">
                <a:latin typeface="+mn-ea"/>
                <a:ea typeface="+mn-ea"/>
                <a:cs typeface="+mn-cs"/>
              </a:rPr>
              <a:t>道题，而且我会根据他们题目的全面性和挑战性来打分</a:t>
            </a:r>
            <a:r>
              <a:rPr lang="zh-CN" altLang="en-US" sz="1600" dirty="0">
                <a:latin typeface="+mn-ea"/>
                <a:ea typeface="+mn-ea"/>
                <a:cs typeface="+mn-cs"/>
              </a:rPr>
              <a:t>。</a:t>
            </a:r>
            <a:endParaRPr lang="zh-CN" altLang="en-US" sz="1600" dirty="0">
              <a:latin typeface="+mn-ea"/>
              <a:ea typeface="+mn-ea"/>
              <a:cs typeface="+mn-cs"/>
            </a:endParaRPr>
          </a:p>
          <a:p>
            <a:pPr fontAlgn="auto">
              <a:lnSpc>
                <a:spcPct val="150000"/>
              </a:lnSpc>
              <a:spcBef>
                <a:spcPts val="0"/>
              </a:spcBef>
              <a:spcAft>
                <a:spcPts val="0"/>
              </a:spcAft>
              <a:defRPr/>
            </a:pPr>
            <a:r>
              <a:rPr lang="en-US" altLang="zh-CN" sz="1600" dirty="0">
                <a:latin typeface="+mn-ea"/>
                <a:ea typeface="+mn-ea"/>
                <a:cs typeface="+mn-cs"/>
              </a:rPr>
              <a:t>B</a:t>
            </a:r>
            <a:r>
              <a:rPr lang="zh-CN" altLang="en-US" sz="1600" dirty="0">
                <a:latin typeface="+mn-ea"/>
                <a:ea typeface="+mn-ea"/>
                <a:cs typeface="+mn-cs"/>
              </a:rPr>
              <a:t>：对你来说，打分可能很困难</a:t>
            </a:r>
            <a:r>
              <a:rPr lang="zh-CN" altLang="en-US" sz="1600" dirty="0">
                <a:latin typeface="+mn-ea"/>
                <a:ea typeface="+mn-ea"/>
                <a:cs typeface="+mn-cs"/>
              </a:rPr>
              <a:t>。</a:t>
            </a:r>
            <a:endParaRPr lang="zh-CN" altLang="en-US" sz="1600" dirty="0">
              <a:latin typeface="+mn-ea"/>
              <a:ea typeface="+mn-ea"/>
              <a:cs typeface="+mn-cs"/>
            </a:endParaRPr>
          </a:p>
          <a:p>
            <a:pPr fontAlgn="auto">
              <a:lnSpc>
                <a:spcPct val="150000"/>
              </a:lnSpc>
              <a:spcBef>
                <a:spcPts val="0"/>
              </a:spcBef>
              <a:spcAft>
                <a:spcPts val="0"/>
              </a:spcAft>
              <a:defRPr/>
            </a:pPr>
            <a:r>
              <a:rPr lang="en-US" altLang="zh-CN" sz="1600" b="1" dirty="0">
                <a:solidFill>
                  <a:srgbClr val="C00000"/>
                </a:solidFill>
                <a:latin typeface="+mn-ea"/>
                <a:ea typeface="+mn-ea"/>
                <a:cs typeface="+mn-cs"/>
              </a:rPr>
              <a:t>A</a:t>
            </a:r>
            <a:r>
              <a:rPr lang="zh-CN" altLang="en-US" sz="1600" b="1" dirty="0">
                <a:solidFill>
                  <a:srgbClr val="C00000"/>
                </a:solidFill>
                <a:latin typeface="+mn-ea"/>
                <a:ea typeface="+mn-ea"/>
                <a:cs typeface="+mn-cs"/>
              </a:rPr>
              <a:t>：可能是。但我认为比起只做我出的题目来说，这种方法能更好的检测他们的学习</a:t>
            </a:r>
            <a:r>
              <a:rPr lang="zh-CN" altLang="en-US" sz="1600" b="1" dirty="0">
                <a:solidFill>
                  <a:srgbClr val="C00000"/>
                </a:solidFill>
                <a:latin typeface="+mn-ea"/>
                <a:ea typeface="+mn-ea"/>
                <a:cs typeface="+mn-cs"/>
              </a:rPr>
              <a:t>。</a:t>
            </a:r>
            <a:endParaRPr lang="zh-CN" altLang="en-US" sz="1600" b="1" dirty="0">
              <a:solidFill>
                <a:srgbClr val="C00000"/>
              </a:solidFill>
              <a:latin typeface="+mn-ea"/>
              <a:ea typeface="+mn-ea"/>
              <a:cs typeface="+mn-cs"/>
            </a:endParaRPr>
          </a:p>
          <a:p>
            <a:pPr fontAlgn="auto">
              <a:lnSpc>
                <a:spcPct val="150000"/>
              </a:lnSpc>
              <a:spcBef>
                <a:spcPts val="0"/>
              </a:spcBef>
              <a:spcAft>
                <a:spcPts val="0"/>
              </a:spcAft>
              <a:defRPr/>
            </a:pPr>
            <a:r>
              <a:rPr lang="en-US" altLang="zh-CN" sz="1600" dirty="0">
                <a:latin typeface="+mn-ea"/>
                <a:ea typeface="+mn-ea"/>
                <a:cs typeface="+mn-cs"/>
              </a:rPr>
              <a:t>B</a:t>
            </a:r>
            <a:r>
              <a:rPr lang="zh-CN" altLang="en-US" sz="1600" dirty="0">
                <a:latin typeface="+mn-ea"/>
                <a:ea typeface="+mn-ea"/>
                <a:cs typeface="+mn-cs"/>
              </a:rPr>
              <a:t>：有的家长可能不同意。他们担心小孩知道答案，会影响学习</a:t>
            </a:r>
            <a:r>
              <a:rPr lang="zh-CN" altLang="en-US" sz="1600" dirty="0">
                <a:latin typeface="+mn-ea"/>
                <a:ea typeface="+mn-ea"/>
                <a:cs typeface="+mn-cs"/>
              </a:rPr>
              <a:t>。</a:t>
            </a:r>
            <a:endParaRPr lang="zh-CN" altLang="en-US" sz="1600" dirty="0">
              <a:latin typeface="+mn-ea"/>
              <a:ea typeface="+mn-ea"/>
              <a:cs typeface="+mn-cs"/>
            </a:endParaRPr>
          </a:p>
          <a:p>
            <a:pPr fontAlgn="auto">
              <a:lnSpc>
                <a:spcPct val="150000"/>
              </a:lnSpc>
              <a:spcBef>
                <a:spcPts val="0"/>
              </a:spcBef>
              <a:spcAft>
                <a:spcPts val="0"/>
              </a:spcAft>
              <a:defRPr/>
            </a:pPr>
            <a:r>
              <a:rPr lang="en-US" altLang="zh-CN" sz="1600" dirty="0">
                <a:latin typeface="+mn-ea"/>
                <a:ea typeface="+mn-ea"/>
                <a:cs typeface="+mn-cs"/>
              </a:rPr>
              <a:t>A</a:t>
            </a:r>
            <a:r>
              <a:rPr lang="zh-CN" altLang="en-US" sz="1600" dirty="0">
                <a:latin typeface="+mn-ea"/>
                <a:ea typeface="+mn-ea"/>
                <a:cs typeface="+mn-cs"/>
              </a:rPr>
              <a:t>：这点我会和家长沟通的，听听他们的意见。</a:t>
            </a:r>
            <a:endParaRPr lang="zh-CN" altLang="en-US" sz="1600" dirty="0">
              <a:latin typeface="+mn-ea"/>
              <a:ea typeface="+mn-ea"/>
              <a:cs typeface="+mn-cs"/>
            </a:endParaRPr>
          </a:p>
          <a:p>
            <a:pPr fontAlgn="auto">
              <a:lnSpc>
                <a:spcPct val="150000"/>
              </a:lnSpc>
              <a:spcBef>
                <a:spcPts val="0"/>
              </a:spcBef>
              <a:spcAft>
                <a:spcPts val="0"/>
              </a:spcAft>
              <a:defRPr/>
            </a:pPr>
            <a:r>
              <a:rPr lang="en-US" altLang="zh-CN" sz="1600" dirty="0">
                <a:latin typeface="+mn-ea"/>
                <a:ea typeface="+mn-ea"/>
                <a:cs typeface="+mn-cs"/>
              </a:rPr>
              <a:t>B</a:t>
            </a:r>
            <a:r>
              <a:rPr lang="zh-CN" altLang="en-US" sz="1600" dirty="0">
                <a:latin typeface="+mn-ea"/>
                <a:ea typeface="+mn-ea"/>
                <a:cs typeface="+mn-cs"/>
              </a:rPr>
              <a:t>：好。这将</a:t>
            </a:r>
            <a:r>
              <a:rPr lang="zh-CN" altLang="en-US" sz="1600" dirty="0">
                <a:latin typeface="+mn-ea"/>
                <a:ea typeface="+mn-ea"/>
                <a:cs typeface="+mn-cs"/>
              </a:rPr>
              <a:t>是有趣</a:t>
            </a:r>
            <a:r>
              <a:rPr lang="zh-CN" altLang="en-US" sz="1600" dirty="0">
                <a:latin typeface="+mn-ea"/>
                <a:ea typeface="+mn-ea"/>
                <a:cs typeface="+mn-cs"/>
              </a:rPr>
              <a:t>的实验。但凭我的经验，觉得有可能会失败</a:t>
            </a:r>
            <a:r>
              <a:rPr lang="zh-CN" altLang="en-US" sz="1600" dirty="0">
                <a:latin typeface="+mn-ea"/>
                <a:ea typeface="+mn-ea"/>
                <a:cs typeface="+mn-cs"/>
              </a:rPr>
              <a:t>。</a:t>
            </a:r>
            <a:endParaRPr lang="zh-CN" altLang="en-US" sz="1600" dirty="0">
              <a:latin typeface="+mn-ea"/>
              <a:ea typeface="+mn-ea"/>
              <a:cs typeface="+mn-cs"/>
            </a:endParaRPr>
          </a:p>
        </p:txBody>
      </p:sp>
      <p:graphicFrame>
        <p:nvGraphicFramePr>
          <p:cNvPr id="2050" name="Object 1025"/>
          <p:cNvGraphicFramePr>
            <a:graphicFrameLocks noChangeAspect="1"/>
          </p:cNvGraphicFramePr>
          <p:nvPr/>
        </p:nvGraphicFramePr>
        <p:xfrm>
          <a:off x="6357938" y="857250"/>
          <a:ext cx="1225550" cy="1608138"/>
        </p:xfrm>
        <a:graphic>
          <a:graphicData uri="http://schemas.openxmlformats.org/presentationml/2006/ole">
            <p:oleObj spid="_x0000_s2050" name="剪辑" r:id="rId3" imgW="1621800" imgH="3934080" progId="">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组合 9"/>
          <p:cNvGrpSpPr>
            <a:grpSpLocks/>
          </p:cNvGrpSpPr>
          <p:nvPr/>
        </p:nvGrpSpPr>
        <p:grpSpPr bwMode="auto">
          <a:xfrm>
            <a:off x="5857875" y="642938"/>
            <a:ext cx="2651125" cy="2030412"/>
            <a:chOff x="3246111" y="2413866"/>
            <a:chExt cx="2651778" cy="2030267"/>
          </a:xfrm>
        </p:grpSpPr>
        <p:grpSp>
          <p:nvGrpSpPr>
            <p:cNvPr id="3077" name="组合 3"/>
            <p:cNvGrpSpPr>
              <a:grpSpLocks/>
            </p:cNvGrpSpPr>
            <p:nvPr/>
          </p:nvGrpSpPr>
          <p:grpSpPr bwMode="auto">
            <a:xfrm>
              <a:off x="3851048" y="2413866"/>
              <a:ext cx="2046841" cy="1325889"/>
              <a:chOff x="3361015" y="0"/>
              <a:chExt cx="2046841" cy="1325889"/>
            </a:xfrm>
          </p:grpSpPr>
          <p:sp>
            <p:nvSpPr>
              <p:cNvPr id="8" name="圆角矩形 7"/>
              <p:cNvSpPr/>
              <p:nvPr/>
            </p:nvSpPr>
            <p:spPr>
              <a:xfrm>
                <a:off x="3361065" y="0"/>
                <a:ext cx="2046791" cy="1325467"/>
              </a:xfrm>
              <a:prstGeom prst="roundRect">
                <a:avLst>
                  <a:gd name="adj" fmla="val 10000"/>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圆角矩形 4"/>
              <p:cNvSpPr/>
              <p:nvPr/>
            </p:nvSpPr>
            <p:spPr>
              <a:xfrm>
                <a:off x="4004160" y="28573"/>
                <a:ext cx="1375114" cy="9365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8590" tIns="148590" rIns="148590" bIns="148590" spcCol="1270"/>
              <a:lstStyle/>
              <a:p>
                <a:pPr marL="285750" lvl="1" indent="-285750" algn="ctr" defTabSz="1333500" fontAlgn="auto">
                  <a:lnSpc>
                    <a:spcPct val="90000"/>
                  </a:lnSpc>
                  <a:spcAft>
                    <a:spcPct val="15000"/>
                  </a:spcAft>
                  <a:defRPr/>
                </a:pPr>
                <a:r>
                  <a:rPr lang="zh-CN" altLang="en-US" sz="3000" dirty="0"/>
                  <a:t>劣势</a:t>
                </a:r>
                <a:endParaRPr lang="zh-CN" altLang="en-US" sz="3000" dirty="0"/>
              </a:p>
            </p:txBody>
          </p:sp>
        </p:grpSp>
        <p:grpSp>
          <p:nvGrpSpPr>
            <p:cNvPr id="3078" name="组合 4"/>
            <p:cNvGrpSpPr>
              <a:grpSpLocks/>
            </p:cNvGrpSpPr>
            <p:nvPr/>
          </p:nvGrpSpPr>
          <p:grpSpPr bwMode="auto">
            <a:xfrm>
              <a:off x="3246111" y="2650040"/>
              <a:ext cx="1794093" cy="1794093"/>
              <a:chOff x="2756078" y="236174"/>
              <a:chExt cx="1794093" cy="1794093"/>
            </a:xfrm>
          </p:grpSpPr>
          <p:sp>
            <p:nvSpPr>
              <p:cNvPr id="6" name="饼形 5"/>
              <p:cNvSpPr/>
              <p:nvPr/>
            </p:nvSpPr>
            <p:spPr>
              <a:xfrm rot="5400000">
                <a:off x="2756363" y="236235"/>
                <a:ext cx="1793747" cy="1794317"/>
              </a:xfrm>
              <a:prstGeom prst="pieWedg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饼形 6"/>
              <p:cNvSpPr/>
              <p:nvPr/>
            </p:nvSpPr>
            <p:spPr>
              <a:xfrm>
                <a:off x="2756078" y="761945"/>
                <a:ext cx="1268726" cy="1268322"/>
              </a:xfrm>
              <a:prstGeom prst="rect">
                <a:avLst/>
              </a:prstGeom>
            </p:spPr>
            <p:style>
              <a:lnRef idx="0">
                <a:scrgbClr r="0" g="0" b="0"/>
              </a:lnRef>
              <a:fillRef idx="0">
                <a:scrgbClr r="0" g="0" b="0"/>
              </a:fillRef>
              <a:effectRef idx="0">
                <a:scrgbClr r="0" g="0" b="0"/>
              </a:effectRef>
              <a:fontRef idx="minor">
                <a:schemeClr val="lt1"/>
              </a:fontRef>
            </p:style>
            <p:txBody>
              <a:bodyPr lIns="99568" tIns="99568" rIns="99568" bIns="99568" spcCol="1270" anchor="ctr"/>
              <a:lstStyle/>
              <a:p>
                <a:pPr algn="ctr" defTabSz="622300" fontAlgn="auto">
                  <a:lnSpc>
                    <a:spcPct val="90000"/>
                  </a:lnSpc>
                  <a:spcAft>
                    <a:spcPct val="35000"/>
                  </a:spcAft>
                  <a:defRPr/>
                </a:pPr>
                <a:r>
                  <a:rPr lang="en-US" altLang="zh-CN" sz="1400" dirty="0"/>
                  <a:t>Weakness</a:t>
                </a:r>
                <a:endParaRPr lang="zh-CN" altLang="en-US" sz="1400" dirty="0"/>
              </a:p>
            </p:txBody>
          </p:sp>
        </p:grpSp>
      </p:grpSp>
      <p:sp>
        <p:nvSpPr>
          <p:cNvPr id="12" name="Text Box 7"/>
          <p:cNvSpPr txBox="1">
            <a:spLocks noChangeArrowheads="1"/>
          </p:cNvSpPr>
          <p:nvPr/>
        </p:nvSpPr>
        <p:spPr bwMode="auto">
          <a:xfrm>
            <a:off x="714375" y="2786063"/>
            <a:ext cx="7643813" cy="3046412"/>
          </a:xfrm>
          <a:prstGeom prst="rect">
            <a:avLst/>
          </a:prstGeom>
          <a:noFill/>
          <a:ln w="9525">
            <a:noFill/>
            <a:miter lim="800000"/>
            <a:headEnd/>
            <a:tailEnd/>
          </a:ln>
          <a:effectLst/>
        </p:spPr>
        <p:txBody>
          <a:bodyPr>
            <a:spAutoFit/>
          </a:bodyPr>
          <a:lstStyle/>
          <a:p>
            <a:pPr fontAlgn="auto">
              <a:lnSpc>
                <a:spcPct val="150000"/>
              </a:lnSpc>
              <a:spcBef>
                <a:spcPts val="0"/>
              </a:spcBef>
              <a:spcAft>
                <a:spcPts val="0"/>
              </a:spcAft>
              <a:defRPr/>
            </a:pPr>
            <a:r>
              <a:rPr lang="en-US" altLang="zh-CN" sz="1600" dirty="0">
                <a:latin typeface="+mn-ea"/>
                <a:ea typeface="+mn-ea"/>
                <a:cs typeface="+mn-cs"/>
              </a:rPr>
              <a:t>A</a:t>
            </a:r>
            <a:r>
              <a:rPr lang="zh-CN" altLang="en-US" sz="1600" dirty="0">
                <a:latin typeface="+mn-ea"/>
                <a:ea typeface="+mn-ea"/>
                <a:cs typeface="+mn-cs"/>
              </a:rPr>
              <a:t>：我想请学生自己出考题考试</a:t>
            </a:r>
            <a:r>
              <a:rPr lang="zh-CN" altLang="en-US" sz="1600" dirty="0">
                <a:latin typeface="+mn-ea"/>
                <a:ea typeface="+mn-ea"/>
                <a:cs typeface="+mn-cs"/>
              </a:rPr>
              <a:t>。</a:t>
            </a:r>
            <a:endParaRPr lang="zh-CN" altLang="en-US" sz="1600" dirty="0">
              <a:latin typeface="+mn-ea"/>
              <a:ea typeface="+mn-ea"/>
              <a:cs typeface="+mn-cs"/>
            </a:endParaRPr>
          </a:p>
          <a:p>
            <a:pPr fontAlgn="auto">
              <a:lnSpc>
                <a:spcPct val="150000"/>
              </a:lnSpc>
              <a:spcBef>
                <a:spcPts val="0"/>
              </a:spcBef>
              <a:spcAft>
                <a:spcPts val="0"/>
              </a:spcAft>
              <a:defRPr/>
            </a:pPr>
            <a:r>
              <a:rPr lang="en-US" altLang="zh-CN" sz="1600" b="1" dirty="0">
                <a:solidFill>
                  <a:srgbClr val="0070C0"/>
                </a:solidFill>
                <a:latin typeface="+mn-ea"/>
                <a:ea typeface="+mn-ea"/>
                <a:cs typeface="+mn-cs"/>
              </a:rPr>
              <a:t>B</a:t>
            </a:r>
            <a:r>
              <a:rPr lang="zh-CN" altLang="en-US" sz="1600" b="1" dirty="0">
                <a:solidFill>
                  <a:srgbClr val="0070C0"/>
                </a:solidFill>
                <a:latin typeface="+mn-ea"/>
                <a:ea typeface="+mn-ea"/>
                <a:cs typeface="+mn-cs"/>
              </a:rPr>
              <a:t>：他们自己出题？但是如何阻止有人出题目过于简单呢</a:t>
            </a:r>
            <a:r>
              <a:rPr lang="zh-CN" altLang="en-US" sz="1600" b="1" dirty="0">
                <a:solidFill>
                  <a:srgbClr val="0070C0"/>
                </a:solidFill>
                <a:latin typeface="+mn-ea"/>
                <a:ea typeface="+mn-ea"/>
                <a:cs typeface="+mn-cs"/>
              </a:rPr>
              <a:t>？</a:t>
            </a:r>
            <a:endParaRPr lang="zh-CN" altLang="en-US" sz="1600" b="1" dirty="0">
              <a:solidFill>
                <a:srgbClr val="0070C0"/>
              </a:solidFill>
              <a:latin typeface="+mn-ea"/>
              <a:ea typeface="+mn-ea"/>
              <a:cs typeface="+mn-cs"/>
            </a:endParaRPr>
          </a:p>
          <a:p>
            <a:pPr fontAlgn="auto">
              <a:lnSpc>
                <a:spcPct val="150000"/>
              </a:lnSpc>
              <a:spcBef>
                <a:spcPts val="0"/>
              </a:spcBef>
              <a:spcAft>
                <a:spcPts val="0"/>
              </a:spcAft>
              <a:defRPr/>
            </a:pPr>
            <a:r>
              <a:rPr lang="en-US" altLang="zh-CN" sz="1600" dirty="0">
                <a:latin typeface="+mn-ea"/>
                <a:ea typeface="+mn-ea"/>
                <a:cs typeface="+mn-cs"/>
              </a:rPr>
              <a:t>A</a:t>
            </a:r>
            <a:r>
              <a:rPr lang="zh-CN" altLang="en-US" sz="1600" dirty="0">
                <a:latin typeface="+mn-ea"/>
                <a:ea typeface="+mn-ea"/>
                <a:cs typeface="+mn-cs"/>
              </a:rPr>
              <a:t>：我会请他们出</a:t>
            </a:r>
            <a:r>
              <a:rPr lang="en-US" altLang="zh-CN" sz="1600" dirty="0">
                <a:latin typeface="+mn-ea"/>
                <a:ea typeface="+mn-ea"/>
                <a:cs typeface="+mn-cs"/>
              </a:rPr>
              <a:t>100</a:t>
            </a:r>
            <a:r>
              <a:rPr lang="zh-CN" altLang="en-US" sz="1600" dirty="0">
                <a:latin typeface="+mn-ea"/>
                <a:ea typeface="+mn-ea"/>
                <a:cs typeface="+mn-cs"/>
              </a:rPr>
              <a:t>道题，而且我会根据他们题目的全面性和挑战性来打分</a:t>
            </a:r>
            <a:r>
              <a:rPr lang="zh-CN" altLang="en-US" sz="1600" dirty="0">
                <a:latin typeface="+mn-ea"/>
                <a:ea typeface="+mn-ea"/>
                <a:cs typeface="+mn-cs"/>
              </a:rPr>
              <a:t>。</a:t>
            </a:r>
            <a:endParaRPr lang="zh-CN" altLang="en-US" sz="1600" dirty="0">
              <a:latin typeface="+mn-ea"/>
              <a:ea typeface="+mn-ea"/>
              <a:cs typeface="+mn-cs"/>
            </a:endParaRPr>
          </a:p>
          <a:p>
            <a:pPr fontAlgn="auto">
              <a:lnSpc>
                <a:spcPct val="150000"/>
              </a:lnSpc>
              <a:spcBef>
                <a:spcPts val="0"/>
              </a:spcBef>
              <a:spcAft>
                <a:spcPts val="0"/>
              </a:spcAft>
              <a:defRPr/>
            </a:pPr>
            <a:r>
              <a:rPr lang="en-US" altLang="zh-CN" sz="1600" b="1" dirty="0">
                <a:solidFill>
                  <a:srgbClr val="0070C0"/>
                </a:solidFill>
                <a:latin typeface="+mn-ea"/>
                <a:ea typeface="+mn-ea"/>
                <a:cs typeface="+mn-cs"/>
              </a:rPr>
              <a:t>B</a:t>
            </a:r>
            <a:r>
              <a:rPr lang="zh-CN" altLang="en-US" sz="1600" b="1" dirty="0">
                <a:solidFill>
                  <a:srgbClr val="0070C0"/>
                </a:solidFill>
                <a:latin typeface="+mn-ea"/>
                <a:ea typeface="+mn-ea"/>
                <a:cs typeface="+mn-cs"/>
              </a:rPr>
              <a:t>：对你来说，打分可能很困难</a:t>
            </a:r>
            <a:r>
              <a:rPr lang="zh-CN" altLang="en-US" sz="1600" b="1" dirty="0">
                <a:solidFill>
                  <a:srgbClr val="0070C0"/>
                </a:solidFill>
                <a:latin typeface="+mn-ea"/>
                <a:ea typeface="+mn-ea"/>
                <a:cs typeface="+mn-cs"/>
              </a:rPr>
              <a:t>。</a:t>
            </a:r>
            <a:endParaRPr lang="zh-CN" altLang="en-US" sz="1600" b="1" dirty="0">
              <a:solidFill>
                <a:srgbClr val="0070C0"/>
              </a:solidFill>
              <a:latin typeface="+mn-ea"/>
              <a:ea typeface="+mn-ea"/>
              <a:cs typeface="+mn-cs"/>
            </a:endParaRPr>
          </a:p>
          <a:p>
            <a:pPr fontAlgn="auto">
              <a:lnSpc>
                <a:spcPct val="150000"/>
              </a:lnSpc>
              <a:spcBef>
                <a:spcPts val="0"/>
              </a:spcBef>
              <a:spcAft>
                <a:spcPts val="0"/>
              </a:spcAft>
              <a:defRPr/>
            </a:pPr>
            <a:r>
              <a:rPr lang="en-US" altLang="zh-CN" sz="1600" dirty="0">
                <a:latin typeface="+mn-ea"/>
                <a:ea typeface="+mn-ea"/>
                <a:cs typeface="+mn-cs"/>
              </a:rPr>
              <a:t>A</a:t>
            </a:r>
            <a:r>
              <a:rPr lang="zh-CN" altLang="en-US" sz="1600" dirty="0">
                <a:latin typeface="+mn-ea"/>
                <a:ea typeface="+mn-ea"/>
                <a:cs typeface="+mn-cs"/>
              </a:rPr>
              <a:t>：可能是。但我认为比起只做我出的题目来说，这种方法能更好的检测他们的学习</a:t>
            </a:r>
            <a:r>
              <a:rPr lang="zh-CN" altLang="en-US" sz="1600" dirty="0">
                <a:latin typeface="+mn-ea"/>
                <a:ea typeface="+mn-ea"/>
                <a:cs typeface="+mn-cs"/>
              </a:rPr>
              <a:t>。</a:t>
            </a:r>
            <a:endParaRPr lang="zh-CN" altLang="en-US" sz="1600" dirty="0">
              <a:latin typeface="+mn-ea"/>
              <a:ea typeface="+mn-ea"/>
              <a:cs typeface="+mn-cs"/>
            </a:endParaRPr>
          </a:p>
          <a:p>
            <a:pPr fontAlgn="auto">
              <a:lnSpc>
                <a:spcPct val="150000"/>
              </a:lnSpc>
              <a:spcBef>
                <a:spcPts val="0"/>
              </a:spcBef>
              <a:spcAft>
                <a:spcPts val="0"/>
              </a:spcAft>
              <a:defRPr/>
            </a:pPr>
            <a:r>
              <a:rPr lang="en-US" altLang="zh-CN" sz="1600" dirty="0">
                <a:latin typeface="+mn-ea"/>
                <a:ea typeface="+mn-ea"/>
                <a:cs typeface="+mn-cs"/>
              </a:rPr>
              <a:t>B</a:t>
            </a:r>
            <a:r>
              <a:rPr lang="zh-CN" altLang="en-US" sz="1600" dirty="0">
                <a:latin typeface="+mn-ea"/>
                <a:ea typeface="+mn-ea"/>
                <a:cs typeface="+mn-cs"/>
              </a:rPr>
              <a:t>：有的家长可能不同意。他们担心小孩知道答案，会影响学习</a:t>
            </a:r>
            <a:r>
              <a:rPr lang="zh-CN" altLang="en-US" sz="1600" dirty="0">
                <a:latin typeface="+mn-ea"/>
                <a:ea typeface="+mn-ea"/>
                <a:cs typeface="+mn-cs"/>
              </a:rPr>
              <a:t>。</a:t>
            </a:r>
            <a:endParaRPr lang="zh-CN" altLang="en-US" sz="1600" dirty="0">
              <a:latin typeface="+mn-ea"/>
              <a:ea typeface="+mn-ea"/>
              <a:cs typeface="+mn-cs"/>
            </a:endParaRPr>
          </a:p>
          <a:p>
            <a:pPr fontAlgn="auto">
              <a:lnSpc>
                <a:spcPct val="150000"/>
              </a:lnSpc>
              <a:spcBef>
                <a:spcPts val="0"/>
              </a:spcBef>
              <a:spcAft>
                <a:spcPts val="0"/>
              </a:spcAft>
              <a:defRPr/>
            </a:pPr>
            <a:r>
              <a:rPr lang="en-US" altLang="zh-CN" sz="1600" dirty="0">
                <a:latin typeface="+mn-ea"/>
                <a:ea typeface="+mn-ea"/>
                <a:cs typeface="+mn-cs"/>
              </a:rPr>
              <a:t>A</a:t>
            </a:r>
            <a:r>
              <a:rPr lang="zh-CN" altLang="en-US" sz="1600" dirty="0">
                <a:latin typeface="+mn-ea"/>
                <a:ea typeface="+mn-ea"/>
                <a:cs typeface="+mn-cs"/>
              </a:rPr>
              <a:t>：这点我会和家长沟通的，听听他们的意见。</a:t>
            </a:r>
            <a:endParaRPr lang="zh-CN" altLang="en-US" sz="1600" dirty="0">
              <a:latin typeface="+mn-ea"/>
              <a:ea typeface="+mn-ea"/>
              <a:cs typeface="+mn-cs"/>
            </a:endParaRPr>
          </a:p>
          <a:p>
            <a:pPr fontAlgn="auto">
              <a:lnSpc>
                <a:spcPct val="150000"/>
              </a:lnSpc>
              <a:spcBef>
                <a:spcPts val="0"/>
              </a:spcBef>
              <a:spcAft>
                <a:spcPts val="0"/>
              </a:spcAft>
              <a:defRPr/>
            </a:pPr>
            <a:r>
              <a:rPr lang="en-US" altLang="zh-CN" sz="1600" dirty="0">
                <a:latin typeface="+mn-ea"/>
                <a:ea typeface="+mn-ea"/>
                <a:cs typeface="+mn-cs"/>
              </a:rPr>
              <a:t>B</a:t>
            </a:r>
            <a:r>
              <a:rPr lang="zh-CN" altLang="en-US" sz="1600" dirty="0">
                <a:latin typeface="+mn-ea"/>
                <a:ea typeface="+mn-ea"/>
                <a:cs typeface="+mn-cs"/>
              </a:rPr>
              <a:t>：好。这将</a:t>
            </a:r>
            <a:r>
              <a:rPr lang="zh-CN" altLang="en-US" sz="1600" dirty="0">
                <a:latin typeface="+mn-ea"/>
                <a:ea typeface="+mn-ea"/>
                <a:cs typeface="+mn-cs"/>
              </a:rPr>
              <a:t>是有趣</a:t>
            </a:r>
            <a:r>
              <a:rPr lang="zh-CN" altLang="en-US" sz="1600" dirty="0">
                <a:latin typeface="+mn-ea"/>
                <a:ea typeface="+mn-ea"/>
                <a:cs typeface="+mn-cs"/>
              </a:rPr>
              <a:t>的实验。但凭我的经验，觉得有可能会失败</a:t>
            </a:r>
            <a:r>
              <a:rPr lang="zh-CN" altLang="en-US" sz="1600" dirty="0">
                <a:latin typeface="+mn-ea"/>
                <a:ea typeface="+mn-ea"/>
                <a:cs typeface="+mn-cs"/>
              </a:rPr>
              <a:t>。</a:t>
            </a:r>
            <a:endParaRPr lang="zh-CN" altLang="en-US" sz="1600" dirty="0">
              <a:latin typeface="+mn-ea"/>
              <a:ea typeface="+mn-ea"/>
              <a:cs typeface="+mn-cs"/>
            </a:endParaRPr>
          </a:p>
        </p:txBody>
      </p:sp>
      <p:graphicFrame>
        <p:nvGraphicFramePr>
          <p:cNvPr id="3074" name="Object 1025"/>
          <p:cNvGraphicFramePr>
            <a:graphicFrameLocks noChangeAspect="1"/>
          </p:cNvGraphicFramePr>
          <p:nvPr/>
        </p:nvGraphicFramePr>
        <p:xfrm>
          <a:off x="1928813" y="857250"/>
          <a:ext cx="1225550" cy="1608138"/>
        </p:xfrm>
        <a:graphic>
          <a:graphicData uri="http://schemas.openxmlformats.org/presentationml/2006/ole">
            <p:oleObj spid="_x0000_s3074" name="剪辑" r:id="rId3" imgW="1621800" imgH="3934080"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组合 9"/>
          <p:cNvGrpSpPr>
            <a:grpSpLocks/>
          </p:cNvGrpSpPr>
          <p:nvPr/>
        </p:nvGrpSpPr>
        <p:grpSpPr bwMode="auto">
          <a:xfrm>
            <a:off x="571500" y="4286250"/>
            <a:ext cx="2651125" cy="2030413"/>
            <a:chOff x="3246110" y="2413866"/>
            <a:chExt cx="2651779" cy="2030267"/>
          </a:xfrm>
        </p:grpSpPr>
        <p:grpSp>
          <p:nvGrpSpPr>
            <p:cNvPr id="4101" name="组合 3"/>
            <p:cNvGrpSpPr>
              <a:grpSpLocks/>
            </p:cNvGrpSpPr>
            <p:nvPr/>
          </p:nvGrpSpPr>
          <p:grpSpPr bwMode="auto">
            <a:xfrm>
              <a:off x="3246110" y="3118244"/>
              <a:ext cx="2046841" cy="1325889"/>
              <a:chOff x="21431" y="2817514"/>
              <a:chExt cx="2046841" cy="1325889"/>
            </a:xfrm>
          </p:grpSpPr>
          <p:sp>
            <p:nvSpPr>
              <p:cNvPr id="8" name="圆角矩形 7"/>
              <p:cNvSpPr/>
              <p:nvPr/>
            </p:nvSpPr>
            <p:spPr>
              <a:xfrm>
                <a:off x="21431" y="2817935"/>
                <a:ext cx="2046793" cy="1325468"/>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圆角矩形 4"/>
              <p:cNvSpPr/>
              <p:nvPr/>
            </p:nvSpPr>
            <p:spPr>
              <a:xfrm>
                <a:off x="50013" y="3178272"/>
                <a:ext cx="1375114" cy="9365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8590" tIns="148590" rIns="148590" bIns="148590" spcCol="1270"/>
              <a:lstStyle/>
              <a:p>
                <a:pPr marL="285750" lvl="1" indent="-285750" algn="ctr" defTabSz="1333500" fontAlgn="auto">
                  <a:lnSpc>
                    <a:spcPct val="90000"/>
                  </a:lnSpc>
                  <a:spcAft>
                    <a:spcPct val="15000"/>
                  </a:spcAft>
                  <a:defRPr/>
                </a:pPr>
                <a:r>
                  <a:rPr lang="zh-CN" altLang="en-US" sz="3000" dirty="0"/>
                  <a:t>机遇</a:t>
                </a:r>
                <a:endParaRPr lang="zh-CN" altLang="en-US" sz="3000" dirty="0"/>
              </a:p>
            </p:txBody>
          </p:sp>
        </p:grpSp>
        <p:grpSp>
          <p:nvGrpSpPr>
            <p:cNvPr id="4102" name="组合 4"/>
            <p:cNvGrpSpPr>
              <a:grpSpLocks/>
            </p:cNvGrpSpPr>
            <p:nvPr/>
          </p:nvGrpSpPr>
          <p:grpSpPr bwMode="auto">
            <a:xfrm>
              <a:off x="4103795" y="2413866"/>
              <a:ext cx="1794094" cy="1794093"/>
              <a:chOff x="879116" y="2113136"/>
              <a:chExt cx="1794094" cy="1794093"/>
            </a:xfrm>
          </p:grpSpPr>
          <p:sp>
            <p:nvSpPr>
              <p:cNvPr id="6" name="饼形 5"/>
              <p:cNvSpPr/>
              <p:nvPr/>
            </p:nvSpPr>
            <p:spPr>
              <a:xfrm rot="16200000">
                <a:off x="879178" y="2112850"/>
                <a:ext cx="1793746" cy="1794317"/>
              </a:xfrm>
              <a:prstGeom prst="pieWedg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饼形 6"/>
              <p:cNvSpPr/>
              <p:nvPr/>
            </p:nvSpPr>
            <p:spPr>
              <a:xfrm rot="21600000">
                <a:off x="1404485" y="2113136"/>
                <a:ext cx="1268725" cy="1268322"/>
              </a:xfrm>
              <a:prstGeom prst="rect">
                <a:avLst/>
              </a:prstGeom>
            </p:spPr>
            <p:style>
              <a:lnRef idx="0">
                <a:scrgbClr r="0" g="0" b="0"/>
              </a:lnRef>
              <a:fillRef idx="0">
                <a:scrgbClr r="0" g="0" b="0"/>
              </a:fillRef>
              <a:effectRef idx="0">
                <a:scrgbClr r="0" g="0" b="0"/>
              </a:effectRef>
              <a:fontRef idx="minor">
                <a:schemeClr val="lt1"/>
              </a:fontRef>
            </p:style>
            <p:txBody>
              <a:bodyPr lIns="99568" tIns="99568" rIns="99568" bIns="99568" spcCol="1270" anchor="ctr"/>
              <a:lstStyle/>
              <a:p>
                <a:pPr algn="ctr" defTabSz="622300" fontAlgn="auto">
                  <a:lnSpc>
                    <a:spcPct val="90000"/>
                  </a:lnSpc>
                  <a:spcAft>
                    <a:spcPct val="35000"/>
                  </a:spcAft>
                  <a:defRPr/>
                </a:pPr>
                <a:r>
                  <a:rPr lang="en-US" altLang="zh-CN" sz="1400" dirty="0"/>
                  <a:t>Opportunity</a:t>
                </a:r>
                <a:endParaRPr lang="zh-CN" altLang="en-US" sz="1400" dirty="0"/>
              </a:p>
            </p:txBody>
          </p:sp>
        </p:grpSp>
      </p:grpSp>
      <p:sp>
        <p:nvSpPr>
          <p:cNvPr id="12" name="Text Box 7"/>
          <p:cNvSpPr txBox="1">
            <a:spLocks noChangeArrowheads="1"/>
          </p:cNvSpPr>
          <p:nvPr/>
        </p:nvSpPr>
        <p:spPr bwMode="auto">
          <a:xfrm>
            <a:off x="714375" y="928688"/>
            <a:ext cx="7643813" cy="3046412"/>
          </a:xfrm>
          <a:prstGeom prst="rect">
            <a:avLst/>
          </a:prstGeom>
          <a:noFill/>
          <a:ln w="9525">
            <a:noFill/>
            <a:miter lim="800000"/>
            <a:headEnd/>
            <a:tailEnd/>
          </a:ln>
          <a:effectLst/>
        </p:spPr>
        <p:txBody>
          <a:bodyPr>
            <a:spAutoFit/>
          </a:bodyPr>
          <a:lstStyle/>
          <a:p>
            <a:pPr fontAlgn="auto">
              <a:lnSpc>
                <a:spcPct val="150000"/>
              </a:lnSpc>
              <a:spcBef>
                <a:spcPts val="0"/>
              </a:spcBef>
              <a:spcAft>
                <a:spcPts val="0"/>
              </a:spcAft>
              <a:defRPr/>
            </a:pPr>
            <a:r>
              <a:rPr lang="en-US" altLang="zh-CN" sz="1600" dirty="0">
                <a:latin typeface="+mn-ea"/>
                <a:ea typeface="+mn-ea"/>
                <a:cs typeface="+mn-cs"/>
              </a:rPr>
              <a:t>A</a:t>
            </a:r>
            <a:r>
              <a:rPr lang="zh-CN" altLang="en-US" sz="1600" dirty="0">
                <a:latin typeface="+mn-ea"/>
                <a:ea typeface="+mn-ea"/>
                <a:cs typeface="+mn-cs"/>
              </a:rPr>
              <a:t>：我想请学生自己出考题考试</a:t>
            </a:r>
            <a:r>
              <a:rPr lang="zh-CN" altLang="en-US" sz="1600" dirty="0">
                <a:latin typeface="+mn-ea"/>
                <a:ea typeface="+mn-ea"/>
                <a:cs typeface="+mn-cs"/>
              </a:rPr>
              <a:t>。</a:t>
            </a:r>
            <a:endParaRPr lang="zh-CN" altLang="en-US" sz="1600" dirty="0">
              <a:latin typeface="+mn-ea"/>
              <a:ea typeface="+mn-ea"/>
              <a:cs typeface="+mn-cs"/>
            </a:endParaRPr>
          </a:p>
          <a:p>
            <a:pPr fontAlgn="auto">
              <a:lnSpc>
                <a:spcPct val="150000"/>
              </a:lnSpc>
              <a:spcBef>
                <a:spcPts val="0"/>
              </a:spcBef>
              <a:spcAft>
                <a:spcPts val="0"/>
              </a:spcAft>
              <a:defRPr/>
            </a:pPr>
            <a:r>
              <a:rPr lang="en-US" altLang="zh-CN" sz="1600" dirty="0">
                <a:latin typeface="+mn-ea"/>
                <a:ea typeface="+mn-ea"/>
                <a:cs typeface="+mn-cs"/>
              </a:rPr>
              <a:t>B</a:t>
            </a:r>
            <a:r>
              <a:rPr lang="zh-CN" altLang="en-US" sz="1600" dirty="0">
                <a:latin typeface="+mn-ea"/>
                <a:ea typeface="+mn-ea"/>
                <a:cs typeface="+mn-cs"/>
              </a:rPr>
              <a:t>：他们自己出题？但是如何阻止有人出题目过于简单呢</a:t>
            </a:r>
            <a:r>
              <a:rPr lang="zh-CN" altLang="en-US" sz="1600" dirty="0">
                <a:latin typeface="+mn-ea"/>
                <a:ea typeface="+mn-ea"/>
                <a:cs typeface="+mn-cs"/>
              </a:rPr>
              <a:t>？</a:t>
            </a:r>
            <a:endParaRPr lang="zh-CN" altLang="en-US" sz="1600" dirty="0">
              <a:latin typeface="+mn-ea"/>
              <a:ea typeface="+mn-ea"/>
              <a:cs typeface="+mn-cs"/>
            </a:endParaRPr>
          </a:p>
          <a:p>
            <a:pPr fontAlgn="auto">
              <a:lnSpc>
                <a:spcPct val="150000"/>
              </a:lnSpc>
              <a:spcBef>
                <a:spcPts val="0"/>
              </a:spcBef>
              <a:spcAft>
                <a:spcPts val="0"/>
              </a:spcAft>
              <a:defRPr/>
            </a:pPr>
            <a:r>
              <a:rPr lang="en-US" altLang="zh-CN" sz="1600" dirty="0">
                <a:latin typeface="+mn-ea"/>
                <a:ea typeface="+mn-ea"/>
                <a:cs typeface="+mn-cs"/>
              </a:rPr>
              <a:t>A</a:t>
            </a:r>
            <a:r>
              <a:rPr lang="zh-CN" altLang="en-US" sz="1600" dirty="0">
                <a:latin typeface="+mn-ea"/>
                <a:ea typeface="+mn-ea"/>
                <a:cs typeface="+mn-cs"/>
              </a:rPr>
              <a:t>：我会请他们出</a:t>
            </a:r>
            <a:r>
              <a:rPr lang="en-US" altLang="zh-CN" sz="1600" dirty="0">
                <a:latin typeface="+mn-ea"/>
                <a:ea typeface="+mn-ea"/>
                <a:cs typeface="+mn-cs"/>
              </a:rPr>
              <a:t>100</a:t>
            </a:r>
            <a:r>
              <a:rPr lang="zh-CN" altLang="en-US" sz="1600" dirty="0">
                <a:latin typeface="+mn-ea"/>
                <a:ea typeface="+mn-ea"/>
                <a:cs typeface="+mn-cs"/>
              </a:rPr>
              <a:t>道题，而且我会根据他们题目的全面性和挑战性来打分</a:t>
            </a:r>
            <a:r>
              <a:rPr lang="zh-CN" altLang="en-US" sz="1600" dirty="0">
                <a:latin typeface="+mn-ea"/>
                <a:ea typeface="+mn-ea"/>
                <a:cs typeface="+mn-cs"/>
              </a:rPr>
              <a:t>。</a:t>
            </a:r>
            <a:endParaRPr lang="zh-CN" altLang="en-US" sz="1600" dirty="0">
              <a:latin typeface="+mn-ea"/>
              <a:ea typeface="+mn-ea"/>
              <a:cs typeface="+mn-cs"/>
            </a:endParaRPr>
          </a:p>
          <a:p>
            <a:pPr fontAlgn="auto">
              <a:lnSpc>
                <a:spcPct val="150000"/>
              </a:lnSpc>
              <a:spcBef>
                <a:spcPts val="0"/>
              </a:spcBef>
              <a:spcAft>
                <a:spcPts val="0"/>
              </a:spcAft>
              <a:defRPr/>
            </a:pPr>
            <a:r>
              <a:rPr lang="en-US" altLang="zh-CN" sz="1600" dirty="0">
                <a:latin typeface="+mn-ea"/>
                <a:ea typeface="+mn-ea"/>
                <a:cs typeface="+mn-cs"/>
              </a:rPr>
              <a:t>B</a:t>
            </a:r>
            <a:r>
              <a:rPr lang="zh-CN" altLang="en-US" sz="1600" dirty="0">
                <a:latin typeface="+mn-ea"/>
                <a:ea typeface="+mn-ea"/>
                <a:cs typeface="+mn-cs"/>
              </a:rPr>
              <a:t>：对你来说，打分可能很困难</a:t>
            </a:r>
            <a:r>
              <a:rPr lang="zh-CN" altLang="en-US" sz="1600" dirty="0">
                <a:latin typeface="+mn-ea"/>
                <a:ea typeface="+mn-ea"/>
                <a:cs typeface="+mn-cs"/>
              </a:rPr>
              <a:t>。</a:t>
            </a:r>
            <a:endParaRPr lang="zh-CN" altLang="en-US" sz="1600" dirty="0">
              <a:latin typeface="+mn-ea"/>
              <a:ea typeface="+mn-ea"/>
              <a:cs typeface="+mn-cs"/>
            </a:endParaRPr>
          </a:p>
          <a:p>
            <a:pPr fontAlgn="auto">
              <a:lnSpc>
                <a:spcPct val="150000"/>
              </a:lnSpc>
              <a:spcBef>
                <a:spcPts val="0"/>
              </a:spcBef>
              <a:spcAft>
                <a:spcPts val="0"/>
              </a:spcAft>
              <a:defRPr/>
            </a:pPr>
            <a:r>
              <a:rPr lang="en-US" altLang="zh-CN" sz="1600" dirty="0">
                <a:latin typeface="+mn-ea"/>
                <a:ea typeface="+mn-ea"/>
                <a:cs typeface="+mn-cs"/>
              </a:rPr>
              <a:t>A</a:t>
            </a:r>
            <a:r>
              <a:rPr lang="zh-CN" altLang="en-US" sz="1600" dirty="0">
                <a:latin typeface="+mn-ea"/>
                <a:ea typeface="+mn-ea"/>
                <a:cs typeface="+mn-cs"/>
              </a:rPr>
              <a:t>：可能是。但我认为比起只做我出的题目来说，这种方法能更好的检测他们的学习</a:t>
            </a:r>
            <a:r>
              <a:rPr lang="zh-CN" altLang="en-US" sz="1600" dirty="0">
                <a:latin typeface="+mn-ea"/>
                <a:ea typeface="+mn-ea"/>
                <a:cs typeface="+mn-cs"/>
              </a:rPr>
              <a:t>。</a:t>
            </a:r>
            <a:endParaRPr lang="zh-CN" altLang="en-US" sz="1600" dirty="0">
              <a:latin typeface="+mn-ea"/>
              <a:ea typeface="+mn-ea"/>
              <a:cs typeface="+mn-cs"/>
            </a:endParaRPr>
          </a:p>
          <a:p>
            <a:pPr fontAlgn="auto">
              <a:lnSpc>
                <a:spcPct val="150000"/>
              </a:lnSpc>
              <a:spcBef>
                <a:spcPts val="0"/>
              </a:spcBef>
              <a:spcAft>
                <a:spcPts val="0"/>
              </a:spcAft>
              <a:defRPr/>
            </a:pPr>
            <a:r>
              <a:rPr lang="en-US" altLang="zh-CN" sz="1600" dirty="0">
                <a:latin typeface="+mn-ea"/>
                <a:ea typeface="+mn-ea"/>
                <a:cs typeface="+mn-cs"/>
              </a:rPr>
              <a:t>B</a:t>
            </a:r>
            <a:r>
              <a:rPr lang="zh-CN" altLang="en-US" sz="1600" dirty="0">
                <a:latin typeface="+mn-ea"/>
                <a:ea typeface="+mn-ea"/>
                <a:cs typeface="+mn-cs"/>
              </a:rPr>
              <a:t>：有的家长可能不同意。他们担心小孩知道答案，会影响学习</a:t>
            </a:r>
            <a:r>
              <a:rPr lang="zh-CN" altLang="en-US" sz="1600" dirty="0">
                <a:latin typeface="+mn-ea"/>
                <a:ea typeface="+mn-ea"/>
                <a:cs typeface="+mn-cs"/>
              </a:rPr>
              <a:t>。</a:t>
            </a:r>
            <a:endParaRPr lang="zh-CN" altLang="en-US" sz="1600" dirty="0">
              <a:latin typeface="+mn-ea"/>
              <a:ea typeface="+mn-ea"/>
              <a:cs typeface="+mn-cs"/>
            </a:endParaRPr>
          </a:p>
          <a:p>
            <a:pPr fontAlgn="auto">
              <a:lnSpc>
                <a:spcPct val="150000"/>
              </a:lnSpc>
              <a:spcBef>
                <a:spcPts val="0"/>
              </a:spcBef>
              <a:spcAft>
                <a:spcPts val="0"/>
              </a:spcAft>
              <a:defRPr/>
            </a:pPr>
            <a:r>
              <a:rPr lang="en-US" altLang="zh-CN" sz="1600" b="1" dirty="0">
                <a:solidFill>
                  <a:srgbClr val="7030A0"/>
                </a:solidFill>
                <a:latin typeface="+mn-ea"/>
                <a:ea typeface="+mn-ea"/>
                <a:cs typeface="+mn-cs"/>
              </a:rPr>
              <a:t>A</a:t>
            </a:r>
            <a:r>
              <a:rPr lang="zh-CN" altLang="en-US" sz="1600" b="1" dirty="0">
                <a:solidFill>
                  <a:srgbClr val="7030A0"/>
                </a:solidFill>
                <a:latin typeface="+mn-ea"/>
                <a:ea typeface="+mn-ea"/>
                <a:cs typeface="+mn-cs"/>
              </a:rPr>
              <a:t>：这点我会和家长沟通的，听听他们的意见。</a:t>
            </a:r>
            <a:endParaRPr lang="zh-CN" altLang="en-US" sz="1600" b="1" dirty="0">
              <a:solidFill>
                <a:srgbClr val="7030A0"/>
              </a:solidFill>
              <a:latin typeface="+mn-ea"/>
              <a:ea typeface="+mn-ea"/>
              <a:cs typeface="+mn-cs"/>
            </a:endParaRPr>
          </a:p>
          <a:p>
            <a:pPr fontAlgn="auto">
              <a:lnSpc>
                <a:spcPct val="150000"/>
              </a:lnSpc>
              <a:spcBef>
                <a:spcPts val="0"/>
              </a:spcBef>
              <a:spcAft>
                <a:spcPts val="0"/>
              </a:spcAft>
              <a:defRPr/>
            </a:pPr>
            <a:r>
              <a:rPr lang="en-US" altLang="zh-CN" sz="1600" dirty="0">
                <a:latin typeface="+mn-ea"/>
                <a:ea typeface="+mn-ea"/>
                <a:cs typeface="+mn-cs"/>
              </a:rPr>
              <a:t>B</a:t>
            </a:r>
            <a:r>
              <a:rPr lang="zh-CN" altLang="en-US" sz="1600" dirty="0">
                <a:latin typeface="+mn-ea"/>
                <a:ea typeface="+mn-ea"/>
                <a:cs typeface="+mn-cs"/>
              </a:rPr>
              <a:t>：好。这将</a:t>
            </a:r>
            <a:r>
              <a:rPr lang="zh-CN" altLang="en-US" sz="1600" dirty="0">
                <a:latin typeface="+mn-ea"/>
                <a:ea typeface="+mn-ea"/>
                <a:cs typeface="+mn-cs"/>
              </a:rPr>
              <a:t>是有趣</a:t>
            </a:r>
            <a:r>
              <a:rPr lang="zh-CN" altLang="en-US" sz="1600" dirty="0">
                <a:latin typeface="+mn-ea"/>
                <a:ea typeface="+mn-ea"/>
                <a:cs typeface="+mn-cs"/>
              </a:rPr>
              <a:t>的实验。但凭我的经验，觉得有可能会失败</a:t>
            </a:r>
            <a:r>
              <a:rPr lang="zh-CN" altLang="en-US" sz="1600" dirty="0">
                <a:latin typeface="+mn-ea"/>
                <a:ea typeface="+mn-ea"/>
                <a:cs typeface="+mn-cs"/>
              </a:rPr>
              <a:t>。</a:t>
            </a:r>
            <a:endParaRPr lang="zh-CN" altLang="en-US" sz="1600" dirty="0">
              <a:latin typeface="+mn-ea"/>
              <a:ea typeface="+mn-ea"/>
              <a:cs typeface="+mn-cs"/>
            </a:endParaRPr>
          </a:p>
        </p:txBody>
      </p:sp>
      <p:graphicFrame>
        <p:nvGraphicFramePr>
          <p:cNvPr id="4098" name="Object 1025"/>
          <p:cNvGraphicFramePr>
            <a:graphicFrameLocks noChangeAspect="1"/>
          </p:cNvGraphicFramePr>
          <p:nvPr/>
        </p:nvGraphicFramePr>
        <p:xfrm>
          <a:off x="6357938" y="4643438"/>
          <a:ext cx="1225550" cy="1608137"/>
        </p:xfrm>
        <a:graphic>
          <a:graphicData uri="http://schemas.openxmlformats.org/presentationml/2006/ole">
            <p:oleObj spid="_x0000_s4098" name="剪辑" r:id="rId3" imgW="1621800" imgH="3934080" progId="">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组合 9"/>
          <p:cNvGrpSpPr>
            <a:grpSpLocks/>
          </p:cNvGrpSpPr>
          <p:nvPr/>
        </p:nvGrpSpPr>
        <p:grpSpPr bwMode="auto">
          <a:xfrm>
            <a:off x="5929313" y="4286250"/>
            <a:ext cx="2651125" cy="2030413"/>
            <a:chOff x="3246111" y="2413866"/>
            <a:chExt cx="2651778" cy="2030267"/>
          </a:xfrm>
        </p:grpSpPr>
        <p:grpSp>
          <p:nvGrpSpPr>
            <p:cNvPr id="5125" name="组合 3"/>
            <p:cNvGrpSpPr>
              <a:grpSpLocks/>
            </p:cNvGrpSpPr>
            <p:nvPr/>
          </p:nvGrpSpPr>
          <p:grpSpPr bwMode="auto">
            <a:xfrm>
              <a:off x="3851048" y="3118244"/>
              <a:ext cx="2046841" cy="1325889"/>
              <a:chOff x="3361015" y="2817514"/>
              <a:chExt cx="2046841" cy="1325889"/>
            </a:xfrm>
          </p:grpSpPr>
          <p:sp>
            <p:nvSpPr>
              <p:cNvPr id="8" name="圆角矩形 7"/>
              <p:cNvSpPr/>
              <p:nvPr/>
            </p:nvSpPr>
            <p:spPr>
              <a:xfrm>
                <a:off x="3361064" y="2817935"/>
                <a:ext cx="2046792" cy="1325468"/>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圆角矩形 4"/>
              <p:cNvSpPr/>
              <p:nvPr/>
            </p:nvSpPr>
            <p:spPr>
              <a:xfrm>
                <a:off x="4004160" y="3178272"/>
                <a:ext cx="1375114" cy="9365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8590" tIns="148590" rIns="148590" bIns="148590" spcCol="1270"/>
              <a:lstStyle/>
              <a:p>
                <a:pPr marL="285750" lvl="1" indent="-285750" algn="ctr" defTabSz="1333500" fontAlgn="auto">
                  <a:lnSpc>
                    <a:spcPct val="90000"/>
                  </a:lnSpc>
                  <a:spcAft>
                    <a:spcPct val="15000"/>
                  </a:spcAft>
                  <a:defRPr/>
                </a:pPr>
                <a:r>
                  <a:rPr lang="zh-CN" altLang="en-US" sz="3000" dirty="0"/>
                  <a:t>挑战</a:t>
                </a:r>
                <a:endParaRPr lang="zh-CN" altLang="en-US" sz="3000" dirty="0"/>
              </a:p>
            </p:txBody>
          </p:sp>
        </p:grpSp>
        <p:grpSp>
          <p:nvGrpSpPr>
            <p:cNvPr id="5126" name="组合 4"/>
            <p:cNvGrpSpPr>
              <a:grpSpLocks/>
            </p:cNvGrpSpPr>
            <p:nvPr/>
          </p:nvGrpSpPr>
          <p:grpSpPr bwMode="auto">
            <a:xfrm>
              <a:off x="3246111" y="2413866"/>
              <a:ext cx="1794093" cy="1794093"/>
              <a:chOff x="2756078" y="2113136"/>
              <a:chExt cx="1794093" cy="1794093"/>
            </a:xfrm>
          </p:grpSpPr>
          <p:sp>
            <p:nvSpPr>
              <p:cNvPr id="6" name="饼形 5"/>
              <p:cNvSpPr/>
              <p:nvPr/>
            </p:nvSpPr>
            <p:spPr>
              <a:xfrm rot="10800000">
                <a:off x="2756078" y="2113136"/>
                <a:ext cx="1794317" cy="1793746"/>
              </a:xfrm>
              <a:prstGeom prst="pieWedg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饼形 6"/>
              <p:cNvSpPr/>
              <p:nvPr/>
            </p:nvSpPr>
            <p:spPr>
              <a:xfrm rot="21600000">
                <a:off x="2756078" y="2113136"/>
                <a:ext cx="1268725" cy="1268322"/>
              </a:xfrm>
              <a:prstGeom prst="rect">
                <a:avLst/>
              </a:prstGeom>
            </p:spPr>
            <p:style>
              <a:lnRef idx="0">
                <a:scrgbClr r="0" g="0" b="0"/>
              </a:lnRef>
              <a:fillRef idx="0">
                <a:scrgbClr r="0" g="0" b="0"/>
              </a:fillRef>
              <a:effectRef idx="0">
                <a:scrgbClr r="0" g="0" b="0"/>
              </a:effectRef>
              <a:fontRef idx="minor">
                <a:schemeClr val="lt1"/>
              </a:fontRef>
            </p:style>
            <p:txBody>
              <a:bodyPr lIns="99568" tIns="99568" rIns="99568" bIns="99568" spcCol="1270" anchor="ctr"/>
              <a:lstStyle/>
              <a:p>
                <a:pPr algn="ctr" defTabSz="622300" fontAlgn="auto">
                  <a:lnSpc>
                    <a:spcPct val="90000"/>
                  </a:lnSpc>
                  <a:spcAft>
                    <a:spcPct val="35000"/>
                  </a:spcAft>
                  <a:defRPr/>
                </a:pPr>
                <a:r>
                  <a:rPr lang="en-US" altLang="zh-CN" sz="1400" dirty="0"/>
                  <a:t>Threat</a:t>
                </a:r>
                <a:endParaRPr lang="zh-CN" altLang="en-US" sz="1400" dirty="0"/>
              </a:p>
            </p:txBody>
          </p:sp>
        </p:grpSp>
      </p:grpSp>
      <p:sp>
        <p:nvSpPr>
          <p:cNvPr id="12" name="Text Box 7"/>
          <p:cNvSpPr txBox="1">
            <a:spLocks noChangeArrowheads="1"/>
          </p:cNvSpPr>
          <p:nvPr/>
        </p:nvSpPr>
        <p:spPr bwMode="auto">
          <a:xfrm>
            <a:off x="714375" y="928688"/>
            <a:ext cx="7643813" cy="3046412"/>
          </a:xfrm>
          <a:prstGeom prst="rect">
            <a:avLst/>
          </a:prstGeom>
          <a:noFill/>
          <a:ln w="9525">
            <a:noFill/>
            <a:miter lim="800000"/>
            <a:headEnd/>
            <a:tailEnd/>
          </a:ln>
          <a:effectLst/>
        </p:spPr>
        <p:txBody>
          <a:bodyPr>
            <a:spAutoFit/>
          </a:bodyPr>
          <a:lstStyle/>
          <a:p>
            <a:pPr fontAlgn="auto">
              <a:lnSpc>
                <a:spcPct val="150000"/>
              </a:lnSpc>
              <a:spcBef>
                <a:spcPts val="0"/>
              </a:spcBef>
              <a:spcAft>
                <a:spcPts val="0"/>
              </a:spcAft>
              <a:defRPr/>
            </a:pPr>
            <a:r>
              <a:rPr lang="en-US" altLang="zh-CN" sz="1600" dirty="0">
                <a:latin typeface="+mn-ea"/>
                <a:ea typeface="+mn-ea"/>
                <a:cs typeface="+mn-cs"/>
              </a:rPr>
              <a:t>A</a:t>
            </a:r>
            <a:r>
              <a:rPr lang="zh-CN" altLang="en-US" sz="1600" dirty="0">
                <a:latin typeface="+mn-ea"/>
                <a:ea typeface="+mn-ea"/>
                <a:cs typeface="+mn-cs"/>
              </a:rPr>
              <a:t>：我想请学生自己出考题考试</a:t>
            </a:r>
            <a:r>
              <a:rPr lang="zh-CN" altLang="en-US" sz="1600" dirty="0">
                <a:latin typeface="+mn-ea"/>
                <a:ea typeface="+mn-ea"/>
                <a:cs typeface="+mn-cs"/>
              </a:rPr>
              <a:t>。</a:t>
            </a:r>
            <a:endParaRPr lang="zh-CN" altLang="en-US" sz="1600" dirty="0">
              <a:latin typeface="+mn-ea"/>
              <a:ea typeface="+mn-ea"/>
              <a:cs typeface="+mn-cs"/>
            </a:endParaRPr>
          </a:p>
          <a:p>
            <a:pPr fontAlgn="auto">
              <a:lnSpc>
                <a:spcPct val="150000"/>
              </a:lnSpc>
              <a:spcBef>
                <a:spcPts val="0"/>
              </a:spcBef>
              <a:spcAft>
                <a:spcPts val="0"/>
              </a:spcAft>
              <a:defRPr/>
            </a:pPr>
            <a:r>
              <a:rPr lang="en-US" altLang="zh-CN" sz="1600" dirty="0">
                <a:latin typeface="+mn-ea"/>
                <a:ea typeface="+mn-ea"/>
                <a:cs typeface="+mn-cs"/>
              </a:rPr>
              <a:t>B</a:t>
            </a:r>
            <a:r>
              <a:rPr lang="zh-CN" altLang="en-US" sz="1600" dirty="0">
                <a:latin typeface="+mn-ea"/>
                <a:ea typeface="+mn-ea"/>
                <a:cs typeface="+mn-cs"/>
              </a:rPr>
              <a:t>：他们自己出题？但是如何阻止有人出题目过于简单呢</a:t>
            </a:r>
            <a:r>
              <a:rPr lang="zh-CN" altLang="en-US" sz="1600" dirty="0">
                <a:latin typeface="+mn-ea"/>
                <a:ea typeface="+mn-ea"/>
                <a:cs typeface="+mn-cs"/>
              </a:rPr>
              <a:t>？</a:t>
            </a:r>
            <a:endParaRPr lang="zh-CN" altLang="en-US" sz="1600" dirty="0">
              <a:latin typeface="+mn-ea"/>
              <a:ea typeface="+mn-ea"/>
              <a:cs typeface="+mn-cs"/>
            </a:endParaRPr>
          </a:p>
          <a:p>
            <a:pPr fontAlgn="auto">
              <a:lnSpc>
                <a:spcPct val="150000"/>
              </a:lnSpc>
              <a:spcBef>
                <a:spcPts val="0"/>
              </a:spcBef>
              <a:spcAft>
                <a:spcPts val="0"/>
              </a:spcAft>
              <a:defRPr/>
            </a:pPr>
            <a:r>
              <a:rPr lang="en-US" altLang="zh-CN" sz="1600" dirty="0">
                <a:latin typeface="+mn-ea"/>
                <a:ea typeface="+mn-ea"/>
                <a:cs typeface="+mn-cs"/>
              </a:rPr>
              <a:t>A</a:t>
            </a:r>
            <a:r>
              <a:rPr lang="zh-CN" altLang="en-US" sz="1600" dirty="0">
                <a:latin typeface="+mn-ea"/>
                <a:ea typeface="+mn-ea"/>
                <a:cs typeface="+mn-cs"/>
              </a:rPr>
              <a:t>：我会请他们出</a:t>
            </a:r>
            <a:r>
              <a:rPr lang="en-US" altLang="zh-CN" sz="1600" dirty="0">
                <a:latin typeface="+mn-ea"/>
                <a:ea typeface="+mn-ea"/>
                <a:cs typeface="+mn-cs"/>
              </a:rPr>
              <a:t>100</a:t>
            </a:r>
            <a:r>
              <a:rPr lang="zh-CN" altLang="en-US" sz="1600" dirty="0">
                <a:latin typeface="+mn-ea"/>
                <a:ea typeface="+mn-ea"/>
                <a:cs typeface="+mn-cs"/>
              </a:rPr>
              <a:t>道题，而且我会根据他们题目的全面性和挑战性来打分</a:t>
            </a:r>
            <a:r>
              <a:rPr lang="zh-CN" altLang="en-US" sz="1600" dirty="0">
                <a:latin typeface="+mn-ea"/>
                <a:ea typeface="+mn-ea"/>
                <a:cs typeface="+mn-cs"/>
              </a:rPr>
              <a:t>。</a:t>
            </a:r>
            <a:endParaRPr lang="zh-CN" altLang="en-US" sz="1600" dirty="0">
              <a:latin typeface="+mn-ea"/>
              <a:ea typeface="+mn-ea"/>
              <a:cs typeface="+mn-cs"/>
            </a:endParaRPr>
          </a:p>
          <a:p>
            <a:pPr fontAlgn="auto">
              <a:lnSpc>
                <a:spcPct val="150000"/>
              </a:lnSpc>
              <a:spcBef>
                <a:spcPts val="0"/>
              </a:spcBef>
              <a:spcAft>
                <a:spcPts val="0"/>
              </a:spcAft>
              <a:defRPr/>
            </a:pPr>
            <a:r>
              <a:rPr lang="en-US" altLang="zh-CN" sz="1600" dirty="0">
                <a:latin typeface="+mn-ea"/>
                <a:ea typeface="+mn-ea"/>
                <a:cs typeface="+mn-cs"/>
              </a:rPr>
              <a:t>B</a:t>
            </a:r>
            <a:r>
              <a:rPr lang="zh-CN" altLang="en-US" sz="1600" dirty="0">
                <a:latin typeface="+mn-ea"/>
                <a:ea typeface="+mn-ea"/>
                <a:cs typeface="+mn-cs"/>
              </a:rPr>
              <a:t>：对你来说，打分可能很困难</a:t>
            </a:r>
            <a:r>
              <a:rPr lang="zh-CN" altLang="en-US" sz="1600" dirty="0">
                <a:latin typeface="+mn-ea"/>
                <a:ea typeface="+mn-ea"/>
                <a:cs typeface="+mn-cs"/>
              </a:rPr>
              <a:t>。</a:t>
            </a:r>
            <a:endParaRPr lang="zh-CN" altLang="en-US" sz="1600" dirty="0">
              <a:latin typeface="+mn-ea"/>
              <a:ea typeface="+mn-ea"/>
              <a:cs typeface="+mn-cs"/>
            </a:endParaRPr>
          </a:p>
          <a:p>
            <a:pPr fontAlgn="auto">
              <a:lnSpc>
                <a:spcPct val="150000"/>
              </a:lnSpc>
              <a:spcBef>
                <a:spcPts val="0"/>
              </a:spcBef>
              <a:spcAft>
                <a:spcPts val="0"/>
              </a:spcAft>
              <a:defRPr/>
            </a:pPr>
            <a:r>
              <a:rPr lang="en-US" altLang="zh-CN" sz="1600" dirty="0">
                <a:latin typeface="+mn-ea"/>
                <a:ea typeface="+mn-ea"/>
                <a:cs typeface="+mn-cs"/>
              </a:rPr>
              <a:t>A</a:t>
            </a:r>
            <a:r>
              <a:rPr lang="zh-CN" altLang="en-US" sz="1600" dirty="0">
                <a:latin typeface="+mn-ea"/>
                <a:ea typeface="+mn-ea"/>
                <a:cs typeface="+mn-cs"/>
              </a:rPr>
              <a:t>：可能是。但我认为比起只做我出的题目来说，这种方法能更好的检测他们的学习</a:t>
            </a:r>
            <a:r>
              <a:rPr lang="zh-CN" altLang="en-US" sz="1600" dirty="0">
                <a:latin typeface="+mn-ea"/>
                <a:ea typeface="+mn-ea"/>
                <a:cs typeface="+mn-cs"/>
              </a:rPr>
              <a:t>。</a:t>
            </a:r>
            <a:endParaRPr lang="zh-CN" altLang="en-US" sz="1600" dirty="0">
              <a:latin typeface="+mn-ea"/>
              <a:ea typeface="+mn-ea"/>
              <a:cs typeface="+mn-cs"/>
            </a:endParaRPr>
          </a:p>
          <a:p>
            <a:pPr fontAlgn="auto">
              <a:lnSpc>
                <a:spcPct val="150000"/>
              </a:lnSpc>
              <a:spcBef>
                <a:spcPts val="0"/>
              </a:spcBef>
              <a:spcAft>
                <a:spcPts val="0"/>
              </a:spcAft>
              <a:defRPr/>
            </a:pPr>
            <a:r>
              <a:rPr lang="en-US" altLang="zh-CN" sz="1600" b="1" dirty="0">
                <a:solidFill>
                  <a:srgbClr val="00B050"/>
                </a:solidFill>
                <a:latin typeface="+mn-ea"/>
                <a:ea typeface="+mn-ea"/>
                <a:cs typeface="+mn-cs"/>
              </a:rPr>
              <a:t>B</a:t>
            </a:r>
            <a:r>
              <a:rPr lang="zh-CN" altLang="en-US" sz="1600" b="1" dirty="0">
                <a:solidFill>
                  <a:srgbClr val="00B050"/>
                </a:solidFill>
                <a:latin typeface="+mn-ea"/>
                <a:ea typeface="+mn-ea"/>
                <a:cs typeface="+mn-cs"/>
              </a:rPr>
              <a:t>：有的家长可能不同意。他们担心小孩知道答案，会影响学习</a:t>
            </a:r>
            <a:r>
              <a:rPr lang="zh-CN" altLang="en-US" sz="1600" b="1" dirty="0">
                <a:solidFill>
                  <a:srgbClr val="00B050"/>
                </a:solidFill>
                <a:latin typeface="+mn-ea"/>
                <a:ea typeface="+mn-ea"/>
                <a:cs typeface="+mn-cs"/>
              </a:rPr>
              <a:t>。</a:t>
            </a:r>
            <a:endParaRPr lang="zh-CN" altLang="en-US" sz="1600" b="1" dirty="0">
              <a:solidFill>
                <a:srgbClr val="00B050"/>
              </a:solidFill>
              <a:latin typeface="+mn-ea"/>
              <a:ea typeface="+mn-ea"/>
              <a:cs typeface="+mn-cs"/>
            </a:endParaRPr>
          </a:p>
          <a:p>
            <a:pPr fontAlgn="auto">
              <a:lnSpc>
                <a:spcPct val="150000"/>
              </a:lnSpc>
              <a:spcBef>
                <a:spcPts val="0"/>
              </a:spcBef>
              <a:spcAft>
                <a:spcPts val="0"/>
              </a:spcAft>
              <a:defRPr/>
            </a:pPr>
            <a:r>
              <a:rPr lang="en-US" altLang="zh-CN" sz="1600" dirty="0">
                <a:latin typeface="+mn-ea"/>
                <a:ea typeface="+mn-ea"/>
                <a:cs typeface="+mn-cs"/>
              </a:rPr>
              <a:t>A</a:t>
            </a:r>
            <a:r>
              <a:rPr lang="zh-CN" altLang="en-US" sz="1600" dirty="0">
                <a:latin typeface="+mn-ea"/>
                <a:ea typeface="+mn-ea"/>
                <a:cs typeface="+mn-cs"/>
              </a:rPr>
              <a:t>：这点我会和家长沟通的，听听他们的意见。</a:t>
            </a:r>
            <a:endParaRPr lang="zh-CN" altLang="en-US" sz="1600" dirty="0">
              <a:latin typeface="+mn-ea"/>
              <a:ea typeface="+mn-ea"/>
              <a:cs typeface="+mn-cs"/>
            </a:endParaRPr>
          </a:p>
          <a:p>
            <a:pPr fontAlgn="auto">
              <a:lnSpc>
                <a:spcPct val="150000"/>
              </a:lnSpc>
              <a:spcBef>
                <a:spcPts val="0"/>
              </a:spcBef>
              <a:spcAft>
                <a:spcPts val="0"/>
              </a:spcAft>
              <a:defRPr/>
            </a:pPr>
            <a:r>
              <a:rPr lang="en-US" altLang="zh-CN" sz="1600" dirty="0">
                <a:latin typeface="+mn-ea"/>
                <a:ea typeface="+mn-ea"/>
                <a:cs typeface="+mn-cs"/>
              </a:rPr>
              <a:t>B</a:t>
            </a:r>
            <a:r>
              <a:rPr lang="zh-CN" altLang="en-US" sz="1600" dirty="0">
                <a:latin typeface="+mn-ea"/>
                <a:ea typeface="+mn-ea"/>
                <a:cs typeface="+mn-cs"/>
              </a:rPr>
              <a:t>：好。这将</a:t>
            </a:r>
            <a:r>
              <a:rPr lang="zh-CN" altLang="en-US" sz="1600" dirty="0">
                <a:latin typeface="+mn-ea"/>
                <a:ea typeface="+mn-ea"/>
                <a:cs typeface="+mn-cs"/>
              </a:rPr>
              <a:t>是有趣</a:t>
            </a:r>
            <a:r>
              <a:rPr lang="zh-CN" altLang="en-US" sz="1600" dirty="0">
                <a:latin typeface="+mn-ea"/>
                <a:ea typeface="+mn-ea"/>
                <a:cs typeface="+mn-cs"/>
              </a:rPr>
              <a:t>的实验。但凭我的经验，觉得有可能会失败</a:t>
            </a:r>
            <a:r>
              <a:rPr lang="zh-CN" altLang="en-US" sz="1600" dirty="0">
                <a:latin typeface="+mn-ea"/>
                <a:ea typeface="+mn-ea"/>
                <a:cs typeface="+mn-cs"/>
              </a:rPr>
              <a:t>。</a:t>
            </a:r>
            <a:endParaRPr lang="zh-CN" altLang="en-US" sz="1600" dirty="0">
              <a:latin typeface="+mn-ea"/>
              <a:ea typeface="+mn-ea"/>
              <a:cs typeface="+mn-cs"/>
            </a:endParaRPr>
          </a:p>
        </p:txBody>
      </p:sp>
      <p:graphicFrame>
        <p:nvGraphicFramePr>
          <p:cNvPr id="5122" name="Object 1025"/>
          <p:cNvGraphicFramePr>
            <a:graphicFrameLocks noChangeAspect="1"/>
          </p:cNvGraphicFramePr>
          <p:nvPr/>
        </p:nvGraphicFramePr>
        <p:xfrm>
          <a:off x="2143125" y="4643438"/>
          <a:ext cx="1225550" cy="1608137"/>
        </p:xfrm>
        <a:graphic>
          <a:graphicData uri="http://schemas.openxmlformats.org/presentationml/2006/ole">
            <p:oleObj spid="_x0000_s5122" name="剪辑" r:id="rId3" imgW="1621800" imgH="3934080" progId="">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组合 15"/>
          <p:cNvGrpSpPr>
            <a:grpSpLocks/>
          </p:cNvGrpSpPr>
          <p:nvPr/>
        </p:nvGrpSpPr>
        <p:grpSpPr bwMode="auto">
          <a:xfrm>
            <a:off x="500063" y="500063"/>
            <a:ext cx="2071687" cy="3236912"/>
            <a:chOff x="3246110" y="1357298"/>
            <a:chExt cx="2651779" cy="4143403"/>
          </a:xfrm>
        </p:grpSpPr>
        <p:grpSp>
          <p:nvGrpSpPr>
            <p:cNvPr id="35859" name="组合 3"/>
            <p:cNvGrpSpPr>
              <a:grpSpLocks/>
            </p:cNvGrpSpPr>
            <p:nvPr/>
          </p:nvGrpSpPr>
          <p:grpSpPr bwMode="auto">
            <a:xfrm>
              <a:off x="3246110" y="4174812"/>
              <a:ext cx="2046841" cy="1325889"/>
              <a:chOff x="21431" y="2817514"/>
              <a:chExt cx="2046841" cy="1325889"/>
            </a:xfrm>
          </p:grpSpPr>
          <p:sp>
            <p:nvSpPr>
              <p:cNvPr id="14" name="圆角矩形 13"/>
              <p:cNvSpPr/>
              <p:nvPr/>
            </p:nvSpPr>
            <p:spPr>
              <a:xfrm>
                <a:off x="21431" y="2818489"/>
                <a:ext cx="2046238" cy="1324914"/>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圆角矩形 4"/>
              <p:cNvSpPr/>
              <p:nvPr/>
            </p:nvSpPr>
            <p:spPr>
              <a:xfrm>
                <a:off x="49879" y="3178168"/>
                <a:ext cx="1375673" cy="936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8590" tIns="148590" rIns="148590" bIns="148590" spcCol="1270"/>
              <a:lstStyle/>
              <a:p>
                <a:pPr marL="285750" lvl="1" indent="-285750" defTabSz="1333500" fontAlgn="auto">
                  <a:lnSpc>
                    <a:spcPct val="90000"/>
                  </a:lnSpc>
                  <a:spcAft>
                    <a:spcPct val="15000"/>
                  </a:spcAft>
                  <a:defRPr/>
                </a:pPr>
                <a:r>
                  <a:rPr lang="zh-CN" altLang="en-US" sz="2400" dirty="0"/>
                  <a:t>机遇</a:t>
                </a:r>
                <a:endParaRPr lang="zh-CN" altLang="en-US" sz="2400" dirty="0"/>
              </a:p>
            </p:txBody>
          </p:sp>
        </p:grpSp>
        <p:grpSp>
          <p:nvGrpSpPr>
            <p:cNvPr id="35860" name="组合 4"/>
            <p:cNvGrpSpPr>
              <a:grpSpLocks/>
            </p:cNvGrpSpPr>
            <p:nvPr/>
          </p:nvGrpSpPr>
          <p:grpSpPr bwMode="auto">
            <a:xfrm>
              <a:off x="3246110" y="1357298"/>
              <a:ext cx="2046841" cy="1325889"/>
              <a:chOff x="21431" y="0"/>
              <a:chExt cx="2046841" cy="1325889"/>
            </a:xfrm>
          </p:grpSpPr>
          <p:sp>
            <p:nvSpPr>
              <p:cNvPr id="12" name="圆角矩形 11"/>
              <p:cNvSpPr/>
              <p:nvPr/>
            </p:nvSpPr>
            <p:spPr>
              <a:xfrm>
                <a:off x="21431" y="0"/>
                <a:ext cx="2046238" cy="1324914"/>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圆角矩形 6"/>
              <p:cNvSpPr/>
              <p:nvPr/>
            </p:nvSpPr>
            <p:spPr>
              <a:xfrm>
                <a:off x="49879" y="28449"/>
                <a:ext cx="1375673" cy="9367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8590" tIns="148590" rIns="148590" bIns="148590" spcCol="1270"/>
              <a:lstStyle/>
              <a:p>
                <a:pPr marL="285750" lvl="1" indent="-285750" algn="ctr" defTabSz="1333500" fontAlgn="auto">
                  <a:lnSpc>
                    <a:spcPct val="90000"/>
                  </a:lnSpc>
                  <a:spcAft>
                    <a:spcPct val="15000"/>
                  </a:spcAft>
                  <a:defRPr/>
                </a:pPr>
                <a:r>
                  <a:rPr lang="zh-CN" altLang="en-US" sz="2400" dirty="0"/>
                  <a:t>优势</a:t>
                </a:r>
                <a:endParaRPr lang="zh-CN" altLang="en-US" sz="2400" dirty="0"/>
              </a:p>
            </p:txBody>
          </p:sp>
        </p:grpSp>
        <p:grpSp>
          <p:nvGrpSpPr>
            <p:cNvPr id="35861" name="组合 5"/>
            <p:cNvGrpSpPr>
              <a:grpSpLocks/>
            </p:cNvGrpSpPr>
            <p:nvPr/>
          </p:nvGrpSpPr>
          <p:grpSpPr bwMode="auto">
            <a:xfrm>
              <a:off x="4103795" y="1593472"/>
              <a:ext cx="1794093" cy="1794093"/>
              <a:chOff x="879116" y="236174"/>
              <a:chExt cx="1794093" cy="1794093"/>
            </a:xfrm>
          </p:grpSpPr>
          <p:sp>
            <p:nvSpPr>
              <p:cNvPr id="10" name="饼形 9"/>
              <p:cNvSpPr/>
              <p:nvPr/>
            </p:nvSpPr>
            <p:spPr>
              <a:xfrm>
                <a:off x="878942" y="235721"/>
                <a:ext cx="1794268" cy="1794322"/>
              </a:xfrm>
              <a:prstGeom prst="pieWedg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饼形 8"/>
              <p:cNvSpPr/>
              <p:nvPr/>
            </p:nvSpPr>
            <p:spPr>
              <a:xfrm>
                <a:off x="1405233" y="762028"/>
                <a:ext cx="1267977" cy="1268015"/>
              </a:xfrm>
              <a:prstGeom prst="rect">
                <a:avLst/>
              </a:prstGeom>
            </p:spPr>
            <p:style>
              <a:lnRef idx="0">
                <a:scrgbClr r="0" g="0" b="0"/>
              </a:lnRef>
              <a:fillRef idx="0">
                <a:scrgbClr r="0" g="0" b="0"/>
              </a:fillRef>
              <a:effectRef idx="0">
                <a:scrgbClr r="0" g="0" b="0"/>
              </a:effectRef>
              <a:fontRef idx="minor">
                <a:schemeClr val="lt1"/>
              </a:fontRef>
            </p:style>
            <p:txBody>
              <a:bodyPr lIns="99568" tIns="99568" rIns="99568" bIns="99568" spcCol="1270" anchor="ctr"/>
              <a:lstStyle/>
              <a:p>
                <a:pPr algn="ctr" defTabSz="622300" fontAlgn="auto">
                  <a:lnSpc>
                    <a:spcPct val="90000"/>
                  </a:lnSpc>
                  <a:spcAft>
                    <a:spcPct val="35000"/>
                  </a:spcAft>
                  <a:defRPr/>
                </a:pPr>
                <a:r>
                  <a:rPr lang="en-US" altLang="zh-CN" sz="4000" dirty="0"/>
                  <a:t>S</a:t>
                </a:r>
                <a:endParaRPr lang="zh-CN" altLang="en-US" sz="4000" dirty="0"/>
              </a:p>
            </p:txBody>
          </p:sp>
        </p:grpSp>
        <p:grpSp>
          <p:nvGrpSpPr>
            <p:cNvPr id="35862" name="组合 6"/>
            <p:cNvGrpSpPr>
              <a:grpSpLocks/>
            </p:cNvGrpSpPr>
            <p:nvPr/>
          </p:nvGrpSpPr>
          <p:grpSpPr bwMode="auto">
            <a:xfrm>
              <a:off x="4103795" y="3470434"/>
              <a:ext cx="1794094" cy="1794093"/>
              <a:chOff x="879116" y="2113136"/>
              <a:chExt cx="1794094" cy="1794093"/>
            </a:xfrm>
          </p:grpSpPr>
          <p:sp>
            <p:nvSpPr>
              <p:cNvPr id="8" name="饼形 7"/>
              <p:cNvSpPr/>
              <p:nvPr/>
            </p:nvSpPr>
            <p:spPr>
              <a:xfrm rot="16200000">
                <a:off x="878915" y="2113387"/>
                <a:ext cx="1794322" cy="1794268"/>
              </a:xfrm>
              <a:prstGeom prst="pieWedg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饼形 10"/>
              <p:cNvSpPr/>
              <p:nvPr/>
            </p:nvSpPr>
            <p:spPr>
              <a:xfrm rot="21600000">
                <a:off x="1405233" y="2113360"/>
                <a:ext cx="1267977" cy="1268015"/>
              </a:xfrm>
              <a:prstGeom prst="rect">
                <a:avLst/>
              </a:prstGeom>
            </p:spPr>
            <p:style>
              <a:lnRef idx="0">
                <a:scrgbClr r="0" g="0" b="0"/>
              </a:lnRef>
              <a:fillRef idx="0">
                <a:scrgbClr r="0" g="0" b="0"/>
              </a:fillRef>
              <a:effectRef idx="0">
                <a:scrgbClr r="0" g="0" b="0"/>
              </a:effectRef>
              <a:fontRef idx="minor">
                <a:schemeClr val="lt1"/>
              </a:fontRef>
            </p:style>
            <p:txBody>
              <a:bodyPr lIns="99568" tIns="99568" rIns="99568" bIns="99568" spcCol="1270" anchor="ctr"/>
              <a:lstStyle/>
              <a:p>
                <a:pPr algn="ctr" defTabSz="622300" fontAlgn="auto">
                  <a:lnSpc>
                    <a:spcPct val="90000"/>
                  </a:lnSpc>
                  <a:spcAft>
                    <a:spcPct val="35000"/>
                  </a:spcAft>
                  <a:defRPr/>
                </a:pPr>
                <a:r>
                  <a:rPr lang="en-US" altLang="zh-CN" sz="4000" dirty="0"/>
                  <a:t>O</a:t>
                </a:r>
                <a:endParaRPr lang="zh-CN" altLang="en-US" sz="4000" dirty="0"/>
              </a:p>
            </p:txBody>
          </p:sp>
        </p:grpSp>
      </p:grpSp>
      <p:grpSp>
        <p:nvGrpSpPr>
          <p:cNvPr id="35842" name="组合 33"/>
          <p:cNvGrpSpPr>
            <a:grpSpLocks/>
          </p:cNvGrpSpPr>
          <p:nvPr/>
        </p:nvGrpSpPr>
        <p:grpSpPr bwMode="auto">
          <a:xfrm>
            <a:off x="3000375" y="1285875"/>
            <a:ext cx="5330825" cy="4060825"/>
            <a:chOff x="1906488" y="1398473"/>
            <a:chExt cx="5331023" cy="4061054"/>
          </a:xfrm>
        </p:grpSpPr>
        <p:grpSp>
          <p:nvGrpSpPr>
            <p:cNvPr id="35844" name="组合 18"/>
            <p:cNvGrpSpPr>
              <a:grpSpLocks/>
            </p:cNvGrpSpPr>
            <p:nvPr/>
          </p:nvGrpSpPr>
          <p:grpSpPr bwMode="auto">
            <a:xfrm>
              <a:off x="1906488" y="1398473"/>
              <a:ext cx="1480839" cy="1480839"/>
              <a:chOff x="382488" y="1472"/>
              <a:chExt cx="1480839" cy="1480839"/>
            </a:xfrm>
          </p:grpSpPr>
          <p:sp>
            <p:nvSpPr>
              <p:cNvPr id="32" name="椭圆 31"/>
              <p:cNvSpPr/>
              <p:nvPr/>
            </p:nvSpPr>
            <p:spPr>
              <a:xfrm>
                <a:off x="382488" y="1472"/>
                <a:ext cx="1481193" cy="1481222"/>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fontAlgn="auto">
                  <a:lnSpc>
                    <a:spcPct val="170000"/>
                  </a:lnSpc>
                  <a:spcBef>
                    <a:spcPts val="0"/>
                  </a:spcBef>
                  <a:spcAft>
                    <a:spcPts val="0"/>
                  </a:spcAft>
                  <a:defRPr/>
                </a:pPr>
                <a:r>
                  <a:rPr lang="zh-CN" altLang="en-US" sz="3200" dirty="0"/>
                  <a:t>优势</a:t>
                </a:r>
                <a:endParaRPr lang="zh-CN" altLang="en-US" sz="3200" dirty="0"/>
              </a:p>
            </p:txBody>
          </p:sp>
          <p:sp>
            <p:nvSpPr>
              <p:cNvPr id="33" name="椭圆 4"/>
              <p:cNvSpPr/>
              <p:nvPr/>
            </p:nvSpPr>
            <p:spPr>
              <a:xfrm>
                <a:off x="599984" y="218972"/>
                <a:ext cx="1046201" cy="1046221"/>
              </a:xfrm>
              <a:prstGeom prst="rect">
                <a:avLst/>
              </a:prstGeom>
            </p:spPr>
            <p:style>
              <a:lnRef idx="0">
                <a:scrgbClr r="0" g="0" b="0"/>
              </a:lnRef>
              <a:fillRef idx="0">
                <a:scrgbClr r="0" g="0" b="0"/>
              </a:fillRef>
              <a:effectRef idx="0">
                <a:scrgbClr r="0" g="0" b="0"/>
              </a:effectRef>
              <a:fontRef idx="minor">
                <a:schemeClr val="lt1"/>
              </a:fontRef>
            </p:style>
            <p:txBody>
              <a:bodyPr lIns="39370" tIns="39370" rIns="39370" bIns="39370" spcCol="1270" anchor="ctr"/>
              <a:lstStyle/>
              <a:p>
                <a:pPr algn="ctr" defTabSz="1377950" fontAlgn="auto">
                  <a:lnSpc>
                    <a:spcPct val="90000"/>
                  </a:lnSpc>
                  <a:spcAft>
                    <a:spcPct val="35000"/>
                  </a:spcAft>
                  <a:defRPr/>
                </a:pPr>
                <a:endParaRPr lang="zh-CN" altLang="en-US" sz="3200"/>
              </a:p>
            </p:txBody>
          </p:sp>
        </p:grpSp>
        <p:grpSp>
          <p:nvGrpSpPr>
            <p:cNvPr id="35845" name="组合 19"/>
            <p:cNvGrpSpPr>
              <a:grpSpLocks/>
            </p:cNvGrpSpPr>
            <p:nvPr/>
          </p:nvGrpSpPr>
          <p:grpSpPr bwMode="auto">
            <a:xfrm>
              <a:off x="2217464" y="2999557"/>
              <a:ext cx="858887" cy="858887"/>
              <a:chOff x="693464" y="1602556"/>
              <a:chExt cx="858887" cy="858887"/>
            </a:xfrm>
          </p:grpSpPr>
          <p:sp>
            <p:nvSpPr>
              <p:cNvPr id="30" name="加号 29"/>
              <p:cNvSpPr/>
              <p:nvPr/>
            </p:nvSpPr>
            <p:spPr>
              <a:xfrm>
                <a:off x="693650" y="1601762"/>
                <a:ext cx="858870" cy="860473"/>
              </a:xfrm>
              <a:prstGeom prst="mathPlus">
                <a:avLst/>
              </a:prstGeom>
              <a:solidFill>
                <a:schemeClr val="accent6">
                  <a:lumMod val="75000"/>
                </a:schemeClr>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1" name="加号 6"/>
              <p:cNvSpPr/>
              <p:nvPr/>
            </p:nvSpPr>
            <p:spPr>
              <a:xfrm>
                <a:off x="807954" y="1930393"/>
                <a:ext cx="630261" cy="20321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22300" fontAlgn="auto">
                  <a:lnSpc>
                    <a:spcPct val="90000"/>
                  </a:lnSpc>
                  <a:spcAft>
                    <a:spcPct val="35000"/>
                  </a:spcAft>
                  <a:defRPr/>
                </a:pPr>
                <a:endParaRPr lang="zh-CN" altLang="en-US" sz="3200"/>
              </a:p>
            </p:txBody>
          </p:sp>
        </p:grpSp>
        <p:grpSp>
          <p:nvGrpSpPr>
            <p:cNvPr id="35846" name="组合 20"/>
            <p:cNvGrpSpPr>
              <a:grpSpLocks/>
            </p:cNvGrpSpPr>
            <p:nvPr/>
          </p:nvGrpSpPr>
          <p:grpSpPr bwMode="auto">
            <a:xfrm>
              <a:off x="1906488" y="3978688"/>
              <a:ext cx="1480839" cy="1480839"/>
              <a:chOff x="382488" y="2581687"/>
              <a:chExt cx="1480839" cy="1480839"/>
            </a:xfrm>
          </p:grpSpPr>
          <p:sp>
            <p:nvSpPr>
              <p:cNvPr id="28" name="椭圆 27"/>
              <p:cNvSpPr/>
              <p:nvPr/>
            </p:nvSpPr>
            <p:spPr>
              <a:xfrm>
                <a:off x="382488" y="2581305"/>
                <a:ext cx="1481193" cy="1481221"/>
              </a:xfrm>
              <a:prstGeom prst="ellipse">
                <a:avLst/>
              </a:prstGeom>
              <a:solidFill>
                <a:schemeClr val="accent5"/>
              </a:solidFill>
            </p:spPr>
            <p:style>
              <a:lnRef idx="2">
                <a:schemeClr val="lt1">
                  <a:hueOff val="0"/>
                  <a:satOff val="0"/>
                  <a:lumOff val="0"/>
                  <a:alphaOff val="0"/>
                </a:schemeClr>
              </a:lnRef>
              <a:fillRef idx="1">
                <a:scrgbClr r="0" g="0" b="0"/>
              </a:fillRef>
              <a:effectRef idx="0">
                <a:schemeClr val="accent2">
                  <a:hueOff val="-4533601"/>
                  <a:satOff val="2618"/>
                  <a:lumOff val="-4804"/>
                  <a:alphaOff val="0"/>
                </a:schemeClr>
              </a:effectRef>
              <a:fontRef idx="minor">
                <a:schemeClr val="lt1"/>
              </a:fontRef>
            </p:style>
            <p:txBody>
              <a:bodyPr/>
              <a:lstStyle/>
              <a:p>
                <a:pPr algn="ctr" fontAlgn="auto">
                  <a:lnSpc>
                    <a:spcPct val="170000"/>
                  </a:lnSpc>
                  <a:spcBef>
                    <a:spcPts val="0"/>
                  </a:spcBef>
                  <a:spcAft>
                    <a:spcPts val="0"/>
                  </a:spcAft>
                  <a:defRPr/>
                </a:pPr>
                <a:r>
                  <a:rPr lang="zh-CN" altLang="en-US" sz="3200" dirty="0"/>
                  <a:t>机遇</a:t>
                </a:r>
                <a:endParaRPr lang="zh-CN" altLang="en-US" sz="3200" dirty="0"/>
              </a:p>
            </p:txBody>
          </p:sp>
          <p:sp>
            <p:nvSpPr>
              <p:cNvPr id="29" name="椭圆 8"/>
              <p:cNvSpPr/>
              <p:nvPr/>
            </p:nvSpPr>
            <p:spPr>
              <a:xfrm>
                <a:off x="599984" y="2798804"/>
                <a:ext cx="1046201" cy="1046222"/>
              </a:xfrm>
              <a:prstGeom prst="rect">
                <a:avLst/>
              </a:prstGeom>
            </p:spPr>
            <p:style>
              <a:lnRef idx="0">
                <a:scrgbClr r="0" g="0" b="0"/>
              </a:lnRef>
              <a:fillRef idx="0">
                <a:scrgbClr r="0" g="0" b="0"/>
              </a:fillRef>
              <a:effectRef idx="0">
                <a:scrgbClr r="0" g="0" b="0"/>
              </a:effectRef>
              <a:fontRef idx="minor">
                <a:schemeClr val="lt1"/>
              </a:fontRef>
            </p:style>
            <p:txBody>
              <a:bodyPr lIns="39370" tIns="39370" rIns="39370" bIns="39370" spcCol="1270" anchor="ctr"/>
              <a:lstStyle/>
              <a:p>
                <a:pPr algn="ctr" defTabSz="1377950" fontAlgn="auto">
                  <a:lnSpc>
                    <a:spcPct val="90000"/>
                  </a:lnSpc>
                  <a:spcAft>
                    <a:spcPct val="35000"/>
                  </a:spcAft>
                  <a:defRPr/>
                </a:pPr>
                <a:endParaRPr lang="zh-CN" altLang="en-US" sz="3200" dirty="0"/>
              </a:p>
            </p:txBody>
          </p:sp>
        </p:grpSp>
        <p:grpSp>
          <p:nvGrpSpPr>
            <p:cNvPr id="35847" name="组合 21"/>
            <p:cNvGrpSpPr>
              <a:grpSpLocks/>
            </p:cNvGrpSpPr>
            <p:nvPr/>
          </p:nvGrpSpPr>
          <p:grpSpPr bwMode="auto">
            <a:xfrm>
              <a:off x="3609454" y="3153564"/>
              <a:ext cx="470907" cy="550872"/>
              <a:chOff x="2085454" y="1756563"/>
              <a:chExt cx="470907" cy="550872"/>
            </a:xfrm>
          </p:grpSpPr>
          <p:sp>
            <p:nvSpPr>
              <p:cNvPr id="26" name="右箭头 25"/>
              <p:cNvSpPr/>
              <p:nvPr/>
            </p:nvSpPr>
            <p:spPr>
              <a:xfrm>
                <a:off x="2085939" y="1757346"/>
                <a:ext cx="469917" cy="549306"/>
              </a:xfrm>
              <a:prstGeom prst="rightArrow">
                <a:avLst>
                  <a:gd name="adj1" fmla="val 60000"/>
                  <a:gd name="adj2" fmla="val 50000"/>
                </a:avLst>
              </a:prstGeom>
              <a:solidFill>
                <a:srgbClr val="002060"/>
              </a:solidFill>
            </p:spPr>
            <p:style>
              <a:lnRef idx="0">
                <a:schemeClr val="lt1">
                  <a:hueOff val="0"/>
                  <a:satOff val="0"/>
                  <a:lumOff val="0"/>
                  <a:alphaOff val="0"/>
                </a:schemeClr>
              </a:lnRef>
              <a:fillRef idx="1">
                <a:schemeClr val="accent2">
                  <a:hueOff val="-9067202"/>
                  <a:satOff val="5236"/>
                  <a:lumOff val="-9607"/>
                  <a:alphaOff val="0"/>
                </a:schemeClr>
              </a:fillRef>
              <a:effectRef idx="0">
                <a:schemeClr val="accent2">
                  <a:hueOff val="-9067202"/>
                  <a:satOff val="5236"/>
                  <a:lumOff val="-9607"/>
                  <a:alphaOff val="0"/>
                </a:schemeClr>
              </a:effectRef>
              <a:fontRef idx="minor">
                <a:schemeClr val="lt1"/>
              </a:fontRef>
            </p:style>
          </p:sp>
          <p:sp>
            <p:nvSpPr>
              <p:cNvPr id="27" name="右箭头 10"/>
              <p:cNvSpPr/>
              <p:nvPr/>
            </p:nvSpPr>
            <p:spPr>
              <a:xfrm>
                <a:off x="2085939" y="1866890"/>
                <a:ext cx="328624" cy="33021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022350" fontAlgn="auto">
                  <a:lnSpc>
                    <a:spcPct val="90000"/>
                  </a:lnSpc>
                  <a:spcAft>
                    <a:spcPct val="35000"/>
                  </a:spcAft>
                  <a:defRPr/>
                </a:pPr>
                <a:endParaRPr lang="zh-CN" altLang="en-US" sz="3200"/>
              </a:p>
            </p:txBody>
          </p:sp>
        </p:grpSp>
        <p:grpSp>
          <p:nvGrpSpPr>
            <p:cNvPr id="35848" name="组合 22"/>
            <p:cNvGrpSpPr>
              <a:grpSpLocks/>
            </p:cNvGrpSpPr>
            <p:nvPr/>
          </p:nvGrpSpPr>
          <p:grpSpPr bwMode="auto">
            <a:xfrm>
              <a:off x="4275832" y="1948161"/>
              <a:ext cx="2961679" cy="2961679"/>
              <a:chOff x="2751832" y="551160"/>
              <a:chExt cx="2961679" cy="2961679"/>
            </a:xfrm>
          </p:grpSpPr>
          <p:sp>
            <p:nvSpPr>
              <p:cNvPr id="24" name="椭圆 23"/>
              <p:cNvSpPr/>
              <p:nvPr/>
            </p:nvSpPr>
            <p:spPr>
              <a:xfrm>
                <a:off x="2751126" y="550778"/>
                <a:ext cx="2962385" cy="2962442"/>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2">
                  <a:hueOff val="-9067202"/>
                  <a:satOff val="5236"/>
                  <a:lumOff val="-9607"/>
                  <a:alphaOff val="0"/>
                </a:schemeClr>
              </a:effectRef>
              <a:fontRef idx="minor">
                <a:schemeClr val="lt1"/>
              </a:fontRef>
            </p:style>
            <p:txBody>
              <a:bodyPr/>
              <a:lstStyle/>
              <a:p>
                <a:pPr algn="ctr" fontAlgn="auto">
                  <a:lnSpc>
                    <a:spcPct val="170000"/>
                  </a:lnSpc>
                  <a:spcBef>
                    <a:spcPts val="0"/>
                  </a:spcBef>
                  <a:spcAft>
                    <a:spcPts val="0"/>
                  </a:spcAft>
                  <a:defRPr/>
                </a:pPr>
                <a:r>
                  <a:rPr lang="zh-CN" altLang="en-US" sz="6600" dirty="0"/>
                  <a:t>市场</a:t>
                </a:r>
                <a:endParaRPr lang="zh-CN" altLang="en-US" sz="6600" dirty="0"/>
              </a:p>
            </p:txBody>
          </p:sp>
          <p:sp>
            <p:nvSpPr>
              <p:cNvPr id="25" name="椭圆 12"/>
              <p:cNvSpPr/>
              <p:nvPr/>
            </p:nvSpPr>
            <p:spPr>
              <a:xfrm>
                <a:off x="3184530" y="984190"/>
                <a:ext cx="2095578" cy="2095618"/>
              </a:xfrm>
              <a:prstGeom prst="rect">
                <a:avLst/>
              </a:prstGeom>
            </p:spPr>
            <p:style>
              <a:lnRef idx="0">
                <a:scrgbClr r="0" g="0" b="0"/>
              </a:lnRef>
              <a:fillRef idx="0">
                <a:scrgbClr r="0" g="0" b="0"/>
              </a:fillRef>
              <a:effectRef idx="0">
                <a:scrgbClr r="0" g="0" b="0"/>
              </a:effectRef>
              <a:fontRef idx="minor">
                <a:schemeClr val="lt1"/>
              </a:fontRef>
            </p:style>
            <p:txBody>
              <a:bodyPr lIns="78740" tIns="78740" rIns="78740" bIns="78740" spcCol="1270" anchor="ctr"/>
              <a:lstStyle/>
              <a:p>
                <a:pPr algn="ctr" defTabSz="2755900" fontAlgn="auto">
                  <a:lnSpc>
                    <a:spcPct val="90000"/>
                  </a:lnSpc>
                  <a:spcAft>
                    <a:spcPct val="35000"/>
                  </a:spcAft>
                  <a:defRPr/>
                </a:pPr>
                <a:endParaRPr lang="zh-CN" altLang="en-US" sz="3200" dirty="0"/>
              </a:p>
            </p:txBody>
          </p:sp>
        </p:grpSp>
      </p:grpSp>
      <p:sp>
        <p:nvSpPr>
          <p:cNvPr id="35843" name="内容占位符 44"/>
          <p:cNvSpPr>
            <a:spLocks noGrp="1"/>
          </p:cNvSpPr>
          <p:nvPr>
            <p:ph idx="1"/>
          </p:nvPr>
        </p:nvSpPr>
        <p:spPr>
          <a:xfrm>
            <a:off x="428625" y="5500688"/>
            <a:ext cx="8286750" cy="857250"/>
          </a:xfrm>
        </p:spPr>
        <p:txBody>
          <a:bodyPr/>
          <a:lstStyle/>
          <a:p>
            <a:pPr>
              <a:buFont typeface="Wingdings 2" pitchFamily="18" charset="2"/>
              <a:buNone/>
            </a:pPr>
            <a:r>
              <a:rPr lang="zh-CN" altLang="en-US" sz="2400" smtClean="0"/>
              <a:t>“</a:t>
            </a:r>
            <a:r>
              <a:rPr lang="en-US" altLang="zh-CN" sz="2400" smtClean="0"/>
              <a:t>SO</a:t>
            </a:r>
            <a:r>
              <a:rPr lang="zh-CN" altLang="en-US" sz="2400" smtClean="0"/>
              <a:t>”代表着就是这样，公司能够能够借助外部积极因素这双翅膀展翅翱翔</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43625" y="5572125"/>
            <a:ext cx="2497138" cy="677863"/>
          </a:xfrm>
        </p:spPr>
        <p:txBody>
          <a:bodyPr/>
          <a:lstStyle/>
          <a:p>
            <a:pPr fontAlgn="auto">
              <a:spcAft>
                <a:spcPts val="0"/>
              </a:spcAft>
              <a:defRPr/>
            </a:pPr>
            <a:r>
              <a:rPr lang="zh-CN" altLang="en-US" dirty="0" smtClean="0">
                <a:solidFill>
                  <a:schemeClr val="accent1">
                    <a:tint val="88000"/>
                    <a:satMod val="150000"/>
                  </a:schemeClr>
                </a:solidFill>
                <a:cs typeface="+mj-cs"/>
              </a:rPr>
              <a:t>创始人简介</a:t>
            </a:r>
            <a:endParaRPr lang="zh-CN" altLang="en-US" dirty="0">
              <a:solidFill>
                <a:schemeClr val="accent1">
                  <a:tint val="88000"/>
                  <a:satMod val="150000"/>
                </a:schemeClr>
              </a:solidFill>
              <a:cs typeface="+mj-cs"/>
            </a:endParaRPr>
          </a:p>
        </p:txBody>
      </p:sp>
      <p:sp>
        <p:nvSpPr>
          <p:cNvPr id="4" name="矩形 3"/>
          <p:cNvSpPr/>
          <p:nvPr/>
        </p:nvSpPr>
        <p:spPr>
          <a:xfrm>
            <a:off x="785813" y="1143000"/>
            <a:ext cx="7643812" cy="3970338"/>
          </a:xfrm>
          <a:prstGeom prst="rect">
            <a:avLst/>
          </a:prstGeom>
        </p:spPr>
        <p:txBody>
          <a:bodyPr>
            <a:spAutoFit/>
          </a:bodyPr>
          <a:lstStyle/>
          <a:p>
            <a:pPr fontAlgn="auto">
              <a:lnSpc>
                <a:spcPct val="150000"/>
              </a:lnSpc>
              <a:spcBef>
                <a:spcPts val="0"/>
              </a:spcBef>
              <a:spcAft>
                <a:spcPts val="0"/>
              </a:spcAft>
              <a:defRPr/>
            </a:pPr>
            <a:r>
              <a:rPr lang="zh-CN" altLang="en-US" sz="2400" dirty="0">
                <a:solidFill>
                  <a:srgbClr val="C00000"/>
                </a:solidFill>
                <a:latin typeface="+mn-ea"/>
                <a:ea typeface="+mn-ea"/>
                <a:cs typeface="+mn-cs"/>
              </a:rPr>
              <a:t>爱得华</a:t>
            </a:r>
            <a:r>
              <a:rPr lang="en-US" sz="2400" dirty="0">
                <a:solidFill>
                  <a:srgbClr val="C00000"/>
                </a:solidFill>
                <a:latin typeface="+mn-ea"/>
                <a:ea typeface="+mn-ea"/>
                <a:cs typeface="+mn-cs"/>
              </a:rPr>
              <a:t>·</a:t>
            </a:r>
            <a:r>
              <a:rPr lang="zh-CN" altLang="en-US" sz="2400" dirty="0">
                <a:solidFill>
                  <a:srgbClr val="C00000"/>
                </a:solidFill>
                <a:latin typeface="+mn-ea"/>
                <a:ea typeface="+mn-ea"/>
                <a:cs typeface="+mn-cs"/>
              </a:rPr>
              <a:t>德</a:t>
            </a:r>
            <a:r>
              <a:rPr lang="en-US" sz="2400" dirty="0">
                <a:solidFill>
                  <a:srgbClr val="C00000"/>
                </a:solidFill>
                <a:latin typeface="+mn-ea"/>
                <a:ea typeface="+mn-ea"/>
                <a:cs typeface="+mn-cs"/>
              </a:rPr>
              <a:t>·</a:t>
            </a:r>
            <a:r>
              <a:rPr lang="zh-CN" altLang="en-US" sz="2400" dirty="0">
                <a:solidFill>
                  <a:srgbClr val="C00000"/>
                </a:solidFill>
                <a:latin typeface="+mn-ea"/>
                <a:ea typeface="+mn-ea"/>
                <a:cs typeface="+mn-cs"/>
              </a:rPr>
              <a:t>博诺</a:t>
            </a:r>
            <a:r>
              <a:rPr lang="zh-CN" altLang="en-US" sz="2400" dirty="0">
                <a:latin typeface="+mn-ea"/>
                <a:ea typeface="+mn-ea"/>
                <a:cs typeface="+mn-cs"/>
              </a:rPr>
              <a:t>是横向思维（另译水平思维）理论的创立者，在全世界被公认为创造性和创新思维领域以及思维技能的注意力指引领域内的领导者和权威。他在历史上第一次把创造性思维的研究建立在科学的基础上。如今</a:t>
            </a:r>
            <a:r>
              <a:rPr lang="en-US" sz="2400" dirty="0">
                <a:latin typeface="+mn-ea"/>
                <a:ea typeface="+mn-ea"/>
                <a:cs typeface="+mn-cs"/>
              </a:rPr>
              <a:t>“</a:t>
            </a:r>
            <a:r>
              <a:rPr lang="zh-CN" altLang="en-US" sz="2400" dirty="0">
                <a:latin typeface="+mn-ea"/>
                <a:ea typeface="+mn-ea"/>
                <a:cs typeface="+mn-cs"/>
              </a:rPr>
              <a:t>横向思维</a:t>
            </a:r>
            <a:r>
              <a:rPr lang="en-US" sz="2400" dirty="0">
                <a:latin typeface="+mn-ea"/>
                <a:ea typeface="+mn-ea"/>
                <a:cs typeface="+mn-cs"/>
              </a:rPr>
              <a:t>”</a:t>
            </a:r>
            <a:r>
              <a:rPr lang="zh-CN" altLang="en-US" sz="2400" dirty="0">
                <a:latin typeface="+mn-ea"/>
                <a:ea typeface="+mn-ea"/>
                <a:cs typeface="+mn-cs"/>
              </a:rPr>
              <a:t>一词作为语言的一部分，已经被收入</a:t>
            </a:r>
            <a:r>
              <a:rPr lang="en-US" altLang="zh-CN" sz="2400" dirty="0">
                <a:latin typeface="+mn-ea"/>
                <a:ea typeface="+mn-ea"/>
                <a:cs typeface="+mn-cs"/>
              </a:rPr>
              <a:t>《</a:t>
            </a:r>
            <a:r>
              <a:rPr lang="zh-CN" altLang="en-US" sz="2400" dirty="0">
                <a:latin typeface="+mn-ea"/>
                <a:ea typeface="+mn-ea"/>
                <a:cs typeface="+mn-cs"/>
              </a:rPr>
              <a:t>牛津英语大词典</a:t>
            </a:r>
            <a:r>
              <a:rPr lang="en-US" altLang="zh-CN" sz="2400" dirty="0">
                <a:latin typeface="+mn-ea"/>
                <a:ea typeface="+mn-ea"/>
                <a:cs typeface="+mn-cs"/>
              </a:rPr>
              <a:t>》</a:t>
            </a:r>
            <a:r>
              <a:rPr lang="zh-CN" altLang="en-US" sz="2400" dirty="0">
                <a:latin typeface="+mn-ea"/>
                <a:ea typeface="+mn-ea"/>
                <a:cs typeface="+mn-cs"/>
              </a:rPr>
              <a:t>、</a:t>
            </a:r>
            <a:r>
              <a:rPr lang="en-US" altLang="zh-CN" sz="2400" dirty="0">
                <a:latin typeface="+mn-ea"/>
                <a:ea typeface="+mn-ea"/>
                <a:cs typeface="+mn-cs"/>
              </a:rPr>
              <a:t>《</a:t>
            </a:r>
            <a:r>
              <a:rPr lang="zh-CN" altLang="en-US" sz="2400" dirty="0">
                <a:latin typeface="+mn-ea"/>
                <a:ea typeface="+mn-ea"/>
                <a:cs typeface="+mn-cs"/>
              </a:rPr>
              <a:t>朗文词典</a:t>
            </a:r>
            <a:r>
              <a:rPr lang="en-US" altLang="zh-CN" sz="2400" dirty="0">
                <a:latin typeface="+mn-ea"/>
                <a:ea typeface="+mn-ea"/>
                <a:cs typeface="+mn-cs"/>
              </a:rPr>
              <a:t>》</a:t>
            </a:r>
            <a:r>
              <a:rPr lang="zh-CN" altLang="en-US" sz="2400" dirty="0">
                <a:latin typeface="+mn-ea"/>
                <a:ea typeface="+mn-ea"/>
                <a:cs typeface="+mn-cs"/>
              </a:rPr>
              <a:t>，在全世界</a:t>
            </a:r>
            <a:r>
              <a:rPr lang="en-US" sz="2400" dirty="0">
                <a:latin typeface="+mn-ea"/>
                <a:ea typeface="+mn-ea"/>
                <a:cs typeface="+mn-cs"/>
              </a:rPr>
              <a:t>50</a:t>
            </a:r>
            <a:r>
              <a:rPr lang="zh-CN" altLang="en-US" sz="2400" dirty="0">
                <a:latin typeface="+mn-ea"/>
                <a:ea typeface="+mn-ea"/>
                <a:cs typeface="+mn-cs"/>
              </a:rPr>
              <a:t>多个国家的政界、企业界和教育界得到了推广和肯定。</a:t>
            </a:r>
            <a:endParaRPr lang="zh-CN" altLang="en-US" sz="2400" dirty="0">
              <a:latin typeface="+mn-ea"/>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组合 3"/>
          <p:cNvGrpSpPr>
            <a:grpSpLocks/>
          </p:cNvGrpSpPr>
          <p:nvPr/>
        </p:nvGrpSpPr>
        <p:grpSpPr bwMode="auto">
          <a:xfrm>
            <a:off x="3286125" y="1285875"/>
            <a:ext cx="5330825" cy="4060825"/>
            <a:chOff x="1906488" y="1398473"/>
            <a:chExt cx="5331023" cy="4061054"/>
          </a:xfrm>
        </p:grpSpPr>
        <p:grpSp>
          <p:nvGrpSpPr>
            <p:cNvPr id="36875" name="组合 18"/>
            <p:cNvGrpSpPr>
              <a:grpSpLocks/>
            </p:cNvGrpSpPr>
            <p:nvPr/>
          </p:nvGrpSpPr>
          <p:grpSpPr bwMode="auto">
            <a:xfrm>
              <a:off x="1906488" y="1398473"/>
              <a:ext cx="1480839" cy="1480839"/>
              <a:chOff x="382488" y="1472"/>
              <a:chExt cx="1480839" cy="1480839"/>
            </a:xfrm>
          </p:grpSpPr>
          <p:sp>
            <p:nvSpPr>
              <p:cNvPr id="18" name="椭圆 17"/>
              <p:cNvSpPr/>
              <p:nvPr/>
            </p:nvSpPr>
            <p:spPr>
              <a:xfrm>
                <a:off x="382488" y="1472"/>
                <a:ext cx="1481193" cy="1481222"/>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fontAlgn="auto">
                  <a:lnSpc>
                    <a:spcPct val="170000"/>
                  </a:lnSpc>
                  <a:spcBef>
                    <a:spcPts val="0"/>
                  </a:spcBef>
                  <a:spcAft>
                    <a:spcPts val="0"/>
                  </a:spcAft>
                  <a:defRPr/>
                </a:pPr>
                <a:r>
                  <a:rPr lang="zh-CN" altLang="en-US" sz="3200" dirty="0"/>
                  <a:t>优势</a:t>
                </a:r>
                <a:endParaRPr lang="zh-CN" altLang="en-US" sz="3200" dirty="0"/>
              </a:p>
            </p:txBody>
          </p:sp>
          <p:sp>
            <p:nvSpPr>
              <p:cNvPr id="19" name="椭圆 4"/>
              <p:cNvSpPr/>
              <p:nvPr/>
            </p:nvSpPr>
            <p:spPr>
              <a:xfrm>
                <a:off x="599984" y="218972"/>
                <a:ext cx="1046201" cy="1046221"/>
              </a:xfrm>
              <a:prstGeom prst="rect">
                <a:avLst/>
              </a:prstGeom>
            </p:spPr>
            <p:style>
              <a:lnRef idx="0">
                <a:scrgbClr r="0" g="0" b="0"/>
              </a:lnRef>
              <a:fillRef idx="0">
                <a:scrgbClr r="0" g="0" b="0"/>
              </a:fillRef>
              <a:effectRef idx="0">
                <a:scrgbClr r="0" g="0" b="0"/>
              </a:effectRef>
              <a:fontRef idx="minor">
                <a:schemeClr val="lt1"/>
              </a:fontRef>
            </p:style>
            <p:txBody>
              <a:bodyPr lIns="39370" tIns="39370" rIns="39370" bIns="39370" spcCol="1270" anchor="ctr"/>
              <a:lstStyle/>
              <a:p>
                <a:pPr algn="ctr" defTabSz="1377950" fontAlgn="auto">
                  <a:lnSpc>
                    <a:spcPct val="90000"/>
                  </a:lnSpc>
                  <a:spcAft>
                    <a:spcPct val="35000"/>
                  </a:spcAft>
                  <a:defRPr/>
                </a:pPr>
                <a:endParaRPr lang="zh-CN" altLang="en-US" sz="3200"/>
              </a:p>
            </p:txBody>
          </p:sp>
        </p:grpSp>
        <p:grpSp>
          <p:nvGrpSpPr>
            <p:cNvPr id="36876" name="组合 19"/>
            <p:cNvGrpSpPr>
              <a:grpSpLocks/>
            </p:cNvGrpSpPr>
            <p:nvPr/>
          </p:nvGrpSpPr>
          <p:grpSpPr bwMode="auto">
            <a:xfrm>
              <a:off x="2217464" y="2999557"/>
              <a:ext cx="858887" cy="858887"/>
              <a:chOff x="693464" y="1602556"/>
              <a:chExt cx="858887" cy="858887"/>
            </a:xfrm>
          </p:grpSpPr>
          <p:sp>
            <p:nvSpPr>
              <p:cNvPr id="16" name="加号 15"/>
              <p:cNvSpPr/>
              <p:nvPr/>
            </p:nvSpPr>
            <p:spPr>
              <a:xfrm>
                <a:off x="693650" y="1601762"/>
                <a:ext cx="858870" cy="860473"/>
              </a:xfrm>
              <a:prstGeom prst="mathPlus">
                <a:avLst/>
              </a:prstGeom>
              <a:solidFill>
                <a:schemeClr val="accent6">
                  <a:lumMod val="75000"/>
                </a:schemeClr>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加号 6"/>
              <p:cNvSpPr/>
              <p:nvPr/>
            </p:nvSpPr>
            <p:spPr>
              <a:xfrm>
                <a:off x="807954" y="1930393"/>
                <a:ext cx="630261" cy="20321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22300" fontAlgn="auto">
                  <a:lnSpc>
                    <a:spcPct val="90000"/>
                  </a:lnSpc>
                  <a:spcAft>
                    <a:spcPct val="35000"/>
                  </a:spcAft>
                  <a:defRPr/>
                </a:pPr>
                <a:endParaRPr lang="zh-CN" altLang="en-US" sz="3200"/>
              </a:p>
            </p:txBody>
          </p:sp>
        </p:grpSp>
        <p:grpSp>
          <p:nvGrpSpPr>
            <p:cNvPr id="36877" name="组合 20"/>
            <p:cNvGrpSpPr>
              <a:grpSpLocks/>
            </p:cNvGrpSpPr>
            <p:nvPr/>
          </p:nvGrpSpPr>
          <p:grpSpPr bwMode="auto">
            <a:xfrm>
              <a:off x="1906488" y="3978688"/>
              <a:ext cx="1480839" cy="1480839"/>
              <a:chOff x="382488" y="2581687"/>
              <a:chExt cx="1480839" cy="1480839"/>
            </a:xfrm>
          </p:grpSpPr>
          <p:sp>
            <p:nvSpPr>
              <p:cNvPr id="14" name="椭圆 13"/>
              <p:cNvSpPr/>
              <p:nvPr/>
            </p:nvSpPr>
            <p:spPr>
              <a:xfrm>
                <a:off x="382488" y="2581305"/>
                <a:ext cx="1481193" cy="1481221"/>
              </a:xfrm>
              <a:prstGeom prst="ellipse">
                <a:avLst/>
              </a:prstGeom>
              <a:solidFill>
                <a:schemeClr val="accent4"/>
              </a:solidFill>
            </p:spPr>
            <p:style>
              <a:lnRef idx="2">
                <a:schemeClr val="lt1">
                  <a:hueOff val="0"/>
                  <a:satOff val="0"/>
                  <a:lumOff val="0"/>
                  <a:alphaOff val="0"/>
                </a:schemeClr>
              </a:lnRef>
              <a:fillRef idx="1">
                <a:scrgbClr r="0" g="0" b="0"/>
              </a:fillRef>
              <a:effectRef idx="0">
                <a:schemeClr val="accent2">
                  <a:hueOff val="-4533601"/>
                  <a:satOff val="2618"/>
                  <a:lumOff val="-4804"/>
                  <a:alphaOff val="0"/>
                </a:schemeClr>
              </a:effectRef>
              <a:fontRef idx="minor">
                <a:schemeClr val="lt1"/>
              </a:fontRef>
            </p:style>
            <p:txBody>
              <a:bodyPr/>
              <a:lstStyle/>
              <a:p>
                <a:pPr algn="ctr" fontAlgn="auto">
                  <a:lnSpc>
                    <a:spcPct val="170000"/>
                  </a:lnSpc>
                  <a:spcBef>
                    <a:spcPts val="0"/>
                  </a:spcBef>
                  <a:spcAft>
                    <a:spcPts val="0"/>
                  </a:spcAft>
                  <a:defRPr/>
                </a:pPr>
                <a:r>
                  <a:rPr lang="zh-CN" altLang="en-US" sz="3200" dirty="0"/>
                  <a:t>挑战</a:t>
                </a:r>
                <a:endParaRPr lang="zh-CN" altLang="en-US" sz="3200" dirty="0"/>
              </a:p>
            </p:txBody>
          </p:sp>
          <p:sp>
            <p:nvSpPr>
              <p:cNvPr id="15" name="椭圆 8"/>
              <p:cNvSpPr/>
              <p:nvPr/>
            </p:nvSpPr>
            <p:spPr>
              <a:xfrm>
                <a:off x="599984" y="2798804"/>
                <a:ext cx="1046201" cy="1046222"/>
              </a:xfrm>
              <a:prstGeom prst="rect">
                <a:avLst/>
              </a:prstGeom>
            </p:spPr>
            <p:style>
              <a:lnRef idx="0">
                <a:scrgbClr r="0" g="0" b="0"/>
              </a:lnRef>
              <a:fillRef idx="0">
                <a:scrgbClr r="0" g="0" b="0"/>
              </a:fillRef>
              <a:effectRef idx="0">
                <a:scrgbClr r="0" g="0" b="0"/>
              </a:effectRef>
              <a:fontRef idx="minor">
                <a:schemeClr val="lt1"/>
              </a:fontRef>
            </p:style>
            <p:txBody>
              <a:bodyPr lIns="39370" tIns="39370" rIns="39370" bIns="39370" spcCol="1270" anchor="ctr"/>
              <a:lstStyle/>
              <a:p>
                <a:pPr algn="ctr" defTabSz="1377950" fontAlgn="auto">
                  <a:lnSpc>
                    <a:spcPct val="90000"/>
                  </a:lnSpc>
                  <a:spcAft>
                    <a:spcPct val="35000"/>
                  </a:spcAft>
                  <a:defRPr/>
                </a:pPr>
                <a:endParaRPr lang="zh-CN" altLang="en-US" sz="3200" dirty="0"/>
              </a:p>
            </p:txBody>
          </p:sp>
        </p:grpSp>
        <p:grpSp>
          <p:nvGrpSpPr>
            <p:cNvPr id="36878" name="组合 21"/>
            <p:cNvGrpSpPr>
              <a:grpSpLocks/>
            </p:cNvGrpSpPr>
            <p:nvPr/>
          </p:nvGrpSpPr>
          <p:grpSpPr bwMode="auto">
            <a:xfrm>
              <a:off x="3609454" y="3153564"/>
              <a:ext cx="470907" cy="550872"/>
              <a:chOff x="2085454" y="1756563"/>
              <a:chExt cx="470907" cy="550872"/>
            </a:xfrm>
          </p:grpSpPr>
          <p:sp>
            <p:nvSpPr>
              <p:cNvPr id="12" name="右箭头 11"/>
              <p:cNvSpPr/>
              <p:nvPr/>
            </p:nvSpPr>
            <p:spPr>
              <a:xfrm>
                <a:off x="2085939" y="1757346"/>
                <a:ext cx="469917" cy="549306"/>
              </a:xfrm>
              <a:prstGeom prst="rightArrow">
                <a:avLst>
                  <a:gd name="adj1" fmla="val 60000"/>
                  <a:gd name="adj2" fmla="val 50000"/>
                </a:avLst>
              </a:prstGeom>
              <a:solidFill>
                <a:srgbClr val="002060"/>
              </a:solidFill>
            </p:spPr>
            <p:style>
              <a:lnRef idx="0">
                <a:schemeClr val="lt1">
                  <a:hueOff val="0"/>
                  <a:satOff val="0"/>
                  <a:lumOff val="0"/>
                  <a:alphaOff val="0"/>
                </a:schemeClr>
              </a:lnRef>
              <a:fillRef idx="1">
                <a:schemeClr val="accent2">
                  <a:hueOff val="-9067202"/>
                  <a:satOff val="5236"/>
                  <a:lumOff val="-9607"/>
                  <a:alphaOff val="0"/>
                </a:schemeClr>
              </a:fillRef>
              <a:effectRef idx="0">
                <a:schemeClr val="accent2">
                  <a:hueOff val="-9067202"/>
                  <a:satOff val="5236"/>
                  <a:lumOff val="-9607"/>
                  <a:alphaOff val="0"/>
                </a:schemeClr>
              </a:effectRef>
              <a:fontRef idx="minor">
                <a:schemeClr val="lt1"/>
              </a:fontRef>
            </p:style>
          </p:sp>
          <p:sp>
            <p:nvSpPr>
              <p:cNvPr id="13" name="右箭头 10"/>
              <p:cNvSpPr/>
              <p:nvPr/>
            </p:nvSpPr>
            <p:spPr>
              <a:xfrm>
                <a:off x="2085939" y="1866890"/>
                <a:ext cx="328624" cy="33021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022350" fontAlgn="auto">
                  <a:lnSpc>
                    <a:spcPct val="90000"/>
                  </a:lnSpc>
                  <a:spcAft>
                    <a:spcPct val="35000"/>
                  </a:spcAft>
                  <a:defRPr/>
                </a:pPr>
                <a:endParaRPr lang="zh-CN" altLang="en-US" sz="3200"/>
              </a:p>
            </p:txBody>
          </p:sp>
        </p:grpSp>
        <p:grpSp>
          <p:nvGrpSpPr>
            <p:cNvPr id="36879" name="组合 22"/>
            <p:cNvGrpSpPr>
              <a:grpSpLocks/>
            </p:cNvGrpSpPr>
            <p:nvPr/>
          </p:nvGrpSpPr>
          <p:grpSpPr bwMode="auto">
            <a:xfrm>
              <a:off x="4275832" y="1948161"/>
              <a:ext cx="2961679" cy="2961679"/>
              <a:chOff x="2751832" y="551160"/>
              <a:chExt cx="2961679" cy="2961679"/>
            </a:xfrm>
          </p:grpSpPr>
          <p:sp>
            <p:nvSpPr>
              <p:cNvPr id="10" name="椭圆 9"/>
              <p:cNvSpPr/>
              <p:nvPr/>
            </p:nvSpPr>
            <p:spPr>
              <a:xfrm>
                <a:off x="2751126" y="550778"/>
                <a:ext cx="2962385" cy="2962442"/>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2">
                  <a:hueOff val="-9067202"/>
                  <a:satOff val="5236"/>
                  <a:lumOff val="-9607"/>
                  <a:alphaOff val="0"/>
                </a:schemeClr>
              </a:effectRef>
              <a:fontRef idx="minor">
                <a:schemeClr val="lt1"/>
              </a:fontRef>
            </p:style>
            <p:txBody>
              <a:bodyPr/>
              <a:lstStyle/>
              <a:p>
                <a:pPr algn="ctr" fontAlgn="auto">
                  <a:lnSpc>
                    <a:spcPct val="170000"/>
                  </a:lnSpc>
                  <a:spcBef>
                    <a:spcPts val="0"/>
                  </a:spcBef>
                  <a:spcAft>
                    <a:spcPts val="0"/>
                  </a:spcAft>
                  <a:defRPr/>
                </a:pPr>
                <a:r>
                  <a:rPr lang="zh-CN" altLang="en-US" sz="6600" dirty="0"/>
                  <a:t>定位</a:t>
                </a:r>
                <a:endParaRPr lang="zh-CN" altLang="en-US" sz="6600" dirty="0"/>
              </a:p>
            </p:txBody>
          </p:sp>
          <p:sp>
            <p:nvSpPr>
              <p:cNvPr id="11" name="椭圆 12"/>
              <p:cNvSpPr/>
              <p:nvPr/>
            </p:nvSpPr>
            <p:spPr>
              <a:xfrm>
                <a:off x="3184530" y="984190"/>
                <a:ext cx="2095578" cy="2095618"/>
              </a:xfrm>
              <a:prstGeom prst="rect">
                <a:avLst/>
              </a:prstGeom>
            </p:spPr>
            <p:style>
              <a:lnRef idx="0">
                <a:scrgbClr r="0" g="0" b="0"/>
              </a:lnRef>
              <a:fillRef idx="0">
                <a:scrgbClr r="0" g="0" b="0"/>
              </a:fillRef>
              <a:effectRef idx="0">
                <a:scrgbClr r="0" g="0" b="0"/>
              </a:effectRef>
              <a:fontRef idx="minor">
                <a:schemeClr val="lt1"/>
              </a:fontRef>
            </p:style>
            <p:txBody>
              <a:bodyPr lIns="78740" tIns="78740" rIns="78740" bIns="78740" spcCol="1270" anchor="ctr"/>
              <a:lstStyle/>
              <a:p>
                <a:pPr algn="ctr" defTabSz="2755900" fontAlgn="auto">
                  <a:lnSpc>
                    <a:spcPct val="90000"/>
                  </a:lnSpc>
                  <a:spcAft>
                    <a:spcPct val="35000"/>
                  </a:spcAft>
                  <a:defRPr/>
                </a:pPr>
                <a:endParaRPr lang="zh-CN" altLang="en-US" sz="3200" dirty="0"/>
              </a:p>
            </p:txBody>
          </p:sp>
        </p:grpSp>
      </p:grpSp>
      <p:grpSp>
        <p:nvGrpSpPr>
          <p:cNvPr id="36866" name="组合 31"/>
          <p:cNvGrpSpPr>
            <a:grpSpLocks/>
          </p:cNvGrpSpPr>
          <p:nvPr/>
        </p:nvGrpSpPr>
        <p:grpSpPr bwMode="auto">
          <a:xfrm rot="1813195">
            <a:off x="-198438" y="1765300"/>
            <a:ext cx="4184651" cy="3181350"/>
            <a:chOff x="1878787" y="1417052"/>
            <a:chExt cx="5386425" cy="4094998"/>
          </a:xfrm>
        </p:grpSpPr>
        <p:sp>
          <p:nvSpPr>
            <p:cNvPr id="24" name="圆角矩形 23"/>
            <p:cNvSpPr/>
            <p:nvPr/>
          </p:nvSpPr>
          <p:spPr>
            <a:xfrm>
              <a:off x="5215413" y="4202154"/>
              <a:ext cx="2047495" cy="1309827"/>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圆角矩形 4"/>
            <p:cNvSpPr/>
            <p:nvPr/>
          </p:nvSpPr>
          <p:spPr>
            <a:xfrm>
              <a:off x="5858716" y="4558212"/>
              <a:ext cx="1375214" cy="9256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8590" tIns="148590" rIns="148590" bIns="148590" spcCol="1270"/>
            <a:lstStyle/>
            <a:p>
              <a:pPr marL="285750" lvl="1" indent="-285750" algn="ctr" defTabSz="1333500" fontAlgn="auto">
                <a:lnSpc>
                  <a:spcPct val="90000"/>
                </a:lnSpc>
                <a:spcAft>
                  <a:spcPct val="15000"/>
                </a:spcAft>
                <a:defRPr/>
              </a:pPr>
              <a:r>
                <a:rPr lang="zh-CN" altLang="en-US" sz="3000" dirty="0"/>
                <a:t>挑战</a:t>
              </a:r>
              <a:endParaRPr lang="zh-CN" altLang="en-US" sz="3000" dirty="0"/>
            </a:p>
          </p:txBody>
        </p:sp>
        <p:sp>
          <p:nvSpPr>
            <p:cNvPr id="26" name="圆角矩形 25"/>
            <p:cNvSpPr/>
            <p:nvPr/>
          </p:nvSpPr>
          <p:spPr>
            <a:xfrm>
              <a:off x="1876531" y="1417414"/>
              <a:ext cx="2047495" cy="1309827"/>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圆角矩形 10"/>
            <p:cNvSpPr/>
            <p:nvPr/>
          </p:nvSpPr>
          <p:spPr>
            <a:xfrm>
              <a:off x="1905511" y="1445515"/>
              <a:ext cx="1375213" cy="9256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8590" tIns="148590" rIns="148590" bIns="148590" spcCol="1270"/>
            <a:lstStyle/>
            <a:p>
              <a:pPr marL="285750" lvl="1" indent="-285750" algn="ctr" defTabSz="1333500" fontAlgn="auto">
                <a:lnSpc>
                  <a:spcPct val="90000"/>
                </a:lnSpc>
                <a:spcAft>
                  <a:spcPct val="15000"/>
                </a:spcAft>
                <a:defRPr/>
              </a:pPr>
              <a:r>
                <a:rPr lang="zh-CN" altLang="en-US" sz="3000" dirty="0"/>
                <a:t>优势</a:t>
              </a:r>
              <a:endParaRPr lang="zh-CN" altLang="en-US" sz="3000" dirty="0"/>
            </a:p>
          </p:txBody>
        </p:sp>
        <p:sp>
          <p:nvSpPr>
            <p:cNvPr id="28" name="饼形 27"/>
            <p:cNvSpPr/>
            <p:nvPr/>
          </p:nvSpPr>
          <p:spPr>
            <a:xfrm>
              <a:off x="2734762" y="1649720"/>
              <a:ext cx="1794112" cy="1773682"/>
            </a:xfrm>
            <a:prstGeom prst="pieWedg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饼形 12"/>
            <p:cNvSpPr/>
            <p:nvPr/>
          </p:nvSpPr>
          <p:spPr>
            <a:xfrm>
              <a:off x="3261197" y="2169380"/>
              <a:ext cx="1268956" cy="1254655"/>
            </a:xfrm>
            <a:prstGeom prst="rect">
              <a:avLst/>
            </a:prstGeom>
          </p:spPr>
          <p:style>
            <a:lnRef idx="0">
              <a:scrgbClr r="0" g="0" b="0"/>
            </a:lnRef>
            <a:fillRef idx="0">
              <a:scrgbClr r="0" g="0" b="0"/>
            </a:fillRef>
            <a:effectRef idx="0">
              <a:scrgbClr r="0" g="0" b="0"/>
            </a:effectRef>
            <a:fontRef idx="minor">
              <a:schemeClr val="lt1"/>
            </a:fontRef>
          </p:style>
          <p:txBody>
            <a:bodyPr lIns="99568" tIns="99568" rIns="99568" bIns="99568" spcCol="1270" anchor="ctr"/>
            <a:lstStyle/>
            <a:p>
              <a:pPr algn="ctr" defTabSz="622300" fontAlgn="auto">
                <a:lnSpc>
                  <a:spcPct val="90000"/>
                </a:lnSpc>
                <a:spcAft>
                  <a:spcPct val="35000"/>
                </a:spcAft>
                <a:defRPr/>
              </a:pPr>
              <a:r>
                <a:rPr lang="en-US" altLang="zh-CN" sz="3600" dirty="0"/>
                <a:t>S</a:t>
              </a:r>
              <a:endParaRPr lang="zh-CN" altLang="en-US" sz="3600" dirty="0"/>
            </a:p>
          </p:txBody>
        </p:sp>
        <p:sp>
          <p:nvSpPr>
            <p:cNvPr id="30" name="饼形 29"/>
            <p:cNvSpPr/>
            <p:nvPr/>
          </p:nvSpPr>
          <p:spPr>
            <a:xfrm rot="10800000">
              <a:off x="4612331" y="3504963"/>
              <a:ext cx="1794112" cy="1773682"/>
            </a:xfrm>
            <a:prstGeom prst="pieWedg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1" name="饼形 16"/>
            <p:cNvSpPr/>
            <p:nvPr/>
          </p:nvSpPr>
          <p:spPr>
            <a:xfrm>
              <a:off x="4612081" y="3506095"/>
              <a:ext cx="1268956" cy="1254655"/>
            </a:xfrm>
            <a:prstGeom prst="rect">
              <a:avLst/>
            </a:prstGeom>
          </p:spPr>
          <p:style>
            <a:lnRef idx="0">
              <a:scrgbClr r="0" g="0" b="0"/>
            </a:lnRef>
            <a:fillRef idx="0">
              <a:scrgbClr r="0" g="0" b="0"/>
            </a:fillRef>
            <a:effectRef idx="0">
              <a:scrgbClr r="0" g="0" b="0"/>
            </a:effectRef>
            <a:fontRef idx="minor">
              <a:schemeClr val="lt1"/>
            </a:fontRef>
          </p:style>
          <p:txBody>
            <a:bodyPr lIns="99568" tIns="99568" rIns="99568" bIns="99568" spcCol="1270" anchor="ctr"/>
            <a:lstStyle/>
            <a:p>
              <a:pPr algn="ctr" defTabSz="622300" fontAlgn="auto">
                <a:lnSpc>
                  <a:spcPct val="90000"/>
                </a:lnSpc>
                <a:spcAft>
                  <a:spcPct val="35000"/>
                </a:spcAft>
                <a:defRPr/>
              </a:pPr>
              <a:r>
                <a:rPr lang="en-US" altLang="zh-CN" sz="3600" dirty="0"/>
                <a:t>T</a:t>
              </a:r>
              <a:endParaRPr lang="zh-CN" altLang="en-US" sz="3600"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组合 12"/>
          <p:cNvGrpSpPr>
            <a:grpSpLocks/>
          </p:cNvGrpSpPr>
          <p:nvPr/>
        </p:nvGrpSpPr>
        <p:grpSpPr bwMode="auto">
          <a:xfrm>
            <a:off x="571500" y="500063"/>
            <a:ext cx="2100263" cy="3243262"/>
            <a:chOff x="4613434" y="1417052"/>
            <a:chExt cx="2651778" cy="4094998"/>
          </a:xfrm>
        </p:grpSpPr>
        <p:sp>
          <p:nvSpPr>
            <p:cNvPr id="14" name="圆角矩形 13"/>
            <p:cNvSpPr/>
            <p:nvPr/>
          </p:nvSpPr>
          <p:spPr>
            <a:xfrm>
              <a:off x="5218753" y="4201169"/>
              <a:ext cx="2046459" cy="1310881"/>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圆角矩形 4"/>
            <p:cNvSpPr/>
            <p:nvPr/>
          </p:nvSpPr>
          <p:spPr>
            <a:xfrm>
              <a:off x="5862155" y="4557953"/>
              <a:ext cx="1372991" cy="9260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8590" tIns="148590" rIns="148590" bIns="148590" spcCol="1270"/>
            <a:lstStyle/>
            <a:p>
              <a:pPr marL="285750" lvl="1" indent="-285750" algn="ctr" defTabSz="1333500" fontAlgn="auto">
                <a:lnSpc>
                  <a:spcPct val="90000"/>
                </a:lnSpc>
                <a:spcAft>
                  <a:spcPct val="15000"/>
                </a:spcAft>
                <a:defRPr/>
              </a:pPr>
              <a:r>
                <a:rPr lang="zh-CN" altLang="en-US" sz="3000" dirty="0"/>
                <a:t>挑战</a:t>
              </a:r>
              <a:endParaRPr lang="zh-CN" altLang="en-US" sz="3000" dirty="0"/>
            </a:p>
          </p:txBody>
        </p:sp>
        <p:sp>
          <p:nvSpPr>
            <p:cNvPr id="16" name="圆角矩形 15"/>
            <p:cNvSpPr/>
            <p:nvPr/>
          </p:nvSpPr>
          <p:spPr>
            <a:xfrm>
              <a:off x="5218753" y="1417052"/>
              <a:ext cx="2046459" cy="1310881"/>
            </a:xfrm>
            <a:prstGeom prst="roundRect">
              <a:avLst>
                <a:gd name="adj" fmla="val 10000"/>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圆角矩形 8"/>
            <p:cNvSpPr/>
            <p:nvPr/>
          </p:nvSpPr>
          <p:spPr>
            <a:xfrm>
              <a:off x="5862155" y="1445114"/>
              <a:ext cx="1372991" cy="9260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8590" tIns="148590" rIns="148590" bIns="148590" spcCol="1270"/>
            <a:lstStyle/>
            <a:p>
              <a:pPr marL="285750" lvl="1" indent="-285750" algn="ctr" defTabSz="1333500" fontAlgn="auto">
                <a:lnSpc>
                  <a:spcPct val="90000"/>
                </a:lnSpc>
                <a:spcAft>
                  <a:spcPct val="15000"/>
                </a:spcAft>
                <a:defRPr/>
              </a:pPr>
              <a:r>
                <a:rPr lang="zh-CN" altLang="en-US" sz="3000" dirty="0"/>
                <a:t>劣势</a:t>
              </a:r>
              <a:endParaRPr lang="zh-CN" altLang="en-US" sz="3000" dirty="0"/>
            </a:p>
          </p:txBody>
        </p:sp>
        <p:sp>
          <p:nvSpPr>
            <p:cNvPr id="18" name="饼形 17"/>
            <p:cNvSpPr/>
            <p:nvPr/>
          </p:nvSpPr>
          <p:spPr>
            <a:xfrm rot="5400000">
              <a:off x="4623440" y="1639557"/>
              <a:ext cx="1773897" cy="1793909"/>
            </a:xfrm>
            <a:prstGeom prst="pieWedg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饼形 14"/>
            <p:cNvSpPr/>
            <p:nvPr/>
          </p:nvSpPr>
          <p:spPr>
            <a:xfrm>
              <a:off x="4613434" y="2170708"/>
              <a:ext cx="1268765" cy="1252752"/>
            </a:xfrm>
            <a:prstGeom prst="rect">
              <a:avLst/>
            </a:prstGeom>
          </p:spPr>
          <p:style>
            <a:lnRef idx="0">
              <a:scrgbClr r="0" g="0" b="0"/>
            </a:lnRef>
            <a:fillRef idx="0">
              <a:scrgbClr r="0" g="0" b="0"/>
            </a:fillRef>
            <a:effectRef idx="0">
              <a:scrgbClr r="0" g="0" b="0"/>
            </a:effectRef>
            <a:fontRef idx="minor">
              <a:schemeClr val="lt1"/>
            </a:fontRef>
          </p:style>
          <p:txBody>
            <a:bodyPr lIns="99568" tIns="99568" rIns="99568" bIns="99568" spcCol="1270" anchor="ctr"/>
            <a:lstStyle/>
            <a:p>
              <a:pPr algn="ctr" defTabSz="622300" fontAlgn="auto">
                <a:lnSpc>
                  <a:spcPct val="90000"/>
                </a:lnSpc>
                <a:spcAft>
                  <a:spcPct val="35000"/>
                </a:spcAft>
                <a:defRPr/>
              </a:pPr>
              <a:r>
                <a:rPr lang="en-US" altLang="zh-CN" sz="3600" dirty="0"/>
                <a:t>W</a:t>
              </a:r>
              <a:endParaRPr lang="zh-CN" altLang="en-US" sz="3600" dirty="0"/>
            </a:p>
          </p:txBody>
        </p:sp>
        <p:sp>
          <p:nvSpPr>
            <p:cNvPr id="20" name="饼形 19"/>
            <p:cNvSpPr/>
            <p:nvPr/>
          </p:nvSpPr>
          <p:spPr>
            <a:xfrm rot="10800000">
              <a:off x="4613434" y="3505642"/>
              <a:ext cx="1793909" cy="1773897"/>
            </a:xfrm>
            <a:prstGeom prst="pieWedg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1" name="饼形 16"/>
            <p:cNvSpPr/>
            <p:nvPr/>
          </p:nvSpPr>
          <p:spPr>
            <a:xfrm>
              <a:off x="4613434" y="3505642"/>
              <a:ext cx="1268765" cy="1252752"/>
            </a:xfrm>
            <a:prstGeom prst="rect">
              <a:avLst/>
            </a:prstGeom>
          </p:spPr>
          <p:style>
            <a:lnRef idx="0">
              <a:scrgbClr r="0" g="0" b="0"/>
            </a:lnRef>
            <a:fillRef idx="0">
              <a:scrgbClr r="0" g="0" b="0"/>
            </a:fillRef>
            <a:effectRef idx="0">
              <a:scrgbClr r="0" g="0" b="0"/>
            </a:effectRef>
            <a:fontRef idx="minor">
              <a:schemeClr val="lt1"/>
            </a:fontRef>
          </p:style>
          <p:txBody>
            <a:bodyPr lIns="99568" tIns="99568" rIns="99568" bIns="99568" spcCol="1270" anchor="ctr"/>
            <a:lstStyle/>
            <a:p>
              <a:pPr algn="ctr" defTabSz="622300" fontAlgn="auto">
                <a:lnSpc>
                  <a:spcPct val="90000"/>
                </a:lnSpc>
                <a:spcAft>
                  <a:spcPct val="35000"/>
                </a:spcAft>
                <a:defRPr/>
              </a:pPr>
              <a:r>
                <a:rPr lang="en-US" altLang="zh-CN" sz="3600" dirty="0"/>
                <a:t>T</a:t>
              </a:r>
              <a:endParaRPr lang="zh-CN" altLang="en-US" sz="3600" dirty="0"/>
            </a:p>
          </p:txBody>
        </p:sp>
      </p:grpSp>
      <p:grpSp>
        <p:nvGrpSpPr>
          <p:cNvPr id="37890" name="组合 21"/>
          <p:cNvGrpSpPr>
            <a:grpSpLocks/>
          </p:cNvGrpSpPr>
          <p:nvPr/>
        </p:nvGrpSpPr>
        <p:grpSpPr bwMode="auto">
          <a:xfrm>
            <a:off x="3286125" y="1285875"/>
            <a:ext cx="5330825" cy="4060825"/>
            <a:chOff x="1906488" y="1398473"/>
            <a:chExt cx="5331023" cy="4061054"/>
          </a:xfrm>
        </p:grpSpPr>
        <p:grpSp>
          <p:nvGrpSpPr>
            <p:cNvPr id="37891" name="组合 18"/>
            <p:cNvGrpSpPr>
              <a:grpSpLocks/>
            </p:cNvGrpSpPr>
            <p:nvPr/>
          </p:nvGrpSpPr>
          <p:grpSpPr bwMode="auto">
            <a:xfrm>
              <a:off x="1906488" y="1398473"/>
              <a:ext cx="1480839" cy="1480839"/>
              <a:chOff x="382488" y="1472"/>
              <a:chExt cx="1480839" cy="1480839"/>
            </a:xfrm>
          </p:grpSpPr>
          <p:sp>
            <p:nvSpPr>
              <p:cNvPr id="36" name="椭圆 35"/>
              <p:cNvSpPr/>
              <p:nvPr/>
            </p:nvSpPr>
            <p:spPr>
              <a:xfrm>
                <a:off x="382488" y="1472"/>
                <a:ext cx="1481193" cy="1481222"/>
              </a:xfrm>
              <a:prstGeom prst="ellipse">
                <a:avLst/>
              </a:prstGeom>
              <a:solidFill>
                <a:schemeClr val="accent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fontAlgn="auto">
                  <a:lnSpc>
                    <a:spcPct val="170000"/>
                  </a:lnSpc>
                  <a:spcBef>
                    <a:spcPts val="0"/>
                  </a:spcBef>
                  <a:spcAft>
                    <a:spcPts val="0"/>
                  </a:spcAft>
                  <a:defRPr/>
                </a:pPr>
                <a:r>
                  <a:rPr lang="zh-CN" altLang="en-US" sz="3200" dirty="0"/>
                  <a:t>劣势</a:t>
                </a:r>
                <a:endParaRPr lang="zh-CN" altLang="en-US" sz="3200" dirty="0"/>
              </a:p>
            </p:txBody>
          </p:sp>
          <p:sp>
            <p:nvSpPr>
              <p:cNvPr id="37" name="椭圆 4"/>
              <p:cNvSpPr/>
              <p:nvPr/>
            </p:nvSpPr>
            <p:spPr>
              <a:xfrm>
                <a:off x="599984" y="218972"/>
                <a:ext cx="1046201" cy="1046221"/>
              </a:xfrm>
              <a:prstGeom prst="rect">
                <a:avLst/>
              </a:prstGeom>
            </p:spPr>
            <p:style>
              <a:lnRef idx="0">
                <a:scrgbClr r="0" g="0" b="0"/>
              </a:lnRef>
              <a:fillRef idx="0">
                <a:scrgbClr r="0" g="0" b="0"/>
              </a:fillRef>
              <a:effectRef idx="0">
                <a:scrgbClr r="0" g="0" b="0"/>
              </a:effectRef>
              <a:fontRef idx="minor">
                <a:schemeClr val="lt1"/>
              </a:fontRef>
            </p:style>
            <p:txBody>
              <a:bodyPr lIns="39370" tIns="39370" rIns="39370" bIns="39370" spcCol="1270" anchor="ctr"/>
              <a:lstStyle/>
              <a:p>
                <a:pPr algn="ctr" defTabSz="1377950" fontAlgn="auto">
                  <a:lnSpc>
                    <a:spcPct val="90000"/>
                  </a:lnSpc>
                  <a:spcAft>
                    <a:spcPct val="35000"/>
                  </a:spcAft>
                  <a:defRPr/>
                </a:pPr>
                <a:endParaRPr lang="zh-CN" altLang="en-US" sz="3200"/>
              </a:p>
            </p:txBody>
          </p:sp>
        </p:grpSp>
        <p:grpSp>
          <p:nvGrpSpPr>
            <p:cNvPr id="37892" name="组合 19"/>
            <p:cNvGrpSpPr>
              <a:grpSpLocks/>
            </p:cNvGrpSpPr>
            <p:nvPr/>
          </p:nvGrpSpPr>
          <p:grpSpPr bwMode="auto">
            <a:xfrm>
              <a:off x="2217464" y="2999557"/>
              <a:ext cx="858887" cy="858887"/>
              <a:chOff x="693464" y="1602556"/>
              <a:chExt cx="858887" cy="858887"/>
            </a:xfrm>
          </p:grpSpPr>
          <p:sp>
            <p:nvSpPr>
              <p:cNvPr id="34" name="加号 33"/>
              <p:cNvSpPr/>
              <p:nvPr/>
            </p:nvSpPr>
            <p:spPr>
              <a:xfrm>
                <a:off x="693650" y="1601762"/>
                <a:ext cx="858870" cy="860473"/>
              </a:xfrm>
              <a:prstGeom prst="mathPlus">
                <a:avLst/>
              </a:prstGeom>
              <a:solidFill>
                <a:schemeClr val="accent6">
                  <a:lumMod val="75000"/>
                </a:schemeClr>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5" name="加号 6"/>
              <p:cNvSpPr/>
              <p:nvPr/>
            </p:nvSpPr>
            <p:spPr>
              <a:xfrm>
                <a:off x="807954" y="1930393"/>
                <a:ext cx="630261" cy="20321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22300" fontAlgn="auto">
                  <a:lnSpc>
                    <a:spcPct val="90000"/>
                  </a:lnSpc>
                  <a:spcAft>
                    <a:spcPct val="35000"/>
                  </a:spcAft>
                  <a:defRPr/>
                </a:pPr>
                <a:endParaRPr lang="zh-CN" altLang="en-US" sz="3200"/>
              </a:p>
            </p:txBody>
          </p:sp>
        </p:grpSp>
        <p:grpSp>
          <p:nvGrpSpPr>
            <p:cNvPr id="37893" name="组合 20"/>
            <p:cNvGrpSpPr>
              <a:grpSpLocks/>
            </p:cNvGrpSpPr>
            <p:nvPr/>
          </p:nvGrpSpPr>
          <p:grpSpPr bwMode="auto">
            <a:xfrm>
              <a:off x="1906488" y="3978688"/>
              <a:ext cx="1480839" cy="1480839"/>
              <a:chOff x="382488" y="2581687"/>
              <a:chExt cx="1480839" cy="1480839"/>
            </a:xfrm>
          </p:grpSpPr>
          <p:sp>
            <p:nvSpPr>
              <p:cNvPr id="32" name="椭圆 31"/>
              <p:cNvSpPr/>
              <p:nvPr/>
            </p:nvSpPr>
            <p:spPr>
              <a:xfrm>
                <a:off x="382488" y="2581305"/>
                <a:ext cx="1481193" cy="1481221"/>
              </a:xfrm>
              <a:prstGeom prst="ellipse">
                <a:avLst/>
              </a:prstGeom>
              <a:solidFill>
                <a:schemeClr val="accent4"/>
              </a:solidFill>
            </p:spPr>
            <p:style>
              <a:lnRef idx="2">
                <a:schemeClr val="lt1">
                  <a:hueOff val="0"/>
                  <a:satOff val="0"/>
                  <a:lumOff val="0"/>
                  <a:alphaOff val="0"/>
                </a:schemeClr>
              </a:lnRef>
              <a:fillRef idx="1">
                <a:scrgbClr r="0" g="0" b="0"/>
              </a:fillRef>
              <a:effectRef idx="0">
                <a:schemeClr val="accent2">
                  <a:hueOff val="-4533601"/>
                  <a:satOff val="2618"/>
                  <a:lumOff val="-4804"/>
                  <a:alphaOff val="0"/>
                </a:schemeClr>
              </a:effectRef>
              <a:fontRef idx="minor">
                <a:schemeClr val="lt1"/>
              </a:fontRef>
            </p:style>
            <p:txBody>
              <a:bodyPr/>
              <a:lstStyle/>
              <a:p>
                <a:pPr algn="ctr" fontAlgn="auto">
                  <a:lnSpc>
                    <a:spcPct val="170000"/>
                  </a:lnSpc>
                  <a:spcBef>
                    <a:spcPts val="0"/>
                  </a:spcBef>
                  <a:spcAft>
                    <a:spcPts val="0"/>
                  </a:spcAft>
                  <a:defRPr/>
                </a:pPr>
                <a:r>
                  <a:rPr lang="zh-CN" altLang="en-US" sz="3200" dirty="0"/>
                  <a:t>挑战</a:t>
                </a:r>
                <a:endParaRPr lang="zh-CN" altLang="en-US" sz="3200" dirty="0"/>
              </a:p>
            </p:txBody>
          </p:sp>
          <p:sp>
            <p:nvSpPr>
              <p:cNvPr id="33" name="椭圆 8"/>
              <p:cNvSpPr/>
              <p:nvPr/>
            </p:nvSpPr>
            <p:spPr>
              <a:xfrm>
                <a:off x="599984" y="2798804"/>
                <a:ext cx="1046201" cy="1046222"/>
              </a:xfrm>
              <a:prstGeom prst="rect">
                <a:avLst/>
              </a:prstGeom>
            </p:spPr>
            <p:style>
              <a:lnRef idx="0">
                <a:scrgbClr r="0" g="0" b="0"/>
              </a:lnRef>
              <a:fillRef idx="0">
                <a:scrgbClr r="0" g="0" b="0"/>
              </a:fillRef>
              <a:effectRef idx="0">
                <a:scrgbClr r="0" g="0" b="0"/>
              </a:effectRef>
              <a:fontRef idx="minor">
                <a:schemeClr val="lt1"/>
              </a:fontRef>
            </p:style>
            <p:txBody>
              <a:bodyPr lIns="39370" tIns="39370" rIns="39370" bIns="39370" spcCol="1270" anchor="ctr"/>
              <a:lstStyle/>
              <a:p>
                <a:pPr algn="ctr" defTabSz="1377950" fontAlgn="auto">
                  <a:lnSpc>
                    <a:spcPct val="90000"/>
                  </a:lnSpc>
                  <a:spcAft>
                    <a:spcPct val="35000"/>
                  </a:spcAft>
                  <a:defRPr/>
                </a:pPr>
                <a:endParaRPr lang="zh-CN" altLang="en-US" sz="3200" dirty="0"/>
              </a:p>
            </p:txBody>
          </p:sp>
        </p:grpSp>
        <p:grpSp>
          <p:nvGrpSpPr>
            <p:cNvPr id="37894" name="组合 21"/>
            <p:cNvGrpSpPr>
              <a:grpSpLocks/>
            </p:cNvGrpSpPr>
            <p:nvPr/>
          </p:nvGrpSpPr>
          <p:grpSpPr bwMode="auto">
            <a:xfrm>
              <a:off x="3609454" y="3153564"/>
              <a:ext cx="470907" cy="550872"/>
              <a:chOff x="2085454" y="1756563"/>
              <a:chExt cx="470907" cy="550872"/>
            </a:xfrm>
          </p:grpSpPr>
          <p:sp>
            <p:nvSpPr>
              <p:cNvPr id="30" name="右箭头 29"/>
              <p:cNvSpPr/>
              <p:nvPr/>
            </p:nvSpPr>
            <p:spPr>
              <a:xfrm>
                <a:off x="2085939" y="1757346"/>
                <a:ext cx="469917" cy="549306"/>
              </a:xfrm>
              <a:prstGeom prst="rightArrow">
                <a:avLst>
                  <a:gd name="adj1" fmla="val 60000"/>
                  <a:gd name="adj2" fmla="val 50000"/>
                </a:avLst>
              </a:prstGeom>
              <a:solidFill>
                <a:srgbClr val="002060"/>
              </a:solidFill>
            </p:spPr>
            <p:style>
              <a:lnRef idx="0">
                <a:schemeClr val="lt1">
                  <a:hueOff val="0"/>
                  <a:satOff val="0"/>
                  <a:lumOff val="0"/>
                  <a:alphaOff val="0"/>
                </a:schemeClr>
              </a:lnRef>
              <a:fillRef idx="1">
                <a:schemeClr val="accent2">
                  <a:hueOff val="-9067202"/>
                  <a:satOff val="5236"/>
                  <a:lumOff val="-9607"/>
                  <a:alphaOff val="0"/>
                </a:schemeClr>
              </a:fillRef>
              <a:effectRef idx="0">
                <a:schemeClr val="accent2">
                  <a:hueOff val="-9067202"/>
                  <a:satOff val="5236"/>
                  <a:lumOff val="-9607"/>
                  <a:alphaOff val="0"/>
                </a:schemeClr>
              </a:effectRef>
              <a:fontRef idx="minor">
                <a:schemeClr val="lt1"/>
              </a:fontRef>
            </p:style>
          </p:sp>
          <p:sp>
            <p:nvSpPr>
              <p:cNvPr id="31" name="右箭头 10"/>
              <p:cNvSpPr/>
              <p:nvPr/>
            </p:nvSpPr>
            <p:spPr>
              <a:xfrm>
                <a:off x="2085939" y="1866890"/>
                <a:ext cx="328624" cy="33021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022350" fontAlgn="auto">
                  <a:lnSpc>
                    <a:spcPct val="90000"/>
                  </a:lnSpc>
                  <a:spcAft>
                    <a:spcPct val="35000"/>
                  </a:spcAft>
                  <a:defRPr/>
                </a:pPr>
                <a:endParaRPr lang="zh-CN" altLang="en-US" sz="3200"/>
              </a:p>
            </p:txBody>
          </p:sp>
        </p:grpSp>
        <p:grpSp>
          <p:nvGrpSpPr>
            <p:cNvPr id="37895" name="组合 22"/>
            <p:cNvGrpSpPr>
              <a:grpSpLocks/>
            </p:cNvGrpSpPr>
            <p:nvPr/>
          </p:nvGrpSpPr>
          <p:grpSpPr bwMode="auto">
            <a:xfrm>
              <a:off x="4275832" y="1948161"/>
              <a:ext cx="2961679" cy="2961679"/>
              <a:chOff x="2751832" y="551160"/>
              <a:chExt cx="2961679" cy="2961679"/>
            </a:xfrm>
          </p:grpSpPr>
          <p:sp>
            <p:nvSpPr>
              <p:cNvPr id="28" name="椭圆 27"/>
              <p:cNvSpPr/>
              <p:nvPr/>
            </p:nvSpPr>
            <p:spPr>
              <a:xfrm>
                <a:off x="2751126" y="550778"/>
                <a:ext cx="2962385" cy="2962442"/>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2">
                  <a:hueOff val="-9067202"/>
                  <a:satOff val="5236"/>
                  <a:lumOff val="-9607"/>
                  <a:alphaOff val="0"/>
                </a:schemeClr>
              </a:effectRef>
              <a:fontRef idx="minor">
                <a:schemeClr val="lt1"/>
              </a:fontRef>
            </p:style>
            <p:txBody>
              <a:bodyPr/>
              <a:lstStyle/>
              <a:p>
                <a:pPr algn="ctr" fontAlgn="auto">
                  <a:lnSpc>
                    <a:spcPct val="170000"/>
                  </a:lnSpc>
                  <a:spcBef>
                    <a:spcPts val="0"/>
                  </a:spcBef>
                  <a:spcAft>
                    <a:spcPts val="0"/>
                  </a:spcAft>
                  <a:defRPr/>
                </a:pPr>
                <a:r>
                  <a:rPr lang="zh-CN" altLang="en-US" sz="6600" dirty="0"/>
                  <a:t>转行</a:t>
                </a:r>
                <a:endParaRPr lang="zh-CN" altLang="en-US" sz="6600" dirty="0"/>
              </a:p>
            </p:txBody>
          </p:sp>
          <p:sp>
            <p:nvSpPr>
              <p:cNvPr id="29" name="椭圆 12"/>
              <p:cNvSpPr/>
              <p:nvPr/>
            </p:nvSpPr>
            <p:spPr>
              <a:xfrm>
                <a:off x="3184530" y="984190"/>
                <a:ext cx="2095578" cy="2095618"/>
              </a:xfrm>
              <a:prstGeom prst="rect">
                <a:avLst/>
              </a:prstGeom>
            </p:spPr>
            <p:style>
              <a:lnRef idx="0">
                <a:scrgbClr r="0" g="0" b="0"/>
              </a:lnRef>
              <a:fillRef idx="0">
                <a:scrgbClr r="0" g="0" b="0"/>
              </a:fillRef>
              <a:effectRef idx="0">
                <a:scrgbClr r="0" g="0" b="0"/>
              </a:effectRef>
              <a:fontRef idx="minor">
                <a:schemeClr val="lt1"/>
              </a:fontRef>
            </p:style>
            <p:txBody>
              <a:bodyPr lIns="78740" tIns="78740" rIns="78740" bIns="78740" spcCol="1270" anchor="ctr"/>
              <a:lstStyle/>
              <a:p>
                <a:pPr algn="ctr" defTabSz="2755900" fontAlgn="auto">
                  <a:lnSpc>
                    <a:spcPct val="90000"/>
                  </a:lnSpc>
                  <a:spcAft>
                    <a:spcPct val="35000"/>
                  </a:spcAft>
                  <a:defRPr/>
                </a:pPr>
                <a:endParaRPr lang="zh-CN" altLang="en-US" sz="3200" dirty="0"/>
              </a:p>
            </p:txBody>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组合 12"/>
          <p:cNvGrpSpPr>
            <a:grpSpLocks/>
          </p:cNvGrpSpPr>
          <p:nvPr/>
        </p:nvGrpSpPr>
        <p:grpSpPr bwMode="auto">
          <a:xfrm>
            <a:off x="3000375" y="1285875"/>
            <a:ext cx="5330825" cy="4060825"/>
            <a:chOff x="1906488" y="1398473"/>
            <a:chExt cx="5331023" cy="4061054"/>
          </a:xfrm>
        </p:grpSpPr>
        <p:grpSp>
          <p:nvGrpSpPr>
            <p:cNvPr id="38923" name="组合 18"/>
            <p:cNvGrpSpPr>
              <a:grpSpLocks/>
            </p:cNvGrpSpPr>
            <p:nvPr/>
          </p:nvGrpSpPr>
          <p:grpSpPr bwMode="auto">
            <a:xfrm>
              <a:off x="1906488" y="1398473"/>
              <a:ext cx="1480839" cy="1480839"/>
              <a:chOff x="382488" y="1472"/>
              <a:chExt cx="1480839" cy="1480839"/>
            </a:xfrm>
          </p:grpSpPr>
          <p:sp>
            <p:nvSpPr>
              <p:cNvPr id="27" name="椭圆 26"/>
              <p:cNvSpPr/>
              <p:nvPr/>
            </p:nvSpPr>
            <p:spPr>
              <a:xfrm>
                <a:off x="382488" y="1472"/>
                <a:ext cx="1481193" cy="1481222"/>
              </a:xfrm>
              <a:prstGeom prst="ellipse">
                <a:avLst/>
              </a:prstGeom>
              <a:solidFill>
                <a:schemeClr val="accent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fontAlgn="auto">
                  <a:lnSpc>
                    <a:spcPct val="170000"/>
                  </a:lnSpc>
                  <a:spcBef>
                    <a:spcPts val="0"/>
                  </a:spcBef>
                  <a:spcAft>
                    <a:spcPts val="0"/>
                  </a:spcAft>
                  <a:defRPr/>
                </a:pPr>
                <a:r>
                  <a:rPr lang="zh-CN" altLang="en-US" sz="3200" dirty="0"/>
                  <a:t>劣势</a:t>
                </a:r>
                <a:endParaRPr lang="zh-CN" altLang="en-US" sz="3200" dirty="0"/>
              </a:p>
            </p:txBody>
          </p:sp>
          <p:sp>
            <p:nvSpPr>
              <p:cNvPr id="28" name="椭圆 4"/>
              <p:cNvSpPr/>
              <p:nvPr/>
            </p:nvSpPr>
            <p:spPr>
              <a:xfrm>
                <a:off x="599984" y="218972"/>
                <a:ext cx="1046201" cy="1046221"/>
              </a:xfrm>
              <a:prstGeom prst="rect">
                <a:avLst/>
              </a:prstGeom>
            </p:spPr>
            <p:style>
              <a:lnRef idx="0">
                <a:scrgbClr r="0" g="0" b="0"/>
              </a:lnRef>
              <a:fillRef idx="0">
                <a:scrgbClr r="0" g="0" b="0"/>
              </a:fillRef>
              <a:effectRef idx="0">
                <a:scrgbClr r="0" g="0" b="0"/>
              </a:effectRef>
              <a:fontRef idx="minor">
                <a:schemeClr val="lt1"/>
              </a:fontRef>
            </p:style>
            <p:txBody>
              <a:bodyPr lIns="39370" tIns="39370" rIns="39370" bIns="39370" spcCol="1270" anchor="ctr"/>
              <a:lstStyle/>
              <a:p>
                <a:pPr algn="ctr" defTabSz="1377950" fontAlgn="auto">
                  <a:lnSpc>
                    <a:spcPct val="90000"/>
                  </a:lnSpc>
                  <a:spcAft>
                    <a:spcPct val="35000"/>
                  </a:spcAft>
                  <a:defRPr/>
                </a:pPr>
                <a:endParaRPr lang="zh-CN" altLang="en-US" sz="3200"/>
              </a:p>
            </p:txBody>
          </p:sp>
        </p:grpSp>
        <p:grpSp>
          <p:nvGrpSpPr>
            <p:cNvPr id="38924" name="组合 19"/>
            <p:cNvGrpSpPr>
              <a:grpSpLocks/>
            </p:cNvGrpSpPr>
            <p:nvPr/>
          </p:nvGrpSpPr>
          <p:grpSpPr bwMode="auto">
            <a:xfrm>
              <a:off x="2217464" y="2999557"/>
              <a:ext cx="858887" cy="858887"/>
              <a:chOff x="693464" y="1602556"/>
              <a:chExt cx="858887" cy="858887"/>
            </a:xfrm>
          </p:grpSpPr>
          <p:sp>
            <p:nvSpPr>
              <p:cNvPr id="25" name="加号 24"/>
              <p:cNvSpPr/>
              <p:nvPr/>
            </p:nvSpPr>
            <p:spPr>
              <a:xfrm>
                <a:off x="693650" y="1601762"/>
                <a:ext cx="858870" cy="860473"/>
              </a:xfrm>
              <a:prstGeom prst="mathPlus">
                <a:avLst/>
              </a:prstGeom>
              <a:solidFill>
                <a:schemeClr val="accent6">
                  <a:lumMod val="75000"/>
                </a:schemeClr>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6" name="加号 6"/>
              <p:cNvSpPr/>
              <p:nvPr/>
            </p:nvSpPr>
            <p:spPr>
              <a:xfrm>
                <a:off x="807954" y="1930393"/>
                <a:ext cx="630261" cy="20321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22300" fontAlgn="auto">
                  <a:lnSpc>
                    <a:spcPct val="90000"/>
                  </a:lnSpc>
                  <a:spcAft>
                    <a:spcPct val="35000"/>
                  </a:spcAft>
                  <a:defRPr/>
                </a:pPr>
                <a:endParaRPr lang="zh-CN" altLang="en-US" sz="3200"/>
              </a:p>
            </p:txBody>
          </p:sp>
        </p:grpSp>
        <p:grpSp>
          <p:nvGrpSpPr>
            <p:cNvPr id="38925" name="组合 20"/>
            <p:cNvGrpSpPr>
              <a:grpSpLocks/>
            </p:cNvGrpSpPr>
            <p:nvPr/>
          </p:nvGrpSpPr>
          <p:grpSpPr bwMode="auto">
            <a:xfrm>
              <a:off x="1906488" y="3978688"/>
              <a:ext cx="1480839" cy="1480839"/>
              <a:chOff x="382488" y="2581687"/>
              <a:chExt cx="1480839" cy="1480839"/>
            </a:xfrm>
          </p:grpSpPr>
          <p:sp>
            <p:nvSpPr>
              <p:cNvPr id="23" name="椭圆 22"/>
              <p:cNvSpPr/>
              <p:nvPr/>
            </p:nvSpPr>
            <p:spPr>
              <a:xfrm>
                <a:off x="382488" y="2581305"/>
                <a:ext cx="1481193" cy="1481221"/>
              </a:xfrm>
              <a:prstGeom prst="ellipse">
                <a:avLst/>
              </a:prstGeom>
              <a:solidFill>
                <a:schemeClr val="accent5"/>
              </a:solidFill>
            </p:spPr>
            <p:style>
              <a:lnRef idx="2">
                <a:schemeClr val="lt1">
                  <a:hueOff val="0"/>
                  <a:satOff val="0"/>
                  <a:lumOff val="0"/>
                  <a:alphaOff val="0"/>
                </a:schemeClr>
              </a:lnRef>
              <a:fillRef idx="1">
                <a:scrgbClr r="0" g="0" b="0"/>
              </a:fillRef>
              <a:effectRef idx="0">
                <a:schemeClr val="accent2">
                  <a:hueOff val="-4533601"/>
                  <a:satOff val="2618"/>
                  <a:lumOff val="-4804"/>
                  <a:alphaOff val="0"/>
                </a:schemeClr>
              </a:effectRef>
              <a:fontRef idx="minor">
                <a:schemeClr val="lt1"/>
              </a:fontRef>
            </p:style>
            <p:txBody>
              <a:bodyPr/>
              <a:lstStyle/>
              <a:p>
                <a:pPr algn="ctr" fontAlgn="auto">
                  <a:lnSpc>
                    <a:spcPct val="170000"/>
                  </a:lnSpc>
                  <a:spcBef>
                    <a:spcPts val="0"/>
                  </a:spcBef>
                  <a:spcAft>
                    <a:spcPts val="0"/>
                  </a:spcAft>
                  <a:defRPr/>
                </a:pPr>
                <a:r>
                  <a:rPr lang="zh-CN" altLang="en-US" sz="3200" dirty="0"/>
                  <a:t>机遇</a:t>
                </a:r>
                <a:endParaRPr lang="zh-CN" altLang="en-US" sz="3200" dirty="0"/>
              </a:p>
            </p:txBody>
          </p:sp>
          <p:sp>
            <p:nvSpPr>
              <p:cNvPr id="24" name="椭圆 8"/>
              <p:cNvSpPr/>
              <p:nvPr/>
            </p:nvSpPr>
            <p:spPr>
              <a:xfrm>
                <a:off x="599984" y="2798804"/>
                <a:ext cx="1046201" cy="1046222"/>
              </a:xfrm>
              <a:prstGeom prst="rect">
                <a:avLst/>
              </a:prstGeom>
            </p:spPr>
            <p:style>
              <a:lnRef idx="0">
                <a:scrgbClr r="0" g="0" b="0"/>
              </a:lnRef>
              <a:fillRef idx="0">
                <a:scrgbClr r="0" g="0" b="0"/>
              </a:fillRef>
              <a:effectRef idx="0">
                <a:scrgbClr r="0" g="0" b="0"/>
              </a:effectRef>
              <a:fontRef idx="minor">
                <a:schemeClr val="lt1"/>
              </a:fontRef>
            </p:style>
            <p:txBody>
              <a:bodyPr lIns="39370" tIns="39370" rIns="39370" bIns="39370" spcCol="1270" anchor="ctr"/>
              <a:lstStyle/>
              <a:p>
                <a:pPr algn="ctr" defTabSz="1377950" fontAlgn="auto">
                  <a:lnSpc>
                    <a:spcPct val="90000"/>
                  </a:lnSpc>
                  <a:spcAft>
                    <a:spcPct val="35000"/>
                  </a:spcAft>
                  <a:defRPr/>
                </a:pPr>
                <a:endParaRPr lang="zh-CN" altLang="en-US" sz="3200" dirty="0"/>
              </a:p>
            </p:txBody>
          </p:sp>
        </p:grpSp>
        <p:grpSp>
          <p:nvGrpSpPr>
            <p:cNvPr id="38926" name="组合 21"/>
            <p:cNvGrpSpPr>
              <a:grpSpLocks/>
            </p:cNvGrpSpPr>
            <p:nvPr/>
          </p:nvGrpSpPr>
          <p:grpSpPr bwMode="auto">
            <a:xfrm>
              <a:off x="3609454" y="3153564"/>
              <a:ext cx="470907" cy="550872"/>
              <a:chOff x="2085454" y="1756563"/>
              <a:chExt cx="470907" cy="550872"/>
            </a:xfrm>
          </p:grpSpPr>
          <p:sp>
            <p:nvSpPr>
              <p:cNvPr id="21" name="右箭头 20"/>
              <p:cNvSpPr/>
              <p:nvPr/>
            </p:nvSpPr>
            <p:spPr>
              <a:xfrm>
                <a:off x="2085939" y="1757346"/>
                <a:ext cx="469917" cy="549306"/>
              </a:xfrm>
              <a:prstGeom prst="rightArrow">
                <a:avLst>
                  <a:gd name="adj1" fmla="val 60000"/>
                  <a:gd name="adj2" fmla="val 50000"/>
                </a:avLst>
              </a:prstGeom>
              <a:solidFill>
                <a:srgbClr val="002060"/>
              </a:solidFill>
            </p:spPr>
            <p:style>
              <a:lnRef idx="0">
                <a:schemeClr val="lt1">
                  <a:hueOff val="0"/>
                  <a:satOff val="0"/>
                  <a:lumOff val="0"/>
                  <a:alphaOff val="0"/>
                </a:schemeClr>
              </a:lnRef>
              <a:fillRef idx="1">
                <a:schemeClr val="accent2">
                  <a:hueOff val="-9067202"/>
                  <a:satOff val="5236"/>
                  <a:lumOff val="-9607"/>
                  <a:alphaOff val="0"/>
                </a:schemeClr>
              </a:fillRef>
              <a:effectRef idx="0">
                <a:schemeClr val="accent2">
                  <a:hueOff val="-9067202"/>
                  <a:satOff val="5236"/>
                  <a:lumOff val="-9607"/>
                  <a:alphaOff val="0"/>
                </a:schemeClr>
              </a:effectRef>
              <a:fontRef idx="minor">
                <a:schemeClr val="lt1"/>
              </a:fontRef>
            </p:style>
          </p:sp>
          <p:sp>
            <p:nvSpPr>
              <p:cNvPr id="22" name="右箭头 10"/>
              <p:cNvSpPr/>
              <p:nvPr/>
            </p:nvSpPr>
            <p:spPr>
              <a:xfrm>
                <a:off x="2085939" y="1866890"/>
                <a:ext cx="328624" cy="33021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022350" fontAlgn="auto">
                  <a:lnSpc>
                    <a:spcPct val="90000"/>
                  </a:lnSpc>
                  <a:spcAft>
                    <a:spcPct val="35000"/>
                  </a:spcAft>
                  <a:defRPr/>
                </a:pPr>
                <a:endParaRPr lang="zh-CN" altLang="en-US" sz="3200"/>
              </a:p>
            </p:txBody>
          </p:sp>
        </p:grpSp>
        <p:grpSp>
          <p:nvGrpSpPr>
            <p:cNvPr id="38927" name="组合 22"/>
            <p:cNvGrpSpPr>
              <a:grpSpLocks/>
            </p:cNvGrpSpPr>
            <p:nvPr/>
          </p:nvGrpSpPr>
          <p:grpSpPr bwMode="auto">
            <a:xfrm>
              <a:off x="4275832" y="1948161"/>
              <a:ext cx="2961679" cy="2961679"/>
              <a:chOff x="2751832" y="551160"/>
              <a:chExt cx="2961679" cy="2961679"/>
            </a:xfrm>
          </p:grpSpPr>
          <p:sp>
            <p:nvSpPr>
              <p:cNvPr id="19" name="椭圆 18"/>
              <p:cNvSpPr/>
              <p:nvPr/>
            </p:nvSpPr>
            <p:spPr>
              <a:xfrm>
                <a:off x="2751126" y="550778"/>
                <a:ext cx="2962385" cy="2962442"/>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2">
                  <a:hueOff val="-9067202"/>
                  <a:satOff val="5236"/>
                  <a:lumOff val="-9607"/>
                  <a:alphaOff val="0"/>
                </a:schemeClr>
              </a:effectRef>
              <a:fontRef idx="minor">
                <a:schemeClr val="lt1"/>
              </a:fontRef>
            </p:style>
            <p:txBody>
              <a:bodyPr/>
              <a:lstStyle/>
              <a:p>
                <a:pPr algn="ctr" fontAlgn="auto">
                  <a:lnSpc>
                    <a:spcPct val="170000"/>
                  </a:lnSpc>
                  <a:spcBef>
                    <a:spcPts val="0"/>
                  </a:spcBef>
                  <a:spcAft>
                    <a:spcPts val="0"/>
                  </a:spcAft>
                  <a:defRPr/>
                </a:pPr>
                <a:r>
                  <a:rPr lang="zh-CN" altLang="en-US" sz="6600" dirty="0"/>
                  <a:t>改革</a:t>
                </a:r>
                <a:endParaRPr lang="zh-CN" altLang="en-US" sz="6600" dirty="0"/>
              </a:p>
            </p:txBody>
          </p:sp>
          <p:sp>
            <p:nvSpPr>
              <p:cNvPr id="20" name="椭圆 12"/>
              <p:cNvSpPr/>
              <p:nvPr/>
            </p:nvSpPr>
            <p:spPr>
              <a:xfrm>
                <a:off x="3184530" y="984190"/>
                <a:ext cx="2095578" cy="2095618"/>
              </a:xfrm>
              <a:prstGeom prst="rect">
                <a:avLst/>
              </a:prstGeom>
            </p:spPr>
            <p:style>
              <a:lnRef idx="0">
                <a:scrgbClr r="0" g="0" b="0"/>
              </a:lnRef>
              <a:fillRef idx="0">
                <a:scrgbClr r="0" g="0" b="0"/>
              </a:fillRef>
              <a:effectRef idx="0">
                <a:scrgbClr r="0" g="0" b="0"/>
              </a:effectRef>
              <a:fontRef idx="minor">
                <a:schemeClr val="lt1"/>
              </a:fontRef>
            </p:style>
            <p:txBody>
              <a:bodyPr lIns="78740" tIns="78740" rIns="78740" bIns="78740" spcCol="1270" anchor="ctr"/>
              <a:lstStyle/>
              <a:p>
                <a:pPr algn="ctr" defTabSz="2755900" fontAlgn="auto">
                  <a:lnSpc>
                    <a:spcPct val="90000"/>
                  </a:lnSpc>
                  <a:spcAft>
                    <a:spcPct val="35000"/>
                  </a:spcAft>
                  <a:defRPr/>
                </a:pPr>
                <a:endParaRPr lang="zh-CN" altLang="en-US" sz="3200" dirty="0"/>
              </a:p>
            </p:txBody>
          </p:sp>
        </p:grpSp>
      </p:grpSp>
      <p:grpSp>
        <p:nvGrpSpPr>
          <p:cNvPr id="38914" name="组合 11"/>
          <p:cNvGrpSpPr>
            <a:grpSpLocks/>
          </p:cNvGrpSpPr>
          <p:nvPr/>
        </p:nvGrpSpPr>
        <p:grpSpPr bwMode="auto">
          <a:xfrm rot="-2230917">
            <a:off x="-307975" y="1651000"/>
            <a:ext cx="4319588" cy="3282950"/>
            <a:chOff x="1878787" y="1417052"/>
            <a:chExt cx="5386425" cy="4094998"/>
          </a:xfrm>
        </p:grpSpPr>
        <p:sp>
          <p:nvSpPr>
            <p:cNvPr id="4" name="圆角矩形 3"/>
            <p:cNvSpPr/>
            <p:nvPr/>
          </p:nvSpPr>
          <p:spPr>
            <a:xfrm>
              <a:off x="1878112" y="4201007"/>
              <a:ext cx="2046881" cy="1310875"/>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圆角矩形 6"/>
            <p:cNvSpPr/>
            <p:nvPr/>
          </p:nvSpPr>
          <p:spPr>
            <a:xfrm>
              <a:off x="1909885" y="4556770"/>
              <a:ext cx="1373825" cy="9247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8590" tIns="148590" rIns="148590" bIns="148590" spcCol="1270"/>
            <a:lstStyle/>
            <a:p>
              <a:pPr marL="285750" lvl="1" indent="-285750" algn="ctr" defTabSz="1333500" fontAlgn="auto">
                <a:lnSpc>
                  <a:spcPct val="90000"/>
                </a:lnSpc>
                <a:spcAft>
                  <a:spcPct val="15000"/>
                </a:spcAft>
                <a:defRPr/>
              </a:pPr>
              <a:r>
                <a:rPr lang="zh-CN" altLang="en-US" sz="3000" dirty="0"/>
                <a:t>机遇</a:t>
              </a:r>
              <a:endParaRPr lang="zh-CN" altLang="en-US" sz="3000" dirty="0"/>
            </a:p>
          </p:txBody>
        </p:sp>
        <p:sp>
          <p:nvSpPr>
            <p:cNvPr id="6" name="圆角矩形 5"/>
            <p:cNvSpPr/>
            <p:nvPr/>
          </p:nvSpPr>
          <p:spPr>
            <a:xfrm>
              <a:off x="5217428" y="1416025"/>
              <a:ext cx="2046881" cy="1310875"/>
            </a:xfrm>
            <a:prstGeom prst="roundRect">
              <a:avLst>
                <a:gd name="adj" fmla="val 10000"/>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圆角矩形 8"/>
            <p:cNvSpPr/>
            <p:nvPr/>
          </p:nvSpPr>
          <p:spPr>
            <a:xfrm>
              <a:off x="5861484" y="1446014"/>
              <a:ext cx="1373825" cy="9247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8590" tIns="148590" rIns="148590" bIns="148590" spcCol="1270"/>
            <a:lstStyle/>
            <a:p>
              <a:pPr marL="285750" lvl="1" indent="-285750" algn="ctr" defTabSz="1333500" fontAlgn="auto">
                <a:lnSpc>
                  <a:spcPct val="90000"/>
                </a:lnSpc>
                <a:spcAft>
                  <a:spcPct val="15000"/>
                </a:spcAft>
                <a:defRPr/>
              </a:pPr>
              <a:r>
                <a:rPr lang="zh-CN" altLang="en-US" sz="3000" dirty="0"/>
                <a:t>劣势</a:t>
              </a:r>
              <a:endParaRPr lang="zh-CN" altLang="en-US" sz="3000" dirty="0"/>
            </a:p>
          </p:txBody>
        </p:sp>
        <p:sp>
          <p:nvSpPr>
            <p:cNvPr id="8" name="饼形 7"/>
            <p:cNvSpPr/>
            <p:nvPr/>
          </p:nvSpPr>
          <p:spPr>
            <a:xfrm rot="5400000">
              <a:off x="4624315" y="1637271"/>
              <a:ext cx="1772256" cy="1795474"/>
            </a:xfrm>
            <a:prstGeom prst="pieWedg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饼形 14"/>
            <p:cNvSpPr/>
            <p:nvPr/>
          </p:nvSpPr>
          <p:spPr>
            <a:xfrm>
              <a:off x="4613658" y="2169033"/>
              <a:ext cx="1268908" cy="1253450"/>
            </a:xfrm>
            <a:prstGeom prst="rect">
              <a:avLst/>
            </a:prstGeom>
          </p:spPr>
          <p:style>
            <a:lnRef idx="0">
              <a:scrgbClr r="0" g="0" b="0"/>
            </a:lnRef>
            <a:fillRef idx="0">
              <a:scrgbClr r="0" g="0" b="0"/>
            </a:fillRef>
            <a:effectRef idx="0">
              <a:scrgbClr r="0" g="0" b="0"/>
            </a:effectRef>
            <a:fontRef idx="minor">
              <a:schemeClr val="lt1"/>
            </a:fontRef>
          </p:style>
          <p:txBody>
            <a:bodyPr lIns="99568" tIns="99568" rIns="99568" bIns="99568" spcCol="1270" anchor="ctr"/>
            <a:lstStyle/>
            <a:p>
              <a:pPr algn="ctr" defTabSz="622300" fontAlgn="auto">
                <a:lnSpc>
                  <a:spcPct val="90000"/>
                </a:lnSpc>
                <a:spcAft>
                  <a:spcPct val="35000"/>
                </a:spcAft>
                <a:defRPr/>
              </a:pPr>
              <a:r>
                <a:rPr lang="en-US" altLang="zh-CN" sz="3600" dirty="0"/>
                <a:t>W</a:t>
              </a:r>
              <a:endParaRPr lang="zh-CN" altLang="en-US" sz="3600" dirty="0"/>
            </a:p>
          </p:txBody>
        </p:sp>
        <p:sp>
          <p:nvSpPr>
            <p:cNvPr id="10" name="饼形 9"/>
            <p:cNvSpPr/>
            <p:nvPr/>
          </p:nvSpPr>
          <p:spPr>
            <a:xfrm rot="16200000">
              <a:off x="2747046" y="3493582"/>
              <a:ext cx="1772256" cy="1795475"/>
            </a:xfrm>
            <a:prstGeom prst="pieWedg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饼形 18"/>
            <p:cNvSpPr/>
            <p:nvPr/>
          </p:nvSpPr>
          <p:spPr>
            <a:xfrm>
              <a:off x="3262628" y="3505042"/>
              <a:ext cx="1268908" cy="1253450"/>
            </a:xfrm>
            <a:prstGeom prst="rect">
              <a:avLst/>
            </a:prstGeom>
          </p:spPr>
          <p:style>
            <a:lnRef idx="0">
              <a:scrgbClr r="0" g="0" b="0"/>
            </a:lnRef>
            <a:fillRef idx="0">
              <a:scrgbClr r="0" g="0" b="0"/>
            </a:fillRef>
            <a:effectRef idx="0">
              <a:scrgbClr r="0" g="0" b="0"/>
            </a:effectRef>
            <a:fontRef idx="minor">
              <a:schemeClr val="lt1"/>
            </a:fontRef>
          </p:style>
          <p:txBody>
            <a:bodyPr lIns="99568" tIns="99568" rIns="99568" bIns="99568" spcCol="1270" anchor="ctr"/>
            <a:lstStyle/>
            <a:p>
              <a:pPr algn="ctr" defTabSz="622300" fontAlgn="auto">
                <a:lnSpc>
                  <a:spcPct val="90000"/>
                </a:lnSpc>
                <a:spcAft>
                  <a:spcPct val="35000"/>
                </a:spcAft>
                <a:defRPr/>
              </a:pPr>
              <a:r>
                <a:rPr lang="en-US" altLang="zh-CN" sz="3600" dirty="0"/>
                <a:t>O</a:t>
              </a:r>
              <a:endParaRPr lang="zh-CN" altLang="en-US" sz="3600" dirty="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组合 13"/>
          <p:cNvGrpSpPr>
            <a:grpSpLocks/>
          </p:cNvGrpSpPr>
          <p:nvPr/>
        </p:nvGrpSpPr>
        <p:grpSpPr bwMode="auto">
          <a:xfrm>
            <a:off x="571500" y="571500"/>
            <a:ext cx="6373813" cy="5873750"/>
            <a:chOff x="571472" y="571480"/>
            <a:chExt cx="6373372" cy="5873306"/>
          </a:xfrm>
        </p:grpSpPr>
        <p:sp>
          <p:nvSpPr>
            <p:cNvPr id="6" name="椭圆 5"/>
            <p:cNvSpPr/>
            <p:nvPr/>
          </p:nvSpPr>
          <p:spPr>
            <a:xfrm>
              <a:off x="3428774" y="571480"/>
              <a:ext cx="944498" cy="944492"/>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fontAlgn="auto">
                <a:lnSpc>
                  <a:spcPct val="120000"/>
                </a:lnSpc>
                <a:spcBef>
                  <a:spcPts val="0"/>
                </a:spcBef>
                <a:spcAft>
                  <a:spcPts val="0"/>
                </a:spcAft>
                <a:defRPr/>
              </a:pPr>
              <a:r>
                <a:rPr lang="en-US" altLang="zh-CN" sz="3200" dirty="0"/>
                <a:t>S</a:t>
              </a:r>
              <a:endParaRPr lang="zh-CN" altLang="en-US" sz="3200" dirty="0"/>
            </a:p>
          </p:txBody>
        </p:sp>
        <p:sp>
          <p:nvSpPr>
            <p:cNvPr id="7" name="椭圆 6"/>
            <p:cNvSpPr/>
            <p:nvPr/>
          </p:nvSpPr>
          <p:spPr>
            <a:xfrm>
              <a:off x="3428774" y="5500295"/>
              <a:ext cx="944498" cy="944491"/>
            </a:xfrm>
            <a:prstGeom prst="ellipse">
              <a:avLst/>
            </a:prstGeom>
            <a:solidFill>
              <a:schemeClr val="accent5"/>
            </a:solidFill>
          </p:spPr>
          <p:style>
            <a:lnRef idx="2">
              <a:schemeClr val="lt1">
                <a:hueOff val="0"/>
                <a:satOff val="0"/>
                <a:lumOff val="0"/>
                <a:alphaOff val="0"/>
              </a:schemeClr>
            </a:lnRef>
            <a:fillRef idx="1">
              <a:scrgbClr r="0" g="0" b="0"/>
            </a:fillRef>
            <a:effectRef idx="0">
              <a:schemeClr val="accent2">
                <a:hueOff val="-4533601"/>
                <a:satOff val="2618"/>
                <a:lumOff val="-4804"/>
                <a:alphaOff val="0"/>
              </a:schemeClr>
            </a:effectRef>
            <a:fontRef idx="minor">
              <a:schemeClr val="lt1"/>
            </a:fontRef>
          </p:style>
          <p:txBody>
            <a:bodyPr/>
            <a:lstStyle/>
            <a:p>
              <a:pPr algn="ctr" fontAlgn="auto">
                <a:lnSpc>
                  <a:spcPct val="120000"/>
                </a:lnSpc>
                <a:spcBef>
                  <a:spcPts val="0"/>
                </a:spcBef>
                <a:spcAft>
                  <a:spcPts val="0"/>
                </a:spcAft>
                <a:defRPr/>
              </a:pPr>
              <a:r>
                <a:rPr lang="en-US" altLang="zh-CN" sz="3200" dirty="0"/>
                <a:t>O</a:t>
              </a:r>
              <a:endParaRPr lang="zh-CN" altLang="en-US" sz="3200" dirty="0"/>
            </a:p>
          </p:txBody>
        </p:sp>
        <p:sp>
          <p:nvSpPr>
            <p:cNvPr id="8" name="椭圆 7"/>
            <p:cNvSpPr/>
            <p:nvPr/>
          </p:nvSpPr>
          <p:spPr>
            <a:xfrm>
              <a:off x="6000346" y="3071604"/>
              <a:ext cx="944498" cy="944491"/>
            </a:xfrm>
            <a:prstGeom prst="ellipse">
              <a:avLst/>
            </a:prstGeom>
            <a:solidFill>
              <a:schemeClr val="accent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fontAlgn="auto">
                <a:lnSpc>
                  <a:spcPct val="120000"/>
                </a:lnSpc>
                <a:spcBef>
                  <a:spcPts val="0"/>
                </a:spcBef>
                <a:spcAft>
                  <a:spcPts val="0"/>
                </a:spcAft>
                <a:defRPr/>
              </a:pPr>
              <a:r>
                <a:rPr lang="en-US" altLang="zh-CN" sz="3200" dirty="0"/>
                <a:t>W</a:t>
              </a:r>
              <a:endParaRPr lang="zh-CN" altLang="en-US" sz="3200" dirty="0"/>
            </a:p>
          </p:txBody>
        </p:sp>
        <p:sp>
          <p:nvSpPr>
            <p:cNvPr id="9" name="椭圆 8"/>
            <p:cNvSpPr/>
            <p:nvPr/>
          </p:nvSpPr>
          <p:spPr>
            <a:xfrm>
              <a:off x="571472" y="3143036"/>
              <a:ext cx="944498" cy="944492"/>
            </a:xfrm>
            <a:prstGeom prst="ellipse">
              <a:avLst/>
            </a:prstGeom>
            <a:solidFill>
              <a:schemeClr val="accent4"/>
            </a:solidFill>
          </p:spPr>
          <p:style>
            <a:lnRef idx="2">
              <a:schemeClr val="lt1">
                <a:hueOff val="0"/>
                <a:satOff val="0"/>
                <a:lumOff val="0"/>
                <a:alphaOff val="0"/>
              </a:schemeClr>
            </a:lnRef>
            <a:fillRef idx="1">
              <a:scrgbClr r="0" g="0" b="0"/>
            </a:fillRef>
            <a:effectRef idx="0">
              <a:schemeClr val="accent2">
                <a:hueOff val="-4533601"/>
                <a:satOff val="2618"/>
                <a:lumOff val="-4804"/>
                <a:alphaOff val="0"/>
              </a:schemeClr>
            </a:effectRef>
            <a:fontRef idx="minor">
              <a:schemeClr val="lt1"/>
            </a:fontRef>
          </p:style>
          <p:txBody>
            <a:bodyPr/>
            <a:lstStyle/>
            <a:p>
              <a:pPr algn="ctr" fontAlgn="auto">
                <a:lnSpc>
                  <a:spcPct val="120000"/>
                </a:lnSpc>
                <a:spcBef>
                  <a:spcPts val="0"/>
                </a:spcBef>
                <a:spcAft>
                  <a:spcPts val="0"/>
                </a:spcAft>
                <a:defRPr/>
              </a:pPr>
              <a:r>
                <a:rPr lang="en-US" altLang="zh-CN" sz="3200" dirty="0"/>
                <a:t>T</a:t>
              </a:r>
              <a:endParaRPr lang="zh-CN" altLang="en-US" sz="3200" dirty="0"/>
            </a:p>
          </p:txBody>
        </p:sp>
      </p:grpSp>
      <p:sp>
        <p:nvSpPr>
          <p:cNvPr id="12" name="标题 1"/>
          <p:cNvSpPr>
            <a:spLocks noGrp="1"/>
          </p:cNvSpPr>
          <p:nvPr>
            <p:ph type="title"/>
          </p:nvPr>
        </p:nvSpPr>
        <p:spPr>
          <a:xfrm>
            <a:off x="4500563" y="5572125"/>
            <a:ext cx="4140200" cy="606425"/>
          </a:xfrm>
        </p:spPr>
        <p:txBody>
          <a:bodyPr>
            <a:normAutofit fontScale="90000"/>
          </a:bodyPr>
          <a:lstStyle/>
          <a:p>
            <a:pPr fontAlgn="auto">
              <a:spcAft>
                <a:spcPts val="0"/>
              </a:spcAft>
              <a:defRPr/>
            </a:pPr>
            <a:r>
              <a:rPr lang="zh-CN" altLang="en-US" dirty="0" smtClean="0">
                <a:solidFill>
                  <a:schemeClr val="accent1">
                    <a:tint val="88000"/>
                    <a:satMod val="150000"/>
                  </a:schemeClr>
                </a:solidFill>
                <a:cs typeface="+mj-cs"/>
              </a:rPr>
              <a:t>四项分析法，</a:t>
            </a:r>
            <a:r>
              <a:rPr lang="en-US" altLang="zh-CN" dirty="0" smtClean="0">
                <a:solidFill>
                  <a:schemeClr val="accent1">
                    <a:tint val="88000"/>
                    <a:satMod val="150000"/>
                  </a:schemeClr>
                </a:solidFill>
                <a:cs typeface="+mj-cs"/>
              </a:rPr>
              <a:t>SWOT</a:t>
            </a:r>
            <a:r>
              <a:rPr lang="zh-CN" altLang="en-US" dirty="0" smtClean="0">
                <a:solidFill>
                  <a:schemeClr val="accent1">
                    <a:tint val="88000"/>
                    <a:satMod val="150000"/>
                  </a:schemeClr>
                </a:solidFill>
                <a:cs typeface="+mj-cs"/>
              </a:rPr>
              <a:t>！</a:t>
            </a:r>
            <a:endParaRPr lang="zh-CN" altLang="en-US" dirty="0">
              <a:solidFill>
                <a:schemeClr val="accent1">
                  <a:tint val="88000"/>
                  <a:satMod val="150000"/>
                </a:schemeClr>
              </a:solidFill>
              <a:cs typeface="+mj-cs"/>
            </a:endParaRPr>
          </a:p>
        </p:txBody>
      </p:sp>
      <p:pic>
        <p:nvPicPr>
          <p:cNvPr id="4" name="内容占位符 3" descr="六顶思考帽之全方位思考二.png"/>
          <p:cNvPicPr>
            <a:picLocks noGrp="1" noChangeAspect="1"/>
          </p:cNvPicPr>
          <p:nvPr>
            <p:ph idx="1"/>
          </p:nvPr>
        </p:nvPicPr>
        <p:blipFill>
          <a:blip r:embed="rId2"/>
          <a:stretch>
            <a:fillRect/>
          </a:stretch>
        </p:blipFill>
        <p:spPr>
          <a:xfrm>
            <a:off x="1482725" y="1500188"/>
            <a:ext cx="4589463" cy="4073525"/>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71750" y="2857500"/>
            <a:ext cx="4068763" cy="1050925"/>
          </a:xfrm>
        </p:spPr>
        <p:txBody>
          <a:bodyPr>
            <a:noAutofit/>
          </a:bodyPr>
          <a:lstStyle/>
          <a:p>
            <a:pPr fontAlgn="auto">
              <a:spcAft>
                <a:spcPts val="0"/>
              </a:spcAft>
              <a:defRPr/>
            </a:pPr>
            <a:r>
              <a:rPr lang="zh-CN" altLang="en-US" sz="7200" dirty="0" smtClean="0">
                <a:solidFill>
                  <a:schemeClr val="accent1">
                    <a:tint val="88000"/>
                    <a:satMod val="150000"/>
                  </a:schemeClr>
                </a:solidFill>
                <a:cs typeface="+mj-cs"/>
              </a:rPr>
              <a:t>团队思考</a:t>
            </a:r>
            <a:endParaRPr lang="zh-CN" altLang="en-US" sz="7200" dirty="0">
              <a:solidFill>
                <a:schemeClr val="accent1">
                  <a:tint val="88000"/>
                  <a:satMod val="150000"/>
                </a:schemeClr>
              </a:solidFill>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43625" y="5500688"/>
            <a:ext cx="2497138" cy="677862"/>
          </a:xfrm>
        </p:spPr>
        <p:txBody>
          <a:bodyPr/>
          <a:lstStyle/>
          <a:p>
            <a:pPr fontAlgn="auto">
              <a:spcAft>
                <a:spcPts val="0"/>
              </a:spcAft>
              <a:defRPr/>
            </a:pPr>
            <a:r>
              <a:rPr lang="zh-CN" altLang="en-US" dirty="0" smtClean="0">
                <a:solidFill>
                  <a:schemeClr val="accent1">
                    <a:tint val="88000"/>
                    <a:satMod val="150000"/>
                  </a:schemeClr>
                </a:solidFill>
                <a:cs typeface="+mj-cs"/>
              </a:rPr>
              <a:t>对抗式思考</a:t>
            </a:r>
            <a:endParaRPr lang="zh-CN" altLang="en-US" dirty="0">
              <a:solidFill>
                <a:schemeClr val="accent1">
                  <a:tint val="88000"/>
                  <a:satMod val="150000"/>
                </a:schemeClr>
              </a:solidFill>
              <a:cs typeface="+mj-cs"/>
            </a:endParaRPr>
          </a:p>
        </p:txBody>
      </p:sp>
      <p:pic>
        <p:nvPicPr>
          <p:cNvPr id="5" name="图片 4" descr="拔河4.jpg"/>
          <p:cNvPicPr>
            <a:picLocks noChangeAspect="1"/>
          </p:cNvPicPr>
          <p:nvPr/>
        </p:nvPicPr>
        <p:blipFill>
          <a:blip r:embed="rId2"/>
          <a:stretch>
            <a:fillRect/>
          </a:stretch>
        </p:blipFill>
        <p:spPr>
          <a:xfrm>
            <a:off x="4214810" y="1357298"/>
            <a:ext cx="4359039" cy="2924472"/>
          </a:xfrm>
          <a:prstGeom prst="rect">
            <a:avLst/>
          </a:prstGeom>
          <a:ln w="88900" cap="sq" cmpd="thickThin">
            <a:solidFill>
              <a:srgbClr val="000000"/>
            </a:solidFill>
            <a:prstDash val="solid"/>
            <a:miter lim="800000"/>
          </a:ln>
          <a:effectLst>
            <a:innerShdw blurRad="76200">
              <a:srgbClr val="000000"/>
            </a:innerShdw>
          </a:effectLst>
        </p:spPr>
      </p:pic>
      <p:pic>
        <p:nvPicPr>
          <p:cNvPr id="4" name="内容占位符 3" descr="拔河6.jpg"/>
          <p:cNvPicPr>
            <a:picLocks noGrp="1" noChangeAspect="1"/>
          </p:cNvPicPr>
          <p:nvPr>
            <p:ph idx="1"/>
          </p:nvPr>
        </p:nvPicPr>
        <p:blipFill>
          <a:blip r:embed="rId3"/>
          <a:stretch>
            <a:fillRect/>
          </a:stretch>
        </p:blipFill>
        <p:spPr>
          <a:xfrm>
            <a:off x="785786" y="2500306"/>
            <a:ext cx="2928958" cy="2928958"/>
          </a:xfrm>
          <a:ln w="88900" cap="sq" cmpd="thickThin">
            <a:solidFill>
              <a:srgbClr val="000000"/>
            </a:solidFill>
          </a:ln>
          <a:effectLst>
            <a:innerShdw blurRad="76200">
              <a:srgbClr val="000000"/>
            </a:inn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86375" y="5715000"/>
            <a:ext cx="3425825" cy="749300"/>
          </a:xfrm>
        </p:spPr>
        <p:txBody>
          <a:bodyPr/>
          <a:lstStyle/>
          <a:p>
            <a:pPr fontAlgn="auto">
              <a:spcAft>
                <a:spcPts val="0"/>
              </a:spcAft>
              <a:defRPr/>
            </a:pPr>
            <a:r>
              <a:rPr lang="en-US" altLang="zh-CN" dirty="0" smtClean="0">
                <a:solidFill>
                  <a:schemeClr val="accent1">
                    <a:tint val="88000"/>
                    <a:satMod val="150000"/>
                  </a:schemeClr>
                </a:solidFill>
                <a:cs typeface="+mj-cs"/>
              </a:rPr>
              <a:t>——</a:t>
            </a:r>
            <a:r>
              <a:rPr lang="zh-CN" altLang="en-US" dirty="0" smtClean="0">
                <a:solidFill>
                  <a:schemeClr val="accent1">
                    <a:tint val="88000"/>
                    <a:satMod val="150000"/>
                  </a:schemeClr>
                </a:solidFill>
                <a:cs typeface="+mj-cs"/>
              </a:rPr>
              <a:t>局限性思维</a:t>
            </a:r>
            <a:endParaRPr lang="zh-CN" altLang="en-US" dirty="0">
              <a:solidFill>
                <a:schemeClr val="accent1">
                  <a:tint val="88000"/>
                  <a:satMod val="150000"/>
                </a:schemeClr>
              </a:solidFill>
              <a:cs typeface="+mj-cs"/>
            </a:endParaRPr>
          </a:p>
        </p:txBody>
      </p:sp>
      <p:sp>
        <p:nvSpPr>
          <p:cNvPr id="6" name="Rectangle 4"/>
          <p:cNvSpPr>
            <a:spLocks noChangeArrowheads="1"/>
          </p:cNvSpPr>
          <p:nvPr/>
        </p:nvSpPr>
        <p:spPr bwMode="auto">
          <a:xfrm>
            <a:off x="1000125" y="1857375"/>
            <a:ext cx="7366000" cy="523875"/>
          </a:xfrm>
          <a:prstGeom prst="rect">
            <a:avLst/>
          </a:prstGeom>
          <a:noFill/>
          <a:ln w="9525">
            <a:noFill/>
            <a:miter lim="800000"/>
            <a:headEnd/>
            <a:tailEnd/>
          </a:ln>
        </p:spPr>
        <p:txBody>
          <a:bodyPr>
            <a:spAutoFit/>
          </a:bodyPr>
          <a:lstStyle/>
          <a:p>
            <a:pPr fontAlgn="auto">
              <a:spcAft>
                <a:spcPts val="0"/>
              </a:spcAft>
              <a:defRPr/>
            </a:pPr>
            <a:r>
              <a:rPr lang="zh-CN" altLang="en-US" sz="2800" dirty="0">
                <a:latin typeface="+mn-ea"/>
                <a:ea typeface="+mn-ea"/>
                <a:cs typeface="+mn-cs"/>
              </a:rPr>
              <a:t>局限性思维容易</a:t>
            </a:r>
            <a:r>
              <a:rPr lang="en-US" altLang="zh-CN" sz="2800" dirty="0">
                <a:latin typeface="+mn-ea"/>
                <a:ea typeface="+mn-ea"/>
                <a:cs typeface="+mn-cs"/>
              </a:rPr>
              <a:t>——</a:t>
            </a:r>
            <a:endParaRPr lang="en-US" altLang="zh-CN" sz="2800" dirty="0">
              <a:latin typeface="+mn-ea"/>
              <a:ea typeface="+mn-ea"/>
              <a:cs typeface="+mn-cs"/>
            </a:endParaRPr>
          </a:p>
        </p:txBody>
      </p:sp>
      <p:sp>
        <p:nvSpPr>
          <p:cNvPr id="8" name="标题 1"/>
          <p:cNvSpPr txBox="1">
            <a:spLocks/>
          </p:cNvSpPr>
          <p:nvPr/>
        </p:nvSpPr>
        <p:spPr>
          <a:xfrm>
            <a:off x="2500313" y="5000625"/>
            <a:ext cx="4714875" cy="857250"/>
          </a:xfrm>
          <a:prstGeom prst="rect">
            <a:avLst/>
          </a:prstGeom>
        </p:spPr>
        <p:txBody>
          <a:bodyPr anchor="b">
            <a:normAutofit/>
          </a:bodyPr>
          <a:lstStyle/>
          <a:p>
            <a:pPr fontAlgn="auto">
              <a:spcAft>
                <a:spcPts val="0"/>
              </a:spcAft>
              <a:defRPr/>
            </a:pPr>
            <a:r>
              <a:rPr lang="zh-CN" altLang="en-US" sz="48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传统思维的误区</a:t>
            </a:r>
            <a:endParaRPr lang="zh-CN" altLang="en-US" sz="48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
        <p:nvSpPr>
          <p:cNvPr id="5" name="矩形 4"/>
          <p:cNvSpPr/>
          <p:nvPr/>
        </p:nvSpPr>
        <p:spPr>
          <a:xfrm>
            <a:off x="2357438" y="2857500"/>
            <a:ext cx="5137150" cy="461963"/>
          </a:xfrm>
          <a:prstGeom prst="rect">
            <a:avLst/>
          </a:prstGeom>
        </p:spPr>
        <p:txBody>
          <a:bodyPr wrap="none">
            <a:spAutoFit/>
          </a:bodyPr>
          <a:lstStyle/>
          <a:p>
            <a:pPr fontAlgn="auto">
              <a:spcBef>
                <a:spcPts val="0"/>
              </a:spcBef>
              <a:spcAft>
                <a:spcPts val="0"/>
              </a:spcAft>
              <a:buFont typeface="Wingdings" pitchFamily="2" charset="2"/>
              <a:buChar char="Ø"/>
              <a:defRPr/>
            </a:pPr>
            <a:r>
              <a:rPr lang="en-US" altLang="zh-CN" sz="2400" dirty="0">
                <a:latin typeface="+mn-ea"/>
                <a:ea typeface="+mn-ea"/>
                <a:cs typeface="+mn-cs"/>
              </a:rPr>
              <a:t> </a:t>
            </a:r>
            <a:r>
              <a:rPr lang="zh-CN" altLang="en-US" sz="2400" dirty="0">
                <a:latin typeface="+mn-ea"/>
                <a:ea typeface="+mn-ea"/>
                <a:cs typeface="+mn-cs"/>
              </a:rPr>
              <a:t>从自身的角度进行考虑，形成对抗</a:t>
            </a:r>
            <a:endParaRPr lang="zh-CN" altLang="en-US" sz="2400" dirty="0">
              <a:latin typeface="+mn-lt"/>
              <a:ea typeface="+mn-ea"/>
              <a:cs typeface="+mn-cs"/>
            </a:endParaRPr>
          </a:p>
        </p:txBody>
      </p:sp>
      <p:sp>
        <p:nvSpPr>
          <p:cNvPr id="7" name="矩形 6"/>
          <p:cNvSpPr/>
          <p:nvPr/>
        </p:nvSpPr>
        <p:spPr>
          <a:xfrm>
            <a:off x="2357438" y="3643313"/>
            <a:ext cx="6061075" cy="461962"/>
          </a:xfrm>
          <a:prstGeom prst="rect">
            <a:avLst/>
          </a:prstGeom>
        </p:spPr>
        <p:txBody>
          <a:bodyPr wrap="none">
            <a:spAutoFit/>
          </a:bodyPr>
          <a:lstStyle/>
          <a:p>
            <a:pPr fontAlgn="auto">
              <a:spcBef>
                <a:spcPts val="0"/>
              </a:spcBef>
              <a:spcAft>
                <a:spcPts val="0"/>
              </a:spcAft>
              <a:buFont typeface="Wingdings" pitchFamily="2" charset="2"/>
              <a:buChar char="Ø"/>
              <a:defRPr/>
            </a:pPr>
            <a:r>
              <a:rPr lang="zh-CN" altLang="en-US" sz="2400" dirty="0">
                <a:latin typeface="+mn-ea"/>
                <a:ea typeface="+mn-ea"/>
                <a:cs typeface="+mn-cs"/>
              </a:rPr>
              <a:t> 从片面的角度进行考虑，不能全面看问题</a:t>
            </a:r>
            <a:endParaRPr lang="zh-CN" altLang="en-US" sz="2400" dirty="0">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00750" y="5572125"/>
            <a:ext cx="2568575" cy="677863"/>
          </a:xfrm>
        </p:spPr>
        <p:txBody>
          <a:bodyPr/>
          <a:lstStyle/>
          <a:p>
            <a:pPr fontAlgn="auto">
              <a:spcAft>
                <a:spcPts val="0"/>
              </a:spcAft>
              <a:defRPr/>
            </a:pPr>
            <a:r>
              <a:rPr lang="zh-CN" altLang="en-US" dirty="0" smtClean="0">
                <a:solidFill>
                  <a:schemeClr val="accent1">
                    <a:tint val="88000"/>
                    <a:satMod val="150000"/>
                  </a:schemeClr>
                </a:solidFill>
                <a:cs typeface="+mj-cs"/>
              </a:rPr>
              <a:t>平行式思维</a:t>
            </a:r>
            <a:endParaRPr lang="zh-CN" altLang="en-US" dirty="0">
              <a:solidFill>
                <a:schemeClr val="accent1">
                  <a:tint val="88000"/>
                  <a:satMod val="150000"/>
                </a:schemeClr>
              </a:solidFill>
              <a:cs typeface="+mj-cs"/>
            </a:endParaRPr>
          </a:p>
        </p:txBody>
      </p:sp>
      <p:pic>
        <p:nvPicPr>
          <p:cNvPr id="5" name="图片 4" descr="蚂蚁.jpg"/>
          <p:cNvPicPr>
            <a:picLocks noChangeAspect="1"/>
          </p:cNvPicPr>
          <p:nvPr/>
        </p:nvPicPr>
        <p:blipFill>
          <a:blip r:embed="rId2"/>
          <a:stretch>
            <a:fillRect/>
          </a:stretch>
        </p:blipFill>
        <p:spPr>
          <a:xfrm>
            <a:off x="5715008" y="2643182"/>
            <a:ext cx="2721447" cy="2857520"/>
          </a:xfrm>
          <a:prstGeom prst="rect">
            <a:avLst/>
          </a:prstGeom>
          <a:ln w="88900" cap="sq" cmpd="thickThin">
            <a:solidFill>
              <a:srgbClr val="000000"/>
            </a:solidFill>
            <a:prstDash val="solid"/>
            <a:miter lim="800000"/>
          </a:ln>
          <a:effectLst>
            <a:innerShdw blurRad="76200">
              <a:srgbClr val="000000"/>
            </a:innerShdw>
          </a:effectLst>
        </p:spPr>
      </p:pic>
      <p:pic>
        <p:nvPicPr>
          <p:cNvPr id="4" name="图片 3" descr="纤夫1.jpg"/>
          <p:cNvPicPr>
            <a:picLocks noChangeAspect="1"/>
          </p:cNvPicPr>
          <p:nvPr/>
        </p:nvPicPr>
        <p:blipFill>
          <a:blip r:embed="rId3"/>
          <a:stretch>
            <a:fillRect/>
          </a:stretch>
        </p:blipFill>
        <p:spPr>
          <a:xfrm>
            <a:off x="642910" y="785794"/>
            <a:ext cx="5369322" cy="27860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矩形 5"/>
          <p:cNvSpPr/>
          <p:nvPr/>
        </p:nvSpPr>
        <p:spPr>
          <a:xfrm>
            <a:off x="2000250" y="3429000"/>
            <a:ext cx="2000250" cy="554038"/>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pPr fontAlgn="auto">
              <a:lnSpc>
                <a:spcPct val="150000"/>
              </a:lnSpc>
              <a:spcBef>
                <a:spcPts val="0"/>
              </a:spcBef>
              <a:spcAft>
                <a:spcPts val="0"/>
              </a:spcAft>
              <a:defRPr/>
            </a:pPr>
            <a:r>
              <a:rPr lang="zh-CN" altLang="en-US" sz="2000" dirty="0"/>
              <a:t>俄罗斯的奋斗史</a:t>
            </a:r>
            <a:endParaRPr lang="zh-CN" altLang="en-US" sz="2000" dirty="0"/>
          </a:p>
        </p:txBody>
      </p:sp>
      <p:sp>
        <p:nvSpPr>
          <p:cNvPr id="7" name="矩形 6"/>
          <p:cNvSpPr/>
          <p:nvPr/>
        </p:nvSpPr>
        <p:spPr>
          <a:xfrm>
            <a:off x="6357938" y="2286000"/>
            <a:ext cx="1500187" cy="554038"/>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pPr fontAlgn="auto">
              <a:lnSpc>
                <a:spcPct val="150000"/>
              </a:lnSpc>
              <a:spcBef>
                <a:spcPts val="0"/>
              </a:spcBef>
              <a:spcAft>
                <a:spcPts val="0"/>
              </a:spcAft>
              <a:defRPr/>
            </a:pPr>
            <a:r>
              <a:rPr lang="zh-CN" altLang="en-US" sz="2000" dirty="0"/>
              <a:t>蚂蚁的秘密</a:t>
            </a:r>
            <a:endParaRPr lang="zh-CN" alt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示 9"/>
          <p:cNvGraphicFramePr/>
          <p:nvPr/>
        </p:nvGraphicFramePr>
        <p:xfrm>
          <a:off x="2571736" y="1857364"/>
          <a:ext cx="3905256" cy="2674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内容占位符 3" descr="六顶思考帽之全方位思考.png"/>
          <p:cNvPicPr>
            <a:picLocks noGrp="1" noChangeAspect="1"/>
          </p:cNvPicPr>
          <p:nvPr>
            <p:ph idx="1"/>
          </p:nvPr>
        </p:nvPicPr>
        <p:blipFill>
          <a:blip r:embed="rId6"/>
          <a:stretch>
            <a:fillRect/>
          </a:stretch>
        </p:blipFill>
        <p:spPr>
          <a:xfrm>
            <a:off x="5286375" y="857250"/>
            <a:ext cx="3365500" cy="2357438"/>
          </a:xfrm>
          <a:effectLst>
            <a:outerShdw blurRad="292100" dist="139700" dir="2700000" algn="tl" rotWithShape="0">
              <a:srgbClr val="333333">
                <a:alpha val="65000"/>
              </a:srgbClr>
            </a:outerShdw>
          </a:effectLst>
        </p:spPr>
      </p:pic>
      <p:pic>
        <p:nvPicPr>
          <p:cNvPr id="5" name="内容占位符 3" descr="六顶思考帽之全方位思考二.png"/>
          <p:cNvPicPr>
            <a:picLocks noChangeAspect="1"/>
          </p:cNvPicPr>
          <p:nvPr/>
        </p:nvPicPr>
        <p:blipFill>
          <a:blip r:embed="rId7"/>
          <a:stretch>
            <a:fillRect/>
          </a:stretch>
        </p:blipFill>
        <p:spPr>
          <a:xfrm>
            <a:off x="500063" y="2786063"/>
            <a:ext cx="3221037" cy="2857500"/>
          </a:xfrm>
          <a:prstGeom prst="rect">
            <a:avLst/>
          </a:prstGeom>
          <a:ln>
            <a:noFill/>
          </a:ln>
          <a:effectLst>
            <a:outerShdw blurRad="292100" dist="139700" dir="2700000" algn="tl" rotWithShape="0">
              <a:srgbClr val="333333">
                <a:alpha val="65000"/>
              </a:srgbClr>
            </a:outerShdw>
          </a:effectLst>
        </p:spPr>
      </p:pic>
      <p:sp>
        <p:nvSpPr>
          <p:cNvPr id="6" name="标题 1"/>
          <p:cNvSpPr>
            <a:spLocks noGrp="1"/>
          </p:cNvSpPr>
          <p:nvPr>
            <p:ph type="title"/>
          </p:nvPr>
        </p:nvSpPr>
        <p:spPr>
          <a:xfrm>
            <a:off x="6286500" y="5572125"/>
            <a:ext cx="2286000" cy="606425"/>
          </a:xfrm>
        </p:spPr>
        <p:txBody>
          <a:bodyPr>
            <a:normAutofit fontScale="90000"/>
          </a:bodyPr>
          <a:lstStyle/>
          <a:p>
            <a:pPr fontAlgn="auto">
              <a:spcAft>
                <a:spcPts val="0"/>
              </a:spcAft>
              <a:defRPr/>
            </a:pPr>
            <a:r>
              <a:rPr lang="zh-CN" altLang="en-US" dirty="0" smtClean="0">
                <a:solidFill>
                  <a:schemeClr val="accent1">
                    <a:tint val="88000"/>
                    <a:satMod val="150000"/>
                  </a:schemeClr>
                </a:solidFill>
                <a:cs typeface="+mj-cs"/>
              </a:rPr>
              <a:t>六顶思考帽</a:t>
            </a:r>
            <a:endParaRPr lang="zh-CN" altLang="en-US" dirty="0">
              <a:solidFill>
                <a:schemeClr val="accent1">
                  <a:tint val="88000"/>
                  <a:satMod val="150000"/>
                </a:schemeClr>
              </a:solidFill>
              <a:cs typeface="+mj-cs"/>
            </a:endParaRPr>
          </a:p>
        </p:txBody>
      </p:sp>
      <p:sp>
        <p:nvSpPr>
          <p:cNvPr id="7" name="爆炸形 1 6"/>
          <p:cNvSpPr/>
          <p:nvPr/>
        </p:nvSpPr>
        <p:spPr>
          <a:xfrm rot="20300695">
            <a:off x="2844185" y="2344136"/>
            <a:ext cx="2629625" cy="1979554"/>
          </a:xfrm>
          <a:prstGeom prst="irregularSeal1">
            <a:avLst/>
          </a:prstGeom>
          <a:solidFill>
            <a:srgbClr val="7030A0">
              <a:alpha val="50000"/>
            </a:srgbClr>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rPr>
              <a:t>平行思维</a:t>
            </a:r>
            <a:endPar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00813" y="5500688"/>
            <a:ext cx="2071687" cy="677862"/>
          </a:xfrm>
        </p:spPr>
        <p:txBody>
          <a:bodyPr/>
          <a:lstStyle/>
          <a:p>
            <a:pPr fontAlgn="auto">
              <a:spcAft>
                <a:spcPts val="0"/>
              </a:spcAft>
              <a:defRPr/>
            </a:pPr>
            <a:r>
              <a:rPr lang="zh-CN" altLang="en-US" dirty="0" smtClean="0">
                <a:solidFill>
                  <a:schemeClr val="accent1">
                    <a:tint val="88000"/>
                    <a:satMod val="150000"/>
                  </a:schemeClr>
                </a:solidFill>
                <a:cs typeface="+mj-cs"/>
              </a:rPr>
              <a:t>平行思维</a:t>
            </a:r>
            <a:endParaRPr lang="zh-CN" altLang="en-US" dirty="0">
              <a:solidFill>
                <a:schemeClr val="accent1">
                  <a:tint val="88000"/>
                  <a:satMod val="150000"/>
                </a:schemeClr>
              </a:solidFill>
              <a:cs typeface="+mj-cs"/>
            </a:endParaRPr>
          </a:p>
        </p:txBody>
      </p:sp>
      <p:sp>
        <p:nvSpPr>
          <p:cNvPr id="46082" name="矩形 3"/>
          <p:cNvSpPr>
            <a:spLocks noChangeArrowheads="1"/>
          </p:cNvSpPr>
          <p:nvPr/>
        </p:nvSpPr>
        <p:spPr bwMode="auto">
          <a:xfrm>
            <a:off x="785813" y="1357313"/>
            <a:ext cx="7500937" cy="2957512"/>
          </a:xfrm>
          <a:prstGeom prst="rect">
            <a:avLst/>
          </a:prstGeom>
          <a:noFill/>
          <a:ln w="9525">
            <a:noFill/>
            <a:miter lim="800000"/>
            <a:headEnd/>
            <a:tailEnd/>
          </a:ln>
        </p:spPr>
        <p:txBody>
          <a:bodyPr>
            <a:spAutoFit/>
          </a:bodyPr>
          <a:lstStyle/>
          <a:p>
            <a:pPr>
              <a:lnSpc>
                <a:spcPct val="150000"/>
              </a:lnSpc>
            </a:pPr>
            <a:r>
              <a:rPr lang="zh-CN" altLang="en-US" sz="3200">
                <a:latin typeface="黑体" pitchFamily="2" charset="-122"/>
                <a:ea typeface="微软雅黑"/>
              </a:rPr>
              <a:t>平行思维是一个管理我们思维本身的一种方法。它将我们的思维从不同侧面和角度进行分解，分别进行考虑，而不是同时考虑很多因素。</a:t>
            </a:r>
            <a:endParaRPr lang="zh-CN" altLang="en-US" sz="3200">
              <a:latin typeface="Verdana" pitchFamily="34" charset="0"/>
              <a:ea typeface="微软雅黑"/>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4375" y="1285875"/>
            <a:ext cx="7715250" cy="3416300"/>
          </a:xfrm>
          <a:prstGeom prst="rect">
            <a:avLst/>
          </a:prstGeom>
        </p:spPr>
        <p:txBody>
          <a:bodyPr>
            <a:spAutoFit/>
          </a:bodyPr>
          <a:lstStyle/>
          <a:p>
            <a:pPr fontAlgn="auto">
              <a:lnSpc>
                <a:spcPct val="150000"/>
              </a:lnSpc>
              <a:spcBef>
                <a:spcPts val="0"/>
              </a:spcBef>
              <a:spcAft>
                <a:spcPts val="0"/>
              </a:spcAft>
              <a:defRPr/>
            </a:pPr>
            <a:r>
              <a:rPr lang="zh-CN" altLang="en-US" sz="2400" dirty="0">
                <a:latin typeface="+mn-ea"/>
                <a:ea typeface="+mn-ea"/>
                <a:cs typeface="+mn-cs"/>
              </a:rPr>
              <a:t>爱德华</a:t>
            </a:r>
            <a:r>
              <a:rPr lang="en-US" sz="2400" dirty="0">
                <a:latin typeface="+mn-ea"/>
                <a:ea typeface="+mn-ea"/>
                <a:cs typeface="+mn-cs"/>
              </a:rPr>
              <a:t>·</a:t>
            </a:r>
            <a:r>
              <a:rPr lang="zh-CN" altLang="en-US" sz="2400" dirty="0">
                <a:latin typeface="+mn-ea"/>
                <a:ea typeface="+mn-ea"/>
                <a:cs typeface="+mn-cs"/>
              </a:rPr>
              <a:t>德</a:t>
            </a:r>
            <a:r>
              <a:rPr lang="en-US" sz="2400" dirty="0">
                <a:latin typeface="+mn-ea"/>
                <a:ea typeface="+mn-ea"/>
                <a:cs typeface="+mn-cs"/>
              </a:rPr>
              <a:t>·</a:t>
            </a:r>
            <a:r>
              <a:rPr lang="zh-CN" altLang="en-US" sz="2400" dirty="0">
                <a:latin typeface="+mn-ea"/>
                <a:ea typeface="+mn-ea"/>
                <a:cs typeface="+mn-cs"/>
              </a:rPr>
              <a:t>博诺</a:t>
            </a:r>
            <a:r>
              <a:rPr lang="en-US" sz="2400" dirty="0">
                <a:latin typeface="+mn-ea"/>
                <a:ea typeface="+mn-ea"/>
                <a:cs typeface="+mn-cs"/>
              </a:rPr>
              <a:t>“</a:t>
            </a:r>
            <a:r>
              <a:rPr lang="zh-CN" altLang="en-US" sz="2400" dirty="0">
                <a:latin typeface="+mn-ea"/>
                <a:ea typeface="+mn-ea"/>
                <a:cs typeface="+mn-cs"/>
              </a:rPr>
              <a:t>横向思维理论</a:t>
            </a:r>
            <a:r>
              <a:rPr lang="en-US" sz="2400" dirty="0">
                <a:latin typeface="+mn-ea"/>
                <a:ea typeface="+mn-ea"/>
                <a:cs typeface="+mn-cs"/>
              </a:rPr>
              <a:t>”</a:t>
            </a:r>
            <a:r>
              <a:rPr lang="zh-CN" altLang="en-US" sz="2400" dirty="0">
                <a:latin typeface="+mn-ea"/>
                <a:ea typeface="+mn-ea"/>
                <a:cs typeface="+mn-cs"/>
              </a:rPr>
              <a:t>曾被</a:t>
            </a:r>
            <a:r>
              <a:rPr lang="en-US" sz="2400" dirty="0">
                <a:latin typeface="+mn-ea"/>
                <a:ea typeface="+mn-ea"/>
                <a:cs typeface="+mn-cs"/>
              </a:rPr>
              <a:t>1984</a:t>
            </a:r>
            <a:r>
              <a:rPr lang="zh-CN" altLang="en-US" sz="2400" dirty="0">
                <a:latin typeface="+mn-ea"/>
                <a:ea typeface="+mn-ea"/>
                <a:cs typeface="+mn-cs"/>
              </a:rPr>
              <a:t>年洛杉矶奥委会组织者</a:t>
            </a:r>
            <a:r>
              <a:rPr lang="zh-CN" altLang="en-US" sz="2400" b="1" dirty="0">
                <a:solidFill>
                  <a:srgbClr val="C00000"/>
                </a:solidFill>
                <a:latin typeface="+mn-ea"/>
                <a:ea typeface="+mn-ea"/>
                <a:cs typeface="+mn-cs"/>
              </a:rPr>
              <a:t>尤伯洛斯</a:t>
            </a:r>
            <a:r>
              <a:rPr lang="zh-CN" altLang="en-US" sz="2400" dirty="0">
                <a:latin typeface="+mn-ea"/>
                <a:ea typeface="+mn-ea"/>
                <a:cs typeface="+mn-cs"/>
              </a:rPr>
              <a:t>使用，并实现盈利</a:t>
            </a:r>
            <a:r>
              <a:rPr lang="en-US" sz="2400" dirty="0">
                <a:solidFill>
                  <a:srgbClr val="C00000"/>
                </a:solidFill>
                <a:latin typeface="+mn-ea"/>
                <a:ea typeface="+mn-ea"/>
                <a:cs typeface="+mn-cs"/>
              </a:rPr>
              <a:t>1.5</a:t>
            </a:r>
            <a:r>
              <a:rPr lang="zh-CN" altLang="en-US" sz="2400" dirty="0">
                <a:solidFill>
                  <a:srgbClr val="C00000"/>
                </a:solidFill>
                <a:latin typeface="+mn-ea"/>
                <a:ea typeface="+mn-ea"/>
                <a:cs typeface="+mn-cs"/>
              </a:rPr>
              <a:t>亿美元</a:t>
            </a:r>
            <a:r>
              <a:rPr lang="zh-CN" altLang="en-US" sz="2400" dirty="0">
                <a:latin typeface="+mn-ea"/>
                <a:ea typeface="+mn-ea"/>
                <a:cs typeface="+mn-cs"/>
              </a:rPr>
              <a:t>，一洗奥运会长期亏损的历史。同时他还因创造六顶思考帽和指导注意力工具而闻名于世。德博诺博士写过</a:t>
            </a:r>
            <a:r>
              <a:rPr lang="en-US" sz="2400" dirty="0">
                <a:latin typeface="+mn-ea"/>
                <a:ea typeface="+mn-ea"/>
                <a:cs typeface="+mn-cs"/>
              </a:rPr>
              <a:t>67</a:t>
            </a:r>
            <a:r>
              <a:rPr lang="zh-CN" altLang="en-US" sz="2400" dirty="0">
                <a:latin typeface="+mn-ea"/>
                <a:ea typeface="+mn-ea"/>
                <a:cs typeface="+mn-cs"/>
              </a:rPr>
              <a:t>部著作，译成</a:t>
            </a:r>
            <a:r>
              <a:rPr lang="en-US" sz="2400" dirty="0">
                <a:latin typeface="+mn-ea"/>
                <a:ea typeface="+mn-ea"/>
                <a:cs typeface="+mn-cs"/>
              </a:rPr>
              <a:t>38</a:t>
            </a:r>
            <a:r>
              <a:rPr lang="zh-CN" altLang="en-US" sz="2400" dirty="0">
                <a:latin typeface="+mn-ea"/>
                <a:ea typeface="+mn-ea"/>
                <a:cs typeface="+mn-cs"/>
              </a:rPr>
              <a:t>种语言在全世界传播。他的学员既有四岁儿童、少年；也有高层行政人员和诺贝尔奖获得者。</a:t>
            </a:r>
            <a:endParaRPr lang="zh-CN" altLang="en-US" sz="2400" dirty="0">
              <a:latin typeface="+mn-ea"/>
              <a:ea typeface="+mn-ea"/>
              <a:cs typeface="+mn-cs"/>
            </a:endParaRPr>
          </a:p>
        </p:txBody>
      </p:sp>
      <p:sp>
        <p:nvSpPr>
          <p:cNvPr id="5" name="标题 1"/>
          <p:cNvSpPr txBox="1">
            <a:spLocks/>
          </p:cNvSpPr>
          <p:nvPr/>
        </p:nvSpPr>
        <p:spPr>
          <a:xfrm>
            <a:off x="6143625" y="5572125"/>
            <a:ext cx="2497138" cy="677863"/>
          </a:xfrm>
          <a:prstGeom prst="rect">
            <a:avLst/>
          </a:prstGeom>
        </p:spPr>
        <p:txBody>
          <a:bodyPr anchor="b">
            <a:normAutofit/>
          </a:bodyPr>
          <a:lstStyle/>
          <a:p>
            <a:pPr fontAlgn="auto">
              <a:spcAft>
                <a:spcPts val="0"/>
              </a:spcAft>
              <a:defRPr/>
            </a:pPr>
            <a:r>
              <a:rPr lang="zh-CN" altLang="en-US" sz="3600" b="1">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创始人简介</a:t>
            </a:r>
            <a:endParaRPr lang="zh-CN" altLang="en-US"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857250" y="928688"/>
            <a:ext cx="7572375" cy="4246562"/>
          </a:xfrm>
          <a:prstGeom prst="rect">
            <a:avLst/>
          </a:prstGeom>
          <a:noFill/>
          <a:ln w="9525">
            <a:noFill/>
            <a:miter lim="800000"/>
            <a:headEnd/>
            <a:tailEnd/>
          </a:ln>
          <a:effectLst/>
        </p:spPr>
        <p:txBody>
          <a:bodyPr anchor="ctr">
            <a:spAutoFit/>
          </a:bodyPr>
          <a:lstStyle/>
          <a:p>
            <a:pPr eaLnBrk="0" hangingPunct="0">
              <a:lnSpc>
                <a:spcPct val="150000"/>
              </a:lnSpc>
            </a:pPr>
            <a:r>
              <a:rPr lang="en-US" altLang="zh-CN" sz="2000">
                <a:latin typeface="微软雅黑"/>
              </a:rPr>
              <a:t>1</a:t>
            </a:r>
            <a:r>
              <a:rPr lang="zh-CN" altLang="en-US" sz="2000">
                <a:latin typeface="微软雅黑"/>
              </a:rPr>
              <a:t>、</a:t>
            </a:r>
            <a:r>
              <a:rPr lang="zh-CN" sz="2000">
                <a:latin typeface="微软雅黑"/>
              </a:rPr>
              <a:t>如何指导更加集中、高效的会议</a:t>
            </a:r>
            <a:endParaRPr lang="zh-CN" sz="2000">
              <a:latin typeface="微软雅黑"/>
              <a:ea typeface="微软雅黑"/>
            </a:endParaRPr>
          </a:p>
          <a:p>
            <a:pPr eaLnBrk="0" hangingPunct="0">
              <a:lnSpc>
                <a:spcPct val="150000"/>
              </a:lnSpc>
            </a:pPr>
            <a:r>
              <a:rPr lang="en-US" altLang="zh-CN" sz="2000">
                <a:latin typeface="微软雅黑"/>
              </a:rPr>
              <a:t>2</a:t>
            </a:r>
            <a:r>
              <a:rPr lang="zh-CN" altLang="en-US" sz="2000">
                <a:latin typeface="微软雅黑"/>
              </a:rPr>
              <a:t>、</a:t>
            </a:r>
            <a:r>
              <a:rPr lang="zh-CN" sz="2000">
                <a:latin typeface="微软雅黑"/>
              </a:rPr>
              <a:t>如何在大多数人只能发现问题的地方发现机会</a:t>
            </a:r>
            <a:endParaRPr lang="zh-CN" sz="2000">
              <a:latin typeface="微软雅黑"/>
              <a:ea typeface="微软雅黑"/>
            </a:endParaRPr>
          </a:p>
          <a:p>
            <a:pPr eaLnBrk="0" hangingPunct="0">
              <a:lnSpc>
                <a:spcPct val="150000"/>
              </a:lnSpc>
            </a:pPr>
            <a:r>
              <a:rPr lang="en-US" altLang="zh-CN" sz="2000">
                <a:latin typeface="微软雅黑"/>
              </a:rPr>
              <a:t>3</a:t>
            </a:r>
            <a:r>
              <a:rPr lang="zh-CN" altLang="en-US" sz="2000">
                <a:latin typeface="微软雅黑"/>
              </a:rPr>
              <a:t>、</a:t>
            </a:r>
            <a:r>
              <a:rPr lang="zh-CN" sz="2000">
                <a:latin typeface="微软雅黑"/>
              </a:rPr>
              <a:t>如何从全新和不寻常的角度看待问题</a:t>
            </a:r>
            <a:endParaRPr lang="zh-CN" sz="2000">
              <a:latin typeface="微软雅黑"/>
              <a:ea typeface="微软雅黑"/>
            </a:endParaRPr>
          </a:p>
          <a:p>
            <a:pPr eaLnBrk="0" hangingPunct="0">
              <a:lnSpc>
                <a:spcPct val="150000"/>
              </a:lnSpc>
            </a:pPr>
            <a:r>
              <a:rPr lang="en-US" altLang="zh-CN" sz="2000">
                <a:latin typeface="微软雅黑"/>
              </a:rPr>
              <a:t>4</a:t>
            </a:r>
            <a:r>
              <a:rPr lang="zh-CN" altLang="en-US" sz="2000">
                <a:latin typeface="微软雅黑"/>
              </a:rPr>
              <a:t>、</a:t>
            </a:r>
            <a:r>
              <a:rPr lang="zh-CN" sz="2000">
                <a:latin typeface="微软雅黑"/>
              </a:rPr>
              <a:t>如何从多个角度看问题</a:t>
            </a:r>
            <a:endParaRPr lang="zh-CN" sz="2000">
              <a:latin typeface="微软雅黑"/>
              <a:ea typeface="微软雅黑"/>
            </a:endParaRPr>
          </a:p>
          <a:p>
            <a:pPr eaLnBrk="0" hangingPunct="0">
              <a:lnSpc>
                <a:spcPct val="150000"/>
              </a:lnSpc>
            </a:pPr>
            <a:r>
              <a:rPr lang="en-US" altLang="zh-CN" sz="2000">
                <a:latin typeface="微软雅黑"/>
              </a:rPr>
              <a:t>5</a:t>
            </a:r>
            <a:r>
              <a:rPr lang="zh-CN" altLang="en-US" sz="2000">
                <a:latin typeface="微软雅黑"/>
              </a:rPr>
              <a:t>、</a:t>
            </a:r>
            <a:r>
              <a:rPr lang="zh-CN" sz="2000">
                <a:latin typeface="微软雅黑"/>
              </a:rPr>
              <a:t>如何培养协作思考</a:t>
            </a:r>
            <a:endParaRPr lang="zh-CN" sz="2000">
              <a:latin typeface="微软雅黑"/>
              <a:ea typeface="微软雅黑"/>
            </a:endParaRPr>
          </a:p>
          <a:p>
            <a:pPr eaLnBrk="0" hangingPunct="0">
              <a:lnSpc>
                <a:spcPct val="150000"/>
              </a:lnSpc>
            </a:pPr>
            <a:r>
              <a:rPr lang="en-US" altLang="zh-CN" sz="2000">
                <a:latin typeface="微软雅黑"/>
              </a:rPr>
              <a:t>6</a:t>
            </a:r>
            <a:r>
              <a:rPr lang="zh-CN" altLang="en-US" sz="2000">
                <a:latin typeface="微软雅黑"/>
              </a:rPr>
              <a:t>、</a:t>
            </a:r>
            <a:r>
              <a:rPr lang="zh-CN" sz="2000">
                <a:latin typeface="微软雅黑"/>
              </a:rPr>
              <a:t>如何减少交互作用中的对抗性和判断性思考</a:t>
            </a:r>
            <a:endParaRPr lang="zh-CN" sz="2000">
              <a:latin typeface="微软雅黑"/>
              <a:ea typeface="微软雅黑"/>
            </a:endParaRPr>
          </a:p>
          <a:p>
            <a:pPr eaLnBrk="0" hangingPunct="0">
              <a:lnSpc>
                <a:spcPct val="150000"/>
              </a:lnSpc>
            </a:pPr>
            <a:r>
              <a:rPr lang="en-US" altLang="zh-CN" sz="2000">
                <a:latin typeface="微软雅黑"/>
              </a:rPr>
              <a:t>7</a:t>
            </a:r>
            <a:r>
              <a:rPr lang="zh-CN" altLang="en-US" sz="2000">
                <a:latin typeface="微软雅黑"/>
              </a:rPr>
              <a:t>、</a:t>
            </a:r>
            <a:r>
              <a:rPr lang="zh-CN" sz="2000">
                <a:latin typeface="微软雅黑"/>
              </a:rPr>
              <a:t>如何采用一种深思熟虑的步骤来解决问题和发现机会</a:t>
            </a:r>
            <a:endParaRPr lang="zh-CN" sz="2000">
              <a:latin typeface="微软雅黑"/>
              <a:ea typeface="微软雅黑"/>
            </a:endParaRPr>
          </a:p>
          <a:p>
            <a:pPr eaLnBrk="0" hangingPunct="0">
              <a:lnSpc>
                <a:spcPct val="150000"/>
              </a:lnSpc>
            </a:pPr>
            <a:r>
              <a:rPr lang="en-US" altLang="zh-CN" sz="2000">
                <a:latin typeface="微软雅黑"/>
              </a:rPr>
              <a:t>8</a:t>
            </a:r>
            <a:r>
              <a:rPr lang="zh-CN" altLang="en-US" sz="2000">
                <a:latin typeface="微软雅黑"/>
              </a:rPr>
              <a:t>、</a:t>
            </a:r>
            <a:r>
              <a:rPr lang="zh-CN" sz="2000">
                <a:latin typeface="微软雅黑"/>
              </a:rPr>
              <a:t>如何创造一种动态的、积极的环境来争取人们的参与</a:t>
            </a:r>
            <a:endParaRPr lang="zh-CN" sz="2000">
              <a:latin typeface="微软雅黑"/>
              <a:ea typeface="微软雅黑"/>
            </a:endParaRPr>
          </a:p>
          <a:p>
            <a:pPr eaLnBrk="0" hangingPunct="0">
              <a:lnSpc>
                <a:spcPct val="150000"/>
              </a:lnSpc>
            </a:pPr>
            <a:r>
              <a:rPr lang="en-US" altLang="zh-CN" sz="2000">
                <a:latin typeface="微软雅黑"/>
              </a:rPr>
              <a:t>9</a:t>
            </a:r>
            <a:r>
              <a:rPr lang="zh-CN" altLang="en-US" sz="2000">
                <a:latin typeface="微软雅黑"/>
              </a:rPr>
              <a:t>、</a:t>
            </a:r>
            <a:r>
              <a:rPr lang="zh-CN" sz="2000">
                <a:latin typeface="微软雅黑"/>
              </a:rPr>
              <a:t>如何解决问题时发现不为人注意的、有效的和创新的解决方法</a:t>
            </a:r>
            <a:endParaRPr lang="zh-CN" sz="2000">
              <a:latin typeface="微软雅黑"/>
              <a:ea typeface="微软雅黑"/>
            </a:endParaRPr>
          </a:p>
        </p:txBody>
      </p:sp>
      <p:sp>
        <p:nvSpPr>
          <p:cNvPr id="4" name="标题 1"/>
          <p:cNvSpPr txBox="1">
            <a:spLocks/>
          </p:cNvSpPr>
          <p:nvPr/>
        </p:nvSpPr>
        <p:spPr>
          <a:xfrm>
            <a:off x="2428875" y="5572125"/>
            <a:ext cx="6215063" cy="677863"/>
          </a:xfrm>
          <a:prstGeom prst="rect">
            <a:avLst/>
          </a:prstGeom>
        </p:spPr>
        <p:txBody>
          <a:bodyPr anchor="b">
            <a:normAutofit fontScale="92500"/>
          </a:bodyPr>
          <a:lstStyle/>
          <a:p>
            <a:pPr fontAlgn="auto">
              <a:spcAft>
                <a:spcPts val="0"/>
              </a:spcAft>
              <a:defRPr/>
            </a:pPr>
            <a:r>
              <a:rPr lang="zh-CN" altLang="en-US"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通过六顶思考帽的训练可以掌握</a:t>
            </a:r>
            <a:endParaRPr lang="zh-CN" altLang="en-US"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2500313" y="5572125"/>
            <a:ext cx="6143625" cy="677863"/>
          </a:xfrm>
          <a:prstGeom prst="rect">
            <a:avLst/>
          </a:prstGeom>
        </p:spPr>
        <p:txBody>
          <a:bodyPr anchor="b">
            <a:normAutofit fontScale="92500"/>
          </a:bodyPr>
          <a:lstStyle/>
          <a:p>
            <a:pPr fontAlgn="auto">
              <a:spcAft>
                <a:spcPts val="0"/>
              </a:spcAft>
              <a:defRPr/>
            </a:pPr>
            <a:r>
              <a:rPr lang="zh-CN" altLang="en-US"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通过六顶思考帽的训练可以掌握</a:t>
            </a:r>
            <a:endParaRPr lang="zh-CN" altLang="en-US"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
        <p:nvSpPr>
          <p:cNvPr id="5" name="矩形 4"/>
          <p:cNvSpPr/>
          <p:nvPr/>
        </p:nvSpPr>
        <p:spPr>
          <a:xfrm>
            <a:off x="928688" y="714375"/>
            <a:ext cx="7358062" cy="4708525"/>
          </a:xfrm>
          <a:prstGeom prst="rect">
            <a:avLst/>
          </a:prstGeom>
        </p:spPr>
        <p:txBody>
          <a:bodyPr>
            <a:spAutoFit/>
          </a:bodyPr>
          <a:lstStyle/>
          <a:p>
            <a:pPr eaLnBrk="0" hangingPunct="0">
              <a:lnSpc>
                <a:spcPct val="150000"/>
              </a:lnSpc>
            </a:pPr>
            <a:r>
              <a:rPr lang="en-US" altLang="zh-CN" sz="2000">
                <a:latin typeface="微软雅黑"/>
              </a:rPr>
              <a:t>10</a:t>
            </a:r>
            <a:r>
              <a:rPr lang="zh-CN" altLang="en-US" sz="2000">
                <a:latin typeface="微软雅黑"/>
              </a:rPr>
              <a:t>、如何为公司贯彻解决方案的简单易行的工具</a:t>
            </a:r>
            <a:endParaRPr lang="en-US" altLang="zh-CN" sz="2000">
              <a:latin typeface="微软雅黑"/>
            </a:endParaRPr>
          </a:p>
          <a:p>
            <a:pPr eaLnBrk="0" hangingPunct="0">
              <a:lnSpc>
                <a:spcPct val="150000"/>
              </a:lnSpc>
            </a:pPr>
            <a:r>
              <a:rPr lang="en-US" altLang="zh-CN" sz="2000">
                <a:latin typeface="微软雅黑"/>
              </a:rPr>
              <a:t>11</a:t>
            </a:r>
            <a:r>
              <a:rPr lang="zh-CN" altLang="en-US" sz="2000">
                <a:latin typeface="微软雅黑"/>
              </a:rPr>
              <a:t>、高度集中与高效会议的方法</a:t>
            </a:r>
            <a:endParaRPr lang="zh-CN" altLang="en-US" sz="2000">
              <a:latin typeface="微软雅黑"/>
              <a:ea typeface="微软雅黑"/>
            </a:endParaRPr>
          </a:p>
          <a:p>
            <a:pPr eaLnBrk="0" hangingPunct="0">
              <a:lnSpc>
                <a:spcPct val="150000"/>
              </a:lnSpc>
            </a:pPr>
            <a:r>
              <a:rPr lang="en-US" altLang="zh-CN" sz="2000">
                <a:latin typeface="微软雅黑"/>
              </a:rPr>
              <a:t>12</a:t>
            </a:r>
            <a:r>
              <a:rPr lang="zh-CN" altLang="en-US" sz="2000">
                <a:latin typeface="微软雅黑"/>
              </a:rPr>
              <a:t>、如何发现一个问题的新的角度，从而找到商业机会</a:t>
            </a:r>
            <a:endParaRPr lang="zh-CN" altLang="en-US" sz="2000">
              <a:latin typeface="微软雅黑"/>
              <a:ea typeface="微软雅黑"/>
            </a:endParaRPr>
          </a:p>
          <a:p>
            <a:pPr eaLnBrk="0" hangingPunct="0">
              <a:lnSpc>
                <a:spcPct val="150000"/>
              </a:lnSpc>
            </a:pPr>
            <a:r>
              <a:rPr lang="en-US" altLang="zh-CN" sz="2000">
                <a:latin typeface="微软雅黑"/>
              </a:rPr>
              <a:t>13</a:t>
            </a:r>
            <a:r>
              <a:rPr lang="zh-CN" altLang="en-US" sz="2000">
                <a:latin typeface="微软雅黑"/>
              </a:rPr>
              <a:t>、将问题分解成不同层次的技能</a:t>
            </a:r>
            <a:endParaRPr lang="zh-CN" altLang="en-US" sz="2000">
              <a:latin typeface="微软雅黑"/>
              <a:ea typeface="微软雅黑"/>
            </a:endParaRPr>
          </a:p>
          <a:p>
            <a:pPr eaLnBrk="0" hangingPunct="0">
              <a:lnSpc>
                <a:spcPct val="150000"/>
              </a:lnSpc>
            </a:pPr>
            <a:r>
              <a:rPr lang="en-US" altLang="zh-CN" sz="2000">
                <a:latin typeface="微软雅黑"/>
              </a:rPr>
              <a:t>14</a:t>
            </a:r>
            <a:r>
              <a:rPr lang="zh-CN" altLang="en-US" sz="2000">
                <a:latin typeface="微软雅黑"/>
              </a:rPr>
              <a:t>、培养团队的协同思维能力</a:t>
            </a:r>
            <a:endParaRPr lang="zh-CN" altLang="en-US" sz="2000">
              <a:latin typeface="微软雅黑"/>
              <a:ea typeface="微软雅黑"/>
            </a:endParaRPr>
          </a:p>
          <a:p>
            <a:pPr eaLnBrk="0" hangingPunct="0">
              <a:lnSpc>
                <a:spcPct val="150000"/>
              </a:lnSpc>
            </a:pPr>
            <a:r>
              <a:rPr lang="en-US" altLang="zh-CN" sz="2000">
                <a:latin typeface="微软雅黑"/>
              </a:rPr>
              <a:t>15</a:t>
            </a:r>
            <a:r>
              <a:rPr lang="zh-CN" altLang="en-US" sz="2000">
                <a:latin typeface="微软雅黑"/>
              </a:rPr>
              <a:t>、减少沟通中对抗的方法</a:t>
            </a:r>
            <a:endParaRPr lang="zh-CN" altLang="en-US" sz="2000">
              <a:latin typeface="微软雅黑"/>
              <a:ea typeface="微软雅黑"/>
            </a:endParaRPr>
          </a:p>
          <a:p>
            <a:pPr eaLnBrk="0" hangingPunct="0">
              <a:lnSpc>
                <a:spcPct val="150000"/>
              </a:lnSpc>
            </a:pPr>
            <a:r>
              <a:rPr lang="en-US" altLang="zh-CN" sz="2000">
                <a:latin typeface="微软雅黑"/>
              </a:rPr>
              <a:t>16</a:t>
            </a:r>
            <a:r>
              <a:rPr lang="zh-CN" altLang="en-US" sz="2000">
                <a:latin typeface="微软雅黑"/>
              </a:rPr>
              <a:t>、如何创建动态的、积极的环境争取人们参与</a:t>
            </a:r>
            <a:endParaRPr lang="zh-CN" altLang="en-US" sz="2000">
              <a:latin typeface="微软雅黑"/>
              <a:ea typeface="微软雅黑"/>
            </a:endParaRPr>
          </a:p>
          <a:p>
            <a:pPr eaLnBrk="0" hangingPunct="0">
              <a:lnSpc>
                <a:spcPct val="150000"/>
              </a:lnSpc>
            </a:pPr>
            <a:r>
              <a:rPr lang="en-US" altLang="zh-CN" sz="2000">
                <a:latin typeface="微软雅黑"/>
              </a:rPr>
              <a:t>17</a:t>
            </a:r>
            <a:r>
              <a:rPr lang="zh-CN" altLang="en-US" sz="2000">
                <a:latin typeface="微软雅黑"/>
              </a:rPr>
              <a:t>、如何有效地提高创造能力</a:t>
            </a:r>
            <a:endParaRPr lang="zh-CN" altLang="en-US" sz="2000">
              <a:latin typeface="微软雅黑"/>
              <a:ea typeface="微软雅黑"/>
            </a:endParaRPr>
          </a:p>
          <a:p>
            <a:pPr eaLnBrk="0" hangingPunct="0">
              <a:lnSpc>
                <a:spcPct val="150000"/>
              </a:lnSpc>
            </a:pPr>
            <a:r>
              <a:rPr lang="en-US" altLang="zh-CN" sz="2000">
                <a:latin typeface="微软雅黑"/>
              </a:rPr>
              <a:t>18</a:t>
            </a:r>
            <a:r>
              <a:rPr lang="zh-CN" altLang="en-US" sz="2000">
                <a:latin typeface="微软雅黑"/>
              </a:rPr>
              <a:t>、将解决方案轻松贯彻下去的方法</a:t>
            </a:r>
            <a:endParaRPr lang="zh-CN" altLang="en-US" sz="2000">
              <a:latin typeface="微软雅黑"/>
              <a:ea typeface="微软雅黑"/>
            </a:endParaRPr>
          </a:p>
          <a:p>
            <a:pPr eaLnBrk="0" hangingPunct="0">
              <a:lnSpc>
                <a:spcPct val="150000"/>
              </a:lnSpc>
            </a:pPr>
            <a:r>
              <a:rPr lang="en-US" altLang="zh-CN" sz="2000">
                <a:latin typeface="微软雅黑"/>
              </a:rPr>
              <a:t>19</a:t>
            </a:r>
            <a:r>
              <a:rPr lang="zh-CN" altLang="en-US" sz="2000">
                <a:latin typeface="微软雅黑"/>
              </a:rPr>
              <a:t>、执行能力</a:t>
            </a:r>
            <a:endParaRPr lang="zh-CN" altLang="en-US" sz="2000">
              <a:latin typeface="微软雅黑"/>
              <a:ea typeface="微软雅黑"/>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625" y="5500688"/>
            <a:ext cx="8183563" cy="765175"/>
          </a:xfrm>
        </p:spPr>
        <p:txBody>
          <a:bodyPr/>
          <a:lstStyle/>
          <a:p>
            <a:pPr fontAlgn="auto">
              <a:spcAft>
                <a:spcPts val="0"/>
              </a:spcAft>
              <a:defRPr/>
            </a:pPr>
            <a:r>
              <a:rPr lang="zh-CN" altLang="en-US" dirty="0" smtClean="0">
                <a:solidFill>
                  <a:schemeClr val="accent1">
                    <a:tint val="88000"/>
                    <a:satMod val="150000"/>
                  </a:schemeClr>
                </a:solidFill>
                <a:cs typeface="+mj-cs"/>
              </a:rPr>
              <a:t>帽子家族</a:t>
            </a:r>
            <a:endParaRPr lang="zh-CN" altLang="en-US" dirty="0">
              <a:solidFill>
                <a:schemeClr val="accent1">
                  <a:tint val="88000"/>
                  <a:satMod val="150000"/>
                </a:schemeClr>
              </a:solidFill>
              <a:cs typeface="+mj-cs"/>
            </a:endParaRPr>
          </a:p>
        </p:txBody>
      </p:sp>
      <p:pic>
        <p:nvPicPr>
          <p:cNvPr id="5" name="内容占位符 4" descr="六顶帽子图.gif"/>
          <p:cNvPicPr>
            <a:picLocks noGrp="1" noChangeAspect="1"/>
          </p:cNvPicPr>
          <p:nvPr>
            <p:ph idx="1"/>
          </p:nvPr>
        </p:nvPicPr>
        <p:blipFill>
          <a:blip r:embed="rId2"/>
          <a:stretch>
            <a:fillRect/>
          </a:stretch>
        </p:blipFill>
        <p:spPr>
          <a:xfrm>
            <a:off x="1428728" y="642918"/>
            <a:ext cx="6500858" cy="4924460"/>
          </a:xfrm>
          <a:effectLst>
            <a:softEdge rad="112500"/>
          </a:effectLst>
        </p:spPr>
      </p:pic>
      <p:sp>
        <p:nvSpPr>
          <p:cNvPr id="4" name="爆炸形 1 3"/>
          <p:cNvSpPr/>
          <p:nvPr/>
        </p:nvSpPr>
        <p:spPr>
          <a:xfrm>
            <a:off x="3214678" y="2143116"/>
            <a:ext cx="2857520" cy="1785950"/>
          </a:xfrm>
          <a:prstGeom prst="irregularSeal1">
            <a:avLst/>
          </a:prstGeom>
          <a:effectLst>
            <a:glow rad="228600">
              <a:schemeClr val="accent5">
                <a:satMod val="175000"/>
                <a:alpha val="40000"/>
              </a:schemeClr>
            </a:glow>
            <a:outerShdw blurRad="65500" dist="38100" dir="5400000" rotWithShape="0">
              <a:srgbClr val="000000">
                <a:alpha val="40000"/>
              </a:srgbClr>
            </a:outerShdw>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en-US" altLang="zh-CN" dirty="0"/>
              <a:t>~cess</a:t>
            </a:r>
          </a:p>
          <a:p>
            <a:pPr algn="ctr" fontAlgn="auto">
              <a:spcBef>
                <a:spcPts val="0"/>
              </a:spcBef>
              <a:spcAft>
                <a:spcPts val="0"/>
              </a:spcAft>
              <a:defRPr/>
            </a:pPr>
            <a:r>
              <a:rPr lang="en-US" altLang="zh-CN" dirty="0"/>
              <a:t>+</a:t>
            </a:r>
          </a:p>
          <a:p>
            <a:pPr algn="ctr" fontAlgn="auto">
              <a:spcBef>
                <a:spcPts val="0"/>
              </a:spcBef>
              <a:spcAft>
                <a:spcPts val="0"/>
              </a:spcAft>
              <a:defRPr/>
            </a:pPr>
            <a:r>
              <a:rPr lang="en-US" altLang="zh-CN" dirty="0"/>
              <a:t>5×~tive</a:t>
            </a:r>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500" y="5429250"/>
            <a:ext cx="5786438" cy="749300"/>
          </a:xfrm>
        </p:spPr>
        <p:txBody>
          <a:bodyPr/>
          <a:lstStyle/>
          <a:p>
            <a:pPr fontAlgn="auto">
              <a:spcAft>
                <a:spcPts val="0"/>
              </a:spcAft>
              <a:defRPr/>
            </a:pPr>
            <a:r>
              <a:rPr lang="zh-CN" altLang="en-US" dirty="0" smtClean="0">
                <a:solidFill>
                  <a:schemeClr val="accent1">
                    <a:tint val="88000"/>
                    <a:satMod val="150000"/>
                  </a:schemeClr>
                </a:solidFill>
                <a:cs typeface="+mj-cs"/>
              </a:rPr>
              <a:t>平行思维工具：六顶思考帽</a:t>
            </a:r>
            <a:endParaRPr lang="zh-CN" altLang="en-US" dirty="0">
              <a:solidFill>
                <a:schemeClr val="accent1">
                  <a:tint val="88000"/>
                  <a:satMod val="150000"/>
                </a:schemeClr>
              </a:solidFill>
              <a:cs typeface="+mj-cs"/>
            </a:endParaRPr>
          </a:p>
        </p:txBody>
      </p:sp>
      <p:grpSp>
        <p:nvGrpSpPr>
          <p:cNvPr id="50178" name="组合 15"/>
          <p:cNvGrpSpPr>
            <a:grpSpLocks/>
          </p:cNvGrpSpPr>
          <p:nvPr/>
        </p:nvGrpSpPr>
        <p:grpSpPr bwMode="auto">
          <a:xfrm>
            <a:off x="714375" y="1303338"/>
            <a:ext cx="5053013" cy="3297237"/>
            <a:chOff x="647700" y="2298700"/>
            <a:chExt cx="5052899" cy="3296512"/>
          </a:xfrm>
        </p:grpSpPr>
        <p:pic>
          <p:nvPicPr>
            <p:cNvPr id="50185" name="Picture 2" descr="whitehat"/>
            <p:cNvPicPr>
              <a:picLocks noChangeArrowheads="1"/>
            </p:cNvPicPr>
            <p:nvPr/>
          </p:nvPicPr>
          <p:blipFill>
            <a:blip r:embed="rId2"/>
            <a:srcRect/>
            <a:stretch>
              <a:fillRect/>
            </a:stretch>
          </p:blipFill>
          <p:spPr bwMode="auto">
            <a:xfrm>
              <a:off x="654050" y="2343150"/>
              <a:ext cx="900000" cy="720000"/>
            </a:xfrm>
            <a:prstGeom prst="rect">
              <a:avLst/>
            </a:prstGeom>
            <a:noFill/>
            <a:ln w="9525">
              <a:noFill/>
              <a:miter lim="800000"/>
              <a:headEnd/>
              <a:tailEnd/>
            </a:ln>
          </p:spPr>
        </p:pic>
        <p:pic>
          <p:nvPicPr>
            <p:cNvPr id="50186" name="Picture 3" descr="redhat"/>
            <p:cNvPicPr>
              <a:picLocks noChangeArrowheads="1"/>
            </p:cNvPicPr>
            <p:nvPr/>
          </p:nvPicPr>
          <p:blipFill>
            <a:blip r:embed="rId3"/>
            <a:srcRect/>
            <a:stretch>
              <a:fillRect/>
            </a:stretch>
          </p:blipFill>
          <p:spPr bwMode="auto">
            <a:xfrm>
              <a:off x="4700588" y="2298700"/>
              <a:ext cx="900000" cy="720000"/>
            </a:xfrm>
            <a:prstGeom prst="rect">
              <a:avLst/>
            </a:prstGeom>
            <a:noFill/>
            <a:ln w="9525">
              <a:noFill/>
              <a:miter lim="800000"/>
              <a:headEnd/>
              <a:tailEnd/>
            </a:ln>
          </p:spPr>
        </p:pic>
        <p:pic>
          <p:nvPicPr>
            <p:cNvPr id="50187" name="Picture 4" descr="blackhat"/>
            <p:cNvPicPr>
              <a:picLocks noChangeArrowheads="1"/>
            </p:cNvPicPr>
            <p:nvPr/>
          </p:nvPicPr>
          <p:blipFill>
            <a:blip r:embed="rId4"/>
            <a:srcRect/>
            <a:stretch>
              <a:fillRect/>
            </a:stretch>
          </p:blipFill>
          <p:spPr bwMode="auto">
            <a:xfrm>
              <a:off x="4776787" y="3598862"/>
              <a:ext cx="900000" cy="720000"/>
            </a:xfrm>
            <a:prstGeom prst="rect">
              <a:avLst/>
            </a:prstGeom>
            <a:noFill/>
            <a:ln w="9525">
              <a:noFill/>
              <a:miter lim="800000"/>
              <a:headEnd/>
              <a:tailEnd/>
            </a:ln>
          </p:spPr>
        </p:pic>
        <p:pic>
          <p:nvPicPr>
            <p:cNvPr id="50188" name="Picture 5" descr="yellowhat"/>
            <p:cNvPicPr>
              <a:picLocks noChangeArrowheads="1"/>
            </p:cNvPicPr>
            <p:nvPr/>
          </p:nvPicPr>
          <p:blipFill>
            <a:blip r:embed="rId5"/>
            <a:srcRect/>
            <a:stretch>
              <a:fillRect/>
            </a:stretch>
          </p:blipFill>
          <p:spPr bwMode="auto">
            <a:xfrm>
              <a:off x="647700" y="3581400"/>
              <a:ext cx="900113" cy="720000"/>
            </a:xfrm>
            <a:prstGeom prst="rect">
              <a:avLst/>
            </a:prstGeom>
            <a:noFill/>
            <a:ln w="9525">
              <a:noFill/>
              <a:miter lim="800000"/>
              <a:headEnd/>
              <a:tailEnd/>
            </a:ln>
          </p:spPr>
        </p:pic>
        <p:pic>
          <p:nvPicPr>
            <p:cNvPr id="50189" name="Picture 6" descr="greenhat"/>
            <p:cNvPicPr>
              <a:picLocks noChangeArrowheads="1"/>
            </p:cNvPicPr>
            <p:nvPr/>
          </p:nvPicPr>
          <p:blipFill>
            <a:blip r:embed="rId6"/>
            <a:srcRect/>
            <a:stretch>
              <a:fillRect/>
            </a:stretch>
          </p:blipFill>
          <p:spPr bwMode="auto">
            <a:xfrm>
              <a:off x="647700" y="4853006"/>
              <a:ext cx="900000" cy="720000"/>
            </a:xfrm>
            <a:prstGeom prst="rect">
              <a:avLst/>
            </a:prstGeom>
            <a:noFill/>
            <a:ln w="9525">
              <a:noFill/>
              <a:miter lim="800000"/>
              <a:headEnd/>
              <a:tailEnd/>
            </a:ln>
          </p:spPr>
        </p:pic>
        <p:pic>
          <p:nvPicPr>
            <p:cNvPr id="50190" name="Picture 7" descr="bluehat"/>
            <p:cNvPicPr>
              <a:picLocks noChangeArrowheads="1"/>
            </p:cNvPicPr>
            <p:nvPr/>
          </p:nvPicPr>
          <p:blipFill>
            <a:blip r:embed="rId7"/>
            <a:srcRect/>
            <a:stretch>
              <a:fillRect/>
            </a:stretch>
          </p:blipFill>
          <p:spPr bwMode="auto">
            <a:xfrm>
              <a:off x="4800599" y="4875212"/>
              <a:ext cx="900000" cy="720000"/>
            </a:xfrm>
            <a:prstGeom prst="rect">
              <a:avLst/>
            </a:prstGeom>
            <a:noFill/>
            <a:ln w="9525">
              <a:noFill/>
              <a:miter lim="800000"/>
              <a:headEnd/>
              <a:tailEnd/>
            </a:ln>
          </p:spPr>
        </p:pic>
      </p:grpSp>
      <p:sp>
        <p:nvSpPr>
          <p:cNvPr id="17" name="Text Box 8"/>
          <p:cNvSpPr txBox="1">
            <a:spLocks noChangeArrowheads="1"/>
          </p:cNvSpPr>
          <p:nvPr/>
        </p:nvSpPr>
        <p:spPr bwMode="auto">
          <a:xfrm>
            <a:off x="1857375" y="1357313"/>
            <a:ext cx="2470150" cy="641350"/>
          </a:xfrm>
          <a:prstGeom prst="rect">
            <a:avLst/>
          </a:prstGeom>
          <a:noFill/>
          <a:ln w="9525">
            <a:noFill/>
            <a:miter lim="800000"/>
            <a:headEnd/>
            <a:tailEnd/>
          </a:ln>
        </p:spPr>
        <p:txBody>
          <a:bodyPr wrap="none">
            <a:spAutoFit/>
          </a:bodyPr>
          <a:lstStyle/>
          <a:p>
            <a:r>
              <a:rPr lang="zh-CN" altLang="en-US" sz="3600">
                <a:latin typeface="Tahoma" pitchFamily="34" charset="0"/>
                <a:ea typeface="微软雅黑"/>
              </a:rPr>
              <a:t>资料与信息</a:t>
            </a:r>
          </a:p>
        </p:txBody>
      </p:sp>
      <p:sp>
        <p:nvSpPr>
          <p:cNvPr id="18" name="Text Box 11"/>
          <p:cNvSpPr txBox="1">
            <a:spLocks noChangeArrowheads="1"/>
          </p:cNvSpPr>
          <p:nvPr/>
        </p:nvSpPr>
        <p:spPr bwMode="auto">
          <a:xfrm>
            <a:off x="1857375" y="2643188"/>
            <a:ext cx="2470150" cy="641350"/>
          </a:xfrm>
          <a:prstGeom prst="rect">
            <a:avLst/>
          </a:prstGeom>
          <a:noFill/>
          <a:ln w="9525">
            <a:noFill/>
            <a:miter lim="800000"/>
            <a:headEnd/>
            <a:tailEnd/>
          </a:ln>
        </p:spPr>
        <p:txBody>
          <a:bodyPr wrap="none">
            <a:spAutoFit/>
          </a:bodyPr>
          <a:lstStyle/>
          <a:p>
            <a:r>
              <a:rPr lang="zh-CN" altLang="en-US" sz="3600">
                <a:latin typeface="Tahoma" pitchFamily="34" charset="0"/>
                <a:ea typeface="微软雅黑"/>
              </a:rPr>
              <a:t>积极与乐观</a:t>
            </a:r>
          </a:p>
        </p:txBody>
      </p:sp>
      <p:sp>
        <p:nvSpPr>
          <p:cNvPr id="19" name="Text Box 12"/>
          <p:cNvSpPr txBox="1">
            <a:spLocks noChangeArrowheads="1"/>
          </p:cNvSpPr>
          <p:nvPr/>
        </p:nvSpPr>
        <p:spPr bwMode="auto">
          <a:xfrm>
            <a:off x="1857375" y="3929063"/>
            <a:ext cx="2470150" cy="641350"/>
          </a:xfrm>
          <a:prstGeom prst="rect">
            <a:avLst/>
          </a:prstGeom>
          <a:noFill/>
          <a:ln w="9525">
            <a:noFill/>
            <a:miter lim="800000"/>
            <a:headEnd/>
            <a:tailEnd/>
          </a:ln>
        </p:spPr>
        <p:txBody>
          <a:bodyPr wrap="none">
            <a:spAutoFit/>
          </a:bodyPr>
          <a:lstStyle/>
          <a:p>
            <a:r>
              <a:rPr lang="zh-CN" altLang="en-US" sz="3600">
                <a:latin typeface="Tahoma" pitchFamily="34" charset="0"/>
                <a:ea typeface="微软雅黑"/>
              </a:rPr>
              <a:t>创新与冒险</a:t>
            </a:r>
          </a:p>
        </p:txBody>
      </p:sp>
      <p:sp>
        <p:nvSpPr>
          <p:cNvPr id="20" name="Text Box 9"/>
          <p:cNvSpPr txBox="1">
            <a:spLocks noChangeArrowheads="1"/>
          </p:cNvSpPr>
          <p:nvPr/>
        </p:nvSpPr>
        <p:spPr bwMode="auto">
          <a:xfrm>
            <a:off x="5929313" y="1357313"/>
            <a:ext cx="2470150" cy="641350"/>
          </a:xfrm>
          <a:prstGeom prst="rect">
            <a:avLst/>
          </a:prstGeom>
          <a:noFill/>
          <a:ln w="9525">
            <a:noFill/>
            <a:miter lim="800000"/>
            <a:headEnd/>
            <a:tailEnd/>
          </a:ln>
        </p:spPr>
        <p:txBody>
          <a:bodyPr wrap="none">
            <a:spAutoFit/>
          </a:bodyPr>
          <a:lstStyle/>
          <a:p>
            <a:r>
              <a:rPr lang="zh-CN" altLang="en-US" sz="3600">
                <a:latin typeface="Tahoma" pitchFamily="34" charset="0"/>
                <a:ea typeface="微软雅黑"/>
              </a:rPr>
              <a:t>直觉与感情</a:t>
            </a:r>
          </a:p>
        </p:txBody>
      </p:sp>
      <p:sp>
        <p:nvSpPr>
          <p:cNvPr id="21" name="Text Box 10"/>
          <p:cNvSpPr txBox="1">
            <a:spLocks noChangeArrowheads="1"/>
          </p:cNvSpPr>
          <p:nvPr/>
        </p:nvSpPr>
        <p:spPr bwMode="auto">
          <a:xfrm>
            <a:off x="6000750" y="2643188"/>
            <a:ext cx="2470150" cy="641350"/>
          </a:xfrm>
          <a:prstGeom prst="rect">
            <a:avLst/>
          </a:prstGeom>
          <a:noFill/>
          <a:ln w="9525">
            <a:noFill/>
            <a:miter lim="800000"/>
            <a:headEnd/>
            <a:tailEnd/>
          </a:ln>
        </p:spPr>
        <p:txBody>
          <a:bodyPr wrap="none">
            <a:spAutoFit/>
          </a:bodyPr>
          <a:lstStyle/>
          <a:p>
            <a:r>
              <a:rPr lang="zh-CN" altLang="en-US" sz="3600">
                <a:latin typeface="Tahoma" pitchFamily="34" charset="0"/>
                <a:ea typeface="微软雅黑"/>
              </a:rPr>
              <a:t>逻辑与批判</a:t>
            </a:r>
          </a:p>
        </p:txBody>
      </p:sp>
      <p:sp>
        <p:nvSpPr>
          <p:cNvPr id="22" name="Text Box 13"/>
          <p:cNvSpPr txBox="1">
            <a:spLocks noChangeArrowheads="1"/>
          </p:cNvSpPr>
          <p:nvPr/>
        </p:nvSpPr>
        <p:spPr bwMode="auto">
          <a:xfrm>
            <a:off x="6000750" y="3929063"/>
            <a:ext cx="2470150" cy="641350"/>
          </a:xfrm>
          <a:prstGeom prst="rect">
            <a:avLst/>
          </a:prstGeom>
          <a:noFill/>
          <a:ln w="9525">
            <a:noFill/>
            <a:miter lim="800000"/>
            <a:headEnd/>
            <a:tailEnd/>
          </a:ln>
        </p:spPr>
        <p:txBody>
          <a:bodyPr wrap="none">
            <a:spAutoFit/>
          </a:bodyPr>
          <a:lstStyle/>
          <a:p>
            <a:r>
              <a:rPr lang="zh-CN" altLang="en-US" sz="3600">
                <a:latin typeface="Tahoma" pitchFamily="34" charset="0"/>
                <a:ea typeface="微软雅黑"/>
              </a:rPr>
              <a:t>系统与控制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ox(i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amond(i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heckerboard(across)">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edg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63" y="5500688"/>
            <a:ext cx="8183562" cy="693737"/>
          </a:xfrm>
        </p:spPr>
        <p:txBody>
          <a:bodyPr/>
          <a:lstStyle/>
          <a:p>
            <a:pPr fontAlgn="auto">
              <a:spcAft>
                <a:spcPts val="0"/>
              </a:spcAft>
              <a:defRPr/>
            </a:pPr>
            <a:r>
              <a:rPr lang="zh-CN" altLang="en-US" dirty="0" smtClean="0">
                <a:solidFill>
                  <a:schemeClr val="accent1">
                    <a:tint val="88000"/>
                    <a:satMod val="150000"/>
                  </a:schemeClr>
                </a:solidFill>
                <a:cs typeface="+mj-cs"/>
              </a:rPr>
              <a:t>六顶思考帽各自内在的含义</a:t>
            </a:r>
            <a:endParaRPr lang="zh-CN" altLang="en-US" dirty="0">
              <a:solidFill>
                <a:schemeClr val="accent1">
                  <a:tint val="88000"/>
                  <a:satMod val="150000"/>
                </a:schemeClr>
              </a:solidFill>
              <a:cs typeface="+mj-cs"/>
            </a:endParaRPr>
          </a:p>
        </p:txBody>
      </p:sp>
      <p:pic>
        <p:nvPicPr>
          <p:cNvPr id="4" name="内容占位符 3" descr="六顶思考帽解释.jpg"/>
          <p:cNvPicPr>
            <a:picLocks noGrp="1" noChangeAspect="1"/>
          </p:cNvPicPr>
          <p:nvPr>
            <p:ph idx="1"/>
          </p:nvPr>
        </p:nvPicPr>
        <p:blipFill>
          <a:blip r:embed="rId2"/>
          <a:stretch>
            <a:fillRect/>
          </a:stretch>
        </p:blipFill>
        <p:spPr>
          <a:xfrm>
            <a:off x="571472" y="1214422"/>
            <a:ext cx="8027262" cy="3357586"/>
          </a:xfrm>
          <a:ln w="88900" cap="sq" cmpd="thickThin">
            <a:solidFill>
              <a:srgbClr val="000000"/>
            </a:solidFill>
          </a:ln>
          <a:effectLst>
            <a:innerShdw blurRad="76200">
              <a:srgbClr val="000000"/>
            </a:inn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500" y="5500688"/>
            <a:ext cx="7929563" cy="765175"/>
          </a:xfrm>
        </p:spPr>
        <p:txBody>
          <a:bodyPr/>
          <a:lstStyle/>
          <a:p>
            <a:pPr fontAlgn="auto">
              <a:spcAft>
                <a:spcPts val="0"/>
              </a:spcAft>
              <a:defRPr/>
            </a:pPr>
            <a:r>
              <a:rPr lang="zh-CN" altLang="en-US" dirty="0" smtClean="0">
                <a:solidFill>
                  <a:schemeClr val="accent1">
                    <a:tint val="88000"/>
                    <a:satMod val="150000"/>
                  </a:schemeClr>
                </a:solidFill>
                <a:cs typeface="+mj-cs"/>
              </a:rPr>
              <a:t>六顶思考帽各自的位置</a:t>
            </a:r>
            <a:endParaRPr lang="zh-CN" altLang="en-US" dirty="0">
              <a:solidFill>
                <a:schemeClr val="accent1">
                  <a:tint val="88000"/>
                  <a:satMod val="150000"/>
                </a:schemeClr>
              </a:solidFill>
              <a:cs typeface="+mj-cs"/>
            </a:endParaRPr>
          </a:p>
        </p:txBody>
      </p:sp>
      <p:pic>
        <p:nvPicPr>
          <p:cNvPr id="4" name="内容占位符 3" descr="六顶思考帽之位置.jpg"/>
          <p:cNvPicPr>
            <a:picLocks noGrp="1" noChangeAspect="1"/>
          </p:cNvPicPr>
          <p:nvPr>
            <p:ph idx="1"/>
          </p:nvPr>
        </p:nvPicPr>
        <p:blipFill>
          <a:blip r:embed="rId2"/>
          <a:stretch>
            <a:fillRect/>
          </a:stretch>
        </p:blipFill>
        <p:spPr>
          <a:xfrm>
            <a:off x="1500166" y="714356"/>
            <a:ext cx="6215106" cy="4580174"/>
          </a:xfrm>
          <a:effectLst>
            <a:softEdge rad="112500"/>
          </a:effectLst>
        </p:spPr>
      </p:pic>
      <p:cxnSp>
        <p:nvCxnSpPr>
          <p:cNvPr id="6" name="直接箭头连接符 5"/>
          <p:cNvCxnSpPr/>
          <p:nvPr/>
        </p:nvCxnSpPr>
        <p:spPr>
          <a:xfrm rot="5400000">
            <a:off x="5000625" y="2500313"/>
            <a:ext cx="428625" cy="428625"/>
          </a:xfrm>
          <a:prstGeom prst="straightConnector1">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63" y="5500688"/>
            <a:ext cx="2714625" cy="693737"/>
          </a:xfrm>
        </p:spPr>
        <p:txBody>
          <a:bodyPr/>
          <a:lstStyle/>
          <a:p>
            <a:pPr fontAlgn="auto">
              <a:spcAft>
                <a:spcPts val="0"/>
              </a:spcAft>
              <a:defRPr/>
            </a:pPr>
            <a:r>
              <a:rPr lang="zh-CN" altLang="en-US" dirty="0" smtClean="0">
                <a:solidFill>
                  <a:schemeClr val="accent1">
                    <a:tint val="88000"/>
                    <a:satMod val="150000"/>
                  </a:schemeClr>
                </a:solidFill>
                <a:cs typeface="+mj-cs"/>
              </a:rPr>
              <a:t>思维的混战</a:t>
            </a:r>
            <a:endParaRPr lang="zh-CN" altLang="en-US" dirty="0">
              <a:solidFill>
                <a:schemeClr val="accent1">
                  <a:tint val="88000"/>
                  <a:satMod val="150000"/>
                </a:schemeClr>
              </a:solidFill>
              <a:cs typeface="+mj-cs"/>
            </a:endParaRPr>
          </a:p>
        </p:txBody>
      </p:sp>
      <p:pic>
        <p:nvPicPr>
          <p:cNvPr id="6" name="内容占位符 3" descr="六顶思考帽之大图.gif"/>
          <p:cNvPicPr>
            <a:picLocks noChangeAspect="1"/>
          </p:cNvPicPr>
          <p:nvPr/>
        </p:nvPicPr>
        <p:blipFill>
          <a:blip r:embed="rId2"/>
          <a:stretch>
            <a:fillRect/>
          </a:stretch>
        </p:blipFill>
        <p:spPr>
          <a:xfrm>
            <a:off x="1000100" y="714356"/>
            <a:ext cx="7167710" cy="4714908"/>
          </a:xfrm>
          <a:prstGeom prst="roundRect">
            <a:avLst>
              <a:gd name="adj" fmla="val 8594"/>
            </a:avLst>
          </a:prstGeom>
          <a:ln/>
        </p:spPr>
        <p:style>
          <a:lnRef idx="2">
            <a:schemeClr val="accent5"/>
          </a:lnRef>
          <a:fillRef idx="1">
            <a:schemeClr val="lt1"/>
          </a:fillRef>
          <a:effectRef idx="0">
            <a:schemeClr val="accent5"/>
          </a:effectRef>
          <a:fontRef idx="minor">
            <a:schemeClr val="dk1"/>
          </a:fontRef>
        </p:style>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75" y="5715000"/>
            <a:ext cx="1285875" cy="677863"/>
          </a:xfrm>
        </p:spPr>
        <p:txBody>
          <a:bodyPr/>
          <a:lstStyle/>
          <a:p>
            <a:pPr fontAlgn="auto">
              <a:spcAft>
                <a:spcPts val="0"/>
              </a:spcAft>
              <a:defRPr/>
            </a:pPr>
            <a:r>
              <a:rPr lang="zh-CN" altLang="en-US" dirty="0" smtClean="0">
                <a:solidFill>
                  <a:schemeClr val="accent1">
                    <a:tint val="88000"/>
                    <a:satMod val="150000"/>
                  </a:schemeClr>
                </a:solidFill>
                <a:cs typeface="+mj-cs"/>
              </a:rPr>
              <a:t>白帽</a:t>
            </a:r>
            <a:endParaRPr lang="zh-CN" altLang="en-US" dirty="0">
              <a:solidFill>
                <a:schemeClr val="accent1">
                  <a:tint val="88000"/>
                  <a:satMod val="150000"/>
                </a:schemeClr>
              </a:solidFill>
              <a:cs typeface="+mj-cs"/>
            </a:endParaRPr>
          </a:p>
        </p:txBody>
      </p:sp>
      <p:sp>
        <p:nvSpPr>
          <p:cNvPr id="4" name="矩形 3"/>
          <p:cNvSpPr/>
          <p:nvPr/>
        </p:nvSpPr>
        <p:spPr>
          <a:xfrm>
            <a:off x="857250" y="1000125"/>
            <a:ext cx="7500938" cy="1754188"/>
          </a:xfrm>
          <a:prstGeom prst="rect">
            <a:avLst/>
          </a:prstGeom>
        </p:spPr>
        <p:txBody>
          <a:bodyPr>
            <a:spAutoFit/>
          </a:bodyPr>
          <a:lstStyle/>
          <a:p>
            <a:pPr fontAlgn="auto">
              <a:lnSpc>
                <a:spcPct val="150000"/>
              </a:lnSpc>
              <a:spcBef>
                <a:spcPts val="0"/>
              </a:spcBef>
              <a:spcAft>
                <a:spcPts val="0"/>
              </a:spcAft>
              <a:defRPr/>
            </a:pPr>
            <a:r>
              <a:rPr lang="zh-CN" altLang="en-US" sz="2400" b="1" dirty="0">
                <a:solidFill>
                  <a:schemeClr val="bg1"/>
                </a:solidFill>
                <a:latin typeface="+mn-ea"/>
                <a:ea typeface="+mn-ea"/>
                <a:cs typeface="+mn-cs"/>
              </a:rPr>
              <a:t>白色</a:t>
            </a:r>
            <a:r>
              <a:rPr lang="zh-CN" altLang="en-US" sz="2400" dirty="0">
                <a:latin typeface="+mn-ea"/>
                <a:ea typeface="+mn-ea"/>
                <a:cs typeface="+mn-cs"/>
              </a:rPr>
              <a:t>是中立而客观的。</a:t>
            </a:r>
            <a:endParaRPr lang="en-US" altLang="zh-CN" sz="2400" dirty="0">
              <a:latin typeface="+mn-ea"/>
              <a:ea typeface="+mn-ea"/>
              <a:cs typeface="+mn-cs"/>
            </a:endParaRPr>
          </a:p>
          <a:p>
            <a:pPr fontAlgn="auto">
              <a:lnSpc>
                <a:spcPct val="150000"/>
              </a:lnSpc>
              <a:spcBef>
                <a:spcPts val="0"/>
              </a:spcBef>
              <a:spcAft>
                <a:spcPts val="0"/>
              </a:spcAft>
              <a:defRPr/>
            </a:pPr>
            <a:r>
              <a:rPr lang="zh-CN" altLang="en-US" sz="2400" dirty="0">
                <a:latin typeface="+mn-ea"/>
                <a:ea typeface="+mn-ea"/>
                <a:cs typeface="+mn-cs"/>
              </a:rPr>
              <a:t>代表着事实和资讯。中性的事实与数据帽</a:t>
            </a:r>
            <a:r>
              <a:rPr lang="en-US" sz="2400" dirty="0">
                <a:latin typeface="+mn-ea"/>
                <a:ea typeface="+mn-ea"/>
                <a:cs typeface="+mn-cs"/>
              </a:rPr>
              <a:t>, </a:t>
            </a:r>
            <a:r>
              <a:rPr lang="zh-CN" altLang="en-US" sz="2400" dirty="0">
                <a:latin typeface="+mn-ea"/>
                <a:ea typeface="+mn-ea"/>
                <a:cs typeface="+mn-cs"/>
              </a:rPr>
              <a:t>处理信息的功能。</a:t>
            </a:r>
            <a:endParaRPr lang="zh-CN" altLang="en-US" sz="2400" dirty="0">
              <a:latin typeface="+mn-ea"/>
              <a:ea typeface="+mn-ea"/>
              <a:cs typeface="+mn-cs"/>
            </a:endParaRPr>
          </a:p>
        </p:txBody>
      </p:sp>
      <p:sp>
        <p:nvSpPr>
          <p:cNvPr id="6" name="Rectangle 5"/>
          <p:cNvSpPr>
            <a:spLocks noChangeArrowheads="1"/>
          </p:cNvSpPr>
          <p:nvPr/>
        </p:nvSpPr>
        <p:spPr bwMode="auto">
          <a:xfrm>
            <a:off x="1357313" y="3116263"/>
            <a:ext cx="6629400" cy="1884362"/>
          </a:xfrm>
          <a:prstGeom prst="rect">
            <a:avLst/>
          </a:prstGeom>
          <a:noFill/>
          <a:ln w="9525">
            <a:noFill/>
            <a:miter lim="800000"/>
            <a:headEnd/>
            <a:tailEnd/>
          </a:ln>
        </p:spPr>
        <p:txBody>
          <a:bodyPr>
            <a:spAutoFit/>
          </a:bodyPr>
          <a:lstStyle/>
          <a:p>
            <a:pPr fontAlgn="auto">
              <a:lnSpc>
                <a:spcPct val="150000"/>
              </a:lnSpc>
              <a:spcBef>
                <a:spcPts val="0"/>
              </a:spcBef>
              <a:spcAft>
                <a:spcPts val="0"/>
              </a:spcAft>
              <a:buSzPct val="80000"/>
              <a:buFont typeface="Wingdings" pitchFamily="2" charset="2"/>
              <a:buChar char="q"/>
              <a:defRPr/>
            </a:pPr>
            <a:r>
              <a:rPr lang="zh-CN" altLang="en-US" sz="2000" dirty="0">
                <a:solidFill>
                  <a:srgbClr val="0000FF"/>
                </a:solidFill>
                <a:latin typeface="+mn-ea"/>
                <a:ea typeface="+mn-ea"/>
                <a:cs typeface="+mn-cs"/>
              </a:rPr>
              <a:t>  </a:t>
            </a:r>
            <a:r>
              <a:rPr lang="zh-CN" altLang="en-US" sz="2000" dirty="0">
                <a:solidFill>
                  <a:srgbClr val="0000FF"/>
                </a:solidFill>
                <a:latin typeface="+mn-ea"/>
                <a:ea typeface="+mn-ea"/>
                <a:cs typeface="+mn-cs"/>
              </a:rPr>
              <a:t>今年的管理费用同比去年增加了</a:t>
            </a:r>
            <a:r>
              <a:rPr lang="en-US" altLang="zh-CN" sz="2000" dirty="0">
                <a:solidFill>
                  <a:srgbClr val="0000FF"/>
                </a:solidFill>
                <a:latin typeface="+mn-ea"/>
                <a:ea typeface="+mn-ea"/>
                <a:cs typeface="+mn-cs"/>
              </a:rPr>
              <a:t>5</a:t>
            </a:r>
            <a:r>
              <a:rPr lang="zh-CN" altLang="en-US" sz="2000" dirty="0">
                <a:solidFill>
                  <a:srgbClr val="0000FF"/>
                </a:solidFill>
                <a:latin typeface="+mn-ea"/>
                <a:ea typeface="+mn-ea"/>
                <a:cs typeface="+mn-cs"/>
              </a:rPr>
              <a:t>个百分点。</a:t>
            </a:r>
            <a:endParaRPr lang="zh-CN" altLang="en-US" sz="2000" dirty="0">
              <a:solidFill>
                <a:srgbClr val="0000FF"/>
              </a:solidFill>
              <a:latin typeface="+mn-ea"/>
              <a:ea typeface="+mn-ea"/>
              <a:cs typeface="+mn-cs"/>
            </a:endParaRPr>
          </a:p>
          <a:p>
            <a:pPr fontAlgn="auto">
              <a:lnSpc>
                <a:spcPct val="150000"/>
              </a:lnSpc>
              <a:spcBef>
                <a:spcPts val="0"/>
              </a:spcBef>
              <a:spcAft>
                <a:spcPts val="0"/>
              </a:spcAft>
              <a:buSzPct val="80000"/>
              <a:buFont typeface="Wingdings" pitchFamily="2" charset="2"/>
              <a:buChar char="q"/>
              <a:defRPr/>
            </a:pPr>
            <a:r>
              <a:rPr lang="zh-CN" altLang="en-US" sz="2000" dirty="0">
                <a:solidFill>
                  <a:srgbClr val="0000FF"/>
                </a:solidFill>
                <a:latin typeface="+mn-ea"/>
                <a:ea typeface="+mn-ea"/>
                <a:cs typeface="+mn-cs"/>
              </a:rPr>
              <a:t>  </a:t>
            </a:r>
            <a:r>
              <a:rPr lang="zh-CN" altLang="en-US" sz="2000" dirty="0">
                <a:solidFill>
                  <a:srgbClr val="0000FF"/>
                </a:solidFill>
                <a:latin typeface="+mn-ea"/>
                <a:ea typeface="+mn-ea"/>
                <a:cs typeface="+mn-cs"/>
              </a:rPr>
              <a:t>今年上半年的营销额</a:t>
            </a:r>
            <a:r>
              <a:rPr lang="en-US" altLang="zh-CN" sz="2000" dirty="0">
                <a:solidFill>
                  <a:srgbClr val="0000FF"/>
                </a:solidFill>
                <a:latin typeface="+mn-ea"/>
                <a:ea typeface="+mn-ea"/>
                <a:cs typeface="+mn-cs"/>
              </a:rPr>
              <a:t>2000</a:t>
            </a:r>
            <a:r>
              <a:rPr lang="zh-CN" altLang="en-US" sz="2000" dirty="0">
                <a:solidFill>
                  <a:srgbClr val="0000FF"/>
                </a:solidFill>
                <a:latin typeface="+mn-ea"/>
                <a:ea typeface="+mn-ea"/>
                <a:cs typeface="+mn-cs"/>
              </a:rPr>
              <a:t>万，利润</a:t>
            </a:r>
            <a:r>
              <a:rPr lang="en-US" altLang="zh-CN" sz="2000" dirty="0">
                <a:solidFill>
                  <a:srgbClr val="0000FF"/>
                </a:solidFill>
                <a:latin typeface="+mn-ea"/>
                <a:ea typeface="+mn-ea"/>
                <a:cs typeface="+mn-cs"/>
              </a:rPr>
              <a:t>360</a:t>
            </a:r>
            <a:r>
              <a:rPr lang="zh-CN" altLang="en-US" sz="2000" dirty="0">
                <a:solidFill>
                  <a:srgbClr val="0000FF"/>
                </a:solidFill>
                <a:latin typeface="+mn-ea"/>
                <a:ea typeface="+mn-ea"/>
                <a:cs typeface="+mn-cs"/>
              </a:rPr>
              <a:t>万。</a:t>
            </a:r>
            <a:endParaRPr lang="zh-CN" altLang="en-US" sz="2000" dirty="0">
              <a:solidFill>
                <a:srgbClr val="0000FF"/>
              </a:solidFill>
              <a:latin typeface="+mn-ea"/>
              <a:ea typeface="+mn-ea"/>
              <a:cs typeface="+mn-cs"/>
            </a:endParaRPr>
          </a:p>
          <a:p>
            <a:pPr fontAlgn="auto">
              <a:lnSpc>
                <a:spcPct val="150000"/>
              </a:lnSpc>
              <a:spcBef>
                <a:spcPts val="0"/>
              </a:spcBef>
              <a:spcAft>
                <a:spcPts val="0"/>
              </a:spcAft>
              <a:buSzPct val="80000"/>
              <a:buFont typeface="Wingdings" pitchFamily="2" charset="2"/>
              <a:buChar char="q"/>
              <a:defRPr/>
            </a:pPr>
            <a:r>
              <a:rPr lang="zh-CN" altLang="en-US" sz="2000" dirty="0">
                <a:solidFill>
                  <a:srgbClr val="0000FF"/>
                </a:solidFill>
                <a:latin typeface="+mn-ea"/>
                <a:ea typeface="+mn-ea"/>
                <a:cs typeface="+mn-cs"/>
              </a:rPr>
              <a:t>  </a:t>
            </a:r>
            <a:r>
              <a:rPr lang="en-US" altLang="zh-CN" sz="2000" dirty="0">
                <a:solidFill>
                  <a:srgbClr val="0000FF"/>
                </a:solidFill>
                <a:latin typeface="+mn-ea"/>
                <a:ea typeface="+mn-ea"/>
                <a:cs typeface="+mn-cs"/>
              </a:rPr>
              <a:t>A</a:t>
            </a:r>
            <a:r>
              <a:rPr lang="zh-CN" altLang="en-US" sz="2000" dirty="0">
                <a:solidFill>
                  <a:srgbClr val="0000FF"/>
                </a:solidFill>
                <a:latin typeface="+mn-ea"/>
                <a:ea typeface="+mn-ea"/>
                <a:cs typeface="+mn-cs"/>
              </a:rPr>
              <a:t>工程原计划</a:t>
            </a:r>
            <a:r>
              <a:rPr lang="en-US" altLang="zh-CN" sz="2000" dirty="0">
                <a:solidFill>
                  <a:srgbClr val="0000FF"/>
                </a:solidFill>
                <a:latin typeface="+mn-ea"/>
                <a:ea typeface="+mn-ea"/>
                <a:cs typeface="+mn-cs"/>
              </a:rPr>
              <a:t>8</a:t>
            </a:r>
            <a:r>
              <a:rPr lang="zh-CN" altLang="en-US" sz="2000" dirty="0">
                <a:solidFill>
                  <a:srgbClr val="0000FF"/>
                </a:solidFill>
                <a:latin typeface="+mn-ea"/>
                <a:ea typeface="+mn-ea"/>
                <a:cs typeface="+mn-cs"/>
              </a:rPr>
              <a:t>月</a:t>
            </a:r>
            <a:r>
              <a:rPr lang="en-US" altLang="zh-CN" sz="2000" dirty="0">
                <a:solidFill>
                  <a:srgbClr val="0000FF"/>
                </a:solidFill>
                <a:latin typeface="+mn-ea"/>
                <a:ea typeface="+mn-ea"/>
                <a:cs typeface="+mn-cs"/>
              </a:rPr>
              <a:t>20</a:t>
            </a:r>
            <a:r>
              <a:rPr lang="zh-CN" altLang="en-US" sz="2000" dirty="0">
                <a:solidFill>
                  <a:srgbClr val="0000FF"/>
                </a:solidFill>
                <a:latin typeface="+mn-ea"/>
                <a:ea typeface="+mn-ea"/>
                <a:cs typeface="+mn-cs"/>
              </a:rPr>
              <a:t>日完成，实际延期</a:t>
            </a:r>
            <a:r>
              <a:rPr lang="en-US" altLang="zh-CN" sz="2000" dirty="0">
                <a:solidFill>
                  <a:srgbClr val="0000FF"/>
                </a:solidFill>
                <a:latin typeface="+mn-ea"/>
                <a:ea typeface="+mn-ea"/>
                <a:cs typeface="+mn-cs"/>
              </a:rPr>
              <a:t>5</a:t>
            </a:r>
            <a:r>
              <a:rPr lang="zh-CN" altLang="en-US" sz="2000" dirty="0">
                <a:solidFill>
                  <a:srgbClr val="0000FF"/>
                </a:solidFill>
                <a:latin typeface="+mn-ea"/>
                <a:ea typeface="+mn-ea"/>
                <a:cs typeface="+mn-cs"/>
              </a:rPr>
              <a:t>天。</a:t>
            </a:r>
            <a:endParaRPr lang="zh-CN" altLang="en-US" sz="2000" dirty="0">
              <a:solidFill>
                <a:srgbClr val="0000FF"/>
              </a:solidFill>
              <a:latin typeface="+mn-ea"/>
              <a:ea typeface="+mn-ea"/>
              <a:cs typeface="+mn-cs"/>
            </a:endParaRPr>
          </a:p>
          <a:p>
            <a:pPr fontAlgn="auto">
              <a:lnSpc>
                <a:spcPct val="150000"/>
              </a:lnSpc>
              <a:spcBef>
                <a:spcPts val="0"/>
              </a:spcBef>
              <a:spcAft>
                <a:spcPts val="0"/>
              </a:spcAft>
              <a:buSzPct val="80000"/>
              <a:buFont typeface="Wingdings" pitchFamily="2" charset="2"/>
              <a:buChar char="q"/>
              <a:defRPr/>
            </a:pPr>
            <a:r>
              <a:rPr lang="zh-CN" altLang="en-US" sz="2000" dirty="0">
                <a:solidFill>
                  <a:srgbClr val="0000FF"/>
                </a:solidFill>
                <a:latin typeface="+mn-ea"/>
                <a:ea typeface="+mn-ea"/>
                <a:cs typeface="+mn-cs"/>
              </a:rPr>
              <a:t>  </a:t>
            </a:r>
            <a:r>
              <a:rPr lang="en-US" altLang="zh-CN" sz="2000" dirty="0">
                <a:solidFill>
                  <a:srgbClr val="0000FF"/>
                </a:solidFill>
                <a:latin typeface="+mn-ea"/>
                <a:ea typeface="+mn-ea"/>
                <a:cs typeface="+mn-cs"/>
              </a:rPr>
              <a:t>B</a:t>
            </a:r>
            <a:r>
              <a:rPr lang="zh-CN" altLang="en-US" sz="2000" dirty="0">
                <a:solidFill>
                  <a:srgbClr val="0000FF"/>
                </a:solidFill>
                <a:latin typeface="+mn-ea"/>
                <a:ea typeface="+mn-ea"/>
                <a:cs typeface="+mn-cs"/>
              </a:rPr>
              <a:t>工程成本统计为</a:t>
            </a:r>
            <a:r>
              <a:rPr lang="en-US" altLang="zh-CN" sz="2000" dirty="0">
                <a:solidFill>
                  <a:srgbClr val="0000FF"/>
                </a:solidFill>
                <a:latin typeface="+mn-ea"/>
                <a:ea typeface="+mn-ea"/>
                <a:cs typeface="+mn-cs"/>
              </a:rPr>
              <a:t>745</a:t>
            </a:r>
            <a:r>
              <a:rPr lang="zh-CN" altLang="en-US" sz="2000" dirty="0">
                <a:solidFill>
                  <a:srgbClr val="0000FF"/>
                </a:solidFill>
                <a:latin typeface="+mn-ea"/>
                <a:ea typeface="+mn-ea"/>
                <a:cs typeface="+mn-cs"/>
              </a:rPr>
              <a:t>万元。</a:t>
            </a:r>
            <a:endParaRPr lang="zh-CN" altLang="en-US" sz="2000" dirty="0">
              <a:solidFill>
                <a:srgbClr val="0000FF"/>
              </a:solidFill>
              <a:latin typeface="+mn-e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63" y="5429250"/>
            <a:ext cx="1357312" cy="749300"/>
          </a:xfrm>
        </p:spPr>
        <p:txBody>
          <a:bodyPr/>
          <a:lstStyle/>
          <a:p>
            <a:pPr fontAlgn="auto">
              <a:spcAft>
                <a:spcPts val="0"/>
              </a:spcAft>
              <a:defRPr/>
            </a:pPr>
            <a:r>
              <a:rPr lang="zh-CN" altLang="en-US" dirty="0" smtClean="0">
                <a:solidFill>
                  <a:schemeClr val="accent1">
                    <a:tint val="88000"/>
                    <a:satMod val="150000"/>
                  </a:schemeClr>
                </a:solidFill>
                <a:cs typeface="+mj-cs"/>
              </a:rPr>
              <a:t>白帽</a:t>
            </a:r>
            <a:endParaRPr lang="zh-CN" altLang="en-US" dirty="0">
              <a:solidFill>
                <a:schemeClr val="accent1">
                  <a:tint val="88000"/>
                  <a:satMod val="150000"/>
                </a:schemeClr>
              </a:solidFill>
              <a:cs typeface="+mj-cs"/>
            </a:endParaRPr>
          </a:p>
        </p:txBody>
      </p:sp>
      <p:sp>
        <p:nvSpPr>
          <p:cNvPr id="55298" name="Rectangle 2"/>
          <p:cNvSpPr>
            <a:spLocks noChangeArrowheads="1"/>
          </p:cNvSpPr>
          <p:nvPr/>
        </p:nvSpPr>
        <p:spPr bwMode="auto">
          <a:xfrm>
            <a:off x="785813" y="1500188"/>
            <a:ext cx="6629400" cy="519112"/>
          </a:xfrm>
          <a:prstGeom prst="rect">
            <a:avLst/>
          </a:prstGeom>
          <a:noFill/>
          <a:ln w="9525">
            <a:noFill/>
            <a:miter lim="800000"/>
            <a:headEnd/>
            <a:tailEnd/>
          </a:ln>
        </p:spPr>
        <p:txBody>
          <a:bodyPr>
            <a:spAutoFit/>
          </a:bodyPr>
          <a:lstStyle/>
          <a:p>
            <a:r>
              <a:rPr lang="zh-CN" altLang="en-US" sz="2800">
                <a:latin typeface="黑体" pitchFamily="2" charset="-122"/>
                <a:ea typeface="微软雅黑"/>
              </a:rPr>
              <a:t>与白帽相关的就是资料与信息</a:t>
            </a:r>
          </a:p>
        </p:txBody>
      </p:sp>
      <p:sp>
        <p:nvSpPr>
          <p:cNvPr id="5" name="Rectangle 4"/>
          <p:cNvSpPr>
            <a:spLocks noChangeArrowheads="1"/>
          </p:cNvSpPr>
          <p:nvPr/>
        </p:nvSpPr>
        <p:spPr bwMode="auto">
          <a:xfrm>
            <a:off x="1500188" y="2714625"/>
            <a:ext cx="5019675" cy="1684338"/>
          </a:xfrm>
          <a:prstGeom prst="rect">
            <a:avLst/>
          </a:prstGeom>
          <a:noFill/>
          <a:ln w="9525">
            <a:noFill/>
            <a:miter lim="800000"/>
            <a:headEnd/>
            <a:tailEnd/>
          </a:ln>
        </p:spPr>
        <p:txBody>
          <a:bodyPr>
            <a:spAutoFit/>
          </a:bodyPr>
          <a:lstStyle/>
          <a:p>
            <a:pPr>
              <a:lnSpc>
                <a:spcPct val="150000"/>
              </a:lnSpc>
              <a:buSzPct val="80000"/>
              <a:buFont typeface="Wingdings" pitchFamily="2" charset="2"/>
              <a:buChar char="q"/>
            </a:pPr>
            <a:r>
              <a:rPr lang="zh-CN" altLang="en-US" sz="2400">
                <a:solidFill>
                  <a:srgbClr val="0000FF"/>
                </a:solidFill>
                <a:latin typeface="黑体" pitchFamily="2" charset="-122"/>
                <a:ea typeface="微软雅黑"/>
              </a:rPr>
              <a:t>  我们拥有哪些信息？</a:t>
            </a:r>
          </a:p>
          <a:p>
            <a:pPr>
              <a:lnSpc>
                <a:spcPct val="150000"/>
              </a:lnSpc>
              <a:buSzPct val="80000"/>
              <a:buFont typeface="Wingdings" pitchFamily="2" charset="2"/>
              <a:buChar char="q"/>
            </a:pPr>
            <a:r>
              <a:rPr lang="zh-CN" altLang="en-US" sz="2400">
                <a:solidFill>
                  <a:srgbClr val="0000FF"/>
                </a:solidFill>
                <a:latin typeface="黑体" pitchFamily="2" charset="-122"/>
                <a:ea typeface="微软雅黑"/>
              </a:rPr>
              <a:t>  我们希望拥有哪些信息？</a:t>
            </a:r>
          </a:p>
          <a:p>
            <a:pPr>
              <a:lnSpc>
                <a:spcPct val="150000"/>
              </a:lnSpc>
              <a:buSzPct val="80000"/>
              <a:buFont typeface="Wingdings" pitchFamily="2" charset="2"/>
              <a:buChar char="q"/>
            </a:pPr>
            <a:r>
              <a:rPr lang="zh-CN" altLang="en-US" sz="2400">
                <a:solidFill>
                  <a:srgbClr val="0000FF"/>
                </a:solidFill>
                <a:latin typeface="黑体" pitchFamily="2" charset="-122"/>
                <a:ea typeface="微软雅黑"/>
              </a:rPr>
              <a:t>  我们如何获得信息？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15188" y="5500688"/>
            <a:ext cx="1282700" cy="677862"/>
          </a:xfrm>
        </p:spPr>
        <p:txBody>
          <a:bodyPr/>
          <a:lstStyle/>
          <a:p>
            <a:pPr fontAlgn="auto">
              <a:spcAft>
                <a:spcPts val="0"/>
              </a:spcAft>
              <a:defRPr/>
            </a:pPr>
            <a:r>
              <a:rPr lang="zh-CN" altLang="en-US" dirty="0" smtClean="0">
                <a:solidFill>
                  <a:schemeClr val="accent1">
                    <a:tint val="88000"/>
                    <a:satMod val="150000"/>
                  </a:schemeClr>
                </a:solidFill>
                <a:cs typeface="+mj-cs"/>
              </a:rPr>
              <a:t>白帽</a:t>
            </a:r>
            <a:endParaRPr lang="zh-CN" altLang="en-US" dirty="0">
              <a:solidFill>
                <a:schemeClr val="accent1">
                  <a:tint val="88000"/>
                  <a:satMod val="150000"/>
                </a:schemeClr>
              </a:solidFill>
              <a:cs typeface="+mj-cs"/>
            </a:endParaRPr>
          </a:p>
        </p:txBody>
      </p:sp>
      <p:sp>
        <p:nvSpPr>
          <p:cNvPr id="4" name="Rectangle 1028"/>
          <p:cNvSpPr>
            <a:spLocks noChangeArrowheads="1"/>
          </p:cNvSpPr>
          <p:nvPr/>
        </p:nvSpPr>
        <p:spPr bwMode="auto">
          <a:xfrm>
            <a:off x="785813" y="1428750"/>
            <a:ext cx="7467600" cy="519113"/>
          </a:xfrm>
          <a:prstGeom prst="rect">
            <a:avLst/>
          </a:prstGeom>
          <a:noFill/>
          <a:ln w="9525">
            <a:noFill/>
            <a:miter lim="800000"/>
            <a:headEnd/>
            <a:tailEnd/>
          </a:ln>
          <a:effectLst/>
        </p:spPr>
        <p:txBody>
          <a:bodyPr>
            <a:spAutoFit/>
          </a:bodyPr>
          <a:lstStyle/>
          <a:p>
            <a:pPr fontAlgn="auto">
              <a:spcBef>
                <a:spcPts val="0"/>
              </a:spcBef>
              <a:spcAft>
                <a:spcPts val="0"/>
              </a:spcAft>
              <a:defRPr/>
            </a:pPr>
            <a:r>
              <a:rPr lang="zh-CN" altLang="en-US" sz="2800" dirty="0">
                <a:latin typeface="+mn-ea"/>
                <a:ea typeface="+mn-ea"/>
                <a:cs typeface="+mn-cs"/>
              </a:rPr>
              <a:t>练习：请阅读以下短文，请找出哪些是事实？</a:t>
            </a:r>
          </a:p>
        </p:txBody>
      </p:sp>
      <p:sp>
        <p:nvSpPr>
          <p:cNvPr id="5" name="Rectangle 1050"/>
          <p:cNvSpPr>
            <a:spLocks noChangeArrowheads="1"/>
          </p:cNvSpPr>
          <p:nvPr/>
        </p:nvSpPr>
        <p:spPr bwMode="auto">
          <a:xfrm>
            <a:off x="1571625" y="2571750"/>
            <a:ext cx="6643688" cy="2197100"/>
          </a:xfrm>
          <a:prstGeom prst="rect">
            <a:avLst/>
          </a:prstGeom>
          <a:noFill/>
          <a:ln w="9525">
            <a:noFill/>
            <a:miter lim="800000"/>
            <a:headEnd/>
            <a:tailEnd/>
          </a:ln>
          <a:effectLst/>
        </p:spPr>
        <p:txBody>
          <a:bodyPr>
            <a:spAutoFit/>
          </a:bodyPr>
          <a:lstStyle/>
          <a:p>
            <a:pPr fontAlgn="auto">
              <a:lnSpc>
                <a:spcPct val="200000"/>
              </a:lnSpc>
              <a:spcBef>
                <a:spcPts val="0"/>
              </a:spcBef>
              <a:spcAft>
                <a:spcPts val="0"/>
              </a:spcAft>
              <a:defRPr/>
            </a:pPr>
            <a:r>
              <a:rPr lang="zh-CN" altLang="en-US" sz="2400" dirty="0">
                <a:solidFill>
                  <a:srgbClr val="002060"/>
                </a:solidFill>
                <a:latin typeface="+mn-ea"/>
                <a:ea typeface="+mn-ea"/>
                <a:cs typeface="+mn-cs"/>
              </a:rPr>
              <a:t>某商人                        ，          来到</a:t>
            </a:r>
            <a:r>
              <a:rPr lang="zh-CN" altLang="en-US" sz="2400" dirty="0">
                <a:solidFill>
                  <a:srgbClr val="002060"/>
                </a:solidFill>
                <a:latin typeface="+mn-ea"/>
                <a:ea typeface="+mn-ea"/>
                <a:cs typeface="+mn-cs"/>
              </a:rPr>
              <a:t>店堂并索要钱款</a:t>
            </a:r>
            <a:r>
              <a:rPr lang="zh-CN" altLang="en-US" sz="2400" dirty="0">
                <a:solidFill>
                  <a:srgbClr val="002060"/>
                </a:solidFill>
                <a:latin typeface="+mn-ea"/>
                <a:ea typeface="+mn-ea"/>
                <a:cs typeface="+mn-cs"/>
              </a:rPr>
              <a:t>，      打开</a:t>
            </a:r>
            <a:r>
              <a:rPr lang="zh-CN" altLang="en-US" sz="2400" dirty="0">
                <a:solidFill>
                  <a:srgbClr val="002060"/>
                </a:solidFill>
                <a:latin typeface="+mn-ea"/>
                <a:ea typeface="+mn-ea"/>
                <a:cs typeface="+mn-cs"/>
              </a:rPr>
              <a:t>收银机，收银机内的东西</a:t>
            </a:r>
            <a:r>
              <a:rPr lang="zh-CN" altLang="en-US" sz="2400" dirty="0">
                <a:solidFill>
                  <a:srgbClr val="002060"/>
                </a:solidFill>
                <a:latin typeface="+mn-ea"/>
                <a:ea typeface="+mn-ea"/>
                <a:cs typeface="+mn-cs"/>
              </a:rPr>
              <a:t>被    了</a:t>
            </a:r>
            <a:r>
              <a:rPr lang="zh-CN" altLang="en-US" sz="2400" dirty="0">
                <a:solidFill>
                  <a:srgbClr val="002060"/>
                </a:solidFill>
                <a:latin typeface="+mn-ea"/>
                <a:ea typeface="+mn-ea"/>
                <a:cs typeface="+mn-cs"/>
              </a:rPr>
              <a:t>出来</a:t>
            </a:r>
            <a:r>
              <a:rPr lang="zh-CN" altLang="en-US" sz="2400" dirty="0">
                <a:solidFill>
                  <a:srgbClr val="002060"/>
                </a:solidFill>
                <a:latin typeface="+mn-ea"/>
                <a:ea typeface="+mn-ea"/>
                <a:cs typeface="+mn-cs"/>
              </a:rPr>
              <a:t>而                       ，</a:t>
            </a:r>
            <a:r>
              <a:rPr lang="zh-CN" altLang="en-US" sz="2400" dirty="0">
                <a:solidFill>
                  <a:srgbClr val="002060"/>
                </a:solidFill>
                <a:latin typeface="+mn-ea"/>
                <a:ea typeface="+mn-ea"/>
                <a:cs typeface="+mn-cs"/>
              </a:rPr>
              <a:t>一</a:t>
            </a:r>
            <a:r>
              <a:rPr lang="zh-CN" altLang="en-US" sz="2400" dirty="0">
                <a:solidFill>
                  <a:srgbClr val="002060"/>
                </a:solidFill>
                <a:latin typeface="+mn-ea"/>
                <a:ea typeface="+mn-ea"/>
                <a:cs typeface="+mn-cs"/>
              </a:rPr>
              <a:t>位       很快              。</a:t>
            </a:r>
            <a:endParaRPr lang="zh-CN" altLang="en-US" sz="2400" dirty="0">
              <a:solidFill>
                <a:srgbClr val="002060"/>
              </a:solidFill>
              <a:latin typeface="+mn-ea"/>
              <a:ea typeface="+mn-ea"/>
              <a:cs typeface="+mn-cs"/>
            </a:endParaRPr>
          </a:p>
        </p:txBody>
      </p:sp>
      <p:sp>
        <p:nvSpPr>
          <p:cNvPr id="13" name="矩形 12"/>
          <p:cNvSpPr/>
          <p:nvPr/>
        </p:nvSpPr>
        <p:spPr>
          <a:xfrm>
            <a:off x="2528888" y="2814638"/>
            <a:ext cx="2339975" cy="460375"/>
          </a:xfrm>
          <a:prstGeom prst="rect">
            <a:avLst/>
          </a:prstGeom>
        </p:spPr>
        <p:txBody>
          <a:bodyPr wrap="none">
            <a:spAutoFit/>
          </a:bodyPr>
          <a:lstStyle/>
          <a:p>
            <a:pPr fontAlgn="auto">
              <a:spcBef>
                <a:spcPts val="0"/>
              </a:spcBef>
              <a:spcAft>
                <a:spcPts val="0"/>
              </a:spcAft>
              <a:defRPr/>
            </a:pPr>
            <a:r>
              <a:rPr lang="zh-CN" altLang="en-US" sz="2400" dirty="0">
                <a:solidFill>
                  <a:srgbClr val="002060"/>
                </a:solidFill>
                <a:latin typeface="+mn-ea"/>
                <a:ea typeface="+mn-ea"/>
                <a:cs typeface="+mn-cs"/>
              </a:rPr>
              <a:t>刚关上店里的灯</a:t>
            </a:r>
            <a:endParaRPr lang="zh-CN" altLang="en-US" sz="2400" dirty="0">
              <a:solidFill>
                <a:srgbClr val="002060"/>
              </a:solidFill>
              <a:latin typeface="+mn-lt"/>
              <a:ea typeface="+mn-ea"/>
              <a:cs typeface="+mn-cs"/>
            </a:endParaRPr>
          </a:p>
        </p:txBody>
      </p:sp>
      <p:sp>
        <p:nvSpPr>
          <p:cNvPr id="14" name="矩形 13"/>
          <p:cNvSpPr/>
          <p:nvPr/>
        </p:nvSpPr>
        <p:spPr>
          <a:xfrm>
            <a:off x="4900613" y="2828925"/>
            <a:ext cx="1108075" cy="461963"/>
          </a:xfrm>
          <a:prstGeom prst="rect">
            <a:avLst/>
          </a:prstGeom>
        </p:spPr>
        <p:txBody>
          <a:bodyPr wrap="none">
            <a:spAutoFit/>
          </a:bodyPr>
          <a:lstStyle/>
          <a:p>
            <a:pPr fontAlgn="auto">
              <a:spcBef>
                <a:spcPts val="0"/>
              </a:spcBef>
              <a:spcAft>
                <a:spcPts val="0"/>
              </a:spcAft>
              <a:defRPr/>
            </a:pPr>
            <a:r>
              <a:rPr lang="zh-CN" altLang="en-US" sz="2400" dirty="0">
                <a:solidFill>
                  <a:srgbClr val="002060"/>
                </a:solidFill>
                <a:latin typeface="+mn-ea"/>
                <a:ea typeface="+mn-ea"/>
                <a:cs typeface="+mn-cs"/>
              </a:rPr>
              <a:t>一男子</a:t>
            </a:r>
            <a:endParaRPr lang="zh-CN" altLang="en-US" sz="2400" dirty="0">
              <a:latin typeface="+mn-lt"/>
              <a:ea typeface="+mn-ea"/>
              <a:cs typeface="+mn-cs"/>
            </a:endParaRPr>
          </a:p>
        </p:txBody>
      </p:sp>
      <p:sp>
        <p:nvSpPr>
          <p:cNvPr id="15" name="矩形 14"/>
          <p:cNvSpPr/>
          <p:nvPr/>
        </p:nvSpPr>
        <p:spPr>
          <a:xfrm>
            <a:off x="2398713" y="3557588"/>
            <a:ext cx="800100" cy="461962"/>
          </a:xfrm>
          <a:prstGeom prst="rect">
            <a:avLst/>
          </a:prstGeom>
        </p:spPr>
        <p:txBody>
          <a:bodyPr wrap="none">
            <a:spAutoFit/>
          </a:bodyPr>
          <a:lstStyle/>
          <a:p>
            <a:pPr fontAlgn="auto">
              <a:spcBef>
                <a:spcPts val="0"/>
              </a:spcBef>
              <a:spcAft>
                <a:spcPts val="0"/>
              </a:spcAft>
              <a:defRPr/>
            </a:pPr>
            <a:r>
              <a:rPr lang="zh-CN" altLang="en-US" sz="2400" dirty="0">
                <a:solidFill>
                  <a:srgbClr val="002060"/>
                </a:solidFill>
                <a:latin typeface="+mn-ea"/>
                <a:ea typeface="+mn-ea"/>
                <a:cs typeface="+mn-cs"/>
              </a:rPr>
              <a:t>店主</a:t>
            </a:r>
            <a:endParaRPr lang="zh-CN" altLang="en-US" sz="2400" dirty="0">
              <a:latin typeface="+mn-lt"/>
              <a:ea typeface="+mn-ea"/>
              <a:cs typeface="+mn-cs"/>
            </a:endParaRPr>
          </a:p>
        </p:txBody>
      </p:sp>
      <p:sp>
        <p:nvSpPr>
          <p:cNvPr id="16" name="矩形 15"/>
          <p:cNvSpPr/>
          <p:nvPr/>
        </p:nvSpPr>
        <p:spPr>
          <a:xfrm>
            <a:off x="7329488" y="3557588"/>
            <a:ext cx="492125" cy="461962"/>
          </a:xfrm>
          <a:prstGeom prst="rect">
            <a:avLst/>
          </a:prstGeom>
        </p:spPr>
        <p:txBody>
          <a:bodyPr wrap="none">
            <a:spAutoFit/>
          </a:bodyPr>
          <a:lstStyle/>
          <a:p>
            <a:pPr fontAlgn="auto">
              <a:spcBef>
                <a:spcPts val="0"/>
              </a:spcBef>
              <a:spcAft>
                <a:spcPts val="0"/>
              </a:spcAft>
              <a:defRPr/>
            </a:pPr>
            <a:r>
              <a:rPr lang="zh-CN" altLang="en-US" sz="2400" dirty="0">
                <a:solidFill>
                  <a:srgbClr val="002060"/>
                </a:solidFill>
                <a:latin typeface="+mn-ea"/>
                <a:ea typeface="+mn-ea"/>
                <a:cs typeface="+mn-cs"/>
              </a:rPr>
              <a:t>倒</a:t>
            </a:r>
            <a:endParaRPr lang="zh-CN" altLang="en-US" sz="2400" dirty="0">
              <a:latin typeface="+mn-lt"/>
              <a:ea typeface="+mn-ea"/>
              <a:cs typeface="+mn-cs"/>
            </a:endParaRPr>
          </a:p>
        </p:txBody>
      </p:sp>
      <p:sp>
        <p:nvSpPr>
          <p:cNvPr id="17" name="矩形 16"/>
          <p:cNvSpPr/>
          <p:nvPr/>
        </p:nvSpPr>
        <p:spPr>
          <a:xfrm>
            <a:off x="2486025" y="4286250"/>
            <a:ext cx="2357438" cy="461963"/>
          </a:xfrm>
          <a:prstGeom prst="rect">
            <a:avLst/>
          </a:prstGeom>
        </p:spPr>
        <p:txBody>
          <a:bodyPr>
            <a:spAutoFit/>
          </a:bodyPr>
          <a:lstStyle/>
          <a:p>
            <a:pPr fontAlgn="auto">
              <a:spcBef>
                <a:spcPts val="0"/>
              </a:spcBef>
              <a:spcAft>
                <a:spcPts val="0"/>
              </a:spcAft>
              <a:defRPr/>
            </a:pPr>
            <a:r>
              <a:rPr lang="zh-CN" altLang="en-US" sz="2400" dirty="0">
                <a:solidFill>
                  <a:srgbClr val="002060"/>
                </a:solidFill>
                <a:latin typeface="+mn-ea"/>
                <a:ea typeface="+mn-ea"/>
                <a:cs typeface="+mn-cs"/>
              </a:rPr>
              <a:t>那个男子逃走了</a:t>
            </a:r>
            <a:endParaRPr lang="zh-CN" altLang="en-US" sz="2400" dirty="0">
              <a:latin typeface="+mn-lt"/>
              <a:ea typeface="+mn-ea"/>
              <a:cs typeface="+mn-cs"/>
            </a:endParaRPr>
          </a:p>
        </p:txBody>
      </p:sp>
      <p:sp>
        <p:nvSpPr>
          <p:cNvPr id="18" name="矩形 17"/>
          <p:cNvSpPr/>
          <p:nvPr/>
        </p:nvSpPr>
        <p:spPr>
          <a:xfrm>
            <a:off x="5499100" y="4286250"/>
            <a:ext cx="800100" cy="461963"/>
          </a:xfrm>
          <a:prstGeom prst="rect">
            <a:avLst/>
          </a:prstGeom>
        </p:spPr>
        <p:txBody>
          <a:bodyPr wrap="none">
            <a:spAutoFit/>
          </a:bodyPr>
          <a:lstStyle/>
          <a:p>
            <a:pPr fontAlgn="auto">
              <a:spcBef>
                <a:spcPts val="0"/>
              </a:spcBef>
              <a:spcAft>
                <a:spcPts val="0"/>
              </a:spcAft>
              <a:defRPr/>
            </a:pPr>
            <a:r>
              <a:rPr lang="zh-CN" altLang="en-US" sz="2400" dirty="0">
                <a:solidFill>
                  <a:srgbClr val="002060"/>
                </a:solidFill>
                <a:latin typeface="+mn-ea"/>
                <a:ea typeface="+mn-ea"/>
                <a:cs typeface="+mn-cs"/>
              </a:rPr>
              <a:t>警察</a:t>
            </a:r>
            <a:endParaRPr lang="zh-CN" altLang="en-US" sz="2400" dirty="0">
              <a:latin typeface="+mn-lt"/>
              <a:ea typeface="+mn-ea"/>
              <a:cs typeface="+mn-cs"/>
            </a:endParaRPr>
          </a:p>
        </p:txBody>
      </p:sp>
      <p:sp>
        <p:nvSpPr>
          <p:cNvPr id="19" name="矩形 18"/>
          <p:cNvSpPr/>
          <p:nvPr/>
        </p:nvSpPr>
        <p:spPr>
          <a:xfrm>
            <a:off x="6756400" y="4286250"/>
            <a:ext cx="1416050" cy="461963"/>
          </a:xfrm>
          <a:prstGeom prst="rect">
            <a:avLst/>
          </a:prstGeom>
        </p:spPr>
        <p:txBody>
          <a:bodyPr wrap="none">
            <a:spAutoFit/>
          </a:bodyPr>
          <a:lstStyle/>
          <a:p>
            <a:pPr fontAlgn="auto">
              <a:spcBef>
                <a:spcPts val="0"/>
              </a:spcBef>
              <a:spcAft>
                <a:spcPts val="0"/>
              </a:spcAft>
              <a:defRPr/>
            </a:pPr>
            <a:r>
              <a:rPr lang="zh-CN" altLang="en-US" sz="2400" dirty="0">
                <a:solidFill>
                  <a:srgbClr val="002060"/>
                </a:solidFill>
                <a:latin typeface="+mn-ea"/>
                <a:ea typeface="+mn-ea"/>
                <a:cs typeface="+mn-cs"/>
              </a:rPr>
              <a:t>接到报案</a:t>
            </a:r>
            <a:endParaRPr lang="zh-CN" altLang="en-US" sz="2400" dirty="0">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3"/>
                                        </p:tgtEl>
                                        <p:attrNameLst>
                                          <p:attrName>style.color</p:attrName>
                                        </p:attrNameLst>
                                      </p:cBhvr>
                                      <p:to>
                                        <a:srgbClr val="FE0606"/>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500" fill="hold"/>
                                        <p:tgtEl>
                                          <p:spTgt spid="14"/>
                                        </p:tgtEl>
                                        <p:attrNameLst>
                                          <p:attrName>style.color</p:attrName>
                                        </p:attrNameLst>
                                      </p:cBhvr>
                                      <p:to>
                                        <a:srgbClr val="FE0606"/>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500" fill="hold"/>
                                        <p:tgtEl>
                                          <p:spTgt spid="15"/>
                                        </p:tgtEl>
                                        <p:attrNameLst>
                                          <p:attrName>style.color</p:attrName>
                                        </p:attrNameLst>
                                      </p:cBhvr>
                                      <p:to>
                                        <a:srgbClr val="FE0606"/>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dir="cw">
                                      <p:cBhvr override="childStyle">
                                        <p:cTn id="18" dur="500" fill="hold"/>
                                        <p:tgtEl>
                                          <p:spTgt spid="16"/>
                                        </p:tgtEl>
                                        <p:attrNameLst>
                                          <p:attrName>style.color</p:attrName>
                                        </p:attrNameLst>
                                      </p:cBhvr>
                                      <p:to>
                                        <a:srgbClr val="FE0606"/>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0" nodeType="clickEffect">
                                  <p:stCondLst>
                                    <p:cond delay="0"/>
                                  </p:stCondLst>
                                  <p:childTnLst>
                                    <p:animClr clrSpc="rgb" dir="cw">
                                      <p:cBhvr override="childStyle">
                                        <p:cTn id="22" dur="500" fill="hold"/>
                                        <p:tgtEl>
                                          <p:spTgt spid="17"/>
                                        </p:tgtEl>
                                        <p:attrNameLst>
                                          <p:attrName>style.color</p:attrName>
                                        </p:attrNameLst>
                                      </p:cBhvr>
                                      <p:to>
                                        <a:srgbClr val="FE0606"/>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grpId="0" nodeType="clickEffect">
                                  <p:stCondLst>
                                    <p:cond delay="0"/>
                                  </p:stCondLst>
                                  <p:childTnLst>
                                    <p:animClr clrSpc="rgb" dir="cw">
                                      <p:cBhvr override="childStyle">
                                        <p:cTn id="26" dur="500" fill="hold"/>
                                        <p:tgtEl>
                                          <p:spTgt spid="19"/>
                                        </p:tgtEl>
                                        <p:attrNameLst>
                                          <p:attrName>style.color</p:attrName>
                                        </p:attrNameLst>
                                      </p:cBhvr>
                                      <p:to>
                                        <a:srgbClr val="FE0606"/>
                                      </p:to>
                                    </p:animClr>
                                  </p:childTnLst>
                                </p:cTn>
                              </p:par>
                              <p:par>
                                <p:cTn id="27" presetID="3" presetClass="emph" presetSubtype="2" fill="hold" grpId="0" nodeType="withEffect">
                                  <p:stCondLst>
                                    <p:cond delay="0"/>
                                  </p:stCondLst>
                                  <p:childTnLst>
                                    <p:animClr clrSpc="rgb" dir="cw">
                                      <p:cBhvr override="childStyle">
                                        <p:cTn id="28" dur="500" fill="hold"/>
                                        <p:tgtEl>
                                          <p:spTgt spid="18"/>
                                        </p:tgtEl>
                                        <p:attrNameLst>
                                          <p:attrName>style.color</p:attrName>
                                        </p:attrNameLst>
                                      </p:cBhvr>
                                      <p:to>
                                        <a:srgbClr val="FE060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86313" y="5572125"/>
            <a:ext cx="3925887" cy="677863"/>
          </a:xfrm>
        </p:spPr>
        <p:txBody>
          <a:bodyPr/>
          <a:lstStyle/>
          <a:p>
            <a:pPr fontAlgn="auto">
              <a:spcAft>
                <a:spcPts val="0"/>
              </a:spcAft>
              <a:defRPr/>
            </a:pPr>
            <a:r>
              <a:rPr lang="zh-CN" altLang="en-US" dirty="0" smtClean="0">
                <a:solidFill>
                  <a:schemeClr val="accent1">
                    <a:tint val="88000"/>
                    <a:satMod val="150000"/>
                  </a:schemeClr>
                </a:solidFill>
                <a:cs typeface="+mj-cs"/>
              </a:rPr>
              <a:t>六顶思考帽的成效</a:t>
            </a:r>
            <a:endParaRPr lang="zh-CN" altLang="en-US" dirty="0">
              <a:solidFill>
                <a:schemeClr val="accent1">
                  <a:tint val="88000"/>
                  <a:satMod val="150000"/>
                </a:schemeClr>
              </a:solidFill>
              <a:cs typeface="+mj-cs"/>
            </a:endParaRPr>
          </a:p>
        </p:txBody>
      </p:sp>
      <p:sp>
        <p:nvSpPr>
          <p:cNvPr id="4" name="矩形 3"/>
          <p:cNvSpPr/>
          <p:nvPr/>
        </p:nvSpPr>
        <p:spPr>
          <a:xfrm>
            <a:off x="1000125" y="1357313"/>
            <a:ext cx="7429500" cy="3416300"/>
          </a:xfrm>
          <a:prstGeom prst="rect">
            <a:avLst/>
          </a:prstGeom>
        </p:spPr>
        <p:txBody>
          <a:bodyPr>
            <a:spAutoFit/>
          </a:bodyPr>
          <a:lstStyle/>
          <a:p>
            <a:pPr fontAlgn="auto">
              <a:lnSpc>
                <a:spcPct val="150000"/>
              </a:lnSpc>
              <a:spcBef>
                <a:spcPts val="0"/>
              </a:spcBef>
              <a:spcAft>
                <a:spcPts val="0"/>
              </a:spcAft>
              <a:defRPr/>
            </a:pPr>
            <a:r>
              <a:rPr lang="zh-CN" altLang="en-US" sz="2400" dirty="0">
                <a:latin typeface="+mn-ea"/>
                <a:ea typeface="+mn-ea"/>
                <a:cs typeface="+mn-cs"/>
              </a:rPr>
              <a:t>六顶思考帽作为思维工具已被美、日、英、澳等</a:t>
            </a:r>
            <a:r>
              <a:rPr lang="en-US" sz="2400" dirty="0">
                <a:latin typeface="+mn-ea"/>
                <a:ea typeface="+mn-ea"/>
                <a:cs typeface="+mn-cs"/>
              </a:rPr>
              <a:t>50</a:t>
            </a:r>
            <a:r>
              <a:rPr lang="zh-CN" altLang="en-US" sz="2400" dirty="0">
                <a:latin typeface="+mn-ea"/>
                <a:ea typeface="+mn-ea"/>
                <a:cs typeface="+mn-cs"/>
              </a:rPr>
              <a:t>多个国家政府在学校教育领域内设为教学课程。同时也被世界许多著名商业组织所采用作为创造组织合力和创造力的通用工具。这些组织包括：微软，</a:t>
            </a:r>
            <a:r>
              <a:rPr lang="en-US" sz="2400" dirty="0">
                <a:latin typeface="+mn-ea"/>
                <a:ea typeface="+mn-ea"/>
                <a:cs typeface="+mn-cs"/>
              </a:rPr>
              <a:t>IBM</a:t>
            </a:r>
            <a:r>
              <a:rPr lang="zh-CN" altLang="en-US" sz="2400" dirty="0">
                <a:latin typeface="+mn-ea"/>
                <a:ea typeface="+mn-ea"/>
                <a:cs typeface="+mn-cs"/>
              </a:rPr>
              <a:t>，西门子，诺基亚，摩托罗拉，爱立信，波音公司，松下，杜邦以及麦当劳等等。</a:t>
            </a:r>
            <a:endParaRPr lang="zh-CN" altLang="en-US" sz="2400" dirty="0">
              <a:latin typeface="+mn-ea"/>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714375" y="5500688"/>
            <a:ext cx="1285875" cy="677862"/>
          </a:xfrm>
          <a:prstGeom prst="rect">
            <a:avLst/>
          </a:prstGeom>
        </p:spPr>
        <p:txBody>
          <a:bodyPr anchor="b">
            <a:normAutofit/>
          </a:bodyPr>
          <a:lstStyle/>
          <a:p>
            <a:pPr fontAlgn="auto">
              <a:spcAft>
                <a:spcPts val="0"/>
              </a:spcAft>
              <a:defRPr/>
            </a:pPr>
            <a:r>
              <a:rPr lang="zh-CN" altLang="en-US"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红帽</a:t>
            </a:r>
            <a:endParaRPr lang="zh-CN" altLang="en-US"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
        <p:nvSpPr>
          <p:cNvPr id="5" name="矩形 4"/>
          <p:cNvSpPr/>
          <p:nvPr/>
        </p:nvSpPr>
        <p:spPr>
          <a:xfrm>
            <a:off x="857250" y="1000125"/>
            <a:ext cx="7429500" cy="1754188"/>
          </a:xfrm>
          <a:prstGeom prst="rect">
            <a:avLst/>
          </a:prstGeom>
        </p:spPr>
        <p:txBody>
          <a:bodyPr>
            <a:spAutoFit/>
          </a:bodyPr>
          <a:lstStyle/>
          <a:p>
            <a:pPr fontAlgn="auto">
              <a:lnSpc>
                <a:spcPct val="150000"/>
              </a:lnSpc>
              <a:spcBef>
                <a:spcPts val="0"/>
              </a:spcBef>
              <a:spcAft>
                <a:spcPts val="0"/>
              </a:spcAft>
              <a:defRPr/>
            </a:pPr>
            <a:r>
              <a:rPr lang="zh-CN" altLang="en-US" sz="2400" b="1" dirty="0">
                <a:solidFill>
                  <a:srgbClr val="FF0000"/>
                </a:solidFill>
                <a:latin typeface="+mn-ea"/>
                <a:ea typeface="+mn-ea"/>
                <a:cs typeface="+mn-cs"/>
              </a:rPr>
              <a:t>红色</a:t>
            </a:r>
            <a:r>
              <a:rPr lang="zh-CN" altLang="en-US" sz="2400" dirty="0">
                <a:latin typeface="+mn-ea"/>
                <a:ea typeface="+mn-ea"/>
                <a:cs typeface="+mn-cs"/>
              </a:rPr>
              <a:t>是情感的色彩。</a:t>
            </a:r>
            <a:endParaRPr lang="en-US" altLang="zh-CN" sz="2400" dirty="0">
              <a:latin typeface="+mn-ea"/>
              <a:ea typeface="+mn-ea"/>
              <a:cs typeface="+mn-cs"/>
            </a:endParaRPr>
          </a:p>
          <a:p>
            <a:pPr fontAlgn="auto">
              <a:lnSpc>
                <a:spcPct val="150000"/>
              </a:lnSpc>
              <a:spcBef>
                <a:spcPts val="0"/>
              </a:spcBef>
              <a:spcAft>
                <a:spcPts val="0"/>
              </a:spcAft>
              <a:defRPr/>
            </a:pPr>
            <a:r>
              <a:rPr lang="zh-CN" altLang="en-US" sz="2400" dirty="0">
                <a:latin typeface="+mn-ea"/>
                <a:ea typeface="+mn-ea"/>
                <a:cs typeface="+mn-cs"/>
              </a:rPr>
              <a:t>代表感觉、直觉和预感。情感帽</a:t>
            </a:r>
            <a:r>
              <a:rPr lang="en-US" sz="2400" dirty="0">
                <a:latin typeface="+mn-ea"/>
                <a:ea typeface="+mn-ea"/>
                <a:cs typeface="+mn-cs"/>
              </a:rPr>
              <a:t>, </a:t>
            </a:r>
            <a:r>
              <a:rPr lang="zh-CN" altLang="en-US" sz="2400" dirty="0">
                <a:latin typeface="+mn-ea"/>
                <a:ea typeface="+mn-ea"/>
                <a:cs typeface="+mn-cs"/>
              </a:rPr>
              <a:t>形成观点和感觉的功能。</a:t>
            </a:r>
            <a:endParaRPr lang="zh-CN" altLang="en-US" sz="2400" dirty="0">
              <a:latin typeface="+mn-ea"/>
              <a:ea typeface="+mn-ea"/>
              <a:cs typeface="+mn-cs"/>
            </a:endParaRPr>
          </a:p>
        </p:txBody>
      </p:sp>
      <p:sp>
        <p:nvSpPr>
          <p:cNvPr id="6" name="Rectangle 5"/>
          <p:cNvSpPr>
            <a:spLocks noChangeArrowheads="1"/>
          </p:cNvSpPr>
          <p:nvPr/>
        </p:nvSpPr>
        <p:spPr bwMode="auto">
          <a:xfrm>
            <a:off x="1428750" y="3000375"/>
            <a:ext cx="5000625" cy="1938338"/>
          </a:xfrm>
          <a:prstGeom prst="rect">
            <a:avLst/>
          </a:prstGeom>
          <a:noFill/>
          <a:ln w="9525">
            <a:noFill/>
            <a:miter lim="800000"/>
            <a:headEnd/>
            <a:tailEnd/>
          </a:ln>
        </p:spPr>
        <p:txBody>
          <a:bodyPr>
            <a:spAutoFit/>
          </a:bodyPr>
          <a:lstStyle/>
          <a:p>
            <a:pPr fontAlgn="auto">
              <a:lnSpc>
                <a:spcPct val="150000"/>
              </a:lnSpc>
              <a:spcBef>
                <a:spcPts val="0"/>
              </a:spcBef>
              <a:spcAft>
                <a:spcPts val="0"/>
              </a:spcAft>
              <a:buSzPct val="80000"/>
              <a:buFont typeface="Wingdings" pitchFamily="2" charset="2"/>
              <a:buChar char="q"/>
              <a:defRPr/>
            </a:pPr>
            <a:r>
              <a:rPr lang="zh-CN" altLang="en-US" sz="2000" dirty="0">
                <a:solidFill>
                  <a:srgbClr val="0000FF"/>
                </a:solidFill>
                <a:latin typeface="+mn-ea"/>
                <a:ea typeface="+mn-ea"/>
                <a:cs typeface="+mn-cs"/>
              </a:rPr>
              <a:t>  我戴上红</a:t>
            </a:r>
            <a:r>
              <a:rPr lang="zh-CN" altLang="en-US" sz="2000" dirty="0">
                <a:solidFill>
                  <a:srgbClr val="0000FF"/>
                </a:solidFill>
                <a:latin typeface="+mn-ea"/>
                <a:ea typeface="+mn-ea"/>
                <a:cs typeface="+mn-cs"/>
              </a:rPr>
              <a:t>帽，我</a:t>
            </a:r>
            <a:r>
              <a:rPr lang="zh-CN" altLang="en-US" sz="2000" dirty="0">
                <a:solidFill>
                  <a:srgbClr val="0000FF"/>
                </a:solidFill>
                <a:latin typeface="+mn-ea"/>
                <a:ea typeface="+mn-ea"/>
                <a:cs typeface="+mn-cs"/>
              </a:rPr>
              <a:t>不喜欢这个计划。</a:t>
            </a:r>
          </a:p>
          <a:p>
            <a:pPr fontAlgn="auto">
              <a:lnSpc>
                <a:spcPct val="150000"/>
              </a:lnSpc>
              <a:spcBef>
                <a:spcPts val="0"/>
              </a:spcBef>
              <a:spcAft>
                <a:spcPts val="0"/>
              </a:spcAft>
              <a:buSzPct val="80000"/>
              <a:buFont typeface="Wingdings" pitchFamily="2" charset="2"/>
              <a:buChar char="q"/>
              <a:defRPr/>
            </a:pPr>
            <a:r>
              <a:rPr lang="zh-CN" altLang="en-US" sz="2000" dirty="0">
                <a:solidFill>
                  <a:srgbClr val="0000FF"/>
                </a:solidFill>
                <a:latin typeface="+mn-ea"/>
                <a:ea typeface="+mn-ea"/>
                <a:cs typeface="+mn-cs"/>
              </a:rPr>
              <a:t>  我的预感告诉</a:t>
            </a:r>
            <a:r>
              <a:rPr lang="zh-CN" altLang="en-US" sz="2000" dirty="0">
                <a:solidFill>
                  <a:srgbClr val="0000FF"/>
                </a:solidFill>
                <a:latin typeface="+mn-ea"/>
                <a:ea typeface="+mn-ea"/>
                <a:cs typeface="+mn-cs"/>
              </a:rPr>
              <a:t>我，这个</a:t>
            </a:r>
            <a:r>
              <a:rPr lang="zh-CN" altLang="en-US" sz="2000" dirty="0">
                <a:solidFill>
                  <a:srgbClr val="0000FF"/>
                </a:solidFill>
                <a:latin typeface="+mn-ea"/>
                <a:ea typeface="+mn-ea"/>
                <a:cs typeface="+mn-cs"/>
              </a:rPr>
              <a:t>做法行不通。</a:t>
            </a:r>
          </a:p>
          <a:p>
            <a:pPr fontAlgn="auto">
              <a:lnSpc>
                <a:spcPct val="150000"/>
              </a:lnSpc>
              <a:spcBef>
                <a:spcPts val="0"/>
              </a:spcBef>
              <a:spcAft>
                <a:spcPts val="0"/>
              </a:spcAft>
              <a:buSzPct val="80000"/>
              <a:buFont typeface="Wingdings" pitchFamily="2" charset="2"/>
              <a:buChar char="q"/>
              <a:defRPr/>
            </a:pPr>
            <a:r>
              <a:rPr lang="zh-CN" altLang="en-US" sz="2000" dirty="0">
                <a:solidFill>
                  <a:srgbClr val="0000FF"/>
                </a:solidFill>
                <a:latin typeface="+mn-ea"/>
                <a:ea typeface="+mn-ea"/>
                <a:cs typeface="+mn-cs"/>
              </a:rPr>
              <a:t>  我不喜欢你们处理这件事情的方式。</a:t>
            </a:r>
          </a:p>
          <a:p>
            <a:pPr fontAlgn="auto">
              <a:lnSpc>
                <a:spcPct val="150000"/>
              </a:lnSpc>
              <a:spcBef>
                <a:spcPts val="0"/>
              </a:spcBef>
              <a:spcAft>
                <a:spcPts val="0"/>
              </a:spcAft>
              <a:buSzPct val="80000"/>
              <a:buFont typeface="Wingdings" pitchFamily="2" charset="2"/>
              <a:buChar char="q"/>
              <a:defRPr/>
            </a:pPr>
            <a:r>
              <a:rPr lang="zh-CN" altLang="en-US" sz="2000" dirty="0">
                <a:solidFill>
                  <a:srgbClr val="0000FF"/>
                </a:solidFill>
                <a:latin typeface="+mn-ea"/>
                <a:ea typeface="+mn-ea"/>
                <a:cs typeface="+mn-cs"/>
              </a:rPr>
              <a:t>  我的直觉告诉</a:t>
            </a:r>
            <a:r>
              <a:rPr lang="zh-CN" altLang="en-US" sz="2000" dirty="0">
                <a:solidFill>
                  <a:srgbClr val="0000FF"/>
                </a:solidFill>
                <a:latin typeface="+mn-ea"/>
                <a:ea typeface="+mn-ea"/>
                <a:cs typeface="+mn-cs"/>
              </a:rPr>
              <a:t>我，价格</a:t>
            </a:r>
            <a:r>
              <a:rPr lang="zh-CN" altLang="en-US" sz="2000" dirty="0">
                <a:solidFill>
                  <a:srgbClr val="0000FF"/>
                </a:solidFill>
                <a:latin typeface="+mn-ea"/>
                <a:ea typeface="+mn-ea"/>
                <a:cs typeface="+mn-cs"/>
              </a:rPr>
              <a:t>很快就会跌下来。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86438" y="5572125"/>
            <a:ext cx="2643187" cy="693738"/>
          </a:xfrm>
        </p:spPr>
        <p:txBody>
          <a:bodyPr/>
          <a:lstStyle/>
          <a:p>
            <a:pPr fontAlgn="auto">
              <a:spcAft>
                <a:spcPts val="0"/>
              </a:spcAft>
              <a:defRPr/>
            </a:pPr>
            <a:r>
              <a:rPr lang="zh-CN" altLang="en-US" dirty="0" smtClean="0">
                <a:solidFill>
                  <a:schemeClr val="accent1">
                    <a:tint val="88000"/>
                    <a:satMod val="150000"/>
                  </a:schemeClr>
                </a:solidFill>
                <a:cs typeface="+mj-cs"/>
              </a:rPr>
              <a:t>直觉与思维</a:t>
            </a:r>
            <a:endParaRPr lang="zh-CN" altLang="en-US" dirty="0">
              <a:solidFill>
                <a:schemeClr val="accent1">
                  <a:tint val="88000"/>
                  <a:satMod val="150000"/>
                </a:schemeClr>
              </a:solidFill>
              <a:cs typeface="+mj-cs"/>
            </a:endParaRPr>
          </a:p>
        </p:txBody>
      </p:sp>
      <p:grpSp>
        <p:nvGrpSpPr>
          <p:cNvPr id="58370" name="组合 76"/>
          <p:cNvGrpSpPr>
            <a:grpSpLocks/>
          </p:cNvGrpSpPr>
          <p:nvPr/>
        </p:nvGrpSpPr>
        <p:grpSpPr bwMode="auto">
          <a:xfrm>
            <a:off x="642938" y="1571625"/>
            <a:ext cx="7715250" cy="2667000"/>
            <a:chOff x="685800" y="2819400"/>
            <a:chExt cx="8001000" cy="2667000"/>
          </a:xfrm>
        </p:grpSpPr>
        <p:sp>
          <p:nvSpPr>
            <p:cNvPr id="58372" name="Line 1031"/>
            <p:cNvSpPr>
              <a:spLocks noChangeShapeType="1"/>
            </p:cNvSpPr>
            <p:nvPr/>
          </p:nvSpPr>
          <p:spPr bwMode="auto">
            <a:xfrm>
              <a:off x="3200400" y="2819400"/>
              <a:ext cx="3200400" cy="1219200"/>
            </a:xfrm>
            <a:prstGeom prst="line">
              <a:avLst/>
            </a:prstGeom>
            <a:noFill/>
            <a:ln w="50800">
              <a:solidFill>
                <a:schemeClr val="tx1"/>
              </a:solidFill>
              <a:round/>
              <a:headEnd/>
              <a:tailEnd/>
            </a:ln>
          </p:spPr>
          <p:txBody>
            <a:bodyPr/>
            <a:lstStyle/>
            <a:p>
              <a:endParaRPr lang="zh-CN" altLang="en-US"/>
            </a:p>
          </p:txBody>
        </p:sp>
        <p:sp>
          <p:nvSpPr>
            <p:cNvPr id="58373" name="Line 1032"/>
            <p:cNvSpPr>
              <a:spLocks noChangeShapeType="1"/>
            </p:cNvSpPr>
            <p:nvPr/>
          </p:nvSpPr>
          <p:spPr bwMode="auto">
            <a:xfrm flipV="1">
              <a:off x="3124200" y="4648200"/>
              <a:ext cx="3276600" cy="838200"/>
            </a:xfrm>
            <a:prstGeom prst="line">
              <a:avLst/>
            </a:prstGeom>
            <a:noFill/>
            <a:ln w="50800">
              <a:solidFill>
                <a:schemeClr val="tx1"/>
              </a:solidFill>
              <a:round/>
              <a:headEnd/>
              <a:tailEnd/>
            </a:ln>
          </p:spPr>
          <p:txBody>
            <a:bodyPr/>
            <a:lstStyle/>
            <a:p>
              <a:endParaRPr lang="zh-CN" altLang="en-US"/>
            </a:p>
          </p:txBody>
        </p:sp>
        <p:sp>
          <p:nvSpPr>
            <p:cNvPr id="58374" name="Oval 1033"/>
            <p:cNvSpPr>
              <a:spLocks noChangeArrowheads="1"/>
            </p:cNvSpPr>
            <p:nvPr/>
          </p:nvSpPr>
          <p:spPr bwMode="auto">
            <a:xfrm>
              <a:off x="5257800" y="46482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75" name="Oval 1034"/>
            <p:cNvSpPr>
              <a:spLocks noChangeArrowheads="1"/>
            </p:cNvSpPr>
            <p:nvPr/>
          </p:nvSpPr>
          <p:spPr bwMode="auto">
            <a:xfrm>
              <a:off x="5410200" y="43434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76" name="Oval 1035"/>
            <p:cNvSpPr>
              <a:spLocks noChangeArrowheads="1"/>
            </p:cNvSpPr>
            <p:nvPr/>
          </p:nvSpPr>
          <p:spPr bwMode="auto">
            <a:xfrm>
              <a:off x="5562600" y="44958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77" name="Oval 1036"/>
            <p:cNvSpPr>
              <a:spLocks noChangeArrowheads="1"/>
            </p:cNvSpPr>
            <p:nvPr/>
          </p:nvSpPr>
          <p:spPr bwMode="auto">
            <a:xfrm>
              <a:off x="5715000" y="46482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78" name="Oval 1037"/>
            <p:cNvSpPr>
              <a:spLocks noChangeArrowheads="1"/>
            </p:cNvSpPr>
            <p:nvPr/>
          </p:nvSpPr>
          <p:spPr bwMode="auto">
            <a:xfrm>
              <a:off x="5181600" y="44196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79" name="Oval 1038"/>
            <p:cNvSpPr>
              <a:spLocks noChangeArrowheads="1"/>
            </p:cNvSpPr>
            <p:nvPr/>
          </p:nvSpPr>
          <p:spPr bwMode="auto">
            <a:xfrm>
              <a:off x="5410200" y="39624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80" name="Oval 1039"/>
            <p:cNvSpPr>
              <a:spLocks noChangeArrowheads="1"/>
            </p:cNvSpPr>
            <p:nvPr/>
          </p:nvSpPr>
          <p:spPr bwMode="auto">
            <a:xfrm>
              <a:off x="5791200" y="41148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81" name="Oval 1040"/>
            <p:cNvSpPr>
              <a:spLocks noChangeArrowheads="1"/>
            </p:cNvSpPr>
            <p:nvPr/>
          </p:nvSpPr>
          <p:spPr bwMode="auto">
            <a:xfrm>
              <a:off x="4191000" y="46482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82" name="Oval 1041"/>
            <p:cNvSpPr>
              <a:spLocks noChangeArrowheads="1"/>
            </p:cNvSpPr>
            <p:nvPr/>
          </p:nvSpPr>
          <p:spPr bwMode="auto">
            <a:xfrm>
              <a:off x="3962400" y="37338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83" name="Oval 1042"/>
            <p:cNvSpPr>
              <a:spLocks noChangeArrowheads="1"/>
            </p:cNvSpPr>
            <p:nvPr/>
          </p:nvSpPr>
          <p:spPr bwMode="auto">
            <a:xfrm>
              <a:off x="3505200" y="46482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84" name="Oval 1043"/>
            <p:cNvSpPr>
              <a:spLocks noChangeArrowheads="1"/>
            </p:cNvSpPr>
            <p:nvPr/>
          </p:nvSpPr>
          <p:spPr bwMode="auto">
            <a:xfrm>
              <a:off x="4800600" y="39624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85" name="Oval 1044"/>
            <p:cNvSpPr>
              <a:spLocks noChangeArrowheads="1"/>
            </p:cNvSpPr>
            <p:nvPr/>
          </p:nvSpPr>
          <p:spPr bwMode="auto">
            <a:xfrm>
              <a:off x="4572000" y="44958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86" name="Oval 1045"/>
            <p:cNvSpPr>
              <a:spLocks noChangeArrowheads="1"/>
            </p:cNvSpPr>
            <p:nvPr/>
          </p:nvSpPr>
          <p:spPr bwMode="auto">
            <a:xfrm>
              <a:off x="4343400" y="40386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87" name="Oval 1046"/>
            <p:cNvSpPr>
              <a:spLocks noChangeArrowheads="1"/>
            </p:cNvSpPr>
            <p:nvPr/>
          </p:nvSpPr>
          <p:spPr bwMode="auto">
            <a:xfrm>
              <a:off x="4038600" y="40386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88" name="Oval 1047"/>
            <p:cNvSpPr>
              <a:spLocks noChangeArrowheads="1"/>
            </p:cNvSpPr>
            <p:nvPr/>
          </p:nvSpPr>
          <p:spPr bwMode="auto">
            <a:xfrm>
              <a:off x="3733800" y="49530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89" name="Oval 1048"/>
            <p:cNvSpPr>
              <a:spLocks noChangeArrowheads="1"/>
            </p:cNvSpPr>
            <p:nvPr/>
          </p:nvSpPr>
          <p:spPr bwMode="auto">
            <a:xfrm>
              <a:off x="4267200" y="36576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90" name="Oval 1049"/>
            <p:cNvSpPr>
              <a:spLocks noChangeArrowheads="1"/>
            </p:cNvSpPr>
            <p:nvPr/>
          </p:nvSpPr>
          <p:spPr bwMode="auto">
            <a:xfrm>
              <a:off x="5105400" y="47244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91" name="Oval 1050"/>
            <p:cNvSpPr>
              <a:spLocks noChangeArrowheads="1"/>
            </p:cNvSpPr>
            <p:nvPr/>
          </p:nvSpPr>
          <p:spPr bwMode="auto">
            <a:xfrm>
              <a:off x="6019800" y="44196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92" name="Oval 1051"/>
            <p:cNvSpPr>
              <a:spLocks noChangeArrowheads="1"/>
            </p:cNvSpPr>
            <p:nvPr/>
          </p:nvSpPr>
          <p:spPr bwMode="auto">
            <a:xfrm>
              <a:off x="5486400" y="41148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93" name="Oval 1052"/>
            <p:cNvSpPr>
              <a:spLocks noChangeArrowheads="1"/>
            </p:cNvSpPr>
            <p:nvPr/>
          </p:nvSpPr>
          <p:spPr bwMode="auto">
            <a:xfrm>
              <a:off x="4800600" y="48006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94" name="Oval 1053"/>
            <p:cNvSpPr>
              <a:spLocks noChangeArrowheads="1"/>
            </p:cNvSpPr>
            <p:nvPr/>
          </p:nvSpPr>
          <p:spPr bwMode="auto">
            <a:xfrm>
              <a:off x="4800600" y="36576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95" name="Oval 1054"/>
            <p:cNvSpPr>
              <a:spLocks noChangeArrowheads="1"/>
            </p:cNvSpPr>
            <p:nvPr/>
          </p:nvSpPr>
          <p:spPr bwMode="auto">
            <a:xfrm>
              <a:off x="3429000" y="44958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96" name="Oval 1055"/>
            <p:cNvSpPr>
              <a:spLocks noChangeArrowheads="1"/>
            </p:cNvSpPr>
            <p:nvPr/>
          </p:nvSpPr>
          <p:spPr bwMode="auto">
            <a:xfrm>
              <a:off x="3581400" y="41148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97" name="Oval 1056"/>
            <p:cNvSpPr>
              <a:spLocks noChangeArrowheads="1"/>
            </p:cNvSpPr>
            <p:nvPr/>
          </p:nvSpPr>
          <p:spPr bwMode="auto">
            <a:xfrm>
              <a:off x="3733800" y="43434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98" name="Oval 1057"/>
            <p:cNvSpPr>
              <a:spLocks noChangeArrowheads="1"/>
            </p:cNvSpPr>
            <p:nvPr/>
          </p:nvSpPr>
          <p:spPr bwMode="auto">
            <a:xfrm>
              <a:off x="3886200" y="44958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399" name="Oval 1058"/>
            <p:cNvSpPr>
              <a:spLocks noChangeArrowheads="1"/>
            </p:cNvSpPr>
            <p:nvPr/>
          </p:nvSpPr>
          <p:spPr bwMode="auto">
            <a:xfrm>
              <a:off x="3352800" y="41910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00" name="Oval 1059"/>
            <p:cNvSpPr>
              <a:spLocks noChangeArrowheads="1"/>
            </p:cNvSpPr>
            <p:nvPr/>
          </p:nvSpPr>
          <p:spPr bwMode="auto">
            <a:xfrm>
              <a:off x="3581400" y="38100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01" name="Oval 1060"/>
            <p:cNvSpPr>
              <a:spLocks noChangeArrowheads="1"/>
            </p:cNvSpPr>
            <p:nvPr/>
          </p:nvSpPr>
          <p:spPr bwMode="auto">
            <a:xfrm>
              <a:off x="3962400" y="39624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02" name="Oval 1061"/>
            <p:cNvSpPr>
              <a:spLocks noChangeArrowheads="1"/>
            </p:cNvSpPr>
            <p:nvPr/>
          </p:nvSpPr>
          <p:spPr bwMode="auto">
            <a:xfrm>
              <a:off x="4191000" y="41910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03" name="Oval 1062"/>
            <p:cNvSpPr>
              <a:spLocks noChangeArrowheads="1"/>
            </p:cNvSpPr>
            <p:nvPr/>
          </p:nvSpPr>
          <p:spPr bwMode="auto">
            <a:xfrm>
              <a:off x="3657600" y="39624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04" name="Oval 1063"/>
            <p:cNvSpPr>
              <a:spLocks noChangeArrowheads="1"/>
            </p:cNvSpPr>
            <p:nvPr/>
          </p:nvSpPr>
          <p:spPr bwMode="auto">
            <a:xfrm>
              <a:off x="3048000" y="36576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05" name="Oval 1064"/>
            <p:cNvSpPr>
              <a:spLocks noChangeArrowheads="1"/>
            </p:cNvSpPr>
            <p:nvPr/>
          </p:nvSpPr>
          <p:spPr bwMode="auto">
            <a:xfrm>
              <a:off x="3200400" y="33528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06" name="Oval 1065"/>
            <p:cNvSpPr>
              <a:spLocks noChangeArrowheads="1"/>
            </p:cNvSpPr>
            <p:nvPr/>
          </p:nvSpPr>
          <p:spPr bwMode="auto">
            <a:xfrm>
              <a:off x="3352800" y="35052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07" name="Oval 1066"/>
            <p:cNvSpPr>
              <a:spLocks noChangeArrowheads="1"/>
            </p:cNvSpPr>
            <p:nvPr/>
          </p:nvSpPr>
          <p:spPr bwMode="auto">
            <a:xfrm>
              <a:off x="3505200" y="36576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08" name="Oval 1067"/>
            <p:cNvSpPr>
              <a:spLocks noChangeArrowheads="1"/>
            </p:cNvSpPr>
            <p:nvPr/>
          </p:nvSpPr>
          <p:spPr bwMode="auto">
            <a:xfrm>
              <a:off x="2971800" y="34290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09" name="Oval 1068"/>
            <p:cNvSpPr>
              <a:spLocks noChangeArrowheads="1"/>
            </p:cNvSpPr>
            <p:nvPr/>
          </p:nvSpPr>
          <p:spPr bwMode="auto">
            <a:xfrm>
              <a:off x="3200400" y="29718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10" name="Oval 1069"/>
            <p:cNvSpPr>
              <a:spLocks noChangeArrowheads="1"/>
            </p:cNvSpPr>
            <p:nvPr/>
          </p:nvSpPr>
          <p:spPr bwMode="auto">
            <a:xfrm>
              <a:off x="3581400" y="32004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11" name="Oval 1070"/>
            <p:cNvSpPr>
              <a:spLocks noChangeArrowheads="1"/>
            </p:cNvSpPr>
            <p:nvPr/>
          </p:nvSpPr>
          <p:spPr bwMode="auto">
            <a:xfrm>
              <a:off x="3810000" y="34290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12" name="Oval 1071"/>
            <p:cNvSpPr>
              <a:spLocks noChangeArrowheads="1"/>
            </p:cNvSpPr>
            <p:nvPr/>
          </p:nvSpPr>
          <p:spPr bwMode="auto">
            <a:xfrm>
              <a:off x="3276600" y="32004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13" name="Oval 1072"/>
            <p:cNvSpPr>
              <a:spLocks noChangeArrowheads="1"/>
            </p:cNvSpPr>
            <p:nvPr/>
          </p:nvSpPr>
          <p:spPr bwMode="auto">
            <a:xfrm>
              <a:off x="4800600" y="45720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14" name="Oval 1073"/>
            <p:cNvSpPr>
              <a:spLocks noChangeArrowheads="1"/>
            </p:cNvSpPr>
            <p:nvPr/>
          </p:nvSpPr>
          <p:spPr bwMode="auto">
            <a:xfrm>
              <a:off x="4953000" y="41910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15" name="Oval 1074"/>
            <p:cNvSpPr>
              <a:spLocks noChangeArrowheads="1"/>
            </p:cNvSpPr>
            <p:nvPr/>
          </p:nvSpPr>
          <p:spPr bwMode="auto">
            <a:xfrm>
              <a:off x="5105400" y="44196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16" name="Oval 1075"/>
            <p:cNvSpPr>
              <a:spLocks noChangeArrowheads="1"/>
            </p:cNvSpPr>
            <p:nvPr/>
          </p:nvSpPr>
          <p:spPr bwMode="auto">
            <a:xfrm>
              <a:off x="5257800" y="45720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17" name="Oval 1076"/>
            <p:cNvSpPr>
              <a:spLocks noChangeArrowheads="1"/>
            </p:cNvSpPr>
            <p:nvPr/>
          </p:nvSpPr>
          <p:spPr bwMode="auto">
            <a:xfrm>
              <a:off x="4724400" y="43434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18" name="Oval 1077"/>
            <p:cNvSpPr>
              <a:spLocks noChangeArrowheads="1"/>
            </p:cNvSpPr>
            <p:nvPr/>
          </p:nvSpPr>
          <p:spPr bwMode="auto">
            <a:xfrm>
              <a:off x="4953000" y="38862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19" name="Oval 1078"/>
            <p:cNvSpPr>
              <a:spLocks noChangeArrowheads="1"/>
            </p:cNvSpPr>
            <p:nvPr/>
          </p:nvSpPr>
          <p:spPr bwMode="auto">
            <a:xfrm>
              <a:off x="5334000" y="40386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20" name="Oval 1079"/>
            <p:cNvSpPr>
              <a:spLocks noChangeArrowheads="1"/>
            </p:cNvSpPr>
            <p:nvPr/>
          </p:nvSpPr>
          <p:spPr bwMode="auto">
            <a:xfrm>
              <a:off x="5562600" y="43434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21" name="Oval 1080"/>
            <p:cNvSpPr>
              <a:spLocks noChangeArrowheads="1"/>
            </p:cNvSpPr>
            <p:nvPr/>
          </p:nvSpPr>
          <p:spPr bwMode="auto">
            <a:xfrm>
              <a:off x="5029200" y="40386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22" name="Oval 1081"/>
            <p:cNvSpPr>
              <a:spLocks noChangeArrowheads="1"/>
            </p:cNvSpPr>
            <p:nvPr/>
          </p:nvSpPr>
          <p:spPr bwMode="auto">
            <a:xfrm>
              <a:off x="2971800" y="44958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23" name="Oval 1082"/>
            <p:cNvSpPr>
              <a:spLocks noChangeArrowheads="1"/>
            </p:cNvSpPr>
            <p:nvPr/>
          </p:nvSpPr>
          <p:spPr bwMode="auto">
            <a:xfrm>
              <a:off x="3124200" y="41148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24" name="Oval 1083"/>
            <p:cNvSpPr>
              <a:spLocks noChangeArrowheads="1"/>
            </p:cNvSpPr>
            <p:nvPr/>
          </p:nvSpPr>
          <p:spPr bwMode="auto">
            <a:xfrm>
              <a:off x="3276600" y="43434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25" name="Oval 1084"/>
            <p:cNvSpPr>
              <a:spLocks noChangeArrowheads="1"/>
            </p:cNvSpPr>
            <p:nvPr/>
          </p:nvSpPr>
          <p:spPr bwMode="auto">
            <a:xfrm>
              <a:off x="3429000" y="44958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26" name="Oval 1085"/>
            <p:cNvSpPr>
              <a:spLocks noChangeArrowheads="1"/>
            </p:cNvSpPr>
            <p:nvPr/>
          </p:nvSpPr>
          <p:spPr bwMode="auto">
            <a:xfrm>
              <a:off x="2895600" y="41910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27" name="Oval 1086"/>
            <p:cNvSpPr>
              <a:spLocks noChangeArrowheads="1"/>
            </p:cNvSpPr>
            <p:nvPr/>
          </p:nvSpPr>
          <p:spPr bwMode="auto">
            <a:xfrm>
              <a:off x="3124200" y="38100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28" name="Oval 1087"/>
            <p:cNvSpPr>
              <a:spLocks noChangeArrowheads="1"/>
            </p:cNvSpPr>
            <p:nvPr/>
          </p:nvSpPr>
          <p:spPr bwMode="auto">
            <a:xfrm>
              <a:off x="3505200" y="39624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29" name="Oval 1088"/>
            <p:cNvSpPr>
              <a:spLocks noChangeArrowheads="1"/>
            </p:cNvSpPr>
            <p:nvPr/>
          </p:nvSpPr>
          <p:spPr bwMode="auto">
            <a:xfrm>
              <a:off x="3733800" y="41910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30" name="Oval 1089"/>
            <p:cNvSpPr>
              <a:spLocks noChangeArrowheads="1"/>
            </p:cNvSpPr>
            <p:nvPr/>
          </p:nvSpPr>
          <p:spPr bwMode="auto">
            <a:xfrm>
              <a:off x="3200400" y="39624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31" name="Oval 1090"/>
            <p:cNvSpPr>
              <a:spLocks noChangeArrowheads="1"/>
            </p:cNvSpPr>
            <p:nvPr/>
          </p:nvSpPr>
          <p:spPr bwMode="auto">
            <a:xfrm>
              <a:off x="3048000" y="51816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32" name="Oval 1091"/>
            <p:cNvSpPr>
              <a:spLocks noChangeArrowheads="1"/>
            </p:cNvSpPr>
            <p:nvPr/>
          </p:nvSpPr>
          <p:spPr bwMode="auto">
            <a:xfrm>
              <a:off x="3200400" y="48768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33" name="Oval 1092"/>
            <p:cNvSpPr>
              <a:spLocks noChangeArrowheads="1"/>
            </p:cNvSpPr>
            <p:nvPr/>
          </p:nvSpPr>
          <p:spPr bwMode="auto">
            <a:xfrm>
              <a:off x="3352800" y="50292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34" name="Oval 1093"/>
            <p:cNvSpPr>
              <a:spLocks noChangeArrowheads="1"/>
            </p:cNvSpPr>
            <p:nvPr/>
          </p:nvSpPr>
          <p:spPr bwMode="auto">
            <a:xfrm>
              <a:off x="3505200" y="51816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35" name="Oval 1094"/>
            <p:cNvSpPr>
              <a:spLocks noChangeArrowheads="1"/>
            </p:cNvSpPr>
            <p:nvPr/>
          </p:nvSpPr>
          <p:spPr bwMode="auto">
            <a:xfrm>
              <a:off x="2971800" y="49530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36" name="Oval 1095"/>
            <p:cNvSpPr>
              <a:spLocks noChangeArrowheads="1"/>
            </p:cNvSpPr>
            <p:nvPr/>
          </p:nvSpPr>
          <p:spPr bwMode="auto">
            <a:xfrm>
              <a:off x="3200400" y="44958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37" name="Oval 1096"/>
            <p:cNvSpPr>
              <a:spLocks noChangeArrowheads="1"/>
            </p:cNvSpPr>
            <p:nvPr/>
          </p:nvSpPr>
          <p:spPr bwMode="auto">
            <a:xfrm>
              <a:off x="3581400" y="47244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38" name="Oval 1097"/>
            <p:cNvSpPr>
              <a:spLocks noChangeArrowheads="1"/>
            </p:cNvSpPr>
            <p:nvPr/>
          </p:nvSpPr>
          <p:spPr bwMode="auto">
            <a:xfrm>
              <a:off x="4191000" y="49530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39" name="Oval 1098"/>
            <p:cNvSpPr>
              <a:spLocks noChangeArrowheads="1"/>
            </p:cNvSpPr>
            <p:nvPr/>
          </p:nvSpPr>
          <p:spPr bwMode="auto">
            <a:xfrm>
              <a:off x="3276600" y="47244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40" name="Oval 1099"/>
            <p:cNvSpPr>
              <a:spLocks noChangeArrowheads="1"/>
            </p:cNvSpPr>
            <p:nvPr/>
          </p:nvSpPr>
          <p:spPr bwMode="auto">
            <a:xfrm>
              <a:off x="4343400" y="47244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41" name="Oval 1100"/>
            <p:cNvSpPr>
              <a:spLocks noChangeArrowheads="1"/>
            </p:cNvSpPr>
            <p:nvPr/>
          </p:nvSpPr>
          <p:spPr bwMode="auto">
            <a:xfrm>
              <a:off x="4495800" y="3962400"/>
              <a:ext cx="76200" cy="76200"/>
            </a:xfrm>
            <a:prstGeom prst="ellipse">
              <a:avLst/>
            </a:prstGeom>
            <a:solidFill>
              <a:srgbClr val="000000"/>
            </a:solidFill>
            <a:ln w="9525">
              <a:solidFill>
                <a:schemeClr val="tx1"/>
              </a:solidFill>
              <a:round/>
              <a:headEnd/>
              <a:tailEnd/>
            </a:ln>
          </p:spPr>
          <p:txBody>
            <a:bodyPr wrap="none" anchor="ctr"/>
            <a:lstStyle/>
            <a:p>
              <a:endParaRPr lang="zh-CN" altLang="en-US">
                <a:latin typeface="Verdana" pitchFamily="34" charset="0"/>
                <a:ea typeface="微软雅黑"/>
              </a:endParaRPr>
            </a:p>
          </p:txBody>
        </p:sp>
        <p:sp>
          <p:nvSpPr>
            <p:cNvPr id="58442" name="Line 1101"/>
            <p:cNvSpPr>
              <a:spLocks noChangeShapeType="1"/>
            </p:cNvSpPr>
            <p:nvPr/>
          </p:nvSpPr>
          <p:spPr bwMode="auto">
            <a:xfrm>
              <a:off x="2438400" y="4343400"/>
              <a:ext cx="4191000" cy="0"/>
            </a:xfrm>
            <a:prstGeom prst="line">
              <a:avLst/>
            </a:prstGeom>
            <a:noFill/>
            <a:ln w="88900">
              <a:solidFill>
                <a:srgbClr val="0000FF"/>
              </a:solidFill>
              <a:round/>
              <a:headEnd/>
              <a:tailEnd type="triangle" w="med" len="lg"/>
            </a:ln>
          </p:spPr>
          <p:txBody>
            <a:bodyPr/>
            <a:lstStyle/>
            <a:p>
              <a:endParaRPr lang="zh-CN" altLang="en-US"/>
            </a:p>
          </p:txBody>
        </p:sp>
        <p:sp>
          <p:nvSpPr>
            <p:cNvPr id="75" name="AutoShape 1103"/>
            <p:cNvSpPr>
              <a:spLocks noChangeArrowheads="1"/>
            </p:cNvSpPr>
            <p:nvPr/>
          </p:nvSpPr>
          <p:spPr bwMode="auto">
            <a:xfrm>
              <a:off x="685800" y="3733800"/>
              <a:ext cx="1829035" cy="1143000"/>
            </a:xfrm>
            <a:prstGeom prst="irregularSeal2">
              <a:avLst/>
            </a:prstGeom>
            <a:solidFill>
              <a:schemeClr val="accent1"/>
            </a:solidFill>
            <a:ln w="9525">
              <a:solidFill>
                <a:schemeClr val="tx1"/>
              </a:solidFill>
              <a:miter lim="800000"/>
              <a:headEnd/>
              <a:tailEnd/>
            </a:ln>
            <a:effectLst/>
          </p:spPr>
          <p:txBody>
            <a:bodyPr wrap="none" anchor="ctr"/>
            <a:lstStyle/>
            <a:p>
              <a:pPr algn="ctr" fontAlgn="auto">
                <a:spcBef>
                  <a:spcPts val="0"/>
                </a:spcBef>
                <a:spcAft>
                  <a:spcPts val="0"/>
                </a:spcAft>
                <a:defRPr/>
              </a:pPr>
              <a:r>
                <a:rPr lang="zh-CN" altLang="en-US" dirty="0">
                  <a:latin typeface="+mn-ea"/>
                  <a:ea typeface="+mn-ea"/>
                  <a:cs typeface="+mn-cs"/>
                </a:rPr>
                <a:t>记忆</a:t>
              </a:r>
            </a:p>
          </p:txBody>
        </p:sp>
        <p:sp>
          <p:nvSpPr>
            <p:cNvPr id="76" name="AutoShape 1104"/>
            <p:cNvSpPr>
              <a:spLocks noChangeArrowheads="1"/>
            </p:cNvSpPr>
            <p:nvPr/>
          </p:nvSpPr>
          <p:spPr bwMode="auto">
            <a:xfrm>
              <a:off x="6857764" y="3733800"/>
              <a:ext cx="1829036" cy="1143000"/>
            </a:xfrm>
            <a:prstGeom prst="irregularSeal2">
              <a:avLst/>
            </a:prstGeom>
            <a:solidFill>
              <a:schemeClr val="accent1"/>
            </a:solidFill>
            <a:ln w="9525">
              <a:solidFill>
                <a:schemeClr val="tx1"/>
              </a:solidFill>
              <a:miter lim="800000"/>
              <a:headEnd/>
              <a:tailEnd/>
            </a:ln>
            <a:effectLst/>
          </p:spPr>
          <p:txBody>
            <a:bodyPr wrap="none" anchor="ctr"/>
            <a:lstStyle/>
            <a:p>
              <a:pPr algn="ctr" fontAlgn="auto">
                <a:spcBef>
                  <a:spcPts val="0"/>
                </a:spcBef>
                <a:spcAft>
                  <a:spcPts val="0"/>
                </a:spcAft>
                <a:defRPr/>
              </a:pPr>
              <a:r>
                <a:rPr lang="zh-CN" altLang="en-US" dirty="0">
                  <a:latin typeface="+mn-ea"/>
                  <a:ea typeface="+mn-ea"/>
                  <a:cs typeface="+mn-cs"/>
                </a:rPr>
                <a:t>直觉</a:t>
              </a:r>
            </a:p>
          </p:txBody>
        </p:sp>
      </p:grpSp>
      <p:sp>
        <p:nvSpPr>
          <p:cNvPr id="79" name="Text Box 1102"/>
          <p:cNvSpPr txBox="1">
            <a:spLocks noChangeArrowheads="1"/>
          </p:cNvSpPr>
          <p:nvPr/>
        </p:nvSpPr>
        <p:spPr bwMode="auto">
          <a:xfrm>
            <a:off x="3429000" y="4572000"/>
            <a:ext cx="1979613"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zh-CN" altLang="en-US" sz="2000" dirty="0">
                <a:latin typeface="+mn-ea"/>
                <a:ea typeface="+mn-ea"/>
                <a:cs typeface="+mn-cs"/>
              </a:rPr>
              <a:t>直觉的产生过程</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38" y="5500688"/>
            <a:ext cx="1282700" cy="677862"/>
          </a:xfrm>
        </p:spPr>
        <p:txBody>
          <a:bodyPr/>
          <a:lstStyle/>
          <a:p>
            <a:pPr fontAlgn="auto">
              <a:spcAft>
                <a:spcPts val="0"/>
              </a:spcAft>
              <a:defRPr/>
            </a:pPr>
            <a:r>
              <a:rPr lang="zh-CN" altLang="en-US" dirty="0" smtClean="0">
                <a:solidFill>
                  <a:schemeClr val="accent1">
                    <a:tint val="88000"/>
                    <a:satMod val="150000"/>
                  </a:schemeClr>
                </a:solidFill>
                <a:cs typeface="+mj-cs"/>
              </a:rPr>
              <a:t>红帽</a:t>
            </a:r>
            <a:endParaRPr lang="zh-CN" altLang="en-US" dirty="0">
              <a:solidFill>
                <a:schemeClr val="accent1">
                  <a:tint val="88000"/>
                  <a:satMod val="150000"/>
                </a:schemeClr>
              </a:solidFill>
              <a:cs typeface="+mj-cs"/>
            </a:endParaRPr>
          </a:p>
        </p:txBody>
      </p:sp>
      <p:sp>
        <p:nvSpPr>
          <p:cNvPr id="4" name="Rectangle 4"/>
          <p:cNvSpPr>
            <a:spLocks noChangeArrowheads="1"/>
          </p:cNvSpPr>
          <p:nvPr/>
        </p:nvSpPr>
        <p:spPr bwMode="auto">
          <a:xfrm>
            <a:off x="928688" y="642938"/>
            <a:ext cx="3286125" cy="1938337"/>
          </a:xfrm>
          <a:prstGeom prst="rect">
            <a:avLst/>
          </a:prstGeom>
          <a:noFill/>
          <a:ln w="9525">
            <a:noFill/>
            <a:miter lim="800000"/>
            <a:headEnd/>
            <a:tailEnd/>
          </a:ln>
        </p:spPr>
        <p:txBody>
          <a:bodyPr>
            <a:spAutoFit/>
          </a:bodyPr>
          <a:lstStyle/>
          <a:p>
            <a:pPr fontAlgn="auto">
              <a:lnSpc>
                <a:spcPct val="150000"/>
              </a:lnSpc>
              <a:spcAft>
                <a:spcPts val="0"/>
              </a:spcAft>
              <a:buSzPct val="80000"/>
              <a:defRPr/>
            </a:pPr>
            <a:r>
              <a:rPr lang="zh-CN" altLang="en-US" sz="2000" b="1" dirty="0">
                <a:latin typeface="+mn-ea"/>
                <a:ea typeface="+mn-ea"/>
                <a:cs typeface="+mn-cs"/>
              </a:rPr>
              <a:t>表达形式： </a:t>
            </a:r>
            <a:endParaRPr lang="en-US" altLang="zh-CN" sz="2000" b="1" dirty="0">
              <a:latin typeface="+mn-ea"/>
              <a:ea typeface="+mn-ea"/>
              <a:cs typeface="+mn-cs"/>
            </a:endParaRPr>
          </a:p>
          <a:p>
            <a:pPr fontAlgn="auto">
              <a:lnSpc>
                <a:spcPct val="150000"/>
              </a:lnSpc>
              <a:spcAft>
                <a:spcPts val="0"/>
              </a:spcAft>
              <a:buSzPct val="80000"/>
              <a:buFont typeface="Wingdings" pitchFamily="2" charset="2"/>
              <a:buChar char="q"/>
              <a:defRPr/>
            </a:pPr>
            <a:r>
              <a:rPr lang="zh-CN" altLang="en-US" sz="2000" dirty="0">
                <a:solidFill>
                  <a:srgbClr val="0000FF"/>
                </a:solidFill>
                <a:latin typeface="+mn-ea"/>
                <a:ea typeface="+mn-ea"/>
                <a:cs typeface="+mn-cs"/>
              </a:rPr>
              <a:t>  我</a:t>
            </a:r>
            <a:r>
              <a:rPr lang="zh-CN" altLang="en-US" sz="2000" dirty="0">
                <a:solidFill>
                  <a:srgbClr val="0000FF"/>
                </a:solidFill>
                <a:latin typeface="+mn-ea"/>
                <a:ea typeface="+mn-ea"/>
                <a:cs typeface="+mn-cs"/>
              </a:rPr>
              <a:t>现在有什么感受</a:t>
            </a:r>
            <a:r>
              <a:rPr lang="en-US" altLang="zh-CN" sz="2000" dirty="0">
                <a:solidFill>
                  <a:srgbClr val="0000FF"/>
                </a:solidFill>
                <a:latin typeface="+mn-ea"/>
                <a:ea typeface="+mn-ea"/>
                <a:cs typeface="+mn-cs"/>
              </a:rPr>
              <a:t>?</a:t>
            </a:r>
          </a:p>
          <a:p>
            <a:pPr fontAlgn="auto">
              <a:lnSpc>
                <a:spcPct val="150000"/>
              </a:lnSpc>
              <a:spcAft>
                <a:spcPts val="0"/>
              </a:spcAft>
              <a:buSzPct val="80000"/>
              <a:buFont typeface="Wingdings" pitchFamily="2" charset="2"/>
              <a:buChar char="q"/>
              <a:defRPr/>
            </a:pPr>
            <a:r>
              <a:rPr lang="en-US" altLang="zh-CN" sz="2000" dirty="0">
                <a:solidFill>
                  <a:srgbClr val="0000FF"/>
                </a:solidFill>
                <a:latin typeface="+mn-ea"/>
                <a:ea typeface="+mn-ea"/>
                <a:cs typeface="+mn-cs"/>
              </a:rPr>
              <a:t>  </a:t>
            </a:r>
            <a:r>
              <a:rPr lang="zh-CN" altLang="en-US" sz="2000" dirty="0">
                <a:solidFill>
                  <a:srgbClr val="0000FF"/>
                </a:solidFill>
                <a:latin typeface="+mn-ea"/>
                <a:ea typeface="+mn-ea"/>
                <a:cs typeface="+mn-cs"/>
              </a:rPr>
              <a:t>我的感觉告诉我什么</a:t>
            </a:r>
            <a:r>
              <a:rPr lang="en-US" altLang="zh-CN" sz="2000" dirty="0">
                <a:solidFill>
                  <a:srgbClr val="0000FF"/>
                </a:solidFill>
                <a:latin typeface="+mn-ea"/>
                <a:ea typeface="+mn-ea"/>
                <a:cs typeface="+mn-cs"/>
              </a:rPr>
              <a:t>?</a:t>
            </a:r>
          </a:p>
          <a:p>
            <a:pPr fontAlgn="auto">
              <a:lnSpc>
                <a:spcPct val="150000"/>
              </a:lnSpc>
              <a:spcAft>
                <a:spcPts val="0"/>
              </a:spcAft>
              <a:buSzPct val="80000"/>
              <a:buFont typeface="Wingdings" pitchFamily="2" charset="2"/>
              <a:buChar char="q"/>
              <a:defRPr/>
            </a:pPr>
            <a:r>
              <a:rPr lang="en-US" altLang="zh-CN" sz="2000" dirty="0">
                <a:solidFill>
                  <a:srgbClr val="0000FF"/>
                </a:solidFill>
                <a:latin typeface="+mn-ea"/>
                <a:ea typeface="+mn-ea"/>
                <a:cs typeface="+mn-cs"/>
              </a:rPr>
              <a:t>  </a:t>
            </a:r>
            <a:r>
              <a:rPr lang="zh-CN" altLang="en-US" sz="2000" dirty="0">
                <a:solidFill>
                  <a:srgbClr val="0000FF"/>
                </a:solidFill>
                <a:latin typeface="+mn-ea"/>
                <a:ea typeface="+mn-ea"/>
                <a:cs typeface="+mn-cs"/>
              </a:rPr>
              <a:t>我的直觉反应是什么</a:t>
            </a:r>
            <a:r>
              <a:rPr lang="en-US" altLang="zh-CN" sz="2000" dirty="0">
                <a:solidFill>
                  <a:srgbClr val="0000FF"/>
                </a:solidFill>
                <a:latin typeface="+mn-ea"/>
                <a:ea typeface="+mn-ea"/>
                <a:cs typeface="+mn-cs"/>
              </a:rPr>
              <a:t>?</a:t>
            </a:r>
          </a:p>
        </p:txBody>
      </p:sp>
      <p:sp>
        <p:nvSpPr>
          <p:cNvPr id="59395" name="Rectangle 2"/>
          <p:cNvSpPr>
            <a:spLocks noChangeArrowheads="1"/>
          </p:cNvSpPr>
          <p:nvPr/>
        </p:nvSpPr>
        <p:spPr bwMode="auto">
          <a:xfrm>
            <a:off x="3000375" y="2786063"/>
            <a:ext cx="5643563" cy="2400300"/>
          </a:xfrm>
          <a:prstGeom prst="rect">
            <a:avLst/>
          </a:prstGeom>
          <a:noFill/>
          <a:ln w="9525">
            <a:noFill/>
            <a:miter lim="800000"/>
            <a:headEnd/>
            <a:tailEnd/>
          </a:ln>
        </p:spPr>
        <p:txBody>
          <a:bodyPr>
            <a:spAutoFit/>
          </a:bodyPr>
          <a:lstStyle/>
          <a:p>
            <a:pPr>
              <a:lnSpc>
                <a:spcPct val="150000"/>
              </a:lnSpc>
            </a:pPr>
            <a:r>
              <a:rPr lang="zh-CN" altLang="en-US" sz="2000" b="1">
                <a:latin typeface="黑体" pitchFamily="2" charset="-122"/>
                <a:ea typeface="微软雅黑"/>
              </a:rPr>
              <a:t>红帽思维的用途</a:t>
            </a:r>
          </a:p>
          <a:p>
            <a:pPr>
              <a:lnSpc>
                <a:spcPct val="150000"/>
              </a:lnSpc>
              <a:buSzPct val="80000"/>
              <a:buFont typeface="Wingdings" pitchFamily="2" charset="2"/>
              <a:buChar char="q"/>
            </a:pPr>
            <a:r>
              <a:rPr lang="zh-CN" altLang="en-US" sz="2000">
                <a:solidFill>
                  <a:srgbClr val="0000FF"/>
                </a:solidFill>
                <a:latin typeface="黑体" pitchFamily="2" charset="-122"/>
                <a:ea typeface="微软雅黑"/>
              </a:rPr>
              <a:t>  承认情感是思维的一部分。</a:t>
            </a:r>
          </a:p>
          <a:p>
            <a:pPr>
              <a:lnSpc>
                <a:spcPct val="150000"/>
              </a:lnSpc>
              <a:buSzPct val="80000"/>
              <a:buFont typeface="Wingdings" pitchFamily="2" charset="2"/>
              <a:buChar char="q"/>
            </a:pPr>
            <a:r>
              <a:rPr lang="zh-CN" altLang="en-US" sz="2000">
                <a:solidFill>
                  <a:srgbClr val="0000FF"/>
                </a:solidFill>
                <a:latin typeface="黑体" pitchFamily="2" charset="-122"/>
                <a:ea typeface="微软雅黑"/>
              </a:rPr>
              <a:t>  让背景情感现形，以便观察可能带来的影响。</a:t>
            </a:r>
          </a:p>
          <a:p>
            <a:pPr>
              <a:lnSpc>
                <a:spcPct val="150000"/>
              </a:lnSpc>
              <a:buSzPct val="80000"/>
              <a:buFont typeface="Wingdings" pitchFamily="2" charset="2"/>
              <a:buChar char="q"/>
            </a:pPr>
            <a:r>
              <a:rPr lang="zh-CN" altLang="en-US" sz="2000">
                <a:solidFill>
                  <a:srgbClr val="0000FF"/>
                </a:solidFill>
                <a:latin typeface="黑体" pitchFamily="2" charset="-122"/>
                <a:ea typeface="微软雅黑"/>
              </a:rPr>
              <a:t>  可以让情感得以发泄。</a:t>
            </a:r>
          </a:p>
          <a:p>
            <a:pPr>
              <a:lnSpc>
                <a:spcPct val="150000"/>
              </a:lnSpc>
              <a:buSzPct val="80000"/>
              <a:buFont typeface="Wingdings" pitchFamily="2" charset="2"/>
              <a:buChar char="q"/>
            </a:pPr>
            <a:r>
              <a:rPr lang="zh-CN" altLang="en-US" sz="2000">
                <a:solidFill>
                  <a:srgbClr val="0000FF"/>
                </a:solidFill>
                <a:latin typeface="黑体" pitchFamily="2" charset="-122"/>
                <a:ea typeface="微软雅黑"/>
              </a:rPr>
              <a:t>  直觉和预感发挥优势。</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38" y="5500688"/>
            <a:ext cx="1285875" cy="677862"/>
          </a:xfrm>
        </p:spPr>
        <p:txBody>
          <a:bodyPr/>
          <a:lstStyle/>
          <a:p>
            <a:pPr fontAlgn="auto">
              <a:spcAft>
                <a:spcPts val="0"/>
              </a:spcAft>
              <a:defRPr/>
            </a:pPr>
            <a:r>
              <a:rPr lang="zh-CN" altLang="en-US" dirty="0" smtClean="0">
                <a:solidFill>
                  <a:schemeClr val="accent1">
                    <a:tint val="88000"/>
                    <a:satMod val="150000"/>
                  </a:schemeClr>
                </a:solidFill>
                <a:cs typeface="+mj-cs"/>
              </a:rPr>
              <a:t>红帽</a:t>
            </a:r>
            <a:endParaRPr lang="zh-CN" altLang="en-US" dirty="0">
              <a:solidFill>
                <a:schemeClr val="accent1">
                  <a:tint val="88000"/>
                  <a:satMod val="150000"/>
                </a:schemeClr>
              </a:solidFill>
              <a:cs typeface="+mj-cs"/>
            </a:endParaRPr>
          </a:p>
        </p:txBody>
      </p:sp>
      <p:sp>
        <p:nvSpPr>
          <p:cNvPr id="60418" name="Rectangle 12"/>
          <p:cNvSpPr>
            <a:spLocks noChangeArrowheads="1"/>
          </p:cNvSpPr>
          <p:nvPr/>
        </p:nvSpPr>
        <p:spPr bwMode="auto">
          <a:xfrm>
            <a:off x="714375" y="642938"/>
            <a:ext cx="3214688" cy="2000250"/>
          </a:xfrm>
          <a:prstGeom prst="rect">
            <a:avLst/>
          </a:prstGeom>
          <a:noFill/>
          <a:ln w="9525">
            <a:noFill/>
            <a:miter lim="800000"/>
            <a:headEnd/>
            <a:tailEnd/>
          </a:ln>
        </p:spPr>
        <p:txBody>
          <a:bodyPr/>
          <a:lstStyle/>
          <a:p>
            <a:pPr>
              <a:lnSpc>
                <a:spcPct val="150000"/>
              </a:lnSpc>
            </a:pPr>
            <a:r>
              <a:rPr lang="zh-CN" altLang="en-US" sz="2000" b="1">
                <a:latin typeface="Times New Roman" pitchFamily="18" charset="0"/>
                <a:ea typeface="微软雅黑"/>
              </a:rPr>
              <a:t>红帽单独使用场景</a:t>
            </a:r>
          </a:p>
          <a:p>
            <a:pPr>
              <a:lnSpc>
                <a:spcPct val="150000"/>
              </a:lnSpc>
              <a:buSzPct val="80000"/>
              <a:buFont typeface="Wingdings" pitchFamily="2" charset="2"/>
              <a:buChar char="q"/>
            </a:pPr>
            <a:r>
              <a:rPr lang="zh-CN" altLang="en-US" sz="2000">
                <a:solidFill>
                  <a:srgbClr val="0000FF"/>
                </a:solidFill>
                <a:latin typeface="Times New Roman" pitchFamily="18" charset="0"/>
                <a:ea typeface="微软雅黑"/>
              </a:rPr>
              <a:t>  征求团队意见</a:t>
            </a:r>
          </a:p>
          <a:p>
            <a:pPr>
              <a:lnSpc>
                <a:spcPct val="150000"/>
              </a:lnSpc>
              <a:buSzPct val="80000"/>
              <a:buFont typeface="Wingdings" pitchFamily="2" charset="2"/>
              <a:buChar char="q"/>
            </a:pPr>
            <a:r>
              <a:rPr lang="zh-CN" altLang="en-US" sz="2000">
                <a:solidFill>
                  <a:srgbClr val="0000FF"/>
                </a:solidFill>
                <a:latin typeface="Times New Roman" pitchFamily="18" charset="0"/>
                <a:ea typeface="微软雅黑"/>
              </a:rPr>
              <a:t>  无法判断的时候</a:t>
            </a:r>
          </a:p>
          <a:p>
            <a:pPr>
              <a:lnSpc>
                <a:spcPct val="150000"/>
              </a:lnSpc>
              <a:buSzPct val="80000"/>
              <a:buFont typeface="Wingdings" pitchFamily="2" charset="2"/>
              <a:buChar char="q"/>
            </a:pPr>
            <a:r>
              <a:rPr lang="zh-CN" altLang="en-US" sz="2000">
                <a:solidFill>
                  <a:srgbClr val="0000FF"/>
                </a:solidFill>
                <a:latin typeface="Times New Roman" pitchFamily="18" charset="0"/>
                <a:ea typeface="微软雅黑"/>
              </a:rPr>
              <a:t>  对决策进行投票的时候</a:t>
            </a:r>
          </a:p>
        </p:txBody>
      </p:sp>
      <p:sp>
        <p:nvSpPr>
          <p:cNvPr id="5" name="Rectangle 2"/>
          <p:cNvSpPr>
            <a:spLocks noChangeArrowheads="1"/>
          </p:cNvSpPr>
          <p:nvPr/>
        </p:nvSpPr>
        <p:spPr bwMode="auto">
          <a:xfrm>
            <a:off x="3071813" y="2500313"/>
            <a:ext cx="5643562" cy="2862262"/>
          </a:xfrm>
          <a:prstGeom prst="rect">
            <a:avLst/>
          </a:prstGeom>
          <a:noFill/>
          <a:ln w="9525">
            <a:noFill/>
            <a:miter lim="800000"/>
            <a:headEnd/>
            <a:tailEnd/>
          </a:ln>
        </p:spPr>
        <p:txBody>
          <a:bodyPr>
            <a:spAutoFit/>
          </a:bodyPr>
          <a:lstStyle/>
          <a:p>
            <a:pPr fontAlgn="auto">
              <a:lnSpc>
                <a:spcPct val="150000"/>
              </a:lnSpc>
              <a:spcAft>
                <a:spcPts val="0"/>
              </a:spcAft>
              <a:defRPr/>
            </a:pPr>
            <a:r>
              <a:rPr lang="zh-CN" altLang="en-US" sz="2000" b="1" dirty="0">
                <a:latin typeface="+mn-ea"/>
                <a:ea typeface="+mn-ea"/>
                <a:cs typeface="+mn-cs"/>
              </a:rPr>
              <a:t>红帽思维的使用原则</a:t>
            </a:r>
          </a:p>
          <a:p>
            <a:pPr fontAlgn="auto">
              <a:lnSpc>
                <a:spcPct val="150000"/>
              </a:lnSpc>
              <a:spcAft>
                <a:spcPts val="0"/>
              </a:spcAft>
              <a:buSzPct val="80000"/>
              <a:buFont typeface="Wingdings" pitchFamily="2" charset="2"/>
              <a:buChar char="q"/>
              <a:defRPr/>
            </a:pPr>
            <a:r>
              <a:rPr lang="zh-CN" altLang="en-US" sz="2000" dirty="0">
                <a:solidFill>
                  <a:srgbClr val="0000FF"/>
                </a:solidFill>
                <a:latin typeface="+mn-ea"/>
                <a:ea typeface="+mn-ea"/>
                <a:cs typeface="+mn-cs"/>
              </a:rPr>
              <a:t>  正确认识和运用直觉与情绪。</a:t>
            </a:r>
          </a:p>
          <a:p>
            <a:pPr fontAlgn="auto">
              <a:lnSpc>
                <a:spcPct val="150000"/>
              </a:lnSpc>
              <a:spcAft>
                <a:spcPts val="0"/>
              </a:spcAft>
              <a:buSzPct val="80000"/>
              <a:buFont typeface="Wingdings" pitchFamily="2" charset="2"/>
              <a:buChar char="q"/>
              <a:defRPr/>
            </a:pPr>
            <a:r>
              <a:rPr lang="zh-CN" altLang="en-US" sz="2000" dirty="0">
                <a:solidFill>
                  <a:srgbClr val="0000FF"/>
                </a:solidFill>
                <a:latin typeface="+mn-ea"/>
                <a:ea typeface="+mn-ea"/>
                <a:cs typeface="+mn-cs"/>
              </a:rPr>
              <a:t>  不要证明或解释自己的感觉。</a:t>
            </a:r>
          </a:p>
          <a:p>
            <a:pPr fontAlgn="auto">
              <a:lnSpc>
                <a:spcPct val="150000"/>
              </a:lnSpc>
              <a:spcAft>
                <a:spcPts val="0"/>
              </a:spcAft>
              <a:buSzPct val="80000"/>
              <a:buFont typeface="Wingdings" pitchFamily="2" charset="2"/>
              <a:buChar char="q"/>
              <a:defRPr/>
            </a:pPr>
            <a:r>
              <a:rPr lang="zh-CN" altLang="en-US" sz="2000" dirty="0">
                <a:solidFill>
                  <a:srgbClr val="0000FF"/>
                </a:solidFill>
                <a:latin typeface="+mn-ea"/>
                <a:ea typeface="+mn-ea"/>
                <a:cs typeface="+mn-cs"/>
              </a:rPr>
              <a:t>  认可预感，但非凭预感作决定。</a:t>
            </a:r>
          </a:p>
          <a:p>
            <a:pPr fontAlgn="auto">
              <a:lnSpc>
                <a:spcPct val="150000"/>
              </a:lnSpc>
              <a:spcAft>
                <a:spcPts val="0"/>
              </a:spcAft>
              <a:buSzPct val="80000"/>
              <a:buFont typeface="Wingdings" pitchFamily="2" charset="2"/>
              <a:buChar char="q"/>
              <a:defRPr/>
            </a:pPr>
            <a:r>
              <a:rPr lang="zh-CN" altLang="en-US" sz="2000" dirty="0">
                <a:solidFill>
                  <a:srgbClr val="0000FF"/>
                </a:solidFill>
                <a:latin typeface="+mn-ea"/>
                <a:ea typeface="+mn-ea"/>
                <a:cs typeface="+mn-cs"/>
              </a:rPr>
              <a:t>  避免争辩。</a:t>
            </a:r>
          </a:p>
          <a:p>
            <a:pPr fontAlgn="auto">
              <a:lnSpc>
                <a:spcPct val="150000"/>
              </a:lnSpc>
              <a:spcAft>
                <a:spcPts val="0"/>
              </a:spcAft>
              <a:buSzPct val="80000"/>
              <a:buFont typeface="Wingdings" pitchFamily="2" charset="2"/>
              <a:buChar char="q"/>
              <a:defRPr/>
            </a:pPr>
            <a:r>
              <a:rPr lang="zh-CN" altLang="en-US" sz="2000" dirty="0">
                <a:solidFill>
                  <a:srgbClr val="0000FF"/>
                </a:solidFill>
                <a:latin typeface="+mn-ea"/>
                <a:ea typeface="+mn-ea"/>
                <a:cs typeface="+mn-cs"/>
              </a:rPr>
              <a:t>  须在</a:t>
            </a:r>
            <a:r>
              <a:rPr lang="en-US" altLang="zh-CN" sz="2000" dirty="0">
                <a:solidFill>
                  <a:srgbClr val="0000FF"/>
                </a:solidFill>
                <a:latin typeface="+mn-ea"/>
                <a:ea typeface="+mn-ea"/>
                <a:cs typeface="+mn-cs"/>
              </a:rPr>
              <a:t>30</a:t>
            </a:r>
            <a:r>
              <a:rPr lang="zh-CN" altLang="en-US" sz="2000" dirty="0">
                <a:solidFill>
                  <a:srgbClr val="0000FF"/>
                </a:solidFill>
                <a:latin typeface="+mn-ea"/>
                <a:ea typeface="+mn-ea"/>
                <a:cs typeface="+mn-cs"/>
              </a:rPr>
              <a:t>秒以内作出回答，避免过度使用红帽。</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714375" y="5500688"/>
            <a:ext cx="1285875" cy="677862"/>
          </a:xfrm>
        </p:spPr>
        <p:txBody>
          <a:bodyPr/>
          <a:lstStyle/>
          <a:p>
            <a:pPr fontAlgn="auto">
              <a:spcAft>
                <a:spcPts val="0"/>
              </a:spcAft>
              <a:defRPr/>
            </a:pPr>
            <a:r>
              <a:rPr lang="zh-CN" altLang="en-US" dirty="0" smtClean="0">
                <a:solidFill>
                  <a:schemeClr val="accent1">
                    <a:tint val="88000"/>
                    <a:satMod val="150000"/>
                  </a:schemeClr>
                </a:solidFill>
                <a:cs typeface="+mj-cs"/>
              </a:rPr>
              <a:t>黑帽</a:t>
            </a:r>
            <a:endParaRPr lang="zh-CN" altLang="en-US" dirty="0">
              <a:solidFill>
                <a:schemeClr val="accent1">
                  <a:tint val="88000"/>
                  <a:satMod val="150000"/>
                </a:schemeClr>
              </a:solidFill>
              <a:cs typeface="+mj-cs"/>
            </a:endParaRPr>
          </a:p>
        </p:txBody>
      </p:sp>
      <p:sp>
        <p:nvSpPr>
          <p:cNvPr id="5" name="矩形 4"/>
          <p:cNvSpPr/>
          <p:nvPr/>
        </p:nvSpPr>
        <p:spPr>
          <a:xfrm>
            <a:off x="928688" y="785813"/>
            <a:ext cx="7358062" cy="1754187"/>
          </a:xfrm>
          <a:prstGeom prst="rect">
            <a:avLst/>
          </a:prstGeom>
        </p:spPr>
        <p:txBody>
          <a:bodyPr>
            <a:spAutoFit/>
          </a:bodyPr>
          <a:lstStyle/>
          <a:p>
            <a:pPr fontAlgn="auto">
              <a:lnSpc>
                <a:spcPct val="150000"/>
              </a:lnSpc>
              <a:spcBef>
                <a:spcPts val="0"/>
              </a:spcBef>
              <a:spcAft>
                <a:spcPts val="0"/>
              </a:spcAft>
              <a:defRPr/>
            </a:pPr>
            <a:r>
              <a:rPr lang="zh-CN" altLang="en-US" sz="2400" b="1" dirty="0">
                <a:latin typeface="+mn-ea"/>
                <a:ea typeface="+mn-ea"/>
                <a:cs typeface="+mn-cs"/>
              </a:rPr>
              <a:t>黑色</a:t>
            </a:r>
            <a:r>
              <a:rPr lang="zh-CN" altLang="en-US" sz="2400" dirty="0">
                <a:latin typeface="+mn-ea"/>
                <a:ea typeface="+mn-ea"/>
                <a:cs typeface="+mn-cs"/>
              </a:rPr>
              <a:t>是阴沉的颜色。</a:t>
            </a:r>
            <a:endParaRPr lang="en-US" altLang="zh-CN" sz="2400" dirty="0">
              <a:latin typeface="+mn-ea"/>
              <a:ea typeface="+mn-ea"/>
              <a:cs typeface="+mn-cs"/>
            </a:endParaRPr>
          </a:p>
          <a:p>
            <a:pPr fontAlgn="auto">
              <a:lnSpc>
                <a:spcPct val="150000"/>
              </a:lnSpc>
              <a:spcBef>
                <a:spcPts val="0"/>
              </a:spcBef>
              <a:spcAft>
                <a:spcPts val="0"/>
              </a:spcAft>
              <a:defRPr/>
            </a:pPr>
            <a:r>
              <a:rPr lang="zh-CN" altLang="en-US" sz="2400" dirty="0">
                <a:latin typeface="+mn-ea"/>
                <a:ea typeface="+mn-ea"/>
                <a:cs typeface="+mn-cs"/>
              </a:rPr>
              <a:t>意味着警示与批判。谨慎帽</a:t>
            </a:r>
            <a:r>
              <a:rPr lang="en-US" sz="2400" dirty="0">
                <a:latin typeface="+mn-ea"/>
                <a:ea typeface="+mn-ea"/>
                <a:cs typeface="+mn-cs"/>
              </a:rPr>
              <a:t>, </a:t>
            </a:r>
            <a:r>
              <a:rPr lang="zh-CN" altLang="en-US" sz="2400" dirty="0">
                <a:latin typeface="+mn-ea"/>
                <a:ea typeface="+mn-ea"/>
                <a:cs typeface="+mn-cs"/>
              </a:rPr>
              <a:t>发现事物的消极因素的功能。</a:t>
            </a:r>
            <a:endParaRPr lang="zh-CN" altLang="en-US" sz="2400" dirty="0">
              <a:latin typeface="+mn-ea"/>
              <a:ea typeface="+mn-ea"/>
              <a:cs typeface="+mn-cs"/>
            </a:endParaRPr>
          </a:p>
        </p:txBody>
      </p:sp>
      <p:sp>
        <p:nvSpPr>
          <p:cNvPr id="6" name="Rectangle 4"/>
          <p:cNvSpPr>
            <a:spLocks noChangeArrowheads="1"/>
          </p:cNvSpPr>
          <p:nvPr/>
        </p:nvSpPr>
        <p:spPr bwMode="auto">
          <a:xfrm>
            <a:off x="1571625" y="2714625"/>
            <a:ext cx="5791200" cy="1881188"/>
          </a:xfrm>
          <a:prstGeom prst="rect">
            <a:avLst/>
          </a:prstGeom>
          <a:noFill/>
          <a:ln w="9525">
            <a:noFill/>
            <a:miter lim="800000"/>
            <a:headEnd/>
            <a:tailEnd/>
          </a:ln>
        </p:spPr>
        <p:txBody>
          <a:bodyPr>
            <a:spAutoFit/>
          </a:bodyPr>
          <a:lstStyle/>
          <a:p>
            <a:pPr>
              <a:lnSpc>
                <a:spcPct val="150000"/>
              </a:lnSpc>
              <a:buSzPct val="80000"/>
              <a:buFont typeface="Wingdings" pitchFamily="2" charset="2"/>
              <a:buChar char="q"/>
            </a:pPr>
            <a:r>
              <a:rPr lang="zh-CN" altLang="en-US" sz="2000">
                <a:solidFill>
                  <a:srgbClr val="0000FF"/>
                </a:solidFill>
                <a:latin typeface="黑体" pitchFamily="2" charset="-122"/>
                <a:ea typeface="微软雅黑"/>
              </a:rPr>
              <a:t>  它会起作用吗？</a:t>
            </a:r>
          </a:p>
          <a:p>
            <a:pPr>
              <a:lnSpc>
                <a:spcPct val="150000"/>
              </a:lnSpc>
              <a:buSzPct val="80000"/>
              <a:buFont typeface="Wingdings" pitchFamily="2" charset="2"/>
              <a:buChar char="q"/>
            </a:pPr>
            <a:r>
              <a:rPr lang="zh-CN" altLang="en-US" sz="2000">
                <a:solidFill>
                  <a:srgbClr val="0000FF"/>
                </a:solidFill>
                <a:latin typeface="黑体" pitchFamily="2" charset="-122"/>
                <a:ea typeface="微软雅黑"/>
              </a:rPr>
              <a:t>  它的缺点是什么？</a:t>
            </a:r>
          </a:p>
          <a:p>
            <a:pPr>
              <a:lnSpc>
                <a:spcPct val="150000"/>
              </a:lnSpc>
              <a:buSzPct val="80000"/>
              <a:buFont typeface="Wingdings" pitchFamily="2" charset="2"/>
              <a:buChar char="q"/>
            </a:pPr>
            <a:r>
              <a:rPr lang="zh-CN" altLang="en-US" sz="2000">
                <a:solidFill>
                  <a:srgbClr val="0000FF"/>
                </a:solidFill>
                <a:latin typeface="黑体" pitchFamily="2" charset="-122"/>
                <a:ea typeface="微软雅黑"/>
              </a:rPr>
              <a:t>  它为什么不能这样做？</a:t>
            </a:r>
          </a:p>
          <a:p>
            <a:pPr>
              <a:lnSpc>
                <a:spcPct val="150000"/>
              </a:lnSpc>
              <a:buSzPct val="80000"/>
              <a:buFont typeface="Wingdings" pitchFamily="2" charset="2"/>
              <a:buChar char="q"/>
            </a:pPr>
            <a:r>
              <a:rPr lang="zh-CN" altLang="en-US" sz="2000">
                <a:solidFill>
                  <a:srgbClr val="0000FF"/>
                </a:solidFill>
                <a:latin typeface="黑体" pitchFamily="2" charset="-122"/>
                <a:ea typeface="微软雅黑"/>
              </a:rPr>
              <a:t>  这样做会存在什么危险？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75" y="5500688"/>
            <a:ext cx="1214438" cy="749300"/>
          </a:xfrm>
        </p:spPr>
        <p:txBody>
          <a:bodyPr/>
          <a:lstStyle/>
          <a:p>
            <a:pPr fontAlgn="auto">
              <a:spcAft>
                <a:spcPts val="0"/>
              </a:spcAft>
              <a:defRPr/>
            </a:pPr>
            <a:r>
              <a:rPr lang="zh-CN" altLang="en-US" dirty="0" smtClean="0">
                <a:solidFill>
                  <a:schemeClr val="accent1">
                    <a:tint val="88000"/>
                    <a:satMod val="150000"/>
                  </a:schemeClr>
                </a:solidFill>
                <a:cs typeface="+mj-cs"/>
              </a:rPr>
              <a:t>黑帽</a:t>
            </a:r>
            <a:endParaRPr lang="zh-CN" altLang="en-US" dirty="0">
              <a:solidFill>
                <a:schemeClr val="accent1">
                  <a:tint val="88000"/>
                  <a:satMod val="150000"/>
                </a:schemeClr>
              </a:solidFill>
              <a:cs typeface="+mj-cs"/>
            </a:endParaRPr>
          </a:p>
        </p:txBody>
      </p:sp>
      <p:sp>
        <p:nvSpPr>
          <p:cNvPr id="62466" name="Rectangle 4"/>
          <p:cNvSpPr>
            <a:spLocks noChangeArrowheads="1"/>
          </p:cNvSpPr>
          <p:nvPr/>
        </p:nvSpPr>
        <p:spPr bwMode="auto">
          <a:xfrm>
            <a:off x="928688" y="928688"/>
            <a:ext cx="4481512" cy="1938337"/>
          </a:xfrm>
          <a:prstGeom prst="rect">
            <a:avLst/>
          </a:prstGeom>
          <a:noFill/>
          <a:ln w="9525">
            <a:noFill/>
            <a:miter lim="800000"/>
            <a:headEnd/>
            <a:tailEnd/>
          </a:ln>
        </p:spPr>
        <p:txBody>
          <a:bodyPr>
            <a:spAutoFit/>
          </a:bodyPr>
          <a:lstStyle/>
          <a:p>
            <a:pPr>
              <a:lnSpc>
                <a:spcPct val="150000"/>
              </a:lnSpc>
              <a:buSzPct val="80000"/>
            </a:pPr>
            <a:r>
              <a:rPr lang="zh-CN" altLang="en-US" sz="2000" b="1">
                <a:latin typeface="黑体" pitchFamily="2" charset="-122"/>
                <a:ea typeface="微软雅黑"/>
              </a:rPr>
              <a:t>黑帽思维的用途</a:t>
            </a:r>
            <a:endParaRPr lang="en-US" altLang="zh-CN" sz="2000" b="1">
              <a:latin typeface="黑体" pitchFamily="2" charset="-122"/>
              <a:ea typeface="微软雅黑"/>
            </a:endParaRPr>
          </a:p>
          <a:p>
            <a:pPr>
              <a:lnSpc>
                <a:spcPct val="150000"/>
              </a:lnSpc>
              <a:buSzPct val="80000"/>
              <a:buFont typeface="Wingdings" pitchFamily="2" charset="2"/>
              <a:buChar char="q"/>
            </a:pPr>
            <a:r>
              <a:rPr lang="zh-CN" altLang="en-US" sz="2000">
                <a:solidFill>
                  <a:srgbClr val="0000FF"/>
                </a:solidFill>
                <a:latin typeface="黑体" pitchFamily="2" charset="-122"/>
                <a:ea typeface="微软雅黑"/>
              </a:rPr>
              <a:t>  对事实和数据提出质疑</a:t>
            </a:r>
          </a:p>
          <a:p>
            <a:pPr>
              <a:lnSpc>
                <a:spcPct val="150000"/>
              </a:lnSpc>
              <a:buSzPct val="80000"/>
              <a:buFont typeface="Wingdings" pitchFamily="2" charset="2"/>
              <a:buChar char="q"/>
            </a:pPr>
            <a:r>
              <a:rPr lang="zh-CN" altLang="en-US" sz="2000">
                <a:solidFill>
                  <a:srgbClr val="0000FF"/>
                </a:solidFill>
                <a:latin typeface="黑体" pitchFamily="2" charset="-122"/>
                <a:ea typeface="微软雅黑"/>
              </a:rPr>
              <a:t>  指出不符合逻辑的方面</a:t>
            </a:r>
          </a:p>
          <a:p>
            <a:pPr>
              <a:lnSpc>
                <a:spcPct val="150000"/>
              </a:lnSpc>
              <a:buSzPct val="80000"/>
              <a:buFont typeface="Wingdings" pitchFamily="2" charset="2"/>
              <a:buChar char="q"/>
            </a:pPr>
            <a:r>
              <a:rPr lang="zh-CN" altLang="en-US" sz="2000">
                <a:solidFill>
                  <a:srgbClr val="0000FF"/>
                </a:solidFill>
                <a:latin typeface="黑体" pitchFamily="2" charset="-122"/>
                <a:ea typeface="微软雅黑"/>
              </a:rPr>
              <a:t>  指出未来的风险与可能发生的问题</a:t>
            </a:r>
          </a:p>
        </p:txBody>
      </p:sp>
      <p:sp>
        <p:nvSpPr>
          <p:cNvPr id="62467" name="Rectangle 2"/>
          <p:cNvSpPr>
            <a:spLocks noChangeArrowheads="1"/>
          </p:cNvSpPr>
          <p:nvPr/>
        </p:nvSpPr>
        <p:spPr bwMode="auto">
          <a:xfrm>
            <a:off x="3500438" y="3143250"/>
            <a:ext cx="4857750" cy="1938338"/>
          </a:xfrm>
          <a:prstGeom prst="rect">
            <a:avLst/>
          </a:prstGeom>
          <a:noFill/>
          <a:ln w="9525">
            <a:noFill/>
            <a:miter lim="800000"/>
            <a:headEnd/>
            <a:tailEnd/>
          </a:ln>
        </p:spPr>
        <p:txBody>
          <a:bodyPr>
            <a:spAutoFit/>
          </a:bodyPr>
          <a:lstStyle/>
          <a:p>
            <a:pPr>
              <a:lnSpc>
                <a:spcPct val="150000"/>
              </a:lnSpc>
            </a:pPr>
            <a:r>
              <a:rPr lang="zh-CN" altLang="en-US" sz="2000" b="1">
                <a:latin typeface="黑体" pitchFamily="2" charset="-122"/>
                <a:ea typeface="微软雅黑"/>
              </a:rPr>
              <a:t>黑帽思维的原则</a:t>
            </a:r>
          </a:p>
          <a:p>
            <a:pPr>
              <a:lnSpc>
                <a:spcPct val="150000"/>
              </a:lnSpc>
              <a:buSzPct val="80000"/>
              <a:buFont typeface="Wingdings" pitchFamily="2" charset="2"/>
              <a:buChar char="q"/>
            </a:pPr>
            <a:r>
              <a:rPr lang="zh-CN" altLang="en-US" sz="2000">
                <a:solidFill>
                  <a:srgbClr val="0000FF"/>
                </a:solidFill>
                <a:latin typeface="黑体" pitchFamily="2" charset="-122"/>
                <a:ea typeface="微软雅黑"/>
              </a:rPr>
              <a:t>  黑帽思维是一种强势思维。</a:t>
            </a:r>
          </a:p>
          <a:p>
            <a:pPr>
              <a:lnSpc>
                <a:spcPct val="150000"/>
              </a:lnSpc>
              <a:buSzPct val="80000"/>
              <a:buFont typeface="Wingdings" pitchFamily="2" charset="2"/>
              <a:buChar char="q"/>
            </a:pPr>
            <a:r>
              <a:rPr lang="zh-CN" altLang="en-US" sz="2000">
                <a:solidFill>
                  <a:srgbClr val="0000FF"/>
                </a:solidFill>
                <a:latin typeface="黑体" pitchFamily="2" charset="-122"/>
                <a:ea typeface="微软雅黑"/>
              </a:rPr>
              <a:t>  可以用黑色思考帽应付黑色思考帽。</a:t>
            </a:r>
          </a:p>
          <a:p>
            <a:pPr>
              <a:lnSpc>
                <a:spcPct val="150000"/>
              </a:lnSpc>
              <a:buSzPct val="80000"/>
              <a:buFont typeface="Wingdings" pitchFamily="2" charset="2"/>
              <a:buChar char="q"/>
            </a:pPr>
            <a:r>
              <a:rPr lang="zh-CN" altLang="en-US" sz="2000">
                <a:solidFill>
                  <a:srgbClr val="0000FF"/>
                </a:solidFill>
                <a:latin typeface="黑体" pitchFamily="2" charset="-122"/>
                <a:ea typeface="微软雅黑"/>
              </a:rPr>
              <a:t>  黑帽思维应该提出应对方式。</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714375" y="5500688"/>
            <a:ext cx="1285875" cy="677862"/>
          </a:xfrm>
        </p:spPr>
        <p:txBody>
          <a:bodyPr/>
          <a:lstStyle/>
          <a:p>
            <a:pPr fontAlgn="auto">
              <a:spcAft>
                <a:spcPts val="0"/>
              </a:spcAft>
              <a:defRPr/>
            </a:pPr>
            <a:r>
              <a:rPr lang="zh-CN" altLang="en-US" dirty="0" smtClean="0">
                <a:solidFill>
                  <a:schemeClr val="accent1">
                    <a:tint val="88000"/>
                    <a:satMod val="150000"/>
                  </a:schemeClr>
                </a:solidFill>
                <a:cs typeface="+mj-cs"/>
              </a:rPr>
              <a:t>黄帽</a:t>
            </a:r>
            <a:endParaRPr lang="zh-CN" altLang="en-US" dirty="0">
              <a:solidFill>
                <a:schemeClr val="accent1">
                  <a:tint val="88000"/>
                  <a:satMod val="150000"/>
                </a:schemeClr>
              </a:solidFill>
              <a:cs typeface="+mj-cs"/>
            </a:endParaRPr>
          </a:p>
        </p:txBody>
      </p:sp>
      <p:sp>
        <p:nvSpPr>
          <p:cNvPr id="5" name="矩形 4"/>
          <p:cNvSpPr/>
          <p:nvPr/>
        </p:nvSpPr>
        <p:spPr>
          <a:xfrm>
            <a:off x="714375" y="1285875"/>
            <a:ext cx="7715250" cy="1754188"/>
          </a:xfrm>
          <a:prstGeom prst="rect">
            <a:avLst/>
          </a:prstGeom>
        </p:spPr>
        <p:txBody>
          <a:bodyPr>
            <a:spAutoFit/>
          </a:bodyPr>
          <a:lstStyle/>
          <a:p>
            <a:pPr fontAlgn="auto">
              <a:lnSpc>
                <a:spcPct val="150000"/>
              </a:lnSpc>
              <a:spcBef>
                <a:spcPts val="0"/>
              </a:spcBef>
              <a:spcAft>
                <a:spcPts val="0"/>
              </a:spcAft>
              <a:defRPr/>
            </a:pPr>
            <a:r>
              <a:rPr lang="zh-CN" altLang="en-US" sz="2400" b="1" dirty="0">
                <a:solidFill>
                  <a:srgbClr val="FFC000"/>
                </a:solidFill>
                <a:latin typeface="+mn-ea"/>
                <a:ea typeface="+mn-ea"/>
                <a:cs typeface="+mn-cs"/>
              </a:rPr>
              <a:t>黄色</a:t>
            </a:r>
            <a:r>
              <a:rPr lang="zh-CN" altLang="en-US" sz="2400" dirty="0">
                <a:latin typeface="+mn-ea"/>
                <a:ea typeface="+mn-ea"/>
                <a:cs typeface="+mn-cs"/>
              </a:rPr>
              <a:t>是顶乐观的帽子。</a:t>
            </a:r>
            <a:endParaRPr lang="en-US" altLang="zh-CN" sz="2400" dirty="0">
              <a:latin typeface="+mn-ea"/>
              <a:ea typeface="+mn-ea"/>
              <a:cs typeface="+mn-cs"/>
            </a:endParaRPr>
          </a:p>
          <a:p>
            <a:pPr fontAlgn="auto">
              <a:lnSpc>
                <a:spcPct val="150000"/>
              </a:lnSpc>
              <a:spcBef>
                <a:spcPts val="0"/>
              </a:spcBef>
              <a:spcAft>
                <a:spcPts val="0"/>
              </a:spcAft>
              <a:defRPr/>
            </a:pPr>
            <a:r>
              <a:rPr lang="zh-CN" altLang="en-US" sz="2400" dirty="0">
                <a:latin typeface="+mn-ea"/>
                <a:ea typeface="+mn-ea"/>
                <a:cs typeface="+mn-cs"/>
              </a:rPr>
              <a:t>代表与逻辑相符合的正面观点。乐观帽</a:t>
            </a:r>
            <a:r>
              <a:rPr lang="en-US" sz="2400" dirty="0">
                <a:latin typeface="+mn-ea"/>
                <a:ea typeface="+mn-ea"/>
                <a:cs typeface="+mn-cs"/>
              </a:rPr>
              <a:t>, </a:t>
            </a:r>
            <a:r>
              <a:rPr lang="zh-CN" altLang="en-US" sz="2400" dirty="0">
                <a:latin typeface="+mn-ea"/>
                <a:ea typeface="+mn-ea"/>
                <a:cs typeface="+mn-cs"/>
              </a:rPr>
              <a:t>识别事物的积极因素的功能。</a:t>
            </a:r>
            <a:endParaRPr lang="zh-CN" altLang="en-US" sz="2400" dirty="0">
              <a:latin typeface="+mn-ea"/>
              <a:ea typeface="+mn-ea"/>
              <a:cs typeface="+mn-cs"/>
            </a:endParaRPr>
          </a:p>
        </p:txBody>
      </p:sp>
      <p:sp>
        <p:nvSpPr>
          <p:cNvPr id="6" name="Rectangle 5"/>
          <p:cNvSpPr>
            <a:spLocks noChangeArrowheads="1"/>
          </p:cNvSpPr>
          <p:nvPr/>
        </p:nvSpPr>
        <p:spPr bwMode="auto">
          <a:xfrm>
            <a:off x="1143000" y="3286125"/>
            <a:ext cx="5572125" cy="1754188"/>
          </a:xfrm>
          <a:prstGeom prst="rect">
            <a:avLst/>
          </a:prstGeom>
          <a:noFill/>
          <a:ln w="9525">
            <a:noFill/>
            <a:miter lim="800000"/>
            <a:headEnd/>
            <a:tailEnd/>
          </a:ln>
        </p:spPr>
        <p:txBody>
          <a:bodyPr>
            <a:spAutoFit/>
          </a:bodyPr>
          <a:lstStyle/>
          <a:p>
            <a:pPr>
              <a:lnSpc>
                <a:spcPct val="150000"/>
              </a:lnSpc>
              <a:buSzPct val="80000"/>
              <a:buFont typeface="Wingdings" pitchFamily="2" charset="2"/>
              <a:buChar char="q"/>
            </a:pPr>
            <a:r>
              <a:rPr lang="zh-CN" altLang="en-US" sz="2400">
                <a:solidFill>
                  <a:srgbClr val="0000FF"/>
                </a:solidFill>
                <a:latin typeface="黑体" pitchFamily="2" charset="-122"/>
                <a:ea typeface="微软雅黑"/>
              </a:rPr>
              <a:t>  为什么可以做这件事情？</a:t>
            </a:r>
          </a:p>
          <a:p>
            <a:pPr>
              <a:lnSpc>
                <a:spcPct val="150000"/>
              </a:lnSpc>
              <a:buSzPct val="80000"/>
              <a:buFont typeface="Wingdings" pitchFamily="2" charset="2"/>
              <a:buChar char="q"/>
            </a:pPr>
            <a:r>
              <a:rPr lang="zh-CN" altLang="en-US" sz="2400">
                <a:solidFill>
                  <a:srgbClr val="0000FF"/>
                </a:solidFill>
                <a:latin typeface="黑体" pitchFamily="2" charset="-122"/>
                <a:ea typeface="微软雅黑"/>
              </a:rPr>
              <a:t>  优点是什么？</a:t>
            </a:r>
          </a:p>
          <a:p>
            <a:pPr>
              <a:lnSpc>
                <a:spcPct val="150000"/>
              </a:lnSpc>
              <a:buSzPct val="80000"/>
              <a:buFont typeface="Wingdings" pitchFamily="2" charset="2"/>
              <a:buChar char="q"/>
            </a:pPr>
            <a:r>
              <a:rPr lang="zh-CN" altLang="en-US" sz="2400">
                <a:solidFill>
                  <a:srgbClr val="0000FF"/>
                </a:solidFill>
                <a:latin typeface="黑体" pitchFamily="2" charset="-122"/>
                <a:ea typeface="微软雅黑"/>
              </a:rPr>
              <a:t>  这样做会带来哪些积极正面的影响？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75" y="5429250"/>
            <a:ext cx="1285875" cy="749300"/>
          </a:xfrm>
        </p:spPr>
        <p:txBody>
          <a:bodyPr/>
          <a:lstStyle/>
          <a:p>
            <a:pPr fontAlgn="auto">
              <a:spcAft>
                <a:spcPts val="0"/>
              </a:spcAft>
              <a:defRPr/>
            </a:pPr>
            <a:r>
              <a:rPr lang="zh-CN" altLang="en-US" dirty="0" smtClean="0">
                <a:solidFill>
                  <a:schemeClr val="accent1">
                    <a:tint val="88000"/>
                    <a:satMod val="150000"/>
                  </a:schemeClr>
                </a:solidFill>
                <a:cs typeface="+mj-cs"/>
              </a:rPr>
              <a:t>黄帽</a:t>
            </a:r>
            <a:endParaRPr lang="zh-CN" altLang="en-US" dirty="0">
              <a:solidFill>
                <a:schemeClr val="accent1">
                  <a:tint val="88000"/>
                  <a:satMod val="150000"/>
                </a:schemeClr>
              </a:solidFill>
              <a:cs typeface="+mj-cs"/>
            </a:endParaRPr>
          </a:p>
        </p:txBody>
      </p:sp>
      <p:sp>
        <p:nvSpPr>
          <p:cNvPr id="64514" name="Rectangle 2"/>
          <p:cNvSpPr>
            <a:spLocks noChangeArrowheads="1"/>
          </p:cNvSpPr>
          <p:nvPr/>
        </p:nvSpPr>
        <p:spPr bwMode="auto">
          <a:xfrm>
            <a:off x="642938" y="1500188"/>
            <a:ext cx="7923212" cy="3292475"/>
          </a:xfrm>
          <a:prstGeom prst="rect">
            <a:avLst/>
          </a:prstGeom>
          <a:noFill/>
          <a:ln w="9525">
            <a:noFill/>
            <a:miter lim="800000"/>
            <a:headEnd/>
            <a:tailEnd/>
          </a:ln>
        </p:spPr>
        <p:txBody>
          <a:bodyPr>
            <a:spAutoFit/>
          </a:bodyPr>
          <a:lstStyle/>
          <a:p>
            <a:pPr>
              <a:lnSpc>
                <a:spcPct val="200000"/>
              </a:lnSpc>
            </a:pPr>
            <a:r>
              <a:rPr lang="zh-CN" altLang="en-US" sz="2400" b="1">
                <a:latin typeface="黑体" pitchFamily="2" charset="-122"/>
                <a:ea typeface="微软雅黑"/>
              </a:rPr>
              <a:t>黄帽思维的用途</a:t>
            </a:r>
          </a:p>
          <a:p>
            <a:pPr eaLnBrk="0" hangingPunct="0">
              <a:lnSpc>
                <a:spcPct val="200000"/>
              </a:lnSpc>
              <a:buSzPct val="80000"/>
              <a:buFont typeface="Wingdings" pitchFamily="2" charset="2"/>
              <a:buChar char="q"/>
            </a:pPr>
            <a:r>
              <a:rPr lang="zh-CN" altLang="en-US" sz="2000">
                <a:solidFill>
                  <a:srgbClr val="0000FF"/>
                </a:solidFill>
                <a:latin typeface="黑体" pitchFamily="2" charset="-122"/>
                <a:ea typeface="微软雅黑"/>
              </a:rPr>
              <a:t>  探求事物的优点</a:t>
            </a:r>
          </a:p>
          <a:p>
            <a:pPr eaLnBrk="0" hangingPunct="0">
              <a:lnSpc>
                <a:spcPct val="200000"/>
              </a:lnSpc>
              <a:buSzPct val="80000"/>
              <a:buFont typeface="Wingdings" pitchFamily="2" charset="2"/>
              <a:buChar char="q"/>
            </a:pPr>
            <a:r>
              <a:rPr lang="zh-CN" altLang="en-US" sz="2000">
                <a:solidFill>
                  <a:srgbClr val="0000FF"/>
                </a:solidFill>
                <a:latin typeface="黑体" pitchFamily="2" charset="-122"/>
                <a:ea typeface="微软雅黑"/>
              </a:rPr>
              <a:t>  证明为什么某个观点行得通（必须符合逻辑）</a:t>
            </a:r>
          </a:p>
          <a:p>
            <a:pPr eaLnBrk="0" hangingPunct="0">
              <a:lnSpc>
                <a:spcPct val="200000"/>
              </a:lnSpc>
              <a:buSzPct val="80000"/>
              <a:buFont typeface="Wingdings" pitchFamily="2" charset="2"/>
              <a:buChar char="q"/>
            </a:pPr>
            <a:r>
              <a:rPr lang="zh-CN" altLang="en-US" sz="2000">
                <a:solidFill>
                  <a:srgbClr val="0000FF"/>
                </a:solidFill>
                <a:latin typeface="黑体" pitchFamily="2" charset="-122"/>
                <a:ea typeface="微软雅黑"/>
              </a:rPr>
              <a:t>  检查忽略的价值，当未来不确定的时候，黄帽思维通过一些问题建立可行性的基础，比如寻求线索，预测趋势和其他可能性。</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75" y="5500688"/>
            <a:ext cx="3929063" cy="749300"/>
          </a:xfrm>
        </p:spPr>
        <p:txBody>
          <a:bodyPr/>
          <a:lstStyle/>
          <a:p>
            <a:pPr fontAlgn="auto">
              <a:spcAft>
                <a:spcPts val="0"/>
              </a:spcAft>
              <a:defRPr/>
            </a:pPr>
            <a:r>
              <a:rPr lang="zh-CN" altLang="en-US" dirty="0" smtClean="0">
                <a:solidFill>
                  <a:schemeClr val="accent1">
                    <a:tint val="88000"/>
                    <a:satMod val="150000"/>
                  </a:schemeClr>
                </a:solidFill>
                <a:cs typeface="+mj-cs"/>
              </a:rPr>
              <a:t>黄帽与黑帽的博弈</a:t>
            </a:r>
            <a:endParaRPr lang="zh-CN" altLang="en-US" dirty="0">
              <a:solidFill>
                <a:schemeClr val="accent1">
                  <a:tint val="88000"/>
                  <a:satMod val="150000"/>
                </a:schemeClr>
              </a:solidFill>
              <a:cs typeface="+mj-cs"/>
            </a:endParaRPr>
          </a:p>
        </p:txBody>
      </p:sp>
      <p:sp>
        <p:nvSpPr>
          <p:cNvPr id="65538" name="Rectangle 11"/>
          <p:cNvSpPr>
            <a:spLocks noChangeArrowheads="1"/>
          </p:cNvSpPr>
          <p:nvPr/>
        </p:nvSpPr>
        <p:spPr bwMode="auto">
          <a:xfrm>
            <a:off x="1000125" y="1571625"/>
            <a:ext cx="7215188" cy="2678113"/>
          </a:xfrm>
          <a:prstGeom prst="rect">
            <a:avLst/>
          </a:prstGeom>
          <a:noFill/>
          <a:ln w="9525">
            <a:noFill/>
            <a:miter lim="800000"/>
            <a:headEnd/>
            <a:tailEnd/>
          </a:ln>
        </p:spPr>
        <p:txBody>
          <a:bodyPr>
            <a:spAutoFit/>
          </a:bodyPr>
          <a:lstStyle/>
          <a:p>
            <a:pPr>
              <a:lnSpc>
                <a:spcPct val="200000"/>
              </a:lnSpc>
            </a:pPr>
            <a:r>
              <a:rPr lang="zh-CN" altLang="en-US" sz="2400" b="1">
                <a:solidFill>
                  <a:srgbClr val="FFC000"/>
                </a:solidFill>
                <a:latin typeface="黑体" pitchFamily="2" charset="-122"/>
                <a:ea typeface="微软雅黑"/>
              </a:rPr>
              <a:t>黄帽思维</a:t>
            </a:r>
            <a:r>
              <a:rPr lang="zh-CN" altLang="en-US" sz="2400" b="1">
                <a:solidFill>
                  <a:srgbClr val="0000FF"/>
                </a:solidFill>
                <a:latin typeface="黑体" pitchFamily="2" charset="-122"/>
                <a:ea typeface="微软雅黑"/>
              </a:rPr>
              <a:t>与</a:t>
            </a:r>
            <a:r>
              <a:rPr lang="zh-CN" altLang="en-US" sz="2400" b="1">
                <a:latin typeface="黑体" pitchFamily="2" charset="-122"/>
                <a:ea typeface="微软雅黑"/>
              </a:rPr>
              <a:t>黑帽思维</a:t>
            </a:r>
            <a:r>
              <a:rPr lang="zh-CN" altLang="en-US" sz="2400" b="1">
                <a:solidFill>
                  <a:srgbClr val="0000FF"/>
                </a:solidFill>
                <a:latin typeface="黑体" pitchFamily="2" charset="-122"/>
                <a:ea typeface="微软雅黑"/>
              </a:rPr>
              <a:t>的关系</a:t>
            </a:r>
          </a:p>
          <a:p>
            <a:pPr eaLnBrk="0" hangingPunct="0">
              <a:lnSpc>
                <a:spcPct val="200000"/>
              </a:lnSpc>
            </a:pPr>
            <a:r>
              <a:rPr lang="zh-CN" altLang="en-US" sz="2000">
                <a:solidFill>
                  <a:srgbClr val="0000FF"/>
                </a:solidFill>
                <a:latin typeface="黑体" pitchFamily="2" charset="-122"/>
                <a:ea typeface="微软雅黑"/>
              </a:rPr>
              <a:t>黄帽思维是积极正向，而黑帽思维是负面的，因此，在考虑一些新的想法与改变时，通常优先采用黄帽思维，然后用到黑帽思维。</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714375" y="5500688"/>
            <a:ext cx="1285875" cy="677862"/>
          </a:xfrm>
        </p:spPr>
        <p:txBody>
          <a:bodyPr/>
          <a:lstStyle/>
          <a:p>
            <a:pPr fontAlgn="auto">
              <a:spcAft>
                <a:spcPts val="0"/>
              </a:spcAft>
              <a:defRPr/>
            </a:pPr>
            <a:r>
              <a:rPr lang="zh-CN" altLang="en-US" dirty="0" smtClean="0">
                <a:solidFill>
                  <a:schemeClr val="accent1">
                    <a:tint val="88000"/>
                    <a:satMod val="150000"/>
                  </a:schemeClr>
                </a:solidFill>
                <a:cs typeface="+mj-cs"/>
              </a:rPr>
              <a:t>绿帽</a:t>
            </a:r>
            <a:endParaRPr lang="zh-CN" altLang="en-US" dirty="0">
              <a:solidFill>
                <a:schemeClr val="accent1">
                  <a:tint val="88000"/>
                  <a:satMod val="150000"/>
                </a:schemeClr>
              </a:solidFill>
              <a:cs typeface="+mj-cs"/>
            </a:endParaRPr>
          </a:p>
        </p:txBody>
      </p:sp>
      <p:sp>
        <p:nvSpPr>
          <p:cNvPr id="4" name="矩形 3"/>
          <p:cNvSpPr/>
          <p:nvPr/>
        </p:nvSpPr>
        <p:spPr>
          <a:xfrm>
            <a:off x="857250" y="1357313"/>
            <a:ext cx="7286625" cy="1754187"/>
          </a:xfrm>
          <a:prstGeom prst="rect">
            <a:avLst/>
          </a:prstGeom>
        </p:spPr>
        <p:txBody>
          <a:bodyPr>
            <a:spAutoFit/>
          </a:bodyPr>
          <a:lstStyle/>
          <a:p>
            <a:pPr fontAlgn="auto">
              <a:lnSpc>
                <a:spcPct val="150000"/>
              </a:lnSpc>
              <a:spcBef>
                <a:spcPts val="0"/>
              </a:spcBef>
              <a:spcAft>
                <a:spcPts val="0"/>
              </a:spcAft>
              <a:defRPr/>
            </a:pPr>
            <a:r>
              <a:rPr lang="zh-CN" altLang="en-US" sz="2400" b="1" dirty="0">
                <a:solidFill>
                  <a:srgbClr val="00B050"/>
                </a:solidFill>
                <a:latin typeface="+mn-ea"/>
                <a:ea typeface="+mn-ea"/>
                <a:cs typeface="+mn-cs"/>
              </a:rPr>
              <a:t>绿色</a:t>
            </a:r>
            <a:r>
              <a:rPr lang="zh-CN" altLang="en-US" sz="2400" dirty="0">
                <a:latin typeface="+mn-ea"/>
                <a:ea typeface="+mn-ea"/>
                <a:cs typeface="+mn-cs"/>
              </a:rPr>
              <a:t>是春天的色彩。</a:t>
            </a:r>
            <a:endParaRPr lang="en-US" altLang="zh-CN" sz="2400" dirty="0">
              <a:latin typeface="+mn-ea"/>
              <a:ea typeface="+mn-ea"/>
              <a:cs typeface="+mn-cs"/>
            </a:endParaRPr>
          </a:p>
          <a:p>
            <a:pPr fontAlgn="auto">
              <a:lnSpc>
                <a:spcPct val="150000"/>
              </a:lnSpc>
              <a:spcBef>
                <a:spcPts val="0"/>
              </a:spcBef>
              <a:spcAft>
                <a:spcPts val="0"/>
              </a:spcAft>
              <a:defRPr/>
            </a:pPr>
            <a:r>
              <a:rPr lang="zh-CN" altLang="en-US" sz="2400" dirty="0">
                <a:latin typeface="+mn-ea"/>
                <a:ea typeface="+mn-ea"/>
                <a:cs typeface="+mn-cs"/>
              </a:rPr>
              <a:t>是创意的颜色。创造力之帽</a:t>
            </a:r>
            <a:r>
              <a:rPr lang="en-US" sz="2400" dirty="0">
                <a:latin typeface="+mn-ea"/>
                <a:ea typeface="+mn-ea"/>
                <a:cs typeface="+mn-cs"/>
              </a:rPr>
              <a:t>, </a:t>
            </a:r>
            <a:r>
              <a:rPr lang="zh-CN" altLang="en-US" sz="2400" dirty="0">
                <a:latin typeface="+mn-ea"/>
                <a:ea typeface="+mn-ea"/>
                <a:cs typeface="+mn-cs"/>
              </a:rPr>
              <a:t>创造解决问题的方法和思路的功能。</a:t>
            </a:r>
            <a:endParaRPr lang="zh-CN" altLang="en-US" sz="2400" dirty="0">
              <a:latin typeface="+mn-ea"/>
              <a:ea typeface="+mn-ea"/>
              <a:cs typeface="+mn-cs"/>
            </a:endParaRPr>
          </a:p>
        </p:txBody>
      </p:sp>
      <p:sp>
        <p:nvSpPr>
          <p:cNvPr id="8" name="矩形 7"/>
          <p:cNvSpPr/>
          <p:nvPr/>
        </p:nvSpPr>
        <p:spPr>
          <a:xfrm>
            <a:off x="1071563" y="3429000"/>
            <a:ext cx="5715000" cy="1230313"/>
          </a:xfrm>
          <a:prstGeom prst="rect">
            <a:avLst/>
          </a:prstGeom>
        </p:spPr>
        <p:txBody>
          <a:bodyPr>
            <a:spAutoFit/>
          </a:bodyPr>
          <a:lstStyle/>
          <a:p>
            <a:pPr fontAlgn="auto">
              <a:lnSpc>
                <a:spcPct val="200000"/>
              </a:lnSpc>
              <a:spcAft>
                <a:spcPts val="0"/>
              </a:spcAft>
              <a:buSzPct val="80000"/>
              <a:buFont typeface="Wingdings" pitchFamily="2" charset="2"/>
              <a:buChar char="q"/>
              <a:defRPr/>
            </a:pPr>
            <a:r>
              <a:rPr lang="zh-CN" altLang="en-US" sz="2000" dirty="0">
                <a:solidFill>
                  <a:srgbClr val="0000FF"/>
                </a:solidFill>
                <a:latin typeface="+mn-ea"/>
                <a:ea typeface="+mn-ea"/>
                <a:cs typeface="+mn-cs"/>
              </a:rPr>
              <a:t> 新的想法、建议和假设是什么？</a:t>
            </a:r>
          </a:p>
          <a:p>
            <a:pPr fontAlgn="auto">
              <a:lnSpc>
                <a:spcPct val="200000"/>
              </a:lnSpc>
              <a:spcAft>
                <a:spcPts val="0"/>
              </a:spcAft>
              <a:buSzPct val="80000"/>
              <a:buFont typeface="Wingdings" pitchFamily="2" charset="2"/>
              <a:buChar char="q"/>
              <a:defRPr/>
            </a:pPr>
            <a:r>
              <a:rPr lang="zh-CN" altLang="en-US" sz="2000" dirty="0">
                <a:solidFill>
                  <a:srgbClr val="0000FF"/>
                </a:solidFill>
                <a:latin typeface="+mn-ea"/>
                <a:ea typeface="+mn-ea"/>
                <a:cs typeface="+mn-cs"/>
              </a:rPr>
              <a:t> 我们还有其他方法做这件事情吗</a:t>
            </a:r>
            <a:r>
              <a:rPr lang="en-US" altLang="zh-CN" sz="2000" dirty="0">
                <a:solidFill>
                  <a:srgbClr val="0000FF"/>
                </a:solidFill>
                <a:latin typeface="+mn-ea"/>
                <a:ea typeface="+mn-ea"/>
                <a:cs typeface="+mn-cs"/>
              </a:rPr>
              <a:t>?</a:t>
            </a:r>
            <a:endParaRPr lang="zh-CN" altLang="en-US" sz="2000" dirty="0">
              <a:latin typeface="+mn-e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6572250" y="5572125"/>
            <a:ext cx="2071688" cy="677863"/>
          </a:xfrm>
          <a:prstGeom prst="rect">
            <a:avLst/>
          </a:prstGeom>
        </p:spPr>
        <p:txBody>
          <a:bodyPr anchor="b">
            <a:normAutofit/>
          </a:bodyPr>
          <a:lstStyle/>
          <a:p>
            <a:pPr fontAlgn="auto">
              <a:spcAft>
                <a:spcPts val="0"/>
              </a:spcAft>
              <a:defRPr/>
            </a:pPr>
            <a:r>
              <a:rPr lang="zh-CN" altLang="en-US"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成功案例</a:t>
            </a:r>
            <a:endParaRPr lang="zh-CN" altLang="en-US"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
        <p:nvSpPr>
          <p:cNvPr id="3073" name="Rectangle 1"/>
          <p:cNvSpPr>
            <a:spLocks noChangeArrowheads="1"/>
          </p:cNvSpPr>
          <p:nvPr/>
        </p:nvSpPr>
        <p:spPr bwMode="auto">
          <a:xfrm>
            <a:off x="714375" y="928688"/>
            <a:ext cx="7786688" cy="4524375"/>
          </a:xfrm>
          <a:prstGeom prst="rect">
            <a:avLst/>
          </a:prstGeom>
          <a:noFill/>
          <a:ln w="9525">
            <a:noFill/>
            <a:miter lim="800000"/>
            <a:headEnd/>
            <a:tailEnd/>
          </a:ln>
          <a:effectLst/>
        </p:spPr>
        <p:txBody>
          <a:bodyPr anchor="ctr">
            <a:spAutoFit/>
          </a:bodyPr>
          <a:lstStyle/>
          <a:p>
            <a:pPr>
              <a:lnSpc>
                <a:spcPct val="150000"/>
              </a:lnSpc>
            </a:pPr>
            <a:r>
              <a:rPr lang="zh-CN" sz="2400" b="1">
                <a:solidFill>
                  <a:srgbClr val="FF0000"/>
                </a:solidFill>
                <a:latin typeface="微软雅黑"/>
              </a:rPr>
              <a:t>德国西门子公司</a:t>
            </a:r>
            <a:r>
              <a:rPr lang="zh-CN" sz="2400">
                <a:latin typeface="微软雅黑"/>
              </a:rPr>
              <a:t>有</a:t>
            </a:r>
            <a:r>
              <a:rPr lang="en-US" altLang="zh-CN" sz="2400">
                <a:latin typeface="微软雅黑"/>
              </a:rPr>
              <a:t>37</a:t>
            </a:r>
            <a:r>
              <a:rPr lang="zh-CN" altLang="en-US" sz="2400">
                <a:latin typeface="微软雅黑"/>
              </a:rPr>
              <a:t>万人学习德</a:t>
            </a:r>
            <a:r>
              <a:rPr lang="en-US" altLang="zh-CN" sz="2400">
                <a:latin typeface="微软雅黑"/>
              </a:rPr>
              <a:t>·</a:t>
            </a:r>
            <a:r>
              <a:rPr lang="zh-CN" altLang="en-US" sz="2400">
                <a:latin typeface="微软雅黑"/>
              </a:rPr>
              <a:t>博诺的思维课程，随之产品</a:t>
            </a:r>
            <a:r>
              <a:rPr lang="zh-CN" altLang="en-US" sz="2400">
                <a:solidFill>
                  <a:srgbClr val="C00000"/>
                </a:solidFill>
                <a:latin typeface="微软雅黑"/>
              </a:rPr>
              <a:t>开发时间减少了</a:t>
            </a:r>
            <a:r>
              <a:rPr lang="en-US" altLang="zh-CN" sz="2400">
                <a:solidFill>
                  <a:srgbClr val="C00000"/>
                </a:solidFill>
                <a:latin typeface="微软雅黑"/>
              </a:rPr>
              <a:t>30%</a:t>
            </a:r>
            <a:r>
              <a:rPr lang="zh-CN" altLang="en-US" sz="2400">
                <a:latin typeface="微软雅黑"/>
              </a:rPr>
              <a:t>。</a:t>
            </a:r>
            <a:endParaRPr lang="zh-CN" altLang="en-US" sz="2400">
              <a:latin typeface="微软雅黑"/>
              <a:ea typeface="微软雅黑"/>
            </a:endParaRPr>
          </a:p>
          <a:p>
            <a:pPr eaLnBrk="0" hangingPunct="0">
              <a:lnSpc>
                <a:spcPct val="150000"/>
              </a:lnSpc>
            </a:pPr>
            <a:r>
              <a:rPr lang="zh-CN" altLang="en-US" sz="2400" b="1">
                <a:solidFill>
                  <a:srgbClr val="FF0000"/>
                </a:solidFill>
                <a:latin typeface="微软雅黑"/>
              </a:rPr>
              <a:t>麦当劳</a:t>
            </a:r>
            <a:r>
              <a:rPr lang="zh-CN" altLang="en-US" sz="2400">
                <a:latin typeface="微软雅黑"/>
              </a:rPr>
              <a:t>日本公司让员工参加“六顶思考帽”思维训练，取得了显著成效</a:t>
            </a:r>
            <a:r>
              <a:rPr lang="en-US" altLang="zh-CN" sz="2400">
                <a:latin typeface="微软雅黑"/>
              </a:rPr>
              <a:t>——</a:t>
            </a:r>
            <a:r>
              <a:rPr lang="zh-CN" altLang="en-US" sz="2400">
                <a:latin typeface="微软雅黑"/>
              </a:rPr>
              <a:t>员工更有激情，坦白交流减少了“黑色思考帽”的消极作用。</a:t>
            </a:r>
            <a:endParaRPr lang="zh-CN" altLang="en-US" sz="2400">
              <a:latin typeface="微软雅黑"/>
              <a:ea typeface="微软雅黑"/>
            </a:endParaRPr>
          </a:p>
          <a:p>
            <a:pPr eaLnBrk="0" hangingPunct="0">
              <a:lnSpc>
                <a:spcPct val="150000"/>
              </a:lnSpc>
            </a:pPr>
            <a:r>
              <a:rPr lang="zh-CN" altLang="en-US" sz="2400">
                <a:latin typeface="微软雅黑"/>
              </a:rPr>
              <a:t>在</a:t>
            </a:r>
            <a:r>
              <a:rPr lang="zh-CN" altLang="en-US" sz="2400" b="1">
                <a:solidFill>
                  <a:srgbClr val="FF0000"/>
                </a:solidFill>
                <a:latin typeface="微软雅黑"/>
              </a:rPr>
              <a:t>杜邦公司</a:t>
            </a:r>
            <a:r>
              <a:rPr lang="zh-CN" altLang="en-US" sz="2400">
                <a:latin typeface="微软雅黑"/>
              </a:rPr>
              <a:t>的创新中心，设立了专门的课题探讨用德</a:t>
            </a:r>
            <a:r>
              <a:rPr lang="en-US" altLang="zh-CN" sz="2400">
                <a:latin typeface="微软雅黑"/>
              </a:rPr>
              <a:t>·</a:t>
            </a:r>
            <a:r>
              <a:rPr lang="zh-CN" altLang="en-US" sz="2400">
                <a:latin typeface="微软雅黑"/>
              </a:rPr>
              <a:t>博诺的思维工具改变公司文化，并在公司内广泛运用“六顶思考帽”。</a:t>
            </a:r>
            <a:endParaRPr lang="zh-CN" altLang="en-US" sz="2400">
              <a:latin typeface="微软雅黑"/>
              <a:ea typeface="微软雅黑"/>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75" y="5500688"/>
            <a:ext cx="1214438" cy="693737"/>
          </a:xfrm>
        </p:spPr>
        <p:txBody>
          <a:bodyPr/>
          <a:lstStyle/>
          <a:p>
            <a:pPr fontAlgn="auto">
              <a:spcAft>
                <a:spcPts val="0"/>
              </a:spcAft>
              <a:defRPr/>
            </a:pPr>
            <a:r>
              <a:rPr lang="zh-CN" altLang="en-US" dirty="0" smtClean="0">
                <a:solidFill>
                  <a:schemeClr val="accent1">
                    <a:tint val="88000"/>
                    <a:satMod val="150000"/>
                  </a:schemeClr>
                </a:solidFill>
                <a:cs typeface="+mj-cs"/>
              </a:rPr>
              <a:t>绿帽</a:t>
            </a:r>
            <a:endParaRPr lang="zh-CN" altLang="en-US" dirty="0">
              <a:solidFill>
                <a:schemeClr val="accent1">
                  <a:tint val="88000"/>
                  <a:satMod val="150000"/>
                </a:schemeClr>
              </a:solidFill>
              <a:cs typeface="+mj-cs"/>
            </a:endParaRPr>
          </a:p>
        </p:txBody>
      </p:sp>
      <p:sp>
        <p:nvSpPr>
          <p:cNvPr id="67586" name="Rectangle 3"/>
          <p:cNvSpPr>
            <a:spLocks noChangeArrowheads="1"/>
          </p:cNvSpPr>
          <p:nvPr/>
        </p:nvSpPr>
        <p:spPr bwMode="auto">
          <a:xfrm>
            <a:off x="5857875" y="3214688"/>
            <a:ext cx="2500313" cy="2459037"/>
          </a:xfrm>
          <a:prstGeom prst="rect">
            <a:avLst/>
          </a:prstGeom>
          <a:noFill/>
          <a:ln w="9525">
            <a:noFill/>
            <a:miter lim="800000"/>
            <a:headEnd/>
            <a:tailEnd/>
          </a:ln>
        </p:spPr>
        <p:txBody>
          <a:bodyPr>
            <a:spAutoFit/>
          </a:bodyPr>
          <a:lstStyle/>
          <a:p>
            <a:pPr>
              <a:lnSpc>
                <a:spcPct val="200000"/>
              </a:lnSpc>
            </a:pPr>
            <a:r>
              <a:rPr lang="zh-CN" altLang="en-US" sz="2000" b="1">
                <a:latin typeface="黑体" pitchFamily="2" charset="-122"/>
                <a:ea typeface="微软雅黑"/>
              </a:rPr>
              <a:t>绿帽思维的用途</a:t>
            </a:r>
          </a:p>
          <a:p>
            <a:pPr>
              <a:lnSpc>
                <a:spcPct val="200000"/>
              </a:lnSpc>
              <a:buSzPct val="80000"/>
              <a:buFont typeface="Wingdings" pitchFamily="2" charset="2"/>
              <a:buChar char="q"/>
            </a:pPr>
            <a:r>
              <a:rPr lang="zh-CN" altLang="en-US" sz="2000">
                <a:solidFill>
                  <a:srgbClr val="0000FF"/>
                </a:solidFill>
                <a:latin typeface="黑体" pitchFamily="2" charset="-122"/>
                <a:ea typeface="微软雅黑"/>
              </a:rPr>
              <a:t> 寻求改进</a:t>
            </a:r>
          </a:p>
          <a:p>
            <a:pPr>
              <a:lnSpc>
                <a:spcPct val="200000"/>
              </a:lnSpc>
              <a:buSzPct val="80000"/>
              <a:buFont typeface="Wingdings" pitchFamily="2" charset="2"/>
              <a:buChar char="q"/>
            </a:pPr>
            <a:r>
              <a:rPr lang="zh-CN" altLang="en-US" sz="2000">
                <a:solidFill>
                  <a:srgbClr val="0000FF"/>
                </a:solidFill>
                <a:latin typeface="黑体" pitchFamily="2" charset="-122"/>
                <a:ea typeface="微软雅黑"/>
              </a:rPr>
              <a:t> 摆脱束缚</a:t>
            </a:r>
          </a:p>
          <a:p>
            <a:pPr>
              <a:lnSpc>
                <a:spcPct val="200000"/>
              </a:lnSpc>
              <a:buSzPct val="80000"/>
              <a:buFont typeface="Wingdings" pitchFamily="2" charset="2"/>
              <a:buChar char="q"/>
            </a:pPr>
            <a:r>
              <a:rPr lang="zh-CN" altLang="en-US" sz="2000">
                <a:solidFill>
                  <a:srgbClr val="0000FF"/>
                </a:solidFill>
                <a:latin typeface="黑体" pitchFamily="2" charset="-122"/>
                <a:ea typeface="微软雅黑"/>
              </a:rPr>
              <a:t> 寻找创新</a:t>
            </a:r>
          </a:p>
        </p:txBody>
      </p:sp>
      <p:sp>
        <p:nvSpPr>
          <p:cNvPr id="67587" name="Rectangle 3"/>
          <p:cNvSpPr>
            <a:spLocks noChangeArrowheads="1"/>
          </p:cNvSpPr>
          <p:nvPr/>
        </p:nvSpPr>
        <p:spPr bwMode="auto">
          <a:xfrm>
            <a:off x="642938" y="1000125"/>
            <a:ext cx="7286625" cy="2459038"/>
          </a:xfrm>
          <a:prstGeom prst="rect">
            <a:avLst/>
          </a:prstGeom>
          <a:noFill/>
          <a:ln w="9525">
            <a:noFill/>
            <a:miter lim="800000"/>
            <a:headEnd/>
            <a:tailEnd/>
          </a:ln>
        </p:spPr>
        <p:txBody>
          <a:bodyPr>
            <a:spAutoFit/>
          </a:bodyPr>
          <a:lstStyle/>
          <a:p>
            <a:pPr>
              <a:lnSpc>
                <a:spcPct val="200000"/>
              </a:lnSpc>
            </a:pPr>
            <a:r>
              <a:rPr lang="zh-CN" altLang="en-US" sz="2000" b="1">
                <a:latin typeface="黑体" pitchFamily="2" charset="-122"/>
                <a:ea typeface="微软雅黑"/>
              </a:rPr>
              <a:t>创意与绿帽思维</a:t>
            </a:r>
          </a:p>
          <a:p>
            <a:pPr>
              <a:lnSpc>
                <a:spcPct val="200000"/>
              </a:lnSpc>
              <a:buSzPct val="80000"/>
              <a:buFont typeface="Wingdings" pitchFamily="2" charset="2"/>
              <a:buChar char="q"/>
            </a:pPr>
            <a:r>
              <a:rPr lang="zh-CN" altLang="en-US" sz="2000">
                <a:solidFill>
                  <a:srgbClr val="0000FF"/>
                </a:solidFill>
                <a:latin typeface="黑体" pitchFamily="2" charset="-122"/>
                <a:ea typeface="微软雅黑"/>
              </a:rPr>
              <a:t>  绿帽思维本身无法使人们变得具有创造力</a:t>
            </a:r>
          </a:p>
          <a:p>
            <a:pPr>
              <a:lnSpc>
                <a:spcPct val="200000"/>
              </a:lnSpc>
              <a:buSzPct val="80000"/>
              <a:buFont typeface="Wingdings" pitchFamily="2" charset="2"/>
              <a:buChar char="q"/>
            </a:pPr>
            <a:r>
              <a:rPr lang="zh-CN" altLang="en-US" sz="2000">
                <a:solidFill>
                  <a:srgbClr val="0000FF"/>
                </a:solidFill>
                <a:latin typeface="黑体" pitchFamily="2" charset="-122"/>
                <a:ea typeface="微软雅黑"/>
              </a:rPr>
              <a:t>  在绿帽思维下，我们不能要求任何成果，我们只能要求一种心力的付出。</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714375" y="5500688"/>
            <a:ext cx="1285875" cy="677862"/>
          </a:xfrm>
        </p:spPr>
        <p:txBody>
          <a:bodyPr/>
          <a:lstStyle/>
          <a:p>
            <a:pPr fontAlgn="auto">
              <a:spcAft>
                <a:spcPts val="0"/>
              </a:spcAft>
              <a:defRPr/>
            </a:pPr>
            <a:r>
              <a:rPr lang="zh-CN" altLang="en-US" dirty="0" smtClean="0">
                <a:solidFill>
                  <a:schemeClr val="accent1">
                    <a:tint val="88000"/>
                    <a:satMod val="150000"/>
                  </a:schemeClr>
                </a:solidFill>
                <a:cs typeface="+mj-cs"/>
              </a:rPr>
              <a:t>蓝帽</a:t>
            </a:r>
            <a:endParaRPr lang="zh-CN" altLang="en-US" dirty="0">
              <a:solidFill>
                <a:schemeClr val="accent1">
                  <a:tint val="88000"/>
                  <a:satMod val="150000"/>
                </a:schemeClr>
              </a:solidFill>
              <a:cs typeface="+mj-cs"/>
            </a:endParaRPr>
          </a:p>
        </p:txBody>
      </p:sp>
      <p:sp>
        <p:nvSpPr>
          <p:cNvPr id="5" name="矩形 4"/>
          <p:cNvSpPr/>
          <p:nvPr/>
        </p:nvSpPr>
        <p:spPr>
          <a:xfrm>
            <a:off x="642938" y="928688"/>
            <a:ext cx="7858125" cy="1754187"/>
          </a:xfrm>
          <a:prstGeom prst="rect">
            <a:avLst/>
          </a:prstGeom>
        </p:spPr>
        <p:txBody>
          <a:bodyPr>
            <a:spAutoFit/>
          </a:bodyPr>
          <a:lstStyle/>
          <a:p>
            <a:pPr fontAlgn="auto">
              <a:lnSpc>
                <a:spcPct val="150000"/>
              </a:lnSpc>
              <a:spcBef>
                <a:spcPts val="0"/>
              </a:spcBef>
              <a:spcAft>
                <a:spcPts val="0"/>
              </a:spcAft>
              <a:defRPr/>
            </a:pPr>
            <a:r>
              <a:rPr lang="zh-CN" altLang="en-US" sz="2400" b="1" dirty="0">
                <a:solidFill>
                  <a:srgbClr val="002060"/>
                </a:solidFill>
                <a:latin typeface="+mn-ea"/>
                <a:ea typeface="+mn-ea"/>
                <a:cs typeface="+mn-cs"/>
              </a:rPr>
              <a:t>蓝色</a:t>
            </a:r>
            <a:r>
              <a:rPr lang="zh-CN" altLang="en-US" sz="2400" dirty="0">
                <a:latin typeface="+mn-ea"/>
                <a:ea typeface="+mn-ea"/>
                <a:cs typeface="+mn-cs"/>
              </a:rPr>
              <a:t>是天空的颜色，笼罩四野。</a:t>
            </a:r>
            <a:endParaRPr lang="en-US" altLang="zh-CN" sz="2400" dirty="0">
              <a:latin typeface="+mn-ea"/>
              <a:ea typeface="+mn-ea"/>
              <a:cs typeface="+mn-cs"/>
            </a:endParaRPr>
          </a:p>
          <a:p>
            <a:pPr fontAlgn="auto">
              <a:lnSpc>
                <a:spcPct val="150000"/>
              </a:lnSpc>
              <a:spcBef>
                <a:spcPts val="0"/>
              </a:spcBef>
              <a:spcAft>
                <a:spcPts val="0"/>
              </a:spcAft>
              <a:defRPr/>
            </a:pPr>
            <a:r>
              <a:rPr lang="zh-CN" altLang="en-US" sz="2400" dirty="0">
                <a:latin typeface="+mn-ea"/>
                <a:ea typeface="+mn-ea"/>
                <a:cs typeface="+mn-cs"/>
              </a:rPr>
              <a:t>控制着事物的整个过程。指挥帽</a:t>
            </a:r>
            <a:r>
              <a:rPr lang="en-US" sz="2400" dirty="0">
                <a:latin typeface="+mn-ea"/>
                <a:ea typeface="+mn-ea"/>
                <a:cs typeface="+mn-cs"/>
              </a:rPr>
              <a:t>, </a:t>
            </a:r>
            <a:r>
              <a:rPr lang="zh-CN" altLang="en-US" sz="2400" dirty="0">
                <a:latin typeface="+mn-ea"/>
                <a:ea typeface="+mn-ea"/>
                <a:cs typeface="+mn-cs"/>
              </a:rPr>
              <a:t>指挥其它帽子，管理整个思维进程。</a:t>
            </a:r>
            <a:endParaRPr lang="zh-CN" altLang="en-US" sz="2400" dirty="0">
              <a:latin typeface="+mn-ea"/>
              <a:ea typeface="+mn-ea"/>
              <a:cs typeface="+mn-cs"/>
            </a:endParaRPr>
          </a:p>
        </p:txBody>
      </p:sp>
      <p:sp>
        <p:nvSpPr>
          <p:cNvPr id="6" name="矩形 5"/>
          <p:cNvSpPr>
            <a:spLocks noChangeArrowheads="1"/>
          </p:cNvSpPr>
          <p:nvPr/>
        </p:nvSpPr>
        <p:spPr bwMode="auto">
          <a:xfrm>
            <a:off x="928688" y="3014663"/>
            <a:ext cx="4572000" cy="1843087"/>
          </a:xfrm>
          <a:prstGeom prst="rect">
            <a:avLst/>
          </a:prstGeom>
          <a:noFill/>
          <a:ln w="9525">
            <a:noFill/>
            <a:miter lim="800000"/>
            <a:headEnd/>
            <a:tailEnd/>
          </a:ln>
        </p:spPr>
        <p:txBody>
          <a:bodyPr>
            <a:spAutoFit/>
          </a:bodyPr>
          <a:lstStyle/>
          <a:p>
            <a:pPr>
              <a:lnSpc>
                <a:spcPct val="200000"/>
              </a:lnSpc>
              <a:buSzPct val="80000"/>
              <a:buFont typeface="Wingdings" pitchFamily="2" charset="2"/>
              <a:buChar char="q"/>
            </a:pPr>
            <a:r>
              <a:rPr lang="zh-CN" altLang="en-US" sz="2000">
                <a:solidFill>
                  <a:srgbClr val="0000FF"/>
                </a:solidFill>
                <a:latin typeface="黑体" pitchFamily="2" charset="-122"/>
                <a:ea typeface="微软雅黑"/>
              </a:rPr>
              <a:t> 我们的议程是怎样的？</a:t>
            </a:r>
          </a:p>
          <a:p>
            <a:pPr>
              <a:lnSpc>
                <a:spcPct val="200000"/>
              </a:lnSpc>
              <a:buSzPct val="80000"/>
              <a:buFont typeface="Wingdings" pitchFamily="2" charset="2"/>
              <a:buChar char="q"/>
            </a:pPr>
            <a:r>
              <a:rPr lang="zh-CN" altLang="en-US" sz="2000">
                <a:solidFill>
                  <a:srgbClr val="0000FF"/>
                </a:solidFill>
                <a:latin typeface="黑体" pitchFamily="2" charset="-122"/>
                <a:ea typeface="微软雅黑"/>
              </a:rPr>
              <a:t> 我们下一步该采用哪顶帽子？</a:t>
            </a:r>
          </a:p>
          <a:p>
            <a:pPr>
              <a:lnSpc>
                <a:spcPct val="200000"/>
              </a:lnSpc>
              <a:buSzPct val="80000"/>
              <a:buFont typeface="Wingdings" pitchFamily="2" charset="2"/>
              <a:buChar char="q"/>
            </a:pPr>
            <a:r>
              <a:rPr lang="zh-CN" altLang="en-US" sz="2000">
                <a:solidFill>
                  <a:srgbClr val="0000FF"/>
                </a:solidFill>
                <a:latin typeface="黑体" pitchFamily="2" charset="-122"/>
                <a:ea typeface="微软雅黑"/>
              </a:rPr>
              <a:t> 我们怎么总结现有结论？</a:t>
            </a:r>
            <a:endParaRPr lang="zh-CN" altLang="en-US" sz="2000">
              <a:latin typeface="Verdana" pitchFamily="34" charset="0"/>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75" y="5500688"/>
            <a:ext cx="1282700" cy="677862"/>
          </a:xfrm>
        </p:spPr>
        <p:txBody>
          <a:bodyPr/>
          <a:lstStyle/>
          <a:p>
            <a:pPr fontAlgn="auto">
              <a:spcAft>
                <a:spcPts val="0"/>
              </a:spcAft>
              <a:defRPr/>
            </a:pPr>
            <a:r>
              <a:rPr lang="zh-CN" altLang="en-US" dirty="0" smtClean="0">
                <a:solidFill>
                  <a:schemeClr val="accent1">
                    <a:tint val="88000"/>
                    <a:satMod val="150000"/>
                  </a:schemeClr>
                </a:solidFill>
                <a:cs typeface="+mj-cs"/>
              </a:rPr>
              <a:t>蓝帽</a:t>
            </a:r>
            <a:endParaRPr lang="zh-CN" altLang="en-US" dirty="0">
              <a:solidFill>
                <a:schemeClr val="accent1">
                  <a:tint val="88000"/>
                  <a:satMod val="150000"/>
                </a:schemeClr>
              </a:solidFill>
              <a:cs typeface="+mj-cs"/>
            </a:endParaRPr>
          </a:p>
        </p:txBody>
      </p:sp>
      <p:sp>
        <p:nvSpPr>
          <p:cNvPr id="69634" name="Rectangle 4"/>
          <p:cNvSpPr>
            <a:spLocks noChangeArrowheads="1"/>
          </p:cNvSpPr>
          <p:nvPr/>
        </p:nvSpPr>
        <p:spPr bwMode="auto">
          <a:xfrm>
            <a:off x="857250" y="857250"/>
            <a:ext cx="3286125" cy="715963"/>
          </a:xfrm>
          <a:prstGeom prst="rect">
            <a:avLst/>
          </a:prstGeom>
          <a:noFill/>
          <a:ln w="9525">
            <a:noFill/>
            <a:miter lim="800000"/>
            <a:headEnd/>
            <a:tailEnd/>
          </a:ln>
        </p:spPr>
        <p:txBody>
          <a:bodyPr>
            <a:spAutoFit/>
          </a:bodyPr>
          <a:lstStyle/>
          <a:p>
            <a:pPr>
              <a:lnSpc>
                <a:spcPct val="200000"/>
              </a:lnSpc>
            </a:pPr>
            <a:r>
              <a:rPr lang="zh-CN" altLang="en-US" sz="2400" b="1">
                <a:latin typeface="黑体" pitchFamily="2" charset="-122"/>
                <a:ea typeface="微软雅黑"/>
              </a:rPr>
              <a:t>蓝帽思维的使用原则</a:t>
            </a:r>
          </a:p>
        </p:txBody>
      </p:sp>
      <p:sp>
        <p:nvSpPr>
          <p:cNvPr id="69635" name="矩形 4"/>
          <p:cNvSpPr>
            <a:spLocks noChangeArrowheads="1"/>
          </p:cNvSpPr>
          <p:nvPr/>
        </p:nvSpPr>
        <p:spPr bwMode="auto">
          <a:xfrm>
            <a:off x="1643063" y="1714500"/>
            <a:ext cx="6429375" cy="3786188"/>
          </a:xfrm>
          <a:prstGeom prst="rect">
            <a:avLst/>
          </a:prstGeom>
          <a:noFill/>
          <a:ln w="9525">
            <a:noFill/>
            <a:miter lim="800000"/>
            <a:headEnd/>
            <a:tailEnd/>
          </a:ln>
        </p:spPr>
        <p:txBody>
          <a:bodyPr>
            <a:spAutoFit/>
          </a:bodyPr>
          <a:lstStyle/>
          <a:p>
            <a:pPr>
              <a:lnSpc>
                <a:spcPct val="200000"/>
              </a:lnSpc>
              <a:buSzPct val="80000"/>
              <a:buFont typeface="Wingdings" pitchFamily="2" charset="2"/>
              <a:buChar char="q"/>
            </a:pPr>
            <a:r>
              <a:rPr lang="zh-CN" altLang="en-US" sz="2000">
                <a:solidFill>
                  <a:srgbClr val="0000FF"/>
                </a:solidFill>
                <a:latin typeface="黑体" pitchFamily="2" charset="-122"/>
                <a:ea typeface="微软雅黑"/>
              </a:rPr>
              <a:t> 在蓝色思考帽下，我们不再思考讨论的主题，</a:t>
            </a:r>
            <a:r>
              <a:rPr lang="zh-CN" altLang="en-US" sz="2000" u="sng">
                <a:solidFill>
                  <a:srgbClr val="0000FF"/>
                </a:solidFill>
                <a:latin typeface="黑体" pitchFamily="2" charset="-122"/>
                <a:ea typeface="微软雅黑"/>
              </a:rPr>
              <a:t>我们考虑的是那些与主题有关的思维</a:t>
            </a:r>
            <a:r>
              <a:rPr lang="zh-CN" altLang="en-US" sz="2000">
                <a:solidFill>
                  <a:srgbClr val="0000FF"/>
                </a:solidFill>
                <a:latin typeface="黑体" pitchFamily="2" charset="-122"/>
                <a:ea typeface="微软雅黑"/>
              </a:rPr>
              <a:t>。</a:t>
            </a:r>
          </a:p>
          <a:p>
            <a:pPr>
              <a:lnSpc>
                <a:spcPct val="200000"/>
              </a:lnSpc>
              <a:buSzPct val="80000"/>
              <a:buFont typeface="Wingdings" pitchFamily="2" charset="2"/>
              <a:buChar char="q"/>
            </a:pPr>
            <a:r>
              <a:rPr lang="zh-CN" altLang="en-US" sz="2000">
                <a:solidFill>
                  <a:srgbClr val="0000FF"/>
                </a:solidFill>
                <a:latin typeface="黑体" pitchFamily="2" charset="-122"/>
                <a:ea typeface="微软雅黑"/>
              </a:rPr>
              <a:t>  蓝帽经常使用在</a:t>
            </a:r>
            <a:r>
              <a:rPr lang="zh-CN" altLang="en-US" sz="2000" u="sng">
                <a:solidFill>
                  <a:srgbClr val="0000FF"/>
                </a:solidFill>
                <a:latin typeface="黑体" pitchFamily="2" charset="-122"/>
                <a:ea typeface="微软雅黑"/>
              </a:rPr>
              <a:t>思维的开始、中间和最后阶段</a:t>
            </a:r>
            <a:r>
              <a:rPr lang="zh-CN" altLang="en-US" sz="2000">
                <a:solidFill>
                  <a:srgbClr val="0000FF"/>
                </a:solidFill>
                <a:latin typeface="黑体" pitchFamily="2" charset="-122"/>
                <a:ea typeface="微软雅黑"/>
              </a:rPr>
              <a:t>。</a:t>
            </a:r>
          </a:p>
          <a:p>
            <a:pPr>
              <a:lnSpc>
                <a:spcPct val="200000"/>
              </a:lnSpc>
              <a:buSzPct val="80000"/>
              <a:buFont typeface="Wingdings" pitchFamily="2" charset="2"/>
              <a:buChar char="q"/>
            </a:pPr>
            <a:r>
              <a:rPr lang="zh-CN" altLang="en-US" sz="2000">
                <a:solidFill>
                  <a:srgbClr val="0000FF"/>
                </a:solidFill>
                <a:latin typeface="黑体" pitchFamily="2" charset="-122"/>
                <a:ea typeface="微软雅黑"/>
              </a:rPr>
              <a:t>  </a:t>
            </a:r>
            <a:r>
              <a:rPr lang="zh-CN" altLang="en-US" sz="2000" u="sng">
                <a:solidFill>
                  <a:srgbClr val="0000FF"/>
                </a:solidFill>
                <a:latin typeface="黑体" pitchFamily="2" charset="-122"/>
                <a:ea typeface="微软雅黑"/>
              </a:rPr>
              <a:t>主持人</a:t>
            </a:r>
            <a:r>
              <a:rPr lang="zh-CN" altLang="en-US" sz="2000">
                <a:solidFill>
                  <a:srgbClr val="0000FF"/>
                </a:solidFill>
                <a:latin typeface="黑体" pitchFamily="2" charset="-122"/>
                <a:ea typeface="微软雅黑"/>
              </a:rPr>
              <a:t>一般都有蓝帽思考功能，但也可以是指定另外的人。</a:t>
            </a:r>
          </a:p>
          <a:p>
            <a:pPr>
              <a:lnSpc>
                <a:spcPct val="200000"/>
              </a:lnSpc>
              <a:buSzPct val="80000"/>
              <a:buFont typeface="Wingdings" pitchFamily="2" charset="2"/>
              <a:buChar char="q"/>
            </a:pPr>
            <a:r>
              <a:rPr lang="zh-CN" altLang="en-US" sz="2000">
                <a:solidFill>
                  <a:srgbClr val="0000FF"/>
                </a:solidFill>
                <a:latin typeface="黑体" pitchFamily="2" charset="-122"/>
                <a:ea typeface="微软雅黑"/>
              </a:rPr>
              <a:t>  蓝帽思维有一个重要的工作就是</a:t>
            </a:r>
            <a:r>
              <a:rPr lang="zh-CN" altLang="en-US" sz="2000" u="sng">
                <a:solidFill>
                  <a:srgbClr val="0000FF"/>
                </a:solidFill>
                <a:latin typeface="黑体" pitchFamily="2" charset="-122"/>
                <a:ea typeface="微软雅黑"/>
              </a:rPr>
              <a:t>打断争论</a:t>
            </a:r>
            <a:r>
              <a:rPr lang="zh-CN" altLang="en-US" sz="2000">
                <a:solidFill>
                  <a:srgbClr val="0000FF"/>
                </a:solidFill>
                <a:latin typeface="黑体" pitchFamily="2" charset="-122"/>
                <a:ea typeface="微软雅黑"/>
              </a:rPr>
              <a:t>。</a:t>
            </a:r>
            <a:endParaRPr lang="zh-CN" altLang="en-US" sz="2000">
              <a:latin typeface="Verdana" pitchFamily="34" charset="0"/>
              <a:ea typeface="微软雅黑"/>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29313" y="5572125"/>
            <a:ext cx="2568575" cy="677863"/>
          </a:xfrm>
        </p:spPr>
        <p:txBody>
          <a:bodyPr/>
          <a:lstStyle/>
          <a:p>
            <a:pPr fontAlgn="auto">
              <a:spcAft>
                <a:spcPts val="0"/>
              </a:spcAft>
              <a:defRPr/>
            </a:pPr>
            <a:r>
              <a:rPr lang="zh-CN" altLang="en-US" dirty="0" smtClean="0">
                <a:solidFill>
                  <a:schemeClr val="accent1">
                    <a:tint val="88000"/>
                    <a:satMod val="150000"/>
                  </a:schemeClr>
                </a:solidFill>
                <a:cs typeface="+mj-cs"/>
              </a:rPr>
              <a:t>蓝帽的用途</a:t>
            </a:r>
            <a:endParaRPr lang="zh-CN" altLang="en-US" dirty="0">
              <a:solidFill>
                <a:schemeClr val="accent1">
                  <a:tint val="88000"/>
                  <a:satMod val="150000"/>
                </a:schemeClr>
              </a:solidFill>
              <a:cs typeface="+mj-cs"/>
            </a:endParaRPr>
          </a:p>
        </p:txBody>
      </p:sp>
      <p:sp>
        <p:nvSpPr>
          <p:cNvPr id="5" name="矩形 4"/>
          <p:cNvSpPr/>
          <p:nvPr/>
        </p:nvSpPr>
        <p:spPr>
          <a:xfrm>
            <a:off x="1000125" y="857250"/>
            <a:ext cx="2338388" cy="830263"/>
          </a:xfrm>
          <a:prstGeom prst="rect">
            <a:avLst/>
          </a:prstGeom>
        </p:spPr>
        <p:txBody>
          <a:bodyPr wrap="none">
            <a:spAutoFit/>
          </a:bodyPr>
          <a:lstStyle/>
          <a:p>
            <a:pPr fontAlgn="auto">
              <a:lnSpc>
                <a:spcPct val="200000"/>
              </a:lnSpc>
              <a:spcAft>
                <a:spcPts val="0"/>
              </a:spcAft>
              <a:defRPr/>
            </a:pPr>
            <a:r>
              <a:rPr lang="zh-CN" altLang="en-US" sz="2400" b="1" dirty="0">
                <a:latin typeface="+mn-ea"/>
                <a:ea typeface="+mn-ea"/>
                <a:cs typeface="+mn-cs"/>
              </a:rPr>
              <a:t>蓝帽思维的用途</a:t>
            </a:r>
          </a:p>
        </p:txBody>
      </p:sp>
      <p:sp>
        <p:nvSpPr>
          <p:cNvPr id="6" name="矩形 5"/>
          <p:cNvSpPr/>
          <p:nvPr/>
        </p:nvSpPr>
        <p:spPr>
          <a:xfrm>
            <a:off x="1785938" y="1714500"/>
            <a:ext cx="4572000" cy="3690938"/>
          </a:xfrm>
          <a:prstGeom prst="rect">
            <a:avLst/>
          </a:prstGeom>
        </p:spPr>
        <p:txBody>
          <a:bodyPr>
            <a:spAutoFit/>
          </a:bodyPr>
          <a:lstStyle/>
          <a:p>
            <a:pPr fontAlgn="auto">
              <a:lnSpc>
                <a:spcPct val="200000"/>
              </a:lnSpc>
              <a:spcAft>
                <a:spcPts val="0"/>
              </a:spcAft>
              <a:buSzPct val="80000"/>
              <a:buFont typeface="Wingdings" pitchFamily="2" charset="2"/>
              <a:buChar char="q"/>
              <a:defRPr/>
            </a:pPr>
            <a:r>
              <a:rPr lang="zh-CN" altLang="en-US" sz="2000" dirty="0">
                <a:solidFill>
                  <a:srgbClr val="0000FF"/>
                </a:solidFill>
                <a:latin typeface="+mn-ea"/>
                <a:ea typeface="+mn-ea"/>
                <a:cs typeface="+mn-cs"/>
              </a:rPr>
              <a:t> 我们应当从哪里开始</a:t>
            </a:r>
            <a:r>
              <a:rPr lang="en-US" altLang="zh-CN" sz="2000" dirty="0">
                <a:solidFill>
                  <a:srgbClr val="0000FF"/>
                </a:solidFill>
                <a:latin typeface="+mn-ea"/>
                <a:ea typeface="+mn-ea"/>
                <a:cs typeface="+mn-cs"/>
              </a:rPr>
              <a:t>?</a:t>
            </a:r>
          </a:p>
          <a:p>
            <a:pPr fontAlgn="auto">
              <a:lnSpc>
                <a:spcPct val="200000"/>
              </a:lnSpc>
              <a:spcAft>
                <a:spcPts val="0"/>
              </a:spcAft>
              <a:buSzPct val="80000"/>
              <a:buFont typeface="Wingdings" pitchFamily="2" charset="2"/>
              <a:buChar char="q"/>
              <a:defRPr/>
            </a:pPr>
            <a:r>
              <a:rPr lang="en-US" altLang="zh-CN" sz="2000" dirty="0">
                <a:solidFill>
                  <a:srgbClr val="0000FF"/>
                </a:solidFill>
                <a:latin typeface="+mn-ea"/>
                <a:ea typeface="+mn-ea"/>
                <a:cs typeface="+mn-cs"/>
              </a:rPr>
              <a:t>  </a:t>
            </a:r>
            <a:r>
              <a:rPr lang="zh-CN" altLang="en-US" sz="2000" dirty="0">
                <a:solidFill>
                  <a:srgbClr val="0000FF"/>
                </a:solidFill>
                <a:latin typeface="+mn-ea"/>
                <a:ea typeface="+mn-ea"/>
                <a:cs typeface="+mn-cs"/>
              </a:rPr>
              <a:t>我们的目标是什么</a:t>
            </a:r>
            <a:r>
              <a:rPr lang="en-US" altLang="zh-CN" sz="2000" dirty="0">
                <a:solidFill>
                  <a:srgbClr val="0000FF"/>
                </a:solidFill>
                <a:latin typeface="+mn-ea"/>
                <a:ea typeface="+mn-ea"/>
                <a:cs typeface="+mn-cs"/>
              </a:rPr>
              <a:t>?</a:t>
            </a:r>
          </a:p>
          <a:p>
            <a:pPr fontAlgn="auto">
              <a:lnSpc>
                <a:spcPct val="200000"/>
              </a:lnSpc>
              <a:spcAft>
                <a:spcPts val="0"/>
              </a:spcAft>
              <a:buSzPct val="80000"/>
              <a:buFont typeface="Wingdings" pitchFamily="2" charset="2"/>
              <a:buChar char="q"/>
              <a:defRPr/>
            </a:pPr>
            <a:r>
              <a:rPr lang="en-US" altLang="zh-CN" sz="2000" dirty="0">
                <a:solidFill>
                  <a:srgbClr val="0000FF"/>
                </a:solidFill>
                <a:latin typeface="+mn-ea"/>
                <a:ea typeface="+mn-ea"/>
                <a:cs typeface="+mn-cs"/>
              </a:rPr>
              <a:t>  </a:t>
            </a:r>
            <a:r>
              <a:rPr lang="zh-CN" altLang="en-US" sz="2000" dirty="0">
                <a:solidFill>
                  <a:srgbClr val="0000FF"/>
                </a:solidFill>
                <a:latin typeface="+mn-ea"/>
                <a:ea typeface="+mn-ea"/>
                <a:cs typeface="+mn-cs"/>
              </a:rPr>
              <a:t>议程是怎样的</a:t>
            </a:r>
            <a:r>
              <a:rPr lang="en-US" altLang="zh-CN" sz="2000" dirty="0">
                <a:solidFill>
                  <a:srgbClr val="0000FF"/>
                </a:solidFill>
                <a:latin typeface="+mn-ea"/>
                <a:ea typeface="+mn-ea"/>
                <a:cs typeface="+mn-cs"/>
              </a:rPr>
              <a:t>?</a:t>
            </a:r>
          </a:p>
          <a:p>
            <a:pPr fontAlgn="auto">
              <a:lnSpc>
                <a:spcPct val="200000"/>
              </a:lnSpc>
              <a:spcAft>
                <a:spcPts val="0"/>
              </a:spcAft>
              <a:buSzPct val="80000"/>
              <a:buFont typeface="Wingdings" pitchFamily="2" charset="2"/>
              <a:buChar char="q"/>
              <a:defRPr/>
            </a:pPr>
            <a:r>
              <a:rPr lang="en-US" altLang="zh-CN" sz="2000" dirty="0">
                <a:solidFill>
                  <a:srgbClr val="0000FF"/>
                </a:solidFill>
                <a:latin typeface="+mn-ea"/>
                <a:ea typeface="+mn-ea"/>
                <a:cs typeface="+mn-cs"/>
              </a:rPr>
              <a:t>  </a:t>
            </a:r>
            <a:r>
              <a:rPr lang="zh-CN" altLang="en-US" sz="2000" dirty="0">
                <a:solidFill>
                  <a:srgbClr val="0000FF"/>
                </a:solidFill>
                <a:latin typeface="+mn-ea"/>
                <a:ea typeface="+mn-ea"/>
                <a:cs typeface="+mn-cs"/>
              </a:rPr>
              <a:t>应该用哪些帽子</a:t>
            </a:r>
            <a:r>
              <a:rPr lang="en-US" altLang="zh-CN" sz="2000" dirty="0">
                <a:solidFill>
                  <a:srgbClr val="0000FF"/>
                </a:solidFill>
                <a:latin typeface="+mn-ea"/>
                <a:ea typeface="+mn-ea"/>
                <a:cs typeface="+mn-cs"/>
              </a:rPr>
              <a:t>?</a:t>
            </a:r>
          </a:p>
          <a:p>
            <a:pPr fontAlgn="auto">
              <a:lnSpc>
                <a:spcPct val="200000"/>
              </a:lnSpc>
              <a:spcAft>
                <a:spcPts val="0"/>
              </a:spcAft>
              <a:buSzPct val="80000"/>
              <a:buFont typeface="Wingdings" pitchFamily="2" charset="2"/>
              <a:buChar char="q"/>
              <a:defRPr/>
            </a:pPr>
            <a:r>
              <a:rPr lang="en-US" altLang="zh-CN" sz="2000" dirty="0">
                <a:solidFill>
                  <a:srgbClr val="0000FF"/>
                </a:solidFill>
                <a:latin typeface="+mn-ea"/>
                <a:ea typeface="+mn-ea"/>
                <a:cs typeface="+mn-cs"/>
              </a:rPr>
              <a:t>  </a:t>
            </a:r>
            <a:r>
              <a:rPr lang="zh-CN" altLang="en-US" sz="2000" dirty="0">
                <a:solidFill>
                  <a:srgbClr val="0000FF"/>
                </a:solidFill>
                <a:latin typeface="+mn-ea"/>
                <a:ea typeface="+mn-ea"/>
                <a:cs typeface="+mn-cs"/>
              </a:rPr>
              <a:t>我们怎样去总结</a:t>
            </a:r>
            <a:r>
              <a:rPr lang="en-US" altLang="zh-CN" sz="2000" dirty="0">
                <a:solidFill>
                  <a:srgbClr val="0000FF"/>
                </a:solidFill>
                <a:latin typeface="+mn-ea"/>
                <a:ea typeface="+mn-ea"/>
                <a:cs typeface="+mn-cs"/>
              </a:rPr>
              <a:t>?</a:t>
            </a:r>
          </a:p>
          <a:p>
            <a:pPr fontAlgn="auto">
              <a:lnSpc>
                <a:spcPct val="200000"/>
              </a:lnSpc>
              <a:spcAft>
                <a:spcPts val="0"/>
              </a:spcAft>
              <a:buSzPct val="80000"/>
              <a:buFont typeface="Wingdings" pitchFamily="2" charset="2"/>
              <a:buChar char="q"/>
              <a:defRPr/>
            </a:pPr>
            <a:r>
              <a:rPr lang="en-US" altLang="zh-CN" sz="2000" dirty="0">
                <a:solidFill>
                  <a:srgbClr val="0000FF"/>
                </a:solidFill>
                <a:latin typeface="+mn-ea"/>
                <a:ea typeface="+mn-ea"/>
                <a:cs typeface="+mn-cs"/>
              </a:rPr>
              <a:t>  </a:t>
            </a:r>
            <a:r>
              <a:rPr lang="zh-CN" altLang="en-US" sz="2000" dirty="0">
                <a:solidFill>
                  <a:srgbClr val="0000FF"/>
                </a:solidFill>
                <a:latin typeface="+mn-ea"/>
                <a:ea typeface="+mn-ea"/>
                <a:cs typeface="+mn-cs"/>
              </a:rPr>
              <a:t>下一步该怎么做</a:t>
            </a:r>
            <a:r>
              <a:rPr lang="en-US" altLang="zh-CN" sz="2000" dirty="0">
                <a:solidFill>
                  <a:srgbClr val="0000FF"/>
                </a:solidFill>
                <a:latin typeface="+mn-ea"/>
                <a:ea typeface="+mn-ea"/>
                <a:cs typeface="+mn-cs"/>
              </a:rPr>
              <a:t>?</a:t>
            </a:r>
            <a:endParaRPr lang="zh-CN" altLang="en-US" sz="2000" dirty="0">
              <a:latin typeface="+mn-lt"/>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矩形 3"/>
          <p:cNvSpPr>
            <a:spLocks noChangeArrowheads="1"/>
          </p:cNvSpPr>
          <p:nvPr/>
        </p:nvSpPr>
        <p:spPr bwMode="auto">
          <a:xfrm>
            <a:off x="1000125" y="1571625"/>
            <a:ext cx="7143750" cy="3046413"/>
          </a:xfrm>
          <a:prstGeom prst="rect">
            <a:avLst/>
          </a:prstGeom>
          <a:noFill/>
          <a:ln w="9525">
            <a:noFill/>
            <a:miter lim="800000"/>
            <a:headEnd/>
            <a:tailEnd/>
          </a:ln>
        </p:spPr>
        <p:txBody>
          <a:bodyPr>
            <a:spAutoFit/>
          </a:bodyPr>
          <a:lstStyle/>
          <a:p>
            <a:pPr>
              <a:lnSpc>
                <a:spcPct val="200000"/>
              </a:lnSpc>
            </a:pPr>
            <a:r>
              <a:rPr lang="zh-CN" altLang="en-US" sz="2400">
                <a:latin typeface="Verdana" pitchFamily="34" charset="0"/>
                <a:ea typeface="微软雅黑"/>
              </a:rPr>
              <a:t>有时候，我们往往不知道什么时候该戴哪顶帽子。一个团队的成员常常在同一时刻戴着不同颜色的帽子，因此导致我们的大量思想混乱，相互争吵和错误的决策。</a:t>
            </a:r>
          </a:p>
        </p:txBody>
      </p:sp>
      <p:sp>
        <p:nvSpPr>
          <p:cNvPr id="3" name="标题 1"/>
          <p:cNvSpPr>
            <a:spLocks noGrp="1"/>
          </p:cNvSpPr>
          <p:nvPr>
            <p:ph type="title"/>
          </p:nvPr>
        </p:nvSpPr>
        <p:spPr>
          <a:xfrm>
            <a:off x="3786188" y="5500688"/>
            <a:ext cx="4897437" cy="693737"/>
          </a:xfrm>
        </p:spPr>
        <p:txBody>
          <a:bodyPr/>
          <a:lstStyle/>
          <a:p>
            <a:pPr fontAlgn="auto">
              <a:spcAft>
                <a:spcPts val="0"/>
              </a:spcAft>
              <a:defRPr/>
            </a:pPr>
            <a:r>
              <a:rPr lang="zh-CN" altLang="en-US" dirty="0" smtClean="0">
                <a:solidFill>
                  <a:schemeClr val="accent1">
                    <a:tint val="88000"/>
                    <a:satMod val="150000"/>
                  </a:schemeClr>
                </a:solidFill>
                <a:cs typeface="+mj-cs"/>
              </a:rPr>
              <a:t>认识问题解决问题角度</a:t>
            </a:r>
            <a:endParaRPr lang="zh-CN" altLang="en-US" dirty="0">
              <a:solidFill>
                <a:schemeClr val="accent1">
                  <a:tint val="88000"/>
                  <a:satMod val="150000"/>
                </a:schemeClr>
              </a:solidFill>
              <a:cs typeface="+mj-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28596" y="642918"/>
            <a:ext cx="8286808" cy="5214974"/>
          </a:xfrm>
          <a:ln/>
          <a:effectLst>
            <a:softEdge rad="635000"/>
          </a:effectLst>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0" indent="0" fontAlgn="auto">
              <a:lnSpc>
                <a:spcPct val="170000"/>
              </a:lnSpc>
              <a:spcBef>
                <a:spcPts val="0"/>
              </a:spcBef>
              <a:spcAft>
                <a:spcPts val="0"/>
              </a:spcAft>
              <a:buFont typeface="Wingdings 2"/>
              <a:buNone/>
              <a:defRPr/>
            </a:pPr>
            <a:r>
              <a:rPr lang="en-US" dirty="0" smtClean="0">
                <a:latin typeface="+mn-ea"/>
              </a:rPr>
              <a:t>“</a:t>
            </a:r>
            <a:r>
              <a:rPr lang="zh-CN" altLang="en-US" dirty="0" smtClean="0">
                <a:latin typeface="+mn-ea"/>
              </a:rPr>
              <a:t>六顶思考帽</a:t>
            </a:r>
            <a:r>
              <a:rPr lang="en-US" dirty="0" smtClean="0">
                <a:latin typeface="+mn-ea"/>
              </a:rPr>
              <a:t>”</a:t>
            </a:r>
            <a:r>
              <a:rPr lang="zh-CN" altLang="en-US" dirty="0" smtClean="0">
                <a:latin typeface="+mn-ea"/>
              </a:rPr>
              <a:t>思维方法使我们将思考的不同方面分开，这样，我们可以依次对问题的不同侧面给予足够的重视和充分的考虑。就像彩色打印机，先将各种颜色分解成基本色，然后将每种基本色彩打印在相同的纸上，就会得到彩色的打印结果。同理，我们对思维模式进行分解，然后按照每一种思维模式对同一事物进行思考，最终得到全方位的</a:t>
            </a:r>
            <a:r>
              <a:rPr lang="en-US" dirty="0" smtClean="0">
                <a:latin typeface="+mn-ea"/>
              </a:rPr>
              <a:t>“</a:t>
            </a:r>
            <a:r>
              <a:rPr lang="zh-CN" altLang="en-US" dirty="0" smtClean="0">
                <a:latin typeface="+mn-ea"/>
              </a:rPr>
              <a:t>彩色</a:t>
            </a:r>
            <a:r>
              <a:rPr lang="en-US" dirty="0" smtClean="0">
                <a:latin typeface="+mn-ea"/>
              </a:rPr>
              <a:t>”</a:t>
            </a:r>
            <a:r>
              <a:rPr lang="zh-CN" altLang="en-US" dirty="0" smtClean="0">
                <a:latin typeface="+mn-ea"/>
              </a:rPr>
              <a:t>思考。</a:t>
            </a:r>
            <a:r>
              <a:rPr lang="en-US" dirty="0" smtClean="0">
                <a:latin typeface="+mn-ea"/>
              </a:rPr>
              <a:t> </a:t>
            </a:r>
          </a:p>
          <a:p>
            <a:pPr marL="0" indent="0" fontAlgn="auto">
              <a:lnSpc>
                <a:spcPct val="170000"/>
              </a:lnSpc>
              <a:spcBef>
                <a:spcPts val="0"/>
              </a:spcBef>
              <a:spcAft>
                <a:spcPts val="0"/>
              </a:spcAft>
              <a:buFont typeface="Wingdings 2"/>
              <a:buNone/>
              <a:defRPr/>
            </a:pPr>
            <a:r>
              <a:rPr lang="zh-CN" altLang="en-US" dirty="0" smtClean="0">
                <a:latin typeface="+mn-ea"/>
              </a:rPr>
              <a:t>一个典型的六顶思考帽团队在实际中的应用步骤：</a:t>
            </a:r>
            <a:r>
              <a:rPr lang="en-US" dirty="0" smtClean="0">
                <a:latin typeface="+mn-ea"/>
              </a:rPr>
              <a:t> </a:t>
            </a:r>
          </a:p>
          <a:p>
            <a:pPr marL="0" indent="0" fontAlgn="auto">
              <a:lnSpc>
                <a:spcPct val="170000"/>
              </a:lnSpc>
              <a:spcBef>
                <a:spcPts val="0"/>
              </a:spcBef>
              <a:spcAft>
                <a:spcPts val="0"/>
              </a:spcAft>
              <a:buFont typeface="Wingdings 2"/>
              <a:buNone/>
              <a:defRPr/>
            </a:pPr>
            <a:r>
              <a:rPr lang="en-US" dirty="0" smtClean="0">
                <a:latin typeface="+mn-ea"/>
              </a:rPr>
              <a:t>1</a:t>
            </a:r>
            <a:r>
              <a:rPr lang="zh-CN" altLang="en-US" dirty="0" smtClean="0">
                <a:latin typeface="+mn-ea"/>
              </a:rPr>
              <a:t>、陈述问题事实（白帽）</a:t>
            </a:r>
            <a:r>
              <a:rPr lang="en-US" dirty="0" smtClean="0">
                <a:latin typeface="+mn-ea"/>
              </a:rPr>
              <a:t> </a:t>
            </a:r>
          </a:p>
          <a:p>
            <a:pPr marL="0" indent="0" fontAlgn="auto">
              <a:lnSpc>
                <a:spcPct val="170000"/>
              </a:lnSpc>
              <a:spcBef>
                <a:spcPts val="0"/>
              </a:spcBef>
              <a:spcAft>
                <a:spcPts val="0"/>
              </a:spcAft>
              <a:buFont typeface="Wingdings 2"/>
              <a:buNone/>
              <a:defRPr/>
            </a:pPr>
            <a:r>
              <a:rPr lang="en-US" dirty="0" smtClean="0">
                <a:latin typeface="+mn-ea"/>
              </a:rPr>
              <a:t>2</a:t>
            </a:r>
            <a:r>
              <a:rPr lang="zh-CN" altLang="en-US" dirty="0" smtClean="0">
                <a:latin typeface="+mn-ea"/>
              </a:rPr>
              <a:t>、提出如何解决问题的建议（绿帽）</a:t>
            </a:r>
            <a:r>
              <a:rPr lang="en-US" dirty="0" smtClean="0">
                <a:latin typeface="+mn-ea"/>
              </a:rPr>
              <a:t> </a:t>
            </a:r>
          </a:p>
          <a:p>
            <a:pPr marL="0" indent="0" fontAlgn="auto">
              <a:lnSpc>
                <a:spcPct val="170000"/>
              </a:lnSpc>
              <a:spcBef>
                <a:spcPts val="0"/>
              </a:spcBef>
              <a:spcAft>
                <a:spcPts val="0"/>
              </a:spcAft>
              <a:buFont typeface="Wingdings 2"/>
              <a:buNone/>
              <a:defRPr/>
            </a:pPr>
            <a:r>
              <a:rPr lang="en-US" dirty="0" smtClean="0">
                <a:latin typeface="+mn-ea"/>
              </a:rPr>
              <a:t>3</a:t>
            </a:r>
            <a:r>
              <a:rPr lang="zh-CN" altLang="en-US" dirty="0" smtClean="0">
                <a:latin typeface="+mn-ea"/>
              </a:rPr>
              <a:t>、评估建议的优缺点：列举优点（黄帽）；列举缺点（黑帽）</a:t>
            </a:r>
            <a:endParaRPr lang="en-US" altLang="zh-CN" dirty="0" smtClean="0">
              <a:latin typeface="+mn-ea"/>
            </a:endParaRPr>
          </a:p>
          <a:p>
            <a:pPr marL="0" indent="0" fontAlgn="auto">
              <a:lnSpc>
                <a:spcPct val="170000"/>
              </a:lnSpc>
              <a:spcBef>
                <a:spcPts val="0"/>
              </a:spcBef>
              <a:spcAft>
                <a:spcPts val="0"/>
              </a:spcAft>
              <a:buFont typeface="Wingdings 2"/>
              <a:buNone/>
              <a:defRPr/>
            </a:pPr>
            <a:r>
              <a:rPr lang="en-US" dirty="0" smtClean="0">
                <a:latin typeface="+mn-ea"/>
              </a:rPr>
              <a:t>4</a:t>
            </a:r>
            <a:r>
              <a:rPr lang="zh-CN" altLang="en-US" dirty="0" smtClean="0">
                <a:latin typeface="+mn-ea"/>
              </a:rPr>
              <a:t>、对各项选择方案进行直觉判断（红帽）</a:t>
            </a:r>
            <a:r>
              <a:rPr lang="en-US" dirty="0" smtClean="0">
                <a:latin typeface="+mn-ea"/>
              </a:rPr>
              <a:t> </a:t>
            </a:r>
          </a:p>
          <a:p>
            <a:pPr marL="0" indent="0" fontAlgn="auto">
              <a:lnSpc>
                <a:spcPct val="170000"/>
              </a:lnSpc>
              <a:spcBef>
                <a:spcPts val="0"/>
              </a:spcBef>
              <a:spcAft>
                <a:spcPts val="0"/>
              </a:spcAft>
              <a:buFont typeface="Wingdings 2"/>
              <a:buNone/>
              <a:defRPr/>
            </a:pPr>
            <a:r>
              <a:rPr lang="en-US" dirty="0" smtClean="0">
                <a:latin typeface="+mn-ea"/>
              </a:rPr>
              <a:t>5</a:t>
            </a:r>
            <a:r>
              <a:rPr lang="zh-CN" altLang="en-US" dirty="0" smtClean="0">
                <a:latin typeface="+mn-ea"/>
              </a:rPr>
              <a:t>、总结陈述，得出方案（蓝帽）</a:t>
            </a:r>
          </a:p>
        </p:txBody>
      </p:sp>
      <p:sp>
        <p:nvSpPr>
          <p:cNvPr id="3" name="标题 1"/>
          <p:cNvSpPr>
            <a:spLocks noGrp="1"/>
          </p:cNvSpPr>
          <p:nvPr>
            <p:ph type="title"/>
          </p:nvPr>
        </p:nvSpPr>
        <p:spPr>
          <a:xfrm>
            <a:off x="3929063" y="5572125"/>
            <a:ext cx="4786312" cy="693738"/>
          </a:xfrm>
        </p:spPr>
        <p:txBody>
          <a:bodyPr/>
          <a:lstStyle/>
          <a:p>
            <a:pPr fontAlgn="auto">
              <a:spcAft>
                <a:spcPts val="0"/>
              </a:spcAft>
              <a:defRPr/>
            </a:pPr>
            <a:r>
              <a:rPr lang="zh-CN" altLang="en-US" dirty="0" smtClean="0">
                <a:solidFill>
                  <a:schemeClr val="accent1">
                    <a:tint val="88000"/>
                    <a:satMod val="150000"/>
                  </a:schemeClr>
                </a:solidFill>
                <a:cs typeface="+mj-cs"/>
              </a:rPr>
              <a:t>认识问题解决问题角度</a:t>
            </a:r>
            <a:endParaRPr lang="zh-CN" altLang="en-US" dirty="0">
              <a:solidFill>
                <a:schemeClr val="accent1">
                  <a:tint val="88000"/>
                  <a:satMod val="150000"/>
                </a:schemeClr>
              </a:solidFill>
              <a:cs typeface="+mj-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86188" y="5500688"/>
            <a:ext cx="4897437" cy="693737"/>
          </a:xfrm>
        </p:spPr>
        <p:txBody>
          <a:bodyPr/>
          <a:lstStyle/>
          <a:p>
            <a:pPr fontAlgn="auto">
              <a:spcAft>
                <a:spcPts val="0"/>
              </a:spcAft>
              <a:defRPr/>
            </a:pPr>
            <a:r>
              <a:rPr lang="zh-CN" altLang="en-US" dirty="0" smtClean="0">
                <a:solidFill>
                  <a:schemeClr val="accent1">
                    <a:tint val="88000"/>
                    <a:satMod val="150000"/>
                  </a:schemeClr>
                </a:solidFill>
                <a:cs typeface="+mj-cs"/>
              </a:rPr>
              <a:t>认识问题解决问题角度</a:t>
            </a:r>
            <a:endParaRPr lang="zh-CN" altLang="en-US" dirty="0">
              <a:solidFill>
                <a:schemeClr val="accent1">
                  <a:tint val="88000"/>
                  <a:satMod val="150000"/>
                </a:schemeClr>
              </a:solidFill>
              <a:cs typeface="+mj-cs"/>
            </a:endParaRPr>
          </a:p>
        </p:txBody>
      </p:sp>
      <p:grpSp>
        <p:nvGrpSpPr>
          <p:cNvPr id="73730" name="组合 50"/>
          <p:cNvGrpSpPr>
            <a:grpSpLocks/>
          </p:cNvGrpSpPr>
          <p:nvPr/>
        </p:nvGrpSpPr>
        <p:grpSpPr bwMode="auto">
          <a:xfrm>
            <a:off x="785813" y="857250"/>
            <a:ext cx="7726362" cy="4572000"/>
            <a:chOff x="731838" y="1549400"/>
            <a:chExt cx="7726362" cy="4572032"/>
          </a:xfrm>
        </p:grpSpPr>
        <p:pic>
          <p:nvPicPr>
            <p:cNvPr id="73731" name="Picture 19" descr="bluehat"/>
            <p:cNvPicPr>
              <a:picLocks noChangeAspect="1" noChangeArrowheads="1"/>
            </p:cNvPicPr>
            <p:nvPr/>
          </p:nvPicPr>
          <p:blipFill>
            <a:blip r:embed="rId2"/>
            <a:srcRect/>
            <a:stretch>
              <a:fillRect/>
            </a:stretch>
          </p:blipFill>
          <p:spPr bwMode="auto">
            <a:xfrm>
              <a:off x="4875242" y="1549400"/>
              <a:ext cx="892175" cy="700087"/>
            </a:xfrm>
            <a:prstGeom prst="rect">
              <a:avLst/>
            </a:prstGeom>
            <a:noFill/>
            <a:ln w="9525">
              <a:noFill/>
              <a:miter lim="800000"/>
              <a:headEnd/>
              <a:tailEnd/>
            </a:ln>
          </p:spPr>
        </p:pic>
        <p:grpSp>
          <p:nvGrpSpPr>
            <p:cNvPr id="73732" name="Group 59"/>
            <p:cNvGrpSpPr>
              <a:grpSpLocks/>
            </p:cNvGrpSpPr>
            <p:nvPr/>
          </p:nvGrpSpPr>
          <p:grpSpPr bwMode="auto">
            <a:xfrm>
              <a:off x="1562100" y="2374900"/>
              <a:ext cx="6896100" cy="3670300"/>
              <a:chOff x="984" y="1496"/>
              <a:chExt cx="4344" cy="2312"/>
            </a:xfrm>
          </p:grpSpPr>
          <p:sp>
            <p:nvSpPr>
              <p:cNvPr id="73767" name="Line 20"/>
              <p:cNvSpPr>
                <a:spLocks noChangeShapeType="1"/>
              </p:cNvSpPr>
              <p:nvPr/>
            </p:nvSpPr>
            <p:spPr bwMode="auto">
              <a:xfrm flipH="1">
                <a:off x="1628" y="1496"/>
                <a:ext cx="20" cy="2312"/>
              </a:xfrm>
              <a:prstGeom prst="line">
                <a:avLst/>
              </a:prstGeom>
              <a:noFill/>
              <a:ln w="28575">
                <a:solidFill>
                  <a:srgbClr val="366B7E"/>
                </a:solidFill>
                <a:round/>
                <a:headEnd/>
                <a:tailEnd/>
              </a:ln>
            </p:spPr>
            <p:txBody>
              <a:bodyPr anchor="ctr">
                <a:spAutoFit/>
              </a:bodyPr>
              <a:lstStyle/>
              <a:p>
                <a:endParaRPr lang="zh-CN" altLang="en-US"/>
              </a:p>
            </p:txBody>
          </p:sp>
          <p:grpSp>
            <p:nvGrpSpPr>
              <p:cNvPr id="73768" name="Group 54"/>
              <p:cNvGrpSpPr>
                <a:grpSpLocks/>
              </p:cNvGrpSpPr>
              <p:nvPr/>
            </p:nvGrpSpPr>
            <p:grpSpPr bwMode="auto">
              <a:xfrm>
                <a:off x="984" y="2176"/>
                <a:ext cx="4344" cy="1588"/>
                <a:chOff x="984" y="2176"/>
                <a:chExt cx="4344" cy="1588"/>
              </a:xfrm>
            </p:grpSpPr>
            <p:sp>
              <p:nvSpPr>
                <p:cNvPr id="73769" name="Line 21"/>
                <p:cNvSpPr>
                  <a:spLocks noChangeShapeType="1"/>
                </p:cNvSpPr>
                <p:nvPr/>
              </p:nvSpPr>
              <p:spPr bwMode="auto">
                <a:xfrm>
                  <a:off x="984" y="3336"/>
                  <a:ext cx="4344" cy="0"/>
                </a:xfrm>
                <a:prstGeom prst="line">
                  <a:avLst/>
                </a:prstGeom>
                <a:noFill/>
                <a:ln w="28575">
                  <a:solidFill>
                    <a:srgbClr val="366B7E"/>
                  </a:solidFill>
                  <a:round/>
                  <a:headEnd/>
                  <a:tailEnd/>
                </a:ln>
              </p:spPr>
              <p:txBody>
                <a:bodyPr anchor="ctr">
                  <a:spAutoFit/>
                </a:bodyPr>
                <a:lstStyle/>
                <a:p>
                  <a:endParaRPr lang="zh-CN" altLang="en-US"/>
                </a:p>
              </p:txBody>
            </p:sp>
            <p:sp>
              <p:nvSpPr>
                <p:cNvPr id="73770" name="Text Box 22"/>
                <p:cNvSpPr txBox="1">
                  <a:spLocks noChangeArrowheads="1"/>
                </p:cNvSpPr>
                <p:nvPr/>
              </p:nvSpPr>
              <p:spPr bwMode="auto">
                <a:xfrm>
                  <a:off x="1120" y="3360"/>
                  <a:ext cx="440" cy="404"/>
                </a:xfrm>
                <a:prstGeom prst="rect">
                  <a:avLst/>
                </a:prstGeom>
                <a:noFill/>
                <a:ln w="9525" algn="ctr">
                  <a:noFill/>
                  <a:miter lim="800000"/>
                  <a:headEnd/>
                  <a:tailEnd/>
                </a:ln>
              </p:spPr>
              <p:txBody>
                <a:bodyPr>
                  <a:spAutoFit/>
                </a:bodyPr>
                <a:lstStyle/>
                <a:p>
                  <a:r>
                    <a:rPr lang="zh-CN" altLang="en-US">
                      <a:latin typeface="Verdana" pitchFamily="34" charset="0"/>
                      <a:ea typeface="微软雅黑"/>
                    </a:rPr>
                    <a:t>事实角度</a:t>
                  </a:r>
                </a:p>
              </p:txBody>
            </p:sp>
            <p:sp>
              <p:nvSpPr>
                <p:cNvPr id="73771" name="Text Box 23"/>
                <p:cNvSpPr txBox="1">
                  <a:spLocks noChangeArrowheads="1"/>
                </p:cNvSpPr>
                <p:nvPr/>
              </p:nvSpPr>
              <p:spPr bwMode="auto">
                <a:xfrm>
                  <a:off x="1112" y="2176"/>
                  <a:ext cx="440" cy="577"/>
                </a:xfrm>
                <a:prstGeom prst="rect">
                  <a:avLst/>
                </a:prstGeom>
                <a:noFill/>
                <a:ln w="9525" algn="ctr">
                  <a:noFill/>
                  <a:miter lim="800000"/>
                  <a:headEnd/>
                  <a:tailEnd/>
                </a:ln>
              </p:spPr>
              <p:txBody>
                <a:bodyPr>
                  <a:spAutoFit/>
                </a:bodyPr>
                <a:lstStyle/>
                <a:p>
                  <a:r>
                    <a:rPr lang="zh-CN" altLang="en-US">
                      <a:latin typeface="Verdana" pitchFamily="34" charset="0"/>
                      <a:ea typeface="微软雅黑"/>
                    </a:rPr>
                    <a:t>推论演绎角度</a:t>
                  </a:r>
                </a:p>
              </p:txBody>
            </p:sp>
          </p:grpSp>
        </p:grpSp>
        <p:pic>
          <p:nvPicPr>
            <p:cNvPr id="73733" name="Picture 25" descr="whitehat"/>
            <p:cNvPicPr>
              <a:picLocks noChangeAspect="1" noChangeArrowheads="1"/>
            </p:cNvPicPr>
            <p:nvPr/>
          </p:nvPicPr>
          <p:blipFill>
            <a:blip r:embed="rId3"/>
            <a:srcRect/>
            <a:stretch>
              <a:fillRect/>
            </a:stretch>
          </p:blipFill>
          <p:spPr bwMode="auto">
            <a:xfrm>
              <a:off x="4875242" y="5335614"/>
              <a:ext cx="928694" cy="785818"/>
            </a:xfrm>
            <a:prstGeom prst="rect">
              <a:avLst/>
            </a:prstGeom>
            <a:noFill/>
            <a:ln w="9525">
              <a:noFill/>
              <a:miter lim="800000"/>
              <a:headEnd/>
              <a:tailEnd/>
            </a:ln>
          </p:spPr>
        </p:pic>
        <p:grpSp>
          <p:nvGrpSpPr>
            <p:cNvPr id="73734" name="Group 56"/>
            <p:cNvGrpSpPr>
              <a:grpSpLocks/>
            </p:cNvGrpSpPr>
            <p:nvPr/>
          </p:nvGrpSpPr>
          <p:grpSpPr bwMode="auto">
            <a:xfrm>
              <a:off x="2959100" y="4049713"/>
              <a:ext cx="4610100" cy="1231900"/>
              <a:chOff x="1864" y="2551"/>
              <a:chExt cx="2904" cy="776"/>
            </a:xfrm>
          </p:grpSpPr>
          <p:sp>
            <p:nvSpPr>
              <p:cNvPr id="73763" name="Line 26"/>
              <p:cNvSpPr>
                <a:spLocks noChangeShapeType="1"/>
              </p:cNvSpPr>
              <p:nvPr/>
            </p:nvSpPr>
            <p:spPr bwMode="auto">
              <a:xfrm flipH="1">
                <a:off x="3341" y="2551"/>
                <a:ext cx="7" cy="776"/>
              </a:xfrm>
              <a:prstGeom prst="line">
                <a:avLst/>
              </a:prstGeom>
              <a:noFill/>
              <a:ln w="28575">
                <a:solidFill>
                  <a:srgbClr val="366B7E"/>
                </a:solidFill>
                <a:round/>
                <a:headEnd/>
                <a:tailEnd/>
              </a:ln>
            </p:spPr>
            <p:txBody>
              <a:bodyPr anchor="ctr">
                <a:spAutoFit/>
              </a:bodyPr>
              <a:lstStyle/>
              <a:p>
                <a:endParaRPr lang="zh-CN" altLang="en-US"/>
              </a:p>
            </p:txBody>
          </p:sp>
          <p:sp>
            <p:nvSpPr>
              <p:cNvPr id="73764" name="Line 29"/>
              <p:cNvSpPr>
                <a:spLocks noChangeShapeType="1"/>
              </p:cNvSpPr>
              <p:nvPr/>
            </p:nvSpPr>
            <p:spPr bwMode="auto">
              <a:xfrm>
                <a:off x="1864" y="3024"/>
                <a:ext cx="2904" cy="0"/>
              </a:xfrm>
              <a:prstGeom prst="line">
                <a:avLst/>
              </a:prstGeom>
              <a:noFill/>
              <a:ln w="28575">
                <a:solidFill>
                  <a:srgbClr val="366B7E"/>
                </a:solidFill>
                <a:round/>
                <a:headEnd/>
                <a:tailEnd/>
              </a:ln>
            </p:spPr>
            <p:txBody>
              <a:bodyPr anchor="ctr">
                <a:spAutoFit/>
              </a:bodyPr>
              <a:lstStyle/>
              <a:p>
                <a:endParaRPr lang="zh-CN" altLang="en-US"/>
              </a:p>
            </p:txBody>
          </p:sp>
          <p:sp>
            <p:nvSpPr>
              <p:cNvPr id="73765" name="Text Box 30"/>
              <p:cNvSpPr txBox="1">
                <a:spLocks noChangeArrowheads="1"/>
              </p:cNvSpPr>
              <p:nvPr/>
            </p:nvSpPr>
            <p:spPr bwMode="auto">
              <a:xfrm>
                <a:off x="2171" y="3091"/>
                <a:ext cx="746" cy="231"/>
              </a:xfrm>
              <a:prstGeom prst="rect">
                <a:avLst/>
              </a:prstGeom>
              <a:noFill/>
              <a:ln w="9525" algn="ctr">
                <a:noFill/>
                <a:miter lim="800000"/>
                <a:headEnd/>
                <a:tailEnd/>
              </a:ln>
            </p:spPr>
            <p:txBody>
              <a:bodyPr>
                <a:spAutoFit/>
              </a:bodyPr>
              <a:lstStyle/>
              <a:p>
                <a:r>
                  <a:rPr lang="zh-CN" altLang="en-US">
                    <a:latin typeface="Verdana" pitchFamily="34" charset="0"/>
                    <a:ea typeface="微软雅黑"/>
                  </a:rPr>
                  <a:t>常规角度</a:t>
                </a:r>
              </a:p>
            </p:txBody>
          </p:sp>
          <p:sp>
            <p:nvSpPr>
              <p:cNvPr id="73766" name="Text Box 31"/>
              <p:cNvSpPr txBox="1">
                <a:spLocks noChangeArrowheads="1"/>
              </p:cNvSpPr>
              <p:nvPr/>
            </p:nvSpPr>
            <p:spPr bwMode="auto">
              <a:xfrm>
                <a:off x="3791" y="3091"/>
                <a:ext cx="765" cy="231"/>
              </a:xfrm>
              <a:prstGeom prst="rect">
                <a:avLst/>
              </a:prstGeom>
              <a:noFill/>
              <a:ln w="9525" algn="ctr">
                <a:noFill/>
                <a:miter lim="800000"/>
                <a:headEnd/>
                <a:tailEnd/>
              </a:ln>
            </p:spPr>
            <p:txBody>
              <a:bodyPr>
                <a:spAutoFit/>
              </a:bodyPr>
              <a:lstStyle/>
              <a:p>
                <a:r>
                  <a:rPr lang="zh-CN" altLang="en-US">
                    <a:latin typeface="Verdana" pitchFamily="34" charset="0"/>
                    <a:ea typeface="微软雅黑"/>
                  </a:rPr>
                  <a:t>创新角度</a:t>
                </a:r>
              </a:p>
            </p:txBody>
          </p:sp>
        </p:grpSp>
        <p:pic>
          <p:nvPicPr>
            <p:cNvPr id="73735" name="Picture 33" descr="greenhat"/>
            <p:cNvPicPr>
              <a:picLocks noChangeAspect="1" noChangeArrowheads="1"/>
            </p:cNvPicPr>
            <p:nvPr/>
          </p:nvPicPr>
          <p:blipFill>
            <a:blip r:embed="rId4"/>
            <a:srcRect/>
            <a:stretch>
              <a:fillRect/>
            </a:stretch>
          </p:blipFill>
          <p:spPr bwMode="auto">
            <a:xfrm>
              <a:off x="6161126" y="3978292"/>
              <a:ext cx="889000" cy="763610"/>
            </a:xfrm>
            <a:prstGeom prst="rect">
              <a:avLst/>
            </a:prstGeom>
            <a:noFill/>
            <a:ln w="9525">
              <a:noFill/>
              <a:miter lim="800000"/>
              <a:headEnd/>
              <a:tailEnd/>
            </a:ln>
          </p:spPr>
        </p:pic>
        <p:sp>
          <p:nvSpPr>
            <p:cNvPr id="24" name="AutoShape 34"/>
            <p:cNvSpPr>
              <a:spLocks noChangeArrowheads="1"/>
            </p:cNvSpPr>
            <p:nvPr/>
          </p:nvSpPr>
          <p:spPr bwMode="auto">
            <a:xfrm>
              <a:off x="4875213" y="3978292"/>
              <a:ext cx="965200" cy="733430"/>
            </a:xfrm>
            <a:prstGeom prst="rightArrow">
              <a:avLst>
                <a:gd name="adj1" fmla="val 50000"/>
                <a:gd name="adj2" fmla="val 27688"/>
              </a:avLst>
            </a:prstGeom>
            <a:ln>
              <a:headEnd/>
              <a:tailEnd/>
            </a:ln>
          </p:spPr>
          <p:style>
            <a:lnRef idx="3">
              <a:schemeClr val="lt1"/>
            </a:lnRef>
            <a:fillRef idx="1">
              <a:schemeClr val="accent1"/>
            </a:fillRef>
            <a:effectRef idx="1">
              <a:schemeClr val="accent1"/>
            </a:effectRef>
            <a:fontRef idx="minor">
              <a:schemeClr val="lt1"/>
            </a:fontRef>
          </p:style>
          <p:txBody>
            <a:bodyPr anchor="ctr">
              <a:spAutoFit/>
            </a:bodyPr>
            <a:lstStyle/>
            <a:p>
              <a:pPr fontAlgn="auto">
                <a:spcBef>
                  <a:spcPts val="0"/>
                </a:spcBef>
                <a:spcAft>
                  <a:spcPts val="0"/>
                </a:spcAft>
                <a:defRPr/>
              </a:pPr>
              <a:endParaRPr lang="zh-CN" altLang="en-US">
                <a:solidFill>
                  <a:schemeClr val="tx1"/>
                </a:solidFill>
              </a:endParaRPr>
            </a:p>
          </p:txBody>
        </p:sp>
        <p:grpSp>
          <p:nvGrpSpPr>
            <p:cNvPr id="73737" name="Group 60"/>
            <p:cNvGrpSpPr>
              <a:grpSpLocks/>
            </p:cNvGrpSpPr>
            <p:nvPr/>
          </p:nvGrpSpPr>
          <p:grpSpPr bwMode="auto">
            <a:xfrm>
              <a:off x="2628900" y="2362200"/>
              <a:ext cx="5727700" cy="2946400"/>
              <a:chOff x="1656" y="1488"/>
              <a:chExt cx="3608" cy="1856"/>
            </a:xfrm>
          </p:grpSpPr>
          <p:sp>
            <p:nvSpPr>
              <p:cNvPr id="73758" name="Line 36"/>
              <p:cNvSpPr>
                <a:spLocks noChangeShapeType="1"/>
              </p:cNvSpPr>
              <p:nvPr/>
            </p:nvSpPr>
            <p:spPr bwMode="auto">
              <a:xfrm flipH="1">
                <a:off x="4984" y="1488"/>
                <a:ext cx="16" cy="1856"/>
              </a:xfrm>
              <a:prstGeom prst="line">
                <a:avLst/>
              </a:prstGeom>
              <a:noFill/>
              <a:ln w="28575">
                <a:solidFill>
                  <a:srgbClr val="366B7E"/>
                </a:solidFill>
                <a:round/>
                <a:headEnd/>
                <a:tailEnd/>
              </a:ln>
            </p:spPr>
            <p:txBody>
              <a:bodyPr anchor="ctr">
                <a:spAutoFit/>
              </a:bodyPr>
              <a:lstStyle/>
              <a:p>
                <a:endParaRPr lang="zh-CN" altLang="en-US"/>
              </a:p>
            </p:txBody>
          </p:sp>
          <p:grpSp>
            <p:nvGrpSpPr>
              <p:cNvPr id="73759" name="Group 55"/>
              <p:cNvGrpSpPr>
                <a:grpSpLocks/>
              </p:cNvGrpSpPr>
              <p:nvPr/>
            </p:nvGrpSpPr>
            <p:grpSpPr bwMode="auto">
              <a:xfrm>
                <a:off x="1656" y="1648"/>
                <a:ext cx="3608" cy="1630"/>
                <a:chOff x="1656" y="1648"/>
                <a:chExt cx="3608" cy="1630"/>
              </a:xfrm>
            </p:grpSpPr>
            <p:sp>
              <p:nvSpPr>
                <p:cNvPr id="73760" name="Line 35"/>
                <p:cNvSpPr>
                  <a:spLocks noChangeShapeType="1"/>
                </p:cNvSpPr>
                <p:nvPr/>
              </p:nvSpPr>
              <p:spPr bwMode="auto">
                <a:xfrm>
                  <a:off x="1656" y="2488"/>
                  <a:ext cx="3608" cy="0"/>
                </a:xfrm>
                <a:prstGeom prst="line">
                  <a:avLst/>
                </a:prstGeom>
                <a:noFill/>
                <a:ln w="28575">
                  <a:solidFill>
                    <a:srgbClr val="366B7E"/>
                  </a:solidFill>
                  <a:round/>
                  <a:headEnd/>
                  <a:tailEnd/>
                </a:ln>
              </p:spPr>
              <p:txBody>
                <a:bodyPr anchor="ctr">
                  <a:spAutoFit/>
                </a:bodyPr>
                <a:lstStyle/>
                <a:p>
                  <a:endParaRPr lang="zh-CN" altLang="en-US"/>
                </a:p>
              </p:txBody>
            </p:sp>
            <p:sp>
              <p:nvSpPr>
                <p:cNvPr id="73761" name="Text Box 37"/>
                <p:cNvSpPr txBox="1">
                  <a:spLocks noChangeArrowheads="1"/>
                </p:cNvSpPr>
                <p:nvPr/>
              </p:nvSpPr>
              <p:spPr bwMode="auto">
                <a:xfrm>
                  <a:off x="5016" y="1648"/>
                  <a:ext cx="240" cy="750"/>
                </a:xfrm>
                <a:prstGeom prst="rect">
                  <a:avLst/>
                </a:prstGeom>
                <a:noFill/>
                <a:ln w="9525" algn="ctr">
                  <a:noFill/>
                  <a:miter lim="800000"/>
                  <a:headEnd/>
                  <a:tailEnd/>
                </a:ln>
              </p:spPr>
              <p:txBody>
                <a:bodyPr>
                  <a:spAutoFit/>
                </a:bodyPr>
                <a:lstStyle/>
                <a:p>
                  <a:r>
                    <a:rPr lang="zh-CN" altLang="en-US">
                      <a:latin typeface="Verdana" pitchFamily="34" charset="0"/>
                      <a:ea typeface="微软雅黑"/>
                    </a:rPr>
                    <a:t>评价角度</a:t>
                  </a:r>
                </a:p>
              </p:txBody>
            </p:sp>
            <p:sp>
              <p:nvSpPr>
                <p:cNvPr id="73762" name="Text Box 38"/>
                <p:cNvSpPr txBox="1">
                  <a:spLocks noChangeArrowheads="1"/>
                </p:cNvSpPr>
                <p:nvPr/>
              </p:nvSpPr>
              <p:spPr bwMode="auto">
                <a:xfrm>
                  <a:off x="5008" y="2528"/>
                  <a:ext cx="240" cy="750"/>
                </a:xfrm>
                <a:prstGeom prst="rect">
                  <a:avLst/>
                </a:prstGeom>
                <a:noFill/>
                <a:ln w="9525" algn="ctr">
                  <a:noFill/>
                  <a:miter lim="800000"/>
                  <a:headEnd/>
                  <a:tailEnd/>
                </a:ln>
              </p:spPr>
              <p:txBody>
                <a:bodyPr>
                  <a:spAutoFit/>
                </a:bodyPr>
                <a:lstStyle/>
                <a:p>
                  <a:r>
                    <a:rPr lang="zh-CN" altLang="en-US">
                      <a:latin typeface="Verdana" pitchFamily="34" charset="0"/>
                      <a:ea typeface="微软雅黑"/>
                    </a:rPr>
                    <a:t>方案角度</a:t>
                  </a:r>
                </a:p>
              </p:txBody>
            </p:sp>
          </p:grpSp>
        </p:grpSp>
        <p:grpSp>
          <p:nvGrpSpPr>
            <p:cNvPr id="73738" name="Group 57"/>
            <p:cNvGrpSpPr>
              <a:grpSpLocks/>
            </p:cNvGrpSpPr>
            <p:nvPr/>
          </p:nvGrpSpPr>
          <p:grpSpPr bwMode="auto">
            <a:xfrm>
              <a:off x="2895600" y="2374900"/>
              <a:ext cx="4775200" cy="1524000"/>
              <a:chOff x="1824" y="1496"/>
              <a:chExt cx="3008" cy="960"/>
            </a:xfrm>
          </p:grpSpPr>
          <p:sp>
            <p:nvSpPr>
              <p:cNvPr id="73754" name="Line 39"/>
              <p:cNvSpPr>
                <a:spLocks noChangeShapeType="1"/>
              </p:cNvSpPr>
              <p:nvPr/>
            </p:nvSpPr>
            <p:spPr bwMode="auto">
              <a:xfrm>
                <a:off x="1824" y="1720"/>
                <a:ext cx="3008" cy="0"/>
              </a:xfrm>
              <a:prstGeom prst="line">
                <a:avLst/>
              </a:prstGeom>
              <a:noFill/>
              <a:ln w="28575">
                <a:solidFill>
                  <a:srgbClr val="366B7E"/>
                </a:solidFill>
                <a:round/>
                <a:headEnd/>
                <a:tailEnd/>
              </a:ln>
            </p:spPr>
            <p:txBody>
              <a:bodyPr anchor="ctr">
                <a:spAutoFit/>
              </a:bodyPr>
              <a:lstStyle/>
              <a:p>
                <a:endParaRPr lang="zh-CN" altLang="en-US"/>
              </a:p>
            </p:txBody>
          </p:sp>
          <p:sp>
            <p:nvSpPr>
              <p:cNvPr id="73755" name="Text Box 40"/>
              <p:cNvSpPr txBox="1">
                <a:spLocks noChangeArrowheads="1"/>
              </p:cNvSpPr>
              <p:nvPr/>
            </p:nvSpPr>
            <p:spPr bwMode="auto">
              <a:xfrm>
                <a:off x="1946" y="1496"/>
                <a:ext cx="1160" cy="231"/>
              </a:xfrm>
              <a:prstGeom prst="rect">
                <a:avLst/>
              </a:prstGeom>
              <a:noFill/>
              <a:ln w="9525" algn="ctr">
                <a:noFill/>
                <a:miter lim="800000"/>
                <a:headEnd/>
                <a:tailEnd/>
              </a:ln>
            </p:spPr>
            <p:txBody>
              <a:bodyPr>
                <a:spAutoFit/>
              </a:bodyPr>
              <a:lstStyle/>
              <a:p>
                <a:r>
                  <a:rPr lang="zh-CN" altLang="en-US">
                    <a:latin typeface="Verdana" pitchFamily="34" charset="0"/>
                    <a:ea typeface="微软雅黑"/>
                  </a:rPr>
                  <a:t>理性逻辑（左脑）</a:t>
                </a:r>
              </a:p>
            </p:txBody>
          </p:sp>
          <p:sp>
            <p:nvSpPr>
              <p:cNvPr id="73756" name="Text Box 42"/>
              <p:cNvSpPr txBox="1">
                <a:spLocks noChangeArrowheads="1"/>
              </p:cNvSpPr>
              <p:nvPr/>
            </p:nvSpPr>
            <p:spPr bwMode="auto">
              <a:xfrm>
                <a:off x="3520" y="1496"/>
                <a:ext cx="1296" cy="231"/>
              </a:xfrm>
              <a:prstGeom prst="rect">
                <a:avLst/>
              </a:prstGeom>
              <a:noFill/>
              <a:ln w="9525" algn="ctr">
                <a:noFill/>
                <a:miter lim="800000"/>
                <a:headEnd/>
                <a:tailEnd/>
              </a:ln>
            </p:spPr>
            <p:txBody>
              <a:bodyPr>
                <a:spAutoFit/>
              </a:bodyPr>
              <a:lstStyle/>
              <a:p>
                <a:r>
                  <a:rPr lang="zh-CN" altLang="en-US">
                    <a:latin typeface="Verdana" pitchFamily="34" charset="0"/>
                    <a:ea typeface="微软雅黑"/>
                  </a:rPr>
                  <a:t>直觉情绪（右脑）</a:t>
                </a:r>
              </a:p>
            </p:txBody>
          </p:sp>
          <p:sp>
            <p:nvSpPr>
              <p:cNvPr id="73757" name="Line 43"/>
              <p:cNvSpPr>
                <a:spLocks noChangeShapeType="1"/>
              </p:cNvSpPr>
              <p:nvPr/>
            </p:nvSpPr>
            <p:spPr bwMode="auto">
              <a:xfrm flipH="1">
                <a:off x="3340" y="1560"/>
                <a:ext cx="7" cy="896"/>
              </a:xfrm>
              <a:prstGeom prst="line">
                <a:avLst/>
              </a:prstGeom>
              <a:noFill/>
              <a:ln w="28575">
                <a:solidFill>
                  <a:srgbClr val="366B7E"/>
                </a:solidFill>
                <a:round/>
                <a:headEnd/>
                <a:tailEnd/>
              </a:ln>
            </p:spPr>
            <p:txBody>
              <a:bodyPr anchor="ctr">
                <a:spAutoFit/>
              </a:bodyPr>
              <a:lstStyle/>
              <a:p>
                <a:endParaRPr lang="zh-CN" altLang="en-US"/>
              </a:p>
            </p:txBody>
          </p:sp>
        </p:grpSp>
        <p:pic>
          <p:nvPicPr>
            <p:cNvPr id="73739" name="Picture 45" descr="redhat"/>
            <p:cNvPicPr>
              <a:picLocks noChangeAspect="1" noChangeArrowheads="1"/>
            </p:cNvPicPr>
            <p:nvPr/>
          </p:nvPicPr>
          <p:blipFill>
            <a:blip r:embed="rId5"/>
            <a:srcRect/>
            <a:stretch>
              <a:fillRect/>
            </a:stretch>
          </p:blipFill>
          <p:spPr bwMode="auto">
            <a:xfrm>
              <a:off x="6140518" y="2906722"/>
              <a:ext cx="877863" cy="785819"/>
            </a:xfrm>
            <a:prstGeom prst="rect">
              <a:avLst/>
            </a:prstGeom>
            <a:noFill/>
            <a:ln w="9525">
              <a:noFill/>
              <a:miter lim="800000"/>
              <a:headEnd/>
              <a:tailEnd/>
            </a:ln>
          </p:spPr>
        </p:pic>
        <p:pic>
          <p:nvPicPr>
            <p:cNvPr id="73740" name="Picture 46" descr="yellowhat"/>
            <p:cNvPicPr>
              <a:picLocks noChangeAspect="1" noChangeArrowheads="1"/>
            </p:cNvPicPr>
            <p:nvPr/>
          </p:nvPicPr>
          <p:blipFill>
            <a:blip r:embed="rId6"/>
            <a:srcRect/>
            <a:stretch>
              <a:fillRect/>
            </a:stretch>
          </p:blipFill>
          <p:spPr bwMode="auto">
            <a:xfrm>
              <a:off x="2874978" y="3192474"/>
              <a:ext cx="900113" cy="685816"/>
            </a:xfrm>
            <a:prstGeom prst="rect">
              <a:avLst/>
            </a:prstGeom>
            <a:noFill/>
            <a:ln w="9525">
              <a:noFill/>
              <a:miter lim="800000"/>
              <a:headEnd/>
              <a:tailEnd/>
            </a:ln>
          </p:spPr>
        </p:pic>
        <p:pic>
          <p:nvPicPr>
            <p:cNvPr id="73741" name="Picture 47" descr="blackhat"/>
            <p:cNvPicPr>
              <a:picLocks noChangeAspect="1" noChangeArrowheads="1"/>
            </p:cNvPicPr>
            <p:nvPr/>
          </p:nvPicPr>
          <p:blipFill>
            <a:blip r:embed="rId7"/>
            <a:srcRect/>
            <a:stretch>
              <a:fillRect/>
            </a:stretch>
          </p:blipFill>
          <p:spPr bwMode="auto">
            <a:xfrm>
              <a:off x="4243388" y="3179763"/>
              <a:ext cx="892175" cy="700087"/>
            </a:xfrm>
            <a:prstGeom prst="rect">
              <a:avLst/>
            </a:prstGeom>
            <a:noFill/>
            <a:ln w="9525">
              <a:noFill/>
              <a:miter lim="800000"/>
              <a:headEnd/>
              <a:tailEnd/>
            </a:ln>
          </p:spPr>
        </p:pic>
        <p:sp>
          <p:nvSpPr>
            <p:cNvPr id="73742" name="Oval 49"/>
            <p:cNvSpPr>
              <a:spLocks noChangeArrowheads="1"/>
            </p:cNvSpPr>
            <p:nvPr/>
          </p:nvSpPr>
          <p:spPr bwMode="auto">
            <a:xfrm>
              <a:off x="3660796" y="4121168"/>
              <a:ext cx="584200" cy="519351"/>
            </a:xfrm>
            <a:prstGeom prst="ellipse">
              <a:avLst/>
            </a:prstGeom>
            <a:solidFill>
              <a:srgbClr val="B2B2B2"/>
            </a:solidFill>
            <a:ln w="9525" algn="ctr">
              <a:solidFill>
                <a:srgbClr val="366B7E"/>
              </a:solidFill>
              <a:round/>
              <a:headEnd/>
              <a:tailEnd/>
            </a:ln>
          </p:spPr>
          <p:txBody>
            <a:bodyPr anchor="ctr">
              <a:spAutoFit/>
            </a:bodyPr>
            <a:lstStyle/>
            <a:p>
              <a:endParaRPr lang="zh-CN" altLang="en-US">
                <a:latin typeface="Verdana" pitchFamily="34" charset="0"/>
                <a:ea typeface="微软雅黑"/>
              </a:endParaRPr>
            </a:p>
          </p:txBody>
        </p:sp>
        <p:grpSp>
          <p:nvGrpSpPr>
            <p:cNvPr id="73743" name="Group 58"/>
            <p:cNvGrpSpPr>
              <a:grpSpLocks/>
            </p:cNvGrpSpPr>
            <p:nvPr/>
          </p:nvGrpSpPr>
          <p:grpSpPr bwMode="auto">
            <a:xfrm>
              <a:off x="2755900" y="2755900"/>
              <a:ext cx="2374900" cy="1066800"/>
              <a:chOff x="1736" y="1736"/>
              <a:chExt cx="1496" cy="672"/>
            </a:xfrm>
          </p:grpSpPr>
          <p:sp>
            <p:nvSpPr>
              <p:cNvPr id="73750" name="Line 50"/>
              <p:cNvSpPr>
                <a:spLocks noChangeShapeType="1"/>
              </p:cNvSpPr>
              <p:nvPr/>
            </p:nvSpPr>
            <p:spPr bwMode="auto">
              <a:xfrm>
                <a:off x="1832" y="1952"/>
                <a:ext cx="1392" cy="0"/>
              </a:xfrm>
              <a:prstGeom prst="line">
                <a:avLst/>
              </a:prstGeom>
              <a:noFill/>
              <a:ln w="28575">
                <a:solidFill>
                  <a:srgbClr val="366B7E"/>
                </a:solidFill>
                <a:round/>
                <a:headEnd/>
                <a:tailEnd/>
              </a:ln>
            </p:spPr>
            <p:txBody>
              <a:bodyPr anchor="ctr">
                <a:spAutoFit/>
              </a:bodyPr>
              <a:lstStyle/>
              <a:p>
                <a:endParaRPr lang="zh-CN" altLang="en-US"/>
              </a:p>
            </p:txBody>
          </p:sp>
          <p:sp>
            <p:nvSpPr>
              <p:cNvPr id="73751" name="Line 51"/>
              <p:cNvSpPr>
                <a:spLocks noChangeShapeType="1"/>
              </p:cNvSpPr>
              <p:nvPr/>
            </p:nvSpPr>
            <p:spPr bwMode="auto">
              <a:xfrm flipH="1">
                <a:off x="2500" y="1760"/>
                <a:ext cx="7" cy="648"/>
              </a:xfrm>
              <a:prstGeom prst="line">
                <a:avLst/>
              </a:prstGeom>
              <a:noFill/>
              <a:ln w="28575">
                <a:solidFill>
                  <a:srgbClr val="366B7E"/>
                </a:solidFill>
                <a:round/>
                <a:headEnd/>
                <a:tailEnd/>
              </a:ln>
            </p:spPr>
            <p:txBody>
              <a:bodyPr anchor="ctr">
                <a:spAutoFit/>
              </a:bodyPr>
              <a:lstStyle/>
              <a:p>
                <a:endParaRPr lang="zh-CN" altLang="en-US"/>
              </a:p>
            </p:txBody>
          </p:sp>
          <p:sp>
            <p:nvSpPr>
              <p:cNvPr id="73752" name="Text Box 52"/>
              <p:cNvSpPr txBox="1">
                <a:spLocks noChangeArrowheads="1"/>
              </p:cNvSpPr>
              <p:nvPr/>
            </p:nvSpPr>
            <p:spPr bwMode="auto">
              <a:xfrm>
                <a:off x="1736" y="1736"/>
                <a:ext cx="712" cy="233"/>
              </a:xfrm>
              <a:prstGeom prst="rect">
                <a:avLst/>
              </a:prstGeom>
              <a:noFill/>
              <a:ln w="9525" algn="ctr">
                <a:noFill/>
                <a:miter lim="800000"/>
                <a:headEnd/>
                <a:tailEnd/>
              </a:ln>
            </p:spPr>
            <p:txBody>
              <a:bodyPr>
                <a:spAutoFit/>
              </a:bodyPr>
              <a:lstStyle/>
              <a:p>
                <a:r>
                  <a:rPr lang="zh-CN" altLang="en-US">
                    <a:latin typeface="Verdana" pitchFamily="34" charset="0"/>
                    <a:ea typeface="微软雅黑"/>
                  </a:rPr>
                  <a:t>正面角度</a:t>
                </a:r>
              </a:p>
            </p:txBody>
          </p:sp>
          <p:sp>
            <p:nvSpPr>
              <p:cNvPr id="73753" name="Text Box 53"/>
              <p:cNvSpPr txBox="1">
                <a:spLocks noChangeArrowheads="1"/>
              </p:cNvSpPr>
              <p:nvPr/>
            </p:nvSpPr>
            <p:spPr bwMode="auto">
              <a:xfrm>
                <a:off x="2520" y="1744"/>
                <a:ext cx="712" cy="233"/>
              </a:xfrm>
              <a:prstGeom prst="rect">
                <a:avLst/>
              </a:prstGeom>
              <a:noFill/>
              <a:ln w="9525" algn="ctr">
                <a:noFill/>
                <a:miter lim="800000"/>
                <a:headEnd/>
                <a:tailEnd/>
              </a:ln>
            </p:spPr>
            <p:txBody>
              <a:bodyPr>
                <a:spAutoFit/>
              </a:bodyPr>
              <a:lstStyle/>
              <a:p>
                <a:r>
                  <a:rPr lang="zh-CN" altLang="en-US">
                    <a:latin typeface="Verdana" pitchFamily="34" charset="0"/>
                    <a:ea typeface="微软雅黑"/>
                  </a:rPr>
                  <a:t>负面角度</a:t>
                </a:r>
              </a:p>
            </p:txBody>
          </p:sp>
        </p:grpSp>
        <p:grpSp>
          <p:nvGrpSpPr>
            <p:cNvPr id="73744" name="Group 63"/>
            <p:cNvGrpSpPr>
              <a:grpSpLocks/>
            </p:cNvGrpSpPr>
            <p:nvPr/>
          </p:nvGrpSpPr>
          <p:grpSpPr bwMode="auto">
            <a:xfrm>
              <a:off x="731838" y="1549400"/>
              <a:ext cx="7662863" cy="4508500"/>
              <a:chOff x="461" y="976"/>
              <a:chExt cx="4827" cy="2840"/>
            </a:xfrm>
          </p:grpSpPr>
          <p:grpSp>
            <p:nvGrpSpPr>
              <p:cNvPr id="73745" name="Group 61"/>
              <p:cNvGrpSpPr>
                <a:grpSpLocks/>
              </p:cNvGrpSpPr>
              <p:nvPr/>
            </p:nvGrpSpPr>
            <p:grpSpPr bwMode="auto">
              <a:xfrm>
                <a:off x="461" y="976"/>
                <a:ext cx="4827" cy="1938"/>
                <a:chOff x="461" y="976"/>
                <a:chExt cx="4827" cy="1938"/>
              </a:xfrm>
            </p:grpSpPr>
            <p:sp>
              <p:nvSpPr>
                <p:cNvPr id="73747" name="Line 15"/>
                <p:cNvSpPr>
                  <a:spLocks noChangeShapeType="1"/>
                </p:cNvSpPr>
                <p:nvPr/>
              </p:nvSpPr>
              <p:spPr bwMode="auto">
                <a:xfrm>
                  <a:off x="512" y="1480"/>
                  <a:ext cx="4776" cy="0"/>
                </a:xfrm>
                <a:prstGeom prst="line">
                  <a:avLst/>
                </a:prstGeom>
                <a:noFill/>
                <a:ln w="28575">
                  <a:solidFill>
                    <a:srgbClr val="366B7E"/>
                  </a:solidFill>
                  <a:round/>
                  <a:headEnd/>
                  <a:tailEnd/>
                </a:ln>
              </p:spPr>
              <p:txBody>
                <a:bodyPr anchor="ctr">
                  <a:spAutoFit/>
                </a:bodyPr>
                <a:lstStyle/>
                <a:p>
                  <a:endParaRPr lang="zh-CN" altLang="en-US"/>
                </a:p>
              </p:txBody>
            </p:sp>
            <p:sp>
              <p:nvSpPr>
                <p:cNvPr id="73748" name="Text Box 16"/>
                <p:cNvSpPr txBox="1">
                  <a:spLocks noChangeArrowheads="1"/>
                </p:cNvSpPr>
                <p:nvPr/>
              </p:nvSpPr>
              <p:spPr bwMode="auto">
                <a:xfrm>
                  <a:off x="560" y="2088"/>
                  <a:ext cx="248" cy="826"/>
                </a:xfrm>
                <a:prstGeom prst="rect">
                  <a:avLst/>
                </a:prstGeom>
                <a:noFill/>
                <a:ln w="9525" algn="ctr">
                  <a:noFill/>
                  <a:miter lim="800000"/>
                  <a:headEnd/>
                  <a:tailEnd/>
                </a:ln>
              </p:spPr>
              <p:txBody>
                <a:bodyPr>
                  <a:spAutoFit/>
                </a:bodyPr>
                <a:lstStyle/>
                <a:p>
                  <a:r>
                    <a:rPr lang="zh-CN" altLang="en-US" sz="2000">
                      <a:latin typeface="Verdana" pitchFamily="34" charset="0"/>
                      <a:ea typeface="微软雅黑"/>
                    </a:rPr>
                    <a:t>内容角度</a:t>
                  </a:r>
                </a:p>
              </p:txBody>
            </p:sp>
            <p:sp>
              <p:nvSpPr>
                <p:cNvPr id="73749" name="Text Box 17"/>
                <p:cNvSpPr txBox="1">
                  <a:spLocks noChangeArrowheads="1"/>
                </p:cNvSpPr>
                <p:nvPr/>
              </p:nvSpPr>
              <p:spPr bwMode="auto">
                <a:xfrm>
                  <a:off x="461" y="976"/>
                  <a:ext cx="450" cy="442"/>
                </a:xfrm>
                <a:prstGeom prst="rect">
                  <a:avLst/>
                </a:prstGeom>
                <a:noFill/>
                <a:ln w="9525" algn="ctr">
                  <a:noFill/>
                  <a:miter lim="800000"/>
                  <a:headEnd/>
                  <a:tailEnd/>
                </a:ln>
              </p:spPr>
              <p:txBody>
                <a:bodyPr>
                  <a:spAutoFit/>
                </a:bodyPr>
                <a:lstStyle/>
                <a:p>
                  <a:r>
                    <a:rPr lang="zh-CN" altLang="en-US" sz="2000">
                      <a:latin typeface="Verdana" pitchFamily="34" charset="0"/>
                      <a:ea typeface="微软雅黑"/>
                    </a:rPr>
                    <a:t>过程角度</a:t>
                  </a:r>
                </a:p>
              </p:txBody>
            </p:sp>
          </p:grpSp>
          <p:sp>
            <p:nvSpPr>
              <p:cNvPr id="73746" name="Line 62"/>
              <p:cNvSpPr>
                <a:spLocks noChangeShapeType="1"/>
              </p:cNvSpPr>
              <p:nvPr/>
            </p:nvSpPr>
            <p:spPr bwMode="auto">
              <a:xfrm flipH="1">
                <a:off x="966" y="992"/>
                <a:ext cx="26" cy="2824"/>
              </a:xfrm>
              <a:prstGeom prst="line">
                <a:avLst/>
              </a:prstGeom>
              <a:noFill/>
              <a:ln w="28575">
                <a:solidFill>
                  <a:srgbClr val="366B7E"/>
                </a:solidFill>
                <a:round/>
                <a:headEnd/>
                <a:tailEnd/>
              </a:ln>
            </p:spPr>
            <p:txBody>
              <a:bodyPr anchor="ctr">
                <a:spAutoFit/>
              </a:bodyPr>
              <a:lstStyle/>
              <a:p>
                <a:endParaRPr lang="zh-CN" altLang="en-US"/>
              </a:p>
            </p:txBody>
          </p:sp>
        </p:gr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43375" y="5500688"/>
            <a:ext cx="4354513" cy="677862"/>
          </a:xfrm>
        </p:spPr>
        <p:txBody>
          <a:bodyPr/>
          <a:lstStyle/>
          <a:p>
            <a:pPr fontAlgn="auto">
              <a:spcAft>
                <a:spcPts val="0"/>
              </a:spcAft>
              <a:defRPr/>
            </a:pPr>
            <a:r>
              <a:rPr lang="zh-CN" altLang="en-US" dirty="0" smtClean="0">
                <a:solidFill>
                  <a:schemeClr val="accent1">
                    <a:tint val="88000"/>
                    <a:satMod val="150000"/>
                  </a:schemeClr>
                </a:solidFill>
                <a:cs typeface="+mj-cs"/>
              </a:rPr>
              <a:t>如何使用六顶思考帽</a:t>
            </a:r>
            <a:endParaRPr lang="zh-CN" altLang="en-US" dirty="0">
              <a:solidFill>
                <a:schemeClr val="accent1">
                  <a:tint val="88000"/>
                  <a:satMod val="150000"/>
                </a:schemeClr>
              </a:solidFill>
              <a:cs typeface="+mj-cs"/>
            </a:endParaRPr>
          </a:p>
        </p:txBody>
      </p:sp>
      <p:sp>
        <p:nvSpPr>
          <p:cNvPr id="6" name="Rectangle 2"/>
          <p:cNvSpPr txBox="1">
            <a:spLocks noChangeArrowheads="1"/>
          </p:cNvSpPr>
          <p:nvPr/>
        </p:nvSpPr>
        <p:spPr>
          <a:xfrm>
            <a:off x="1071563" y="1428750"/>
            <a:ext cx="6429375" cy="785813"/>
          </a:xfrm>
          <a:prstGeom prst="rect">
            <a:avLst/>
          </a:prstGeom>
        </p:spPr>
        <p:txBody>
          <a:bodyPr lIns="182880" tIns="91440">
            <a:normAutofit/>
          </a:bodyPr>
          <a:lstStyle/>
          <a:p>
            <a:pPr marL="265176" indent="-265176" fontAlgn="auto">
              <a:lnSpc>
                <a:spcPct val="150000"/>
              </a:lnSpc>
              <a:spcBef>
                <a:spcPts val="250"/>
              </a:spcBef>
              <a:spcAft>
                <a:spcPts val="0"/>
              </a:spcAft>
              <a:buClr>
                <a:schemeClr val="accent1"/>
              </a:buClr>
              <a:buSzPct val="80000"/>
              <a:buFont typeface="Wingdings" pitchFamily="2" charset="2"/>
              <a:buNone/>
              <a:defRPr/>
            </a:pPr>
            <a:r>
              <a:rPr lang="zh-CN" altLang="en-US" sz="2800" dirty="0">
                <a:solidFill>
                  <a:srgbClr val="0000FF"/>
                </a:solidFill>
                <a:latin typeface="+mn-ea"/>
                <a:ea typeface="+mn-ea"/>
                <a:cs typeface="+mn-cs"/>
              </a:rPr>
              <a:t>通常情况下，避免在开始使用的帽子</a:t>
            </a:r>
          </a:p>
        </p:txBody>
      </p:sp>
      <p:sp>
        <p:nvSpPr>
          <p:cNvPr id="7" name="Rectangle 12"/>
          <p:cNvSpPr>
            <a:spLocks noChangeArrowheads="1"/>
          </p:cNvSpPr>
          <p:nvPr/>
        </p:nvSpPr>
        <p:spPr bwMode="auto">
          <a:xfrm>
            <a:off x="1143000" y="3286125"/>
            <a:ext cx="6165850" cy="785813"/>
          </a:xfrm>
          <a:prstGeom prst="rect">
            <a:avLst/>
          </a:prstGeom>
          <a:noFill/>
          <a:ln w="12700" cap="sq">
            <a:noFill/>
            <a:miter lim="800000"/>
            <a:headEnd type="none" w="sm" len="sm"/>
            <a:tailEnd type="none" w="sm" len="sm"/>
          </a:ln>
        </p:spPr>
        <p:txBody>
          <a:bodyPr/>
          <a:lstStyle/>
          <a:p>
            <a:pPr marL="342900" indent="-342900" fontAlgn="auto">
              <a:lnSpc>
                <a:spcPct val="150000"/>
              </a:lnSpc>
              <a:spcBef>
                <a:spcPct val="20000"/>
              </a:spcBef>
              <a:spcAft>
                <a:spcPts val="0"/>
              </a:spcAft>
              <a:buClr>
                <a:schemeClr val="bg2"/>
              </a:buClr>
              <a:buSzPct val="70000"/>
              <a:buFont typeface="Wingdings" pitchFamily="2" charset="2"/>
              <a:buNone/>
              <a:defRPr/>
            </a:pPr>
            <a:r>
              <a:rPr lang="zh-CN" altLang="en-US" sz="2800" dirty="0">
                <a:solidFill>
                  <a:srgbClr val="0000FF"/>
                </a:solidFill>
                <a:latin typeface="+mn-ea"/>
                <a:ea typeface="+mn-ea"/>
                <a:cs typeface="+mn-cs"/>
              </a:rPr>
              <a:t>通常情况下，避免在结束使用的</a:t>
            </a:r>
            <a:r>
              <a:rPr lang="zh-CN" altLang="en-US" sz="2800" dirty="0">
                <a:solidFill>
                  <a:srgbClr val="0000FF"/>
                </a:solidFill>
                <a:latin typeface="+mn-ea"/>
                <a:ea typeface="+mn-ea"/>
                <a:cs typeface="+mn-cs"/>
              </a:rPr>
              <a:t>帽子</a:t>
            </a:r>
            <a:endParaRPr lang="zh-CN" altLang="en-US" sz="2800" dirty="0">
              <a:solidFill>
                <a:srgbClr val="0000FF"/>
              </a:solidFill>
              <a:latin typeface="+mn-ea"/>
              <a:ea typeface="+mn-ea"/>
              <a:cs typeface="+mn-cs"/>
            </a:endParaRPr>
          </a:p>
        </p:txBody>
      </p:sp>
      <p:sp>
        <p:nvSpPr>
          <p:cNvPr id="5" name="矩形 4"/>
          <p:cNvSpPr/>
          <p:nvPr/>
        </p:nvSpPr>
        <p:spPr>
          <a:xfrm>
            <a:off x="5286375" y="2357438"/>
            <a:ext cx="1677988" cy="738187"/>
          </a:xfrm>
          <a:prstGeom prst="rect">
            <a:avLst/>
          </a:prstGeom>
        </p:spPr>
        <p:txBody>
          <a:bodyPr wrap="none">
            <a:spAutoFit/>
          </a:bodyPr>
          <a:lstStyle/>
          <a:p>
            <a:pPr marL="265176" indent="-265176" fontAlgn="auto">
              <a:lnSpc>
                <a:spcPct val="150000"/>
              </a:lnSpc>
              <a:spcBef>
                <a:spcPts val="250"/>
              </a:spcBef>
              <a:spcAft>
                <a:spcPts val="0"/>
              </a:spcAft>
              <a:buClr>
                <a:schemeClr val="accent1"/>
              </a:buClr>
              <a:buSzPct val="80000"/>
              <a:defRPr/>
            </a:pPr>
            <a:r>
              <a:rPr lang="en-US" altLang="zh-CN" sz="2800" dirty="0">
                <a:solidFill>
                  <a:srgbClr val="0000FF"/>
                </a:solidFill>
                <a:latin typeface="+mn-ea"/>
                <a:ea typeface="+mn-ea"/>
                <a:cs typeface="+mn-cs"/>
              </a:rPr>
              <a:t>——</a:t>
            </a:r>
            <a:r>
              <a:rPr lang="zh-CN" altLang="en-US" sz="2800" dirty="0">
                <a:solidFill>
                  <a:srgbClr val="0000FF"/>
                </a:solidFill>
                <a:latin typeface="+mn-ea"/>
                <a:ea typeface="+mn-ea"/>
                <a:cs typeface="+mn-cs"/>
              </a:rPr>
              <a:t>黑帽</a:t>
            </a:r>
          </a:p>
        </p:txBody>
      </p:sp>
      <p:sp>
        <p:nvSpPr>
          <p:cNvPr id="8" name="矩形 7"/>
          <p:cNvSpPr/>
          <p:nvPr/>
        </p:nvSpPr>
        <p:spPr>
          <a:xfrm>
            <a:off x="5357813" y="4143375"/>
            <a:ext cx="1677987" cy="661988"/>
          </a:xfrm>
          <a:prstGeom prst="rect">
            <a:avLst/>
          </a:prstGeom>
        </p:spPr>
        <p:txBody>
          <a:bodyPr wrap="none">
            <a:spAutoFit/>
          </a:bodyPr>
          <a:lstStyle/>
          <a:p>
            <a:pPr marL="342900" indent="-342900" fontAlgn="auto">
              <a:lnSpc>
                <a:spcPct val="150000"/>
              </a:lnSpc>
              <a:spcBef>
                <a:spcPct val="20000"/>
              </a:spcBef>
              <a:spcAft>
                <a:spcPts val="0"/>
              </a:spcAft>
              <a:buClr>
                <a:schemeClr val="bg2"/>
              </a:buClr>
              <a:buSzPct val="70000"/>
              <a:defRPr/>
            </a:pPr>
            <a:r>
              <a:rPr lang="en-US" altLang="zh-CN" sz="2800" dirty="0">
                <a:solidFill>
                  <a:srgbClr val="0000FF"/>
                </a:solidFill>
                <a:latin typeface="+mn-ea"/>
                <a:ea typeface="+mn-ea"/>
                <a:cs typeface="+mn-cs"/>
              </a:rPr>
              <a:t>——</a:t>
            </a:r>
            <a:r>
              <a:rPr lang="zh-CN" altLang="en-US" sz="2800" dirty="0">
                <a:solidFill>
                  <a:srgbClr val="0000FF"/>
                </a:solidFill>
                <a:latin typeface="+mn-ea"/>
                <a:ea typeface="+mn-ea"/>
                <a:cs typeface="+mn-cs"/>
              </a:rPr>
              <a:t>绿帽</a:t>
            </a:r>
            <a:endParaRPr lang="zh-CN" altLang="en-US" sz="2800" dirty="0">
              <a:solidFill>
                <a:srgbClr val="0000FF"/>
              </a:solidFill>
              <a:latin typeface="+mn-e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72063" y="5500688"/>
            <a:ext cx="3500437" cy="749300"/>
          </a:xfrm>
        </p:spPr>
        <p:txBody>
          <a:bodyPr/>
          <a:lstStyle/>
          <a:p>
            <a:pPr fontAlgn="auto">
              <a:spcAft>
                <a:spcPts val="0"/>
              </a:spcAft>
              <a:defRPr/>
            </a:pPr>
            <a:r>
              <a:rPr lang="zh-CN" altLang="en-US" dirty="0" smtClean="0">
                <a:solidFill>
                  <a:schemeClr val="accent1">
                    <a:tint val="88000"/>
                    <a:satMod val="150000"/>
                  </a:schemeClr>
                </a:solidFill>
                <a:cs typeface="+mj-cs"/>
              </a:rPr>
              <a:t>制定方案的步骤</a:t>
            </a:r>
            <a:endParaRPr lang="zh-CN" altLang="en-US" dirty="0">
              <a:solidFill>
                <a:schemeClr val="accent1">
                  <a:tint val="88000"/>
                  <a:satMod val="150000"/>
                </a:schemeClr>
              </a:solidFill>
              <a:cs typeface="+mj-cs"/>
            </a:endParaRPr>
          </a:p>
        </p:txBody>
      </p:sp>
      <p:sp>
        <p:nvSpPr>
          <p:cNvPr id="75778" name="Rectangle 4"/>
          <p:cNvSpPr>
            <a:spLocks noChangeArrowheads="1"/>
          </p:cNvSpPr>
          <p:nvPr/>
        </p:nvSpPr>
        <p:spPr bwMode="auto">
          <a:xfrm>
            <a:off x="785813" y="1143000"/>
            <a:ext cx="6491287" cy="422275"/>
          </a:xfrm>
          <a:prstGeom prst="rect">
            <a:avLst/>
          </a:prstGeom>
          <a:noFill/>
          <a:ln w="12700" cap="sq">
            <a:noFill/>
            <a:miter lim="800000"/>
            <a:headEnd type="none" w="sm" len="sm"/>
            <a:tailEnd type="none" w="sm" len="sm"/>
          </a:ln>
        </p:spPr>
        <p:txBody>
          <a:bodyPr/>
          <a:lstStyle/>
          <a:p>
            <a:pPr marL="342900" indent="-342900">
              <a:lnSpc>
                <a:spcPct val="80000"/>
              </a:lnSpc>
              <a:spcBef>
                <a:spcPct val="20000"/>
              </a:spcBef>
              <a:buClr>
                <a:schemeClr val="bg2"/>
              </a:buClr>
              <a:buSzPct val="70000"/>
              <a:buFont typeface="Wingdings" pitchFamily="2" charset="2"/>
              <a:buNone/>
            </a:pPr>
            <a:r>
              <a:rPr lang="zh-CN" altLang="en-US" sz="2400">
                <a:solidFill>
                  <a:srgbClr val="0000FF"/>
                </a:solidFill>
                <a:latin typeface="黑体" pitchFamily="2" charset="-122"/>
                <a:ea typeface="微软雅黑"/>
              </a:rPr>
              <a:t>在以下状况中，可以使用六帽组合来进行分析。</a:t>
            </a:r>
          </a:p>
        </p:txBody>
      </p:sp>
      <p:sp>
        <p:nvSpPr>
          <p:cNvPr id="5" name="Rectangle 3"/>
          <p:cNvSpPr>
            <a:spLocks noChangeArrowheads="1"/>
          </p:cNvSpPr>
          <p:nvPr/>
        </p:nvSpPr>
        <p:spPr bwMode="auto">
          <a:xfrm>
            <a:off x="857250" y="1643063"/>
            <a:ext cx="3843338" cy="646112"/>
          </a:xfrm>
          <a:prstGeom prst="rect">
            <a:avLst/>
          </a:prstGeom>
          <a:noFill/>
          <a:ln w="9525">
            <a:noFill/>
            <a:miter lim="800000"/>
            <a:headEnd/>
            <a:tailEnd/>
          </a:ln>
        </p:spPr>
        <p:txBody>
          <a:bodyPr>
            <a:spAutoFit/>
          </a:bodyPr>
          <a:lstStyle/>
          <a:p>
            <a:pPr fontAlgn="auto">
              <a:lnSpc>
                <a:spcPct val="150000"/>
              </a:lnSpc>
              <a:spcBef>
                <a:spcPts val="0"/>
              </a:spcBef>
              <a:spcAft>
                <a:spcPts val="0"/>
              </a:spcAft>
              <a:buFont typeface="Wingdings" pitchFamily="2" charset="2"/>
              <a:buChar char="u"/>
              <a:defRPr/>
            </a:pPr>
            <a:r>
              <a:rPr lang="zh-CN" altLang="en-US" sz="2400" dirty="0">
                <a:solidFill>
                  <a:srgbClr val="0000FF"/>
                </a:solidFill>
                <a:latin typeface="+mn-ea"/>
                <a:ea typeface="+mn-ea"/>
                <a:cs typeface="+mn-cs"/>
              </a:rPr>
              <a:t>制定初步</a:t>
            </a:r>
            <a:r>
              <a:rPr lang="zh-CN" altLang="en-US" sz="2400" dirty="0">
                <a:solidFill>
                  <a:srgbClr val="0000FF"/>
                </a:solidFill>
                <a:latin typeface="+mn-ea"/>
                <a:ea typeface="+mn-ea"/>
                <a:cs typeface="+mn-cs"/>
              </a:rPr>
              <a:t>方案一般</a:t>
            </a:r>
            <a:r>
              <a:rPr lang="zh-CN" altLang="en-US" sz="2400" dirty="0">
                <a:solidFill>
                  <a:srgbClr val="0000FF"/>
                </a:solidFill>
                <a:latin typeface="+mn-ea"/>
                <a:ea typeface="+mn-ea"/>
                <a:cs typeface="+mn-cs"/>
              </a:rPr>
              <a:t>步骤</a:t>
            </a:r>
            <a:r>
              <a:rPr lang="zh-CN" altLang="en-US" sz="2400" dirty="0">
                <a:solidFill>
                  <a:srgbClr val="0000FF"/>
                </a:solidFill>
                <a:latin typeface="+mn-ea"/>
                <a:ea typeface="+mn-ea"/>
                <a:cs typeface="+mn-cs"/>
              </a:rPr>
              <a:t>：</a:t>
            </a:r>
            <a:endParaRPr lang="zh-CN" altLang="en-US" sz="2400" dirty="0">
              <a:solidFill>
                <a:srgbClr val="0000FF"/>
              </a:solidFill>
              <a:latin typeface="Times New Roman" pitchFamily="18" charset="0"/>
              <a:ea typeface="+mn-ea"/>
              <a:cs typeface="+mn-cs"/>
            </a:endParaRPr>
          </a:p>
        </p:txBody>
      </p:sp>
      <p:sp>
        <p:nvSpPr>
          <p:cNvPr id="6" name="矩形 5"/>
          <p:cNvSpPr/>
          <p:nvPr/>
        </p:nvSpPr>
        <p:spPr>
          <a:xfrm>
            <a:off x="1857375" y="2357438"/>
            <a:ext cx="4572000" cy="2806700"/>
          </a:xfrm>
          <a:prstGeom prst="rect">
            <a:avLst/>
          </a:prstGeom>
        </p:spPr>
        <p:txBody>
          <a:bodyPr>
            <a:spAutoFit/>
          </a:bodyPr>
          <a:lstStyle/>
          <a:p>
            <a:pPr fontAlgn="auto">
              <a:lnSpc>
                <a:spcPct val="150000"/>
              </a:lnSpc>
              <a:spcBef>
                <a:spcPts val="0"/>
              </a:spcBef>
              <a:spcAft>
                <a:spcPts val="0"/>
              </a:spcAft>
              <a:defRPr/>
            </a:pPr>
            <a:r>
              <a:rPr lang="zh-CN" altLang="en-US" sz="2000" dirty="0">
                <a:solidFill>
                  <a:srgbClr val="0000FF"/>
                </a:solidFill>
                <a:latin typeface="+mn-ea"/>
                <a:ea typeface="+mn-ea"/>
                <a:cs typeface="+mn-cs"/>
              </a:rPr>
              <a:t>蓝帽</a:t>
            </a:r>
            <a:r>
              <a:rPr lang="en-US" altLang="zh-CN" sz="2000" dirty="0">
                <a:solidFill>
                  <a:srgbClr val="0000FF"/>
                </a:solidFill>
                <a:latin typeface="+mn-ea"/>
                <a:ea typeface="+mn-ea"/>
                <a:cs typeface="+mn-cs"/>
              </a:rPr>
              <a:t>——</a:t>
            </a:r>
            <a:r>
              <a:rPr lang="zh-CN" altLang="en-US" sz="2000" dirty="0">
                <a:solidFill>
                  <a:srgbClr val="0000FF"/>
                </a:solidFill>
                <a:latin typeface="+mn-ea"/>
                <a:ea typeface="+mn-ea"/>
                <a:cs typeface="+mn-cs"/>
              </a:rPr>
              <a:t>思维任务是什么？</a:t>
            </a:r>
            <a:endParaRPr lang="en-US" altLang="zh-CN" sz="2000" dirty="0">
              <a:solidFill>
                <a:srgbClr val="0000FF"/>
              </a:solidFill>
              <a:latin typeface="+mn-ea"/>
              <a:ea typeface="+mn-ea"/>
              <a:cs typeface="+mn-cs"/>
            </a:endParaRPr>
          </a:p>
          <a:p>
            <a:pPr fontAlgn="auto">
              <a:lnSpc>
                <a:spcPct val="150000"/>
              </a:lnSpc>
              <a:spcBef>
                <a:spcPts val="0"/>
              </a:spcBef>
              <a:spcAft>
                <a:spcPts val="0"/>
              </a:spcAft>
              <a:defRPr/>
            </a:pPr>
            <a:r>
              <a:rPr lang="zh-CN" altLang="en-US" sz="2000" dirty="0">
                <a:solidFill>
                  <a:srgbClr val="0000FF"/>
                </a:solidFill>
                <a:latin typeface="+mn-ea"/>
                <a:ea typeface="+mn-ea"/>
                <a:cs typeface="+mn-cs"/>
              </a:rPr>
              <a:t>白帽</a:t>
            </a:r>
            <a:r>
              <a:rPr lang="en-US" altLang="zh-CN" sz="2000" dirty="0">
                <a:solidFill>
                  <a:srgbClr val="0000FF"/>
                </a:solidFill>
                <a:latin typeface="+mn-ea"/>
                <a:ea typeface="+mn-ea"/>
                <a:cs typeface="+mn-cs"/>
              </a:rPr>
              <a:t>——</a:t>
            </a:r>
            <a:r>
              <a:rPr lang="zh-CN" altLang="en-US" sz="2000" dirty="0">
                <a:solidFill>
                  <a:srgbClr val="0000FF"/>
                </a:solidFill>
                <a:latin typeface="+mn-ea"/>
                <a:ea typeface="+mn-ea"/>
                <a:cs typeface="+mn-cs"/>
              </a:rPr>
              <a:t>对内容我们都知道什么？</a:t>
            </a:r>
          </a:p>
          <a:p>
            <a:pPr fontAlgn="auto">
              <a:lnSpc>
                <a:spcPct val="150000"/>
              </a:lnSpc>
              <a:spcBef>
                <a:spcPts val="0"/>
              </a:spcBef>
              <a:spcAft>
                <a:spcPts val="0"/>
              </a:spcAft>
              <a:defRPr/>
            </a:pPr>
            <a:r>
              <a:rPr lang="zh-CN" altLang="en-US" sz="2000" dirty="0">
                <a:solidFill>
                  <a:srgbClr val="0000FF"/>
                </a:solidFill>
                <a:latin typeface="+mn-ea"/>
                <a:ea typeface="+mn-ea"/>
                <a:cs typeface="+mn-cs"/>
              </a:rPr>
              <a:t>绿帽</a:t>
            </a:r>
            <a:r>
              <a:rPr lang="en-US" altLang="zh-CN" sz="2000" dirty="0">
                <a:solidFill>
                  <a:srgbClr val="0000FF"/>
                </a:solidFill>
                <a:latin typeface="+mn-ea"/>
                <a:ea typeface="+mn-ea"/>
                <a:cs typeface="+mn-cs"/>
              </a:rPr>
              <a:t>——</a:t>
            </a:r>
            <a:r>
              <a:rPr lang="zh-CN" altLang="en-US" sz="2000" dirty="0">
                <a:solidFill>
                  <a:srgbClr val="0000FF"/>
                </a:solidFill>
                <a:latin typeface="+mn-ea"/>
                <a:ea typeface="+mn-ea"/>
                <a:cs typeface="+mn-cs"/>
              </a:rPr>
              <a:t>我们能想出什么主意？</a:t>
            </a:r>
            <a:endParaRPr lang="en-US" altLang="zh-CN" sz="2000" dirty="0">
              <a:solidFill>
                <a:srgbClr val="0000FF"/>
              </a:solidFill>
              <a:latin typeface="+mn-ea"/>
              <a:ea typeface="+mn-ea"/>
              <a:cs typeface="+mn-cs"/>
            </a:endParaRPr>
          </a:p>
          <a:p>
            <a:pPr fontAlgn="auto">
              <a:lnSpc>
                <a:spcPct val="150000"/>
              </a:lnSpc>
              <a:spcBef>
                <a:spcPts val="0"/>
              </a:spcBef>
              <a:spcAft>
                <a:spcPts val="0"/>
              </a:spcAft>
              <a:defRPr/>
            </a:pPr>
            <a:r>
              <a:rPr lang="zh-CN" altLang="en-US" sz="2000" dirty="0">
                <a:solidFill>
                  <a:srgbClr val="0000FF"/>
                </a:solidFill>
                <a:latin typeface="+mn-ea"/>
                <a:ea typeface="+mn-ea"/>
                <a:cs typeface="+mn-cs"/>
              </a:rPr>
              <a:t>红帽</a:t>
            </a:r>
            <a:r>
              <a:rPr lang="en-US" altLang="zh-CN" sz="2000" dirty="0">
                <a:solidFill>
                  <a:srgbClr val="0000FF"/>
                </a:solidFill>
                <a:latin typeface="+mn-ea"/>
                <a:ea typeface="+mn-ea"/>
                <a:cs typeface="+mn-cs"/>
              </a:rPr>
              <a:t>——</a:t>
            </a:r>
            <a:r>
              <a:rPr lang="zh-CN" altLang="en-US" sz="2000" dirty="0">
                <a:solidFill>
                  <a:srgbClr val="0000FF"/>
                </a:solidFill>
                <a:latin typeface="+mn-ea"/>
                <a:ea typeface="+mn-ea"/>
                <a:cs typeface="+mn-cs"/>
              </a:rPr>
              <a:t>感觉怎样？</a:t>
            </a:r>
            <a:endParaRPr lang="en-US" altLang="zh-CN" sz="2000" dirty="0">
              <a:solidFill>
                <a:srgbClr val="0000FF"/>
              </a:solidFill>
              <a:latin typeface="+mn-ea"/>
              <a:ea typeface="+mn-ea"/>
              <a:cs typeface="+mn-cs"/>
            </a:endParaRPr>
          </a:p>
          <a:p>
            <a:pPr fontAlgn="auto">
              <a:lnSpc>
                <a:spcPct val="150000"/>
              </a:lnSpc>
              <a:spcBef>
                <a:spcPts val="0"/>
              </a:spcBef>
              <a:spcAft>
                <a:spcPts val="0"/>
              </a:spcAft>
              <a:defRPr/>
            </a:pPr>
            <a:r>
              <a:rPr lang="zh-CN" altLang="en-US" sz="2000" dirty="0">
                <a:solidFill>
                  <a:srgbClr val="0000FF"/>
                </a:solidFill>
                <a:latin typeface="+mn-ea"/>
                <a:ea typeface="+mn-ea"/>
                <a:cs typeface="+mn-cs"/>
              </a:rPr>
              <a:t>黄帽</a:t>
            </a:r>
            <a:r>
              <a:rPr lang="en-US" altLang="zh-CN" sz="2000" dirty="0">
                <a:solidFill>
                  <a:srgbClr val="0000FF"/>
                </a:solidFill>
                <a:latin typeface="+mn-ea"/>
                <a:ea typeface="+mn-ea"/>
                <a:cs typeface="+mn-cs"/>
              </a:rPr>
              <a:t>——</a:t>
            </a:r>
            <a:r>
              <a:rPr lang="zh-CN" altLang="en-US" sz="2000" dirty="0">
                <a:solidFill>
                  <a:srgbClr val="0000FF"/>
                </a:solidFill>
                <a:latin typeface="+mn-ea"/>
                <a:ea typeface="+mn-ea"/>
                <a:cs typeface="+mn-cs"/>
              </a:rPr>
              <a:t>有哪些优点？</a:t>
            </a:r>
            <a:endParaRPr lang="en-US" altLang="zh-CN" sz="2000" dirty="0">
              <a:solidFill>
                <a:srgbClr val="0000FF"/>
              </a:solidFill>
              <a:latin typeface="+mn-ea"/>
              <a:ea typeface="+mn-ea"/>
              <a:cs typeface="+mn-cs"/>
            </a:endParaRPr>
          </a:p>
          <a:p>
            <a:pPr fontAlgn="auto">
              <a:lnSpc>
                <a:spcPct val="150000"/>
              </a:lnSpc>
              <a:spcBef>
                <a:spcPts val="0"/>
              </a:spcBef>
              <a:spcAft>
                <a:spcPts val="0"/>
              </a:spcAft>
              <a:defRPr/>
            </a:pPr>
            <a:r>
              <a:rPr lang="zh-CN" altLang="en-US" sz="2000" dirty="0">
                <a:solidFill>
                  <a:srgbClr val="0000FF"/>
                </a:solidFill>
                <a:latin typeface="+mn-ea"/>
                <a:ea typeface="+mn-ea"/>
                <a:cs typeface="+mn-cs"/>
              </a:rPr>
              <a:t>黑帽</a:t>
            </a:r>
            <a:r>
              <a:rPr lang="en-US" altLang="zh-CN" sz="2000" dirty="0">
                <a:solidFill>
                  <a:srgbClr val="0000FF"/>
                </a:solidFill>
                <a:latin typeface="+mn-ea"/>
                <a:ea typeface="+mn-ea"/>
                <a:cs typeface="+mn-cs"/>
              </a:rPr>
              <a:t>——</a:t>
            </a:r>
            <a:r>
              <a:rPr lang="zh-CN" altLang="en-US" sz="2000" dirty="0">
                <a:solidFill>
                  <a:srgbClr val="0000FF"/>
                </a:solidFill>
                <a:latin typeface="+mn-ea"/>
                <a:ea typeface="+mn-ea"/>
                <a:cs typeface="+mn-cs"/>
              </a:rPr>
              <a:t>有哪些缺点？如何弥补？</a:t>
            </a:r>
            <a:endParaRPr lang="zh-CN" altLang="en-US" sz="2000" dirty="0">
              <a:latin typeface="+mn-lt"/>
              <a:ea typeface="+mn-ea"/>
              <a:cs typeface="+mn-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714500" y="2143125"/>
            <a:ext cx="2362200" cy="2962275"/>
          </a:xfrm>
          <a:prstGeom prst="rect">
            <a:avLst/>
          </a:prstGeom>
          <a:noFill/>
          <a:ln w="9525">
            <a:noFill/>
            <a:miter lim="800000"/>
            <a:headEnd/>
            <a:tailEnd/>
          </a:ln>
          <a:effectLst/>
        </p:spPr>
        <p:txBody>
          <a:bodyPr>
            <a:spAutoFit/>
          </a:bodyPr>
          <a:lstStyle/>
          <a:p>
            <a:pPr fontAlgn="auto">
              <a:lnSpc>
                <a:spcPct val="150000"/>
              </a:lnSpc>
              <a:spcBef>
                <a:spcPct val="50000"/>
              </a:spcBef>
              <a:spcAft>
                <a:spcPts val="0"/>
              </a:spcAft>
              <a:buFontTx/>
              <a:buChar char="•"/>
              <a:defRPr/>
            </a:pPr>
            <a:r>
              <a:rPr lang="zh-CN" altLang="en-US" sz="2000" dirty="0">
                <a:effectLst>
                  <a:outerShdw blurRad="38100" dist="38100" dir="2700000" algn="tl">
                    <a:srgbClr val="C0C0C0"/>
                  </a:outerShdw>
                </a:effectLst>
                <a:latin typeface="+mn-ea"/>
                <a:ea typeface="+mn-ea"/>
                <a:cs typeface="+mn-cs"/>
              </a:rPr>
              <a:t>初步方案</a:t>
            </a:r>
          </a:p>
          <a:p>
            <a:pPr fontAlgn="auto">
              <a:lnSpc>
                <a:spcPct val="150000"/>
              </a:lnSpc>
              <a:spcBef>
                <a:spcPct val="50000"/>
              </a:spcBef>
              <a:spcAft>
                <a:spcPts val="0"/>
              </a:spcAft>
              <a:buFontTx/>
              <a:buChar char="•"/>
              <a:defRPr/>
            </a:pPr>
            <a:r>
              <a:rPr lang="zh-CN" altLang="en-US" sz="2000" dirty="0">
                <a:effectLst>
                  <a:outerShdw blurRad="38100" dist="38100" dir="2700000" algn="tl">
                    <a:srgbClr val="C0C0C0"/>
                  </a:outerShdw>
                </a:effectLst>
                <a:latin typeface="+mn-ea"/>
                <a:ea typeface="+mn-ea"/>
                <a:cs typeface="+mn-cs"/>
              </a:rPr>
              <a:t>快速评价</a:t>
            </a:r>
          </a:p>
          <a:p>
            <a:pPr fontAlgn="auto">
              <a:lnSpc>
                <a:spcPct val="150000"/>
              </a:lnSpc>
              <a:spcBef>
                <a:spcPct val="50000"/>
              </a:spcBef>
              <a:spcAft>
                <a:spcPts val="0"/>
              </a:spcAft>
              <a:buFontTx/>
              <a:buChar char="•"/>
              <a:defRPr/>
            </a:pPr>
            <a:r>
              <a:rPr lang="zh-CN" altLang="en-US" sz="2000" dirty="0">
                <a:effectLst>
                  <a:outerShdw blurRad="38100" dist="38100" dir="2700000" algn="tl">
                    <a:srgbClr val="C0C0C0"/>
                  </a:outerShdw>
                </a:effectLst>
                <a:latin typeface="+mn-ea"/>
                <a:ea typeface="+mn-ea"/>
                <a:cs typeface="+mn-cs"/>
              </a:rPr>
              <a:t>改进</a:t>
            </a:r>
          </a:p>
          <a:p>
            <a:pPr fontAlgn="auto">
              <a:lnSpc>
                <a:spcPct val="150000"/>
              </a:lnSpc>
              <a:spcBef>
                <a:spcPct val="50000"/>
              </a:spcBef>
              <a:spcAft>
                <a:spcPts val="0"/>
              </a:spcAft>
              <a:buFontTx/>
              <a:buChar char="•"/>
              <a:defRPr/>
            </a:pPr>
            <a:r>
              <a:rPr lang="zh-CN" altLang="en-US" sz="2000" dirty="0">
                <a:effectLst>
                  <a:outerShdw blurRad="38100" dist="38100" dir="2700000" algn="tl">
                    <a:srgbClr val="C0C0C0"/>
                  </a:outerShdw>
                </a:effectLst>
                <a:latin typeface="+mn-ea"/>
                <a:ea typeface="+mn-ea"/>
                <a:cs typeface="+mn-cs"/>
              </a:rPr>
              <a:t>设计</a:t>
            </a:r>
          </a:p>
          <a:p>
            <a:pPr fontAlgn="auto">
              <a:lnSpc>
                <a:spcPct val="150000"/>
              </a:lnSpc>
              <a:spcBef>
                <a:spcPct val="50000"/>
              </a:spcBef>
              <a:spcAft>
                <a:spcPts val="0"/>
              </a:spcAft>
              <a:buFontTx/>
              <a:buChar char="•"/>
              <a:defRPr/>
            </a:pPr>
            <a:r>
              <a:rPr lang="en-US" altLang="zh-CN" sz="2000" dirty="0">
                <a:effectLst>
                  <a:outerShdw blurRad="38100" dist="38100" dir="2700000" algn="tl">
                    <a:srgbClr val="C0C0C0"/>
                  </a:outerShdw>
                </a:effectLst>
                <a:latin typeface="+mn-ea"/>
                <a:ea typeface="+mn-ea"/>
                <a:cs typeface="+mn-cs"/>
              </a:rPr>
              <a:t>……</a:t>
            </a:r>
            <a:endParaRPr lang="en-US" altLang="zh-CN" sz="2000" dirty="0">
              <a:effectLst>
                <a:outerShdw blurRad="38100" dist="38100" dir="2700000" algn="tl">
                  <a:srgbClr val="C0C0C0"/>
                </a:outerShdw>
              </a:effectLst>
              <a:latin typeface="+mn-ea"/>
              <a:ea typeface="+mn-ea"/>
              <a:cs typeface="+mn-cs"/>
            </a:endParaRPr>
          </a:p>
        </p:txBody>
      </p:sp>
      <p:sp>
        <p:nvSpPr>
          <p:cNvPr id="5" name="Rectangle 4"/>
          <p:cNvSpPr>
            <a:spLocks noChangeArrowheads="1"/>
          </p:cNvSpPr>
          <p:nvPr/>
        </p:nvSpPr>
        <p:spPr bwMode="auto">
          <a:xfrm>
            <a:off x="1071563" y="1285875"/>
            <a:ext cx="3430587" cy="52387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zh-CN" altLang="en-US" sz="2800" dirty="0">
                <a:latin typeface="+mn-ea"/>
                <a:ea typeface="+mn-ea"/>
                <a:cs typeface="+mn-cs"/>
              </a:rPr>
              <a:t>系统使用六顶思考帽</a:t>
            </a:r>
          </a:p>
        </p:txBody>
      </p:sp>
      <p:sp>
        <p:nvSpPr>
          <p:cNvPr id="6" name="标题 1"/>
          <p:cNvSpPr>
            <a:spLocks noGrp="1"/>
          </p:cNvSpPr>
          <p:nvPr>
            <p:ph type="title"/>
          </p:nvPr>
        </p:nvSpPr>
        <p:spPr>
          <a:xfrm>
            <a:off x="3786188" y="5572125"/>
            <a:ext cx="4857750" cy="677863"/>
          </a:xfrm>
        </p:spPr>
        <p:txBody>
          <a:bodyPr/>
          <a:lstStyle/>
          <a:p>
            <a:pPr fontAlgn="auto">
              <a:spcAft>
                <a:spcPts val="0"/>
              </a:spcAft>
              <a:defRPr/>
            </a:pPr>
            <a:r>
              <a:rPr lang="zh-CN" altLang="en-US" dirty="0" smtClean="0">
                <a:solidFill>
                  <a:schemeClr val="accent1">
                    <a:tint val="88000"/>
                    <a:satMod val="150000"/>
                  </a:schemeClr>
                </a:solidFill>
                <a:cs typeface="+mj-cs"/>
              </a:rPr>
              <a:t>如何使用简单的短序列</a:t>
            </a:r>
            <a:endParaRPr lang="zh-CN" altLang="en-US" dirty="0">
              <a:solidFill>
                <a:schemeClr val="accent1">
                  <a:tint val="88000"/>
                  <a:satMod val="150000"/>
                </a:schemeClr>
              </a:solidFill>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85813" y="1428750"/>
            <a:ext cx="7572375" cy="2862263"/>
          </a:xfrm>
          <a:prstGeom prst="rect">
            <a:avLst/>
          </a:prstGeom>
        </p:spPr>
        <p:txBody>
          <a:bodyPr>
            <a:spAutoFit/>
          </a:bodyPr>
          <a:lstStyle/>
          <a:p>
            <a:pPr eaLnBrk="0" hangingPunct="0">
              <a:lnSpc>
                <a:spcPct val="150000"/>
              </a:lnSpc>
            </a:pPr>
            <a:r>
              <a:rPr lang="zh-CN" altLang="en-US" sz="2400" b="1">
                <a:solidFill>
                  <a:srgbClr val="FF0000"/>
                </a:solidFill>
                <a:latin typeface="微软雅黑"/>
              </a:rPr>
              <a:t>英国</a:t>
            </a:r>
            <a:r>
              <a:rPr lang="en-US" altLang="zh-CN" sz="2400" b="1">
                <a:solidFill>
                  <a:srgbClr val="FF0000"/>
                </a:solidFill>
                <a:latin typeface="微软雅黑"/>
              </a:rPr>
              <a:t>Channel 4</a:t>
            </a:r>
            <a:r>
              <a:rPr lang="zh-CN" altLang="en-US" sz="2400" b="1">
                <a:solidFill>
                  <a:srgbClr val="FF0000"/>
                </a:solidFill>
                <a:latin typeface="微软雅黑"/>
              </a:rPr>
              <a:t>电视台</a:t>
            </a:r>
            <a:r>
              <a:rPr lang="zh-CN" altLang="en-US" sz="2400">
                <a:latin typeface="微软雅黑"/>
              </a:rPr>
              <a:t>说，通过接受培训，他们在</a:t>
            </a:r>
            <a:r>
              <a:rPr lang="zh-CN" altLang="en-US" sz="2400">
                <a:solidFill>
                  <a:srgbClr val="C00000"/>
                </a:solidFill>
                <a:latin typeface="微软雅黑"/>
              </a:rPr>
              <a:t>两天</a:t>
            </a:r>
            <a:r>
              <a:rPr lang="zh-CN" altLang="en-US" sz="2400">
                <a:latin typeface="微软雅黑"/>
              </a:rPr>
              <a:t>内创造出新点子比过去</a:t>
            </a:r>
            <a:r>
              <a:rPr lang="zh-CN" altLang="en-US" sz="2400">
                <a:solidFill>
                  <a:srgbClr val="C00000"/>
                </a:solidFill>
                <a:latin typeface="微软雅黑"/>
              </a:rPr>
              <a:t>六个月</a:t>
            </a:r>
            <a:r>
              <a:rPr lang="zh-CN" altLang="en-US" sz="2400">
                <a:latin typeface="微软雅黑"/>
              </a:rPr>
              <a:t>里想出的还要多。</a:t>
            </a:r>
            <a:endParaRPr lang="en-US" altLang="zh-CN" sz="2400">
              <a:latin typeface="微软雅黑"/>
            </a:endParaRPr>
          </a:p>
          <a:p>
            <a:pPr eaLnBrk="0" hangingPunct="0">
              <a:lnSpc>
                <a:spcPct val="150000"/>
              </a:lnSpc>
            </a:pPr>
            <a:r>
              <a:rPr lang="zh-CN" altLang="en-US" sz="2400" b="1">
                <a:solidFill>
                  <a:srgbClr val="FF0000"/>
                </a:solidFill>
                <a:latin typeface="微软雅黑"/>
              </a:rPr>
              <a:t>英国的施乐</a:t>
            </a:r>
            <a:r>
              <a:rPr lang="zh-CN" altLang="en-US" sz="2400">
                <a:latin typeface="微软雅黑"/>
              </a:rPr>
              <a:t>公司反映，通过使用所学的技巧和工具使他们仅用不到</a:t>
            </a:r>
            <a:r>
              <a:rPr lang="zh-CN" altLang="en-US" sz="2400">
                <a:solidFill>
                  <a:srgbClr val="C00000"/>
                </a:solidFill>
                <a:latin typeface="微软雅黑"/>
              </a:rPr>
              <a:t>一天</a:t>
            </a:r>
            <a:r>
              <a:rPr lang="zh-CN" altLang="en-US" sz="2400">
                <a:latin typeface="微软雅黑"/>
              </a:rPr>
              <a:t>的时间就完成了过去需</a:t>
            </a:r>
            <a:r>
              <a:rPr lang="zh-CN" altLang="en-US" sz="2400">
                <a:solidFill>
                  <a:srgbClr val="C00000"/>
                </a:solidFill>
                <a:latin typeface="微软雅黑"/>
              </a:rPr>
              <a:t>一周</a:t>
            </a:r>
            <a:r>
              <a:rPr lang="zh-CN" altLang="en-US" sz="2400">
                <a:latin typeface="微软雅黑"/>
              </a:rPr>
              <a:t>才能完成的工作。</a:t>
            </a:r>
            <a:endParaRPr lang="en-US" altLang="zh-CN" sz="2400">
              <a:latin typeface="微软雅黑"/>
            </a:endParaRPr>
          </a:p>
        </p:txBody>
      </p:sp>
      <p:sp>
        <p:nvSpPr>
          <p:cNvPr id="5" name="标题 1"/>
          <p:cNvSpPr txBox="1">
            <a:spLocks/>
          </p:cNvSpPr>
          <p:nvPr/>
        </p:nvSpPr>
        <p:spPr>
          <a:xfrm>
            <a:off x="6572250" y="5572125"/>
            <a:ext cx="2071688" cy="677863"/>
          </a:xfrm>
          <a:prstGeom prst="rect">
            <a:avLst/>
          </a:prstGeom>
        </p:spPr>
        <p:txBody>
          <a:bodyPr anchor="b">
            <a:normAutofit/>
          </a:bodyPr>
          <a:lstStyle/>
          <a:p>
            <a:pPr fontAlgn="auto">
              <a:spcAft>
                <a:spcPts val="0"/>
              </a:spcAft>
              <a:defRPr/>
            </a:pPr>
            <a:r>
              <a:rPr lang="zh-CN" altLang="en-US"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成功案例</a:t>
            </a:r>
            <a:endParaRPr lang="zh-CN" altLang="en-US"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86188" y="5572125"/>
            <a:ext cx="4857750" cy="677863"/>
          </a:xfrm>
        </p:spPr>
        <p:txBody>
          <a:bodyPr/>
          <a:lstStyle/>
          <a:p>
            <a:pPr fontAlgn="auto">
              <a:spcAft>
                <a:spcPts val="0"/>
              </a:spcAft>
              <a:defRPr/>
            </a:pPr>
            <a:r>
              <a:rPr lang="zh-CN" altLang="en-US" dirty="0" smtClean="0">
                <a:solidFill>
                  <a:schemeClr val="accent1">
                    <a:tint val="88000"/>
                    <a:satMod val="150000"/>
                  </a:schemeClr>
                </a:solidFill>
                <a:cs typeface="+mj-cs"/>
              </a:rPr>
              <a:t>如何使用简单的短序列</a:t>
            </a:r>
            <a:endParaRPr lang="zh-CN" altLang="en-US" dirty="0">
              <a:solidFill>
                <a:schemeClr val="accent1">
                  <a:tint val="88000"/>
                  <a:satMod val="150000"/>
                </a:schemeClr>
              </a:solidFill>
              <a:cs typeface="+mj-cs"/>
            </a:endParaRPr>
          </a:p>
        </p:txBody>
      </p:sp>
      <p:sp>
        <p:nvSpPr>
          <p:cNvPr id="6" name="Rectangle 5"/>
          <p:cNvSpPr>
            <a:spLocks noChangeArrowheads="1"/>
          </p:cNvSpPr>
          <p:nvPr/>
        </p:nvSpPr>
        <p:spPr bwMode="auto">
          <a:xfrm>
            <a:off x="1066800" y="1514475"/>
            <a:ext cx="2505075" cy="5238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zh-CN" altLang="en-US" sz="2800" dirty="0">
                <a:latin typeface="+mn-ea"/>
                <a:ea typeface="+mn-ea"/>
                <a:cs typeface="+mn-cs"/>
              </a:rPr>
              <a:t>一、初步</a:t>
            </a:r>
            <a:r>
              <a:rPr lang="zh-CN" altLang="en-US" sz="2800" dirty="0">
                <a:latin typeface="+mn-ea"/>
                <a:ea typeface="+mn-ea"/>
                <a:cs typeface="+mn-cs"/>
              </a:rPr>
              <a:t>方案</a:t>
            </a:r>
          </a:p>
        </p:txBody>
      </p:sp>
      <p:pic>
        <p:nvPicPr>
          <p:cNvPr id="77827" name="Picture 2" descr="whitehat"/>
          <p:cNvPicPr>
            <a:picLocks noChangeArrowheads="1"/>
          </p:cNvPicPr>
          <p:nvPr/>
        </p:nvPicPr>
        <p:blipFill>
          <a:blip r:embed="rId2"/>
          <a:srcRect/>
          <a:stretch>
            <a:fillRect/>
          </a:stretch>
        </p:blipFill>
        <p:spPr bwMode="auto">
          <a:xfrm>
            <a:off x="1928813" y="3286125"/>
            <a:ext cx="630237" cy="539750"/>
          </a:xfrm>
          <a:prstGeom prst="rect">
            <a:avLst/>
          </a:prstGeom>
          <a:noFill/>
          <a:ln w="9525">
            <a:noFill/>
            <a:miter lim="800000"/>
            <a:headEnd/>
            <a:tailEnd/>
          </a:ln>
        </p:spPr>
      </p:pic>
      <p:pic>
        <p:nvPicPr>
          <p:cNvPr id="77828" name="Picture 6" descr="greenhat"/>
          <p:cNvPicPr>
            <a:picLocks noChangeArrowheads="1"/>
          </p:cNvPicPr>
          <p:nvPr/>
        </p:nvPicPr>
        <p:blipFill>
          <a:blip r:embed="rId3"/>
          <a:srcRect/>
          <a:stretch>
            <a:fillRect/>
          </a:stretch>
        </p:blipFill>
        <p:spPr bwMode="auto">
          <a:xfrm>
            <a:off x="1928813" y="4143375"/>
            <a:ext cx="630237" cy="539750"/>
          </a:xfrm>
          <a:prstGeom prst="rect">
            <a:avLst/>
          </a:prstGeom>
          <a:noFill/>
          <a:ln w="9525">
            <a:noFill/>
            <a:miter lim="800000"/>
            <a:headEnd/>
            <a:tailEnd/>
          </a:ln>
        </p:spPr>
      </p:pic>
      <p:pic>
        <p:nvPicPr>
          <p:cNvPr id="77829" name="Picture 7" descr="bluehat"/>
          <p:cNvPicPr>
            <a:picLocks noChangeArrowheads="1"/>
          </p:cNvPicPr>
          <p:nvPr/>
        </p:nvPicPr>
        <p:blipFill>
          <a:blip r:embed="rId4"/>
          <a:srcRect/>
          <a:stretch>
            <a:fillRect/>
          </a:stretch>
        </p:blipFill>
        <p:spPr bwMode="auto">
          <a:xfrm>
            <a:off x="1928813" y="2500313"/>
            <a:ext cx="630237" cy="539750"/>
          </a:xfrm>
          <a:prstGeom prst="rect">
            <a:avLst/>
          </a:prstGeom>
          <a:noFill/>
          <a:ln w="9525">
            <a:noFill/>
            <a:miter lim="800000"/>
            <a:headEnd/>
            <a:tailEnd/>
          </a:ln>
        </p:spPr>
      </p:pic>
      <p:sp>
        <p:nvSpPr>
          <p:cNvPr id="13" name="矩形 12"/>
          <p:cNvSpPr/>
          <p:nvPr/>
        </p:nvSpPr>
        <p:spPr>
          <a:xfrm>
            <a:off x="2928938" y="2571750"/>
            <a:ext cx="2790825" cy="400050"/>
          </a:xfrm>
          <a:prstGeom prst="rect">
            <a:avLst/>
          </a:prstGeom>
        </p:spPr>
        <p:txBody>
          <a:bodyPr wrap="none">
            <a:spAutoFit/>
          </a:bodyPr>
          <a:lstStyle/>
          <a:p>
            <a:pPr fontAlgn="auto">
              <a:spcBef>
                <a:spcPts val="0"/>
              </a:spcBef>
              <a:spcAft>
                <a:spcPts val="0"/>
              </a:spcAft>
              <a:defRPr/>
            </a:pPr>
            <a:r>
              <a:rPr lang="en-US" altLang="zh-CN" sz="2000" dirty="0">
                <a:effectLst>
                  <a:outerShdw blurRad="38100" dist="38100" dir="2700000" algn="tl">
                    <a:srgbClr val="C0C0C0"/>
                  </a:outerShdw>
                </a:effectLst>
                <a:latin typeface="+mn-ea"/>
                <a:ea typeface="+mn-ea"/>
                <a:cs typeface="+mn-cs"/>
              </a:rPr>
              <a:t>——</a:t>
            </a:r>
            <a:r>
              <a:rPr lang="zh-CN" altLang="en-US" sz="2000" dirty="0">
                <a:effectLst>
                  <a:outerShdw blurRad="38100" dist="38100" dir="2700000" algn="tl">
                    <a:srgbClr val="C0C0C0"/>
                  </a:outerShdw>
                </a:effectLst>
                <a:latin typeface="+mn-ea"/>
                <a:ea typeface="+mn-ea"/>
                <a:cs typeface="+mn-cs"/>
              </a:rPr>
              <a:t>思维任务是什么？</a:t>
            </a:r>
            <a:endParaRPr lang="zh-CN" altLang="en-US" sz="2000" dirty="0">
              <a:latin typeface="+mn-lt"/>
              <a:ea typeface="+mn-ea"/>
              <a:cs typeface="+mn-cs"/>
            </a:endParaRPr>
          </a:p>
        </p:txBody>
      </p:sp>
      <p:sp>
        <p:nvSpPr>
          <p:cNvPr id="14" name="矩形 13"/>
          <p:cNvSpPr/>
          <p:nvPr/>
        </p:nvSpPr>
        <p:spPr>
          <a:xfrm>
            <a:off x="2928938" y="3357563"/>
            <a:ext cx="4073525" cy="400050"/>
          </a:xfrm>
          <a:prstGeom prst="rect">
            <a:avLst/>
          </a:prstGeom>
        </p:spPr>
        <p:txBody>
          <a:bodyPr wrap="none">
            <a:spAutoFit/>
          </a:bodyPr>
          <a:lstStyle/>
          <a:p>
            <a:pPr fontAlgn="auto">
              <a:spcBef>
                <a:spcPts val="0"/>
              </a:spcBef>
              <a:spcAft>
                <a:spcPts val="0"/>
              </a:spcAft>
              <a:defRPr/>
            </a:pPr>
            <a:r>
              <a:rPr lang="en-US" altLang="zh-CN" sz="2000" dirty="0">
                <a:effectLst>
                  <a:outerShdw blurRad="38100" dist="38100" dir="2700000" algn="tl">
                    <a:srgbClr val="C0C0C0"/>
                  </a:outerShdw>
                </a:effectLst>
                <a:latin typeface="+mn-ea"/>
                <a:ea typeface="+mn-ea"/>
                <a:cs typeface="+mn-cs"/>
              </a:rPr>
              <a:t>——</a:t>
            </a:r>
            <a:r>
              <a:rPr lang="zh-CN" altLang="en-US" sz="2000" dirty="0">
                <a:effectLst>
                  <a:outerShdw blurRad="38100" dist="38100" dir="2700000" algn="tl">
                    <a:srgbClr val="C0C0C0"/>
                  </a:outerShdw>
                </a:effectLst>
                <a:latin typeface="+mn-ea"/>
                <a:ea typeface="+mn-ea"/>
                <a:cs typeface="+mn-cs"/>
              </a:rPr>
              <a:t>对这个情况我们都知道什么？</a:t>
            </a:r>
            <a:endParaRPr lang="zh-CN" altLang="en-US" sz="2000" dirty="0">
              <a:latin typeface="+mn-lt"/>
              <a:ea typeface="+mn-ea"/>
              <a:cs typeface="+mn-cs"/>
            </a:endParaRPr>
          </a:p>
        </p:txBody>
      </p:sp>
      <p:sp>
        <p:nvSpPr>
          <p:cNvPr id="15" name="矩形 14"/>
          <p:cNvSpPr/>
          <p:nvPr/>
        </p:nvSpPr>
        <p:spPr>
          <a:xfrm>
            <a:off x="2928938" y="4214813"/>
            <a:ext cx="3303587" cy="400050"/>
          </a:xfrm>
          <a:prstGeom prst="rect">
            <a:avLst/>
          </a:prstGeom>
        </p:spPr>
        <p:txBody>
          <a:bodyPr wrap="none">
            <a:spAutoFit/>
          </a:bodyPr>
          <a:lstStyle/>
          <a:p>
            <a:pPr fontAlgn="auto">
              <a:spcBef>
                <a:spcPts val="0"/>
              </a:spcBef>
              <a:spcAft>
                <a:spcPts val="0"/>
              </a:spcAft>
              <a:defRPr/>
            </a:pPr>
            <a:r>
              <a:rPr lang="en-US" altLang="zh-CN" sz="2000" dirty="0">
                <a:effectLst>
                  <a:outerShdw blurRad="38100" dist="38100" dir="2700000" algn="tl">
                    <a:srgbClr val="C0C0C0"/>
                  </a:outerShdw>
                </a:effectLst>
                <a:latin typeface="+mn-ea"/>
                <a:ea typeface="+mn-ea"/>
                <a:cs typeface="+mn-cs"/>
              </a:rPr>
              <a:t>——</a:t>
            </a:r>
            <a:r>
              <a:rPr lang="zh-CN" altLang="en-US" sz="2000" dirty="0">
                <a:effectLst>
                  <a:outerShdw blurRad="38100" dist="38100" dir="2700000" algn="tl">
                    <a:srgbClr val="C0C0C0"/>
                  </a:outerShdw>
                </a:effectLst>
                <a:latin typeface="+mn-ea"/>
                <a:ea typeface="+mn-ea"/>
                <a:cs typeface="+mn-cs"/>
              </a:rPr>
              <a:t>我们能想出什么主意？</a:t>
            </a:r>
            <a:endParaRPr lang="zh-CN" altLang="en-US" sz="2000" dirty="0">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amond(i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786188" y="5572125"/>
            <a:ext cx="4857750" cy="677863"/>
          </a:xfrm>
        </p:spPr>
        <p:txBody>
          <a:bodyPr/>
          <a:lstStyle/>
          <a:p>
            <a:pPr fontAlgn="auto">
              <a:spcAft>
                <a:spcPts val="0"/>
              </a:spcAft>
              <a:defRPr/>
            </a:pPr>
            <a:r>
              <a:rPr lang="zh-CN" altLang="en-US" dirty="0" smtClean="0">
                <a:solidFill>
                  <a:schemeClr val="accent1">
                    <a:tint val="88000"/>
                    <a:satMod val="150000"/>
                  </a:schemeClr>
                </a:solidFill>
                <a:cs typeface="+mj-cs"/>
              </a:rPr>
              <a:t>如何使用简单的短序列</a:t>
            </a:r>
            <a:endParaRPr lang="zh-CN" altLang="en-US" dirty="0">
              <a:solidFill>
                <a:schemeClr val="accent1">
                  <a:tint val="88000"/>
                  <a:satMod val="150000"/>
                </a:schemeClr>
              </a:solidFill>
              <a:cs typeface="+mj-cs"/>
            </a:endParaRPr>
          </a:p>
        </p:txBody>
      </p:sp>
      <p:sp>
        <p:nvSpPr>
          <p:cNvPr id="5" name="Rectangle 5"/>
          <p:cNvSpPr>
            <a:spLocks noChangeArrowheads="1"/>
          </p:cNvSpPr>
          <p:nvPr/>
        </p:nvSpPr>
        <p:spPr bwMode="auto">
          <a:xfrm>
            <a:off x="1071563" y="1643063"/>
            <a:ext cx="2336800" cy="5238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zh-CN" altLang="en-US" sz="2800" dirty="0">
                <a:latin typeface="+mn-ea"/>
                <a:ea typeface="+mn-ea"/>
                <a:cs typeface="+mn-cs"/>
              </a:rPr>
              <a:t>二、快速</a:t>
            </a:r>
            <a:r>
              <a:rPr lang="zh-CN" altLang="en-US" sz="2800" dirty="0">
                <a:latin typeface="+mn-ea"/>
                <a:ea typeface="+mn-ea"/>
                <a:cs typeface="+mn-cs"/>
              </a:rPr>
              <a:t>评价</a:t>
            </a:r>
          </a:p>
        </p:txBody>
      </p:sp>
      <p:pic>
        <p:nvPicPr>
          <p:cNvPr id="78851" name="Picture 4" descr="blackhat"/>
          <p:cNvPicPr>
            <a:picLocks noChangeArrowheads="1"/>
          </p:cNvPicPr>
          <p:nvPr/>
        </p:nvPicPr>
        <p:blipFill>
          <a:blip r:embed="rId2"/>
          <a:srcRect/>
          <a:stretch>
            <a:fillRect/>
          </a:stretch>
        </p:blipFill>
        <p:spPr bwMode="auto">
          <a:xfrm>
            <a:off x="2000250" y="3429000"/>
            <a:ext cx="630238" cy="539750"/>
          </a:xfrm>
          <a:prstGeom prst="rect">
            <a:avLst/>
          </a:prstGeom>
          <a:noFill/>
          <a:ln w="9525">
            <a:noFill/>
            <a:miter lim="800000"/>
            <a:headEnd/>
            <a:tailEnd/>
          </a:ln>
        </p:spPr>
      </p:pic>
      <p:pic>
        <p:nvPicPr>
          <p:cNvPr id="78852" name="Picture 5" descr="yellowhat"/>
          <p:cNvPicPr>
            <a:picLocks noChangeArrowheads="1"/>
          </p:cNvPicPr>
          <p:nvPr/>
        </p:nvPicPr>
        <p:blipFill>
          <a:blip r:embed="rId3"/>
          <a:srcRect/>
          <a:stretch>
            <a:fillRect/>
          </a:stretch>
        </p:blipFill>
        <p:spPr bwMode="auto">
          <a:xfrm>
            <a:off x="2000250" y="2571750"/>
            <a:ext cx="630238" cy="539750"/>
          </a:xfrm>
          <a:prstGeom prst="rect">
            <a:avLst/>
          </a:prstGeom>
          <a:noFill/>
          <a:ln w="9525">
            <a:noFill/>
            <a:miter lim="800000"/>
            <a:headEnd/>
            <a:tailEnd/>
          </a:ln>
        </p:spPr>
      </p:pic>
      <p:pic>
        <p:nvPicPr>
          <p:cNvPr id="78853" name="Picture 7" descr="bluehat"/>
          <p:cNvPicPr>
            <a:picLocks noChangeArrowheads="1"/>
          </p:cNvPicPr>
          <p:nvPr/>
        </p:nvPicPr>
        <p:blipFill>
          <a:blip r:embed="rId4"/>
          <a:srcRect/>
          <a:stretch>
            <a:fillRect/>
          </a:stretch>
        </p:blipFill>
        <p:spPr bwMode="auto">
          <a:xfrm>
            <a:off x="2000250" y="4286250"/>
            <a:ext cx="630238" cy="539750"/>
          </a:xfrm>
          <a:prstGeom prst="rect">
            <a:avLst/>
          </a:prstGeom>
          <a:noFill/>
          <a:ln w="9525">
            <a:noFill/>
            <a:miter lim="800000"/>
            <a:headEnd/>
            <a:tailEnd/>
          </a:ln>
        </p:spPr>
      </p:pic>
      <p:sp>
        <p:nvSpPr>
          <p:cNvPr id="10" name="矩形 9"/>
          <p:cNvSpPr/>
          <p:nvPr/>
        </p:nvSpPr>
        <p:spPr>
          <a:xfrm>
            <a:off x="3000375" y="2714625"/>
            <a:ext cx="2278063" cy="400050"/>
          </a:xfrm>
          <a:prstGeom prst="rect">
            <a:avLst/>
          </a:prstGeom>
        </p:spPr>
        <p:txBody>
          <a:bodyPr wrap="none">
            <a:spAutoFit/>
          </a:bodyPr>
          <a:lstStyle/>
          <a:p>
            <a:pPr fontAlgn="auto">
              <a:spcBef>
                <a:spcPts val="0"/>
              </a:spcBef>
              <a:spcAft>
                <a:spcPts val="0"/>
              </a:spcAft>
              <a:defRPr/>
            </a:pPr>
            <a:r>
              <a:rPr lang="en-US" altLang="zh-CN" sz="2000" dirty="0">
                <a:latin typeface="+mn-ea"/>
                <a:ea typeface="+mn-ea"/>
                <a:cs typeface="+mn-cs"/>
              </a:rPr>
              <a:t>——</a:t>
            </a:r>
            <a:r>
              <a:rPr lang="zh-CN" altLang="en-US" sz="2000" dirty="0">
                <a:latin typeface="+mn-ea"/>
                <a:ea typeface="+mn-ea"/>
                <a:cs typeface="+mn-cs"/>
              </a:rPr>
              <a:t>优点是什么？</a:t>
            </a:r>
            <a:endParaRPr lang="zh-CN" altLang="en-US" sz="2000" dirty="0">
              <a:latin typeface="+mn-lt"/>
              <a:ea typeface="+mn-ea"/>
              <a:cs typeface="+mn-cs"/>
            </a:endParaRPr>
          </a:p>
        </p:txBody>
      </p:sp>
      <p:sp>
        <p:nvSpPr>
          <p:cNvPr id="11" name="矩形 10"/>
          <p:cNvSpPr/>
          <p:nvPr/>
        </p:nvSpPr>
        <p:spPr>
          <a:xfrm>
            <a:off x="3000375" y="3500438"/>
            <a:ext cx="2278063" cy="400050"/>
          </a:xfrm>
          <a:prstGeom prst="rect">
            <a:avLst/>
          </a:prstGeom>
        </p:spPr>
        <p:txBody>
          <a:bodyPr wrap="none">
            <a:spAutoFit/>
          </a:bodyPr>
          <a:lstStyle/>
          <a:p>
            <a:pPr fontAlgn="auto">
              <a:spcBef>
                <a:spcPts val="0"/>
              </a:spcBef>
              <a:spcAft>
                <a:spcPts val="0"/>
              </a:spcAft>
              <a:defRPr/>
            </a:pPr>
            <a:r>
              <a:rPr lang="en-US" altLang="zh-CN" sz="2000" dirty="0">
                <a:latin typeface="+mn-ea"/>
                <a:ea typeface="+mn-ea"/>
                <a:cs typeface="+mn-cs"/>
              </a:rPr>
              <a:t>——</a:t>
            </a:r>
            <a:r>
              <a:rPr lang="zh-CN" altLang="en-US" sz="2000" dirty="0">
                <a:latin typeface="+mn-ea"/>
                <a:ea typeface="+mn-ea"/>
                <a:cs typeface="+mn-cs"/>
              </a:rPr>
              <a:t>缺点是什么？</a:t>
            </a:r>
            <a:endParaRPr lang="zh-CN" altLang="en-US" sz="2000" dirty="0">
              <a:latin typeface="+mn-lt"/>
              <a:ea typeface="+mn-ea"/>
              <a:cs typeface="+mn-cs"/>
            </a:endParaRPr>
          </a:p>
        </p:txBody>
      </p:sp>
      <p:sp>
        <p:nvSpPr>
          <p:cNvPr id="12" name="矩形 11"/>
          <p:cNvSpPr/>
          <p:nvPr/>
        </p:nvSpPr>
        <p:spPr>
          <a:xfrm>
            <a:off x="3000375" y="4357688"/>
            <a:ext cx="3816350" cy="400050"/>
          </a:xfrm>
          <a:prstGeom prst="rect">
            <a:avLst/>
          </a:prstGeom>
        </p:spPr>
        <p:txBody>
          <a:bodyPr wrap="none">
            <a:spAutoFit/>
          </a:bodyPr>
          <a:lstStyle/>
          <a:p>
            <a:pPr fontAlgn="auto">
              <a:spcBef>
                <a:spcPts val="0"/>
              </a:spcBef>
              <a:spcAft>
                <a:spcPts val="0"/>
              </a:spcAft>
              <a:defRPr/>
            </a:pPr>
            <a:r>
              <a:rPr lang="en-US" altLang="zh-CN" sz="2000" dirty="0">
                <a:latin typeface="+mn-ea"/>
                <a:ea typeface="+mn-ea"/>
                <a:cs typeface="+mn-cs"/>
              </a:rPr>
              <a:t>——</a:t>
            </a:r>
            <a:r>
              <a:rPr lang="zh-CN" altLang="en-US" sz="2000" dirty="0">
                <a:latin typeface="+mn-ea"/>
                <a:ea typeface="+mn-ea"/>
                <a:cs typeface="+mn-cs"/>
              </a:rPr>
              <a:t>我们能总结这些优缺点吗？</a:t>
            </a:r>
            <a:endParaRPr lang="zh-CN" altLang="en-US" sz="2000" dirty="0">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071563" y="1571625"/>
            <a:ext cx="1868487" cy="5238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zh-CN" altLang="en-US" sz="2800" dirty="0">
                <a:effectLst>
                  <a:outerShdw blurRad="38100" dist="38100" dir="2700000" algn="tl">
                    <a:srgbClr val="C0C0C0"/>
                  </a:outerShdw>
                </a:effectLst>
                <a:latin typeface="+mn-ea"/>
                <a:ea typeface="+mn-ea"/>
                <a:cs typeface="+mn-cs"/>
              </a:rPr>
              <a:t>三、改进</a:t>
            </a:r>
            <a:endParaRPr lang="zh-CN" altLang="en-US" sz="2800" dirty="0">
              <a:effectLst>
                <a:outerShdw blurRad="38100" dist="38100" dir="2700000" algn="tl">
                  <a:srgbClr val="C0C0C0"/>
                </a:outerShdw>
              </a:effectLst>
              <a:latin typeface="+mn-ea"/>
              <a:ea typeface="+mn-ea"/>
              <a:cs typeface="+mn-cs"/>
            </a:endParaRPr>
          </a:p>
        </p:txBody>
      </p:sp>
      <p:sp>
        <p:nvSpPr>
          <p:cNvPr id="6" name="标题 1"/>
          <p:cNvSpPr>
            <a:spLocks noGrp="1"/>
          </p:cNvSpPr>
          <p:nvPr>
            <p:ph type="title"/>
          </p:nvPr>
        </p:nvSpPr>
        <p:spPr>
          <a:xfrm>
            <a:off x="3786188" y="5572125"/>
            <a:ext cx="4857750" cy="677863"/>
          </a:xfrm>
        </p:spPr>
        <p:txBody>
          <a:bodyPr/>
          <a:lstStyle/>
          <a:p>
            <a:pPr fontAlgn="auto">
              <a:spcAft>
                <a:spcPts val="0"/>
              </a:spcAft>
              <a:defRPr/>
            </a:pPr>
            <a:r>
              <a:rPr lang="zh-CN" altLang="en-US" dirty="0" smtClean="0">
                <a:solidFill>
                  <a:schemeClr val="accent1">
                    <a:tint val="88000"/>
                    <a:satMod val="150000"/>
                  </a:schemeClr>
                </a:solidFill>
                <a:cs typeface="+mj-cs"/>
              </a:rPr>
              <a:t>如何使用简单的短序列</a:t>
            </a:r>
            <a:endParaRPr lang="zh-CN" altLang="en-US" dirty="0">
              <a:solidFill>
                <a:schemeClr val="accent1">
                  <a:tint val="88000"/>
                  <a:satMod val="150000"/>
                </a:schemeClr>
              </a:solidFill>
              <a:cs typeface="+mj-cs"/>
            </a:endParaRPr>
          </a:p>
        </p:txBody>
      </p:sp>
      <p:pic>
        <p:nvPicPr>
          <p:cNvPr id="79875" name="Picture 4" descr="blackhat"/>
          <p:cNvPicPr>
            <a:picLocks noChangeArrowheads="1"/>
          </p:cNvPicPr>
          <p:nvPr/>
        </p:nvPicPr>
        <p:blipFill>
          <a:blip r:embed="rId2"/>
          <a:srcRect/>
          <a:stretch>
            <a:fillRect/>
          </a:stretch>
        </p:blipFill>
        <p:spPr bwMode="auto">
          <a:xfrm>
            <a:off x="1857375" y="2786063"/>
            <a:ext cx="630238" cy="539750"/>
          </a:xfrm>
          <a:prstGeom prst="rect">
            <a:avLst/>
          </a:prstGeom>
          <a:noFill/>
          <a:ln w="9525">
            <a:noFill/>
            <a:miter lim="800000"/>
            <a:headEnd/>
            <a:tailEnd/>
          </a:ln>
        </p:spPr>
      </p:pic>
      <p:sp>
        <p:nvSpPr>
          <p:cNvPr id="10" name="矩形 9"/>
          <p:cNvSpPr/>
          <p:nvPr/>
        </p:nvSpPr>
        <p:spPr>
          <a:xfrm>
            <a:off x="2857500" y="2928938"/>
            <a:ext cx="2278063" cy="400050"/>
          </a:xfrm>
          <a:prstGeom prst="rect">
            <a:avLst/>
          </a:prstGeom>
        </p:spPr>
        <p:txBody>
          <a:bodyPr wrap="none">
            <a:spAutoFit/>
          </a:bodyPr>
          <a:lstStyle/>
          <a:p>
            <a:pPr fontAlgn="auto">
              <a:spcBef>
                <a:spcPts val="0"/>
              </a:spcBef>
              <a:spcAft>
                <a:spcPts val="0"/>
              </a:spcAft>
              <a:defRPr/>
            </a:pPr>
            <a:r>
              <a:rPr lang="en-US" altLang="zh-CN" sz="2000" dirty="0">
                <a:latin typeface="+mn-ea"/>
                <a:ea typeface="+mn-ea"/>
                <a:cs typeface="+mn-cs"/>
              </a:rPr>
              <a:t>——</a:t>
            </a:r>
            <a:r>
              <a:rPr lang="zh-CN" altLang="en-US" sz="2000" dirty="0">
                <a:latin typeface="+mn-ea"/>
                <a:ea typeface="+mn-ea"/>
                <a:cs typeface="+mn-cs"/>
              </a:rPr>
              <a:t>缺点是什么？</a:t>
            </a:r>
            <a:endParaRPr lang="zh-CN" altLang="en-US" sz="2000" dirty="0">
              <a:latin typeface="+mn-lt"/>
              <a:ea typeface="+mn-ea"/>
              <a:cs typeface="+mn-cs"/>
            </a:endParaRPr>
          </a:p>
        </p:txBody>
      </p:sp>
      <p:pic>
        <p:nvPicPr>
          <p:cNvPr id="79877" name="Picture 6" descr="greenhat"/>
          <p:cNvPicPr>
            <a:picLocks noChangeArrowheads="1"/>
          </p:cNvPicPr>
          <p:nvPr/>
        </p:nvPicPr>
        <p:blipFill>
          <a:blip r:embed="rId3"/>
          <a:srcRect/>
          <a:stretch>
            <a:fillRect/>
          </a:stretch>
        </p:blipFill>
        <p:spPr bwMode="auto">
          <a:xfrm>
            <a:off x="1857375" y="4143375"/>
            <a:ext cx="630238" cy="539750"/>
          </a:xfrm>
          <a:prstGeom prst="rect">
            <a:avLst/>
          </a:prstGeom>
          <a:noFill/>
          <a:ln w="9525">
            <a:noFill/>
            <a:miter lim="800000"/>
            <a:headEnd/>
            <a:tailEnd/>
          </a:ln>
        </p:spPr>
      </p:pic>
      <p:sp>
        <p:nvSpPr>
          <p:cNvPr id="12" name="矩形 11"/>
          <p:cNvSpPr/>
          <p:nvPr/>
        </p:nvSpPr>
        <p:spPr>
          <a:xfrm>
            <a:off x="2857500" y="4214813"/>
            <a:ext cx="3303588" cy="400050"/>
          </a:xfrm>
          <a:prstGeom prst="rect">
            <a:avLst/>
          </a:prstGeom>
        </p:spPr>
        <p:txBody>
          <a:bodyPr wrap="none">
            <a:spAutoFit/>
          </a:bodyPr>
          <a:lstStyle/>
          <a:p>
            <a:pPr fontAlgn="auto">
              <a:spcBef>
                <a:spcPts val="0"/>
              </a:spcBef>
              <a:spcAft>
                <a:spcPts val="0"/>
              </a:spcAft>
              <a:defRPr/>
            </a:pPr>
            <a:r>
              <a:rPr lang="en-US" altLang="zh-CN" sz="2000" dirty="0">
                <a:effectLst>
                  <a:outerShdw blurRad="38100" dist="38100" dir="2700000" algn="tl">
                    <a:srgbClr val="C0C0C0"/>
                  </a:outerShdw>
                </a:effectLst>
                <a:latin typeface="+mn-ea"/>
                <a:ea typeface="+mn-ea"/>
                <a:cs typeface="+mn-cs"/>
              </a:rPr>
              <a:t>——</a:t>
            </a:r>
            <a:r>
              <a:rPr lang="zh-CN" altLang="en-US" sz="2000" dirty="0">
                <a:effectLst>
                  <a:outerShdw blurRad="38100" dist="38100" dir="2700000" algn="tl">
                    <a:srgbClr val="C0C0C0"/>
                  </a:outerShdw>
                </a:effectLst>
                <a:latin typeface="+mn-ea"/>
                <a:ea typeface="+mn-ea"/>
                <a:cs typeface="+mn-cs"/>
              </a:rPr>
              <a:t>我们能想出什么主意？</a:t>
            </a:r>
            <a:endParaRPr lang="zh-CN" altLang="en-US" sz="2000" dirty="0">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071563" y="1571625"/>
            <a:ext cx="2182812" cy="5238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zh-CN" altLang="en-US" sz="2800" dirty="0">
                <a:latin typeface="+mn-ea"/>
                <a:ea typeface="+mn-ea"/>
                <a:cs typeface="+mn-cs"/>
              </a:rPr>
              <a:t>四、设计</a:t>
            </a:r>
            <a:endParaRPr lang="zh-CN" altLang="en-US" sz="2800" dirty="0">
              <a:latin typeface="+mn-ea"/>
              <a:ea typeface="+mn-ea"/>
              <a:cs typeface="+mn-cs"/>
            </a:endParaRPr>
          </a:p>
        </p:txBody>
      </p:sp>
      <p:sp>
        <p:nvSpPr>
          <p:cNvPr id="6" name="标题 1"/>
          <p:cNvSpPr>
            <a:spLocks noGrp="1"/>
          </p:cNvSpPr>
          <p:nvPr>
            <p:ph type="title"/>
          </p:nvPr>
        </p:nvSpPr>
        <p:spPr>
          <a:xfrm>
            <a:off x="3786188" y="5572125"/>
            <a:ext cx="4857750" cy="677863"/>
          </a:xfrm>
        </p:spPr>
        <p:txBody>
          <a:bodyPr/>
          <a:lstStyle/>
          <a:p>
            <a:pPr fontAlgn="auto">
              <a:spcAft>
                <a:spcPts val="0"/>
              </a:spcAft>
              <a:defRPr/>
            </a:pPr>
            <a:r>
              <a:rPr lang="zh-CN" altLang="en-US" dirty="0" smtClean="0">
                <a:solidFill>
                  <a:schemeClr val="accent1">
                    <a:tint val="88000"/>
                    <a:satMod val="150000"/>
                  </a:schemeClr>
                </a:solidFill>
                <a:cs typeface="+mj-cs"/>
              </a:rPr>
              <a:t>如何使用简单的短序列</a:t>
            </a:r>
            <a:endParaRPr lang="zh-CN" altLang="en-US" dirty="0">
              <a:solidFill>
                <a:schemeClr val="accent1">
                  <a:tint val="88000"/>
                  <a:satMod val="150000"/>
                </a:schemeClr>
              </a:solidFill>
              <a:cs typeface="+mj-cs"/>
            </a:endParaRPr>
          </a:p>
        </p:txBody>
      </p:sp>
      <p:sp>
        <p:nvSpPr>
          <p:cNvPr id="10" name="矩形 9"/>
          <p:cNvSpPr/>
          <p:nvPr/>
        </p:nvSpPr>
        <p:spPr>
          <a:xfrm>
            <a:off x="2857500" y="2571750"/>
            <a:ext cx="2790825" cy="400050"/>
          </a:xfrm>
          <a:prstGeom prst="rect">
            <a:avLst/>
          </a:prstGeom>
        </p:spPr>
        <p:txBody>
          <a:bodyPr wrap="none">
            <a:spAutoFit/>
          </a:bodyPr>
          <a:lstStyle/>
          <a:p>
            <a:pPr fontAlgn="auto">
              <a:spcBef>
                <a:spcPts val="0"/>
              </a:spcBef>
              <a:spcAft>
                <a:spcPts val="0"/>
              </a:spcAft>
              <a:defRPr/>
            </a:pPr>
            <a:r>
              <a:rPr lang="en-US" altLang="zh-CN" sz="2000" dirty="0">
                <a:effectLst>
                  <a:outerShdw blurRad="38100" dist="38100" dir="2700000" algn="tl">
                    <a:srgbClr val="C0C0C0"/>
                  </a:outerShdw>
                </a:effectLst>
                <a:latin typeface="+mn-ea"/>
                <a:ea typeface="+mn-ea"/>
                <a:cs typeface="+mn-cs"/>
              </a:rPr>
              <a:t>——</a:t>
            </a:r>
            <a:r>
              <a:rPr lang="zh-CN" altLang="en-US" sz="2000" dirty="0">
                <a:latin typeface="+mn-ea"/>
                <a:ea typeface="+mn-ea"/>
                <a:cs typeface="+mn-cs"/>
              </a:rPr>
              <a:t>设计任务是什么？</a:t>
            </a:r>
            <a:endParaRPr lang="zh-CN" altLang="en-US" sz="2000" dirty="0">
              <a:latin typeface="+mn-lt"/>
              <a:ea typeface="+mn-ea"/>
              <a:cs typeface="+mn-cs"/>
            </a:endParaRPr>
          </a:p>
        </p:txBody>
      </p:sp>
      <p:sp>
        <p:nvSpPr>
          <p:cNvPr id="11" name="矩形 10"/>
          <p:cNvSpPr/>
          <p:nvPr/>
        </p:nvSpPr>
        <p:spPr>
          <a:xfrm>
            <a:off x="2857500" y="4286250"/>
            <a:ext cx="4073525" cy="400050"/>
          </a:xfrm>
          <a:prstGeom prst="rect">
            <a:avLst/>
          </a:prstGeom>
        </p:spPr>
        <p:txBody>
          <a:bodyPr wrap="none">
            <a:spAutoFit/>
          </a:bodyPr>
          <a:lstStyle/>
          <a:p>
            <a:pPr fontAlgn="auto">
              <a:spcBef>
                <a:spcPts val="0"/>
              </a:spcBef>
              <a:spcAft>
                <a:spcPts val="0"/>
              </a:spcAft>
              <a:defRPr/>
            </a:pPr>
            <a:r>
              <a:rPr lang="en-US" altLang="zh-CN" sz="2000" dirty="0">
                <a:effectLst>
                  <a:outerShdw blurRad="38100" dist="38100" dir="2700000" algn="tl">
                    <a:srgbClr val="C0C0C0"/>
                  </a:outerShdw>
                </a:effectLst>
                <a:latin typeface="+mn-ea"/>
                <a:ea typeface="+mn-ea"/>
                <a:cs typeface="+mn-cs"/>
              </a:rPr>
              <a:t>——</a:t>
            </a:r>
            <a:r>
              <a:rPr lang="zh-CN" altLang="en-US" sz="2000" dirty="0">
                <a:latin typeface="+mn-ea"/>
                <a:ea typeface="+mn-ea"/>
                <a:cs typeface="+mn-cs"/>
              </a:rPr>
              <a:t>我们如何看每种可能的设计？</a:t>
            </a:r>
          </a:p>
        </p:txBody>
      </p:sp>
      <p:sp>
        <p:nvSpPr>
          <p:cNvPr id="12" name="矩形 11"/>
          <p:cNvSpPr/>
          <p:nvPr/>
        </p:nvSpPr>
        <p:spPr>
          <a:xfrm>
            <a:off x="2859088" y="3429000"/>
            <a:ext cx="3048000" cy="400050"/>
          </a:xfrm>
          <a:prstGeom prst="rect">
            <a:avLst/>
          </a:prstGeom>
        </p:spPr>
        <p:txBody>
          <a:bodyPr wrap="none">
            <a:spAutoFit/>
          </a:bodyPr>
          <a:lstStyle/>
          <a:p>
            <a:pPr fontAlgn="auto">
              <a:spcBef>
                <a:spcPts val="0"/>
              </a:spcBef>
              <a:spcAft>
                <a:spcPts val="0"/>
              </a:spcAft>
              <a:defRPr/>
            </a:pPr>
            <a:r>
              <a:rPr lang="en-US" altLang="zh-CN" sz="2000" dirty="0">
                <a:effectLst>
                  <a:outerShdw blurRad="38100" dist="38100" dir="2700000" algn="tl">
                    <a:srgbClr val="C0C0C0"/>
                  </a:outerShdw>
                </a:effectLst>
                <a:latin typeface="+mn-ea"/>
                <a:ea typeface="+mn-ea"/>
                <a:cs typeface="+mn-cs"/>
              </a:rPr>
              <a:t>——</a:t>
            </a:r>
            <a:r>
              <a:rPr lang="zh-CN" altLang="en-US" sz="2000" dirty="0">
                <a:latin typeface="+mn-ea"/>
                <a:ea typeface="+mn-ea"/>
                <a:cs typeface="+mn-cs"/>
              </a:rPr>
              <a:t>可能的设计是什么？</a:t>
            </a:r>
            <a:endParaRPr lang="zh-CN" altLang="en-US" sz="2000" dirty="0">
              <a:latin typeface="+mn-lt"/>
              <a:ea typeface="+mn-ea"/>
              <a:cs typeface="+mn-cs"/>
            </a:endParaRPr>
          </a:p>
        </p:txBody>
      </p:sp>
      <p:pic>
        <p:nvPicPr>
          <p:cNvPr id="80902" name="Picture 3" descr="redhat"/>
          <p:cNvPicPr>
            <a:picLocks noChangeArrowheads="1"/>
          </p:cNvPicPr>
          <p:nvPr/>
        </p:nvPicPr>
        <p:blipFill>
          <a:blip r:embed="rId2"/>
          <a:srcRect/>
          <a:stretch>
            <a:fillRect/>
          </a:stretch>
        </p:blipFill>
        <p:spPr bwMode="auto">
          <a:xfrm>
            <a:off x="1858963" y="4214813"/>
            <a:ext cx="630237" cy="539750"/>
          </a:xfrm>
          <a:prstGeom prst="rect">
            <a:avLst/>
          </a:prstGeom>
          <a:noFill/>
          <a:ln w="9525">
            <a:noFill/>
            <a:miter lim="800000"/>
            <a:headEnd/>
            <a:tailEnd/>
          </a:ln>
        </p:spPr>
      </p:pic>
      <p:pic>
        <p:nvPicPr>
          <p:cNvPr id="80903" name="Picture 6" descr="greenhat"/>
          <p:cNvPicPr>
            <a:picLocks noChangeArrowheads="1"/>
          </p:cNvPicPr>
          <p:nvPr/>
        </p:nvPicPr>
        <p:blipFill>
          <a:blip r:embed="rId3"/>
          <a:srcRect/>
          <a:stretch>
            <a:fillRect/>
          </a:stretch>
        </p:blipFill>
        <p:spPr bwMode="auto">
          <a:xfrm>
            <a:off x="1858963" y="3357563"/>
            <a:ext cx="630237" cy="539750"/>
          </a:xfrm>
          <a:prstGeom prst="rect">
            <a:avLst/>
          </a:prstGeom>
          <a:noFill/>
          <a:ln w="9525">
            <a:noFill/>
            <a:miter lim="800000"/>
            <a:headEnd/>
            <a:tailEnd/>
          </a:ln>
        </p:spPr>
      </p:pic>
      <p:pic>
        <p:nvPicPr>
          <p:cNvPr id="80904" name="Picture 7" descr="bluehat"/>
          <p:cNvPicPr>
            <a:picLocks noChangeArrowheads="1"/>
          </p:cNvPicPr>
          <p:nvPr/>
        </p:nvPicPr>
        <p:blipFill>
          <a:blip r:embed="rId4"/>
          <a:srcRect/>
          <a:stretch>
            <a:fillRect/>
          </a:stretch>
        </p:blipFill>
        <p:spPr bwMode="auto">
          <a:xfrm>
            <a:off x="1857375" y="2500313"/>
            <a:ext cx="630238" cy="53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amond(in)">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3786188" y="5572125"/>
            <a:ext cx="4857750" cy="677863"/>
          </a:xfrm>
          <a:prstGeom prst="rect">
            <a:avLst/>
          </a:prstGeom>
        </p:spPr>
        <p:txBody>
          <a:bodyPr anchor="b">
            <a:normAutofit/>
          </a:bodyPr>
          <a:lstStyle/>
          <a:p>
            <a:pPr fontAlgn="auto">
              <a:spcAft>
                <a:spcPts val="0"/>
              </a:spcAft>
              <a:defRPr/>
            </a:pPr>
            <a:r>
              <a:rPr lang="zh-CN" altLang="en-US" sz="3600" b="1">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如何使用简单的短序列</a:t>
            </a:r>
            <a:endParaRPr lang="zh-CN" altLang="en-US"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
        <p:nvSpPr>
          <p:cNvPr id="7" name="Rectangle 5"/>
          <p:cNvSpPr>
            <a:spLocks noChangeArrowheads="1"/>
          </p:cNvSpPr>
          <p:nvPr/>
        </p:nvSpPr>
        <p:spPr bwMode="auto">
          <a:xfrm>
            <a:off x="1071563" y="1571625"/>
            <a:ext cx="2182812" cy="5238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zh-CN" altLang="en-US" sz="2800" dirty="0">
                <a:latin typeface="+mn-ea"/>
                <a:ea typeface="+mn-ea"/>
                <a:cs typeface="+mn-cs"/>
              </a:rPr>
              <a:t>五、解释</a:t>
            </a:r>
            <a:endParaRPr lang="en-US" altLang="zh-CN" sz="2800" dirty="0">
              <a:latin typeface="+mn-ea"/>
              <a:ea typeface="+mn-ea"/>
              <a:cs typeface="+mn-cs"/>
            </a:endParaRPr>
          </a:p>
        </p:txBody>
      </p:sp>
      <p:pic>
        <p:nvPicPr>
          <p:cNvPr id="81923" name="Picture 2" descr="whitehat"/>
          <p:cNvPicPr>
            <a:picLocks noChangeArrowheads="1"/>
          </p:cNvPicPr>
          <p:nvPr/>
        </p:nvPicPr>
        <p:blipFill>
          <a:blip r:embed="rId2"/>
          <a:srcRect/>
          <a:stretch>
            <a:fillRect/>
          </a:stretch>
        </p:blipFill>
        <p:spPr bwMode="auto">
          <a:xfrm>
            <a:off x="1928813" y="2857500"/>
            <a:ext cx="630237" cy="539750"/>
          </a:xfrm>
          <a:prstGeom prst="rect">
            <a:avLst/>
          </a:prstGeom>
          <a:noFill/>
          <a:ln w="9525">
            <a:noFill/>
            <a:miter lim="800000"/>
            <a:headEnd/>
            <a:tailEnd/>
          </a:ln>
        </p:spPr>
      </p:pic>
      <p:pic>
        <p:nvPicPr>
          <p:cNvPr id="81924" name="Picture 7" descr="bluehat"/>
          <p:cNvPicPr>
            <a:picLocks noChangeArrowheads="1"/>
          </p:cNvPicPr>
          <p:nvPr/>
        </p:nvPicPr>
        <p:blipFill>
          <a:blip r:embed="rId3"/>
          <a:srcRect/>
          <a:stretch>
            <a:fillRect/>
          </a:stretch>
        </p:blipFill>
        <p:spPr bwMode="auto">
          <a:xfrm>
            <a:off x="1928813" y="4214813"/>
            <a:ext cx="630237" cy="539750"/>
          </a:xfrm>
          <a:prstGeom prst="rect">
            <a:avLst/>
          </a:prstGeom>
          <a:noFill/>
          <a:ln w="9525">
            <a:noFill/>
            <a:miter lim="800000"/>
            <a:headEnd/>
            <a:tailEnd/>
          </a:ln>
        </p:spPr>
      </p:pic>
      <p:sp>
        <p:nvSpPr>
          <p:cNvPr id="9" name="矩形 8"/>
          <p:cNvSpPr/>
          <p:nvPr/>
        </p:nvSpPr>
        <p:spPr>
          <a:xfrm>
            <a:off x="2928938" y="4286250"/>
            <a:ext cx="3816350" cy="400050"/>
          </a:xfrm>
          <a:prstGeom prst="rect">
            <a:avLst/>
          </a:prstGeom>
        </p:spPr>
        <p:txBody>
          <a:bodyPr wrap="none">
            <a:spAutoFit/>
          </a:bodyPr>
          <a:lstStyle/>
          <a:p>
            <a:pPr fontAlgn="auto">
              <a:spcBef>
                <a:spcPts val="0"/>
              </a:spcBef>
              <a:spcAft>
                <a:spcPts val="0"/>
              </a:spcAft>
              <a:defRPr/>
            </a:pPr>
            <a:r>
              <a:rPr lang="en-US" altLang="zh-CN" sz="2000" dirty="0">
                <a:effectLst>
                  <a:outerShdw blurRad="38100" dist="38100" dir="2700000" algn="tl">
                    <a:srgbClr val="C0C0C0"/>
                  </a:outerShdw>
                </a:effectLst>
                <a:latin typeface="+mn-ea"/>
                <a:ea typeface="+mn-ea"/>
                <a:cs typeface="+mn-cs"/>
              </a:rPr>
              <a:t>——</a:t>
            </a:r>
            <a:r>
              <a:rPr lang="zh-CN" altLang="en-US" sz="2000" dirty="0">
                <a:effectLst>
                  <a:outerShdw blurRad="38100" dist="38100" dir="2700000" algn="tl">
                    <a:srgbClr val="C0C0C0"/>
                  </a:outerShdw>
                </a:effectLst>
                <a:latin typeface="+mn-ea"/>
                <a:ea typeface="+mn-ea"/>
                <a:cs typeface="+mn-cs"/>
              </a:rPr>
              <a:t>如果不转变成借口和理由？</a:t>
            </a:r>
            <a:endParaRPr lang="zh-CN" altLang="en-US" sz="2000" dirty="0">
              <a:latin typeface="+mn-lt"/>
              <a:ea typeface="+mn-ea"/>
              <a:cs typeface="+mn-cs"/>
            </a:endParaRPr>
          </a:p>
        </p:txBody>
      </p:sp>
      <p:sp>
        <p:nvSpPr>
          <p:cNvPr id="10" name="矩形 9"/>
          <p:cNvSpPr/>
          <p:nvPr/>
        </p:nvSpPr>
        <p:spPr>
          <a:xfrm>
            <a:off x="2928938" y="2928938"/>
            <a:ext cx="4073525" cy="400050"/>
          </a:xfrm>
          <a:prstGeom prst="rect">
            <a:avLst/>
          </a:prstGeom>
        </p:spPr>
        <p:txBody>
          <a:bodyPr wrap="none">
            <a:spAutoFit/>
          </a:bodyPr>
          <a:lstStyle/>
          <a:p>
            <a:pPr fontAlgn="auto">
              <a:spcBef>
                <a:spcPts val="0"/>
              </a:spcBef>
              <a:spcAft>
                <a:spcPts val="0"/>
              </a:spcAft>
              <a:defRPr/>
            </a:pPr>
            <a:r>
              <a:rPr lang="en-US" altLang="zh-CN" sz="2000" dirty="0">
                <a:effectLst>
                  <a:outerShdw blurRad="38100" dist="38100" dir="2700000" algn="tl">
                    <a:srgbClr val="C0C0C0"/>
                  </a:outerShdw>
                </a:effectLst>
                <a:latin typeface="+mn-ea"/>
                <a:ea typeface="+mn-ea"/>
                <a:cs typeface="+mn-cs"/>
              </a:rPr>
              <a:t>——</a:t>
            </a:r>
            <a:r>
              <a:rPr lang="zh-CN" altLang="en-US" sz="2000" dirty="0">
                <a:effectLst>
                  <a:outerShdw blurRad="38100" dist="38100" dir="2700000" algn="tl">
                    <a:srgbClr val="C0C0C0"/>
                  </a:outerShdw>
                </a:effectLst>
                <a:latin typeface="+mn-ea"/>
                <a:ea typeface="+mn-ea"/>
                <a:cs typeface="+mn-cs"/>
              </a:rPr>
              <a:t>对这个情况我们都知道什么？</a:t>
            </a:r>
            <a:endParaRPr lang="zh-CN" altLang="en-US" sz="2000" dirty="0">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375" y="5500688"/>
            <a:ext cx="2139950" cy="749300"/>
          </a:xfrm>
        </p:spPr>
        <p:txBody>
          <a:bodyPr/>
          <a:lstStyle/>
          <a:p>
            <a:pPr fontAlgn="auto">
              <a:spcAft>
                <a:spcPts val="0"/>
              </a:spcAft>
              <a:defRPr/>
            </a:pPr>
            <a:r>
              <a:rPr lang="zh-CN" altLang="en-US" dirty="0" smtClean="0">
                <a:solidFill>
                  <a:schemeClr val="accent1">
                    <a:tint val="88000"/>
                    <a:satMod val="150000"/>
                  </a:schemeClr>
                </a:solidFill>
                <a:cs typeface="+mj-cs"/>
              </a:rPr>
              <a:t>实战演习</a:t>
            </a:r>
            <a:endParaRPr lang="zh-CN" altLang="en-US" dirty="0">
              <a:solidFill>
                <a:schemeClr val="accent1">
                  <a:tint val="88000"/>
                  <a:satMod val="150000"/>
                </a:schemeClr>
              </a:solidFill>
              <a:cs typeface="+mj-cs"/>
            </a:endParaRPr>
          </a:p>
        </p:txBody>
      </p:sp>
      <p:sp>
        <p:nvSpPr>
          <p:cNvPr id="5" name="矩形 4"/>
          <p:cNvSpPr/>
          <p:nvPr/>
        </p:nvSpPr>
        <p:spPr>
          <a:xfrm>
            <a:off x="714375" y="785813"/>
            <a:ext cx="6715125" cy="461962"/>
          </a:xfrm>
          <a:prstGeom prst="rect">
            <a:avLst/>
          </a:prstGeom>
        </p:spPr>
        <p:txBody>
          <a:bodyPr>
            <a:spAutoFit/>
          </a:bodyPr>
          <a:lstStyle/>
          <a:p>
            <a:pPr fontAlgn="auto">
              <a:spcBef>
                <a:spcPts val="0"/>
              </a:spcBef>
              <a:spcAft>
                <a:spcPts val="0"/>
              </a:spcAft>
              <a:defRPr/>
            </a:pPr>
            <a:r>
              <a:rPr lang="zh-CN" altLang="en-US" sz="2400" dirty="0">
                <a:solidFill>
                  <a:srgbClr val="002060"/>
                </a:solidFill>
                <a:latin typeface="+mn-ea"/>
                <a:ea typeface="+mn-ea"/>
                <a:cs typeface="+mn-cs"/>
              </a:rPr>
              <a:t>请根据以下对话，指出分别是用的什么思考帽？</a:t>
            </a:r>
            <a:endParaRPr lang="zh-CN" altLang="en-US" sz="2400" dirty="0">
              <a:solidFill>
                <a:srgbClr val="002060"/>
              </a:solidFill>
              <a:latin typeface="+mn-ea"/>
              <a:ea typeface="+mn-ea"/>
              <a:cs typeface="+mn-cs"/>
            </a:endParaRPr>
          </a:p>
        </p:txBody>
      </p:sp>
      <p:sp>
        <p:nvSpPr>
          <p:cNvPr id="6" name="矩形 5"/>
          <p:cNvSpPr/>
          <p:nvPr/>
        </p:nvSpPr>
        <p:spPr>
          <a:xfrm>
            <a:off x="1071563" y="1500188"/>
            <a:ext cx="6072187" cy="461962"/>
          </a:xfrm>
          <a:prstGeom prst="rect">
            <a:avLst/>
          </a:prstGeom>
        </p:spPr>
        <p:txBody>
          <a:bodyPr>
            <a:spAutoFit/>
          </a:bodyPr>
          <a:lstStyle/>
          <a:p>
            <a:pPr fontAlgn="auto">
              <a:lnSpc>
                <a:spcPct val="150000"/>
              </a:lnSpc>
              <a:spcBef>
                <a:spcPts val="0"/>
              </a:spcBef>
              <a:spcAft>
                <a:spcPts val="0"/>
              </a:spcAft>
              <a:defRPr/>
            </a:pPr>
            <a:r>
              <a:rPr lang="en-US" altLang="zh-CN" sz="1600" dirty="0">
                <a:solidFill>
                  <a:schemeClr val="accent6">
                    <a:lumMod val="50000"/>
                  </a:schemeClr>
                </a:solidFill>
                <a:latin typeface="+mn-ea"/>
                <a:ea typeface="+mn-ea"/>
                <a:cs typeface="+mn-cs"/>
              </a:rPr>
              <a:t>A</a:t>
            </a:r>
            <a:r>
              <a:rPr lang="zh-CN" altLang="en-US" sz="1600" dirty="0">
                <a:solidFill>
                  <a:schemeClr val="accent6">
                    <a:lumMod val="50000"/>
                  </a:schemeClr>
                </a:solidFill>
                <a:latin typeface="+mn-ea"/>
                <a:ea typeface="+mn-ea"/>
                <a:cs typeface="+mn-cs"/>
              </a:rPr>
              <a:t>：最近班里的学生学习氛围有所下降，平均成绩下降</a:t>
            </a:r>
            <a:r>
              <a:rPr lang="en-US" altLang="zh-CN" sz="1600" dirty="0">
                <a:solidFill>
                  <a:schemeClr val="accent6">
                    <a:lumMod val="50000"/>
                  </a:schemeClr>
                </a:solidFill>
                <a:latin typeface="+mn-ea"/>
                <a:ea typeface="+mn-ea"/>
                <a:cs typeface="+mn-cs"/>
              </a:rPr>
              <a:t>10</a:t>
            </a:r>
            <a:r>
              <a:rPr lang="zh-CN" altLang="en-US" sz="1600" dirty="0">
                <a:solidFill>
                  <a:schemeClr val="accent6">
                    <a:lumMod val="50000"/>
                  </a:schemeClr>
                </a:solidFill>
                <a:latin typeface="+mn-ea"/>
                <a:ea typeface="+mn-ea"/>
                <a:cs typeface="+mn-cs"/>
              </a:rPr>
              <a:t>分。</a:t>
            </a:r>
            <a:endParaRPr lang="en-US" altLang="zh-CN" sz="1600" dirty="0">
              <a:solidFill>
                <a:schemeClr val="accent6">
                  <a:lumMod val="50000"/>
                </a:schemeClr>
              </a:solidFill>
              <a:latin typeface="+mn-ea"/>
              <a:ea typeface="+mn-ea"/>
              <a:cs typeface="+mn-cs"/>
            </a:endParaRPr>
          </a:p>
        </p:txBody>
      </p:sp>
      <p:sp>
        <p:nvSpPr>
          <p:cNvPr id="7" name="矩形 6"/>
          <p:cNvSpPr/>
          <p:nvPr/>
        </p:nvSpPr>
        <p:spPr>
          <a:xfrm>
            <a:off x="1071563" y="1857375"/>
            <a:ext cx="3390900" cy="461963"/>
          </a:xfrm>
          <a:prstGeom prst="rect">
            <a:avLst/>
          </a:prstGeom>
        </p:spPr>
        <p:txBody>
          <a:bodyPr wrap="none">
            <a:spAutoFit/>
          </a:bodyPr>
          <a:lstStyle/>
          <a:p>
            <a:pPr fontAlgn="auto">
              <a:lnSpc>
                <a:spcPct val="150000"/>
              </a:lnSpc>
              <a:spcBef>
                <a:spcPts val="0"/>
              </a:spcBef>
              <a:spcAft>
                <a:spcPts val="0"/>
              </a:spcAft>
              <a:defRPr/>
            </a:pPr>
            <a:r>
              <a:rPr lang="en-US" altLang="zh-CN" sz="1600" dirty="0">
                <a:solidFill>
                  <a:schemeClr val="accent6">
                    <a:lumMod val="50000"/>
                  </a:schemeClr>
                </a:solidFill>
                <a:latin typeface="+mn-ea"/>
                <a:ea typeface="+mn-ea"/>
                <a:cs typeface="+mn-cs"/>
              </a:rPr>
              <a:t>B</a:t>
            </a:r>
            <a:r>
              <a:rPr lang="zh-CN" altLang="en-US" sz="1600" dirty="0">
                <a:solidFill>
                  <a:schemeClr val="accent6">
                    <a:lumMod val="50000"/>
                  </a:schemeClr>
                </a:solidFill>
                <a:latin typeface="+mn-ea"/>
                <a:ea typeface="+mn-ea"/>
                <a:cs typeface="+mn-cs"/>
              </a:rPr>
              <a:t>：可能是对学习失去了兴趣了吧。</a:t>
            </a:r>
            <a:endParaRPr lang="en-US" altLang="zh-CN" sz="1600" dirty="0">
              <a:solidFill>
                <a:schemeClr val="accent6">
                  <a:lumMod val="50000"/>
                </a:schemeClr>
              </a:solidFill>
              <a:latin typeface="+mn-ea"/>
              <a:ea typeface="+mn-ea"/>
              <a:cs typeface="+mn-cs"/>
            </a:endParaRPr>
          </a:p>
        </p:txBody>
      </p:sp>
      <p:sp>
        <p:nvSpPr>
          <p:cNvPr id="8" name="矩形 7"/>
          <p:cNvSpPr/>
          <p:nvPr/>
        </p:nvSpPr>
        <p:spPr>
          <a:xfrm>
            <a:off x="1071563" y="2214563"/>
            <a:ext cx="7358062" cy="461962"/>
          </a:xfrm>
          <a:prstGeom prst="rect">
            <a:avLst/>
          </a:prstGeom>
        </p:spPr>
        <p:txBody>
          <a:bodyPr>
            <a:spAutoFit/>
          </a:bodyPr>
          <a:lstStyle/>
          <a:p>
            <a:pPr fontAlgn="auto">
              <a:lnSpc>
                <a:spcPct val="150000"/>
              </a:lnSpc>
              <a:spcBef>
                <a:spcPts val="0"/>
              </a:spcBef>
              <a:spcAft>
                <a:spcPts val="0"/>
              </a:spcAft>
              <a:defRPr/>
            </a:pPr>
            <a:r>
              <a:rPr lang="en-US" altLang="zh-CN" sz="1600" dirty="0">
                <a:solidFill>
                  <a:schemeClr val="accent6">
                    <a:lumMod val="50000"/>
                  </a:schemeClr>
                </a:solidFill>
                <a:latin typeface="+mn-ea"/>
                <a:ea typeface="+mn-ea"/>
                <a:cs typeface="+mn-cs"/>
              </a:rPr>
              <a:t>A</a:t>
            </a:r>
            <a:r>
              <a:rPr lang="zh-CN" altLang="en-US" sz="1600" dirty="0">
                <a:solidFill>
                  <a:schemeClr val="accent6">
                    <a:lumMod val="50000"/>
                  </a:schemeClr>
                </a:solidFill>
                <a:latin typeface="+mn-ea"/>
                <a:ea typeface="+mn-ea"/>
                <a:cs typeface="+mn-cs"/>
              </a:rPr>
              <a:t>：我也是这么想，所以我想请学生自己出考题考试，提高他们学习的主动性。</a:t>
            </a:r>
            <a:endParaRPr lang="zh-CN" altLang="en-US" sz="1600" dirty="0">
              <a:solidFill>
                <a:schemeClr val="accent6">
                  <a:lumMod val="50000"/>
                </a:schemeClr>
              </a:solidFill>
              <a:latin typeface="+mn-ea"/>
              <a:ea typeface="+mn-ea"/>
              <a:cs typeface="+mn-cs"/>
            </a:endParaRPr>
          </a:p>
        </p:txBody>
      </p:sp>
      <p:sp>
        <p:nvSpPr>
          <p:cNvPr id="9" name="矩形 8"/>
          <p:cNvSpPr/>
          <p:nvPr/>
        </p:nvSpPr>
        <p:spPr>
          <a:xfrm>
            <a:off x="1071563" y="2571750"/>
            <a:ext cx="6000750" cy="461963"/>
          </a:xfrm>
          <a:prstGeom prst="rect">
            <a:avLst/>
          </a:prstGeom>
        </p:spPr>
        <p:txBody>
          <a:bodyPr>
            <a:spAutoFit/>
          </a:bodyPr>
          <a:lstStyle/>
          <a:p>
            <a:pPr fontAlgn="auto">
              <a:lnSpc>
                <a:spcPct val="150000"/>
              </a:lnSpc>
              <a:spcBef>
                <a:spcPts val="0"/>
              </a:spcBef>
              <a:spcAft>
                <a:spcPts val="0"/>
              </a:spcAft>
              <a:defRPr/>
            </a:pPr>
            <a:r>
              <a:rPr lang="en-US" altLang="zh-CN" sz="1600" dirty="0">
                <a:solidFill>
                  <a:schemeClr val="accent6">
                    <a:lumMod val="50000"/>
                  </a:schemeClr>
                </a:solidFill>
                <a:latin typeface="+mn-ea"/>
                <a:ea typeface="+mn-ea"/>
                <a:cs typeface="+mn-cs"/>
              </a:rPr>
              <a:t>B</a:t>
            </a:r>
            <a:r>
              <a:rPr lang="zh-CN" altLang="en-US" sz="1600" dirty="0">
                <a:solidFill>
                  <a:schemeClr val="accent6">
                    <a:lumMod val="50000"/>
                  </a:schemeClr>
                </a:solidFill>
                <a:latin typeface="+mn-ea"/>
                <a:ea typeface="+mn-ea"/>
                <a:cs typeface="+mn-cs"/>
              </a:rPr>
              <a:t>：他们自己出题？但是如何阻止有人出题目过于简单呢？</a:t>
            </a:r>
            <a:endParaRPr lang="zh-CN" altLang="en-US" sz="1600" dirty="0">
              <a:solidFill>
                <a:schemeClr val="accent6">
                  <a:lumMod val="50000"/>
                </a:schemeClr>
              </a:solidFill>
              <a:latin typeface="+mn-ea"/>
              <a:ea typeface="+mn-ea"/>
              <a:cs typeface="+mn-cs"/>
            </a:endParaRPr>
          </a:p>
        </p:txBody>
      </p:sp>
      <p:sp>
        <p:nvSpPr>
          <p:cNvPr id="10" name="矩形 9"/>
          <p:cNvSpPr/>
          <p:nvPr/>
        </p:nvSpPr>
        <p:spPr>
          <a:xfrm>
            <a:off x="1071563" y="3000375"/>
            <a:ext cx="7215187" cy="461963"/>
          </a:xfrm>
          <a:prstGeom prst="rect">
            <a:avLst/>
          </a:prstGeom>
        </p:spPr>
        <p:txBody>
          <a:bodyPr>
            <a:spAutoFit/>
          </a:bodyPr>
          <a:lstStyle/>
          <a:p>
            <a:pPr fontAlgn="auto">
              <a:lnSpc>
                <a:spcPct val="150000"/>
              </a:lnSpc>
              <a:spcBef>
                <a:spcPts val="0"/>
              </a:spcBef>
              <a:spcAft>
                <a:spcPts val="0"/>
              </a:spcAft>
              <a:defRPr/>
            </a:pPr>
            <a:r>
              <a:rPr lang="en-US" altLang="zh-CN" sz="1600" dirty="0">
                <a:solidFill>
                  <a:schemeClr val="accent6">
                    <a:lumMod val="50000"/>
                  </a:schemeClr>
                </a:solidFill>
                <a:latin typeface="+mn-ea"/>
                <a:ea typeface="+mn-ea"/>
                <a:cs typeface="+mn-cs"/>
              </a:rPr>
              <a:t>A</a:t>
            </a:r>
            <a:r>
              <a:rPr lang="zh-CN" altLang="en-US" sz="1600" dirty="0">
                <a:solidFill>
                  <a:schemeClr val="accent6">
                    <a:lumMod val="50000"/>
                  </a:schemeClr>
                </a:solidFill>
                <a:latin typeface="+mn-ea"/>
                <a:ea typeface="+mn-ea"/>
                <a:cs typeface="+mn-cs"/>
              </a:rPr>
              <a:t>：我会请他们出</a:t>
            </a:r>
            <a:r>
              <a:rPr lang="en-US" altLang="zh-CN" sz="1600" dirty="0">
                <a:solidFill>
                  <a:schemeClr val="accent6">
                    <a:lumMod val="50000"/>
                  </a:schemeClr>
                </a:solidFill>
                <a:latin typeface="+mn-ea"/>
                <a:ea typeface="+mn-ea"/>
                <a:cs typeface="+mn-cs"/>
              </a:rPr>
              <a:t>100</a:t>
            </a:r>
            <a:r>
              <a:rPr lang="zh-CN" altLang="en-US" sz="1600" dirty="0">
                <a:solidFill>
                  <a:schemeClr val="accent6">
                    <a:lumMod val="50000"/>
                  </a:schemeClr>
                </a:solidFill>
                <a:latin typeface="+mn-ea"/>
                <a:ea typeface="+mn-ea"/>
                <a:cs typeface="+mn-cs"/>
              </a:rPr>
              <a:t>道题，而且我会根据他们题目的全面性和挑战性来打分。</a:t>
            </a:r>
            <a:endParaRPr lang="zh-CN" altLang="en-US" sz="1600" dirty="0">
              <a:solidFill>
                <a:schemeClr val="accent6">
                  <a:lumMod val="50000"/>
                </a:schemeClr>
              </a:solidFill>
              <a:latin typeface="+mn-ea"/>
              <a:ea typeface="+mn-ea"/>
              <a:cs typeface="+mn-cs"/>
            </a:endParaRPr>
          </a:p>
        </p:txBody>
      </p:sp>
      <p:sp>
        <p:nvSpPr>
          <p:cNvPr id="11" name="矩形 10"/>
          <p:cNvSpPr/>
          <p:nvPr/>
        </p:nvSpPr>
        <p:spPr>
          <a:xfrm>
            <a:off x="1071563" y="3357563"/>
            <a:ext cx="3186112" cy="461962"/>
          </a:xfrm>
          <a:prstGeom prst="rect">
            <a:avLst/>
          </a:prstGeom>
        </p:spPr>
        <p:txBody>
          <a:bodyPr wrap="none">
            <a:spAutoFit/>
          </a:bodyPr>
          <a:lstStyle/>
          <a:p>
            <a:pPr fontAlgn="auto">
              <a:lnSpc>
                <a:spcPct val="150000"/>
              </a:lnSpc>
              <a:spcBef>
                <a:spcPts val="0"/>
              </a:spcBef>
              <a:spcAft>
                <a:spcPts val="0"/>
              </a:spcAft>
              <a:defRPr/>
            </a:pPr>
            <a:r>
              <a:rPr lang="en-US" altLang="zh-CN" sz="1600" dirty="0">
                <a:solidFill>
                  <a:schemeClr val="accent6">
                    <a:lumMod val="50000"/>
                  </a:schemeClr>
                </a:solidFill>
                <a:latin typeface="+mn-ea"/>
                <a:ea typeface="+mn-ea"/>
                <a:cs typeface="+mn-cs"/>
              </a:rPr>
              <a:t>B</a:t>
            </a:r>
            <a:r>
              <a:rPr lang="zh-CN" altLang="en-US" sz="1600" dirty="0">
                <a:solidFill>
                  <a:schemeClr val="accent6">
                    <a:lumMod val="50000"/>
                  </a:schemeClr>
                </a:solidFill>
                <a:latin typeface="+mn-ea"/>
                <a:ea typeface="+mn-ea"/>
                <a:cs typeface="+mn-cs"/>
              </a:rPr>
              <a:t>：对你来说，打分可能很困难。</a:t>
            </a:r>
            <a:endParaRPr lang="zh-CN" altLang="en-US" sz="1600" dirty="0">
              <a:solidFill>
                <a:schemeClr val="accent6">
                  <a:lumMod val="50000"/>
                </a:schemeClr>
              </a:solidFill>
              <a:latin typeface="+mn-ea"/>
              <a:ea typeface="+mn-ea"/>
              <a:cs typeface="+mn-cs"/>
            </a:endParaRPr>
          </a:p>
        </p:txBody>
      </p:sp>
      <p:sp>
        <p:nvSpPr>
          <p:cNvPr id="12" name="矩形 11"/>
          <p:cNvSpPr/>
          <p:nvPr/>
        </p:nvSpPr>
        <p:spPr>
          <a:xfrm>
            <a:off x="1071563" y="3714750"/>
            <a:ext cx="7072312" cy="830263"/>
          </a:xfrm>
          <a:prstGeom prst="rect">
            <a:avLst/>
          </a:prstGeom>
        </p:spPr>
        <p:txBody>
          <a:bodyPr>
            <a:spAutoFit/>
          </a:bodyPr>
          <a:lstStyle/>
          <a:p>
            <a:pPr fontAlgn="auto">
              <a:lnSpc>
                <a:spcPct val="150000"/>
              </a:lnSpc>
              <a:spcBef>
                <a:spcPts val="0"/>
              </a:spcBef>
              <a:spcAft>
                <a:spcPts val="0"/>
              </a:spcAft>
              <a:defRPr/>
            </a:pPr>
            <a:r>
              <a:rPr lang="en-US" altLang="zh-CN" sz="1600" dirty="0">
                <a:solidFill>
                  <a:schemeClr val="accent6">
                    <a:lumMod val="50000"/>
                  </a:schemeClr>
                </a:solidFill>
                <a:latin typeface="+mn-ea"/>
                <a:ea typeface="+mn-ea"/>
                <a:cs typeface="+mn-cs"/>
              </a:rPr>
              <a:t>A</a:t>
            </a:r>
            <a:r>
              <a:rPr lang="zh-CN" altLang="en-US" sz="1600" dirty="0">
                <a:solidFill>
                  <a:schemeClr val="accent6">
                    <a:lumMod val="50000"/>
                  </a:schemeClr>
                </a:solidFill>
                <a:latin typeface="+mn-ea"/>
                <a:ea typeface="+mn-ea"/>
                <a:cs typeface="+mn-cs"/>
              </a:rPr>
              <a:t>：可能是。但我认为比起只做我出的题目来说，这种方法能更好的检测他们的学习。</a:t>
            </a:r>
            <a:endParaRPr lang="zh-CN" altLang="en-US" sz="1600" dirty="0">
              <a:solidFill>
                <a:schemeClr val="accent6">
                  <a:lumMod val="50000"/>
                </a:schemeClr>
              </a:solidFill>
              <a:latin typeface="+mn-ea"/>
              <a:ea typeface="+mn-ea"/>
              <a:cs typeface="+mn-cs"/>
            </a:endParaRPr>
          </a:p>
        </p:txBody>
      </p:sp>
      <p:sp>
        <p:nvSpPr>
          <p:cNvPr id="13" name="矩形 12"/>
          <p:cNvSpPr/>
          <p:nvPr/>
        </p:nvSpPr>
        <p:spPr>
          <a:xfrm>
            <a:off x="1071563" y="4429125"/>
            <a:ext cx="5929312" cy="461963"/>
          </a:xfrm>
          <a:prstGeom prst="rect">
            <a:avLst/>
          </a:prstGeom>
        </p:spPr>
        <p:txBody>
          <a:bodyPr>
            <a:spAutoFit/>
          </a:bodyPr>
          <a:lstStyle/>
          <a:p>
            <a:pPr fontAlgn="auto">
              <a:lnSpc>
                <a:spcPct val="150000"/>
              </a:lnSpc>
              <a:spcBef>
                <a:spcPts val="0"/>
              </a:spcBef>
              <a:spcAft>
                <a:spcPts val="0"/>
              </a:spcAft>
              <a:defRPr/>
            </a:pPr>
            <a:r>
              <a:rPr lang="en-US" altLang="zh-CN" sz="1600" dirty="0">
                <a:solidFill>
                  <a:schemeClr val="accent6">
                    <a:lumMod val="50000"/>
                  </a:schemeClr>
                </a:solidFill>
                <a:latin typeface="+mn-ea"/>
                <a:ea typeface="+mn-ea"/>
                <a:cs typeface="+mn-cs"/>
              </a:rPr>
              <a:t>B</a:t>
            </a:r>
            <a:r>
              <a:rPr lang="zh-CN" altLang="en-US" sz="1600" dirty="0">
                <a:solidFill>
                  <a:schemeClr val="accent6">
                    <a:lumMod val="50000"/>
                  </a:schemeClr>
                </a:solidFill>
                <a:latin typeface="+mn-ea"/>
                <a:ea typeface="+mn-ea"/>
                <a:cs typeface="+mn-cs"/>
              </a:rPr>
              <a:t>：有的家长可能不同意。他们担心小孩知道答案，会影响学习。</a:t>
            </a:r>
            <a:endParaRPr lang="zh-CN" altLang="en-US" sz="1600" dirty="0">
              <a:solidFill>
                <a:schemeClr val="accent6">
                  <a:lumMod val="50000"/>
                </a:schemeClr>
              </a:solidFill>
              <a:latin typeface="+mn-ea"/>
              <a:ea typeface="+mn-ea"/>
              <a:cs typeface="+mn-cs"/>
            </a:endParaRPr>
          </a:p>
        </p:txBody>
      </p:sp>
      <p:sp>
        <p:nvSpPr>
          <p:cNvPr id="14" name="矩形 13"/>
          <p:cNvSpPr/>
          <p:nvPr/>
        </p:nvSpPr>
        <p:spPr>
          <a:xfrm>
            <a:off x="1071563" y="4786313"/>
            <a:ext cx="4572000" cy="461962"/>
          </a:xfrm>
          <a:prstGeom prst="rect">
            <a:avLst/>
          </a:prstGeom>
        </p:spPr>
        <p:txBody>
          <a:bodyPr>
            <a:spAutoFit/>
          </a:bodyPr>
          <a:lstStyle/>
          <a:p>
            <a:pPr fontAlgn="auto">
              <a:lnSpc>
                <a:spcPct val="150000"/>
              </a:lnSpc>
              <a:spcBef>
                <a:spcPts val="0"/>
              </a:spcBef>
              <a:spcAft>
                <a:spcPts val="0"/>
              </a:spcAft>
              <a:defRPr/>
            </a:pPr>
            <a:r>
              <a:rPr lang="en-US" altLang="zh-CN" sz="1600" dirty="0">
                <a:solidFill>
                  <a:schemeClr val="accent6">
                    <a:lumMod val="50000"/>
                  </a:schemeClr>
                </a:solidFill>
                <a:latin typeface="+mn-ea"/>
                <a:ea typeface="+mn-ea"/>
                <a:cs typeface="+mn-cs"/>
              </a:rPr>
              <a:t>A</a:t>
            </a:r>
            <a:r>
              <a:rPr lang="zh-CN" altLang="en-US" sz="1600" dirty="0">
                <a:solidFill>
                  <a:schemeClr val="accent6">
                    <a:lumMod val="50000"/>
                  </a:schemeClr>
                </a:solidFill>
                <a:latin typeface="+mn-ea"/>
                <a:ea typeface="+mn-ea"/>
                <a:cs typeface="+mn-cs"/>
              </a:rPr>
              <a:t>：这点我会和家长沟通的，听听他们的意见。</a:t>
            </a:r>
            <a:endParaRPr lang="zh-CN" altLang="en-US" sz="1600" dirty="0">
              <a:solidFill>
                <a:schemeClr val="accent6">
                  <a:lumMod val="50000"/>
                </a:schemeClr>
              </a:solidFill>
              <a:latin typeface="+mn-ea"/>
              <a:ea typeface="+mn-ea"/>
              <a:cs typeface="+mn-cs"/>
            </a:endParaRPr>
          </a:p>
        </p:txBody>
      </p:sp>
      <p:sp>
        <p:nvSpPr>
          <p:cNvPr id="15" name="矩形 14"/>
          <p:cNvSpPr/>
          <p:nvPr/>
        </p:nvSpPr>
        <p:spPr>
          <a:xfrm>
            <a:off x="1071563" y="5143500"/>
            <a:ext cx="5929312" cy="461963"/>
          </a:xfrm>
          <a:prstGeom prst="rect">
            <a:avLst/>
          </a:prstGeom>
        </p:spPr>
        <p:txBody>
          <a:bodyPr>
            <a:spAutoFit/>
          </a:bodyPr>
          <a:lstStyle/>
          <a:p>
            <a:pPr fontAlgn="auto">
              <a:lnSpc>
                <a:spcPct val="150000"/>
              </a:lnSpc>
              <a:spcBef>
                <a:spcPts val="0"/>
              </a:spcBef>
              <a:spcAft>
                <a:spcPts val="0"/>
              </a:spcAft>
              <a:defRPr/>
            </a:pPr>
            <a:r>
              <a:rPr lang="en-US" altLang="zh-CN" sz="1600" dirty="0">
                <a:solidFill>
                  <a:schemeClr val="accent6">
                    <a:lumMod val="50000"/>
                  </a:schemeClr>
                </a:solidFill>
                <a:latin typeface="+mn-ea"/>
                <a:ea typeface="+mn-ea"/>
                <a:cs typeface="+mn-cs"/>
              </a:rPr>
              <a:t>B</a:t>
            </a:r>
            <a:r>
              <a:rPr lang="zh-CN" altLang="en-US" sz="1600" dirty="0">
                <a:solidFill>
                  <a:schemeClr val="accent6">
                    <a:lumMod val="50000"/>
                  </a:schemeClr>
                </a:solidFill>
                <a:latin typeface="+mn-ea"/>
                <a:ea typeface="+mn-ea"/>
                <a:cs typeface="+mn-cs"/>
              </a:rPr>
              <a:t>：好。这将是有趣的实验。但凭我的经验，觉得有可能会失败。</a:t>
            </a:r>
            <a:endParaRPr lang="zh-CN" altLang="en-US" sz="1600" dirty="0">
              <a:solidFill>
                <a:schemeClr val="accent6">
                  <a:lumMod val="50000"/>
                </a:schemeClr>
              </a:solidFill>
              <a:latin typeface="+mn-e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0" fill="hold"/>
                                        <p:tgtEl>
                                          <p:spTgt spid="6"/>
                                        </p:tgtEl>
                                        <p:attrNameLst>
                                          <p:attrName>style.color</p:attrName>
                                        </p:attrNameLst>
                                      </p:cBhvr>
                                      <p:to>
                                        <a:schemeClr val="bg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1000" fill="hold"/>
                                        <p:tgtEl>
                                          <p:spTgt spid="7"/>
                                        </p:tgtEl>
                                        <p:attrNameLst>
                                          <p:attrName>style.color</p:attrName>
                                        </p:attrNameLst>
                                      </p:cBhvr>
                                      <p:to>
                                        <a:schemeClr val="bg1"/>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1000" fill="hold"/>
                                        <p:tgtEl>
                                          <p:spTgt spid="8"/>
                                        </p:tgtEl>
                                        <p:attrNameLst>
                                          <p:attrName>style.color</p:attrName>
                                        </p:attrNameLst>
                                      </p:cBhvr>
                                      <p:to>
                                        <a:srgbClr val="496D19"/>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dir="cw">
                                      <p:cBhvr override="childStyle">
                                        <p:cTn id="18" dur="1000" fill="hold"/>
                                        <p:tgtEl>
                                          <p:spTgt spid="9"/>
                                        </p:tgtEl>
                                        <p:attrNameLst>
                                          <p:attrName>style.color</p:attrName>
                                        </p:attrNameLst>
                                      </p:cBhvr>
                                      <p:to>
                                        <a:schemeClr val="tx1"/>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0" nodeType="clickEffect">
                                  <p:stCondLst>
                                    <p:cond delay="0"/>
                                  </p:stCondLst>
                                  <p:childTnLst>
                                    <p:animClr clrSpc="rgb" dir="cw">
                                      <p:cBhvr override="childStyle">
                                        <p:cTn id="22" dur="1000" fill="hold"/>
                                        <p:tgtEl>
                                          <p:spTgt spid="10"/>
                                        </p:tgtEl>
                                        <p:attrNameLst>
                                          <p:attrName>style.color</p:attrName>
                                        </p:attrNameLst>
                                      </p:cBhvr>
                                      <p:to>
                                        <a:srgbClr val="496D19"/>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grpId="0" nodeType="clickEffect">
                                  <p:stCondLst>
                                    <p:cond delay="0"/>
                                  </p:stCondLst>
                                  <p:childTnLst>
                                    <p:animClr clrSpc="rgb" dir="cw">
                                      <p:cBhvr override="childStyle">
                                        <p:cTn id="26" dur="1000" fill="hold"/>
                                        <p:tgtEl>
                                          <p:spTgt spid="11"/>
                                        </p:tgtEl>
                                        <p:attrNameLst>
                                          <p:attrName>style.color</p:attrName>
                                        </p:attrNameLst>
                                      </p:cBhvr>
                                      <p:to>
                                        <a:schemeClr val="tx1"/>
                                      </p:to>
                                    </p:animClr>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grpId="0" nodeType="clickEffect">
                                  <p:stCondLst>
                                    <p:cond delay="0"/>
                                  </p:stCondLst>
                                  <p:childTnLst>
                                    <p:animClr clrSpc="rgb" dir="cw">
                                      <p:cBhvr override="childStyle">
                                        <p:cTn id="30" dur="1000" fill="hold"/>
                                        <p:tgtEl>
                                          <p:spTgt spid="12"/>
                                        </p:tgtEl>
                                        <p:attrNameLst>
                                          <p:attrName>style.color</p:attrName>
                                        </p:attrNameLst>
                                      </p:cBhvr>
                                      <p:to>
                                        <a:schemeClr val="accent1"/>
                                      </p:to>
                                    </p:animClr>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grpId="0" nodeType="clickEffect">
                                  <p:stCondLst>
                                    <p:cond delay="0"/>
                                  </p:stCondLst>
                                  <p:childTnLst>
                                    <p:animClr clrSpc="rgb" dir="cw">
                                      <p:cBhvr override="childStyle">
                                        <p:cTn id="34" dur="1000" fill="hold"/>
                                        <p:tgtEl>
                                          <p:spTgt spid="13"/>
                                        </p:tgtEl>
                                        <p:attrNameLst>
                                          <p:attrName>style.color</p:attrName>
                                        </p:attrNameLst>
                                      </p:cBhvr>
                                      <p:to>
                                        <a:schemeClr val="tx1"/>
                                      </p:to>
                                    </p:animClr>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grpId="0" nodeType="clickEffect">
                                  <p:stCondLst>
                                    <p:cond delay="0"/>
                                  </p:stCondLst>
                                  <p:childTnLst>
                                    <p:animClr clrSpc="rgb" dir="cw">
                                      <p:cBhvr override="childStyle">
                                        <p:cTn id="38" dur="1000" fill="hold"/>
                                        <p:tgtEl>
                                          <p:spTgt spid="14"/>
                                        </p:tgtEl>
                                        <p:attrNameLst>
                                          <p:attrName>style.color</p:attrName>
                                        </p:attrNameLst>
                                      </p:cBhvr>
                                      <p:to>
                                        <a:srgbClr val="496D19"/>
                                      </p:to>
                                    </p:animClr>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grpId="0" nodeType="clickEffect">
                                  <p:stCondLst>
                                    <p:cond delay="0"/>
                                  </p:stCondLst>
                                  <p:childTnLst>
                                    <p:animClr clrSpc="rgb" dir="cw">
                                      <p:cBhvr override="childStyle">
                                        <p:cTn id="42" dur="1000" fill="hold"/>
                                        <p:tgtEl>
                                          <p:spTgt spid="15"/>
                                        </p:tgtEl>
                                        <p:attrNameLst>
                                          <p:attrName>style.color</p:attrName>
                                        </p:attrNameLst>
                                      </p:cBhvr>
                                      <p:to>
                                        <a:srgbClr val="FE060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850" y="188913"/>
            <a:ext cx="8072438" cy="5870575"/>
          </a:xfrm>
          <a:prstGeom prst="rect">
            <a:avLst/>
          </a:prstGeom>
        </p:spPr>
        <p:txBody>
          <a:bodyPr>
            <a:spAutoFit/>
          </a:bodyPr>
          <a:lstStyle/>
          <a:p>
            <a:pPr>
              <a:lnSpc>
                <a:spcPct val="150000"/>
              </a:lnSpc>
            </a:pPr>
            <a:r>
              <a:rPr lang="zh-CN" altLang="en-US">
                <a:latin typeface="微软雅黑"/>
                <a:ea typeface="微软雅黑"/>
              </a:rPr>
              <a:t>案例一、你与同事一同完成一项任务，因为同事的原因导致了很大失误，领导在总结会上当众批评了你，却没有批评同事，你该怎么办？ </a:t>
            </a:r>
          </a:p>
          <a:p>
            <a:pPr>
              <a:lnSpc>
                <a:spcPct val="150000"/>
              </a:lnSpc>
            </a:pPr>
            <a:r>
              <a:rPr lang="en-US" altLang="zh-CN">
                <a:latin typeface="微软雅黑"/>
                <a:ea typeface="微软雅黑"/>
              </a:rPr>
              <a:t>【</a:t>
            </a:r>
            <a:r>
              <a:rPr lang="zh-CN" altLang="en-US">
                <a:latin typeface="微软雅黑"/>
                <a:ea typeface="微软雅黑"/>
              </a:rPr>
              <a:t>参考答案</a:t>
            </a:r>
            <a:r>
              <a:rPr lang="en-US" altLang="zh-CN">
                <a:latin typeface="微软雅黑"/>
                <a:ea typeface="微软雅黑"/>
              </a:rPr>
              <a:t>】</a:t>
            </a:r>
            <a:r>
              <a:rPr lang="zh-CN" altLang="en-US">
                <a:latin typeface="微软雅黑"/>
                <a:ea typeface="微软雅黑"/>
              </a:rPr>
              <a:t>： </a:t>
            </a:r>
          </a:p>
          <a:p>
            <a:pPr>
              <a:lnSpc>
                <a:spcPct val="150000"/>
              </a:lnSpc>
            </a:pPr>
            <a:r>
              <a:rPr lang="zh-CN" altLang="en-US">
                <a:latin typeface="微软雅黑"/>
                <a:ea typeface="微软雅黑"/>
              </a:rPr>
              <a:t> </a:t>
            </a:r>
            <a:r>
              <a:rPr lang="en-US" altLang="zh-CN">
                <a:latin typeface="微软雅黑"/>
                <a:ea typeface="微软雅黑"/>
              </a:rPr>
              <a:t>1</a:t>
            </a:r>
            <a:r>
              <a:rPr lang="zh-CN" altLang="en-US">
                <a:latin typeface="微软雅黑"/>
                <a:ea typeface="微软雅黑"/>
              </a:rPr>
              <a:t>、</a:t>
            </a:r>
            <a:r>
              <a:rPr lang="zh-CN" altLang="en-US" b="1">
                <a:solidFill>
                  <a:srgbClr val="FF0000"/>
                </a:solidFill>
                <a:latin typeface="微软雅黑"/>
                <a:ea typeface="微软雅黑"/>
              </a:rPr>
              <a:t>红帽</a:t>
            </a:r>
            <a:r>
              <a:rPr lang="zh-CN" altLang="en-US">
                <a:latin typeface="微软雅黑"/>
                <a:ea typeface="微软雅黑"/>
              </a:rPr>
              <a:t>思维技巧表明内心感受：我会觉得很委屈。毕竟不是自己的原因造成的，被领导无端批评，心里肯定不好受。 </a:t>
            </a:r>
          </a:p>
          <a:p>
            <a:pPr>
              <a:lnSpc>
                <a:spcPct val="150000"/>
              </a:lnSpc>
            </a:pPr>
            <a:r>
              <a:rPr lang="zh-CN" altLang="en-US">
                <a:latin typeface="微软雅黑"/>
                <a:ea typeface="微软雅黑"/>
              </a:rPr>
              <a:t> </a:t>
            </a:r>
            <a:r>
              <a:rPr lang="en-US" altLang="zh-CN">
                <a:latin typeface="微软雅黑"/>
                <a:ea typeface="微软雅黑"/>
              </a:rPr>
              <a:t>2</a:t>
            </a:r>
            <a:r>
              <a:rPr lang="zh-CN" altLang="en-US">
                <a:latin typeface="微软雅黑"/>
                <a:ea typeface="微软雅黑"/>
              </a:rPr>
              <a:t>、</a:t>
            </a:r>
            <a:r>
              <a:rPr lang="zh-CN" altLang="en-US" b="1">
                <a:solidFill>
                  <a:srgbClr val="FFC000"/>
                </a:solidFill>
                <a:latin typeface="微软雅黑"/>
                <a:ea typeface="微软雅黑"/>
              </a:rPr>
              <a:t>黄帽</a:t>
            </a:r>
            <a:r>
              <a:rPr lang="zh-CN" altLang="en-US">
                <a:latin typeface="微软雅黑"/>
                <a:ea typeface="微软雅黑"/>
              </a:rPr>
              <a:t>思维技巧基于理性的肯定：我会正确对待领导的批评。领导之所以批评我而不批评同事，可能是因为不了解情况，也可能是因为对我的重点培养，也可能是借机针对我的。如果是因为不了解情况，我会找个适当的时机告诉领导整个事情的原委，让领导了解情况；如果是对我的重点培养，特意要求比别人严格，我会在下阶段工作中更加严格要求自己；如果是因为领导借机针对我，我会在以后的工作中加强与领导的沟通，让领导多了解我，努力改变这种状况。</a:t>
            </a:r>
          </a:p>
          <a:p>
            <a:pPr>
              <a:lnSpc>
                <a:spcPct val="150000"/>
              </a:lnSpc>
            </a:pPr>
            <a:r>
              <a:rPr lang="en-US" altLang="zh-CN">
                <a:latin typeface="微软雅黑"/>
                <a:ea typeface="微软雅黑"/>
              </a:rPr>
              <a:t>3</a:t>
            </a:r>
            <a:r>
              <a:rPr lang="zh-CN" altLang="en-US">
                <a:latin typeface="微软雅黑"/>
                <a:ea typeface="微软雅黑"/>
              </a:rPr>
              <a:t>、</a:t>
            </a:r>
            <a:r>
              <a:rPr lang="zh-CN" altLang="en-US" b="1">
                <a:solidFill>
                  <a:srgbClr val="7030A0"/>
                </a:solidFill>
                <a:latin typeface="微软雅黑"/>
                <a:ea typeface="微软雅黑"/>
              </a:rPr>
              <a:t>蓝帽</a:t>
            </a:r>
            <a:r>
              <a:rPr lang="zh-CN" altLang="en-US">
                <a:latin typeface="微软雅黑"/>
                <a:ea typeface="微软雅黑"/>
              </a:rPr>
              <a:t>思维技巧对问题进行概括性的总结：毕竟这项工作是我们两个人共同完成的，同事的失误也因为自己没有起到监督和帮助的责任，应该受到批评。</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4375" y="571500"/>
            <a:ext cx="7786688" cy="5149850"/>
          </a:xfrm>
          <a:prstGeom prst="rect">
            <a:avLst/>
          </a:prstGeom>
        </p:spPr>
        <p:txBody>
          <a:bodyPr>
            <a:spAutoFit/>
          </a:bodyPr>
          <a:lstStyle/>
          <a:p>
            <a:pPr fontAlgn="auto">
              <a:lnSpc>
                <a:spcPct val="150000"/>
              </a:lnSpc>
              <a:spcBef>
                <a:spcPts val="0"/>
              </a:spcBef>
              <a:spcAft>
                <a:spcPts val="0"/>
              </a:spcAft>
              <a:defRPr/>
            </a:pPr>
            <a:r>
              <a:rPr lang="zh-CN" altLang="en-US" dirty="0">
                <a:latin typeface="+mn-ea"/>
                <a:ea typeface="+mn-ea"/>
                <a:cs typeface="+mn-cs"/>
              </a:rPr>
              <a:t>案例二、你的朋友小贾是某公司的一名职员，虽然收入很高，但工作压力也很大，几乎每天都要加班。昨天上午因遭受经理的训斥而很烦闷，他</a:t>
            </a:r>
            <a:r>
              <a:rPr lang="en-US" altLang="zh-CN" dirty="0">
                <a:latin typeface="+mn-ea"/>
                <a:ea typeface="+mn-ea"/>
                <a:cs typeface="+mn-cs"/>
              </a:rPr>
              <a:t>(</a:t>
            </a:r>
            <a:r>
              <a:rPr lang="zh-CN" altLang="en-US" dirty="0">
                <a:latin typeface="+mn-ea"/>
                <a:ea typeface="+mn-ea"/>
                <a:cs typeface="+mn-cs"/>
              </a:rPr>
              <a:t>她</a:t>
            </a:r>
            <a:r>
              <a:rPr lang="en-US" altLang="zh-CN" dirty="0">
                <a:latin typeface="+mn-ea"/>
                <a:ea typeface="+mn-ea"/>
                <a:cs typeface="+mn-cs"/>
              </a:rPr>
              <a:t>)</a:t>
            </a:r>
            <a:r>
              <a:rPr lang="zh-CN" altLang="en-US" dirty="0">
                <a:latin typeface="+mn-ea"/>
                <a:ea typeface="+mn-ea"/>
                <a:cs typeface="+mn-cs"/>
              </a:rPr>
              <a:t>约你今天晚上去喝茶，你觉得见面后应该怎样做才能最好地帮助他</a:t>
            </a:r>
            <a:r>
              <a:rPr lang="en-US" altLang="zh-CN" dirty="0">
                <a:latin typeface="+mn-ea"/>
                <a:ea typeface="+mn-ea"/>
                <a:cs typeface="+mn-cs"/>
              </a:rPr>
              <a:t>(</a:t>
            </a:r>
            <a:r>
              <a:rPr lang="zh-CN" altLang="en-US" dirty="0">
                <a:latin typeface="+mn-ea"/>
                <a:ea typeface="+mn-ea"/>
                <a:cs typeface="+mn-cs"/>
              </a:rPr>
              <a:t>她</a:t>
            </a:r>
            <a:r>
              <a:rPr lang="en-US" altLang="zh-CN" dirty="0">
                <a:latin typeface="+mn-ea"/>
                <a:ea typeface="+mn-ea"/>
                <a:cs typeface="+mn-cs"/>
              </a:rPr>
              <a:t>)</a:t>
            </a:r>
            <a:r>
              <a:rPr lang="zh-CN" altLang="en-US" dirty="0">
                <a:latin typeface="+mn-ea"/>
                <a:ea typeface="+mn-ea"/>
                <a:cs typeface="+mn-cs"/>
              </a:rPr>
              <a:t>？ </a:t>
            </a:r>
          </a:p>
          <a:p>
            <a:pPr fontAlgn="auto">
              <a:lnSpc>
                <a:spcPct val="150000"/>
              </a:lnSpc>
              <a:spcBef>
                <a:spcPts val="0"/>
              </a:spcBef>
              <a:spcAft>
                <a:spcPts val="0"/>
              </a:spcAft>
              <a:defRPr/>
            </a:pPr>
            <a:r>
              <a:rPr lang="en-US" altLang="zh-CN" dirty="0">
                <a:latin typeface="+mn-ea"/>
                <a:ea typeface="+mn-ea"/>
                <a:cs typeface="+mn-cs"/>
              </a:rPr>
              <a:t>【</a:t>
            </a:r>
            <a:r>
              <a:rPr lang="zh-CN" altLang="en-US" dirty="0">
                <a:latin typeface="+mn-ea"/>
                <a:ea typeface="+mn-ea"/>
                <a:cs typeface="+mn-cs"/>
              </a:rPr>
              <a:t>参考答案</a:t>
            </a:r>
            <a:r>
              <a:rPr lang="en-US" altLang="zh-CN" dirty="0">
                <a:latin typeface="+mn-ea"/>
                <a:ea typeface="+mn-ea"/>
                <a:cs typeface="+mn-cs"/>
              </a:rPr>
              <a:t>】</a:t>
            </a:r>
            <a:r>
              <a:rPr lang="zh-CN" altLang="en-US" dirty="0">
                <a:latin typeface="+mn-ea"/>
                <a:ea typeface="+mn-ea"/>
                <a:cs typeface="+mn-cs"/>
              </a:rPr>
              <a:t>： </a:t>
            </a:r>
          </a:p>
          <a:p>
            <a:pPr fontAlgn="auto">
              <a:lnSpc>
                <a:spcPct val="150000"/>
              </a:lnSpc>
              <a:spcBef>
                <a:spcPts val="0"/>
              </a:spcBef>
              <a:spcAft>
                <a:spcPts val="0"/>
              </a:spcAft>
              <a:defRPr/>
            </a:pPr>
            <a:r>
              <a:rPr lang="zh-CN" altLang="en-US" dirty="0">
                <a:latin typeface="+mn-ea"/>
                <a:ea typeface="+mn-ea"/>
                <a:cs typeface="+mn-cs"/>
              </a:rPr>
              <a:t> </a:t>
            </a:r>
            <a:r>
              <a:rPr lang="en-US" altLang="zh-CN" dirty="0">
                <a:latin typeface="+mn-ea"/>
                <a:ea typeface="+mn-ea"/>
                <a:cs typeface="+mn-cs"/>
              </a:rPr>
              <a:t>1</a:t>
            </a:r>
            <a:r>
              <a:rPr lang="zh-CN" altLang="en-US" dirty="0">
                <a:latin typeface="+mn-ea"/>
                <a:ea typeface="+mn-ea"/>
                <a:cs typeface="+mn-cs"/>
              </a:rPr>
              <a:t>、</a:t>
            </a:r>
            <a:r>
              <a:rPr lang="zh-CN" altLang="en-US" b="1" dirty="0">
                <a:solidFill>
                  <a:schemeClr val="bg1"/>
                </a:solidFill>
                <a:latin typeface="+mn-ea"/>
                <a:ea typeface="+mn-ea"/>
                <a:cs typeface="+mn-cs"/>
              </a:rPr>
              <a:t>白帽</a:t>
            </a:r>
            <a:r>
              <a:rPr lang="zh-CN" altLang="en-US" dirty="0">
                <a:latin typeface="+mn-ea"/>
                <a:ea typeface="+mn-ea"/>
                <a:cs typeface="+mn-cs"/>
              </a:rPr>
              <a:t>思维技巧获取信息：认真耐心倾听，能够真诚感受他人的处境和情感，注意分析小贾在公司的真实境况和遭受训斥的真正原因。 </a:t>
            </a:r>
          </a:p>
          <a:p>
            <a:pPr fontAlgn="auto">
              <a:lnSpc>
                <a:spcPct val="150000"/>
              </a:lnSpc>
              <a:spcBef>
                <a:spcPts val="0"/>
              </a:spcBef>
              <a:spcAft>
                <a:spcPts val="0"/>
              </a:spcAft>
              <a:defRPr/>
            </a:pPr>
            <a:r>
              <a:rPr lang="zh-CN" altLang="en-US" dirty="0">
                <a:latin typeface="+mn-ea"/>
                <a:ea typeface="+mn-ea"/>
                <a:cs typeface="+mn-cs"/>
              </a:rPr>
              <a:t> </a:t>
            </a:r>
            <a:r>
              <a:rPr lang="en-US" altLang="zh-CN" dirty="0">
                <a:latin typeface="+mn-ea"/>
                <a:ea typeface="+mn-ea"/>
                <a:cs typeface="+mn-cs"/>
              </a:rPr>
              <a:t>2</a:t>
            </a:r>
            <a:r>
              <a:rPr lang="zh-CN" altLang="en-US" dirty="0">
                <a:latin typeface="+mn-ea"/>
                <a:ea typeface="+mn-ea"/>
                <a:cs typeface="+mn-cs"/>
              </a:rPr>
              <a:t>、</a:t>
            </a:r>
            <a:r>
              <a:rPr lang="zh-CN" altLang="en-US" b="1" dirty="0">
                <a:solidFill>
                  <a:srgbClr val="FF0000"/>
                </a:solidFill>
                <a:latin typeface="+mn-ea"/>
                <a:ea typeface="+mn-ea"/>
                <a:cs typeface="+mn-cs"/>
              </a:rPr>
              <a:t>红帽</a:t>
            </a:r>
            <a:r>
              <a:rPr lang="zh-CN" altLang="en-US" dirty="0">
                <a:latin typeface="+mn-ea"/>
                <a:ea typeface="+mn-ea"/>
                <a:cs typeface="+mn-cs"/>
              </a:rPr>
              <a:t>思维技巧情感安慰和鼓励：尽力给予恰当的劝慰，在缓解小贾的压力和情绪的基础上，要帮助小贾把公司发展与个人工作努力结合好。 </a:t>
            </a:r>
          </a:p>
          <a:p>
            <a:pPr fontAlgn="auto">
              <a:lnSpc>
                <a:spcPct val="150000"/>
              </a:lnSpc>
              <a:spcBef>
                <a:spcPts val="0"/>
              </a:spcBef>
              <a:spcAft>
                <a:spcPts val="0"/>
              </a:spcAft>
              <a:defRPr/>
            </a:pPr>
            <a:r>
              <a:rPr lang="en-US" altLang="zh-CN" dirty="0">
                <a:latin typeface="+mn-ea"/>
                <a:ea typeface="+mn-ea"/>
                <a:cs typeface="+mn-cs"/>
              </a:rPr>
              <a:t>3</a:t>
            </a:r>
            <a:r>
              <a:rPr lang="zh-CN" altLang="en-US" dirty="0">
                <a:latin typeface="+mn-ea"/>
                <a:ea typeface="+mn-ea"/>
                <a:cs typeface="+mn-cs"/>
              </a:rPr>
              <a:t>、</a:t>
            </a:r>
            <a:r>
              <a:rPr lang="zh-CN" altLang="en-US" b="1" dirty="0">
                <a:solidFill>
                  <a:srgbClr val="FFC000"/>
                </a:solidFill>
                <a:latin typeface="+mn-ea"/>
                <a:ea typeface="+mn-ea"/>
                <a:cs typeface="+mn-cs"/>
              </a:rPr>
              <a:t>黄帽</a:t>
            </a:r>
            <a:r>
              <a:rPr lang="zh-CN" altLang="en-US" dirty="0">
                <a:latin typeface="+mn-ea"/>
                <a:ea typeface="+mn-ea"/>
                <a:cs typeface="+mn-cs"/>
              </a:rPr>
              <a:t>思维技巧科学的肯定：结合小贾的志向和自身情况给予劝解和较为现实的建议。</a:t>
            </a:r>
            <a:endParaRPr lang="en-US" altLang="zh-CN" dirty="0">
              <a:latin typeface="+mn-ea"/>
              <a:ea typeface="+mn-ea"/>
              <a:cs typeface="+mn-cs"/>
            </a:endParaRPr>
          </a:p>
          <a:p>
            <a:pPr fontAlgn="auto">
              <a:lnSpc>
                <a:spcPct val="150000"/>
              </a:lnSpc>
              <a:spcBef>
                <a:spcPts val="0"/>
              </a:spcBef>
              <a:spcAft>
                <a:spcPts val="0"/>
              </a:spcAft>
              <a:defRPr/>
            </a:pPr>
            <a:r>
              <a:rPr lang="en-US" altLang="zh-CN" dirty="0">
                <a:latin typeface="+mn-ea"/>
                <a:ea typeface="+mn-ea"/>
                <a:cs typeface="+mn-cs"/>
              </a:rPr>
              <a:t>4</a:t>
            </a:r>
            <a:r>
              <a:rPr lang="zh-CN" altLang="en-US" dirty="0">
                <a:latin typeface="+mn-ea"/>
                <a:ea typeface="+mn-ea"/>
                <a:cs typeface="+mn-cs"/>
              </a:rPr>
              <a:t>、</a:t>
            </a:r>
            <a:r>
              <a:rPr lang="zh-CN" altLang="en-US" b="1" dirty="0">
                <a:solidFill>
                  <a:srgbClr val="7030A0"/>
                </a:solidFill>
                <a:latin typeface="+mn-ea"/>
                <a:ea typeface="+mn-ea"/>
                <a:cs typeface="+mn-cs"/>
              </a:rPr>
              <a:t>蓝帽</a:t>
            </a:r>
            <a:r>
              <a:rPr lang="zh-CN" altLang="en-US" dirty="0">
                <a:latin typeface="+mn-ea"/>
                <a:ea typeface="+mn-ea"/>
                <a:cs typeface="+mn-cs"/>
              </a:rPr>
              <a:t>思维技巧组织协调和控制：最后引导谈论一些共同开心的话题，或陪送回家，提议安排时间散心休闲等。</a:t>
            </a:r>
            <a:endParaRPr lang="zh-CN" altLang="en-US" dirty="0">
              <a:latin typeface="+mn-ea"/>
              <a:ea typeface="+mn-ea"/>
              <a:cs typeface="+mn-cs"/>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38" y="5572125"/>
            <a:ext cx="4000500" cy="693738"/>
          </a:xfrm>
        </p:spPr>
        <p:txBody>
          <a:bodyPr/>
          <a:lstStyle/>
          <a:p>
            <a:pPr fontAlgn="auto">
              <a:spcAft>
                <a:spcPts val="0"/>
              </a:spcAft>
              <a:defRPr/>
            </a:pPr>
            <a:endParaRPr lang="zh-CN" altLang="en-US">
              <a:solidFill>
                <a:schemeClr val="accent1">
                  <a:tint val="88000"/>
                  <a:satMod val="150000"/>
                </a:schemeClr>
              </a:solidFill>
              <a:cs typeface="+mj-cs"/>
            </a:endParaRPr>
          </a:p>
        </p:txBody>
      </p:sp>
      <p:sp>
        <p:nvSpPr>
          <p:cNvPr id="4" name="矩形 3"/>
          <p:cNvSpPr/>
          <p:nvPr/>
        </p:nvSpPr>
        <p:spPr>
          <a:xfrm>
            <a:off x="214313" y="404813"/>
            <a:ext cx="8715375" cy="5870575"/>
          </a:xfrm>
          <a:prstGeom prst="rect">
            <a:avLst/>
          </a:prstGeom>
        </p:spPr>
        <p:txBody>
          <a:bodyPr>
            <a:spAutoFit/>
          </a:bodyPr>
          <a:lstStyle/>
          <a:p>
            <a:pPr>
              <a:lnSpc>
                <a:spcPct val="150000"/>
              </a:lnSpc>
            </a:pPr>
            <a:endParaRPr lang="zh-CN" altLang="en-US">
              <a:latin typeface="微软雅黑"/>
              <a:ea typeface="微软雅黑"/>
            </a:endParaRPr>
          </a:p>
          <a:p>
            <a:pPr>
              <a:lnSpc>
                <a:spcPct val="150000"/>
              </a:lnSpc>
            </a:pPr>
            <a:r>
              <a:rPr lang="zh-CN" altLang="en-US">
                <a:latin typeface="微软雅黑"/>
                <a:ea typeface="微软雅黑"/>
              </a:rPr>
              <a:t>案例三、农民不太了解合作医疗，农村合作医疗制度推行的较慢，政府要求年底达到</a:t>
            </a:r>
            <a:r>
              <a:rPr lang="en-US" altLang="zh-CN">
                <a:latin typeface="微软雅黑"/>
                <a:ea typeface="微软雅黑"/>
              </a:rPr>
              <a:t>95%</a:t>
            </a:r>
            <a:r>
              <a:rPr lang="zh-CN" altLang="en-US">
                <a:latin typeface="微软雅黑"/>
                <a:ea typeface="微软雅黑"/>
              </a:rPr>
              <a:t>参保率，要求你做一个宣传和推广，你怎么做？ </a:t>
            </a:r>
          </a:p>
          <a:p>
            <a:pPr>
              <a:lnSpc>
                <a:spcPct val="150000"/>
              </a:lnSpc>
            </a:pPr>
            <a:endParaRPr lang="en-US" altLang="zh-CN">
              <a:latin typeface="微软雅黑"/>
              <a:ea typeface="微软雅黑"/>
            </a:endParaRPr>
          </a:p>
          <a:p>
            <a:pPr>
              <a:lnSpc>
                <a:spcPct val="150000"/>
              </a:lnSpc>
            </a:pPr>
            <a:r>
              <a:rPr lang="en-US" altLang="zh-CN">
                <a:latin typeface="微软雅黑"/>
                <a:ea typeface="微软雅黑"/>
              </a:rPr>
              <a:t>【</a:t>
            </a:r>
            <a:r>
              <a:rPr lang="zh-CN" altLang="en-US">
                <a:latin typeface="微软雅黑"/>
                <a:ea typeface="微软雅黑"/>
              </a:rPr>
              <a:t>参考答案</a:t>
            </a:r>
            <a:r>
              <a:rPr lang="en-US" altLang="zh-CN">
                <a:latin typeface="微软雅黑"/>
                <a:ea typeface="微软雅黑"/>
              </a:rPr>
              <a:t>】</a:t>
            </a:r>
            <a:r>
              <a:rPr lang="zh-CN" altLang="en-US">
                <a:latin typeface="微软雅黑"/>
                <a:ea typeface="微软雅黑"/>
              </a:rPr>
              <a:t>： </a:t>
            </a:r>
          </a:p>
          <a:p>
            <a:pPr>
              <a:lnSpc>
                <a:spcPct val="150000"/>
              </a:lnSpc>
            </a:pPr>
            <a:r>
              <a:rPr lang="zh-CN" altLang="en-US">
                <a:latin typeface="微软雅黑"/>
                <a:ea typeface="微软雅黑"/>
              </a:rPr>
              <a:t> </a:t>
            </a:r>
            <a:r>
              <a:rPr lang="en-US" altLang="zh-CN">
                <a:latin typeface="微软雅黑"/>
                <a:ea typeface="微软雅黑"/>
              </a:rPr>
              <a:t>1</a:t>
            </a:r>
            <a:r>
              <a:rPr lang="zh-CN" altLang="en-US">
                <a:latin typeface="微软雅黑"/>
                <a:ea typeface="微软雅黑"/>
              </a:rPr>
              <a:t>、</a:t>
            </a:r>
            <a:r>
              <a:rPr lang="zh-CN" altLang="en-US" b="1">
                <a:solidFill>
                  <a:srgbClr val="FF0000"/>
                </a:solidFill>
                <a:latin typeface="微软雅黑"/>
                <a:ea typeface="微软雅黑"/>
              </a:rPr>
              <a:t>红帽</a:t>
            </a:r>
            <a:r>
              <a:rPr lang="zh-CN" altLang="en-US">
                <a:latin typeface="微软雅黑"/>
                <a:ea typeface="微软雅黑"/>
              </a:rPr>
              <a:t>思维技巧表明观点和态度：农村合作医疗，是国家的一项重要的惠民政策，关系重大。领导把这项工作交给我，是对我的信任，我一定会尽全力做好，不辜负领导的希望。 </a:t>
            </a:r>
          </a:p>
          <a:p>
            <a:pPr>
              <a:lnSpc>
                <a:spcPct val="150000"/>
              </a:lnSpc>
            </a:pPr>
            <a:endParaRPr lang="en-US" altLang="zh-CN">
              <a:latin typeface="微软雅黑"/>
              <a:ea typeface="微软雅黑"/>
            </a:endParaRPr>
          </a:p>
          <a:p>
            <a:pPr>
              <a:lnSpc>
                <a:spcPct val="150000"/>
              </a:lnSpc>
            </a:pPr>
            <a:r>
              <a:rPr lang="en-US" altLang="zh-CN">
                <a:latin typeface="微软雅黑"/>
                <a:ea typeface="微软雅黑"/>
              </a:rPr>
              <a:t>2</a:t>
            </a:r>
            <a:r>
              <a:rPr lang="zh-CN" altLang="en-US">
                <a:latin typeface="微软雅黑"/>
                <a:ea typeface="微软雅黑"/>
              </a:rPr>
              <a:t>、</a:t>
            </a:r>
            <a:r>
              <a:rPr lang="zh-CN" altLang="en-US" b="1">
                <a:solidFill>
                  <a:srgbClr val="FFC000"/>
                </a:solidFill>
                <a:latin typeface="微软雅黑"/>
                <a:ea typeface="微软雅黑"/>
              </a:rPr>
              <a:t>黄帽</a:t>
            </a:r>
            <a:r>
              <a:rPr lang="zh-CN" altLang="en-US">
                <a:latin typeface="微软雅黑"/>
                <a:ea typeface="微软雅黑"/>
              </a:rPr>
              <a:t>思维技巧原因分析：我会通过调查、分析等手段全面深入了解农民不了解合作医疗的原因，根据了解的情况确定合适的宣传推广方式。确定活动举办的时间、地点、参与人员，做好人员的分工，筹备所需物资，安排所需车辆，制定宣传的具体方案，制作宣传材料等。做好这些工作之后，作出预算，把总体方案报领导审批。如果领导提出意见，再做出相应的修改、调整。同时做好相应的应急预案。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bwMode="auto">
          <a:xfrm>
            <a:off x="503238" y="4986338"/>
            <a:ext cx="8183562" cy="1050925"/>
          </a:xfrm>
          <a:noFill/>
        </p:spPr>
        <p:txBody>
          <a:bodyPr wrap="square" lIns="91440" tIns="45720" rIns="91440" bIns="45720" numCol="1" anchorCtr="0" compatLnSpc="1">
            <a:prstTxWarp prst="textNoShape">
              <a:avLst/>
            </a:prstTxWarp>
          </a:bodyPr>
          <a:lstStyle/>
          <a:p>
            <a:endParaRPr lang="zh-CN" altLang="en-US" smtClean="0">
              <a:effectLst/>
            </a:endParaRPr>
          </a:p>
        </p:txBody>
      </p:sp>
      <p:sp>
        <p:nvSpPr>
          <p:cNvPr id="96259" name="Rectangle 3"/>
          <p:cNvSpPr>
            <a:spLocks noGrp="1"/>
          </p:cNvSpPr>
          <p:nvPr>
            <p:ph type="body" idx="1"/>
          </p:nvPr>
        </p:nvSpPr>
        <p:spPr>
          <a:xfrm>
            <a:off x="503238" y="530225"/>
            <a:ext cx="8183562" cy="4187825"/>
          </a:xfrm>
        </p:spPr>
        <p:txBody>
          <a:bodyPr/>
          <a:lstStyle/>
          <a:p>
            <a:pPr>
              <a:lnSpc>
                <a:spcPct val="150000"/>
              </a:lnSpc>
              <a:spcBef>
                <a:spcPct val="0"/>
              </a:spcBef>
              <a:buClrTx/>
              <a:buSzTx/>
              <a:buFontTx/>
              <a:buNone/>
            </a:pPr>
            <a:r>
              <a:rPr lang="en-US" altLang="zh-CN" sz="2400" smtClean="0"/>
              <a:t>3</a:t>
            </a:r>
            <a:r>
              <a:rPr lang="zh-CN" altLang="en-US" sz="2400" smtClean="0"/>
              <a:t>、</a:t>
            </a:r>
            <a:r>
              <a:rPr lang="zh-CN" altLang="en-US" sz="2400" b="1" smtClean="0">
                <a:solidFill>
                  <a:srgbClr val="7030A0"/>
                </a:solidFill>
              </a:rPr>
              <a:t>蓝帽</a:t>
            </a:r>
            <a:r>
              <a:rPr lang="zh-CN" altLang="en-US" sz="2400" smtClean="0"/>
              <a:t>思维技巧对问题进行组织、计划、协调和控制。按照既定方案，认真组织实施，同时密切关注活动的进展情况，并根据需要适时对活动的进程进行调整。活动结束之后，做好收尾工作，认真对各种物资、材料进行归类、入库。做好总结。对活动的总体效果进行客观评估，形成书面材料，上报领导。以便其他部门的人员开展下一步的工作。同时，写一份材料将活动的总体情况上报领导。</a:t>
            </a:r>
          </a:p>
          <a:p>
            <a:endParaRPr lang="zh-CN" altLang="en-US" sz="24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3"/>
          <p:cNvSpPr>
            <a:spLocks noChangeArrowheads="1"/>
          </p:cNvSpPr>
          <p:nvPr/>
        </p:nvSpPr>
        <p:spPr bwMode="auto">
          <a:xfrm>
            <a:off x="1214438" y="1928813"/>
            <a:ext cx="6643687" cy="2308225"/>
          </a:xfrm>
          <a:prstGeom prst="rect">
            <a:avLst/>
          </a:prstGeom>
          <a:noFill/>
          <a:ln w="9525">
            <a:noFill/>
            <a:miter lim="800000"/>
            <a:headEnd/>
            <a:tailEnd/>
          </a:ln>
        </p:spPr>
        <p:txBody>
          <a:bodyPr>
            <a:spAutoFit/>
          </a:bodyPr>
          <a:lstStyle/>
          <a:p>
            <a:pPr>
              <a:lnSpc>
                <a:spcPct val="150000"/>
              </a:lnSpc>
            </a:pPr>
            <a:r>
              <a:rPr lang="zh-CN" altLang="en-US" sz="2400">
                <a:latin typeface="Verdana" pitchFamily="34" charset="0"/>
                <a:ea typeface="微软雅黑"/>
              </a:rPr>
              <a:t>六顶思考帽经历了从理论到课程化开发的过程，可作用于企业的会议、决策、沟通、报告甚至影响个人生活，很多企业评价六顶思考帽的推行改善了企业文化、极大地提高了管理效能。</a:t>
            </a:r>
          </a:p>
        </p:txBody>
      </p:sp>
      <p:sp>
        <p:nvSpPr>
          <p:cNvPr id="5" name="标题 1"/>
          <p:cNvSpPr txBox="1">
            <a:spLocks/>
          </p:cNvSpPr>
          <p:nvPr/>
        </p:nvSpPr>
        <p:spPr>
          <a:xfrm>
            <a:off x="5643563" y="5572125"/>
            <a:ext cx="3000375" cy="677863"/>
          </a:xfrm>
          <a:prstGeom prst="rect">
            <a:avLst/>
          </a:prstGeom>
        </p:spPr>
        <p:txBody>
          <a:bodyPr anchor="b">
            <a:normAutofit/>
          </a:bodyPr>
          <a:lstStyle/>
          <a:p>
            <a:pPr fontAlgn="auto">
              <a:spcAft>
                <a:spcPts val="0"/>
              </a:spcAft>
              <a:defRPr/>
            </a:pPr>
            <a:r>
              <a:rPr lang="zh-CN" altLang="en-US"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思考帽的用途</a:t>
            </a:r>
            <a:endParaRPr lang="zh-CN" altLang="en-US"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288" y="260350"/>
            <a:ext cx="8072437" cy="5870575"/>
          </a:xfrm>
          <a:prstGeom prst="rect">
            <a:avLst/>
          </a:prstGeom>
        </p:spPr>
        <p:txBody>
          <a:bodyPr>
            <a:spAutoFit/>
          </a:bodyPr>
          <a:lstStyle/>
          <a:p>
            <a:pPr fontAlgn="auto">
              <a:lnSpc>
                <a:spcPct val="150000"/>
              </a:lnSpc>
              <a:spcBef>
                <a:spcPts val="0"/>
              </a:spcBef>
              <a:spcAft>
                <a:spcPts val="0"/>
              </a:spcAft>
              <a:defRPr/>
            </a:pPr>
            <a:r>
              <a:rPr lang="zh-CN" altLang="en-US" dirty="0">
                <a:latin typeface="+mn-ea"/>
                <a:ea typeface="+mn-ea"/>
                <a:cs typeface="+mn-cs"/>
              </a:rPr>
              <a:t>案例四、在一次全体会议上，领导对一个项目做了赞扬，并且称赞了你在这里的表现，而你其实根本没参与这个项目，请问你该怎么处理？ </a:t>
            </a:r>
          </a:p>
          <a:p>
            <a:pPr fontAlgn="auto">
              <a:lnSpc>
                <a:spcPct val="150000"/>
              </a:lnSpc>
              <a:spcBef>
                <a:spcPts val="0"/>
              </a:spcBef>
              <a:spcAft>
                <a:spcPts val="0"/>
              </a:spcAft>
              <a:defRPr/>
            </a:pPr>
            <a:r>
              <a:rPr lang="en-US" altLang="zh-CN" dirty="0">
                <a:latin typeface="+mn-ea"/>
                <a:ea typeface="+mn-ea"/>
                <a:cs typeface="+mn-cs"/>
              </a:rPr>
              <a:t>【</a:t>
            </a:r>
            <a:r>
              <a:rPr lang="zh-CN" altLang="en-US" dirty="0">
                <a:latin typeface="+mn-ea"/>
                <a:ea typeface="+mn-ea"/>
                <a:cs typeface="+mn-cs"/>
              </a:rPr>
              <a:t>参考答案</a:t>
            </a:r>
            <a:r>
              <a:rPr lang="en-US" altLang="zh-CN" dirty="0">
                <a:latin typeface="+mn-ea"/>
                <a:ea typeface="+mn-ea"/>
                <a:cs typeface="+mn-cs"/>
              </a:rPr>
              <a:t>】</a:t>
            </a:r>
            <a:r>
              <a:rPr lang="zh-CN" altLang="en-US" dirty="0">
                <a:latin typeface="+mn-ea"/>
                <a:ea typeface="+mn-ea"/>
                <a:cs typeface="+mn-cs"/>
              </a:rPr>
              <a:t>： </a:t>
            </a:r>
          </a:p>
          <a:p>
            <a:pPr fontAlgn="auto">
              <a:lnSpc>
                <a:spcPct val="150000"/>
              </a:lnSpc>
              <a:spcBef>
                <a:spcPts val="0"/>
              </a:spcBef>
              <a:spcAft>
                <a:spcPts val="0"/>
              </a:spcAft>
              <a:defRPr/>
            </a:pPr>
            <a:r>
              <a:rPr lang="zh-CN" altLang="en-US" dirty="0">
                <a:latin typeface="+mn-ea"/>
                <a:ea typeface="+mn-ea"/>
                <a:cs typeface="+mn-cs"/>
              </a:rPr>
              <a:t> </a:t>
            </a:r>
            <a:r>
              <a:rPr lang="en-US" altLang="zh-CN" dirty="0">
                <a:latin typeface="+mn-ea"/>
                <a:ea typeface="+mn-ea"/>
                <a:cs typeface="+mn-cs"/>
              </a:rPr>
              <a:t>1</a:t>
            </a:r>
            <a:r>
              <a:rPr lang="zh-CN" altLang="en-US" dirty="0">
                <a:latin typeface="+mn-ea"/>
                <a:ea typeface="+mn-ea"/>
                <a:cs typeface="+mn-cs"/>
              </a:rPr>
              <a:t>、</a:t>
            </a:r>
            <a:r>
              <a:rPr lang="zh-CN" altLang="en-US" b="1" dirty="0">
                <a:solidFill>
                  <a:srgbClr val="FF0000"/>
                </a:solidFill>
                <a:latin typeface="+mn-ea"/>
                <a:ea typeface="+mn-ea"/>
                <a:cs typeface="+mn-cs"/>
              </a:rPr>
              <a:t>红帽</a:t>
            </a:r>
            <a:r>
              <a:rPr lang="zh-CN" altLang="en-US" dirty="0">
                <a:latin typeface="+mn-ea"/>
                <a:ea typeface="+mn-ea"/>
                <a:cs typeface="+mn-cs"/>
              </a:rPr>
              <a:t>思维技巧表明观点和态度：对于不属于自己的荣誉，不能采取默认的形式心怀侥幸地接收，这是自欺欺人，也会让领导、同事误解我的为人，所以我必须澄清此事。 </a:t>
            </a:r>
          </a:p>
          <a:p>
            <a:pPr fontAlgn="auto">
              <a:lnSpc>
                <a:spcPct val="150000"/>
              </a:lnSpc>
              <a:spcBef>
                <a:spcPts val="0"/>
              </a:spcBef>
              <a:spcAft>
                <a:spcPts val="0"/>
              </a:spcAft>
              <a:defRPr/>
            </a:pPr>
            <a:r>
              <a:rPr lang="zh-CN" altLang="en-US" dirty="0">
                <a:latin typeface="+mn-ea"/>
                <a:ea typeface="+mn-ea"/>
                <a:cs typeface="+mn-cs"/>
              </a:rPr>
              <a:t> </a:t>
            </a:r>
            <a:r>
              <a:rPr lang="en-US" altLang="zh-CN" dirty="0">
                <a:latin typeface="+mn-ea"/>
                <a:ea typeface="+mn-ea"/>
                <a:cs typeface="+mn-cs"/>
              </a:rPr>
              <a:t>2</a:t>
            </a:r>
            <a:r>
              <a:rPr lang="zh-CN" altLang="en-US" dirty="0">
                <a:latin typeface="+mn-ea"/>
                <a:ea typeface="+mn-ea"/>
                <a:cs typeface="+mn-cs"/>
              </a:rPr>
              <a:t>、</a:t>
            </a:r>
            <a:r>
              <a:rPr lang="zh-CN" altLang="en-US" b="1" dirty="0">
                <a:solidFill>
                  <a:srgbClr val="FFC000"/>
                </a:solidFill>
                <a:latin typeface="+mn-ea"/>
                <a:ea typeface="+mn-ea"/>
                <a:cs typeface="+mn-cs"/>
              </a:rPr>
              <a:t>黄帽</a:t>
            </a:r>
            <a:r>
              <a:rPr lang="zh-CN" altLang="en-US" dirty="0">
                <a:latin typeface="+mn-ea"/>
                <a:ea typeface="+mn-ea"/>
                <a:cs typeface="+mn-cs"/>
              </a:rPr>
              <a:t>思维技巧原因分析：领导表扬我，很可能是将该项目负责人在汇报工作时汇报的表现优越的人与我混淆了，其实是另一位同事的荣誉。鉴于全体会议的场合比较隆重，不宜直接站起来，指出领导的错误，应该先迅速与该项目的负责人沟通，说明情况，请他将实际应该表扬的人的情况写成小纸条，通过给领导倒水或者更换话筒等方式，告知领导，借机澄清事实。 </a:t>
            </a:r>
          </a:p>
          <a:p>
            <a:pPr fontAlgn="auto">
              <a:lnSpc>
                <a:spcPct val="150000"/>
              </a:lnSpc>
              <a:spcBef>
                <a:spcPts val="0"/>
              </a:spcBef>
              <a:spcAft>
                <a:spcPts val="0"/>
              </a:spcAft>
              <a:defRPr/>
            </a:pPr>
            <a:r>
              <a:rPr lang="en-US" altLang="zh-CN" dirty="0">
                <a:latin typeface="+mn-ea"/>
                <a:ea typeface="+mn-ea"/>
                <a:cs typeface="+mn-cs"/>
              </a:rPr>
              <a:t>3</a:t>
            </a:r>
            <a:r>
              <a:rPr lang="zh-CN" altLang="en-US" dirty="0">
                <a:latin typeface="+mn-ea"/>
                <a:ea typeface="+mn-ea"/>
                <a:cs typeface="+mn-cs"/>
              </a:rPr>
              <a:t>、</a:t>
            </a:r>
            <a:r>
              <a:rPr lang="zh-CN" altLang="en-US" b="1" dirty="0">
                <a:solidFill>
                  <a:srgbClr val="7030A0"/>
                </a:solidFill>
                <a:latin typeface="+mn-ea"/>
                <a:ea typeface="+mn-ea"/>
                <a:cs typeface="+mn-cs"/>
              </a:rPr>
              <a:t>蓝帽</a:t>
            </a:r>
            <a:r>
              <a:rPr lang="zh-CN" altLang="en-US" dirty="0">
                <a:latin typeface="+mn-ea"/>
                <a:ea typeface="+mn-ea"/>
                <a:cs typeface="+mn-cs"/>
              </a:rPr>
              <a:t>思维技巧对问题进行总结：我觉得，对于这种公开场合、规模较大的会议，出现问题，应该进行当场补救，因为一旦散会负面影响就会扩大，事后补救效果很有限。</a:t>
            </a:r>
            <a:endParaRPr lang="zh-CN" altLang="en-US" dirty="0">
              <a:latin typeface="+mn-ea"/>
              <a:ea typeface="+mn-ea"/>
              <a:cs typeface="+mn-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750" y="620713"/>
            <a:ext cx="2143125" cy="693737"/>
          </a:xfrm>
        </p:spPr>
        <p:txBody>
          <a:bodyPr/>
          <a:lstStyle/>
          <a:p>
            <a:pPr fontAlgn="auto">
              <a:spcAft>
                <a:spcPts val="0"/>
              </a:spcAft>
              <a:defRPr/>
            </a:pPr>
            <a:r>
              <a:rPr lang="zh-CN" altLang="en-US" dirty="0" smtClean="0">
                <a:solidFill>
                  <a:schemeClr val="accent1">
                    <a:tint val="88000"/>
                    <a:satMod val="150000"/>
                  </a:schemeClr>
                </a:solidFill>
                <a:cs typeface="+mj-cs"/>
              </a:rPr>
              <a:t>案例分析</a:t>
            </a:r>
            <a:endParaRPr lang="zh-CN" altLang="en-US" dirty="0">
              <a:solidFill>
                <a:schemeClr val="accent1">
                  <a:tint val="88000"/>
                  <a:satMod val="150000"/>
                </a:schemeClr>
              </a:solidFill>
              <a:cs typeface="+mj-cs"/>
            </a:endParaRPr>
          </a:p>
        </p:txBody>
      </p:sp>
      <p:sp>
        <p:nvSpPr>
          <p:cNvPr id="4" name="标题 1"/>
          <p:cNvSpPr txBox="1">
            <a:spLocks/>
          </p:cNvSpPr>
          <p:nvPr/>
        </p:nvSpPr>
        <p:spPr bwMode="auto">
          <a:xfrm>
            <a:off x="428625" y="2160588"/>
            <a:ext cx="8286750" cy="1920875"/>
          </a:xfrm>
          <a:prstGeom prst="rect">
            <a:avLst/>
          </a:prstGeom>
          <a:noFill/>
          <a:ln w="9525">
            <a:noFill/>
            <a:miter lim="800000"/>
            <a:headEnd/>
            <a:tailEnd/>
          </a:ln>
        </p:spPr>
        <p:txBody>
          <a:bodyPr anchor="b">
            <a:spAutoFit/>
          </a:bodyPr>
          <a:lstStyle/>
          <a:p>
            <a:pPr eaLnBrk="0" hangingPunct="0">
              <a:lnSpc>
                <a:spcPct val="200000"/>
              </a:lnSpc>
            </a:pPr>
            <a:r>
              <a:rPr lang="zh-CN" altLang="en-US" sz="3200">
                <a:solidFill>
                  <a:srgbClr val="0000FF"/>
                </a:solidFill>
                <a:latin typeface="微软雅黑"/>
                <a:ea typeface="微软雅黑"/>
              </a:rPr>
              <a:t>运用六顶思考帽讨论：</a:t>
            </a:r>
            <a:endParaRPr lang="en-US" altLang="zh-CN" sz="3200">
              <a:solidFill>
                <a:srgbClr val="0000FF"/>
              </a:solidFill>
              <a:latin typeface="微软雅黑"/>
              <a:ea typeface="微软雅黑"/>
            </a:endParaRPr>
          </a:p>
          <a:p>
            <a:pPr eaLnBrk="0" hangingPunct="0">
              <a:lnSpc>
                <a:spcPct val="200000"/>
              </a:lnSpc>
            </a:pPr>
            <a:r>
              <a:rPr lang="zh-CN" altLang="en-US" sz="2800">
                <a:solidFill>
                  <a:srgbClr val="FF3300"/>
                </a:solidFill>
                <a:latin typeface="微软雅黑"/>
                <a:ea typeface="微软雅黑"/>
              </a:rPr>
              <a:t>         如何激发员工培训的积极性？</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785813" y="714375"/>
            <a:ext cx="7715250" cy="5078413"/>
          </a:xfrm>
          <a:prstGeom prst="rect">
            <a:avLst/>
          </a:prstGeom>
          <a:noFill/>
          <a:ln w="9525">
            <a:noFill/>
            <a:miter lim="800000"/>
            <a:headEnd/>
            <a:tailEnd/>
          </a:ln>
          <a:effectLst/>
        </p:spPr>
        <p:txBody>
          <a:bodyPr anchor="ctr">
            <a:spAutoFit/>
          </a:bodyPr>
          <a:lstStyle/>
          <a:p>
            <a:pPr eaLnBrk="0" hangingPunct="0">
              <a:lnSpc>
                <a:spcPct val="150000"/>
              </a:lnSpc>
            </a:pPr>
            <a:r>
              <a:rPr lang="en-US" altLang="zh-CN">
                <a:latin typeface="微软雅黑"/>
              </a:rPr>
              <a:t>1.</a:t>
            </a:r>
            <a:r>
              <a:rPr lang="zh-CN" altLang="en-US">
                <a:latin typeface="微软雅黑"/>
              </a:rPr>
              <a:t>这种思维区别于批判性、辩论性、对立性的方法，而是一种具有建设性、设计性和创新性的思维管理工具。</a:t>
            </a:r>
            <a:endParaRPr lang="zh-CN" altLang="en-US">
              <a:latin typeface="微软雅黑"/>
              <a:ea typeface="微软雅黑"/>
            </a:endParaRPr>
          </a:p>
          <a:p>
            <a:pPr eaLnBrk="0" hangingPunct="0">
              <a:lnSpc>
                <a:spcPct val="150000"/>
              </a:lnSpc>
            </a:pPr>
            <a:r>
              <a:rPr lang="en-US" altLang="zh-CN">
                <a:latin typeface="微软雅黑"/>
              </a:rPr>
              <a:t>2.</a:t>
            </a:r>
            <a:r>
              <a:rPr lang="zh-CN" altLang="en-US">
                <a:latin typeface="微软雅黑"/>
              </a:rPr>
              <a:t>它使思考者克服情绪感染，剔除思维的无助和混乱，摆脱习惯思维枷锁的束缚，以更高效率的方式进行思考。</a:t>
            </a:r>
            <a:endParaRPr lang="zh-CN" altLang="en-US">
              <a:latin typeface="微软雅黑"/>
              <a:ea typeface="微软雅黑"/>
            </a:endParaRPr>
          </a:p>
          <a:p>
            <a:pPr eaLnBrk="0" hangingPunct="0">
              <a:lnSpc>
                <a:spcPct val="150000"/>
              </a:lnSpc>
            </a:pPr>
            <a:r>
              <a:rPr lang="en-US" altLang="zh-CN">
                <a:latin typeface="微软雅黑"/>
              </a:rPr>
              <a:t>3.</a:t>
            </a:r>
            <a:r>
              <a:rPr lang="zh-CN" altLang="en-US">
                <a:latin typeface="微软雅黑"/>
              </a:rPr>
              <a:t>用六种颜色的帽子这种形象化的手段使我们非常容易驾驭复杂性的思维。</a:t>
            </a:r>
            <a:endParaRPr lang="zh-CN" altLang="en-US">
              <a:latin typeface="微软雅黑"/>
              <a:ea typeface="微软雅黑"/>
            </a:endParaRPr>
          </a:p>
          <a:p>
            <a:pPr eaLnBrk="0" hangingPunct="0">
              <a:lnSpc>
                <a:spcPct val="150000"/>
              </a:lnSpc>
            </a:pPr>
            <a:r>
              <a:rPr lang="en-US" altLang="zh-CN">
                <a:latin typeface="微软雅黑"/>
              </a:rPr>
              <a:t>4.</a:t>
            </a:r>
            <a:r>
              <a:rPr lang="zh-CN" altLang="en-US">
                <a:latin typeface="微软雅黑"/>
              </a:rPr>
              <a:t>当你认为问题无法解决时，“六顶思考帽”就会给你一个崭新的契机。</a:t>
            </a:r>
            <a:endParaRPr lang="zh-CN" altLang="en-US">
              <a:latin typeface="微软雅黑"/>
              <a:ea typeface="微软雅黑"/>
            </a:endParaRPr>
          </a:p>
          <a:p>
            <a:pPr eaLnBrk="0" hangingPunct="0">
              <a:lnSpc>
                <a:spcPct val="150000"/>
              </a:lnSpc>
            </a:pPr>
            <a:r>
              <a:rPr lang="en-US" altLang="zh-CN">
                <a:latin typeface="微软雅黑"/>
              </a:rPr>
              <a:t>5.</a:t>
            </a:r>
            <a:r>
              <a:rPr lang="zh-CN" altLang="en-US">
                <a:latin typeface="微软雅黑"/>
              </a:rPr>
              <a:t>使各种不同的想法和观点能够很和谐地组织在一起。避免人与人之间的对抗。</a:t>
            </a:r>
            <a:endParaRPr lang="zh-CN" altLang="en-US">
              <a:latin typeface="微软雅黑"/>
              <a:ea typeface="微软雅黑"/>
            </a:endParaRPr>
          </a:p>
          <a:p>
            <a:pPr eaLnBrk="0" hangingPunct="0">
              <a:lnSpc>
                <a:spcPct val="150000"/>
              </a:lnSpc>
            </a:pPr>
            <a:r>
              <a:rPr lang="en-US" altLang="zh-CN">
                <a:latin typeface="微软雅黑"/>
              </a:rPr>
              <a:t>6.</a:t>
            </a:r>
            <a:r>
              <a:rPr lang="zh-CN" altLang="en-US">
                <a:latin typeface="微软雅黑"/>
              </a:rPr>
              <a:t>经过一个深思熟虑的过程，最后去寻找答案。</a:t>
            </a:r>
            <a:endParaRPr lang="zh-CN" altLang="en-US">
              <a:latin typeface="微软雅黑"/>
              <a:ea typeface="微软雅黑"/>
            </a:endParaRPr>
          </a:p>
          <a:p>
            <a:pPr eaLnBrk="0" hangingPunct="0">
              <a:lnSpc>
                <a:spcPct val="150000"/>
              </a:lnSpc>
            </a:pPr>
            <a:r>
              <a:rPr lang="en-US" altLang="zh-CN">
                <a:latin typeface="微软雅黑"/>
              </a:rPr>
              <a:t>7.</a:t>
            </a:r>
            <a:r>
              <a:rPr lang="zh-CN" altLang="en-US">
                <a:latin typeface="微软雅黑"/>
              </a:rPr>
              <a:t>避免自负和片面性。六顶帽子代表了六种思维角色的扮演它几乎涵盖了思维的整个过程，即可以有效地支持个人的行为，也可以支持团体讨论中的互相激发。</a:t>
            </a:r>
            <a:endParaRPr lang="zh-CN" altLang="en-US">
              <a:latin typeface="微软雅黑"/>
              <a:ea typeface="微软雅黑"/>
            </a:endParaRPr>
          </a:p>
        </p:txBody>
      </p:sp>
      <p:sp>
        <p:nvSpPr>
          <p:cNvPr id="5" name="标题 1"/>
          <p:cNvSpPr txBox="1">
            <a:spLocks/>
          </p:cNvSpPr>
          <p:nvPr/>
        </p:nvSpPr>
        <p:spPr>
          <a:xfrm>
            <a:off x="3357563" y="5572125"/>
            <a:ext cx="5286375" cy="677863"/>
          </a:xfrm>
          <a:prstGeom prst="rect">
            <a:avLst/>
          </a:prstGeom>
        </p:spPr>
        <p:txBody>
          <a:bodyPr anchor="b">
            <a:normAutofit/>
          </a:bodyPr>
          <a:lstStyle/>
          <a:p>
            <a:pPr fontAlgn="auto">
              <a:spcAft>
                <a:spcPts val="0"/>
              </a:spcAft>
              <a:defRPr/>
            </a:pPr>
            <a:r>
              <a:rPr lang="zh-CN" altLang="en-US"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六顶思考帽的作用与价值</a:t>
            </a:r>
            <a:endParaRPr lang="zh-CN" altLang="en-US"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643188" y="2857500"/>
            <a:ext cx="3714750" cy="1071563"/>
          </a:xfrm>
          <a:prstGeom prst="rect">
            <a:avLst/>
          </a:prstGeom>
        </p:spPr>
        <p:txBody>
          <a:bodyPr anchor="b"/>
          <a:lstStyle/>
          <a:p>
            <a:pPr fontAlgn="auto">
              <a:spcAft>
                <a:spcPts val="0"/>
              </a:spcAft>
              <a:defRPr/>
            </a:pPr>
            <a:r>
              <a:rPr lang="zh-CN" altLang="en-US" sz="6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独立思考</a:t>
            </a:r>
            <a:endParaRPr lang="zh-CN" altLang="en-US" sz="6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视点">
  <a:themeElements>
    <a:clrScheme name="视点">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视点">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2644</TotalTime>
  <Words>6353</Words>
  <PresentationFormat>全屏显示(4:3)</PresentationFormat>
  <Paragraphs>403</Paragraphs>
  <Slides>71</Slides>
  <Notes>0</Notes>
  <HiddenSlides>0</HiddenSlides>
  <MMClips>0</MMClips>
  <ScaleCrop>false</ScaleCrop>
  <HeadingPairs>
    <vt:vector size="8" baseType="variant">
      <vt:variant>
        <vt:lpstr>已用的字体</vt:lpstr>
      </vt:variant>
      <vt:variant>
        <vt:i4>10</vt:i4>
      </vt:variant>
      <vt:variant>
        <vt:lpstr>演示文稿设计模板</vt:lpstr>
      </vt:variant>
      <vt:variant>
        <vt:i4>5</vt:i4>
      </vt:variant>
      <vt:variant>
        <vt:lpstr>嵌入 OLE 服务器</vt:lpstr>
      </vt:variant>
      <vt:variant>
        <vt:i4>1</vt:i4>
      </vt:variant>
      <vt:variant>
        <vt:lpstr>幻灯片标题</vt:lpstr>
      </vt:variant>
      <vt:variant>
        <vt:i4>71</vt:i4>
      </vt:variant>
    </vt:vector>
  </HeadingPairs>
  <TitlesOfParts>
    <vt:vector size="87" baseType="lpstr">
      <vt:lpstr>Verdana</vt:lpstr>
      <vt:lpstr>微软雅黑</vt:lpstr>
      <vt:lpstr>Arial</vt:lpstr>
      <vt:lpstr>Wingdings 2</vt:lpstr>
      <vt:lpstr>Calibri</vt:lpstr>
      <vt:lpstr>宋体</vt:lpstr>
      <vt:lpstr>Wingdings</vt:lpstr>
      <vt:lpstr>黑体</vt:lpstr>
      <vt:lpstr>Tahoma</vt:lpstr>
      <vt:lpstr>Times New Roman</vt:lpstr>
      <vt:lpstr>视点</vt:lpstr>
      <vt:lpstr>视点</vt:lpstr>
      <vt:lpstr>视点</vt:lpstr>
      <vt:lpstr>视点</vt:lpstr>
      <vt:lpstr>视点</vt:lpstr>
      <vt:lpstr>剪辑</vt:lpstr>
      <vt:lpstr>畅想在同一个维度上</vt:lpstr>
      <vt:lpstr>创始人简介</vt:lpstr>
      <vt:lpstr>幻灯片 3</vt:lpstr>
      <vt:lpstr>六顶思考帽的成效</vt:lpstr>
      <vt:lpstr>幻灯片 5</vt:lpstr>
      <vt:lpstr>幻灯片 6</vt:lpstr>
      <vt:lpstr>幻灯片 7</vt:lpstr>
      <vt:lpstr>幻灯片 8</vt:lpstr>
      <vt:lpstr>幻灯片 9</vt:lpstr>
      <vt:lpstr>——局限性思维</vt:lpstr>
      <vt:lpstr>盲人摸象，可悲的不是摸象人，而是真“象”。</vt:lpstr>
      <vt:lpstr>幻灯片 12</vt:lpstr>
      <vt:lpstr>SWOT</vt:lpstr>
      <vt:lpstr>情景模拟</vt:lpstr>
      <vt:lpstr>幻灯片 15</vt:lpstr>
      <vt:lpstr>幻灯片 16</vt:lpstr>
      <vt:lpstr>幻灯片 17</vt:lpstr>
      <vt:lpstr>幻灯片 18</vt:lpstr>
      <vt:lpstr>幻灯片 19</vt:lpstr>
      <vt:lpstr>幻灯片 20</vt:lpstr>
      <vt:lpstr>幻灯片 21</vt:lpstr>
      <vt:lpstr>幻灯片 22</vt:lpstr>
      <vt:lpstr>四项分析法，SWOT！</vt:lpstr>
      <vt:lpstr>团队思考</vt:lpstr>
      <vt:lpstr>对抗式思考</vt:lpstr>
      <vt:lpstr>——局限性思维</vt:lpstr>
      <vt:lpstr>平行式思维</vt:lpstr>
      <vt:lpstr>六顶思考帽</vt:lpstr>
      <vt:lpstr>平行思维</vt:lpstr>
      <vt:lpstr>幻灯片 30</vt:lpstr>
      <vt:lpstr>幻灯片 31</vt:lpstr>
      <vt:lpstr>帽子家族</vt:lpstr>
      <vt:lpstr>平行思维工具：六顶思考帽</vt:lpstr>
      <vt:lpstr>六顶思考帽各自内在的含义</vt:lpstr>
      <vt:lpstr>六顶思考帽各自的位置</vt:lpstr>
      <vt:lpstr>思维的混战</vt:lpstr>
      <vt:lpstr>白帽</vt:lpstr>
      <vt:lpstr>白帽</vt:lpstr>
      <vt:lpstr>白帽</vt:lpstr>
      <vt:lpstr>幻灯片 40</vt:lpstr>
      <vt:lpstr>直觉与思维</vt:lpstr>
      <vt:lpstr>红帽</vt:lpstr>
      <vt:lpstr>红帽</vt:lpstr>
      <vt:lpstr>黑帽</vt:lpstr>
      <vt:lpstr>黑帽</vt:lpstr>
      <vt:lpstr>黄帽</vt:lpstr>
      <vt:lpstr>黄帽</vt:lpstr>
      <vt:lpstr>黄帽与黑帽的博弈</vt:lpstr>
      <vt:lpstr>绿帽</vt:lpstr>
      <vt:lpstr>绿帽</vt:lpstr>
      <vt:lpstr>蓝帽</vt:lpstr>
      <vt:lpstr>蓝帽</vt:lpstr>
      <vt:lpstr>蓝帽的用途</vt:lpstr>
      <vt:lpstr>认识问题解决问题角度</vt:lpstr>
      <vt:lpstr>认识问题解决问题角度</vt:lpstr>
      <vt:lpstr>认识问题解决问题角度</vt:lpstr>
      <vt:lpstr>如何使用六顶思考帽</vt:lpstr>
      <vt:lpstr>制定方案的步骤</vt:lpstr>
      <vt:lpstr>如何使用简单的短序列</vt:lpstr>
      <vt:lpstr>如何使用简单的短序列</vt:lpstr>
      <vt:lpstr>如何使用简单的短序列</vt:lpstr>
      <vt:lpstr>如何使用简单的短序列</vt:lpstr>
      <vt:lpstr>如何使用简单的短序列</vt:lpstr>
      <vt:lpstr>幻灯片 64</vt:lpstr>
      <vt:lpstr>实战演习</vt:lpstr>
      <vt:lpstr>幻灯片 66</vt:lpstr>
      <vt:lpstr>幻灯片 67</vt:lpstr>
      <vt:lpstr>幻灯片 68</vt:lpstr>
      <vt:lpstr>幻灯片 69</vt:lpstr>
      <vt:lpstr>幻灯片 70</vt:lpstr>
      <vt:lpstr>案例分析</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畅游在同一个思维面上</dc:title>
  <cp:lastModifiedBy>User</cp:lastModifiedBy>
  <cp:revision>334</cp:revision>
  <dcterms:modified xsi:type="dcterms:W3CDTF">2012-08-06T03:29:14Z</dcterms:modified>
</cp:coreProperties>
</file>