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7"/>
  </p:notesMasterIdLst>
  <p:handoutMasterIdLst>
    <p:handoutMasterId r:id="rId18"/>
  </p:handoutMasterIdLst>
  <p:sldIdLst>
    <p:sldId id="295" r:id="rId2"/>
    <p:sldId id="369" r:id="rId3"/>
    <p:sldId id="294" r:id="rId4"/>
    <p:sldId id="296" r:id="rId5"/>
    <p:sldId id="373" r:id="rId6"/>
    <p:sldId id="377" r:id="rId7"/>
    <p:sldId id="374" r:id="rId8"/>
    <p:sldId id="375" r:id="rId9"/>
    <p:sldId id="376" r:id="rId10"/>
    <p:sldId id="380" r:id="rId11"/>
    <p:sldId id="378" r:id="rId12"/>
    <p:sldId id="383" r:id="rId13"/>
    <p:sldId id="381" r:id="rId14"/>
    <p:sldId id="382" r:id="rId15"/>
    <p:sldId id="371" r:id="rId16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FF0000"/>
    <a:srgbClr val="DEEE12"/>
    <a:srgbClr val="00FF00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指针与指针变量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196752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指针与指针变量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177655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149080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027872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z="4000" dirty="0" smtClean="0">
                <a:solidFill>
                  <a:srgbClr val="FF0000"/>
                </a:solidFill>
              </a:rPr>
              <a:t>指针变量的定义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19459" name="灯片编号占位符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6135003-E797-4448-BD6A-88EE91E1BC3E}" type="slidenum">
              <a:rPr lang="en-US" altLang="zh-CN"/>
              <a:pPr eaLnBrk="1" hangingPunct="1"/>
              <a:t>10</a:t>
            </a:fld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-252536" y="2564904"/>
            <a:ext cx="1035206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0" dirty="0" smtClean="0"/>
              <a:t>   </a:t>
            </a:r>
            <a:r>
              <a:rPr lang="en-US" altLang="zh-CN" sz="2800" dirty="0" smtClean="0"/>
              <a:t>(1)</a:t>
            </a:r>
            <a:r>
              <a:rPr lang="zh-CN" altLang="en-US" sz="2800" dirty="0" smtClean="0"/>
              <a:t>定义</a:t>
            </a:r>
            <a:r>
              <a:rPr lang="zh-CN" altLang="en-US" sz="2800" dirty="0" smtClean="0">
                <a:solidFill>
                  <a:srgbClr val="0000FF"/>
                </a:solidFill>
              </a:rPr>
              <a:t>指针变量</a:t>
            </a:r>
            <a:r>
              <a:rPr lang="zh-CN" altLang="en-US" sz="2800" dirty="0" smtClean="0"/>
              <a:t>时名称前加</a:t>
            </a:r>
            <a:r>
              <a:rPr lang="zh-CN" altLang="en-US" sz="2800" dirty="0" smtClean="0">
                <a:solidFill>
                  <a:srgbClr val="FF0000"/>
                </a:solidFill>
              </a:rPr>
              <a:t>*</a:t>
            </a:r>
            <a:r>
              <a:rPr lang="zh-CN" altLang="en-US" sz="2800" dirty="0" smtClean="0"/>
              <a:t>号。如 </a:t>
            </a:r>
            <a:r>
              <a:rPr lang="en-US" altLang="zh-CN" sz="2800" dirty="0" smtClean="0"/>
              <a:t>char *pc</a:t>
            </a:r>
          </a:p>
          <a:p>
            <a:pPr algn="l"/>
            <a:r>
              <a:rPr lang="en-US" altLang="zh-CN" sz="2800" dirty="0" smtClean="0"/>
              <a:t>   (2)</a:t>
            </a:r>
            <a:r>
              <a:rPr lang="zh-CN" altLang="en-US" sz="2800" dirty="0" smtClean="0"/>
              <a:t>声明中出现的*不是运算符，它只是表明被声明的</a:t>
            </a:r>
            <a:endParaRPr lang="en-US" altLang="zh-CN" sz="2800" dirty="0" smtClean="0"/>
          </a:p>
          <a:p>
            <a:pPr algn="l"/>
            <a:r>
              <a:rPr lang="zh-CN" altLang="en-US" sz="2800" dirty="0" smtClean="0"/>
              <a:t>   变量是指针变量。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   (3)</a:t>
            </a:r>
            <a:r>
              <a:rPr lang="zh-CN" altLang="en-US" sz="2800" dirty="0" smtClean="0"/>
              <a:t>指针变量可以被声明为指向任何数据类型的变量。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467544" y="1476073"/>
            <a:ext cx="72218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0000FF"/>
                </a:solidFill>
              </a:rPr>
              <a:t>指针变量</a:t>
            </a:r>
            <a:r>
              <a:rPr lang="zh-CN" altLang="en-US" sz="3200" dirty="0"/>
              <a:t>：存放一个</a:t>
            </a:r>
            <a:r>
              <a:rPr lang="zh-CN" altLang="en-US" sz="3200" dirty="0">
                <a:solidFill>
                  <a:srgbClr val="0000FF"/>
                </a:solidFill>
              </a:rPr>
              <a:t>变量的地址</a:t>
            </a:r>
            <a:r>
              <a:rPr lang="en-US" altLang="zh-CN" sz="3200" dirty="0"/>
              <a:t>(</a:t>
            </a:r>
            <a:r>
              <a:rPr lang="zh-CN" altLang="en-US" sz="3200" dirty="0"/>
              <a:t>指针</a:t>
            </a:r>
            <a:r>
              <a:rPr lang="en-US" altLang="zh-CN" sz="3200" dirty="0"/>
              <a:t>)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66410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r>
              <a:rPr lang="zh-CN" altLang="zh-CN" dirty="0" smtClean="0">
                <a:solidFill>
                  <a:srgbClr val="FF0000"/>
                </a:solidFill>
              </a:rPr>
              <a:t>指针变量</a:t>
            </a:r>
            <a:r>
              <a:rPr lang="zh-CN" altLang="en-US" dirty="0">
                <a:solidFill>
                  <a:srgbClr val="FF0000"/>
                </a:solidFill>
              </a:rPr>
              <a:t>声明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250825" y="1484313"/>
            <a:ext cx="8497888" cy="4608512"/>
          </a:xfrm>
          <a:prstGeom prst="rect">
            <a:avLst/>
          </a:prstGeom>
        </p:spPr>
        <p:txBody>
          <a:bodyPr/>
          <a:lstStyle/>
          <a:p>
            <a:pPr marL="471487" lvl="1" eaLnBrk="0" hangingPunct="0">
              <a:spcBef>
                <a:spcPct val="20000"/>
              </a:spcBef>
              <a:buClr>
                <a:schemeClr val="accent2"/>
              </a:buClr>
              <a:defRPr/>
            </a:pPr>
            <a:endParaRPr lang="zh-CN" altLang="en-US" sz="2800" b="1" kern="0" dirty="0">
              <a:solidFill>
                <a:srgbClr val="C00000"/>
              </a:solidFill>
              <a:latin typeface="+mn-ea"/>
              <a:ea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7032" y="1855769"/>
            <a:ext cx="7993063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zh-CN" altLang="zh-CN" sz="2800" dirty="0" smtClean="0">
                <a:latin typeface="Cambria" pitchFamily="18" charset="0"/>
                <a:ea typeface="+mn-ea"/>
              </a:rPr>
              <a:t>指针变量</a:t>
            </a:r>
            <a:r>
              <a:rPr lang="zh-CN" altLang="zh-CN" sz="2800" dirty="0">
                <a:latin typeface="Cambria" pitchFamily="18" charset="0"/>
                <a:ea typeface="+mn-ea"/>
              </a:rPr>
              <a:t>的声明语法</a:t>
            </a:r>
            <a:r>
              <a:rPr lang="en-US" altLang="zh-CN" sz="2800" dirty="0" smtClean="0">
                <a:latin typeface="Cambria" pitchFamily="18" charset="0"/>
                <a:ea typeface="+mn-ea"/>
              </a:rPr>
              <a:t>:</a:t>
            </a:r>
            <a:endParaRPr lang="en-US" altLang="zh-CN" sz="2800" dirty="0">
              <a:latin typeface="Cambria" pitchFamily="18" charset="0"/>
              <a:ea typeface="+mn-ea"/>
            </a:endParaRPr>
          </a:p>
          <a:p>
            <a:pPr algn="l">
              <a:defRPr/>
            </a:pPr>
            <a:r>
              <a:rPr lang="zh-CN" altLang="zh-CN" sz="2800" b="1" dirty="0" smtClean="0">
                <a:solidFill>
                  <a:srgbClr val="FF0000"/>
                </a:solidFill>
                <a:latin typeface="Cambria" pitchFamily="18" charset="0"/>
                <a:ea typeface="+mn-ea"/>
              </a:rPr>
              <a:t>基本</a:t>
            </a:r>
            <a:r>
              <a:rPr lang="zh-CN" altLang="zh-CN" sz="2800" b="1" dirty="0">
                <a:solidFill>
                  <a:srgbClr val="FF0000"/>
                </a:solidFill>
                <a:latin typeface="Cambria" pitchFamily="18" charset="0"/>
                <a:ea typeface="+mn-ea"/>
              </a:rPr>
              <a:t>数据类型说明符</a:t>
            </a:r>
            <a:r>
              <a:rPr lang="en-US" altLang="zh-CN" sz="2800" b="1" dirty="0">
                <a:solidFill>
                  <a:srgbClr val="FF0000"/>
                </a:solidFill>
                <a:latin typeface="Cambria" pitchFamily="18" charset="0"/>
                <a:ea typeface="+mn-ea"/>
              </a:rPr>
              <a:t> *</a:t>
            </a:r>
            <a:r>
              <a:rPr lang="zh-CN" altLang="zh-CN" sz="2800" b="1" dirty="0">
                <a:solidFill>
                  <a:srgbClr val="FF0000"/>
                </a:solidFill>
                <a:latin typeface="Cambria" pitchFamily="18" charset="0"/>
                <a:ea typeface="+mn-ea"/>
              </a:rPr>
              <a:t>标识符名称</a:t>
            </a:r>
            <a:r>
              <a:rPr lang="en-US" altLang="zh-CN" sz="2800" dirty="0">
                <a:solidFill>
                  <a:srgbClr val="FF0000"/>
                </a:solidFill>
                <a:latin typeface="Cambria" pitchFamily="18" charset="0"/>
                <a:ea typeface="+mn-ea"/>
              </a:rPr>
              <a:t>;</a:t>
            </a:r>
          </a:p>
        </p:txBody>
      </p:sp>
      <p:pic>
        <p:nvPicPr>
          <p:cNvPr id="7" name="图片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090" y="3611563"/>
            <a:ext cx="579596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1955058" y="5321391"/>
            <a:ext cx="6840835" cy="400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000" dirty="0">
                <a:latin typeface="Cambria" pitchFamily="18" charset="0"/>
                <a:ea typeface="+mn-ea"/>
              </a:rPr>
              <a:t>(a) </a:t>
            </a:r>
            <a:r>
              <a:rPr lang="en-US" altLang="zh-CN" sz="2000" dirty="0" err="1">
                <a:latin typeface="Cambria" pitchFamily="18" charset="0"/>
                <a:ea typeface="+mn-ea"/>
              </a:rPr>
              <a:t>int</a:t>
            </a:r>
            <a:r>
              <a:rPr lang="zh-CN" altLang="zh-CN" sz="2000" dirty="0">
                <a:latin typeface="Cambria" pitchFamily="18" charset="0"/>
                <a:ea typeface="+mn-ea"/>
              </a:rPr>
              <a:t>指针变量</a:t>
            </a:r>
            <a:r>
              <a:rPr lang="en-US" altLang="zh-CN" sz="2000" dirty="0">
                <a:latin typeface="Cambria" pitchFamily="18" charset="0"/>
                <a:ea typeface="+mn-ea"/>
              </a:rPr>
              <a:t>    (b)  float</a:t>
            </a:r>
            <a:r>
              <a:rPr lang="zh-CN" altLang="zh-CN" sz="2000" dirty="0">
                <a:latin typeface="Cambria" pitchFamily="18" charset="0"/>
                <a:ea typeface="+mn-ea"/>
              </a:rPr>
              <a:t>指针变量</a:t>
            </a:r>
            <a:r>
              <a:rPr lang="en-US" altLang="zh-CN" sz="2000" dirty="0">
                <a:latin typeface="Cambria" pitchFamily="18" charset="0"/>
                <a:ea typeface="+mn-ea"/>
              </a:rPr>
              <a:t>   (c) char</a:t>
            </a:r>
            <a:r>
              <a:rPr lang="zh-CN" altLang="zh-CN" sz="2000" dirty="0">
                <a:latin typeface="Cambria" pitchFamily="18" charset="0"/>
                <a:ea typeface="+mn-ea"/>
              </a:rPr>
              <a:t>指针变量</a:t>
            </a:r>
            <a:endParaRPr lang="zh-CN" altLang="en-US" sz="2000" dirty="0">
              <a:latin typeface="Cambria" pitchFamily="18" charset="0"/>
              <a:ea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5839" y="3344863"/>
            <a:ext cx="2663825" cy="18161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CN" altLang="zh-CN" sz="2800" b="1" dirty="0">
                <a:latin typeface="Cambria" pitchFamily="18" charset="0"/>
                <a:ea typeface="+mn-ea"/>
              </a:rPr>
              <a:t>如：</a:t>
            </a:r>
          </a:p>
          <a:p>
            <a:pPr indent="355600">
              <a:defRPr/>
            </a:pPr>
            <a:r>
              <a:rPr lang="en-US" altLang="zh-CN" sz="2800" b="1" dirty="0" err="1">
                <a:latin typeface="Cambria" pitchFamily="18" charset="0"/>
                <a:ea typeface="+mn-ea"/>
              </a:rPr>
              <a:t>int</a:t>
            </a:r>
            <a:r>
              <a:rPr lang="en-US" altLang="zh-CN" sz="2800" b="1" dirty="0">
                <a:latin typeface="Cambria" pitchFamily="18" charset="0"/>
                <a:ea typeface="+mn-ea"/>
              </a:rPr>
              <a:t>   *p1;</a:t>
            </a:r>
            <a:endParaRPr lang="zh-CN" altLang="zh-CN" sz="2800" b="1" dirty="0">
              <a:latin typeface="Cambria" pitchFamily="18" charset="0"/>
              <a:ea typeface="+mn-ea"/>
            </a:endParaRPr>
          </a:p>
          <a:p>
            <a:pPr indent="355600">
              <a:defRPr/>
            </a:pPr>
            <a:r>
              <a:rPr lang="en-US" altLang="zh-CN" sz="2800" b="1" dirty="0">
                <a:latin typeface="Cambria" pitchFamily="18" charset="0"/>
                <a:ea typeface="+mn-ea"/>
              </a:rPr>
              <a:t>float *p2;</a:t>
            </a:r>
            <a:endParaRPr lang="zh-CN" altLang="zh-CN" sz="2800" b="1" dirty="0">
              <a:latin typeface="Cambria" pitchFamily="18" charset="0"/>
              <a:ea typeface="+mn-ea"/>
            </a:endParaRPr>
          </a:p>
          <a:p>
            <a:pPr indent="355600">
              <a:defRPr/>
            </a:pPr>
            <a:r>
              <a:rPr lang="en-US" altLang="zh-CN" sz="2800" b="1" dirty="0">
                <a:latin typeface="Cambria" pitchFamily="18" charset="0"/>
                <a:ea typeface="+mn-ea"/>
              </a:rPr>
              <a:t>char  *p3;</a:t>
            </a:r>
          </a:p>
        </p:txBody>
      </p:sp>
    </p:spTree>
    <p:extLst>
      <p:ext uri="{BB962C8B-B14F-4D97-AF65-F5344CB8AC3E}">
        <p14:creationId xmlns:p14="http://schemas.microsoft.com/office/powerpoint/2010/main" val="178457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r>
              <a:rPr lang="zh-CN" altLang="zh-CN" dirty="0" smtClean="0">
                <a:solidFill>
                  <a:srgbClr val="FF0000"/>
                </a:solidFill>
              </a:rPr>
              <a:t>指针变量</a:t>
            </a:r>
            <a:r>
              <a:rPr lang="zh-CN" altLang="en-US" dirty="0">
                <a:solidFill>
                  <a:srgbClr val="FF0000"/>
                </a:solidFill>
              </a:rPr>
              <a:t>初始化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250825" y="1484313"/>
            <a:ext cx="8497888" cy="4608512"/>
          </a:xfrm>
          <a:prstGeom prst="rect">
            <a:avLst/>
          </a:prstGeom>
        </p:spPr>
        <p:txBody>
          <a:bodyPr/>
          <a:lstStyle/>
          <a:p>
            <a:pPr marL="471487" lvl="1" eaLnBrk="0" hangingPunct="0">
              <a:spcBef>
                <a:spcPct val="20000"/>
              </a:spcBef>
              <a:buClr>
                <a:schemeClr val="accent2"/>
              </a:buClr>
              <a:defRPr/>
            </a:pPr>
            <a:endParaRPr lang="zh-CN" altLang="en-US" sz="2800" b="1" kern="0" dirty="0">
              <a:solidFill>
                <a:srgbClr val="C00000"/>
              </a:solidFill>
              <a:latin typeface="+mn-ea"/>
              <a:ea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7032" y="1855769"/>
            <a:ext cx="86754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zh-CN" sz="2800" dirty="0">
                <a:cs typeface="Courier New" panose="02070309020205020404" pitchFamily="49" charset="0"/>
              </a:rPr>
              <a:t>指针变量可以在声明时或在赋值语句中</a:t>
            </a:r>
            <a:r>
              <a:rPr lang="zh-CN" altLang="zh-CN" sz="2800" dirty="0" smtClean="0">
                <a:cs typeface="Courier New" panose="02070309020205020404" pitchFamily="49" charset="0"/>
              </a:rPr>
              <a:t>初始化</a:t>
            </a:r>
            <a:r>
              <a:rPr lang="zh-CN" altLang="zh-CN" sz="2800" dirty="0">
                <a:cs typeface="Courier New" panose="02070309020205020404" pitchFamily="49" charset="0"/>
              </a:rPr>
              <a:t>。指针可以被初始化为</a:t>
            </a:r>
            <a:r>
              <a:rPr lang="en-US" altLang="zh-CN" sz="2800" dirty="0">
                <a:cs typeface="Courier New" panose="02070309020205020404" pitchFamily="49" charset="0"/>
              </a:rPr>
              <a:t>0</a:t>
            </a:r>
            <a:r>
              <a:rPr lang="zh-CN" altLang="en-US" sz="2800" dirty="0">
                <a:cs typeface="Courier New" panose="02070309020205020404" pitchFamily="49" charset="0"/>
              </a:rPr>
              <a:t>、</a:t>
            </a:r>
            <a:r>
              <a:rPr lang="en-US" altLang="zh-CN" sz="2800" dirty="0">
                <a:cs typeface="Courier New" panose="02070309020205020404" pitchFamily="49" charset="0"/>
              </a:rPr>
              <a:t>NULL</a:t>
            </a:r>
            <a:r>
              <a:rPr lang="zh-CN" altLang="en-US" sz="2800" dirty="0">
                <a:cs typeface="Courier New" panose="02070309020205020404" pitchFamily="49" charset="0"/>
              </a:rPr>
              <a:t>或普通</a:t>
            </a:r>
            <a:r>
              <a:rPr lang="zh-CN" altLang="en-US" sz="2800" dirty="0" smtClean="0">
                <a:cs typeface="Courier New" panose="02070309020205020404" pitchFamily="49" charset="0"/>
              </a:rPr>
              <a:t>变量</a:t>
            </a:r>
            <a:r>
              <a:rPr lang="zh-CN" altLang="en-US" sz="2800" dirty="0">
                <a:cs typeface="Courier New" panose="02070309020205020404" pitchFamily="49" charset="0"/>
              </a:rPr>
              <a:t>的地址</a:t>
            </a:r>
            <a:r>
              <a:rPr lang="en-US" altLang="zh-CN" sz="2800" dirty="0">
                <a:cs typeface="Courier New" panose="02070309020205020404" pitchFamily="49" charset="0"/>
              </a:rPr>
              <a:t>.</a:t>
            </a:r>
            <a:r>
              <a:rPr lang="zh-CN" altLang="en-US" sz="2800" dirty="0">
                <a:cs typeface="Courier New" panose="02070309020205020404" pitchFamily="49" charset="0"/>
              </a:rPr>
              <a:t>如：</a:t>
            </a:r>
            <a:endParaRPr lang="zh-CN" altLang="en-US" sz="2800" dirty="0"/>
          </a:p>
          <a:p>
            <a:pPr algn="l"/>
            <a:r>
              <a:rPr lang="en-US" altLang="zh-CN" sz="2800" dirty="0">
                <a:cs typeface="Courier New" panose="02070309020205020404" pitchFamily="49" charset="0"/>
              </a:rPr>
              <a:t>  </a:t>
            </a:r>
            <a:r>
              <a:rPr lang="en-US" altLang="zh-CN" sz="2800" dirty="0" err="1">
                <a:cs typeface="Courier New" panose="02070309020205020404" pitchFamily="49" charset="0"/>
              </a:rPr>
              <a:t>int</a:t>
            </a:r>
            <a:r>
              <a:rPr lang="en-US" altLang="zh-CN" sz="2800" dirty="0">
                <a:cs typeface="Courier New" panose="02070309020205020404" pitchFamily="49" charset="0"/>
              </a:rPr>
              <a:t> m = 3;</a:t>
            </a:r>
            <a:endParaRPr lang="en-US" altLang="zh-CN" sz="2800" dirty="0"/>
          </a:p>
          <a:p>
            <a:pPr algn="l"/>
            <a:r>
              <a:rPr lang="en-US" altLang="zh-CN" sz="2800" dirty="0">
                <a:cs typeface="Courier New" panose="02070309020205020404" pitchFamily="49" charset="0"/>
              </a:rPr>
              <a:t>  </a:t>
            </a:r>
            <a:r>
              <a:rPr lang="en-US" altLang="zh-CN" sz="2800" dirty="0" err="1">
                <a:cs typeface="Courier New" panose="02070309020205020404" pitchFamily="49" charset="0"/>
              </a:rPr>
              <a:t>int</a:t>
            </a:r>
            <a:r>
              <a:rPr lang="en-US" altLang="zh-CN" sz="2800" dirty="0">
                <a:cs typeface="Courier New" panose="02070309020205020404" pitchFamily="49" charset="0"/>
              </a:rPr>
              <a:t> *p1 = &amp;m; </a:t>
            </a:r>
            <a:endParaRPr lang="en-US" altLang="zh-CN" sz="2800" dirty="0"/>
          </a:p>
          <a:p>
            <a:pPr algn="l"/>
            <a:r>
              <a:rPr lang="en-US" altLang="zh-CN" sz="2800" dirty="0">
                <a:cs typeface="Courier New" panose="02070309020205020404" pitchFamily="49" charset="0"/>
              </a:rPr>
              <a:t>  double *p2 = 0; </a:t>
            </a:r>
            <a:endParaRPr lang="en-US" altLang="zh-CN" sz="2800" dirty="0"/>
          </a:p>
          <a:p>
            <a:pPr algn="l"/>
            <a:r>
              <a:rPr lang="en-US" altLang="zh-CN" sz="2800" dirty="0">
                <a:cs typeface="Courier New" panose="02070309020205020404" pitchFamily="49" charset="0"/>
              </a:rPr>
              <a:t>  </a:t>
            </a:r>
            <a:r>
              <a:rPr lang="en-US" altLang="zh-CN" sz="2800" dirty="0" err="1">
                <a:cs typeface="Courier New" panose="02070309020205020404" pitchFamily="49" charset="0"/>
              </a:rPr>
              <a:t>int</a:t>
            </a:r>
            <a:r>
              <a:rPr lang="en-US" altLang="zh-CN" sz="2800" dirty="0">
                <a:cs typeface="Courier New" panose="02070309020205020404" pitchFamily="49" charset="0"/>
              </a:rPr>
              <a:t> *p3 = NULL</a:t>
            </a:r>
            <a:r>
              <a:rPr lang="zh-CN" altLang="en-US" sz="2800" dirty="0">
                <a:cs typeface="Courier New" panose="02070309020205020404" pitchFamily="49" charset="0"/>
              </a:rPr>
              <a:t>；</a:t>
            </a:r>
            <a:endParaRPr lang="en-US" altLang="zh-CN" sz="2800" dirty="0"/>
          </a:p>
          <a:p>
            <a:pPr algn="l"/>
            <a:r>
              <a:rPr lang="zh-CN" altLang="zh-CN" sz="2800" dirty="0">
                <a:solidFill>
                  <a:srgbClr val="C00000"/>
                </a:solidFill>
              </a:rPr>
              <a:t>符号常量</a:t>
            </a:r>
            <a:r>
              <a:rPr lang="en-US" altLang="zh-CN" sz="2800" dirty="0">
                <a:solidFill>
                  <a:srgbClr val="C00000"/>
                </a:solidFill>
              </a:rPr>
              <a:t>NULL</a:t>
            </a:r>
            <a:r>
              <a:rPr lang="zh-CN" altLang="zh-CN" sz="2800" dirty="0">
                <a:solidFill>
                  <a:srgbClr val="C00000"/>
                </a:solidFill>
              </a:rPr>
              <a:t>在头文件</a:t>
            </a:r>
            <a:r>
              <a:rPr lang="en-US" altLang="zh-CN" sz="2800" dirty="0">
                <a:solidFill>
                  <a:srgbClr val="C00000"/>
                </a:solidFill>
              </a:rPr>
              <a:t>&lt;</a:t>
            </a:r>
            <a:r>
              <a:rPr lang="en-US" altLang="zh-CN" sz="2800" dirty="0" err="1">
                <a:solidFill>
                  <a:srgbClr val="C00000"/>
                </a:solidFill>
              </a:rPr>
              <a:t>stdio.h</a:t>
            </a:r>
            <a:r>
              <a:rPr lang="en-US" altLang="zh-CN" sz="2800" dirty="0">
                <a:solidFill>
                  <a:srgbClr val="C00000"/>
                </a:solidFill>
              </a:rPr>
              <a:t>&gt;</a:t>
            </a:r>
            <a:r>
              <a:rPr lang="zh-CN" altLang="zh-CN" sz="2800" dirty="0">
                <a:solidFill>
                  <a:srgbClr val="C00000"/>
                </a:solidFill>
              </a:rPr>
              <a:t>中定义，</a:t>
            </a:r>
            <a:endParaRPr lang="en-US" altLang="zh-CN" sz="2800" dirty="0">
              <a:solidFill>
                <a:srgbClr val="C00000"/>
              </a:solidFill>
            </a:endParaRPr>
          </a:p>
          <a:p>
            <a:pPr algn="l"/>
            <a:r>
              <a:rPr lang="zh-CN" altLang="zh-CN" sz="2800" dirty="0">
                <a:solidFill>
                  <a:srgbClr val="C00000"/>
                </a:solidFill>
              </a:rPr>
              <a:t>表示数值</a:t>
            </a:r>
            <a:r>
              <a:rPr lang="en-US" altLang="zh-CN" sz="2800" dirty="0">
                <a:solidFill>
                  <a:srgbClr val="C00000"/>
                </a:solidFill>
              </a:rPr>
              <a:t>0</a:t>
            </a:r>
            <a:r>
              <a:rPr lang="zh-CN" altLang="zh-CN" sz="2800" dirty="0">
                <a:solidFill>
                  <a:srgbClr val="C00000"/>
                </a:solidFill>
              </a:rPr>
              <a:t>。把一个指针初始化为</a:t>
            </a:r>
            <a:r>
              <a:rPr lang="en-US" altLang="zh-CN" sz="2800" dirty="0">
                <a:solidFill>
                  <a:srgbClr val="C00000"/>
                </a:solidFill>
              </a:rPr>
              <a:t>NULL</a:t>
            </a:r>
            <a:r>
              <a:rPr lang="zh-CN" altLang="zh-CN" sz="2800" dirty="0">
                <a:solidFill>
                  <a:srgbClr val="C00000"/>
                </a:solidFill>
              </a:rPr>
              <a:t>和</a:t>
            </a:r>
            <a:r>
              <a:rPr lang="en-US" altLang="zh-CN" sz="2800" dirty="0">
                <a:solidFill>
                  <a:srgbClr val="C00000"/>
                </a:solidFill>
              </a:rPr>
              <a:t>0</a:t>
            </a:r>
          </a:p>
          <a:p>
            <a:pPr algn="l"/>
            <a:r>
              <a:rPr lang="zh-CN" altLang="zh-CN" sz="2800" dirty="0">
                <a:solidFill>
                  <a:srgbClr val="C00000"/>
                </a:solidFill>
              </a:rPr>
              <a:t>是等价的</a:t>
            </a:r>
            <a:endParaRPr lang="zh-CN" altLang="en-US" sz="2800" dirty="0">
              <a:solidFill>
                <a:srgbClr val="C00000"/>
              </a:solidFill>
            </a:endParaRPr>
          </a:p>
          <a:p>
            <a:pPr>
              <a:defRPr/>
            </a:pPr>
            <a:endParaRPr lang="en-US" altLang="zh-CN" sz="2800" dirty="0">
              <a:solidFill>
                <a:srgbClr val="FF0000"/>
              </a:solidFill>
              <a:latin typeface="Cambria" pitchFamily="18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47652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r>
              <a:rPr lang="zh-CN" altLang="zh-CN" dirty="0" smtClean="0">
                <a:solidFill>
                  <a:srgbClr val="FF0000"/>
                </a:solidFill>
              </a:rPr>
              <a:t>指针变量</a:t>
            </a:r>
            <a:r>
              <a:rPr lang="zh-CN" altLang="en-US" dirty="0" smtClean="0">
                <a:solidFill>
                  <a:srgbClr val="FF0000"/>
                </a:solidFill>
              </a:rPr>
              <a:t>的引用</a:t>
            </a: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-108520" y="1484784"/>
            <a:ext cx="8893175" cy="4536033"/>
          </a:xfrm>
          <a:prstGeom prst="rect">
            <a:avLst/>
          </a:prstGeom>
        </p:spPr>
        <p:txBody>
          <a:bodyPr/>
          <a:lstStyle/>
          <a:p>
            <a:pPr marL="471487" lvl="1" algn="l" eaLnBrk="0" hangingPunct="0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CN" altLang="zh-CN" sz="2800" dirty="0"/>
              <a:t>指针变量的使用方法同普通变量一致，都可以进行赋值和</a:t>
            </a:r>
            <a:r>
              <a:rPr lang="zh-CN" altLang="zh-CN" sz="2800" dirty="0" smtClean="0"/>
              <a:t>取值操作</a:t>
            </a:r>
          </a:p>
          <a:p>
            <a:pPr marL="471487" lvl="1" algn="l" eaLnBrk="0" hangingPunct="0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CN" altLang="zh-CN" sz="2800" dirty="0">
                <a:solidFill>
                  <a:srgbClr val="C00000"/>
                </a:solidFill>
                <a:latin typeface="Cambria" pitchFamily="18" charset="0"/>
              </a:rPr>
              <a:t>运算符</a:t>
            </a:r>
            <a:r>
              <a:rPr lang="en-US" altLang="zh-CN" sz="2800" dirty="0">
                <a:solidFill>
                  <a:srgbClr val="C00000"/>
                </a:solidFill>
                <a:latin typeface="Cambria" pitchFamily="18" charset="0"/>
              </a:rPr>
              <a:t>&amp;</a:t>
            </a:r>
            <a:r>
              <a:rPr lang="zh-CN" altLang="zh-CN" sz="2800" dirty="0">
                <a:solidFill>
                  <a:srgbClr val="C00000"/>
                </a:solidFill>
                <a:latin typeface="Cambria" pitchFamily="18" charset="0"/>
              </a:rPr>
              <a:t>的含义是取出变量</a:t>
            </a:r>
            <a:r>
              <a:rPr lang="en-US" altLang="zh-CN" sz="2800" dirty="0">
                <a:solidFill>
                  <a:srgbClr val="C00000"/>
                </a:solidFill>
                <a:latin typeface="Cambria" pitchFamily="18" charset="0"/>
              </a:rPr>
              <a:t>m</a:t>
            </a:r>
            <a:r>
              <a:rPr lang="zh-CN" altLang="zh-CN" sz="2800" dirty="0">
                <a:solidFill>
                  <a:srgbClr val="C00000"/>
                </a:solidFill>
                <a:latin typeface="Cambria" pitchFamily="18" charset="0"/>
              </a:rPr>
              <a:t>在内存中的存储</a:t>
            </a:r>
            <a:r>
              <a:rPr lang="zh-CN" altLang="zh-CN" sz="2800" dirty="0" smtClean="0">
                <a:solidFill>
                  <a:srgbClr val="C00000"/>
                </a:solidFill>
                <a:latin typeface="Cambria" pitchFamily="18" charset="0"/>
              </a:rPr>
              <a:t>指针</a:t>
            </a:r>
            <a:endParaRPr lang="en-US" altLang="zh-CN" sz="2800" dirty="0" smtClean="0">
              <a:solidFill>
                <a:srgbClr val="C00000"/>
              </a:solidFill>
              <a:latin typeface="Cambria" pitchFamily="18" charset="0"/>
            </a:endParaRPr>
          </a:p>
          <a:p>
            <a:pPr marL="471487" lvl="1" algn="l" eaLnBrk="0" hangingPunct="0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en-US" altLang="zh-CN" sz="2800" dirty="0" err="1" smtClean="0">
                <a:latin typeface="Cambria" panose="02040503050406030204" pitchFamily="18" charset="0"/>
                <a:cs typeface="Courier New" panose="02070309020205020404" pitchFamily="49" charset="0"/>
              </a:rPr>
              <a:t>int</a:t>
            </a:r>
            <a:r>
              <a:rPr lang="en-US" altLang="zh-CN" sz="28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  </a:t>
            </a:r>
            <a:r>
              <a:rPr lang="en-US" altLang="zh-CN" sz="2800" dirty="0">
                <a:latin typeface="Cambria" panose="02040503050406030204" pitchFamily="18" charset="0"/>
                <a:cs typeface="Courier New" panose="02070309020205020404" pitchFamily="49" charset="0"/>
              </a:rPr>
              <a:t>*p1 </a:t>
            </a:r>
            <a:r>
              <a:rPr lang="zh-CN" altLang="en-US" sz="2800" dirty="0">
                <a:latin typeface="Cambria" panose="02040503050406030204" pitchFamily="18" charset="0"/>
                <a:cs typeface="Courier New" panose="02070309020205020404" pitchFamily="49" charset="0"/>
              </a:rPr>
              <a:t>，</a:t>
            </a:r>
            <a:r>
              <a:rPr lang="en-US" altLang="zh-CN" sz="2800" dirty="0">
                <a:latin typeface="Cambria" panose="02040503050406030204" pitchFamily="18" charset="0"/>
                <a:cs typeface="Courier New" panose="02070309020205020404" pitchFamily="49" charset="0"/>
              </a:rPr>
              <a:t>m = 3;</a:t>
            </a:r>
            <a:endParaRPr lang="en-US" altLang="zh-CN" sz="2800" dirty="0">
              <a:latin typeface="Cambria" panose="02040503050406030204" pitchFamily="18" charset="0"/>
            </a:endParaRPr>
          </a:p>
          <a:p>
            <a:pPr algn="l"/>
            <a:r>
              <a:rPr lang="en-US" altLang="zh-CN" sz="28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     float </a:t>
            </a:r>
            <a:r>
              <a:rPr lang="en-US" altLang="zh-CN" sz="2800" dirty="0">
                <a:latin typeface="Cambria" panose="02040503050406030204" pitchFamily="18" charset="0"/>
                <a:cs typeface="Courier New" panose="02070309020205020404" pitchFamily="49" charset="0"/>
              </a:rPr>
              <a:t>*p2,  f = 4.5;</a:t>
            </a:r>
            <a:endParaRPr lang="en-US" altLang="zh-CN" sz="2800" dirty="0">
              <a:latin typeface="Cambria" panose="02040503050406030204" pitchFamily="18" charset="0"/>
            </a:endParaRPr>
          </a:p>
          <a:p>
            <a:pPr algn="l"/>
            <a:r>
              <a:rPr lang="en-US" altLang="zh-CN" sz="28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     char  </a:t>
            </a:r>
            <a:r>
              <a:rPr lang="en-US" altLang="zh-CN" sz="2800" dirty="0">
                <a:latin typeface="Cambria" panose="02040503050406030204" pitchFamily="18" charset="0"/>
                <a:cs typeface="Courier New" panose="02070309020205020404" pitchFamily="49" charset="0"/>
              </a:rPr>
              <a:t>*p3,  </a:t>
            </a:r>
            <a:r>
              <a:rPr lang="en-US" altLang="zh-CN" sz="2800" dirty="0" err="1">
                <a:latin typeface="Cambria" panose="02040503050406030204" pitchFamily="18" charset="0"/>
                <a:cs typeface="Courier New" panose="02070309020205020404" pitchFamily="49" charset="0"/>
              </a:rPr>
              <a:t>ch</a:t>
            </a:r>
            <a:r>
              <a:rPr lang="en-US" altLang="zh-CN" sz="2800" dirty="0">
                <a:latin typeface="Cambria" panose="02040503050406030204" pitchFamily="18" charset="0"/>
                <a:cs typeface="Courier New" panose="02070309020205020404" pitchFamily="49" charset="0"/>
              </a:rPr>
              <a:t>= 'a';</a:t>
            </a:r>
            <a:endParaRPr lang="en-US" altLang="zh-CN" sz="2800" dirty="0">
              <a:latin typeface="Cambria" panose="02040503050406030204" pitchFamily="18" charset="0"/>
            </a:endParaRPr>
          </a:p>
          <a:p>
            <a:pPr algn="l"/>
            <a:r>
              <a:rPr lang="en-US" altLang="zh-CN" sz="28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     p1 </a:t>
            </a:r>
            <a:r>
              <a:rPr lang="en-US" altLang="zh-CN" sz="2800" dirty="0">
                <a:latin typeface="Cambria" panose="02040503050406030204" pitchFamily="18" charset="0"/>
                <a:cs typeface="Courier New" panose="02070309020205020404" pitchFamily="49" charset="0"/>
              </a:rPr>
              <a:t>= &amp;m ;   p2 = &amp;f ;   p3 = &amp;</a:t>
            </a:r>
            <a:r>
              <a:rPr lang="en-US" altLang="zh-CN" sz="2800" dirty="0" err="1">
                <a:latin typeface="Cambria" panose="02040503050406030204" pitchFamily="18" charset="0"/>
                <a:cs typeface="Courier New" panose="02070309020205020404" pitchFamily="49" charset="0"/>
              </a:rPr>
              <a:t>ch</a:t>
            </a:r>
            <a:r>
              <a:rPr lang="en-US" altLang="zh-CN" sz="2800" dirty="0">
                <a:latin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altLang="zh-CN" sz="28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;</a:t>
            </a:r>
          </a:p>
          <a:p>
            <a:pPr algn="l"/>
            <a:r>
              <a:rPr lang="en-US" altLang="zh-CN" sz="28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     </a:t>
            </a:r>
            <a:r>
              <a:rPr lang="zh-CN" altLang="en-US" sz="28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*</a:t>
            </a:r>
            <a:r>
              <a:rPr lang="en-US" altLang="zh-CN" sz="28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p1=3;*p2=4.5;*p3=‘a’</a:t>
            </a:r>
            <a:endParaRPr lang="en-US" altLang="zh-CN" sz="2800" dirty="0">
              <a:latin typeface="Cambria" panose="02040503050406030204" pitchFamily="18" charset="0"/>
            </a:endParaRPr>
          </a:p>
          <a:p>
            <a:pPr marL="471487" lvl="1" eaLnBrk="0" hangingPunct="0">
              <a:spcBef>
                <a:spcPct val="20000"/>
              </a:spcBef>
              <a:buClr>
                <a:schemeClr val="accent2"/>
              </a:buClr>
              <a:defRPr/>
            </a:pPr>
            <a:endParaRPr lang="zh-CN" altLang="en-US" sz="2800" b="1" kern="0" dirty="0">
              <a:solidFill>
                <a:srgbClr val="C000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4138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总结和归纳</a:t>
            </a:r>
            <a:r>
              <a:rPr lang="en-US" altLang="zh-CN" dirty="0" smtClean="0">
                <a:solidFill>
                  <a:srgbClr val="FF0000"/>
                </a:solidFill>
              </a:rPr>
              <a:t/>
            </a:r>
            <a:br>
              <a:rPr lang="en-US" altLang="zh-CN" dirty="0" smtClean="0">
                <a:solidFill>
                  <a:srgbClr val="FF0000"/>
                </a:solidFill>
              </a:rPr>
            </a:br>
            <a:endParaRPr lang="zh-CN" altLang="zh-CN" dirty="0" smtClean="0">
              <a:solidFill>
                <a:srgbClr val="FF0000"/>
              </a:solidFill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zh-CN" altLang="en-US" sz="2800" b="1" dirty="0" smtClean="0"/>
              <a:t>指针的定义：</a:t>
            </a:r>
            <a:endParaRPr lang="zh-CN" altLang="zh-CN" sz="2800" b="1" dirty="0" smtClean="0"/>
          </a:p>
          <a:p>
            <a:pPr lvl="1"/>
            <a:r>
              <a:rPr lang="zh-CN" altLang="en-US" sz="2800" b="1" dirty="0" smtClean="0"/>
              <a:t>指针变量定义；</a:t>
            </a:r>
            <a:endParaRPr lang="zh-CN" altLang="zh-CN" sz="2800" b="1" dirty="0" smtClean="0"/>
          </a:p>
          <a:p>
            <a:pPr lvl="1"/>
            <a:r>
              <a:rPr lang="zh-CN" altLang="zh-CN" sz="2800" b="1" dirty="0" smtClean="0"/>
              <a:t>指针</a:t>
            </a:r>
            <a:r>
              <a:rPr lang="zh-CN" altLang="en-US" sz="2800" b="1" dirty="0" smtClean="0"/>
              <a:t>的存储</a:t>
            </a:r>
            <a:r>
              <a:rPr lang="zh-CN" altLang="zh-CN" sz="2800" b="1" dirty="0" smtClean="0"/>
              <a:t> </a:t>
            </a:r>
            <a:r>
              <a:rPr lang="zh-CN" altLang="en-US" sz="2800" b="1" dirty="0" smtClean="0"/>
              <a:t>；</a:t>
            </a:r>
            <a:endParaRPr lang="zh-CN" altLang="zh-CN" sz="2800" b="1" dirty="0" smtClean="0"/>
          </a:p>
          <a:p>
            <a:pPr lvl="1"/>
            <a:r>
              <a:rPr lang="zh-CN" altLang="en-US" sz="2800" b="1" dirty="0" smtClean="0"/>
              <a:t>指针变量的声明；</a:t>
            </a:r>
            <a:endParaRPr lang="en-US" altLang="zh-CN" sz="2800" b="1" dirty="0"/>
          </a:p>
          <a:p>
            <a:pPr lvl="1"/>
            <a:r>
              <a:rPr lang="zh-CN" altLang="en-US" sz="2800" b="1" dirty="0" smtClean="0"/>
              <a:t>指针变量的初始化；</a:t>
            </a:r>
            <a:endParaRPr lang="en-US" altLang="zh-CN" sz="2800" b="1" dirty="0" smtClean="0"/>
          </a:p>
          <a:p>
            <a:pPr lvl="1"/>
            <a:r>
              <a:rPr lang="zh-CN" altLang="en-US" sz="2800" b="1" dirty="0" smtClean="0"/>
              <a:t>指针变量的引用。</a:t>
            </a:r>
            <a:endParaRPr lang="zh-CN" altLang="zh-CN" sz="2800" b="1" dirty="0" smtClean="0"/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73D2494-25A9-4E7A-9A5E-91A8751D3CBC}" type="slidenum">
              <a:rPr lang="en-US" altLang="zh-CN"/>
              <a:pPr eaLnBrk="1" hangingPunct="1"/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727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指针与指针变量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</a:t>
            </a:r>
            <a:r>
              <a:rPr lang="zh-CN" altLang="en-US" sz="2600" b="1" dirty="0">
                <a:solidFill>
                  <a:srgbClr val="0000FF"/>
                </a:solidFill>
              </a:rPr>
              <a:t>指针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定义和声明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、指针存储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、指针变量定义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六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、指针变量引用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七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、总结归纳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endParaRPr lang="zh-CN" altLang="en-US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22287" y="1658093"/>
            <a:ext cx="7993063" cy="299504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zh-CN" sz="2600" b="1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理解</a:t>
            </a:r>
            <a:r>
              <a:rPr lang="zh-CN" altLang="zh-CN" sz="26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指针和指针变量的基本</a:t>
            </a:r>
            <a:r>
              <a:rPr lang="zh-CN" altLang="zh-CN" sz="2600" b="1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含义</a:t>
            </a:r>
            <a:endParaRPr lang="en-US" altLang="zh-CN" sz="2600" b="1" dirty="0" smtClean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zh-CN" sz="28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掌握</a:t>
            </a:r>
            <a:r>
              <a:rPr lang="zh-CN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指针的声明和存放</a:t>
            </a:r>
            <a:r>
              <a:rPr lang="zh-CN" altLang="zh-CN" sz="28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，指针变量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初始化和</a:t>
            </a:r>
            <a:r>
              <a:rPr lang="zh-CN" altLang="zh-CN" sz="28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引用</a:t>
            </a:r>
            <a:r>
              <a:rPr lang="zh-CN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</a:t>
            </a:r>
            <a:r>
              <a:rPr lang="zh-CN" altLang="en-US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</a:t>
            </a:r>
            <a:r>
              <a:rPr lang="zh-CN" altLang="en-US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引导</a:t>
            </a:r>
            <a:endParaRPr lang="zh-CN" altLang="zh-CN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556891"/>
            <a:ext cx="8001000" cy="3024237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</a:t>
            </a:r>
            <a:r>
              <a:rPr lang="en-US" altLang="zh-CN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当计算机没有开机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时，程序</a:t>
            </a:r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和处理的信息放在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哪里？</a:t>
            </a: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3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zh-CN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</a:t>
            </a:r>
            <a:r>
              <a:rPr lang="en-US" altLang="zh-CN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当计算机开机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后，运行</a:t>
            </a:r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的程序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存在于何处？</a:t>
            </a: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>
                <a:latin typeface="微软雅黑" panose="020B0503020204020204" pitchFamily="34" charset="-122"/>
                <a:ea typeface="微软雅黑" panose="020B0503020204020204" pitchFamily="34" charset="-122"/>
              </a:rPr>
              <a:pPr eaLnBrk="1" hangingPunct="1"/>
              <a:t>4</a:t>
            </a:fld>
            <a:endParaRPr lang="en-US" altLang="zh-CN" b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B6EA7E7-0A6C-444B-AE05-EBEDE7614A12}" type="slidenum">
              <a:rPr lang="en-US" altLang="zh-CN"/>
              <a:pPr eaLnBrk="1" hangingPunct="1"/>
              <a:t>5</a:t>
            </a:fld>
            <a:endParaRPr lang="en-US" altLang="zh-CN"/>
          </a:p>
        </p:txBody>
      </p:sp>
      <p:sp>
        <p:nvSpPr>
          <p:cNvPr id="30" name="矩形 29"/>
          <p:cNvSpPr>
            <a:spLocks noChangeArrowheads="1"/>
          </p:cNvSpPr>
          <p:nvPr/>
        </p:nvSpPr>
        <p:spPr bwMode="auto">
          <a:xfrm>
            <a:off x="323528" y="1424965"/>
            <a:ext cx="8424738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 algn="l" eaLnBrk="1" hangingPunct="1">
              <a:buFont typeface="Wingdings" panose="05000000000000000000" pitchFamily="2" charset="2"/>
              <a:buChar char="u"/>
            </a:pP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zh-CN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语言能</a:t>
            </a:r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够</a:t>
            </a:r>
            <a:r>
              <a:rPr lang="zh-CN" altLang="zh-CN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处理</a:t>
            </a:r>
            <a:r>
              <a:rPr lang="zh-CN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一类非常特殊的</a:t>
            </a:r>
            <a:r>
              <a:rPr lang="zh-CN" altLang="zh-CN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数据</a:t>
            </a:r>
            <a:r>
              <a:rPr lang="en-US" altLang="zh-CN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----</a:t>
            </a:r>
          </a:p>
          <a:p>
            <a:pPr algn="l" eaLnBrk="1" hangingPunct="1"/>
            <a:r>
              <a:rPr lang="en-US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zh-CN" sz="32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内存地址</a:t>
            </a:r>
            <a:endParaRPr lang="en-US" altLang="zh-CN" sz="32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 eaLnBrk="1" hangingPunct="1"/>
            <a:endParaRPr lang="en-US" altLang="zh-CN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algn="l" eaLnBrk="1" hangingPunct="1">
              <a:buFont typeface="Wingdings" panose="05000000000000000000" pitchFamily="2" charset="2"/>
              <a:buChar char="u"/>
            </a:pPr>
            <a:r>
              <a:rPr lang="zh-CN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计算机内部有很多存储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单元，</a:t>
            </a:r>
            <a:r>
              <a:rPr lang="zh-CN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每个存储单元</a:t>
            </a:r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都有</a:t>
            </a:r>
            <a:r>
              <a:rPr lang="zh-CN" altLang="zh-CN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唯一</a:t>
            </a:r>
            <a:r>
              <a:rPr lang="zh-CN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地址</a:t>
            </a:r>
            <a:r>
              <a:rPr lang="zh-CN" altLang="zh-CN" sz="32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编号</a:t>
            </a:r>
            <a:r>
              <a:rPr lang="en-US" altLang="zh-CN" sz="32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----</a:t>
            </a:r>
            <a:r>
              <a:rPr lang="zh-CN" altLang="zh-CN" sz="32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地址</a:t>
            </a:r>
            <a:endParaRPr lang="en-US" altLang="zh-CN" sz="32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algn="l" eaLnBrk="1" hangingPunct="1">
              <a:buFont typeface="Wingdings" panose="05000000000000000000" pitchFamily="2" charset="2"/>
              <a:buChar char="u"/>
            </a:pPr>
            <a:endParaRPr lang="en-US" altLang="zh-CN" sz="32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algn="l" eaLnBrk="1" hangingPunct="1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内存地址：</a:t>
            </a:r>
            <a:r>
              <a:rPr lang="zh-CN" altLang="zh-CN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表示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为一个</a:t>
            </a:r>
            <a:r>
              <a:rPr lang="zh-CN" altLang="zh-CN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整数</a:t>
            </a:r>
            <a:r>
              <a:rPr lang="zh-CN" altLang="en-US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，加以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相互</a:t>
            </a:r>
            <a:r>
              <a:rPr lang="zh-CN" altLang="zh-CN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区别</a:t>
            </a:r>
            <a:endParaRPr lang="en-US" altLang="zh-CN" sz="32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algn="l" eaLnBrk="1" hangingPunct="1">
              <a:buFont typeface="Wingdings" panose="05000000000000000000" pitchFamily="2" charset="2"/>
              <a:buChar char="u"/>
            </a:pPr>
            <a:endParaRPr lang="en-US" altLang="zh-CN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algn="l" eaLnBrk="1" hangingPunct="1">
              <a:buFont typeface="Wingdings" panose="05000000000000000000" pitchFamily="2" charset="2"/>
              <a:buChar char="u"/>
            </a:pPr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内存</a:t>
            </a:r>
            <a:r>
              <a:rPr lang="zh-CN" altLang="zh-CN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地址</a:t>
            </a:r>
            <a:r>
              <a:rPr lang="en-US" altLang="zh-CN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----</a:t>
            </a:r>
            <a:r>
              <a:rPr lang="zh-CN" altLang="zh-CN" sz="32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指针</a:t>
            </a:r>
            <a:endParaRPr lang="zh-CN" altLang="en-US"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eaLnBrk="1" hangingPunct="1"/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指针</a:t>
            </a:r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定义</a:t>
            </a:r>
            <a:endParaRPr lang="zh-CN" altLang="zh-CN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649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62000">
              <a:spcBef>
                <a:spcPct val="0"/>
              </a:spcBef>
            </a:pPr>
            <a:r>
              <a:rPr lang="zh-CN" altLang="en-US" sz="3200" b="1" dirty="0" smtClean="0">
                <a:solidFill>
                  <a:srgbClr val="FF0000"/>
                </a:solidFill>
              </a:rPr>
              <a:t>指针的理解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:</a:t>
            </a:r>
          </a:p>
          <a:p>
            <a:pPr marL="342900" lvl="1" indent="0" defTabSz="762000">
              <a:spcBef>
                <a:spcPct val="0"/>
              </a:spcBef>
              <a:buNone/>
            </a:pPr>
            <a:r>
              <a:rPr lang="zh-CN" altLang="en-US" sz="2800" b="1" dirty="0" smtClean="0"/>
              <a:t>对每一个变量，它在内存中都有一个存储位置，这个位置就是该变量的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地址</a:t>
            </a:r>
            <a:r>
              <a:rPr lang="zh-CN" altLang="en-US" sz="2800" b="1" dirty="0" smtClean="0"/>
              <a:t>，对变量值的存取是通过地址进行。在</a:t>
            </a:r>
            <a:r>
              <a:rPr lang="en-US" altLang="zh-CN" sz="2800" b="1" dirty="0" smtClean="0"/>
              <a:t>C</a:t>
            </a:r>
            <a:r>
              <a:rPr lang="zh-CN" altLang="en-US" sz="2800" b="1" dirty="0" smtClean="0"/>
              <a:t>语言中这个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地址</a:t>
            </a:r>
            <a:r>
              <a:rPr lang="zh-CN" altLang="en-US" sz="2800" b="1" dirty="0" smtClean="0"/>
              <a:t>被形象化地称为“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指针</a:t>
            </a:r>
            <a:r>
              <a:rPr lang="zh-CN" altLang="en-US" sz="2800" b="1" dirty="0" smtClean="0"/>
              <a:t>”。</a:t>
            </a:r>
          </a:p>
          <a:p>
            <a:pPr marL="342900" lvl="1" indent="0" defTabSz="762000" eaLnBrk="1" hangingPunct="1">
              <a:spcBef>
                <a:spcPct val="0"/>
              </a:spcBef>
              <a:buNone/>
            </a:pPr>
            <a:r>
              <a:rPr lang="zh-CN" altLang="en-US" sz="2800" b="1" dirty="0" smtClean="0">
                <a:solidFill>
                  <a:srgbClr val="0000FF"/>
                </a:solidFill>
              </a:rPr>
              <a:t>指针</a:t>
            </a:r>
            <a:r>
              <a:rPr lang="zh-CN" altLang="en-US" sz="2800" b="1" dirty="0" smtClean="0"/>
              <a:t>：一个变量的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地址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pPr marL="0" indent="0">
              <a:lnSpc>
                <a:spcPct val="70000"/>
              </a:lnSpc>
              <a:spcBef>
                <a:spcPct val="50000"/>
              </a:spcBef>
              <a:buNone/>
            </a:pPr>
            <a:r>
              <a:rPr lang="en-US" altLang="zh-CN" b="1" dirty="0"/>
              <a:t>	</a:t>
            </a:r>
            <a:r>
              <a:rPr lang="en-US" altLang="zh-CN" sz="2800" b="1" dirty="0" smtClean="0"/>
              <a:t>( </a:t>
            </a:r>
            <a:r>
              <a:rPr lang="zh-CN" altLang="en-US" sz="2800" b="1" dirty="0"/>
              <a:t>通过地址运算符</a:t>
            </a:r>
            <a:r>
              <a:rPr lang="en-US" altLang="zh-CN" sz="2800" b="1" dirty="0"/>
              <a:t>&amp;</a:t>
            </a:r>
            <a:r>
              <a:rPr lang="zh-CN" altLang="en-US" sz="2800" b="1" dirty="0"/>
              <a:t>可得到</a:t>
            </a:r>
            <a:r>
              <a:rPr lang="en-US" altLang="zh-CN" sz="2800" b="1" dirty="0"/>
              <a:t>)</a:t>
            </a:r>
          </a:p>
          <a:p>
            <a:pPr marL="0" indent="0">
              <a:lnSpc>
                <a:spcPct val="70000"/>
              </a:lnSpc>
              <a:spcBef>
                <a:spcPct val="50000"/>
              </a:spcBef>
              <a:buNone/>
            </a:pPr>
            <a:r>
              <a:rPr lang="en-US" altLang="zh-CN" sz="2800" b="1" dirty="0"/>
              <a:t>  </a:t>
            </a:r>
            <a:r>
              <a:rPr lang="en-US" altLang="zh-CN" sz="2800" b="1" dirty="0" smtClean="0"/>
              <a:t>      </a:t>
            </a:r>
            <a:r>
              <a:rPr lang="zh-CN" altLang="en-US" sz="2800" b="1" dirty="0" smtClean="0">
                <a:solidFill>
                  <a:srgbClr val="6666FF"/>
                </a:solidFill>
              </a:rPr>
              <a:t>如</a:t>
            </a:r>
            <a:r>
              <a:rPr lang="en-US" altLang="zh-CN" sz="2800" b="1" dirty="0">
                <a:solidFill>
                  <a:srgbClr val="6666FF"/>
                </a:solidFill>
              </a:rPr>
              <a:t>:  float   x ;</a:t>
            </a:r>
            <a:r>
              <a:rPr lang="en-US" altLang="zh-CN" sz="2800" b="1" dirty="0"/>
              <a:t>                </a:t>
            </a:r>
            <a:r>
              <a:rPr lang="zh-CN" altLang="en-US" sz="2800" b="1" dirty="0"/>
              <a:t>变量 </a:t>
            </a:r>
            <a:r>
              <a:rPr lang="en-US" altLang="zh-CN" sz="2800" b="1" dirty="0"/>
              <a:t>x </a:t>
            </a:r>
            <a:r>
              <a:rPr lang="zh-CN" altLang="en-US" sz="2800" b="1" dirty="0"/>
              <a:t>的地址 </a:t>
            </a:r>
            <a:r>
              <a:rPr lang="en-US" altLang="zh-CN" sz="2800" b="1" dirty="0"/>
              <a:t>---- </a:t>
            </a:r>
            <a:r>
              <a:rPr lang="en-US" altLang="zh-CN" sz="2800" b="1" dirty="0">
                <a:solidFill>
                  <a:srgbClr val="FF3300"/>
                </a:solidFill>
              </a:rPr>
              <a:t>&amp;x</a:t>
            </a:r>
            <a:r>
              <a:rPr lang="en-US" altLang="zh-CN" sz="2800" b="1" dirty="0"/>
              <a:t> </a:t>
            </a:r>
          </a:p>
          <a:p>
            <a:pPr marL="342900" lvl="1" indent="0" defTabSz="762000" eaLnBrk="1" hangingPunct="1">
              <a:spcBef>
                <a:spcPct val="0"/>
              </a:spcBef>
              <a:buNone/>
            </a:pPr>
            <a:endParaRPr lang="zh-CN" altLang="en-US" sz="2800" dirty="0" smtClean="0"/>
          </a:p>
          <a:p>
            <a:pPr marL="0" indent="0" defTabSz="762000">
              <a:buNone/>
            </a:pP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17412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CC2B2DA-E96F-44B0-AF0F-BC6F22CF7549}" type="slidenum">
              <a:rPr lang="en-US" altLang="zh-CN"/>
              <a:pPr eaLnBrk="1" hangingPunct="1"/>
              <a:t>6</a:t>
            </a:fld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422664" y="692696"/>
            <a:ext cx="22445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指针的理解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33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指针特征</a:t>
            </a:r>
            <a:endParaRPr lang="zh-CN" altLang="zh-CN" dirty="0" smtClean="0">
              <a:solidFill>
                <a:srgbClr val="FF0000"/>
              </a:solidFill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CN" sz="3200" b="1" dirty="0" smtClean="0"/>
              <a:t>在</a:t>
            </a:r>
            <a:r>
              <a:rPr lang="en-US" altLang="zh-CN" sz="3200" b="1" dirty="0" smtClean="0"/>
              <a:t>C</a:t>
            </a:r>
            <a:r>
              <a:rPr lang="zh-CN" altLang="zh-CN" sz="3200" b="1" dirty="0" smtClean="0"/>
              <a:t>语言中，</a:t>
            </a:r>
            <a:r>
              <a:rPr lang="zh-CN" altLang="en-US" sz="3200" b="1" dirty="0" smtClean="0"/>
              <a:t>指针的</a:t>
            </a:r>
            <a:r>
              <a:rPr lang="zh-CN" altLang="zh-CN" sz="3200" b="1" dirty="0" smtClean="0"/>
              <a:t>重要特征</a:t>
            </a:r>
            <a:r>
              <a:rPr lang="en-US" altLang="zh-CN" sz="3200" b="1" dirty="0" smtClean="0"/>
              <a:t>:</a:t>
            </a:r>
          </a:p>
          <a:p>
            <a:pPr lvl="1"/>
            <a:r>
              <a:rPr lang="zh-CN" altLang="zh-CN" sz="2800" b="1" dirty="0" smtClean="0"/>
              <a:t>数据</a:t>
            </a:r>
            <a:r>
              <a:rPr lang="zh-CN" altLang="en-US" sz="2800" b="1" dirty="0" smtClean="0"/>
              <a:t>存储</a:t>
            </a:r>
            <a:r>
              <a:rPr lang="zh-CN" altLang="zh-CN" sz="2800" b="1" dirty="0" smtClean="0"/>
              <a:t>总是位于计算机的内存中，</a:t>
            </a:r>
            <a:r>
              <a:rPr lang="zh-CN" altLang="en-US" sz="2800" b="1" dirty="0" smtClean="0"/>
              <a:t>必有</a:t>
            </a:r>
            <a:r>
              <a:rPr lang="zh-CN" altLang="zh-CN" sz="2800" b="1" dirty="0" smtClean="0"/>
              <a:t>地址</a:t>
            </a:r>
          </a:p>
          <a:p>
            <a:pPr lvl="1"/>
            <a:r>
              <a:rPr lang="zh-CN" altLang="en-US" sz="2800" b="1" dirty="0" smtClean="0"/>
              <a:t>使用</a:t>
            </a:r>
            <a:r>
              <a:rPr lang="zh-CN" altLang="zh-CN" sz="2800" b="1" dirty="0" smtClean="0"/>
              <a:t>指针可以</a:t>
            </a:r>
            <a:r>
              <a:rPr lang="zh-CN" altLang="zh-CN" sz="2800" b="1" dirty="0" smtClean="0">
                <a:solidFill>
                  <a:srgbClr val="FF0000"/>
                </a:solidFill>
              </a:rPr>
              <a:t>节约</a:t>
            </a:r>
            <a:r>
              <a:rPr lang="zh-CN" altLang="zh-CN" sz="2800" b="1" dirty="0" smtClean="0"/>
              <a:t>大量内存空间</a:t>
            </a:r>
            <a:r>
              <a:rPr lang="en-US" altLang="zh-CN" sz="2800" b="1" dirty="0" smtClean="0"/>
              <a:t>(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形参和实参</a:t>
            </a:r>
            <a:r>
              <a:rPr lang="en-US" altLang="zh-CN" sz="2800" b="1" dirty="0" smtClean="0"/>
              <a:t>)</a:t>
            </a:r>
            <a:endParaRPr lang="zh-CN" altLang="zh-CN" sz="2800" b="1" dirty="0" smtClean="0"/>
          </a:p>
          <a:p>
            <a:pPr lvl="1"/>
            <a:r>
              <a:rPr lang="zh-CN" altLang="zh-CN" sz="2800" b="1" dirty="0" smtClean="0"/>
              <a:t>指针使程序的不同部分能共享数据</a:t>
            </a:r>
            <a:r>
              <a:rPr lang="zh-CN" altLang="en-US" sz="2800" b="1" dirty="0" smtClean="0"/>
              <a:t>，</a:t>
            </a:r>
            <a:r>
              <a:rPr lang="zh-CN" altLang="zh-CN" sz="2800" b="1" dirty="0" smtClean="0"/>
              <a:t>在数组作为函数的参数中已经有所理解</a:t>
            </a:r>
            <a:r>
              <a:rPr lang="en-US" altLang="zh-CN" sz="2800" b="1" dirty="0" smtClean="0"/>
              <a:t>(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地址唯一性</a:t>
            </a:r>
            <a:r>
              <a:rPr lang="en-US" altLang="zh-CN" sz="2800" b="1" dirty="0" smtClean="0"/>
              <a:t>)</a:t>
            </a:r>
            <a:r>
              <a:rPr lang="zh-CN" altLang="zh-CN" sz="2800" b="1" dirty="0" smtClean="0"/>
              <a:t>。 </a:t>
            </a:r>
          </a:p>
          <a:p>
            <a:pPr lvl="1"/>
            <a:r>
              <a:rPr lang="zh-CN" altLang="zh-CN" sz="2800" b="1" dirty="0" smtClean="0"/>
              <a:t>程序能在运行时</a:t>
            </a:r>
            <a:r>
              <a:rPr lang="zh-CN" altLang="en-US" sz="2800" b="1" dirty="0" smtClean="0"/>
              <a:t>能够动态地管理</a:t>
            </a:r>
            <a:r>
              <a:rPr lang="zh-CN" altLang="zh-CN" sz="2800" b="1" dirty="0" smtClean="0"/>
              <a:t>内存空间，指针</a:t>
            </a:r>
            <a:r>
              <a:rPr lang="zh-CN" altLang="en-US" sz="2800" b="1" dirty="0" smtClean="0"/>
              <a:t>显得</a:t>
            </a:r>
            <a:r>
              <a:rPr lang="zh-CN" altLang="zh-CN" sz="2800" b="1" dirty="0" smtClean="0"/>
              <a:t>更为方便</a:t>
            </a:r>
            <a:r>
              <a:rPr lang="en-US" altLang="zh-CN" sz="2800" b="1" dirty="0" smtClean="0"/>
              <a:t>(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用多少申请多少</a:t>
            </a:r>
            <a:r>
              <a:rPr lang="en-US" altLang="zh-CN" sz="2800" b="1" dirty="0" smtClean="0"/>
              <a:t>)</a:t>
            </a:r>
            <a:endParaRPr lang="zh-CN" altLang="zh-CN" sz="2800" b="1" dirty="0" smtClean="0"/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73D2494-25A9-4E7A-9A5E-91A8751D3CBC}" type="slidenum">
              <a:rPr lang="en-US" altLang="zh-CN"/>
              <a:pPr eaLnBrk="1" hangingPunct="1"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573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矩形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692150"/>
            <a:ext cx="8531225" cy="1085850"/>
          </a:xfrm>
        </p:spPr>
        <p:txBody>
          <a:bodyPr>
            <a:normAutofit/>
          </a:bodyPr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zh-CN" altLang="en-US" sz="3200" dirty="0" smtClean="0">
                <a:solidFill>
                  <a:srgbClr val="FF0000"/>
                </a:solidFill>
              </a:rPr>
              <a:t>指针存储</a:t>
            </a:r>
          </a:p>
        </p:txBody>
      </p:sp>
      <p:sp>
        <p:nvSpPr>
          <p:cNvPr id="10309" name="文本框 69"/>
          <p:cNvSpPr txBox="1">
            <a:spLocks noChangeArrowheads="1"/>
          </p:cNvSpPr>
          <p:nvPr/>
        </p:nvSpPr>
        <p:spPr bwMode="auto">
          <a:xfrm>
            <a:off x="5219700" y="1916113"/>
            <a:ext cx="2895600" cy="1225550"/>
          </a:xfrm>
          <a:prstGeom prst="rect">
            <a:avLst/>
          </a:prstGeom>
          <a:noFill/>
          <a:ln w="38100">
            <a:solidFill>
              <a:srgbClr val="33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zh-CN" altLang="en-US" sz="2400">
                <a:latin typeface="Times New Roman" panose="02020603050405020304" pitchFamily="18" charset="0"/>
                <a:ea typeface="隶书" panose="02010509060101010101" pitchFamily="49" charset="-122"/>
              </a:rPr>
              <a:t>程序中</a:t>
            </a:r>
            <a:r>
              <a:rPr kumimoji="1" lang="en-US" altLang="zh-CN" sz="2400">
                <a:latin typeface="Times New Roman" panose="02020603050405020304" pitchFamily="18" charset="0"/>
              </a:rPr>
              <a:t>:   int  i; </a:t>
            </a:r>
          </a:p>
          <a:p>
            <a:pPr algn="ctr"/>
            <a:r>
              <a:rPr kumimoji="1" lang="en-US" altLang="zh-CN" sz="2400">
                <a:latin typeface="Times New Roman" panose="02020603050405020304" pitchFamily="18" charset="0"/>
              </a:rPr>
              <a:t>                    </a:t>
            </a:r>
          </a:p>
          <a:p>
            <a:pPr algn="ctr"/>
            <a:r>
              <a:rPr kumimoji="1" lang="en-US" altLang="zh-CN" sz="2400">
                <a:latin typeface="Times New Roman" panose="02020603050405020304" pitchFamily="18" charset="0"/>
              </a:rPr>
              <a:t>                     float  k;</a:t>
            </a:r>
            <a:r>
              <a:rPr kumimoji="1" lang="en-US" altLang="zh-CN" sz="2000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10310" name="自选图形 70"/>
          <p:cNvSpPr>
            <a:spLocks/>
          </p:cNvSpPr>
          <p:nvPr/>
        </p:nvSpPr>
        <p:spPr bwMode="auto">
          <a:xfrm>
            <a:off x="2289175" y="1484313"/>
            <a:ext cx="4443413" cy="434975"/>
          </a:xfrm>
          <a:prstGeom prst="borderCallout2">
            <a:avLst>
              <a:gd name="adj1" fmla="val 26278"/>
              <a:gd name="adj2" fmla="val -1815"/>
              <a:gd name="adj3" fmla="val 26278"/>
              <a:gd name="adj4" fmla="val -22343"/>
              <a:gd name="adj5" fmla="val 192699"/>
              <a:gd name="adj6" fmla="val -22495"/>
            </a:avLst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内存中每个字节有一个编号</a:t>
            </a:r>
            <a:r>
              <a:rPr kumimoji="1" lang="en-US" altLang="zh-CN" sz="2000" b="1">
                <a:latin typeface="黑体" panose="02010609060101010101" pitchFamily="49" charset="-122"/>
                <a:ea typeface="黑体" panose="02010609060101010101" pitchFamily="49" charset="-122"/>
              </a:rPr>
              <a:t>-----</a:t>
            </a:r>
            <a:r>
              <a:rPr kumimoji="1" lang="zh-CN" altLang="en-US" sz="20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地址</a:t>
            </a:r>
            <a:endParaRPr kumimoji="1" lang="zh-CN" altLang="en-US" sz="20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65" name="任意多边形 72"/>
          <p:cNvSpPr>
            <a:spLocks/>
          </p:cNvSpPr>
          <p:nvPr/>
        </p:nvSpPr>
        <p:spPr bwMode="auto">
          <a:xfrm>
            <a:off x="1971675" y="6292850"/>
            <a:ext cx="1922463" cy="565150"/>
          </a:xfrm>
          <a:custGeom>
            <a:avLst/>
            <a:gdLst>
              <a:gd name="T0" fmla="*/ 0 w 1211"/>
              <a:gd name="T1" fmla="*/ 2147483647 h 456"/>
              <a:gd name="T2" fmla="*/ 2147483647 w 1211"/>
              <a:gd name="T3" fmla="*/ 2147483647 h 456"/>
              <a:gd name="T4" fmla="*/ 2147483647 w 1211"/>
              <a:gd name="T5" fmla="*/ 2147483647 h 456"/>
              <a:gd name="T6" fmla="*/ 2147483647 w 1211"/>
              <a:gd name="T7" fmla="*/ 2147483647 h 456"/>
              <a:gd name="T8" fmla="*/ 0 60000 65536"/>
              <a:gd name="T9" fmla="*/ 0 60000 65536"/>
              <a:gd name="T10" fmla="*/ 0 60000 65536"/>
              <a:gd name="T11" fmla="*/ 0 60000 65536"/>
              <a:gd name="T12" fmla="*/ 0 w 1211"/>
              <a:gd name="T13" fmla="*/ 0 h 456"/>
              <a:gd name="T14" fmla="*/ 1211 w 1211"/>
              <a:gd name="T15" fmla="*/ 456 h 4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11" h="456">
                <a:moveTo>
                  <a:pt x="0" y="163"/>
                </a:moveTo>
                <a:cubicBezTo>
                  <a:pt x="159" y="81"/>
                  <a:pt x="318" y="0"/>
                  <a:pt x="500" y="41"/>
                </a:cubicBezTo>
                <a:cubicBezTo>
                  <a:pt x="682" y="82"/>
                  <a:pt x="970" y="360"/>
                  <a:pt x="1089" y="408"/>
                </a:cubicBezTo>
                <a:cubicBezTo>
                  <a:pt x="1208" y="456"/>
                  <a:pt x="1191" y="345"/>
                  <a:pt x="1211" y="33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36" name="文本框 96"/>
          <p:cNvSpPr txBox="1">
            <a:spLocks noChangeArrowheads="1"/>
          </p:cNvSpPr>
          <p:nvPr/>
        </p:nvSpPr>
        <p:spPr bwMode="auto">
          <a:xfrm>
            <a:off x="4079875" y="4024313"/>
            <a:ext cx="4337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2000">
                <a:latin typeface="Times New Roman" panose="02020603050405020304" pitchFamily="18" charset="0"/>
              </a:rPr>
              <a:t> </a:t>
            </a:r>
            <a:r>
              <a:rPr kumimoji="1"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编译或函数调用时为其分配内存单元</a:t>
            </a:r>
          </a:p>
        </p:txBody>
      </p:sp>
      <p:grpSp>
        <p:nvGrpSpPr>
          <p:cNvPr id="2" name="组合 97"/>
          <p:cNvGrpSpPr>
            <a:grpSpLocks/>
          </p:cNvGrpSpPr>
          <p:nvPr/>
        </p:nvGrpSpPr>
        <p:grpSpPr bwMode="auto">
          <a:xfrm>
            <a:off x="3924300" y="2276475"/>
            <a:ext cx="3543300" cy="400050"/>
            <a:chOff x="2076" y="1512"/>
            <a:chExt cx="2232" cy="252"/>
          </a:xfrm>
        </p:grpSpPr>
        <p:sp>
          <p:nvSpPr>
            <p:cNvPr id="15403" name="直线 98"/>
            <p:cNvSpPr>
              <a:spLocks noChangeShapeType="1"/>
            </p:cNvSpPr>
            <p:nvPr/>
          </p:nvSpPr>
          <p:spPr bwMode="auto">
            <a:xfrm>
              <a:off x="4308" y="1512"/>
              <a:ext cx="0" cy="25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404" name="直线 99"/>
            <p:cNvSpPr>
              <a:spLocks noChangeShapeType="1"/>
            </p:cNvSpPr>
            <p:nvPr/>
          </p:nvSpPr>
          <p:spPr bwMode="auto">
            <a:xfrm>
              <a:off x="2076" y="1764"/>
              <a:ext cx="223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" name="组合 100"/>
          <p:cNvGrpSpPr>
            <a:grpSpLocks/>
          </p:cNvGrpSpPr>
          <p:nvPr/>
        </p:nvGrpSpPr>
        <p:grpSpPr bwMode="auto">
          <a:xfrm>
            <a:off x="3848100" y="3141663"/>
            <a:ext cx="3819525" cy="925512"/>
            <a:chOff x="2076" y="1992"/>
            <a:chExt cx="2412" cy="264"/>
          </a:xfrm>
        </p:grpSpPr>
        <p:sp>
          <p:nvSpPr>
            <p:cNvPr id="15401" name="直线 101"/>
            <p:cNvSpPr>
              <a:spLocks noChangeShapeType="1"/>
            </p:cNvSpPr>
            <p:nvPr/>
          </p:nvSpPr>
          <p:spPr bwMode="auto">
            <a:xfrm>
              <a:off x="2076" y="2255"/>
              <a:ext cx="241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402" name="直线 102"/>
            <p:cNvSpPr>
              <a:spLocks noChangeShapeType="1"/>
            </p:cNvSpPr>
            <p:nvPr/>
          </p:nvSpPr>
          <p:spPr bwMode="auto">
            <a:xfrm flipV="1">
              <a:off x="4488" y="1992"/>
              <a:ext cx="0" cy="26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0343" name="自选图形 103"/>
          <p:cNvSpPr>
            <a:spLocks noChangeArrowheads="1"/>
          </p:cNvSpPr>
          <p:nvPr/>
        </p:nvSpPr>
        <p:spPr bwMode="auto">
          <a:xfrm>
            <a:off x="4359275" y="5160963"/>
            <a:ext cx="4422775" cy="1252537"/>
          </a:xfrm>
          <a:prstGeom prst="cloudCallout">
            <a:avLst>
              <a:gd name="adj1" fmla="val -51079"/>
              <a:gd name="adj2" fmla="val -83588"/>
            </a:avLst>
          </a:prstGeom>
          <a:noFill/>
          <a:ln w="38100">
            <a:solidFill>
              <a:srgbClr val="FF9900"/>
            </a:solidFill>
            <a:round/>
            <a:headEnd type="none" w="lg" len="lg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kumimoji="1" lang="zh-CN" altLang="en-US" sz="2400">
                <a:solidFill>
                  <a:schemeClr val="accent2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变量</a:t>
            </a:r>
            <a:r>
              <a:rPr kumimoji="1" lang="zh-CN" altLang="en-US" sz="2400">
                <a:latin typeface="Times New Roman" panose="02020603050405020304" pitchFamily="18" charset="0"/>
                <a:ea typeface="隶书" panose="02010509060101010101" pitchFamily="49" charset="-122"/>
              </a:rPr>
              <a:t>是对程序中数据</a:t>
            </a:r>
          </a:p>
          <a:p>
            <a:pPr algn="ctr" eaLnBrk="1" hangingPunct="1"/>
            <a:r>
              <a:rPr kumimoji="1" lang="zh-CN" altLang="en-US" sz="2400">
                <a:latin typeface="Times New Roman" panose="02020603050405020304" pitchFamily="18" charset="0"/>
                <a:ea typeface="隶书" panose="02010509060101010101" pitchFamily="49" charset="-122"/>
              </a:rPr>
              <a:t>存储空间的抽象</a:t>
            </a:r>
            <a:endParaRPr kumimoji="1" lang="zh-CN" altLang="en-US" sz="2400">
              <a:latin typeface="Times New Roman" panose="02020603050405020304" pitchFamily="18" charset="0"/>
            </a:endParaRPr>
          </a:p>
        </p:txBody>
      </p:sp>
      <p:grpSp>
        <p:nvGrpSpPr>
          <p:cNvPr id="4" name="组合 43"/>
          <p:cNvGrpSpPr>
            <a:grpSpLocks/>
          </p:cNvGrpSpPr>
          <p:nvPr/>
        </p:nvGrpSpPr>
        <p:grpSpPr bwMode="auto">
          <a:xfrm>
            <a:off x="1187450" y="2005013"/>
            <a:ext cx="2714625" cy="4852987"/>
            <a:chOff x="1187450" y="2005013"/>
            <a:chExt cx="2714625" cy="4852987"/>
          </a:xfrm>
        </p:grpSpPr>
        <p:sp>
          <p:nvSpPr>
            <p:cNvPr id="15371" name="任意多边形 73"/>
            <p:cNvSpPr>
              <a:spLocks/>
            </p:cNvSpPr>
            <p:nvPr/>
          </p:nvSpPr>
          <p:spPr bwMode="auto">
            <a:xfrm>
              <a:off x="1973263" y="5743575"/>
              <a:ext cx="1924050" cy="1066800"/>
            </a:xfrm>
            <a:custGeom>
              <a:avLst/>
              <a:gdLst>
                <a:gd name="T0" fmla="*/ 2147483647 w 1212"/>
                <a:gd name="T1" fmla="*/ 0 h 672"/>
                <a:gd name="T2" fmla="*/ 2147483647 w 1212"/>
                <a:gd name="T3" fmla="*/ 0 h 672"/>
                <a:gd name="T4" fmla="*/ 2147483647 w 1212"/>
                <a:gd name="T5" fmla="*/ 2147483647 h 672"/>
                <a:gd name="T6" fmla="*/ 2147483647 w 1212"/>
                <a:gd name="T7" fmla="*/ 2147483647 h 672"/>
                <a:gd name="T8" fmla="*/ 2147483647 w 1212"/>
                <a:gd name="T9" fmla="*/ 2147483647 h 672"/>
                <a:gd name="T10" fmla="*/ 2147483647 w 1212"/>
                <a:gd name="T11" fmla="*/ 2147483647 h 672"/>
                <a:gd name="T12" fmla="*/ 2147483647 w 1212"/>
                <a:gd name="T13" fmla="*/ 2147483647 h 672"/>
                <a:gd name="T14" fmla="*/ 2147483647 w 1212"/>
                <a:gd name="T15" fmla="*/ 2147483647 h 672"/>
                <a:gd name="T16" fmla="*/ 0 w 1212"/>
                <a:gd name="T17" fmla="*/ 2147483647 h 672"/>
                <a:gd name="T18" fmla="*/ 2147483647 w 1212"/>
                <a:gd name="T19" fmla="*/ 0 h 6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12"/>
                <a:gd name="T31" fmla="*/ 0 h 672"/>
                <a:gd name="T32" fmla="*/ 1212 w 1212"/>
                <a:gd name="T33" fmla="*/ 672 h 6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12" h="672">
                  <a:moveTo>
                    <a:pt x="12" y="0"/>
                  </a:moveTo>
                  <a:lnTo>
                    <a:pt x="1212" y="0"/>
                  </a:lnTo>
                  <a:lnTo>
                    <a:pt x="1212" y="624"/>
                  </a:lnTo>
                  <a:lnTo>
                    <a:pt x="1140" y="672"/>
                  </a:lnTo>
                  <a:lnTo>
                    <a:pt x="720" y="468"/>
                  </a:lnTo>
                  <a:lnTo>
                    <a:pt x="540" y="384"/>
                  </a:lnTo>
                  <a:lnTo>
                    <a:pt x="360" y="372"/>
                  </a:lnTo>
                  <a:lnTo>
                    <a:pt x="216" y="408"/>
                  </a:lnTo>
                  <a:lnTo>
                    <a:pt x="0" y="46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DDDDDD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5372" name="组合 42"/>
            <p:cNvGrpSpPr>
              <a:grpSpLocks/>
            </p:cNvGrpSpPr>
            <p:nvPr/>
          </p:nvGrpSpPr>
          <p:grpSpPr bwMode="auto">
            <a:xfrm>
              <a:off x="1187450" y="2005013"/>
              <a:ext cx="2714625" cy="4852987"/>
              <a:chOff x="1187450" y="2005013"/>
              <a:chExt cx="2714625" cy="4852987"/>
            </a:xfrm>
          </p:grpSpPr>
          <p:grpSp>
            <p:nvGrpSpPr>
              <p:cNvPr id="15373" name="Group 46"/>
              <p:cNvGrpSpPr>
                <a:grpSpLocks/>
              </p:cNvGrpSpPr>
              <p:nvPr/>
            </p:nvGrpSpPr>
            <p:grpSpPr bwMode="auto">
              <a:xfrm>
                <a:off x="1187450" y="2005013"/>
                <a:ext cx="2714625" cy="4852987"/>
                <a:chOff x="748" y="1170"/>
                <a:chExt cx="1710" cy="3057"/>
              </a:xfrm>
            </p:grpSpPr>
            <p:sp>
              <p:nvSpPr>
                <p:cNvPr id="15377" name="椭圆 105"/>
                <p:cNvSpPr>
                  <a:spLocks noChangeArrowheads="1"/>
                </p:cNvSpPr>
                <p:nvPr/>
              </p:nvSpPr>
              <p:spPr bwMode="auto">
                <a:xfrm>
                  <a:off x="748" y="2248"/>
                  <a:ext cx="444" cy="216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accent2"/>
                  </a:solidFill>
                  <a:round/>
                  <a:headEnd type="none" w="lg" len="lg"/>
                  <a:tailEnd/>
                </a:ln>
              </p:spPr>
              <p:txBody>
                <a:bodyPr wrap="none" lIns="90000" tIns="46800" rIns="90000" bIns="4680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kumimoji="1" lang="zh-CN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378" name="椭圆 104"/>
                <p:cNvSpPr>
                  <a:spLocks noChangeArrowheads="1"/>
                </p:cNvSpPr>
                <p:nvPr/>
              </p:nvSpPr>
              <p:spPr bwMode="auto">
                <a:xfrm>
                  <a:off x="748" y="1341"/>
                  <a:ext cx="444" cy="216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rgbClr val="0000FF"/>
                  </a:solidFill>
                  <a:round/>
                  <a:headEnd type="none" w="lg" len="lg"/>
                  <a:tailEnd/>
                </a:ln>
              </p:spPr>
              <p:txBody>
                <a:bodyPr wrap="none" lIns="90000" tIns="46800" rIns="90000" bIns="4680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kumimoji="1" lang="zh-CN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379" name="矩形 74"/>
                <p:cNvSpPr>
                  <a:spLocks noChangeArrowheads="1"/>
                </p:cNvSpPr>
                <p:nvPr/>
              </p:nvSpPr>
              <p:spPr bwMode="auto">
                <a:xfrm>
                  <a:off x="1242" y="1406"/>
                  <a:ext cx="1211" cy="2212"/>
                </a:xfrm>
                <a:prstGeom prst="rect">
                  <a:avLst/>
                </a:prstGeom>
                <a:solidFill>
                  <a:srgbClr val="DDDDDD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endParaRPr kumimoji="1" lang="zh-CN" altLang="zh-CN" sz="20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380" name="直线 75"/>
                <p:cNvSpPr>
                  <a:spLocks noChangeShapeType="1"/>
                </p:cNvSpPr>
                <p:nvPr/>
              </p:nvSpPr>
              <p:spPr bwMode="auto">
                <a:xfrm>
                  <a:off x="1242" y="1661"/>
                  <a:ext cx="121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81" name="直线 76"/>
                <p:cNvSpPr>
                  <a:spLocks noChangeShapeType="1"/>
                </p:cNvSpPr>
                <p:nvPr/>
              </p:nvSpPr>
              <p:spPr bwMode="auto">
                <a:xfrm>
                  <a:off x="1247" y="1888"/>
                  <a:ext cx="121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82" name="直线 78"/>
                <p:cNvSpPr>
                  <a:spLocks noChangeShapeType="1"/>
                </p:cNvSpPr>
                <p:nvPr/>
              </p:nvSpPr>
              <p:spPr bwMode="auto">
                <a:xfrm>
                  <a:off x="1242" y="2561"/>
                  <a:ext cx="121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83" name="直线 79"/>
                <p:cNvSpPr>
                  <a:spLocks noChangeShapeType="1"/>
                </p:cNvSpPr>
                <p:nvPr/>
              </p:nvSpPr>
              <p:spPr bwMode="auto">
                <a:xfrm>
                  <a:off x="1242" y="2816"/>
                  <a:ext cx="121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84" name="直线 80"/>
                <p:cNvSpPr>
                  <a:spLocks noChangeShapeType="1"/>
                </p:cNvSpPr>
                <p:nvPr/>
              </p:nvSpPr>
              <p:spPr bwMode="auto">
                <a:xfrm>
                  <a:off x="1230" y="3074"/>
                  <a:ext cx="121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85" name="直线 81"/>
                <p:cNvSpPr>
                  <a:spLocks noChangeShapeType="1"/>
                </p:cNvSpPr>
                <p:nvPr/>
              </p:nvSpPr>
              <p:spPr bwMode="auto">
                <a:xfrm>
                  <a:off x="1242" y="3616"/>
                  <a:ext cx="121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86" name="直线 82"/>
                <p:cNvSpPr>
                  <a:spLocks noChangeShapeType="1"/>
                </p:cNvSpPr>
                <p:nvPr/>
              </p:nvSpPr>
              <p:spPr bwMode="auto">
                <a:xfrm>
                  <a:off x="1242" y="3627"/>
                  <a:ext cx="0" cy="45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87" name="直线 83"/>
                <p:cNvSpPr>
                  <a:spLocks noChangeShapeType="1"/>
                </p:cNvSpPr>
                <p:nvPr/>
              </p:nvSpPr>
              <p:spPr bwMode="auto">
                <a:xfrm>
                  <a:off x="2453" y="3627"/>
                  <a:ext cx="0" cy="6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88" name="文本框 85"/>
                <p:cNvSpPr txBox="1">
                  <a:spLocks noChangeArrowheads="1"/>
                </p:cNvSpPr>
                <p:nvPr/>
              </p:nvSpPr>
              <p:spPr bwMode="auto">
                <a:xfrm>
                  <a:off x="1732" y="3669"/>
                  <a:ext cx="308" cy="3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en-US" altLang="zh-CN" sz="2000">
                      <a:latin typeface="Times New Roman" panose="02020603050405020304" pitchFamily="18" charset="0"/>
                    </a:rPr>
                    <a:t>…...</a:t>
                  </a:r>
                </a:p>
              </p:txBody>
            </p:sp>
            <p:sp>
              <p:nvSpPr>
                <p:cNvPr id="15389" name="文本框 86"/>
                <p:cNvSpPr txBox="1">
                  <a:spLocks noChangeArrowheads="1"/>
                </p:cNvSpPr>
                <p:nvPr/>
              </p:nvSpPr>
              <p:spPr bwMode="auto">
                <a:xfrm>
                  <a:off x="748" y="1318"/>
                  <a:ext cx="43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en-US" altLang="zh-CN" sz="2000">
                      <a:solidFill>
                        <a:srgbClr val="0000FF"/>
                      </a:solidFill>
                      <a:latin typeface="Times New Roman" panose="02020603050405020304" pitchFamily="18" charset="0"/>
                    </a:rPr>
                    <a:t>2000</a:t>
                  </a:r>
                </a:p>
              </p:txBody>
            </p:sp>
            <p:sp>
              <p:nvSpPr>
                <p:cNvPr id="15390" name="文本框 87"/>
                <p:cNvSpPr txBox="1">
                  <a:spLocks noChangeArrowheads="1"/>
                </p:cNvSpPr>
                <p:nvPr/>
              </p:nvSpPr>
              <p:spPr bwMode="auto">
                <a:xfrm>
                  <a:off x="748" y="1568"/>
                  <a:ext cx="43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en-US" altLang="zh-CN" sz="2000">
                      <a:latin typeface="Times New Roman" panose="02020603050405020304" pitchFamily="18" charset="0"/>
                    </a:rPr>
                    <a:t>2001</a:t>
                  </a:r>
                </a:p>
              </p:txBody>
            </p:sp>
            <p:sp>
              <p:nvSpPr>
                <p:cNvPr id="15391" name="文本框 88"/>
                <p:cNvSpPr txBox="1">
                  <a:spLocks noChangeArrowheads="1"/>
                </p:cNvSpPr>
                <p:nvPr/>
              </p:nvSpPr>
              <p:spPr bwMode="auto">
                <a:xfrm>
                  <a:off x="748" y="2225"/>
                  <a:ext cx="43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en-US" altLang="zh-CN" sz="2000">
                      <a:solidFill>
                        <a:srgbClr val="FF0000"/>
                      </a:solidFill>
                      <a:latin typeface="Times New Roman" panose="02020603050405020304" pitchFamily="18" charset="0"/>
                    </a:rPr>
                    <a:t>2004</a:t>
                  </a:r>
                </a:p>
              </p:txBody>
            </p:sp>
            <p:sp>
              <p:nvSpPr>
                <p:cNvPr id="15392" name="文本框 89"/>
                <p:cNvSpPr txBox="1">
                  <a:spLocks noChangeArrowheads="1"/>
                </p:cNvSpPr>
                <p:nvPr/>
              </p:nvSpPr>
              <p:spPr bwMode="auto">
                <a:xfrm>
                  <a:off x="811" y="2929"/>
                  <a:ext cx="43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en-US" altLang="zh-CN" sz="2000">
                      <a:latin typeface="Times New Roman" panose="02020603050405020304" pitchFamily="18" charset="0"/>
                    </a:rPr>
                    <a:t>2007</a:t>
                  </a:r>
                </a:p>
              </p:txBody>
            </p:sp>
            <p:sp>
              <p:nvSpPr>
                <p:cNvPr id="15393" name="文本框 90"/>
                <p:cNvSpPr txBox="1">
                  <a:spLocks noChangeArrowheads="1"/>
                </p:cNvSpPr>
                <p:nvPr/>
              </p:nvSpPr>
              <p:spPr bwMode="auto">
                <a:xfrm>
                  <a:off x="1668" y="1170"/>
                  <a:ext cx="43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zh-CN" altLang="en-US" sz="2000">
                      <a:latin typeface="Times New Roman" panose="02020603050405020304" pitchFamily="18" charset="0"/>
                    </a:rPr>
                    <a:t>内存</a:t>
                  </a:r>
                </a:p>
              </p:txBody>
            </p:sp>
            <p:sp>
              <p:nvSpPr>
                <p:cNvPr id="15394" name="文本框 92"/>
                <p:cNvSpPr txBox="1">
                  <a:spLocks noChangeArrowheads="1"/>
                </p:cNvSpPr>
                <p:nvPr/>
              </p:nvSpPr>
              <p:spPr bwMode="auto">
                <a:xfrm>
                  <a:off x="794" y="2475"/>
                  <a:ext cx="43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en-US" altLang="zh-CN" sz="2000">
                      <a:latin typeface="Times New Roman" panose="02020603050405020304" pitchFamily="18" charset="0"/>
                    </a:rPr>
                    <a:t>2005</a:t>
                  </a:r>
                </a:p>
              </p:txBody>
            </p:sp>
            <p:sp>
              <p:nvSpPr>
                <p:cNvPr id="15395" name="直线 93"/>
                <p:cNvSpPr>
                  <a:spLocks noChangeShapeType="1"/>
                </p:cNvSpPr>
                <p:nvPr/>
              </p:nvSpPr>
              <p:spPr bwMode="auto">
                <a:xfrm>
                  <a:off x="1242" y="3338"/>
                  <a:ext cx="121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96" name="文本框 94"/>
                <p:cNvSpPr txBox="1">
                  <a:spLocks noChangeArrowheads="1"/>
                </p:cNvSpPr>
                <p:nvPr/>
              </p:nvSpPr>
              <p:spPr bwMode="auto">
                <a:xfrm>
                  <a:off x="1701" y="1616"/>
                  <a:ext cx="17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r>
                    <a:rPr kumimoji="1" lang="en-US" altLang="zh-CN" sz="2800">
                      <a:solidFill>
                        <a:srgbClr val="0000FF"/>
                      </a:solidFill>
                      <a:latin typeface="Times New Roman" panose="02020603050405020304" pitchFamily="18" charset="0"/>
                    </a:rPr>
                    <a:t>i</a:t>
                  </a:r>
                </a:p>
              </p:txBody>
            </p:sp>
            <p:sp>
              <p:nvSpPr>
                <p:cNvPr id="15397" name="文本框 95"/>
                <p:cNvSpPr txBox="1">
                  <a:spLocks noChangeArrowheads="1"/>
                </p:cNvSpPr>
                <p:nvPr/>
              </p:nvSpPr>
              <p:spPr bwMode="auto">
                <a:xfrm>
                  <a:off x="1706" y="2868"/>
                  <a:ext cx="22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r>
                    <a:rPr kumimoji="1" lang="en-US" altLang="zh-CN" sz="2800">
                      <a:solidFill>
                        <a:schemeClr val="accent2"/>
                      </a:solidFill>
                      <a:latin typeface="Times New Roman" panose="02020603050405020304" pitchFamily="18" charset="0"/>
                    </a:rPr>
                    <a:t>k</a:t>
                  </a:r>
                  <a:endParaRPr kumimoji="1" lang="en-US" altLang="zh-CN" sz="2800">
                    <a:solidFill>
                      <a:srgbClr val="0000FF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398" name="直线 76"/>
                <p:cNvSpPr>
                  <a:spLocks noChangeShapeType="1"/>
                </p:cNvSpPr>
                <p:nvPr/>
              </p:nvSpPr>
              <p:spPr bwMode="auto">
                <a:xfrm>
                  <a:off x="1247" y="2115"/>
                  <a:ext cx="121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99" name="直线 76"/>
                <p:cNvSpPr>
                  <a:spLocks noChangeShapeType="1"/>
                </p:cNvSpPr>
                <p:nvPr/>
              </p:nvSpPr>
              <p:spPr bwMode="auto">
                <a:xfrm>
                  <a:off x="1247" y="2341"/>
                  <a:ext cx="121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400" name="文本框 87"/>
                <p:cNvSpPr txBox="1">
                  <a:spLocks noChangeArrowheads="1"/>
                </p:cNvSpPr>
                <p:nvPr/>
              </p:nvSpPr>
              <p:spPr bwMode="auto">
                <a:xfrm>
                  <a:off x="748" y="1976"/>
                  <a:ext cx="43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en-US" altLang="zh-CN" sz="2000">
                      <a:latin typeface="Times New Roman" panose="02020603050405020304" pitchFamily="18" charset="0"/>
                    </a:rPr>
                    <a:t>2003</a:t>
                  </a:r>
                </a:p>
              </p:txBody>
            </p:sp>
          </p:grpSp>
          <p:grpSp>
            <p:nvGrpSpPr>
              <p:cNvPr id="15374" name="组合 41"/>
              <p:cNvGrpSpPr>
                <a:grpSpLocks/>
              </p:cNvGrpSpPr>
              <p:nvPr/>
            </p:nvGrpSpPr>
            <p:grpSpPr bwMode="auto">
              <a:xfrm>
                <a:off x="1187450" y="2922588"/>
                <a:ext cx="766763" cy="1914525"/>
                <a:chOff x="1187450" y="2922588"/>
                <a:chExt cx="766763" cy="1914525"/>
              </a:xfrm>
            </p:grpSpPr>
            <p:sp>
              <p:nvSpPr>
                <p:cNvPr id="15375" name="文本框 87"/>
                <p:cNvSpPr txBox="1">
                  <a:spLocks noChangeArrowheads="1"/>
                </p:cNvSpPr>
                <p:nvPr/>
              </p:nvSpPr>
              <p:spPr bwMode="auto">
                <a:xfrm>
                  <a:off x="1187450" y="2922588"/>
                  <a:ext cx="698500" cy="4016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en-US" altLang="zh-CN" sz="2000">
                      <a:latin typeface="Times New Roman" panose="02020603050405020304" pitchFamily="18" charset="0"/>
                    </a:rPr>
                    <a:t>2002</a:t>
                  </a:r>
                </a:p>
              </p:txBody>
            </p:sp>
            <p:sp>
              <p:nvSpPr>
                <p:cNvPr id="15376" name="文本框 87"/>
                <p:cNvSpPr txBox="1">
                  <a:spLocks noChangeArrowheads="1"/>
                </p:cNvSpPr>
                <p:nvPr/>
              </p:nvSpPr>
              <p:spPr bwMode="auto">
                <a:xfrm>
                  <a:off x="1257300" y="4437063"/>
                  <a:ext cx="69691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en-US" altLang="zh-CN" sz="2000">
                      <a:latin typeface="Times New Roman" panose="02020603050405020304" pitchFamily="18" charset="0"/>
                    </a:rPr>
                    <a:t>2006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155145783"/>
      </p:ext>
    </p:extLst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3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03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10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103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 bldLvl="5" autoUpdateAnimBg="0"/>
      <p:bldP spid="10309" grpId="0" animBg="1" autoUpdateAnimBg="0"/>
      <p:bldP spid="10310" grpId="0" animBg="1" autoUpdateAnimBg="0"/>
      <p:bldP spid="10336" grpId="0" build="p" autoUpdateAnimBg="0" advAuto="0"/>
      <p:bldP spid="10343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A58761B-8F0E-436B-B49A-67A388F6D609}" type="slidenum">
              <a:rPr lang="en-US" altLang="zh-CN"/>
              <a:pPr eaLnBrk="1" hangingPunct="1"/>
              <a:t>9</a:t>
            </a:fld>
            <a:endParaRPr lang="en-US" altLang="zh-CN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413" y="1196975"/>
            <a:ext cx="4289426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341438"/>
            <a:ext cx="5003800" cy="439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marR="0" lvl="1" indent="-171450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指针存储</a:t>
            </a:r>
            <a:b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br>
            <a:endParaRPr lang="zh-CN" altLang="en-US" dirty="0" smtClean="0"/>
          </a:p>
        </p:txBody>
      </p:sp>
      <p:sp>
        <p:nvSpPr>
          <p:cNvPr id="6" name="矩形 5"/>
          <p:cNvSpPr/>
          <p:nvPr/>
        </p:nvSpPr>
        <p:spPr>
          <a:xfrm>
            <a:off x="5435600" y="5732463"/>
            <a:ext cx="2376488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dirty="0">
                <a:latin typeface="+mn-ea"/>
                <a:ea typeface="+mn-ea"/>
              </a:rPr>
              <a:t>整型指针的存储</a:t>
            </a:r>
          </a:p>
        </p:txBody>
      </p:sp>
      <p:sp>
        <p:nvSpPr>
          <p:cNvPr id="7" name="矩形 6"/>
          <p:cNvSpPr/>
          <p:nvPr/>
        </p:nvSpPr>
        <p:spPr>
          <a:xfrm>
            <a:off x="1619250" y="5732463"/>
            <a:ext cx="23399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dirty="0">
                <a:latin typeface="+mn-ea"/>
                <a:ea typeface="+mn-ea"/>
              </a:rPr>
              <a:t>整型变量的存储</a:t>
            </a:r>
          </a:p>
        </p:txBody>
      </p:sp>
    </p:spTree>
    <p:extLst>
      <p:ext uri="{BB962C8B-B14F-4D97-AF65-F5344CB8AC3E}">
        <p14:creationId xmlns:p14="http://schemas.microsoft.com/office/powerpoint/2010/main" val="215322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3421</TotalTime>
  <Words>705</Words>
  <Application>Microsoft Office PowerPoint</Application>
  <PresentationFormat>全屏显示(4:3)</PresentationFormat>
  <Paragraphs>112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2" baseType="lpstr">
      <vt:lpstr>黑体</vt:lpstr>
      <vt:lpstr>华文行楷</vt:lpstr>
      <vt:lpstr>华文楷体</vt:lpstr>
      <vt:lpstr>华文新魏</vt:lpstr>
      <vt:lpstr>楷体_GB2312</vt:lpstr>
      <vt:lpstr>隶书</vt:lpstr>
      <vt:lpstr>宋体</vt:lpstr>
      <vt:lpstr>微软雅黑</vt:lpstr>
      <vt:lpstr>Arial</vt:lpstr>
      <vt:lpstr>Calibri</vt:lpstr>
      <vt:lpstr>Calibri Light</vt:lpstr>
      <vt:lpstr>Cambria</vt:lpstr>
      <vt:lpstr>Courier New</vt:lpstr>
      <vt:lpstr>Times New Roman</vt:lpstr>
      <vt:lpstr>Verdana</vt:lpstr>
      <vt:lpstr>Wingdings</vt:lpstr>
      <vt:lpstr>Office 主题</vt:lpstr>
      <vt:lpstr>PowerPoint 演示文稿</vt:lpstr>
      <vt:lpstr>《指针与指针变量》提纲</vt:lpstr>
      <vt:lpstr>一、教学目标</vt:lpstr>
      <vt:lpstr>二、问题引导</vt:lpstr>
      <vt:lpstr>指针定义</vt:lpstr>
      <vt:lpstr>PowerPoint 演示文稿</vt:lpstr>
      <vt:lpstr>指针特征</vt:lpstr>
      <vt:lpstr>PowerPoint 演示文稿</vt:lpstr>
      <vt:lpstr>指针存储 </vt:lpstr>
      <vt:lpstr>指针变量的定义</vt:lpstr>
      <vt:lpstr> 指针变量声明</vt:lpstr>
      <vt:lpstr> 指针变量初始化</vt:lpstr>
      <vt:lpstr> 指针变量的引用</vt:lpstr>
      <vt:lpstr>总结和归纳 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周才东</cp:lastModifiedBy>
  <cp:revision>217</cp:revision>
  <dcterms:created xsi:type="dcterms:W3CDTF">2004-11-26T05:12:32Z</dcterms:created>
  <dcterms:modified xsi:type="dcterms:W3CDTF">2016-12-08T07:12:00Z</dcterms:modified>
</cp:coreProperties>
</file>